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3" r:id="rId2"/>
    <p:sldId id="259" r:id="rId3"/>
    <p:sldId id="305" r:id="rId4"/>
    <p:sldId id="304" r:id="rId5"/>
    <p:sldId id="286" r:id="rId6"/>
    <p:sldId id="284" r:id="rId7"/>
    <p:sldId id="285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95" r:id="rId16"/>
    <p:sldId id="291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50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E1D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75000" autoAdjust="0"/>
  </p:normalViewPr>
  <p:slideViewPr>
    <p:cSldViewPr snapToGrid="0">
      <p:cViewPr varScale="1">
        <p:scale>
          <a:sx n="52" d="100"/>
          <a:sy n="52" d="100"/>
        </p:scale>
        <p:origin x="750" y="66"/>
      </p:cViewPr>
      <p:guideLst>
        <p:guide orient="horz" pos="2160"/>
        <p:guide pos="438"/>
        <p:guide pos="5019"/>
      </p:guideLst>
    </p:cSldViewPr>
  </p:slideViewPr>
  <p:outlineViewPr>
    <p:cViewPr>
      <p:scale>
        <a:sx n="33" d="100"/>
        <a:sy n="33" d="100"/>
      </p:scale>
      <p:origin x="0" y="-9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76F18-CB91-4869-841B-81900757F5E7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AEE59-0B38-4ED7-AD1C-8C998360E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9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49BD6-CA04-40C8-8293-D8C82DD677CA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EDF1C-DAA4-4A8F-9C13-E2D646687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1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5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arr1 </a:t>
            </a:r>
            <a:r>
              <a:rPr lang="sv-SE" altLang="zh-CN" dirty="0" smtClean="0"/>
              <a:t>[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sv-SE" altLang="zh-CN" dirty="0" smtClean="0"/>
              <a:t>]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b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arr2 </a:t>
            </a:r>
            <a:r>
              <a:rPr lang="sv-SE" altLang="zh-CN" dirty="0" smtClean="0"/>
              <a:t>:= [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sv-SE" altLang="zh-CN" dirty="0" smtClean="0"/>
              <a:t>]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sv-SE" altLang="zh-CN" dirty="0" smtClean="0"/>
              <a:t>{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sv-SE" altLang="zh-CN" dirty="0" smtClean="0"/>
              <a:t>, 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sv-SE" altLang="zh-CN" dirty="0" smtClean="0"/>
              <a:t>, 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sv-SE" altLang="zh-CN" dirty="0" smtClean="0"/>
              <a:t>}</a:t>
            </a:r>
            <a:br>
              <a:rPr lang="sv-SE" altLang="zh-CN" dirty="0" smtClean="0"/>
            </a:b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arr3 </a:t>
            </a:r>
            <a:r>
              <a:rPr lang="sv-SE" altLang="zh-CN" dirty="0" smtClean="0"/>
              <a:t>:= [...]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sv-SE" altLang="zh-CN" dirty="0" smtClean="0"/>
              <a:t>{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sv-SE" altLang="zh-CN" dirty="0" smtClean="0"/>
              <a:t>, 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sv-SE" altLang="zh-CN" dirty="0" smtClean="0"/>
              <a:t>, 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sv-SE" altLang="zh-CN" dirty="0" smtClean="0"/>
              <a:t>, 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sv-SE" altLang="zh-CN" dirty="0" smtClean="0"/>
              <a:t>, 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sv-SE" altLang="zh-CN" dirty="0" smtClean="0"/>
              <a:t>} </a:t>
            </a:r>
            <a:r>
              <a:rPr lang="sv-SE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切片</a:t>
            </a:r>
            <a:br>
              <a:rPr lang="zh-CN" alt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grid </a:t>
            </a:r>
            <a:r>
              <a:rPr lang="sv-SE" altLang="zh-CN" dirty="0" smtClean="0"/>
              <a:t>[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sv-SE" altLang="zh-CN" dirty="0" smtClean="0"/>
              <a:t>][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sv-SE" altLang="zh-CN" dirty="0" smtClean="0"/>
              <a:t>]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b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94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555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74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20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67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44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04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en-US" altLang="zh-CN" dirty="0" smtClean="0"/>
              <a:t>:=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altLang="zh-CN" dirty="0" smtClean="0"/>
              <a:t>: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"yang"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"course"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"golang"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m2 </a:t>
            </a:r>
            <a:r>
              <a:rPr lang="en-US" altLang="zh-CN" dirty="0" smtClean="0"/>
              <a:t>:=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m2 == empty map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m3 map</a:t>
            </a: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m3 == nil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dirty="0" smtClean="0"/>
          </a:p>
          <a:p>
            <a:r>
              <a:rPr lang="en-US" altLang="zh-CN" dirty="0" smtClean="0"/>
              <a:t>DNS</a:t>
            </a:r>
            <a:r>
              <a:rPr lang="zh-CN" altLang="en-US" baseline="0" dirty="0" smtClean="0"/>
              <a:t>解析，查重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并发读写不安全，底层为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表，散列表结构，动态增长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14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4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Interface</a:t>
            </a:r>
            <a:r>
              <a:rPr lang="zh-CN" altLang="en-US" sz="1200" b="1" dirty="0" smtClean="0"/>
              <a:t>，未初始化为</a:t>
            </a:r>
            <a:r>
              <a:rPr lang="en-US" altLang="zh-CN" sz="1200" b="1" dirty="0" smtClean="0"/>
              <a:t>nil</a:t>
            </a:r>
            <a:r>
              <a:rPr lang="zh-CN" altLang="en-US" sz="1200" b="0" dirty="0" smtClean="0"/>
              <a:t>，可以向一个</a:t>
            </a:r>
            <a:r>
              <a:rPr lang="en-US" altLang="zh-CN" sz="1200" b="0" dirty="0" smtClean="0"/>
              <a:t>interface</a:t>
            </a:r>
            <a:r>
              <a:rPr lang="zh-CN" altLang="en-US" sz="1200" b="0" dirty="0" smtClean="0"/>
              <a:t>赋值</a:t>
            </a:r>
            <a:r>
              <a:rPr lang="en-US" altLang="zh-CN" sz="1200" b="0" dirty="0" smtClean="0"/>
              <a:t>nil</a:t>
            </a:r>
          </a:p>
          <a:p>
            <a:endParaRPr lang="en-US" altLang="zh-CN" sz="1200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/>
              <a:t>string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slice</a:t>
            </a:r>
            <a:r>
              <a:rPr lang="zh-CN" altLang="en-US" sz="1200" b="1" dirty="0" smtClean="0"/>
              <a:t>， </a:t>
            </a:r>
            <a:r>
              <a:rPr lang="en-US" altLang="zh-CN" sz="1200" b="1" dirty="0" smtClean="0"/>
              <a:t>string</a:t>
            </a:r>
            <a:r>
              <a:rPr lang="zh-CN" altLang="en-US" sz="1200" b="1" dirty="0" smtClean="0"/>
              <a:t>是空，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也类似，它的空值并不是一个空指针，而是结构体中的指针域为空，空的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的大小也是三个机器字长的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有些不同，它在栈上只是一个指针，实际的数据都是由指针所指向的堆上面。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逃逸现象，堆栈之间的转换</a:t>
            </a:r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1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 </a:t>
            </a:r>
            <a:r>
              <a:rPr lang="zh-CN" altLang="en-US" dirty="0" smtClean="0"/>
              <a:t>类型的可变性</a:t>
            </a:r>
            <a:r>
              <a:rPr lang="zh-CN" altLang="en-US" baseline="0" dirty="0"/>
              <a:t> </a:t>
            </a:r>
            <a:r>
              <a:rPr lang="zh-CN" altLang="en-US" baseline="0" dirty="0" smtClean="0"/>
              <a:t>   复数类型    以及枚举类型</a:t>
            </a:r>
            <a:endParaRPr lang="en-US" altLang="zh-CN" baseline="0" dirty="0" smtClean="0"/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43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 </a:t>
            </a:r>
            <a:r>
              <a:rPr lang="zh-CN" altLang="en-US" dirty="0" smtClean="0"/>
              <a:t>类型的可变性</a:t>
            </a:r>
            <a:r>
              <a:rPr lang="zh-CN" altLang="en-US" baseline="0" dirty="0"/>
              <a:t> </a:t>
            </a:r>
            <a:r>
              <a:rPr lang="zh-CN" altLang="en-US" baseline="0" dirty="0" smtClean="0"/>
              <a:t>   复数类型    以及枚举类型</a:t>
            </a:r>
            <a:endParaRPr lang="en-US" altLang="zh-CN" baseline="0" dirty="0" smtClean="0"/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78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78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 </a:t>
            </a:r>
            <a:r>
              <a:rPr lang="zh-CN" altLang="en-US" dirty="0" smtClean="0"/>
              <a:t>类型的可变性</a:t>
            </a:r>
            <a:r>
              <a:rPr lang="zh-CN" altLang="en-US" baseline="0" dirty="0"/>
              <a:t> </a:t>
            </a:r>
            <a:r>
              <a:rPr lang="zh-CN" altLang="en-US" baseline="0" dirty="0" smtClean="0"/>
              <a:t>   复数类型    以及枚举类型</a:t>
            </a:r>
            <a:endParaRPr lang="en-US" altLang="zh-CN" baseline="0" dirty="0" smtClean="0"/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5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82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44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1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语言起源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年，并于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2009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年正式对外发布。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谷歌工程师的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除了大名鼎鼎的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，完全用</a:t>
            </a:r>
            <a:r>
              <a:rPr lang="en-US" altLang="zh-CN" dirty="0" smtClean="0"/>
              <a:t>GO</a:t>
            </a:r>
            <a:r>
              <a:rPr lang="zh-CN" altLang="en-US" dirty="0" smtClean="0"/>
              <a:t>实现。业界最为火爆的容器编排管理系统</a:t>
            </a:r>
            <a:r>
              <a:rPr lang="en-US" altLang="zh-CN" dirty="0" smtClean="0"/>
              <a:t>kubernetes</a:t>
            </a:r>
            <a:r>
              <a:rPr lang="zh-CN" altLang="en-US" dirty="0" smtClean="0"/>
              <a:t>完全用</a:t>
            </a:r>
            <a:r>
              <a:rPr lang="en-US" altLang="zh-CN" dirty="0" smtClean="0"/>
              <a:t>GO</a:t>
            </a:r>
            <a:r>
              <a:rPr lang="zh-CN" altLang="en-US" dirty="0" smtClean="0"/>
              <a:t>实现。之后的</a:t>
            </a:r>
            <a:r>
              <a:rPr lang="en-US" altLang="zh-CN" dirty="0" smtClean="0"/>
              <a:t>Docker Swarm</a:t>
            </a:r>
            <a:r>
              <a:rPr lang="zh-CN" altLang="en-US" dirty="0" smtClean="0"/>
              <a:t>，完全用</a:t>
            </a:r>
            <a:r>
              <a:rPr lang="en-US" altLang="zh-CN" dirty="0" smtClean="0"/>
              <a:t>GO</a:t>
            </a:r>
            <a:r>
              <a:rPr lang="zh-CN" altLang="en-US" dirty="0" smtClean="0"/>
              <a:t>实现。除此之外，还有各种有名的项目，如</a:t>
            </a:r>
            <a:r>
              <a:rPr lang="en-US" altLang="zh-CN" dirty="0" smtClean="0"/>
              <a:t>etcd/consul/flannel</a:t>
            </a:r>
            <a:r>
              <a:rPr lang="zh-CN" altLang="en-US" dirty="0" smtClean="0"/>
              <a:t>，七牛云存储等等 均使用</a:t>
            </a:r>
            <a:r>
              <a:rPr lang="en-US" altLang="zh-CN" dirty="0" smtClean="0"/>
              <a:t>GO</a:t>
            </a:r>
            <a:r>
              <a:rPr lang="zh-CN" altLang="en-US" dirty="0" smtClean="0"/>
              <a:t>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9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 </a:t>
            </a:r>
            <a:r>
              <a:rPr lang="zh-CN" altLang="en-US" dirty="0" smtClean="0"/>
              <a:t>类型的可变性</a:t>
            </a:r>
            <a:r>
              <a:rPr lang="zh-CN" altLang="en-US" baseline="0" dirty="0"/>
              <a:t> </a:t>
            </a:r>
            <a:r>
              <a:rPr lang="zh-CN" altLang="en-US" baseline="0" dirty="0" smtClean="0"/>
              <a:t>   复数类型    以及枚举类型</a:t>
            </a:r>
            <a:endParaRPr lang="en-US" altLang="zh-CN" baseline="0" dirty="0" smtClean="0"/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76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未使用的局部变量，无法编译通过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//in := 9  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9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11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rune  int </a:t>
            </a:r>
            <a:r>
              <a:rPr lang="zh-CN" altLang="en-US" dirty="0" smtClean="0"/>
              <a:t>类型的可变性</a:t>
            </a:r>
            <a:r>
              <a:rPr lang="zh-CN" altLang="en-US" baseline="0" dirty="0"/>
              <a:t> </a:t>
            </a:r>
            <a:r>
              <a:rPr lang="zh-CN" altLang="en-US" baseline="0" dirty="0" smtClean="0"/>
              <a:t>   复数类型    以及枚举类型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 dirty="0" smtClean="0"/>
              <a:t>(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iota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_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C3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C4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>)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3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9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arr1 </a:t>
            </a:r>
            <a:r>
              <a:rPr lang="sv-SE" altLang="zh-CN" dirty="0" smtClean="0"/>
              <a:t>[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sv-SE" altLang="zh-CN" dirty="0" smtClean="0"/>
              <a:t>]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b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arr2 </a:t>
            </a:r>
            <a:r>
              <a:rPr lang="sv-SE" altLang="zh-CN" dirty="0" smtClean="0"/>
              <a:t>:= [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sv-SE" altLang="zh-CN" dirty="0" smtClean="0"/>
              <a:t>]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sv-SE" altLang="zh-CN" dirty="0" smtClean="0"/>
              <a:t>{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sv-SE" altLang="zh-CN" dirty="0" smtClean="0"/>
              <a:t>, 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sv-SE" altLang="zh-CN" dirty="0" smtClean="0"/>
              <a:t>, 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sv-SE" altLang="zh-CN" dirty="0" smtClean="0"/>
              <a:t>}</a:t>
            </a:r>
            <a:br>
              <a:rPr lang="sv-SE" altLang="zh-CN" dirty="0" smtClean="0"/>
            </a:b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arr3 </a:t>
            </a:r>
            <a:r>
              <a:rPr lang="sv-SE" altLang="zh-CN" dirty="0" smtClean="0"/>
              <a:t>:= [...]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sv-SE" altLang="zh-CN" dirty="0" smtClean="0"/>
              <a:t>{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sv-SE" altLang="zh-CN" dirty="0" smtClean="0"/>
              <a:t>, 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sv-SE" altLang="zh-CN" dirty="0" smtClean="0"/>
              <a:t>, 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sv-SE" altLang="zh-CN" dirty="0" smtClean="0"/>
              <a:t>, 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sv-SE" altLang="zh-CN" dirty="0" smtClean="0"/>
              <a:t>, 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sv-SE" altLang="zh-CN" dirty="0" smtClean="0"/>
              <a:t>} </a:t>
            </a:r>
            <a:r>
              <a:rPr lang="sv-SE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切片</a:t>
            </a:r>
            <a:br>
              <a:rPr lang="zh-CN" alt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grid </a:t>
            </a:r>
            <a:r>
              <a:rPr lang="sv-SE" altLang="zh-CN" dirty="0" smtClean="0"/>
              <a:t>[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sv-SE" altLang="zh-CN" dirty="0" smtClean="0"/>
              <a:t>][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sv-SE" altLang="zh-CN" dirty="0" smtClean="0"/>
              <a:t>]</a:t>
            </a:r>
            <a: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br>
              <a:rPr lang="sv-S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EDF1C-DAA4-4A8F-9C13-E2D6466877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8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0" y="1999791"/>
            <a:ext cx="12192000" cy="1887015"/>
          </a:xfrm>
        </p:spPr>
        <p:txBody>
          <a:bodyPr anchor="ctr"/>
          <a:lstStyle>
            <a:lvl1pPr algn="ctr">
              <a:defRPr sz="6000" b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3886805"/>
            <a:ext cx="12192000" cy="68477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9737559" y="6324196"/>
            <a:ext cx="24544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6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Everything</a:t>
            </a:r>
            <a:r>
              <a:rPr lang="en-US" altLang="zh-CN" sz="16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f</a:t>
            </a:r>
            <a:r>
              <a:rPr lang="en-US" altLang="zh-CN" sz="16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or</a:t>
            </a:r>
            <a:r>
              <a:rPr lang="en-US" altLang="zh-CN" sz="16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6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Memory</a:t>
            </a:r>
            <a:endParaRPr lang="zh-CN" altLang="en-US" sz="16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3" y="5758363"/>
            <a:ext cx="3811391" cy="50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308958" y="6324196"/>
            <a:ext cx="1813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www.longsys.com</a:t>
            </a:r>
          </a:p>
        </p:txBody>
      </p:sp>
    </p:spTree>
    <p:extLst>
      <p:ext uri="{BB962C8B-B14F-4D97-AF65-F5344CB8AC3E}">
        <p14:creationId xmlns:p14="http://schemas.microsoft.com/office/powerpoint/2010/main" val="92009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578817" y="1029857"/>
            <a:ext cx="373149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>
                <a:solidFill>
                  <a:srgbClr val="D70000"/>
                </a:solidFill>
                <a:latin typeface="Impact" panose="020B0806030902050204" pitchFamily="34" charset="0"/>
              </a:rPr>
              <a:t>CONTENTS</a:t>
            </a:r>
          </a:p>
          <a:p>
            <a:pPr algn="r"/>
            <a:r>
              <a:rPr lang="zh-CN" altLang="en-US" sz="4000" b="1" dirty="0">
                <a:solidFill>
                  <a:srgbClr val="D7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4000" b="1" dirty="0">
              <a:solidFill>
                <a:srgbClr val="D7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-44701" y="881087"/>
            <a:ext cx="3636000" cy="72000"/>
            <a:chOff x="4717143" y="1103086"/>
            <a:chExt cx="3483428" cy="108000"/>
          </a:xfrm>
        </p:grpSpPr>
        <p:sp>
          <p:nvSpPr>
            <p:cNvPr id="23" name="矩形 22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rgbClr val="D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24" name="矩形 23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</p:grp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5409298" y="881086"/>
            <a:ext cx="6325501" cy="5614963"/>
          </a:xfrm>
        </p:spPr>
        <p:txBody>
          <a:bodyPr/>
          <a:lstStyle>
            <a:lvl1pPr>
              <a:defRPr sz="3600" b="1"/>
            </a:lvl1pPr>
            <a:lvl2pPr>
              <a:defRPr sz="3200" b="1"/>
            </a:lvl2pPr>
            <a:lvl3pPr>
              <a:defRPr sz="2800" b="1"/>
            </a:lvl3pPr>
            <a:lvl4pPr>
              <a:defRPr sz="24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690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-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2981" y="5993052"/>
            <a:ext cx="2206041" cy="57600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0" y="2709000"/>
            <a:ext cx="12192000" cy="1440000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5281" y="899747"/>
            <a:ext cx="330144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1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-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4531" y="149710"/>
            <a:ext cx="999631" cy="2610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1280" y="5958000"/>
            <a:ext cx="1650720" cy="900000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958747" y="212081"/>
            <a:ext cx="10515600" cy="9360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958747" y="1272824"/>
            <a:ext cx="10515600" cy="523555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400"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00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-标题与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1280" y="5958000"/>
            <a:ext cx="1650720" cy="900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1281" y="232067"/>
            <a:ext cx="1362321" cy="355704"/>
          </a:xfrm>
          <a:prstGeom prst="rect">
            <a:avLst/>
          </a:prstGeom>
        </p:spPr>
      </p:pic>
      <p:sp>
        <p:nvSpPr>
          <p:cNvPr id="32" name="标题 14"/>
          <p:cNvSpPr>
            <a:spLocks noGrp="1"/>
          </p:cNvSpPr>
          <p:nvPr>
            <p:ph type="title"/>
          </p:nvPr>
        </p:nvSpPr>
        <p:spPr>
          <a:xfrm>
            <a:off x="958747" y="212081"/>
            <a:ext cx="10515600" cy="9360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98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-空白（有标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1280" y="5958000"/>
            <a:ext cx="165072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93537"/>
            <a:ext cx="12192001" cy="6564464"/>
            <a:chOff x="-1" y="293537"/>
            <a:chExt cx="12192001" cy="656446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3537"/>
              <a:ext cx="12192000" cy="656446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182" y="5817202"/>
              <a:ext cx="3293637" cy="432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5189406" y="6343246"/>
              <a:ext cx="16094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www.longsys.com</a:t>
              </a:r>
            </a:p>
          </p:txBody>
        </p:sp>
        <p:sp>
          <p:nvSpPr>
            <p:cNvPr id="11" name="文本框 10"/>
            <p:cNvSpPr txBox="1"/>
            <p:nvPr userDrawn="1"/>
          </p:nvSpPr>
          <p:spPr>
            <a:xfrm>
              <a:off x="-1" y="1443227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| Everything for Memory |</a:t>
              </a:r>
              <a:endParaRPr lang="zh-CN" altLang="en-US" sz="2400" b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366993"/>
            <a:ext cx="12192000" cy="212401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27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58313"/>
            <a:ext cx="10515600" cy="90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0146"/>
            <a:ext cx="10515600" cy="4944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16868A-DF4B-4E58-B325-CC080A4F0CDE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EBA4A30-1235-48B1-878C-82976CF064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0" r:id="rId2"/>
    <p:sldLayoutId id="2147483661" r:id="rId3"/>
    <p:sldLayoutId id="2147483650" r:id="rId4"/>
    <p:sldLayoutId id="2147483662" r:id="rId5"/>
    <p:sldLayoutId id="2147483672" r:id="rId6"/>
    <p:sldLayoutId id="2147483663" r:id="rId7"/>
    <p:sldLayoutId id="2147483659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>
              <a:lumMod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594" indent="-539987" algn="l" defTabSz="914377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bg2">
              <a:lumMod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783" indent="-539987" algn="l" defTabSz="914377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bg2">
              <a:lumMod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971" indent="-539987" algn="l" defTabSz="914377" rtl="0" eaLnBrk="1" latinLnBrk="0" hangingPunct="1">
        <a:lnSpc>
          <a:spcPct val="150000"/>
        </a:lnSpc>
        <a:spcBef>
          <a:spcPts val="500"/>
        </a:spcBef>
        <a:buFont typeface="微软雅黑" panose="020B0503020204020204" pitchFamily="34" charset="-122"/>
        <a:buChar char="−"/>
        <a:defRPr sz="2000" kern="1200">
          <a:solidFill>
            <a:schemeClr val="bg2">
              <a:lumMod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160" indent="-539987" algn="l" defTabSz="914377" rtl="0" eaLnBrk="1" latinLnBrk="0" hangingPunct="1">
        <a:lnSpc>
          <a:spcPct val="150000"/>
        </a:lnSpc>
        <a:spcBef>
          <a:spcPts val="500"/>
        </a:spcBef>
        <a:buFont typeface="微软雅黑" panose="020B0503020204020204" pitchFamily="34" charset="-122"/>
        <a:buChar char="−"/>
        <a:defRPr sz="1800" kern="1200">
          <a:solidFill>
            <a:schemeClr val="bg2">
              <a:lumMod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349" indent="-539987" algn="l" defTabSz="914377" rtl="0" eaLnBrk="1" latinLnBrk="0" hangingPunct="1">
        <a:lnSpc>
          <a:spcPct val="150000"/>
        </a:lnSpc>
        <a:spcBef>
          <a:spcPts val="500"/>
        </a:spcBef>
        <a:buFont typeface="微软雅黑" panose="020B0503020204020204" pitchFamily="34" charset="-122"/>
        <a:buChar char="−"/>
        <a:defRPr sz="1600" kern="1200">
          <a:solidFill>
            <a:schemeClr val="bg2">
              <a:lumMod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4800" dirty="0"/>
              <a:t>Go</a:t>
            </a:r>
            <a:r>
              <a:rPr lang="zh-CN" altLang="en-US" sz="4800" dirty="0"/>
              <a:t>语言基础以及并发特性解析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9020346" y="3425140"/>
            <a:ext cx="1535596" cy="430374"/>
          </a:xfrm>
          <a:prstGeom prst="rect">
            <a:avLst/>
          </a:prstGeom>
          <a:noFill/>
          <a:effectLst>
            <a:outerShdw blurRad="50800" dist="38100" dir="2700000" sx="38000" sy="38000" algn="tl" rotWithShape="0">
              <a:prstClr val="black">
                <a:alpha val="61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藏弘</a:t>
            </a:r>
            <a:endParaRPr lang="zh-CN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0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21158" y="3079863"/>
            <a:ext cx="2052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</a:t>
            </a:r>
            <a:r>
              <a:rPr lang="zh-CN" altLang="en-US" sz="2400" dirty="0" smtClean="0"/>
              <a:t>组（</a:t>
            </a:r>
            <a:r>
              <a:rPr lang="en-US" altLang="zh-CN" sz="2400" dirty="0" smtClean="0"/>
              <a:t>array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3730172" y="3738217"/>
            <a:ext cx="4034970" cy="23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756" y="84466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切片（</a:t>
            </a:r>
            <a:r>
              <a:rPr lang="en-US" altLang="zh-CN" sz="2400" dirty="0"/>
              <a:t>slice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942064" y="1306328"/>
            <a:ext cx="2017485" cy="1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8756" y="1674181"/>
            <a:ext cx="9853020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 slice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struct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 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</a:b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array unsafe.Pointer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</a:b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Menlo"/>
              </a:rPr>
              <a:t>len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</a:b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Menlo"/>
              </a:rPr>
              <a:t>cap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}</a:t>
            </a:r>
            <a:r>
              <a:rPr kumimoji="0" lang="zh-CN" altLang="zh-CN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5" descr="slice的实现"/>
          <p:cNvSpPr>
            <a:spLocks noChangeAspect="1" noChangeArrowheads="1"/>
          </p:cNvSpPr>
          <p:nvPr/>
        </p:nvSpPr>
        <p:spPr bwMode="auto">
          <a:xfrm>
            <a:off x="-1174750" y="3273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982" y="3319453"/>
            <a:ext cx="6856568" cy="27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756" y="84466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切片（</a:t>
            </a:r>
            <a:r>
              <a:rPr lang="en-US" altLang="zh-CN" sz="2400" dirty="0"/>
              <a:t>slice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942064" y="1306328"/>
            <a:ext cx="2017485" cy="1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42064" y="259247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概念：半开半闭区间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942064" y="3190211"/>
            <a:ext cx="1058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满足不等式</a:t>
            </a:r>
            <a:r>
              <a:rPr lang="en-US" altLang="zh-CN" sz="2000" dirty="0"/>
              <a:t>a≤X&lt;b</a:t>
            </a:r>
            <a:r>
              <a:rPr lang="zh-CN" altLang="en-US" sz="2000" dirty="0"/>
              <a:t>或</a:t>
            </a:r>
            <a:r>
              <a:rPr lang="en-US" altLang="zh-CN" sz="2000" dirty="0"/>
              <a:t>a&lt;X≤b</a:t>
            </a:r>
            <a:r>
              <a:rPr lang="zh-CN" altLang="en-US" sz="2000" dirty="0"/>
              <a:t>的所有实数</a:t>
            </a:r>
            <a:r>
              <a:rPr lang="en-US" altLang="zh-CN" sz="2000" dirty="0"/>
              <a:t>X</a:t>
            </a:r>
            <a:r>
              <a:rPr lang="zh-CN" altLang="en-US" sz="2000" dirty="0"/>
              <a:t>所组成的集合叫半开半闭区间，分别表示为</a:t>
            </a:r>
            <a:r>
              <a:rPr lang="en-US" altLang="zh-CN" sz="2000" dirty="0"/>
              <a:t>[a,b),(a,b]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cxnSp>
        <p:nvCxnSpPr>
          <p:cNvPr id="10" name="直接连接符 9"/>
          <p:cNvCxnSpPr/>
          <p:nvPr/>
        </p:nvCxnSpPr>
        <p:spPr>
          <a:xfrm flipH="1" flipV="1">
            <a:off x="9839322" y="3604878"/>
            <a:ext cx="814164" cy="4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64" y="1503951"/>
            <a:ext cx="8262765" cy="8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756" y="84466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切片（</a:t>
            </a:r>
            <a:r>
              <a:rPr lang="en-US" altLang="zh-CN" sz="2400" dirty="0"/>
              <a:t>slice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942064" y="1306328"/>
            <a:ext cx="2017485" cy="1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64" y="1506310"/>
            <a:ext cx="7027543" cy="11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756" y="84466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切片（</a:t>
            </a:r>
            <a:r>
              <a:rPr lang="en-US" altLang="zh-CN" sz="2400" dirty="0"/>
              <a:t>slice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942064" y="1306328"/>
            <a:ext cx="2017485" cy="1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8756" y="3026637"/>
            <a:ext cx="8978962" cy="1169551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979" tIns="0" rIns="26979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slice可以向后扩展，不可以向前扩展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s[i]不可以超越len(s)，向后扩展不可以超越底层数组cap(s)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56" y="1551504"/>
            <a:ext cx="7202811" cy="12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756" y="84466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切片（</a:t>
            </a:r>
            <a:r>
              <a:rPr lang="en-US" altLang="zh-CN" sz="2400" dirty="0"/>
              <a:t>slice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942064" y="1306328"/>
            <a:ext cx="2017485" cy="1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98756" y="1779723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添加元素：</a:t>
            </a:r>
            <a:r>
              <a:rPr lang="en-US" altLang="zh-CN" sz="2000" dirty="0" smtClean="0"/>
              <a:t>append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998756" y="3757526"/>
            <a:ext cx="1976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make</a:t>
            </a:r>
            <a:r>
              <a:rPr lang="zh-CN" altLang="en-US" sz="2000" dirty="0"/>
              <a:t>生</a:t>
            </a:r>
            <a:r>
              <a:rPr lang="zh-CN" altLang="en-US" sz="2000" dirty="0" smtClean="0"/>
              <a:t>成</a:t>
            </a:r>
            <a:r>
              <a:rPr lang="en-US" altLang="zh-CN" sz="2000" dirty="0" smtClean="0"/>
              <a:t>slice</a:t>
            </a:r>
            <a:r>
              <a:rPr lang="zh-CN" altLang="en-US" sz="2000" dirty="0" smtClean="0"/>
              <a:t>：</a:t>
            </a: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294591" y="2179833"/>
            <a:ext cx="6359433" cy="1118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Menlo"/>
              </a:rPr>
              <a:t>添加元素时如果超越</a:t>
            </a:r>
            <a:r>
              <a:rPr lang="en-US" altLang="zh-CN" dirty="0">
                <a:solidFill>
                  <a:srgbClr val="1A1A1A"/>
                </a:solidFill>
                <a:latin typeface="Menlo"/>
              </a:rPr>
              <a:t>cap</a:t>
            </a:r>
            <a:r>
              <a:rPr lang="zh-CN" altLang="en-US" dirty="0">
                <a:solidFill>
                  <a:srgbClr val="1A1A1A"/>
                </a:solidFill>
                <a:latin typeface="Menlo"/>
              </a:rPr>
              <a:t>，系统会重新分配更大的底层数</a:t>
            </a:r>
            <a:r>
              <a:rPr lang="zh-CN" altLang="en-US" dirty="0" smtClean="0">
                <a:solidFill>
                  <a:srgbClr val="1A1A1A"/>
                </a:solidFill>
                <a:latin typeface="Menlo"/>
              </a:rPr>
              <a:t>组</a:t>
            </a:r>
            <a:endParaRPr lang="en-US" altLang="zh-CN" dirty="0" smtClean="0">
              <a:solidFill>
                <a:srgbClr val="1A1A1A"/>
              </a:solidFill>
              <a:latin typeface="Menl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由于值传递的关系，必须接收</a:t>
            </a:r>
            <a:r>
              <a:rPr lang="en-US" altLang="zh-CN" dirty="0"/>
              <a:t>append</a:t>
            </a:r>
            <a:r>
              <a:rPr lang="zh-CN" altLang="en-US" dirty="0"/>
              <a:t>的返回值</a:t>
            </a:r>
          </a:p>
        </p:txBody>
      </p:sp>
    </p:spTree>
    <p:extLst>
      <p:ext uri="{BB962C8B-B14F-4D97-AF65-F5344CB8AC3E}">
        <p14:creationId xmlns:p14="http://schemas.microsoft.com/office/powerpoint/2010/main" val="267294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756" y="84466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切片（</a:t>
            </a:r>
            <a:r>
              <a:rPr lang="en-US" altLang="zh-CN" sz="2400" dirty="0"/>
              <a:t>slice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942064" y="1306328"/>
            <a:ext cx="2017485" cy="1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98756" y="2117617"/>
            <a:ext cx="10164544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v := []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{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7163D7"/>
                </a:solidFill>
                <a:effectLst/>
                <a:latin typeface="Arial Unicode MS" panose="020B0604020202020204" pitchFamily="34" charset="-122"/>
                <a:ea typeface="Menlo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,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7163D7"/>
                </a:solidFill>
                <a:effectLst/>
                <a:latin typeface="Arial Unicode MS" panose="020B0604020202020204" pitchFamily="34" charset="-122"/>
                <a:ea typeface="Menlo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,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7163D7"/>
                </a:solidFill>
                <a:effectLst/>
                <a:latin typeface="Arial Unicode MS" panose="020B0604020202020204" pitchFamily="34" charset="-122"/>
                <a:ea typeface="Menlo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for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 i :=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range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 v {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</a:b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  <a:t>	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v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Menlo"/>
              </a:rPr>
              <a:t>append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(v, i)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34" charset="-122"/>
                <a:ea typeface="Menlo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Menlo"/>
              </a:rPr>
              <a:t>}</a:t>
            </a:r>
            <a:r>
              <a:rPr kumimoji="0" lang="zh-CN" altLang="zh-CN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8756" y="15528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讨论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245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756" y="844663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Map</a:t>
            </a:r>
            <a:endParaRPr lang="en-US" altLang="zh-CN" sz="2400" dirty="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942065" y="1306328"/>
            <a:ext cx="927076" cy="5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42065" y="1567938"/>
            <a:ext cx="4974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常见的</a:t>
            </a:r>
            <a:r>
              <a:rPr lang="en-US" altLang="zh-CN" sz="2000" dirty="0" smtClean="0"/>
              <a:t>K/V</a:t>
            </a:r>
            <a:r>
              <a:rPr lang="zh-CN" altLang="en-US" sz="2000" dirty="0" smtClean="0"/>
              <a:t>结构：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map[k]v</a:t>
            </a:r>
            <a:r>
              <a:rPr lang="zh-CN" altLang="en-US" sz="2000" dirty="0" smtClean="0"/>
              <a:t>；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map[k]map[k]v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942065" y="222426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初始化方式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942065" y="28805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应用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109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756" y="844663"/>
            <a:ext cx="3141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接口类型（</a:t>
            </a:r>
            <a:r>
              <a:rPr lang="en-US" altLang="zh-CN" sz="2400" dirty="0"/>
              <a:t>interface</a:t>
            </a:r>
            <a:r>
              <a:rPr lang="zh-CN" altLang="en-US" sz="2400" dirty="0"/>
              <a:t>）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42065" y="1306328"/>
            <a:ext cx="3197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42065" y="156793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类</a:t>
            </a:r>
            <a:r>
              <a:rPr lang="zh-CN" altLang="en-US" sz="2000" dirty="0" smtClean="0"/>
              <a:t>似于泛</a:t>
            </a:r>
            <a:r>
              <a:rPr lang="zh-CN" altLang="en-US" sz="2000" dirty="0"/>
              <a:t>型，“什么都能装”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106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756" y="8446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各类型初始值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42065" y="1306328"/>
            <a:ext cx="3197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98756" y="1567938"/>
            <a:ext cx="20681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Interface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string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slice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/>
              <a:t>channel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map</a:t>
            </a:r>
          </a:p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8651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847704" y="2882995"/>
            <a:ext cx="8326736" cy="907787"/>
          </a:xfrm>
          <a:prstGeom prst="rect">
            <a:avLst/>
          </a:prstGeom>
          <a:solidFill>
            <a:srgbClr val="CA1E1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3344" y="3075278"/>
            <a:ext cx="179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1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847704" y="2679795"/>
            <a:ext cx="8326736" cy="907787"/>
          </a:xfrm>
          <a:prstGeom prst="rect">
            <a:avLst/>
          </a:prstGeom>
          <a:solidFill>
            <a:srgbClr val="CA1E1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84430" y="2872078"/>
            <a:ext cx="365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面向“对象”特性</a:t>
            </a:r>
            <a:endParaRPr lang="en-US" altLang="zh-CN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2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756" y="8446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结构体和方法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42065" y="1306328"/>
            <a:ext cx="2088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42065" y="1567938"/>
            <a:ext cx="429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Struct</a:t>
            </a:r>
            <a:r>
              <a:rPr lang="zh-CN" altLang="en-US" sz="2000" dirty="0" smtClean="0"/>
              <a:t>展示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998756" y="29202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接口</a:t>
            </a:r>
            <a:endParaRPr lang="zh-CN" altLang="en-US" sz="2400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942065" y="3381870"/>
            <a:ext cx="2088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42065" y="3643480"/>
            <a:ext cx="429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Interface</a:t>
            </a:r>
            <a:r>
              <a:rPr lang="zh-CN" altLang="en-US" sz="2000" dirty="0" smtClean="0"/>
              <a:t>，接口</a:t>
            </a:r>
            <a:endParaRPr lang="en-US" altLang="zh-CN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42065" y="2054560"/>
            <a:ext cx="429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代码组织：包管理</a:t>
            </a:r>
            <a:endParaRPr lang="en-US" altLang="zh-CN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42065" y="4305199"/>
            <a:ext cx="429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Duck </a:t>
            </a:r>
            <a:r>
              <a:rPr lang="en-US" altLang="zh-CN" sz="2000" dirty="0"/>
              <a:t>typing</a:t>
            </a:r>
          </a:p>
        </p:txBody>
      </p:sp>
    </p:spTree>
    <p:extLst>
      <p:ext uri="{BB962C8B-B14F-4D97-AF65-F5344CB8AC3E}">
        <p14:creationId xmlns:p14="http://schemas.microsoft.com/office/powerpoint/2010/main" val="28470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847704" y="2679795"/>
            <a:ext cx="8326736" cy="907787"/>
          </a:xfrm>
          <a:prstGeom prst="rect">
            <a:avLst/>
          </a:prstGeom>
          <a:solidFill>
            <a:srgbClr val="CA1E1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8487" y="2872078"/>
            <a:ext cx="1505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endParaRPr lang="en-US" altLang="zh-CN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0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756" y="844663"/>
            <a:ext cx="304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Goroutine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Go</a:t>
            </a:r>
            <a:r>
              <a:rPr lang="zh-CN" altLang="en-US" sz="2400" dirty="0" smtClean="0"/>
              <a:t>协程）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42065" y="1306328"/>
            <a:ext cx="3099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42064" y="1567938"/>
            <a:ext cx="5879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轻量级“线程”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非抢占式</a:t>
            </a:r>
            <a:r>
              <a:rPr lang="zh-CN" altLang="en-US" sz="2000" dirty="0" smtClean="0"/>
              <a:t>多任务处理，由协程主动交出控制权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“</a:t>
            </a:r>
            <a:r>
              <a:rPr lang="zh-CN" altLang="en-US" sz="2000" dirty="0"/>
              <a:t>虚拟</a:t>
            </a:r>
            <a:r>
              <a:rPr lang="zh-CN" altLang="en-US" sz="2000" dirty="0" smtClean="0"/>
              <a:t>”层面上的多任务（语言级别的调度器）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多个协程可能在一个或多个线程上运行</a:t>
            </a:r>
            <a:endParaRPr lang="en-US" altLang="zh-CN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42064" y="4644967"/>
            <a:ext cx="587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协程间，如何通信？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014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756" y="844663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channel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42065" y="1306328"/>
            <a:ext cx="122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42064" y="1567938"/>
            <a:ext cx="587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通道，类似于管道</a:t>
            </a: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146629" y="2612572"/>
            <a:ext cx="1277257" cy="1088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68344" y="2612572"/>
            <a:ext cx="1277257" cy="1088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flipH="1">
            <a:off x="2950026" y="3071584"/>
            <a:ext cx="1661889" cy="22497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029860" y="3071585"/>
            <a:ext cx="4412342" cy="22497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91749" y="2671475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channel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99967" y="2972191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Goroutine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040807" y="2972191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Goroutine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55494"/>
            <a:ext cx="12192000" cy="22394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CN" altLang="en-US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776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Go语言 logo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270000"/>
            <a:ext cx="5067898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508000" y="1270000"/>
            <a:ext cx="1130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“Go语言 logo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436" y="1270000"/>
            <a:ext cx="253682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3946823"/>
            <a:ext cx="3873500" cy="29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847704" y="2679795"/>
            <a:ext cx="8326736" cy="907787"/>
          </a:xfrm>
          <a:prstGeom prst="rect">
            <a:avLst/>
          </a:prstGeom>
          <a:solidFill>
            <a:srgbClr val="CA1E1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5278" y="2872078"/>
            <a:ext cx="531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基础语法，内建容器</a:t>
            </a:r>
            <a:endParaRPr lang="en-US" altLang="zh-CN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1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95452" y="2586377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、定义变量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3329796" y="3271153"/>
            <a:ext cx="5210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V="1">
            <a:off x="4779412" y="2174901"/>
            <a:ext cx="0" cy="2557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80" y="3065655"/>
            <a:ext cx="2979682" cy="140707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93480" y="25143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花括号为作用域的边界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903680" y="2379849"/>
            <a:ext cx="461665" cy="19584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dirty="0"/>
              <a:t>变量作用域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1641522" y="13175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插讲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1641523" y="1686865"/>
            <a:ext cx="64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0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5971" y="105087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、变量类型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71" y="1771626"/>
            <a:ext cx="7107328" cy="332488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985971" y="1488636"/>
            <a:ext cx="1455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8427967" y="673504"/>
            <a:ext cx="51979" cy="5077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86928" y="10761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枚举：</a:t>
            </a:r>
            <a:r>
              <a:rPr lang="en-US" altLang="zh-CN" dirty="0" smtClean="0"/>
              <a:t>enum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40251" y="1664067"/>
            <a:ext cx="106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/>
              <a:t>int</a:t>
            </a:r>
            <a:r>
              <a:rPr lang="zh-CN" altLang="en-US" dirty="0" smtClean="0"/>
              <a:t>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02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67983" y="1665395"/>
            <a:ext cx="8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125167" y="1075494"/>
            <a:ext cx="1" cy="496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608538" y="917234"/>
            <a:ext cx="2987485" cy="5048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zh-CN" sz="2000" dirty="0"/>
              <a:t>(a) </a:t>
            </a:r>
            <a:r>
              <a:rPr lang="zh-CN" altLang="en-US" sz="2000" dirty="0"/>
              <a:t>指针类型（</a:t>
            </a:r>
            <a:r>
              <a:rPr lang="en-US" altLang="zh-CN" sz="2000" dirty="0"/>
              <a:t>Pointer</a:t>
            </a:r>
            <a:r>
              <a:rPr lang="zh-CN" altLang="en-US" sz="2000" dirty="0"/>
              <a:t>）</a:t>
            </a:r>
          </a:p>
          <a:p>
            <a:pPr latinLnBrk="1">
              <a:lnSpc>
                <a:spcPct val="20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(b) </a:t>
            </a:r>
            <a:r>
              <a:rPr lang="zh-CN" altLang="en-US" sz="2000" dirty="0">
                <a:solidFill>
                  <a:srgbClr val="0070C0"/>
                </a:solidFill>
              </a:rPr>
              <a:t>数组类型</a:t>
            </a:r>
          </a:p>
          <a:p>
            <a:pPr latinLnBrk="1">
              <a:lnSpc>
                <a:spcPct val="200000"/>
              </a:lnSpc>
            </a:pPr>
            <a:r>
              <a:rPr lang="en-US" altLang="zh-CN" sz="2000" dirty="0"/>
              <a:t>(c) </a:t>
            </a:r>
            <a:r>
              <a:rPr lang="zh-CN" altLang="en-US" sz="2000" dirty="0"/>
              <a:t>结构化类型</a:t>
            </a:r>
            <a:r>
              <a:rPr lang="en-US" altLang="zh-CN" sz="2000" dirty="0"/>
              <a:t>(struct)</a:t>
            </a:r>
          </a:p>
          <a:p>
            <a:pPr latinLnBrk="1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(d) Channel </a:t>
            </a:r>
            <a:r>
              <a:rPr lang="zh-CN" altLang="en-US" sz="2400" dirty="0">
                <a:solidFill>
                  <a:srgbClr val="0070C0"/>
                </a:solidFill>
              </a:rPr>
              <a:t>类型</a:t>
            </a:r>
          </a:p>
          <a:p>
            <a:pPr latinLnBrk="1">
              <a:lnSpc>
                <a:spcPct val="20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(e) </a:t>
            </a:r>
            <a:r>
              <a:rPr lang="zh-CN" altLang="en-US" sz="2000" dirty="0">
                <a:solidFill>
                  <a:srgbClr val="0070C0"/>
                </a:solidFill>
              </a:rPr>
              <a:t>函数类型</a:t>
            </a:r>
          </a:p>
          <a:p>
            <a:pPr latinLnBrk="1">
              <a:lnSpc>
                <a:spcPct val="20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(f) </a:t>
            </a:r>
            <a:r>
              <a:rPr lang="zh-CN" altLang="en-US" sz="2000" dirty="0">
                <a:solidFill>
                  <a:srgbClr val="0070C0"/>
                </a:solidFill>
              </a:rPr>
              <a:t>切片类型</a:t>
            </a:r>
          </a:p>
          <a:p>
            <a:pPr latinLnBrk="1">
              <a:lnSpc>
                <a:spcPct val="20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(g) </a:t>
            </a:r>
            <a:r>
              <a:rPr lang="zh-CN" altLang="en-US" sz="2000" dirty="0">
                <a:solidFill>
                  <a:srgbClr val="0070C0"/>
                </a:solidFill>
              </a:rPr>
              <a:t>接口类型（</a:t>
            </a:r>
            <a:r>
              <a:rPr lang="en-US" altLang="zh-CN" sz="2000" dirty="0">
                <a:solidFill>
                  <a:srgbClr val="0070C0"/>
                </a:solidFill>
              </a:rPr>
              <a:t>interface</a:t>
            </a:r>
            <a:r>
              <a:rPr lang="zh-CN" altLang="en-US" sz="2000" dirty="0">
                <a:solidFill>
                  <a:srgbClr val="0070C0"/>
                </a:solidFill>
              </a:rPr>
              <a:t>）</a:t>
            </a:r>
          </a:p>
          <a:p>
            <a:pPr latinLnBrk="1">
              <a:lnSpc>
                <a:spcPct val="20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(h) Map </a:t>
            </a:r>
            <a:r>
              <a:rPr lang="zh-CN" altLang="en-US" sz="2000" dirty="0">
                <a:solidFill>
                  <a:srgbClr val="0070C0"/>
                </a:solidFill>
              </a:rPr>
              <a:t>类型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52485" y="2127060"/>
            <a:ext cx="830997" cy="28593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/>
              <a:t>派</a:t>
            </a:r>
            <a:r>
              <a:rPr lang="zh-CN" altLang="en-US" sz="2400" dirty="0"/>
              <a:t>生类型（容器）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6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4080" y="3079863"/>
            <a:ext cx="2052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</a:t>
            </a:r>
            <a:r>
              <a:rPr lang="zh-CN" altLang="en-US" sz="2400" dirty="0" smtClean="0"/>
              <a:t>组（</a:t>
            </a:r>
            <a:r>
              <a:rPr lang="en-US" altLang="zh-CN" sz="2400" dirty="0" smtClean="0"/>
              <a:t>array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5768196" y="2433947"/>
            <a:ext cx="0" cy="2157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533965" y="307986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切片（</a:t>
            </a:r>
            <a:r>
              <a:rPr lang="en-US" altLang="zh-CN" sz="2400" dirty="0" smtClean="0"/>
              <a:t>slice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3181166" y="3541528"/>
            <a:ext cx="1701167" cy="9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6616543" y="3541528"/>
            <a:ext cx="1701167" cy="9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2884</TotalTime>
  <Words>809</Words>
  <Application>Microsoft Office PowerPoint</Application>
  <PresentationFormat>宽屏</PresentationFormat>
  <Paragraphs>134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 Unicode MS</vt:lpstr>
      <vt:lpstr>Menlo</vt:lpstr>
      <vt:lpstr>宋体</vt:lpstr>
      <vt:lpstr>微软雅黑</vt:lpstr>
      <vt:lpstr>Arial</vt:lpstr>
      <vt:lpstr>Calibri</vt:lpstr>
      <vt:lpstr>Impact</vt:lpstr>
      <vt:lpstr>Wingdings</vt:lpstr>
      <vt:lpstr>Office 主题</vt:lpstr>
      <vt:lpstr>Go语言基础以及并发特性解析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媒体策划部 刘卓</dc:creator>
  <cp:lastModifiedBy>研发二部 藏弘</cp:lastModifiedBy>
  <cp:revision>333</cp:revision>
  <dcterms:created xsi:type="dcterms:W3CDTF">2018-08-22T08:08:57Z</dcterms:created>
  <dcterms:modified xsi:type="dcterms:W3CDTF">2019-10-21T01:29:12Z</dcterms:modified>
</cp:coreProperties>
</file>