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1" r:id="rId2"/>
    <p:sldId id="504" r:id="rId3"/>
    <p:sldId id="505" r:id="rId4"/>
    <p:sldId id="506" r:id="rId5"/>
    <p:sldId id="507" r:id="rId6"/>
    <p:sldId id="508" r:id="rId7"/>
    <p:sldId id="509" r:id="rId8"/>
    <p:sldId id="511" r:id="rId9"/>
    <p:sldId id="512" r:id="rId10"/>
    <p:sldId id="510" r:id="rId11"/>
    <p:sldId id="513" r:id="rId12"/>
    <p:sldId id="533" r:id="rId13"/>
    <p:sldId id="535" r:id="rId14"/>
    <p:sldId id="538" r:id="rId15"/>
    <p:sldId id="539" r:id="rId16"/>
    <p:sldId id="540" r:id="rId17"/>
    <p:sldId id="515" r:id="rId18"/>
    <p:sldId id="519" r:id="rId19"/>
    <p:sldId id="520" r:id="rId20"/>
    <p:sldId id="543" r:id="rId21"/>
    <p:sldId id="521" r:id="rId22"/>
    <p:sldId id="522" r:id="rId23"/>
    <p:sldId id="523" r:id="rId24"/>
    <p:sldId id="524" r:id="rId25"/>
    <p:sldId id="525" r:id="rId26"/>
    <p:sldId id="527" r:id="rId27"/>
    <p:sldId id="528" r:id="rId28"/>
    <p:sldId id="529" r:id="rId29"/>
    <p:sldId id="530" r:id="rId30"/>
    <p:sldId id="545" r:id="rId31"/>
    <p:sldId id="531" r:id="rId32"/>
    <p:sldId id="532" r:id="rId33"/>
    <p:sldId id="548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4D4D4D"/>
    <a:srgbClr val="D8BEEC"/>
    <a:srgbClr val="D1B2E8"/>
    <a:srgbClr val="BFFFBF"/>
    <a:srgbClr val="57257D"/>
    <a:srgbClr val="B3FFB3"/>
    <a:srgbClr val="007000"/>
    <a:srgbClr val="00A400"/>
    <a:srgbClr val="2E6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1295400"/>
            <a:ext cx="8305800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Implementing Replicated Logs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Paxos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810000"/>
            <a:ext cx="7239000" cy="1219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John Ousterhout and Diego Ongaro</a:t>
            </a:r>
            <a:endParaRPr lang="en-US" sz="2200" dirty="0" smtClean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Stanford University</a:t>
            </a:r>
          </a:p>
          <a:p>
            <a:pPr eaLnBrk="1" hangingPunct="1"/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24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this material borrows heavily from slides by Lorenzo </a:t>
            </a:r>
            <a:r>
              <a:rPr lang="en-US" sz="1600" dirty="0" err="1" smtClean="0"/>
              <a:t>Alvisi</a:t>
            </a:r>
            <a:r>
              <a:rPr lang="en-US" sz="1600" dirty="0" smtClean="0"/>
              <a:t>, Ali Ghodsi, and David </a:t>
            </a:r>
            <a:r>
              <a:rPr lang="en-US" sz="1600" dirty="0" err="1" smtClean="0"/>
              <a:t>Mazières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/>
              <a:t>Each proposal has a unique number</a:t>
            </a:r>
          </a:p>
          <a:p>
            <a:pPr lvl="1"/>
            <a:r>
              <a:rPr lang="en-US" dirty="0" smtClean="0"/>
              <a:t>Higher numbers take priority over lower numbers</a:t>
            </a:r>
          </a:p>
          <a:p>
            <a:pPr lvl="1"/>
            <a:r>
              <a:rPr lang="en-US" dirty="0" smtClean="0"/>
              <a:t>It must be possible for a proposer to choose a new proposal number higher than anything it has seen/used before</a:t>
            </a:r>
          </a:p>
          <a:p>
            <a:r>
              <a:rPr lang="en-US" dirty="0" smtClean="0"/>
              <a:t>One simple approach: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Each server stores </a:t>
            </a:r>
            <a:r>
              <a:rPr lang="en-US" dirty="0" err="1" smtClean="0"/>
              <a:t>maxRound</a:t>
            </a:r>
            <a:r>
              <a:rPr lang="en-US" dirty="0" smtClean="0"/>
              <a:t>: the largest Round Number it has seen so far</a:t>
            </a:r>
          </a:p>
          <a:p>
            <a:pPr lvl="1"/>
            <a:r>
              <a:rPr lang="en-US" dirty="0" smtClean="0"/>
              <a:t>To generate a new proposal number: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Increment </a:t>
            </a:r>
            <a:r>
              <a:rPr lang="en-US" dirty="0" err="1" smtClean="0"/>
              <a:t>maxRound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Concatenate with Server Id</a:t>
            </a:r>
          </a:p>
          <a:p>
            <a:pPr lvl="1"/>
            <a:r>
              <a:rPr lang="en-US" dirty="0" smtClean="0"/>
              <a:t>Proposers must persist </a:t>
            </a:r>
            <a:r>
              <a:rPr lang="en-US" dirty="0" err="1" smtClean="0"/>
              <a:t>maxRound</a:t>
            </a:r>
            <a:r>
              <a:rPr lang="en-US" dirty="0" smtClean="0"/>
              <a:t> on disk: must not reuse proposal numbers after crash/restart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Numbers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1295400" cy="3810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Server Id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3505200"/>
            <a:ext cx="16002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Round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200400"/>
            <a:ext cx="2895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Proposal Number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57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Two-phase approach:</a:t>
            </a:r>
          </a:p>
          <a:p>
            <a:r>
              <a:rPr lang="en-US" dirty="0" smtClean="0"/>
              <a:t>Phase 1: broadcast </a:t>
            </a:r>
            <a:r>
              <a:rPr lang="en-US" dirty="0" smtClean="0">
                <a:solidFill>
                  <a:schemeClr val="accent4"/>
                </a:solidFill>
              </a:rPr>
              <a:t>Prepare </a:t>
            </a:r>
            <a:r>
              <a:rPr lang="en-US" dirty="0" smtClean="0"/>
              <a:t>RPCs</a:t>
            </a:r>
          </a:p>
          <a:p>
            <a:pPr lvl="1"/>
            <a:r>
              <a:rPr lang="en-US" dirty="0" smtClean="0"/>
              <a:t>Find out about any chosen values</a:t>
            </a:r>
          </a:p>
          <a:p>
            <a:pPr lvl="1"/>
            <a:r>
              <a:rPr lang="en-US" dirty="0" smtClean="0"/>
              <a:t>Block older proposals that have not yet completed</a:t>
            </a:r>
          </a:p>
          <a:p>
            <a:r>
              <a:rPr lang="en-US" dirty="0" smtClean="0"/>
              <a:t>Phase 2: broadcast </a:t>
            </a:r>
            <a:r>
              <a:rPr lang="en-US" dirty="0" smtClean="0">
                <a:solidFill>
                  <a:schemeClr val="accent4"/>
                </a:solidFill>
              </a:rPr>
              <a:t>Accept </a:t>
            </a:r>
            <a:r>
              <a:rPr lang="en-US" dirty="0" smtClean="0"/>
              <a:t>RPCs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/>
              <a:t>Ask acceptors to accept a specific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2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 smtClean="0"/>
              <a:t>Respond to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:</a:t>
            </a:r>
          </a:p>
          <a:p>
            <a:pPr marL="404813" lvl="1" indent="-173038"/>
            <a:r>
              <a:rPr lang="en-US" sz="1400" dirty="0" smtClean="0"/>
              <a:t>If n &gt;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then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= n</a:t>
            </a:r>
          </a:p>
          <a:p>
            <a:pPr marL="404813" lvl="1" indent="-173038"/>
            <a:r>
              <a:rPr lang="en-US" sz="1400" b="0" dirty="0" smtClean="0">
                <a:solidFill>
                  <a:schemeClr val="tx2"/>
                </a:solidFill>
              </a:rPr>
              <a:t>Return(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acceptedProposal</a:t>
            </a:r>
            <a:r>
              <a:rPr lang="en-US" sz="1400" dirty="0" smtClean="0">
                <a:solidFill>
                  <a:schemeClr val="tx2"/>
                </a:solidFill>
              </a:rPr>
              <a:t>, 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acceptedValue</a:t>
            </a:r>
            <a:r>
              <a:rPr lang="en-US" sz="1400" b="0" dirty="0" smtClean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 smtClean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 smtClean="0"/>
              <a:t>Respond to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</a:t>
            </a:r>
            <a:r>
              <a:rPr lang="en-US" sz="1800" b="0" dirty="0" smtClean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 smtClean="0"/>
              <a:t>If n ≥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then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acceptedProposal</a:t>
            </a:r>
            <a:r>
              <a:rPr lang="en-US" sz="1400" dirty="0" smtClean="0"/>
              <a:t> =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= n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acceptedValue</a:t>
            </a:r>
            <a:r>
              <a:rPr lang="en-US" sz="1400" dirty="0" smtClean="0"/>
              <a:t> = value</a:t>
            </a:r>
          </a:p>
          <a:p>
            <a:pPr marL="404813" lvl="1" indent="-173038"/>
            <a:r>
              <a:rPr lang="en-US" sz="1400" dirty="0" smtClean="0">
                <a:solidFill>
                  <a:schemeClr val="tx2"/>
                </a:solidFill>
              </a:rPr>
              <a:t>Return(</a:t>
            </a:r>
            <a:r>
              <a:rPr lang="en-US" sz="1400" dirty="0" err="1" smtClean="0">
                <a:solidFill>
                  <a:schemeClr val="tx2"/>
                </a:solidFill>
              </a:rPr>
              <a:t>minProposal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533400" y="6012359"/>
            <a:ext cx="81534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chemeClr val="tx2"/>
                </a:solidFill>
              </a:rPr>
              <a:t>Acceptors must record </a:t>
            </a:r>
            <a:r>
              <a:rPr lang="en-US" sz="2200" b="1" dirty="0" err="1" smtClean="0">
                <a:solidFill>
                  <a:schemeClr val="tx2"/>
                </a:solidFill>
              </a:rPr>
              <a:t>minProposal</a:t>
            </a:r>
            <a:r>
              <a:rPr lang="en-US" sz="2200" b="1" dirty="0" smtClean="0">
                <a:solidFill>
                  <a:schemeClr val="tx2"/>
                </a:solidFill>
              </a:rPr>
              <a:t>, </a:t>
            </a:r>
            <a:r>
              <a:rPr lang="en-US" sz="2200" b="1" dirty="0" err="1" smtClean="0">
                <a:solidFill>
                  <a:schemeClr val="tx2"/>
                </a:solidFill>
              </a:rPr>
              <a:t>acceptedProposal</a:t>
            </a:r>
            <a:r>
              <a:rPr lang="en-US" sz="2200" b="1" dirty="0" smtClean="0">
                <a:solidFill>
                  <a:schemeClr val="tx2"/>
                </a:solidFill>
              </a:rPr>
              <a:t>, and </a:t>
            </a:r>
            <a:r>
              <a:rPr lang="en-US" sz="2200" b="1" dirty="0" err="1" smtClean="0">
                <a:solidFill>
                  <a:schemeClr val="tx2"/>
                </a:solidFill>
              </a:rPr>
              <a:t>acceptedValue</a:t>
            </a:r>
            <a:r>
              <a:rPr lang="en-US" sz="2200" b="1" dirty="0" smtClean="0">
                <a:solidFill>
                  <a:schemeClr val="tx2"/>
                </a:solidFill>
              </a:rPr>
              <a:t> on stable storage (disk)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 smtClean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 smtClean="0"/>
              <a:t>Broadcast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 smtClean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 smtClean="0"/>
              <a:t>When responses received from majority:</a:t>
            </a:r>
          </a:p>
          <a:p>
            <a:pPr marL="404813" lvl="1" indent="-173038"/>
            <a:r>
              <a:rPr lang="en-US" sz="1400" b="0" dirty="0" smtClean="0"/>
              <a:t>If any </a:t>
            </a:r>
            <a:r>
              <a:rPr lang="en-US" sz="1400" b="0" dirty="0" err="1" smtClean="0"/>
              <a:t>acceptedValues</a:t>
            </a:r>
            <a:r>
              <a:rPr lang="en-US" sz="1400" b="0" dirty="0" smtClean="0"/>
              <a:t> returned, replace value with </a:t>
            </a:r>
            <a:r>
              <a:rPr lang="en-US" sz="1400" b="0" dirty="0" err="1" smtClean="0"/>
              <a:t>acceptedValue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dirty="0" smtClean="0"/>
              <a:t>for highest </a:t>
            </a:r>
            <a:r>
              <a:rPr lang="en-US" sz="1400" b="0" dirty="0" err="1" smtClean="0"/>
              <a:t>acceptedProposal</a:t>
            </a:r>
            <a:endParaRPr lang="en-US" sz="1800" b="0" dirty="0" smtClean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 smtClean="0"/>
              <a:t>Broadcast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 </a:t>
            </a:r>
            <a:r>
              <a:rPr lang="en-US" sz="1800" b="0" dirty="0" smtClean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 smtClean="0"/>
              <a:t>When responses received from majority:</a:t>
            </a:r>
          </a:p>
          <a:p>
            <a:pPr marL="404813" lvl="1" indent="-173038"/>
            <a:r>
              <a:rPr lang="en-US" sz="1400" dirty="0" smtClean="0"/>
              <a:t>Any rejections (result &gt; n)?  </a:t>
            </a:r>
            <a:r>
              <a:rPr lang="en-US" sz="1400" dirty="0" err="1" smtClean="0"/>
              <a:t>goto</a:t>
            </a:r>
            <a:r>
              <a:rPr lang="en-US" sz="1400" dirty="0" smtClean="0"/>
              <a:t> (1)</a:t>
            </a:r>
          </a:p>
          <a:p>
            <a:pPr marL="404813" lvl="1" indent="-173038"/>
            <a:r>
              <a:rPr lang="en-US" sz="1400" dirty="0" smtClean="0"/>
              <a:t>Otherwise, </a:t>
            </a:r>
            <a:r>
              <a:rPr lang="en-US" sz="1400" b="1" dirty="0" smtClean="0">
                <a:solidFill>
                  <a:schemeClr val="accent4"/>
                </a:solidFill>
              </a:rPr>
              <a:t>value is chosen</a:t>
            </a:r>
            <a:endParaRPr lang="en-US" sz="1400" b="1" dirty="0">
              <a:solidFill>
                <a:schemeClr val="accent4"/>
              </a:solidFill>
            </a:endParaRP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1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  <a:ln w="19050" cap="rnd">
            <a:noFill/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Three possibilities when </a:t>
            </a:r>
            <a:r>
              <a:rPr lang="en-US" dirty="0">
                <a:solidFill>
                  <a:schemeClr val="tx2"/>
                </a:solidFill>
              </a:rPr>
              <a:t>later </a:t>
            </a:r>
            <a:r>
              <a:rPr lang="en-US">
                <a:solidFill>
                  <a:schemeClr val="tx2"/>
                </a:solidFill>
              </a:rPr>
              <a:t>proposal </a:t>
            </a:r>
            <a:r>
              <a:rPr lang="en-US" smtClean="0">
                <a:solidFill>
                  <a:schemeClr val="tx2"/>
                </a:solidFill>
              </a:rPr>
              <a:t>prepares: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Previous value already chosen:</a:t>
            </a:r>
          </a:p>
          <a:p>
            <a:pPr lvl="1"/>
            <a:r>
              <a:rPr lang="en-US" dirty="0" smtClean="0"/>
              <a:t>New proposer will find it and use 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Examples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2971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2000" y="5867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“Prepare </a:t>
            </a:r>
            <a:r>
              <a:rPr lang="en-US" dirty="0" smtClean="0">
                <a:solidFill>
                  <a:schemeClr val="tx2"/>
                </a:solidFill>
              </a:rPr>
              <a:t>proposal 3.1 (from s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)”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57800" y="2706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7000"/>
                </a:solidFill>
              </a:rPr>
              <a:t>“Accept proposal 4.5</a:t>
            </a:r>
            <a:br>
              <a:rPr lang="en-US" dirty="0" smtClean="0">
                <a:solidFill>
                  <a:srgbClr val="007000"/>
                </a:solidFill>
              </a:rPr>
            </a:br>
            <a:r>
              <a:rPr lang="en-US" dirty="0" smtClean="0">
                <a:solidFill>
                  <a:srgbClr val="007000"/>
                </a:solidFill>
              </a:rPr>
              <a:t>with value X (from s</a:t>
            </a:r>
            <a:r>
              <a:rPr lang="en-US" baseline="-25000" dirty="0">
                <a:solidFill>
                  <a:srgbClr val="007000"/>
                </a:solidFill>
              </a:rPr>
              <a:t>5</a:t>
            </a:r>
            <a:r>
              <a:rPr lang="en-US" dirty="0" smtClean="0">
                <a:solidFill>
                  <a:srgbClr val="007000"/>
                </a:solidFill>
              </a:rPr>
              <a:t>)”</a:t>
            </a:r>
            <a:endParaRPr lang="en-US" dirty="0">
              <a:solidFill>
                <a:srgbClr val="00700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2514600" y="4953000"/>
            <a:ext cx="0" cy="99060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81609" y="3347634"/>
            <a:ext cx="604433" cy="1263112"/>
          </a:xfrm>
          <a:custGeom>
            <a:avLst/>
            <a:gdLst>
              <a:gd name="connsiteX0" fmla="*/ 31891 w 31891"/>
              <a:gd name="connsiteY0" fmla="*/ 0 h 1301858"/>
              <a:gd name="connsiteX1" fmla="*/ 895 w 31891"/>
              <a:gd name="connsiteY1" fmla="*/ 1301858 h 1301858"/>
              <a:gd name="connsiteX0" fmla="*/ 31054 w 159037"/>
              <a:gd name="connsiteY0" fmla="*/ 0 h 1301858"/>
              <a:gd name="connsiteX1" fmla="*/ 58 w 159037"/>
              <a:gd name="connsiteY1" fmla="*/ 1301858 h 1301858"/>
              <a:gd name="connsiteX0" fmla="*/ 30996 w 224502"/>
              <a:gd name="connsiteY0" fmla="*/ 0 h 1301858"/>
              <a:gd name="connsiteX1" fmla="*/ 0 w 224502"/>
              <a:gd name="connsiteY1" fmla="*/ 1301858 h 1301858"/>
              <a:gd name="connsiteX0" fmla="*/ 356460 w 464585"/>
              <a:gd name="connsiteY0" fmla="*/ 0 h 1263112"/>
              <a:gd name="connsiteX1" fmla="*/ 0 w 464585"/>
              <a:gd name="connsiteY1" fmla="*/ 1263112 h 1263112"/>
              <a:gd name="connsiteX0" fmla="*/ 356460 w 373091"/>
              <a:gd name="connsiteY0" fmla="*/ 0 h 1263112"/>
              <a:gd name="connsiteX1" fmla="*/ 0 w 373091"/>
              <a:gd name="connsiteY1" fmla="*/ 1263112 h 1263112"/>
              <a:gd name="connsiteX0" fmla="*/ 604433 w 612961"/>
              <a:gd name="connsiteY0" fmla="*/ 0 h 1263112"/>
              <a:gd name="connsiteX1" fmla="*/ 0 w 612961"/>
              <a:gd name="connsiteY1" fmla="*/ 1263112 h 1263112"/>
              <a:gd name="connsiteX0" fmla="*/ 604433 w 604433"/>
              <a:gd name="connsiteY0" fmla="*/ 0 h 1263112"/>
              <a:gd name="connsiteX1" fmla="*/ 0 w 604433"/>
              <a:gd name="connsiteY1" fmla="*/ 1263112 h 126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433" h="1263112">
                <a:moveTo>
                  <a:pt x="604433" y="0"/>
                </a:moveTo>
                <a:cubicBezTo>
                  <a:pt x="601850" y="980913"/>
                  <a:pt x="242807" y="1008681"/>
                  <a:pt x="0" y="1263112"/>
                </a:cubicBezTo>
              </a:path>
            </a:pathLst>
          </a:cu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8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Three possibilities when </a:t>
            </a:r>
            <a:r>
              <a:rPr lang="en-US" dirty="0">
                <a:solidFill>
                  <a:schemeClr val="tx2"/>
                </a:solidFill>
              </a:rPr>
              <a:t>later proposal </a:t>
            </a:r>
            <a:r>
              <a:rPr lang="en-US" dirty="0" smtClean="0">
                <a:solidFill>
                  <a:schemeClr val="tx2"/>
                </a:solidFill>
              </a:rPr>
              <a:t>prepares: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Previous value not chosen, but new proposer sees it:</a:t>
            </a:r>
            <a:endParaRPr lang="en-US" dirty="0"/>
          </a:p>
          <a:p>
            <a:pPr marL="857250" lvl="1" indent="-457200"/>
            <a:r>
              <a:rPr lang="en-US" dirty="0" smtClean="0"/>
              <a:t>New proposer will use existing value</a:t>
            </a:r>
          </a:p>
          <a:p>
            <a:pPr marL="857250" lvl="1" indent="-457200"/>
            <a:r>
              <a:rPr lang="en-US" dirty="0" smtClean="0"/>
              <a:t>Both proposers can succeed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Examples, cont’d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4876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9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Three possibilities when </a:t>
            </a:r>
            <a:r>
              <a:rPr lang="en-US" dirty="0">
                <a:solidFill>
                  <a:schemeClr val="tx2"/>
                </a:solidFill>
              </a:rPr>
              <a:t>later proposal </a:t>
            </a:r>
            <a:r>
              <a:rPr lang="en-US" dirty="0" smtClean="0">
                <a:solidFill>
                  <a:schemeClr val="tx2"/>
                </a:solidFill>
              </a:rPr>
              <a:t>prepares: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Previous value not chosen, new proposer doesn’t see it:</a:t>
            </a:r>
          </a:p>
          <a:p>
            <a:pPr lvl="1"/>
            <a:r>
              <a:rPr lang="en-US" dirty="0" smtClean="0"/>
              <a:t>New proposer chooses its own value</a:t>
            </a:r>
          </a:p>
          <a:p>
            <a:pPr lvl="1"/>
            <a:r>
              <a:rPr lang="en-US" dirty="0" smtClean="0"/>
              <a:t>Older proposal blocked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Examples, cont’d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59436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ross 91"/>
          <p:cNvSpPr/>
          <p:nvPr/>
        </p:nvSpPr>
        <p:spPr>
          <a:xfrm rot="2688255">
            <a:off x="5063469" y="44538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Competing proposers can </a:t>
            </a:r>
            <a:r>
              <a:rPr lang="en-US" dirty="0" err="1" smtClean="0"/>
              <a:t>livelock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solution: randomized delay before restarting</a:t>
            </a:r>
          </a:p>
          <a:p>
            <a:pPr lvl="1"/>
            <a:r>
              <a:rPr lang="en-US" dirty="0" smtClean="0"/>
              <a:t>Give other proposers a chance to finish choosing</a:t>
            </a:r>
            <a:endParaRPr lang="en-US" dirty="0"/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 will use leader election instead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21336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908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0480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4400" y="35052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624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4800" y="39447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905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816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273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266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9906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182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4572000" y="3810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9906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9906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182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182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266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66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6" name="Cross 95"/>
          <p:cNvSpPr/>
          <p:nvPr/>
        </p:nvSpPr>
        <p:spPr>
          <a:xfrm rot="2688255">
            <a:off x="2853669" y="2777468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37338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37338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9" name="Rounded Rectangle 98"/>
          <p:cNvSpPr/>
          <p:nvPr/>
        </p:nvSpPr>
        <p:spPr>
          <a:xfrm>
            <a:off x="37338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100" name="Rounded Rectangle 99"/>
          <p:cNvSpPr/>
          <p:nvPr/>
        </p:nvSpPr>
        <p:spPr>
          <a:xfrm>
            <a:off x="4572000" y="33528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572000" y="28956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2" name="Cross 101"/>
          <p:cNvSpPr/>
          <p:nvPr/>
        </p:nvSpPr>
        <p:spPr>
          <a:xfrm rot="2688255">
            <a:off x="4766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3" name="Rounded Rectangle 102"/>
          <p:cNvSpPr/>
          <p:nvPr/>
        </p:nvSpPr>
        <p:spPr>
          <a:xfrm>
            <a:off x="563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63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3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47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47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647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9" name="Cross 108"/>
          <p:cNvSpPr/>
          <p:nvPr/>
        </p:nvSpPr>
        <p:spPr>
          <a:xfrm rot="2688255">
            <a:off x="6671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129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Only proposer knows which value has been chosen</a:t>
            </a:r>
          </a:p>
          <a:p>
            <a:r>
              <a:rPr lang="en-US" dirty="0" smtClean="0"/>
              <a:t>If other servers want to know, must execute </a:t>
            </a:r>
            <a:r>
              <a:rPr lang="en-US" dirty="0" err="1" smtClean="0"/>
              <a:t>Paxos</a:t>
            </a:r>
            <a:r>
              <a:rPr lang="en-US" dirty="0" smtClean="0"/>
              <a:t> with their own proposal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659D765-7126-4B95-ADF3-403BFECAA3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8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instance of Basic </a:t>
            </a:r>
            <a:r>
              <a:rPr lang="en-US" dirty="0" err="1" smtClean="0"/>
              <a:t>Paxos</a:t>
            </a:r>
            <a:r>
              <a:rPr lang="en-US" dirty="0" smtClean="0"/>
              <a:t> for each entry in the log: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4"/>
                </a:solidFill>
              </a:rPr>
              <a:t>index</a:t>
            </a:r>
            <a:r>
              <a:rPr lang="en-US" dirty="0" smtClean="0"/>
              <a:t> argument to Prepare and Accept (selects entry in log)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3962400"/>
            <a:ext cx="2286000" cy="1905000"/>
            <a:chOff x="533400" y="2133600"/>
            <a:chExt cx="22860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0" idx="0"/>
                <a:endCxn id="18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38800" y="4267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38600" y="2895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</a:p>
        </p:txBody>
      </p:sp>
      <p:pic>
        <p:nvPicPr>
          <p:cNvPr id="3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672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3886200" y="36576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909448" y="50679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98204" y="51351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73471" y="33863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14825" y="36295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41" name="Freeform 40"/>
          <p:cNvSpPr/>
          <p:nvPr/>
        </p:nvSpPr>
        <p:spPr>
          <a:xfrm>
            <a:off x="2757408" y="4310672"/>
            <a:ext cx="829160" cy="2820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29160 w 829160"/>
              <a:gd name="connsiteY0" fmla="*/ 268819 h 268819"/>
              <a:gd name="connsiteX1" fmla="*/ 0 w 829160"/>
              <a:gd name="connsiteY1" fmla="*/ 51843 h 268819"/>
              <a:gd name="connsiteX0" fmla="*/ 829160 w 829160"/>
              <a:gd name="connsiteY0" fmla="*/ 282065 h 282065"/>
              <a:gd name="connsiteX1" fmla="*/ 0 w 829160"/>
              <a:gd name="connsiteY1" fmla="*/ 65089 h 2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160" h="282065">
                <a:moveTo>
                  <a:pt x="829160" y="282065"/>
                </a:moveTo>
                <a:cubicBezTo>
                  <a:pt x="625099" y="98669"/>
                  <a:pt x="467533" y="-107975"/>
                  <a:pt x="0" y="6508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836190" y="4473963"/>
            <a:ext cx="751669" cy="1317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44659 w 844659"/>
              <a:gd name="connsiteY0" fmla="*/ 120334 h 120334"/>
              <a:gd name="connsiteX1" fmla="*/ 0 w 844659"/>
              <a:gd name="connsiteY1" fmla="*/ 89338 h 120334"/>
              <a:gd name="connsiteX0" fmla="*/ 844659 w 844659"/>
              <a:gd name="connsiteY0" fmla="*/ 143718 h 143718"/>
              <a:gd name="connsiteX1" fmla="*/ 0 w 844659"/>
              <a:gd name="connsiteY1" fmla="*/ 112722 h 143718"/>
              <a:gd name="connsiteX0" fmla="*/ 751669 w 751669"/>
              <a:gd name="connsiteY0" fmla="*/ 131765 h 131765"/>
              <a:gd name="connsiteX1" fmla="*/ 0 w 751669"/>
              <a:gd name="connsiteY1" fmla="*/ 124016 h 13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669" h="131765">
                <a:moveTo>
                  <a:pt x="751669" y="131765"/>
                </a:moveTo>
                <a:cubicBezTo>
                  <a:pt x="547608" y="-51631"/>
                  <a:pt x="351295" y="-33550"/>
                  <a:pt x="0" y="124016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8800" y="4267200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</a:t>
            </a:r>
          </a:p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5800" y="2971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Client sends command to server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2"/>
                </a:solidFill>
              </a:rPr>
              <a:t>Server uses </a:t>
            </a:r>
            <a:r>
              <a:rPr lang="en-US" sz="1600" dirty="0" err="1" smtClean="0">
                <a:solidFill>
                  <a:schemeClr val="tx2"/>
                </a:solidFill>
              </a:rPr>
              <a:t>Paxos</a:t>
            </a:r>
            <a:r>
              <a:rPr lang="en-US" sz="1600" dirty="0" smtClean="0">
                <a:solidFill>
                  <a:schemeClr val="tx2"/>
                </a:solidFill>
              </a:rPr>
              <a:t>  to choose command as value for a log entry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7400" y="48006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dirty="0" smtClean="0">
                <a:solidFill>
                  <a:schemeClr val="tx2"/>
                </a:solidFill>
              </a:rPr>
              <a:t>Server waits for previous log entries to be applied, then applies new command to state machine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5400" y="29790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600" dirty="0" smtClean="0">
                <a:solidFill>
                  <a:schemeClr val="tx2"/>
                </a:solidFill>
              </a:rPr>
              <a:t>Server returns result from state machine to client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0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log entry to use for a given client request?</a:t>
            </a:r>
          </a:p>
          <a:p>
            <a:r>
              <a:rPr lang="en-US" dirty="0" smtClean="0"/>
              <a:t>Performance optimizations:</a:t>
            </a:r>
          </a:p>
          <a:p>
            <a:pPr lvl="1"/>
            <a:r>
              <a:rPr lang="en-US" dirty="0" smtClean="0"/>
              <a:t>Use leader to reduce proposer conflicts</a:t>
            </a:r>
          </a:p>
          <a:p>
            <a:pPr lvl="1"/>
            <a:r>
              <a:rPr lang="en-US" dirty="0" smtClean="0"/>
              <a:t>Eliminate most Prepare requests</a:t>
            </a:r>
          </a:p>
          <a:p>
            <a:r>
              <a:rPr lang="en-US" dirty="0" smtClean="0"/>
              <a:t>Ensuring full replication</a:t>
            </a:r>
          </a:p>
          <a:p>
            <a:r>
              <a:rPr lang="en-US" dirty="0" smtClean="0"/>
              <a:t>Client protocol</a:t>
            </a:r>
          </a:p>
          <a:p>
            <a:r>
              <a:rPr lang="en-US" dirty="0" smtClean="0"/>
              <a:t>Configuration changes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Note: Multi-</a:t>
            </a:r>
            <a:r>
              <a:rPr lang="en-US" dirty="0" err="1">
                <a:solidFill>
                  <a:schemeClr val="tx2"/>
                </a:solidFill>
              </a:rPr>
              <a:t>Paxos</a:t>
            </a:r>
            <a:r>
              <a:rPr lang="en-US" dirty="0">
                <a:solidFill>
                  <a:schemeClr val="tx2"/>
                </a:solidFill>
              </a:rPr>
              <a:t> not specified precisely in </a:t>
            </a:r>
            <a:r>
              <a:rPr lang="en-US" dirty="0" smtClean="0">
                <a:solidFill>
                  <a:schemeClr val="tx2"/>
                </a:solidFill>
              </a:rPr>
              <a:t>literature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en-US" sz="2000" dirty="0" smtClean="0"/>
              <a:t>Replicated log =&gt; </a:t>
            </a:r>
            <a:r>
              <a:rPr lang="en-US" sz="2000" dirty="0" smtClean="0">
                <a:solidFill>
                  <a:schemeClr val="accent4"/>
                </a:solidFill>
              </a:rPr>
              <a:t>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</a:p>
          <a:p>
            <a:pPr lvl="1"/>
            <a:r>
              <a:rPr lang="en-US" sz="1600" dirty="0"/>
              <a:t>All servers execute same commands in same </a:t>
            </a:r>
            <a:r>
              <a:rPr lang="en-US" sz="1600" dirty="0" smtClean="0"/>
              <a:t>order</a:t>
            </a:r>
            <a:endParaRPr lang="en-US" sz="20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messages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05000" y="42672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/>
          <a:lstStyle/>
          <a:p>
            <a:r>
              <a:rPr lang="en-US" dirty="0" smtClean="0"/>
              <a:t>When request arrives from client:</a:t>
            </a:r>
          </a:p>
          <a:p>
            <a:pPr lvl="1"/>
            <a:r>
              <a:rPr lang="en-US" dirty="0" smtClean="0"/>
              <a:t>Find first log entry not known to be chosen</a:t>
            </a:r>
          </a:p>
          <a:p>
            <a:pPr lvl="1"/>
            <a:r>
              <a:rPr lang="en-US" dirty="0"/>
              <a:t>Run Basic </a:t>
            </a:r>
            <a:r>
              <a:rPr lang="en-US" dirty="0" err="1"/>
              <a:t>Paxos</a:t>
            </a:r>
            <a:r>
              <a:rPr lang="en-US" dirty="0"/>
              <a:t> to propose client’s command for this index</a:t>
            </a:r>
          </a:p>
          <a:p>
            <a:pPr lvl="1"/>
            <a:r>
              <a:rPr lang="en-US" dirty="0"/>
              <a:t>Prepare returns </a:t>
            </a:r>
            <a:r>
              <a:rPr lang="en-US" dirty="0" err="1"/>
              <a:t>acceptedValue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Yes: finish choosing </a:t>
            </a:r>
            <a:r>
              <a:rPr lang="en-US" dirty="0" err="1"/>
              <a:t>acceptedValue</a:t>
            </a:r>
            <a:r>
              <a:rPr lang="en-US" dirty="0"/>
              <a:t>, </a:t>
            </a:r>
            <a:r>
              <a:rPr lang="en-US" dirty="0" smtClean="0"/>
              <a:t>start again</a:t>
            </a:r>
            <a:endParaRPr lang="en-US" dirty="0"/>
          </a:p>
          <a:p>
            <a:pPr lvl="2"/>
            <a:r>
              <a:rPr lang="en-US" dirty="0"/>
              <a:t>No: choose client’s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Implementing Replicated Logs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Entries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90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447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194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2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50" name="Rectangle 49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05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990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76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532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38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67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24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638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553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010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7467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924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382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1054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6" name="Rectangle 75"/>
          <p:cNvSpPr/>
          <p:nvPr/>
        </p:nvSpPr>
        <p:spPr>
          <a:xfrm>
            <a:off x="70104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638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24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054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532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638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096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924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054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4191000" y="4876800"/>
            <a:ext cx="762000" cy="533400"/>
          </a:xfrm>
          <a:prstGeom prst="rightArrow">
            <a:avLst>
              <a:gd name="adj1" fmla="val 50000"/>
              <a:gd name="adj2" fmla="val 68947"/>
            </a:avLst>
          </a:prstGeom>
          <a:solidFill>
            <a:srgbClr val="BFFFBF"/>
          </a:solidFill>
          <a:ln w="19050">
            <a:solidFill>
              <a:srgbClr val="007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1" name="Freeform 90"/>
          <p:cNvSpPr/>
          <p:nvPr/>
        </p:nvSpPr>
        <p:spPr>
          <a:xfrm>
            <a:off x="6169794" y="1857676"/>
            <a:ext cx="2473692" cy="1106905"/>
          </a:xfrm>
          <a:custGeom>
            <a:avLst/>
            <a:gdLst>
              <a:gd name="connsiteX0" fmla="*/ 1010652 w 2473692"/>
              <a:gd name="connsiteY0" fmla="*/ 1068404 h 1068404"/>
              <a:gd name="connsiteX1" fmla="*/ 2473692 w 2473692"/>
              <a:gd name="connsiteY1" fmla="*/ 1068404 h 1068404"/>
              <a:gd name="connsiteX2" fmla="*/ 2473692 w 2473692"/>
              <a:gd name="connsiteY2" fmla="*/ 0 h 1068404"/>
              <a:gd name="connsiteX3" fmla="*/ 0 w 2473692"/>
              <a:gd name="connsiteY3" fmla="*/ 0 h 10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692" h="1068404">
                <a:moveTo>
                  <a:pt x="1010652" y="1068404"/>
                </a:moveTo>
                <a:lnTo>
                  <a:pt x="2473692" y="1068404"/>
                </a:lnTo>
                <a:lnTo>
                  <a:pt x="247369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sysDot"/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532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0104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676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609600" y="3505200"/>
            <a:ext cx="457200" cy="304800"/>
          </a:xfrm>
          <a:prstGeom prst="roundRect">
            <a:avLst/>
          </a:prstGeom>
          <a:solidFill>
            <a:srgbClr val="D1B2E8"/>
          </a:solidFill>
          <a:ln w="19050">
            <a:solidFill>
              <a:srgbClr val="572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8" name="Freeform 97"/>
          <p:cNvSpPr/>
          <p:nvPr/>
        </p:nvSpPr>
        <p:spPr>
          <a:xfrm>
            <a:off x="192438" y="3667225"/>
            <a:ext cx="365825" cy="837399"/>
          </a:xfrm>
          <a:custGeom>
            <a:avLst/>
            <a:gdLst>
              <a:gd name="connsiteX0" fmla="*/ 0 w 96252"/>
              <a:gd name="connsiteY0" fmla="*/ 0 h 596766"/>
              <a:gd name="connsiteX1" fmla="*/ 96252 w 96252"/>
              <a:gd name="connsiteY1" fmla="*/ 596766 h 596766"/>
              <a:gd name="connsiteX0" fmla="*/ 38587 w 52162"/>
              <a:gd name="connsiteY0" fmla="*/ 0 h 827772"/>
              <a:gd name="connsiteX1" fmla="*/ 86 w 52162"/>
              <a:gd name="connsiteY1" fmla="*/ 827772 h 827772"/>
              <a:gd name="connsiteX0" fmla="*/ 174684 w 174684"/>
              <a:gd name="connsiteY0" fmla="*/ 0 h 827772"/>
              <a:gd name="connsiteX1" fmla="*/ 136183 w 174684"/>
              <a:gd name="connsiteY1" fmla="*/ 827772 h 827772"/>
              <a:gd name="connsiteX0" fmla="*/ 307611 w 307611"/>
              <a:gd name="connsiteY0" fmla="*/ 0 h 827774"/>
              <a:gd name="connsiteX1" fmla="*/ 269110 w 307611"/>
              <a:gd name="connsiteY1" fmla="*/ 827772 h 827774"/>
              <a:gd name="connsiteX0" fmla="*/ 345908 w 345908"/>
              <a:gd name="connsiteY0" fmla="*/ 0 h 827774"/>
              <a:gd name="connsiteX1" fmla="*/ 307407 w 345908"/>
              <a:gd name="connsiteY1" fmla="*/ 827772 h 827774"/>
              <a:gd name="connsiteX0" fmla="*/ 365825 w 365825"/>
              <a:gd name="connsiteY0" fmla="*/ 0 h 837399"/>
              <a:gd name="connsiteX1" fmla="*/ 288823 w 365825"/>
              <a:gd name="connsiteY1" fmla="*/ 837397 h 83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825" h="837399">
                <a:moveTo>
                  <a:pt x="365825" y="0"/>
                </a:moveTo>
                <a:cubicBezTo>
                  <a:pt x="-107417" y="802"/>
                  <a:pt x="-109021" y="839002"/>
                  <a:pt x="288823" y="837397"/>
                </a:cubicBezTo>
              </a:path>
            </a:pathLst>
          </a:custGeom>
          <a:noFill/>
          <a:ln>
            <a:solidFill>
              <a:srgbClr val="57257D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267200" y="350520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Known Chosen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309036" y="3696101"/>
            <a:ext cx="2945330" cy="519764"/>
          </a:xfrm>
          <a:custGeom>
            <a:avLst/>
            <a:gdLst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5330" h="519764">
                <a:moveTo>
                  <a:pt x="2945330" y="0"/>
                </a:moveTo>
                <a:cubicBezTo>
                  <a:pt x="625642" y="9626"/>
                  <a:pt x="394635" y="19251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819175" y="3686476"/>
            <a:ext cx="2444817" cy="519764"/>
          </a:xfrm>
          <a:custGeom>
            <a:avLst/>
            <a:gdLst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4817" h="519764">
                <a:moveTo>
                  <a:pt x="2444817" y="0"/>
                </a:moveTo>
                <a:cubicBezTo>
                  <a:pt x="1439779" y="20052"/>
                  <a:pt x="319238" y="11229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647975" y="3696103"/>
            <a:ext cx="606391" cy="510138"/>
          </a:xfrm>
          <a:custGeom>
            <a:avLst/>
            <a:gdLst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06391 w 606391"/>
              <a:gd name="connsiteY0" fmla="*/ 0 h 510138"/>
              <a:gd name="connsiteX1" fmla="*/ 0 w 606391"/>
              <a:gd name="connsiteY1" fmla="*/ 510138 h 5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391" h="510138">
                <a:moveTo>
                  <a:pt x="606391" y="0"/>
                </a:moveTo>
                <a:cubicBezTo>
                  <a:pt x="314424" y="12833"/>
                  <a:pt x="157212" y="218171"/>
                  <a:pt x="0" y="510138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478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Before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096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After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56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Servers can handle multiple client requests concurrently: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Select different log entries for each</a:t>
            </a:r>
          </a:p>
          <a:p>
            <a:r>
              <a:rPr lang="en-US" dirty="0" smtClean="0"/>
              <a:t>Must apply commands to state machine in log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Entries,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4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Basic </a:t>
            </a:r>
            <a:r>
              <a:rPr lang="en-US" dirty="0" err="1" smtClean="0"/>
              <a:t>Paxos</a:t>
            </a:r>
            <a:r>
              <a:rPr lang="en-US" dirty="0" smtClean="0"/>
              <a:t> is inefficient:</a:t>
            </a:r>
          </a:p>
          <a:p>
            <a:pPr lvl="1"/>
            <a:r>
              <a:rPr lang="en-US" dirty="0" smtClean="0"/>
              <a:t>With multiple concurrent proposers, </a:t>
            </a:r>
            <a:r>
              <a:rPr lang="en-US" dirty="0" smtClean="0">
                <a:solidFill>
                  <a:schemeClr val="accent4"/>
                </a:solidFill>
              </a:rPr>
              <a:t>conflicts</a:t>
            </a:r>
            <a:r>
              <a:rPr lang="en-US" dirty="0" smtClean="0"/>
              <a:t> and restarts are likely (higher load → more conflicts)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2 rounds </a:t>
            </a:r>
            <a:r>
              <a:rPr lang="en-US" dirty="0" smtClean="0"/>
              <a:t>of RPCs for each value chosen (Prepare, Accept)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a leader</a:t>
            </a:r>
          </a:p>
          <a:p>
            <a:pPr lvl="1"/>
            <a:r>
              <a:rPr lang="en-US" dirty="0" smtClean="0"/>
              <a:t>At any given time, only one server acts as Proposer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Eliminate most Prepare RPCs</a:t>
            </a:r>
          </a:p>
          <a:p>
            <a:pPr lvl="1"/>
            <a:r>
              <a:rPr lang="en-US" dirty="0" smtClean="0"/>
              <a:t>Prepare once for the entire log (not once per entry)</a:t>
            </a:r>
          </a:p>
          <a:p>
            <a:pPr lvl="1"/>
            <a:r>
              <a:rPr lang="en-US" dirty="0" smtClean="0"/>
              <a:t>Most log entries can be chosen in a single round of RPCs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One simple approach from </a:t>
            </a:r>
            <a:r>
              <a:rPr lang="en-US" dirty="0" err="1" smtClean="0">
                <a:solidFill>
                  <a:schemeClr val="tx2"/>
                </a:solidFill>
              </a:rPr>
              <a:t>Lamport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dirty="0" smtClean="0"/>
              <a:t>Let the server with highest ID act as leader</a:t>
            </a:r>
          </a:p>
          <a:p>
            <a:r>
              <a:rPr lang="en-US" dirty="0" smtClean="0"/>
              <a:t>Each server sends a heartbeat message to every other server every T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If a server hasn’t received heartbeat from server with higher ID in last 2T </a:t>
            </a:r>
            <a:r>
              <a:rPr lang="en-US" dirty="0" err="1" smtClean="0"/>
              <a:t>ms</a:t>
            </a:r>
            <a:r>
              <a:rPr lang="en-US" dirty="0" smtClean="0"/>
              <a:t>, it acts as leader:</a:t>
            </a:r>
          </a:p>
          <a:p>
            <a:pPr lvl="1"/>
            <a:r>
              <a:rPr lang="en-US" dirty="0" smtClean="0"/>
              <a:t>Accepts requests from clients</a:t>
            </a:r>
          </a:p>
          <a:p>
            <a:pPr lvl="1"/>
            <a:r>
              <a:rPr lang="en-US" dirty="0" smtClean="0"/>
              <a:t>Acts as proposer and acceptor</a:t>
            </a:r>
          </a:p>
          <a:p>
            <a:r>
              <a:rPr lang="en-US" dirty="0" smtClean="0"/>
              <a:t>If server not leader:</a:t>
            </a:r>
          </a:p>
          <a:p>
            <a:pPr lvl="1"/>
            <a:r>
              <a:rPr lang="en-US" dirty="0" smtClean="0"/>
              <a:t>Rejects client requests (redirect to leader)</a:t>
            </a:r>
          </a:p>
          <a:p>
            <a:pPr lvl="1"/>
            <a:r>
              <a:rPr lang="en-US" dirty="0" smtClean="0"/>
              <a:t>Acts only as acceptor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</a:t>
            </a:r>
            <a:r>
              <a:rPr lang="en-US" dirty="0"/>
              <a:t>E</a:t>
            </a:r>
            <a:r>
              <a:rPr lang="en-US" dirty="0" smtClean="0"/>
              <a:t>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6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Prepare needed?</a:t>
            </a:r>
          </a:p>
          <a:p>
            <a:pPr lvl="1"/>
            <a:r>
              <a:rPr lang="en-US" dirty="0" smtClean="0"/>
              <a:t>Block old proposals</a:t>
            </a:r>
          </a:p>
          <a:p>
            <a:pPr lvl="2"/>
            <a:r>
              <a:rPr lang="en-US" dirty="0" smtClean="0"/>
              <a:t>Make proposal numbers refer to the </a:t>
            </a:r>
            <a:r>
              <a:rPr lang="en-US" dirty="0" smtClean="0">
                <a:solidFill>
                  <a:schemeClr val="accent4"/>
                </a:solidFill>
              </a:rPr>
              <a:t>entire log</a:t>
            </a:r>
            <a:r>
              <a:rPr lang="en-US" dirty="0" smtClean="0"/>
              <a:t>, not just one entry</a:t>
            </a:r>
          </a:p>
          <a:p>
            <a:pPr lvl="1"/>
            <a:r>
              <a:rPr lang="en-US" dirty="0" smtClean="0"/>
              <a:t>Find out about (possibly) chosen values</a:t>
            </a:r>
          </a:p>
          <a:p>
            <a:pPr lvl="2"/>
            <a:r>
              <a:rPr lang="en-US" dirty="0" smtClean="0"/>
              <a:t>Return highest proposal accepted for current entry</a:t>
            </a:r>
          </a:p>
          <a:p>
            <a:pPr lvl="2"/>
            <a:r>
              <a:rPr lang="en-US" dirty="0" smtClean="0"/>
              <a:t>Also return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noMoreAccepted</a:t>
            </a:r>
            <a:r>
              <a:rPr lang="en-US" dirty="0" smtClean="0"/>
              <a:t>: no proposals accepted for any log entry beyond current one</a:t>
            </a:r>
          </a:p>
          <a:p>
            <a:r>
              <a:rPr lang="en-US" dirty="0" smtClean="0"/>
              <a:t>If acceptor responds to Prepare with </a:t>
            </a:r>
            <a:r>
              <a:rPr lang="en-US" dirty="0" err="1" smtClean="0"/>
              <a:t>noMoreAccepted</a:t>
            </a:r>
            <a:r>
              <a:rPr lang="en-US" dirty="0" smtClean="0"/>
              <a:t>, skip future Prepares with that acceptor (until Accept rejected)</a:t>
            </a:r>
          </a:p>
          <a:p>
            <a:r>
              <a:rPr lang="en-US" dirty="0" smtClean="0"/>
              <a:t>Once leader receives </a:t>
            </a:r>
            <a:r>
              <a:rPr lang="en-US" dirty="0" err="1" smtClean="0"/>
              <a:t>noMoreAccepted</a:t>
            </a:r>
            <a:r>
              <a:rPr lang="en-US" dirty="0" smtClean="0"/>
              <a:t> from majority of acceptors, no need for Prepare RPCs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</a:t>
            </a:r>
            <a:r>
              <a:rPr lang="en-US" dirty="0" smtClean="0">
                <a:solidFill>
                  <a:schemeClr val="accent4"/>
                </a:solidFill>
              </a:rPr>
              <a:t>nly 1 round of RPCs needed per log entry (Accepts)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Prepares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4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 smtClean="0"/>
              <a:t>So far, information flow is incomplete:</a:t>
            </a:r>
          </a:p>
          <a:p>
            <a:pPr lvl="1"/>
            <a:r>
              <a:rPr lang="en-US" dirty="0" smtClean="0"/>
              <a:t>Log entries not fully replicated (majority only)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Goal: full replication</a:t>
            </a:r>
          </a:p>
          <a:p>
            <a:pPr lvl="1"/>
            <a:r>
              <a:rPr lang="en-US" dirty="0" smtClean="0"/>
              <a:t>Only proposer knows when entry is chosen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Goal: all servers know about chosen entries</a:t>
            </a:r>
          </a:p>
          <a:p>
            <a:r>
              <a:rPr lang="en-US" dirty="0" smtClean="0"/>
              <a:t>Solution part 1/4: keep retrying Accept RPCs until all acceptors respond (in background)</a:t>
            </a:r>
            <a:endParaRPr lang="en-US" dirty="0"/>
          </a:p>
          <a:p>
            <a:pPr lvl="1"/>
            <a:r>
              <a:rPr lang="en-US" dirty="0" smtClean="0"/>
              <a:t>Fully replicates most entries</a:t>
            </a:r>
          </a:p>
          <a:p>
            <a:r>
              <a:rPr lang="en-US" dirty="0" smtClean="0"/>
              <a:t>Solution part 2/4: track chosen entries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Mark entries </a:t>
            </a:r>
            <a:r>
              <a:rPr lang="en-US" dirty="0" smtClean="0"/>
              <a:t>that are known to be chosen:</a:t>
            </a:r>
            <a:br>
              <a:rPr lang="en-US" dirty="0" smtClean="0"/>
            </a:br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∞</a:t>
            </a:r>
          </a:p>
          <a:p>
            <a:pPr lvl="1"/>
            <a:r>
              <a:rPr lang="en-US" dirty="0" smtClean="0"/>
              <a:t>Each server maintains </a:t>
            </a:r>
            <a:r>
              <a:rPr lang="en-US" dirty="0" err="1" smtClean="0">
                <a:solidFill>
                  <a:schemeClr val="accent4"/>
                </a:solidFill>
              </a:rPr>
              <a:t>firstUnchosenIndex</a:t>
            </a:r>
            <a:r>
              <a:rPr lang="en-US" dirty="0" smtClean="0"/>
              <a:t>: index of earliest log entry not marked as chosen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/>
          <a:lstStyle/>
          <a:p>
            <a:r>
              <a:rPr lang="en-US" dirty="0" smtClean="0"/>
              <a:t>Solution part 3/4: proposer tells acceptors about chosen entries</a:t>
            </a:r>
          </a:p>
          <a:p>
            <a:pPr lvl="1"/>
            <a:r>
              <a:rPr lang="en-US" dirty="0" smtClean="0"/>
              <a:t>Proposer includes its </a:t>
            </a:r>
            <a:r>
              <a:rPr lang="en-US" dirty="0" err="1" smtClean="0"/>
              <a:t>firstUnchosenIndex</a:t>
            </a:r>
            <a:r>
              <a:rPr lang="en-US" dirty="0" smtClean="0"/>
              <a:t> in Accept RPCs.</a:t>
            </a:r>
          </a:p>
          <a:p>
            <a:pPr lvl="1"/>
            <a:r>
              <a:rPr lang="en-US" dirty="0" smtClean="0"/>
              <a:t>Acceptor marks all entries </a:t>
            </a:r>
            <a:r>
              <a:rPr lang="en-US" dirty="0" err="1" smtClean="0"/>
              <a:t>i</a:t>
            </a:r>
            <a:r>
              <a:rPr lang="en-US" dirty="0" smtClean="0"/>
              <a:t> chosen if: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request.firstUnchosenIndex</a:t>
            </a:r>
            <a:endParaRPr lang="en-US" dirty="0"/>
          </a:p>
          <a:p>
            <a:pPr lvl="2"/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request.proposal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Result: acceptors know about </a:t>
            </a:r>
            <a:r>
              <a:rPr lang="en-US" i="1" dirty="0" smtClean="0"/>
              <a:t>most</a:t>
            </a:r>
            <a:r>
              <a:rPr lang="en-US" dirty="0" smtClean="0"/>
              <a:t> chosen entries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Still don’t have complete information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Disclosure, cont’d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3971945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91000" y="42672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33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482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" y="4357301"/>
            <a:ext cx="1981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err="1" smtClean="0"/>
              <a:t>acceptedProposal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43573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before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4828401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...  Accept(proposal = 3.4, index=8, value = v, </a:t>
            </a:r>
            <a:r>
              <a:rPr lang="en-US" dirty="0" err="1" smtClean="0"/>
              <a:t>firstUnchosenIndex</a:t>
            </a:r>
            <a:r>
              <a:rPr lang="en-US" dirty="0" smtClean="0"/>
              <a:t> = 7)  ...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19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3276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53479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after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5780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part 4/4: </a:t>
            </a:r>
            <a:r>
              <a:rPr lang="en-US" smtClean="0"/>
              <a:t>entries from old </a:t>
            </a:r>
            <a:r>
              <a:rPr lang="en-US" dirty="0" smtClean="0"/>
              <a:t>leaders</a:t>
            </a:r>
          </a:p>
          <a:p>
            <a:pPr lvl="1"/>
            <a:r>
              <a:rPr lang="en-US" dirty="0" smtClean="0"/>
              <a:t>Acceptor returns its</a:t>
            </a:r>
            <a:r>
              <a:rPr lang="en-US" dirty="0"/>
              <a:t> </a:t>
            </a:r>
            <a:r>
              <a:rPr lang="en-US" dirty="0" err="1"/>
              <a:t>firstUnchosenIndex</a:t>
            </a:r>
            <a:r>
              <a:rPr lang="en-US" dirty="0"/>
              <a:t> in Accept </a:t>
            </a:r>
            <a:r>
              <a:rPr lang="en-US" dirty="0" smtClean="0"/>
              <a:t>replies</a:t>
            </a:r>
          </a:p>
          <a:p>
            <a:pPr lvl="1"/>
            <a:r>
              <a:rPr lang="en-US" dirty="0" smtClean="0"/>
              <a:t>If proposer’s </a:t>
            </a:r>
            <a:r>
              <a:rPr lang="en-US" dirty="0" err="1" smtClean="0"/>
              <a:t>firstUnchosenIndex</a:t>
            </a:r>
            <a:r>
              <a:rPr lang="en-US" dirty="0" smtClean="0"/>
              <a:t> &gt; </a:t>
            </a:r>
            <a:r>
              <a:rPr lang="en-US" dirty="0" err="1" smtClean="0"/>
              <a:t>firstUnchosenIndex</a:t>
            </a:r>
            <a:r>
              <a:rPr lang="en-US" dirty="0" smtClean="0"/>
              <a:t> from response, then proposer sends </a:t>
            </a:r>
            <a:r>
              <a:rPr lang="en-US" dirty="0" smtClean="0">
                <a:solidFill>
                  <a:schemeClr val="accent4"/>
                </a:solidFill>
              </a:rPr>
              <a:t>Success </a:t>
            </a:r>
            <a:r>
              <a:rPr lang="en-US" dirty="0" smtClean="0"/>
              <a:t>RPC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(in background)</a:t>
            </a:r>
          </a:p>
          <a:p>
            <a:r>
              <a:rPr lang="en-US" dirty="0" smtClean="0"/>
              <a:t>Success(index, v): notifies acceptor of chosen entry:</a:t>
            </a:r>
          </a:p>
          <a:p>
            <a:pPr lvl="1"/>
            <a:r>
              <a:rPr lang="en-US" dirty="0" err="1" smtClean="0"/>
              <a:t>acceptedValue</a:t>
            </a:r>
            <a:r>
              <a:rPr lang="en-US" dirty="0" smtClean="0"/>
              <a:t>[index] = v</a:t>
            </a:r>
          </a:p>
          <a:p>
            <a:pPr lvl="1"/>
            <a:r>
              <a:rPr lang="en-US" dirty="0" err="1" smtClean="0"/>
              <a:t>acceptedProposal</a:t>
            </a:r>
            <a:r>
              <a:rPr lang="en-US" dirty="0" smtClean="0"/>
              <a:t>[index] = ∞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firstUnchosenIndex</a:t>
            </a:r>
            <a:endParaRPr lang="en-US" dirty="0" smtClean="0"/>
          </a:p>
          <a:p>
            <a:pPr lvl="1"/>
            <a:r>
              <a:rPr lang="en-US" dirty="0" smtClean="0"/>
              <a:t>Proposer sends additional Success RPCs, if needed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commands to leader</a:t>
            </a:r>
          </a:p>
          <a:p>
            <a:pPr lvl="1"/>
            <a:r>
              <a:rPr lang="en-US" dirty="0" smtClean="0"/>
              <a:t>If leader unknown, contact any server</a:t>
            </a:r>
          </a:p>
          <a:p>
            <a:pPr lvl="1"/>
            <a:r>
              <a:rPr lang="en-US" dirty="0" smtClean="0"/>
              <a:t>If contacted server not leader, it will redirect to leader</a:t>
            </a:r>
          </a:p>
          <a:p>
            <a:r>
              <a:rPr lang="en-US" dirty="0" smtClean="0"/>
              <a:t>Leader does not respond until command has been chosen for log entry and executed by leader’s state machine</a:t>
            </a:r>
          </a:p>
          <a:p>
            <a:r>
              <a:rPr lang="en-US" dirty="0" smtClean="0"/>
              <a:t>If request times out (e.g., leader crash):</a:t>
            </a:r>
          </a:p>
          <a:p>
            <a:pPr lvl="1"/>
            <a:r>
              <a:rPr lang="en-US" dirty="0" smtClean="0"/>
              <a:t>Client reissues command to some other server</a:t>
            </a:r>
          </a:p>
          <a:p>
            <a:pPr lvl="1"/>
            <a:r>
              <a:rPr lang="en-US" dirty="0" smtClean="0"/>
              <a:t>Eventually redirected to new leader</a:t>
            </a:r>
          </a:p>
          <a:p>
            <a:pPr lvl="1"/>
            <a:r>
              <a:rPr lang="en-US" dirty="0" smtClean="0"/>
              <a:t>Retry request with new leader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What if leader crashes after executing command but before responding?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Must not execute command twice</a:t>
            </a:r>
          </a:p>
          <a:p>
            <a:r>
              <a:rPr lang="en-US" dirty="0" smtClean="0"/>
              <a:t>Solution: client embeds a unique id in each command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Server includes id in log entry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State machine records most recent command executed for each client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Before executing command, state machine checks to see if command already executed, if so: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Ignore new command</a:t>
            </a:r>
          </a:p>
          <a:p>
            <a:pPr lvl="2">
              <a:spcBef>
                <a:spcPts val="0"/>
              </a:spcBef>
            </a:pPr>
            <a:r>
              <a:rPr lang="en-US" dirty="0"/>
              <a:t>R</a:t>
            </a:r>
            <a:r>
              <a:rPr lang="en-US" dirty="0" smtClean="0"/>
              <a:t>eturn response from old command</a:t>
            </a:r>
          </a:p>
          <a:p>
            <a:r>
              <a:rPr lang="en-US" dirty="0" smtClean="0"/>
              <a:t>Result: </a:t>
            </a:r>
            <a:r>
              <a:rPr lang="en-US" dirty="0" smtClean="0">
                <a:solidFill>
                  <a:schemeClr val="accent4"/>
                </a:solidFill>
              </a:rPr>
              <a:t>exactly-once semantics </a:t>
            </a:r>
            <a:r>
              <a:rPr lang="en-US" dirty="0" smtClean="0"/>
              <a:t>as long as client doesn’t crash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3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Decompose the problem: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(“single decree”):</a:t>
            </a:r>
          </a:p>
          <a:p>
            <a:pPr lvl="1"/>
            <a:r>
              <a:rPr lang="en-US" dirty="0" smtClean="0"/>
              <a:t>One or more servers propose values</a:t>
            </a:r>
          </a:p>
          <a:p>
            <a:pPr lvl="1"/>
            <a:r>
              <a:rPr lang="en-US" dirty="0" smtClean="0"/>
              <a:t>System must agree on a </a:t>
            </a:r>
            <a:r>
              <a:rPr lang="en-US" dirty="0" smtClean="0">
                <a:solidFill>
                  <a:schemeClr val="accent4"/>
                </a:solidFill>
              </a:rPr>
              <a:t>single value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chemeClr val="accent4"/>
                </a:solidFill>
              </a:rPr>
              <a:t>chosen</a:t>
            </a:r>
          </a:p>
          <a:p>
            <a:pPr lvl="1"/>
            <a:r>
              <a:rPr lang="en-US" dirty="0" smtClean="0"/>
              <a:t>Only one value is ever chosen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Combine several instances of Basic </a:t>
            </a:r>
            <a:r>
              <a:rPr lang="en-US" dirty="0" err="1" smtClean="0"/>
              <a:t>Paxos</a:t>
            </a:r>
            <a:r>
              <a:rPr lang="en-US" dirty="0" smtClean="0"/>
              <a:t> to agree on a series of values forming the log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190999"/>
          </a:xfrm>
        </p:spPr>
        <p:txBody>
          <a:bodyPr/>
          <a:lstStyle/>
          <a:p>
            <a:r>
              <a:rPr lang="en-US" dirty="0" smtClean="0"/>
              <a:t>System configuration:</a:t>
            </a:r>
          </a:p>
          <a:p>
            <a:pPr lvl="1"/>
            <a:r>
              <a:rPr lang="en-US" dirty="0" smtClean="0"/>
              <a:t>ID, address for each server</a:t>
            </a:r>
          </a:p>
          <a:p>
            <a:pPr lvl="1"/>
            <a:r>
              <a:rPr lang="en-US" dirty="0" smtClean="0"/>
              <a:t>Determines what constitutes a majority</a:t>
            </a:r>
          </a:p>
          <a:p>
            <a:r>
              <a:rPr lang="en-US" dirty="0" smtClean="0"/>
              <a:t>Consensus mechanism must support changes in the configuration:</a:t>
            </a:r>
          </a:p>
          <a:p>
            <a:pPr lvl="1"/>
            <a:r>
              <a:rPr lang="en-US" dirty="0" smtClean="0"/>
              <a:t>Replace failed machine</a:t>
            </a:r>
          </a:p>
          <a:p>
            <a:pPr lvl="1"/>
            <a:r>
              <a:rPr lang="en-US" dirty="0" smtClean="0"/>
              <a:t>Change degree of replication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Implementing Replicated Logs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78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/>
          <a:lstStyle/>
          <a:p>
            <a:r>
              <a:rPr lang="en-US" dirty="0" smtClean="0"/>
              <a:t>Safety requirement:</a:t>
            </a:r>
            <a:endParaRPr lang="en-US" dirty="0"/>
          </a:p>
          <a:p>
            <a:pPr lvl="1"/>
            <a:r>
              <a:rPr lang="en-US" dirty="0" smtClean="0"/>
              <a:t>During configuration changes, it must not be possible for different majorities to choose different values for the same log entry: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Implementing Replicated Logs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Changes, cont’d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743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1" name="Rounded Rectangle 30"/>
          <p:cNvSpPr/>
          <p:nvPr/>
        </p:nvSpPr>
        <p:spPr>
          <a:xfrm>
            <a:off x="3505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2" name="Rounded Rectangle 31"/>
          <p:cNvSpPr/>
          <p:nvPr/>
        </p:nvSpPr>
        <p:spPr>
          <a:xfrm>
            <a:off x="4267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5" name="Rounded Rectangle 34"/>
          <p:cNvSpPr/>
          <p:nvPr/>
        </p:nvSpPr>
        <p:spPr>
          <a:xfrm>
            <a:off x="5029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5791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9" name="Left Brace 18"/>
          <p:cNvSpPr/>
          <p:nvPr/>
        </p:nvSpPr>
        <p:spPr>
          <a:xfrm rot="16200000">
            <a:off x="3657599" y="3657601"/>
            <a:ext cx="152401" cy="21336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5400000" flipV="1">
            <a:off x="4419599" y="1828800"/>
            <a:ext cx="152403" cy="3657601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67000" y="4800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Old Configuration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1400" y="3276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New Configuration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24600" y="3886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Choose </a:t>
            </a:r>
            <a:r>
              <a:rPr lang="en-US" dirty="0" smtClean="0">
                <a:solidFill>
                  <a:schemeClr val="accent4"/>
                </a:solidFill>
              </a:rPr>
              <a:t>v</a:t>
            </a:r>
            <a:r>
              <a:rPr lang="en-US" baseline="-25000" dirty="0" smtClean="0">
                <a:solidFill>
                  <a:schemeClr val="accent4"/>
                </a:solidFill>
              </a:rPr>
              <a:t>2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using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new </a:t>
            </a:r>
            <a:r>
              <a:rPr lang="en-US" dirty="0">
                <a:solidFill>
                  <a:schemeClr val="accent4"/>
                </a:solidFill>
              </a:rPr>
              <a:t>configuration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3886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Choose v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 using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old configuration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191000" y="38862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67000" y="3886200"/>
            <a:ext cx="1371600" cy="6096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solution: use the log to manage configuration changes:</a:t>
            </a:r>
          </a:p>
          <a:p>
            <a:pPr lvl="1"/>
            <a:r>
              <a:rPr lang="en-US" dirty="0" smtClean="0"/>
              <a:t>Configuration is stored as a log entry</a:t>
            </a:r>
          </a:p>
          <a:p>
            <a:pPr lvl="1"/>
            <a:r>
              <a:rPr lang="en-US" dirty="0" smtClean="0"/>
              <a:t>Replicated just like any other log entry</a:t>
            </a:r>
          </a:p>
          <a:p>
            <a:pPr lvl="1"/>
            <a:r>
              <a:rPr lang="en-US" dirty="0" smtClean="0"/>
              <a:t>Configuration for choosing entry </a:t>
            </a:r>
            <a:r>
              <a:rPr lang="en-US" dirty="0" err="1" smtClean="0"/>
              <a:t>i</a:t>
            </a:r>
            <a:r>
              <a:rPr lang="en-US" dirty="0" smtClean="0"/>
              <a:t> determined by entry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el-GR" dirty="0" smtClean="0"/>
              <a:t>α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Suppose </a:t>
            </a:r>
            <a:r>
              <a:rPr lang="el-GR" dirty="0"/>
              <a:t>α = </a:t>
            </a:r>
            <a:r>
              <a:rPr lang="el-GR" dirty="0" smtClean="0"/>
              <a:t>3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Notes:</a:t>
            </a:r>
          </a:p>
          <a:p>
            <a:pPr lvl="1"/>
            <a:r>
              <a:rPr lang="el-GR" dirty="0" smtClean="0"/>
              <a:t>α</a:t>
            </a:r>
            <a:r>
              <a:rPr lang="en-US" dirty="0" smtClean="0"/>
              <a:t> limits concurrency: can’t choose entry </a:t>
            </a:r>
            <a:r>
              <a:rPr lang="en-US" dirty="0" err="1" smtClean="0"/>
              <a:t>i</a:t>
            </a:r>
            <a:r>
              <a:rPr lang="en-US" dirty="0" smtClean="0"/>
              <a:t>+</a:t>
            </a:r>
            <a:r>
              <a:rPr lang="el-GR" dirty="0" smtClean="0"/>
              <a:t>α</a:t>
            </a:r>
            <a:r>
              <a:rPr lang="en-US" dirty="0" smtClean="0"/>
              <a:t> until entry </a:t>
            </a:r>
            <a:r>
              <a:rPr lang="en-US" dirty="0" err="1" smtClean="0"/>
              <a:t>i</a:t>
            </a:r>
            <a:r>
              <a:rPr lang="en-US" dirty="0" smtClean="0"/>
              <a:t> chosen</a:t>
            </a:r>
          </a:p>
          <a:p>
            <a:pPr lvl="1"/>
            <a:r>
              <a:rPr lang="en-US" dirty="0" smtClean="0"/>
              <a:t>Issue no-op commands if needed to complete change quickly</a:t>
            </a:r>
            <a:endParaRPr lang="el-GR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Implementing Replicated Logs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Changes, cont’d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895602" y="3809998"/>
            <a:ext cx="152397" cy="12192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038601" y="4038599"/>
            <a:ext cx="152399" cy="7620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638801" y="3352799"/>
            <a:ext cx="152398" cy="2133599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3395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486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5511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Prepare phase</a:t>
            </a:r>
          </a:p>
          <a:p>
            <a:pPr lvl="1"/>
            <a:r>
              <a:rPr lang="en-US" dirty="0" smtClean="0"/>
              <a:t>Accept phase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Choosing log entries</a:t>
            </a:r>
          </a:p>
          <a:p>
            <a:pPr lvl="1"/>
            <a:r>
              <a:rPr lang="en-US" dirty="0" smtClean="0"/>
              <a:t>Leader election</a:t>
            </a:r>
          </a:p>
          <a:p>
            <a:pPr lvl="1"/>
            <a:r>
              <a:rPr lang="en-US" dirty="0" smtClean="0"/>
              <a:t>Eliminating most Prepare requests</a:t>
            </a:r>
          </a:p>
          <a:p>
            <a:pPr lvl="1"/>
            <a:r>
              <a:rPr lang="en-US" smtClean="0"/>
              <a:t>Full information propagation</a:t>
            </a:r>
            <a:endParaRPr lang="en-US" dirty="0" smtClean="0"/>
          </a:p>
          <a:p>
            <a:r>
              <a:rPr lang="en-US" dirty="0" smtClean="0"/>
              <a:t>Client protocol</a:t>
            </a:r>
          </a:p>
          <a:p>
            <a:r>
              <a:rPr lang="en-US" dirty="0" smtClean="0"/>
              <a:t>Configuration changes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Safety:</a:t>
            </a:r>
          </a:p>
          <a:p>
            <a:pPr lvl="1"/>
            <a:r>
              <a:rPr lang="en-US" dirty="0" smtClean="0"/>
              <a:t>Only a single value may be chosen</a:t>
            </a:r>
          </a:p>
          <a:p>
            <a:pPr lvl="1"/>
            <a:r>
              <a:rPr lang="en-US" dirty="0" smtClean="0"/>
              <a:t>A server never learns that a value has been chosen unless it really has been</a:t>
            </a:r>
          </a:p>
          <a:p>
            <a:r>
              <a:rPr lang="en-US" dirty="0" err="1" smtClean="0"/>
              <a:t>Liveness</a:t>
            </a:r>
            <a:r>
              <a:rPr lang="en-US" dirty="0" smtClean="0"/>
              <a:t> (as long as majority of servers up and communicating with reasonable timeliness):</a:t>
            </a:r>
          </a:p>
          <a:p>
            <a:pPr lvl="1"/>
            <a:r>
              <a:rPr lang="en-US" dirty="0" smtClean="0"/>
              <a:t>Some proposed value is eventually chosen</a:t>
            </a:r>
          </a:p>
          <a:p>
            <a:pPr lvl="1"/>
            <a:r>
              <a:rPr lang="en-US" dirty="0" smtClean="0"/>
              <a:t>If a value is chosen, servers eventually learn about 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The term “consensus problem” typically refers to this single-value formulation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Basic </a:t>
            </a:r>
            <a:r>
              <a:rPr lang="en-US" dirty="0" err="1" smtClean="0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Proposers:</a:t>
            </a:r>
          </a:p>
          <a:p>
            <a:pPr lvl="1"/>
            <a:r>
              <a:rPr lang="en-US" dirty="0" smtClean="0"/>
              <a:t>Active: put forth particular values to be chosen</a:t>
            </a:r>
          </a:p>
          <a:p>
            <a:pPr lvl="1"/>
            <a:r>
              <a:rPr lang="en-US" dirty="0" smtClean="0"/>
              <a:t>Handle client requests</a:t>
            </a:r>
          </a:p>
          <a:p>
            <a:r>
              <a:rPr lang="en-US" dirty="0" smtClean="0"/>
              <a:t>Acceptors:</a:t>
            </a:r>
          </a:p>
          <a:p>
            <a:pPr lvl="1"/>
            <a:r>
              <a:rPr lang="en-US" dirty="0" smtClean="0"/>
              <a:t>Passive: respond to messages from proposers</a:t>
            </a:r>
          </a:p>
          <a:p>
            <a:pPr lvl="1"/>
            <a:r>
              <a:rPr lang="en-US" dirty="0" smtClean="0"/>
              <a:t>Responses represent votes that form consensus</a:t>
            </a:r>
          </a:p>
          <a:p>
            <a:pPr lvl="1"/>
            <a:r>
              <a:rPr lang="en-US" dirty="0" smtClean="0"/>
              <a:t>Store chosen value, state of the decision process</a:t>
            </a:r>
          </a:p>
          <a:p>
            <a:pPr lvl="1"/>
            <a:r>
              <a:rPr lang="en-US" dirty="0" smtClean="0"/>
              <a:t>Want to know which value was chosen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this presentation: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Paxos</a:t>
            </a:r>
            <a:r>
              <a:rPr lang="en-US" dirty="0" smtClean="0"/>
              <a:t> server contains both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724400" cy="4800600"/>
          </a:xfrm>
        </p:spPr>
        <p:txBody>
          <a:bodyPr/>
          <a:lstStyle/>
          <a:p>
            <a:r>
              <a:rPr lang="en-US" dirty="0" smtClean="0"/>
              <a:t>Simple (incorrect) approach: a single acceptor chooses value</a:t>
            </a:r>
          </a:p>
          <a:p>
            <a:r>
              <a:rPr lang="en-US" dirty="0" smtClean="0"/>
              <a:t>What if acceptor crashes after choosing?</a:t>
            </a:r>
          </a:p>
          <a:p>
            <a:r>
              <a:rPr lang="en-US" dirty="0" smtClean="0"/>
              <a:t>Solution: quorum</a:t>
            </a:r>
          </a:p>
          <a:p>
            <a:pPr lvl="1"/>
            <a:r>
              <a:rPr lang="en-US" dirty="0" smtClean="0"/>
              <a:t>Multiple acceptors (3, 5, ...)</a:t>
            </a:r>
          </a:p>
          <a:p>
            <a:pPr lvl="1"/>
            <a:r>
              <a:rPr lang="en-US" dirty="0" smtClean="0"/>
              <a:t>Value v is </a:t>
            </a:r>
            <a:r>
              <a:rPr lang="en-US" dirty="0" smtClean="0">
                <a:solidFill>
                  <a:schemeClr val="accent4"/>
                </a:solidFill>
              </a:rPr>
              <a:t>chosen</a:t>
            </a:r>
            <a:r>
              <a:rPr lang="en-US" dirty="0" smtClean="0"/>
              <a:t> if accepted by </a:t>
            </a:r>
            <a:r>
              <a:rPr lang="en-US" dirty="0" smtClean="0">
                <a:solidFill>
                  <a:schemeClr val="tx2"/>
                </a:solidFill>
              </a:rPr>
              <a:t>majority</a:t>
            </a:r>
            <a:r>
              <a:rPr lang="en-US" dirty="0" smtClean="0"/>
              <a:t> of acceptors</a:t>
            </a:r>
          </a:p>
          <a:p>
            <a:pPr lvl="1"/>
            <a:r>
              <a:rPr lang="en-US" dirty="0" smtClean="0"/>
              <a:t>If one acceptor crashes, chosen value still available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Strawman</a:t>
            </a:r>
            <a:r>
              <a:rPr lang="en-US" dirty="0" smtClean="0"/>
              <a:t>: Single Acceptor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10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6934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7696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172200" y="1444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Proposers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656111"/>
            <a:ext cx="457200" cy="457200"/>
          </a:xfrm>
          <a:prstGeom prst="round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62800" y="3730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Acceptor</a:t>
            </a:r>
            <a:endParaRPr lang="en-US" sz="2000" dirty="0"/>
          </a:p>
        </p:txBody>
      </p:sp>
      <p:sp>
        <p:nvSpPr>
          <p:cNvPr id="14" name="Freeform 13"/>
          <p:cNvSpPr/>
          <p:nvPr/>
        </p:nvSpPr>
        <p:spPr>
          <a:xfrm>
            <a:off x="5630779" y="2281187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6926179" y="2286000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843561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0800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113311"/>
            <a:ext cx="0" cy="992089"/>
          </a:xfrm>
          <a:prstGeom prst="straightConnector1">
            <a:avLst/>
          </a:pr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55626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619145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67818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3914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514700" y="42672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Acceptor accepts only first value it receives?</a:t>
            </a:r>
          </a:p>
          <a:p>
            <a:r>
              <a:rPr lang="en-US" dirty="0" smtClean="0"/>
              <a:t>If simultaneous proposals, no value might be chosen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Acceptors must sometimes accept multiple (different) values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7404" y="3962400"/>
            <a:ext cx="1402596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3048000"/>
            <a:ext cx="1402596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Split Votes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048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505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962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419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876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859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3276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188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645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133600" y="365760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7432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36576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45720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3200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4114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9624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62400" y="4381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2400" y="3467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3048000"/>
            <a:ext cx="1402596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07404" y="3962400"/>
            <a:ext cx="1402596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07404" y="4876800"/>
            <a:ext cx="1402596" cy="0"/>
          </a:xfrm>
          <a:prstGeom prst="straightConnector1">
            <a:avLst/>
          </a:prstGeom>
          <a:ln w="190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622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Acceptor accepts </a:t>
            </a:r>
            <a:r>
              <a:rPr lang="en-US" dirty="0" smtClean="0">
                <a:solidFill>
                  <a:srgbClr val="008E00"/>
                </a:solidFill>
              </a:rPr>
              <a:t>every </a:t>
            </a:r>
            <a:r>
              <a:rPr lang="en-US" dirty="0" smtClean="0"/>
              <a:t>value it receives?</a:t>
            </a:r>
          </a:p>
          <a:p>
            <a:r>
              <a:rPr lang="en-US" dirty="0" smtClean="0"/>
              <a:t>Could choose multiple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Once a value has been chosen, future proposals must propose/choose that same value (</a:t>
            </a:r>
            <a:r>
              <a:rPr lang="en-US" dirty="0" smtClean="0">
                <a:solidFill>
                  <a:schemeClr val="accent4"/>
                </a:solidFill>
              </a:rPr>
              <a:t>2-phase protocol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36204" y="41148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2743200"/>
            <a:ext cx="8382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Conflicting Choices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743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200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657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14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572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5543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514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971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426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883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340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4384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438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410200" y="42672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581400" y="2895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3810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4076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33800" y="3162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7432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6204" y="45720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07404" y="2743200"/>
            <a:ext cx="8382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6204" y="36576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55626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505200" y="2362200"/>
            <a:ext cx="1371600" cy="14478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34000" y="3276600"/>
            <a:ext cx="1447800" cy="1447800"/>
          </a:xfrm>
          <a:prstGeom prst="roundRect">
            <a:avLst/>
          </a:prstGeom>
          <a:noFill/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53000" y="220980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4800600"/>
            <a:ext cx="1905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2399900" y="2057400"/>
            <a:ext cx="34290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14800" y="2590800"/>
            <a:ext cx="14478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 needn’t propose </a:t>
            </a:r>
            <a:r>
              <a:rPr lang="en-US" dirty="0" smtClean="0">
                <a:solidFill>
                  <a:schemeClr val="accent4"/>
                </a:solidFill>
              </a:rPr>
              <a:t>red</a:t>
            </a:r>
            <a:r>
              <a:rPr lang="en-US" dirty="0" smtClean="0"/>
              <a:t> (it hasn’t been chosen yet)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’s proposal must be </a:t>
            </a:r>
            <a:r>
              <a:rPr lang="en-US" dirty="0"/>
              <a:t>aborted (s</a:t>
            </a:r>
            <a:r>
              <a:rPr lang="en-US" baseline="-25000" dirty="0"/>
              <a:t>3</a:t>
            </a:r>
            <a:r>
              <a:rPr lang="en-US" dirty="0"/>
              <a:t> must reject </a:t>
            </a:r>
            <a:r>
              <a:rPr lang="en-US" dirty="0" smtClean="0"/>
              <a:t> it)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Must </a:t>
            </a:r>
            <a:r>
              <a:rPr lang="en-US" dirty="0" smtClean="0">
                <a:solidFill>
                  <a:schemeClr val="accent4"/>
                </a:solidFill>
              </a:rPr>
              <a:t>order</a:t>
            </a:r>
            <a:r>
              <a:rPr lang="en-US" dirty="0" smtClean="0">
                <a:solidFill>
                  <a:schemeClr val="tx2"/>
                </a:solidFill>
              </a:rPr>
              <a:t> proposals, reject old ones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7004" y="34290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99900" y="2057400"/>
            <a:ext cx="34290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Choices, cont’d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057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514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971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429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886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8685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740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197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3654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17526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3886200"/>
            <a:ext cx="1066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prop(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1752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3581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22098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191000" y="31242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3390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2476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0574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17004" y="38862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17004" y="29718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43434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19800" y="1371600"/>
            <a:ext cx="1981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Chosen??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0" y="4114800"/>
            <a:ext cx="1828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45826" y="1678164"/>
            <a:ext cx="3890551" cy="1505394"/>
          </a:xfrm>
          <a:custGeom>
            <a:avLst/>
            <a:gdLst>
              <a:gd name="connsiteX0" fmla="*/ 1722935 w 3816959"/>
              <a:gd name="connsiteY0" fmla="*/ 25435 h 1517779"/>
              <a:gd name="connsiteX1" fmla="*/ 13 w 3816959"/>
              <a:gd name="connsiteY1" fmla="*/ 285317 h 1517779"/>
              <a:gd name="connsiteX2" fmla="*/ 1694060 w 3816959"/>
              <a:gd name="connsiteY2" fmla="*/ 612576 h 1517779"/>
              <a:gd name="connsiteX3" fmla="*/ 2531457 w 3816959"/>
              <a:gd name="connsiteY3" fmla="*/ 1026462 h 1517779"/>
              <a:gd name="connsiteX4" fmla="*/ 3089723 w 3816959"/>
              <a:gd name="connsiteY4" fmla="*/ 1517351 h 1517779"/>
              <a:gd name="connsiteX5" fmla="*/ 3773116 w 3816959"/>
              <a:gd name="connsiteY5" fmla="*/ 939835 h 1517779"/>
              <a:gd name="connsiteX6" fmla="*/ 1722935 w 3816959"/>
              <a:gd name="connsiteY6" fmla="*/ 25435 h 1517779"/>
              <a:gd name="connsiteX0" fmla="*/ 1722937 w 3816961"/>
              <a:gd name="connsiteY0" fmla="*/ 72753 h 1565097"/>
              <a:gd name="connsiteX1" fmla="*/ 15 w 3816961"/>
              <a:gd name="connsiteY1" fmla="*/ 332635 h 1565097"/>
              <a:gd name="connsiteX2" fmla="*/ 1694062 w 3816961"/>
              <a:gd name="connsiteY2" fmla="*/ 659894 h 1565097"/>
              <a:gd name="connsiteX3" fmla="*/ 2531459 w 3816961"/>
              <a:gd name="connsiteY3" fmla="*/ 1073780 h 1565097"/>
              <a:gd name="connsiteX4" fmla="*/ 3089725 w 3816961"/>
              <a:gd name="connsiteY4" fmla="*/ 1564669 h 1565097"/>
              <a:gd name="connsiteX5" fmla="*/ 3773118 w 3816961"/>
              <a:gd name="connsiteY5" fmla="*/ 987153 h 1565097"/>
              <a:gd name="connsiteX6" fmla="*/ 1722937 w 3816961"/>
              <a:gd name="connsiteY6" fmla="*/ 72753 h 1565097"/>
              <a:gd name="connsiteX0" fmla="*/ 1722938 w 3816962"/>
              <a:gd name="connsiteY0" fmla="*/ 26918 h 1519262"/>
              <a:gd name="connsiteX1" fmla="*/ 16 w 3816962"/>
              <a:gd name="connsiteY1" fmla="*/ 286800 h 1519262"/>
              <a:gd name="connsiteX2" fmla="*/ 1694063 w 3816962"/>
              <a:gd name="connsiteY2" fmla="*/ 614059 h 1519262"/>
              <a:gd name="connsiteX3" fmla="*/ 2531460 w 3816962"/>
              <a:gd name="connsiteY3" fmla="*/ 1027945 h 1519262"/>
              <a:gd name="connsiteX4" fmla="*/ 3089726 w 3816962"/>
              <a:gd name="connsiteY4" fmla="*/ 1518834 h 1519262"/>
              <a:gd name="connsiteX5" fmla="*/ 3773119 w 3816962"/>
              <a:gd name="connsiteY5" fmla="*/ 941318 h 1519262"/>
              <a:gd name="connsiteX6" fmla="*/ 1722938 w 3816962"/>
              <a:gd name="connsiteY6" fmla="*/ 26918 h 1519262"/>
              <a:gd name="connsiteX0" fmla="*/ 1722938 w 3773852"/>
              <a:gd name="connsiteY0" fmla="*/ 26918 h 1520868"/>
              <a:gd name="connsiteX1" fmla="*/ 16 w 3773852"/>
              <a:gd name="connsiteY1" fmla="*/ 286800 h 1520868"/>
              <a:gd name="connsiteX2" fmla="*/ 1694063 w 3773852"/>
              <a:gd name="connsiteY2" fmla="*/ 614059 h 1520868"/>
              <a:gd name="connsiteX3" fmla="*/ 2531460 w 3773852"/>
              <a:gd name="connsiteY3" fmla="*/ 1027945 h 1520868"/>
              <a:gd name="connsiteX4" fmla="*/ 3089726 w 3773852"/>
              <a:gd name="connsiteY4" fmla="*/ 1518834 h 1520868"/>
              <a:gd name="connsiteX5" fmla="*/ 3773119 w 3773852"/>
              <a:gd name="connsiteY5" fmla="*/ 941318 h 1520868"/>
              <a:gd name="connsiteX6" fmla="*/ 1722938 w 3773852"/>
              <a:gd name="connsiteY6" fmla="*/ 26918 h 1520868"/>
              <a:gd name="connsiteX0" fmla="*/ 1722938 w 3773911"/>
              <a:gd name="connsiteY0" fmla="*/ 26918 h 1537319"/>
              <a:gd name="connsiteX1" fmla="*/ 16 w 3773911"/>
              <a:gd name="connsiteY1" fmla="*/ 286800 h 1537319"/>
              <a:gd name="connsiteX2" fmla="*/ 1694063 w 3773911"/>
              <a:gd name="connsiteY2" fmla="*/ 614059 h 1537319"/>
              <a:gd name="connsiteX3" fmla="*/ 2531460 w 3773911"/>
              <a:gd name="connsiteY3" fmla="*/ 1027945 h 1537319"/>
              <a:gd name="connsiteX4" fmla="*/ 3089726 w 3773911"/>
              <a:gd name="connsiteY4" fmla="*/ 1518834 h 1537319"/>
              <a:gd name="connsiteX5" fmla="*/ 3773119 w 3773911"/>
              <a:gd name="connsiteY5" fmla="*/ 941318 h 1537319"/>
              <a:gd name="connsiteX6" fmla="*/ 1722938 w 3773911"/>
              <a:gd name="connsiteY6" fmla="*/ 26918 h 1537319"/>
              <a:gd name="connsiteX0" fmla="*/ 1722938 w 3773979"/>
              <a:gd name="connsiteY0" fmla="*/ 26918 h 1524933"/>
              <a:gd name="connsiteX1" fmla="*/ 16 w 3773979"/>
              <a:gd name="connsiteY1" fmla="*/ 286800 h 1524933"/>
              <a:gd name="connsiteX2" fmla="*/ 1694063 w 3773979"/>
              <a:gd name="connsiteY2" fmla="*/ 614059 h 1524933"/>
              <a:gd name="connsiteX3" fmla="*/ 2531460 w 3773979"/>
              <a:gd name="connsiteY3" fmla="*/ 1027945 h 1524933"/>
              <a:gd name="connsiteX4" fmla="*/ 3089726 w 3773979"/>
              <a:gd name="connsiteY4" fmla="*/ 1518834 h 1524933"/>
              <a:gd name="connsiteX5" fmla="*/ 3773119 w 3773979"/>
              <a:gd name="connsiteY5" fmla="*/ 941318 h 1524933"/>
              <a:gd name="connsiteX6" fmla="*/ 1722938 w 3773979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45 w 3774395"/>
              <a:gd name="connsiteY0" fmla="*/ 22835 h 1520850"/>
              <a:gd name="connsiteX1" fmla="*/ 23 w 3774395"/>
              <a:gd name="connsiteY1" fmla="*/ 282717 h 1520850"/>
              <a:gd name="connsiteX2" fmla="*/ 1694070 w 3774395"/>
              <a:gd name="connsiteY2" fmla="*/ 609976 h 1520850"/>
              <a:gd name="connsiteX3" fmla="*/ 2531467 w 3774395"/>
              <a:gd name="connsiteY3" fmla="*/ 1023862 h 1520850"/>
              <a:gd name="connsiteX4" fmla="*/ 3089733 w 3774395"/>
              <a:gd name="connsiteY4" fmla="*/ 1514751 h 1520850"/>
              <a:gd name="connsiteX5" fmla="*/ 3773126 w 3774395"/>
              <a:gd name="connsiteY5" fmla="*/ 937235 h 1520850"/>
              <a:gd name="connsiteX6" fmla="*/ 1722945 w 3774395"/>
              <a:gd name="connsiteY6" fmla="*/ 22835 h 152085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64916"/>
              <a:gd name="connsiteY0" fmla="*/ 53608 h 1550154"/>
              <a:gd name="connsiteX1" fmla="*/ 128 w 3764916"/>
              <a:gd name="connsiteY1" fmla="*/ 313490 h 1550154"/>
              <a:gd name="connsiteX2" fmla="*/ 1694175 w 3764916"/>
              <a:gd name="connsiteY2" fmla="*/ 640749 h 1550154"/>
              <a:gd name="connsiteX3" fmla="*/ 2531572 w 3764916"/>
              <a:gd name="connsiteY3" fmla="*/ 1054635 h 1550154"/>
              <a:gd name="connsiteX4" fmla="*/ 3089838 w 3764916"/>
              <a:gd name="connsiteY4" fmla="*/ 1545524 h 1550154"/>
              <a:gd name="connsiteX5" fmla="*/ 3763606 w 3764916"/>
              <a:gd name="connsiteY5" fmla="*/ 958383 h 1550154"/>
              <a:gd name="connsiteX6" fmla="*/ 1723050 w 3764916"/>
              <a:gd name="connsiteY6" fmla="*/ 53608 h 1550154"/>
              <a:gd name="connsiteX0" fmla="*/ 1723050 w 3755335"/>
              <a:gd name="connsiteY0" fmla="*/ 42222 h 1534138"/>
              <a:gd name="connsiteX1" fmla="*/ 128 w 3755335"/>
              <a:gd name="connsiteY1" fmla="*/ 302104 h 1534138"/>
              <a:gd name="connsiteX2" fmla="*/ 1694175 w 3755335"/>
              <a:gd name="connsiteY2" fmla="*/ 629363 h 1534138"/>
              <a:gd name="connsiteX3" fmla="*/ 2531572 w 3755335"/>
              <a:gd name="connsiteY3" fmla="*/ 1043249 h 1534138"/>
              <a:gd name="connsiteX4" fmla="*/ 3089838 w 3755335"/>
              <a:gd name="connsiteY4" fmla="*/ 1534138 h 1534138"/>
              <a:gd name="connsiteX5" fmla="*/ 3753981 w 3755335"/>
              <a:gd name="connsiteY5" fmla="*/ 792993 h 1534138"/>
              <a:gd name="connsiteX6" fmla="*/ 1723050 w 3755335"/>
              <a:gd name="connsiteY6" fmla="*/ 42222 h 1534138"/>
              <a:gd name="connsiteX0" fmla="*/ 1723050 w 3755335"/>
              <a:gd name="connsiteY0" fmla="*/ 8145 h 1500061"/>
              <a:gd name="connsiteX1" fmla="*/ 128 w 3755335"/>
              <a:gd name="connsiteY1" fmla="*/ 268027 h 1500061"/>
              <a:gd name="connsiteX2" fmla="*/ 1694175 w 3755335"/>
              <a:gd name="connsiteY2" fmla="*/ 595286 h 1500061"/>
              <a:gd name="connsiteX3" fmla="*/ 2531572 w 3755335"/>
              <a:gd name="connsiteY3" fmla="*/ 1009172 h 1500061"/>
              <a:gd name="connsiteX4" fmla="*/ 3089838 w 3755335"/>
              <a:gd name="connsiteY4" fmla="*/ 1500061 h 1500061"/>
              <a:gd name="connsiteX5" fmla="*/ 3753981 w 3755335"/>
              <a:gd name="connsiteY5" fmla="*/ 758916 h 1500061"/>
              <a:gd name="connsiteX6" fmla="*/ 1723050 w 3755335"/>
              <a:gd name="connsiteY6" fmla="*/ 8145 h 1500061"/>
              <a:gd name="connsiteX0" fmla="*/ 1723089 w 3755374"/>
              <a:gd name="connsiteY0" fmla="*/ 8145 h 1500061"/>
              <a:gd name="connsiteX1" fmla="*/ 167 w 3755374"/>
              <a:gd name="connsiteY1" fmla="*/ 268027 h 1500061"/>
              <a:gd name="connsiteX2" fmla="*/ 1694214 w 3755374"/>
              <a:gd name="connsiteY2" fmla="*/ 595286 h 1500061"/>
              <a:gd name="connsiteX3" fmla="*/ 2531611 w 3755374"/>
              <a:gd name="connsiteY3" fmla="*/ 1009172 h 1500061"/>
              <a:gd name="connsiteX4" fmla="*/ 3089877 w 3755374"/>
              <a:gd name="connsiteY4" fmla="*/ 1500061 h 1500061"/>
              <a:gd name="connsiteX5" fmla="*/ 3754020 w 3755374"/>
              <a:gd name="connsiteY5" fmla="*/ 758916 h 1500061"/>
              <a:gd name="connsiteX6" fmla="*/ 1723089 w 3755374"/>
              <a:gd name="connsiteY6" fmla="*/ 8145 h 1500061"/>
              <a:gd name="connsiteX0" fmla="*/ 1723089 w 3761769"/>
              <a:gd name="connsiteY0" fmla="*/ 8145 h 1500061"/>
              <a:gd name="connsiteX1" fmla="*/ 167 w 3761769"/>
              <a:gd name="connsiteY1" fmla="*/ 268027 h 1500061"/>
              <a:gd name="connsiteX2" fmla="*/ 1694214 w 3761769"/>
              <a:gd name="connsiteY2" fmla="*/ 595286 h 1500061"/>
              <a:gd name="connsiteX3" fmla="*/ 2531611 w 3761769"/>
              <a:gd name="connsiteY3" fmla="*/ 1009172 h 1500061"/>
              <a:gd name="connsiteX4" fmla="*/ 3089877 w 3761769"/>
              <a:gd name="connsiteY4" fmla="*/ 1500061 h 1500061"/>
              <a:gd name="connsiteX5" fmla="*/ 3754020 w 3761769"/>
              <a:gd name="connsiteY5" fmla="*/ 758916 h 1500061"/>
              <a:gd name="connsiteX6" fmla="*/ 1723089 w 3761769"/>
              <a:gd name="connsiteY6" fmla="*/ 8145 h 1500061"/>
              <a:gd name="connsiteX0" fmla="*/ 1723089 w 3694368"/>
              <a:gd name="connsiteY0" fmla="*/ 41510 h 1533426"/>
              <a:gd name="connsiteX1" fmla="*/ 167 w 3694368"/>
              <a:gd name="connsiteY1" fmla="*/ 301392 h 1533426"/>
              <a:gd name="connsiteX2" fmla="*/ 1694214 w 3694368"/>
              <a:gd name="connsiteY2" fmla="*/ 628651 h 1533426"/>
              <a:gd name="connsiteX3" fmla="*/ 2531611 w 3694368"/>
              <a:gd name="connsiteY3" fmla="*/ 1042537 h 1533426"/>
              <a:gd name="connsiteX4" fmla="*/ 3089877 w 3694368"/>
              <a:gd name="connsiteY4" fmla="*/ 1533426 h 1533426"/>
              <a:gd name="connsiteX5" fmla="*/ 3677017 w 3694368"/>
              <a:gd name="connsiteY5" fmla="*/ 782656 h 1533426"/>
              <a:gd name="connsiteX6" fmla="*/ 1723089 w 3694368"/>
              <a:gd name="connsiteY6" fmla="*/ 41510 h 1533426"/>
              <a:gd name="connsiteX0" fmla="*/ 1723089 w 3694368"/>
              <a:gd name="connsiteY0" fmla="*/ 11682 h 1503598"/>
              <a:gd name="connsiteX1" fmla="*/ 167 w 3694368"/>
              <a:gd name="connsiteY1" fmla="*/ 271564 h 1503598"/>
              <a:gd name="connsiteX2" fmla="*/ 1694214 w 3694368"/>
              <a:gd name="connsiteY2" fmla="*/ 598823 h 1503598"/>
              <a:gd name="connsiteX3" fmla="*/ 2531611 w 3694368"/>
              <a:gd name="connsiteY3" fmla="*/ 1012709 h 1503598"/>
              <a:gd name="connsiteX4" fmla="*/ 3089877 w 3694368"/>
              <a:gd name="connsiteY4" fmla="*/ 1503598 h 1503598"/>
              <a:gd name="connsiteX5" fmla="*/ 3677017 w 3694368"/>
              <a:gd name="connsiteY5" fmla="*/ 752828 h 1503598"/>
              <a:gd name="connsiteX6" fmla="*/ 1723089 w 3694368"/>
              <a:gd name="connsiteY6" fmla="*/ 11682 h 1503598"/>
              <a:gd name="connsiteX0" fmla="*/ 1722940 w 3694219"/>
              <a:gd name="connsiteY0" fmla="*/ 8379 h 1500295"/>
              <a:gd name="connsiteX1" fmla="*/ 18 w 3694219"/>
              <a:gd name="connsiteY1" fmla="*/ 268261 h 1500295"/>
              <a:gd name="connsiteX2" fmla="*/ 1694065 w 3694219"/>
              <a:gd name="connsiteY2" fmla="*/ 595520 h 1500295"/>
              <a:gd name="connsiteX3" fmla="*/ 2531462 w 3694219"/>
              <a:gd name="connsiteY3" fmla="*/ 1009406 h 1500295"/>
              <a:gd name="connsiteX4" fmla="*/ 3089728 w 3694219"/>
              <a:gd name="connsiteY4" fmla="*/ 1500295 h 1500295"/>
              <a:gd name="connsiteX5" fmla="*/ 3676868 w 3694219"/>
              <a:gd name="connsiteY5" fmla="*/ 749525 h 1500295"/>
              <a:gd name="connsiteX6" fmla="*/ 1722940 w 3694219"/>
              <a:gd name="connsiteY6" fmla="*/ 8379 h 1500295"/>
              <a:gd name="connsiteX0" fmla="*/ 1722939 w 3888694"/>
              <a:gd name="connsiteY0" fmla="*/ 37195 h 1529111"/>
              <a:gd name="connsiteX1" fmla="*/ 17 w 3888694"/>
              <a:gd name="connsiteY1" fmla="*/ 297077 h 1529111"/>
              <a:gd name="connsiteX2" fmla="*/ 1694064 w 3888694"/>
              <a:gd name="connsiteY2" fmla="*/ 624336 h 1529111"/>
              <a:gd name="connsiteX3" fmla="*/ 2531461 w 3888694"/>
              <a:gd name="connsiteY3" fmla="*/ 1038222 h 1529111"/>
              <a:gd name="connsiteX4" fmla="*/ 3089727 w 3888694"/>
              <a:gd name="connsiteY4" fmla="*/ 1529111 h 1529111"/>
              <a:gd name="connsiteX5" fmla="*/ 3886094 w 3888694"/>
              <a:gd name="connsiteY5" fmla="*/ 770592 h 1529111"/>
              <a:gd name="connsiteX6" fmla="*/ 1722939 w 3888694"/>
              <a:gd name="connsiteY6" fmla="*/ 37195 h 1529111"/>
              <a:gd name="connsiteX0" fmla="*/ 1722939 w 3888694"/>
              <a:gd name="connsiteY0" fmla="*/ 23596 h 1515512"/>
              <a:gd name="connsiteX1" fmla="*/ 17 w 3888694"/>
              <a:gd name="connsiteY1" fmla="*/ 283478 h 1515512"/>
              <a:gd name="connsiteX2" fmla="*/ 1694064 w 3888694"/>
              <a:gd name="connsiteY2" fmla="*/ 610737 h 1515512"/>
              <a:gd name="connsiteX3" fmla="*/ 2531461 w 3888694"/>
              <a:gd name="connsiteY3" fmla="*/ 1024623 h 1515512"/>
              <a:gd name="connsiteX4" fmla="*/ 3089727 w 3888694"/>
              <a:gd name="connsiteY4" fmla="*/ 1515512 h 1515512"/>
              <a:gd name="connsiteX5" fmla="*/ 3886094 w 3888694"/>
              <a:gd name="connsiteY5" fmla="*/ 756993 h 1515512"/>
              <a:gd name="connsiteX6" fmla="*/ 1722939 w 3888694"/>
              <a:gd name="connsiteY6" fmla="*/ 23596 h 1515512"/>
              <a:gd name="connsiteX0" fmla="*/ 1722939 w 3888694"/>
              <a:gd name="connsiteY0" fmla="*/ 13478 h 1505394"/>
              <a:gd name="connsiteX1" fmla="*/ 17 w 3888694"/>
              <a:gd name="connsiteY1" fmla="*/ 273360 h 1505394"/>
              <a:gd name="connsiteX2" fmla="*/ 1694064 w 3888694"/>
              <a:gd name="connsiteY2" fmla="*/ 600619 h 1505394"/>
              <a:gd name="connsiteX3" fmla="*/ 2531461 w 3888694"/>
              <a:gd name="connsiteY3" fmla="*/ 1014505 h 1505394"/>
              <a:gd name="connsiteX4" fmla="*/ 3089727 w 3888694"/>
              <a:gd name="connsiteY4" fmla="*/ 1505394 h 1505394"/>
              <a:gd name="connsiteX5" fmla="*/ 3886094 w 3888694"/>
              <a:gd name="connsiteY5" fmla="*/ 746875 h 1505394"/>
              <a:gd name="connsiteX6" fmla="*/ 1722939 w 3888694"/>
              <a:gd name="connsiteY6" fmla="*/ 13478 h 1505394"/>
              <a:gd name="connsiteX0" fmla="*/ 1722939 w 3887689"/>
              <a:gd name="connsiteY0" fmla="*/ 13478 h 1616520"/>
              <a:gd name="connsiteX1" fmla="*/ 17 w 3887689"/>
              <a:gd name="connsiteY1" fmla="*/ 273360 h 1616520"/>
              <a:gd name="connsiteX2" fmla="*/ 1694064 w 3887689"/>
              <a:gd name="connsiteY2" fmla="*/ 600619 h 1616520"/>
              <a:gd name="connsiteX3" fmla="*/ 2531461 w 3887689"/>
              <a:gd name="connsiteY3" fmla="*/ 1014505 h 1616520"/>
              <a:gd name="connsiteX4" fmla="*/ 3089727 w 3887689"/>
              <a:gd name="connsiteY4" fmla="*/ 1505394 h 1616520"/>
              <a:gd name="connsiteX5" fmla="*/ 3886094 w 3887689"/>
              <a:gd name="connsiteY5" fmla="*/ 746875 h 1616520"/>
              <a:gd name="connsiteX6" fmla="*/ 1722939 w 3887689"/>
              <a:gd name="connsiteY6" fmla="*/ 13478 h 1616520"/>
              <a:gd name="connsiteX0" fmla="*/ 1722939 w 3890551"/>
              <a:gd name="connsiteY0" fmla="*/ 13478 h 1505394"/>
              <a:gd name="connsiteX1" fmla="*/ 17 w 3890551"/>
              <a:gd name="connsiteY1" fmla="*/ 273360 h 1505394"/>
              <a:gd name="connsiteX2" fmla="*/ 1694064 w 3890551"/>
              <a:gd name="connsiteY2" fmla="*/ 600619 h 1505394"/>
              <a:gd name="connsiteX3" fmla="*/ 2531461 w 3890551"/>
              <a:gd name="connsiteY3" fmla="*/ 1014505 h 1505394"/>
              <a:gd name="connsiteX4" fmla="*/ 3089727 w 3890551"/>
              <a:gd name="connsiteY4" fmla="*/ 1505394 h 1505394"/>
              <a:gd name="connsiteX5" fmla="*/ 3886094 w 3890551"/>
              <a:gd name="connsiteY5" fmla="*/ 746875 h 1505394"/>
              <a:gd name="connsiteX6" fmla="*/ 1722939 w 3890551"/>
              <a:gd name="connsiteY6" fmla="*/ 13478 h 15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551" h="1505394">
                <a:moveTo>
                  <a:pt x="1722939" y="13478"/>
                </a:moveTo>
                <a:cubicBezTo>
                  <a:pt x="1013266" y="-11197"/>
                  <a:pt x="-4798" y="-36253"/>
                  <a:pt x="17" y="273360"/>
                </a:cubicBezTo>
                <a:cubicBezTo>
                  <a:pt x="4832" y="582973"/>
                  <a:pt x="906397" y="592599"/>
                  <a:pt x="1694064" y="600619"/>
                </a:cubicBezTo>
                <a:cubicBezTo>
                  <a:pt x="2481731" y="608639"/>
                  <a:pt x="2520231" y="680829"/>
                  <a:pt x="2531461" y="1014505"/>
                </a:cubicBezTo>
                <a:cubicBezTo>
                  <a:pt x="2542691" y="1348181"/>
                  <a:pt x="2459272" y="1500583"/>
                  <a:pt x="3089727" y="1505394"/>
                </a:cubicBezTo>
                <a:cubicBezTo>
                  <a:pt x="3874674" y="1498706"/>
                  <a:pt x="3908553" y="1446310"/>
                  <a:pt x="3886094" y="746875"/>
                </a:cubicBezTo>
                <a:cubicBezTo>
                  <a:pt x="3863635" y="47440"/>
                  <a:pt x="2432612" y="38153"/>
                  <a:pt x="1722939" y="13478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19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16011</TotalTime>
  <Words>2392</Words>
  <Application>Microsoft Office PowerPoint</Application>
  <PresentationFormat>On-screen Show (4:3)</PresentationFormat>
  <Paragraphs>666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Implementing Replicated Logs  with Paxos</vt:lpstr>
      <vt:lpstr>Goal: Replicated Log</vt:lpstr>
      <vt:lpstr>The Paxos Approach</vt:lpstr>
      <vt:lpstr>Requirements for Basic Paxos</vt:lpstr>
      <vt:lpstr>Paxos Components</vt:lpstr>
      <vt:lpstr>Strawman: Single Acceptor</vt:lpstr>
      <vt:lpstr>Problem: Split Votes</vt:lpstr>
      <vt:lpstr>Problem: Conflicting Choices</vt:lpstr>
      <vt:lpstr>Conflicting Choices, cont’d</vt:lpstr>
      <vt:lpstr>Proposal Numbers</vt:lpstr>
      <vt:lpstr>Basic Paxos</vt:lpstr>
      <vt:lpstr>Basic Paxos</vt:lpstr>
      <vt:lpstr>Basic Paxos Examples</vt:lpstr>
      <vt:lpstr>Basic Paxos Examples, cont’d</vt:lpstr>
      <vt:lpstr>Basic Paxos Examples, cont’d</vt:lpstr>
      <vt:lpstr>Liveness</vt:lpstr>
      <vt:lpstr>Other Notes</vt:lpstr>
      <vt:lpstr>Multi-Paxos</vt:lpstr>
      <vt:lpstr>Multi-Paxos Issues</vt:lpstr>
      <vt:lpstr>Selecting Log Entries</vt:lpstr>
      <vt:lpstr>Selecting Log Entries, cont’d</vt:lpstr>
      <vt:lpstr>Improving Efficiency</vt:lpstr>
      <vt:lpstr>Leader Election</vt:lpstr>
      <vt:lpstr>Eliminating Prepares</vt:lpstr>
      <vt:lpstr>Full Disclosure</vt:lpstr>
      <vt:lpstr>Full Disclosure, cont’d</vt:lpstr>
      <vt:lpstr>Full Disclosure, cont’d</vt:lpstr>
      <vt:lpstr>Client Protocol</vt:lpstr>
      <vt:lpstr>Client Protocol, cont’d</vt:lpstr>
      <vt:lpstr>Configuration Changes</vt:lpstr>
      <vt:lpstr>Configuration Changes, cont’d</vt:lpstr>
      <vt:lpstr>Configuration Changes, cont’d</vt:lpstr>
      <vt:lpstr>Paxos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John Ousterhout</cp:lastModifiedBy>
  <cp:revision>691</cp:revision>
  <cp:lastPrinted>2013-02-25T05:45:40Z</cp:lastPrinted>
  <dcterms:created xsi:type="dcterms:W3CDTF">2008-10-19T02:20:00Z</dcterms:created>
  <dcterms:modified xsi:type="dcterms:W3CDTF">2013-03-05T23:20:39Z</dcterms:modified>
</cp:coreProperties>
</file>