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7" r:id="rId3"/>
    <p:sldId id="271" r:id="rId4"/>
    <p:sldId id="275" r:id="rId5"/>
    <p:sldId id="274" r:id="rId6"/>
    <p:sldId id="273" r:id="rId7"/>
    <p:sldId id="272" r:id="rId8"/>
    <p:sldId id="276" r:id="rId9"/>
  </p:sldIdLst>
  <p:sldSz cx="12192000" cy="6858000"/>
  <p:notesSz cx="6858000" cy="9144000"/>
  <p:custDataLst>
    <p:tags r:id="rId11"/>
  </p:custData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110"/>
    <a:srgbClr val="ED7D31"/>
    <a:srgbClr val="FDF3ED"/>
    <a:srgbClr val="ED853F"/>
    <a:srgbClr val="4D2307"/>
    <a:srgbClr val="F6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584"/>
  </p:normalViewPr>
  <p:slideViewPr>
    <p:cSldViewPr snapToGrid="0" snapToObjects="1">
      <p:cViewPr varScale="1">
        <p:scale>
          <a:sx n="109" d="100"/>
          <a:sy n="109" d="100"/>
        </p:scale>
        <p:origin x="366" y="102"/>
      </p:cViewPr>
      <p:guideLst>
        <p:guide orient="horz" pos="2160"/>
        <p:guide pos="3840"/>
        <p:guide pos="347"/>
        <p:guide pos="7333"/>
        <p:guide orient="horz" pos="3884"/>
        <p:guide orient="horz" pos="1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899-DE24-4549-9C90-C6A67F75372E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CDFF-E22F-D04F-B65C-EBAEE3CCA0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59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DA222-47C4-8F4F-9978-F764E1394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6BD08-A33C-0E48-A26E-0BBC00C0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6A43-D9F7-E84E-AD09-763DA24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7132E-CC24-CF42-9356-D122B3C5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C9CAD-4949-A649-B874-DE5DBFC1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74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D3F5-971B-8243-8E1A-120CB7A2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60241-3255-D743-8F1F-84738D8E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7E313-80DE-1840-983B-0D1A6656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C41F7-79D4-1844-B208-EF52159D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A8E9A-8170-F646-9832-FBEE08DB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455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06144B-A1D0-2E4B-A2DF-46FB985E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81039-3635-BD49-9083-318687E4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AA1ED-DA04-F545-824A-FC97352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EF27-0AF2-4745-8D84-A8EE7226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3FEF1-111F-B44E-94B8-5BB1310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7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CB27-12B9-D84C-B854-8A9ED031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926BE-DC8A-B04E-8E81-40F8C06A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3805A-2829-9247-9DA2-4052FB8C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04F12-5991-1345-A84C-901949CE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8E7B1-5243-2B40-BB65-D47D6269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3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0261C-45CF-8D46-B552-B7A5D60A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E95F0-F07C-FD4D-94FF-14DB19FB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D5208-CA1D-D54D-A346-C410D64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34302-00BF-ED4D-A7BC-0002065C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5EE6-DFD8-1141-8296-8BB0001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43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0A8C-8EE7-B547-BED0-1258BD0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BD375-FE95-3C4F-9335-E05AA758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E297F-5768-294A-8665-1E4C1A893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AB757-015C-A241-BBFE-5BF963AE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21856-35B0-D346-9C9E-5609862A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4FD91-535B-5B45-B323-BFE208D2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71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0F00-BEFA-8641-9DFC-35818A0D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3CDB4-ABAE-5D43-9F96-0586C78A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D1A9C-8C0B-964B-B5A2-9194F46B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F41EE5-CDDB-F449-AD19-9FE741D3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0A58A2-728F-054B-A8B3-07B3A148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C577C-90F1-514B-999C-FF709D93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DB734-EF5E-2A40-A727-1F249FBD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A1B29-2632-444A-8D99-FF22FB2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83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4CD3D-26DB-B94F-933A-B8E73133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09ACDB-96BA-4E4E-92B8-2BFBBA7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C01AC-81DB-FF48-8D03-2A19381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2782B-E354-AD40-94C1-695EBDB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26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C506C-B216-BB42-9723-6E97413D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249972-542C-3345-9724-3A70C79E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FC3D0-D95F-1940-8C87-491DCF11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0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4BF9-5F98-784C-93BA-BBB51A3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F5B23-4C7A-7649-BB49-943F0D5A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BD1A8-CFE9-7846-81F8-121EA7BC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73992-8C1B-824E-A562-F07D4EF0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39067-6CED-C748-B387-AF724A51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AB791-F7F7-554E-9C33-6804D6FC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908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10A85-931E-AE45-BF5F-DA5D8313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6A8238-BC6F-B045-9F8D-D011A126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69567-1028-C64B-9F7C-37B0E45E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7D4C7-2FF7-E64D-9779-254844F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5D039-46F8-AC4D-8890-A09F8950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6A250-E77B-5246-AD7E-D1000A15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7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98623E-D6ED-234D-8909-E0C600A0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097DB-1D60-AE42-A911-8EDDCAE3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394CA-8A22-3942-8C05-54D68E5B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E847-BD41-CD41-B634-EA9D5F12253C}" type="datetimeFigureOut">
              <a:rPr kumimoji="1" lang="ko-Kore-KR" altLang="en-US" smtClean="0"/>
              <a:t>09/02/2021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8654-C916-654B-BEC8-DC3558966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1B0AC-E10B-4B43-A14D-C75060DAB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A6BE-F3C0-EB4C-B632-F6118FA5A2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3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12" y="1310634"/>
            <a:ext cx="7515959" cy="2404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6998" y="4200173"/>
            <a:ext cx="5751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신규 컨텐츠 추가 </a:t>
            </a:r>
            <a:r>
              <a:rPr lang="ko-KR" altLang="en-US" sz="3600" b="1" dirty="0" err="1" smtClean="0"/>
              <a:t>기획안</a:t>
            </a:r>
            <a:endParaRPr lang="en-US" altLang="ko-KR" sz="3600" b="1" dirty="0" smtClean="0"/>
          </a:p>
          <a:p>
            <a:pPr algn="ctr"/>
            <a:r>
              <a:rPr lang="en-US" altLang="ko-KR" sz="2400" b="1" dirty="0" smtClean="0"/>
              <a:t>-</a:t>
            </a:r>
            <a:r>
              <a:rPr lang="ko-KR" altLang="en-US" sz="2400" dirty="0" smtClean="0"/>
              <a:t>카카오 만의 메타버스</a:t>
            </a:r>
            <a:r>
              <a:rPr lang="en-US" altLang="ko-KR" sz="2400" dirty="0" smtClean="0"/>
              <a:t>-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0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611682" y="1207704"/>
            <a:ext cx="3620066" cy="58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신규 어플리케이션 기획서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568004" y="1688938"/>
            <a:ext cx="7327488" cy="3762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 smtClean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WHAT?</a:t>
            </a:r>
          </a:p>
          <a:p>
            <a:pPr marL="342900" indent="-342900">
              <a:buFontTx/>
              <a:buChar char="-"/>
            </a:pPr>
            <a:r>
              <a:rPr kumimoji="1" lang="ko-KR" alt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비트모지와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 카카오가 갖는 우위</a:t>
            </a:r>
            <a:endParaRPr kumimoji="1" lang="en-US" altLang="ko-KR" sz="2000" dirty="0" smtClean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메타버스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, </a:t>
            </a:r>
            <a:r>
              <a:rPr kumimoji="1" lang="en-US" altLang="ko-KR" sz="2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Untact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의 일상화</a:t>
            </a:r>
            <a:endParaRPr kumimoji="1" lang="en-US" altLang="ko-KR" sz="2000" dirty="0" smtClean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 smtClean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HOW?</a:t>
            </a:r>
          </a:p>
          <a:p>
            <a:pPr marL="342900" indent="-342900">
              <a:buFontTx/>
              <a:buChar char="-"/>
            </a:pP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카카오만의 메타버스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, 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근데 </a:t>
            </a:r>
            <a:r>
              <a:rPr kumimoji="1" lang="ko-KR" alt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비트모지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’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같은걸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’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 활용한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000" dirty="0" smtClean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AND THEN?</a:t>
            </a:r>
          </a:p>
          <a:p>
            <a:r>
              <a:rPr kumimoji="1" lang="en-US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-     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카카오가 누리는 장점을 이용한 기대 효과</a:t>
            </a:r>
            <a:endParaRPr kumimoji="1" lang="en-US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WHAT? – </a:t>
            </a:r>
            <a:r>
              <a:rPr kumimoji="1" lang="ko-KR" altLang="en-US" sz="2000" b="1" dirty="0" err="1" smtClean="0"/>
              <a:t>비트모지와</a:t>
            </a:r>
            <a:r>
              <a:rPr kumimoji="1" lang="ko-KR" altLang="en-US" sz="2000" b="1" dirty="0" smtClean="0"/>
              <a:t> 카카오가 갖는 우위</a:t>
            </a:r>
            <a:endParaRPr kumimoji="1" lang="ko-Kore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55" y="696139"/>
            <a:ext cx="1030374" cy="1070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err="1" smtClean="0"/>
              <a:t>비트모지는</a:t>
            </a:r>
            <a:r>
              <a:rPr kumimoji="1" lang="ko-KR" altLang="en-US" sz="1600" b="1" dirty="0" smtClean="0"/>
              <a:t> 나만의 </a:t>
            </a:r>
            <a:r>
              <a:rPr kumimoji="1" lang="ko-KR" altLang="en-US" sz="1600" b="1" dirty="0" err="1" smtClean="0"/>
              <a:t>아바타</a:t>
            </a:r>
            <a:r>
              <a:rPr kumimoji="1" lang="ko-KR" altLang="en-US" sz="1600" b="1" dirty="0" smtClean="0"/>
              <a:t> 만들기 어플리케이션</a:t>
            </a:r>
            <a:r>
              <a:rPr kumimoji="1" lang="en-US" altLang="ko-KR" sz="1600" b="1" dirty="0" smtClean="0"/>
              <a:t>. </a:t>
            </a:r>
          </a:p>
          <a:p>
            <a:r>
              <a:rPr kumimoji="1" lang="ko-KR" altLang="en-US" sz="1600" b="1" dirty="0" smtClean="0"/>
              <a:t>카카오 </a:t>
            </a:r>
            <a:r>
              <a:rPr kumimoji="1" lang="ko-KR" altLang="en-US" sz="1600" b="1" dirty="0" err="1" smtClean="0"/>
              <a:t>이모티콘는</a:t>
            </a:r>
            <a:r>
              <a:rPr kumimoji="1" lang="ko-KR" altLang="en-US" sz="1600" b="1" dirty="0" smtClean="0"/>
              <a:t> 이미 한국 </a:t>
            </a:r>
            <a:r>
              <a:rPr kumimoji="1" lang="ko-KR" altLang="en-US" sz="1600" b="1" dirty="0" err="1" smtClean="0"/>
              <a:t>이모티콘</a:t>
            </a:r>
            <a:r>
              <a:rPr kumimoji="1" lang="ko-KR" altLang="en-US" sz="1600" b="1" dirty="0" smtClean="0"/>
              <a:t> 시장 독점</a:t>
            </a:r>
            <a:r>
              <a:rPr kumimoji="1" lang="en-US" altLang="ko-KR" sz="1600" b="1" dirty="0" smtClean="0"/>
              <a:t>.</a:t>
            </a:r>
            <a:r>
              <a:rPr kumimoji="1" lang="ko-KR" altLang="en-US" sz="1600" b="1" dirty="0" smtClean="0"/>
              <a:t> 카카오의 우위를 이용한 나만의 카카오 캐릭터 제작</a:t>
            </a:r>
            <a:endParaRPr kumimoji="1" lang="ko-Kore-KR" altLang="en-US" sz="16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40369" y="5722654"/>
            <a:ext cx="403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실제 </a:t>
            </a:r>
            <a:r>
              <a:rPr lang="ko-KR" altLang="en-US" sz="1200" dirty="0" err="1" smtClean="0"/>
              <a:t>비트모지</a:t>
            </a:r>
            <a:r>
              <a:rPr lang="ko-KR" altLang="en-US" sz="1200" dirty="0" smtClean="0"/>
              <a:t> 실행 화면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6463811" y="2036651"/>
            <a:ext cx="4714875" cy="10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r>
              <a:rPr kumimoji="1" lang="ko-KR" altLang="en-US" b="1" dirty="0">
                <a:solidFill>
                  <a:schemeClr val="tx1"/>
                </a:solidFill>
              </a:rPr>
              <a:t>    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본인만의 캐릭터 및 </a:t>
            </a:r>
            <a:r>
              <a:rPr kumimoji="1" lang="ko-KR" altLang="en-US" b="1" dirty="0" err="1" smtClean="0">
                <a:solidFill>
                  <a:schemeClr val="tx1"/>
                </a:solidFill>
              </a:rPr>
              <a:t>이모티콘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 제작 가능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 err="1" smtClean="0">
                <a:solidFill>
                  <a:schemeClr val="tx1"/>
                </a:solidFill>
              </a:rPr>
              <a:t>비트모지는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기존의 캐릭터 패키지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이모티콘이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아닌 본인만의 캐릭터 제작 가능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6463811" y="3169371"/>
            <a:ext cx="4714875" cy="10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tx1"/>
                </a:solidFill>
              </a:rPr>
              <a:t>카카오 </a:t>
            </a:r>
            <a:r>
              <a:rPr kumimoji="1" lang="ko-KR" altLang="en-US" b="1" dirty="0" err="1" smtClean="0">
                <a:solidFill>
                  <a:schemeClr val="tx1"/>
                </a:solidFill>
              </a:rPr>
              <a:t>이모티콘은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 방대한 양 보유</a:t>
            </a:r>
            <a:endParaRPr kumimoji="1"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이미 카카오는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이모티콘의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트렌드화를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통해 방대한 양의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이모티콘과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인프라를 보유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6463810" y="4609137"/>
            <a:ext cx="4714875" cy="152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tx1"/>
                </a:solidFill>
              </a:rPr>
              <a:t>이러한 우위를 바탕으로 나만의 카카오 캐릭터 제작</a:t>
            </a:r>
            <a:endParaRPr kumimoji="1"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카카오가 가진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이모티콘과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비트모지의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아이디어를 활용한 나만의 카카오 캐릭터 제작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이등변 삼각형 16">
            <a:extLst>
              <a:ext uri="{FF2B5EF4-FFF2-40B4-BE49-F238E27FC236}">
                <a16:creationId xmlns:a16="http://schemas.microsoft.com/office/drawing/2014/main" id="{F805C29B-7C7B-4347-B517-768D83B393FC}"/>
              </a:ext>
            </a:extLst>
          </p:cNvPr>
          <p:cNvSpPr/>
          <p:nvPr/>
        </p:nvSpPr>
        <p:spPr>
          <a:xfrm rot="10800000">
            <a:off x="6669109" y="4331286"/>
            <a:ext cx="4276423" cy="200814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21714" y="2036651"/>
            <a:ext cx="5504301" cy="3606847"/>
            <a:chOff x="421714" y="2036651"/>
            <a:chExt cx="5504301" cy="3606847"/>
          </a:xfrm>
        </p:grpSpPr>
        <p:grpSp>
          <p:nvGrpSpPr>
            <p:cNvPr id="26" name="그룹 25"/>
            <p:cNvGrpSpPr/>
            <p:nvPr/>
          </p:nvGrpSpPr>
          <p:grpSpPr>
            <a:xfrm>
              <a:off x="1916723" y="2036651"/>
              <a:ext cx="4009292" cy="3606847"/>
              <a:chOff x="769600" y="1965775"/>
              <a:chExt cx="5156415" cy="360684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00" y="1979893"/>
                <a:ext cx="1661637" cy="359272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9697" y="1979893"/>
                <a:ext cx="1615740" cy="3548891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898" y="1965775"/>
                <a:ext cx="1602117" cy="3464037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2041259"/>
              <a:ext cx="1387351" cy="3548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6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WHAT? – </a:t>
            </a:r>
            <a:r>
              <a:rPr kumimoji="1" lang="ko-KR" altLang="en-US" sz="2000" b="1" dirty="0" err="1" smtClean="0"/>
              <a:t>비트모지와</a:t>
            </a:r>
            <a:r>
              <a:rPr kumimoji="1" lang="ko-KR" altLang="en-US" sz="2000" b="1" dirty="0" smtClean="0"/>
              <a:t> 카카오가 갖는 우위</a:t>
            </a:r>
            <a:endParaRPr kumimoji="1" lang="ko-Kore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55" y="696139"/>
            <a:ext cx="1030374" cy="1070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/>
              <a:t>카카오를 활용한 나만의 </a:t>
            </a:r>
            <a:r>
              <a:rPr kumimoji="1" lang="ko-KR" altLang="en-US" sz="1600" b="1" dirty="0" err="1" smtClean="0"/>
              <a:t>이모티콘</a:t>
            </a:r>
            <a:r>
              <a:rPr kumimoji="1" lang="ko-KR" altLang="en-US" sz="1600" b="1" dirty="0" smtClean="0"/>
              <a:t> 디자인</a:t>
            </a:r>
            <a:r>
              <a:rPr kumimoji="1" lang="en-US" altLang="ko-KR" sz="1600" b="1" dirty="0" smtClean="0"/>
              <a:t>.</a:t>
            </a:r>
          </a:p>
          <a:p>
            <a:r>
              <a:rPr kumimoji="1" lang="ko-KR" altLang="en-US" sz="1600" b="1" dirty="0" err="1" smtClean="0"/>
              <a:t>캐리커쳐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+ </a:t>
            </a:r>
            <a:r>
              <a:rPr kumimoji="1" lang="ko-KR" altLang="en-US" sz="1600" b="1" dirty="0" smtClean="0"/>
              <a:t>카카오이미지 </a:t>
            </a:r>
            <a:r>
              <a:rPr kumimoji="1" lang="en-US" altLang="ko-KR" sz="1600" b="1" dirty="0" smtClean="0"/>
              <a:t>+ </a:t>
            </a:r>
            <a:r>
              <a:rPr kumimoji="1" lang="ko-KR" altLang="en-US" sz="1600" b="1" dirty="0" err="1" smtClean="0"/>
              <a:t>실제사진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-&gt; </a:t>
            </a:r>
            <a:r>
              <a:rPr kumimoji="1" lang="ko-KR" altLang="en-US" sz="1600" b="1" dirty="0" smtClean="0"/>
              <a:t>나만의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 smtClean="0"/>
              <a:t>카카오 캐릭터 디자인 후 모델에서 추정</a:t>
            </a:r>
            <a:endParaRPr kumimoji="1" lang="en-US" altLang="ko-KR" sz="16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344781" y="2321619"/>
            <a:ext cx="9276327" cy="2061308"/>
            <a:chOff x="639848" y="2370385"/>
            <a:chExt cx="9276327" cy="20613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48" y="2370385"/>
              <a:ext cx="1545981" cy="2061308"/>
            </a:xfrm>
            <a:prstGeom prst="rect">
              <a:avLst/>
            </a:prstGeom>
          </p:spPr>
        </p:pic>
        <p:sp>
          <p:nvSpPr>
            <p:cNvPr id="7" name="십자형 6"/>
            <p:cNvSpPr/>
            <p:nvPr/>
          </p:nvSpPr>
          <p:spPr>
            <a:xfrm>
              <a:off x="2388294" y="3199655"/>
              <a:ext cx="265376" cy="219807"/>
            </a:xfrm>
            <a:prstGeom prst="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7731" y="2384986"/>
              <a:ext cx="1787542" cy="203210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7175" y="2370385"/>
              <a:ext cx="1695450" cy="2028825"/>
            </a:xfrm>
            <a:prstGeom prst="rect">
              <a:avLst/>
            </a:prstGeom>
          </p:spPr>
        </p:pic>
        <p:sp>
          <p:nvSpPr>
            <p:cNvPr id="30" name="십자형 29"/>
            <p:cNvSpPr/>
            <p:nvPr/>
          </p:nvSpPr>
          <p:spPr>
            <a:xfrm>
              <a:off x="4953590" y="3198909"/>
              <a:ext cx="265376" cy="219807"/>
            </a:xfrm>
            <a:prstGeom prst="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455E0D-6EAA-442C-AD41-33A68AC1A9D6}"/>
                </a:ext>
              </a:extLst>
            </p:cNvPr>
            <p:cNvSpPr/>
            <p:nvPr/>
          </p:nvSpPr>
          <p:spPr>
            <a:xfrm>
              <a:off x="8176844" y="2564786"/>
              <a:ext cx="1739331" cy="1655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ko-KR" altLang="en-US" sz="1600" dirty="0" smtClean="0">
                  <a:solidFill>
                    <a:schemeClr val="tx1"/>
                  </a:solidFill>
                </a:rPr>
                <a:t>나만의</a:t>
              </a:r>
              <a:endParaRPr kumimoji="1" lang="en-US" altLang="ko-KR" sz="1600" dirty="0" smtClean="0">
                <a:solidFill>
                  <a:schemeClr val="tx1"/>
                </a:solidFill>
              </a:endParaRPr>
            </a:p>
            <a:p>
              <a:pPr lvl="1"/>
              <a:r>
                <a:rPr kumimoji="1" lang="ko-KR" altLang="en-US" sz="1600" dirty="0" smtClean="0">
                  <a:solidFill>
                    <a:schemeClr val="tx1"/>
                  </a:solidFill>
                </a:rPr>
                <a:t>카카오</a:t>
              </a:r>
              <a:endParaRPr kumimoji="1" lang="en-US" altLang="ko-KR" sz="1600" dirty="0" smtClean="0">
                <a:solidFill>
                  <a:schemeClr val="tx1"/>
                </a:solidFill>
              </a:endParaRPr>
            </a:p>
            <a:p>
              <a:pPr lvl="1"/>
              <a:r>
                <a:rPr kumimoji="1" lang="ko-KR" altLang="en-US" sz="1600" dirty="0" smtClean="0">
                  <a:solidFill>
                    <a:schemeClr val="tx1"/>
                  </a:solidFill>
                </a:rPr>
                <a:t>캐릭터</a:t>
              </a:r>
              <a:endParaRPr kumimoji="1"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397262" y="3261751"/>
              <a:ext cx="356119" cy="181044"/>
              <a:chOff x="7392835" y="3039779"/>
              <a:chExt cx="356119" cy="18104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392835" y="3039779"/>
                <a:ext cx="35169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397262" y="3175104"/>
                <a:ext cx="35169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1203091" y="4927013"/>
            <a:ext cx="9418017" cy="10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나만의 카카오 캐릭터를 생성시키는 모델을 만들기 위해서 선제적으로 데이터 필요</a:t>
            </a:r>
            <a:endParaRPr kumimoji="1"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chemeClr val="tx1"/>
                </a:solidFill>
              </a:rPr>
              <a:t>이모티콘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디자인팀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공모 를 통해서 이러한 데이터 획득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WHAT? – </a:t>
            </a:r>
            <a:r>
              <a:rPr kumimoji="1" lang="ko-KR" altLang="en-US" sz="2000" b="1" dirty="0" err="1" smtClean="0"/>
              <a:t>메타버스란</a:t>
            </a:r>
            <a:r>
              <a:rPr kumimoji="1" lang="en-US" altLang="ko-KR" sz="2000" b="1" dirty="0" smtClean="0"/>
              <a:t>? </a:t>
            </a:r>
            <a:r>
              <a:rPr kumimoji="1" lang="en-US" altLang="ko-KR" sz="2000" b="1" dirty="0" err="1" smtClean="0"/>
              <a:t>Untact</a:t>
            </a:r>
            <a:r>
              <a:rPr kumimoji="1" lang="en-US" altLang="ko-KR" sz="2000" b="1" dirty="0" smtClean="0"/>
              <a:t> </a:t>
            </a:r>
            <a:r>
              <a:rPr kumimoji="1" lang="ko-KR" altLang="en-US" sz="2000" b="1" dirty="0" smtClean="0"/>
              <a:t>일상화</a:t>
            </a:r>
            <a:endParaRPr kumimoji="1" lang="ko-Kore-KR" altLang="en-US" sz="2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/>
              <a:t>현실세계와 같은 사회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b="1" dirty="0" smtClean="0"/>
              <a:t>경제적 활동이 가능한 </a:t>
            </a:r>
            <a:r>
              <a:rPr kumimoji="1" lang="en-US" altLang="ko-KR" sz="1600" b="1" dirty="0" smtClean="0"/>
              <a:t>3</a:t>
            </a:r>
            <a:r>
              <a:rPr kumimoji="1" lang="ko-KR" altLang="en-US" sz="1600" b="1" dirty="0" smtClean="0"/>
              <a:t>차원 가상공간</a:t>
            </a:r>
            <a:r>
              <a:rPr kumimoji="1" lang="en-US" altLang="ko-KR" sz="1600" b="1" dirty="0" smtClean="0"/>
              <a:t>.</a:t>
            </a:r>
          </a:p>
          <a:p>
            <a:r>
              <a:rPr kumimoji="1" lang="ko-KR" altLang="en-US" sz="1600" b="1" dirty="0" smtClean="0"/>
              <a:t>최근 </a:t>
            </a:r>
            <a:r>
              <a:rPr kumimoji="1" lang="en-US" altLang="ko-KR" sz="1600" b="1" dirty="0" smtClean="0"/>
              <a:t>5G</a:t>
            </a:r>
            <a:r>
              <a:rPr kumimoji="1" lang="ko-KR" altLang="en-US" sz="1600" b="1" dirty="0" smtClean="0"/>
              <a:t>등 기술발전과 비대면 일상화 이후 온라인 가상현실 세계 급부상</a:t>
            </a:r>
            <a:r>
              <a:rPr kumimoji="1" lang="en-US" altLang="ko-KR" sz="1600" b="1" dirty="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431384" y="1819603"/>
            <a:ext cx="4170281" cy="4228293"/>
            <a:chOff x="639848" y="1894891"/>
            <a:chExt cx="6219825" cy="433635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48" y="1894891"/>
              <a:ext cx="6175651" cy="121278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848" y="3151516"/>
              <a:ext cx="6054129" cy="14340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848" y="4554847"/>
              <a:ext cx="6219825" cy="1676400"/>
            </a:xfrm>
            <a:prstGeom prst="rect">
              <a:avLst/>
            </a:prstGeom>
          </p:spPr>
        </p:pic>
      </p:grp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F2817F65-8003-4419-BAA9-6C092A3BD163}"/>
              </a:ext>
            </a:extLst>
          </p:cNvPr>
          <p:cNvSpPr/>
          <p:nvPr/>
        </p:nvSpPr>
        <p:spPr>
          <a:xfrm rot="5400000">
            <a:off x="5583207" y="3899362"/>
            <a:ext cx="4276423" cy="187842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7957038" y="1937826"/>
            <a:ext cx="4045647" cy="10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tx1"/>
                </a:solidFill>
              </a:rPr>
              <a:t>코로나 </a:t>
            </a:r>
            <a:r>
              <a:rPr kumimoji="1" lang="en-US" altLang="ko-KR" b="1" dirty="0" smtClean="0">
                <a:solidFill>
                  <a:schemeClr val="tx1"/>
                </a:solidFill>
              </a:rPr>
              <a:t>19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여파로 </a:t>
            </a:r>
            <a:r>
              <a:rPr kumimoji="1" lang="en-US" altLang="ko-KR" b="1" dirty="0" err="1" smtClean="0">
                <a:solidFill>
                  <a:schemeClr val="tx1"/>
                </a:solidFill>
              </a:rPr>
              <a:t>Untact</a:t>
            </a:r>
            <a:r>
              <a:rPr kumimoji="1" lang="en-US" altLang="ko-KR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일상화</a:t>
            </a:r>
            <a:endParaRPr kumimoji="1"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chemeClr val="tx1"/>
                </a:solidFill>
              </a:rPr>
              <a:t>3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차원 가상공간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‘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메타버스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＇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급부상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chemeClr val="tx1"/>
                </a:solidFill>
              </a:rPr>
              <a:t>2025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년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300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조원 규모 시장 형성될 전망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7957038" y="3175104"/>
            <a:ext cx="4045647" cy="145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tx1"/>
                </a:solidFill>
              </a:rPr>
              <a:t>기업 및 대학 </a:t>
            </a:r>
            <a:r>
              <a:rPr kumimoji="1" lang="ko-KR" altLang="en-US" b="1" dirty="0" err="1" smtClean="0">
                <a:solidFill>
                  <a:schemeClr val="tx1"/>
                </a:solidFill>
              </a:rPr>
              <a:t>메타버스를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 활용한 다양한 컨텐츠 주도</a:t>
            </a:r>
            <a:endParaRPr kumimoji="1"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기업 및 대학들이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메타버스를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활용하여 취업박람회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채용설명회 및 기업의 사내 회의 또한 메타버스 활용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.</a:t>
            </a:r>
            <a:endParaRPr kumimoji="1"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7957038" y="4705270"/>
            <a:ext cx="4045647" cy="145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tx1"/>
                </a:solidFill>
              </a:rPr>
              <a:t>카카오 플랫폼을 활용한 카카오만의 메타버스 제작</a:t>
            </a:r>
            <a:endParaRPr kumimoji="1"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카카오 플랫폼에 </a:t>
            </a:r>
            <a:r>
              <a:rPr kumimoji="1" lang="ko-KR" altLang="en-US" sz="1600" dirty="0" err="1" smtClean="0">
                <a:solidFill>
                  <a:schemeClr val="tx1"/>
                </a:solidFill>
              </a:rPr>
              <a:t>메타버스를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서비스하면 한국시장의 트렌드를 선도할 수 있음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15" y="1968665"/>
            <a:ext cx="3076501" cy="218373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318193" y="4792302"/>
            <a:ext cx="2650165" cy="85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</a:rPr>
              <a:t>기업에 맞는 다양한 문구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배경 설정이 가능한 메타버스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882" y="4117577"/>
            <a:ext cx="300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메타버스를</a:t>
            </a:r>
            <a:r>
              <a:rPr lang="ko-KR" altLang="en-US" sz="1200" dirty="0" smtClean="0"/>
              <a:t> 활용한 화상회의 </a:t>
            </a:r>
            <a:r>
              <a:rPr lang="ko-KR" altLang="en-US" sz="1200" dirty="0" err="1" smtClean="0"/>
              <a:t>예시장면</a:t>
            </a:r>
            <a:endParaRPr lang="en-US" altLang="ko-KR" sz="12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364250" y="1784557"/>
            <a:ext cx="0" cy="447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2817F65-8003-4419-BAA9-6C092A3BD163}"/>
              </a:ext>
            </a:extLst>
          </p:cNvPr>
          <p:cNvSpPr/>
          <p:nvPr/>
        </p:nvSpPr>
        <p:spPr>
          <a:xfrm rot="10800000">
            <a:off x="844208" y="4519855"/>
            <a:ext cx="1644314" cy="158756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28789" y="5886713"/>
            <a:ext cx="300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2021-09-03 </a:t>
            </a:r>
            <a:r>
              <a:rPr lang="ko-KR" altLang="en-US" sz="1200" dirty="0" smtClean="0"/>
              <a:t>기사 발췌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60219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WHAT? –</a:t>
            </a:r>
            <a:r>
              <a:rPr kumimoji="1" lang="ko-KR" altLang="en-US" sz="2000" b="1" dirty="0" smtClean="0"/>
              <a:t>카카오만의 메타버스</a:t>
            </a:r>
            <a:endParaRPr kumimoji="1" lang="ko-Kore-KR" altLang="en-US" sz="2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/>
              <a:t>카카오가 가진 우위를 이용하여 카카오만의 메타버스 구현</a:t>
            </a:r>
            <a:endParaRPr kumimoji="1" lang="en-US" altLang="ko-KR" sz="1600" b="1" dirty="0" smtClean="0"/>
          </a:p>
          <a:p>
            <a:r>
              <a:rPr kumimoji="1" lang="ko-KR" altLang="en-US" sz="1600" b="1" dirty="0" smtClean="0"/>
              <a:t>카카오의 </a:t>
            </a:r>
            <a:r>
              <a:rPr kumimoji="1" lang="ko-KR" altLang="en-US" sz="1600" b="1" dirty="0" err="1" smtClean="0"/>
              <a:t>이모티콘</a:t>
            </a:r>
            <a:r>
              <a:rPr kumimoji="1" lang="ko-KR" altLang="en-US" sz="1600" b="1" dirty="0" smtClean="0"/>
              <a:t> 및 배경화면을 활용한 메타버스</a:t>
            </a:r>
            <a:endParaRPr kumimoji="1" lang="en-US" altLang="ko-KR" sz="16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1402926" y="4266027"/>
            <a:ext cx="9346224" cy="145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dirty="0" smtClean="0">
                <a:solidFill>
                  <a:schemeClr val="tx1"/>
                </a:solidFill>
              </a:rPr>
              <a:t>기존 카카오가 가진 이모티콘만으로 배경 연출 가능 및 </a:t>
            </a:r>
            <a:r>
              <a:rPr kumimoji="1" lang="en-US" altLang="ko-KR" dirty="0" smtClean="0">
                <a:solidFill>
                  <a:schemeClr val="tx1"/>
                </a:solidFill>
              </a:rPr>
              <a:t>Customize</a:t>
            </a:r>
            <a:r>
              <a:rPr kumimoji="1" lang="ko-KR" altLang="en-US" dirty="0" smtClean="0">
                <a:solidFill>
                  <a:schemeClr val="tx1"/>
                </a:solidFill>
              </a:rPr>
              <a:t>가 되도록 제작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dirty="0" smtClean="0">
                <a:solidFill>
                  <a:schemeClr val="tx1"/>
                </a:solidFill>
              </a:rPr>
              <a:t>추가적인 나만의 카카오 캐릭터 및 배경은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이모티콘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디자인팀</a:t>
            </a:r>
            <a:r>
              <a:rPr kumimoji="1" lang="ko-KR" altLang="en-US" dirty="0" smtClean="0">
                <a:solidFill>
                  <a:schemeClr val="tx1"/>
                </a:solidFill>
              </a:rPr>
              <a:t> 및 디자인 공모를 통해 데이터 획득 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1714" y="1897678"/>
            <a:ext cx="11145758" cy="2041518"/>
            <a:chOff x="421714" y="1897678"/>
            <a:chExt cx="11145758" cy="204151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14" y="1903532"/>
              <a:ext cx="3896366" cy="2021898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4318080" y="1897678"/>
              <a:ext cx="4094284" cy="2041518"/>
              <a:chOff x="4624753" y="1892766"/>
              <a:chExt cx="4094284" cy="204151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753" y="1892766"/>
                <a:ext cx="4094284" cy="2041518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893" y="2054278"/>
                <a:ext cx="2532550" cy="553915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2364" y="1903532"/>
              <a:ext cx="3155108" cy="2021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0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HOW? – </a:t>
            </a:r>
            <a:r>
              <a:rPr kumimoji="1" lang="ko-KR" altLang="en-US" sz="2000" b="1" dirty="0" err="1" smtClean="0"/>
              <a:t>비트모지의</a:t>
            </a:r>
            <a:r>
              <a:rPr kumimoji="1" lang="ko-KR" altLang="en-US" sz="2000" b="1" dirty="0" smtClean="0"/>
              <a:t> 아이디어를 활용한 새로운 카카오 </a:t>
            </a:r>
            <a:r>
              <a:rPr kumimoji="1" lang="ko-KR" altLang="en-US" sz="2000" b="1" dirty="0" err="1" smtClean="0"/>
              <a:t>캐리커쳐</a:t>
            </a:r>
            <a:r>
              <a:rPr kumimoji="1" lang="ko-KR" altLang="en-US" sz="2000" b="1" dirty="0" smtClean="0"/>
              <a:t> 모델</a:t>
            </a:r>
            <a:endParaRPr kumimoji="1" lang="ko-Kore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err="1" smtClean="0"/>
              <a:t>Variational</a:t>
            </a:r>
            <a:r>
              <a:rPr kumimoji="1" lang="en-US" altLang="ko-KR" sz="1600" b="1" dirty="0" smtClean="0"/>
              <a:t> </a:t>
            </a:r>
            <a:r>
              <a:rPr kumimoji="1" lang="en-US" altLang="ko-KR" sz="1600" b="1" dirty="0" err="1" smtClean="0"/>
              <a:t>Autoencoder</a:t>
            </a:r>
            <a:r>
              <a:rPr kumimoji="1" lang="ko-KR" altLang="en-US" sz="1600" b="1" dirty="0" smtClean="0"/>
              <a:t>를 활용하여 사람 이미지에 대응되는 </a:t>
            </a:r>
            <a:r>
              <a:rPr kumimoji="1" lang="ko-KR" altLang="en-US" sz="1600" b="1" dirty="0" err="1" smtClean="0"/>
              <a:t>캐리커쳐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+ </a:t>
            </a:r>
            <a:r>
              <a:rPr kumimoji="1" lang="ko-KR" altLang="en-US" sz="1600" b="1" dirty="0" smtClean="0"/>
              <a:t>카카오 </a:t>
            </a:r>
            <a:r>
              <a:rPr kumimoji="1" lang="ko-KR" altLang="en-US" sz="1600" b="1" dirty="0" err="1" smtClean="0"/>
              <a:t>이모티콘을</a:t>
            </a:r>
            <a:r>
              <a:rPr kumimoji="1" lang="ko-KR" altLang="en-US" sz="1600" b="1" dirty="0" smtClean="0"/>
              <a:t> 추정하는 모델링</a:t>
            </a:r>
            <a:endParaRPr kumimoji="1" lang="en-US" altLang="ko-KR" sz="1600" b="1" dirty="0" smtClean="0"/>
          </a:p>
          <a:p>
            <a:r>
              <a:rPr kumimoji="1" lang="en-US" altLang="ko-KR" sz="1600" b="1" dirty="0" smtClean="0"/>
              <a:t>Weakly Supervised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 smtClean="0"/>
              <a:t>Learning</a:t>
            </a:r>
            <a:r>
              <a:rPr kumimoji="1" lang="ko-KR" altLang="en-US" sz="1600" b="1" dirty="0" smtClean="0"/>
              <a:t>으로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 smtClean="0"/>
              <a:t>이미지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b="1" dirty="0" err="1" smtClean="0"/>
              <a:t>캐리커쳐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추정하는 모델 구성 이후 </a:t>
            </a:r>
            <a:r>
              <a:rPr kumimoji="1" lang="ko-KR" altLang="en-US" sz="1600" b="1" dirty="0" err="1" smtClean="0"/>
              <a:t>캐리커쳐</a:t>
            </a:r>
            <a:r>
              <a:rPr kumimoji="1" lang="ko-KR" altLang="en-US" sz="1600" b="1" dirty="0" smtClean="0"/>
              <a:t> 추정 </a:t>
            </a:r>
            <a:endParaRPr kumimoji="1" lang="en-US" altLang="ko-KR" sz="16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16926" y="1786949"/>
            <a:ext cx="5822141" cy="4450646"/>
            <a:chOff x="4335329" y="1246516"/>
            <a:chExt cx="6804552" cy="5372192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D289888-1512-8F4F-82D0-9F722002F970}"/>
                </a:ext>
              </a:extLst>
            </p:cNvPr>
            <p:cNvSpPr/>
            <p:nvPr/>
          </p:nvSpPr>
          <p:spPr>
            <a:xfrm>
              <a:off x="4456112" y="4651489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64F2002D-9770-D24C-80B4-B999BE3F683F}"/>
                </a:ext>
              </a:extLst>
            </p:cNvPr>
            <p:cNvSpPr/>
            <p:nvPr/>
          </p:nvSpPr>
          <p:spPr>
            <a:xfrm>
              <a:off x="4456112" y="5158970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0A28448A-3BE1-154E-A86B-E3460C66D3AE}"/>
                </a:ext>
              </a:extLst>
            </p:cNvPr>
            <p:cNvSpPr/>
            <p:nvPr/>
          </p:nvSpPr>
          <p:spPr>
            <a:xfrm>
              <a:off x="4456112" y="5660964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D4A18846-B58B-0D4D-8582-4D635838AA3C}"/>
                </a:ext>
              </a:extLst>
            </p:cNvPr>
            <p:cNvSpPr/>
            <p:nvPr/>
          </p:nvSpPr>
          <p:spPr>
            <a:xfrm>
              <a:off x="4348112" y="3886892"/>
              <a:ext cx="906903" cy="595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54E61A2C-8511-064A-87A8-3FAB10FBDFA1}"/>
                </a:ext>
              </a:extLst>
            </p:cNvPr>
            <p:cNvSpPr/>
            <p:nvPr/>
          </p:nvSpPr>
          <p:spPr>
            <a:xfrm>
              <a:off x="5341888" y="3894627"/>
              <a:ext cx="1967217" cy="595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2ACBB71B-A116-1D44-A6BE-6DBE7048E312}"/>
                </a:ext>
              </a:extLst>
            </p:cNvPr>
            <p:cNvSpPr/>
            <p:nvPr/>
          </p:nvSpPr>
          <p:spPr>
            <a:xfrm>
              <a:off x="4442994" y="2742522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305EF4F0-00A1-C749-876A-49705CCF1CD3}"/>
                </a:ext>
              </a:extLst>
            </p:cNvPr>
            <p:cNvSpPr/>
            <p:nvPr/>
          </p:nvSpPr>
          <p:spPr>
            <a:xfrm>
              <a:off x="4442993" y="2231289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63BF991C-4533-D648-B736-89F1EF3E6044}"/>
                </a:ext>
              </a:extLst>
            </p:cNvPr>
            <p:cNvSpPr/>
            <p:nvPr/>
          </p:nvSpPr>
          <p:spPr>
            <a:xfrm>
              <a:off x="4442993" y="1723808"/>
              <a:ext cx="2804619" cy="307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068C6C2E-7916-0C45-87FC-21ECABA7F589}"/>
                </a:ext>
              </a:extLst>
            </p:cNvPr>
            <p:cNvSpPr/>
            <p:nvPr/>
          </p:nvSpPr>
          <p:spPr>
            <a:xfrm>
              <a:off x="8186104" y="2730362"/>
              <a:ext cx="2804619" cy="3079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9C29690-0406-2143-9EE3-643DD30AA8CB}"/>
                </a:ext>
              </a:extLst>
            </p:cNvPr>
            <p:cNvSpPr/>
            <p:nvPr/>
          </p:nvSpPr>
          <p:spPr>
            <a:xfrm>
              <a:off x="8186103" y="1711292"/>
              <a:ext cx="2804619" cy="3079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C46DF25C-4891-9242-8AF6-4D22445B27EA}"/>
                </a:ext>
              </a:extLst>
            </p:cNvPr>
            <p:cNvSpPr/>
            <p:nvPr/>
          </p:nvSpPr>
          <p:spPr>
            <a:xfrm>
              <a:off x="8186104" y="2215863"/>
              <a:ext cx="2804619" cy="3079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7B0981-7A47-A642-A6E3-47648361274F}"/>
                </a:ext>
              </a:extLst>
            </p:cNvPr>
            <p:cNvSpPr txBox="1"/>
            <p:nvPr/>
          </p:nvSpPr>
          <p:spPr>
            <a:xfrm>
              <a:off x="5090549" y="5652953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92EA16-B5FE-054F-AFFB-B068C20B9839}"/>
                </a:ext>
              </a:extLst>
            </p:cNvPr>
            <p:cNvSpPr txBox="1"/>
            <p:nvPr/>
          </p:nvSpPr>
          <p:spPr>
            <a:xfrm>
              <a:off x="5090549" y="5145472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DDCC2F-CEA1-F244-8040-5034AECD0666}"/>
                </a:ext>
              </a:extLst>
            </p:cNvPr>
            <p:cNvSpPr txBox="1"/>
            <p:nvPr/>
          </p:nvSpPr>
          <p:spPr>
            <a:xfrm>
              <a:off x="5090549" y="4629980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45D598-6318-C442-A2E5-26F85704FC05}"/>
                </a:ext>
              </a:extLst>
            </p:cNvPr>
            <p:cNvSpPr txBox="1"/>
            <p:nvPr/>
          </p:nvSpPr>
          <p:spPr>
            <a:xfrm>
              <a:off x="5077429" y="2751433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 smtClean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EEC567-EE83-CD4F-A48F-1EC012B02295}"/>
                </a:ext>
              </a:extLst>
            </p:cNvPr>
            <p:cNvSpPr txBox="1"/>
            <p:nvPr/>
          </p:nvSpPr>
          <p:spPr>
            <a:xfrm>
              <a:off x="5077429" y="2219719"/>
              <a:ext cx="1950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208861-73F6-4C45-8E45-F4B70D6FA0C1}"/>
                </a:ext>
              </a:extLst>
            </p:cNvPr>
            <p:cNvSpPr txBox="1"/>
            <p:nvPr/>
          </p:nvSpPr>
          <p:spPr>
            <a:xfrm>
              <a:off x="5077429" y="1710103"/>
              <a:ext cx="1950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729D76-BCC7-8040-9C5F-F78EA8565CD4}"/>
                </a:ext>
              </a:extLst>
            </p:cNvPr>
            <p:cNvSpPr txBox="1"/>
            <p:nvPr/>
          </p:nvSpPr>
          <p:spPr>
            <a:xfrm>
              <a:off x="4456112" y="3861054"/>
              <a:ext cx="1950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Mean</a:t>
              </a:r>
              <a:endParaRPr kumimoji="1" lang="ko-Kore-KR" alt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EB5CA4-134E-854D-B7B0-1622E350091B}"/>
                </a:ext>
              </a:extLst>
            </p:cNvPr>
            <p:cNvSpPr txBox="1"/>
            <p:nvPr/>
          </p:nvSpPr>
          <p:spPr>
            <a:xfrm>
              <a:off x="5784210" y="3871994"/>
              <a:ext cx="1950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Variance</a:t>
              </a:r>
              <a:endParaRPr kumimoji="1" lang="ko-Kore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8225D8C-E9B5-C14A-8EEC-FFC91D55C98D}"/>
                    </a:ext>
                  </a:extLst>
                </p:cNvPr>
                <p:cNvSpPr txBox="1"/>
                <p:nvPr/>
              </p:nvSpPr>
              <p:spPr>
                <a:xfrm>
                  <a:off x="4687799" y="4145784"/>
                  <a:ext cx="214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8225D8C-E9B5-C14A-8EEC-FFC91D55C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799" y="4145784"/>
                  <a:ext cx="21461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26667" b="-5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9059F0-D399-B049-89EC-4A347C9A74C4}"/>
                    </a:ext>
                  </a:extLst>
                </p:cNvPr>
                <p:cNvSpPr txBox="1"/>
                <p:nvPr/>
              </p:nvSpPr>
              <p:spPr>
                <a:xfrm>
                  <a:off x="6123202" y="4149578"/>
                  <a:ext cx="222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9059F0-D399-B049-89EC-4A347C9A7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202" y="4149578"/>
                  <a:ext cx="22204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 b="-270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727C9502-2300-D749-A1D8-A3E539F66F04}"/>
                </a:ext>
              </a:extLst>
            </p:cNvPr>
            <p:cNvSpPr/>
            <p:nvPr/>
          </p:nvSpPr>
          <p:spPr>
            <a:xfrm>
              <a:off x="4678835" y="3253691"/>
              <a:ext cx="1326106" cy="5265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3136B11-DAB8-D747-91EA-201F07951CE6}"/>
                    </a:ext>
                  </a:extLst>
                </p:cNvPr>
                <p:cNvSpPr/>
                <p:nvPr/>
              </p:nvSpPr>
              <p:spPr>
                <a:xfrm>
                  <a:off x="5644108" y="3300038"/>
                  <a:ext cx="401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𝓏</m:t>
                        </m:r>
                      </m:oMath>
                    </m:oMathPara>
                  </a14:m>
                  <a:endParaRPr lang="ko-Kore-KR" altLang="en-US" dirty="0"/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3136B11-DAB8-D747-91EA-201F07951C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108" y="3300038"/>
                  <a:ext cx="40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F084B8-F522-0243-9ED9-5E2059856E39}"/>
                </a:ext>
              </a:extLst>
            </p:cNvPr>
            <p:cNvSpPr txBox="1"/>
            <p:nvPr/>
          </p:nvSpPr>
          <p:spPr>
            <a:xfrm>
              <a:off x="4678835" y="3270222"/>
              <a:ext cx="1950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Sample From </a:t>
              </a:r>
            </a:p>
            <a:p>
              <a:r>
                <a:rPr kumimoji="1" lang="en-US" altLang="ko-Kore-KR" sz="1200" dirty="0"/>
                <a:t>distribution</a:t>
              </a:r>
              <a:endParaRPr kumimoji="1" lang="ko-Kore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AB2442-A4C3-7D48-88E0-C484A6796781}"/>
                </a:ext>
              </a:extLst>
            </p:cNvPr>
            <p:cNvSpPr txBox="1"/>
            <p:nvPr/>
          </p:nvSpPr>
          <p:spPr>
            <a:xfrm>
              <a:off x="8820536" y="1705452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0AB5E1-0265-2E43-940B-D5DFCE80CDA4}"/>
                </a:ext>
              </a:extLst>
            </p:cNvPr>
            <p:cNvSpPr txBox="1"/>
            <p:nvPr/>
          </p:nvSpPr>
          <p:spPr>
            <a:xfrm>
              <a:off x="8820536" y="2185219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8BBAB0-85AD-0A4D-9CD5-5E95FB136BF3}"/>
                </a:ext>
              </a:extLst>
            </p:cNvPr>
            <p:cNvSpPr txBox="1"/>
            <p:nvPr/>
          </p:nvSpPr>
          <p:spPr>
            <a:xfrm>
              <a:off x="8820536" y="2695176"/>
              <a:ext cx="1950097" cy="3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Residual Block</a:t>
              </a:r>
              <a:endParaRPr kumimoji="1" lang="ko-Kore-KR" alt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6E766E-7E00-704D-AA73-431BD3A7D6EF}"/>
                </a:ext>
              </a:extLst>
            </p:cNvPr>
            <p:cNvSpPr txBox="1"/>
            <p:nvPr/>
          </p:nvSpPr>
          <p:spPr>
            <a:xfrm>
              <a:off x="4459731" y="6172902"/>
              <a:ext cx="2849374" cy="44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:</a:t>
              </a:r>
              <a:r>
                <a:rPr kumimoji="1" lang="ko-KR" altLang="en-US" dirty="0"/>
                <a:t> </a:t>
              </a:r>
              <a:r>
                <a:rPr kumimoji="1" lang="ko-KR" altLang="en-US" sz="1400" b="1" dirty="0" smtClean="0"/>
                <a:t>회원 이미지</a:t>
              </a:r>
              <a:endParaRPr kumimoji="1" lang="ko-Kore-KR" altLang="en-US" sz="1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F398CB-C2F5-464A-BAF7-27C1028E88B7}"/>
                </a:ext>
              </a:extLst>
            </p:cNvPr>
            <p:cNvSpPr txBox="1"/>
            <p:nvPr/>
          </p:nvSpPr>
          <p:spPr>
            <a:xfrm>
              <a:off x="4382775" y="1286819"/>
              <a:ext cx="3074154" cy="44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Output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:</a:t>
              </a:r>
              <a:r>
                <a:rPr kumimoji="1" lang="ko-KR" altLang="en-US" dirty="0"/>
                <a:t> </a:t>
              </a:r>
              <a:r>
                <a:rPr kumimoji="1" lang="ko-KR" altLang="en-US" sz="1400" b="1" dirty="0" smtClean="0"/>
                <a:t>회원 이미지</a:t>
              </a:r>
              <a:endParaRPr kumimoji="1" lang="ko-Kore-KR" altLang="en-US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668C0E-6F91-534B-8342-B43535D4BFBE}"/>
                </a:ext>
              </a:extLst>
            </p:cNvPr>
            <p:cNvSpPr txBox="1"/>
            <p:nvPr/>
          </p:nvSpPr>
          <p:spPr>
            <a:xfrm>
              <a:off x="8186104" y="1246516"/>
              <a:ext cx="2953777" cy="44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Output</a:t>
              </a:r>
              <a:r>
                <a:rPr kumimoji="1" lang="ko-KR" altLang="en-US" dirty="0"/>
                <a:t> </a:t>
              </a:r>
              <a:r>
                <a:rPr kumimoji="1" lang="en-US" altLang="ko-Kore-KR" dirty="0" smtClean="0"/>
                <a:t>: </a:t>
              </a:r>
              <a:r>
                <a:rPr kumimoji="1" lang="ko-KR" altLang="en-US" sz="1400" b="1" dirty="0" err="1" smtClean="0">
                  <a:solidFill>
                    <a:srgbClr val="FF0000"/>
                  </a:solidFill>
                </a:rPr>
                <a:t>캐리커쳐</a:t>
              </a:r>
              <a:r>
                <a:rPr kumimoji="1" lang="ko-KR" altLang="en-US" sz="140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400" b="1" dirty="0" err="1" smtClean="0">
                  <a:solidFill>
                    <a:srgbClr val="FF0000"/>
                  </a:solidFill>
                </a:rPr>
                <a:t>이모티콘</a:t>
              </a:r>
              <a:endParaRPr kumimoji="1" lang="ko-Kore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5220003-DDD9-164A-B6CA-6A34A4EAA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29" y="4800444"/>
              <a:ext cx="0" cy="116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2CC39A7-91F0-6043-82F5-4A0F3CE94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6616" y="4490299"/>
              <a:ext cx="629395" cy="149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6D84C09-4F3F-1E49-ADB5-22100518DA9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5431161" y="4489873"/>
              <a:ext cx="894336" cy="12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1F60612-6022-A346-B19F-3BD4D201A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8112" y="1865300"/>
              <a:ext cx="0" cy="116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CE8A952-1BD2-0D40-8DD6-9F4C43A0F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9346" y="1826931"/>
              <a:ext cx="0" cy="116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139EC22-477C-AF47-A7F5-1011DE402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2831" y="3786939"/>
              <a:ext cx="472184" cy="106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C388B71-950B-D840-9D20-13E48C3B2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1279" y="3789039"/>
              <a:ext cx="975343" cy="92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6465846-3EBC-944B-9543-495D5B2F0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4907" y="3081064"/>
              <a:ext cx="0" cy="172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76">
              <a:extLst>
                <a:ext uri="{FF2B5EF4-FFF2-40B4-BE49-F238E27FC236}">
                  <a16:creationId xmlns:a16="http://schemas.microsoft.com/office/drawing/2014/main" id="{16CF3C21-DF66-B244-9764-D070B2B47FD8}"/>
                </a:ext>
              </a:extLst>
            </p:cNvPr>
            <p:cNvCxnSpPr/>
            <p:nvPr/>
          </p:nvCxnSpPr>
          <p:spPr>
            <a:xfrm>
              <a:off x="6004941" y="3484704"/>
              <a:ext cx="347496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A1FA491-80F3-3D4B-96E4-A070CD089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902" y="3050432"/>
              <a:ext cx="0" cy="4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0DA84EF-3977-49A6-ABB3-7DA941159A16}"/>
              </a:ext>
            </a:extLst>
          </p:cNvPr>
          <p:cNvGrpSpPr/>
          <p:nvPr/>
        </p:nvGrpSpPr>
        <p:grpSpPr>
          <a:xfrm>
            <a:off x="5439929" y="2451189"/>
            <a:ext cx="6409849" cy="3084182"/>
            <a:chOff x="617538" y="2341922"/>
            <a:chExt cx="7188152" cy="3084182"/>
          </a:xfrm>
        </p:grpSpPr>
        <p:sp>
          <p:nvSpPr>
            <p:cNvPr id="72" name="화살표: 오른쪽으로 구부러짐 36">
              <a:extLst>
                <a:ext uri="{FF2B5EF4-FFF2-40B4-BE49-F238E27FC236}">
                  <a16:creationId xmlns:a16="http://schemas.microsoft.com/office/drawing/2014/main" id="{4EAC7541-0A8A-4A3F-BCB3-03D94611007B}"/>
                </a:ext>
              </a:extLst>
            </p:cNvPr>
            <p:cNvSpPr/>
            <p:nvPr/>
          </p:nvSpPr>
          <p:spPr>
            <a:xfrm rot="10800000">
              <a:off x="5709226" y="3080404"/>
              <a:ext cx="586437" cy="1272629"/>
            </a:xfrm>
            <a:prstGeom prst="curvedRightArrow">
              <a:avLst>
                <a:gd name="adj1" fmla="val 25000"/>
                <a:gd name="adj2" fmla="val 50000"/>
                <a:gd name="adj3" fmla="val 48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화살표: 오른쪽으로 구부러짐 33">
              <a:extLst>
                <a:ext uri="{FF2B5EF4-FFF2-40B4-BE49-F238E27FC236}">
                  <a16:creationId xmlns:a16="http://schemas.microsoft.com/office/drawing/2014/main" id="{87F971E2-F110-4034-ADF8-53F908B1C78E}"/>
                </a:ext>
              </a:extLst>
            </p:cNvPr>
            <p:cNvSpPr/>
            <p:nvPr/>
          </p:nvSpPr>
          <p:spPr>
            <a:xfrm rot="1181781">
              <a:off x="2237254" y="3034115"/>
              <a:ext cx="586436" cy="1117511"/>
            </a:xfrm>
            <a:prstGeom prst="curvedRightArrow">
              <a:avLst>
                <a:gd name="adj1" fmla="val 25000"/>
                <a:gd name="adj2" fmla="val 50000"/>
                <a:gd name="adj3" fmla="val 48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F2AEE3F-B682-4263-A6E1-7494F535E4F6}"/>
                </a:ext>
              </a:extLst>
            </p:cNvPr>
            <p:cNvGrpSpPr/>
            <p:nvPr/>
          </p:nvGrpSpPr>
          <p:grpSpPr>
            <a:xfrm>
              <a:off x="2667691" y="2341922"/>
              <a:ext cx="3087848" cy="1285048"/>
              <a:chOff x="4648200" y="2254984"/>
              <a:chExt cx="3087848" cy="128504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64F978E-D5C6-4E91-8FB3-4CE05C1F3AF0}"/>
                  </a:ext>
                </a:extLst>
              </p:cNvPr>
              <p:cNvSpPr/>
              <p:nvPr/>
            </p:nvSpPr>
            <p:spPr>
              <a:xfrm>
                <a:off x="4648200" y="2254984"/>
                <a:ext cx="3087848" cy="382092"/>
              </a:xfrm>
              <a:prstGeom prst="rect">
                <a:avLst/>
              </a:prstGeom>
              <a:solidFill>
                <a:srgbClr val="4D2307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Training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8717899-570C-4859-AD49-AB9FE2A3E63E}"/>
                  </a:ext>
                </a:extLst>
              </p:cNvPr>
              <p:cNvSpPr/>
              <p:nvPr/>
            </p:nvSpPr>
            <p:spPr>
              <a:xfrm>
                <a:off x="4648200" y="2685649"/>
                <a:ext cx="3087848" cy="854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사람이미지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캐리커쳐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이모티콘을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이용해 학습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9BD63FA-E997-4000-96A7-A0056A199391}"/>
                </a:ext>
              </a:extLst>
            </p:cNvPr>
            <p:cNvGrpSpPr/>
            <p:nvPr/>
          </p:nvGrpSpPr>
          <p:grpSpPr>
            <a:xfrm>
              <a:off x="617538" y="4136433"/>
              <a:ext cx="3389246" cy="1285048"/>
              <a:chOff x="1135130" y="2035909"/>
              <a:chExt cx="3389246" cy="128504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9780A88-A441-4E5E-9317-ABDC2DC2B167}"/>
                  </a:ext>
                </a:extLst>
              </p:cNvPr>
              <p:cNvSpPr/>
              <p:nvPr/>
            </p:nvSpPr>
            <p:spPr>
              <a:xfrm>
                <a:off x="1135131" y="2035909"/>
                <a:ext cx="3389245" cy="382092"/>
              </a:xfrm>
              <a:prstGeom prst="rect">
                <a:avLst/>
              </a:prstGeom>
              <a:solidFill>
                <a:srgbClr val="B0511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Weakly Supervised Learning</a:t>
                </a:r>
                <a:endParaRPr lang="ko-KR" altLang="en-US" b="1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C90F42A-521C-4BB8-AE2E-51A23A97F5F6}"/>
                  </a:ext>
                </a:extLst>
              </p:cNvPr>
              <p:cNvSpPr/>
              <p:nvPr/>
            </p:nvSpPr>
            <p:spPr>
              <a:xfrm>
                <a:off x="1135130" y="2466574"/>
                <a:ext cx="3389245" cy="854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Training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후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캐리커쳐가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없는 이미지는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Estimation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하여 또다시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Transfer Learning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1DE79F4-D98F-4C8F-9FED-BF57270EA225}"/>
                </a:ext>
              </a:extLst>
            </p:cNvPr>
            <p:cNvGrpSpPr/>
            <p:nvPr/>
          </p:nvGrpSpPr>
          <p:grpSpPr>
            <a:xfrm>
              <a:off x="4717842" y="4141056"/>
              <a:ext cx="3087848" cy="1285048"/>
              <a:chOff x="7578583" y="2035909"/>
              <a:chExt cx="3087848" cy="1285048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C3A2B79-5CA9-4F26-B231-12E686BE9056}"/>
                  </a:ext>
                </a:extLst>
              </p:cNvPr>
              <p:cNvSpPr/>
              <p:nvPr/>
            </p:nvSpPr>
            <p:spPr>
              <a:xfrm>
                <a:off x="7578583" y="2035909"/>
                <a:ext cx="3087848" cy="382092"/>
              </a:xfrm>
              <a:prstGeom prst="rect">
                <a:avLst/>
              </a:prstGeom>
              <a:solidFill>
                <a:srgbClr val="ED853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Action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D54263D-9258-4028-98DE-112E2574393D}"/>
                  </a:ext>
                </a:extLst>
              </p:cNvPr>
              <p:cNvSpPr/>
              <p:nvPr/>
            </p:nvSpPr>
            <p:spPr>
              <a:xfrm>
                <a:off x="7578583" y="2466574"/>
                <a:ext cx="3087848" cy="854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모델 성능 고도화를 이룬 후 지속적인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Transfer Learning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및 정교한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캐리커쳐를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이용하여 다시 고도화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화살표: 오른쪽 38">
              <a:extLst>
                <a:ext uri="{FF2B5EF4-FFF2-40B4-BE49-F238E27FC236}">
                  <a16:creationId xmlns:a16="http://schemas.microsoft.com/office/drawing/2014/main" id="{3BF0D003-9188-4A82-921E-CF1A6D57E247}"/>
                </a:ext>
              </a:extLst>
            </p:cNvPr>
            <p:cNvSpPr/>
            <p:nvPr/>
          </p:nvSpPr>
          <p:spPr>
            <a:xfrm>
              <a:off x="4133752" y="4374857"/>
              <a:ext cx="457121" cy="7655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33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A350-4434-4AFF-8CD2-F66B728697C8}"/>
              </a:ext>
            </a:extLst>
          </p:cNvPr>
          <p:cNvSpPr/>
          <p:nvPr/>
        </p:nvSpPr>
        <p:spPr>
          <a:xfrm>
            <a:off x="0" y="0"/>
            <a:ext cx="12216384" cy="58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kumimoji="1"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Apple Symbols" panose="02000000000000000000"/>
              </a:rPr>
              <a:t>Kakaoenterprise</a:t>
            </a:r>
            <a:endParaRPr kumimoji="1" lang="ko-Kore-KR" altLang="en-US" sz="2000" dirty="0">
              <a:solidFill>
                <a:schemeClr val="tx1"/>
              </a:solidFill>
              <a:latin typeface="Arial Narrow" panose="020B0606020202030204" pitchFamily="34" charset="0"/>
              <a:cs typeface="Apple Symbols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6253166"/>
            <a:ext cx="12216384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6" y="6374423"/>
            <a:ext cx="52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Enterprise, We can do EVERYTHING.</a:t>
            </a:r>
            <a:endParaRPr lang="ko-KR" altLang="en-US" dirty="0"/>
          </a:p>
        </p:txBody>
      </p:sp>
      <p:cxnSp>
        <p:nvCxnSpPr>
          <p:cNvPr id="15" name="직선 연결선 16">
            <a:extLst>
              <a:ext uri="{FF2B5EF4-FFF2-40B4-BE49-F238E27FC236}">
                <a16:creationId xmlns:a16="http://schemas.microsoft.com/office/drawing/2014/main" id="{EBE746F3-DF55-EF44-96D6-064B37A036FC}"/>
              </a:ext>
            </a:extLst>
          </p:cNvPr>
          <p:cNvCxnSpPr/>
          <p:nvPr/>
        </p:nvCxnSpPr>
        <p:spPr>
          <a:xfrm>
            <a:off x="639848" y="1777532"/>
            <a:ext cx="1087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A876CB-EFD8-5A4B-B623-027C88EF4C55}"/>
              </a:ext>
            </a:extLst>
          </p:cNvPr>
          <p:cNvSpPr/>
          <p:nvPr/>
        </p:nvSpPr>
        <p:spPr>
          <a:xfrm>
            <a:off x="877241" y="1141231"/>
            <a:ext cx="10936688" cy="634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421714" y="714347"/>
            <a:ext cx="1057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 smtClean="0"/>
              <a:t>AND THEN? – </a:t>
            </a:r>
            <a:r>
              <a:rPr kumimoji="1" lang="ko-KR" altLang="en-US" sz="2000" b="1" dirty="0" smtClean="0"/>
              <a:t>카카오가 누리는 장점을 이용한 기대효과</a:t>
            </a:r>
            <a:endParaRPr kumimoji="1" lang="ko-Kore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147A6-8E97-2D49-979C-382D68B8FA86}"/>
              </a:ext>
            </a:extLst>
          </p:cNvPr>
          <p:cNvSpPr txBox="1"/>
          <p:nvPr/>
        </p:nvSpPr>
        <p:spPr>
          <a:xfrm>
            <a:off x="877241" y="1170689"/>
            <a:ext cx="105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/>
              <a:t>현재 </a:t>
            </a:r>
            <a:r>
              <a:rPr kumimoji="1" lang="ko-KR" altLang="en-US" sz="1600" b="1" dirty="0" err="1" smtClean="0"/>
              <a:t>카카오톡은</a:t>
            </a:r>
            <a:r>
              <a:rPr kumimoji="1" lang="ko-KR" altLang="en-US" sz="1600" b="1" dirty="0" smtClean="0"/>
              <a:t> 모든 대한민국 모든 국민이 사용하는 플랫폼</a:t>
            </a:r>
            <a:r>
              <a:rPr kumimoji="1" lang="en-US" altLang="ko-KR" sz="1600" b="1" dirty="0" smtClean="0"/>
              <a:t>. </a:t>
            </a:r>
            <a:r>
              <a:rPr kumimoji="1" lang="ko-KR" altLang="en-US" sz="1600" b="1" dirty="0" err="1" smtClean="0"/>
              <a:t>카카오톡</a:t>
            </a:r>
            <a:r>
              <a:rPr kumimoji="1" lang="ko-KR" altLang="en-US" sz="1600" b="1" dirty="0" smtClean="0"/>
              <a:t> 아이디를 이용하여 </a:t>
            </a:r>
            <a:r>
              <a:rPr kumimoji="1" lang="ko-KR" altLang="en-US" sz="1600" b="1" dirty="0" err="1" smtClean="0"/>
              <a:t>카카오톡</a:t>
            </a:r>
            <a:r>
              <a:rPr kumimoji="1" lang="ko-KR" altLang="en-US" sz="1600" b="1" dirty="0" smtClean="0"/>
              <a:t> 내에서 서비스한다면 대한민국 메타버스 시장 장악 기대</a:t>
            </a:r>
            <a:endParaRPr kumimoji="1" lang="en-US" altLang="ko-KR" sz="16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6305796"/>
            <a:ext cx="761267" cy="4972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2000143"/>
            <a:ext cx="1862431" cy="4026877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2533368" y="4677508"/>
            <a:ext cx="1062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807069" y="4475285"/>
            <a:ext cx="378069" cy="307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6054" y="4816349"/>
            <a:ext cx="94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카카오버스</a:t>
            </a:r>
            <a:endParaRPr lang="ko-KR" altLang="en-US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4994031" y="1950363"/>
            <a:ext cx="6356838" cy="2409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b="1" dirty="0" smtClean="0">
                <a:solidFill>
                  <a:schemeClr val="tx1"/>
                </a:solidFill>
              </a:rPr>
              <a:t>글로벌 시장조사업체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‘</a:t>
            </a:r>
            <a:r>
              <a:rPr kumimoji="1" lang="ko-KR" altLang="en-US" sz="1600" b="1" dirty="0" err="1" smtClean="0">
                <a:solidFill>
                  <a:schemeClr val="tx1"/>
                </a:solidFill>
              </a:rPr>
              <a:t>스트래티지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 smtClean="0">
                <a:solidFill>
                  <a:schemeClr val="tx1"/>
                </a:solidFill>
              </a:rPr>
              <a:t>애널리틱스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(Strategy Analytics)’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는 오는 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2025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년 메타버스 시장 규모가 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311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조원에 달할 것으로 분석</a:t>
            </a:r>
            <a:endParaRPr kumimoji="1"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ko-KR" sz="1600" b="1" dirty="0" smtClean="0">
                <a:solidFill>
                  <a:schemeClr val="tx1"/>
                </a:solidFill>
              </a:rPr>
              <a:t>MZ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세대의 비대면 </a:t>
            </a:r>
            <a:r>
              <a:rPr kumimoji="1" lang="ko-KR" altLang="en-US" sz="1600" b="1" dirty="0" err="1" smtClean="0">
                <a:solidFill>
                  <a:schemeClr val="tx1"/>
                </a:solidFill>
              </a:rPr>
              <a:t>일싱화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 이후 온라인 가상현실 세계로 몰려들며 메타버스 성장 잠재력 극대화</a:t>
            </a:r>
            <a:endParaRPr kumimoji="1"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600" b="1" dirty="0" err="1" smtClean="0">
                <a:solidFill>
                  <a:schemeClr val="tx1"/>
                </a:solidFill>
              </a:rPr>
              <a:t>메타버스는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 화상회의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박람회 등에 이용될 뿐 아니라 원천기술이 게임산업</a:t>
            </a:r>
            <a:r>
              <a:rPr kumimoji="1"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sz="1600" b="1" dirty="0" smtClean="0">
                <a:solidFill>
                  <a:schemeClr val="tx1"/>
                </a:solidFill>
              </a:rPr>
              <a:t>모바일 산업 등 다양한 방식으로 이용될 것으로 전망</a:t>
            </a:r>
            <a:endParaRPr kumimoji="1"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16">
            <a:extLst>
              <a:ext uri="{FF2B5EF4-FFF2-40B4-BE49-F238E27FC236}">
                <a16:creationId xmlns:a16="http://schemas.microsoft.com/office/drawing/2014/main" id="{F805C29B-7C7B-4347-B517-768D83B393FC}"/>
              </a:ext>
            </a:extLst>
          </p:cNvPr>
          <p:cNvSpPr/>
          <p:nvPr/>
        </p:nvSpPr>
        <p:spPr>
          <a:xfrm rot="10800000">
            <a:off x="5218965" y="4532695"/>
            <a:ext cx="6061565" cy="250320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3455E0D-6EAA-442C-AD41-33A68AC1A9D6}"/>
              </a:ext>
            </a:extLst>
          </p:cNvPr>
          <p:cNvSpPr/>
          <p:nvPr/>
        </p:nvSpPr>
        <p:spPr>
          <a:xfrm>
            <a:off x="4994031" y="4957044"/>
            <a:ext cx="6356838" cy="1029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</a:rPr>
              <a:t>생활에 </a:t>
            </a:r>
            <a:r>
              <a:rPr kumimoji="1" lang="en-US" altLang="ko-KR" b="1" dirty="0" smtClean="0">
                <a:solidFill>
                  <a:schemeClr val="tx1"/>
                </a:solidFill>
              </a:rPr>
              <a:t>AI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를 더하고 일에 </a:t>
            </a:r>
            <a:r>
              <a:rPr kumimoji="1" lang="en-US" altLang="ko-KR" b="1" dirty="0" smtClean="0">
                <a:solidFill>
                  <a:schemeClr val="tx1"/>
                </a:solidFill>
              </a:rPr>
              <a:t>AI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를 더하는 카카오는 </a:t>
            </a:r>
            <a:r>
              <a:rPr kumimoji="1" lang="ko-KR" altLang="en-US" b="1" dirty="0" err="1" smtClean="0">
                <a:solidFill>
                  <a:schemeClr val="tx1"/>
                </a:solidFill>
              </a:rPr>
              <a:t>메타버스를</a:t>
            </a:r>
            <a:r>
              <a:rPr kumimoji="1" lang="ko-KR" altLang="en-US" b="1" dirty="0" smtClean="0">
                <a:solidFill>
                  <a:schemeClr val="tx1"/>
                </a:solidFill>
              </a:rPr>
              <a:t> 생활과 일에 녹여낸다면 카카오가 메타버스 시장을 장악할 것으로 예상 또한 카카오만이 할 수 있는 일이라 생각</a:t>
            </a:r>
            <a:r>
              <a:rPr kumimoji="1" lang="en-US" altLang="ko-KR" b="1" dirty="0" smtClean="0">
                <a:solidFill>
                  <a:schemeClr val="tx1"/>
                </a:solidFill>
              </a:rPr>
              <a:t>.</a:t>
            </a:r>
            <a:endParaRPr kumimoji="1"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63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7,3,Slide1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627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Apple Symbols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 : 오븐브레이크 신규 업데이트 추가 목록</dc:title>
  <dc:creator>kim youngmin</dc:creator>
  <cp:lastModifiedBy>admin</cp:lastModifiedBy>
  <cp:revision>39</cp:revision>
  <dcterms:created xsi:type="dcterms:W3CDTF">2021-08-02T07:11:19Z</dcterms:created>
  <dcterms:modified xsi:type="dcterms:W3CDTF">2021-09-02T07:51:46Z</dcterms:modified>
</cp:coreProperties>
</file>