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71" r:id="rId3"/>
    <p:sldId id="272" r:id="rId4"/>
    <p:sldId id="283" r:id="rId5"/>
    <p:sldId id="276" r:id="rId6"/>
    <p:sldId id="299" r:id="rId7"/>
    <p:sldId id="295" r:id="rId8"/>
    <p:sldId id="297" r:id="rId9"/>
    <p:sldId id="298" r:id="rId10"/>
    <p:sldId id="300" r:id="rId11"/>
    <p:sldId id="302" r:id="rId12"/>
    <p:sldId id="296" r:id="rId13"/>
    <p:sldId id="301" r:id="rId14"/>
    <p:sldId id="303" r:id="rId15"/>
    <p:sldId id="304" r:id="rId16"/>
    <p:sldId id="305" r:id="rId17"/>
    <p:sldId id="288" r:id="rId18"/>
    <p:sldId id="287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21345C"/>
    <a:srgbClr val="F1ECE6"/>
    <a:srgbClr val="FFFFFF"/>
    <a:srgbClr val="CCCDD2"/>
    <a:srgbClr val="2A345C"/>
    <a:srgbClr val="1C2244"/>
    <a:srgbClr val="0F1225"/>
    <a:srgbClr val="6D8CAC"/>
    <a:srgbClr val="C9CA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6263" autoAdjust="0"/>
  </p:normalViewPr>
  <p:slideViewPr>
    <p:cSldViewPr snapToGrid="0">
      <p:cViewPr varScale="1">
        <p:scale>
          <a:sx n="81" d="100"/>
          <a:sy n="81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F667F-C6CD-40CB-8EB4-E10432BFA1E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A15A4-666F-42DC-AC3A-2580E9DEA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7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게시판</a:t>
            </a:r>
            <a:r>
              <a:rPr lang="ko-KR" altLang="en-US" baseline="0" dirty="0" smtClean="0"/>
              <a:t> 글 삭제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게시물 검색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A15A4-666F-42DC-AC3A-2580E9DEA6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4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002847" y="2505670"/>
            <a:ext cx="618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메뉴 추천 프로그램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36870" y="3917911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소프트웨어 공학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93309"/>
              </p:ext>
            </p:extLst>
          </p:nvPr>
        </p:nvGraphicFramePr>
        <p:xfrm>
          <a:off x="2441085" y="50564"/>
          <a:ext cx="8246355" cy="671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55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78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음식 </a:t>
                      </a:r>
                      <a:r>
                        <a:rPr lang="ko-KR" altLang="en-US" dirty="0" smtClean="0"/>
                        <a:t>검색 </a:t>
                      </a:r>
                      <a:r>
                        <a:rPr lang="ko-KR" altLang="en-US" dirty="0" smtClean="0"/>
                        <a:t>시스템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634013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Menu[] SearchMenu(String a, String b) 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SQLException {</a:t>
                      </a:r>
                    </a:p>
                    <a:p>
                      <a:pPr latinLnBrk="0"/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Menu[] menus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=null;</a:t>
                      </a:r>
                    </a:p>
                    <a:p>
                      <a:pPr latinLnBrk="0"/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int 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mnum=0;</a:t>
                      </a:r>
                    </a:p>
                    <a:p>
                      <a:pPr latinLnBrk="0"/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int 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snum=0;</a:t>
                      </a:r>
                    </a:p>
                    <a:p>
                      <a:pPr latinLnBrk="0"/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latinLnBrk="0"/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if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(a.equals("")&amp;&amp;b.equals(""))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menus=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(!a.equals(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)&amp;&amp;b.equals(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i=0; i&lt;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Menulist.length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;i++)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[i].get_maincategory().equals(a))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mnum++;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menus=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Menu[mnum];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k=0;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i=0; i&lt;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Menulist.length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;i++)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[i].get_maincategory().equals(a))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menus[k]=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k++;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i=0;i&lt;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Menulist.length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i++)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[i].get_maincategory().equals(a)&amp;&amp;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[i].get_subcategory().equals(b))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mnum++;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menus=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Menu[mnum];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k=0;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i=0; i&lt;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Menulist.length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;i++)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[i].get_maincategory().equals(a)&amp;&amp;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[i].get_subcategory().equals(b))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menus[k]=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k++;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menus;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9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981412" y="512542"/>
            <a:ext cx="12105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게시판 화면</a:t>
            </a:r>
            <a:endParaRPr lang="ko-KR" altLang="en-US" sz="1500" dirty="0"/>
          </a:p>
        </p:txBody>
      </p:sp>
      <p:pic>
        <p:nvPicPr>
          <p:cNvPr id="14" name="그림 13" descr="EMB000036ec127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3" y="975115"/>
            <a:ext cx="7305675" cy="401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그림 16" descr="테이블이(가) 표시된 사진&#10;&#10;자동 생성된 설명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2455" y="2942181"/>
            <a:ext cx="6531429" cy="373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" y="50565"/>
            <a:ext cx="6539761" cy="67720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78511" y="512542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게시판 글 작성</a:t>
            </a:r>
            <a:endParaRPr lang="ko-KR" altLang="en-US" sz="1500" dirty="0"/>
          </a:p>
        </p:txBody>
      </p:sp>
      <p:pic>
        <p:nvPicPr>
          <p:cNvPr id="20" name="그림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133041" y="2071964"/>
            <a:ext cx="7678085" cy="4608468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6957" y="1662544"/>
            <a:ext cx="6329548" cy="3978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5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40496"/>
              </p:ext>
            </p:extLst>
          </p:nvPr>
        </p:nvGraphicFramePr>
        <p:xfrm>
          <a:off x="353943" y="975115"/>
          <a:ext cx="6809792" cy="3552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9792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5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게시물 작성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3187089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writePost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(Post post)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="insert into POST values(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a.nextval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?, ?, ?, TO_CHAR(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sysdate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'YYYYMMDDHH24MISS'))";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con.prepareStatement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post.get_title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post.get_contents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post.get_writer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pstmt.executeUpdate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pstmt.close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-1;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con.close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52851"/>
              </p:ext>
            </p:extLst>
          </p:nvPr>
        </p:nvGraphicFramePr>
        <p:xfrm>
          <a:off x="4417621" y="2382752"/>
          <a:ext cx="74458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828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5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게시물 작성 버튼 클릭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3187089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e.getSource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()==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OK_btn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작성하기 버튼 클릭</a:t>
                      </a:r>
                    </a:p>
                    <a:p>
                      <a:pPr latinLnBrk="0"/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OK_btn.getText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().equals("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작성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("".equals(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title_TF.getText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JOptionPane.showMessageDialog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제목을 입력해주세요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 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작성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INFORMATION_MESSAGE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("".equals(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contents_TA.getText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JOptionPane.showMessageDialog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입력해주세요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 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작성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INFORMATION_MESSAGE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BoardSystem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BS=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BoardSystem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(mm);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Post post=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Post(0,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title_TF.getText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contents_TA.getText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mm.getID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null);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BS.writePost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(post); 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JOptionPane.showMessageDialog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글이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작성되었습니다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 "</a:t>
                      </a:r>
                      <a:r>
                        <a:rPr lang="ko-KR" altLang="en-US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작성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</a:t>
                      </a:r>
                      <a:r>
                        <a:rPr lang="en-US" altLang="ko-KR" sz="9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INFORMATION_MESSAGE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BoardUI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BUI=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BoardUI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	dispose();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e1)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// TODO Auto-generated catch block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e1.printStackTrace();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78511" y="512542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게시판 글 수정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0565"/>
            <a:ext cx="6325483" cy="6769216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3892" y="2933581"/>
            <a:ext cx="5731510" cy="3886200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629783" y="527072"/>
            <a:ext cx="5581650" cy="3599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/>
          <p:cNvPicPr/>
          <p:nvPr/>
        </p:nvPicPr>
        <p:blipFill rotWithShape="1">
          <a:blip r:embed="rId5"/>
          <a:srcRect l="978"/>
          <a:stretch/>
        </p:blipFill>
        <p:spPr>
          <a:xfrm>
            <a:off x="3682585" y="1519237"/>
            <a:ext cx="5545950" cy="3819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그림 21"/>
          <p:cNvPicPr/>
          <p:nvPr/>
        </p:nvPicPr>
        <p:blipFill>
          <a:blip r:embed="rId6"/>
          <a:stretch>
            <a:fillRect/>
          </a:stretch>
        </p:blipFill>
        <p:spPr>
          <a:xfrm>
            <a:off x="6230999" y="2158606"/>
            <a:ext cx="5525135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0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65261"/>
              </p:ext>
            </p:extLst>
          </p:nvPr>
        </p:nvGraphicFramePr>
        <p:xfrm>
          <a:off x="353943" y="975115"/>
          <a:ext cx="6809792" cy="3552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9792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5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게시물 수정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3187089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adjustPost(Post post) throws SQLException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sql="update POST set </a:t>
                      </a:r>
                      <a:r>
                        <a:rPr lang="ko-KR" altLang="en-US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=?, </a:t>
                      </a:r>
                      <a:r>
                        <a:rPr lang="ko-KR" altLang="en-US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=?, </a:t>
                      </a:r>
                      <a:r>
                        <a:rPr lang="ko-KR" altLang="en-US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작성일시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=TO_CHAR(sysdate, 'YYYYMMDDHH24MISS') where </a:t>
                      </a:r>
                      <a:r>
                        <a:rPr lang="ko-KR" altLang="en-US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게시물번호</a:t>
                      </a:r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=?";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try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PreparedStatement pstmt = con.prepareStatement(sql);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pstmt.setString(1, post.get_title());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pstmt.setString(2, post.get_contents());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pstmt.setInt(3, post.get_postnum());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int num=pstmt.executeUpdate();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pstmt.close();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return num;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catch(SQLException e)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e.printStackTrace();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return -1;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finally {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con.close();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9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96628"/>
              </p:ext>
            </p:extLst>
          </p:nvPr>
        </p:nvGraphicFramePr>
        <p:xfrm>
          <a:off x="4417621" y="2382752"/>
          <a:ext cx="74458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828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50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게시물 수정 버튼 클릭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3187089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OK_btn.getText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().equals("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수정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if ("".equals(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title_TF.getText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JOptionPane.showMessageDialog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 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제목을 입력해주세요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 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수정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JOptionPane.INFORMATION_MESSAGE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 else if ("".equals(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contents_TA.getText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JOptionPane.showMessageDialog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 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내용을 입력해주세요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 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수정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JOptionPane.INFORMATION_MESSAGE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 else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BoardSystem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BS=new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BoardSystem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(mm);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pp.set_title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title_TF.getText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pp.set_contents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contents_TA.getText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try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BS.adjustPost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(pp);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if(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&gt;0)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JOptionPane.showMessageDialog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(null, 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글이 수정되었습니다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 "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게시물 수정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JOptionPane.INFORMATION_MESSAGE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ContentUI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CUI=new 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ContentUI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(mm, pp);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	dispose();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 catch (</a:t>
                      </a:r>
                      <a:r>
                        <a:rPr lang="en-US" altLang="ko-KR" sz="9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e1) {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// TODO Auto-generated catch block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e1.printStackTrace();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 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pPr latinLnBrk="0"/>
                      <a:r>
                        <a:rPr lang="en-US" altLang="ko-KR" sz="9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606469" y="512542"/>
            <a:ext cx="16594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기타 게시판 화면</a:t>
            </a:r>
            <a:endParaRPr lang="ko-KR" altLang="en-US" sz="1500" dirty="0"/>
          </a:p>
        </p:txBody>
      </p:sp>
      <p:pic>
        <p:nvPicPr>
          <p:cNvPr id="20" name="그림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60620" y="1019465"/>
            <a:ext cx="5563235" cy="4314825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683" y="2283908"/>
            <a:ext cx="5581650" cy="3810000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/>
          <p:cNvPicPr/>
          <p:nvPr/>
        </p:nvPicPr>
        <p:blipFill>
          <a:blip r:embed="rId5"/>
          <a:stretch>
            <a:fillRect/>
          </a:stretch>
        </p:blipFill>
        <p:spPr>
          <a:xfrm>
            <a:off x="6549468" y="1218049"/>
            <a:ext cx="5581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테스팅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18142"/>
              </p:ext>
            </p:extLst>
          </p:nvPr>
        </p:nvGraphicFramePr>
        <p:xfrm>
          <a:off x="1234870" y="3744196"/>
          <a:ext cx="9900060" cy="2538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010">
                  <a:extLst>
                    <a:ext uri="{9D8B030D-6E8A-4147-A177-3AD203B41FA5}">
                      <a16:colId xmlns:a16="http://schemas.microsoft.com/office/drawing/2014/main" val="309783820"/>
                    </a:ext>
                  </a:extLst>
                </a:gridCol>
                <a:gridCol w="1650010">
                  <a:extLst>
                    <a:ext uri="{9D8B030D-6E8A-4147-A177-3AD203B41FA5}">
                      <a16:colId xmlns:a16="http://schemas.microsoft.com/office/drawing/2014/main" val="833659187"/>
                    </a:ext>
                  </a:extLst>
                </a:gridCol>
                <a:gridCol w="165001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65001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165001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1650010">
                  <a:extLst>
                    <a:ext uri="{9D8B030D-6E8A-4147-A177-3AD203B41FA5}">
                      <a16:colId xmlns:a16="http://schemas.microsoft.com/office/drawing/2014/main" val="1045155575"/>
                    </a:ext>
                  </a:extLst>
                </a:gridCol>
              </a:tblGrid>
              <a:tr h="3682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테스트 케이스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45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4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4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4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34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3965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 값</a:t>
                      </a:r>
                      <a:endParaRPr lang="ko-KR" altLang="en-US" sz="1700" b="1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제목 입력</a:t>
                      </a:r>
                      <a:endParaRPr lang="ko-KR" altLang="en-US" sz="15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3965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5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3965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예상</a:t>
                      </a:r>
                      <a:endParaRPr lang="en-US" altLang="ko-KR" sz="1700" b="1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700" b="1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출력 값</a:t>
                      </a:r>
                      <a:endParaRPr lang="ko-KR" altLang="en-US" sz="1700" b="1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작성된 게시물 출력</a:t>
                      </a:r>
                      <a:endParaRPr lang="ko-KR" altLang="en-US" sz="15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3965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제목 입력 경고 창</a:t>
                      </a:r>
                      <a:endParaRPr lang="ko-KR" altLang="en-US" sz="15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4353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 경고 창</a:t>
                      </a:r>
                      <a:endParaRPr lang="ko-KR" altLang="en-US" sz="15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 smtClean="0">
                          <a:solidFill>
                            <a:srgbClr val="326393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ko-KR" altLang="en-US" sz="2200" spc="-150" dirty="0">
                        <a:solidFill>
                          <a:srgbClr val="32639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 smtClean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R" altLang="en-US" sz="2200" spc="-150" dirty="0" smtClean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68675" y="512542"/>
            <a:ext cx="1595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블랙박스 </a:t>
            </a:r>
            <a:r>
              <a:rPr lang="ko-KR" altLang="en-US" sz="1500" dirty="0" err="1" smtClean="0"/>
              <a:t>테스팅</a:t>
            </a:r>
            <a:endParaRPr lang="ko-KR" altLang="en-US" sz="1500" dirty="0"/>
          </a:p>
        </p:txBody>
      </p:sp>
      <p:sp>
        <p:nvSpPr>
          <p:cNvPr id="2" name="TextBox 1"/>
          <p:cNvSpPr txBox="1"/>
          <p:nvPr/>
        </p:nvSpPr>
        <p:spPr>
          <a:xfrm>
            <a:off x="1234870" y="1158873"/>
            <a:ext cx="768672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게시물 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ko-KR" altLang="en-US" sz="1500" dirty="0" smtClean="0"/>
              <a:t>게시물 작성 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제목과 내용을 입력하고 둘 모두를 입력하였다면 정상적으로 작성된다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제목을 입력하지 않은 경우 제목 입력 경고 창을 보여준다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내용을 입력하지 않은 경우 내용 입력 경고 창을 보여준다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제목과 내용 모두 입력하지 않은 경우 제목 입력 경고 창을 보여준다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테스팅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04331" y="512542"/>
            <a:ext cx="1787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화이트박스 </a:t>
            </a:r>
            <a:r>
              <a:rPr lang="ko-KR" altLang="en-US" sz="1500" dirty="0" err="1" smtClean="0"/>
              <a:t>테스팅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397" y="4135712"/>
            <a:ext cx="6469141" cy="1572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08" y="975115"/>
            <a:ext cx="3362325" cy="57340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50223" y="2931203"/>
            <a:ext cx="609777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b="1" spc="-150" dirty="0" smtClean="0">
                <a:solidFill>
                  <a:schemeClr val="bg1"/>
                </a:solidFill>
              </a:rPr>
              <a:t>Thanks for listening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618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bg1"/>
                </a:solidFill>
              </a:rPr>
              <a:t>20153182 </a:t>
            </a:r>
            <a:r>
              <a:rPr lang="ko-KR" altLang="en-US" sz="1800" b="1" dirty="0" err="1" smtClean="0">
                <a:solidFill>
                  <a:schemeClr val="bg1"/>
                </a:solidFill>
              </a:rPr>
              <a:t>유한규</a:t>
            </a:r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en-US" altLang="ko-KR" b="1" dirty="0" smtClean="0">
                <a:solidFill>
                  <a:schemeClr val="bg1"/>
                </a:solidFill>
              </a:rPr>
              <a:t>	20193019 </a:t>
            </a:r>
            <a:r>
              <a:rPr lang="ko-KR" altLang="en-US" b="1" dirty="0" smtClean="0">
                <a:solidFill>
                  <a:schemeClr val="bg1"/>
                </a:solidFill>
              </a:rPr>
              <a:t>이상미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701760" y="3198553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20163241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조영문</a:t>
            </a:r>
            <a:r>
              <a:rPr lang="en-US" altLang="ko-KR" b="1" dirty="0" smtClean="0">
                <a:solidFill>
                  <a:schemeClr val="bg1"/>
                </a:solidFill>
              </a:rPr>
              <a:t>			20163265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유하영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13522" y="2074993"/>
            <a:ext cx="64152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 smtClean="0">
                <a:solidFill>
                  <a:schemeClr val="bg1"/>
                </a:solidFill>
              </a:rPr>
              <a:t>4</a:t>
            </a:r>
            <a:r>
              <a:rPr lang="ko-KR" altLang="en-US" sz="2300" b="1" dirty="0" smtClean="0">
                <a:solidFill>
                  <a:schemeClr val="bg1"/>
                </a:solidFill>
              </a:rPr>
              <a:t>조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개요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설계 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&amp;</a:t>
              </a:r>
              <a:r>
                <a:rPr lang="ko-KR" altLang="en-US" dirty="0" smtClean="0"/>
                <a:t> 구현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테스팅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주제</a:t>
            </a:r>
            <a:endParaRPr lang="en-US" altLang="ko-K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목적 및 소개</a:t>
            </a:r>
            <a:endParaRPr lang="en-US" altLang="ko-KR" sz="16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다이어그램</a:t>
            </a:r>
            <a:endParaRPr lang="en-US" altLang="ko-K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음식 추천</a:t>
            </a:r>
            <a:endParaRPr lang="en-US" altLang="ko-K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음식 검색</a:t>
            </a:r>
            <a:endParaRPr lang="en-US" altLang="ko-K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게시판 화면</a:t>
            </a:r>
            <a:endParaRPr lang="en-US" altLang="ko-K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글 작성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블랙박스</a:t>
            </a:r>
            <a:endParaRPr lang="en-US" altLang="ko-K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화이트박스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48691" y="20248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26603" y="2793562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메뉴 추천 프로그램</a:t>
            </a:r>
            <a:endParaRPr lang="en-US" altLang="ko-KR" sz="1400" spc="-15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endParaRPr lang="en-US" altLang="ko-KR" sz="1400" spc="-15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ko-KR" altLang="en-US" sz="1400" spc="-1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개발 목적 </a:t>
            </a:r>
            <a:r>
              <a:rPr lang="en-US" altLang="ko-KR" sz="1400" spc="-1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JAVA</a:t>
            </a:r>
            <a:r>
              <a:rPr lang="ko-KR" altLang="en-US" sz="1400" spc="-1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를 이용하여 음식 메뉴를 추천하는 기능의 프로그램을 개발</a:t>
            </a:r>
            <a:endParaRPr lang="en-US" altLang="ko-KR" sz="1400" spc="-15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endParaRPr lang="en-US" altLang="ko-KR" sz="1400" spc="-15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ko-KR" altLang="en-US" sz="1400" spc="-1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구현 환경 </a:t>
            </a:r>
            <a:r>
              <a:rPr lang="en-US" altLang="ko-KR" sz="1400" spc="-1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Windows 10, Oracle, JDK 1.8</a:t>
            </a:r>
            <a:endParaRPr lang="ko-KR" altLang="en-US" sz="1400" spc="-1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601308" y="21781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프로젝트 개요</a:t>
            </a:r>
            <a:endParaRPr lang="ko-KR" altLang="en-US" spc="-15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26611" y="20248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33291" y="2807242"/>
            <a:ext cx="326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rgbClr val="21345C"/>
                </a:solidFill>
              </a:rPr>
              <a:t>프로그램 사용자가  보다 편리하게 음식 메뉴를 선정할 수 있게 하는 것</a:t>
            </a:r>
            <a:endParaRPr lang="ko-KR" altLang="en-US" sz="1400" spc="-150" dirty="0">
              <a:solidFill>
                <a:srgbClr val="21345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307996" y="219178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21345C"/>
                </a:solidFill>
                <a:latin typeface="+mj-ea"/>
                <a:ea typeface="+mj-ea"/>
              </a:rPr>
              <a:t>프로젝트 목적</a:t>
            </a:r>
            <a:endParaRPr lang="ko-KR" altLang="en-US" spc="-150" dirty="0">
              <a:solidFill>
                <a:srgbClr val="21345C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8004531" y="20248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11211" y="2793562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accent5">
                    <a:lumMod val="50000"/>
                  </a:schemeClr>
                </a:solidFill>
              </a:rPr>
              <a:t>사용자 </a:t>
            </a:r>
            <a:r>
              <a:rPr lang="en-US" altLang="ko-KR" sz="1400" spc="-15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spc="-150" dirty="0" smtClean="0">
                <a:solidFill>
                  <a:schemeClr val="accent5">
                    <a:lumMod val="50000"/>
                  </a:schemeClr>
                </a:solidFill>
              </a:rPr>
              <a:t>음식 추천 기능을 통해 쉽고 빠르게 음식 메뉴를 선정</a:t>
            </a:r>
            <a:r>
              <a:rPr lang="en-US" altLang="ko-KR" sz="1400" spc="-15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accent5">
                    <a:lumMod val="50000"/>
                  </a:schemeClr>
                </a:solidFill>
              </a:rPr>
              <a:t>선택한 메뉴를 기준으로 주변 음식점 정보를 확인할 수 있음</a:t>
            </a:r>
            <a:endParaRPr lang="en-US" altLang="ko-KR" sz="1400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endParaRPr lang="en-US" altLang="ko-KR" sz="1400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ko-KR" altLang="en-US" sz="1400" spc="-150" dirty="0" smtClean="0">
                <a:solidFill>
                  <a:schemeClr val="accent5">
                    <a:lumMod val="50000"/>
                  </a:schemeClr>
                </a:solidFill>
              </a:rPr>
              <a:t>음식점 </a:t>
            </a:r>
            <a:r>
              <a:rPr lang="en-US" altLang="ko-KR" sz="1400" spc="-15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spc="-150" dirty="0" smtClean="0">
                <a:solidFill>
                  <a:schemeClr val="accent5">
                    <a:lumMod val="50000"/>
                  </a:schemeClr>
                </a:solidFill>
              </a:rPr>
              <a:t>매장 정보를 입력</a:t>
            </a:r>
            <a:r>
              <a:rPr lang="en-US" altLang="ko-KR" sz="1400" spc="-15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spc="-150" dirty="0" smtClean="0">
                <a:solidFill>
                  <a:schemeClr val="accent5">
                    <a:lumMod val="50000"/>
                  </a:schemeClr>
                </a:solidFill>
              </a:rPr>
              <a:t>사용자의 편의를 돕고 홍보를 통한 매출 증가</a:t>
            </a:r>
            <a:endParaRPr lang="ko-KR" altLang="en-US" sz="1400" spc="-1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9197512" y="2178106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세부 목적</a:t>
            </a:r>
            <a:endParaRPr lang="ko-KR" altLang="en-US" spc="-150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9893" y="813542"/>
            <a:ext cx="21723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유스케이스</a:t>
            </a:r>
            <a:r>
              <a:rPr lang="ko-KR" altLang="en-US" sz="1500" dirty="0" smtClean="0"/>
              <a:t> 다이어그램</a:t>
            </a:r>
            <a:endParaRPr lang="ko-KR" altLang="en-US" sz="1500" dirty="0"/>
          </a:p>
        </p:txBody>
      </p:sp>
      <p:pic>
        <p:nvPicPr>
          <p:cNvPr id="22" name="그림 21" descr="EMB000036ec126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70" y="1485900"/>
            <a:ext cx="6884987" cy="47126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직사각형 22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7733" y="813542"/>
            <a:ext cx="1787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클래스 </a:t>
            </a:r>
            <a:r>
              <a:rPr lang="ko-KR" altLang="en-US" sz="1500" dirty="0" smtClean="0"/>
              <a:t>다이어그램</a:t>
            </a:r>
            <a:endParaRPr lang="ko-KR" altLang="en-US" sz="1500" dirty="0"/>
          </a:p>
        </p:txBody>
      </p:sp>
      <p:sp>
        <p:nvSpPr>
          <p:cNvPr id="23" name="직사각형 22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158872"/>
            <a:ext cx="10782300" cy="5468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47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12" y="975115"/>
            <a:ext cx="5666909" cy="5705317"/>
          </a:xfrm>
          <a:prstGeom prst="rect">
            <a:avLst/>
          </a:prstGeom>
        </p:spPr>
      </p:pic>
      <p:pic>
        <p:nvPicPr>
          <p:cNvPr id="12" name="그림 11" descr="EMB000036ec12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760" y="2816706"/>
            <a:ext cx="7045642" cy="395251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015" y="1899686"/>
            <a:ext cx="6523943" cy="3623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1173773" y="497349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/>
              <a:t>음식 추천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602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77172"/>
              </p:ext>
            </p:extLst>
          </p:nvPr>
        </p:nvGraphicFramePr>
        <p:xfrm>
          <a:off x="3736063" y="124576"/>
          <a:ext cx="824635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55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40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음식 추천 시스템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535111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recommend(String main, String mid)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sql1="SELECT * FROM (SELECT * FROM food ORDER BY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dbms_random.value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)"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+ "WHERE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sql2="SELECT * FROM (SELECT * FROM food ORDER BY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dbms_random.value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)"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+ "WHERE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maincategory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=? and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sql3="SELECT * FROM (SELECT * FROM food ORDER BY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dbms_random.value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)"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+ "WHERE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maincategory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=? and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middlecategory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=? and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=1";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main.equals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 &amp;&amp;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mid.equals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("")) {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=sql1;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mid.equals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 &amp;&amp; !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main.equals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("")) {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=sql2;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=sql3;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con.prepareStatement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sql,ResultSet.</a:t>
                      </a:r>
                      <a:r>
                        <a:rPr lang="en-US" altLang="ko-KR" sz="9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TYPE_SCROLL_INSENSITIVE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ResultSet.</a:t>
                      </a:r>
                      <a:r>
                        <a:rPr lang="en-US" altLang="ko-KR" sz="9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CONCUR_UPDATABLE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sql.equals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(sql1)) {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sql.equals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(sql2)) {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altLang="ko-KR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main);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lang="ko-KR" altLang="ko-KR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else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{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	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pstmt.setString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(1, main);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	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pstmt.setString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(2, mid);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}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ResultSet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rs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=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pstmt.executeQuery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r>
                        <a:rPr lang="en-US" altLang="ko-KR" sz="900" b="1" dirty="0" smtClean="0">
                          <a:solidFill>
                            <a:schemeClr val="dk1"/>
                          </a:solidFill>
                        </a:rPr>
                        <a:t>if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rs.next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())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val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=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rs.getString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(1);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pstmt.close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}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catch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SQLException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e) {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e.printStackTrace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}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finally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{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	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con.close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}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0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	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return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val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  <a:endParaRPr lang="ko-KR" altLang="ko-KR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63940"/>
              </p:ext>
            </p:extLst>
          </p:nvPr>
        </p:nvGraphicFramePr>
        <p:xfrm>
          <a:off x="515440" y="981836"/>
          <a:ext cx="8246355" cy="571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6355">
                  <a:extLst>
                    <a:ext uri="{9D8B030D-6E8A-4147-A177-3AD203B41FA5}">
                      <a16:colId xmlns:a16="http://schemas.microsoft.com/office/drawing/2014/main" val="3426740243"/>
                    </a:ext>
                  </a:extLst>
                </a:gridCol>
              </a:tblGrid>
              <a:tr h="349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 리스트 </a:t>
                      </a:r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53873"/>
                  </a:ext>
                </a:extLst>
              </a:tr>
              <a:tr h="535111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			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="SELECT * FROM food";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con.prepareStatement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sql,ResultSet.</a:t>
                      </a:r>
                      <a:r>
                        <a:rPr lang="en-US" altLang="ko-KR" sz="10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TYPE_SCROLL_INSENSITIVE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ResultSet.</a:t>
                      </a:r>
                      <a:r>
                        <a:rPr lang="en-US" altLang="ko-KR" sz="100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CONCUR_UPDATABLE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pstmt.executeQuery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rs.last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rnum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rs.getRow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rs.beforeFirst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Menu[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rnum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menulist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(2),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pstmt.close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rs.close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 {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con.close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Menu[]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getmenulist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.menulist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2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설계 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&amp; 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56773" y="6591648"/>
            <a:ext cx="2078629" cy="17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" y="43161"/>
            <a:ext cx="6982799" cy="6763694"/>
          </a:xfrm>
          <a:prstGeom prst="rect">
            <a:avLst/>
          </a:prstGeom>
        </p:spPr>
      </p:pic>
      <p:pic>
        <p:nvPicPr>
          <p:cNvPr id="14" name="그림 13" descr="텍스트, 지도, 실내이(가) 표시된 사진&#10;&#10;자동 생성된 설명"/>
          <p:cNvPicPr/>
          <p:nvPr/>
        </p:nvPicPr>
        <p:blipFill>
          <a:blip r:embed="rId3"/>
          <a:stretch>
            <a:fillRect/>
          </a:stretch>
        </p:blipFill>
        <p:spPr>
          <a:xfrm>
            <a:off x="4147283" y="2475882"/>
            <a:ext cx="7952068" cy="4229332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576" r="749" b="1485"/>
          <a:stretch/>
        </p:blipFill>
        <p:spPr bwMode="auto">
          <a:xfrm>
            <a:off x="3070615" y="1266008"/>
            <a:ext cx="6654800" cy="431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1173773" y="497349"/>
            <a:ext cx="10182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음식 검색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906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396</Words>
  <Application>Microsoft Office PowerPoint</Application>
  <PresentationFormat>와이드스크린</PresentationFormat>
  <Paragraphs>330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JU</cp:lastModifiedBy>
  <cp:revision>40</cp:revision>
  <dcterms:created xsi:type="dcterms:W3CDTF">2020-11-18T01:48:02Z</dcterms:created>
  <dcterms:modified xsi:type="dcterms:W3CDTF">2021-12-09T21:31:54Z</dcterms:modified>
</cp:coreProperties>
</file>