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이상미" initials="이상미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969" autoAdjust="0"/>
    <p:restoredTop sz="81537"/>
  </p:normalViewPr>
  <p:slideViewPr>
    <p:cSldViewPr snapToGrid="0">
      <p:cViewPr varScale="1">
        <p:scale>
          <a:sx n="100" d="100"/>
          <a:sy n="100" d="100"/>
        </p:scale>
        <p:origin x="418" y="82"/>
      </p:cViewPr>
      <p:guideLst>
        <p:guide orient="horz" pos="215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1392" y="4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commentAuthors" Target="commentAuthors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29C2FE4-BCE3-499A-94F1-0C70F522C82A}" type="datetime1">
              <a:rPr lang="ko-KR" altLang="en-US"/>
              <a:pPr lvl="0">
                <a:defRPr/>
              </a:pPr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404318E-E0DF-4E33-9197-B9AC05EC39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F404BD-12BE-4405-B33B-2CF26E012D6A}" type="datetime1">
              <a:rPr lang="ko-KR" altLang="en-US"/>
              <a:pPr lvl="0">
                <a:defRPr/>
              </a:pPr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187C8EE-35EC-4C2B-A07D-926B256BB27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어플 기능에 따라 이용자들의 만족도는 천차만별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만족도가 낮은 어플 </a:t>
            </a:r>
            <a:r>
              <a:rPr lang="en-US" altLang="ko-KR"/>
              <a:t>=</a:t>
            </a:r>
            <a:r>
              <a:rPr lang="ko-KR" altLang="en-US"/>
              <a:t> 단순히 메뉴를 랜덤으로 추천만 함 </a:t>
            </a:r>
            <a:r>
              <a:rPr lang="en-US" altLang="ko-KR"/>
              <a:t>&amp;</a:t>
            </a:r>
            <a:r>
              <a:rPr lang="ko-KR" altLang="en-US"/>
              <a:t> 어플의 오작동</a:t>
            </a:r>
            <a:endParaRPr lang="ko-KR" altLang="en-US"/>
          </a:p>
          <a:p>
            <a:pPr>
              <a:defRPr/>
            </a:pPr>
            <a:r>
              <a:rPr lang="ko-KR" altLang="en-US"/>
              <a:t>만족도가 높은 어플 </a:t>
            </a:r>
            <a:r>
              <a:rPr lang="en-US" altLang="ko-KR"/>
              <a:t>=</a:t>
            </a:r>
            <a:r>
              <a:rPr lang="ko-KR" altLang="en-US"/>
              <a:t> 다양한 기능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우리 프로젝트는 단순 랜덤 추천뿐만 아닌</a:t>
            </a:r>
            <a:r>
              <a:rPr lang="en-US" altLang="ko-KR"/>
              <a:t>,</a:t>
            </a:r>
            <a:r>
              <a:rPr lang="ko-KR" altLang="en-US"/>
              <a:t> 차별성 있는 기능들을 두어 이용자들의 만족도를 높일 수 있게 할 것이다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7C8EE-35EC-4C2B-A07D-926B256BB27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7C8EE-35EC-4C2B-A07D-926B256BB27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프로젝트의 생명 주기와 개발 방법론은 각각 피드백이 있는 폭포수 모델과 객체지향 방법인 </a:t>
            </a:r>
            <a:r>
              <a:rPr lang="en-US" altLang="ko-KR"/>
              <a:t>UML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-&gt;</a:t>
            </a:r>
            <a:r>
              <a:rPr lang="ko-KR" altLang="en-US"/>
              <a:t> 프로젝트 개발 언어가 객체지향 언어인 자바이기에 메소드와 속성이 결합한 객체를 표현하기에 적합하다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7C8EE-35EC-4C2B-A07D-926B256BB27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7C8EE-35EC-4C2B-A07D-926B256BB277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7C8EE-35EC-4C2B-A07D-926B256BB277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기능 점수와 트랜잭션 기능 점수의 합계인 미조정 기능 점수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7C8EE-35EC-4C2B-A07D-926B256BB277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87C8EE-35EC-4C2B-A07D-926B256BB277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CDEBE6-7C1C-4FD7-B145-31C96BF007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1939" y="389996"/>
            <a:ext cx="2590271" cy="17266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>
                <a:solidFill>
                  <a:schemeClr val="bg1">
                    <a:alpha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부제를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4D824DDE-B56C-476B-A0EA-3B02BFF073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1938" y="2838654"/>
            <a:ext cx="2590271" cy="1726671"/>
          </a:xfrm>
          <a:prstGeom prst="rect">
            <a:avLst/>
          </a:prstGeom>
        </p:spPr>
        <p:txBody>
          <a:bodyPr/>
          <a:lstStyle>
            <a:lvl1pPr marL="0" indent="0" algn="dist">
              <a:lnSpc>
                <a:spcPct val="120000"/>
              </a:lnSpc>
              <a:buNone/>
              <a:defRPr sz="3600">
                <a:solidFill>
                  <a:schemeClr val="bg1">
                    <a:alpha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ABC8FA-DF3F-4680-B4DC-AC74DD4256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31AF17-623E-40E7-913A-AFDE9287FCBF}"/>
              </a:ext>
            </a:extLst>
          </p:cNvPr>
          <p:cNvSpPr/>
          <p:nvPr userDrawn="1"/>
        </p:nvSpPr>
        <p:spPr>
          <a:xfrm>
            <a:off x="1" y="0"/>
            <a:ext cx="186537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F59560-EFD8-4B68-8951-29FABD6AED0C}"/>
              </a:ext>
            </a:extLst>
          </p:cNvPr>
          <p:cNvCxnSpPr/>
          <p:nvPr userDrawn="1"/>
        </p:nvCxnSpPr>
        <p:spPr>
          <a:xfrm>
            <a:off x="2755392" y="804672"/>
            <a:ext cx="885139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DFC4EA-FE9C-4FC0-A198-DE3CF80F7D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867545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4F3DCD-02C3-4E89-94FE-C2AD89F81035}"/>
              </a:ext>
            </a:extLst>
          </p:cNvPr>
          <p:cNvSpPr/>
          <p:nvPr userDrawn="1"/>
        </p:nvSpPr>
        <p:spPr>
          <a:xfrm>
            <a:off x="2222500" y="1401097"/>
            <a:ext cx="3049672" cy="491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A86295C-2F09-42C2-A743-51C9F7C3E43E}"/>
              </a:ext>
            </a:extLst>
          </p:cNvPr>
          <p:cNvSpPr/>
          <p:nvPr userDrawn="1"/>
        </p:nvSpPr>
        <p:spPr>
          <a:xfrm>
            <a:off x="3131879" y="1412248"/>
            <a:ext cx="1241317" cy="617274"/>
          </a:xfrm>
          <a:custGeom>
            <a:avLst/>
            <a:gdLst>
              <a:gd name="connsiteX0" fmla="*/ 0 w 1838828"/>
              <a:gd name="connsiteY0" fmla="*/ 0 h 914400"/>
              <a:gd name="connsiteX1" fmla="*/ 1838828 w 1838828"/>
              <a:gd name="connsiteY1" fmla="*/ 0 h 914400"/>
              <a:gd name="connsiteX2" fmla="*/ 1820700 w 1838828"/>
              <a:gd name="connsiteY2" fmla="*/ 179831 h 914400"/>
              <a:gd name="connsiteX3" fmla="*/ 919414 w 1838828"/>
              <a:gd name="connsiteY3" fmla="*/ 914400 h 914400"/>
              <a:gd name="connsiteX4" fmla="*/ 18129 w 1838828"/>
              <a:gd name="connsiteY4" fmla="*/ 17983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828" h="914400">
                <a:moveTo>
                  <a:pt x="0" y="0"/>
                </a:moveTo>
                <a:lnTo>
                  <a:pt x="1838828" y="0"/>
                </a:lnTo>
                <a:lnTo>
                  <a:pt x="1820700" y="179831"/>
                </a:lnTo>
                <a:cubicBezTo>
                  <a:pt x="1734915" y="599049"/>
                  <a:pt x="1363992" y="914400"/>
                  <a:pt x="919414" y="914400"/>
                </a:cubicBezTo>
                <a:cubicBezTo>
                  <a:pt x="474836" y="914400"/>
                  <a:pt x="103913" y="599049"/>
                  <a:pt x="18129" y="1798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897A7-B098-4326-89CC-A4BBEFDDE308}"/>
              </a:ext>
            </a:extLst>
          </p:cNvPr>
          <p:cNvSpPr txBox="1"/>
          <p:nvPr userDrawn="1"/>
        </p:nvSpPr>
        <p:spPr>
          <a:xfrm>
            <a:off x="3544396" y="140109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3200" kern="1200" dirty="0">
                <a:solidFill>
                  <a:srgbClr val="00206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</a:t>
            </a:r>
            <a:endParaRPr lang="ko-KR" altLang="en-US" sz="3200" kern="1200" dirty="0">
              <a:solidFill>
                <a:srgbClr val="00206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62E3B05-9956-4304-B986-4B9FCFFFB8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96373" y="2364337"/>
            <a:ext cx="2701925" cy="99617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800" spc="-150">
                <a:solidFill>
                  <a:srgbClr val="002060"/>
                </a:solidFill>
                <a:latin typeface="나눔명조 bold" panose="02020603020101020101" pitchFamily="18" charset="-127"/>
                <a:ea typeface="나눔명조 bold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매주 수요일</a:t>
            </a:r>
            <a:endParaRPr lang="en-US" altLang="ko-KR" dirty="0"/>
          </a:p>
          <a:p>
            <a:pPr lvl="0"/>
            <a:r>
              <a:rPr lang="ko-KR" altLang="en-US" dirty="0"/>
              <a:t>오후 </a:t>
            </a:r>
            <a:r>
              <a:rPr lang="en-US" altLang="ko-KR" dirty="0"/>
              <a:t>7</a:t>
            </a:r>
            <a:r>
              <a:rPr lang="ko-KR" altLang="en-US" dirty="0"/>
              <a:t>시 </a:t>
            </a:r>
            <a:r>
              <a:rPr lang="en-US" altLang="ko-KR" dirty="0"/>
              <a:t>~ 10</a:t>
            </a:r>
            <a:r>
              <a:rPr lang="ko-KR" altLang="en-US" dirty="0"/>
              <a:t>시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F9884AF5-61E5-4061-BEBE-2FBDB38631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6373" y="3482354"/>
            <a:ext cx="2701924" cy="24546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30000"/>
              </a:lnSpc>
              <a:buNone/>
              <a:defRPr sz="2000" spc="-15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다양한 직업의 사람들이 함께하기에 부담이 없는 일정 다양한 직업의 사람들이 함께하기에 부담이 없는 일정 다양한 직업의 사람들이 함께하기에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D00676-715D-4767-A659-DC3744AB3272}"/>
              </a:ext>
            </a:extLst>
          </p:cNvPr>
          <p:cNvSpPr/>
          <p:nvPr userDrawn="1"/>
        </p:nvSpPr>
        <p:spPr>
          <a:xfrm>
            <a:off x="5446045" y="1419578"/>
            <a:ext cx="3049672" cy="491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BDDD80AA-9D28-44F6-97EF-344320506F82}"/>
              </a:ext>
            </a:extLst>
          </p:cNvPr>
          <p:cNvSpPr/>
          <p:nvPr userDrawn="1"/>
        </p:nvSpPr>
        <p:spPr>
          <a:xfrm>
            <a:off x="6355424" y="1430729"/>
            <a:ext cx="1241317" cy="617274"/>
          </a:xfrm>
          <a:custGeom>
            <a:avLst/>
            <a:gdLst>
              <a:gd name="connsiteX0" fmla="*/ 0 w 1838828"/>
              <a:gd name="connsiteY0" fmla="*/ 0 h 914400"/>
              <a:gd name="connsiteX1" fmla="*/ 1838828 w 1838828"/>
              <a:gd name="connsiteY1" fmla="*/ 0 h 914400"/>
              <a:gd name="connsiteX2" fmla="*/ 1820700 w 1838828"/>
              <a:gd name="connsiteY2" fmla="*/ 179831 h 914400"/>
              <a:gd name="connsiteX3" fmla="*/ 919414 w 1838828"/>
              <a:gd name="connsiteY3" fmla="*/ 914400 h 914400"/>
              <a:gd name="connsiteX4" fmla="*/ 18129 w 1838828"/>
              <a:gd name="connsiteY4" fmla="*/ 17983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828" h="914400">
                <a:moveTo>
                  <a:pt x="0" y="0"/>
                </a:moveTo>
                <a:lnTo>
                  <a:pt x="1838828" y="0"/>
                </a:lnTo>
                <a:lnTo>
                  <a:pt x="1820700" y="179831"/>
                </a:lnTo>
                <a:cubicBezTo>
                  <a:pt x="1734915" y="599049"/>
                  <a:pt x="1363992" y="914400"/>
                  <a:pt x="919414" y="914400"/>
                </a:cubicBezTo>
                <a:cubicBezTo>
                  <a:pt x="474836" y="914400"/>
                  <a:pt x="103913" y="599049"/>
                  <a:pt x="18129" y="1798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E462B-0DDF-493A-9307-96B46AF83923}"/>
              </a:ext>
            </a:extLst>
          </p:cNvPr>
          <p:cNvSpPr txBox="1"/>
          <p:nvPr userDrawn="1"/>
        </p:nvSpPr>
        <p:spPr>
          <a:xfrm>
            <a:off x="6767941" y="1419578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3200" kern="1200" dirty="0">
                <a:solidFill>
                  <a:srgbClr val="00206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</a:t>
            </a:r>
            <a:endParaRPr lang="ko-KR" altLang="en-US" sz="3200" kern="1200" dirty="0">
              <a:solidFill>
                <a:srgbClr val="00206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sp>
        <p:nvSpPr>
          <p:cNvPr id="26" name="텍스트 개체 틀 18">
            <a:extLst>
              <a:ext uri="{FF2B5EF4-FFF2-40B4-BE49-F238E27FC236}">
                <a16:creationId xmlns:a16="http://schemas.microsoft.com/office/drawing/2014/main" id="{D34BFFBD-4F33-4C63-9B47-DDCEED03D6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19918" y="2382818"/>
            <a:ext cx="2701925" cy="99617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800" spc="-150">
                <a:solidFill>
                  <a:srgbClr val="002060"/>
                </a:solidFill>
                <a:latin typeface="나눔명조 bold" panose="02020603020101020101" pitchFamily="18" charset="-127"/>
                <a:ea typeface="나눔명조 bold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매주 수요일</a:t>
            </a:r>
            <a:endParaRPr lang="en-US" altLang="ko-KR" dirty="0"/>
          </a:p>
          <a:p>
            <a:pPr lvl="0"/>
            <a:r>
              <a:rPr lang="ko-KR" altLang="en-US" dirty="0"/>
              <a:t>오후 </a:t>
            </a:r>
            <a:r>
              <a:rPr lang="en-US" altLang="ko-KR" dirty="0"/>
              <a:t>7</a:t>
            </a:r>
            <a:r>
              <a:rPr lang="ko-KR" altLang="en-US" dirty="0"/>
              <a:t>시 </a:t>
            </a:r>
            <a:r>
              <a:rPr lang="en-US" altLang="ko-KR" dirty="0"/>
              <a:t>~ 10</a:t>
            </a:r>
            <a:r>
              <a:rPr lang="ko-KR" altLang="en-US" dirty="0"/>
              <a:t>시</a:t>
            </a:r>
          </a:p>
        </p:txBody>
      </p:sp>
      <p:sp>
        <p:nvSpPr>
          <p:cNvPr id="27" name="텍스트 개체 틀 21">
            <a:extLst>
              <a:ext uri="{FF2B5EF4-FFF2-40B4-BE49-F238E27FC236}">
                <a16:creationId xmlns:a16="http://schemas.microsoft.com/office/drawing/2014/main" id="{1DA3E581-2651-4C5A-B518-0414B54959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19918" y="3500835"/>
            <a:ext cx="2701924" cy="24546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30000"/>
              </a:lnSpc>
              <a:buNone/>
              <a:defRPr sz="2000" spc="-15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다양한 직업의 사람들이 함께하기에 부담이 없는 일정 다양한 직업의 사람들이 함께하기에 부담이 없는 일정 다양한 직업의 사람들이 함께하기에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68EF9A-4D04-49FD-B9F6-086F3ABB51B2}"/>
              </a:ext>
            </a:extLst>
          </p:cNvPr>
          <p:cNvSpPr/>
          <p:nvPr userDrawn="1"/>
        </p:nvSpPr>
        <p:spPr>
          <a:xfrm>
            <a:off x="8669590" y="1438059"/>
            <a:ext cx="3049672" cy="491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B7A1B92-D9EB-4DCE-A749-EF5723E5D385}"/>
              </a:ext>
            </a:extLst>
          </p:cNvPr>
          <p:cNvSpPr/>
          <p:nvPr userDrawn="1"/>
        </p:nvSpPr>
        <p:spPr>
          <a:xfrm>
            <a:off x="9578969" y="1449210"/>
            <a:ext cx="1241317" cy="617274"/>
          </a:xfrm>
          <a:custGeom>
            <a:avLst/>
            <a:gdLst>
              <a:gd name="connsiteX0" fmla="*/ 0 w 1838828"/>
              <a:gd name="connsiteY0" fmla="*/ 0 h 914400"/>
              <a:gd name="connsiteX1" fmla="*/ 1838828 w 1838828"/>
              <a:gd name="connsiteY1" fmla="*/ 0 h 914400"/>
              <a:gd name="connsiteX2" fmla="*/ 1820700 w 1838828"/>
              <a:gd name="connsiteY2" fmla="*/ 179831 h 914400"/>
              <a:gd name="connsiteX3" fmla="*/ 919414 w 1838828"/>
              <a:gd name="connsiteY3" fmla="*/ 914400 h 914400"/>
              <a:gd name="connsiteX4" fmla="*/ 18129 w 1838828"/>
              <a:gd name="connsiteY4" fmla="*/ 17983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828" h="914400">
                <a:moveTo>
                  <a:pt x="0" y="0"/>
                </a:moveTo>
                <a:lnTo>
                  <a:pt x="1838828" y="0"/>
                </a:lnTo>
                <a:lnTo>
                  <a:pt x="1820700" y="179831"/>
                </a:lnTo>
                <a:cubicBezTo>
                  <a:pt x="1734915" y="599049"/>
                  <a:pt x="1363992" y="914400"/>
                  <a:pt x="919414" y="914400"/>
                </a:cubicBezTo>
                <a:cubicBezTo>
                  <a:pt x="474836" y="914400"/>
                  <a:pt x="103913" y="599049"/>
                  <a:pt x="18129" y="1798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C3630-D3DB-4DD4-990D-8787E4B76084}"/>
              </a:ext>
            </a:extLst>
          </p:cNvPr>
          <p:cNvSpPr txBox="1"/>
          <p:nvPr userDrawn="1"/>
        </p:nvSpPr>
        <p:spPr>
          <a:xfrm>
            <a:off x="9991486" y="1438059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 sz="3200" dirty="0">
              <a:solidFill>
                <a:srgbClr val="00206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16136415-5947-447D-8B42-959CF2EE42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43463" y="2401299"/>
            <a:ext cx="2701925" cy="99617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800" spc="-150">
                <a:solidFill>
                  <a:srgbClr val="002060"/>
                </a:solidFill>
                <a:latin typeface="나눔명조 bold" panose="02020603020101020101" pitchFamily="18" charset="-127"/>
                <a:ea typeface="나눔명조 bold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매주 수요일</a:t>
            </a:r>
            <a:endParaRPr lang="en-US" altLang="ko-KR" dirty="0"/>
          </a:p>
          <a:p>
            <a:pPr lvl="0"/>
            <a:r>
              <a:rPr lang="ko-KR" altLang="en-US" dirty="0"/>
              <a:t>오후 </a:t>
            </a:r>
            <a:r>
              <a:rPr lang="en-US" altLang="ko-KR" dirty="0"/>
              <a:t>7</a:t>
            </a:r>
            <a:r>
              <a:rPr lang="ko-KR" altLang="en-US" dirty="0"/>
              <a:t>시 </a:t>
            </a:r>
            <a:r>
              <a:rPr lang="en-US" altLang="ko-KR" dirty="0"/>
              <a:t>~ 10</a:t>
            </a:r>
            <a:r>
              <a:rPr lang="ko-KR" altLang="en-US" dirty="0"/>
              <a:t>시</a:t>
            </a:r>
          </a:p>
        </p:txBody>
      </p:sp>
      <p:sp>
        <p:nvSpPr>
          <p:cNvPr id="32" name="텍스트 개체 틀 21">
            <a:extLst>
              <a:ext uri="{FF2B5EF4-FFF2-40B4-BE49-F238E27FC236}">
                <a16:creationId xmlns:a16="http://schemas.microsoft.com/office/drawing/2014/main" id="{05558D29-3CBA-4772-AE7D-5D64D92BEF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3463" y="3519316"/>
            <a:ext cx="2701924" cy="24546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30000"/>
              </a:lnSpc>
              <a:buNone/>
              <a:defRPr sz="2000" spc="-15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다양한 직업의 사람들이 함께하기에 부담이 없는 일정 다양한 직업의 사람들이 함께하기에 부담이 없는 일정 다양한 직업의 사람들이 함께하기에</a:t>
            </a:r>
          </a:p>
        </p:txBody>
      </p:sp>
    </p:spTree>
    <p:extLst>
      <p:ext uri="{BB962C8B-B14F-4D97-AF65-F5344CB8AC3E}">
        <p14:creationId xmlns:p14="http://schemas.microsoft.com/office/powerpoint/2010/main" val="151085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31AF17-623E-40E7-913A-AFDE9287FCBF}"/>
              </a:ext>
            </a:extLst>
          </p:cNvPr>
          <p:cNvSpPr/>
          <p:nvPr userDrawn="1"/>
        </p:nvSpPr>
        <p:spPr>
          <a:xfrm>
            <a:off x="1" y="0"/>
            <a:ext cx="186537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F59560-EFD8-4B68-8951-29FABD6AED0C}"/>
              </a:ext>
            </a:extLst>
          </p:cNvPr>
          <p:cNvCxnSpPr/>
          <p:nvPr userDrawn="1"/>
        </p:nvCxnSpPr>
        <p:spPr>
          <a:xfrm>
            <a:off x="2755392" y="804672"/>
            <a:ext cx="885139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DFC4EA-FE9C-4FC0-A198-DE3CF80F7D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867545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825CB5FB-FA3D-49D3-8F81-3B1093FDB6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89247" y="1446213"/>
            <a:ext cx="2300288" cy="19827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5" name="그림 개체 틀 33">
            <a:extLst>
              <a:ext uri="{FF2B5EF4-FFF2-40B4-BE49-F238E27FC236}">
                <a16:creationId xmlns:a16="http://schemas.microsoft.com/office/drawing/2014/main" id="{76942805-9E7C-4224-BBF1-3C1FFBB0BA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1935" y="1446212"/>
            <a:ext cx="2300288" cy="19827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6" name="그림 개체 틀 33">
            <a:extLst>
              <a:ext uri="{FF2B5EF4-FFF2-40B4-BE49-F238E27FC236}">
                <a16:creationId xmlns:a16="http://schemas.microsoft.com/office/drawing/2014/main" id="{1162B8A4-50B9-4122-8704-12D1DA155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94623" y="1446211"/>
            <a:ext cx="2300288" cy="19827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7" name="그림 개체 틀 33">
            <a:extLst>
              <a:ext uri="{FF2B5EF4-FFF2-40B4-BE49-F238E27FC236}">
                <a16:creationId xmlns:a16="http://schemas.microsoft.com/office/drawing/2014/main" id="{178ED043-FF17-443F-8D15-8544C1328F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7311" y="1446210"/>
            <a:ext cx="2300288" cy="19827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96280CA6-ADC0-4D63-AAB0-2F8A3031C7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22500" y="3740150"/>
            <a:ext cx="9625013" cy="12543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30000"/>
              </a:lnSpc>
              <a:buNone/>
              <a:defRPr sz="2000" spc="-15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다양한 직업의 사람들이 함께하기에 부담이 없는 일정 다양한 직업의 사람들이 함께하기에 부담이 없는 일정 다양한 직업의 사람들이 함께하기에 부담이 없는 일정 다양한 직업의 사람들이 함께하기에 부담이 없는 일정 </a:t>
            </a:r>
          </a:p>
        </p:txBody>
      </p:sp>
      <p:sp>
        <p:nvSpPr>
          <p:cNvPr id="42" name="텍스트 개체 틀 40">
            <a:extLst>
              <a:ext uri="{FF2B5EF4-FFF2-40B4-BE49-F238E27FC236}">
                <a16:creationId xmlns:a16="http://schemas.microsoft.com/office/drawing/2014/main" id="{94990E7B-2038-428A-BC79-1BB66ED006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22500" y="5203574"/>
            <a:ext cx="6091767" cy="1254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None/>
              <a:defRPr sz="2000" spc="-15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다양한 직업의 사람들이 함께하기에 부담이 없는 일정 다양한 직업의 사람들이 함께하기에 부담이 없는 일정 다양한 직업의 사람들이 함께하기에 부담이 없는 일정 다양한 직업의</a:t>
            </a:r>
          </a:p>
        </p:txBody>
      </p:sp>
      <p:sp>
        <p:nvSpPr>
          <p:cNvPr id="43" name="그림 개체 틀 33">
            <a:extLst>
              <a:ext uri="{FF2B5EF4-FFF2-40B4-BE49-F238E27FC236}">
                <a16:creationId xmlns:a16="http://schemas.microsoft.com/office/drawing/2014/main" id="{8CDBAB45-A840-4B26-B1C8-F8EF03FBAD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38483" y="5203575"/>
            <a:ext cx="3409029" cy="125431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9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508E63-95C0-4FF6-B6C4-0CD21B66326C}"/>
              </a:ext>
            </a:extLst>
          </p:cNvPr>
          <p:cNvSpPr/>
          <p:nvPr userDrawn="1"/>
        </p:nvSpPr>
        <p:spPr>
          <a:xfrm>
            <a:off x="1" y="0"/>
            <a:ext cx="186537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DC253B-9FC3-421E-8D7B-A4A7FEF258AE}"/>
              </a:ext>
            </a:extLst>
          </p:cNvPr>
          <p:cNvCxnSpPr/>
          <p:nvPr userDrawn="1"/>
        </p:nvCxnSpPr>
        <p:spPr>
          <a:xfrm>
            <a:off x="2755392" y="804672"/>
            <a:ext cx="885139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A000AC1D-CB1B-4F09-B54F-6DC3D4114D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867545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95F4BCB5-B19C-4517-A7F6-380E63F641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17306" y="1637025"/>
            <a:ext cx="914400" cy="7571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4800" i="1">
                <a:latin typeface="나눔명조 ExtraBold" panose="02020603020101020101" pitchFamily="18" charset="-127"/>
                <a:ea typeface="나눔명조 ExtraBold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9898B2D6-9223-46D4-A365-F635C0809B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77211" y="1637025"/>
            <a:ext cx="3977053" cy="153901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buNone/>
              <a:defRPr sz="2000" spc="-15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설명을 입력해주세요</a:t>
            </a:r>
            <a:r>
              <a:rPr lang="en-US" altLang="ko-KR" dirty="0"/>
              <a:t>. </a:t>
            </a:r>
            <a:r>
              <a:rPr lang="ko-KR" altLang="en-US" dirty="0"/>
              <a:t>설명을 입력해주세요</a:t>
            </a:r>
            <a:r>
              <a:rPr lang="en-US" altLang="ko-KR" dirty="0"/>
              <a:t>. </a:t>
            </a:r>
            <a:r>
              <a:rPr lang="ko-KR" altLang="en-US" dirty="0"/>
              <a:t>설명을 입력해주세요</a:t>
            </a:r>
            <a:r>
              <a:rPr lang="en-US" altLang="ko-KR" dirty="0"/>
              <a:t>. </a:t>
            </a:r>
            <a:r>
              <a:rPr lang="ko-KR" altLang="en-US" dirty="0"/>
              <a:t>설명을 입력해주세요</a:t>
            </a:r>
            <a:r>
              <a:rPr lang="en-US" altLang="ko-KR" dirty="0"/>
              <a:t>.</a:t>
            </a:r>
            <a:r>
              <a:rPr lang="ko-KR" altLang="en-US" dirty="0"/>
              <a:t>설명을 입력해주세요</a:t>
            </a:r>
            <a:r>
              <a:rPr lang="en-US" altLang="ko-KR" dirty="0"/>
              <a:t>. </a:t>
            </a:r>
            <a:r>
              <a:rPr lang="ko-KR" altLang="en-US" dirty="0"/>
              <a:t>설명을 입력해주세요</a:t>
            </a:r>
            <a:r>
              <a:rPr lang="en-US" altLang="ko-KR" dirty="0"/>
              <a:t>.</a:t>
            </a:r>
            <a:r>
              <a:rPr lang="ko-KR" altLang="en-US" dirty="0"/>
              <a:t>설명을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5" name="텍스트 개체 틀 43">
            <a:extLst>
              <a:ext uri="{FF2B5EF4-FFF2-40B4-BE49-F238E27FC236}">
                <a16:creationId xmlns:a16="http://schemas.microsoft.com/office/drawing/2014/main" id="{9E772048-BE48-46DB-8902-7C59C5384A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29714" y="1637025"/>
            <a:ext cx="3977053" cy="4987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buNone/>
              <a:defRPr sz="2400" spc="-150">
                <a:latin typeface="나눔명조 ExtraBold" panose="02020603020101020101" pitchFamily="18" charset="-127"/>
                <a:ea typeface="나눔명조 ExtraBold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첫 번째 진행상황</a:t>
            </a:r>
          </a:p>
        </p:txBody>
      </p:sp>
      <p:sp>
        <p:nvSpPr>
          <p:cNvPr id="46" name="텍스트 개체 틀 39">
            <a:extLst>
              <a:ext uri="{FF2B5EF4-FFF2-40B4-BE49-F238E27FC236}">
                <a16:creationId xmlns:a16="http://schemas.microsoft.com/office/drawing/2014/main" id="{1C48E343-CC43-452A-A899-678C6D7BDC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17306" y="4032831"/>
            <a:ext cx="914400" cy="7571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4800" i="1">
                <a:latin typeface="나눔명조 ExtraBold" panose="02020603020101020101" pitchFamily="18" charset="-127"/>
                <a:ea typeface="나눔명조 ExtraBold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7" name="텍스트 개체 틀 43">
            <a:extLst>
              <a:ext uri="{FF2B5EF4-FFF2-40B4-BE49-F238E27FC236}">
                <a16:creationId xmlns:a16="http://schemas.microsoft.com/office/drawing/2014/main" id="{A6D5F4BE-577C-440A-B489-4730C8320C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77211" y="4032831"/>
            <a:ext cx="3977053" cy="153901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buNone/>
              <a:defRPr sz="2000" spc="-15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설명을 입력해주세요</a:t>
            </a:r>
            <a:r>
              <a:rPr lang="en-US" altLang="ko-KR" dirty="0"/>
              <a:t>. </a:t>
            </a:r>
            <a:r>
              <a:rPr lang="ko-KR" altLang="en-US" dirty="0"/>
              <a:t>설명을 입력해주세요</a:t>
            </a:r>
            <a:r>
              <a:rPr lang="en-US" altLang="ko-KR" dirty="0"/>
              <a:t>. </a:t>
            </a:r>
            <a:r>
              <a:rPr lang="ko-KR" altLang="en-US" dirty="0"/>
              <a:t>설명을 입력해주세요</a:t>
            </a:r>
            <a:r>
              <a:rPr lang="en-US" altLang="ko-KR" dirty="0"/>
              <a:t>. </a:t>
            </a:r>
            <a:r>
              <a:rPr lang="ko-KR" altLang="en-US" dirty="0"/>
              <a:t>설명을 입력해주세요</a:t>
            </a:r>
            <a:r>
              <a:rPr lang="en-US" altLang="ko-KR" dirty="0"/>
              <a:t>.</a:t>
            </a:r>
            <a:r>
              <a:rPr lang="ko-KR" altLang="en-US" dirty="0"/>
              <a:t>설명을 입력해주세요</a:t>
            </a:r>
            <a:r>
              <a:rPr lang="en-US" altLang="ko-KR" dirty="0"/>
              <a:t>. </a:t>
            </a:r>
            <a:r>
              <a:rPr lang="ko-KR" altLang="en-US" dirty="0"/>
              <a:t>설명을 입력해주세요</a:t>
            </a:r>
            <a:r>
              <a:rPr lang="en-US" altLang="ko-KR" dirty="0"/>
              <a:t>.</a:t>
            </a:r>
            <a:r>
              <a:rPr lang="ko-KR" altLang="en-US" dirty="0"/>
              <a:t>설명을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8" name="텍스트 개체 틀 43">
            <a:extLst>
              <a:ext uri="{FF2B5EF4-FFF2-40B4-BE49-F238E27FC236}">
                <a16:creationId xmlns:a16="http://schemas.microsoft.com/office/drawing/2014/main" id="{4F09507E-71B9-4DF7-874D-B11DE0165E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29714" y="4032831"/>
            <a:ext cx="3977053" cy="4987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buNone/>
              <a:defRPr sz="2400" spc="-150">
                <a:latin typeface="나눔명조 ExtraBold" panose="02020603020101020101" pitchFamily="18" charset="-127"/>
                <a:ea typeface="나눔명조 ExtraBold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두 번째 진행상황</a:t>
            </a:r>
          </a:p>
        </p:txBody>
      </p:sp>
    </p:spTree>
    <p:extLst>
      <p:ext uri="{BB962C8B-B14F-4D97-AF65-F5344CB8AC3E}">
        <p14:creationId xmlns:p14="http://schemas.microsoft.com/office/powerpoint/2010/main" val="2009734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0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940526" y="0"/>
            <a:ext cx="3553097" cy="4924697"/>
            <a:chOff x="940526" y="0"/>
            <a:chExt cx="3553097" cy="4924697"/>
          </a:xfrm>
        </p:grpSpPr>
        <p:sp>
          <p:nvSpPr>
            <p:cNvPr id="6" name="직사각형 5"/>
            <p:cNvSpPr/>
            <p:nvPr/>
          </p:nvSpPr>
          <p:spPr>
            <a:xfrm>
              <a:off x="940526" y="0"/>
              <a:ext cx="3553097" cy="492469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19607" y="2479281"/>
              <a:ext cx="1794934" cy="0"/>
            </a:xfrm>
            <a:prstGeom prst="line">
              <a:avLst/>
            </a:prstGeom>
            <a:ln w="25400"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564813" y="1878276"/>
            <a:ext cx="1733021" cy="678921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 b="1"/>
              <a:t>메뉴 추천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프로그램</a:t>
            </a:r>
            <a:endParaRPr lang="ko-KR" altLang="en-US" b="1"/>
          </a:p>
        </p:txBody>
      </p:sp>
      <p:sp>
        <p:nvSpPr>
          <p:cNvPr id="9" name=""/>
          <p:cNvSpPr txBox="1"/>
          <p:nvPr/>
        </p:nvSpPr>
        <p:spPr>
          <a:xfrm>
            <a:off x="8012904" y="6030038"/>
            <a:ext cx="4024314" cy="6427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a6a6a6"/>
                </a:solidFill>
              </a:rPr>
              <a:t>20163240</a:t>
            </a:r>
            <a:r>
              <a:rPr lang="ko-KR" altLang="en-US">
                <a:solidFill>
                  <a:srgbClr val="a6a6a6"/>
                </a:solidFill>
              </a:rPr>
              <a:t> 조영문 </a:t>
            </a:r>
            <a:r>
              <a:rPr lang="en-US" altLang="ko-KR">
                <a:solidFill>
                  <a:srgbClr val="a6a6a6"/>
                </a:solidFill>
              </a:rPr>
              <a:t>20163265</a:t>
            </a:r>
            <a:r>
              <a:rPr lang="ko-KR" altLang="en-US">
                <a:solidFill>
                  <a:srgbClr val="a6a6a6"/>
                </a:solidFill>
              </a:rPr>
              <a:t> 유하영</a:t>
            </a:r>
            <a:endParaRPr lang="ko-KR" altLang="en-US">
              <a:solidFill>
                <a:srgbClr val="a6a6a6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a6a6a6"/>
                </a:solidFill>
              </a:rPr>
              <a:t>20153182</a:t>
            </a:r>
            <a:r>
              <a:rPr lang="ko-KR" altLang="en-US">
                <a:solidFill>
                  <a:srgbClr val="a6a6a6"/>
                </a:solidFill>
              </a:rPr>
              <a:t> 유한규 </a:t>
            </a:r>
            <a:r>
              <a:rPr lang="en-US" altLang="ko-KR">
                <a:solidFill>
                  <a:srgbClr val="a6a6a6"/>
                </a:solidFill>
              </a:rPr>
              <a:t>20193019</a:t>
            </a:r>
            <a:r>
              <a:rPr lang="ko-KR" altLang="en-US">
                <a:solidFill>
                  <a:srgbClr val="a6a6a6"/>
                </a:solidFill>
              </a:rPr>
              <a:t> 이상미</a:t>
            </a:r>
            <a:endParaRPr lang="ko-KR" altLang="en-US">
              <a:solidFill>
                <a:srgbClr val="a6a6a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2459990" cy="5123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개발 규모 산정</a:t>
            </a:r>
            <a:endParaRPr lang="ko-KR" altLang="en-US"/>
          </a:p>
        </p:txBody>
      </p:sp>
      <p:sp>
        <p:nvSpPr>
          <p:cNvPr id="8" name="텍스트 개체 틀 40"/>
          <p:cNvSpPr>
            <a:spLocks noGrp="1"/>
          </p:cNvSpPr>
          <p:nvPr>
            <p:ph type="body" sz="quarter" idx="17" hasCustomPrompt="1"/>
          </p:nvPr>
        </p:nvSpPr>
        <p:spPr>
          <a:xfrm>
            <a:off x="3958981" y="1232380"/>
            <a:ext cx="6091767" cy="490472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간트 차트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3161" y="1937725"/>
            <a:ext cx="8256457" cy="458330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3155314" cy="5123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프로젝트 규모 산정</a:t>
            </a:r>
            <a:endParaRPr lang="ko-KR" altLang="en-US"/>
          </a:p>
        </p:txBody>
      </p:sp>
      <p:sp>
        <p:nvSpPr>
          <p:cNvPr id="5" name="텍스트 개체 틀 43"/>
          <p:cNvSpPr>
            <a:spLocks noGrp="1"/>
          </p:cNvSpPr>
          <p:nvPr>
            <p:ph type="body" sz="quarter" idx="15" hasCustomPrompt="1"/>
          </p:nvPr>
        </p:nvSpPr>
        <p:spPr>
          <a:xfrm>
            <a:off x="9535117" y="1226716"/>
            <a:ext cx="2401768" cy="485879"/>
          </a:xfrm>
        </p:spPr>
        <p:txBody>
          <a:bodyPr/>
          <a:lstStyle/>
          <a:p>
            <a:pPr>
              <a:defRPr/>
            </a:pPr>
            <a:r>
              <a:rPr lang="ko-KR" altLang="en-US" sz="2200"/>
              <a:t>간이 기능 점수법</a:t>
            </a:r>
            <a:endParaRPr lang="ko-KR" altLang="en-US" sz="2200"/>
          </a:p>
        </p:txBody>
      </p:sp>
      <p:sp>
        <p:nvSpPr>
          <p:cNvPr id="8" name="텍스트 개체 틀 43"/>
          <p:cNvSpPr>
            <a:spLocks noGrp="1"/>
          </p:cNvSpPr>
          <p:nvPr>
            <p:ph type="body" sz="quarter" idx="18" hasCustomPrompt="1"/>
          </p:nvPr>
        </p:nvSpPr>
        <p:spPr>
          <a:xfrm>
            <a:off x="9497156" y="2530811"/>
            <a:ext cx="2562960" cy="491105"/>
          </a:xfrm>
        </p:spPr>
        <p:txBody>
          <a:bodyPr/>
          <a:lstStyle/>
          <a:p>
            <a:pPr>
              <a:defRPr/>
            </a:pPr>
            <a:r>
              <a:rPr lang="ko-KR" altLang="en-US" sz="2200"/>
              <a:t>데이터 기능 점수</a:t>
            </a:r>
            <a:endParaRPr lang="ko-KR" altLang="en-US" sz="22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7765" y="1711642"/>
            <a:ext cx="9412164" cy="647626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86355" y="3015272"/>
            <a:ext cx="9381134" cy="1692031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4549838" y="4795951"/>
            <a:ext cx="6945924" cy="1252904"/>
          </a:xfrm>
          <a:prstGeom prst="rect">
            <a:avLst/>
          </a:prstGeom>
          <a:solidFill>
            <a:srgbClr val="002060">
              <a:alpha val="8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a6a6a6"/>
                </a:solidFill>
              </a:rPr>
              <a:t>데이터 기능 점수 </a:t>
            </a: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(ILF</a:t>
            </a:r>
            <a:r>
              <a:rPr lang="ko-KR" altLang="en-US">
                <a:solidFill>
                  <a:srgbClr val="a6a6a6"/>
                </a:solidFill>
              </a:rPr>
              <a:t> 개수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7.5)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+ (EIF</a:t>
            </a:r>
            <a:r>
              <a:rPr lang="ko-KR" altLang="en-US">
                <a:solidFill>
                  <a:srgbClr val="a6a6a6"/>
                </a:solidFill>
              </a:rPr>
              <a:t> 개수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5.4)</a:t>
            </a:r>
            <a:endParaRPr lang="en-US" altLang="ko-KR">
              <a:solidFill>
                <a:srgbClr val="a6a6a6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a6a6a6"/>
                </a:solidFill>
              </a:rPr>
              <a:t>     </a:t>
            </a: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(3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7.5)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+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(1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5.4)</a:t>
            </a:r>
            <a:endParaRPr lang="en-US" altLang="ko-KR">
              <a:solidFill>
                <a:srgbClr val="a6a6a6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a6a6a6"/>
                </a:solidFill>
              </a:rPr>
              <a:t>                               </a:t>
            </a: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22.5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+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5.4</a:t>
            </a:r>
            <a:endParaRPr lang="en-US" altLang="ko-KR">
              <a:solidFill>
                <a:srgbClr val="a6a6a6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a6a6a6"/>
                </a:solidFill>
              </a:rPr>
              <a:t>                               </a:t>
            </a: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27.9</a:t>
            </a:r>
            <a:endParaRPr lang="en-US" altLang="ko-KR">
              <a:solidFill>
                <a:srgbClr val="a6a6a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3155315" cy="5123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프로젝트 규모 산정</a:t>
            </a:r>
            <a:endParaRPr lang="ko-KR" altLang="en-US"/>
          </a:p>
        </p:txBody>
      </p:sp>
      <p:sp>
        <p:nvSpPr>
          <p:cNvPr id="5" name="텍스트 개체 틀 43"/>
          <p:cNvSpPr>
            <a:spLocks noGrp="1"/>
          </p:cNvSpPr>
          <p:nvPr>
            <p:ph type="body" sz="quarter" idx="15" hasCustomPrompt="1"/>
          </p:nvPr>
        </p:nvSpPr>
        <p:spPr>
          <a:xfrm>
            <a:off x="9269665" y="875383"/>
            <a:ext cx="2401768" cy="487597"/>
          </a:xfrm>
        </p:spPr>
        <p:txBody>
          <a:bodyPr/>
          <a:lstStyle/>
          <a:p>
            <a:pPr>
              <a:defRPr/>
            </a:pPr>
            <a:r>
              <a:rPr lang="ko-KR" altLang="en-US" sz="2200"/>
              <a:t>트랜잭션 기능 점수</a:t>
            </a:r>
            <a:endParaRPr lang="ko-KR" altLang="en-US" sz="2200"/>
          </a:p>
        </p:txBody>
      </p:sp>
      <p:sp>
        <p:nvSpPr>
          <p:cNvPr id="11" name=""/>
          <p:cNvSpPr/>
          <p:nvPr/>
        </p:nvSpPr>
        <p:spPr>
          <a:xfrm>
            <a:off x="1856292" y="5779680"/>
            <a:ext cx="10335708" cy="107832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a6a6a6"/>
                </a:solidFill>
              </a:rPr>
              <a:t>트랜잭션 기능 점수 </a:t>
            </a: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(EI </a:t>
            </a:r>
            <a:r>
              <a:rPr lang="ko-KR" altLang="en-US">
                <a:solidFill>
                  <a:srgbClr val="a6a6a6"/>
                </a:solidFill>
              </a:rPr>
              <a:t>개수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4.0)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+ (EO</a:t>
            </a:r>
            <a:r>
              <a:rPr lang="ko-KR" altLang="en-US">
                <a:solidFill>
                  <a:srgbClr val="a6a6a6"/>
                </a:solidFill>
              </a:rPr>
              <a:t> 개수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5.2) + (EQ </a:t>
            </a:r>
            <a:r>
              <a:rPr lang="ko-KR" altLang="en-US">
                <a:solidFill>
                  <a:srgbClr val="a6a6a6"/>
                </a:solidFill>
              </a:rPr>
              <a:t>개수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3.9)</a:t>
            </a:r>
            <a:endParaRPr lang="en-US" altLang="ko-KR">
              <a:solidFill>
                <a:srgbClr val="a6a6a6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(8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4.0)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+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(0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5.2)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+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(5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3.9)</a:t>
            </a:r>
            <a:endParaRPr lang="en-US" altLang="ko-KR">
              <a:solidFill>
                <a:srgbClr val="a6a6a6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a6a6a6"/>
                </a:solidFill>
              </a:rPr>
              <a:t>                                          </a:t>
            </a: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32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+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0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+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19.5</a:t>
            </a:r>
            <a:r>
              <a:rPr lang="ko-KR" altLang="en-US">
                <a:solidFill>
                  <a:srgbClr val="a6a6a6"/>
                </a:solidFill>
              </a:rPr>
              <a:t>	</a:t>
            </a: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51.5</a:t>
            </a:r>
            <a:endParaRPr lang="en-US" altLang="ko-KR">
              <a:solidFill>
                <a:srgbClr val="a6a6a6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6667" y="1357807"/>
            <a:ext cx="8366049" cy="4212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3155315" cy="5123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프로젝트 규모 산정</a:t>
            </a:r>
            <a:endParaRPr lang="ko-KR" altLang="en-US"/>
          </a:p>
        </p:txBody>
      </p:sp>
      <p:sp>
        <p:nvSpPr>
          <p:cNvPr id="5" name="텍스트 개체 틀 43"/>
          <p:cNvSpPr>
            <a:spLocks noGrp="1"/>
          </p:cNvSpPr>
          <p:nvPr>
            <p:ph type="body" sz="quarter" idx="15" hasCustomPrompt="1"/>
          </p:nvPr>
        </p:nvSpPr>
        <p:spPr>
          <a:xfrm>
            <a:off x="9012023" y="1921571"/>
            <a:ext cx="2924862" cy="491345"/>
          </a:xfrm>
        </p:spPr>
        <p:txBody>
          <a:bodyPr/>
          <a:lstStyle/>
          <a:p>
            <a:pPr>
              <a:defRPr/>
            </a:pPr>
            <a:r>
              <a:rPr lang="ko-KR" altLang="en-US" sz="2200"/>
              <a:t>미조정 기능 점수 계산</a:t>
            </a:r>
            <a:endParaRPr lang="ko-KR" altLang="en-US" sz="22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87807" y="2614240"/>
            <a:ext cx="9445660" cy="2472004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4749227" y="5197370"/>
            <a:ext cx="7057871" cy="365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a6a6a6"/>
                </a:solidFill>
              </a:rPr>
              <a:t>미조정 기능 점수 계산 </a:t>
            </a: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데이터 기능 점수 </a:t>
            </a:r>
            <a:r>
              <a:rPr lang="en-US" altLang="ko-KR">
                <a:solidFill>
                  <a:srgbClr val="a6a6a6"/>
                </a:solidFill>
              </a:rPr>
              <a:t>+</a:t>
            </a:r>
            <a:r>
              <a:rPr lang="ko-KR" altLang="en-US">
                <a:solidFill>
                  <a:srgbClr val="a6a6a6"/>
                </a:solidFill>
              </a:rPr>
              <a:t> 트랜잭션 기능 점수</a:t>
            </a:r>
            <a:endParaRPr lang="ko-KR" altLang="en-US">
              <a:solidFill>
                <a:srgbClr val="a6a6a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3155315" cy="5123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프로젝트 규모 산정</a:t>
            </a:r>
            <a:endParaRPr lang="ko-KR" altLang="en-US"/>
          </a:p>
        </p:txBody>
      </p:sp>
      <p:sp>
        <p:nvSpPr>
          <p:cNvPr id="5" name="텍스트 개체 틀 43"/>
          <p:cNvSpPr>
            <a:spLocks noGrp="1"/>
          </p:cNvSpPr>
          <p:nvPr>
            <p:ph type="body" sz="quarter" idx="15" hasCustomPrompt="1"/>
          </p:nvPr>
        </p:nvSpPr>
        <p:spPr>
          <a:xfrm>
            <a:off x="9535117" y="1378117"/>
            <a:ext cx="2401768" cy="486878"/>
          </a:xfrm>
        </p:spPr>
        <p:txBody>
          <a:bodyPr/>
          <a:lstStyle/>
          <a:p>
            <a:pPr>
              <a:defRPr/>
            </a:pPr>
            <a:r>
              <a:rPr lang="ko-KR" altLang="en-US" sz="2200"/>
              <a:t>보정 전 개발 원가</a:t>
            </a:r>
            <a:endParaRPr lang="ko-KR" altLang="en-US" sz="2200"/>
          </a:p>
        </p:txBody>
      </p:sp>
      <p:sp>
        <p:nvSpPr>
          <p:cNvPr id="8" name="텍스트 개체 틀 43"/>
          <p:cNvSpPr>
            <a:spLocks noGrp="1"/>
          </p:cNvSpPr>
          <p:nvPr>
            <p:ph type="body" sz="quarter" idx="18" hasCustomPrompt="1"/>
          </p:nvPr>
        </p:nvSpPr>
        <p:spPr>
          <a:xfrm>
            <a:off x="9497156" y="4139130"/>
            <a:ext cx="2562960" cy="491105"/>
          </a:xfrm>
        </p:spPr>
        <p:txBody>
          <a:bodyPr/>
          <a:lstStyle/>
          <a:p>
            <a:pPr>
              <a:defRPr/>
            </a:pPr>
            <a:r>
              <a:rPr lang="ko-KR" altLang="en-US" sz="2200"/>
              <a:t>보정 후 개발 원가</a:t>
            </a:r>
            <a:endParaRPr lang="ko-KR" altLang="en-US" sz="2200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3437327" y="1940678"/>
          <a:ext cx="8133630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185"/>
                <a:gridCol w="1156301"/>
                <a:gridCol w="1143868"/>
                <a:gridCol w="1105868"/>
                <a:gridCol w="1120446"/>
                <a:gridCol w="125296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단계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분석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설계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테스트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합계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평균 복잡도 가중치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0.19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0.24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0.32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0.25</a:t>
                      </a:r>
                      <a:endParaRPr lang="en-US" altLang="ko-KR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1.00</a:t>
                      </a:r>
                      <a:endParaRPr lang="en-US" altLang="ko-KR" sz="15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단가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98,648</a:t>
                      </a:r>
                      <a:r>
                        <a:rPr lang="ko-KR" altLang="en-US" sz="1500"/>
                        <a:t>원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124,609</a:t>
                      </a:r>
                      <a:r>
                        <a:rPr lang="ko-KR" altLang="en-US" sz="1500"/>
                        <a:t>원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166,145</a:t>
                      </a:r>
                      <a:r>
                        <a:rPr lang="ko-KR" altLang="en-US" sz="1500"/>
                        <a:t>원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129,801</a:t>
                      </a:r>
                      <a:r>
                        <a:rPr lang="ko-KR" altLang="en-US" sz="1500"/>
                        <a:t>원</a:t>
                      </a:r>
                      <a:endParaRPr lang="ko-KR" altLang="en-US" sz="1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/>
                        <a:t>519,203</a:t>
                      </a:r>
                      <a:r>
                        <a:rPr lang="ko-KR" altLang="en-US" sz="1500"/>
                        <a:t>원</a:t>
                      </a:r>
                      <a:endParaRPr lang="ko-KR" altLang="en-US" sz="15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4" name=""/>
          <p:cNvSpPr txBox="1"/>
          <p:nvPr/>
        </p:nvSpPr>
        <p:spPr>
          <a:xfrm>
            <a:off x="5545579" y="3108054"/>
            <a:ext cx="6167828" cy="6428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a6a6a6"/>
                </a:solidFill>
              </a:rPr>
              <a:t>                        </a:t>
            </a: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미조정 기능 점수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기능 점수당 단가</a:t>
            </a:r>
            <a:endParaRPr lang="ko-KR" altLang="en-US">
              <a:solidFill>
                <a:srgbClr val="a6a6a6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a6a6a6"/>
                </a:solidFill>
              </a:rPr>
              <a:t>                               </a:t>
            </a:r>
            <a:r>
              <a:rPr lang="en-US" altLang="ko-KR">
                <a:solidFill>
                  <a:srgbClr val="a6a6a6"/>
                </a:solidFill>
              </a:rPr>
              <a:t>-&gt;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79.4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519,203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41,224,718.2</a:t>
            </a:r>
            <a:endParaRPr lang="en-US" altLang="ko-KR">
              <a:solidFill>
                <a:srgbClr val="a6a6a6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438245" y="4658663"/>
            <a:ext cx="9212704" cy="1183410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보정 전 개발 원가 </a:t>
            </a:r>
            <a:endParaRPr lang="en-US" altLang="ko-KR">
              <a:solidFill>
                <a:srgbClr val="a6a6a6"/>
              </a:solidFill>
            </a:endParaRPr>
          </a:p>
          <a:p>
            <a:pPr algn="r">
              <a:defRPr/>
            </a:pP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(</a:t>
            </a:r>
            <a:r>
              <a:rPr lang="ko-KR" altLang="en-US">
                <a:solidFill>
                  <a:srgbClr val="a6a6a6"/>
                </a:solidFill>
              </a:rPr>
              <a:t>규모 보정 계수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어플리케이션 보정 계수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언어 보정 계수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품질</a:t>
            </a:r>
            <a:r>
              <a:rPr lang="en-US" altLang="ko-KR">
                <a:solidFill>
                  <a:srgbClr val="a6a6a6"/>
                </a:solidFill>
              </a:rPr>
              <a:t>/</a:t>
            </a:r>
            <a:r>
              <a:rPr lang="ko-KR" altLang="en-US">
                <a:solidFill>
                  <a:srgbClr val="a6a6a6"/>
                </a:solidFill>
              </a:rPr>
              <a:t>특성 보정 계수</a:t>
            </a:r>
            <a:r>
              <a:rPr lang="en-US" altLang="ko-KR">
                <a:solidFill>
                  <a:srgbClr val="a6a6a6"/>
                </a:solidFill>
              </a:rPr>
              <a:t>)</a:t>
            </a:r>
            <a:endParaRPr lang="en-US" altLang="ko-KR">
              <a:solidFill>
                <a:srgbClr val="a6a6a6"/>
              </a:solidFill>
            </a:endParaRPr>
          </a:p>
          <a:p>
            <a:pPr algn="r">
              <a:defRPr/>
            </a:pPr>
            <a:r>
              <a:rPr lang="en-US" altLang="ko-KR">
                <a:solidFill>
                  <a:srgbClr val="a6a6a6"/>
                </a:solidFill>
              </a:rPr>
              <a:t>-&gt;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41,224,718.2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(0.65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1.0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1.2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*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1.0)</a:t>
            </a:r>
            <a:endParaRPr lang="en-US" altLang="ko-KR">
              <a:solidFill>
                <a:srgbClr val="a6a6a6"/>
              </a:solidFill>
            </a:endParaRPr>
          </a:p>
          <a:p>
            <a:pPr algn="r">
              <a:defRPr/>
            </a:pPr>
            <a:r>
              <a:rPr lang="en-US" altLang="ko-KR">
                <a:solidFill>
                  <a:srgbClr val="a6a6a6"/>
                </a:solidFill>
              </a:rPr>
              <a:t>=</a:t>
            </a:r>
            <a:r>
              <a:rPr lang="ko-KR" altLang="en-US">
                <a:solidFill>
                  <a:srgbClr val="a6a6a6"/>
                </a:solidFill>
              </a:rPr>
              <a:t> </a:t>
            </a:r>
            <a:r>
              <a:rPr lang="en-US" altLang="ko-KR">
                <a:solidFill>
                  <a:srgbClr val="a6a6a6"/>
                </a:solidFill>
              </a:rPr>
              <a:t>32,155,280.196</a:t>
            </a:r>
            <a:endParaRPr lang="en-US" altLang="ko-KR">
              <a:solidFill>
                <a:srgbClr val="a6a6a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3707765" cy="5123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마일 스톤 및 일정 계획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7146" y="1863777"/>
            <a:ext cx="9085065" cy="2338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6"/>
          <p:cNvCxnSpPr/>
          <p:nvPr/>
        </p:nvCxnSpPr>
        <p:spPr>
          <a:xfrm>
            <a:off x="3741048" y="3429000"/>
            <a:ext cx="4709903" cy="0"/>
          </a:xfrm>
          <a:prstGeom prst="line">
            <a:avLst/>
          </a:prstGeom>
          <a:ln w="2540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543076" y="2264712"/>
            <a:ext cx="5105848" cy="1726671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3500" b="1"/>
              <a:t>Thanks</a:t>
            </a:r>
            <a:endParaRPr lang="en-US" altLang="ko-KR" sz="3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222500" y="543062"/>
            <a:ext cx="869315" cy="51230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96373" y="2364337"/>
            <a:ext cx="2701925" cy="47220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프로젝트 개요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2066661" y="3482354"/>
            <a:ext cx="2701924" cy="2059291"/>
          </a:xfrm>
        </p:spPr>
        <p:txBody>
          <a:bodyPr/>
          <a:lstStyle/>
          <a:p>
            <a:pPr marL="856800" lvl="0" indent="-285600">
              <a:buNone/>
              <a:defRPr/>
            </a:pPr>
            <a:r>
              <a:rPr lang="ko-KR" altLang="en-US"/>
              <a:t>프로젝트 목적</a:t>
            </a:r>
            <a:endParaRPr lang="ko-KR" altLang="en-US"/>
          </a:p>
          <a:p>
            <a:pPr marL="856800" lvl="0" indent="-285600">
              <a:buNone/>
              <a:defRPr/>
            </a:pPr>
            <a:r>
              <a:rPr lang="ko-KR" altLang="en-US"/>
              <a:t>시장분석</a:t>
            </a:r>
            <a:endParaRPr lang="ko-KR" altLang="en-US"/>
          </a:p>
          <a:p>
            <a:pPr marL="856800" lvl="0" indent="-285600">
              <a:buNone/>
              <a:defRPr/>
            </a:pPr>
            <a:r>
              <a:rPr lang="ko-KR" altLang="en-US"/>
              <a:t>주요 일정</a:t>
            </a:r>
            <a:endParaRPr lang="ko-KR" altLang="en-US"/>
          </a:p>
          <a:p>
            <a:pPr marL="856800" lvl="0" indent="-285600">
              <a:buNone/>
              <a:defRPr/>
            </a:pPr>
            <a:r>
              <a:rPr lang="ko-KR" altLang="en-US"/>
              <a:t>프로젝트 조직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5619918" y="2382818"/>
            <a:ext cx="2701925" cy="46325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기술적 프로세스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>
          <a:xfrm>
            <a:off x="5021552" y="3429000"/>
            <a:ext cx="3195270" cy="1398270"/>
          </a:xfrm>
        </p:spPr>
        <p:txBody>
          <a:bodyPr/>
          <a:lstStyle/>
          <a:p>
            <a:pPr marL="856800" lvl="0" indent="-285600">
              <a:buNone/>
              <a:defRPr/>
            </a:pPr>
            <a:r>
              <a:rPr lang="ko-KR" altLang="en-US"/>
              <a:t>개발 생명주기 모델</a:t>
            </a:r>
            <a:endParaRPr lang="ko-KR" altLang="en-US"/>
          </a:p>
          <a:p>
            <a:pPr marL="856800" lvl="0" indent="-285600">
              <a:buNone/>
              <a:defRPr/>
            </a:pPr>
            <a:r>
              <a:rPr lang="ko-KR" altLang="en-US"/>
              <a:t>개발 방법론 및 도구 선정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8843463" y="2401299"/>
            <a:ext cx="2701925" cy="46382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개발 규모 산정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>
          <a:xfrm>
            <a:off x="8281731" y="3519316"/>
            <a:ext cx="3415078" cy="2060429"/>
          </a:xfrm>
        </p:spPr>
        <p:txBody>
          <a:bodyPr/>
          <a:lstStyle/>
          <a:p>
            <a:pPr marL="856800" lvl="0" indent="-285600">
              <a:buNone/>
              <a:defRPr/>
            </a:pPr>
            <a:r>
              <a:rPr lang="en-US" altLang="ko-KR"/>
              <a:t>WBS</a:t>
            </a:r>
            <a:endParaRPr lang="en-US" altLang="ko-KR"/>
          </a:p>
          <a:p>
            <a:pPr marL="856800" lvl="0" indent="-285600">
              <a:buNone/>
              <a:defRPr/>
            </a:pPr>
            <a:r>
              <a:rPr lang="ko-KR" altLang="en-US"/>
              <a:t>상세 일정</a:t>
            </a:r>
            <a:endParaRPr lang="ko-KR" altLang="en-US"/>
          </a:p>
          <a:p>
            <a:pPr marL="856800" lvl="0" indent="-285600">
              <a:buNone/>
              <a:defRPr/>
            </a:pPr>
            <a:r>
              <a:rPr lang="ko-KR" altLang="en-US"/>
              <a:t>프로젝트 규모 산정</a:t>
            </a:r>
            <a:endParaRPr lang="ko-KR" altLang="en-US"/>
          </a:p>
          <a:p>
            <a:pPr marL="856800" lvl="0" indent="-285600">
              <a:buNone/>
              <a:defRPr/>
            </a:pPr>
            <a:r>
              <a:rPr lang="ko-KR" altLang="en-US"/>
              <a:t>마일스톤 및 일정 계획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222500" y="543062"/>
            <a:ext cx="2355215" cy="51230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프로젝트 개요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0900" r="1090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170" b="1170"/>
          <a:stretch>
            <a:fillRect/>
          </a:stretch>
        </p:blipFill>
        <p:spPr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5" name="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5630" b="5630"/>
          <a:stretch>
            <a:fillRect/>
          </a:stretch>
        </p:blipFill>
        <p:spPr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" name="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3780" b="3780"/>
          <a:stretch>
            <a:fillRect/>
          </a:stretch>
        </p:blipFill>
        <p:spPr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2222500" y="3740150"/>
            <a:ext cx="9625013" cy="48704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구현 환경 </a:t>
            </a:r>
            <a:r>
              <a:rPr lang="en-US" altLang="ko-KR"/>
              <a:t>: Windows 10, Oracle, JDK 1.8</a:t>
            </a:r>
            <a:r>
              <a:rPr lang="ko-KR" altLang="en-US"/>
              <a:t>                개발 언어 </a:t>
            </a:r>
            <a:r>
              <a:rPr lang="en-US" altLang="ko-KR"/>
              <a:t>: JAVA</a:t>
            </a:r>
            <a:r>
              <a:rPr lang="ko-KR" altLang="en-US"/>
              <a:t>              개발 도구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Eclipse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3630707" y="5371895"/>
            <a:ext cx="8151549" cy="101411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사용자가 보다 편리하게 음식 메뉴를 선정할 수 있는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음식 추천 기능을 통한 빠른 메뉴 선정 </a:t>
            </a:r>
            <a:r>
              <a:rPr lang="en-US" altLang="ko-KR"/>
              <a:t>&amp;</a:t>
            </a:r>
            <a:r>
              <a:rPr lang="ko-KR" altLang="en-US"/>
              <a:t> 메뉴와 관련된 주변 음식점 정보 제공</a:t>
            </a:r>
            <a:endParaRPr lang="ko-KR" altLang="en-US"/>
          </a:p>
        </p:txBody>
      </p:sp>
      <p:sp>
        <p:nvSpPr>
          <p:cNvPr id="12" name="텍스트 개체 틀 1"/>
          <p:cNvSpPr>
            <a:spLocks noGrp="1"/>
          </p:cNvSpPr>
          <p:nvPr/>
        </p:nvSpPr>
        <p:spPr>
          <a:xfrm>
            <a:off x="2160587" y="4660242"/>
            <a:ext cx="2362359" cy="519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프로젝트 목적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cxnSp>
        <p:nvCxnSpPr>
          <p:cNvPr id="13" name=""/>
          <p:cNvCxnSpPr>
            <a:stCxn id="12" idx="3"/>
          </p:cNvCxnSpPr>
          <p:nvPr/>
        </p:nvCxnSpPr>
        <p:spPr>
          <a:xfrm>
            <a:off x="4522946" y="4919968"/>
            <a:ext cx="7198757" cy="326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6925988" y="1303489"/>
            <a:ext cx="4655648" cy="260685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267530" y="3923109"/>
            <a:ext cx="4655648" cy="260685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6913926" y="3917216"/>
            <a:ext cx="4677019" cy="2613269"/>
          </a:xfrm>
          <a:prstGeom prst="rect">
            <a:avLst/>
          </a:prstGeom>
          <a:solidFill>
            <a:srgbClr val="002060">
              <a:alpha val="1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2267682" y="1298086"/>
            <a:ext cx="4652596" cy="2613269"/>
          </a:xfrm>
          <a:prstGeom prst="rect">
            <a:avLst/>
          </a:prstGeom>
          <a:solidFill>
            <a:srgbClr val="002060">
              <a:alpha val="1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1564640" cy="5123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시장분석</a:t>
            </a: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53629" y="4090621"/>
            <a:ext cx="1479550" cy="226695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71128" y="4068884"/>
            <a:ext cx="1485900" cy="22860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16418" y="1428017"/>
            <a:ext cx="1473200" cy="2292349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75365" y="1397732"/>
            <a:ext cx="1460500" cy="2279650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4087201" y="2787894"/>
            <a:ext cx="2723173" cy="90907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랜덤 메뉴 추천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근처 식당 추천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어플 오작동이 많음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8745660" y="3248977"/>
            <a:ext cx="272317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단순 랜덤 추천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4068632" y="5211641"/>
            <a:ext cx="2723173" cy="1181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주변 식당 랜덤 뽑기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랜덤 메뉴 추천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선택 메뉴 식당 정보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나만의 랜덤 리스트</a:t>
            </a: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8709023" y="5199429"/>
            <a:ext cx="2723173" cy="118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메뉴 다중 선택 후 랜덤 추천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메뉴 월드컵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질문을 통한 추천</a:t>
            </a: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5705230" y="1865923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6167193" y="1863541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10394157" y="1827823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10856120" y="1825442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9429750" y="1839728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9891713" y="1837347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10463212" y="4325755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10925175" y="4323374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9498805" y="4337660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9996486" y="4323372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5705230" y="4349570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6167193" y="4347189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4740823" y="4361475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5238505" y="4359094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4274099" y="4351949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9013030" y="4328136"/>
            <a:ext cx="390769" cy="3907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700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/>
          <p:nvPr/>
        </p:nvSpPr>
        <p:spPr>
          <a:xfrm>
            <a:off x="9628173" y="5071063"/>
            <a:ext cx="2045265" cy="1046031"/>
          </a:xfrm>
          <a:prstGeom prst="rect">
            <a:avLst/>
          </a:prstGeom>
          <a:solidFill>
            <a:srgbClr val="dfe6f7"/>
          </a:solidFill>
          <a:ln>
            <a:solidFill>
              <a:srgbClr val="dfe6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서버 코딩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테스트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7417883" y="5058853"/>
            <a:ext cx="2045265" cy="1046032"/>
          </a:xfrm>
          <a:prstGeom prst="rect">
            <a:avLst/>
          </a:prstGeom>
          <a:solidFill>
            <a:srgbClr val="dfe6f7"/>
          </a:solidFill>
          <a:ln>
            <a:solidFill>
              <a:srgbClr val="dfe6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클라이언트 코딩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테스트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3155315" cy="5123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프로젝트 주요 일정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3050" y="1118892"/>
            <a:ext cx="8931671" cy="2595857"/>
          </a:xfrm>
          <a:prstGeom prst="rect">
            <a:avLst/>
          </a:prstGeom>
        </p:spPr>
      </p:pic>
      <p:sp>
        <p:nvSpPr>
          <p:cNvPr id="15" name="텍스트 개체 틀 1"/>
          <p:cNvSpPr>
            <a:spLocks noGrp="1"/>
          </p:cNvSpPr>
          <p:nvPr/>
        </p:nvSpPr>
        <p:spPr>
          <a:xfrm>
            <a:off x="2303461" y="4114996"/>
            <a:ext cx="2362359" cy="519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프로젝트 조직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cxnSp>
        <p:nvCxnSpPr>
          <p:cNvPr id="17" name=""/>
          <p:cNvCxnSpPr>
            <a:stCxn id="15" idx="3"/>
          </p:cNvCxnSpPr>
          <p:nvPr/>
        </p:nvCxnSpPr>
        <p:spPr>
          <a:xfrm flipV="1">
            <a:off x="4665820" y="4366085"/>
            <a:ext cx="7067789" cy="863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/>
          <p:nvPr/>
        </p:nvSpPr>
        <p:spPr>
          <a:xfrm>
            <a:off x="2973371" y="5047129"/>
            <a:ext cx="2045265" cy="1060685"/>
          </a:xfrm>
          <a:prstGeom prst="rect">
            <a:avLst/>
          </a:prstGeom>
          <a:solidFill>
            <a:srgbClr val="dfe6f7"/>
          </a:solidFill>
          <a:ln>
            <a:solidFill>
              <a:srgbClr val="dfe6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클라이언트 코딩</a:t>
            </a:r>
            <a:endParaRPr lang="ko-KR" altLang="en-US" sz="1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프로젝트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2970455" y="4963234"/>
            <a:ext cx="2050622" cy="353273"/>
          </a:xfrm>
          <a:prstGeom prst="rect">
            <a:avLst/>
          </a:prstGeom>
          <a:solidFill>
            <a:srgbClr val="c0cdef"/>
          </a:solidFill>
          <a:ln>
            <a:solidFill>
              <a:srgbClr val="c0cd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조영문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5213944" y="5101837"/>
            <a:ext cx="2045265" cy="994743"/>
          </a:xfrm>
          <a:prstGeom prst="rect">
            <a:avLst/>
          </a:prstGeom>
          <a:solidFill>
            <a:srgbClr val="dfe6f7"/>
          </a:solidFill>
          <a:ln>
            <a:solidFill>
              <a:srgbClr val="dfe6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서버 코딩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DB</a:t>
            </a:r>
            <a:r>
              <a:rPr lang="ko-KR" altLang="en-US" sz="1300">
                <a:solidFill>
                  <a:schemeClr val="tx1"/>
                </a:solidFill>
              </a:rPr>
              <a:t> 구축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테스트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5211028" y="4956884"/>
            <a:ext cx="2050623" cy="353273"/>
          </a:xfrm>
          <a:prstGeom prst="rect">
            <a:avLst/>
          </a:prstGeom>
          <a:solidFill>
            <a:srgbClr val="c0cdef"/>
          </a:solidFill>
          <a:ln>
            <a:solidFill>
              <a:srgbClr val="c0cd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유하영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7421317" y="4956884"/>
            <a:ext cx="2043297" cy="353273"/>
          </a:xfrm>
          <a:prstGeom prst="rect">
            <a:avLst/>
          </a:prstGeom>
          <a:solidFill>
            <a:srgbClr val="c0cdef"/>
          </a:solidFill>
          <a:ln>
            <a:solidFill>
              <a:srgbClr val="c0cd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유한규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9624278" y="4956882"/>
            <a:ext cx="2043298" cy="353273"/>
          </a:xfrm>
          <a:prstGeom prst="rect">
            <a:avLst/>
          </a:prstGeom>
          <a:solidFill>
            <a:srgbClr val="c0cdef"/>
          </a:solidFill>
          <a:ln>
            <a:solidFill>
              <a:srgbClr val="c0cd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이상미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 rot="0">
            <a:off x="7408738" y="2927649"/>
            <a:ext cx="4062758" cy="318177"/>
            <a:chOff x="7329714" y="2210037"/>
            <a:chExt cx="4277070" cy="603927"/>
          </a:xfrm>
        </p:grpSpPr>
        <p:sp>
          <p:nvSpPr>
            <p:cNvPr id="26" name="화살표: 갈매기형 수장 25"/>
            <p:cNvSpPr/>
            <p:nvPr userDrawn="1"/>
          </p:nvSpPr>
          <p:spPr>
            <a:xfrm>
              <a:off x="7329714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화살표: 갈매기형 수장 26"/>
            <p:cNvSpPr/>
            <p:nvPr userDrawn="1"/>
          </p:nvSpPr>
          <p:spPr>
            <a:xfrm>
              <a:off x="7743579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화살표: 갈매기형 수장 27"/>
            <p:cNvSpPr/>
            <p:nvPr userDrawn="1"/>
          </p:nvSpPr>
          <p:spPr>
            <a:xfrm>
              <a:off x="8157445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화살표: 갈매기형 수장 28"/>
            <p:cNvSpPr/>
            <p:nvPr userDrawn="1"/>
          </p:nvSpPr>
          <p:spPr>
            <a:xfrm>
              <a:off x="8571310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화살표: 갈매기형 수장 29"/>
            <p:cNvSpPr/>
            <p:nvPr userDrawn="1"/>
          </p:nvSpPr>
          <p:spPr>
            <a:xfrm>
              <a:off x="8985175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화살표: 갈매기형 수장 30"/>
            <p:cNvSpPr/>
            <p:nvPr userDrawn="1"/>
          </p:nvSpPr>
          <p:spPr>
            <a:xfrm>
              <a:off x="9399041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화살표: 갈매기형 수장 31"/>
            <p:cNvSpPr/>
            <p:nvPr userDrawn="1"/>
          </p:nvSpPr>
          <p:spPr>
            <a:xfrm>
              <a:off x="9812906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화살표: 갈매기형 수장 32"/>
            <p:cNvSpPr/>
            <p:nvPr userDrawn="1"/>
          </p:nvSpPr>
          <p:spPr>
            <a:xfrm>
              <a:off x="10226771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화살표: 갈매기형 수장 33"/>
            <p:cNvSpPr/>
            <p:nvPr userDrawn="1"/>
          </p:nvSpPr>
          <p:spPr>
            <a:xfrm>
              <a:off x="10640637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화살표: 갈매기형 수장 34"/>
            <p:cNvSpPr/>
            <p:nvPr userDrawn="1"/>
          </p:nvSpPr>
          <p:spPr>
            <a:xfrm>
              <a:off x="11054502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텍스트 개체 틀 35"/>
          <p:cNvSpPr>
            <a:spLocks noGrp="1"/>
          </p:cNvSpPr>
          <p:nvPr>
            <p:ph type="body" sz="quarter" idx="11"/>
          </p:nvPr>
        </p:nvSpPr>
        <p:spPr>
          <a:xfrm>
            <a:off x="2222500" y="543062"/>
            <a:ext cx="2698115" cy="51230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기술적 프로세스</a:t>
            </a:r>
            <a:endParaRPr lang="ko-KR" altLang="en-US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>
          <a:xfrm>
            <a:off x="2129517" y="1477936"/>
            <a:ext cx="914400" cy="74232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en-US" altLang="ko-KR"/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4"/>
          </p:nvPr>
        </p:nvSpPr>
        <p:spPr>
          <a:xfrm>
            <a:off x="3089422" y="1477936"/>
            <a:ext cx="3977053" cy="191389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5"/>
          </p:nvPr>
        </p:nvSpPr>
        <p:spPr>
          <a:xfrm>
            <a:off x="7377032" y="2244119"/>
            <a:ext cx="4123592" cy="165922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프로젝트 생명주기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                                폭포수 모델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16"/>
          </p:nvPr>
        </p:nvSpPr>
        <p:spPr>
          <a:xfrm>
            <a:off x="2141728" y="4166819"/>
            <a:ext cx="914400" cy="74681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8"/>
          </p:nvPr>
        </p:nvSpPr>
        <p:spPr>
          <a:xfrm>
            <a:off x="7329406" y="4709318"/>
            <a:ext cx="4245708" cy="16610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개발 방법론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                                                    </a:t>
            </a:r>
            <a:r>
              <a:rPr lang="en-US" altLang="ko-KR"/>
              <a:t>UML</a:t>
            </a:r>
            <a:endParaRPr lang="en-US" altLang="ko-KR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6879" y="1460161"/>
            <a:ext cx="4038600" cy="2095500"/>
          </a:xfrm>
          <a:prstGeom prst="rect">
            <a:avLst/>
          </a:prstGeom>
        </p:spPr>
      </p:pic>
      <p:grpSp>
        <p:nvGrpSpPr>
          <p:cNvPr id="44" name="그룹 24"/>
          <p:cNvGrpSpPr/>
          <p:nvPr/>
        </p:nvGrpSpPr>
        <p:grpSpPr>
          <a:xfrm rot="0">
            <a:off x="7414602" y="5388031"/>
            <a:ext cx="4062758" cy="318177"/>
            <a:chOff x="7329714" y="2210037"/>
            <a:chExt cx="4277070" cy="603927"/>
          </a:xfrm>
        </p:grpSpPr>
        <p:sp>
          <p:nvSpPr>
            <p:cNvPr id="45" name="화살표: 갈매기형 수장 25"/>
            <p:cNvSpPr/>
            <p:nvPr userDrawn="1"/>
          </p:nvSpPr>
          <p:spPr>
            <a:xfrm>
              <a:off x="7329714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화살표: 갈매기형 수장 26"/>
            <p:cNvSpPr/>
            <p:nvPr userDrawn="1"/>
          </p:nvSpPr>
          <p:spPr>
            <a:xfrm>
              <a:off x="7743580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화살표: 갈매기형 수장 27"/>
            <p:cNvSpPr/>
            <p:nvPr userDrawn="1"/>
          </p:nvSpPr>
          <p:spPr>
            <a:xfrm>
              <a:off x="8157445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화살표: 갈매기형 수장 28"/>
            <p:cNvSpPr/>
            <p:nvPr userDrawn="1"/>
          </p:nvSpPr>
          <p:spPr>
            <a:xfrm>
              <a:off x="8571310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화살표: 갈매기형 수장 29"/>
            <p:cNvSpPr/>
            <p:nvPr userDrawn="1"/>
          </p:nvSpPr>
          <p:spPr>
            <a:xfrm>
              <a:off x="8985175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화살표: 갈매기형 수장 30"/>
            <p:cNvSpPr/>
            <p:nvPr userDrawn="1"/>
          </p:nvSpPr>
          <p:spPr>
            <a:xfrm>
              <a:off x="9399041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화살표: 갈매기형 수장 31"/>
            <p:cNvSpPr/>
            <p:nvPr userDrawn="1"/>
          </p:nvSpPr>
          <p:spPr>
            <a:xfrm>
              <a:off x="9812906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화살표: 갈매기형 수장 32"/>
            <p:cNvSpPr/>
            <p:nvPr userDrawn="1"/>
          </p:nvSpPr>
          <p:spPr>
            <a:xfrm>
              <a:off x="10226771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화살표: 갈매기형 수장 33"/>
            <p:cNvSpPr/>
            <p:nvPr userDrawn="1"/>
          </p:nvSpPr>
          <p:spPr>
            <a:xfrm>
              <a:off x="10640637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화살표: 갈매기형 수장 34"/>
            <p:cNvSpPr/>
            <p:nvPr userDrawn="1"/>
          </p:nvSpPr>
          <p:spPr>
            <a:xfrm>
              <a:off x="11054502" y="2210037"/>
              <a:ext cx="552282" cy="603927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97239" y="4145456"/>
            <a:ext cx="4040144" cy="1933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4288790" cy="5123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객체지향 개발 방법론 절차</a:t>
            </a:r>
            <a:endParaRPr lang="ko-KR" altLang="en-US"/>
          </a:p>
        </p:txBody>
      </p:sp>
      <p:sp>
        <p:nvSpPr>
          <p:cNvPr id="8" name="텍스트 개체 틀 40"/>
          <p:cNvSpPr>
            <a:spLocks noGrp="1"/>
          </p:cNvSpPr>
          <p:nvPr>
            <p:ph type="body" sz="quarter" idx="17" hasCustomPrompt="1"/>
          </p:nvPr>
        </p:nvSpPr>
        <p:spPr>
          <a:xfrm>
            <a:off x="4548170" y="1295881"/>
            <a:ext cx="7075424" cy="49144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계획 </a:t>
            </a:r>
            <a:r>
              <a:rPr lang="en-US" altLang="ko-KR"/>
              <a:t>-</a:t>
            </a:r>
            <a:r>
              <a:rPr lang="ko-KR" altLang="en-US"/>
              <a:t> 설계 </a:t>
            </a:r>
            <a:r>
              <a:rPr lang="en-US" altLang="ko-KR"/>
              <a:t>-</a:t>
            </a:r>
            <a:r>
              <a:rPr lang="ko-KR" altLang="en-US"/>
              <a:t> 개발 </a:t>
            </a:r>
            <a:r>
              <a:rPr lang="en-US" altLang="ko-KR"/>
              <a:t>-</a:t>
            </a:r>
            <a:r>
              <a:rPr lang="ko-KR" altLang="en-US"/>
              <a:t> 테스트 </a:t>
            </a:r>
            <a:r>
              <a:rPr lang="en-US" altLang="ko-KR"/>
              <a:t>-</a:t>
            </a:r>
            <a:r>
              <a:rPr lang="ko-KR" altLang="en-US"/>
              <a:t> 검토</a:t>
            </a:r>
            <a:r>
              <a:rPr lang="en-US" altLang="ko-KR"/>
              <a:t>(</a:t>
            </a:r>
            <a:r>
              <a:rPr lang="ko-KR" altLang="en-US"/>
              <a:t>피드백</a:t>
            </a:r>
            <a:r>
              <a:rPr lang="en-US" altLang="ko-KR"/>
              <a:t>)</a:t>
            </a:r>
            <a:r>
              <a:rPr lang="ko-KR" altLang="en-US"/>
              <a:t> 순으로 반복적 진행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0662" y="1907913"/>
            <a:ext cx="8653122" cy="3900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2459990" cy="5123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개발 규모 산정</a:t>
            </a:r>
            <a:endParaRPr lang="ko-KR" altLang="en-US"/>
          </a:p>
        </p:txBody>
      </p:sp>
      <p:sp>
        <p:nvSpPr>
          <p:cNvPr id="8" name="텍스트 개체 틀 40"/>
          <p:cNvSpPr>
            <a:spLocks noGrp="1"/>
          </p:cNvSpPr>
          <p:nvPr>
            <p:ph type="body" sz="quarter" idx="17" hasCustomPrompt="1"/>
          </p:nvPr>
        </p:nvSpPr>
        <p:spPr>
          <a:xfrm>
            <a:off x="4002942" y="1239708"/>
            <a:ext cx="6091767" cy="490471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WBS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8452" y="1853805"/>
            <a:ext cx="9481717" cy="4176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0" y="543062"/>
            <a:ext cx="2459990" cy="512308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개발 규모 산정</a:t>
            </a:r>
            <a:endParaRPr lang="ko-KR" altLang="en-US"/>
          </a:p>
        </p:txBody>
      </p:sp>
      <p:sp>
        <p:nvSpPr>
          <p:cNvPr id="8" name="텍스트 개체 틀 40"/>
          <p:cNvSpPr>
            <a:spLocks noGrp="1"/>
          </p:cNvSpPr>
          <p:nvPr>
            <p:ph type="body" sz="quarter" idx="17" hasCustomPrompt="1"/>
          </p:nvPr>
        </p:nvSpPr>
        <p:spPr>
          <a:xfrm>
            <a:off x="3958981" y="1232380"/>
            <a:ext cx="6091767" cy="490472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상세 일정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6165" y="2072297"/>
            <a:ext cx="4934438" cy="403225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51430" y="2220790"/>
            <a:ext cx="4866541" cy="386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437</ep:Words>
  <ep:PresentationFormat>와이드스크린</ep:PresentationFormat>
  <ep:Paragraphs>103</ep:Paragraphs>
  <ep:Slides>16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2020-06-12T07:01:48.000</dcterms:created>
  <dc:creator>gookdori</dc:creator>
  <cp:lastModifiedBy>이상미</cp:lastModifiedBy>
  <dcterms:modified xsi:type="dcterms:W3CDTF">2021-09-30T12:31:19.639</dcterms:modified>
  <cp:revision>52</cp:revision>
  <dc:title>PowerPoint 프레젠테이션</dc:title>
  <cp:version>1000.0000.01</cp:version>
</cp:coreProperties>
</file>