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6858000" cy="9906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586" y="-3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4667" y="1539030"/>
            <a:ext cx="3393988" cy="4575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451" y="1597672"/>
            <a:ext cx="3278504" cy="283411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97790" rIns="0" bIns="0" rtlCol="0" anchor="t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770"/>
              </a:spcBef>
            </a:pPr>
            <a:r>
              <a:rPr lang="ko-KR" altLang="en-US" sz="1200" dirty="0">
                <a:latin typeface="HY신명조"/>
                <a:cs typeface="HY신명조"/>
              </a:rPr>
              <a:t>폭발에</a:t>
            </a:r>
            <a:r>
              <a:rPr lang="ko-KR" altLang="en-US" sz="1200" spc="5" dirty="0">
                <a:latin typeface="HY신명조"/>
                <a:cs typeface="HY신명조"/>
              </a:rPr>
              <a:t> </a:t>
            </a:r>
            <a:r>
              <a:rPr lang="ko-KR" altLang="en-US" sz="1200" dirty="0">
                <a:latin typeface="HY신명조"/>
                <a:cs typeface="HY신명조"/>
              </a:rPr>
              <a:t>영향을</a:t>
            </a:r>
            <a:r>
              <a:rPr lang="ko-KR" altLang="en-US" sz="1200" spc="-5" dirty="0">
                <a:latin typeface="HY신명조"/>
                <a:cs typeface="HY신명조"/>
              </a:rPr>
              <a:t> </a:t>
            </a:r>
            <a:r>
              <a:rPr lang="ko-KR" altLang="en-US" sz="1200" dirty="0">
                <a:latin typeface="HY신명조"/>
                <a:cs typeface="HY신명조"/>
              </a:rPr>
              <a:t>미치는</a:t>
            </a:r>
            <a:r>
              <a:rPr lang="ko-KR" altLang="en-US" sz="1200" spc="-5" dirty="0">
                <a:latin typeface="HY신명조"/>
                <a:cs typeface="HY신명조"/>
              </a:rPr>
              <a:t> </a:t>
            </a:r>
            <a:r>
              <a:rPr lang="ko-KR" altLang="en-US" sz="1200" dirty="0">
                <a:latin typeface="HY신명조"/>
                <a:cs typeface="HY신명조"/>
              </a:rPr>
              <a:t>예상</a:t>
            </a:r>
            <a:r>
              <a:rPr lang="ko-KR" altLang="en-US" sz="1200" spc="5" dirty="0">
                <a:latin typeface="HY신명조"/>
                <a:cs typeface="HY신명조"/>
              </a:rPr>
              <a:t> </a:t>
            </a:r>
            <a:r>
              <a:rPr lang="ko-KR" altLang="en-US" sz="1200" dirty="0">
                <a:latin typeface="HY신명조"/>
                <a:cs typeface="HY신명조"/>
              </a:rPr>
              <a:t>요인</a:t>
            </a:r>
            <a:r>
              <a:rPr lang="ko-KR" altLang="en-US" sz="1200" spc="-5" dirty="0">
                <a:latin typeface="HY신명조"/>
                <a:cs typeface="HY신명조"/>
              </a:rPr>
              <a:t> </a:t>
            </a:r>
            <a:r>
              <a:rPr lang="ko-KR" altLang="en-US" sz="1200" spc="-25" dirty="0">
                <a:latin typeface="HY신명조"/>
                <a:cs typeface="HY신명조"/>
              </a:rPr>
              <a:t>정립</a:t>
            </a:r>
            <a:endParaRPr lang="ko-KR" altLang="en-US" sz="1200" dirty="0">
              <a:latin typeface="HY신명조"/>
              <a:cs typeface="HY신명조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10574" y="703962"/>
            <a:ext cx="1475740" cy="469900"/>
            <a:chOff x="2610574" y="703962"/>
            <a:chExt cx="1475740" cy="469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574" y="703962"/>
              <a:ext cx="1475306" cy="4696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27375" y="720852"/>
              <a:ext cx="1377950" cy="382905"/>
            </a:xfrm>
            <a:custGeom>
              <a:avLst/>
              <a:gdLst/>
              <a:ahLst/>
              <a:cxnLst/>
              <a:rect l="l" t="t" r="r" b="b"/>
              <a:pathLst>
                <a:path w="1377950" h="382905">
                  <a:moveTo>
                    <a:pt x="1156081" y="0"/>
                  </a:moveTo>
                  <a:lnTo>
                    <a:pt x="221615" y="0"/>
                  </a:lnTo>
                  <a:lnTo>
                    <a:pt x="170790" y="5049"/>
                  </a:lnTo>
                  <a:lnTo>
                    <a:pt x="124139" y="19434"/>
                  </a:lnTo>
                  <a:lnTo>
                    <a:pt x="82992" y="42007"/>
                  </a:lnTo>
                  <a:lnTo>
                    <a:pt x="48675" y="71623"/>
                  </a:lnTo>
                  <a:lnTo>
                    <a:pt x="22519" y="107135"/>
                  </a:lnTo>
                  <a:lnTo>
                    <a:pt x="5851" y="147397"/>
                  </a:lnTo>
                  <a:lnTo>
                    <a:pt x="0" y="191262"/>
                  </a:lnTo>
                  <a:lnTo>
                    <a:pt x="5851" y="235126"/>
                  </a:lnTo>
                  <a:lnTo>
                    <a:pt x="22519" y="275388"/>
                  </a:lnTo>
                  <a:lnTo>
                    <a:pt x="48675" y="310900"/>
                  </a:lnTo>
                  <a:lnTo>
                    <a:pt x="82992" y="340516"/>
                  </a:lnTo>
                  <a:lnTo>
                    <a:pt x="124139" y="363089"/>
                  </a:lnTo>
                  <a:lnTo>
                    <a:pt x="170790" y="377474"/>
                  </a:lnTo>
                  <a:lnTo>
                    <a:pt x="221615" y="382524"/>
                  </a:lnTo>
                  <a:lnTo>
                    <a:pt x="1156081" y="382524"/>
                  </a:lnTo>
                  <a:lnTo>
                    <a:pt x="1206905" y="377474"/>
                  </a:lnTo>
                  <a:lnTo>
                    <a:pt x="1253556" y="363089"/>
                  </a:lnTo>
                  <a:lnTo>
                    <a:pt x="1294703" y="340516"/>
                  </a:lnTo>
                  <a:lnTo>
                    <a:pt x="1329020" y="310900"/>
                  </a:lnTo>
                  <a:lnTo>
                    <a:pt x="1355176" y="275388"/>
                  </a:lnTo>
                  <a:lnTo>
                    <a:pt x="1371844" y="235126"/>
                  </a:lnTo>
                  <a:lnTo>
                    <a:pt x="1377696" y="191262"/>
                  </a:lnTo>
                  <a:lnTo>
                    <a:pt x="1371844" y="147397"/>
                  </a:lnTo>
                  <a:lnTo>
                    <a:pt x="1355176" y="107135"/>
                  </a:lnTo>
                  <a:lnTo>
                    <a:pt x="1329020" y="71623"/>
                  </a:lnTo>
                  <a:lnTo>
                    <a:pt x="1294703" y="42007"/>
                  </a:lnTo>
                  <a:lnTo>
                    <a:pt x="1253556" y="19434"/>
                  </a:lnTo>
                  <a:lnTo>
                    <a:pt x="1206905" y="5049"/>
                  </a:lnTo>
                  <a:lnTo>
                    <a:pt x="115608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51758" y="812038"/>
            <a:ext cx="330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 err="1">
                <a:latin typeface="HY신명조"/>
                <a:cs typeface="HY신명조"/>
              </a:rPr>
              <a:t>시작</a:t>
            </a:r>
            <a:endParaRPr sz="1200" dirty="0">
              <a:latin typeface="HY신명조"/>
              <a:cs typeface="HY신명조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1538" y="5132874"/>
            <a:ext cx="3422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5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8825890"/>
            <a:ext cx="631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dirty="0">
                <a:latin typeface="HY신명조"/>
                <a:cs typeface="HY신명조"/>
              </a:rPr>
              <a:t>폭발 가능의 요인 </a:t>
            </a:r>
            <a:r>
              <a:rPr lang="ko-KR" altLang="en-US" spc="-10" dirty="0">
                <a:latin typeface="HY신명조"/>
                <a:cs typeface="HY신명조"/>
              </a:rPr>
              <a:t>정립을</a:t>
            </a:r>
            <a:r>
              <a:rPr lang="en-US" altLang="ko-KR" spc="-10" dirty="0">
                <a:latin typeface="HY신명조"/>
                <a:cs typeface="HY신명조"/>
              </a:rPr>
              <a:t> </a:t>
            </a:r>
            <a:r>
              <a:rPr sz="1800" dirty="0" err="1">
                <a:latin typeface="HY신명조"/>
                <a:cs typeface="HY신명조"/>
              </a:rPr>
              <a:t>위한</a:t>
            </a:r>
            <a:r>
              <a:rPr sz="1800" spc="-10" dirty="0">
                <a:latin typeface="HY신명조"/>
                <a:cs typeface="HY신명조"/>
              </a:rPr>
              <a:t> </a:t>
            </a:r>
            <a:r>
              <a:rPr sz="1800" dirty="0">
                <a:latin typeface="HY신명조"/>
                <a:cs typeface="HY신명조"/>
              </a:rPr>
              <a:t>AI</a:t>
            </a:r>
            <a:r>
              <a:rPr sz="1800" spc="-10" dirty="0">
                <a:latin typeface="HY신명조"/>
                <a:cs typeface="HY신명조"/>
              </a:rPr>
              <a:t> </a:t>
            </a:r>
            <a:r>
              <a:rPr sz="1800" dirty="0">
                <a:latin typeface="HY신명조"/>
                <a:cs typeface="HY신명조"/>
              </a:rPr>
              <a:t>기법</a:t>
            </a:r>
            <a:r>
              <a:rPr sz="1800" spc="-15" dirty="0">
                <a:latin typeface="HY신명조"/>
                <a:cs typeface="HY신명조"/>
              </a:rPr>
              <a:t> </a:t>
            </a:r>
            <a:r>
              <a:rPr sz="1800" dirty="0">
                <a:latin typeface="HY신명조"/>
                <a:cs typeface="HY신명조"/>
              </a:rPr>
              <a:t>적용</a:t>
            </a:r>
            <a:r>
              <a:rPr sz="1800" spc="-10" dirty="0">
                <a:latin typeface="HY신명조"/>
                <a:cs typeface="HY신명조"/>
              </a:rPr>
              <a:t> </a:t>
            </a:r>
            <a:r>
              <a:rPr sz="1800" spc="-25" dirty="0">
                <a:latin typeface="HY신명조"/>
                <a:cs typeface="HY신명조"/>
              </a:rPr>
              <a:t>예시</a:t>
            </a:r>
            <a:endParaRPr sz="1800" dirty="0">
              <a:latin typeface="HY신명조"/>
              <a:cs typeface="HY신명조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HY신명조"/>
                <a:cs typeface="HY신명조"/>
              </a:rPr>
              <a:t>(실시간</a:t>
            </a:r>
            <a:r>
              <a:rPr sz="1800" spc="-5" dirty="0">
                <a:latin typeface="HY신명조"/>
                <a:cs typeface="HY신명조"/>
              </a:rPr>
              <a:t> </a:t>
            </a:r>
            <a:r>
              <a:rPr sz="1800" dirty="0">
                <a:latin typeface="HY신명조"/>
                <a:cs typeface="HY신명조"/>
              </a:rPr>
              <a:t>효율적 거리 계산 임베디드 AI 소프트웨어</a:t>
            </a:r>
            <a:r>
              <a:rPr sz="1800" spc="-10" dirty="0">
                <a:latin typeface="HY신명조"/>
                <a:cs typeface="HY신명조"/>
              </a:rPr>
              <a:t> 프로세스)</a:t>
            </a:r>
            <a:endParaRPr sz="1800" dirty="0">
              <a:latin typeface="HY신명조"/>
              <a:cs typeface="HY신명조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803" y="2406524"/>
            <a:ext cx="306705" cy="207254"/>
          </a:xfrm>
          <a:custGeom>
            <a:avLst/>
            <a:gdLst/>
            <a:ahLst/>
            <a:cxnLst/>
            <a:rect l="l" t="t" r="r" b="b"/>
            <a:pathLst>
              <a:path w="306705" h="173989">
                <a:moveTo>
                  <a:pt x="1518" y="173644"/>
                </a:moveTo>
                <a:lnTo>
                  <a:pt x="0" y="126632"/>
                </a:lnTo>
                <a:lnTo>
                  <a:pt x="13444" y="83051"/>
                </a:lnTo>
                <a:lnTo>
                  <a:pt x="39844" y="45756"/>
                </a:lnTo>
                <a:lnTo>
                  <a:pt x="77190" y="17599"/>
                </a:lnTo>
                <a:lnTo>
                  <a:pt x="123476" y="1432"/>
                </a:lnTo>
                <a:lnTo>
                  <a:pt x="172732" y="0"/>
                </a:lnTo>
                <a:lnTo>
                  <a:pt x="218361" y="12862"/>
                </a:lnTo>
                <a:lnTo>
                  <a:pt x="257393" y="38100"/>
                </a:lnTo>
                <a:lnTo>
                  <a:pt x="286856" y="73792"/>
                </a:lnTo>
                <a:lnTo>
                  <a:pt x="303778" y="118018"/>
                </a:lnTo>
                <a:lnTo>
                  <a:pt x="306573" y="145593"/>
                </a:lnTo>
                <a:lnTo>
                  <a:pt x="306280" y="1548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2325" y="2536517"/>
            <a:ext cx="989965" cy="90768"/>
          </a:xfrm>
          <a:custGeom>
            <a:avLst/>
            <a:gdLst/>
            <a:ahLst/>
            <a:cxnLst/>
            <a:rect l="l" t="t" r="r" b="b"/>
            <a:pathLst>
              <a:path w="989964" h="76200">
                <a:moveTo>
                  <a:pt x="977586" y="31623"/>
                </a:moveTo>
                <a:lnTo>
                  <a:pt x="926007" y="31623"/>
                </a:lnTo>
                <a:lnTo>
                  <a:pt x="926007" y="44323"/>
                </a:lnTo>
                <a:lnTo>
                  <a:pt x="913349" y="44421"/>
                </a:lnTo>
                <a:lnTo>
                  <a:pt x="913561" y="76200"/>
                </a:lnTo>
                <a:lnTo>
                  <a:pt x="989507" y="37464"/>
                </a:lnTo>
                <a:lnTo>
                  <a:pt x="977586" y="31623"/>
                </a:lnTo>
                <a:close/>
              </a:path>
              <a:path w="989964" h="76200">
                <a:moveTo>
                  <a:pt x="913265" y="31722"/>
                </a:moveTo>
                <a:lnTo>
                  <a:pt x="0" y="38861"/>
                </a:lnTo>
                <a:lnTo>
                  <a:pt x="101" y="51561"/>
                </a:lnTo>
                <a:lnTo>
                  <a:pt x="913349" y="44421"/>
                </a:lnTo>
                <a:lnTo>
                  <a:pt x="913265" y="31722"/>
                </a:lnTo>
                <a:close/>
              </a:path>
              <a:path w="989964" h="76200">
                <a:moveTo>
                  <a:pt x="926007" y="31623"/>
                </a:moveTo>
                <a:lnTo>
                  <a:pt x="913265" y="31722"/>
                </a:lnTo>
                <a:lnTo>
                  <a:pt x="913349" y="44421"/>
                </a:lnTo>
                <a:lnTo>
                  <a:pt x="926007" y="44323"/>
                </a:lnTo>
                <a:lnTo>
                  <a:pt x="926007" y="31623"/>
                </a:lnTo>
                <a:close/>
              </a:path>
              <a:path w="989964" h="76200">
                <a:moveTo>
                  <a:pt x="913053" y="0"/>
                </a:moveTo>
                <a:lnTo>
                  <a:pt x="913265" y="31722"/>
                </a:lnTo>
                <a:lnTo>
                  <a:pt x="977586" y="31623"/>
                </a:lnTo>
                <a:lnTo>
                  <a:pt x="913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320" y="2617451"/>
            <a:ext cx="2143760" cy="4904505"/>
          </a:xfrm>
          <a:custGeom>
            <a:avLst/>
            <a:gdLst/>
            <a:ahLst/>
            <a:cxnLst/>
            <a:rect l="l" t="t" r="r" b="b"/>
            <a:pathLst>
              <a:path w="2143760" h="4117340">
                <a:moveTo>
                  <a:pt x="0" y="0"/>
                </a:moveTo>
                <a:lnTo>
                  <a:pt x="0" y="4117213"/>
                </a:lnTo>
                <a:lnTo>
                  <a:pt x="2143760" y="4117213"/>
                </a:lnTo>
                <a:lnTo>
                  <a:pt x="2143760" y="39030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8084" y="7831797"/>
            <a:ext cx="3410712" cy="47552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322320" y="4590287"/>
            <a:ext cx="76200" cy="450850"/>
          </a:xfrm>
          <a:custGeom>
            <a:avLst/>
            <a:gdLst/>
            <a:ahLst/>
            <a:cxnLst/>
            <a:rect l="l" t="t" r="r" b="b"/>
            <a:pathLst>
              <a:path w="76200" h="450850">
                <a:moveTo>
                  <a:pt x="31750" y="374141"/>
                </a:moveTo>
                <a:lnTo>
                  <a:pt x="0" y="374141"/>
                </a:lnTo>
                <a:lnTo>
                  <a:pt x="38100" y="450341"/>
                </a:lnTo>
                <a:lnTo>
                  <a:pt x="69850" y="386841"/>
                </a:lnTo>
                <a:lnTo>
                  <a:pt x="31750" y="386841"/>
                </a:lnTo>
                <a:lnTo>
                  <a:pt x="31750" y="374141"/>
                </a:lnTo>
                <a:close/>
              </a:path>
              <a:path w="76200" h="450850">
                <a:moveTo>
                  <a:pt x="44450" y="0"/>
                </a:moveTo>
                <a:lnTo>
                  <a:pt x="31750" y="0"/>
                </a:lnTo>
                <a:lnTo>
                  <a:pt x="31750" y="386841"/>
                </a:lnTo>
                <a:lnTo>
                  <a:pt x="44450" y="386841"/>
                </a:lnTo>
                <a:lnTo>
                  <a:pt x="44450" y="0"/>
                </a:lnTo>
                <a:close/>
              </a:path>
              <a:path w="76200" h="450850">
                <a:moveTo>
                  <a:pt x="76200" y="374141"/>
                </a:moveTo>
                <a:lnTo>
                  <a:pt x="44450" y="374141"/>
                </a:lnTo>
                <a:lnTo>
                  <a:pt x="44450" y="386841"/>
                </a:lnTo>
                <a:lnTo>
                  <a:pt x="69850" y="386841"/>
                </a:lnTo>
                <a:lnTo>
                  <a:pt x="76200" y="374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83992" y="7857743"/>
            <a:ext cx="3276600" cy="37084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9906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HY신명조"/>
                <a:cs typeface="HY신명조"/>
              </a:rPr>
              <a:t>Weight와</a:t>
            </a:r>
            <a:r>
              <a:rPr sz="1200" spc="-20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bias</a:t>
            </a:r>
            <a:r>
              <a:rPr sz="1200" spc="-10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데이터</a:t>
            </a:r>
            <a:r>
              <a:rPr sz="1200" spc="-10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임베디드</a:t>
            </a:r>
            <a:r>
              <a:rPr sz="1200" spc="-20" dirty="0">
                <a:latin typeface="HY신명조"/>
                <a:cs typeface="HY신명조"/>
              </a:rPr>
              <a:t> 모듈이식</a:t>
            </a:r>
            <a:endParaRPr sz="1200">
              <a:latin typeface="HY신명조"/>
              <a:cs typeface="HY신명조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5544" y="3163785"/>
            <a:ext cx="3412235" cy="47552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711451" y="3189732"/>
            <a:ext cx="3278504" cy="370840"/>
          </a:xfrm>
          <a:custGeom>
            <a:avLst/>
            <a:gdLst/>
            <a:ahLst/>
            <a:cxnLst/>
            <a:rect l="l" t="t" r="r" b="b"/>
            <a:pathLst>
              <a:path w="3278504" h="370839">
                <a:moveTo>
                  <a:pt x="3278124" y="0"/>
                </a:moveTo>
                <a:lnTo>
                  <a:pt x="0" y="0"/>
                </a:lnTo>
                <a:lnTo>
                  <a:pt x="0" y="370332"/>
                </a:lnTo>
                <a:lnTo>
                  <a:pt x="3278124" y="370332"/>
                </a:lnTo>
                <a:lnTo>
                  <a:pt x="32781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41905" y="3275152"/>
            <a:ext cx="2616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 err="1">
                <a:latin typeface="HY신명조"/>
                <a:cs typeface="HY신명조"/>
              </a:rPr>
              <a:t>조합별</a:t>
            </a:r>
            <a:r>
              <a:rPr sz="1200" spc="-15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시뮬레이션</a:t>
            </a:r>
            <a:r>
              <a:rPr sz="1200" spc="-20" dirty="0">
                <a:latin typeface="HY신명조"/>
                <a:cs typeface="HY신명조"/>
              </a:rPr>
              <a:t> </a:t>
            </a:r>
            <a:r>
              <a:rPr sz="1200" spc="-25" dirty="0">
                <a:latin typeface="HY신명조"/>
                <a:cs typeface="HY신명조"/>
              </a:rPr>
              <a:t>진행</a:t>
            </a:r>
            <a:endParaRPr sz="1200" dirty="0">
              <a:latin typeface="HY신명조"/>
              <a:cs typeface="HY신명조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8083" y="5876506"/>
            <a:ext cx="3410712" cy="4755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983992" y="5902452"/>
            <a:ext cx="3276600" cy="37084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990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80"/>
              </a:spcBef>
            </a:pPr>
            <a:r>
              <a:rPr sz="1200" spc="-114" dirty="0">
                <a:latin typeface="HY신명조"/>
                <a:cs typeface="HY신명조"/>
              </a:rPr>
              <a:t>A.I</a:t>
            </a:r>
            <a:r>
              <a:rPr sz="1200" spc="-290" dirty="0">
                <a:latin typeface="HY신명조"/>
                <a:cs typeface="HY신명조"/>
              </a:rPr>
              <a:t> </a:t>
            </a:r>
            <a:r>
              <a:rPr sz="1200" spc="-80" dirty="0">
                <a:latin typeface="HY신명조"/>
                <a:cs typeface="HY신명조"/>
              </a:rPr>
              <a:t>학습</a:t>
            </a:r>
            <a:r>
              <a:rPr sz="1200" spc="-280" dirty="0">
                <a:latin typeface="HY신명조"/>
                <a:cs typeface="HY신명조"/>
              </a:rPr>
              <a:t> </a:t>
            </a:r>
            <a:r>
              <a:rPr sz="1200" spc="-35" dirty="0">
                <a:latin typeface="HY신명조"/>
                <a:cs typeface="HY신명조"/>
              </a:rPr>
              <a:t>진행</a:t>
            </a:r>
            <a:endParaRPr sz="1200">
              <a:latin typeface="HY신명조"/>
              <a:cs typeface="HY신명조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5544" y="5004777"/>
            <a:ext cx="3412235" cy="475526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685544" y="2348445"/>
            <a:ext cx="3412490" cy="3053080"/>
            <a:chOff x="1685544" y="2348445"/>
            <a:chExt cx="3412490" cy="3053080"/>
          </a:xfrm>
        </p:grpSpPr>
        <p:sp>
          <p:nvSpPr>
            <p:cNvPr id="26" name="object 26"/>
            <p:cNvSpPr/>
            <p:nvPr/>
          </p:nvSpPr>
          <p:spPr>
            <a:xfrm>
              <a:off x="1711452" y="5030724"/>
              <a:ext cx="3278504" cy="370840"/>
            </a:xfrm>
            <a:custGeom>
              <a:avLst/>
              <a:gdLst/>
              <a:ahLst/>
              <a:cxnLst/>
              <a:rect l="l" t="t" r="r" b="b"/>
              <a:pathLst>
                <a:path w="3278504" h="370839">
                  <a:moveTo>
                    <a:pt x="327812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3278124" y="370332"/>
                  </a:lnTo>
                  <a:lnTo>
                    <a:pt x="327812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544" y="2348445"/>
              <a:ext cx="3412235" cy="47552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711451" y="2374392"/>
            <a:ext cx="3278504" cy="37084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98425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HY신명조"/>
                <a:cs typeface="HY신명조"/>
              </a:rPr>
              <a:t>임의의</a:t>
            </a:r>
            <a:r>
              <a:rPr sz="1200" spc="-30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Level로</a:t>
            </a:r>
            <a:r>
              <a:rPr sz="1200" spc="-5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구성한</a:t>
            </a:r>
            <a:r>
              <a:rPr sz="1200" spc="-10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조합</a:t>
            </a:r>
            <a:r>
              <a:rPr sz="1200" spc="-15" dirty="0">
                <a:latin typeface="HY신명조"/>
                <a:cs typeface="HY신명조"/>
              </a:rPr>
              <a:t> </a:t>
            </a:r>
            <a:r>
              <a:rPr sz="1200" spc="-25" dirty="0">
                <a:latin typeface="HY신명조"/>
                <a:cs typeface="HY신명조"/>
              </a:rPr>
              <a:t>추출</a:t>
            </a:r>
            <a:endParaRPr sz="1200" dirty="0">
              <a:latin typeface="HY신명조"/>
              <a:cs typeface="HY신명조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6607" y="3982199"/>
            <a:ext cx="3168396" cy="68886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1060" y="6697992"/>
            <a:ext cx="3168395" cy="691883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886968" y="4008119"/>
            <a:ext cx="3991610" cy="3299460"/>
          </a:xfrm>
          <a:custGeom>
            <a:avLst/>
            <a:gdLst/>
            <a:ahLst/>
            <a:cxnLst/>
            <a:rect l="l" t="t" r="r" b="b"/>
            <a:pathLst>
              <a:path w="3991610" h="3299459">
                <a:moveTo>
                  <a:pt x="3035808" y="3007614"/>
                </a:moveTo>
                <a:lnTo>
                  <a:pt x="1517904" y="2715768"/>
                </a:lnTo>
                <a:lnTo>
                  <a:pt x="0" y="3007614"/>
                </a:lnTo>
                <a:lnTo>
                  <a:pt x="1517904" y="3299460"/>
                </a:lnTo>
                <a:lnTo>
                  <a:pt x="3035808" y="3007614"/>
                </a:lnTo>
                <a:close/>
              </a:path>
              <a:path w="3991610" h="3299459">
                <a:moveTo>
                  <a:pt x="3991356" y="291084"/>
                </a:moveTo>
                <a:lnTo>
                  <a:pt x="2473452" y="0"/>
                </a:lnTo>
                <a:lnTo>
                  <a:pt x="955548" y="291084"/>
                </a:lnTo>
                <a:lnTo>
                  <a:pt x="2473452" y="582168"/>
                </a:lnTo>
                <a:lnTo>
                  <a:pt x="3991356" y="29108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7496" y="6757161"/>
            <a:ext cx="255016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45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YES</a:t>
            </a:r>
            <a:endParaRPr sz="1200">
              <a:latin typeface="Arial"/>
              <a:cs typeface="Arial"/>
            </a:endParaRPr>
          </a:p>
          <a:p>
            <a:pPr marL="1012825">
              <a:lnSpc>
                <a:spcPts val="1345"/>
              </a:lnSpc>
            </a:pPr>
            <a:r>
              <a:rPr sz="1200" dirty="0">
                <a:latin typeface="HY신명조"/>
                <a:cs typeface="HY신명조"/>
              </a:rPr>
              <a:t>새로운</a:t>
            </a:r>
            <a:r>
              <a:rPr sz="1200" spc="5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추가</a:t>
            </a:r>
            <a:r>
              <a:rPr sz="1200" spc="-5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요인</a:t>
            </a:r>
            <a:r>
              <a:rPr sz="1200" spc="-5" dirty="0">
                <a:latin typeface="HY신명조"/>
                <a:cs typeface="HY신명조"/>
              </a:rPr>
              <a:t> </a:t>
            </a:r>
            <a:r>
              <a:rPr sz="1200" spc="-25" dirty="0">
                <a:latin typeface="HY신명조"/>
                <a:cs typeface="HY신명조"/>
              </a:rPr>
              <a:t>유무</a:t>
            </a:r>
            <a:endParaRPr sz="1200">
              <a:latin typeface="HY신명조"/>
              <a:cs typeface="HY신명조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HY신명조"/>
              <a:cs typeface="HY신명조"/>
            </a:endParaRPr>
          </a:p>
          <a:p>
            <a:pPr marL="196850" algn="ctr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46502" y="4050284"/>
            <a:ext cx="292290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305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NO</a:t>
            </a:r>
            <a:endParaRPr sz="1200" dirty="0">
              <a:latin typeface="Arial"/>
              <a:cs typeface="Arial"/>
            </a:endParaRPr>
          </a:p>
          <a:p>
            <a:pPr marR="687070" algn="ctr">
              <a:lnSpc>
                <a:spcPts val="1305"/>
              </a:lnSpc>
            </a:pPr>
            <a:r>
              <a:rPr sz="1200" dirty="0">
                <a:latin typeface="HY신명조"/>
                <a:cs typeface="HY신명조"/>
              </a:rPr>
              <a:t>새로운</a:t>
            </a:r>
            <a:r>
              <a:rPr sz="1200" spc="-5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요인</a:t>
            </a:r>
            <a:r>
              <a:rPr sz="1200" spc="5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유무</a:t>
            </a:r>
            <a:r>
              <a:rPr sz="1200" spc="-5" dirty="0">
                <a:latin typeface="HY신명조"/>
                <a:cs typeface="HY신명조"/>
              </a:rPr>
              <a:t> </a:t>
            </a:r>
            <a:r>
              <a:rPr sz="1200" spc="-25" dirty="0">
                <a:latin typeface="HY신명조"/>
                <a:cs typeface="HY신명조"/>
              </a:rPr>
              <a:t>확인</a:t>
            </a:r>
            <a:endParaRPr sz="1200" dirty="0">
              <a:latin typeface="HY신명조"/>
              <a:cs typeface="HY신명조"/>
            </a:endParaRPr>
          </a:p>
          <a:p>
            <a:pPr>
              <a:lnSpc>
                <a:spcPct val="100000"/>
              </a:lnSpc>
            </a:pPr>
            <a:endParaRPr sz="1200" dirty="0">
              <a:latin typeface="HY신명조"/>
              <a:cs typeface="HY신명조"/>
            </a:endParaRPr>
          </a:p>
          <a:p>
            <a:pPr marR="292735" algn="ctr">
              <a:lnSpc>
                <a:spcPct val="100000"/>
              </a:lnSpc>
              <a:spcBef>
                <a:spcPts val="965"/>
              </a:spcBef>
            </a:pPr>
            <a:r>
              <a:rPr sz="1200" spc="-25" dirty="0">
                <a:latin typeface="Arial"/>
                <a:cs typeface="Arial"/>
              </a:rPr>
              <a:t>YES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Arial"/>
              <a:cs typeface="Arial"/>
            </a:endParaRPr>
          </a:p>
          <a:p>
            <a:pPr marR="705485" algn="ctr">
              <a:lnSpc>
                <a:spcPct val="100000"/>
              </a:lnSpc>
            </a:pPr>
            <a:r>
              <a:rPr sz="1200" dirty="0">
                <a:latin typeface="HY신명조"/>
                <a:cs typeface="HY신명조"/>
              </a:rPr>
              <a:t>통계분석을</a:t>
            </a:r>
            <a:r>
              <a:rPr sz="1200" spc="-5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통한</a:t>
            </a:r>
            <a:r>
              <a:rPr sz="1200" spc="10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주요</a:t>
            </a:r>
            <a:r>
              <a:rPr sz="1200" spc="-5" dirty="0">
                <a:latin typeface="HY신명조"/>
                <a:cs typeface="HY신명조"/>
              </a:rPr>
              <a:t> </a:t>
            </a:r>
            <a:r>
              <a:rPr sz="1200" dirty="0">
                <a:latin typeface="HY신명조"/>
                <a:cs typeface="HY신명조"/>
              </a:rPr>
              <a:t>요인</a:t>
            </a:r>
            <a:r>
              <a:rPr sz="1200" spc="-5" dirty="0">
                <a:latin typeface="HY신명조"/>
                <a:cs typeface="HY신명조"/>
              </a:rPr>
              <a:t> </a:t>
            </a:r>
            <a:r>
              <a:rPr sz="1200" spc="-25" dirty="0">
                <a:latin typeface="HY신명조"/>
                <a:cs typeface="HY신명조"/>
              </a:rPr>
              <a:t>검토</a:t>
            </a:r>
            <a:endParaRPr sz="1200" dirty="0">
              <a:latin typeface="HY신명조"/>
              <a:cs typeface="HY신명조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C5E15ED-8CB7-255C-0844-A4C2FCE2A9E3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H="1">
            <a:off x="4677517" y="4504797"/>
            <a:ext cx="1784136" cy="1382014"/>
          </a:xfrm>
          <a:prstGeom prst="bentConnector4">
            <a:avLst>
              <a:gd name="adj1" fmla="val 101"/>
              <a:gd name="adj2" fmla="val 1165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1A6C143-975C-C047-F342-2ED5DA3B7AA5}"/>
              </a:ext>
            </a:extLst>
          </p:cNvPr>
          <p:cNvCxnSpPr/>
          <p:nvPr/>
        </p:nvCxnSpPr>
        <p:spPr>
          <a:xfrm flipH="1">
            <a:off x="274320" y="2613778"/>
            <a:ext cx="1414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687E28D-B33F-B1EF-C537-A11B02C333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509947" y="3800272"/>
            <a:ext cx="5290307" cy="1129950"/>
          </a:xfrm>
          <a:prstGeom prst="bentConnector3">
            <a:avLst>
              <a:gd name="adj1" fmla="val 1000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623DA0B-97FC-ED35-F050-79FDB49BFC1B}"/>
              </a:ext>
            </a:extLst>
          </p:cNvPr>
          <p:cNvCxnSpPr>
            <a:cxnSpLocks/>
          </p:cNvCxnSpPr>
          <p:nvPr/>
        </p:nvCxnSpPr>
        <p:spPr>
          <a:xfrm>
            <a:off x="562371" y="7010400"/>
            <a:ext cx="3520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2A7929D-229A-8AF6-1319-4BA525470E6D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>
            <a:off x="3350703" y="1881083"/>
            <a:ext cx="0" cy="493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B509F2A-3A4C-BED5-3391-1F62D6D25A45}"/>
              </a:ext>
            </a:extLst>
          </p:cNvPr>
          <p:cNvCxnSpPr>
            <a:cxnSpLocks/>
          </p:cNvCxnSpPr>
          <p:nvPr/>
        </p:nvCxnSpPr>
        <p:spPr>
          <a:xfrm>
            <a:off x="3350703" y="2745232"/>
            <a:ext cx="0" cy="447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ECA70F0-1E29-6862-E213-F2BEDB475F1B}"/>
              </a:ext>
            </a:extLst>
          </p:cNvPr>
          <p:cNvCxnSpPr>
            <a:cxnSpLocks/>
          </p:cNvCxnSpPr>
          <p:nvPr/>
        </p:nvCxnSpPr>
        <p:spPr>
          <a:xfrm>
            <a:off x="3350703" y="3560572"/>
            <a:ext cx="0" cy="447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430A569-A2F7-CD0C-63DC-E0155025374E}"/>
              </a:ext>
            </a:extLst>
          </p:cNvPr>
          <p:cNvCxnSpPr>
            <a:cxnSpLocks/>
          </p:cNvCxnSpPr>
          <p:nvPr/>
        </p:nvCxnSpPr>
        <p:spPr>
          <a:xfrm>
            <a:off x="4663439" y="5410200"/>
            <a:ext cx="0" cy="47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21E5F3A-63BB-590C-6B11-9DC1FF021746}"/>
              </a:ext>
            </a:extLst>
          </p:cNvPr>
          <p:cNvCxnSpPr>
            <a:cxnSpLocks/>
          </p:cNvCxnSpPr>
          <p:nvPr/>
        </p:nvCxnSpPr>
        <p:spPr>
          <a:xfrm>
            <a:off x="2412300" y="5401564"/>
            <a:ext cx="0" cy="132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6843C3-B3ED-6F12-A71D-A69431C21553}"/>
              </a:ext>
            </a:extLst>
          </p:cNvPr>
          <p:cNvCxnSpPr>
            <a:cxnSpLocks/>
          </p:cNvCxnSpPr>
          <p:nvPr/>
        </p:nvCxnSpPr>
        <p:spPr>
          <a:xfrm>
            <a:off x="4663439" y="6273292"/>
            <a:ext cx="0" cy="1584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E39420F-5840-3DCB-F910-14E624990307}"/>
              </a:ext>
            </a:extLst>
          </p:cNvPr>
          <p:cNvCxnSpPr>
            <a:cxnSpLocks/>
          </p:cNvCxnSpPr>
          <p:nvPr/>
        </p:nvCxnSpPr>
        <p:spPr>
          <a:xfrm>
            <a:off x="3350703" y="1103757"/>
            <a:ext cx="0" cy="447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64</Words>
  <Application>Microsoft Office PowerPoint</Application>
  <PresentationFormat>A4 용지(210x297mm)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HY신명조</vt:lpstr>
      <vt:lpstr>Arial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비티에너지</dc:creator>
  <cp:lastModifiedBy>동현 유</cp:lastModifiedBy>
  <cp:revision>3</cp:revision>
  <dcterms:created xsi:type="dcterms:W3CDTF">2024-01-25T10:31:23Z</dcterms:created>
  <dcterms:modified xsi:type="dcterms:W3CDTF">2024-02-22T19:05:01Z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2024-01-25T00:00:00Z</vt:filetime>
  </property>
  <property fmtid="{D5CDD505-2E9C-101B-9397-08002B2CF9AE}" pid="5" name="Producer">
    <vt:lpwstr>Microsoft® PowerPoint® 2016</vt:lpwstr>
  </property>
</Properties>
</file>