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78" autoAdjust="0"/>
  </p:normalViewPr>
  <p:slideViewPr>
    <p:cSldViewPr snapToGrid="0">
      <p:cViewPr>
        <p:scale>
          <a:sx n="80" d="100"/>
          <a:sy n="80" d="100"/>
        </p:scale>
        <p:origin x="-2472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08ED-81B8-4DCF-AF1A-0D62F903281A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656F1-42C5-4130-B715-D6F10A095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0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56F1-42C5-4130-B715-D6F10A095B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5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656F1-42C5-4130-B715-D6F10A095B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9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0303-A221-468C-9672-6F09ABDB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B50E50-D61C-4842-939E-05FFA3D86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DF8D2-B448-4DD6-B719-74DDDB9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B880D-27AE-4119-AFFE-837527F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6902-FE4F-496A-A1D0-5E36AE91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5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C7DEE-5449-4FF5-8E94-EEDADFEF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567DB-D23E-4B19-951C-D1CA6D1D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E36C7-4CA6-4A98-B160-86DFC948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2F47C-54DF-4FF2-A9BB-85CCFED7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A4BDC-1837-45A4-91E6-EA7126F0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591BF0-4441-41CA-ADC3-B52B85F45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0FFF7-2362-445C-8B98-2C3A8B22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A8FBD-7BB2-4852-B218-245439BD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7874B-1330-4AA9-A404-F8683493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0E166-D908-4716-AC60-6AEF905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95341-587B-458A-AEBC-020F6D5F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626F-17FC-477F-9CAA-C2CEAE0C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D289-62B2-4B2F-B14E-D8A7E081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50B5C-1137-48AE-8BB5-1FA7DC53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43C26-672A-434C-B2BC-D5D15294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4254-9AF9-4DE2-9F96-5C759CEE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CE8D0-E37D-4B3F-AEBD-A4EF6D67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7ABB6-6624-4ACE-911C-7EFF17DA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4C7E4-95AD-45E3-81C5-8B7E0C42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F7512-F273-492E-A9F9-C5D9156D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1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FFE36-0D65-427C-AAE0-904088A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64654-C69C-4E27-881B-5D6082953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48F8B-F115-4022-B9E2-45D9E130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F38D0-04AC-4E86-A306-29023BD7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FA3BF-9DCE-41BA-8E2A-02A1EFE4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4F02-452F-41A8-BC58-BA814B99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32F7-B969-46AD-8EF5-82E97DBB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712A1-3793-40C7-8AB3-DFE42FAD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96793-0255-465E-AAE8-D209C875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E5296B-BB3D-40FE-9572-1CC916052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06EFA2-B6C8-46BB-A729-6C676A43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C52E52-8186-48C4-A3B4-AD306D34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51DC4-7979-41EF-B799-4D780B17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39BAF8-A028-441B-B47C-8E9A6B02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F90EC-B8E3-4449-88A2-FFCF7A29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7248E-1D13-4A7B-9C3F-1A9509E6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E48E1-4BAC-4858-B2F0-749B03A8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66F1D-1909-467F-B13F-BF6260A5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24ACD5-90FC-4957-A6A2-CB02996C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E965C3-289E-4F3D-911B-60F06B53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292F8-DACF-4CB8-8420-15F4B4E6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6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309E1-4BF2-435B-A70A-E232CA98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98366-7627-4265-8090-F7545E83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39227-E91D-46BB-BBE0-DF3089223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47BA7-A26E-4CCB-A8AD-0424E9F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201FD-7342-4E21-8607-4C45D305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F600E-0A39-47EA-B216-17B64529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C244E-9AB6-45FB-8146-C48EBBA9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6C332-0DA4-468B-834A-A4E10A0ED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193F2-DA88-4868-A44F-1EAD3343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540B2-2A8C-48EB-AF59-1E4E08EE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FD7A6-83CF-4807-9756-090AD0B5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084E5-A497-4309-A3C7-678FB225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9D8C5-7D4F-460D-BD6B-C692AE09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185E8-7913-4F96-9435-00DE5971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528AB-D398-4229-90F3-628F28B4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8D85-C6ED-434B-B2DE-EEB9FAC03A6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73880-089B-4150-8D61-2CFB2D9F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90F84-6B04-4FC8-B6AB-07D63998B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FC2F-0E61-415F-B9DC-77E9772A0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3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4F175E-B88B-4AA3-A919-C23BCDAB2557}"/>
              </a:ext>
            </a:extLst>
          </p:cNvPr>
          <p:cNvGrpSpPr/>
          <p:nvPr/>
        </p:nvGrpSpPr>
        <p:grpSpPr>
          <a:xfrm>
            <a:off x="2474752" y="1711087"/>
            <a:ext cx="7242495" cy="2608277"/>
            <a:chOff x="2474752" y="1711087"/>
            <a:chExt cx="7242495" cy="260827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4983AC-A1F6-4336-A40D-EE7B07411C36}"/>
                </a:ext>
              </a:extLst>
            </p:cNvPr>
            <p:cNvSpPr/>
            <p:nvPr/>
          </p:nvSpPr>
          <p:spPr>
            <a:xfrm>
              <a:off x="2635541" y="1853700"/>
              <a:ext cx="6920917" cy="2330042"/>
            </a:xfrm>
            <a:prstGeom prst="rect">
              <a:avLst/>
            </a:prstGeom>
            <a:noFill/>
            <a:ln>
              <a:solidFill>
                <a:srgbClr val="E84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F128E-F45C-4FAC-A31B-BC4D8C675A32}"/>
                </a:ext>
              </a:extLst>
            </p:cNvPr>
            <p:cNvSpPr/>
            <p:nvPr/>
          </p:nvSpPr>
          <p:spPr>
            <a:xfrm>
              <a:off x="2474752" y="1711087"/>
              <a:ext cx="7242495" cy="2608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11A6A-8C10-4857-88DF-22F81F267D70}"/>
                </a:ext>
              </a:extLst>
            </p:cNvPr>
            <p:cNvSpPr txBox="1"/>
            <p:nvPr/>
          </p:nvSpPr>
          <p:spPr>
            <a:xfrm>
              <a:off x="4237946" y="2692059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 smtClean="0">
                  <a:latin typeface="위메프 Bold" panose="020B0600000101010101" pitchFamily="50" charset="-127"/>
                  <a:ea typeface="위메프 Bold" panose="020B0600000101010101" pitchFamily="50" charset="-127"/>
                </a:rPr>
                <a:t>코틀린</a:t>
              </a:r>
              <a:r>
                <a:rPr lang="ko-KR" altLang="en-US" sz="3600" dirty="0" smtClean="0">
                  <a:latin typeface="위메프 Bold" panose="020B0600000101010101" pitchFamily="50" charset="-127"/>
                  <a:ea typeface="위메프 Bold" panose="020B0600000101010101" pitchFamily="50" charset="-127"/>
                </a:rPr>
                <a:t> </a:t>
              </a:r>
              <a:r>
                <a:rPr lang="en-US" altLang="ko-KR" sz="3600" dirty="0" smtClean="0">
                  <a:latin typeface="위메프 Bold" panose="020B0600000101010101" pitchFamily="50" charset="-127"/>
                  <a:ea typeface="위메프 Bold" panose="020B0600000101010101" pitchFamily="50" charset="-127"/>
                </a:rPr>
                <a:t>4</a:t>
              </a:r>
              <a:r>
                <a:rPr lang="ko-KR" altLang="en-US" sz="3600" dirty="0" smtClean="0">
                  <a:latin typeface="위메프 Bold" panose="020B0600000101010101" pitchFamily="50" charset="-127"/>
                  <a:ea typeface="위메프 Bold" panose="020B0600000101010101" pitchFamily="50" charset="-127"/>
                </a:rPr>
                <a:t>장</a:t>
              </a:r>
              <a:r>
                <a:rPr lang="en-US" altLang="ko-KR" sz="3600" dirty="0" smtClean="0">
                  <a:latin typeface="위메프 Bold" panose="020B0600000101010101" pitchFamily="50" charset="-127"/>
                  <a:ea typeface="위메프 Bold" panose="020B0600000101010101" pitchFamily="50" charset="-127"/>
                </a:rPr>
                <a:t>~5.3</a:t>
              </a:r>
              <a:r>
                <a:rPr lang="ko-KR" altLang="en-US" sz="3600" dirty="0" smtClean="0">
                  <a:latin typeface="위메프 Bold" panose="020B0600000101010101" pitchFamily="50" charset="-127"/>
                  <a:ea typeface="위메프 Bold" panose="020B0600000101010101" pitchFamily="50" charset="-127"/>
                </a:rPr>
                <a:t>장</a:t>
              </a:r>
              <a:endParaRPr lang="ko-KR" altLang="en-US" sz="3600" dirty="0">
                <a:latin typeface="위메프 Bold" panose="020B0600000101010101" pitchFamily="50" charset="-127"/>
                <a:ea typeface="위메프 Bold" panose="020B0600000101010101" pitchFamily="50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430785" y="5310627"/>
            <a:ext cx="3330430" cy="469023"/>
            <a:chOff x="4369400" y="5310627"/>
            <a:chExt cx="3330430" cy="46902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9805AEE-6828-4DA4-A7D0-A957237EBB34}"/>
                </a:ext>
              </a:extLst>
            </p:cNvPr>
            <p:cNvGrpSpPr/>
            <p:nvPr/>
          </p:nvGrpSpPr>
          <p:grpSpPr>
            <a:xfrm>
              <a:off x="4369400" y="5310627"/>
              <a:ext cx="3330430" cy="469023"/>
              <a:chOff x="4430783" y="4833470"/>
              <a:chExt cx="3330430" cy="46902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D4A61-1D2A-49A1-B32B-6439BDAED581}"/>
                  </a:ext>
                </a:extLst>
              </p:cNvPr>
              <p:cNvSpPr txBox="1"/>
              <p:nvPr/>
            </p:nvSpPr>
            <p:spPr>
              <a:xfrm>
                <a:off x="5637636" y="4833470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atin typeface="위메프 SemiBold" panose="020B0600000101010101" pitchFamily="50" charset="-127"/>
                    <a:ea typeface="위메프 SemiBold" panose="020B0600000101010101" pitchFamily="50" charset="-127"/>
                  </a:rPr>
                  <a:t> 위영은</a:t>
                </a:r>
                <a:endParaRPr lang="ko-KR" altLang="en-US" sz="2000" dirty="0">
                  <a:latin typeface="위메프 SemiBold" panose="020B0600000101010101" pitchFamily="50" charset="-127"/>
                  <a:ea typeface="위메프 SemiBold" panose="020B0600000101010101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792D235-75C6-4D13-9B5E-DCED2CF9D5D4}"/>
                  </a:ext>
                </a:extLst>
              </p:cNvPr>
              <p:cNvCxnSpPr/>
              <p:nvPr/>
            </p:nvCxnSpPr>
            <p:spPr>
              <a:xfrm>
                <a:off x="4430783" y="5302493"/>
                <a:ext cx="33304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447E0E5-2EF4-4686-91F7-9ADA38EE0248}"/>
                </a:ext>
              </a:extLst>
            </p:cNvPr>
            <p:cNvCxnSpPr/>
            <p:nvPr/>
          </p:nvCxnSpPr>
          <p:spPr>
            <a:xfrm>
              <a:off x="4369400" y="5701362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7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50161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5.3 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컬렉션에서 읽기 전용 뷰 생성하기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415974" y="2772349"/>
            <a:ext cx="5454445" cy="374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새로운 읽기 전용 컬렉션 생성</a:t>
            </a:r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타입의 레퍼런스를 반환하는 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toList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메소드를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호출 시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-&gt; </a:t>
            </a:r>
            <a:r>
              <a:rPr lang="en-US" altLang="ko-KR" sz="14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toList</a:t>
            </a:r>
            <a:r>
              <a:rPr lang="ko-KR" altLang="en-US" sz="14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메소드의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리턴타입은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List&lt;T&gt;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이고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이는 불변 리스트를 </a:t>
            </a:r>
            <a:r>
              <a:rPr lang="ko-KR" altLang="en-US" sz="14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나타</a:t>
            </a:r>
            <a:endParaRPr lang="en-US" altLang="ko-KR" sz="14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내므로 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add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remove</a:t>
            </a:r>
            <a:r>
              <a:rPr lang="ko-KR" altLang="en-US" sz="14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사용할 수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없음</a:t>
            </a:r>
            <a:endParaRPr lang="en-US" altLang="ko-KR" sz="14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 -&gt; </a:t>
            </a:r>
            <a:r>
              <a:rPr lang="en-US" altLang="ko-KR" sz="14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toList</a:t>
            </a:r>
            <a:r>
              <a:rPr lang="ko-KR" altLang="en-US" sz="14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독립된 객체를 생성하기에  이 객체의 내용은 원본</a:t>
            </a:r>
            <a:endParaRPr lang="en-US" altLang="ko-KR" sz="14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과 같지만 더이상 같은 객체를 나타내지는 않는다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. </a:t>
            </a:r>
            <a:endParaRPr lang="en-US" altLang="ko-KR" sz="14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21581" y="2772348"/>
            <a:ext cx="5454445" cy="374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내용이 같은 읽기 전용 뷰를 생성</a:t>
            </a:r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타입의 레퍼런스에 가변 리스트를 할당 시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 -&gt; List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타입의 레퍼런스에 가변 리스트를 할당함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(=</a:t>
            </a:r>
            <a:r>
              <a:rPr lang="en-US" altLang="ko-KR" sz="14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mutableNums</a:t>
            </a:r>
            <a:endParaRPr lang="en-US" altLang="ko-KR" sz="14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3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 -&gt;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생성한 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는 원본과 내용이 같으면서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같은 객체를 나타낸다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9574" y="1410143"/>
            <a:ext cx="11014671" cy="1150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변경 가능한 컬렉션이 있을 때</a:t>
            </a:r>
            <a:r>
              <a:rPr lang="en-US" altLang="ko-KR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, </a:t>
            </a:r>
            <a:r>
              <a:rPr lang="ko-KR" altLang="en-US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해당 컬렉션의 읽기전용 버전을 생성하려면</a:t>
            </a:r>
            <a:r>
              <a:rPr lang="en-US" altLang="ko-KR" sz="2400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?</a:t>
            </a:r>
          </a:p>
          <a:p>
            <a:endParaRPr lang="en-US" altLang="ko-KR" sz="5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</a:t>
            </a:r>
            <a:r>
              <a:rPr lang="en-US" altLang="ko-KR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toList</a:t>
            </a:r>
            <a:r>
              <a:rPr lang="en-US" altLang="ko-KR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toSet</a:t>
            </a:r>
            <a:r>
              <a:rPr lang="en-US" altLang="ko-KR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toMap</a:t>
            </a:r>
            <a:r>
              <a:rPr lang="ko-KR" altLang="en-US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</a:t>
            </a:r>
            <a:r>
              <a:rPr lang="ko-KR" altLang="en-US" sz="20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사용해 새로운 읽기 전용 컬렉션을 생성하거나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기존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컬렉션을 바탕으로 읽기 전용 뷰를 만들려면 </a:t>
            </a:r>
            <a:r>
              <a:rPr lang="en-US" altLang="ko-KR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List, Set, 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또는 </a:t>
            </a:r>
            <a:r>
              <a:rPr lang="en-US" altLang="ko-KR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Map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타입의 변수에 기존 컬렉션을 할당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하자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12" y="4030739"/>
            <a:ext cx="3424753" cy="1468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060" y="4100205"/>
            <a:ext cx="3707700" cy="14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3265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4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장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. 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함수형 프로그래밍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58886" y="2094245"/>
            <a:ext cx="6074229" cy="374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불변성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선호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순수 함수를 사용하는 경우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동시성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을 쉽게 구현할 수 있음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반복보다는 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변형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을 사용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조건문보다는 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필터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사용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하는 코딩 스타일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8886" y="1628148"/>
            <a:ext cx="305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함수형 프로그래밍이란</a:t>
            </a:r>
            <a:r>
              <a:rPr lang="en-US" altLang="ko-KR" sz="2400" dirty="0" smtClean="0">
                <a:solidFill>
                  <a:srgbClr val="FF0000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3834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4.1 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알고리즘에서 </a:t>
            </a:r>
            <a:r>
              <a:rPr lang="en-US" altLang="ko-KR" sz="2500" dirty="0">
                <a:latin typeface="위메프" panose="020B0600000101010101" pitchFamily="50" charset="-127"/>
                <a:ea typeface="위메프" panose="020B0600000101010101" pitchFamily="50" charset="-127"/>
              </a:rPr>
              <a:t>f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old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사용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74" y="1410143"/>
            <a:ext cx="8240485" cy="84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반복 알고리즘을 함수형 방식으로 구현</a:t>
            </a:r>
            <a:r>
              <a:rPr lang="ko-KR" altLang="en-US" sz="2400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하고 싶을 때는</a:t>
            </a:r>
            <a:r>
              <a:rPr lang="en-US" altLang="ko-KR" sz="2400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?</a:t>
            </a:r>
          </a:p>
          <a:p>
            <a:endParaRPr lang="en-US" altLang="ko-KR" sz="5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</a:t>
            </a:r>
            <a:r>
              <a:rPr lang="en-US" altLang="ko-KR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fold 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함수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사용해 시퀀스나 컬렉션을 하나의 값으로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축약시키자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!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971800" y="2647926"/>
            <a:ext cx="6248400" cy="3748035"/>
            <a:chOff x="609601" y="2442588"/>
            <a:chExt cx="6248400" cy="3748035"/>
          </a:xfrm>
        </p:grpSpPr>
        <p:sp>
          <p:nvSpPr>
            <p:cNvPr id="23" name="직사각형 22"/>
            <p:cNvSpPr/>
            <p:nvPr/>
          </p:nvSpPr>
          <p:spPr>
            <a:xfrm>
              <a:off x="609601" y="2442588"/>
              <a:ext cx="6248400" cy="3748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☆ </a:t>
              </a:r>
              <a:r>
                <a:rPr lang="en-US" altLang="ko-KR" sz="2400" dirty="0" smtClean="0">
                  <a:solidFill>
                    <a:srgbClr val="0000FF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fold </a:t>
              </a:r>
              <a:r>
                <a:rPr lang="ko-KR" altLang="en-US" sz="2400" dirty="0" smtClean="0">
                  <a:solidFill>
                    <a:srgbClr val="0000FF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함수</a:t>
              </a:r>
              <a:endParaRPr lang="en-US" altLang="ko-KR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endParaRPr>
            </a:p>
            <a:p>
              <a:endParaRPr lang="en-US" altLang="ko-KR" sz="2000" dirty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배열 혹은 반복 가능한 컬렉션에 적용할 수 있는 축약 연산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8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첫 번째 인자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(initial) :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(accumulator)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의 초기값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8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두 번째 인자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(operation) : 2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개의 인자를 받아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위해 새로운 값을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리턴하는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함수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401" y="3269115"/>
              <a:ext cx="3450246" cy="93277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0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3834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4.1 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알고리즘에서 </a:t>
            </a:r>
            <a:r>
              <a:rPr lang="en-US" altLang="ko-KR" sz="2500" dirty="0">
                <a:latin typeface="위메프" panose="020B0600000101010101" pitchFamily="50" charset="-127"/>
                <a:ea typeface="위메프" panose="020B0600000101010101" pitchFamily="50" charset="-127"/>
              </a:rPr>
              <a:t>f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old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사용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2229" y="1567544"/>
            <a:ext cx="3935063" cy="4839304"/>
            <a:chOff x="337458" y="1567544"/>
            <a:chExt cx="3935063" cy="4839304"/>
          </a:xfrm>
        </p:grpSpPr>
        <p:sp>
          <p:nvSpPr>
            <p:cNvPr id="27" name="직사각형 26"/>
            <p:cNvSpPr/>
            <p:nvPr/>
          </p:nvSpPr>
          <p:spPr>
            <a:xfrm>
              <a:off x="337458" y="1567544"/>
              <a:ext cx="3935063" cy="4839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예제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4-1,2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(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합 연산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)</a:t>
              </a:r>
              <a:endParaRPr lang="en-US" altLang="ko-KR" sz="1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-&gt;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acc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초기값은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0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-&gt;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nums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리스트의 각각의 값을 순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회하며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acc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=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acc+n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를 수행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정수형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Array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를 생성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-&gt; Array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의 항목의 합을 구할 수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있는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메소드인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sum()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과 정의한 함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수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sum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을 비교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856" y="2194324"/>
              <a:ext cx="2981867" cy="48122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855" y="3973287"/>
              <a:ext cx="3267445" cy="842023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060372" y="1567544"/>
            <a:ext cx="4071256" cy="4839304"/>
            <a:chOff x="4767111" y="1567545"/>
            <a:chExt cx="4071256" cy="4839304"/>
          </a:xfrm>
        </p:grpSpPr>
        <p:sp>
          <p:nvSpPr>
            <p:cNvPr id="30" name="직사각형 29"/>
            <p:cNvSpPr/>
            <p:nvPr/>
          </p:nvSpPr>
          <p:spPr>
            <a:xfrm>
              <a:off x="4767111" y="1567545"/>
              <a:ext cx="4071256" cy="4839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예제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4-4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(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팩토리얼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 계산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)</a:t>
              </a:r>
              <a:endParaRPr lang="en-US" altLang="ko-KR" sz="1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재귀 연산으로 표현함</a:t>
              </a:r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</a:t>
              </a:r>
              <a:r>
                <a:rPr lang="ko-KR" altLang="en-US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acc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초기값은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BigInteger.ONE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-&gt; 2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부터 입력 숫자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n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까지 범위를 사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용해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누적값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(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acc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)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은 이전 누적 값과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순회하는 각 원소의 곱</a:t>
              </a:r>
              <a:endPara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8532" y="2187355"/>
              <a:ext cx="3608413" cy="9065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8532" y="3967060"/>
              <a:ext cx="3608413" cy="919792"/>
            </a:xfrm>
            <a:prstGeom prst="rect">
              <a:avLst/>
            </a:prstGeom>
          </p:spPr>
        </p:pic>
      </p:grpSp>
      <p:sp>
        <p:nvSpPr>
          <p:cNvPr id="38" name="직사각형 37"/>
          <p:cNvSpPr/>
          <p:nvPr/>
        </p:nvSpPr>
        <p:spPr>
          <a:xfrm>
            <a:off x="8194708" y="1567544"/>
            <a:ext cx="3935063" cy="4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예제 </a:t>
            </a:r>
            <a:r>
              <a:rPr lang="en-US" altLang="ko-KR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4-5 </a:t>
            </a:r>
            <a:r>
              <a:rPr lang="en-US" altLang="ko-KR" sz="20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피보나치 수 계산</a:t>
            </a:r>
            <a:r>
              <a:rPr lang="en-US" altLang="ko-KR" sz="20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-&gt;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초기값은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Pair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인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&lt;1, 1&gt;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-&gt;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출력 값은  마지막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Pair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의 </a:t>
            </a:r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second</a:t>
            </a:r>
          </a:p>
          <a:p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&lt;&gt;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초기값 이후 람다는 계산 중인 인덱스를 고려하지 않고 누적 값을 위한 새로운 값을 생성할 수 있음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인덱스 대신 위치 표시자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_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사용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&lt;&gt;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누적 값의 타입이 범위의 원소 타입과 다름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105" y="2159188"/>
            <a:ext cx="3367113" cy="758183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4943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4.2  reduce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함수를 사용해 축약하기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74" y="1410143"/>
            <a:ext cx="9577940" cy="84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u="sng" dirty="0" err="1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누적자의</a:t>
            </a:r>
            <a:r>
              <a:rPr lang="ko-KR" altLang="en-US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 초기값을 설정하지 않고</a:t>
            </a:r>
            <a:r>
              <a:rPr lang="en-US" altLang="ko-KR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, </a:t>
            </a:r>
            <a:r>
              <a:rPr lang="ko-KR" altLang="en-US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비어 있지 않은 컬렉션의 값을 축약하려면</a:t>
            </a:r>
            <a:r>
              <a:rPr lang="en-US" altLang="ko-KR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?</a:t>
            </a:r>
            <a:endParaRPr lang="en-US" altLang="ko-KR" sz="2400" dirty="0" smtClean="0">
              <a:solidFill>
                <a:schemeClr val="tx1"/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fold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대신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reduce 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함수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사용하자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!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71800" y="2647926"/>
            <a:ext cx="6248400" cy="374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en-US" altLang="ko-KR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reduce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함수</a:t>
            </a:r>
            <a:endParaRPr lang="en-US" altLang="ko-KR" sz="2400" dirty="0" smtClean="0">
              <a:solidFill>
                <a:srgbClr val="0000FF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배열 혹은 반복 가능한 컬렉션에 적용할 수 있는 축약 연산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f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old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와 달리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누적자의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초기값 인자가 없음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누적자의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초기값은 컬렉션의 첫 번째 값으로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초기화됨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누적자를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컬렉션의 첫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번째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값으로 초기화할 수 있는 경우에만 사용할 수 있음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비어있는 컬렉션은 예외를 발생시킴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53" y="3426591"/>
            <a:ext cx="3427577" cy="610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20" y="2715617"/>
            <a:ext cx="3707069" cy="1518926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9052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088572" y="1473665"/>
            <a:ext cx="4365172" cy="4839304"/>
            <a:chOff x="4060372" y="1567544"/>
            <a:chExt cx="4071256" cy="4839304"/>
          </a:xfrm>
        </p:grpSpPr>
        <p:sp>
          <p:nvSpPr>
            <p:cNvPr id="30" name="직사각형 29"/>
            <p:cNvSpPr/>
            <p:nvPr/>
          </p:nvSpPr>
          <p:spPr>
            <a:xfrm>
              <a:off x="4060372" y="1567544"/>
              <a:ext cx="4071256" cy="4839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예제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4-7,8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(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합 연산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)</a:t>
              </a:r>
              <a:endParaRPr lang="en-US" altLang="ko-KR" sz="1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15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8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nums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의 첫번째 인자가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누적자로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초기화 되며 다른 값들은 한번에 하나씩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누적자에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더해짐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8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 </a:t>
              </a:r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Array</a:t>
              </a:r>
              <a:r>
                <a:rPr lang="ko-KR" altLang="en-US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의 항목의 합을 구할 수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있는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메소드인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sum()</a:t>
              </a:r>
              <a:r>
                <a:rPr lang="ko-KR" altLang="en-US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과 정의한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함수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sumReduce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를 비교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-&gt;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인자 없이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sumReduce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가 호출되면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예외를 던짐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8122" y="2161489"/>
              <a:ext cx="2898023" cy="42931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8122" y="3781814"/>
              <a:ext cx="3461364" cy="106232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6738257" y="1473666"/>
            <a:ext cx="4365172" cy="4067164"/>
            <a:chOff x="6727370" y="1473665"/>
            <a:chExt cx="4365172" cy="4165135"/>
          </a:xfrm>
        </p:grpSpPr>
        <p:sp>
          <p:nvSpPr>
            <p:cNvPr id="26" name="직사각형 25"/>
            <p:cNvSpPr/>
            <p:nvPr/>
          </p:nvSpPr>
          <p:spPr>
            <a:xfrm>
              <a:off x="6727370" y="1473665"/>
              <a:ext cx="4365172" cy="416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예제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4-9 </a:t>
              </a:r>
              <a:r>
                <a:rPr lang="en-US" altLang="ko-KR" sz="2000" dirty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(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reduce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를 잘못 사용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)</a:t>
              </a:r>
              <a:endParaRPr lang="en-US" altLang="ko-KR" sz="1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15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8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if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ko-KR" altLang="en-US" sz="2000" u="sng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모든 인자의 </a:t>
              </a:r>
              <a:r>
                <a:rPr lang="en-US" altLang="ko-KR" sz="2000" u="sng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2</a:t>
              </a:r>
              <a:r>
                <a:rPr lang="ko-KR" altLang="en-US" sz="2000" u="sng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배의 값들을 더하고 </a:t>
              </a:r>
              <a:endParaRPr lang="en-US" altLang="ko-KR" sz="2000" u="sng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u="sng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싶을 때는 옳지 않음</a:t>
              </a:r>
              <a:endParaRPr lang="en-US" altLang="ko-KR" sz="2000" u="sng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because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첫 번째 값은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초기화하는데 사용됐기에 값이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2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배가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되지 않음</a:t>
              </a:r>
              <a:endParaRPr lang="en-US" altLang="ko-KR" sz="8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15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rgbClr val="FF0000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&lt;&gt;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컬렉션의 첫 번째 값으로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초기화하고 컬렉션의 다른 값에 추가 연산을 필요로 하지 않는 경우에만 </a:t>
              </a:r>
              <a:r>
                <a:rPr lang="en-US" altLang="ko-KR" sz="2000" dirty="0" smtClean="0">
                  <a:solidFill>
                    <a:srgbClr val="0000FF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reduce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를 사용하자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:)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1978" y="2067609"/>
              <a:ext cx="3507100" cy="429311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738257" y="5627463"/>
            <a:ext cx="4365172" cy="685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f. </a:t>
            </a:r>
            <a:r>
              <a:rPr lang="ko-KR" altLang="en-US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자바 스트림에는 바이너리 연산자를 받는 </a:t>
            </a:r>
            <a:r>
              <a:rPr lang="en-US" altLang="ko-KR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reduce </a:t>
            </a:r>
            <a:r>
              <a:rPr lang="ko-KR" altLang="en-US" sz="1400" dirty="0" err="1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메소드와</a:t>
            </a:r>
            <a:r>
              <a:rPr lang="en-US" altLang="ko-KR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바이너리 </a:t>
            </a:r>
            <a:r>
              <a:rPr lang="ko-KR" altLang="en-US" sz="1400" dirty="0" err="1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연산자뿐만</a:t>
            </a:r>
            <a:r>
              <a:rPr lang="ko-KR" altLang="en-US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아니라 </a:t>
            </a:r>
            <a:r>
              <a:rPr lang="en-US" altLang="ko-KR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fold</a:t>
            </a:r>
            <a:r>
              <a:rPr lang="ko-KR" altLang="en-US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에 제공할 초기값도 받는 </a:t>
            </a:r>
            <a:r>
              <a:rPr lang="en-US" altLang="ko-KR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reduce </a:t>
            </a:r>
            <a:r>
              <a:rPr lang="ko-KR" altLang="en-US" sz="1400" dirty="0" err="1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있음</a:t>
            </a:r>
            <a:r>
              <a:rPr lang="en-US" altLang="ko-KR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(2</a:t>
            </a:r>
            <a:r>
              <a:rPr lang="ko-KR" altLang="en-US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개의 중복된 이름의 </a:t>
            </a:r>
            <a:r>
              <a:rPr lang="ko-KR" altLang="en-US" sz="1400" dirty="0" err="1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메소드</a:t>
            </a:r>
            <a:r>
              <a:rPr lang="en-US" altLang="ko-KR" sz="1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4943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4.2  reduce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함수를 사용해 축약하기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32399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4.3  </a:t>
            </a:r>
            <a:r>
              <a:rPr lang="ko-KR" altLang="en-US" sz="2500" dirty="0">
                <a:latin typeface="위메프" panose="020B0600000101010101" pitchFamily="50" charset="-127"/>
                <a:ea typeface="위메프" panose="020B0600000101010101" pitchFamily="50" charset="-127"/>
              </a:rPr>
              <a:t>꼬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리 재귀 적용하기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707755" y="2589818"/>
            <a:ext cx="4947556" cy="3934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꼬리 재귀</a:t>
            </a: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콜 스택에 새 스택 프레임을 추가하지 않게 구현하는 특별한 종류의 재귀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스택을 재사용하면서 메모리를 과도하게 사용하지 않도록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최적화함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ailrec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키워드는 컴파일러에게 해당 재귀 호출을 최적화해야 한다고 알려줌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cf.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각각의 새로운 재귀 호출은 콜 스택에 프레임을 추가하기 때문에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어떤 프로세스는 사용 가능한 메모리를 초과할 수 있음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꼬리 재귀를 사용하자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:)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36689" y="2589818"/>
            <a:ext cx="4947556" cy="3934397"/>
            <a:chOff x="6536689" y="2353094"/>
            <a:chExt cx="4947556" cy="4225551"/>
          </a:xfrm>
        </p:grpSpPr>
        <p:sp>
          <p:nvSpPr>
            <p:cNvPr id="16" name="직사각형 15"/>
            <p:cNvSpPr/>
            <p:nvPr/>
          </p:nvSpPr>
          <p:spPr>
            <a:xfrm>
              <a:off x="6536689" y="2353094"/>
              <a:ext cx="4947556" cy="4225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예제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4-12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(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팩토리얼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 구현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 SemiBold" panose="020B0600000101010101" pitchFamily="50" charset="-127"/>
                  <a:ea typeface="위메프 SemiBold" panose="020B0600000101010101" pitchFamily="50" charset="-127"/>
                </a:rPr>
                <a:t>)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8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 -&gt;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팩토리얼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함수는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팩토리얼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연산의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역할을 하는 두번째 인자가 필요함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-&gt;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더 작은 수와 증가된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누적자를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이용해 자신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스스로를 호출할 수 있음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-&gt; @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JvmOverloads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을 통해 자바에서 이 함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수가 두 번째 인자 없이 호출되는 경우에도 잘 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   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위메프" panose="020B0600000101010101" pitchFamily="50" charset="-127"/>
                  <a:ea typeface="위메프" panose="020B0600000101010101" pitchFamily="50" charset="-127"/>
                </a:rPr>
                <a:t>동작함</a:t>
              </a:r>
              <a:endPara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6363" y="2955262"/>
              <a:ext cx="4168207" cy="1159271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469574" y="1410143"/>
            <a:ext cx="11191484" cy="84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재귀 프로세스를 실행하는 데 필요한 메모리를 </a:t>
            </a:r>
            <a:r>
              <a:rPr lang="ko-KR" altLang="en-US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최소화하려면</a:t>
            </a:r>
            <a:r>
              <a:rPr lang="en-US" altLang="ko-KR" sz="2400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?</a:t>
            </a:r>
            <a:endParaRPr lang="en-US" altLang="ko-KR" sz="2400" dirty="0">
              <a:solidFill>
                <a:schemeClr val="tx1"/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꼬리 재귀</a:t>
            </a:r>
            <a:r>
              <a:rPr lang="en-US" altLang="ko-KR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(tail recursion)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사용해 프로세스 알고리즘을 표현하고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해당 함수에 </a:t>
            </a:r>
            <a:r>
              <a:rPr lang="en-US" altLang="ko-KR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tailrec</a:t>
            </a:r>
            <a:r>
              <a:rPr lang="en-US" altLang="ko-KR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키워드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추가하자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7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2255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5.1 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배열 다루기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574" y="1410143"/>
            <a:ext cx="9545283" cy="1150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u="sng" dirty="0" err="1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코틀린에서</a:t>
            </a:r>
            <a:r>
              <a:rPr lang="ko-KR" altLang="en-US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 배열을 생성하고 배열에 데이터를 추가하고 싶을 때</a:t>
            </a:r>
            <a:r>
              <a:rPr lang="ko-KR" altLang="en-US" sz="2400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는</a:t>
            </a:r>
            <a:r>
              <a:rPr lang="en-US" altLang="ko-KR" sz="2400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?</a:t>
            </a:r>
          </a:p>
          <a:p>
            <a:endParaRPr lang="en-US" altLang="ko-KR" sz="5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</a:t>
            </a:r>
            <a:r>
              <a:rPr lang="en-US" altLang="ko-KR" sz="2000" dirty="0" err="1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arrayOf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함수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이용해 배열을 만들고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Array</a:t>
            </a:r>
            <a:r>
              <a:rPr lang="ko-KR" altLang="en-US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클래스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에 들어있는 속성과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메소드를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이용해 배열에 들어 있는 값을 다루자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!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415974" y="2772349"/>
            <a:ext cx="5454445" cy="374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en-US" altLang="ko-KR" sz="2400" dirty="0" err="1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arrayOf</a:t>
            </a:r>
            <a:r>
              <a:rPr lang="en-US" altLang="ko-KR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함수</a:t>
            </a:r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배열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클래스인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Array)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을 생성하는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팩토리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arrayOfNulls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팩토리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메소드를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사용해 널로만 채워진 배열을 생성할 수 있음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(but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배열의 특정 타입을 선택해야 함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</a:p>
          <a:p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e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mptyArray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팩토리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메소드도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동일한 방법으로 동작함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Cf.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자바에서는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new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키워드를 사용해 배열의 크기를 지정하고 인스턴스화함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37" y="4624807"/>
            <a:ext cx="2905275" cy="274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6321581" y="2772348"/>
            <a:ext cx="5454445" cy="374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en-US" altLang="ko-KR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Array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클래스</a:t>
            </a:r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하나의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public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생성자가 있으며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생성자는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Int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타입의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size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와 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init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인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 -&gt; T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타입의 람다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배열을 생성할 때 </a:t>
            </a:r>
            <a:r>
              <a:rPr lang="ko-KR" altLang="en-US" sz="14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인덱스마다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호출됨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인자로 받는다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대괄호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[]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사용해 배열의 원소에 접근할 수 있음</a:t>
            </a:r>
            <a:r>
              <a:rPr lang="en-US" altLang="ko-KR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접근 시 호출되는 </a:t>
            </a:r>
            <a:r>
              <a:rPr lang="en-US" altLang="ko-KR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public </a:t>
            </a:r>
            <a:r>
              <a:rPr lang="ko-KR" altLang="en-US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연산자 </a:t>
            </a:r>
            <a:r>
              <a:rPr lang="ko-KR" altLang="en-US" sz="16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</a:t>
            </a:r>
            <a:r>
              <a:rPr lang="ko-KR" altLang="en-US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get</a:t>
            </a:r>
            <a:r>
              <a:rPr lang="ko-KR" altLang="en-US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set</a:t>
            </a:r>
            <a:r>
              <a:rPr lang="ko-KR" altLang="en-US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이 정의됨</a:t>
            </a:r>
            <a:r>
              <a:rPr lang="en-US" altLang="ko-KR" sz="16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Array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indices 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속성을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사용해 배열의 적법한 인덱스 값을 알 수 있음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withIndex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함수를 통해 배열을 순회할 때 배열의 인덱스 값도 같이 사용할 수 있음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(index, value)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0" y="3719144"/>
            <a:ext cx="4944858" cy="2339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724" y="2859510"/>
            <a:ext cx="3103308" cy="3268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4285B-C16F-47BE-B207-049637A240D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EA358D-71AC-446C-85D9-877FF1B6670F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982C8-48C2-49B4-9407-4426D3724B53}"/>
              </a:ext>
            </a:extLst>
          </p:cNvPr>
          <p:cNvCxnSpPr/>
          <p:nvPr/>
        </p:nvCxnSpPr>
        <p:spPr>
          <a:xfrm>
            <a:off x="-7191" y="87086"/>
            <a:ext cx="12192000" cy="0"/>
          </a:xfrm>
          <a:prstGeom prst="line">
            <a:avLst/>
          </a:prstGeom>
          <a:ln w="3810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FDFCE-C097-401A-AB13-027D1A8A99AE}"/>
              </a:ext>
            </a:extLst>
          </p:cNvPr>
          <p:cNvCxnSpPr/>
          <p:nvPr/>
        </p:nvCxnSpPr>
        <p:spPr>
          <a:xfrm>
            <a:off x="0" y="6770914"/>
            <a:ext cx="12192000" cy="0"/>
          </a:xfrm>
          <a:prstGeom prst="line">
            <a:avLst/>
          </a:prstGeom>
          <a:ln w="57150">
            <a:solidFill>
              <a:srgbClr val="E84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FCAD3D-A09B-47A4-87B3-E2DD7EDD6245}"/>
              </a:ext>
            </a:extLst>
          </p:cNvPr>
          <p:cNvSpPr txBox="1"/>
          <p:nvPr/>
        </p:nvSpPr>
        <p:spPr>
          <a:xfrm>
            <a:off x="175660" y="466545"/>
            <a:ext cx="2890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5.2  </a:t>
            </a:r>
            <a:r>
              <a:rPr lang="ko-KR" altLang="en-US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컬렉션 생성하기</a:t>
            </a:r>
            <a:r>
              <a:rPr lang="en-US" altLang="ko-KR" sz="2500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endParaRPr lang="ko-KR" altLang="en-US" sz="25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03D907-EA3D-455A-BC63-9A29C40F1730}"/>
              </a:ext>
            </a:extLst>
          </p:cNvPr>
          <p:cNvGrpSpPr/>
          <p:nvPr/>
        </p:nvGrpSpPr>
        <p:grpSpPr>
          <a:xfrm>
            <a:off x="219509" y="948029"/>
            <a:ext cx="4711720" cy="67691"/>
            <a:chOff x="4430783" y="5222156"/>
            <a:chExt cx="3330430" cy="8033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E10E48-6DDF-406B-928F-AA687E9BA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302493"/>
              <a:ext cx="33304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418F4D-2EA4-49F4-9E1B-FB058278BE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83" y="5222156"/>
              <a:ext cx="3330430" cy="0"/>
            </a:xfrm>
            <a:prstGeom prst="line">
              <a:avLst/>
            </a:prstGeom>
            <a:ln w="12700">
              <a:solidFill>
                <a:srgbClr val="E844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469574" y="1410143"/>
            <a:ext cx="11014671" cy="1150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리스트</a:t>
            </a:r>
            <a:r>
              <a:rPr lang="en-US" altLang="ko-KR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, </a:t>
            </a:r>
            <a:r>
              <a:rPr lang="ko-KR" altLang="en-US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세트 또는 </a:t>
            </a:r>
            <a:r>
              <a:rPr lang="ko-KR" altLang="en-US" sz="2400" u="sng" dirty="0" err="1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맵을</a:t>
            </a:r>
            <a:r>
              <a:rPr lang="ko-KR" altLang="en-US" sz="2400" u="sng" dirty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 </a:t>
            </a:r>
            <a:r>
              <a:rPr lang="ko-KR" altLang="en-US" sz="2400" u="sng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생성하려면</a:t>
            </a:r>
            <a:r>
              <a:rPr lang="en-US" altLang="ko-KR" sz="2400" dirty="0" smtClean="0">
                <a:solidFill>
                  <a:schemeClr val="tx1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?</a:t>
            </a:r>
          </a:p>
          <a:p>
            <a:endParaRPr lang="en-US" altLang="ko-KR" sz="5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변경 불가능한 컬렉션을 생성하기 위해 만들어진 함수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(ex. </a:t>
            </a:r>
            <a:r>
              <a:rPr lang="en-US" altLang="ko-KR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listOf</a:t>
            </a:r>
            <a:r>
              <a:rPr lang="en-US" altLang="ko-KR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setOf</a:t>
            </a:r>
            <a:r>
              <a:rPr lang="en-US" altLang="ko-KR" sz="2000" dirty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mapOf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나 변경 가능한 컬렉션을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생성하기 위해 만들어진 함수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(ex. </a:t>
            </a:r>
            <a:r>
              <a:rPr lang="en-US" altLang="ko-KR" sz="2000" dirty="0" err="1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mutableListOf</a:t>
            </a:r>
            <a:r>
              <a:rPr lang="en-US" altLang="ko-KR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mutableSetOf</a:t>
            </a:r>
            <a:r>
              <a:rPr lang="en-US" altLang="ko-KR" sz="2000" dirty="0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mutableMapOf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중 하나를 사용하자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!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5974" y="2772349"/>
            <a:ext cx="5454445" cy="374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변경 불가능한 컬렉션 생성</a:t>
            </a:r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kotlin.collections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패키지가 제공하는 유틸리티 함수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사용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listOf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setOf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mapOf</a:t>
            </a:r>
            <a:r>
              <a:rPr lang="en-US" altLang="ko-KR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함수가 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포함됨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)</a:t>
            </a:r>
          </a:p>
          <a:p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35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cf. </a:t>
            </a:r>
            <a:r>
              <a:rPr lang="en-US" altLang="ko-KR" sz="135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asList</a:t>
            </a:r>
            <a:r>
              <a:rPr lang="ko-KR" altLang="en-US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함수는 명시된 배열을 </a:t>
            </a:r>
            <a:r>
              <a:rPr lang="en-US" altLang="ko-KR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</a:t>
            </a:r>
            <a:r>
              <a:rPr lang="ko-KR" altLang="en-US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로 감싸 돌려주는 </a:t>
            </a:r>
            <a:r>
              <a:rPr lang="en-US" altLang="ko-KR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Array</a:t>
            </a:r>
            <a:r>
              <a:rPr lang="ko-KR" altLang="en-US" sz="135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확장함수</a:t>
            </a:r>
            <a:endParaRPr lang="en-US" altLang="ko-KR" sz="135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3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</a:t>
            </a:r>
            <a:r>
              <a:rPr lang="en-US" altLang="ko-KR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-&gt; </a:t>
            </a:r>
            <a:r>
              <a:rPr lang="ko-KR" altLang="en-US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불변 리스트 생성</a:t>
            </a:r>
            <a:r>
              <a:rPr lang="en-US" altLang="ko-KR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 </a:t>
            </a:r>
            <a:r>
              <a:rPr lang="ko-KR" altLang="en-US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불변 세트 생성</a:t>
            </a:r>
            <a:r>
              <a:rPr lang="en-US" altLang="ko-KR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</a:t>
            </a:r>
            <a:r>
              <a:rPr lang="ko-KR" altLang="en-US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중복</a:t>
            </a:r>
            <a:r>
              <a:rPr lang="en-US" altLang="ko-KR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X), Pair </a:t>
            </a:r>
            <a:r>
              <a:rPr lang="ko-KR" altLang="en-US" sz="135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인스턴스에서 맵 생성</a:t>
            </a:r>
            <a:endParaRPr lang="en-US" altLang="ko-KR" sz="135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기본적으로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코틀린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컬렉션은 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불변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이기에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원소를 추가하거나 제거하는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메소드를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지원하지 않음</a:t>
            </a: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1581" y="2772349"/>
            <a:ext cx="5454445" cy="298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☆ </a:t>
            </a:r>
            <a:r>
              <a:rPr lang="ko-KR" altLang="en-US" sz="2400" dirty="0" smtClean="0">
                <a:solidFill>
                  <a:srgbClr val="0000FF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변경 가능한 컬렉션 생성</a:t>
            </a:r>
            <a:endParaRPr lang="en-US" altLang="ko-KR" sz="1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컬렉션을 변경하는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메소드는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mutableListOf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mutableSetOf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mutableMapOf</a:t>
            </a:r>
            <a:r>
              <a:rPr lang="en-US" altLang="ko-KR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팩토리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메소드에서</a:t>
            </a:r>
            <a:r>
              <a:rPr lang="ko-KR" altLang="en-US" sz="20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제공하는 가변 인터페이스에 들어있음</a:t>
            </a: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        Cf. </a:t>
            </a:r>
            <a:r>
              <a:rPr lang="en-US" altLang="ko-KR" sz="1400" dirty="0" err="1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mapOf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함수의 인자는 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Pair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인스턴스 타입의 가변 인자 리스트임</a:t>
            </a:r>
            <a:endParaRPr lang="en-US" altLang="ko-KR" sz="1400" dirty="0" smtClean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10" y="4833159"/>
            <a:ext cx="3531246" cy="626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10" y="4020260"/>
            <a:ext cx="4494807" cy="3796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88" y="4245451"/>
            <a:ext cx="4063796" cy="4970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688" y="4833159"/>
            <a:ext cx="3814916" cy="5828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6321581" y="5834878"/>
            <a:ext cx="5454444" cy="685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cf. </a:t>
            </a:r>
            <a:r>
              <a:rPr lang="ko-KR" altLang="en-US" sz="140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가변 </a:t>
            </a:r>
            <a:r>
              <a:rPr lang="ko-KR" altLang="en-US" sz="140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컬렉션은 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add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(),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addLast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addAll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통해 항목을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추가하거나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remove()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를 통해 항목을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제거할 수 있으며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List</a:t>
            </a:r>
            <a:r>
              <a:rPr lang="en-US" altLang="ko-KR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, Set, Map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인터페이스를 직접 구현한 클래스의 인스턴스도 생성할</a:t>
            </a:r>
            <a:r>
              <a:rPr lang="en-US" altLang="ko-KR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수 </a:t>
            </a:r>
            <a:r>
              <a:rPr lang="ko-KR" altLang="en-US" sz="1400" dirty="0" smtClean="0">
                <a:solidFill>
                  <a:schemeClr val="tx1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있음</a:t>
            </a:r>
            <a:endParaRPr lang="en-US" altLang="ko-KR" sz="1400" dirty="0">
              <a:solidFill>
                <a:schemeClr val="tx1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0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1103</Words>
  <Application>Microsoft Office PowerPoint</Application>
  <PresentationFormat>와이드스크린</PresentationFormat>
  <Paragraphs>231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위메프</vt:lpstr>
      <vt:lpstr>위메프 Bold</vt:lpstr>
      <vt:lpstr>위메프 SemiBold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수련팀2</dc:creator>
  <cp:lastModifiedBy>위영은</cp:lastModifiedBy>
  <cp:revision>110</cp:revision>
  <dcterms:created xsi:type="dcterms:W3CDTF">2020-02-12T01:34:04Z</dcterms:created>
  <dcterms:modified xsi:type="dcterms:W3CDTF">2021-03-26T12:05:22Z</dcterms:modified>
</cp:coreProperties>
</file>