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1.xml" ContentType="application/vnd.openxmlformats-officedocument.presentationml.tags+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1.xml" ContentType="application/vnd.openxmlformats-officedocument.themeOverr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9.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0.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2"/>
    <p:sldMasterId id="2147483656" r:id="rId3"/>
    <p:sldMasterId id="2147483664" r:id="rId4"/>
    <p:sldMasterId id="2147483672" r:id="rId5"/>
  </p:sldMasterIdLst>
  <p:notesMasterIdLst>
    <p:notesMasterId r:id="rId33"/>
  </p:notesMasterIdLst>
  <p:sldIdLst>
    <p:sldId id="337" r:id="rId6"/>
    <p:sldId id="338" r:id="rId7"/>
    <p:sldId id="339" r:id="rId8"/>
    <p:sldId id="340" r:id="rId9"/>
    <p:sldId id="326" r:id="rId10"/>
    <p:sldId id="324" r:id="rId11"/>
    <p:sldId id="325" r:id="rId12"/>
    <p:sldId id="321" r:id="rId13"/>
    <p:sldId id="320" r:id="rId14"/>
    <p:sldId id="322" r:id="rId15"/>
    <p:sldId id="343" r:id="rId16"/>
    <p:sldId id="355" r:id="rId17"/>
    <p:sldId id="410" r:id="rId18"/>
    <p:sldId id="296" r:id="rId19"/>
    <p:sldId id="354" r:id="rId20"/>
    <p:sldId id="328" r:id="rId21"/>
    <p:sldId id="345" r:id="rId22"/>
    <p:sldId id="346" r:id="rId23"/>
    <p:sldId id="331" r:id="rId24"/>
    <p:sldId id="336" r:id="rId25"/>
    <p:sldId id="347" r:id="rId26"/>
    <p:sldId id="348" r:id="rId27"/>
    <p:sldId id="349" r:id="rId28"/>
    <p:sldId id="350" r:id="rId29"/>
    <p:sldId id="351" r:id="rId30"/>
    <p:sldId id="334" r:id="rId31"/>
    <p:sldId id="352"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6A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autoAdjust="0"/>
    <p:restoredTop sz="94660"/>
  </p:normalViewPr>
  <p:slideViewPr>
    <p:cSldViewPr snapToGrid="0">
      <p:cViewPr varScale="1">
        <p:scale>
          <a:sx n="115" d="100"/>
          <a:sy n="115" d="100"/>
        </p:scale>
        <p:origin x="4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bleStyles" Target="tableStyles.xml"/><Relationship Id="rId5" Type="http://schemas.openxmlformats.org/officeDocument/2006/relationships/slideMaster" Target="slideMasters/slideMaster4.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3.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slideMaster" Target="slideMasters/slideMaster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___8.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yangqiushi\Desktop\&#21326;&#20026;&#36130;&#25361;\&#21326;&#20026;&#36130;&#25361;_&#25968;&#25454;&#24314;&#27169;\PPT&#30011;&#22270;&#25968;&#25454;.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E:\&#21326;&#20026;&#36130;&#21153;&#25361;&#25112;&#36187;\&#36130;&#21153;&#25253;&#34920;&#20998;&#26512;(2).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Administrator\Documents\WeChat%20Files\long715830\FileStorage\File\2020-04\&#36130;&#21153;&#25253;&#34920;&#20998;&#26512;(2)(1).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Administrator\Documents\&#24037;&#20316;&#31807;1.xlsx" TargetMode="Externa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6.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___7.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0" vertOverflow="ellipsis" vert="horz" wrap="square" anchor="ctr" anchorCtr="1"/>
          <a:lstStyle/>
          <a:p>
            <a:pPr defTabSz="914400">
              <a:defRPr lang="zh-CN" sz="1600" b="0" i="0" u="none" strike="noStrike" kern="1200" spc="0" baseline="0">
                <a:solidFill>
                  <a:schemeClr val="tx1">
                    <a:lumMod val="65000"/>
                    <a:lumOff val="35000"/>
                  </a:schemeClr>
                </a:solidFill>
                <a:latin typeface="+mj-ea"/>
                <a:ea typeface="+mj-ea"/>
                <a:cs typeface="+mj-ea"/>
                <a:sym typeface="+mj-ea"/>
              </a:defRPr>
            </a:pPr>
            <a:r>
              <a:rPr lang="zh-CN" altLang="en-US" sz="1600">
                <a:latin typeface="+mj-ea"/>
                <a:ea typeface="+mj-ea"/>
                <a:cs typeface="+mj-ea"/>
                <a:sym typeface="+mj-ea"/>
              </a:rPr>
              <a:t>主流供应商</a:t>
            </a:r>
            <a:r>
              <a:rPr lang="en-US" altLang="zh-CN" sz="1600">
                <a:latin typeface="+mj-ea"/>
                <a:ea typeface="+mj-ea"/>
                <a:cs typeface="+mj-ea"/>
                <a:sym typeface="+mj-ea"/>
              </a:rPr>
              <a:t>5G</a:t>
            </a:r>
            <a:r>
              <a:rPr lang="zh-CN" altLang="en-US" sz="1600">
                <a:latin typeface="+mj-ea"/>
                <a:ea typeface="+mj-ea"/>
                <a:cs typeface="+mj-ea"/>
                <a:sym typeface="+mj-ea"/>
              </a:rPr>
              <a:t>商业合同全球市场分布</a:t>
            </a:r>
          </a:p>
        </c:rich>
      </c:tx>
      <c:layout>
        <c:manualLayout>
          <c:xMode val="edge"/>
          <c:yMode val="edge"/>
          <c:x val="0.26326507313033998"/>
          <c:y val="2.1673505620436899E-2"/>
        </c:manualLayout>
      </c:layout>
      <c:overlay val="0"/>
      <c:spPr>
        <a:noFill/>
        <a:ln>
          <a:noFill/>
        </a:ln>
        <a:effectLst/>
      </c:spPr>
      <c:txPr>
        <a:bodyPr rot="0" spcFirstLastPara="0" vertOverflow="ellipsis" vert="horz" wrap="square" anchor="ctr" anchorCtr="1"/>
        <a:lstStyle/>
        <a:p>
          <a:pPr defTabSz="914400">
            <a:defRPr lang="zh-CN" sz="1600" b="0" i="0" u="none" strike="noStrike" kern="1200" spc="0" baseline="0">
              <a:solidFill>
                <a:schemeClr val="tx1">
                  <a:lumMod val="65000"/>
                  <a:lumOff val="35000"/>
                </a:schemeClr>
              </a:solidFill>
              <a:latin typeface="+mj-ea"/>
              <a:ea typeface="+mj-ea"/>
              <a:cs typeface="+mj-ea"/>
              <a:sym typeface="+mj-ea"/>
            </a:defRPr>
          </a:pPr>
          <a:endParaRPr lang="zh-CN"/>
        </a:p>
      </c:txPr>
    </c:title>
    <c:autoTitleDeleted val="0"/>
    <c:plotArea>
      <c:layout/>
      <c:barChart>
        <c:barDir val="col"/>
        <c:grouping val="clustered"/>
        <c:varyColors val="0"/>
        <c:ser>
          <c:idx val="0"/>
          <c:order val="0"/>
          <c:tx>
            <c:strRef>
              <c:f>Sheet1!$B$1</c:f>
              <c:strCache>
                <c:ptCount val="1"/>
                <c:pt idx="0">
                  <c:v>北美</c:v>
                </c:pt>
              </c:strCache>
            </c:strRef>
          </c:tx>
          <c:spPr>
            <a:solidFill>
              <a:schemeClr val="accent1">
                <a:shade val="53333"/>
              </a:schemeClr>
            </a:solidFill>
            <a:ln>
              <a:noFill/>
            </a:ln>
            <a:effectLst/>
          </c:spPr>
          <c:invertIfNegative val="0"/>
          <c:cat>
            <c:strRef>
              <c:f>Sheet1!$A$2:$A$4</c:f>
              <c:strCache>
                <c:ptCount val="3"/>
                <c:pt idx="0">
                  <c:v>华为</c:v>
                </c:pt>
                <c:pt idx="1">
                  <c:v>诺基亚</c:v>
                </c:pt>
                <c:pt idx="2">
                  <c:v>爱立信</c:v>
                </c:pt>
              </c:strCache>
            </c:strRef>
          </c:cat>
          <c:val>
            <c:numRef>
              <c:f>Sheet1!$B$2:$B$4</c:f>
              <c:numCache>
                <c:formatCode>0%</c:formatCode>
                <c:ptCount val="3"/>
                <c:pt idx="1">
                  <c:v>0.25</c:v>
                </c:pt>
                <c:pt idx="2">
                  <c:v>0.28000000000000003</c:v>
                </c:pt>
              </c:numCache>
            </c:numRef>
          </c:val>
          <c:extLst>
            <c:ext xmlns:c16="http://schemas.microsoft.com/office/drawing/2014/chart" uri="{C3380CC4-5D6E-409C-BE32-E72D297353CC}">
              <c16:uniqueId val="{00000000-AA7A-4602-9D60-18B0BBB8C708}"/>
            </c:ext>
          </c:extLst>
        </c:ser>
        <c:ser>
          <c:idx val="1"/>
          <c:order val="1"/>
          <c:tx>
            <c:strRef>
              <c:f>Sheet1!$C$1</c:f>
              <c:strCache>
                <c:ptCount val="1"/>
                <c:pt idx="0">
                  <c:v>欧洲</c:v>
                </c:pt>
              </c:strCache>
            </c:strRef>
          </c:tx>
          <c:spPr>
            <a:solidFill>
              <a:schemeClr val="accent4"/>
            </a:solidFill>
            <a:ln>
              <a:noFill/>
            </a:ln>
            <a:effectLst/>
          </c:spPr>
          <c:invertIfNegative val="0"/>
          <c:cat>
            <c:strRef>
              <c:f>Sheet1!$A$2:$A$4</c:f>
              <c:strCache>
                <c:ptCount val="3"/>
                <c:pt idx="0">
                  <c:v>华为</c:v>
                </c:pt>
                <c:pt idx="1">
                  <c:v>诺基亚</c:v>
                </c:pt>
                <c:pt idx="2">
                  <c:v>爱立信</c:v>
                </c:pt>
              </c:strCache>
            </c:strRef>
          </c:cat>
          <c:val>
            <c:numRef>
              <c:f>Sheet1!$C$2:$C$4</c:f>
              <c:numCache>
                <c:formatCode>0%</c:formatCode>
                <c:ptCount val="3"/>
                <c:pt idx="0" formatCode="0.00%">
                  <c:v>0.57499999999999996</c:v>
                </c:pt>
                <c:pt idx="1">
                  <c:v>0.38</c:v>
                </c:pt>
                <c:pt idx="2">
                  <c:v>0.28000000000000003</c:v>
                </c:pt>
              </c:numCache>
            </c:numRef>
          </c:val>
          <c:extLst>
            <c:ext xmlns:c16="http://schemas.microsoft.com/office/drawing/2014/chart" uri="{C3380CC4-5D6E-409C-BE32-E72D297353CC}">
              <c16:uniqueId val="{00000001-AA7A-4602-9D60-18B0BBB8C708}"/>
            </c:ext>
          </c:extLst>
        </c:ser>
        <c:ser>
          <c:idx val="2"/>
          <c:order val="2"/>
          <c:tx>
            <c:strRef>
              <c:f>Sheet1!$D$1</c:f>
              <c:strCache>
                <c:ptCount val="1"/>
                <c:pt idx="0">
                  <c:v>中东</c:v>
                </c:pt>
              </c:strCache>
            </c:strRef>
          </c:tx>
          <c:spPr>
            <a:solidFill>
              <a:schemeClr val="accent1"/>
            </a:solidFill>
            <a:ln>
              <a:noFill/>
            </a:ln>
            <a:effectLst/>
          </c:spPr>
          <c:invertIfNegative val="0"/>
          <c:cat>
            <c:strRef>
              <c:f>Sheet1!$A$2:$A$4</c:f>
              <c:strCache>
                <c:ptCount val="3"/>
                <c:pt idx="0">
                  <c:v>华为</c:v>
                </c:pt>
                <c:pt idx="1">
                  <c:v>诺基亚</c:v>
                </c:pt>
                <c:pt idx="2">
                  <c:v>爱立信</c:v>
                </c:pt>
              </c:strCache>
            </c:strRef>
          </c:cat>
          <c:val>
            <c:numRef>
              <c:f>Sheet1!$D$2:$D$4</c:f>
              <c:numCache>
                <c:formatCode>0%</c:formatCode>
                <c:ptCount val="3"/>
                <c:pt idx="0">
                  <c:v>0.25</c:v>
                </c:pt>
                <c:pt idx="1">
                  <c:v>0.06</c:v>
                </c:pt>
                <c:pt idx="2">
                  <c:v>0.22</c:v>
                </c:pt>
              </c:numCache>
            </c:numRef>
          </c:val>
          <c:extLst>
            <c:ext xmlns:c16="http://schemas.microsoft.com/office/drawing/2014/chart" uri="{C3380CC4-5D6E-409C-BE32-E72D297353CC}">
              <c16:uniqueId val="{00000002-AA7A-4602-9D60-18B0BBB8C708}"/>
            </c:ext>
          </c:extLst>
        </c:ser>
        <c:ser>
          <c:idx val="3"/>
          <c:order val="3"/>
          <c:tx>
            <c:strRef>
              <c:f>Sheet1!$E$1</c:f>
              <c:strCache>
                <c:ptCount val="1"/>
                <c:pt idx="0">
                  <c:v>非洲</c:v>
                </c:pt>
              </c:strCache>
            </c:strRef>
          </c:tx>
          <c:spPr>
            <a:solidFill>
              <a:schemeClr val="accent1">
                <a:tint val="76667"/>
              </a:schemeClr>
            </a:solidFill>
            <a:ln>
              <a:noFill/>
            </a:ln>
            <a:effectLst/>
          </c:spPr>
          <c:invertIfNegative val="0"/>
          <c:cat>
            <c:strRef>
              <c:f>Sheet1!$A$2:$A$4</c:f>
              <c:strCache>
                <c:ptCount val="3"/>
                <c:pt idx="0">
                  <c:v>华为</c:v>
                </c:pt>
                <c:pt idx="1">
                  <c:v>诺基亚</c:v>
                </c:pt>
                <c:pt idx="2">
                  <c:v>爱立信</c:v>
                </c:pt>
              </c:strCache>
            </c:strRef>
          </c:cat>
          <c:val>
            <c:numRef>
              <c:f>Sheet1!$E$2:$E$4</c:f>
              <c:numCache>
                <c:formatCode>0%</c:formatCode>
                <c:ptCount val="3"/>
                <c:pt idx="0" formatCode="0.00%">
                  <c:v>2.5000000000000001E-2</c:v>
                </c:pt>
                <c:pt idx="1">
                  <c:v>0.06</c:v>
                </c:pt>
              </c:numCache>
            </c:numRef>
          </c:val>
          <c:extLst>
            <c:ext xmlns:c16="http://schemas.microsoft.com/office/drawing/2014/chart" uri="{C3380CC4-5D6E-409C-BE32-E72D297353CC}">
              <c16:uniqueId val="{00000003-AA7A-4602-9D60-18B0BBB8C708}"/>
            </c:ext>
          </c:extLst>
        </c:ser>
        <c:ser>
          <c:idx val="4"/>
          <c:order val="4"/>
          <c:tx>
            <c:strRef>
              <c:f>Sheet1!$F$1</c:f>
              <c:strCache>
                <c:ptCount val="1"/>
                <c:pt idx="0">
                  <c:v>亚太</c:v>
                </c:pt>
              </c:strCache>
            </c:strRef>
          </c:tx>
          <c:spPr>
            <a:solidFill>
              <a:srgbClr val="2E5660"/>
            </a:solidFill>
            <a:ln>
              <a:noFill/>
            </a:ln>
            <a:effectLst/>
          </c:spPr>
          <c:invertIfNegative val="0"/>
          <c:cat>
            <c:strRef>
              <c:f>Sheet1!$A$2:$A$4</c:f>
              <c:strCache>
                <c:ptCount val="3"/>
                <c:pt idx="0">
                  <c:v>华为</c:v>
                </c:pt>
                <c:pt idx="1">
                  <c:v>诺基亚</c:v>
                </c:pt>
                <c:pt idx="2">
                  <c:v>爱立信</c:v>
                </c:pt>
              </c:strCache>
            </c:strRef>
          </c:cat>
          <c:val>
            <c:numRef>
              <c:f>Sheet1!$F$2:$F$4</c:f>
              <c:numCache>
                <c:formatCode>0%</c:formatCode>
                <c:ptCount val="3"/>
                <c:pt idx="0">
                  <c:v>0.15</c:v>
                </c:pt>
                <c:pt idx="1">
                  <c:v>0.25</c:v>
                </c:pt>
                <c:pt idx="2">
                  <c:v>0.22</c:v>
                </c:pt>
              </c:numCache>
            </c:numRef>
          </c:val>
          <c:extLst>
            <c:ext xmlns:c16="http://schemas.microsoft.com/office/drawing/2014/chart" uri="{C3380CC4-5D6E-409C-BE32-E72D297353CC}">
              <c16:uniqueId val="{00000004-AA7A-4602-9D60-18B0BBB8C708}"/>
            </c:ext>
          </c:extLst>
        </c:ser>
        <c:dLbls>
          <c:showLegendKey val="0"/>
          <c:showVal val="0"/>
          <c:showCatName val="0"/>
          <c:showSerName val="0"/>
          <c:showPercent val="0"/>
          <c:showBubbleSize val="0"/>
        </c:dLbls>
        <c:gapWidth val="150"/>
        <c:axId val="171002880"/>
        <c:axId val="171012864"/>
      </c:barChart>
      <c:catAx>
        <c:axId val="17100288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000" b="0" i="0" u="none" strike="noStrike" kern="1200" baseline="0">
                <a:solidFill>
                  <a:schemeClr val="tx1">
                    <a:lumMod val="65000"/>
                    <a:lumOff val="35000"/>
                  </a:schemeClr>
                </a:solidFill>
                <a:latin typeface="+mj-ea"/>
                <a:ea typeface="+mj-ea"/>
                <a:cs typeface="+mj-ea"/>
                <a:sym typeface="+mj-ea"/>
              </a:defRPr>
            </a:pPr>
            <a:endParaRPr lang="zh-CN"/>
          </a:p>
        </c:txPr>
        <c:crossAx val="171012864"/>
        <c:crosses val="autoZero"/>
        <c:auto val="1"/>
        <c:lblAlgn val="ctr"/>
        <c:lblOffset val="100"/>
        <c:noMultiLvlLbl val="0"/>
      </c:catAx>
      <c:valAx>
        <c:axId val="171012864"/>
        <c:scaling>
          <c:orientation val="minMax"/>
        </c:scaling>
        <c:delete val="0"/>
        <c:axPos val="l"/>
        <c:numFmt formatCode="0%" sourceLinked="0"/>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lang="zh-CN" sz="1000" b="0" i="0" u="none" strike="noStrike" kern="1200" baseline="0">
                <a:solidFill>
                  <a:schemeClr val="tx1">
                    <a:lumMod val="65000"/>
                    <a:lumOff val="35000"/>
                  </a:schemeClr>
                </a:solidFill>
                <a:latin typeface="+mj-ea"/>
                <a:ea typeface="+mj-ea"/>
                <a:cs typeface="+mj-ea"/>
                <a:sym typeface="+mj-ea"/>
              </a:defRPr>
            </a:pPr>
            <a:endParaRPr lang="zh-CN"/>
          </a:p>
        </c:txPr>
        <c:crossAx val="171002880"/>
        <c:crosses val="autoZero"/>
        <c:crossBetween val="between"/>
      </c:valAx>
      <c:spPr>
        <a:noFill/>
        <a:ln>
          <a:noFill/>
        </a:ln>
        <a:effectLst/>
      </c:spPr>
    </c:plotArea>
    <c:legend>
      <c:legendPos val="r"/>
      <c:legendEntry>
        <c:idx val="0"/>
        <c:txPr>
          <a:bodyPr rot="0" spcFirstLastPara="0" vertOverflow="ellipsis" vert="horz" wrap="square" anchor="ctr" anchorCtr="1"/>
          <a:lstStyle/>
          <a:p>
            <a:pPr>
              <a:defRPr lang="zh-CN" sz="1000" b="0" i="0" u="none" strike="noStrike" kern="1200" baseline="0">
                <a:solidFill>
                  <a:schemeClr val="tx1">
                    <a:lumMod val="65000"/>
                    <a:lumOff val="35000"/>
                  </a:schemeClr>
                </a:solidFill>
                <a:latin typeface="+mj-ea"/>
                <a:ea typeface="+mj-ea"/>
                <a:cs typeface="+mj-ea"/>
                <a:sym typeface="+mj-ea"/>
              </a:defRPr>
            </a:pPr>
            <a:endParaRPr lang="zh-CN"/>
          </a:p>
        </c:txPr>
      </c:legendEntry>
      <c:legendEntry>
        <c:idx val="1"/>
        <c:txPr>
          <a:bodyPr rot="0" spcFirstLastPara="0" vertOverflow="ellipsis" vert="horz" wrap="square" anchor="ctr" anchorCtr="1"/>
          <a:lstStyle/>
          <a:p>
            <a:pPr>
              <a:defRPr lang="zh-CN" sz="1000" b="0" i="0" u="none" strike="noStrike" kern="1200" baseline="0">
                <a:solidFill>
                  <a:schemeClr val="tx1">
                    <a:lumMod val="65000"/>
                    <a:lumOff val="35000"/>
                  </a:schemeClr>
                </a:solidFill>
                <a:latin typeface="+mj-ea"/>
                <a:ea typeface="+mj-ea"/>
                <a:cs typeface="+mj-ea"/>
                <a:sym typeface="+mj-ea"/>
              </a:defRPr>
            </a:pPr>
            <a:endParaRPr lang="zh-CN"/>
          </a:p>
        </c:txPr>
      </c:legendEntry>
      <c:legendEntry>
        <c:idx val="2"/>
        <c:txPr>
          <a:bodyPr rot="0" spcFirstLastPara="0" vertOverflow="ellipsis" vert="horz" wrap="square" anchor="ctr" anchorCtr="1"/>
          <a:lstStyle/>
          <a:p>
            <a:pPr>
              <a:defRPr lang="zh-CN" sz="1000" b="0" i="0" u="none" strike="noStrike" kern="1200" baseline="0">
                <a:solidFill>
                  <a:schemeClr val="tx1">
                    <a:lumMod val="65000"/>
                    <a:lumOff val="35000"/>
                  </a:schemeClr>
                </a:solidFill>
                <a:latin typeface="+mj-ea"/>
                <a:ea typeface="+mj-ea"/>
                <a:cs typeface="+mj-ea"/>
                <a:sym typeface="+mj-ea"/>
              </a:defRPr>
            </a:pPr>
            <a:endParaRPr lang="zh-CN"/>
          </a:p>
        </c:txPr>
      </c:legendEntry>
      <c:legendEntry>
        <c:idx val="3"/>
        <c:txPr>
          <a:bodyPr rot="0" spcFirstLastPara="0" vertOverflow="ellipsis" vert="horz" wrap="square" anchor="ctr" anchorCtr="1"/>
          <a:lstStyle/>
          <a:p>
            <a:pPr>
              <a:defRPr lang="zh-CN" sz="1000" b="0" i="0" u="none" strike="noStrike" kern="1200" baseline="0">
                <a:solidFill>
                  <a:schemeClr val="tx1">
                    <a:lumMod val="65000"/>
                    <a:lumOff val="35000"/>
                  </a:schemeClr>
                </a:solidFill>
                <a:latin typeface="+mj-ea"/>
                <a:ea typeface="+mj-ea"/>
                <a:cs typeface="+mj-ea"/>
                <a:sym typeface="+mj-ea"/>
              </a:defRPr>
            </a:pPr>
            <a:endParaRPr lang="zh-CN"/>
          </a:p>
        </c:txPr>
      </c:legendEntry>
      <c:legendEntry>
        <c:idx val="4"/>
        <c:txPr>
          <a:bodyPr rot="0" spcFirstLastPara="0" vertOverflow="ellipsis" vert="horz" wrap="square" anchor="ctr" anchorCtr="1"/>
          <a:lstStyle/>
          <a:p>
            <a:pPr>
              <a:defRPr lang="zh-CN" sz="1000" b="0" i="0" u="none" strike="noStrike" kern="1200" baseline="0">
                <a:solidFill>
                  <a:schemeClr val="tx1">
                    <a:lumMod val="65000"/>
                    <a:lumOff val="35000"/>
                  </a:schemeClr>
                </a:solidFill>
                <a:latin typeface="+mj-ea"/>
                <a:ea typeface="+mj-ea"/>
                <a:cs typeface="+mj-ea"/>
                <a:sym typeface="+mj-ea"/>
              </a:defRPr>
            </a:pPr>
            <a:endParaRPr lang="zh-CN"/>
          </a:p>
        </c:txPr>
      </c:legendEntry>
      <c:layout>
        <c:manualLayout>
          <c:xMode val="edge"/>
          <c:yMode val="edge"/>
          <c:x val="0.88764865369873802"/>
          <c:y val="0.26843075302790897"/>
        </c:manualLayout>
      </c:layout>
      <c:overlay val="0"/>
      <c:spPr>
        <a:noFill/>
        <a:ln>
          <a:noFill/>
        </a:ln>
        <a:effectLst/>
      </c:spPr>
      <c:txPr>
        <a:bodyPr rot="0" spcFirstLastPara="0" vertOverflow="ellipsis" vert="horz" wrap="square" anchor="ctr" anchorCtr="1"/>
        <a:lstStyle/>
        <a:p>
          <a:pPr>
            <a:defRPr lang="zh-CN" sz="1000" b="0" i="0" u="none" strike="noStrike" kern="1200" baseline="0">
              <a:solidFill>
                <a:schemeClr val="tx1">
                  <a:lumMod val="65000"/>
                  <a:lumOff val="35000"/>
                </a:schemeClr>
              </a:solidFill>
              <a:latin typeface="+mj-ea"/>
              <a:ea typeface="+mj-ea"/>
              <a:cs typeface="+mj-ea"/>
              <a:sym typeface="+mj-ea"/>
            </a:defRPr>
          </a:pPr>
          <a:endParaRPr lang="zh-CN"/>
        </a:p>
      </c:txPr>
    </c:legend>
    <c:plotVisOnly val="1"/>
    <c:dispBlanksAs val="gap"/>
    <c:showDLblsOverMax val="0"/>
  </c:chart>
  <c:spPr>
    <a:noFill/>
    <a:ln>
      <a:noFill/>
    </a:ln>
    <a:effectLst/>
  </c:spPr>
  <c:txPr>
    <a:bodyPr/>
    <a:lstStyle/>
    <a:p>
      <a:pPr>
        <a:defRPr lang="zh-CN">
          <a:latin typeface="+mj-ea"/>
          <a:ea typeface="+mj-ea"/>
          <a:cs typeface="+mj-ea"/>
          <a:sym typeface="+mj-ea"/>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r>
              <a:rPr lang="zh-CN" altLang="en-US" sz="1400" dirty="0">
                <a:latin typeface="+mj-ea"/>
                <a:ea typeface="+mj-ea"/>
              </a:rPr>
              <a:t>华为</a:t>
            </a:r>
            <a:r>
              <a:rPr lang="en-US" altLang="zh-CN" sz="1400" dirty="0">
                <a:latin typeface="+mj-ea"/>
                <a:ea typeface="+mj-ea"/>
              </a:rPr>
              <a:t>2019</a:t>
            </a:r>
            <a:r>
              <a:rPr lang="zh-CN" altLang="en-US" sz="1400" dirty="0">
                <a:latin typeface="+mj-ea"/>
                <a:ea typeface="+mj-ea"/>
              </a:rPr>
              <a:t>年供应商数量地区分布</a:t>
            </a:r>
          </a:p>
        </c:rich>
      </c:tx>
      <c:layout>
        <c:manualLayout>
          <c:xMode val="edge"/>
          <c:yMode val="edge"/>
          <c:x val="0.23312678066158801"/>
          <c:y val="2.7192900440439299E-2"/>
        </c:manualLayout>
      </c:layout>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供应商数量</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F35-43C7-8B6E-7A0BE47CBB8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F35-43C7-8B6E-7A0BE47CBB8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F35-43C7-8B6E-7A0BE47CBB8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F35-43C7-8B6E-7A0BE47CBB8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F35-43C7-8B6E-7A0BE47CBB80}"/>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6F35-43C7-8B6E-7A0BE47CBB80}"/>
              </c:ext>
            </c:extLst>
          </c:dPt>
          <c:cat>
            <c:strRef>
              <c:f>Sheet1!$A$2:$A$7</c:f>
              <c:strCache>
                <c:ptCount val="6"/>
                <c:pt idx="0">
                  <c:v>美国</c:v>
                </c:pt>
                <c:pt idx="1">
                  <c:v>中国大陆</c:v>
                </c:pt>
                <c:pt idx="2">
                  <c:v>日本</c:v>
                </c:pt>
                <c:pt idx="3">
                  <c:v>中国台湾</c:v>
                </c:pt>
                <c:pt idx="4">
                  <c:v>德国</c:v>
                </c:pt>
                <c:pt idx="5">
                  <c:v>其他</c:v>
                </c:pt>
              </c:strCache>
            </c:strRef>
          </c:cat>
          <c:val>
            <c:numRef>
              <c:f>Sheet1!$B$2:$B$7</c:f>
              <c:numCache>
                <c:formatCode>General</c:formatCode>
                <c:ptCount val="6"/>
                <c:pt idx="0">
                  <c:v>34</c:v>
                </c:pt>
                <c:pt idx="1">
                  <c:v>25</c:v>
                </c:pt>
                <c:pt idx="2">
                  <c:v>11</c:v>
                </c:pt>
                <c:pt idx="3">
                  <c:v>10</c:v>
                </c:pt>
                <c:pt idx="4">
                  <c:v>4</c:v>
                </c:pt>
                <c:pt idx="5">
                  <c:v>8</c:v>
                </c:pt>
              </c:numCache>
            </c:numRef>
          </c:val>
          <c:extLst>
            <c:ext xmlns:c16="http://schemas.microsoft.com/office/drawing/2014/chart" uri="{C3380CC4-5D6E-409C-BE32-E72D297353CC}">
              <c16:uniqueId val="{0000000C-6F35-43C7-8B6E-7A0BE47CBB80}"/>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1" i="0" u="none" strike="noStrike" kern="1200" cap="all" spc="150" baseline="0">
                <a:solidFill>
                  <a:schemeClr val="tx1"/>
                </a:solidFill>
                <a:latin typeface="微软雅黑" panose="020B0503020204020204" charset="-122"/>
                <a:ea typeface="微软雅黑" panose="020B0503020204020204" charset="-122"/>
                <a:cs typeface="+mn-cs"/>
              </a:defRPr>
            </a:pPr>
            <a:r>
              <a:rPr lang="en-US" altLang="zh-CN" sz="1400">
                <a:solidFill>
                  <a:schemeClr val="tx1"/>
                </a:solidFill>
                <a:latin typeface="微软雅黑" panose="020B0503020204020204" charset="-122"/>
                <a:ea typeface="微软雅黑" panose="020B0503020204020204" charset="-122"/>
              </a:rPr>
              <a:t>2010~2020</a:t>
            </a:r>
            <a:r>
              <a:rPr lang="zh-CN" altLang="en-US" sz="1400">
                <a:solidFill>
                  <a:schemeClr val="tx1"/>
                </a:solidFill>
                <a:latin typeface="微软雅黑" panose="020B0503020204020204" charset="-122"/>
                <a:ea typeface="微软雅黑" panose="020B0503020204020204" charset="-122"/>
              </a:rPr>
              <a:t>全球各区域无线基站整体规模</a:t>
            </a:r>
            <a:endParaRPr lang="zh-CN" sz="1400">
              <a:solidFill>
                <a:schemeClr val="tx1"/>
              </a:solidFill>
              <a:latin typeface="微软雅黑" panose="020B0503020204020204" charset="-122"/>
              <a:ea typeface="微软雅黑" panose="020B0503020204020204" charset="-122"/>
            </a:endParaRPr>
          </a:p>
        </c:rich>
      </c:tx>
      <c:overlay val="0"/>
      <c:spPr>
        <a:noFill/>
        <a:ln>
          <a:noFill/>
        </a:ln>
        <a:effectLst/>
      </c:spPr>
      <c:txPr>
        <a:bodyPr rot="0" spcFirstLastPara="1" vertOverflow="ellipsis" vert="horz" wrap="square" anchor="ctr" anchorCtr="1"/>
        <a:lstStyle/>
        <a:p>
          <a:pPr>
            <a:defRPr lang="zh-CN" sz="1400" b="1" i="0" u="none" strike="noStrike" kern="1200" cap="all" spc="150" baseline="0">
              <a:solidFill>
                <a:schemeClr val="tx1"/>
              </a:solidFill>
              <a:latin typeface="微软雅黑" panose="020B0503020204020204" charset="-122"/>
              <a:ea typeface="微软雅黑" panose="020B0503020204020204" charset="-122"/>
              <a:cs typeface="+mn-cs"/>
            </a:defRPr>
          </a:pPr>
          <a:endParaRPr lang="zh-CN"/>
        </a:p>
      </c:txPr>
    </c:title>
    <c:autoTitleDeleted val="0"/>
    <c:plotArea>
      <c:layout/>
      <c:lineChart>
        <c:grouping val="standard"/>
        <c:varyColors val="0"/>
        <c:ser>
          <c:idx val="0"/>
          <c:order val="0"/>
          <c:tx>
            <c:strRef>
              <c:f>Sheet1!$B$1</c:f>
              <c:strCache>
                <c:ptCount val="1"/>
                <c:pt idx="0">
                  <c:v>北美整体规模</c:v>
                </c:pt>
              </c:strCache>
            </c:strRef>
          </c:tx>
          <c:spPr>
            <a:ln w="38100" cap="flat" cmpd="dbl" algn="ctr">
              <a:solidFill>
                <a:schemeClr val="accent1"/>
              </a:solidFill>
              <a:miter lim="800000"/>
            </a:ln>
            <a:effectLst/>
          </c:spPr>
          <c:marker>
            <c:symbol val="none"/>
          </c:marker>
          <c:cat>
            <c:strRef>
              <c:f>Sheet1!$A$2:$A$45</c:f>
              <c:strCache>
                <c:ptCount val="44"/>
                <c:pt idx="0">
                  <c:v>Q110</c:v>
                </c:pt>
                <c:pt idx="1">
                  <c:v>Q210</c:v>
                </c:pt>
                <c:pt idx="2">
                  <c:v>Q310</c:v>
                </c:pt>
                <c:pt idx="3">
                  <c:v>Q410</c:v>
                </c:pt>
                <c:pt idx="4">
                  <c:v>Q111</c:v>
                </c:pt>
                <c:pt idx="5">
                  <c:v>Q211</c:v>
                </c:pt>
                <c:pt idx="6">
                  <c:v>Q311</c:v>
                </c:pt>
                <c:pt idx="7">
                  <c:v>Q411</c:v>
                </c:pt>
                <c:pt idx="8">
                  <c:v>Q112</c:v>
                </c:pt>
                <c:pt idx="9">
                  <c:v>Q212</c:v>
                </c:pt>
                <c:pt idx="10">
                  <c:v>Q312</c:v>
                </c:pt>
                <c:pt idx="11">
                  <c:v>Q412</c:v>
                </c:pt>
                <c:pt idx="12">
                  <c:v>Q113</c:v>
                </c:pt>
                <c:pt idx="13">
                  <c:v>Q213</c:v>
                </c:pt>
                <c:pt idx="14">
                  <c:v>Q313</c:v>
                </c:pt>
                <c:pt idx="15">
                  <c:v>Q413</c:v>
                </c:pt>
                <c:pt idx="16">
                  <c:v>Q114</c:v>
                </c:pt>
                <c:pt idx="17">
                  <c:v>Q214</c:v>
                </c:pt>
                <c:pt idx="18">
                  <c:v>Q314</c:v>
                </c:pt>
                <c:pt idx="19">
                  <c:v>Q414</c:v>
                </c:pt>
                <c:pt idx="20">
                  <c:v>Q115</c:v>
                </c:pt>
                <c:pt idx="21">
                  <c:v>Q215</c:v>
                </c:pt>
                <c:pt idx="22">
                  <c:v>Q315</c:v>
                </c:pt>
                <c:pt idx="23">
                  <c:v>Q415</c:v>
                </c:pt>
                <c:pt idx="24">
                  <c:v>Q116</c:v>
                </c:pt>
                <c:pt idx="25">
                  <c:v>Q216</c:v>
                </c:pt>
                <c:pt idx="26">
                  <c:v>Q316</c:v>
                </c:pt>
                <c:pt idx="27">
                  <c:v>Q416</c:v>
                </c:pt>
                <c:pt idx="28">
                  <c:v>Q117</c:v>
                </c:pt>
                <c:pt idx="29">
                  <c:v>Q217</c:v>
                </c:pt>
                <c:pt idx="30">
                  <c:v>Q317</c:v>
                </c:pt>
                <c:pt idx="31">
                  <c:v>Q417</c:v>
                </c:pt>
                <c:pt idx="32">
                  <c:v>Q118</c:v>
                </c:pt>
                <c:pt idx="33">
                  <c:v>Q218</c:v>
                </c:pt>
                <c:pt idx="34">
                  <c:v>Q318</c:v>
                </c:pt>
                <c:pt idx="35">
                  <c:v>Q418</c:v>
                </c:pt>
                <c:pt idx="36">
                  <c:v>Q119</c:v>
                </c:pt>
                <c:pt idx="37">
                  <c:v>Q219</c:v>
                </c:pt>
                <c:pt idx="38">
                  <c:v>Q319</c:v>
                </c:pt>
                <c:pt idx="39">
                  <c:v>Q419</c:v>
                </c:pt>
                <c:pt idx="40">
                  <c:v>Q120</c:v>
                </c:pt>
                <c:pt idx="41">
                  <c:v>Q220</c:v>
                </c:pt>
                <c:pt idx="42">
                  <c:v>Q320</c:v>
                </c:pt>
                <c:pt idx="43">
                  <c:v>Q420</c:v>
                </c:pt>
              </c:strCache>
            </c:strRef>
          </c:cat>
          <c:val>
            <c:numRef>
              <c:f>Sheet1!$B$2:$B$45</c:f>
              <c:numCache>
                <c:formatCode>General</c:formatCode>
                <c:ptCount val="44"/>
                <c:pt idx="0">
                  <c:v>22.422805521556999</c:v>
                </c:pt>
                <c:pt idx="1">
                  <c:v>26.687177693532099</c:v>
                </c:pt>
                <c:pt idx="2">
                  <c:v>25.4701440035258</c:v>
                </c:pt>
                <c:pt idx="3">
                  <c:v>30.284390434818299</c:v>
                </c:pt>
                <c:pt idx="4">
                  <c:v>26.0304285222837</c:v>
                </c:pt>
                <c:pt idx="5">
                  <c:v>24.954043397624901</c:v>
                </c:pt>
                <c:pt idx="6">
                  <c:v>24.0933625635327</c:v>
                </c:pt>
                <c:pt idx="7">
                  <c:v>25.780096240276599</c:v>
                </c:pt>
                <c:pt idx="8">
                  <c:v>23.8383739351702</c:v>
                </c:pt>
                <c:pt idx="9">
                  <c:v>21.449723007421198</c:v>
                </c:pt>
                <c:pt idx="10">
                  <c:v>23.216861038455299</c:v>
                </c:pt>
                <c:pt idx="11">
                  <c:v>28.9011428989397</c:v>
                </c:pt>
                <c:pt idx="12">
                  <c:v>29.1418266502167</c:v>
                </c:pt>
                <c:pt idx="13">
                  <c:v>24.621525033876399</c:v>
                </c:pt>
                <c:pt idx="14">
                  <c:v>24.4362036627202</c:v>
                </c:pt>
                <c:pt idx="15">
                  <c:v>22.039971225749898</c:v>
                </c:pt>
                <c:pt idx="16">
                  <c:v>22.283872476598301</c:v>
                </c:pt>
                <c:pt idx="17">
                  <c:v>25.289700249529499</c:v>
                </c:pt>
                <c:pt idx="18">
                  <c:v>25.120694272005402</c:v>
                </c:pt>
                <c:pt idx="19">
                  <c:v>19.7425619827399</c:v>
                </c:pt>
                <c:pt idx="20">
                  <c:v>18.586413958850301</c:v>
                </c:pt>
                <c:pt idx="21">
                  <c:v>20.609975523698601</c:v>
                </c:pt>
                <c:pt idx="22">
                  <c:v>19.385030164867899</c:v>
                </c:pt>
                <c:pt idx="23">
                  <c:v>22.758522188816201</c:v>
                </c:pt>
                <c:pt idx="24">
                  <c:v>17.845828648946899</c:v>
                </c:pt>
                <c:pt idx="25">
                  <c:v>17.527211404503099</c:v>
                </c:pt>
                <c:pt idx="26">
                  <c:v>18.388145953715298</c:v>
                </c:pt>
                <c:pt idx="27">
                  <c:v>21.284244311346299</c:v>
                </c:pt>
                <c:pt idx="28">
                  <c:v>20.7453706343703</c:v>
                </c:pt>
                <c:pt idx="29">
                  <c:v>18.4814092792625</c:v>
                </c:pt>
                <c:pt idx="30">
                  <c:v>16.948270625066002</c:v>
                </c:pt>
                <c:pt idx="31">
                  <c:v>18.015804309789001</c:v>
                </c:pt>
                <c:pt idx="32">
                  <c:v>19.6946886913952</c:v>
                </c:pt>
                <c:pt idx="33">
                  <c:v>24.9673197832029</c:v>
                </c:pt>
                <c:pt idx="34">
                  <c:v>24.926944981048301</c:v>
                </c:pt>
                <c:pt idx="35">
                  <c:v>30.348448886744102</c:v>
                </c:pt>
                <c:pt idx="36">
                  <c:v>21.4727507683045</c:v>
                </c:pt>
                <c:pt idx="37">
                  <c:v>21.7491681764463</c:v>
                </c:pt>
                <c:pt idx="38">
                  <c:v>19.967663373050701</c:v>
                </c:pt>
                <c:pt idx="39">
                  <c:v>23.6736852789337</c:v>
                </c:pt>
                <c:pt idx="40">
                  <c:v>27.3579261329342</c:v>
                </c:pt>
                <c:pt idx="41">
                  <c:v>27.3579261329342</c:v>
                </c:pt>
                <c:pt idx="42">
                  <c:v>27.3579261329342</c:v>
                </c:pt>
                <c:pt idx="43">
                  <c:v>27.3579261329342</c:v>
                </c:pt>
              </c:numCache>
            </c:numRef>
          </c:val>
          <c:smooth val="0"/>
          <c:extLst>
            <c:ext xmlns:c16="http://schemas.microsoft.com/office/drawing/2014/chart" uri="{C3380CC4-5D6E-409C-BE32-E72D297353CC}">
              <c16:uniqueId val="{00000000-002A-4536-B24E-C52917C3354B}"/>
            </c:ext>
          </c:extLst>
        </c:ser>
        <c:ser>
          <c:idx val="1"/>
          <c:order val="1"/>
          <c:tx>
            <c:strRef>
              <c:f>Sheet1!$C$1</c:f>
              <c:strCache>
                <c:ptCount val="1"/>
                <c:pt idx="0">
                  <c:v>EMEA整体规模</c:v>
                </c:pt>
              </c:strCache>
            </c:strRef>
          </c:tx>
          <c:spPr>
            <a:ln w="38100" cap="flat" cmpd="dbl" algn="ctr">
              <a:solidFill>
                <a:srgbClr val="7030A0"/>
              </a:solidFill>
              <a:miter lim="800000"/>
            </a:ln>
            <a:effectLst/>
          </c:spPr>
          <c:marker>
            <c:symbol val="none"/>
          </c:marker>
          <c:cat>
            <c:strRef>
              <c:f>Sheet1!$A$2:$A$45</c:f>
              <c:strCache>
                <c:ptCount val="44"/>
                <c:pt idx="0">
                  <c:v>Q110</c:v>
                </c:pt>
                <c:pt idx="1">
                  <c:v>Q210</c:v>
                </c:pt>
                <c:pt idx="2">
                  <c:v>Q310</c:v>
                </c:pt>
                <c:pt idx="3">
                  <c:v>Q410</c:v>
                </c:pt>
                <c:pt idx="4">
                  <c:v>Q111</c:v>
                </c:pt>
                <c:pt idx="5">
                  <c:v>Q211</c:v>
                </c:pt>
                <c:pt idx="6">
                  <c:v>Q311</c:v>
                </c:pt>
                <c:pt idx="7">
                  <c:v>Q411</c:v>
                </c:pt>
                <c:pt idx="8">
                  <c:v>Q112</c:v>
                </c:pt>
                <c:pt idx="9">
                  <c:v>Q212</c:v>
                </c:pt>
                <c:pt idx="10">
                  <c:v>Q312</c:v>
                </c:pt>
                <c:pt idx="11">
                  <c:v>Q412</c:v>
                </c:pt>
                <c:pt idx="12">
                  <c:v>Q113</c:v>
                </c:pt>
                <c:pt idx="13">
                  <c:v>Q213</c:v>
                </c:pt>
                <c:pt idx="14">
                  <c:v>Q313</c:v>
                </c:pt>
                <c:pt idx="15">
                  <c:v>Q413</c:v>
                </c:pt>
                <c:pt idx="16">
                  <c:v>Q114</c:v>
                </c:pt>
                <c:pt idx="17">
                  <c:v>Q214</c:v>
                </c:pt>
                <c:pt idx="18">
                  <c:v>Q314</c:v>
                </c:pt>
                <c:pt idx="19">
                  <c:v>Q414</c:v>
                </c:pt>
                <c:pt idx="20">
                  <c:v>Q115</c:v>
                </c:pt>
                <c:pt idx="21">
                  <c:v>Q215</c:v>
                </c:pt>
                <c:pt idx="22">
                  <c:v>Q315</c:v>
                </c:pt>
                <c:pt idx="23">
                  <c:v>Q415</c:v>
                </c:pt>
                <c:pt idx="24">
                  <c:v>Q116</c:v>
                </c:pt>
                <c:pt idx="25">
                  <c:v>Q216</c:v>
                </c:pt>
                <c:pt idx="26">
                  <c:v>Q316</c:v>
                </c:pt>
                <c:pt idx="27">
                  <c:v>Q416</c:v>
                </c:pt>
                <c:pt idx="28">
                  <c:v>Q117</c:v>
                </c:pt>
                <c:pt idx="29">
                  <c:v>Q217</c:v>
                </c:pt>
                <c:pt idx="30">
                  <c:v>Q317</c:v>
                </c:pt>
                <c:pt idx="31">
                  <c:v>Q417</c:v>
                </c:pt>
                <c:pt idx="32">
                  <c:v>Q118</c:v>
                </c:pt>
                <c:pt idx="33">
                  <c:v>Q218</c:v>
                </c:pt>
                <c:pt idx="34">
                  <c:v>Q318</c:v>
                </c:pt>
                <c:pt idx="35">
                  <c:v>Q418</c:v>
                </c:pt>
                <c:pt idx="36">
                  <c:v>Q119</c:v>
                </c:pt>
                <c:pt idx="37">
                  <c:v>Q219</c:v>
                </c:pt>
                <c:pt idx="38">
                  <c:v>Q319</c:v>
                </c:pt>
                <c:pt idx="39">
                  <c:v>Q419</c:v>
                </c:pt>
                <c:pt idx="40">
                  <c:v>Q120</c:v>
                </c:pt>
                <c:pt idx="41">
                  <c:v>Q220</c:v>
                </c:pt>
                <c:pt idx="42">
                  <c:v>Q320</c:v>
                </c:pt>
                <c:pt idx="43">
                  <c:v>Q420</c:v>
                </c:pt>
              </c:strCache>
            </c:strRef>
          </c:cat>
          <c:val>
            <c:numRef>
              <c:f>Sheet1!$C$2:$C$45</c:f>
              <c:numCache>
                <c:formatCode>General</c:formatCode>
                <c:ptCount val="44"/>
                <c:pt idx="0">
                  <c:v>39.159956583215397</c:v>
                </c:pt>
                <c:pt idx="1">
                  <c:v>39.608436163869499</c:v>
                </c:pt>
                <c:pt idx="2">
                  <c:v>36.3046069223698</c:v>
                </c:pt>
                <c:pt idx="3">
                  <c:v>42.558542364658599</c:v>
                </c:pt>
                <c:pt idx="4">
                  <c:v>37.5183259256345</c:v>
                </c:pt>
                <c:pt idx="5">
                  <c:v>40.346161394924103</c:v>
                </c:pt>
                <c:pt idx="6">
                  <c:v>37.488695484514103</c:v>
                </c:pt>
                <c:pt idx="7">
                  <c:v>40.5386919551094</c:v>
                </c:pt>
                <c:pt idx="8">
                  <c:v>29.2913985829247</c:v>
                </c:pt>
                <c:pt idx="9">
                  <c:v>32.673770658738398</c:v>
                </c:pt>
                <c:pt idx="10">
                  <c:v>29.6952617532726</c:v>
                </c:pt>
                <c:pt idx="11">
                  <c:v>36.266354452935197</c:v>
                </c:pt>
                <c:pt idx="12">
                  <c:v>28.146613653231299</c:v>
                </c:pt>
                <c:pt idx="13">
                  <c:v>31.2889719350344</c:v>
                </c:pt>
                <c:pt idx="14">
                  <c:v>33.211786658821197</c:v>
                </c:pt>
                <c:pt idx="15">
                  <c:v>33.356135068219103</c:v>
                </c:pt>
                <c:pt idx="16">
                  <c:v>28.479635743028901</c:v>
                </c:pt>
                <c:pt idx="17">
                  <c:v>30.960673106361799</c:v>
                </c:pt>
                <c:pt idx="18">
                  <c:v>35.2275579795648</c:v>
                </c:pt>
                <c:pt idx="19">
                  <c:v>36.857347837079203</c:v>
                </c:pt>
                <c:pt idx="20">
                  <c:v>25.941043131852599</c:v>
                </c:pt>
                <c:pt idx="21">
                  <c:v>32.615935406202503</c:v>
                </c:pt>
                <c:pt idx="22">
                  <c:v>26.0486560536594</c:v>
                </c:pt>
                <c:pt idx="23">
                  <c:v>29.862251328574398</c:v>
                </c:pt>
                <c:pt idx="24">
                  <c:v>24.3018476160887</c:v>
                </c:pt>
                <c:pt idx="25">
                  <c:v>25.636873044676602</c:v>
                </c:pt>
                <c:pt idx="26">
                  <c:v>20.4899883948686</c:v>
                </c:pt>
                <c:pt idx="27">
                  <c:v>23.977546896362401</c:v>
                </c:pt>
                <c:pt idx="28">
                  <c:v>21.044501030786499</c:v>
                </c:pt>
                <c:pt idx="29">
                  <c:v>21.4459721354857</c:v>
                </c:pt>
                <c:pt idx="30">
                  <c:v>20.881547397567701</c:v>
                </c:pt>
                <c:pt idx="31">
                  <c:v>24.550416071938098</c:v>
                </c:pt>
                <c:pt idx="32">
                  <c:v>21.6491740247574</c:v>
                </c:pt>
                <c:pt idx="33">
                  <c:v>19.3669027075358</c:v>
                </c:pt>
                <c:pt idx="34">
                  <c:v>19.499357265385701</c:v>
                </c:pt>
                <c:pt idx="35">
                  <c:v>20.595891272256001</c:v>
                </c:pt>
                <c:pt idx="36">
                  <c:v>17.597778467589301</c:v>
                </c:pt>
                <c:pt idx="37">
                  <c:v>18.814053317803701</c:v>
                </c:pt>
                <c:pt idx="38">
                  <c:v>18.628884377636801</c:v>
                </c:pt>
                <c:pt idx="39">
                  <c:v>19.6449339044987</c:v>
                </c:pt>
                <c:pt idx="40">
                  <c:v>23.2309506071295</c:v>
                </c:pt>
                <c:pt idx="41">
                  <c:v>23.2309506071295</c:v>
                </c:pt>
                <c:pt idx="42">
                  <c:v>23.2309506071295</c:v>
                </c:pt>
                <c:pt idx="43">
                  <c:v>23.2309506071295</c:v>
                </c:pt>
              </c:numCache>
            </c:numRef>
          </c:val>
          <c:smooth val="0"/>
          <c:extLst>
            <c:ext xmlns:c16="http://schemas.microsoft.com/office/drawing/2014/chart" uri="{C3380CC4-5D6E-409C-BE32-E72D297353CC}">
              <c16:uniqueId val="{00000001-002A-4536-B24E-C52917C3354B}"/>
            </c:ext>
          </c:extLst>
        </c:ser>
        <c:ser>
          <c:idx val="2"/>
          <c:order val="2"/>
          <c:tx>
            <c:strRef>
              <c:f>Sheet1!$D$1</c:f>
              <c:strCache>
                <c:ptCount val="1"/>
                <c:pt idx="0">
                  <c:v>亚太整体规模</c:v>
                </c:pt>
              </c:strCache>
            </c:strRef>
          </c:tx>
          <c:spPr>
            <a:ln w="38100" cap="flat" cmpd="dbl" algn="ctr">
              <a:solidFill>
                <a:srgbClr val="FF0000"/>
              </a:solidFill>
              <a:miter lim="800000"/>
            </a:ln>
            <a:effectLst/>
          </c:spPr>
          <c:marker>
            <c:symbol val="none"/>
          </c:marker>
          <c:cat>
            <c:strRef>
              <c:f>Sheet1!$A$2:$A$45</c:f>
              <c:strCache>
                <c:ptCount val="44"/>
                <c:pt idx="0">
                  <c:v>Q110</c:v>
                </c:pt>
                <c:pt idx="1">
                  <c:v>Q210</c:v>
                </c:pt>
                <c:pt idx="2">
                  <c:v>Q310</c:v>
                </c:pt>
                <c:pt idx="3">
                  <c:v>Q410</c:v>
                </c:pt>
                <c:pt idx="4">
                  <c:v>Q111</c:v>
                </c:pt>
                <c:pt idx="5">
                  <c:v>Q211</c:v>
                </c:pt>
                <c:pt idx="6">
                  <c:v>Q311</c:v>
                </c:pt>
                <c:pt idx="7">
                  <c:v>Q411</c:v>
                </c:pt>
                <c:pt idx="8">
                  <c:v>Q112</c:v>
                </c:pt>
                <c:pt idx="9">
                  <c:v>Q212</c:v>
                </c:pt>
                <c:pt idx="10">
                  <c:v>Q312</c:v>
                </c:pt>
                <c:pt idx="11">
                  <c:v>Q412</c:v>
                </c:pt>
                <c:pt idx="12">
                  <c:v>Q113</c:v>
                </c:pt>
                <c:pt idx="13">
                  <c:v>Q213</c:v>
                </c:pt>
                <c:pt idx="14">
                  <c:v>Q313</c:v>
                </c:pt>
                <c:pt idx="15">
                  <c:v>Q413</c:v>
                </c:pt>
                <c:pt idx="16">
                  <c:v>Q114</c:v>
                </c:pt>
                <c:pt idx="17">
                  <c:v>Q214</c:v>
                </c:pt>
                <c:pt idx="18">
                  <c:v>Q314</c:v>
                </c:pt>
                <c:pt idx="19">
                  <c:v>Q414</c:v>
                </c:pt>
                <c:pt idx="20">
                  <c:v>Q115</c:v>
                </c:pt>
                <c:pt idx="21">
                  <c:v>Q215</c:v>
                </c:pt>
                <c:pt idx="22">
                  <c:v>Q315</c:v>
                </c:pt>
                <c:pt idx="23">
                  <c:v>Q415</c:v>
                </c:pt>
                <c:pt idx="24">
                  <c:v>Q116</c:v>
                </c:pt>
                <c:pt idx="25">
                  <c:v>Q216</c:v>
                </c:pt>
                <c:pt idx="26">
                  <c:v>Q316</c:v>
                </c:pt>
                <c:pt idx="27">
                  <c:v>Q416</c:v>
                </c:pt>
                <c:pt idx="28">
                  <c:v>Q117</c:v>
                </c:pt>
                <c:pt idx="29">
                  <c:v>Q217</c:v>
                </c:pt>
                <c:pt idx="30">
                  <c:v>Q317</c:v>
                </c:pt>
                <c:pt idx="31">
                  <c:v>Q417</c:v>
                </c:pt>
                <c:pt idx="32">
                  <c:v>Q118</c:v>
                </c:pt>
                <c:pt idx="33">
                  <c:v>Q218</c:v>
                </c:pt>
                <c:pt idx="34">
                  <c:v>Q318</c:v>
                </c:pt>
                <c:pt idx="35">
                  <c:v>Q418</c:v>
                </c:pt>
                <c:pt idx="36">
                  <c:v>Q119</c:v>
                </c:pt>
                <c:pt idx="37">
                  <c:v>Q219</c:v>
                </c:pt>
                <c:pt idx="38">
                  <c:v>Q319</c:v>
                </c:pt>
                <c:pt idx="39">
                  <c:v>Q419</c:v>
                </c:pt>
                <c:pt idx="40">
                  <c:v>Q120</c:v>
                </c:pt>
                <c:pt idx="41">
                  <c:v>Q220</c:v>
                </c:pt>
                <c:pt idx="42">
                  <c:v>Q320</c:v>
                </c:pt>
                <c:pt idx="43">
                  <c:v>Q420</c:v>
                </c:pt>
              </c:strCache>
            </c:strRef>
          </c:cat>
          <c:val>
            <c:numRef>
              <c:f>Sheet1!$D$2:$D$45</c:f>
              <c:numCache>
                <c:formatCode>General</c:formatCode>
                <c:ptCount val="44"/>
                <c:pt idx="0">
                  <c:v>53.444479956600503</c:v>
                </c:pt>
                <c:pt idx="1">
                  <c:v>44.7746052610917</c:v>
                </c:pt>
                <c:pt idx="2">
                  <c:v>53.079513302009701</c:v>
                </c:pt>
                <c:pt idx="3">
                  <c:v>52.117306128735201</c:v>
                </c:pt>
                <c:pt idx="4">
                  <c:v>53.133972512406999</c:v>
                </c:pt>
                <c:pt idx="5">
                  <c:v>54.6987039653891</c:v>
                </c:pt>
                <c:pt idx="6">
                  <c:v>52.780447290138802</c:v>
                </c:pt>
                <c:pt idx="7">
                  <c:v>52.589824308808801</c:v>
                </c:pt>
                <c:pt idx="8">
                  <c:v>46.582693078118503</c:v>
                </c:pt>
                <c:pt idx="9">
                  <c:v>45.123532279179301</c:v>
                </c:pt>
                <c:pt idx="10">
                  <c:v>45.636731212000903</c:v>
                </c:pt>
                <c:pt idx="11">
                  <c:v>47.818581643388299</c:v>
                </c:pt>
                <c:pt idx="12">
                  <c:v>44.223044610492998</c:v>
                </c:pt>
                <c:pt idx="13">
                  <c:v>41.446909205218098</c:v>
                </c:pt>
                <c:pt idx="14">
                  <c:v>39.227792173526602</c:v>
                </c:pt>
                <c:pt idx="15">
                  <c:v>41.998181685449403</c:v>
                </c:pt>
                <c:pt idx="16">
                  <c:v>40.803926214264898</c:v>
                </c:pt>
                <c:pt idx="17">
                  <c:v>45.711732993633703</c:v>
                </c:pt>
                <c:pt idx="18">
                  <c:v>49.825945071343398</c:v>
                </c:pt>
                <c:pt idx="19">
                  <c:v>53.795750853915699</c:v>
                </c:pt>
                <c:pt idx="20">
                  <c:v>50.028154263927902</c:v>
                </c:pt>
                <c:pt idx="21">
                  <c:v>63.538325926746197</c:v>
                </c:pt>
                <c:pt idx="22">
                  <c:v>55.706957642440202</c:v>
                </c:pt>
                <c:pt idx="23">
                  <c:v>57.818015919993698</c:v>
                </c:pt>
                <c:pt idx="24">
                  <c:v>46.157809377380303</c:v>
                </c:pt>
                <c:pt idx="25">
                  <c:v>53.228891008734799</c:v>
                </c:pt>
                <c:pt idx="26">
                  <c:v>52.144676995834402</c:v>
                </c:pt>
                <c:pt idx="27">
                  <c:v>58.855184859036001</c:v>
                </c:pt>
                <c:pt idx="28">
                  <c:v>47.181552381921001</c:v>
                </c:pt>
                <c:pt idx="29">
                  <c:v>51.994978785565102</c:v>
                </c:pt>
                <c:pt idx="30">
                  <c:v>46.705196923969297</c:v>
                </c:pt>
                <c:pt idx="31">
                  <c:v>51.793741042903498</c:v>
                </c:pt>
                <c:pt idx="32">
                  <c:v>45.351104783100503</c:v>
                </c:pt>
                <c:pt idx="33">
                  <c:v>42.103313914721703</c:v>
                </c:pt>
                <c:pt idx="34">
                  <c:v>46.529338110774603</c:v>
                </c:pt>
                <c:pt idx="35">
                  <c:v>45.058618832172698</c:v>
                </c:pt>
                <c:pt idx="36">
                  <c:v>40.656872278979598</c:v>
                </c:pt>
                <c:pt idx="37">
                  <c:v>41.938608334948697</c:v>
                </c:pt>
                <c:pt idx="38">
                  <c:v>39.476138810146303</c:v>
                </c:pt>
                <c:pt idx="39">
                  <c:v>41.5316436952698</c:v>
                </c:pt>
                <c:pt idx="40">
                  <c:v>43.7337442643855</c:v>
                </c:pt>
                <c:pt idx="41">
                  <c:v>43.7337442643855</c:v>
                </c:pt>
                <c:pt idx="42">
                  <c:v>43.7337442643855</c:v>
                </c:pt>
                <c:pt idx="43">
                  <c:v>43.7337442643855</c:v>
                </c:pt>
              </c:numCache>
            </c:numRef>
          </c:val>
          <c:smooth val="0"/>
          <c:extLst>
            <c:ext xmlns:c16="http://schemas.microsoft.com/office/drawing/2014/chart" uri="{C3380CC4-5D6E-409C-BE32-E72D297353CC}">
              <c16:uniqueId val="{00000002-002A-4536-B24E-C52917C3354B}"/>
            </c:ext>
          </c:extLst>
        </c:ser>
        <c:ser>
          <c:idx val="3"/>
          <c:order val="3"/>
          <c:tx>
            <c:strRef>
              <c:f>Sheet1!$E$1</c:f>
              <c:strCache>
                <c:ptCount val="1"/>
                <c:pt idx="0">
                  <c:v>CALA整体规模</c:v>
                </c:pt>
              </c:strCache>
            </c:strRef>
          </c:tx>
          <c:spPr>
            <a:ln w="38100" cap="flat" cmpd="dbl" algn="ctr">
              <a:solidFill>
                <a:schemeClr val="accent4"/>
              </a:solidFill>
              <a:miter lim="800000"/>
            </a:ln>
            <a:effectLst/>
          </c:spPr>
          <c:marker>
            <c:symbol val="none"/>
          </c:marker>
          <c:cat>
            <c:strRef>
              <c:f>Sheet1!$A$2:$A$45</c:f>
              <c:strCache>
                <c:ptCount val="44"/>
                <c:pt idx="0">
                  <c:v>Q110</c:v>
                </c:pt>
                <c:pt idx="1">
                  <c:v>Q210</c:v>
                </c:pt>
                <c:pt idx="2">
                  <c:v>Q310</c:v>
                </c:pt>
                <c:pt idx="3">
                  <c:v>Q410</c:v>
                </c:pt>
                <c:pt idx="4">
                  <c:v>Q111</c:v>
                </c:pt>
                <c:pt idx="5">
                  <c:v>Q211</c:v>
                </c:pt>
                <c:pt idx="6">
                  <c:v>Q311</c:v>
                </c:pt>
                <c:pt idx="7">
                  <c:v>Q411</c:v>
                </c:pt>
                <c:pt idx="8">
                  <c:v>Q112</c:v>
                </c:pt>
                <c:pt idx="9">
                  <c:v>Q212</c:v>
                </c:pt>
                <c:pt idx="10">
                  <c:v>Q312</c:v>
                </c:pt>
                <c:pt idx="11">
                  <c:v>Q412</c:v>
                </c:pt>
                <c:pt idx="12">
                  <c:v>Q113</c:v>
                </c:pt>
                <c:pt idx="13">
                  <c:v>Q213</c:v>
                </c:pt>
                <c:pt idx="14">
                  <c:v>Q313</c:v>
                </c:pt>
                <c:pt idx="15">
                  <c:v>Q413</c:v>
                </c:pt>
                <c:pt idx="16">
                  <c:v>Q114</c:v>
                </c:pt>
                <c:pt idx="17">
                  <c:v>Q214</c:v>
                </c:pt>
                <c:pt idx="18">
                  <c:v>Q314</c:v>
                </c:pt>
                <c:pt idx="19">
                  <c:v>Q414</c:v>
                </c:pt>
                <c:pt idx="20">
                  <c:v>Q115</c:v>
                </c:pt>
                <c:pt idx="21">
                  <c:v>Q215</c:v>
                </c:pt>
                <c:pt idx="22">
                  <c:v>Q315</c:v>
                </c:pt>
                <c:pt idx="23">
                  <c:v>Q415</c:v>
                </c:pt>
                <c:pt idx="24">
                  <c:v>Q116</c:v>
                </c:pt>
                <c:pt idx="25">
                  <c:v>Q216</c:v>
                </c:pt>
                <c:pt idx="26">
                  <c:v>Q316</c:v>
                </c:pt>
                <c:pt idx="27">
                  <c:v>Q416</c:v>
                </c:pt>
                <c:pt idx="28">
                  <c:v>Q117</c:v>
                </c:pt>
                <c:pt idx="29">
                  <c:v>Q217</c:v>
                </c:pt>
                <c:pt idx="30">
                  <c:v>Q317</c:v>
                </c:pt>
                <c:pt idx="31">
                  <c:v>Q417</c:v>
                </c:pt>
                <c:pt idx="32">
                  <c:v>Q118</c:v>
                </c:pt>
                <c:pt idx="33">
                  <c:v>Q218</c:v>
                </c:pt>
                <c:pt idx="34">
                  <c:v>Q318</c:v>
                </c:pt>
                <c:pt idx="35">
                  <c:v>Q418</c:v>
                </c:pt>
                <c:pt idx="36">
                  <c:v>Q119</c:v>
                </c:pt>
                <c:pt idx="37">
                  <c:v>Q219</c:v>
                </c:pt>
                <c:pt idx="38">
                  <c:v>Q319</c:v>
                </c:pt>
                <c:pt idx="39">
                  <c:v>Q419</c:v>
                </c:pt>
                <c:pt idx="40">
                  <c:v>Q120</c:v>
                </c:pt>
                <c:pt idx="41">
                  <c:v>Q220</c:v>
                </c:pt>
                <c:pt idx="42">
                  <c:v>Q320</c:v>
                </c:pt>
                <c:pt idx="43">
                  <c:v>Q420</c:v>
                </c:pt>
              </c:strCache>
            </c:strRef>
          </c:cat>
          <c:val>
            <c:numRef>
              <c:f>Sheet1!$E$2:$E$45</c:f>
              <c:numCache>
                <c:formatCode>General</c:formatCode>
                <c:ptCount val="44"/>
                <c:pt idx="0">
                  <c:v>7.1114538225851698</c:v>
                </c:pt>
                <c:pt idx="1">
                  <c:v>7.5321683378863904</c:v>
                </c:pt>
                <c:pt idx="2">
                  <c:v>7.79012978864559</c:v>
                </c:pt>
                <c:pt idx="3">
                  <c:v>10.4971598907456</c:v>
                </c:pt>
                <c:pt idx="4">
                  <c:v>8.3720100193991094</c:v>
                </c:pt>
                <c:pt idx="5">
                  <c:v>9.4313450070284492</c:v>
                </c:pt>
                <c:pt idx="6">
                  <c:v>10.2874317777458</c:v>
                </c:pt>
                <c:pt idx="7">
                  <c:v>10.8257902771046</c:v>
                </c:pt>
                <c:pt idx="8">
                  <c:v>8.3020324405482508</c:v>
                </c:pt>
                <c:pt idx="9">
                  <c:v>7.9353846116263496</c:v>
                </c:pt>
                <c:pt idx="10">
                  <c:v>7.81999513150586</c:v>
                </c:pt>
                <c:pt idx="11">
                  <c:v>9.1177408608741306</c:v>
                </c:pt>
                <c:pt idx="12">
                  <c:v>8.3184539818475596</c:v>
                </c:pt>
                <c:pt idx="13">
                  <c:v>8.8482158843903598</c:v>
                </c:pt>
                <c:pt idx="14">
                  <c:v>8.5625257790805893</c:v>
                </c:pt>
                <c:pt idx="15">
                  <c:v>10.907635672948301</c:v>
                </c:pt>
                <c:pt idx="16">
                  <c:v>7.8759154181458397</c:v>
                </c:pt>
                <c:pt idx="17">
                  <c:v>8.3034354834779194</c:v>
                </c:pt>
                <c:pt idx="18">
                  <c:v>8.0373923449736306</c:v>
                </c:pt>
                <c:pt idx="19">
                  <c:v>8.9773857162478397</c:v>
                </c:pt>
                <c:pt idx="20">
                  <c:v>6.6516815890688799</c:v>
                </c:pt>
                <c:pt idx="21">
                  <c:v>6.6927182843096702</c:v>
                </c:pt>
                <c:pt idx="22">
                  <c:v>6.6274029169205599</c:v>
                </c:pt>
                <c:pt idx="23">
                  <c:v>7.6155008583462296</c:v>
                </c:pt>
                <c:pt idx="24">
                  <c:v>4.9878589103889102</c:v>
                </c:pt>
                <c:pt idx="25">
                  <c:v>5.2474426888417902</c:v>
                </c:pt>
                <c:pt idx="26">
                  <c:v>5.3859618373262901</c:v>
                </c:pt>
                <c:pt idx="27">
                  <c:v>6.0437819174108904</c:v>
                </c:pt>
                <c:pt idx="28">
                  <c:v>3.8389554171496099</c:v>
                </c:pt>
                <c:pt idx="29">
                  <c:v>4.6628704795482703</c:v>
                </c:pt>
                <c:pt idx="30">
                  <c:v>5.4700346063985199</c:v>
                </c:pt>
                <c:pt idx="31">
                  <c:v>5.5981941738764904</c:v>
                </c:pt>
                <c:pt idx="32">
                  <c:v>5.1491463468433496</c:v>
                </c:pt>
                <c:pt idx="33">
                  <c:v>5.5183370503232796</c:v>
                </c:pt>
                <c:pt idx="34">
                  <c:v>6.4830469929789603</c:v>
                </c:pt>
                <c:pt idx="35">
                  <c:v>6.55705846825989</c:v>
                </c:pt>
                <c:pt idx="36">
                  <c:v>5.2654073063392204</c:v>
                </c:pt>
                <c:pt idx="37">
                  <c:v>5.2981449235709004</c:v>
                </c:pt>
                <c:pt idx="38">
                  <c:v>4.8352308952465997</c:v>
                </c:pt>
                <c:pt idx="39">
                  <c:v>5.8498876979139398</c:v>
                </c:pt>
                <c:pt idx="40">
                  <c:v>6.9543410876666902</c:v>
                </c:pt>
                <c:pt idx="41">
                  <c:v>6.9543410876666902</c:v>
                </c:pt>
                <c:pt idx="42">
                  <c:v>6.9543410876666902</c:v>
                </c:pt>
                <c:pt idx="43">
                  <c:v>6.9543410876666902</c:v>
                </c:pt>
              </c:numCache>
            </c:numRef>
          </c:val>
          <c:smooth val="0"/>
          <c:extLst>
            <c:ext xmlns:c16="http://schemas.microsoft.com/office/drawing/2014/chart" uri="{C3380CC4-5D6E-409C-BE32-E72D297353CC}">
              <c16:uniqueId val="{00000003-002A-4536-B24E-C52917C3354B}"/>
            </c:ext>
          </c:extLst>
        </c:ser>
        <c:dLbls>
          <c:showLegendKey val="0"/>
          <c:showVal val="0"/>
          <c:showCatName val="0"/>
          <c:showSerName val="0"/>
          <c:showPercent val="0"/>
          <c:showBubbleSize val="0"/>
        </c:dLbls>
        <c:smooth val="0"/>
        <c:axId val="235630463"/>
        <c:axId val="197004655"/>
      </c:lineChart>
      <c:catAx>
        <c:axId val="235630463"/>
        <c:scaling>
          <c:orientation val="minMax"/>
        </c:scaling>
        <c:delete val="0"/>
        <c:axPos val="b"/>
        <c:majorGridlines>
          <c:spPr>
            <a:ln w="9525" cap="flat" cmpd="sng" algn="ctr">
              <a:solidFill>
                <a:schemeClr val="tx1">
                  <a:lumMod val="15000"/>
                  <a:lumOff val="85000"/>
                  <a:alpha val="32000"/>
                </a:schemeClr>
              </a:solidFill>
              <a:round/>
            </a:ln>
            <a:effectLst/>
          </c:spPr>
        </c:majorGridlines>
        <c:numFmt formatCode="General" sourceLinked="1"/>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7004655"/>
        <c:crosses val="autoZero"/>
        <c:auto val="1"/>
        <c:lblAlgn val="ctr"/>
        <c:lblOffset val="100"/>
        <c:noMultiLvlLbl val="0"/>
      </c:catAx>
      <c:valAx>
        <c:axId val="197004655"/>
        <c:scaling>
          <c:orientation val="minMax"/>
        </c:scaling>
        <c:delete val="0"/>
        <c:axPos val="l"/>
        <c:majorGridlines>
          <c:spPr>
            <a:ln w="9525" cap="flat" cmpd="sng" algn="ctr">
              <a:solidFill>
                <a:schemeClr val="tx1">
                  <a:lumMod val="15000"/>
                  <a:lumOff val="85000"/>
                  <a:alpha val="32000"/>
                </a:schemeClr>
              </a:solidFill>
              <a:round/>
            </a:ln>
            <a:effectLst/>
          </c:spPr>
        </c:majorGridlines>
        <c:numFmt formatCode="General" sourceLinked="1"/>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35630463"/>
        <c:crosses val="autoZero"/>
        <c:crossBetween val="between"/>
      </c:valAx>
      <c:spPr>
        <a:noFill/>
        <a:ln>
          <a:noFill/>
        </a:ln>
        <a:effectLst/>
      </c:spPr>
    </c:plotArea>
    <c:legend>
      <c:legendPos val="t"/>
      <c:legendEntry>
        <c:idx val="0"/>
        <c:txPr>
          <a:bodyPr rot="0" spcFirstLastPara="1" vertOverflow="ellipsis" vert="horz" wrap="square" anchor="ctr" anchorCtr="1"/>
          <a:lstStyle/>
          <a:p>
            <a:pPr>
              <a:defRPr lang="zh-CN" sz="1100" b="0" i="0" u="none" strike="noStrike" kern="1200" baseline="0">
                <a:solidFill>
                  <a:schemeClr val="tx1">
                    <a:lumMod val="65000"/>
                    <a:lumOff val="35000"/>
                  </a:schemeClr>
                </a:solidFill>
                <a:latin typeface="微软雅黑" panose="020B0503020204020204" charset="-122"/>
                <a:ea typeface="微软雅黑" panose="020B0503020204020204" charset="-122"/>
                <a:cs typeface="+mn-cs"/>
              </a:defRPr>
            </a:pPr>
            <a:endParaRPr lang="zh-CN"/>
          </a:p>
        </c:txPr>
      </c:legendEntry>
      <c:legendEntry>
        <c:idx val="1"/>
        <c:txPr>
          <a:bodyPr rot="0" spcFirstLastPara="1" vertOverflow="ellipsis" vert="horz" wrap="square" anchor="ctr" anchorCtr="1"/>
          <a:lstStyle/>
          <a:p>
            <a:pPr>
              <a:defRPr lang="zh-CN" sz="1100" b="0" i="0" u="none" strike="noStrike" kern="1200" baseline="0">
                <a:solidFill>
                  <a:schemeClr val="tx1">
                    <a:lumMod val="65000"/>
                    <a:lumOff val="35000"/>
                  </a:schemeClr>
                </a:solidFill>
                <a:latin typeface="微软雅黑" panose="020B0503020204020204" charset="-122"/>
                <a:ea typeface="微软雅黑" panose="020B0503020204020204" charset="-122"/>
                <a:cs typeface="+mn-cs"/>
              </a:defRPr>
            </a:pPr>
            <a:endParaRPr lang="zh-CN"/>
          </a:p>
        </c:txPr>
      </c:legendEntry>
      <c:legendEntry>
        <c:idx val="2"/>
        <c:txPr>
          <a:bodyPr rot="0" spcFirstLastPara="1" vertOverflow="ellipsis" vert="horz" wrap="square" anchor="ctr" anchorCtr="1"/>
          <a:lstStyle/>
          <a:p>
            <a:pPr>
              <a:defRPr lang="zh-CN" sz="1100" b="0" i="0" u="none" strike="noStrike" kern="1200" baseline="0">
                <a:solidFill>
                  <a:schemeClr val="tx1">
                    <a:lumMod val="65000"/>
                    <a:lumOff val="35000"/>
                  </a:schemeClr>
                </a:solidFill>
                <a:latin typeface="微软雅黑" panose="020B0503020204020204" charset="-122"/>
                <a:ea typeface="微软雅黑" panose="020B0503020204020204" charset="-122"/>
                <a:cs typeface="+mn-cs"/>
              </a:defRPr>
            </a:pPr>
            <a:endParaRPr lang="zh-CN"/>
          </a:p>
        </c:txPr>
      </c:legendEntry>
      <c:legendEntry>
        <c:idx val="3"/>
        <c:txPr>
          <a:bodyPr rot="0" spcFirstLastPara="1" vertOverflow="ellipsis" vert="horz" wrap="square" anchor="ctr" anchorCtr="1"/>
          <a:lstStyle/>
          <a:p>
            <a:pPr>
              <a:defRPr lang="zh-CN" sz="1100" b="0" i="0" u="none" strike="noStrike" kern="1200" baseline="0">
                <a:solidFill>
                  <a:schemeClr val="tx1">
                    <a:lumMod val="65000"/>
                    <a:lumOff val="35000"/>
                  </a:schemeClr>
                </a:solidFill>
                <a:latin typeface="微软雅黑" panose="020B0503020204020204" charset="-122"/>
                <a:ea typeface="微软雅黑" panose="020B0503020204020204" charset="-122"/>
                <a:cs typeface="+mn-cs"/>
              </a:defRPr>
            </a:pPr>
            <a:endParaRPr lang="zh-CN"/>
          </a:p>
        </c:txPr>
      </c:legendEntry>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278245981255901"/>
          <c:y val="8.6385669501692394E-2"/>
          <c:w val="0.756798442027523"/>
          <c:h val="0.659580519351325"/>
        </c:manualLayout>
      </c:layout>
      <c:barChart>
        <c:barDir val="col"/>
        <c:grouping val="clustered"/>
        <c:varyColors val="0"/>
        <c:ser>
          <c:idx val="0"/>
          <c:order val="0"/>
          <c:tx>
            <c:strRef>
              <c:f>Sheet1!$J$12</c:f>
              <c:strCache>
                <c:ptCount val="1"/>
                <c:pt idx="0">
                  <c:v>收入 </c:v>
                </c:pt>
              </c:strCache>
            </c:strRef>
          </c:tx>
          <c:spPr>
            <a:solidFill>
              <a:schemeClr val="accent1">
                <a:lumMod val="60000"/>
                <a:lumOff val="40000"/>
              </a:schemeClr>
            </a:solidFill>
            <a:ln>
              <a:noFill/>
            </a:ln>
            <a:effectLst/>
          </c:spPr>
          <c:invertIfNegative val="0"/>
          <c:dLbls>
            <c:dLbl>
              <c:idx val="2"/>
              <c:layout>
                <c:manualLayout>
                  <c:x val="-1.6971530591518E-2"/>
                  <c:y val="2.4130072872820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615-4B77-829A-ABD46DED8359}"/>
                </c:ext>
              </c:extLst>
            </c:dLbl>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j-ea"/>
                    <a:ea typeface="+mj-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Sheet1!$K$11:$M$11</c:f>
              <c:strCache>
                <c:ptCount val="3"/>
                <c:pt idx="0">
                  <c:v>2019 年 </c:v>
                </c:pt>
                <c:pt idx="1">
                  <c:v>2018 年 </c:v>
                </c:pt>
                <c:pt idx="2">
                  <c:v>2017 年</c:v>
                </c:pt>
              </c:strCache>
            </c:strRef>
          </c:cat>
          <c:val>
            <c:numRef>
              <c:f>Sheet1!$K$12:$M$12</c:f>
              <c:numCache>
                <c:formatCode>#,##0.00</c:formatCode>
                <c:ptCount val="3"/>
                <c:pt idx="0">
                  <c:v>1431.55</c:v>
                </c:pt>
                <c:pt idx="1">
                  <c:v>1303.51</c:v>
                </c:pt>
                <c:pt idx="2">
                  <c:v>1251.55</c:v>
                </c:pt>
              </c:numCache>
            </c:numRef>
          </c:val>
          <c:extLst>
            <c:ext xmlns:c16="http://schemas.microsoft.com/office/drawing/2014/chart" uri="{C3380CC4-5D6E-409C-BE32-E72D297353CC}">
              <c16:uniqueId val="{00000001-9615-4B77-829A-ABD46DED8359}"/>
            </c:ext>
          </c:extLst>
        </c:ser>
        <c:ser>
          <c:idx val="1"/>
          <c:order val="1"/>
          <c:tx>
            <c:strRef>
              <c:f>Sheet1!$J$13</c:f>
              <c:strCache>
                <c:ptCount val="1"/>
                <c:pt idx="0">
                  <c:v>利润 </c:v>
                </c:pt>
              </c:strCache>
            </c:strRef>
          </c:tx>
          <c:spPr>
            <a:solidFill>
              <a:schemeClr val="accent2"/>
            </a:solidFill>
            <a:ln>
              <a:noFill/>
            </a:ln>
            <a:effectLst/>
          </c:spPr>
          <c:invertIfNegative val="0"/>
          <c:dLbls>
            <c:dLbl>
              <c:idx val="0"/>
              <c:layout>
                <c:manualLayout>
                  <c:x val="3.7337367301339498E-2"/>
                  <c:y val="3.378210202194809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615-4B77-829A-ABD46DED8359}"/>
                </c:ext>
              </c:extLst>
            </c:dLbl>
            <c:dLbl>
              <c:idx val="1"/>
              <c:layout>
                <c:manualLayout>
                  <c:x val="2.0365836709821599E-2"/>
                  <c:y val="1.930405829825599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615-4B77-829A-ABD46DED8359}"/>
                </c:ext>
              </c:extLst>
            </c:dLbl>
            <c:dLbl>
              <c:idx val="2"/>
              <c:layout>
                <c:manualLayout>
                  <c:x val="3.0548755064732199E-2"/>
                  <c:y val="2.8956087447384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615-4B77-829A-ABD46DED8359}"/>
                </c:ext>
              </c:extLst>
            </c:dLbl>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j-ea"/>
                    <a:ea typeface="+mj-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Sheet1!$K$11:$M$11</c:f>
              <c:strCache>
                <c:ptCount val="3"/>
                <c:pt idx="0">
                  <c:v>2019 年 </c:v>
                </c:pt>
                <c:pt idx="1">
                  <c:v>2018 年 </c:v>
                </c:pt>
                <c:pt idx="2">
                  <c:v>2017 年</c:v>
                </c:pt>
              </c:strCache>
            </c:strRef>
          </c:cat>
          <c:val>
            <c:numRef>
              <c:f>Sheet1!$K$13:$M$13</c:f>
              <c:numCache>
                <c:formatCode>General</c:formatCode>
                <c:ptCount val="3"/>
                <c:pt idx="0">
                  <c:v>243.56</c:v>
                </c:pt>
                <c:pt idx="1">
                  <c:v>228.67</c:v>
                </c:pt>
                <c:pt idx="2">
                  <c:v>333.34</c:v>
                </c:pt>
              </c:numCache>
            </c:numRef>
          </c:val>
          <c:extLst>
            <c:ext xmlns:c16="http://schemas.microsoft.com/office/drawing/2014/chart" uri="{C3380CC4-5D6E-409C-BE32-E72D297353CC}">
              <c16:uniqueId val="{00000005-9615-4B77-829A-ABD46DED8359}"/>
            </c:ext>
          </c:extLst>
        </c:ser>
        <c:dLbls>
          <c:showLegendKey val="0"/>
          <c:showVal val="1"/>
          <c:showCatName val="0"/>
          <c:showSerName val="0"/>
          <c:showPercent val="0"/>
          <c:showBubbleSize val="0"/>
        </c:dLbls>
        <c:gapWidth val="400"/>
        <c:axId val="819761744"/>
        <c:axId val="819763384"/>
      </c:barChart>
      <c:lineChart>
        <c:grouping val="standard"/>
        <c:varyColors val="0"/>
        <c:ser>
          <c:idx val="2"/>
          <c:order val="2"/>
          <c:tx>
            <c:strRef>
              <c:f>Sheet1!$J$14</c:f>
              <c:strCache>
                <c:ptCount val="1"/>
                <c:pt idx="0">
                  <c:v>净利率</c:v>
                </c:pt>
              </c:strCache>
            </c:strRef>
          </c:tx>
          <c:spPr>
            <a:ln w="28575" cap="rnd">
              <a:solidFill>
                <a:schemeClr val="accent3"/>
              </a:solidFill>
              <a:round/>
            </a:ln>
            <a:effectLst/>
          </c:spPr>
          <c:marker>
            <c:symbol val="none"/>
          </c:marker>
          <c:dLbls>
            <c:dLbl>
              <c:idx val="0"/>
              <c:layout>
                <c:manualLayout>
                  <c:x val="-1.3577224473214401E-2"/>
                  <c:y val="-3.860811659651210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9615-4B77-829A-ABD46DED8359}"/>
                </c:ext>
              </c:extLst>
            </c:dLbl>
            <c:dLbl>
              <c:idx val="1"/>
              <c:layout>
                <c:manualLayout>
                  <c:x val="-2.03658367098217E-2"/>
                  <c:y val="-4.4237955892862001E-17"/>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615-4B77-829A-ABD46DED8359}"/>
                </c:ext>
              </c:extLst>
            </c:dLbl>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j-ea"/>
                    <a:ea typeface="+mj-ea"/>
                    <a:cs typeface="+mn-cs"/>
                  </a:defRPr>
                </a:pPr>
                <a:endParaRPr lang="zh-CN"/>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Sheet1!$K$11:$M$11</c:f>
              <c:strCache>
                <c:ptCount val="3"/>
                <c:pt idx="0">
                  <c:v>2019 年 </c:v>
                </c:pt>
                <c:pt idx="1">
                  <c:v>2018 年 </c:v>
                </c:pt>
                <c:pt idx="2">
                  <c:v>2017 年</c:v>
                </c:pt>
              </c:strCache>
            </c:strRef>
          </c:cat>
          <c:val>
            <c:numRef>
              <c:f>Sheet1!$K$14:$M$14</c:f>
              <c:numCache>
                <c:formatCode>0.00%</c:formatCode>
                <c:ptCount val="3"/>
                <c:pt idx="0">
                  <c:v>0.17013726380496699</c:v>
                </c:pt>
                <c:pt idx="1">
                  <c:v>0.175426348858083</c:v>
                </c:pt>
                <c:pt idx="2">
                  <c:v>0.26634173624705398</c:v>
                </c:pt>
              </c:numCache>
            </c:numRef>
          </c:val>
          <c:smooth val="0"/>
          <c:extLst>
            <c:ext xmlns:c16="http://schemas.microsoft.com/office/drawing/2014/chart" uri="{C3380CC4-5D6E-409C-BE32-E72D297353CC}">
              <c16:uniqueId val="{00000008-9615-4B77-829A-ABD46DED8359}"/>
            </c:ext>
          </c:extLst>
        </c:ser>
        <c:ser>
          <c:idx val="3"/>
          <c:order val="3"/>
          <c:tx>
            <c:strRef>
              <c:f>Sheet1!$J$15</c:f>
              <c:strCache>
                <c:ptCount val="1"/>
                <c:pt idx="0">
                  <c:v>净资产收益率</c:v>
                </c:pt>
              </c:strCache>
            </c:strRef>
          </c:tx>
          <c:spPr>
            <a:ln w="28575" cap="rnd">
              <a:solidFill>
                <a:schemeClr val="accent4"/>
              </a:solidFill>
              <a:round/>
            </a:ln>
            <a:effectLst/>
          </c:spPr>
          <c:marker>
            <c:symbol val="none"/>
          </c:marker>
          <c:dLbls>
            <c:dLbl>
              <c:idx val="0"/>
              <c:layout>
                <c:manualLayout>
                  <c:x val="-6.2228226636448303E-17"/>
                  <c:y val="3.860811659651210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9615-4B77-829A-ABD46DED8359}"/>
                </c:ext>
              </c:extLst>
            </c:dLbl>
            <c:dLbl>
              <c:idx val="1"/>
              <c:layout>
                <c:manualLayout>
                  <c:x val="-6.7886122366072497E-3"/>
                  <c:y val="2.8956087447384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9615-4B77-829A-ABD46DED8359}"/>
                </c:ext>
              </c:extLst>
            </c:dLbl>
            <c:dLbl>
              <c:idx val="2"/>
              <c:layout>
                <c:manualLayout>
                  <c:x val="-3.3943061183037198E-3"/>
                  <c:y val="1.447804372369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9615-4B77-829A-ABD46DED8359}"/>
                </c:ext>
              </c:extLst>
            </c:dLbl>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j-ea"/>
                    <a:ea typeface="+mj-ea"/>
                    <a:cs typeface="+mn-cs"/>
                  </a:defRPr>
                </a:pPr>
                <a:endParaRPr lang="zh-CN"/>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Sheet1!$K$11:$M$11</c:f>
              <c:strCache>
                <c:ptCount val="3"/>
                <c:pt idx="0">
                  <c:v>2019 年 </c:v>
                </c:pt>
                <c:pt idx="1">
                  <c:v>2018 年 </c:v>
                </c:pt>
                <c:pt idx="2">
                  <c:v>2017 年</c:v>
                </c:pt>
              </c:strCache>
            </c:strRef>
          </c:cat>
          <c:val>
            <c:numRef>
              <c:f>Sheet1!$K$15:$M$15</c:f>
              <c:numCache>
                <c:formatCode>0.00%</c:formatCode>
                <c:ptCount val="3"/>
                <c:pt idx="0">
                  <c:v>0.11804562660243199</c:v>
                </c:pt>
                <c:pt idx="1">
                  <c:v>0.12567393036739899</c:v>
                </c:pt>
                <c:pt idx="2">
                  <c:v>0.21784507603730299</c:v>
                </c:pt>
              </c:numCache>
            </c:numRef>
          </c:val>
          <c:smooth val="0"/>
          <c:extLst>
            <c:ext xmlns:c16="http://schemas.microsoft.com/office/drawing/2014/chart" uri="{C3380CC4-5D6E-409C-BE32-E72D297353CC}">
              <c16:uniqueId val="{0000000C-9615-4B77-829A-ABD46DED8359}"/>
            </c:ext>
          </c:extLst>
        </c:ser>
        <c:dLbls>
          <c:showLegendKey val="0"/>
          <c:showVal val="0"/>
          <c:showCatName val="0"/>
          <c:showSerName val="0"/>
          <c:showPercent val="0"/>
          <c:showBubbleSize val="0"/>
        </c:dLbls>
        <c:marker val="1"/>
        <c:smooth val="0"/>
        <c:axId val="544095752"/>
        <c:axId val="544100672"/>
      </c:lineChart>
      <c:catAx>
        <c:axId val="819761744"/>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j-ea"/>
                <a:ea typeface="+mj-ea"/>
                <a:cs typeface="+mn-cs"/>
              </a:defRPr>
            </a:pPr>
            <a:endParaRPr lang="zh-CN"/>
          </a:p>
        </c:txPr>
        <c:crossAx val="819763384"/>
        <c:crosses val="autoZero"/>
        <c:auto val="1"/>
        <c:lblAlgn val="ctr"/>
        <c:lblOffset val="100"/>
        <c:noMultiLvlLbl val="0"/>
      </c:catAx>
      <c:valAx>
        <c:axId val="819763384"/>
        <c:scaling>
          <c:orientation val="minMax"/>
        </c:scaling>
        <c:delete val="0"/>
        <c:axPos val="r"/>
        <c:numFmt formatCode="#,##0" sourceLinked="0"/>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j-ea"/>
                <a:ea typeface="+mj-ea"/>
                <a:cs typeface="+mn-cs"/>
              </a:defRPr>
            </a:pPr>
            <a:endParaRPr lang="zh-CN"/>
          </a:p>
        </c:txPr>
        <c:crossAx val="819761744"/>
        <c:crosses val="autoZero"/>
        <c:crossBetween val="between"/>
      </c:valAx>
      <c:catAx>
        <c:axId val="544095752"/>
        <c:scaling>
          <c:orientation val="minMax"/>
        </c:scaling>
        <c:delete val="1"/>
        <c:axPos val="b"/>
        <c:numFmt formatCode="General" sourceLinked="1"/>
        <c:majorTickMark val="out"/>
        <c:minorTickMark val="none"/>
        <c:tickLblPos val="nextTo"/>
        <c:crossAx val="544100672"/>
        <c:crosses val="autoZero"/>
        <c:auto val="1"/>
        <c:lblAlgn val="ctr"/>
        <c:lblOffset val="100"/>
        <c:noMultiLvlLbl val="0"/>
      </c:catAx>
      <c:valAx>
        <c:axId val="544100672"/>
        <c:scaling>
          <c:orientation val="minMax"/>
        </c:scaling>
        <c:delete val="0"/>
        <c:axPos val="l"/>
        <c:numFmt formatCode="0%" sourceLinked="0"/>
        <c:majorTickMark val="out"/>
        <c:minorTickMark val="none"/>
        <c:tickLblPos val="nextTo"/>
        <c:spPr>
          <a:noFill/>
          <a:ln>
            <a:solidFill>
              <a:srgbClr val="FF0000"/>
            </a:solid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5440957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j-ea"/>
              <a:ea typeface="+mj-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9870128781141"/>
          <c:y val="3.8097469317960299E-2"/>
          <c:w val="0.78840552548173404"/>
          <c:h val="0.80116986756322295"/>
        </c:manualLayout>
      </c:layout>
      <c:barChart>
        <c:barDir val="col"/>
        <c:grouping val="clustered"/>
        <c:varyColors val="0"/>
        <c:ser>
          <c:idx val="3"/>
          <c:order val="3"/>
          <c:tx>
            <c:strRef>
              <c:f>Sheet1!$J$6</c:f>
              <c:strCache>
                <c:ptCount val="1"/>
                <c:pt idx="0">
                  <c:v>营运资本</c:v>
                </c:pt>
              </c:strCache>
            </c:strRef>
          </c:tx>
          <c:spPr>
            <a:solidFill>
              <a:schemeClr val="accent2">
                <a:lumMod val="60000"/>
                <a:lumOff val="40000"/>
              </a:schemeClr>
            </a:solidFill>
            <a:ln>
              <a:noFill/>
            </a:ln>
            <a:effectLst/>
          </c:spPr>
          <c:invertIfNegative val="0"/>
          <c:dLbls>
            <c:dLbl>
              <c:idx val="0"/>
              <c:layout>
                <c:manualLayout>
                  <c:x val="-3.46946095777338E-2"/>
                  <c:y val="5.598525787088270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132-4425-8F2B-1F127E541302}"/>
                </c:ext>
              </c:extLst>
            </c:dLbl>
            <c:dLbl>
              <c:idx val="1"/>
              <c:layout>
                <c:manualLayout>
                  <c:x val="1.38778438310935E-2"/>
                  <c:y val="1.5213254432550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132-4425-8F2B-1F127E541302}"/>
                </c:ext>
              </c:extLst>
            </c:dLbl>
            <c:dLbl>
              <c:idx val="2"/>
              <c:layout>
                <c:manualLayout>
                  <c:x val="5.2041914366600599E-2"/>
                  <c:y val="4.069575658150829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132-4425-8F2B-1F127E541302}"/>
                </c:ext>
              </c:extLst>
            </c:dLbl>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j-ea"/>
                    <a:ea typeface="+mj-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Sheet1!$K$2:$M$2</c:f>
              <c:strCache>
                <c:ptCount val="3"/>
                <c:pt idx="0">
                  <c:v>2017年</c:v>
                </c:pt>
                <c:pt idx="1">
                  <c:v>2018年</c:v>
                </c:pt>
                <c:pt idx="2">
                  <c:v>2019年</c:v>
                </c:pt>
              </c:strCache>
            </c:strRef>
          </c:cat>
          <c:val>
            <c:numRef>
              <c:f>Sheet1!$K$6:$M$6</c:f>
              <c:numCache>
                <c:formatCode>0.00_ </c:formatCode>
                <c:ptCount val="3"/>
                <c:pt idx="0">
                  <c:v>-527.44000000000005</c:v>
                </c:pt>
                <c:pt idx="1">
                  <c:v>-460.39</c:v>
                </c:pt>
                <c:pt idx="2">
                  <c:v>-608.66999999999996</c:v>
                </c:pt>
              </c:numCache>
            </c:numRef>
          </c:val>
          <c:extLst>
            <c:ext xmlns:c16="http://schemas.microsoft.com/office/drawing/2014/chart" uri="{C3380CC4-5D6E-409C-BE32-E72D297353CC}">
              <c16:uniqueId val="{00000003-7132-4425-8F2B-1F127E541302}"/>
            </c:ext>
          </c:extLst>
        </c:ser>
        <c:dLbls>
          <c:showLegendKey val="0"/>
          <c:showVal val="1"/>
          <c:showCatName val="0"/>
          <c:showSerName val="0"/>
          <c:showPercent val="0"/>
          <c:showBubbleSize val="0"/>
        </c:dLbls>
        <c:gapWidth val="400"/>
        <c:axId val="699413312"/>
        <c:axId val="699415280"/>
      </c:barChart>
      <c:lineChart>
        <c:grouping val="standard"/>
        <c:varyColors val="0"/>
        <c:ser>
          <c:idx val="0"/>
          <c:order val="0"/>
          <c:tx>
            <c:strRef>
              <c:f>Sheet1!$J$3</c:f>
              <c:strCache>
                <c:ptCount val="1"/>
                <c:pt idx="0">
                  <c:v>资产负债率</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j-ea"/>
                    <a:ea typeface="+mj-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Sheet1!$K$2:$M$2</c:f>
              <c:strCache>
                <c:ptCount val="3"/>
                <c:pt idx="0">
                  <c:v>2017年</c:v>
                </c:pt>
                <c:pt idx="1">
                  <c:v>2018年</c:v>
                </c:pt>
                <c:pt idx="2">
                  <c:v>2019年</c:v>
                </c:pt>
              </c:strCache>
            </c:strRef>
          </c:cat>
          <c:val>
            <c:numRef>
              <c:f>Sheet1!$K$3:$M$3</c:f>
              <c:numCache>
                <c:formatCode>0.00%</c:formatCode>
                <c:ptCount val="3"/>
                <c:pt idx="0">
                  <c:v>0.90680000000000005</c:v>
                </c:pt>
                <c:pt idx="1">
                  <c:v>0.928553763293122</c:v>
                </c:pt>
                <c:pt idx="2">
                  <c:v>0.9355</c:v>
                </c:pt>
              </c:numCache>
            </c:numRef>
          </c:val>
          <c:smooth val="0"/>
          <c:extLst>
            <c:ext xmlns:c16="http://schemas.microsoft.com/office/drawing/2014/chart" uri="{C3380CC4-5D6E-409C-BE32-E72D297353CC}">
              <c16:uniqueId val="{00000004-7132-4425-8F2B-1F127E541302}"/>
            </c:ext>
          </c:extLst>
        </c:ser>
        <c:ser>
          <c:idx val="1"/>
          <c:order val="1"/>
          <c:tx>
            <c:strRef>
              <c:f>Sheet1!$J$4</c:f>
              <c:strCache>
                <c:ptCount val="1"/>
                <c:pt idx="0">
                  <c:v>流动比率</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j-ea"/>
                    <a:ea typeface="+mj-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Sheet1!$K$2:$M$2</c:f>
              <c:strCache>
                <c:ptCount val="3"/>
                <c:pt idx="0">
                  <c:v>2017年</c:v>
                </c:pt>
                <c:pt idx="1">
                  <c:v>2018年</c:v>
                </c:pt>
                <c:pt idx="2">
                  <c:v>2019年</c:v>
                </c:pt>
              </c:strCache>
            </c:strRef>
          </c:cat>
          <c:val>
            <c:numRef>
              <c:f>Sheet1!$K$4:$M$4</c:f>
              <c:numCache>
                <c:formatCode>0.00%</c:formatCode>
                <c:ptCount val="3"/>
                <c:pt idx="0">
                  <c:v>0.24590000000000001</c:v>
                </c:pt>
                <c:pt idx="1">
                  <c:v>0.37089721516219798</c:v>
                </c:pt>
                <c:pt idx="2">
                  <c:v>0.32879999999999998</c:v>
                </c:pt>
              </c:numCache>
            </c:numRef>
          </c:val>
          <c:smooth val="0"/>
          <c:extLst>
            <c:ext xmlns:c16="http://schemas.microsoft.com/office/drawing/2014/chart" uri="{C3380CC4-5D6E-409C-BE32-E72D297353CC}">
              <c16:uniqueId val="{00000005-7132-4425-8F2B-1F127E541302}"/>
            </c:ext>
          </c:extLst>
        </c:ser>
        <c:ser>
          <c:idx val="2"/>
          <c:order val="2"/>
          <c:tx>
            <c:strRef>
              <c:f>Sheet1!$J$5</c:f>
              <c:strCache>
                <c:ptCount val="1"/>
                <c:pt idx="0">
                  <c:v>速动比率</c:v>
                </c:pt>
              </c:strCache>
            </c:strRef>
          </c:tx>
          <c:spPr>
            <a:ln w="28575" cap="rnd">
              <a:solidFill>
                <a:schemeClr val="accent3"/>
              </a:solidFill>
              <a:round/>
            </a:ln>
            <a:effectLst/>
          </c:spPr>
          <c:marker>
            <c:symbol val="none"/>
          </c:marker>
          <c:dLbls>
            <c:dLbl>
              <c:idx val="0"/>
              <c:layout>
                <c:manualLayout>
                  <c:x val="-0.13192403505408701"/>
                  <c:y val="2.548250214895739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7132-4425-8F2B-1F127E541302}"/>
                </c:ext>
              </c:extLst>
            </c:dLbl>
            <c:dLbl>
              <c:idx val="1"/>
              <c:layout>
                <c:manualLayout>
                  <c:x val="-7.3640528861842705E-2"/>
                  <c:y val="6.115800515749769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132-4425-8F2B-1F127E541302}"/>
                </c:ext>
              </c:extLst>
            </c:dLbl>
            <c:dLbl>
              <c:idx val="2"/>
              <c:layout>
                <c:manualLayout>
                  <c:x val="-6.5459542296606799E-3"/>
                  <c:y val="5.0965004297914901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7132-4425-8F2B-1F127E541302}"/>
                </c:ext>
              </c:extLst>
            </c:dLbl>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j-ea"/>
                    <a:ea typeface="+mj-ea"/>
                    <a:cs typeface="+mn-cs"/>
                  </a:defRPr>
                </a:pPr>
                <a:endParaRPr lang="zh-CN"/>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Sheet1!$K$2:$M$2</c:f>
              <c:strCache>
                <c:ptCount val="3"/>
                <c:pt idx="0">
                  <c:v>2017年</c:v>
                </c:pt>
                <c:pt idx="1">
                  <c:v>2018年</c:v>
                </c:pt>
                <c:pt idx="2">
                  <c:v>2019年</c:v>
                </c:pt>
              </c:strCache>
            </c:strRef>
          </c:cat>
          <c:val>
            <c:numRef>
              <c:f>Sheet1!$K$5:$M$5</c:f>
              <c:numCache>
                <c:formatCode>0.00%</c:formatCode>
                <c:ptCount val="3"/>
                <c:pt idx="0">
                  <c:v>0.1721</c:v>
                </c:pt>
                <c:pt idx="1">
                  <c:v>0.27152851794157001</c:v>
                </c:pt>
                <c:pt idx="2">
                  <c:v>0.28689999999999999</c:v>
                </c:pt>
              </c:numCache>
            </c:numRef>
          </c:val>
          <c:smooth val="0"/>
          <c:extLst>
            <c:ext xmlns:c16="http://schemas.microsoft.com/office/drawing/2014/chart" uri="{C3380CC4-5D6E-409C-BE32-E72D297353CC}">
              <c16:uniqueId val="{00000009-7132-4425-8F2B-1F127E541302}"/>
            </c:ext>
          </c:extLst>
        </c:ser>
        <c:dLbls>
          <c:showLegendKey val="0"/>
          <c:showVal val="1"/>
          <c:showCatName val="0"/>
          <c:showSerName val="0"/>
          <c:showPercent val="0"/>
          <c:showBubbleSize val="0"/>
        </c:dLbls>
        <c:marker val="1"/>
        <c:smooth val="0"/>
        <c:axId val="780094568"/>
        <c:axId val="780094240"/>
      </c:lineChart>
      <c:catAx>
        <c:axId val="699413312"/>
        <c:scaling>
          <c:orientation val="minMax"/>
        </c:scaling>
        <c:delete val="0"/>
        <c:axPos val="t"/>
        <c:numFmt formatCode="General" sourceLinked="1"/>
        <c:majorTickMark val="out"/>
        <c:minorTickMark val="out"/>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j-ea"/>
                <a:ea typeface="+mj-ea"/>
                <a:cs typeface="+mn-cs"/>
              </a:defRPr>
            </a:pPr>
            <a:endParaRPr lang="zh-CN"/>
          </a:p>
        </c:txPr>
        <c:crossAx val="699415280"/>
        <c:crosses val="autoZero"/>
        <c:auto val="1"/>
        <c:lblAlgn val="ctr"/>
        <c:lblOffset val="100"/>
        <c:noMultiLvlLbl val="0"/>
      </c:catAx>
      <c:valAx>
        <c:axId val="699415280"/>
        <c:scaling>
          <c:orientation val="maxMin"/>
        </c:scaling>
        <c:delete val="0"/>
        <c:axPos val="l"/>
        <c:numFmt formatCode="0_ " sourceLinked="0"/>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j-ea"/>
                <a:ea typeface="+mj-ea"/>
                <a:cs typeface="+mn-cs"/>
              </a:defRPr>
            </a:pPr>
            <a:endParaRPr lang="zh-CN"/>
          </a:p>
        </c:txPr>
        <c:crossAx val="699413312"/>
        <c:crosses val="autoZero"/>
        <c:crossBetween val="between"/>
      </c:valAx>
      <c:catAx>
        <c:axId val="780094568"/>
        <c:scaling>
          <c:orientation val="minMax"/>
        </c:scaling>
        <c:delete val="1"/>
        <c:axPos val="b"/>
        <c:numFmt formatCode="General" sourceLinked="1"/>
        <c:majorTickMark val="out"/>
        <c:minorTickMark val="none"/>
        <c:tickLblPos val="nextTo"/>
        <c:crossAx val="780094240"/>
        <c:crosses val="autoZero"/>
        <c:auto val="1"/>
        <c:lblAlgn val="ctr"/>
        <c:lblOffset val="100"/>
        <c:noMultiLvlLbl val="0"/>
      </c:catAx>
      <c:valAx>
        <c:axId val="780094240"/>
        <c:scaling>
          <c:orientation val="minMax"/>
        </c:scaling>
        <c:delete val="0"/>
        <c:axPos val="r"/>
        <c:numFmt formatCode="0%" sourceLinked="0"/>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j-ea"/>
                <a:ea typeface="+mj-ea"/>
                <a:cs typeface="+mn-cs"/>
              </a:defRPr>
            </a:pPr>
            <a:endParaRPr lang="zh-CN"/>
          </a:p>
        </c:txPr>
        <c:crossAx val="780094568"/>
        <c:crosses val="max"/>
        <c:crossBetween val="between"/>
      </c:valAx>
      <c:spPr>
        <a:noFill/>
        <a:ln>
          <a:noFill/>
        </a:ln>
        <a:effectLst/>
      </c:spPr>
    </c:plotArea>
    <c:legend>
      <c:legendPos val="b"/>
      <c:layout>
        <c:manualLayout>
          <c:xMode val="edge"/>
          <c:yMode val="edge"/>
          <c:x val="0"/>
          <c:y val="0.91399596612496503"/>
          <c:w val="1"/>
          <c:h val="8.6004046701601097E-2"/>
        </c:manualLayout>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j-ea"/>
              <a:ea typeface="+mj-ea"/>
              <a:cs typeface="+mn-cs"/>
            </a:defRPr>
          </a:pPr>
          <a:endParaRPr lang="zh-CN"/>
        </a:p>
      </c:txPr>
    </c:legend>
    <c:plotVisOnly val="1"/>
    <c:dispBlanksAs val="gap"/>
    <c:showDLblsOverMax val="0"/>
  </c:chart>
  <c:spPr>
    <a:noFill/>
    <a:ln w="9525" cap="flat" cmpd="sng" algn="ctr">
      <a:noFill/>
      <a:round/>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0" vertOverflow="ellipsis" vert="horz" wrap="square" anchor="ctr" anchorCtr="1"/>
          <a:lstStyle/>
          <a:p>
            <a:pPr defTabSz="914400">
              <a:defRPr lang="zh-CN" sz="1600" b="0" i="0" u="none" strike="noStrike" kern="1200" spc="0" baseline="0">
                <a:solidFill>
                  <a:schemeClr val="tx1">
                    <a:lumMod val="65000"/>
                    <a:lumOff val="35000"/>
                  </a:schemeClr>
                </a:solidFill>
                <a:latin typeface="+mj-ea"/>
                <a:ea typeface="+mj-ea"/>
                <a:cs typeface="+mj-ea"/>
                <a:sym typeface="+mj-ea"/>
              </a:defRPr>
            </a:pPr>
            <a:r>
              <a:rPr lang="zh-CN" altLang="en-US" sz="1600">
                <a:latin typeface="+mj-ea"/>
                <a:ea typeface="+mj-ea"/>
                <a:cs typeface="+mj-ea"/>
                <a:sym typeface="+mj-ea"/>
              </a:rPr>
              <a:t>全球宏观环境量化模型区域得分情况</a:t>
            </a:r>
          </a:p>
        </c:rich>
      </c:tx>
      <c:layout>
        <c:manualLayout>
          <c:xMode val="edge"/>
          <c:yMode val="edge"/>
          <c:x val="0.21579492051942001"/>
          <c:y val="4.3517000579630302E-2"/>
        </c:manualLayout>
      </c:layout>
      <c:overlay val="0"/>
      <c:spPr>
        <a:noFill/>
        <a:ln>
          <a:noFill/>
        </a:ln>
        <a:effectLst/>
      </c:spPr>
      <c:txPr>
        <a:bodyPr rot="0" spcFirstLastPara="0" vertOverflow="ellipsis" vert="horz" wrap="square" anchor="ctr" anchorCtr="1"/>
        <a:lstStyle/>
        <a:p>
          <a:pPr defTabSz="914400">
            <a:defRPr lang="zh-CN" sz="1600" b="0" i="0" u="none" strike="noStrike" kern="1200" spc="0" baseline="0">
              <a:solidFill>
                <a:schemeClr val="tx1">
                  <a:lumMod val="65000"/>
                  <a:lumOff val="35000"/>
                </a:schemeClr>
              </a:solidFill>
              <a:latin typeface="+mj-ea"/>
              <a:ea typeface="+mj-ea"/>
              <a:cs typeface="+mj-ea"/>
              <a:sym typeface="+mj-ea"/>
            </a:defRPr>
          </a:pPr>
          <a:endParaRPr lang="zh-CN"/>
        </a:p>
      </c:txPr>
    </c:title>
    <c:autoTitleDeleted val="0"/>
    <c:plotArea>
      <c:layout/>
      <c:barChart>
        <c:barDir val="col"/>
        <c:grouping val="clustered"/>
        <c:varyColors val="0"/>
        <c:ser>
          <c:idx val="0"/>
          <c:order val="0"/>
          <c:tx>
            <c:strRef>
              <c:f>Sheet1!$B$1</c:f>
              <c:strCache>
                <c:ptCount val="1"/>
                <c:pt idx="0">
                  <c:v>北美</c:v>
                </c:pt>
              </c:strCache>
            </c:strRef>
          </c:tx>
          <c:spPr>
            <a:solidFill>
              <a:schemeClr val="accent1">
                <a:shade val="53333"/>
              </a:schemeClr>
            </a:solidFill>
            <a:ln>
              <a:noFill/>
            </a:ln>
            <a:effectLst/>
          </c:spPr>
          <c:invertIfNegative val="0"/>
          <c:cat>
            <c:strRef>
              <c:f>Sheet1!$A$2:$A$4</c:f>
              <c:strCache>
                <c:ptCount val="3"/>
                <c:pt idx="0">
                  <c:v>经济实力</c:v>
                </c:pt>
                <c:pt idx="1">
                  <c:v>国家对5G准备程度</c:v>
                </c:pt>
                <c:pt idx="2">
                  <c:v>科技水平</c:v>
                </c:pt>
              </c:strCache>
            </c:strRef>
          </c:cat>
          <c:val>
            <c:numRef>
              <c:f>Sheet1!$B$2:$B$4</c:f>
              <c:numCache>
                <c:formatCode>General</c:formatCode>
                <c:ptCount val="3"/>
                <c:pt idx="0">
                  <c:v>80</c:v>
                </c:pt>
                <c:pt idx="1">
                  <c:v>49.33</c:v>
                </c:pt>
                <c:pt idx="2">
                  <c:v>75.900000000000006</c:v>
                </c:pt>
              </c:numCache>
            </c:numRef>
          </c:val>
          <c:extLst>
            <c:ext xmlns:c16="http://schemas.microsoft.com/office/drawing/2014/chart" uri="{C3380CC4-5D6E-409C-BE32-E72D297353CC}">
              <c16:uniqueId val="{00000000-0330-4C31-8A24-2F223BBE3B2D}"/>
            </c:ext>
          </c:extLst>
        </c:ser>
        <c:ser>
          <c:idx val="1"/>
          <c:order val="1"/>
          <c:tx>
            <c:strRef>
              <c:f>Sheet1!$C$1</c:f>
              <c:strCache>
                <c:ptCount val="1"/>
                <c:pt idx="0">
                  <c:v>欧洲</c:v>
                </c:pt>
              </c:strCache>
            </c:strRef>
          </c:tx>
          <c:spPr>
            <a:solidFill>
              <a:schemeClr val="accent4"/>
            </a:solidFill>
            <a:ln>
              <a:noFill/>
            </a:ln>
            <a:effectLst/>
          </c:spPr>
          <c:invertIfNegative val="0"/>
          <c:cat>
            <c:strRef>
              <c:f>Sheet1!$A$2:$A$4</c:f>
              <c:strCache>
                <c:ptCount val="3"/>
                <c:pt idx="0">
                  <c:v>经济实力</c:v>
                </c:pt>
                <c:pt idx="1">
                  <c:v>国家对5G准备程度</c:v>
                </c:pt>
                <c:pt idx="2">
                  <c:v>科技水平</c:v>
                </c:pt>
              </c:strCache>
            </c:strRef>
          </c:cat>
          <c:val>
            <c:numRef>
              <c:f>Sheet1!$C$2:$C$4</c:f>
              <c:numCache>
                <c:formatCode>General</c:formatCode>
                <c:ptCount val="3"/>
                <c:pt idx="0">
                  <c:v>49.34</c:v>
                </c:pt>
                <c:pt idx="1">
                  <c:v>35.33</c:v>
                </c:pt>
                <c:pt idx="2">
                  <c:v>60.1</c:v>
                </c:pt>
              </c:numCache>
            </c:numRef>
          </c:val>
          <c:extLst>
            <c:ext xmlns:c16="http://schemas.microsoft.com/office/drawing/2014/chart" uri="{C3380CC4-5D6E-409C-BE32-E72D297353CC}">
              <c16:uniqueId val="{00000001-0330-4C31-8A24-2F223BBE3B2D}"/>
            </c:ext>
          </c:extLst>
        </c:ser>
        <c:ser>
          <c:idx val="2"/>
          <c:order val="2"/>
          <c:tx>
            <c:strRef>
              <c:f>Sheet1!$D$1</c:f>
              <c:strCache>
                <c:ptCount val="1"/>
                <c:pt idx="0">
                  <c:v>中东</c:v>
                </c:pt>
              </c:strCache>
            </c:strRef>
          </c:tx>
          <c:spPr>
            <a:solidFill>
              <a:schemeClr val="accent1"/>
            </a:solidFill>
            <a:ln>
              <a:noFill/>
            </a:ln>
            <a:effectLst/>
          </c:spPr>
          <c:invertIfNegative val="0"/>
          <c:cat>
            <c:strRef>
              <c:f>Sheet1!$A$2:$A$4</c:f>
              <c:strCache>
                <c:ptCount val="3"/>
                <c:pt idx="0">
                  <c:v>经济实力</c:v>
                </c:pt>
                <c:pt idx="1">
                  <c:v>国家对5G准备程度</c:v>
                </c:pt>
                <c:pt idx="2">
                  <c:v>科技水平</c:v>
                </c:pt>
              </c:strCache>
            </c:strRef>
          </c:cat>
          <c:val>
            <c:numRef>
              <c:f>Sheet1!$D$2:$D$4</c:f>
              <c:numCache>
                <c:formatCode>General</c:formatCode>
                <c:ptCount val="3"/>
                <c:pt idx="0">
                  <c:v>12.82</c:v>
                </c:pt>
                <c:pt idx="1">
                  <c:v>11.78</c:v>
                </c:pt>
                <c:pt idx="2">
                  <c:v>40</c:v>
                </c:pt>
              </c:numCache>
            </c:numRef>
          </c:val>
          <c:extLst>
            <c:ext xmlns:c16="http://schemas.microsoft.com/office/drawing/2014/chart" uri="{C3380CC4-5D6E-409C-BE32-E72D297353CC}">
              <c16:uniqueId val="{00000002-0330-4C31-8A24-2F223BBE3B2D}"/>
            </c:ext>
          </c:extLst>
        </c:ser>
        <c:ser>
          <c:idx val="3"/>
          <c:order val="3"/>
          <c:tx>
            <c:strRef>
              <c:f>Sheet1!$E$1</c:f>
              <c:strCache>
                <c:ptCount val="1"/>
                <c:pt idx="0">
                  <c:v>非洲</c:v>
                </c:pt>
              </c:strCache>
            </c:strRef>
          </c:tx>
          <c:spPr>
            <a:solidFill>
              <a:schemeClr val="accent1">
                <a:tint val="76667"/>
              </a:schemeClr>
            </a:solidFill>
            <a:ln>
              <a:noFill/>
            </a:ln>
            <a:effectLst/>
          </c:spPr>
          <c:invertIfNegative val="0"/>
          <c:cat>
            <c:strRef>
              <c:f>Sheet1!$A$2:$A$4</c:f>
              <c:strCache>
                <c:ptCount val="3"/>
                <c:pt idx="0">
                  <c:v>经济实力</c:v>
                </c:pt>
                <c:pt idx="1">
                  <c:v>国家对5G准备程度</c:v>
                </c:pt>
                <c:pt idx="2">
                  <c:v>科技水平</c:v>
                </c:pt>
              </c:strCache>
            </c:strRef>
          </c:cat>
          <c:val>
            <c:numRef>
              <c:f>Sheet1!$E$2:$E$4</c:f>
              <c:numCache>
                <c:formatCode>General</c:formatCode>
                <c:ptCount val="3"/>
                <c:pt idx="0">
                  <c:v>3.17</c:v>
                </c:pt>
                <c:pt idx="1">
                  <c:v>7.07</c:v>
                </c:pt>
                <c:pt idx="2">
                  <c:v>35</c:v>
                </c:pt>
              </c:numCache>
            </c:numRef>
          </c:val>
          <c:extLst>
            <c:ext xmlns:c16="http://schemas.microsoft.com/office/drawing/2014/chart" uri="{C3380CC4-5D6E-409C-BE32-E72D297353CC}">
              <c16:uniqueId val="{00000003-0330-4C31-8A24-2F223BBE3B2D}"/>
            </c:ext>
          </c:extLst>
        </c:ser>
        <c:ser>
          <c:idx val="4"/>
          <c:order val="4"/>
          <c:tx>
            <c:strRef>
              <c:f>Sheet1!$F$1</c:f>
              <c:strCache>
                <c:ptCount val="1"/>
                <c:pt idx="0">
                  <c:v>亚太</c:v>
                </c:pt>
              </c:strCache>
            </c:strRef>
          </c:tx>
          <c:spPr>
            <a:solidFill>
              <a:srgbClr val="2E5660"/>
            </a:solidFill>
            <a:ln>
              <a:noFill/>
            </a:ln>
            <a:effectLst/>
          </c:spPr>
          <c:invertIfNegative val="0"/>
          <c:cat>
            <c:strRef>
              <c:f>Sheet1!$A$2:$A$4</c:f>
              <c:strCache>
                <c:ptCount val="3"/>
                <c:pt idx="0">
                  <c:v>经济实力</c:v>
                </c:pt>
                <c:pt idx="1">
                  <c:v>国家对5G准备程度</c:v>
                </c:pt>
                <c:pt idx="2">
                  <c:v>科技水平</c:v>
                </c:pt>
              </c:strCache>
            </c:strRef>
          </c:cat>
          <c:val>
            <c:numRef>
              <c:f>Sheet1!$F$2:$F$4</c:f>
              <c:numCache>
                <c:formatCode>General</c:formatCode>
                <c:ptCount val="3"/>
                <c:pt idx="0">
                  <c:v>11.88</c:v>
                </c:pt>
                <c:pt idx="1">
                  <c:v>54.68</c:v>
                </c:pt>
                <c:pt idx="2">
                  <c:v>53.7</c:v>
                </c:pt>
              </c:numCache>
            </c:numRef>
          </c:val>
          <c:extLst>
            <c:ext xmlns:c16="http://schemas.microsoft.com/office/drawing/2014/chart" uri="{C3380CC4-5D6E-409C-BE32-E72D297353CC}">
              <c16:uniqueId val="{00000004-0330-4C31-8A24-2F223BBE3B2D}"/>
            </c:ext>
          </c:extLst>
        </c:ser>
        <c:dLbls>
          <c:showLegendKey val="0"/>
          <c:showVal val="0"/>
          <c:showCatName val="0"/>
          <c:showSerName val="0"/>
          <c:showPercent val="0"/>
          <c:showBubbleSize val="0"/>
        </c:dLbls>
        <c:gapWidth val="150"/>
        <c:axId val="171002880"/>
        <c:axId val="171012864"/>
      </c:barChart>
      <c:catAx>
        <c:axId val="171002880"/>
        <c:scaling>
          <c:orientation val="minMax"/>
        </c:scaling>
        <c:delete val="0"/>
        <c:axPos val="b"/>
        <c:numFmt formatCode="#,##0_);[Red]\(#,##0\)" sourceLinked="0"/>
        <c:majorTickMark val="out"/>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lang="zh-CN" sz="1000" b="0" i="0" u="none" strike="noStrike" kern="1200" baseline="0">
                <a:solidFill>
                  <a:schemeClr val="tx1">
                    <a:lumMod val="65000"/>
                    <a:lumOff val="35000"/>
                  </a:schemeClr>
                </a:solidFill>
                <a:latin typeface="+mj-ea"/>
                <a:ea typeface="+mj-ea"/>
                <a:cs typeface="+mj-ea"/>
                <a:sym typeface="+mj-ea"/>
              </a:defRPr>
            </a:pPr>
            <a:endParaRPr lang="zh-CN"/>
          </a:p>
        </c:txPr>
        <c:crossAx val="171012864"/>
        <c:crosses val="autoZero"/>
        <c:auto val="1"/>
        <c:lblAlgn val="ctr"/>
        <c:lblOffset val="100"/>
        <c:noMultiLvlLbl val="0"/>
      </c:catAx>
      <c:valAx>
        <c:axId val="171012864"/>
        <c:scaling>
          <c:orientation val="minMax"/>
        </c:scaling>
        <c:delete val="0"/>
        <c:axPos val="l"/>
        <c:numFmt formatCode="#,##0_);[Red]\(#,##0\)" sourceLinked="0"/>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lang="zh-CN" sz="1000" b="0" i="0" u="none" strike="noStrike" kern="1200" baseline="0">
                <a:solidFill>
                  <a:schemeClr val="tx1">
                    <a:lumMod val="65000"/>
                    <a:lumOff val="35000"/>
                  </a:schemeClr>
                </a:solidFill>
                <a:latin typeface="+mj-ea"/>
                <a:ea typeface="+mj-ea"/>
                <a:cs typeface="+mj-ea"/>
                <a:sym typeface="+mj-ea"/>
              </a:defRPr>
            </a:pPr>
            <a:endParaRPr lang="zh-CN"/>
          </a:p>
        </c:txPr>
        <c:crossAx val="171002880"/>
        <c:crosses val="autoZero"/>
        <c:crossBetween val="between"/>
      </c:valAx>
      <c:spPr>
        <a:noFill/>
        <a:ln>
          <a:noFill/>
        </a:ln>
        <a:effectLst/>
      </c:spPr>
    </c:plotArea>
    <c:legend>
      <c:legendPos val="r"/>
      <c:legendEntry>
        <c:idx val="0"/>
        <c:txPr>
          <a:bodyPr rot="0" spcFirstLastPara="0" vertOverflow="ellipsis" vert="horz" wrap="square" anchor="ctr" anchorCtr="1"/>
          <a:lstStyle/>
          <a:p>
            <a:pPr>
              <a:defRPr lang="zh-CN" sz="1000" b="0" i="0" u="none" strike="noStrike" kern="1200" baseline="0">
                <a:solidFill>
                  <a:schemeClr val="tx1">
                    <a:lumMod val="65000"/>
                    <a:lumOff val="35000"/>
                  </a:schemeClr>
                </a:solidFill>
                <a:latin typeface="+mj-ea"/>
                <a:ea typeface="+mj-ea"/>
                <a:cs typeface="+mj-ea"/>
                <a:sym typeface="+mj-ea"/>
              </a:defRPr>
            </a:pPr>
            <a:endParaRPr lang="zh-CN"/>
          </a:p>
        </c:txPr>
      </c:legendEntry>
      <c:legendEntry>
        <c:idx val="1"/>
        <c:txPr>
          <a:bodyPr rot="0" spcFirstLastPara="0" vertOverflow="ellipsis" vert="horz" wrap="square" anchor="ctr" anchorCtr="1"/>
          <a:lstStyle/>
          <a:p>
            <a:pPr>
              <a:defRPr lang="zh-CN" sz="1000" b="0" i="0" u="none" strike="noStrike" kern="1200" baseline="0">
                <a:solidFill>
                  <a:schemeClr val="tx1">
                    <a:lumMod val="65000"/>
                    <a:lumOff val="35000"/>
                  </a:schemeClr>
                </a:solidFill>
                <a:latin typeface="+mj-ea"/>
                <a:ea typeface="+mj-ea"/>
                <a:cs typeface="+mj-ea"/>
                <a:sym typeface="+mj-ea"/>
              </a:defRPr>
            </a:pPr>
            <a:endParaRPr lang="zh-CN"/>
          </a:p>
        </c:txPr>
      </c:legendEntry>
      <c:legendEntry>
        <c:idx val="2"/>
        <c:txPr>
          <a:bodyPr rot="0" spcFirstLastPara="0" vertOverflow="ellipsis" vert="horz" wrap="square" anchor="ctr" anchorCtr="1"/>
          <a:lstStyle/>
          <a:p>
            <a:pPr>
              <a:defRPr lang="zh-CN" sz="1000" b="0" i="0" u="none" strike="noStrike" kern="1200" baseline="0">
                <a:solidFill>
                  <a:schemeClr val="tx1">
                    <a:lumMod val="65000"/>
                    <a:lumOff val="35000"/>
                  </a:schemeClr>
                </a:solidFill>
                <a:latin typeface="+mj-ea"/>
                <a:ea typeface="+mj-ea"/>
                <a:cs typeface="+mj-ea"/>
                <a:sym typeface="+mj-ea"/>
              </a:defRPr>
            </a:pPr>
            <a:endParaRPr lang="zh-CN"/>
          </a:p>
        </c:txPr>
      </c:legendEntry>
      <c:legendEntry>
        <c:idx val="3"/>
        <c:txPr>
          <a:bodyPr rot="0" spcFirstLastPara="0" vertOverflow="ellipsis" vert="horz" wrap="square" anchor="ctr" anchorCtr="1"/>
          <a:lstStyle/>
          <a:p>
            <a:pPr>
              <a:defRPr lang="zh-CN" sz="1000" b="0" i="0" u="none" strike="noStrike" kern="1200" baseline="0">
                <a:solidFill>
                  <a:schemeClr val="tx1">
                    <a:lumMod val="65000"/>
                    <a:lumOff val="35000"/>
                  </a:schemeClr>
                </a:solidFill>
                <a:latin typeface="+mj-ea"/>
                <a:ea typeface="+mj-ea"/>
                <a:cs typeface="+mj-ea"/>
                <a:sym typeface="+mj-ea"/>
              </a:defRPr>
            </a:pPr>
            <a:endParaRPr lang="zh-CN"/>
          </a:p>
        </c:txPr>
      </c:legendEntry>
      <c:legendEntry>
        <c:idx val="4"/>
        <c:txPr>
          <a:bodyPr rot="0" spcFirstLastPara="0" vertOverflow="ellipsis" vert="horz" wrap="square" anchor="ctr" anchorCtr="1"/>
          <a:lstStyle/>
          <a:p>
            <a:pPr>
              <a:defRPr lang="zh-CN" sz="1000" b="0" i="0" u="none" strike="noStrike" kern="1200" baseline="0">
                <a:solidFill>
                  <a:schemeClr val="tx1">
                    <a:lumMod val="65000"/>
                    <a:lumOff val="35000"/>
                  </a:schemeClr>
                </a:solidFill>
                <a:latin typeface="+mj-ea"/>
                <a:ea typeface="+mj-ea"/>
                <a:cs typeface="+mj-ea"/>
                <a:sym typeface="+mj-ea"/>
              </a:defRPr>
            </a:pPr>
            <a:endParaRPr lang="zh-CN"/>
          </a:p>
        </c:txPr>
      </c:legendEntry>
      <c:layout>
        <c:manualLayout>
          <c:xMode val="edge"/>
          <c:yMode val="edge"/>
          <c:x val="0.88206014526347698"/>
          <c:y val="0.25298954293632098"/>
        </c:manualLayout>
      </c:layout>
      <c:overlay val="0"/>
      <c:spPr>
        <a:noFill/>
        <a:ln>
          <a:noFill/>
        </a:ln>
        <a:effectLst/>
      </c:spPr>
      <c:txPr>
        <a:bodyPr rot="0" spcFirstLastPara="0" vertOverflow="ellipsis" vert="horz" wrap="square" anchor="ctr" anchorCtr="1"/>
        <a:lstStyle/>
        <a:p>
          <a:pPr>
            <a:defRPr lang="zh-CN" sz="1000" b="0" i="0" u="none" strike="noStrike" kern="1200" baseline="0">
              <a:solidFill>
                <a:schemeClr val="tx1">
                  <a:lumMod val="65000"/>
                  <a:lumOff val="35000"/>
                </a:schemeClr>
              </a:solidFill>
              <a:latin typeface="+mj-ea"/>
              <a:ea typeface="+mj-ea"/>
              <a:cs typeface="+mj-ea"/>
              <a:sym typeface="+mj-ea"/>
            </a:defRPr>
          </a:pPr>
          <a:endParaRPr lang="zh-CN"/>
        </a:p>
      </c:txPr>
    </c:legend>
    <c:plotVisOnly val="1"/>
    <c:dispBlanksAs val="gap"/>
    <c:showDLblsOverMax val="0"/>
  </c:chart>
  <c:spPr>
    <a:noFill/>
    <a:ln>
      <a:noFill/>
    </a:ln>
    <a:effectLst/>
  </c:spPr>
  <c:txPr>
    <a:bodyPr/>
    <a:lstStyle/>
    <a:p>
      <a:pPr>
        <a:defRPr lang="zh-CN">
          <a:latin typeface="+mj-ea"/>
          <a:ea typeface="+mj-ea"/>
          <a:cs typeface="+mj-ea"/>
          <a:sym typeface="+mj-ea"/>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0" vertOverflow="ellipsis" vert="horz" wrap="square" anchor="ctr" anchorCtr="1"/>
          <a:lstStyle/>
          <a:p>
            <a:pPr defTabSz="914400">
              <a:defRPr lang="zh-CN" sz="1600" b="0" i="0" u="none" strike="noStrike" kern="1200" spc="0" baseline="0">
                <a:solidFill>
                  <a:schemeClr val="tx1">
                    <a:lumMod val="65000"/>
                    <a:lumOff val="35000"/>
                  </a:schemeClr>
                </a:solidFill>
                <a:latin typeface="+mj-ea"/>
                <a:ea typeface="+mj-ea"/>
                <a:cs typeface="+mj-ea"/>
                <a:sym typeface="+mj-ea"/>
              </a:defRPr>
            </a:pPr>
            <a:r>
              <a:rPr lang="zh-CN" altLang="en-US" sz="1600">
                <a:latin typeface="+mj-ea"/>
                <a:ea typeface="+mj-ea"/>
                <a:cs typeface="+mj-ea"/>
                <a:sym typeface="+mj-ea"/>
              </a:rPr>
              <a:t>主流</a:t>
            </a:r>
            <a:r>
              <a:rPr lang="en-US" altLang="zh-CN" sz="1600">
                <a:latin typeface="+mj-ea"/>
                <a:ea typeface="+mj-ea"/>
                <a:cs typeface="+mj-ea"/>
                <a:sym typeface="+mj-ea"/>
              </a:rPr>
              <a:t>5G</a:t>
            </a:r>
            <a:r>
              <a:rPr lang="zh-CN" altLang="en-US" sz="1600">
                <a:latin typeface="+mj-ea"/>
                <a:ea typeface="+mj-ea"/>
                <a:cs typeface="+mj-ea"/>
                <a:sym typeface="+mj-ea"/>
              </a:rPr>
              <a:t>供应商宏观环境综合得分情况</a:t>
            </a:r>
          </a:p>
        </c:rich>
      </c:tx>
      <c:layout>
        <c:manualLayout>
          <c:xMode val="edge"/>
          <c:yMode val="edge"/>
          <c:x val="0.15388398245332999"/>
          <c:y val="2.7194388961771399E-2"/>
        </c:manualLayout>
      </c:layout>
      <c:overlay val="0"/>
      <c:spPr>
        <a:noFill/>
        <a:ln>
          <a:noFill/>
        </a:ln>
        <a:effectLst/>
      </c:spPr>
      <c:txPr>
        <a:bodyPr rot="0" spcFirstLastPara="0" vertOverflow="ellipsis" vert="horz" wrap="square" anchor="ctr" anchorCtr="1"/>
        <a:lstStyle/>
        <a:p>
          <a:pPr defTabSz="914400">
            <a:defRPr lang="zh-CN" sz="1600" b="0" i="0" u="none" strike="noStrike" kern="1200" spc="0" baseline="0">
              <a:solidFill>
                <a:schemeClr val="tx1">
                  <a:lumMod val="65000"/>
                  <a:lumOff val="35000"/>
                </a:schemeClr>
              </a:solidFill>
              <a:latin typeface="+mj-ea"/>
              <a:ea typeface="+mj-ea"/>
              <a:cs typeface="+mj-ea"/>
              <a:sym typeface="+mj-ea"/>
            </a:defRPr>
          </a:pPr>
          <a:endParaRPr lang="zh-CN"/>
        </a:p>
      </c:txPr>
    </c:title>
    <c:autoTitleDeleted val="0"/>
    <c:plotArea>
      <c:layout/>
      <c:barChart>
        <c:barDir val="col"/>
        <c:grouping val="clustered"/>
        <c:varyColors val="0"/>
        <c:ser>
          <c:idx val="0"/>
          <c:order val="0"/>
          <c:tx>
            <c:strRef>
              <c:f>Sheet1!$B$1</c:f>
              <c:strCache>
                <c:ptCount val="1"/>
                <c:pt idx="0">
                  <c:v>华为</c:v>
                </c:pt>
              </c:strCache>
            </c:strRef>
          </c:tx>
          <c:spPr>
            <a:solidFill>
              <a:schemeClr val="accent1">
                <a:shade val="53333"/>
              </a:schemeClr>
            </a:solidFill>
            <a:ln>
              <a:noFill/>
            </a:ln>
            <a:effectLst/>
          </c:spPr>
          <c:invertIfNegative val="0"/>
          <c:cat>
            <c:strRef>
              <c:f>Sheet1!$A$2:$A$4</c:f>
              <c:strCache>
                <c:ptCount val="3"/>
                <c:pt idx="0">
                  <c:v>经济实力</c:v>
                </c:pt>
                <c:pt idx="1">
                  <c:v>国家对5G准备程度</c:v>
                </c:pt>
                <c:pt idx="2">
                  <c:v>科技水平</c:v>
                </c:pt>
              </c:strCache>
            </c:strRef>
          </c:cat>
          <c:val>
            <c:numRef>
              <c:f>Sheet1!$B$2:$B$4</c:f>
              <c:numCache>
                <c:formatCode>0.00_ </c:formatCode>
                <c:ptCount val="3"/>
                <c:pt idx="0">
                  <c:v>33.436750000000004</c:v>
                </c:pt>
                <c:pt idx="1">
                  <c:v>31.638500000000001</c:v>
                </c:pt>
                <c:pt idx="2">
                  <c:v>53.487499999999997</c:v>
                </c:pt>
              </c:numCache>
            </c:numRef>
          </c:val>
          <c:extLst>
            <c:ext xmlns:c16="http://schemas.microsoft.com/office/drawing/2014/chart" uri="{C3380CC4-5D6E-409C-BE32-E72D297353CC}">
              <c16:uniqueId val="{00000000-3A8C-4080-A632-300617D4CD3D}"/>
            </c:ext>
          </c:extLst>
        </c:ser>
        <c:ser>
          <c:idx val="1"/>
          <c:order val="1"/>
          <c:tx>
            <c:strRef>
              <c:f>Sheet1!$C$1</c:f>
              <c:strCache>
                <c:ptCount val="1"/>
                <c:pt idx="0">
                  <c:v>诺基亚</c:v>
                </c:pt>
              </c:strCache>
            </c:strRef>
          </c:tx>
          <c:spPr>
            <a:solidFill>
              <a:schemeClr val="accent4"/>
            </a:solidFill>
            <a:ln>
              <a:noFill/>
            </a:ln>
            <a:effectLst/>
          </c:spPr>
          <c:invertIfNegative val="0"/>
          <c:cat>
            <c:strRef>
              <c:f>Sheet1!$A$2:$A$4</c:f>
              <c:strCache>
                <c:ptCount val="3"/>
                <c:pt idx="0">
                  <c:v>经济实力</c:v>
                </c:pt>
                <c:pt idx="1">
                  <c:v>国家对5G准备程度</c:v>
                </c:pt>
                <c:pt idx="2">
                  <c:v>科技水平</c:v>
                </c:pt>
              </c:strCache>
            </c:strRef>
          </c:cat>
          <c:val>
            <c:numRef>
              <c:f>Sheet1!$C$2:$C$4</c:f>
              <c:numCache>
                <c:formatCode>0.00_ </c:formatCode>
                <c:ptCount val="3"/>
                <c:pt idx="0">
                  <c:v>51.31</c:v>
                </c:pt>
                <c:pt idx="1">
                  <c:v>40.558900000000001</c:v>
                </c:pt>
                <c:pt idx="2">
                  <c:v>59.738</c:v>
                </c:pt>
              </c:numCache>
            </c:numRef>
          </c:val>
          <c:extLst>
            <c:ext xmlns:c16="http://schemas.microsoft.com/office/drawing/2014/chart" uri="{C3380CC4-5D6E-409C-BE32-E72D297353CC}">
              <c16:uniqueId val="{00000001-3A8C-4080-A632-300617D4CD3D}"/>
            </c:ext>
          </c:extLst>
        </c:ser>
        <c:ser>
          <c:idx val="2"/>
          <c:order val="2"/>
          <c:tx>
            <c:strRef>
              <c:f>Sheet1!$D$1</c:f>
              <c:strCache>
                <c:ptCount val="1"/>
                <c:pt idx="0">
                  <c:v>爱立信</c:v>
                </c:pt>
              </c:strCache>
            </c:strRef>
          </c:tx>
          <c:spPr>
            <a:solidFill>
              <a:srgbClr val="2E5660"/>
            </a:solidFill>
            <a:ln>
              <a:noFill/>
            </a:ln>
            <a:effectLst/>
          </c:spPr>
          <c:invertIfNegative val="0"/>
          <c:cat>
            <c:strRef>
              <c:f>Sheet1!$A$2:$A$4</c:f>
              <c:strCache>
                <c:ptCount val="3"/>
                <c:pt idx="0">
                  <c:v>经济实力</c:v>
                </c:pt>
                <c:pt idx="1">
                  <c:v>国家对5G准备程度</c:v>
                </c:pt>
                <c:pt idx="2">
                  <c:v>科技水平</c:v>
                </c:pt>
              </c:strCache>
            </c:strRef>
          </c:cat>
          <c:val>
            <c:numRef>
              <c:f>Sheet1!$D$2:$D$4</c:f>
              <c:numCache>
                <c:formatCode>0.00_ </c:formatCode>
                <c:ptCount val="3"/>
                <c:pt idx="0">
                  <c:v>41.6492</c:v>
                </c:pt>
                <c:pt idx="1">
                  <c:v>38.326000000000001</c:v>
                </c:pt>
                <c:pt idx="2">
                  <c:v>58.694000000000003</c:v>
                </c:pt>
              </c:numCache>
            </c:numRef>
          </c:val>
          <c:extLst>
            <c:ext xmlns:c16="http://schemas.microsoft.com/office/drawing/2014/chart" uri="{C3380CC4-5D6E-409C-BE32-E72D297353CC}">
              <c16:uniqueId val="{00000002-3A8C-4080-A632-300617D4CD3D}"/>
            </c:ext>
          </c:extLst>
        </c:ser>
        <c:dLbls>
          <c:showLegendKey val="0"/>
          <c:showVal val="0"/>
          <c:showCatName val="0"/>
          <c:showSerName val="0"/>
          <c:showPercent val="0"/>
          <c:showBubbleSize val="0"/>
        </c:dLbls>
        <c:gapWidth val="150"/>
        <c:axId val="171002880"/>
        <c:axId val="171012864"/>
      </c:barChart>
      <c:catAx>
        <c:axId val="171002880"/>
        <c:scaling>
          <c:orientation val="minMax"/>
        </c:scaling>
        <c:delete val="0"/>
        <c:axPos val="b"/>
        <c:numFmt formatCode="#,##0_);[Red]\(#,##0\)" sourceLinked="0"/>
        <c:majorTickMark val="out"/>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lang="zh-CN" sz="1000" b="0" i="0" u="none" strike="noStrike" kern="1200" baseline="0">
                <a:solidFill>
                  <a:schemeClr val="tx1">
                    <a:lumMod val="65000"/>
                    <a:lumOff val="35000"/>
                  </a:schemeClr>
                </a:solidFill>
                <a:latin typeface="+mj-ea"/>
                <a:ea typeface="+mj-ea"/>
                <a:cs typeface="+mj-ea"/>
                <a:sym typeface="+mj-ea"/>
              </a:defRPr>
            </a:pPr>
            <a:endParaRPr lang="zh-CN"/>
          </a:p>
        </c:txPr>
        <c:crossAx val="171012864"/>
        <c:crosses val="autoZero"/>
        <c:auto val="1"/>
        <c:lblAlgn val="ctr"/>
        <c:lblOffset val="100"/>
        <c:noMultiLvlLbl val="0"/>
      </c:catAx>
      <c:valAx>
        <c:axId val="171012864"/>
        <c:scaling>
          <c:orientation val="minMax"/>
        </c:scaling>
        <c:delete val="0"/>
        <c:axPos val="l"/>
        <c:numFmt formatCode="#,##0_);[Red]\(#,##0\)" sourceLinked="0"/>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lang="zh-CN" sz="1000" b="0" i="0" u="none" strike="noStrike" kern="1200" baseline="0">
                <a:solidFill>
                  <a:schemeClr val="tx1">
                    <a:lumMod val="65000"/>
                    <a:lumOff val="35000"/>
                  </a:schemeClr>
                </a:solidFill>
                <a:latin typeface="+mj-ea"/>
                <a:ea typeface="+mj-ea"/>
                <a:cs typeface="+mj-ea"/>
                <a:sym typeface="+mj-ea"/>
              </a:defRPr>
            </a:pPr>
            <a:endParaRPr lang="zh-CN"/>
          </a:p>
        </c:txPr>
        <c:crossAx val="171002880"/>
        <c:crosses val="autoZero"/>
        <c:crossBetween val="between"/>
      </c:valAx>
      <c:spPr>
        <a:noFill/>
        <a:ln>
          <a:noFill/>
        </a:ln>
        <a:effectLst/>
      </c:spPr>
    </c:plotArea>
    <c:legend>
      <c:legendPos val="r"/>
      <c:legendEntry>
        <c:idx val="0"/>
        <c:txPr>
          <a:bodyPr rot="0" spcFirstLastPara="0" vertOverflow="ellipsis" vert="horz" wrap="square" anchor="ctr" anchorCtr="1"/>
          <a:lstStyle/>
          <a:p>
            <a:pPr>
              <a:defRPr lang="zh-CN" sz="1000" b="0" i="0" u="none" strike="noStrike" kern="1200" baseline="0">
                <a:solidFill>
                  <a:schemeClr val="tx1">
                    <a:lumMod val="65000"/>
                    <a:lumOff val="35000"/>
                  </a:schemeClr>
                </a:solidFill>
                <a:latin typeface="+mj-ea"/>
                <a:ea typeface="+mj-ea"/>
                <a:cs typeface="+mj-ea"/>
                <a:sym typeface="+mj-ea"/>
              </a:defRPr>
            </a:pPr>
            <a:endParaRPr lang="zh-CN"/>
          </a:p>
        </c:txPr>
      </c:legendEntry>
      <c:legendEntry>
        <c:idx val="1"/>
        <c:txPr>
          <a:bodyPr rot="0" spcFirstLastPara="0" vertOverflow="ellipsis" vert="horz" wrap="square" anchor="ctr" anchorCtr="1"/>
          <a:lstStyle/>
          <a:p>
            <a:pPr>
              <a:defRPr lang="zh-CN" sz="1000" b="0" i="0" u="none" strike="noStrike" kern="1200" baseline="0">
                <a:solidFill>
                  <a:schemeClr val="tx1">
                    <a:lumMod val="65000"/>
                    <a:lumOff val="35000"/>
                  </a:schemeClr>
                </a:solidFill>
                <a:latin typeface="+mj-ea"/>
                <a:ea typeface="+mj-ea"/>
                <a:cs typeface="+mj-ea"/>
                <a:sym typeface="+mj-ea"/>
              </a:defRPr>
            </a:pPr>
            <a:endParaRPr lang="zh-CN"/>
          </a:p>
        </c:txPr>
      </c:legendEntry>
      <c:legendEntry>
        <c:idx val="2"/>
        <c:txPr>
          <a:bodyPr rot="0" spcFirstLastPara="0" vertOverflow="ellipsis" vert="horz" wrap="square" anchor="ctr" anchorCtr="1"/>
          <a:lstStyle/>
          <a:p>
            <a:pPr>
              <a:defRPr lang="zh-CN" sz="1000" b="0" i="0" u="none" strike="noStrike" kern="1200" baseline="0">
                <a:solidFill>
                  <a:schemeClr val="tx1">
                    <a:lumMod val="65000"/>
                    <a:lumOff val="35000"/>
                  </a:schemeClr>
                </a:solidFill>
                <a:latin typeface="+mj-ea"/>
                <a:ea typeface="+mj-ea"/>
                <a:cs typeface="+mj-ea"/>
                <a:sym typeface="+mj-ea"/>
              </a:defRPr>
            </a:pPr>
            <a:endParaRPr lang="zh-CN"/>
          </a:p>
        </c:txPr>
      </c:legendEntry>
      <c:layout>
        <c:manualLayout>
          <c:xMode val="edge"/>
          <c:yMode val="edge"/>
          <c:x val="0.839346839641535"/>
          <c:y val="0.24746865959498601"/>
        </c:manualLayout>
      </c:layout>
      <c:overlay val="0"/>
      <c:spPr>
        <a:noFill/>
        <a:ln>
          <a:noFill/>
        </a:ln>
        <a:effectLst/>
      </c:spPr>
      <c:txPr>
        <a:bodyPr rot="0" spcFirstLastPara="0" vertOverflow="ellipsis" vert="horz" wrap="square" anchor="ctr" anchorCtr="1"/>
        <a:lstStyle/>
        <a:p>
          <a:pPr>
            <a:defRPr lang="zh-CN" sz="1000" b="0" i="0" u="none" strike="noStrike" kern="1200" baseline="0">
              <a:solidFill>
                <a:schemeClr val="tx1">
                  <a:lumMod val="65000"/>
                  <a:lumOff val="35000"/>
                </a:schemeClr>
              </a:solidFill>
              <a:latin typeface="+mj-ea"/>
              <a:ea typeface="+mj-ea"/>
              <a:cs typeface="+mj-ea"/>
              <a:sym typeface="+mj-ea"/>
            </a:defRPr>
          </a:pPr>
          <a:endParaRPr lang="zh-CN"/>
        </a:p>
      </c:txPr>
    </c:legend>
    <c:plotVisOnly val="1"/>
    <c:dispBlanksAs val="gap"/>
    <c:showDLblsOverMax val="0"/>
  </c:chart>
  <c:spPr>
    <a:noFill/>
    <a:ln>
      <a:noFill/>
    </a:ln>
    <a:effectLst/>
  </c:spPr>
  <c:txPr>
    <a:bodyPr/>
    <a:lstStyle/>
    <a:p>
      <a:pPr>
        <a:defRPr lang="zh-CN">
          <a:latin typeface="+mj-ea"/>
          <a:ea typeface="+mj-ea"/>
          <a:cs typeface="+mj-ea"/>
          <a:sym typeface="+mj-ea"/>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600" b="0" i="0" u="none" strike="noStrike" kern="1200" spc="0" baseline="0">
                <a:solidFill>
                  <a:schemeClr val="tx1">
                    <a:lumMod val="65000"/>
                    <a:lumOff val="35000"/>
                  </a:schemeClr>
                </a:solidFill>
                <a:latin typeface="+mj-ea"/>
                <a:ea typeface="+mj-ea"/>
                <a:cs typeface="+mj-ea"/>
                <a:sym typeface="+mj-ea"/>
              </a:defRPr>
            </a:pPr>
            <a:r>
              <a:rPr lang="zh-CN" altLang="en-US" sz="1600">
                <a:latin typeface="+mj-ea"/>
                <a:ea typeface="+mj-ea"/>
                <a:cs typeface="+mj-ea"/>
                <a:sym typeface="+mj-ea"/>
              </a:rPr>
              <a:t>中国移动</a:t>
            </a:r>
            <a:r>
              <a:rPr lang="en-US" altLang="zh-CN" sz="1600">
                <a:latin typeface="+mj-ea"/>
                <a:ea typeface="+mj-ea"/>
                <a:cs typeface="+mj-ea"/>
                <a:sym typeface="+mj-ea"/>
              </a:rPr>
              <a:t>2020</a:t>
            </a:r>
            <a:r>
              <a:rPr lang="zh-CN" altLang="en-US" sz="1600">
                <a:latin typeface="+mj-ea"/>
                <a:ea typeface="+mj-ea"/>
                <a:cs typeface="+mj-ea"/>
                <a:sym typeface="+mj-ea"/>
              </a:rPr>
              <a:t>年</a:t>
            </a:r>
            <a:r>
              <a:rPr lang="en-US" altLang="zh-CN" sz="1600">
                <a:latin typeface="+mj-ea"/>
                <a:ea typeface="+mj-ea"/>
                <a:cs typeface="+mj-ea"/>
                <a:sym typeface="+mj-ea"/>
              </a:rPr>
              <a:t>5G</a:t>
            </a:r>
            <a:r>
              <a:rPr lang="zh-CN" altLang="en-US" sz="1600">
                <a:latin typeface="+mj-ea"/>
                <a:ea typeface="+mj-ea"/>
                <a:cs typeface="+mj-ea"/>
                <a:sym typeface="+mj-ea"/>
              </a:rPr>
              <a:t>基站集采中标份额分布</a:t>
            </a:r>
          </a:p>
        </c:rich>
      </c:tx>
      <c:layout>
        <c:manualLayout>
          <c:xMode val="edge"/>
          <c:yMode val="edge"/>
          <c:x val="0.15210652388333101"/>
          <c:y val="3.0539108756622E-2"/>
        </c:manualLayout>
      </c:layout>
      <c:overlay val="0"/>
      <c:spPr>
        <a:noFill/>
        <a:ln>
          <a:noFill/>
        </a:ln>
        <a:effectLst/>
      </c:spPr>
      <c:txPr>
        <a:bodyPr rot="0" spcFirstLastPara="0" vertOverflow="ellipsis" vert="horz" wrap="square" anchor="ctr" anchorCtr="1"/>
        <a:lstStyle/>
        <a:p>
          <a:pPr defTabSz="914400">
            <a:defRPr lang="zh-CN" sz="1600" b="0" i="0" u="none" strike="noStrike" kern="1200" spc="0" baseline="0">
              <a:solidFill>
                <a:schemeClr val="tx1">
                  <a:lumMod val="65000"/>
                  <a:lumOff val="35000"/>
                </a:schemeClr>
              </a:solidFill>
              <a:latin typeface="+mj-ea"/>
              <a:ea typeface="+mj-ea"/>
              <a:cs typeface="+mj-ea"/>
              <a:sym typeface="+mj-ea"/>
            </a:defRPr>
          </a:pPr>
          <a:endParaRPr lang="zh-CN"/>
        </a:p>
      </c:txPr>
    </c:title>
    <c:autoTitleDeleted val="0"/>
    <c:plotArea>
      <c:layout/>
      <c:pie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FA7-459B-B076-2AD8DA24391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FA7-459B-B076-2AD8DA24391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FA7-459B-B076-2AD8DA24391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FA7-459B-B076-2AD8DA243914}"/>
              </c:ext>
            </c:extLst>
          </c:dPt>
          <c:cat>
            <c:strRef>
              <c:f>Sheet1!$A$2:$A$5</c:f>
              <c:strCache>
                <c:ptCount val="4"/>
                <c:pt idx="0">
                  <c:v>华为</c:v>
                </c:pt>
                <c:pt idx="1">
                  <c:v>中兴</c:v>
                </c:pt>
                <c:pt idx="2">
                  <c:v>爱立信</c:v>
                </c:pt>
                <c:pt idx="3">
                  <c:v>大唐</c:v>
                </c:pt>
              </c:strCache>
            </c:strRef>
          </c:cat>
          <c:val>
            <c:numRef>
              <c:f>Sheet1!$B$2:$B$5</c:f>
              <c:numCache>
                <c:formatCode>0.00%</c:formatCode>
                <c:ptCount val="4"/>
                <c:pt idx="0">
                  <c:v>0.57199999999999995</c:v>
                </c:pt>
                <c:pt idx="1">
                  <c:v>0.28699999999999998</c:v>
                </c:pt>
                <c:pt idx="2">
                  <c:v>0.114</c:v>
                </c:pt>
                <c:pt idx="3">
                  <c:v>2.5999999999999999E-2</c:v>
                </c:pt>
              </c:numCache>
            </c:numRef>
          </c:val>
          <c:extLst>
            <c:ext xmlns:c16="http://schemas.microsoft.com/office/drawing/2014/chart" uri="{C3380CC4-5D6E-409C-BE32-E72D297353CC}">
              <c16:uniqueId val="{00000008-EFA7-459B-B076-2AD8DA243914}"/>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0"/>
        <c:txPr>
          <a:bodyPr rot="0" spcFirstLastPara="0" vertOverflow="ellipsis" vert="horz" wrap="square" anchor="ctr" anchorCtr="1"/>
          <a:lstStyle/>
          <a:p>
            <a:pPr>
              <a:defRPr lang="zh-CN" sz="1000" b="0" i="0" u="none" strike="noStrike" kern="1200" baseline="0">
                <a:solidFill>
                  <a:schemeClr val="tx1">
                    <a:lumMod val="65000"/>
                    <a:lumOff val="35000"/>
                  </a:schemeClr>
                </a:solidFill>
                <a:latin typeface="+mj-ea"/>
                <a:ea typeface="+mj-ea"/>
                <a:cs typeface="+mj-ea"/>
                <a:sym typeface="+mj-ea"/>
              </a:defRPr>
            </a:pPr>
            <a:endParaRPr lang="zh-CN"/>
          </a:p>
        </c:txPr>
      </c:legendEntry>
      <c:legendEntry>
        <c:idx val="1"/>
        <c:txPr>
          <a:bodyPr rot="0" spcFirstLastPara="0" vertOverflow="ellipsis" vert="horz" wrap="square" anchor="ctr" anchorCtr="1"/>
          <a:lstStyle/>
          <a:p>
            <a:pPr>
              <a:defRPr lang="zh-CN" sz="1000" b="0" i="0" u="none" strike="noStrike" kern="1200" baseline="0">
                <a:solidFill>
                  <a:schemeClr val="tx1">
                    <a:lumMod val="65000"/>
                    <a:lumOff val="35000"/>
                  </a:schemeClr>
                </a:solidFill>
                <a:latin typeface="+mj-ea"/>
                <a:ea typeface="+mj-ea"/>
                <a:cs typeface="+mj-ea"/>
                <a:sym typeface="+mj-ea"/>
              </a:defRPr>
            </a:pPr>
            <a:endParaRPr lang="zh-CN"/>
          </a:p>
        </c:txPr>
      </c:legendEntry>
      <c:legendEntry>
        <c:idx val="2"/>
        <c:txPr>
          <a:bodyPr rot="0" spcFirstLastPara="0" vertOverflow="ellipsis" vert="horz" wrap="square" anchor="ctr" anchorCtr="1"/>
          <a:lstStyle/>
          <a:p>
            <a:pPr>
              <a:defRPr lang="zh-CN" sz="1000" b="0" i="0" u="none" strike="noStrike" kern="1200" baseline="0">
                <a:solidFill>
                  <a:schemeClr val="tx1">
                    <a:lumMod val="65000"/>
                    <a:lumOff val="35000"/>
                  </a:schemeClr>
                </a:solidFill>
                <a:latin typeface="+mj-ea"/>
                <a:ea typeface="+mj-ea"/>
                <a:cs typeface="+mj-ea"/>
                <a:sym typeface="+mj-ea"/>
              </a:defRPr>
            </a:pPr>
            <a:endParaRPr lang="zh-CN"/>
          </a:p>
        </c:txPr>
      </c:legendEntry>
      <c:legendEntry>
        <c:idx val="3"/>
        <c:txPr>
          <a:bodyPr rot="0" spcFirstLastPara="0" vertOverflow="ellipsis" vert="horz" wrap="square" anchor="ctr" anchorCtr="1"/>
          <a:lstStyle/>
          <a:p>
            <a:pPr>
              <a:defRPr lang="zh-CN" sz="1000" b="0" i="0" u="none" strike="noStrike" kern="1200" baseline="0">
                <a:solidFill>
                  <a:schemeClr val="tx1">
                    <a:lumMod val="65000"/>
                    <a:lumOff val="35000"/>
                  </a:schemeClr>
                </a:solidFill>
                <a:latin typeface="+mj-ea"/>
                <a:ea typeface="+mj-ea"/>
                <a:cs typeface="+mj-ea"/>
                <a:sym typeface="+mj-ea"/>
              </a:defRPr>
            </a:pPr>
            <a:endParaRPr lang="zh-CN"/>
          </a:p>
        </c:txPr>
      </c:legendEntry>
      <c:overlay val="0"/>
      <c:spPr>
        <a:noFill/>
        <a:ln>
          <a:noFill/>
        </a:ln>
        <a:effectLst/>
      </c:spPr>
      <c:txPr>
        <a:bodyPr rot="0" spcFirstLastPara="0" vertOverflow="ellipsis" vert="horz" wrap="square" anchor="ctr" anchorCtr="1"/>
        <a:lstStyle/>
        <a:p>
          <a:pPr>
            <a:defRPr lang="zh-CN" sz="1000" b="0" i="0" u="none" strike="noStrike" kern="1200" baseline="0">
              <a:solidFill>
                <a:schemeClr val="tx1">
                  <a:lumMod val="65000"/>
                  <a:lumOff val="35000"/>
                </a:schemeClr>
              </a:solidFill>
              <a:latin typeface="+mj-ea"/>
              <a:ea typeface="+mj-ea"/>
              <a:cs typeface="+mj-ea"/>
              <a:sym typeface="+mj-ea"/>
            </a:defRPr>
          </a:pPr>
          <a:endParaRPr lang="zh-CN"/>
        </a:p>
      </c:txPr>
    </c:legend>
    <c:plotVisOnly val="1"/>
    <c:dispBlanksAs val="gap"/>
    <c:showDLblsOverMax val="0"/>
  </c:chart>
  <c:spPr>
    <a:noFill/>
    <a:ln>
      <a:noFill/>
    </a:ln>
    <a:effectLst/>
  </c:spPr>
  <c:txPr>
    <a:bodyPr/>
    <a:lstStyle/>
    <a:p>
      <a:pPr>
        <a:defRPr lang="zh-CN">
          <a:latin typeface="+mj-ea"/>
          <a:ea typeface="+mj-ea"/>
          <a:cs typeface="+mj-ea"/>
          <a:sym typeface="+mj-ea"/>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0" vertOverflow="ellipsis" vert="horz" wrap="square" anchor="ctr" anchorCtr="1" forceAA="0"/>
          <a:lstStyle/>
          <a:p>
            <a:pPr>
              <a:defRPr lang="zh-CN" sz="1400" b="0" i="0" u="none" strike="noStrike" kern="1200" spc="0" baseline="0">
                <a:solidFill>
                  <a:schemeClr val="tx1">
                    <a:lumMod val="65000"/>
                    <a:lumOff val="35000"/>
                  </a:schemeClr>
                </a:solidFill>
                <a:latin typeface="微软雅黑" panose="020B0503020204020204" charset="-122"/>
                <a:ea typeface="微软雅黑" panose="020B0503020204020204" charset="-122"/>
                <a:cs typeface="+mn-cs"/>
              </a:defRPr>
            </a:pPr>
            <a:r>
              <a:rPr lang="zh-CN" altLang="en-US">
                <a:solidFill>
                  <a:srgbClr val="8A8787"/>
                </a:solidFill>
                <a:uFillTx/>
              </a:rPr>
              <a:t>五大设备商市场份额变化情况</a:t>
            </a:r>
          </a:p>
        </c:rich>
      </c:tx>
      <c:layout>
        <c:manualLayout>
          <c:xMode val="edge"/>
          <c:yMode val="edge"/>
          <c:x val="0.21041462618348"/>
          <c:y val="0.11366562442523501"/>
        </c:manualLayout>
      </c:layout>
      <c:overlay val="0"/>
      <c:spPr>
        <a:noFill/>
        <a:ln>
          <a:noFill/>
        </a:ln>
        <a:effectLst/>
      </c:spPr>
      <c:txPr>
        <a:bodyPr rot="0" spcFirstLastPara="0" vertOverflow="ellipsis" vert="horz" wrap="square" anchor="ctr" anchorCtr="1" forceAA="0"/>
        <a:lstStyle/>
        <a:p>
          <a:pPr>
            <a:defRPr lang="zh-CN" sz="1400" b="0" i="0" u="none" strike="noStrike" kern="1200" spc="0" baseline="0">
              <a:solidFill>
                <a:schemeClr val="tx1">
                  <a:lumMod val="65000"/>
                  <a:lumOff val="35000"/>
                </a:schemeClr>
              </a:solidFill>
              <a:latin typeface="微软雅黑" panose="020B0503020204020204" charset="-122"/>
              <a:ea typeface="微软雅黑" panose="020B0503020204020204" charset="-122"/>
              <a:cs typeface="+mn-cs"/>
            </a:defRPr>
          </a:pPr>
          <a:endParaRPr lang="zh-CN"/>
        </a:p>
      </c:txPr>
    </c:title>
    <c:autoTitleDeleted val="0"/>
    <c:plotArea>
      <c:layout>
        <c:manualLayout>
          <c:layoutTarget val="inner"/>
          <c:xMode val="edge"/>
          <c:yMode val="edge"/>
          <c:x val="0.108832260629075"/>
          <c:y val="0.293142498292008"/>
          <c:w val="0.86162960832903401"/>
          <c:h val="0.55612013222273604"/>
        </c:manualLayout>
      </c:layout>
      <c:barChart>
        <c:barDir val="col"/>
        <c:grouping val="percentStacked"/>
        <c:varyColors val="0"/>
        <c:ser>
          <c:idx val="0"/>
          <c:order val="0"/>
          <c:tx>
            <c:strRef>
              <c:f>[工作簿1.xlsx]Sheet1!$A$2</c:f>
              <c:strCache>
                <c:ptCount val="1"/>
                <c:pt idx="0">
                  <c:v>华为</c:v>
                </c:pt>
              </c:strCache>
            </c:strRef>
          </c:tx>
          <c:spPr>
            <a:solidFill>
              <a:srgbClr val="C51729">
                <a:lumMod val="75000"/>
              </a:srgbClr>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bg1"/>
                    </a:solidFill>
                    <a:latin typeface="微软雅黑" panose="020B0503020204020204" charset="-122"/>
                    <a:ea typeface="微软雅黑" panose="020B0503020204020204" charset="-122"/>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[工作簿1.xlsx]Sheet1!$B$1:$F$1</c:f>
              <c:strCache>
                <c:ptCount val="5"/>
                <c:pt idx="0">
                  <c:v>2018.Q4</c:v>
                </c:pt>
                <c:pt idx="1">
                  <c:v>2019.Q1</c:v>
                </c:pt>
                <c:pt idx="2">
                  <c:v>2019.Q2</c:v>
                </c:pt>
                <c:pt idx="3">
                  <c:v>2019.Q3</c:v>
                </c:pt>
                <c:pt idx="4">
                  <c:v>2019.Q4</c:v>
                </c:pt>
              </c:strCache>
            </c:strRef>
          </c:cat>
          <c:val>
            <c:numRef>
              <c:f>[工作簿1.xlsx]Sheet1!$B$2:$F$2</c:f>
              <c:numCache>
                <c:formatCode>General</c:formatCode>
                <c:ptCount val="5"/>
                <c:pt idx="0">
                  <c:v>30.6</c:v>
                </c:pt>
                <c:pt idx="1">
                  <c:v>28.7</c:v>
                </c:pt>
                <c:pt idx="2">
                  <c:v>32.1</c:v>
                </c:pt>
                <c:pt idx="3">
                  <c:v>31.2</c:v>
                </c:pt>
                <c:pt idx="4">
                  <c:v>35.299999999999997</c:v>
                </c:pt>
              </c:numCache>
            </c:numRef>
          </c:val>
          <c:extLst>
            <c:ext xmlns:c16="http://schemas.microsoft.com/office/drawing/2014/chart" uri="{C3380CC4-5D6E-409C-BE32-E72D297353CC}">
              <c16:uniqueId val="{00000000-FA9E-4778-A4C2-D506918D909B}"/>
            </c:ext>
          </c:extLst>
        </c:ser>
        <c:ser>
          <c:idx val="1"/>
          <c:order val="1"/>
          <c:tx>
            <c:strRef>
              <c:f>[工作簿1.xlsx]Sheet1!$A$3</c:f>
              <c:strCache>
                <c:ptCount val="1"/>
                <c:pt idx="0">
                  <c:v>爱立信</c:v>
                </c:pt>
              </c:strCache>
            </c:strRef>
          </c:tx>
          <c:spPr>
            <a:solidFill>
              <a:srgbClr val="C51729"/>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bg1"/>
                    </a:solidFill>
                    <a:latin typeface="微软雅黑" panose="020B0503020204020204" charset="-122"/>
                    <a:ea typeface="微软雅黑" panose="020B0503020204020204" charset="-122"/>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[工作簿1.xlsx]Sheet1!$B$1:$F$1</c:f>
              <c:strCache>
                <c:ptCount val="5"/>
                <c:pt idx="0">
                  <c:v>2018.Q4</c:v>
                </c:pt>
                <c:pt idx="1">
                  <c:v>2019.Q1</c:v>
                </c:pt>
                <c:pt idx="2">
                  <c:v>2019.Q2</c:v>
                </c:pt>
                <c:pt idx="3">
                  <c:v>2019.Q3</c:v>
                </c:pt>
                <c:pt idx="4">
                  <c:v>2019.Q4</c:v>
                </c:pt>
              </c:strCache>
            </c:strRef>
          </c:cat>
          <c:val>
            <c:numRef>
              <c:f>[工作簿1.xlsx]Sheet1!$B$3:$F$3</c:f>
              <c:numCache>
                <c:formatCode>General</c:formatCode>
                <c:ptCount val="5"/>
                <c:pt idx="0">
                  <c:v>24.6</c:v>
                </c:pt>
                <c:pt idx="1">
                  <c:v>26.9</c:v>
                </c:pt>
                <c:pt idx="2">
                  <c:v>23.3</c:v>
                </c:pt>
                <c:pt idx="3">
                  <c:v>25.2</c:v>
                </c:pt>
                <c:pt idx="4">
                  <c:v>23.8</c:v>
                </c:pt>
              </c:numCache>
            </c:numRef>
          </c:val>
          <c:extLst>
            <c:ext xmlns:c16="http://schemas.microsoft.com/office/drawing/2014/chart" uri="{C3380CC4-5D6E-409C-BE32-E72D297353CC}">
              <c16:uniqueId val="{00000001-FA9E-4778-A4C2-D506918D909B}"/>
            </c:ext>
          </c:extLst>
        </c:ser>
        <c:ser>
          <c:idx val="2"/>
          <c:order val="2"/>
          <c:tx>
            <c:strRef>
              <c:f>[工作簿1.xlsx]Sheet1!$A$4</c:f>
              <c:strCache>
                <c:ptCount val="1"/>
                <c:pt idx="0">
                  <c:v>诺基亚</c:v>
                </c:pt>
              </c:strCache>
            </c:strRef>
          </c:tx>
          <c:spPr>
            <a:gradFill>
              <a:gsLst>
                <a:gs pos="0">
                  <a:srgbClr val="E19B93"/>
                </a:gs>
                <a:gs pos="100000">
                  <a:srgbClr val="C86E6E"/>
                </a:gs>
              </a:gsLst>
              <a:lin scaled="1"/>
            </a:gra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cap="none" spc="0" normalizeH="0" baseline="0">
                    <a:solidFill>
                      <a:schemeClr val="bg1"/>
                    </a:solidFill>
                    <a:uFill>
                      <a:solidFill>
                        <a:schemeClr val="tx1">
                          <a:lumMod val="75000"/>
                          <a:lumOff val="25000"/>
                        </a:schemeClr>
                      </a:solidFill>
                    </a:uFill>
                    <a:latin typeface="微软雅黑" panose="020B0503020204020204" charset="-122"/>
                    <a:ea typeface="微软雅黑" panose="020B0503020204020204" charset="-122"/>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[工作簿1.xlsx]Sheet1!$B$1:$F$1</c:f>
              <c:strCache>
                <c:ptCount val="5"/>
                <c:pt idx="0">
                  <c:v>2018.Q4</c:v>
                </c:pt>
                <c:pt idx="1">
                  <c:v>2019.Q1</c:v>
                </c:pt>
                <c:pt idx="2">
                  <c:v>2019.Q2</c:v>
                </c:pt>
                <c:pt idx="3">
                  <c:v>2019.Q3</c:v>
                </c:pt>
                <c:pt idx="4">
                  <c:v>2019.Q4</c:v>
                </c:pt>
              </c:strCache>
            </c:strRef>
          </c:cat>
          <c:val>
            <c:numRef>
              <c:f>[工作簿1.xlsx]Sheet1!$B$4:$F$4</c:f>
              <c:numCache>
                <c:formatCode>General</c:formatCode>
                <c:ptCount val="5"/>
                <c:pt idx="0">
                  <c:v>13.2</c:v>
                </c:pt>
                <c:pt idx="1">
                  <c:v>6.6</c:v>
                </c:pt>
                <c:pt idx="2">
                  <c:v>17.7</c:v>
                </c:pt>
                <c:pt idx="3">
                  <c:v>18.899999999999999</c:v>
                </c:pt>
                <c:pt idx="4">
                  <c:v>20.3</c:v>
                </c:pt>
              </c:numCache>
            </c:numRef>
          </c:val>
          <c:extLst>
            <c:ext xmlns:c16="http://schemas.microsoft.com/office/drawing/2014/chart" uri="{C3380CC4-5D6E-409C-BE32-E72D297353CC}">
              <c16:uniqueId val="{00000002-FA9E-4778-A4C2-D506918D909B}"/>
            </c:ext>
          </c:extLst>
        </c:ser>
        <c:ser>
          <c:idx val="3"/>
          <c:order val="3"/>
          <c:tx>
            <c:strRef>
              <c:f>[工作簿1.xlsx]Sheet1!$A$5</c:f>
              <c:strCache>
                <c:ptCount val="1"/>
                <c:pt idx="0">
                  <c:v>三星</c:v>
                </c:pt>
              </c:strCache>
            </c:strRef>
          </c:tx>
          <c:spPr>
            <a:solidFill>
              <a:srgbClr val="CAA88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bg1"/>
                    </a:solidFill>
                    <a:latin typeface="微软雅黑" panose="020B0503020204020204" charset="-122"/>
                    <a:ea typeface="微软雅黑" panose="020B0503020204020204" charset="-122"/>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[工作簿1.xlsx]Sheet1!$B$1:$F$1</c:f>
              <c:strCache>
                <c:ptCount val="5"/>
                <c:pt idx="0">
                  <c:v>2018.Q4</c:v>
                </c:pt>
                <c:pt idx="1">
                  <c:v>2019.Q1</c:v>
                </c:pt>
                <c:pt idx="2">
                  <c:v>2019.Q2</c:v>
                </c:pt>
                <c:pt idx="3">
                  <c:v>2019.Q3</c:v>
                </c:pt>
                <c:pt idx="4">
                  <c:v>2019.Q4</c:v>
                </c:pt>
              </c:strCache>
            </c:strRef>
          </c:cat>
          <c:val>
            <c:numRef>
              <c:f>[工作簿1.xlsx]Sheet1!$B$5:$F$5</c:f>
              <c:numCache>
                <c:formatCode>General</c:formatCode>
                <c:ptCount val="5"/>
                <c:pt idx="0">
                  <c:v>31.6</c:v>
                </c:pt>
                <c:pt idx="1">
                  <c:v>37.799999999999997</c:v>
                </c:pt>
                <c:pt idx="2">
                  <c:v>23.4</c:v>
                </c:pt>
                <c:pt idx="3">
                  <c:v>15</c:v>
                </c:pt>
                <c:pt idx="4">
                  <c:v>10.4</c:v>
                </c:pt>
              </c:numCache>
            </c:numRef>
          </c:val>
          <c:extLst>
            <c:ext xmlns:c16="http://schemas.microsoft.com/office/drawing/2014/chart" uri="{C3380CC4-5D6E-409C-BE32-E72D297353CC}">
              <c16:uniqueId val="{00000003-FA9E-4778-A4C2-D506918D909B}"/>
            </c:ext>
          </c:extLst>
        </c:ser>
        <c:ser>
          <c:idx val="4"/>
          <c:order val="4"/>
          <c:tx>
            <c:strRef>
              <c:f>[工作簿1.xlsx]Sheet1!$A$6</c:f>
              <c:strCache>
                <c:ptCount val="1"/>
                <c:pt idx="0">
                  <c:v>中兴</c:v>
                </c:pt>
              </c:strCache>
            </c:strRef>
          </c:tx>
          <c:spPr>
            <a:solidFill>
              <a:srgbClr val="2E5660"/>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4-FA9E-4778-A4C2-D506918D909B}"/>
                </c:ext>
              </c:extLst>
            </c:dLbl>
            <c:dLbl>
              <c:idx val="1"/>
              <c:delete val="1"/>
              <c:extLst>
                <c:ext xmlns:c15="http://schemas.microsoft.com/office/drawing/2012/chart" uri="{CE6537A1-D6FC-4f65-9D91-7224C49458BB}"/>
                <c:ext xmlns:c16="http://schemas.microsoft.com/office/drawing/2014/chart" uri="{C3380CC4-5D6E-409C-BE32-E72D297353CC}">
                  <c16:uniqueId val="{00000005-FA9E-4778-A4C2-D506918D909B}"/>
                </c:ext>
              </c:extLst>
            </c:dLbl>
            <c:dLbl>
              <c:idx val="4"/>
              <c:layout>
                <c:manualLayout>
                  <c:x val="1.79562520404832E-3"/>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FA9E-4778-A4C2-D506918D909B}"/>
                </c:ext>
              </c:extLst>
            </c:dLbl>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bg1"/>
                    </a:solidFill>
                    <a:latin typeface="微软雅黑" panose="020B0503020204020204" charset="-122"/>
                    <a:ea typeface="微软雅黑" panose="020B0503020204020204" charset="-122"/>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[工作簿1.xlsx]Sheet1!$B$1:$F$1</c:f>
              <c:strCache>
                <c:ptCount val="5"/>
                <c:pt idx="0">
                  <c:v>2018.Q4</c:v>
                </c:pt>
                <c:pt idx="1">
                  <c:v>2019.Q1</c:v>
                </c:pt>
                <c:pt idx="2">
                  <c:v>2019.Q2</c:v>
                </c:pt>
                <c:pt idx="3">
                  <c:v>2019.Q3</c:v>
                </c:pt>
                <c:pt idx="4">
                  <c:v>2019.Q4</c:v>
                </c:pt>
              </c:strCache>
            </c:strRef>
          </c:cat>
          <c:val>
            <c:numRef>
              <c:f>[工作簿1.xlsx]Sheet1!$B$6:$F$6</c:f>
              <c:numCache>
                <c:formatCode>General</c:formatCode>
                <c:ptCount val="5"/>
                <c:pt idx="0">
                  <c:v>0</c:v>
                </c:pt>
                <c:pt idx="1">
                  <c:v>0</c:v>
                </c:pt>
                <c:pt idx="2">
                  <c:v>3.5</c:v>
                </c:pt>
                <c:pt idx="3">
                  <c:v>9.6999999999999993</c:v>
                </c:pt>
                <c:pt idx="4">
                  <c:v>10.199999999999999</c:v>
                </c:pt>
              </c:numCache>
            </c:numRef>
          </c:val>
          <c:extLst>
            <c:ext xmlns:c16="http://schemas.microsoft.com/office/drawing/2014/chart" uri="{C3380CC4-5D6E-409C-BE32-E72D297353CC}">
              <c16:uniqueId val="{00000007-FA9E-4778-A4C2-D506918D909B}"/>
            </c:ext>
          </c:extLst>
        </c:ser>
        <c:dLbls>
          <c:showLegendKey val="0"/>
          <c:showVal val="0"/>
          <c:showCatName val="0"/>
          <c:showSerName val="0"/>
          <c:showPercent val="0"/>
          <c:showBubbleSize val="0"/>
        </c:dLbls>
        <c:gapWidth val="99"/>
        <c:overlap val="100"/>
        <c:axId val="824264394"/>
        <c:axId val="627576245"/>
      </c:barChart>
      <c:catAx>
        <c:axId val="82426439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forceAA="0"/>
          <a:lstStyle/>
          <a:p>
            <a:pPr>
              <a:defRPr lang="zh-CN" sz="900" b="0" i="0" u="none" strike="noStrike" kern="1200" baseline="0">
                <a:solidFill>
                  <a:schemeClr val="tx1">
                    <a:lumMod val="65000"/>
                    <a:lumOff val="35000"/>
                  </a:schemeClr>
                </a:solidFill>
                <a:latin typeface="微软雅黑" panose="020B0503020204020204" charset="-122"/>
                <a:ea typeface="微软雅黑" panose="020B0503020204020204" charset="-122"/>
                <a:cs typeface="+mn-cs"/>
              </a:defRPr>
            </a:pPr>
            <a:endParaRPr lang="zh-CN"/>
          </a:p>
        </c:txPr>
        <c:crossAx val="627576245"/>
        <c:crosses val="autoZero"/>
        <c:auto val="1"/>
        <c:lblAlgn val="ctr"/>
        <c:lblOffset val="100"/>
        <c:noMultiLvlLbl val="0"/>
      </c:catAx>
      <c:valAx>
        <c:axId val="627576245"/>
        <c:scaling>
          <c:orientation val="minMax"/>
        </c:scaling>
        <c:delete val="0"/>
        <c:axPos val="l"/>
        <c:numFmt formatCode="0%" sourceLinked="1"/>
        <c:majorTickMark val="out"/>
        <c:minorTickMark val="none"/>
        <c:tickLblPos val="nextTo"/>
        <c:spPr>
          <a:noFill/>
          <a:ln w="9525" cmpd="sng">
            <a:solidFill>
              <a:srgbClr val="C51729"/>
            </a:solidFill>
            <a:prstDash val="solid"/>
          </a:ln>
          <a:effectLst/>
        </c:spPr>
        <c:txPr>
          <a:bodyPr rot="-60000000" spcFirstLastPara="0" vertOverflow="ellipsis" vert="horz" wrap="square" anchor="ctr" anchorCtr="1" forceAA="0"/>
          <a:lstStyle/>
          <a:p>
            <a:pPr>
              <a:defRPr lang="zh-CN" sz="900" b="0" i="0" u="none" strike="noStrike" kern="1200" baseline="0">
                <a:solidFill>
                  <a:schemeClr val="tx1">
                    <a:lumMod val="65000"/>
                    <a:lumOff val="35000"/>
                  </a:schemeClr>
                </a:solidFill>
                <a:latin typeface="微软雅黑" panose="020B0503020204020204" charset="-122"/>
                <a:ea typeface="微软雅黑" panose="020B0503020204020204" charset="-122"/>
                <a:cs typeface="+mn-cs"/>
              </a:defRPr>
            </a:pPr>
            <a:endParaRPr lang="zh-CN"/>
          </a:p>
        </c:txPr>
        <c:crossAx val="824264394"/>
        <c:crosses val="autoZero"/>
        <c:crossBetween val="between"/>
      </c:valAx>
      <c:spPr>
        <a:noFill/>
        <a:ln>
          <a:noFill/>
        </a:ln>
        <a:effectLst/>
      </c:spPr>
    </c:plotArea>
    <c:legend>
      <c:legendPos val="t"/>
      <c:legendEntry>
        <c:idx val="0"/>
        <c:txPr>
          <a:bodyPr rot="0" spcFirstLastPara="0" vertOverflow="ellipsis" vert="horz" wrap="square" anchor="ctr" anchorCtr="1" forceAA="0"/>
          <a:lstStyle/>
          <a:p>
            <a:pPr>
              <a:defRPr lang="zh-CN" sz="900" b="0" i="0" u="none" strike="noStrike" kern="1200" baseline="0">
                <a:solidFill>
                  <a:schemeClr val="tx1">
                    <a:lumMod val="65000"/>
                    <a:lumOff val="35000"/>
                  </a:schemeClr>
                </a:solidFill>
                <a:latin typeface="微软雅黑" panose="020B0503020204020204" charset="-122"/>
                <a:ea typeface="微软雅黑" panose="020B0503020204020204" charset="-122"/>
                <a:cs typeface="+mn-cs"/>
              </a:defRPr>
            </a:pPr>
            <a:endParaRPr lang="zh-CN"/>
          </a:p>
        </c:txPr>
      </c:legendEntry>
      <c:legendEntry>
        <c:idx val="1"/>
        <c:txPr>
          <a:bodyPr rot="0" spcFirstLastPara="0" vertOverflow="ellipsis" vert="horz" wrap="square" anchor="ctr" anchorCtr="1" forceAA="0"/>
          <a:lstStyle/>
          <a:p>
            <a:pPr>
              <a:defRPr lang="zh-CN" sz="900" b="0" i="0" u="none" strike="noStrike" kern="1200" baseline="0">
                <a:solidFill>
                  <a:schemeClr val="tx1">
                    <a:lumMod val="65000"/>
                    <a:lumOff val="35000"/>
                  </a:schemeClr>
                </a:solidFill>
                <a:latin typeface="微软雅黑" panose="020B0503020204020204" charset="-122"/>
                <a:ea typeface="微软雅黑" panose="020B0503020204020204" charset="-122"/>
                <a:cs typeface="+mn-cs"/>
              </a:defRPr>
            </a:pPr>
            <a:endParaRPr lang="zh-CN"/>
          </a:p>
        </c:txPr>
      </c:legendEntry>
      <c:legendEntry>
        <c:idx val="2"/>
        <c:txPr>
          <a:bodyPr rot="0" spcFirstLastPara="0" vertOverflow="ellipsis" vert="horz" wrap="square" anchor="ctr" anchorCtr="1" forceAA="0"/>
          <a:lstStyle/>
          <a:p>
            <a:pPr>
              <a:defRPr lang="zh-CN" sz="900" b="0" i="0" u="none" strike="noStrike" kern="1200" baseline="0">
                <a:solidFill>
                  <a:schemeClr val="tx1">
                    <a:lumMod val="65000"/>
                    <a:lumOff val="35000"/>
                  </a:schemeClr>
                </a:solidFill>
                <a:latin typeface="微软雅黑" panose="020B0503020204020204" charset="-122"/>
                <a:ea typeface="微软雅黑" panose="020B0503020204020204" charset="-122"/>
                <a:cs typeface="+mn-cs"/>
              </a:defRPr>
            </a:pPr>
            <a:endParaRPr lang="zh-CN"/>
          </a:p>
        </c:txPr>
      </c:legendEntry>
      <c:legendEntry>
        <c:idx val="3"/>
        <c:txPr>
          <a:bodyPr rot="0" spcFirstLastPara="0" vertOverflow="ellipsis" vert="horz" wrap="square" anchor="ctr" anchorCtr="1" forceAA="0"/>
          <a:lstStyle/>
          <a:p>
            <a:pPr>
              <a:defRPr lang="zh-CN" sz="900" b="0" i="0" u="none" strike="noStrike" kern="1200" baseline="0">
                <a:solidFill>
                  <a:schemeClr val="tx1">
                    <a:lumMod val="65000"/>
                    <a:lumOff val="35000"/>
                  </a:schemeClr>
                </a:solidFill>
                <a:latin typeface="微软雅黑" panose="020B0503020204020204" charset="-122"/>
                <a:ea typeface="微软雅黑" panose="020B0503020204020204" charset="-122"/>
                <a:cs typeface="+mn-cs"/>
              </a:defRPr>
            </a:pPr>
            <a:endParaRPr lang="zh-CN"/>
          </a:p>
        </c:txPr>
      </c:legendEntry>
      <c:legendEntry>
        <c:idx val="4"/>
        <c:txPr>
          <a:bodyPr rot="0" spcFirstLastPara="0" vertOverflow="ellipsis" vert="horz" wrap="square" anchor="ctr" anchorCtr="1" forceAA="0"/>
          <a:lstStyle/>
          <a:p>
            <a:pPr>
              <a:defRPr lang="zh-CN" sz="900" b="0" i="0" u="none" strike="noStrike" kern="1200" baseline="0">
                <a:solidFill>
                  <a:schemeClr val="tx1">
                    <a:lumMod val="65000"/>
                    <a:lumOff val="35000"/>
                  </a:schemeClr>
                </a:solidFill>
                <a:latin typeface="微软雅黑" panose="020B0503020204020204" charset="-122"/>
                <a:ea typeface="微软雅黑" panose="020B0503020204020204" charset="-122"/>
                <a:cs typeface="+mn-cs"/>
              </a:defRPr>
            </a:pPr>
            <a:endParaRPr lang="zh-CN"/>
          </a:p>
        </c:txPr>
      </c:legendEntry>
      <c:layout>
        <c:manualLayout>
          <c:xMode val="edge"/>
          <c:yMode val="edge"/>
          <c:x val="0.23196212863206001"/>
          <c:y val="0.18705168291337099"/>
        </c:manualLayout>
      </c:layout>
      <c:overlay val="0"/>
      <c:spPr>
        <a:noFill/>
        <a:ln>
          <a:noFill/>
        </a:ln>
        <a:effectLst/>
      </c:spPr>
      <c:txPr>
        <a:bodyPr rot="0" spcFirstLastPara="0" vertOverflow="ellipsis" vert="horz" wrap="square" anchor="ctr" anchorCtr="1" forceAA="0"/>
        <a:lstStyle/>
        <a:p>
          <a:pPr>
            <a:defRPr lang="zh-CN" sz="900" b="0" i="0" u="none" strike="noStrike" kern="1200" baseline="0">
              <a:solidFill>
                <a:schemeClr val="tx1">
                  <a:lumMod val="65000"/>
                  <a:lumOff val="35000"/>
                </a:schemeClr>
              </a:solidFill>
              <a:latin typeface="微软雅黑" panose="020B0503020204020204" charset="-122"/>
              <a:ea typeface="微软雅黑" panose="020B0503020204020204" charset="-122"/>
              <a:cs typeface="+mn-cs"/>
            </a:defRPr>
          </a:pPr>
          <a:endParaRPr lang="zh-CN"/>
        </a:p>
      </c:txPr>
    </c:legend>
    <c:plotVisOnly val="1"/>
    <c:dispBlanksAs val="gap"/>
    <c:showDLblsOverMax val="0"/>
  </c:chart>
  <c:spPr>
    <a:noFill/>
    <a:ln w="9525" cap="flat" cmpd="sng" algn="ctr">
      <a:noFill/>
      <a:round/>
    </a:ln>
    <a:effectLst/>
  </c:spPr>
  <c:txPr>
    <a:bodyPr/>
    <a:lstStyle/>
    <a:p>
      <a:pPr>
        <a:defRPr lang="zh-CN" b="0">
          <a:latin typeface="微软雅黑" panose="020B0503020204020204" charset="-122"/>
          <a:ea typeface="微软雅黑" panose="020B0503020204020204" charset="-122"/>
        </a:defRPr>
      </a:pPr>
      <a:endParaRPr lang="zh-CN"/>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研发费用</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zh-CN" sz="1195" b="0" i="0" u="none" strike="noStrike" kern="1200" baseline="0">
                    <a:solidFill>
                      <a:schemeClr val="tx1">
                        <a:lumMod val="75000"/>
                        <a:lumOff val="25000"/>
                      </a:schemeClr>
                    </a:solidFill>
                    <a:latin typeface="+mj-ea"/>
                    <a:ea typeface="+mj-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2014</c:v>
                </c:pt>
                <c:pt idx="1">
                  <c:v>2015</c:v>
                </c:pt>
                <c:pt idx="2">
                  <c:v>2016</c:v>
                </c:pt>
                <c:pt idx="3">
                  <c:v>2017</c:v>
                </c:pt>
                <c:pt idx="4">
                  <c:v>2018</c:v>
                </c:pt>
                <c:pt idx="5">
                  <c:v>2019</c:v>
                </c:pt>
              </c:numCache>
            </c:numRef>
          </c:cat>
          <c:val>
            <c:numRef>
              <c:f>Sheet1!$B$2:$B$7</c:f>
              <c:numCache>
                <c:formatCode>General</c:formatCode>
                <c:ptCount val="6"/>
                <c:pt idx="0">
                  <c:v>410</c:v>
                </c:pt>
                <c:pt idx="1">
                  <c:v>600</c:v>
                </c:pt>
                <c:pt idx="2">
                  <c:v>760</c:v>
                </c:pt>
                <c:pt idx="3">
                  <c:v>900</c:v>
                </c:pt>
                <c:pt idx="4">
                  <c:v>1020</c:v>
                </c:pt>
                <c:pt idx="5">
                  <c:v>1320</c:v>
                </c:pt>
              </c:numCache>
            </c:numRef>
          </c:val>
          <c:extLst>
            <c:ext xmlns:c16="http://schemas.microsoft.com/office/drawing/2014/chart" uri="{C3380CC4-5D6E-409C-BE32-E72D297353CC}">
              <c16:uniqueId val="{00000000-AD43-4CA8-A67D-B71C80F9E51D}"/>
            </c:ext>
          </c:extLst>
        </c:ser>
        <c:dLbls>
          <c:showLegendKey val="0"/>
          <c:showVal val="0"/>
          <c:showCatName val="0"/>
          <c:showSerName val="0"/>
          <c:showPercent val="0"/>
          <c:showBubbleSize val="0"/>
        </c:dLbls>
        <c:gapWidth val="219"/>
        <c:axId val="974859407"/>
        <c:axId val="675928895"/>
      </c:barChart>
      <c:lineChart>
        <c:grouping val="standard"/>
        <c:varyColors val="0"/>
        <c:ser>
          <c:idx val="1"/>
          <c:order val="1"/>
          <c:tx>
            <c:strRef>
              <c:f>Sheet1!$C$1</c:f>
              <c:strCache>
                <c:ptCount val="1"/>
                <c:pt idx="0">
                  <c:v>研发费用占营收</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lstStyle/>
              <a:p>
                <a:pPr>
                  <a:defRPr lang="zh-CN" sz="1195" b="0" i="0" u="none" strike="noStrike" kern="1200" baseline="0">
                    <a:solidFill>
                      <a:schemeClr val="tx1">
                        <a:lumMod val="75000"/>
                        <a:lumOff val="25000"/>
                      </a:schemeClr>
                    </a:solidFill>
                    <a:latin typeface="+mj-ea"/>
                    <a:ea typeface="+mj-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2014</c:v>
                </c:pt>
                <c:pt idx="1">
                  <c:v>2015</c:v>
                </c:pt>
                <c:pt idx="2">
                  <c:v>2016</c:v>
                </c:pt>
                <c:pt idx="3">
                  <c:v>2017</c:v>
                </c:pt>
                <c:pt idx="4">
                  <c:v>2018</c:v>
                </c:pt>
                <c:pt idx="5">
                  <c:v>2019</c:v>
                </c:pt>
              </c:numCache>
            </c:numRef>
          </c:cat>
          <c:val>
            <c:numRef>
              <c:f>Sheet1!$C$2:$C$7</c:f>
              <c:numCache>
                <c:formatCode>0.00%</c:formatCode>
                <c:ptCount val="6"/>
                <c:pt idx="0">
                  <c:v>0.14199999999999999</c:v>
                </c:pt>
                <c:pt idx="1">
                  <c:v>0.151</c:v>
                </c:pt>
                <c:pt idx="2">
                  <c:v>0.14599999999999999</c:v>
                </c:pt>
                <c:pt idx="3">
                  <c:v>0.14899999999999999</c:v>
                </c:pt>
                <c:pt idx="4">
                  <c:v>0.14099999999999999</c:v>
                </c:pt>
                <c:pt idx="5">
                  <c:v>0.153</c:v>
                </c:pt>
              </c:numCache>
            </c:numRef>
          </c:val>
          <c:smooth val="0"/>
          <c:extLst>
            <c:ext xmlns:c16="http://schemas.microsoft.com/office/drawing/2014/chart" uri="{C3380CC4-5D6E-409C-BE32-E72D297353CC}">
              <c16:uniqueId val="{00000001-AD43-4CA8-A67D-B71C80F9E51D}"/>
            </c:ext>
          </c:extLst>
        </c:ser>
        <c:dLbls>
          <c:showLegendKey val="0"/>
          <c:showVal val="0"/>
          <c:showCatName val="0"/>
          <c:showSerName val="0"/>
          <c:showPercent val="0"/>
          <c:showBubbleSize val="0"/>
        </c:dLbls>
        <c:marker val="1"/>
        <c:smooth val="0"/>
        <c:axId val="609247167"/>
        <c:axId val="1034386559"/>
      </c:lineChart>
      <c:catAx>
        <c:axId val="974859407"/>
        <c:scaling>
          <c:orientation val="minMax"/>
        </c:scaling>
        <c:delete val="0"/>
        <c:axPos val="b"/>
        <c:numFmt formatCode="General" sourceLinked="1"/>
        <c:majorTickMark val="out"/>
        <c:minorTickMark val="out"/>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j-ea"/>
                <a:ea typeface="+mj-ea"/>
                <a:cs typeface="+mn-cs"/>
              </a:defRPr>
            </a:pPr>
            <a:endParaRPr lang="zh-CN"/>
          </a:p>
        </c:txPr>
        <c:crossAx val="675928895"/>
        <c:crosses val="autoZero"/>
        <c:auto val="1"/>
        <c:lblAlgn val="ctr"/>
        <c:lblOffset val="100"/>
        <c:noMultiLvlLbl val="0"/>
      </c:catAx>
      <c:valAx>
        <c:axId val="675928895"/>
        <c:scaling>
          <c:orientation val="minMax"/>
        </c:scaling>
        <c:delete val="0"/>
        <c:axPos val="l"/>
        <c:title>
          <c:tx>
            <c:rich>
              <a:bodyPr rot="-5400000" spcFirstLastPara="1" vertOverflow="ellipsis" vert="horz" wrap="square" anchor="ctr" anchorCtr="1"/>
              <a:lstStyle/>
              <a:p>
                <a:pPr>
                  <a:defRPr lang="zh-CN" sz="1330" b="0" i="0" u="none" strike="noStrike" kern="1200" baseline="0">
                    <a:solidFill>
                      <a:schemeClr val="tx1">
                        <a:lumMod val="65000"/>
                        <a:lumOff val="35000"/>
                      </a:schemeClr>
                    </a:solidFill>
                    <a:latin typeface="+mj-ea"/>
                    <a:ea typeface="+mj-ea"/>
                    <a:cs typeface="+mn-cs"/>
                  </a:defRPr>
                </a:pPr>
                <a:r>
                  <a:rPr lang="zh-CN" sz="1000" dirty="0"/>
                  <a:t>单位：亿元</a:t>
                </a:r>
              </a:p>
            </c:rich>
          </c:tx>
          <c:layout>
            <c:manualLayout>
              <c:xMode val="edge"/>
              <c:yMode val="edge"/>
              <c:x val="4.93171324611579E-3"/>
              <c:y val="2.3333065594521502E-2"/>
            </c:manualLayout>
          </c:layout>
          <c:overlay val="0"/>
          <c:spPr>
            <a:noFill/>
            <a:ln>
              <a:noFill/>
            </a:ln>
            <a:effectLst/>
          </c:spPr>
          <c:txPr>
            <a:bodyPr rot="-5400000" spcFirstLastPara="1" vertOverflow="ellipsis" vert="horz" wrap="square" anchor="ctr" anchorCtr="1"/>
            <a:lstStyle/>
            <a:p>
              <a:pPr>
                <a:defRPr lang="zh-CN" sz="1330" b="0" i="0" u="none" strike="noStrike" kern="1200" baseline="0">
                  <a:solidFill>
                    <a:schemeClr val="tx1">
                      <a:lumMod val="65000"/>
                      <a:lumOff val="35000"/>
                    </a:schemeClr>
                  </a:solidFill>
                  <a:latin typeface="+mj-ea"/>
                  <a:ea typeface="+mj-ea"/>
                  <a:cs typeface="+mn-cs"/>
                </a:defRPr>
              </a:pPr>
              <a:endParaRPr lang="zh-CN"/>
            </a:p>
          </c:txPr>
        </c:title>
        <c:numFmt formatCode="General" sourceLinked="1"/>
        <c:majorTickMark val="out"/>
        <c:minorTickMark val="out"/>
        <c:tickLblPos val="nextTo"/>
        <c:spPr>
          <a:noFill/>
          <a:ln>
            <a:solidFill>
              <a:schemeClr val="accent1"/>
            </a:solid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j-ea"/>
                <a:ea typeface="+mj-ea"/>
                <a:cs typeface="+mn-cs"/>
              </a:defRPr>
            </a:pPr>
            <a:endParaRPr lang="zh-CN"/>
          </a:p>
        </c:txPr>
        <c:crossAx val="974859407"/>
        <c:crosses val="autoZero"/>
        <c:crossBetween val="between"/>
        <c:minorUnit val="200"/>
      </c:valAx>
      <c:catAx>
        <c:axId val="609247167"/>
        <c:scaling>
          <c:orientation val="minMax"/>
        </c:scaling>
        <c:delete val="1"/>
        <c:axPos val="b"/>
        <c:numFmt formatCode="General" sourceLinked="1"/>
        <c:majorTickMark val="out"/>
        <c:minorTickMark val="none"/>
        <c:tickLblPos val="nextTo"/>
        <c:crossAx val="1034386559"/>
        <c:crosses val="autoZero"/>
        <c:auto val="1"/>
        <c:lblAlgn val="ctr"/>
        <c:lblOffset val="100"/>
        <c:noMultiLvlLbl val="0"/>
      </c:catAx>
      <c:valAx>
        <c:axId val="1034386559"/>
        <c:scaling>
          <c:orientation val="minMax"/>
        </c:scaling>
        <c:delete val="0"/>
        <c:axPos val="r"/>
        <c:numFmt formatCode="0.00%" sourceLinked="1"/>
        <c:majorTickMark val="out"/>
        <c:minorTickMark val="out"/>
        <c:tickLblPos val="nextTo"/>
        <c:spPr>
          <a:noFill/>
          <a:ln>
            <a:solidFill>
              <a:schemeClr val="accent1"/>
            </a:solid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j-ea"/>
                <a:ea typeface="+mj-ea"/>
                <a:cs typeface="+mn-cs"/>
              </a:defRPr>
            </a:pPr>
            <a:endParaRPr lang="zh-CN"/>
          </a:p>
        </c:txPr>
        <c:crossAx val="609247167"/>
        <c:crosses val="max"/>
        <c:crossBetween val="between"/>
        <c:minorUnit val="2E-3"/>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j-ea"/>
              <a:ea typeface="+mj-ea"/>
              <a:cs typeface="+mn-cs"/>
            </a:defRPr>
          </a:pPr>
          <a:endParaRPr lang="zh-CN"/>
        </a:p>
      </c:txPr>
    </c:legend>
    <c:plotVisOnly val="1"/>
    <c:dispBlanksAs val="gap"/>
    <c:showDLblsOverMax val="0"/>
  </c:chart>
  <c:spPr>
    <a:noFill/>
    <a:ln>
      <a:noFill/>
    </a:ln>
    <a:effectLst/>
  </c:spPr>
  <c:txPr>
    <a:bodyPr/>
    <a:lstStyle/>
    <a:p>
      <a:pPr>
        <a:defRPr lang="zh-CN">
          <a:latin typeface="+mj-ea"/>
          <a:ea typeface="+mj-ea"/>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j-ea"/>
                <a:ea typeface="+mj-ea"/>
                <a:cs typeface="+mn-cs"/>
              </a:defRPr>
            </a:pPr>
            <a:r>
              <a:rPr lang="zh-CN" sz="1400" dirty="0"/>
              <a:t>全球</a:t>
            </a:r>
            <a:r>
              <a:rPr lang="en-US" sz="1400" dirty="0"/>
              <a:t>5G</a:t>
            </a:r>
            <a:r>
              <a:rPr lang="zh-CN" sz="1400" dirty="0"/>
              <a:t>标准专利持有量</a:t>
            </a:r>
          </a:p>
        </c:rich>
      </c:tx>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j-ea"/>
              <a:ea typeface="+mj-ea"/>
              <a:cs typeface="+mn-cs"/>
            </a:defRPr>
          </a:pPr>
          <a:endParaRPr lang="zh-CN"/>
        </a:p>
      </c:txPr>
    </c:title>
    <c:autoTitleDeleted val="0"/>
    <c:plotArea>
      <c:layout>
        <c:manualLayout>
          <c:layoutTarget val="inner"/>
          <c:xMode val="edge"/>
          <c:yMode val="edge"/>
          <c:x val="0.14181976335542901"/>
          <c:y val="0.136513549973376"/>
          <c:w val="0.81100839944547398"/>
          <c:h val="0.67812918332384997"/>
        </c:manualLayout>
      </c:layout>
      <c:barChart>
        <c:barDir val="bar"/>
        <c:grouping val="clustered"/>
        <c:varyColors val="0"/>
        <c:ser>
          <c:idx val="0"/>
          <c:order val="0"/>
          <c:tx>
            <c:strRef>
              <c:f>Sheet1!$B$1</c:f>
              <c:strCache>
                <c:ptCount val="1"/>
                <c:pt idx="0">
                  <c:v>数量</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zh-CN" sz="1195" b="0" i="0" u="none" strike="noStrike" kern="1200" baseline="0">
                    <a:solidFill>
                      <a:schemeClr val="tx1">
                        <a:lumMod val="75000"/>
                        <a:lumOff val="25000"/>
                      </a:schemeClr>
                    </a:solidFill>
                    <a:latin typeface="+mj-ea"/>
                    <a:ea typeface="+mj-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NTT</c:v>
                </c:pt>
                <c:pt idx="1">
                  <c:v>夏普</c:v>
                </c:pt>
                <c:pt idx="2">
                  <c:v>英特尔</c:v>
                </c:pt>
                <c:pt idx="3">
                  <c:v>高通</c:v>
                </c:pt>
                <c:pt idx="4">
                  <c:v>爱立信</c:v>
                </c:pt>
                <c:pt idx="5">
                  <c:v>诺基亚</c:v>
                </c:pt>
                <c:pt idx="6">
                  <c:v>LG</c:v>
                </c:pt>
                <c:pt idx="7">
                  <c:v>中兴</c:v>
                </c:pt>
                <c:pt idx="8">
                  <c:v>三星</c:v>
                </c:pt>
                <c:pt idx="9">
                  <c:v>华为</c:v>
                </c:pt>
              </c:strCache>
            </c:strRef>
          </c:cat>
          <c:val>
            <c:numRef>
              <c:f>Sheet1!$B$2:$B$11</c:f>
              <c:numCache>
                <c:formatCode>General</c:formatCode>
                <c:ptCount val="10"/>
                <c:pt idx="0">
                  <c:v>721</c:v>
                </c:pt>
                <c:pt idx="1">
                  <c:v>747</c:v>
                </c:pt>
                <c:pt idx="2">
                  <c:v>870</c:v>
                </c:pt>
                <c:pt idx="3">
                  <c:v>1293</c:v>
                </c:pt>
                <c:pt idx="4">
                  <c:v>1494</c:v>
                </c:pt>
                <c:pt idx="5">
                  <c:v>2149</c:v>
                </c:pt>
                <c:pt idx="6">
                  <c:v>2300</c:v>
                </c:pt>
                <c:pt idx="7">
                  <c:v>2561</c:v>
                </c:pt>
                <c:pt idx="8">
                  <c:v>2795</c:v>
                </c:pt>
                <c:pt idx="9">
                  <c:v>3147</c:v>
                </c:pt>
              </c:numCache>
            </c:numRef>
          </c:val>
          <c:extLst>
            <c:ext xmlns:c16="http://schemas.microsoft.com/office/drawing/2014/chart" uri="{C3380CC4-5D6E-409C-BE32-E72D297353CC}">
              <c16:uniqueId val="{00000000-DA7C-46AC-B5BE-D56606C1421B}"/>
            </c:ext>
          </c:extLst>
        </c:ser>
        <c:dLbls>
          <c:showLegendKey val="0"/>
          <c:showVal val="0"/>
          <c:showCatName val="0"/>
          <c:showSerName val="0"/>
          <c:showPercent val="0"/>
          <c:showBubbleSize val="0"/>
        </c:dLbls>
        <c:gapWidth val="219"/>
        <c:axId val="974841407"/>
        <c:axId val="424432383"/>
      </c:barChart>
      <c:catAx>
        <c:axId val="97484140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j-ea"/>
                <a:ea typeface="+mj-ea"/>
                <a:cs typeface="+mn-cs"/>
              </a:defRPr>
            </a:pPr>
            <a:endParaRPr lang="zh-CN"/>
          </a:p>
        </c:txPr>
        <c:crossAx val="424432383"/>
        <c:crosses val="autoZero"/>
        <c:auto val="1"/>
        <c:lblAlgn val="ctr"/>
        <c:lblOffset val="100"/>
        <c:noMultiLvlLbl val="0"/>
      </c:catAx>
      <c:valAx>
        <c:axId val="42443238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j-ea"/>
                <a:ea typeface="+mj-ea"/>
                <a:cs typeface="+mn-cs"/>
              </a:defRPr>
            </a:pPr>
            <a:endParaRPr lang="zh-CN"/>
          </a:p>
        </c:txPr>
        <c:crossAx val="974841407"/>
        <c:crosses val="autoZero"/>
        <c:crossBetween val="between"/>
      </c:valAx>
      <c:spPr>
        <a:noFill/>
        <a:ln>
          <a:noFill/>
        </a:ln>
        <a:effectLst/>
      </c:spPr>
    </c:plotArea>
    <c:plotVisOnly val="1"/>
    <c:dispBlanksAs val="gap"/>
    <c:showDLblsOverMax val="0"/>
  </c:chart>
  <c:spPr>
    <a:noFill/>
    <a:ln>
      <a:noFill/>
    </a:ln>
    <a:effectLst/>
  </c:spPr>
  <c:txPr>
    <a:bodyPr/>
    <a:lstStyle/>
    <a:p>
      <a:pPr>
        <a:defRPr lang="zh-CN">
          <a:latin typeface="+mj-ea"/>
          <a:ea typeface="+mj-ea"/>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净利润</c:v>
                </c:pt>
              </c:strCache>
            </c:strRef>
          </c:tx>
          <c:spPr>
            <a:solidFill>
              <a:schemeClr val="accent2"/>
            </a:solidFill>
            <a:ln>
              <a:noFill/>
            </a:ln>
            <a:effectLst/>
          </c:spPr>
          <c:invertIfNegative val="0"/>
          <c:dLbls>
            <c:delete val="1"/>
          </c:dLbls>
          <c:cat>
            <c:numRef>
              <c:f>Sheet1!$A$2:$A$6</c:f>
              <c:numCache>
                <c:formatCode>General</c:formatCode>
                <c:ptCount val="5"/>
                <c:pt idx="0">
                  <c:v>2015</c:v>
                </c:pt>
                <c:pt idx="1">
                  <c:v>2016</c:v>
                </c:pt>
                <c:pt idx="2">
                  <c:v>2017</c:v>
                </c:pt>
                <c:pt idx="3">
                  <c:v>2018</c:v>
                </c:pt>
                <c:pt idx="4">
                  <c:v>2019</c:v>
                </c:pt>
              </c:numCache>
            </c:numRef>
          </c:cat>
          <c:val>
            <c:numRef>
              <c:f>Sheet1!$C$2:$C$6</c:f>
              <c:numCache>
                <c:formatCode>0.00_ </c:formatCode>
                <c:ptCount val="5"/>
                <c:pt idx="0">
                  <c:v>369.1</c:v>
                </c:pt>
                <c:pt idx="1">
                  <c:v>370.52</c:v>
                </c:pt>
                <c:pt idx="2">
                  <c:v>474.55</c:v>
                </c:pt>
                <c:pt idx="3">
                  <c:v>593.45000000000005</c:v>
                </c:pt>
                <c:pt idx="4">
                  <c:v>626.55999999999995</c:v>
                </c:pt>
              </c:numCache>
            </c:numRef>
          </c:val>
          <c:extLst>
            <c:ext xmlns:c16="http://schemas.microsoft.com/office/drawing/2014/chart" uri="{C3380CC4-5D6E-409C-BE32-E72D297353CC}">
              <c16:uniqueId val="{00000000-1907-4403-9013-CADAD59F5D99}"/>
            </c:ext>
          </c:extLst>
        </c:ser>
        <c:ser>
          <c:idx val="2"/>
          <c:order val="1"/>
          <c:tx>
            <c:strRef>
              <c:f>Sheet1!$D$1</c:f>
              <c:strCache>
                <c:ptCount val="1"/>
                <c:pt idx="0">
                  <c:v>经营活动现金流</c:v>
                </c:pt>
              </c:strCache>
            </c:strRef>
          </c:tx>
          <c:spPr>
            <a:solidFill>
              <a:schemeClr val="accent1"/>
            </a:solidFill>
            <a:ln>
              <a:noFill/>
            </a:ln>
            <a:effectLst/>
          </c:spPr>
          <c:invertIfNegative val="0"/>
          <c:dLbls>
            <c:delete val="1"/>
          </c:dLbls>
          <c:cat>
            <c:numRef>
              <c:f>Sheet1!$A$2:$A$6</c:f>
              <c:numCache>
                <c:formatCode>General</c:formatCode>
                <c:ptCount val="5"/>
                <c:pt idx="0">
                  <c:v>2015</c:v>
                </c:pt>
                <c:pt idx="1">
                  <c:v>2016</c:v>
                </c:pt>
                <c:pt idx="2">
                  <c:v>2017</c:v>
                </c:pt>
                <c:pt idx="3">
                  <c:v>2018</c:v>
                </c:pt>
                <c:pt idx="4">
                  <c:v>2019</c:v>
                </c:pt>
              </c:numCache>
            </c:numRef>
          </c:cat>
          <c:val>
            <c:numRef>
              <c:f>Sheet1!$D$2:$D$6</c:f>
              <c:numCache>
                <c:formatCode>0.00_ </c:formatCode>
                <c:ptCount val="5"/>
                <c:pt idx="0">
                  <c:v>523</c:v>
                </c:pt>
                <c:pt idx="1">
                  <c:v>492.18</c:v>
                </c:pt>
                <c:pt idx="2">
                  <c:v>963.36</c:v>
                </c:pt>
                <c:pt idx="3">
                  <c:v>746.59</c:v>
                </c:pt>
                <c:pt idx="4">
                  <c:v>913.84</c:v>
                </c:pt>
              </c:numCache>
            </c:numRef>
          </c:val>
          <c:extLst>
            <c:ext xmlns:c16="http://schemas.microsoft.com/office/drawing/2014/chart" uri="{C3380CC4-5D6E-409C-BE32-E72D297353CC}">
              <c16:uniqueId val="{00000001-1907-4403-9013-CADAD59F5D99}"/>
            </c:ext>
          </c:extLst>
        </c:ser>
        <c:dLbls>
          <c:showLegendKey val="0"/>
          <c:showVal val="1"/>
          <c:showCatName val="0"/>
          <c:showSerName val="0"/>
          <c:showPercent val="0"/>
          <c:showBubbleSize val="0"/>
        </c:dLbls>
        <c:gapWidth val="182"/>
        <c:axId val="171002880"/>
        <c:axId val="171012864"/>
      </c:barChart>
      <c:lineChart>
        <c:grouping val="standard"/>
        <c:varyColors val="0"/>
        <c:ser>
          <c:idx val="4"/>
          <c:order val="3"/>
          <c:tx>
            <c:strRef>
              <c:f>Sheet1!$F$1</c:f>
              <c:strCache>
                <c:ptCount val="1"/>
                <c:pt idx="0">
                  <c:v>净现比</c:v>
                </c:pt>
              </c:strCache>
            </c:strRef>
          </c:tx>
          <c:spPr>
            <a:ln w="2857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lstStyle/>
              <a:p>
                <a:pPr>
                  <a:defRPr lang="zh-CN" sz="1195" b="0" i="0" u="none" strike="noStrike" kern="1200" baseline="0">
                    <a:solidFill>
                      <a:schemeClr val="tx1">
                        <a:lumMod val="75000"/>
                        <a:lumOff val="25000"/>
                      </a:schemeClr>
                    </a:solidFill>
                    <a:latin typeface="+mj-ea"/>
                    <a:ea typeface="+mj-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2015</c:v>
                </c:pt>
                <c:pt idx="1">
                  <c:v>2016</c:v>
                </c:pt>
                <c:pt idx="2">
                  <c:v>2017</c:v>
                </c:pt>
                <c:pt idx="3">
                  <c:v>2018</c:v>
                </c:pt>
                <c:pt idx="4">
                  <c:v>2019</c:v>
                </c:pt>
              </c:numCache>
            </c:numRef>
          </c:cat>
          <c:val>
            <c:numRef>
              <c:f>Sheet1!$F$2:$F$6</c:f>
              <c:numCache>
                <c:formatCode>General</c:formatCode>
                <c:ptCount val="5"/>
                <c:pt idx="0">
                  <c:v>1.42</c:v>
                </c:pt>
                <c:pt idx="1">
                  <c:v>1.33</c:v>
                </c:pt>
                <c:pt idx="2">
                  <c:v>2.0299999999999998</c:v>
                </c:pt>
                <c:pt idx="3">
                  <c:v>1.26</c:v>
                </c:pt>
                <c:pt idx="4">
                  <c:v>1.46</c:v>
                </c:pt>
              </c:numCache>
            </c:numRef>
          </c:val>
          <c:smooth val="0"/>
          <c:extLst>
            <c:ext xmlns:c16="http://schemas.microsoft.com/office/drawing/2014/chart" uri="{C3380CC4-5D6E-409C-BE32-E72D297353CC}">
              <c16:uniqueId val="{00000002-1907-4403-9013-CADAD59F5D99}"/>
            </c:ext>
          </c:extLst>
        </c:ser>
        <c:dLbls>
          <c:showLegendKey val="0"/>
          <c:showVal val="1"/>
          <c:showCatName val="0"/>
          <c:showSerName val="0"/>
          <c:showPercent val="0"/>
          <c:showBubbleSize val="0"/>
        </c:dLbls>
        <c:marker val="1"/>
        <c:smooth val="0"/>
        <c:axId val="969639535"/>
        <c:axId val="687767503"/>
        <c:extLst>
          <c:ext xmlns:c15="http://schemas.microsoft.com/office/drawing/2012/chart" uri="{02D57815-91ED-43cb-92C2-25804820EDAC}">
            <c15:filteredLineSeries>
              <c15:ser>
                <c:idx val="3"/>
                <c:order val="2"/>
                <c:tx>
                  <c:strRef>
                    <c:extLst>
                      <c:ext uri="{02D57815-91ED-43cb-92C2-25804820EDAC}">
                        <c15:formulaRef>
                          <c15:sqref>Sheet1!$E$1</c15:sqref>
                        </c15:formulaRef>
                      </c:ext>
                    </c:extLst>
                    <c:strCache>
                      <c:ptCount val="1"/>
                      <c:pt idx="0">
                        <c:v>净利率</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j-ea"/>
                          <a:ea typeface="+mj-ea"/>
                          <a:cs typeface="+mn-cs"/>
                        </a:defRPr>
                      </a:pPr>
                      <a:endParaRPr lang="zh-CN"/>
                    </a:p>
                  </c:txPr>
                  <c:dLblPos val="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Sheet1!$A$2:$A$6</c15:sqref>
                        </c15:formulaRef>
                      </c:ext>
                    </c:extLst>
                    <c:numCache>
                      <c:formatCode>General</c:formatCode>
                      <c:ptCount val="5"/>
                      <c:pt idx="0">
                        <c:v>2015</c:v>
                      </c:pt>
                      <c:pt idx="1">
                        <c:v>2016</c:v>
                      </c:pt>
                      <c:pt idx="2">
                        <c:v>2017</c:v>
                      </c:pt>
                      <c:pt idx="3">
                        <c:v>2018</c:v>
                      </c:pt>
                      <c:pt idx="4">
                        <c:v>2019</c:v>
                      </c:pt>
                    </c:numCache>
                  </c:numRef>
                </c:cat>
                <c:val>
                  <c:numRef>
                    <c:extLst>
                      <c:ext uri="{02D57815-91ED-43cb-92C2-25804820EDAC}">
                        <c15:formulaRef>
                          <c15:sqref>Sheet1!$E$2:$E$6</c15:sqref>
                        </c15:formulaRef>
                      </c:ext>
                    </c:extLst>
                    <c:numCache>
                      <c:formatCode>0.00%</c:formatCode>
                      <c:ptCount val="5"/>
                      <c:pt idx="0">
                        <c:v>9.3440908941315307E-2</c:v>
                      </c:pt>
                      <c:pt idx="1">
                        <c:v>7.1038817118951506E-2</c:v>
                      </c:pt>
                      <c:pt idx="2">
                        <c:v>7.8617211793492903E-2</c:v>
                      </c:pt>
                      <c:pt idx="3">
                        <c:v>8.2286238806880699E-2</c:v>
                      </c:pt>
                      <c:pt idx="4">
                        <c:v>7.2954811936662894E-2</c:v>
                      </c:pt>
                    </c:numCache>
                  </c:numRef>
                </c:val>
                <c:smooth val="0"/>
                <c:extLst>
                  <c:ext xmlns:c16="http://schemas.microsoft.com/office/drawing/2014/chart" uri="{C3380CC4-5D6E-409C-BE32-E72D297353CC}">
                    <c16:uniqueId val="{00000003-1907-4403-9013-CADAD59F5D99}"/>
                  </c:ext>
                </c:extLst>
              </c15:ser>
            </c15:filteredLineSeries>
          </c:ext>
        </c:extLst>
      </c:lineChart>
      <c:catAx>
        <c:axId val="171002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j-ea"/>
                <a:ea typeface="+mj-ea"/>
                <a:cs typeface="+mn-cs"/>
              </a:defRPr>
            </a:pPr>
            <a:endParaRPr lang="zh-CN"/>
          </a:p>
        </c:txPr>
        <c:crossAx val="171012864"/>
        <c:crosses val="autoZero"/>
        <c:auto val="1"/>
        <c:lblAlgn val="ctr"/>
        <c:lblOffset val="100"/>
        <c:noMultiLvlLbl val="0"/>
      </c:catAx>
      <c:valAx>
        <c:axId val="171012864"/>
        <c:scaling>
          <c:orientation val="minMax"/>
        </c:scaling>
        <c:delete val="0"/>
        <c:axPos val="l"/>
        <c:title>
          <c:tx>
            <c:rich>
              <a:bodyPr rot="-5400000" spcFirstLastPara="1" vertOverflow="ellipsis" vert="horz" wrap="square" anchor="ctr" anchorCtr="1"/>
              <a:lstStyle/>
              <a:p>
                <a:pPr>
                  <a:defRPr lang="zh-CN" sz="1330" b="0" i="0" u="none" strike="noStrike" kern="1200" baseline="0">
                    <a:solidFill>
                      <a:schemeClr val="tx1">
                        <a:lumMod val="65000"/>
                        <a:lumOff val="35000"/>
                      </a:schemeClr>
                    </a:solidFill>
                    <a:latin typeface="+mj-ea"/>
                    <a:ea typeface="+mj-ea"/>
                    <a:cs typeface="+mn-cs"/>
                  </a:defRPr>
                </a:pPr>
                <a:r>
                  <a:rPr lang="zh-CN" sz="1000" dirty="0"/>
                  <a:t>单位：亿元</a:t>
                </a:r>
              </a:p>
            </c:rich>
          </c:tx>
          <c:layout>
            <c:manualLayout>
              <c:xMode val="edge"/>
              <c:yMode val="edge"/>
              <c:x val="9.4986190822487094E-3"/>
              <c:y val="2.0505647040842401E-2"/>
            </c:manualLayout>
          </c:layout>
          <c:overlay val="0"/>
          <c:spPr>
            <a:noFill/>
            <a:ln>
              <a:noFill/>
            </a:ln>
            <a:effectLst/>
          </c:spPr>
          <c:txPr>
            <a:bodyPr rot="-5400000" spcFirstLastPara="1" vertOverflow="ellipsis" vert="horz" wrap="square" anchor="ctr" anchorCtr="1"/>
            <a:lstStyle/>
            <a:p>
              <a:pPr>
                <a:defRPr lang="zh-CN" sz="1330" b="0" i="0" u="none" strike="noStrike" kern="1200" baseline="0">
                  <a:solidFill>
                    <a:schemeClr val="tx1">
                      <a:lumMod val="65000"/>
                      <a:lumOff val="35000"/>
                    </a:schemeClr>
                  </a:solidFill>
                  <a:latin typeface="+mj-ea"/>
                  <a:ea typeface="+mj-ea"/>
                  <a:cs typeface="+mn-cs"/>
                </a:defRPr>
              </a:pPr>
              <a:endParaRPr lang="zh-CN"/>
            </a:p>
          </c:txPr>
        </c:title>
        <c:numFmt formatCode="0.00_ " sourceLinked="1"/>
        <c:majorTickMark val="out"/>
        <c:minorTickMark val="out"/>
        <c:tickLblPos val="nextTo"/>
        <c:spPr>
          <a:noFill/>
          <a:ln>
            <a:solidFill>
              <a:schemeClr val="accent1"/>
            </a:solid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j-ea"/>
                <a:ea typeface="+mj-ea"/>
                <a:cs typeface="+mn-cs"/>
              </a:defRPr>
            </a:pPr>
            <a:endParaRPr lang="zh-CN"/>
          </a:p>
        </c:txPr>
        <c:crossAx val="171002880"/>
        <c:crosses val="autoZero"/>
        <c:crossBetween val="between"/>
        <c:minorUnit val="200"/>
      </c:valAx>
      <c:catAx>
        <c:axId val="969639535"/>
        <c:scaling>
          <c:orientation val="minMax"/>
        </c:scaling>
        <c:delete val="1"/>
        <c:axPos val="b"/>
        <c:numFmt formatCode="General" sourceLinked="1"/>
        <c:majorTickMark val="out"/>
        <c:minorTickMark val="none"/>
        <c:tickLblPos val="nextTo"/>
        <c:crossAx val="687767503"/>
        <c:crosses val="autoZero"/>
        <c:auto val="1"/>
        <c:lblAlgn val="ctr"/>
        <c:lblOffset val="100"/>
        <c:noMultiLvlLbl val="0"/>
      </c:catAx>
      <c:valAx>
        <c:axId val="687767503"/>
        <c:scaling>
          <c:orientation val="minMax"/>
        </c:scaling>
        <c:delete val="0"/>
        <c:axPos val="r"/>
        <c:numFmt formatCode="#,##0.00_);[Red]\(#,##0.00\)" sourceLinked="0"/>
        <c:majorTickMark val="out"/>
        <c:minorTickMark val="out"/>
        <c:tickLblPos val="nextTo"/>
        <c:spPr>
          <a:noFill/>
          <a:ln>
            <a:solidFill>
              <a:schemeClr val="accent1"/>
            </a:solid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j-ea"/>
                <a:ea typeface="+mj-ea"/>
                <a:cs typeface="+mn-cs"/>
              </a:defRPr>
            </a:pPr>
            <a:endParaRPr lang="zh-CN"/>
          </a:p>
        </c:txPr>
        <c:crossAx val="969639535"/>
        <c:crosses val="max"/>
        <c:crossBetween val="between"/>
        <c:minorUnit val="0.5"/>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j-ea"/>
              <a:ea typeface="+mj-ea"/>
              <a:cs typeface="+mn-cs"/>
            </a:defRPr>
          </a:pPr>
          <a:endParaRPr lang="zh-CN"/>
        </a:p>
      </c:txPr>
    </c:legend>
    <c:plotVisOnly val="1"/>
    <c:dispBlanksAs val="gap"/>
    <c:showDLblsOverMax val="0"/>
  </c:chart>
  <c:spPr>
    <a:noFill/>
    <a:ln>
      <a:noFill/>
    </a:ln>
    <a:effectLst/>
  </c:spPr>
  <c:txPr>
    <a:bodyPr/>
    <a:lstStyle/>
    <a:p>
      <a:pPr>
        <a:defRPr lang="zh-CN">
          <a:latin typeface="+mj-ea"/>
          <a:ea typeface="+mj-ea"/>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中国收入</c:v>
                </c:pt>
              </c:strCache>
            </c:strRef>
          </c:tx>
          <c:spPr>
            <a:solidFill>
              <a:schemeClr val="accent4"/>
            </a:solidFill>
            <a:ln>
              <a:noFill/>
            </a:ln>
            <a:effectLst/>
          </c:spPr>
          <c:invertIfNegative val="0"/>
          <c:cat>
            <c:numRef>
              <c:f>Sheet1!$A$2:$A$6</c:f>
              <c:numCache>
                <c:formatCode>General</c:formatCode>
                <c:ptCount val="5"/>
                <c:pt idx="0">
                  <c:v>2015</c:v>
                </c:pt>
                <c:pt idx="1">
                  <c:v>2016</c:v>
                </c:pt>
                <c:pt idx="2">
                  <c:v>2017</c:v>
                </c:pt>
                <c:pt idx="3">
                  <c:v>2018</c:v>
                </c:pt>
                <c:pt idx="4">
                  <c:v>2019</c:v>
                </c:pt>
              </c:numCache>
            </c:numRef>
          </c:cat>
          <c:val>
            <c:numRef>
              <c:f>Sheet1!$B$2:$B$6</c:f>
              <c:numCache>
                <c:formatCode>General</c:formatCode>
                <c:ptCount val="5"/>
                <c:pt idx="0">
                  <c:v>1676.9</c:v>
                </c:pt>
                <c:pt idx="1">
                  <c:v>2365.12</c:v>
                </c:pt>
                <c:pt idx="2">
                  <c:v>3125.32</c:v>
                </c:pt>
                <c:pt idx="3">
                  <c:v>3721.62</c:v>
                </c:pt>
                <c:pt idx="4">
                  <c:v>5067.33</c:v>
                </c:pt>
              </c:numCache>
            </c:numRef>
          </c:val>
          <c:extLst>
            <c:ext xmlns:c16="http://schemas.microsoft.com/office/drawing/2014/chart" uri="{C3380CC4-5D6E-409C-BE32-E72D297353CC}">
              <c16:uniqueId val="{00000000-03CF-4A87-A280-3DD635C442A1}"/>
            </c:ext>
          </c:extLst>
        </c:ser>
        <c:ser>
          <c:idx val="1"/>
          <c:order val="1"/>
          <c:tx>
            <c:strRef>
              <c:f>Sheet1!$C$1</c:f>
              <c:strCache>
                <c:ptCount val="1"/>
                <c:pt idx="0">
                  <c:v>欧洲中东非洲收入</c:v>
                </c:pt>
              </c:strCache>
            </c:strRef>
          </c:tx>
          <c:spPr>
            <a:solidFill>
              <a:schemeClr val="accent1"/>
            </a:solidFill>
            <a:ln>
              <a:noFill/>
            </a:ln>
            <a:effectLst/>
          </c:spPr>
          <c:invertIfNegative val="0"/>
          <c:cat>
            <c:numRef>
              <c:f>Sheet1!$A$2:$A$6</c:f>
              <c:numCache>
                <c:formatCode>General</c:formatCode>
                <c:ptCount val="5"/>
                <c:pt idx="0">
                  <c:v>2015</c:v>
                </c:pt>
                <c:pt idx="1">
                  <c:v>2016</c:v>
                </c:pt>
                <c:pt idx="2">
                  <c:v>2017</c:v>
                </c:pt>
                <c:pt idx="3">
                  <c:v>2018</c:v>
                </c:pt>
                <c:pt idx="4">
                  <c:v>2019</c:v>
                </c:pt>
              </c:numCache>
            </c:numRef>
          </c:cat>
          <c:val>
            <c:numRef>
              <c:f>Sheet1!$C$2:$C$6</c:f>
              <c:numCache>
                <c:formatCode>General</c:formatCode>
                <c:ptCount val="5"/>
                <c:pt idx="0">
                  <c:v>1277.19</c:v>
                </c:pt>
                <c:pt idx="1">
                  <c:v>1565.09</c:v>
                </c:pt>
                <c:pt idx="2">
                  <c:v>1646.03</c:v>
                </c:pt>
                <c:pt idx="3">
                  <c:v>2045.36</c:v>
                </c:pt>
                <c:pt idx="4">
                  <c:v>2060.0700000000002</c:v>
                </c:pt>
              </c:numCache>
            </c:numRef>
          </c:val>
          <c:extLst>
            <c:ext xmlns:c16="http://schemas.microsoft.com/office/drawing/2014/chart" uri="{C3380CC4-5D6E-409C-BE32-E72D297353CC}">
              <c16:uniqueId val="{00000001-03CF-4A87-A280-3DD635C442A1}"/>
            </c:ext>
          </c:extLst>
        </c:ser>
        <c:ser>
          <c:idx val="2"/>
          <c:order val="2"/>
          <c:tx>
            <c:strRef>
              <c:f>Sheet1!$D$1</c:f>
              <c:strCache>
                <c:ptCount val="1"/>
                <c:pt idx="0">
                  <c:v>亚太收入</c:v>
                </c:pt>
              </c:strCache>
            </c:strRef>
          </c:tx>
          <c:spPr>
            <a:solidFill>
              <a:schemeClr val="accent1">
                <a:lumMod val="40000"/>
                <a:lumOff val="60000"/>
              </a:schemeClr>
            </a:solidFill>
            <a:ln>
              <a:noFill/>
            </a:ln>
            <a:effectLst/>
          </c:spPr>
          <c:invertIfNegative val="0"/>
          <c:cat>
            <c:numRef>
              <c:f>Sheet1!$A$2:$A$6</c:f>
              <c:numCache>
                <c:formatCode>General</c:formatCode>
                <c:ptCount val="5"/>
                <c:pt idx="0">
                  <c:v>2015</c:v>
                </c:pt>
                <c:pt idx="1">
                  <c:v>2016</c:v>
                </c:pt>
                <c:pt idx="2">
                  <c:v>2017</c:v>
                </c:pt>
                <c:pt idx="3">
                  <c:v>2018</c:v>
                </c:pt>
                <c:pt idx="4">
                  <c:v>2019</c:v>
                </c:pt>
              </c:numCache>
            </c:numRef>
          </c:cat>
          <c:val>
            <c:numRef>
              <c:f>Sheet1!$D$2:$D$6</c:f>
              <c:numCache>
                <c:formatCode>General</c:formatCode>
                <c:ptCount val="5"/>
                <c:pt idx="0">
                  <c:v>494.03</c:v>
                </c:pt>
                <c:pt idx="1">
                  <c:v>675</c:v>
                </c:pt>
                <c:pt idx="2">
                  <c:v>711.99</c:v>
                </c:pt>
                <c:pt idx="3">
                  <c:v>819.18</c:v>
                </c:pt>
                <c:pt idx="4">
                  <c:v>705.33</c:v>
                </c:pt>
              </c:numCache>
            </c:numRef>
          </c:val>
          <c:extLst>
            <c:ext xmlns:c16="http://schemas.microsoft.com/office/drawing/2014/chart" uri="{C3380CC4-5D6E-409C-BE32-E72D297353CC}">
              <c16:uniqueId val="{00000002-03CF-4A87-A280-3DD635C442A1}"/>
            </c:ext>
          </c:extLst>
        </c:ser>
        <c:ser>
          <c:idx val="3"/>
          <c:order val="3"/>
          <c:tx>
            <c:strRef>
              <c:f>Sheet1!$E$1</c:f>
              <c:strCache>
                <c:ptCount val="1"/>
                <c:pt idx="0">
                  <c:v>美洲收入</c:v>
                </c:pt>
              </c:strCache>
            </c:strRef>
          </c:tx>
          <c:spPr>
            <a:solidFill>
              <a:schemeClr val="tx2"/>
            </a:solidFill>
            <a:ln>
              <a:noFill/>
            </a:ln>
            <a:effectLst/>
          </c:spPr>
          <c:invertIfNegative val="0"/>
          <c:cat>
            <c:numRef>
              <c:f>Sheet1!$A$2:$A$6</c:f>
              <c:numCache>
                <c:formatCode>General</c:formatCode>
                <c:ptCount val="5"/>
                <c:pt idx="0">
                  <c:v>2015</c:v>
                </c:pt>
                <c:pt idx="1">
                  <c:v>2016</c:v>
                </c:pt>
                <c:pt idx="2">
                  <c:v>2017</c:v>
                </c:pt>
                <c:pt idx="3">
                  <c:v>2018</c:v>
                </c:pt>
                <c:pt idx="4">
                  <c:v>2019</c:v>
                </c:pt>
              </c:numCache>
            </c:numRef>
          </c:cat>
          <c:val>
            <c:numRef>
              <c:f>Sheet1!$E$2:$E$6</c:f>
              <c:numCache>
                <c:formatCode>General</c:formatCode>
                <c:ptCount val="5"/>
                <c:pt idx="0">
                  <c:v>389.1</c:v>
                </c:pt>
                <c:pt idx="1">
                  <c:v>440.82</c:v>
                </c:pt>
                <c:pt idx="2">
                  <c:v>394.7</c:v>
                </c:pt>
                <c:pt idx="3">
                  <c:v>478.85</c:v>
                </c:pt>
                <c:pt idx="4">
                  <c:v>524.78</c:v>
                </c:pt>
              </c:numCache>
            </c:numRef>
          </c:val>
          <c:extLst>
            <c:ext xmlns:c16="http://schemas.microsoft.com/office/drawing/2014/chart" uri="{C3380CC4-5D6E-409C-BE32-E72D297353CC}">
              <c16:uniqueId val="{00000003-03CF-4A87-A280-3DD635C442A1}"/>
            </c:ext>
          </c:extLst>
        </c:ser>
        <c:dLbls>
          <c:showLegendKey val="0"/>
          <c:showVal val="0"/>
          <c:showCatName val="0"/>
          <c:showSerName val="0"/>
          <c:showPercent val="0"/>
          <c:showBubbleSize val="0"/>
        </c:dLbls>
        <c:gapWidth val="150"/>
        <c:axId val="1094438847"/>
        <c:axId val="597050735"/>
        <c:extLst>
          <c:ext xmlns:c15="http://schemas.microsoft.com/office/drawing/2012/chart" uri="{02D57815-91ED-43cb-92C2-25804820EDAC}">
            <c15:filteredBarSeries>
              <c15:ser>
                <c:idx val="5"/>
                <c:order val="4"/>
                <c:tx>
                  <c:strRef>
                    <c:extLst>
                      <c:ext uri="{02D57815-91ED-43cb-92C2-25804820EDAC}">
                        <c15:formulaRef>
                          <c15:sqref>Sheet1!$F$1</c15:sqref>
                        </c15:formulaRef>
                      </c:ext>
                    </c:extLst>
                    <c:strCache>
                      <c:ptCount val="1"/>
                      <c:pt idx="0">
                        <c:v>其他</c:v>
                      </c:pt>
                    </c:strCache>
                  </c:strRef>
                </c:tx>
                <c:spPr>
                  <a:solidFill>
                    <a:schemeClr val="accent1">
                      <a:shade val="93000"/>
                    </a:schemeClr>
                  </a:solidFill>
                  <a:ln>
                    <a:noFill/>
                  </a:ln>
                  <a:effectLst/>
                </c:spPr>
                <c:invertIfNegative val="0"/>
                <c:cat>
                  <c:numRef>
                    <c:extLst>
                      <c:ext uri="{02D57815-91ED-43cb-92C2-25804820EDAC}">
                        <c15:formulaRef>
                          <c15:sqref>Sheet1!$A$2:$A$6</c15:sqref>
                        </c15:formulaRef>
                      </c:ext>
                    </c:extLst>
                    <c:numCache>
                      <c:formatCode>General</c:formatCode>
                      <c:ptCount val="5"/>
                      <c:pt idx="0">
                        <c:v>2015</c:v>
                      </c:pt>
                      <c:pt idx="1">
                        <c:v>2016</c:v>
                      </c:pt>
                      <c:pt idx="2">
                        <c:v>2017</c:v>
                      </c:pt>
                      <c:pt idx="3">
                        <c:v>2018</c:v>
                      </c:pt>
                      <c:pt idx="4">
                        <c:v>2019</c:v>
                      </c:pt>
                    </c:numCache>
                  </c:numRef>
                </c:cat>
                <c:val>
                  <c:numRef>
                    <c:extLst>
                      <c:ext uri="{02D57815-91ED-43cb-92C2-25804820EDAC}">
                        <c15:formulaRef>
                          <c15:sqref>Sheet1!$F$2:$F$6</c15:sqref>
                        </c15:formulaRef>
                      </c:ext>
                    </c:extLst>
                    <c:numCache>
                      <c:formatCode>General</c:formatCode>
                      <c:ptCount val="5"/>
                      <c:pt idx="0">
                        <c:v>112.87</c:v>
                      </c:pt>
                      <c:pt idx="1">
                        <c:v>169.71</c:v>
                      </c:pt>
                      <c:pt idx="2">
                        <c:v>158.16999999999999</c:v>
                      </c:pt>
                      <c:pt idx="3">
                        <c:v>147.01</c:v>
                      </c:pt>
                      <c:pt idx="4">
                        <c:v>230.82</c:v>
                      </c:pt>
                    </c:numCache>
                  </c:numRef>
                </c:val>
                <c:extLst>
                  <c:ext xmlns:c16="http://schemas.microsoft.com/office/drawing/2014/chart" uri="{C3380CC4-5D6E-409C-BE32-E72D297353CC}">
                    <c16:uniqueId val="{00000008-03CF-4A87-A280-3DD635C442A1}"/>
                  </c:ext>
                </c:extLst>
              </c15:ser>
            </c15:filteredBarSeries>
            <c15:filteredBarSeries>
              <c15:ser>
                <c:idx val="9"/>
                <c:order val="9"/>
                <c:tx>
                  <c:strRef>
                    <c:extLst xmlns:c15="http://schemas.microsoft.com/office/drawing/2012/chart">
                      <c:ext xmlns:c15="http://schemas.microsoft.com/office/drawing/2012/chart" uri="{02D57815-91ED-43cb-92C2-25804820EDAC}">
                        <c15:formulaRef>
                          <c15:sqref>Sheet1!$K$1</c15:sqref>
                        </c15:formulaRef>
                      </c:ext>
                    </c:extLst>
                    <c:strCache>
                      <c:ptCount val="1"/>
                      <c:pt idx="0">
                        <c:v>列5</c:v>
                      </c:pt>
                    </c:strCache>
                  </c:strRef>
                </c:tx>
                <c:spPr>
                  <a:solidFill>
                    <a:schemeClr val="accent1">
                      <a:shade val="42000"/>
                    </a:schemeClr>
                  </a:solidFill>
                  <a:ln>
                    <a:noFill/>
                  </a:ln>
                  <a:effectLst/>
                </c:spPr>
                <c:invertIfNegative val="0"/>
                <c:cat>
                  <c:numRef>
                    <c:extLst xmlns:c15="http://schemas.microsoft.com/office/drawing/2012/chart">
                      <c:ext xmlns:c15="http://schemas.microsoft.com/office/drawing/2012/chart" uri="{02D57815-91ED-43cb-92C2-25804820EDAC}">
                        <c15:formulaRef>
                          <c15:sqref>Sheet1!$A$2:$A$6</c15:sqref>
                        </c15:formulaRef>
                      </c:ext>
                    </c:extLst>
                    <c:numCache>
                      <c:formatCode>General</c:formatCode>
                      <c:ptCount val="5"/>
                      <c:pt idx="0">
                        <c:v>2015</c:v>
                      </c:pt>
                      <c:pt idx="1">
                        <c:v>2016</c:v>
                      </c:pt>
                      <c:pt idx="2">
                        <c:v>2017</c:v>
                      </c:pt>
                      <c:pt idx="3">
                        <c:v>2018</c:v>
                      </c:pt>
                      <c:pt idx="4">
                        <c:v>2019</c:v>
                      </c:pt>
                    </c:numCache>
                  </c:numRef>
                </c:cat>
                <c:val>
                  <c:numRef>
                    <c:extLst xmlns:c15="http://schemas.microsoft.com/office/drawing/2012/chart">
                      <c:ext xmlns:c15="http://schemas.microsoft.com/office/drawing/2012/chart" uri="{02D57815-91ED-43cb-92C2-25804820EDAC}">
                        <c15:formulaRef>
                          <c15:sqref>Sheet1!$K$2:$K$6</c15:sqref>
                        </c15:formulaRef>
                      </c:ext>
                    </c:extLst>
                    <c:numCache>
                      <c:formatCode>0.00%</c:formatCode>
                      <c:ptCount val="5"/>
                      <c:pt idx="0">
                        <c:v>2.8574032490398998E-2</c:v>
                      </c:pt>
                      <c:pt idx="1">
                        <c:v>3.2538048292284502E-2</c:v>
                      </c:pt>
                      <c:pt idx="2">
                        <c:v>2.6203528372935998E-2</c:v>
                      </c:pt>
                      <c:pt idx="3">
                        <c:v>2.0384025557333499E-2</c:v>
                      </c:pt>
                      <c:pt idx="4">
                        <c:v>2.6876004997479101E-2</c:v>
                      </c:pt>
                    </c:numCache>
                  </c:numRef>
                </c:val>
                <c:extLst xmlns:c15="http://schemas.microsoft.com/office/drawing/2012/chart">
                  <c:ext xmlns:c16="http://schemas.microsoft.com/office/drawing/2014/chart" uri="{C3380CC4-5D6E-409C-BE32-E72D297353CC}">
                    <c16:uniqueId val="{00000009-03CF-4A87-A280-3DD635C442A1}"/>
                  </c:ext>
                </c:extLst>
              </c15:ser>
            </c15:filteredBarSeries>
          </c:ext>
        </c:extLst>
      </c:barChart>
      <c:lineChart>
        <c:grouping val="standard"/>
        <c:varyColors val="0"/>
        <c:ser>
          <c:idx val="7"/>
          <c:order val="5"/>
          <c:tx>
            <c:strRef>
              <c:f>Sheet1!$G$1</c:f>
              <c:strCache>
                <c:ptCount val="1"/>
                <c:pt idx="0">
                  <c:v>中国占比</c:v>
                </c:pt>
              </c:strCache>
            </c:strRef>
          </c:tx>
          <c:spPr>
            <a:ln w="28575" cap="rnd">
              <a:solidFill>
                <a:schemeClr val="accent4"/>
              </a:solidFill>
              <a:round/>
            </a:ln>
            <a:effectLst/>
          </c:spPr>
          <c:marker>
            <c:symbol val="none"/>
          </c:marker>
          <c:cat>
            <c:numRef>
              <c:f>Sheet1!$A$2:$A$6</c:f>
              <c:numCache>
                <c:formatCode>General</c:formatCode>
                <c:ptCount val="5"/>
                <c:pt idx="0">
                  <c:v>2015</c:v>
                </c:pt>
                <c:pt idx="1">
                  <c:v>2016</c:v>
                </c:pt>
                <c:pt idx="2">
                  <c:v>2017</c:v>
                </c:pt>
                <c:pt idx="3">
                  <c:v>2018</c:v>
                </c:pt>
                <c:pt idx="4">
                  <c:v>2019</c:v>
                </c:pt>
              </c:numCache>
            </c:numRef>
          </c:cat>
          <c:val>
            <c:numRef>
              <c:f>Sheet1!$G$2:$G$6</c:f>
              <c:numCache>
                <c:formatCode>0.00%</c:formatCode>
                <c:ptCount val="5"/>
                <c:pt idx="0">
                  <c:v>0.424521972917073</c:v>
                </c:pt>
                <c:pt idx="1">
                  <c:v>0.45345818618259298</c:v>
                </c:pt>
                <c:pt idx="2">
                  <c:v>0.51776197315865402</c:v>
                </c:pt>
                <c:pt idx="3">
                  <c:v>0.51603018294458403</c:v>
                </c:pt>
                <c:pt idx="4">
                  <c:v>0.59002506890163697</c:v>
                </c:pt>
              </c:numCache>
            </c:numRef>
          </c:val>
          <c:smooth val="0"/>
          <c:extLst>
            <c:ext xmlns:c16="http://schemas.microsoft.com/office/drawing/2014/chart" uri="{C3380CC4-5D6E-409C-BE32-E72D297353CC}">
              <c16:uniqueId val="{00000004-03CF-4A87-A280-3DD635C442A1}"/>
            </c:ext>
          </c:extLst>
        </c:ser>
        <c:ser>
          <c:idx val="8"/>
          <c:order val="6"/>
          <c:tx>
            <c:strRef>
              <c:f>Sheet1!$H$1</c:f>
              <c:strCache>
                <c:ptCount val="1"/>
                <c:pt idx="0">
                  <c:v>欧洲中东非洲占比</c:v>
                </c:pt>
              </c:strCache>
            </c:strRef>
          </c:tx>
          <c:spPr>
            <a:ln w="28575" cap="rnd">
              <a:solidFill>
                <a:schemeClr val="accent1"/>
              </a:solidFill>
              <a:round/>
            </a:ln>
            <a:effectLst/>
          </c:spPr>
          <c:marker>
            <c:symbol val="none"/>
          </c:marker>
          <c:cat>
            <c:numRef>
              <c:f>Sheet1!$A$2:$A$6</c:f>
              <c:numCache>
                <c:formatCode>General</c:formatCode>
                <c:ptCount val="5"/>
                <c:pt idx="0">
                  <c:v>2015</c:v>
                </c:pt>
                <c:pt idx="1">
                  <c:v>2016</c:v>
                </c:pt>
                <c:pt idx="2">
                  <c:v>2017</c:v>
                </c:pt>
                <c:pt idx="3">
                  <c:v>2018</c:v>
                </c:pt>
                <c:pt idx="4">
                  <c:v>2019</c:v>
                </c:pt>
              </c:numCache>
            </c:numRef>
          </c:cat>
          <c:val>
            <c:numRef>
              <c:f>Sheet1!$H$2:$H$6</c:f>
              <c:numCache>
                <c:formatCode>0.00%</c:formatCode>
                <c:ptCount val="5"/>
                <c:pt idx="0">
                  <c:v>0.32333187345098502</c:v>
                </c:pt>
                <c:pt idx="1">
                  <c:v>0.30007055566420099</c:v>
                </c:pt>
                <c:pt idx="2">
                  <c:v>0.27269263329142002</c:v>
                </c:pt>
                <c:pt idx="3">
                  <c:v>0.28360431612779802</c:v>
                </c:pt>
                <c:pt idx="4">
                  <c:v>0.23986851925811001</c:v>
                </c:pt>
              </c:numCache>
            </c:numRef>
          </c:val>
          <c:smooth val="0"/>
          <c:extLst>
            <c:ext xmlns:c16="http://schemas.microsoft.com/office/drawing/2014/chart" uri="{C3380CC4-5D6E-409C-BE32-E72D297353CC}">
              <c16:uniqueId val="{00000005-03CF-4A87-A280-3DD635C442A1}"/>
            </c:ext>
          </c:extLst>
        </c:ser>
        <c:ser>
          <c:idx val="4"/>
          <c:order val="7"/>
          <c:tx>
            <c:strRef>
              <c:f>Sheet1!$I$1</c:f>
              <c:strCache>
                <c:ptCount val="1"/>
                <c:pt idx="0">
                  <c:v>亚太占比</c:v>
                </c:pt>
              </c:strCache>
            </c:strRef>
          </c:tx>
          <c:spPr>
            <a:ln w="28575" cap="rnd">
              <a:solidFill>
                <a:schemeClr val="accent1">
                  <a:lumMod val="40000"/>
                  <a:lumOff val="60000"/>
                </a:schemeClr>
              </a:solidFill>
              <a:round/>
            </a:ln>
            <a:effectLst/>
          </c:spPr>
          <c:marker>
            <c:symbol val="none"/>
          </c:marker>
          <c:cat>
            <c:numRef>
              <c:f>Sheet1!$A$2:$A$6</c:f>
              <c:numCache>
                <c:formatCode>General</c:formatCode>
                <c:ptCount val="5"/>
                <c:pt idx="0">
                  <c:v>2015</c:v>
                </c:pt>
                <c:pt idx="1">
                  <c:v>2016</c:v>
                </c:pt>
                <c:pt idx="2">
                  <c:v>2017</c:v>
                </c:pt>
                <c:pt idx="3">
                  <c:v>2018</c:v>
                </c:pt>
                <c:pt idx="4">
                  <c:v>2019</c:v>
                </c:pt>
              </c:numCache>
            </c:numRef>
          </c:cat>
          <c:val>
            <c:numRef>
              <c:f>Sheet1!$I$2:$I$6</c:f>
              <c:numCache>
                <c:formatCode>0.00%</c:formatCode>
                <c:ptCount val="5"/>
                <c:pt idx="0">
                  <c:v>0.12506803642448699</c:v>
                </c:pt>
                <c:pt idx="1">
                  <c:v>0.12941596015138801</c:v>
                </c:pt>
                <c:pt idx="2">
                  <c:v>0.117953152723315</c:v>
                </c:pt>
                <c:pt idx="3">
                  <c:v>0.113585375525858</c:v>
                </c:pt>
                <c:pt idx="4">
                  <c:v>8.2126560111220701E-2</c:v>
                </c:pt>
              </c:numCache>
            </c:numRef>
          </c:val>
          <c:smooth val="0"/>
          <c:extLst>
            <c:ext xmlns:c16="http://schemas.microsoft.com/office/drawing/2014/chart" uri="{C3380CC4-5D6E-409C-BE32-E72D297353CC}">
              <c16:uniqueId val="{00000006-03CF-4A87-A280-3DD635C442A1}"/>
            </c:ext>
          </c:extLst>
        </c:ser>
        <c:ser>
          <c:idx val="6"/>
          <c:order val="8"/>
          <c:tx>
            <c:strRef>
              <c:f>Sheet1!$J$1</c:f>
              <c:strCache>
                <c:ptCount val="1"/>
                <c:pt idx="0">
                  <c:v>美洲占比</c:v>
                </c:pt>
              </c:strCache>
            </c:strRef>
          </c:tx>
          <c:spPr>
            <a:ln w="28575" cap="rnd">
              <a:solidFill>
                <a:schemeClr val="tx2"/>
              </a:solidFill>
              <a:round/>
            </a:ln>
            <a:effectLst/>
          </c:spPr>
          <c:marker>
            <c:symbol val="none"/>
          </c:marker>
          <c:cat>
            <c:numRef>
              <c:f>Sheet1!$A$2:$A$6</c:f>
              <c:numCache>
                <c:formatCode>General</c:formatCode>
                <c:ptCount val="5"/>
                <c:pt idx="0">
                  <c:v>2015</c:v>
                </c:pt>
                <c:pt idx="1">
                  <c:v>2016</c:v>
                </c:pt>
                <c:pt idx="2">
                  <c:v>2017</c:v>
                </c:pt>
                <c:pt idx="3">
                  <c:v>2018</c:v>
                </c:pt>
                <c:pt idx="4">
                  <c:v>2019</c:v>
                </c:pt>
              </c:numCache>
            </c:numRef>
          </c:cat>
          <c:val>
            <c:numRef>
              <c:f>Sheet1!$J$2:$J$6</c:f>
              <c:numCache>
                <c:formatCode>0.00%</c:formatCode>
                <c:ptCount val="5"/>
                <c:pt idx="0">
                  <c:v>9.85040847170571E-2</c:v>
                </c:pt>
                <c:pt idx="1">
                  <c:v>8.4517249709533102E-2</c:v>
                </c:pt>
                <c:pt idx="2">
                  <c:v>6.5388712453675404E-2</c:v>
                </c:pt>
                <c:pt idx="3">
                  <c:v>6.6396099844426404E-2</c:v>
                </c:pt>
                <c:pt idx="4">
                  <c:v>6.1103846731553203E-2</c:v>
                </c:pt>
              </c:numCache>
            </c:numRef>
          </c:val>
          <c:smooth val="0"/>
          <c:extLst>
            <c:ext xmlns:c16="http://schemas.microsoft.com/office/drawing/2014/chart" uri="{C3380CC4-5D6E-409C-BE32-E72D297353CC}">
              <c16:uniqueId val="{00000007-03CF-4A87-A280-3DD635C442A1}"/>
            </c:ext>
          </c:extLst>
        </c:ser>
        <c:dLbls>
          <c:showLegendKey val="0"/>
          <c:showVal val="0"/>
          <c:showCatName val="0"/>
          <c:showSerName val="0"/>
          <c:showPercent val="0"/>
          <c:showBubbleSize val="0"/>
        </c:dLbls>
        <c:marker val="1"/>
        <c:smooth val="0"/>
        <c:axId val="1211443152"/>
        <c:axId val="1145104752"/>
      </c:lineChart>
      <c:catAx>
        <c:axId val="10944388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j-ea"/>
                <a:ea typeface="+mj-ea"/>
                <a:cs typeface="+mn-cs"/>
              </a:defRPr>
            </a:pPr>
            <a:endParaRPr lang="zh-CN"/>
          </a:p>
        </c:txPr>
        <c:crossAx val="597050735"/>
        <c:crosses val="autoZero"/>
        <c:auto val="1"/>
        <c:lblAlgn val="ctr"/>
        <c:lblOffset val="100"/>
        <c:noMultiLvlLbl val="0"/>
      </c:catAx>
      <c:valAx>
        <c:axId val="597050735"/>
        <c:scaling>
          <c:orientation val="minMax"/>
        </c:scaling>
        <c:delete val="0"/>
        <c:axPos val="l"/>
        <c:title>
          <c:tx>
            <c:rich>
              <a:bodyPr rot="-5400000" spcFirstLastPara="1" vertOverflow="ellipsis" vert="horz" wrap="square" anchor="ctr" anchorCtr="1"/>
              <a:lstStyle/>
              <a:p>
                <a:pPr>
                  <a:defRPr lang="zh-CN" sz="1330" b="0" i="0" u="none" strike="noStrike" kern="1200" baseline="0">
                    <a:solidFill>
                      <a:schemeClr val="tx1">
                        <a:lumMod val="65000"/>
                        <a:lumOff val="35000"/>
                      </a:schemeClr>
                    </a:solidFill>
                    <a:latin typeface="+mj-ea"/>
                    <a:ea typeface="+mj-ea"/>
                    <a:cs typeface="+mn-cs"/>
                  </a:defRPr>
                </a:pPr>
                <a:r>
                  <a:rPr lang="zh-CN" sz="1000" dirty="0"/>
                  <a:t>单位：亿元</a:t>
                </a:r>
              </a:p>
            </c:rich>
          </c:tx>
          <c:layout>
            <c:manualLayout>
              <c:xMode val="edge"/>
              <c:yMode val="edge"/>
              <c:x val="1.6199048388616799E-2"/>
              <c:y val="6.87683359092297E-3"/>
            </c:manualLayout>
          </c:layout>
          <c:overlay val="0"/>
          <c:spPr>
            <a:noFill/>
            <a:ln>
              <a:noFill/>
            </a:ln>
            <a:effectLst/>
          </c:spPr>
          <c:txPr>
            <a:bodyPr rot="-5400000" spcFirstLastPara="1" vertOverflow="ellipsis" vert="horz" wrap="square" anchor="ctr" anchorCtr="1"/>
            <a:lstStyle/>
            <a:p>
              <a:pPr>
                <a:defRPr lang="zh-CN" sz="1330" b="0" i="0" u="none" strike="noStrike" kern="1200" baseline="0">
                  <a:solidFill>
                    <a:schemeClr val="tx1">
                      <a:lumMod val="65000"/>
                      <a:lumOff val="35000"/>
                    </a:schemeClr>
                  </a:solidFill>
                  <a:latin typeface="+mj-ea"/>
                  <a:ea typeface="+mj-ea"/>
                  <a:cs typeface="+mn-cs"/>
                </a:defRPr>
              </a:pPr>
              <a:endParaRPr lang="zh-CN"/>
            </a:p>
          </c:txPr>
        </c:title>
        <c:numFmt formatCode="General" sourceLinked="1"/>
        <c:majorTickMark val="out"/>
        <c:minorTickMark val="out"/>
        <c:tickLblPos val="nextTo"/>
        <c:spPr>
          <a:noFill/>
          <a:ln>
            <a:solidFill>
              <a:schemeClr val="accent1"/>
            </a:solid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j-ea"/>
                <a:ea typeface="+mj-ea"/>
                <a:cs typeface="+mn-cs"/>
              </a:defRPr>
            </a:pPr>
            <a:endParaRPr lang="zh-CN"/>
          </a:p>
        </c:txPr>
        <c:crossAx val="1094438847"/>
        <c:crosses val="autoZero"/>
        <c:crossBetween val="between"/>
        <c:minorUnit val="1000"/>
      </c:valAx>
      <c:catAx>
        <c:axId val="1211443152"/>
        <c:scaling>
          <c:orientation val="minMax"/>
        </c:scaling>
        <c:delete val="1"/>
        <c:axPos val="b"/>
        <c:numFmt formatCode="General" sourceLinked="1"/>
        <c:majorTickMark val="out"/>
        <c:minorTickMark val="none"/>
        <c:tickLblPos val="nextTo"/>
        <c:crossAx val="1145104752"/>
        <c:crosses val="autoZero"/>
        <c:auto val="1"/>
        <c:lblAlgn val="ctr"/>
        <c:lblOffset val="100"/>
        <c:noMultiLvlLbl val="0"/>
      </c:catAx>
      <c:valAx>
        <c:axId val="1145104752"/>
        <c:scaling>
          <c:orientation val="minMax"/>
        </c:scaling>
        <c:delete val="0"/>
        <c:axPos val="r"/>
        <c:numFmt formatCode="0.00%" sourceLinked="1"/>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j-ea"/>
                <a:ea typeface="+mj-ea"/>
                <a:cs typeface="+mn-cs"/>
              </a:defRPr>
            </a:pPr>
            <a:endParaRPr lang="zh-CN"/>
          </a:p>
        </c:txPr>
        <c:crossAx val="1211443152"/>
        <c:crosses val="max"/>
        <c:crossBetween val="between"/>
      </c:valAx>
      <c:spPr>
        <a:noFill/>
        <a:ln>
          <a:noFill/>
        </a:ln>
        <a:effectLst/>
      </c:spPr>
    </c:plotArea>
    <c:legend>
      <c:legendPos val="b"/>
      <c:layout>
        <c:manualLayout>
          <c:xMode val="edge"/>
          <c:yMode val="edge"/>
          <c:x val="9.4608754827122499E-2"/>
          <c:y val="0.754895389835752"/>
          <c:w val="0.85899099615797203"/>
          <c:h val="0.21321022903992301"/>
        </c:manualLayout>
      </c:layout>
      <c:overlay val="0"/>
      <c:spPr>
        <a:noFill/>
        <a:ln>
          <a:noFill/>
        </a:ln>
        <a:effectLst/>
      </c:spPr>
      <c:txPr>
        <a:bodyPr rot="0" spcFirstLastPara="1" vertOverflow="ellipsis" vert="horz" wrap="square" anchor="ctr" anchorCtr="1"/>
        <a:lstStyle/>
        <a:p>
          <a:pPr>
            <a:defRPr lang="zh-CN" sz="1100" b="0" i="0" u="none" strike="noStrike" kern="1200" baseline="0">
              <a:solidFill>
                <a:schemeClr val="tx1">
                  <a:lumMod val="65000"/>
                  <a:lumOff val="35000"/>
                </a:schemeClr>
              </a:solidFill>
              <a:latin typeface="+mj-ea"/>
              <a:ea typeface="+mj-ea"/>
              <a:cs typeface="+mn-cs"/>
            </a:defRPr>
          </a:pPr>
          <a:endParaRPr lang="zh-CN"/>
        </a:p>
      </c:txPr>
    </c:legend>
    <c:plotVisOnly val="1"/>
    <c:dispBlanksAs val="gap"/>
    <c:showDLblsOverMax val="0"/>
  </c:chart>
  <c:spPr>
    <a:noFill/>
    <a:ln>
      <a:noFill/>
    </a:ln>
    <a:effectLst/>
  </c:spPr>
  <c:txPr>
    <a:bodyPr/>
    <a:lstStyle/>
    <a:p>
      <a:pPr>
        <a:defRPr lang="zh-CN">
          <a:latin typeface="+mj-ea"/>
          <a:ea typeface="+mj-ea"/>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37">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38100" cap="flat" cmpd="dbl" algn="ctr">
        <a:solidFill>
          <a:schemeClr val="phClr"/>
        </a:solidFill>
        <a:miter lim="800000"/>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lt1"/>
        </a:solidFill>
        <a:round/>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tx1"/>
    </cs:fontRef>
    <cs:spPr>
      <a:ln w="9525">
        <a:solidFill>
          <a:schemeClr val="tx1">
            <a:lumMod val="35000"/>
            <a:lumOff val="65000"/>
          </a:schemeClr>
        </a:solidFill>
      </a:ln>
    </cs:spPr>
  </cs:dropLine>
  <cs:errorBar>
    <cs:lnRef idx="0"/>
    <cs:fillRef idx="0"/>
    <cs:effectRef idx="0"/>
    <cs:fontRef idx="minor">
      <a:schemeClr val="tx1"/>
    </cs:fontRef>
    <cs:spPr>
      <a:ln w="9525">
        <a:solidFill>
          <a:schemeClr val="tx1">
            <a:lumMod val="65000"/>
            <a:lumOff val="35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alpha val="32000"/>
          </a:schemeClr>
        </a:solidFill>
        <a:round/>
      </a:ln>
    </cs:spPr>
  </cs:gridlineMajor>
  <cs:gridlineMinor>
    <cs:lnRef idx="0"/>
    <cs:fillRef idx="0"/>
    <cs:effectRef idx="0"/>
    <cs:fontRef idx="minor">
      <a:schemeClr val="tx1"/>
    </cs:fontRef>
    <cs:spPr>
      <a:ln>
        <a:solidFill>
          <a:schemeClr val="tx1">
            <a:lumMod val="5000"/>
            <a:lumOff val="95000"/>
            <a:alpha val="32000"/>
          </a:schemeClr>
        </a:solidFill>
      </a:ln>
    </cs:spPr>
  </cs:gridlineMinor>
  <cs:hiLoLine>
    <cs:lnRef idx="0"/>
    <cs:fillRef idx="0"/>
    <cs:effectRef idx="0"/>
    <cs:fontRef idx="minor">
      <a:schemeClr val="tx1"/>
    </cs:fontRef>
    <cs:spPr>
      <a:ln w="9525">
        <a:solidFill>
          <a:schemeClr val="tx1"/>
        </a:solidFill>
      </a:ln>
    </cs:spPr>
  </cs:hiLoLine>
  <cs:leaderLine>
    <cs:lnRef idx="0"/>
    <cs:fillRef idx="0"/>
    <cs:effectRef idx="0"/>
    <cs:fontRef idx="minor">
      <a:schemeClr val="tx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spPr>
      <a:ln w="3175" cap="flat" cmpd="sng" algn="ctr">
        <a:solidFill>
          <a:schemeClr val="tx1">
            <a:lumMod val="15000"/>
            <a:lumOff val="85000"/>
          </a:schemeClr>
        </a:solidFill>
        <a:round/>
        <a:tailEnd type="none" w="med" len="lg"/>
      </a:ln>
    </cs:spPr>
    <cs:defRPr sz="900" kern="1200"/>
  </cs:seriesAxis>
  <cs:seriesLine>
    <cs:lnRef idx="0"/>
    <cs:fillRef idx="0"/>
    <cs:effectRef idx="0"/>
    <cs:fontRef idx="minor">
      <a:schemeClr val="tx1"/>
    </cs:fontRef>
    <cs:spPr>
      <a:ln w="9525">
        <a:solidFill>
          <a:schemeClr val="tx1">
            <a:lumMod val="35000"/>
            <a:lumOff val="65000"/>
          </a:schemeClr>
        </a:solidFill>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tx1"/>
    </cs:fontRef>
    <cs:spPr>
      <a:ln w="12700" cap="rnd"/>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900"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1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1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1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1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1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1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6E0F594-5881-47FC-B406-E9E5ACBF7011}" type="doc">
      <dgm:prSet loTypeId="urn:microsoft.com/office/officeart/2005/8/layout/process1" loCatId="process" qsTypeId="urn:microsoft.com/office/officeart/2005/8/quickstyle/simple1#3" qsCatId="simple" csTypeId="urn:microsoft.com/office/officeart/2005/8/colors/accent1_2#3" csCatId="accent1" phldr="1"/>
      <dgm:spPr/>
      <dgm:t>
        <a:bodyPr/>
        <a:lstStyle/>
        <a:p>
          <a:endParaRPr lang="zh-CN" altLang="en-US"/>
        </a:p>
      </dgm:t>
    </dgm:pt>
    <dgm:pt modelId="{68DBBC62-555B-483B-9D1A-C3A2C648B83A}">
      <dgm:prSet phldr="0" custT="1"/>
      <dgm:spPr>
        <a:solidFill>
          <a:schemeClr val="accent5"/>
        </a:solidFill>
      </dgm:spPr>
      <dgm:t>
        <a:bodyPr vert="horz" wrap="square"/>
        <a:lstStyle/>
        <a:p>
          <a:pPr>
            <a:lnSpc>
              <a:spcPct val="100000"/>
            </a:lnSpc>
            <a:spcBef>
              <a:spcPct val="0"/>
            </a:spcBef>
            <a:spcAft>
              <a:spcPct val="35000"/>
            </a:spcAft>
          </a:pPr>
          <a:r>
            <a:rPr lang="en-US" sz="1800" b="1" dirty="0">
              <a:solidFill>
                <a:schemeClr val="accent1"/>
              </a:solidFill>
              <a:effectLst>
                <a:outerShdw blurRad="38100" dist="38100" dir="2700000" algn="tl">
                  <a:srgbClr val="000000">
                    <a:alpha val="43137"/>
                  </a:srgbClr>
                </a:outerShdw>
              </a:effectLst>
              <a:latin typeface="+mj-ea"/>
              <a:ea typeface="+mj-ea"/>
            </a:rPr>
            <a:t>5G</a:t>
          </a:r>
          <a:r>
            <a:rPr lang="zh-CN" sz="1800" b="1" dirty="0">
              <a:solidFill>
                <a:schemeClr val="accent1"/>
              </a:solidFill>
              <a:effectLst>
                <a:outerShdw blurRad="38100" dist="38100" dir="2700000" algn="tl">
                  <a:srgbClr val="000000">
                    <a:alpha val="43137"/>
                  </a:srgbClr>
                </a:outerShdw>
              </a:effectLst>
              <a:latin typeface="+mj-ea"/>
              <a:ea typeface="+mj-ea"/>
            </a:rPr>
            <a:t>竞争优劣势：宏观分析        </a:t>
          </a:r>
          <a:r>
            <a:rPr lang="en-US" altLang="zh-CN" sz="1800" b="1" dirty="0">
              <a:solidFill>
                <a:schemeClr val="accent1"/>
              </a:solidFill>
              <a:effectLst>
                <a:outerShdw blurRad="38100" dist="38100" dir="2700000" algn="tl">
                  <a:srgbClr val="000000">
                    <a:alpha val="43137"/>
                  </a:srgbClr>
                </a:outerShdw>
              </a:effectLst>
              <a:latin typeface="+mj-ea"/>
              <a:ea typeface="+mj-ea"/>
            </a:rPr>
            <a:t>          </a:t>
          </a:r>
          <a:r>
            <a:rPr lang="zh-CN" sz="1800" dirty="0">
              <a:solidFill>
                <a:schemeClr val="accent1"/>
              </a:solidFill>
              <a:latin typeface="+mj-ea"/>
              <a:ea typeface="+mj-ea"/>
            </a:rPr>
            <a:t>华为</a:t>
          </a:r>
          <a:r>
            <a:rPr lang="en-US" sz="1800" dirty="0">
              <a:solidFill>
                <a:schemeClr val="accent1"/>
              </a:solidFill>
              <a:latin typeface="+mj-ea"/>
              <a:ea typeface="+mj-ea"/>
            </a:rPr>
            <a:t>2020</a:t>
          </a:r>
          <a:r>
            <a:rPr lang="zh-CN" sz="1800" dirty="0">
              <a:solidFill>
                <a:schemeClr val="accent1"/>
              </a:solidFill>
              <a:latin typeface="+mj-ea"/>
              <a:ea typeface="+mj-ea"/>
            </a:rPr>
            <a:t>经营策略                市场规模预测</a:t>
          </a:r>
          <a:endParaRPr lang="zh-CN" sz="1200" dirty="0">
            <a:solidFill>
              <a:schemeClr val="accent1"/>
            </a:solidFill>
            <a:latin typeface="+mj-ea"/>
            <a:ea typeface="+mj-ea"/>
          </a:endParaRPr>
        </a:p>
      </dgm:t>
    </dgm:pt>
    <dgm:pt modelId="{924341D6-A37B-46F4-90BB-8982007A8F51}" type="parTrans" cxnId="{1F70378F-9760-4121-82C9-D0D8A304AB31}">
      <dgm:prSet/>
      <dgm:spPr/>
      <dgm:t>
        <a:bodyPr/>
        <a:lstStyle/>
        <a:p>
          <a:endParaRPr lang="zh-CN" altLang="en-US"/>
        </a:p>
      </dgm:t>
    </dgm:pt>
    <dgm:pt modelId="{56CDBA38-E6D1-4BF3-947F-4C2627951C85}" type="sibTrans" cxnId="{1F70378F-9760-4121-82C9-D0D8A304AB31}">
      <dgm:prSet/>
      <dgm:spPr/>
      <dgm:t>
        <a:bodyPr/>
        <a:lstStyle/>
        <a:p>
          <a:endParaRPr lang="zh-CN" altLang="en-US"/>
        </a:p>
      </dgm:t>
    </dgm:pt>
    <dgm:pt modelId="{DBF8CD13-E738-49B2-9C45-A14EEA3E44AF}" type="pres">
      <dgm:prSet presAssocID="{06E0F594-5881-47FC-B406-E9E5ACBF7011}" presName="Name0" presStyleCnt="0">
        <dgm:presLayoutVars>
          <dgm:dir/>
          <dgm:resizeHandles val="exact"/>
        </dgm:presLayoutVars>
      </dgm:prSet>
      <dgm:spPr/>
    </dgm:pt>
    <dgm:pt modelId="{DECD2457-0584-49C7-AA4B-C1924DCDA685}" type="pres">
      <dgm:prSet presAssocID="{68DBBC62-555B-483B-9D1A-C3A2C648B83A}" presName="node" presStyleLbl="node1" presStyleIdx="0" presStyleCnt="1" custLinFactNeighborX="-98">
        <dgm:presLayoutVars>
          <dgm:bulletEnabled val="1"/>
        </dgm:presLayoutVars>
      </dgm:prSet>
      <dgm:spPr/>
    </dgm:pt>
  </dgm:ptLst>
  <dgm:cxnLst>
    <dgm:cxn modelId="{EF5B518E-7075-4DDF-AE79-A72FB30B7C55}" type="presOf" srcId="{06E0F594-5881-47FC-B406-E9E5ACBF7011}" destId="{DBF8CD13-E738-49B2-9C45-A14EEA3E44AF}" srcOrd="0" destOrd="0" presId="urn:microsoft.com/office/officeart/2005/8/layout/process1"/>
    <dgm:cxn modelId="{1F70378F-9760-4121-82C9-D0D8A304AB31}" srcId="{06E0F594-5881-47FC-B406-E9E5ACBF7011}" destId="{68DBBC62-555B-483B-9D1A-C3A2C648B83A}" srcOrd="0" destOrd="0" parTransId="{924341D6-A37B-46F4-90BB-8982007A8F51}" sibTransId="{56CDBA38-E6D1-4BF3-947F-4C2627951C85}"/>
    <dgm:cxn modelId="{7C7AAB8F-D300-4039-B2F1-59F33ED63E83}" type="presOf" srcId="{68DBBC62-555B-483B-9D1A-C3A2C648B83A}" destId="{DECD2457-0584-49C7-AA4B-C1924DCDA685}" srcOrd="0" destOrd="0" presId="urn:microsoft.com/office/officeart/2005/8/layout/process1"/>
    <dgm:cxn modelId="{A4B8996A-E116-4ED4-903F-3BF3332A69D4}" type="presParOf" srcId="{DBF8CD13-E738-49B2-9C45-A14EEA3E44AF}" destId="{DECD2457-0584-49C7-AA4B-C1924DCDA685}" srcOrd="0"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6E0F594-5881-47FC-B406-E9E5ACBF7011}" type="doc">
      <dgm:prSet loTypeId="urn:microsoft.com/office/officeart/2005/8/layout/process1" loCatId="process" qsTypeId="urn:microsoft.com/office/officeart/2005/8/quickstyle/simple1#19" qsCatId="simple" csTypeId="urn:microsoft.com/office/officeart/2005/8/colors/accent1_2#19" csCatId="accent1" phldr="1"/>
      <dgm:spPr/>
      <dgm:t>
        <a:bodyPr/>
        <a:lstStyle/>
        <a:p>
          <a:endParaRPr lang="zh-CN" altLang="en-US"/>
        </a:p>
      </dgm:t>
    </dgm:pt>
    <dgm:pt modelId="{68DBBC62-555B-483B-9D1A-C3A2C648B83A}">
      <dgm:prSet phldr="0" custT="1"/>
      <dgm:spPr>
        <a:solidFill>
          <a:schemeClr val="accent5"/>
        </a:solidFill>
      </dgm:spPr>
      <dgm:t>
        <a:bodyPr vert="horz" wrap="square"/>
        <a:lstStyle/>
        <a:p>
          <a:pPr>
            <a:lnSpc>
              <a:spcPct val="100000"/>
            </a:lnSpc>
            <a:spcBef>
              <a:spcPct val="0"/>
            </a:spcBef>
            <a:spcAft>
              <a:spcPct val="35000"/>
            </a:spcAft>
          </a:pPr>
          <a:r>
            <a:rPr lang="en-US" sz="1800" b="1" dirty="0">
              <a:solidFill>
                <a:schemeClr val="accent1"/>
              </a:solidFill>
              <a:effectLst>
                <a:outerShdw blurRad="38100" dist="38100" dir="2700000" algn="tl">
                  <a:srgbClr val="000000">
                    <a:alpha val="43137"/>
                  </a:srgbClr>
                </a:outerShdw>
              </a:effectLst>
              <a:latin typeface="+mj-ea"/>
              <a:ea typeface="+mj-ea"/>
            </a:rPr>
            <a:t>5G</a:t>
          </a:r>
          <a:r>
            <a:rPr lang="zh-CN" sz="1800" b="1" dirty="0">
              <a:solidFill>
                <a:schemeClr val="accent1"/>
              </a:solidFill>
              <a:effectLst>
                <a:outerShdw blurRad="38100" dist="38100" dir="2700000" algn="tl">
                  <a:srgbClr val="000000">
                    <a:alpha val="43137"/>
                  </a:srgbClr>
                </a:outerShdw>
              </a:effectLst>
              <a:latin typeface="+mj-ea"/>
              <a:ea typeface="+mj-ea"/>
            </a:rPr>
            <a:t>竞争优劣势：中观分析        </a:t>
          </a:r>
          <a:r>
            <a:rPr lang="en-US" altLang="zh-CN" sz="1800" b="1" dirty="0">
              <a:solidFill>
                <a:schemeClr val="accent1"/>
              </a:solidFill>
              <a:effectLst>
                <a:outerShdw blurRad="38100" dist="38100" dir="2700000" algn="tl">
                  <a:srgbClr val="000000">
                    <a:alpha val="43137"/>
                  </a:srgbClr>
                </a:outerShdw>
              </a:effectLst>
              <a:latin typeface="+mj-ea"/>
              <a:ea typeface="+mj-ea"/>
            </a:rPr>
            <a:t>          </a:t>
          </a:r>
          <a:r>
            <a:rPr lang="zh-CN" sz="1800" dirty="0">
              <a:solidFill>
                <a:schemeClr val="accent1"/>
              </a:solidFill>
              <a:latin typeface="+mj-ea"/>
              <a:ea typeface="+mj-ea"/>
            </a:rPr>
            <a:t>华为</a:t>
          </a:r>
          <a:r>
            <a:rPr lang="en-US" sz="1800" dirty="0">
              <a:solidFill>
                <a:schemeClr val="accent1"/>
              </a:solidFill>
              <a:latin typeface="+mj-ea"/>
              <a:ea typeface="+mj-ea"/>
            </a:rPr>
            <a:t>2020</a:t>
          </a:r>
          <a:r>
            <a:rPr lang="zh-CN" sz="1800" dirty="0">
              <a:solidFill>
                <a:schemeClr val="accent1"/>
              </a:solidFill>
              <a:latin typeface="+mj-ea"/>
              <a:ea typeface="+mj-ea"/>
            </a:rPr>
            <a:t>经营策略                市场规模预测</a:t>
          </a:r>
          <a:endParaRPr lang="zh-CN" sz="1200" dirty="0">
            <a:solidFill>
              <a:schemeClr val="accent1"/>
            </a:solidFill>
            <a:latin typeface="+mj-ea"/>
            <a:ea typeface="+mj-ea"/>
          </a:endParaRPr>
        </a:p>
      </dgm:t>
    </dgm:pt>
    <dgm:pt modelId="{924341D6-A37B-46F4-90BB-8982007A8F51}" type="parTrans" cxnId="{2537332A-011D-48E5-BCC7-0A51DABB303F}">
      <dgm:prSet/>
      <dgm:spPr/>
      <dgm:t>
        <a:bodyPr/>
        <a:lstStyle/>
        <a:p>
          <a:endParaRPr lang="zh-CN" altLang="en-US"/>
        </a:p>
      </dgm:t>
    </dgm:pt>
    <dgm:pt modelId="{56CDBA38-E6D1-4BF3-947F-4C2627951C85}" type="sibTrans" cxnId="{2537332A-011D-48E5-BCC7-0A51DABB303F}">
      <dgm:prSet/>
      <dgm:spPr/>
      <dgm:t>
        <a:bodyPr/>
        <a:lstStyle/>
        <a:p>
          <a:endParaRPr lang="zh-CN" altLang="en-US"/>
        </a:p>
      </dgm:t>
    </dgm:pt>
    <dgm:pt modelId="{DBF8CD13-E738-49B2-9C45-A14EEA3E44AF}" type="pres">
      <dgm:prSet presAssocID="{06E0F594-5881-47FC-B406-E9E5ACBF7011}" presName="Name0" presStyleCnt="0">
        <dgm:presLayoutVars>
          <dgm:dir/>
          <dgm:resizeHandles val="exact"/>
        </dgm:presLayoutVars>
      </dgm:prSet>
      <dgm:spPr/>
    </dgm:pt>
    <dgm:pt modelId="{DECD2457-0584-49C7-AA4B-C1924DCDA685}" type="pres">
      <dgm:prSet presAssocID="{68DBBC62-555B-483B-9D1A-C3A2C648B83A}" presName="node" presStyleLbl="node1" presStyleIdx="0" presStyleCnt="1" custLinFactNeighborX="-98">
        <dgm:presLayoutVars>
          <dgm:bulletEnabled val="1"/>
        </dgm:presLayoutVars>
      </dgm:prSet>
      <dgm:spPr/>
    </dgm:pt>
  </dgm:ptLst>
  <dgm:cxnLst>
    <dgm:cxn modelId="{2537332A-011D-48E5-BCC7-0A51DABB303F}" srcId="{06E0F594-5881-47FC-B406-E9E5ACBF7011}" destId="{68DBBC62-555B-483B-9D1A-C3A2C648B83A}" srcOrd="0" destOrd="0" parTransId="{924341D6-A37B-46F4-90BB-8982007A8F51}" sibTransId="{56CDBA38-E6D1-4BF3-947F-4C2627951C85}"/>
    <dgm:cxn modelId="{C5BF1287-82D8-44A8-8443-DE0773FD0519}" type="presOf" srcId="{68DBBC62-555B-483B-9D1A-C3A2C648B83A}" destId="{DECD2457-0584-49C7-AA4B-C1924DCDA685}" srcOrd="0" destOrd="0" presId="urn:microsoft.com/office/officeart/2005/8/layout/process1"/>
    <dgm:cxn modelId="{AF5651F5-BD43-484D-83E4-18B9E8988AA2}" type="presOf" srcId="{06E0F594-5881-47FC-B406-E9E5ACBF7011}" destId="{DBF8CD13-E738-49B2-9C45-A14EEA3E44AF}" srcOrd="0" destOrd="0" presId="urn:microsoft.com/office/officeart/2005/8/layout/process1"/>
    <dgm:cxn modelId="{DB2CADF8-83DB-4489-A053-CFC3E5ADF646}" type="presParOf" srcId="{DBF8CD13-E738-49B2-9C45-A14EEA3E44AF}" destId="{DECD2457-0584-49C7-AA4B-C1924DCDA685}"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27B00B2-9656-4E71-9510-F964BD106184}" type="doc">
      <dgm:prSet loTypeId="urn:microsoft.com/office/officeart/2005/8/layout/hChevron3" loCatId="process" qsTypeId="urn:microsoft.com/office/officeart/2005/8/quickstyle/simple1#1" qsCatId="simple" csTypeId="urn:microsoft.com/office/officeart/2005/8/colors/accent1_2#1" csCatId="accent1" phldr="0"/>
      <dgm:spPr/>
    </dgm:pt>
    <dgm:pt modelId="{036EBA03-60B3-4B15-9658-EB938F93C190}" type="pres">
      <dgm:prSet presAssocID="{E27B00B2-9656-4E71-9510-F964BD106184}" presName="Name0" presStyleCnt="0">
        <dgm:presLayoutVars>
          <dgm:dir/>
          <dgm:resizeHandles val="exact"/>
        </dgm:presLayoutVars>
      </dgm:prSet>
      <dgm:spPr/>
    </dgm:pt>
  </dgm:ptLst>
  <dgm:cxnLst>
    <dgm:cxn modelId="{D535C82E-5722-4BF0-8F4B-B08943EBDEF3}" type="presOf" srcId="{E27B00B2-9656-4E71-9510-F964BD106184}" destId="{036EBA03-60B3-4B15-9658-EB938F93C190}" srcOrd="0" destOrd="0" presId="urn:microsoft.com/office/officeart/2005/8/layout/hChevron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6E0F594-5881-47FC-B406-E9E5ACBF7011}" type="doc">
      <dgm:prSet loTypeId="urn:microsoft.com/office/officeart/2005/8/layout/process1" loCatId="process" qsTypeId="urn:microsoft.com/office/officeart/2005/8/quickstyle/simple1#2" qsCatId="simple" csTypeId="urn:microsoft.com/office/officeart/2005/8/colors/accent1_2#2" csCatId="accent1" phldr="1"/>
      <dgm:spPr/>
      <dgm:t>
        <a:bodyPr/>
        <a:lstStyle/>
        <a:p>
          <a:endParaRPr lang="zh-CN" altLang="en-US"/>
        </a:p>
      </dgm:t>
    </dgm:pt>
    <dgm:pt modelId="{68DBBC62-555B-483B-9D1A-C3A2C648B83A}">
      <dgm:prSet custT="1"/>
      <dgm:spPr>
        <a:solidFill>
          <a:schemeClr val="accent5"/>
        </a:solidFill>
      </dgm:spPr>
      <dgm:t>
        <a:bodyPr/>
        <a:lstStyle/>
        <a:p>
          <a:r>
            <a:rPr lang="en-US" sz="1800" b="1" dirty="0">
              <a:solidFill>
                <a:schemeClr val="accent1"/>
              </a:solidFill>
              <a:effectLst>
                <a:outerShdw blurRad="38100" dist="38100" dir="2700000" algn="tl">
                  <a:srgbClr val="000000">
                    <a:alpha val="43137"/>
                  </a:srgbClr>
                </a:outerShdw>
              </a:effectLst>
              <a:latin typeface="+mj-ea"/>
              <a:ea typeface="+mj-ea"/>
            </a:rPr>
            <a:t>5G</a:t>
          </a:r>
          <a:r>
            <a:rPr lang="zh-CN" sz="1800" b="1" dirty="0">
              <a:solidFill>
                <a:schemeClr val="accent1"/>
              </a:solidFill>
              <a:effectLst>
                <a:outerShdw blurRad="38100" dist="38100" dir="2700000" algn="tl">
                  <a:srgbClr val="000000">
                    <a:alpha val="43137"/>
                  </a:srgbClr>
                </a:outerShdw>
              </a:effectLst>
              <a:latin typeface="+mj-ea"/>
              <a:ea typeface="+mj-ea"/>
            </a:rPr>
            <a:t>竞争优劣势：微观分析        </a:t>
          </a:r>
          <a:r>
            <a:rPr lang="en-US" altLang="zh-CN" sz="1800" b="1" dirty="0">
              <a:solidFill>
                <a:schemeClr val="accent1"/>
              </a:solidFill>
              <a:effectLst>
                <a:outerShdw blurRad="38100" dist="38100" dir="2700000" algn="tl">
                  <a:srgbClr val="000000">
                    <a:alpha val="43137"/>
                  </a:srgbClr>
                </a:outerShdw>
              </a:effectLst>
              <a:latin typeface="+mj-ea"/>
              <a:ea typeface="+mj-ea"/>
            </a:rPr>
            <a:t>             </a:t>
          </a:r>
          <a:r>
            <a:rPr lang="zh-CN" sz="1800" dirty="0">
              <a:solidFill>
                <a:schemeClr val="accent1"/>
              </a:solidFill>
              <a:latin typeface="+mj-ea"/>
              <a:ea typeface="+mj-ea"/>
            </a:rPr>
            <a:t>华为</a:t>
          </a:r>
          <a:r>
            <a:rPr lang="en-US" sz="1800" dirty="0">
              <a:solidFill>
                <a:schemeClr val="accent1"/>
              </a:solidFill>
              <a:latin typeface="+mj-ea"/>
              <a:ea typeface="+mj-ea"/>
            </a:rPr>
            <a:t>2020</a:t>
          </a:r>
          <a:r>
            <a:rPr lang="zh-CN" sz="1800" dirty="0">
              <a:solidFill>
                <a:schemeClr val="accent1"/>
              </a:solidFill>
              <a:latin typeface="+mj-ea"/>
              <a:ea typeface="+mj-ea"/>
            </a:rPr>
            <a:t>经营策略             市场规模预测</a:t>
          </a:r>
          <a:endParaRPr lang="zh-CN" sz="1200" dirty="0">
            <a:solidFill>
              <a:schemeClr val="accent1"/>
            </a:solidFill>
            <a:latin typeface="+mj-ea"/>
            <a:ea typeface="+mj-ea"/>
          </a:endParaRPr>
        </a:p>
      </dgm:t>
    </dgm:pt>
    <dgm:pt modelId="{924341D6-A37B-46F4-90BB-8982007A8F51}" type="parTrans" cxnId="{1E0B65B8-A993-4B38-ACD4-5FC626B557DC}">
      <dgm:prSet/>
      <dgm:spPr/>
      <dgm:t>
        <a:bodyPr/>
        <a:lstStyle/>
        <a:p>
          <a:endParaRPr lang="zh-CN" altLang="en-US"/>
        </a:p>
      </dgm:t>
    </dgm:pt>
    <dgm:pt modelId="{56CDBA38-E6D1-4BF3-947F-4C2627951C85}" type="sibTrans" cxnId="{1E0B65B8-A993-4B38-ACD4-5FC626B557DC}">
      <dgm:prSet/>
      <dgm:spPr/>
      <dgm:t>
        <a:bodyPr/>
        <a:lstStyle/>
        <a:p>
          <a:endParaRPr lang="zh-CN" altLang="en-US"/>
        </a:p>
      </dgm:t>
    </dgm:pt>
    <dgm:pt modelId="{DBF8CD13-E738-49B2-9C45-A14EEA3E44AF}" type="pres">
      <dgm:prSet presAssocID="{06E0F594-5881-47FC-B406-E9E5ACBF7011}" presName="Name0" presStyleCnt="0">
        <dgm:presLayoutVars>
          <dgm:dir/>
          <dgm:resizeHandles val="exact"/>
        </dgm:presLayoutVars>
      </dgm:prSet>
      <dgm:spPr/>
    </dgm:pt>
    <dgm:pt modelId="{DECD2457-0584-49C7-AA4B-C1924DCDA685}" type="pres">
      <dgm:prSet presAssocID="{68DBBC62-555B-483B-9D1A-C3A2C648B83A}" presName="node" presStyleLbl="node1" presStyleIdx="0" presStyleCnt="1" custLinFactNeighborX="-98">
        <dgm:presLayoutVars>
          <dgm:bulletEnabled val="1"/>
        </dgm:presLayoutVars>
      </dgm:prSet>
      <dgm:spPr/>
    </dgm:pt>
  </dgm:ptLst>
  <dgm:cxnLst>
    <dgm:cxn modelId="{1E0B65B8-A993-4B38-ACD4-5FC626B557DC}" srcId="{06E0F594-5881-47FC-B406-E9E5ACBF7011}" destId="{68DBBC62-555B-483B-9D1A-C3A2C648B83A}" srcOrd="0" destOrd="0" parTransId="{924341D6-A37B-46F4-90BB-8982007A8F51}" sibTransId="{56CDBA38-E6D1-4BF3-947F-4C2627951C85}"/>
    <dgm:cxn modelId="{19D68ECA-CB19-460B-8441-8255507120D0}" type="presOf" srcId="{06E0F594-5881-47FC-B406-E9E5ACBF7011}" destId="{DBF8CD13-E738-49B2-9C45-A14EEA3E44AF}" srcOrd="0" destOrd="0" presId="urn:microsoft.com/office/officeart/2005/8/layout/process1"/>
    <dgm:cxn modelId="{DB18C7E9-51B9-4248-A74D-64A8B144C829}" type="presOf" srcId="{68DBBC62-555B-483B-9D1A-C3A2C648B83A}" destId="{DECD2457-0584-49C7-AA4B-C1924DCDA685}" srcOrd="0" destOrd="0" presId="urn:microsoft.com/office/officeart/2005/8/layout/process1"/>
    <dgm:cxn modelId="{09C9AD7B-7A78-479A-B613-31DBCAD74399}" type="presParOf" srcId="{DBF8CD13-E738-49B2-9C45-A14EEA3E44AF}" destId="{DECD2457-0584-49C7-AA4B-C1924DCDA685}" srcOrd="0" destOrd="0" presId="urn:microsoft.com/office/officeart/2005/8/layout/process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6E0F594-5881-47FC-B406-E9E5ACBF7011}" type="doc">
      <dgm:prSet loTypeId="urn:microsoft.com/office/officeart/2005/8/layout/process1" loCatId="process" qsTypeId="urn:microsoft.com/office/officeart/2005/8/quickstyle/simple1#5" qsCatId="simple" csTypeId="urn:microsoft.com/office/officeart/2005/8/colors/accent1_2#5" csCatId="accent1" phldr="1"/>
      <dgm:spPr/>
      <dgm:t>
        <a:bodyPr/>
        <a:lstStyle/>
        <a:p>
          <a:endParaRPr lang="zh-CN" altLang="en-US"/>
        </a:p>
      </dgm:t>
    </dgm:pt>
    <dgm:pt modelId="{68DBBC62-555B-483B-9D1A-C3A2C648B83A}">
      <dgm:prSet custT="1"/>
      <dgm:spPr>
        <a:solidFill>
          <a:schemeClr val="accent5"/>
        </a:solidFill>
      </dgm:spPr>
      <dgm:t>
        <a:bodyPr/>
        <a:lstStyle/>
        <a:p>
          <a:r>
            <a:rPr lang="en-US" sz="1800" b="1" dirty="0">
              <a:solidFill>
                <a:schemeClr val="accent1"/>
              </a:solidFill>
              <a:effectLst>
                <a:outerShdw blurRad="38100" dist="38100" dir="2700000" algn="tl">
                  <a:srgbClr val="000000">
                    <a:alpha val="43137"/>
                  </a:srgbClr>
                </a:outerShdw>
              </a:effectLst>
              <a:latin typeface="+mj-ea"/>
              <a:ea typeface="+mj-ea"/>
            </a:rPr>
            <a:t>5G</a:t>
          </a:r>
          <a:r>
            <a:rPr lang="zh-CN" sz="1800" b="1" dirty="0">
              <a:solidFill>
                <a:schemeClr val="accent1"/>
              </a:solidFill>
              <a:effectLst>
                <a:outerShdw blurRad="38100" dist="38100" dir="2700000" algn="tl">
                  <a:srgbClr val="000000">
                    <a:alpha val="43137"/>
                  </a:srgbClr>
                </a:outerShdw>
              </a:effectLst>
              <a:latin typeface="+mj-ea"/>
              <a:ea typeface="+mj-ea"/>
            </a:rPr>
            <a:t>竞争优劣势：微观分析        </a:t>
          </a:r>
          <a:r>
            <a:rPr lang="en-US" altLang="zh-CN" sz="1800" b="1" dirty="0">
              <a:solidFill>
                <a:schemeClr val="accent1"/>
              </a:solidFill>
              <a:effectLst>
                <a:outerShdw blurRad="38100" dist="38100" dir="2700000" algn="tl">
                  <a:srgbClr val="000000">
                    <a:alpha val="43137"/>
                  </a:srgbClr>
                </a:outerShdw>
              </a:effectLst>
              <a:latin typeface="+mj-ea"/>
              <a:ea typeface="+mj-ea"/>
            </a:rPr>
            <a:t>             </a:t>
          </a:r>
          <a:r>
            <a:rPr lang="zh-CN" sz="1800" dirty="0">
              <a:solidFill>
                <a:schemeClr val="accent1"/>
              </a:solidFill>
              <a:latin typeface="+mj-ea"/>
              <a:ea typeface="+mj-ea"/>
            </a:rPr>
            <a:t>华为</a:t>
          </a:r>
          <a:r>
            <a:rPr lang="en-US" sz="1800" dirty="0">
              <a:solidFill>
                <a:schemeClr val="accent1"/>
              </a:solidFill>
              <a:latin typeface="+mj-ea"/>
              <a:ea typeface="+mj-ea"/>
            </a:rPr>
            <a:t>2020</a:t>
          </a:r>
          <a:r>
            <a:rPr lang="zh-CN" sz="1800" dirty="0">
              <a:solidFill>
                <a:schemeClr val="accent1"/>
              </a:solidFill>
              <a:latin typeface="+mj-ea"/>
              <a:ea typeface="+mj-ea"/>
            </a:rPr>
            <a:t>经营策略             市场规模预测</a:t>
          </a:r>
          <a:endParaRPr lang="zh-CN" sz="1200" dirty="0">
            <a:solidFill>
              <a:schemeClr val="accent1"/>
            </a:solidFill>
            <a:latin typeface="+mj-ea"/>
            <a:ea typeface="+mj-ea"/>
          </a:endParaRPr>
        </a:p>
      </dgm:t>
    </dgm:pt>
    <dgm:pt modelId="{924341D6-A37B-46F4-90BB-8982007A8F51}" type="parTrans" cxnId="{1E0B65B8-A993-4B38-ACD4-5FC626B557DC}">
      <dgm:prSet/>
      <dgm:spPr/>
      <dgm:t>
        <a:bodyPr/>
        <a:lstStyle/>
        <a:p>
          <a:endParaRPr lang="zh-CN" altLang="en-US"/>
        </a:p>
      </dgm:t>
    </dgm:pt>
    <dgm:pt modelId="{56CDBA38-E6D1-4BF3-947F-4C2627951C85}" type="sibTrans" cxnId="{1E0B65B8-A993-4B38-ACD4-5FC626B557DC}">
      <dgm:prSet/>
      <dgm:spPr/>
      <dgm:t>
        <a:bodyPr/>
        <a:lstStyle/>
        <a:p>
          <a:endParaRPr lang="zh-CN" altLang="en-US"/>
        </a:p>
      </dgm:t>
    </dgm:pt>
    <dgm:pt modelId="{DBF8CD13-E738-49B2-9C45-A14EEA3E44AF}" type="pres">
      <dgm:prSet presAssocID="{06E0F594-5881-47FC-B406-E9E5ACBF7011}" presName="Name0" presStyleCnt="0">
        <dgm:presLayoutVars>
          <dgm:dir/>
          <dgm:resizeHandles val="exact"/>
        </dgm:presLayoutVars>
      </dgm:prSet>
      <dgm:spPr/>
    </dgm:pt>
    <dgm:pt modelId="{DECD2457-0584-49C7-AA4B-C1924DCDA685}" type="pres">
      <dgm:prSet presAssocID="{68DBBC62-555B-483B-9D1A-C3A2C648B83A}" presName="node" presStyleLbl="node1" presStyleIdx="0" presStyleCnt="1" custLinFactNeighborX="0">
        <dgm:presLayoutVars>
          <dgm:bulletEnabled val="1"/>
        </dgm:presLayoutVars>
      </dgm:prSet>
      <dgm:spPr/>
    </dgm:pt>
  </dgm:ptLst>
  <dgm:cxnLst>
    <dgm:cxn modelId="{1E0B65B8-A993-4B38-ACD4-5FC626B557DC}" srcId="{06E0F594-5881-47FC-B406-E9E5ACBF7011}" destId="{68DBBC62-555B-483B-9D1A-C3A2C648B83A}" srcOrd="0" destOrd="0" parTransId="{924341D6-A37B-46F4-90BB-8982007A8F51}" sibTransId="{56CDBA38-E6D1-4BF3-947F-4C2627951C85}"/>
    <dgm:cxn modelId="{19D68ECA-CB19-460B-8441-8255507120D0}" type="presOf" srcId="{06E0F594-5881-47FC-B406-E9E5ACBF7011}" destId="{DBF8CD13-E738-49B2-9C45-A14EEA3E44AF}" srcOrd="0" destOrd="0" presId="urn:microsoft.com/office/officeart/2005/8/layout/process1"/>
    <dgm:cxn modelId="{DB18C7E9-51B9-4248-A74D-64A8B144C829}" type="presOf" srcId="{68DBBC62-555B-483B-9D1A-C3A2C648B83A}" destId="{DECD2457-0584-49C7-AA4B-C1924DCDA685}" srcOrd="0" destOrd="0" presId="urn:microsoft.com/office/officeart/2005/8/layout/process1"/>
    <dgm:cxn modelId="{09C9AD7B-7A78-479A-B613-31DBCAD74399}" type="presParOf" srcId="{DBF8CD13-E738-49B2-9C45-A14EEA3E44AF}" destId="{DECD2457-0584-49C7-AA4B-C1924DCDA685}" srcOrd="0"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6E0F594-5881-47FC-B406-E9E5ACBF7011}" type="doc">
      <dgm:prSet loTypeId="urn:microsoft.com/office/officeart/2005/8/layout/process1" loCatId="process" qsTypeId="urn:microsoft.com/office/officeart/2005/8/quickstyle/simple1#6" qsCatId="simple" csTypeId="urn:microsoft.com/office/officeart/2005/8/colors/accent1_2#6" csCatId="accent1" phldr="1"/>
      <dgm:spPr/>
      <dgm:t>
        <a:bodyPr/>
        <a:lstStyle/>
        <a:p>
          <a:endParaRPr lang="zh-CN" altLang="en-US"/>
        </a:p>
      </dgm:t>
    </dgm:pt>
    <dgm:pt modelId="{68DBBC62-555B-483B-9D1A-C3A2C648B83A}">
      <dgm:prSet custT="1"/>
      <dgm:spPr>
        <a:solidFill>
          <a:schemeClr val="accent5"/>
        </a:solidFill>
      </dgm:spPr>
      <dgm:t>
        <a:bodyPr/>
        <a:lstStyle/>
        <a:p>
          <a:r>
            <a:rPr lang="en-US" sz="1800" b="1" dirty="0">
              <a:solidFill>
                <a:schemeClr val="accent1"/>
              </a:solidFill>
              <a:effectLst>
                <a:outerShdw blurRad="38100" dist="38100" dir="2700000" algn="tl">
                  <a:srgbClr val="000000">
                    <a:alpha val="43137"/>
                  </a:srgbClr>
                </a:outerShdw>
              </a:effectLst>
              <a:latin typeface="+mj-ea"/>
              <a:ea typeface="+mj-ea"/>
            </a:rPr>
            <a:t>5G</a:t>
          </a:r>
          <a:r>
            <a:rPr lang="zh-CN" sz="1800" b="1" dirty="0">
              <a:solidFill>
                <a:schemeClr val="accent1"/>
              </a:solidFill>
              <a:effectLst>
                <a:outerShdw blurRad="38100" dist="38100" dir="2700000" algn="tl">
                  <a:srgbClr val="000000">
                    <a:alpha val="43137"/>
                  </a:srgbClr>
                </a:outerShdw>
              </a:effectLst>
              <a:latin typeface="+mj-ea"/>
              <a:ea typeface="+mj-ea"/>
            </a:rPr>
            <a:t>竞争优劣势：</a:t>
          </a:r>
          <a:r>
            <a:rPr lang="zh-CN" altLang="en-US" sz="1800" b="1" dirty="0">
              <a:solidFill>
                <a:schemeClr val="accent1"/>
              </a:solidFill>
              <a:effectLst>
                <a:outerShdw blurRad="38100" dist="38100" dir="2700000" algn="tl">
                  <a:srgbClr val="000000">
                    <a:alpha val="43137"/>
                  </a:srgbClr>
                </a:outerShdw>
              </a:effectLst>
              <a:latin typeface="+mj-ea"/>
              <a:ea typeface="+mj-ea"/>
            </a:rPr>
            <a:t>优劣势</a:t>
          </a:r>
          <a:r>
            <a:rPr lang="zh-CN" sz="1800" b="1" dirty="0">
              <a:solidFill>
                <a:schemeClr val="accent1"/>
              </a:solidFill>
              <a:effectLst>
                <a:outerShdw blurRad="38100" dist="38100" dir="2700000" algn="tl">
                  <a:srgbClr val="000000">
                    <a:alpha val="43137"/>
                  </a:srgbClr>
                </a:outerShdw>
              </a:effectLst>
              <a:latin typeface="+mj-ea"/>
              <a:ea typeface="+mj-ea"/>
            </a:rPr>
            <a:t>分析        </a:t>
          </a:r>
          <a:r>
            <a:rPr lang="en-US" altLang="zh-CN" sz="1800" b="1" dirty="0">
              <a:solidFill>
                <a:schemeClr val="accent1"/>
              </a:solidFill>
              <a:effectLst>
                <a:outerShdw blurRad="38100" dist="38100" dir="2700000" algn="tl">
                  <a:srgbClr val="000000">
                    <a:alpha val="43137"/>
                  </a:srgbClr>
                </a:outerShdw>
              </a:effectLst>
              <a:latin typeface="+mj-ea"/>
              <a:ea typeface="+mj-ea"/>
            </a:rPr>
            <a:t>             </a:t>
          </a:r>
          <a:r>
            <a:rPr lang="zh-CN" sz="1800" dirty="0">
              <a:solidFill>
                <a:schemeClr val="accent1"/>
              </a:solidFill>
              <a:latin typeface="+mj-ea"/>
              <a:ea typeface="+mj-ea"/>
            </a:rPr>
            <a:t>华为</a:t>
          </a:r>
          <a:r>
            <a:rPr lang="en-US" sz="1800" dirty="0">
              <a:solidFill>
                <a:schemeClr val="accent1"/>
              </a:solidFill>
              <a:latin typeface="+mj-ea"/>
              <a:ea typeface="+mj-ea"/>
            </a:rPr>
            <a:t>2020</a:t>
          </a:r>
          <a:r>
            <a:rPr lang="zh-CN" sz="1800" dirty="0">
              <a:solidFill>
                <a:schemeClr val="accent1"/>
              </a:solidFill>
              <a:latin typeface="+mj-ea"/>
              <a:ea typeface="+mj-ea"/>
            </a:rPr>
            <a:t>经营策略             市场规模预测</a:t>
          </a:r>
          <a:endParaRPr lang="zh-CN" sz="1200" dirty="0">
            <a:solidFill>
              <a:schemeClr val="accent1"/>
            </a:solidFill>
            <a:latin typeface="+mj-ea"/>
            <a:ea typeface="+mj-ea"/>
          </a:endParaRPr>
        </a:p>
      </dgm:t>
    </dgm:pt>
    <dgm:pt modelId="{924341D6-A37B-46F4-90BB-8982007A8F51}" type="parTrans" cxnId="{1E0B65B8-A993-4B38-ACD4-5FC626B557DC}">
      <dgm:prSet/>
      <dgm:spPr/>
      <dgm:t>
        <a:bodyPr/>
        <a:lstStyle/>
        <a:p>
          <a:endParaRPr lang="zh-CN" altLang="en-US"/>
        </a:p>
      </dgm:t>
    </dgm:pt>
    <dgm:pt modelId="{56CDBA38-E6D1-4BF3-947F-4C2627951C85}" type="sibTrans" cxnId="{1E0B65B8-A993-4B38-ACD4-5FC626B557DC}">
      <dgm:prSet/>
      <dgm:spPr/>
      <dgm:t>
        <a:bodyPr/>
        <a:lstStyle/>
        <a:p>
          <a:endParaRPr lang="zh-CN" altLang="en-US"/>
        </a:p>
      </dgm:t>
    </dgm:pt>
    <dgm:pt modelId="{DBF8CD13-E738-49B2-9C45-A14EEA3E44AF}" type="pres">
      <dgm:prSet presAssocID="{06E0F594-5881-47FC-B406-E9E5ACBF7011}" presName="Name0" presStyleCnt="0">
        <dgm:presLayoutVars>
          <dgm:dir/>
          <dgm:resizeHandles val="exact"/>
        </dgm:presLayoutVars>
      </dgm:prSet>
      <dgm:spPr/>
    </dgm:pt>
    <dgm:pt modelId="{DECD2457-0584-49C7-AA4B-C1924DCDA685}" type="pres">
      <dgm:prSet presAssocID="{68DBBC62-555B-483B-9D1A-C3A2C648B83A}" presName="node" presStyleLbl="node1" presStyleIdx="0" presStyleCnt="1" custLinFactNeighborX="0">
        <dgm:presLayoutVars>
          <dgm:bulletEnabled val="1"/>
        </dgm:presLayoutVars>
      </dgm:prSet>
      <dgm:spPr/>
    </dgm:pt>
  </dgm:ptLst>
  <dgm:cxnLst>
    <dgm:cxn modelId="{1E0B65B8-A993-4B38-ACD4-5FC626B557DC}" srcId="{06E0F594-5881-47FC-B406-E9E5ACBF7011}" destId="{68DBBC62-555B-483B-9D1A-C3A2C648B83A}" srcOrd="0" destOrd="0" parTransId="{924341D6-A37B-46F4-90BB-8982007A8F51}" sibTransId="{56CDBA38-E6D1-4BF3-947F-4C2627951C85}"/>
    <dgm:cxn modelId="{19D68ECA-CB19-460B-8441-8255507120D0}" type="presOf" srcId="{06E0F594-5881-47FC-B406-E9E5ACBF7011}" destId="{DBF8CD13-E738-49B2-9C45-A14EEA3E44AF}" srcOrd="0" destOrd="0" presId="urn:microsoft.com/office/officeart/2005/8/layout/process1"/>
    <dgm:cxn modelId="{DB18C7E9-51B9-4248-A74D-64A8B144C829}" type="presOf" srcId="{68DBBC62-555B-483B-9D1A-C3A2C648B83A}" destId="{DECD2457-0584-49C7-AA4B-C1924DCDA685}" srcOrd="0" destOrd="0" presId="urn:microsoft.com/office/officeart/2005/8/layout/process1"/>
    <dgm:cxn modelId="{09C9AD7B-7A78-479A-B613-31DBCAD74399}" type="presParOf" srcId="{DBF8CD13-E738-49B2-9C45-A14EEA3E44AF}" destId="{DECD2457-0584-49C7-AA4B-C1924DCDA685}"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3296170-8936-4DDC-8009-3268F72008B8}" type="doc">
      <dgm:prSet loTypeId="urn:microsoft.com/office/officeart/2005/8/layout/list1#1" loCatId="list" qsTypeId="urn:microsoft.com/office/officeart/2005/8/quickstyle/simple1#7" qsCatId="simple" csTypeId="urn:microsoft.com/office/officeart/2005/8/colors/accent1_2#7" csCatId="accent1" phldr="1"/>
      <dgm:spPr/>
      <dgm:t>
        <a:bodyPr/>
        <a:lstStyle/>
        <a:p>
          <a:endParaRPr lang="zh-CN" altLang="en-US"/>
        </a:p>
      </dgm:t>
    </dgm:pt>
    <dgm:pt modelId="{71E0572D-D89A-4F42-8A61-B9586D08256E}">
      <dgm:prSet phldrT="[文本]" custT="1"/>
      <dgm:spPr/>
      <dgm:t>
        <a:bodyPr/>
        <a:lstStyle/>
        <a:p>
          <a:r>
            <a:rPr lang="zh-CN" altLang="en-US" sz="1400" dirty="0">
              <a:latin typeface="+mj-ea"/>
              <a:ea typeface="+mj-ea"/>
            </a:rPr>
            <a:t>核心元件：光芯片</a:t>
          </a:r>
        </a:p>
      </dgm:t>
    </dgm:pt>
    <dgm:pt modelId="{64AA998E-2363-42A6-9C2A-F629DFEE6D7D}" type="parTrans" cxnId="{AF8998EE-CEC5-4AC8-850B-5C6D798607F1}">
      <dgm:prSet/>
      <dgm:spPr/>
      <dgm:t>
        <a:bodyPr/>
        <a:lstStyle/>
        <a:p>
          <a:endParaRPr lang="zh-CN" altLang="en-US"/>
        </a:p>
      </dgm:t>
    </dgm:pt>
    <dgm:pt modelId="{E8B4BEA3-1A84-473E-9C36-105FEB8D60F3}" type="sibTrans" cxnId="{AF8998EE-CEC5-4AC8-850B-5C6D798607F1}">
      <dgm:prSet/>
      <dgm:spPr/>
      <dgm:t>
        <a:bodyPr/>
        <a:lstStyle/>
        <a:p>
          <a:endParaRPr lang="zh-CN" altLang="en-US"/>
        </a:p>
      </dgm:t>
    </dgm:pt>
    <dgm:pt modelId="{8BD760FC-A53D-4923-AFB2-69CE24DBF740}">
      <dgm:prSet phldrT="[文本]" custT="1"/>
      <dgm:spPr>
        <a:solidFill>
          <a:schemeClr val="accent5">
            <a:alpha val="90000"/>
          </a:schemeClr>
        </a:solidFill>
      </dgm:spPr>
      <dgm:t>
        <a:bodyPr/>
        <a:lstStyle/>
        <a:p>
          <a:r>
            <a:rPr lang="zh-CN" altLang="en-US" sz="1400" dirty="0">
              <a:latin typeface="+mj-ea"/>
              <a:ea typeface="+mj-ea"/>
            </a:rPr>
            <a:t>高端光芯片生产门槛高</a:t>
          </a:r>
        </a:p>
      </dgm:t>
    </dgm:pt>
    <dgm:pt modelId="{E1FC2BED-4A62-41FC-9A1E-362D55D04653}" type="parTrans" cxnId="{86FE5DBF-A131-41D6-B4C7-716FD907CAEC}">
      <dgm:prSet/>
      <dgm:spPr/>
      <dgm:t>
        <a:bodyPr/>
        <a:lstStyle/>
        <a:p>
          <a:endParaRPr lang="zh-CN" altLang="en-US"/>
        </a:p>
      </dgm:t>
    </dgm:pt>
    <dgm:pt modelId="{F1119DD7-FE19-43BE-8D3E-C57D4D642880}" type="sibTrans" cxnId="{86FE5DBF-A131-41D6-B4C7-716FD907CAEC}">
      <dgm:prSet/>
      <dgm:spPr/>
      <dgm:t>
        <a:bodyPr/>
        <a:lstStyle/>
        <a:p>
          <a:endParaRPr lang="zh-CN" altLang="en-US"/>
        </a:p>
      </dgm:t>
    </dgm:pt>
    <dgm:pt modelId="{E95135A4-D624-4C73-B26F-585E1703249E}">
      <dgm:prSet phldrT="[文本]" custT="1"/>
      <dgm:spPr>
        <a:solidFill>
          <a:schemeClr val="accent5">
            <a:alpha val="90000"/>
          </a:schemeClr>
        </a:solidFill>
      </dgm:spPr>
      <dgm:t>
        <a:bodyPr/>
        <a:lstStyle/>
        <a:p>
          <a:r>
            <a:rPr lang="zh-CN" altLang="en-US" sz="1400" dirty="0">
              <a:latin typeface="+mj-ea"/>
              <a:ea typeface="+mj-ea"/>
            </a:rPr>
            <a:t>国内芯片加工严重依赖美国日本</a:t>
          </a:r>
        </a:p>
      </dgm:t>
    </dgm:pt>
    <dgm:pt modelId="{F950A353-311D-41E0-9EFF-CDB058D36DC6}" type="parTrans" cxnId="{04BD8194-26EC-4CCD-8A79-63C38740F69C}">
      <dgm:prSet/>
      <dgm:spPr/>
      <dgm:t>
        <a:bodyPr/>
        <a:lstStyle/>
        <a:p>
          <a:endParaRPr lang="zh-CN" altLang="en-US"/>
        </a:p>
      </dgm:t>
    </dgm:pt>
    <dgm:pt modelId="{ADA24017-9CD6-4BE0-B063-54586FD0B753}" type="sibTrans" cxnId="{04BD8194-26EC-4CCD-8A79-63C38740F69C}">
      <dgm:prSet/>
      <dgm:spPr/>
      <dgm:t>
        <a:bodyPr/>
        <a:lstStyle/>
        <a:p>
          <a:endParaRPr lang="zh-CN" altLang="en-US"/>
        </a:p>
      </dgm:t>
    </dgm:pt>
    <dgm:pt modelId="{A7CD438B-9CAB-4EDE-9370-94F1C7F824CB}">
      <dgm:prSet custT="1"/>
      <dgm:spPr/>
      <dgm:t>
        <a:bodyPr/>
        <a:lstStyle/>
        <a:p>
          <a:r>
            <a:rPr lang="zh-CN" altLang="en-US" sz="1400" dirty="0">
              <a:latin typeface="+mj-ea"/>
              <a:ea typeface="+mj-ea"/>
            </a:rPr>
            <a:t>光模块</a:t>
          </a:r>
        </a:p>
      </dgm:t>
    </dgm:pt>
    <dgm:pt modelId="{00D10636-3C2C-4019-A453-10B07E6B89E7}" type="parTrans" cxnId="{1928BF7C-8485-4302-9A96-66B5EC16AFE8}">
      <dgm:prSet/>
      <dgm:spPr/>
      <dgm:t>
        <a:bodyPr/>
        <a:lstStyle/>
        <a:p>
          <a:endParaRPr lang="zh-CN" altLang="en-US"/>
        </a:p>
      </dgm:t>
    </dgm:pt>
    <dgm:pt modelId="{605354CE-832C-455D-85D3-A2060028AF45}" type="sibTrans" cxnId="{1928BF7C-8485-4302-9A96-66B5EC16AFE8}">
      <dgm:prSet/>
      <dgm:spPr/>
      <dgm:t>
        <a:bodyPr/>
        <a:lstStyle/>
        <a:p>
          <a:endParaRPr lang="zh-CN" altLang="en-US"/>
        </a:p>
      </dgm:t>
    </dgm:pt>
    <dgm:pt modelId="{DEB299F6-69A3-4024-AF2A-1B54FC13B80F}">
      <dgm:prSet custT="1"/>
      <dgm:spPr>
        <a:solidFill>
          <a:schemeClr val="accent5">
            <a:alpha val="90000"/>
          </a:schemeClr>
        </a:solidFill>
      </dgm:spPr>
      <dgm:t>
        <a:bodyPr/>
        <a:lstStyle/>
        <a:p>
          <a:r>
            <a:rPr lang="zh-CN" altLang="en-US" sz="1400" dirty="0">
              <a:latin typeface="+mj-ea"/>
              <a:ea typeface="+mj-ea"/>
            </a:rPr>
            <a:t>用于</a:t>
          </a:r>
          <a:r>
            <a:rPr lang="en-US" altLang="zh-CN" sz="1400" dirty="0">
              <a:latin typeface="+mj-ea"/>
              <a:ea typeface="+mj-ea"/>
            </a:rPr>
            <a:t>5G</a:t>
          </a:r>
          <a:r>
            <a:rPr lang="zh-CN" altLang="en-US" sz="1400" dirty="0">
              <a:latin typeface="+mj-ea"/>
              <a:ea typeface="+mj-ea"/>
            </a:rPr>
            <a:t>的</a:t>
          </a:r>
          <a:r>
            <a:rPr lang="en-US" altLang="zh-CN" sz="1400" dirty="0">
              <a:latin typeface="+mj-ea"/>
              <a:ea typeface="+mj-ea"/>
            </a:rPr>
            <a:t>25GB/s</a:t>
          </a:r>
          <a:r>
            <a:rPr lang="zh-CN" altLang="en-US" sz="1400" dirty="0">
              <a:latin typeface="+mj-ea"/>
              <a:ea typeface="+mj-ea"/>
            </a:rPr>
            <a:t>的光模块，国产化率仅</a:t>
          </a:r>
          <a:r>
            <a:rPr lang="en-US" altLang="zh-CN" sz="1400" dirty="0">
              <a:latin typeface="+mj-ea"/>
              <a:ea typeface="+mj-ea"/>
            </a:rPr>
            <a:t>10%</a:t>
          </a:r>
          <a:endParaRPr lang="zh-CN" altLang="en-US" sz="1400" dirty="0">
            <a:latin typeface="+mj-ea"/>
            <a:ea typeface="+mj-ea"/>
          </a:endParaRPr>
        </a:p>
      </dgm:t>
    </dgm:pt>
    <dgm:pt modelId="{9392A005-AF65-4680-9EA5-D22553B764DC}" type="parTrans" cxnId="{76D7AD64-73AC-461E-966F-403DDC19AC72}">
      <dgm:prSet/>
      <dgm:spPr/>
      <dgm:t>
        <a:bodyPr/>
        <a:lstStyle/>
        <a:p>
          <a:endParaRPr lang="zh-CN" altLang="en-US"/>
        </a:p>
      </dgm:t>
    </dgm:pt>
    <dgm:pt modelId="{8AA728F8-C046-4678-B94D-A5E0CBE5858F}" type="sibTrans" cxnId="{76D7AD64-73AC-461E-966F-403DDC19AC72}">
      <dgm:prSet/>
      <dgm:spPr/>
      <dgm:t>
        <a:bodyPr/>
        <a:lstStyle/>
        <a:p>
          <a:endParaRPr lang="zh-CN" altLang="en-US"/>
        </a:p>
      </dgm:t>
    </dgm:pt>
    <dgm:pt modelId="{DB14B421-AB83-4BC6-870C-B68B16CB8C53}">
      <dgm:prSet custT="1"/>
      <dgm:spPr>
        <a:solidFill>
          <a:schemeClr val="accent5">
            <a:alpha val="90000"/>
          </a:schemeClr>
        </a:solidFill>
      </dgm:spPr>
      <dgm:t>
        <a:bodyPr/>
        <a:lstStyle/>
        <a:p>
          <a:r>
            <a:rPr lang="zh-CN" altLang="en-US" sz="1400" dirty="0">
              <a:latin typeface="+mj-ea"/>
              <a:ea typeface="+mj-ea"/>
            </a:rPr>
            <a:t>生产模式：采购上游光器件和光芯片后再集成</a:t>
          </a:r>
        </a:p>
      </dgm:t>
    </dgm:pt>
    <dgm:pt modelId="{1590199B-DE2D-4493-B540-354D697E0773}" type="parTrans" cxnId="{D3D279B6-BF4A-4B91-9339-83B82C811633}">
      <dgm:prSet/>
      <dgm:spPr/>
      <dgm:t>
        <a:bodyPr/>
        <a:lstStyle/>
        <a:p>
          <a:endParaRPr lang="zh-CN" altLang="en-US"/>
        </a:p>
      </dgm:t>
    </dgm:pt>
    <dgm:pt modelId="{E3158291-8638-4C09-AE42-D1E946BA3319}" type="sibTrans" cxnId="{D3D279B6-BF4A-4B91-9339-83B82C811633}">
      <dgm:prSet/>
      <dgm:spPr/>
      <dgm:t>
        <a:bodyPr/>
        <a:lstStyle/>
        <a:p>
          <a:endParaRPr lang="zh-CN" altLang="en-US"/>
        </a:p>
      </dgm:t>
    </dgm:pt>
    <dgm:pt modelId="{339EAB11-CF78-4CD7-8B1C-8B19E5F427D7}">
      <dgm:prSet phldrT="[文本]" custT="1"/>
      <dgm:spPr>
        <a:solidFill>
          <a:schemeClr val="accent5">
            <a:alpha val="90000"/>
          </a:schemeClr>
        </a:solidFill>
      </dgm:spPr>
      <dgm:t>
        <a:bodyPr/>
        <a:lstStyle/>
        <a:p>
          <a:r>
            <a:rPr lang="zh-CN" altLang="en-US" sz="1400" dirty="0">
              <a:latin typeface="+mj-ea"/>
              <a:ea typeface="+mj-ea"/>
            </a:rPr>
            <a:t>低端领域竞争惨烈，企业盈利状况差，小公司投入产出率低</a:t>
          </a:r>
        </a:p>
      </dgm:t>
    </dgm:pt>
    <dgm:pt modelId="{C3DF74AF-7053-4A97-83CC-3346693D7724}" type="parTrans" cxnId="{58257B34-1D34-47E4-B53E-03CE8DE28486}">
      <dgm:prSet/>
      <dgm:spPr/>
      <dgm:t>
        <a:bodyPr/>
        <a:lstStyle/>
        <a:p>
          <a:endParaRPr lang="zh-CN" altLang="en-US"/>
        </a:p>
      </dgm:t>
    </dgm:pt>
    <dgm:pt modelId="{FAFE5A7D-A202-41D9-BC79-2135931E60FF}" type="sibTrans" cxnId="{58257B34-1D34-47E4-B53E-03CE8DE28486}">
      <dgm:prSet/>
      <dgm:spPr/>
      <dgm:t>
        <a:bodyPr/>
        <a:lstStyle/>
        <a:p>
          <a:endParaRPr lang="zh-CN" altLang="en-US"/>
        </a:p>
      </dgm:t>
    </dgm:pt>
    <dgm:pt modelId="{781DD1B6-A12F-45F6-8046-9EA50EAFF7E9}" type="pres">
      <dgm:prSet presAssocID="{03296170-8936-4DDC-8009-3268F72008B8}" presName="linear" presStyleCnt="0">
        <dgm:presLayoutVars>
          <dgm:dir/>
          <dgm:animLvl val="lvl"/>
          <dgm:resizeHandles val="exact"/>
        </dgm:presLayoutVars>
      </dgm:prSet>
      <dgm:spPr/>
    </dgm:pt>
    <dgm:pt modelId="{1DE2C3D3-974F-4028-BCC5-24C1DB26D0FD}" type="pres">
      <dgm:prSet presAssocID="{71E0572D-D89A-4F42-8A61-B9586D08256E}" presName="parentLin" presStyleCnt="0"/>
      <dgm:spPr/>
    </dgm:pt>
    <dgm:pt modelId="{2F1C465D-A622-4A4E-9F47-439EBE963132}" type="pres">
      <dgm:prSet presAssocID="{71E0572D-D89A-4F42-8A61-B9586D08256E}" presName="parentLeftMargin" presStyleLbl="node1" presStyleIdx="0" presStyleCnt="2"/>
      <dgm:spPr/>
    </dgm:pt>
    <dgm:pt modelId="{6B160361-33E8-4AB5-8747-D1D0130C8238}" type="pres">
      <dgm:prSet presAssocID="{71E0572D-D89A-4F42-8A61-B9586D08256E}" presName="parentText" presStyleLbl="node1" presStyleIdx="0" presStyleCnt="2">
        <dgm:presLayoutVars>
          <dgm:chMax val="0"/>
          <dgm:bulletEnabled val="1"/>
        </dgm:presLayoutVars>
      </dgm:prSet>
      <dgm:spPr/>
    </dgm:pt>
    <dgm:pt modelId="{7BE63FF3-9F09-4408-A70D-D6BB4882F56F}" type="pres">
      <dgm:prSet presAssocID="{71E0572D-D89A-4F42-8A61-B9586D08256E}" presName="negativeSpace" presStyleCnt="0"/>
      <dgm:spPr/>
    </dgm:pt>
    <dgm:pt modelId="{52E3E7F4-6C05-404F-B23B-DF01EE92F5B3}" type="pres">
      <dgm:prSet presAssocID="{71E0572D-D89A-4F42-8A61-B9586D08256E}" presName="childText" presStyleLbl="conFgAcc1" presStyleIdx="0" presStyleCnt="2">
        <dgm:presLayoutVars>
          <dgm:bulletEnabled val="1"/>
        </dgm:presLayoutVars>
      </dgm:prSet>
      <dgm:spPr/>
    </dgm:pt>
    <dgm:pt modelId="{21C5E063-4686-4F23-BE60-93F4A7E014CC}" type="pres">
      <dgm:prSet presAssocID="{E8B4BEA3-1A84-473E-9C36-105FEB8D60F3}" presName="spaceBetweenRectangles" presStyleCnt="0"/>
      <dgm:spPr/>
    </dgm:pt>
    <dgm:pt modelId="{CFF3020D-B790-41D5-A6AF-C7F77EA02557}" type="pres">
      <dgm:prSet presAssocID="{A7CD438B-9CAB-4EDE-9370-94F1C7F824CB}" presName="parentLin" presStyleCnt="0"/>
      <dgm:spPr/>
    </dgm:pt>
    <dgm:pt modelId="{83E72A43-32CF-4B0E-83C1-4BC264FBD7B3}" type="pres">
      <dgm:prSet presAssocID="{A7CD438B-9CAB-4EDE-9370-94F1C7F824CB}" presName="parentLeftMargin" presStyleLbl="node1" presStyleIdx="0" presStyleCnt="2"/>
      <dgm:spPr/>
    </dgm:pt>
    <dgm:pt modelId="{34566123-A3D9-4315-A860-F19854278B8D}" type="pres">
      <dgm:prSet presAssocID="{A7CD438B-9CAB-4EDE-9370-94F1C7F824CB}" presName="parentText" presStyleLbl="node1" presStyleIdx="1" presStyleCnt="2">
        <dgm:presLayoutVars>
          <dgm:chMax val="0"/>
          <dgm:bulletEnabled val="1"/>
        </dgm:presLayoutVars>
      </dgm:prSet>
      <dgm:spPr/>
    </dgm:pt>
    <dgm:pt modelId="{6EB9CAAF-2E57-4DF2-AFB5-CB84B9EC9EBA}" type="pres">
      <dgm:prSet presAssocID="{A7CD438B-9CAB-4EDE-9370-94F1C7F824CB}" presName="negativeSpace" presStyleCnt="0"/>
      <dgm:spPr/>
    </dgm:pt>
    <dgm:pt modelId="{3C6F2DFF-B6C2-457F-B87B-66F0FDD2FF10}" type="pres">
      <dgm:prSet presAssocID="{A7CD438B-9CAB-4EDE-9370-94F1C7F824CB}" presName="childText" presStyleLbl="conFgAcc1" presStyleIdx="1" presStyleCnt="2">
        <dgm:presLayoutVars>
          <dgm:bulletEnabled val="1"/>
        </dgm:presLayoutVars>
      </dgm:prSet>
      <dgm:spPr/>
    </dgm:pt>
  </dgm:ptLst>
  <dgm:cxnLst>
    <dgm:cxn modelId="{4881F933-164D-430E-BAD5-F16F2EEA030C}" type="presOf" srcId="{E95135A4-D624-4C73-B26F-585E1703249E}" destId="{52E3E7F4-6C05-404F-B23B-DF01EE92F5B3}" srcOrd="0" destOrd="1" presId="urn:microsoft.com/office/officeart/2005/8/layout/list1#1"/>
    <dgm:cxn modelId="{58257B34-1D34-47E4-B53E-03CE8DE28486}" srcId="{71E0572D-D89A-4F42-8A61-B9586D08256E}" destId="{339EAB11-CF78-4CD7-8B1C-8B19E5F427D7}" srcOrd="2" destOrd="0" parTransId="{C3DF74AF-7053-4A97-83CC-3346693D7724}" sibTransId="{FAFE5A7D-A202-41D9-BC79-2135931E60FF}"/>
    <dgm:cxn modelId="{54DA1F50-4AA5-4A9A-8D37-13C5BECD1483}" type="presOf" srcId="{03296170-8936-4DDC-8009-3268F72008B8}" destId="{781DD1B6-A12F-45F6-8046-9EA50EAFF7E9}" srcOrd="0" destOrd="0" presId="urn:microsoft.com/office/officeart/2005/8/layout/list1#1"/>
    <dgm:cxn modelId="{5E1D205E-42A5-46F6-8AD4-6FE174834DA7}" type="presOf" srcId="{8BD760FC-A53D-4923-AFB2-69CE24DBF740}" destId="{52E3E7F4-6C05-404F-B23B-DF01EE92F5B3}" srcOrd="0" destOrd="0" presId="urn:microsoft.com/office/officeart/2005/8/layout/list1#1"/>
    <dgm:cxn modelId="{76D7AD64-73AC-461E-966F-403DDC19AC72}" srcId="{A7CD438B-9CAB-4EDE-9370-94F1C7F824CB}" destId="{DEB299F6-69A3-4024-AF2A-1B54FC13B80F}" srcOrd="0" destOrd="0" parTransId="{9392A005-AF65-4680-9EA5-D22553B764DC}" sibTransId="{8AA728F8-C046-4678-B94D-A5E0CBE5858F}"/>
    <dgm:cxn modelId="{0B0A2268-A6CF-439C-A1FC-A72314360D7F}" type="presOf" srcId="{A7CD438B-9CAB-4EDE-9370-94F1C7F824CB}" destId="{83E72A43-32CF-4B0E-83C1-4BC264FBD7B3}" srcOrd="0" destOrd="0" presId="urn:microsoft.com/office/officeart/2005/8/layout/list1#1"/>
    <dgm:cxn modelId="{1928BF7C-8485-4302-9A96-66B5EC16AFE8}" srcId="{03296170-8936-4DDC-8009-3268F72008B8}" destId="{A7CD438B-9CAB-4EDE-9370-94F1C7F824CB}" srcOrd="1" destOrd="0" parTransId="{00D10636-3C2C-4019-A453-10B07E6B89E7}" sibTransId="{605354CE-832C-455D-85D3-A2060028AF45}"/>
    <dgm:cxn modelId="{04BD8194-26EC-4CCD-8A79-63C38740F69C}" srcId="{71E0572D-D89A-4F42-8A61-B9586D08256E}" destId="{E95135A4-D624-4C73-B26F-585E1703249E}" srcOrd="1" destOrd="0" parTransId="{F950A353-311D-41E0-9EFF-CDB058D36DC6}" sibTransId="{ADA24017-9CD6-4BE0-B063-54586FD0B753}"/>
    <dgm:cxn modelId="{CE115D9F-421E-438F-852F-788312373F63}" type="presOf" srcId="{DB14B421-AB83-4BC6-870C-B68B16CB8C53}" destId="{3C6F2DFF-B6C2-457F-B87B-66F0FDD2FF10}" srcOrd="0" destOrd="1" presId="urn:microsoft.com/office/officeart/2005/8/layout/list1#1"/>
    <dgm:cxn modelId="{A3E1E9AA-BB6A-48B1-866D-FE73EF41BF93}" type="presOf" srcId="{DEB299F6-69A3-4024-AF2A-1B54FC13B80F}" destId="{3C6F2DFF-B6C2-457F-B87B-66F0FDD2FF10}" srcOrd="0" destOrd="0" presId="urn:microsoft.com/office/officeart/2005/8/layout/list1#1"/>
    <dgm:cxn modelId="{D3D279B6-BF4A-4B91-9339-83B82C811633}" srcId="{A7CD438B-9CAB-4EDE-9370-94F1C7F824CB}" destId="{DB14B421-AB83-4BC6-870C-B68B16CB8C53}" srcOrd="1" destOrd="0" parTransId="{1590199B-DE2D-4493-B540-354D697E0773}" sibTransId="{E3158291-8638-4C09-AE42-D1E946BA3319}"/>
    <dgm:cxn modelId="{86FE5DBF-A131-41D6-B4C7-716FD907CAEC}" srcId="{71E0572D-D89A-4F42-8A61-B9586D08256E}" destId="{8BD760FC-A53D-4923-AFB2-69CE24DBF740}" srcOrd="0" destOrd="0" parTransId="{E1FC2BED-4A62-41FC-9A1E-362D55D04653}" sibTransId="{F1119DD7-FE19-43BE-8D3E-C57D4D642880}"/>
    <dgm:cxn modelId="{AF8998EE-CEC5-4AC8-850B-5C6D798607F1}" srcId="{03296170-8936-4DDC-8009-3268F72008B8}" destId="{71E0572D-D89A-4F42-8A61-B9586D08256E}" srcOrd="0" destOrd="0" parTransId="{64AA998E-2363-42A6-9C2A-F629DFEE6D7D}" sibTransId="{E8B4BEA3-1A84-473E-9C36-105FEB8D60F3}"/>
    <dgm:cxn modelId="{D64124F1-24EC-4110-8F8B-4C9ED9891D7E}" type="presOf" srcId="{A7CD438B-9CAB-4EDE-9370-94F1C7F824CB}" destId="{34566123-A3D9-4315-A860-F19854278B8D}" srcOrd="1" destOrd="0" presId="urn:microsoft.com/office/officeart/2005/8/layout/list1#1"/>
    <dgm:cxn modelId="{446205F2-E537-45FA-936C-1635FB3C2937}" type="presOf" srcId="{71E0572D-D89A-4F42-8A61-B9586D08256E}" destId="{6B160361-33E8-4AB5-8747-D1D0130C8238}" srcOrd="1" destOrd="0" presId="urn:microsoft.com/office/officeart/2005/8/layout/list1#1"/>
    <dgm:cxn modelId="{780EE8F7-7397-44E5-A1EF-94614A4DC54E}" type="presOf" srcId="{339EAB11-CF78-4CD7-8B1C-8B19E5F427D7}" destId="{52E3E7F4-6C05-404F-B23B-DF01EE92F5B3}" srcOrd="0" destOrd="2" presId="urn:microsoft.com/office/officeart/2005/8/layout/list1#1"/>
    <dgm:cxn modelId="{A4EF8BFF-608F-4F63-BA9C-889FC42FA914}" type="presOf" srcId="{71E0572D-D89A-4F42-8A61-B9586D08256E}" destId="{2F1C465D-A622-4A4E-9F47-439EBE963132}" srcOrd="0" destOrd="0" presId="urn:microsoft.com/office/officeart/2005/8/layout/list1#1"/>
    <dgm:cxn modelId="{DE71244B-F78E-4111-B4FB-2D169644A7F3}" type="presParOf" srcId="{781DD1B6-A12F-45F6-8046-9EA50EAFF7E9}" destId="{1DE2C3D3-974F-4028-BCC5-24C1DB26D0FD}" srcOrd="0" destOrd="0" presId="urn:microsoft.com/office/officeart/2005/8/layout/list1#1"/>
    <dgm:cxn modelId="{4D64C1CD-EC33-4B45-8CA2-4448086DEFF1}" type="presParOf" srcId="{1DE2C3D3-974F-4028-BCC5-24C1DB26D0FD}" destId="{2F1C465D-A622-4A4E-9F47-439EBE963132}" srcOrd="0" destOrd="0" presId="urn:microsoft.com/office/officeart/2005/8/layout/list1#1"/>
    <dgm:cxn modelId="{9DF8A2F9-A229-4A2C-92DA-109901D2EE77}" type="presParOf" srcId="{1DE2C3D3-974F-4028-BCC5-24C1DB26D0FD}" destId="{6B160361-33E8-4AB5-8747-D1D0130C8238}" srcOrd="1" destOrd="0" presId="urn:microsoft.com/office/officeart/2005/8/layout/list1#1"/>
    <dgm:cxn modelId="{0C6BEDCE-9435-4C22-B24F-0465452914A9}" type="presParOf" srcId="{781DD1B6-A12F-45F6-8046-9EA50EAFF7E9}" destId="{7BE63FF3-9F09-4408-A70D-D6BB4882F56F}" srcOrd="1" destOrd="0" presId="urn:microsoft.com/office/officeart/2005/8/layout/list1#1"/>
    <dgm:cxn modelId="{C3AAC2E0-C7FD-4AB2-9D2C-4B3099B0361E}" type="presParOf" srcId="{781DD1B6-A12F-45F6-8046-9EA50EAFF7E9}" destId="{52E3E7F4-6C05-404F-B23B-DF01EE92F5B3}" srcOrd="2" destOrd="0" presId="urn:microsoft.com/office/officeart/2005/8/layout/list1#1"/>
    <dgm:cxn modelId="{07FAEBB8-2F40-4F46-9DB7-D4AC2C77C9CE}" type="presParOf" srcId="{781DD1B6-A12F-45F6-8046-9EA50EAFF7E9}" destId="{21C5E063-4686-4F23-BE60-93F4A7E014CC}" srcOrd="3" destOrd="0" presId="urn:microsoft.com/office/officeart/2005/8/layout/list1#1"/>
    <dgm:cxn modelId="{B9DFE6FA-E41B-4992-9EFE-924AC9C22D03}" type="presParOf" srcId="{781DD1B6-A12F-45F6-8046-9EA50EAFF7E9}" destId="{CFF3020D-B790-41D5-A6AF-C7F77EA02557}" srcOrd="4" destOrd="0" presId="urn:microsoft.com/office/officeart/2005/8/layout/list1#1"/>
    <dgm:cxn modelId="{0429CF28-8D61-424C-B143-16C260AE08FC}" type="presParOf" srcId="{CFF3020D-B790-41D5-A6AF-C7F77EA02557}" destId="{83E72A43-32CF-4B0E-83C1-4BC264FBD7B3}" srcOrd="0" destOrd="0" presId="urn:microsoft.com/office/officeart/2005/8/layout/list1#1"/>
    <dgm:cxn modelId="{EBA50C6D-4840-43D2-A031-83286997E01C}" type="presParOf" srcId="{CFF3020D-B790-41D5-A6AF-C7F77EA02557}" destId="{34566123-A3D9-4315-A860-F19854278B8D}" srcOrd="1" destOrd="0" presId="urn:microsoft.com/office/officeart/2005/8/layout/list1#1"/>
    <dgm:cxn modelId="{819060C1-96AC-48C8-90EF-53C66D3F190C}" type="presParOf" srcId="{781DD1B6-A12F-45F6-8046-9EA50EAFF7E9}" destId="{6EB9CAAF-2E57-4DF2-AFB5-CB84B9EC9EBA}" srcOrd="5" destOrd="0" presId="urn:microsoft.com/office/officeart/2005/8/layout/list1#1"/>
    <dgm:cxn modelId="{C871473D-1F8F-47DF-B728-ADF6AC3C0073}" type="presParOf" srcId="{781DD1B6-A12F-45F6-8046-9EA50EAFF7E9}" destId="{3C6F2DFF-B6C2-457F-B87B-66F0FDD2FF10}" srcOrd="6" destOrd="0" presId="urn:microsoft.com/office/officeart/2005/8/layout/list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E0F594-5881-47FC-B406-E9E5ACBF7011}" type="doc">
      <dgm:prSet loTypeId="urn:microsoft.com/office/officeart/2005/8/layout/process1" loCatId="process" qsTypeId="urn:microsoft.com/office/officeart/2005/8/quickstyle/simple1#4" qsCatId="simple" csTypeId="urn:microsoft.com/office/officeart/2005/8/colors/accent1_2#4" csCatId="accent1" phldr="1"/>
      <dgm:spPr/>
      <dgm:t>
        <a:bodyPr/>
        <a:lstStyle/>
        <a:p>
          <a:endParaRPr lang="zh-CN" altLang="en-US"/>
        </a:p>
      </dgm:t>
    </dgm:pt>
    <dgm:pt modelId="{68DBBC62-555B-483B-9D1A-C3A2C648B83A}">
      <dgm:prSet phldr="0" custT="1"/>
      <dgm:spPr>
        <a:solidFill>
          <a:schemeClr val="accent5"/>
        </a:solidFill>
      </dgm:spPr>
      <dgm:t>
        <a:bodyPr vert="horz" wrap="square"/>
        <a:lstStyle/>
        <a:p>
          <a:pPr>
            <a:lnSpc>
              <a:spcPct val="100000"/>
            </a:lnSpc>
            <a:spcBef>
              <a:spcPct val="0"/>
            </a:spcBef>
            <a:spcAft>
              <a:spcPct val="35000"/>
            </a:spcAft>
          </a:pPr>
          <a:r>
            <a:rPr lang="en-US" sz="1800" b="1" dirty="0">
              <a:solidFill>
                <a:schemeClr val="accent1"/>
              </a:solidFill>
              <a:effectLst>
                <a:outerShdw blurRad="38100" dist="38100" dir="2700000" algn="tl">
                  <a:srgbClr val="000000">
                    <a:alpha val="43137"/>
                  </a:srgbClr>
                </a:outerShdw>
              </a:effectLst>
              <a:latin typeface="+mj-ea"/>
              <a:ea typeface="+mj-ea"/>
            </a:rPr>
            <a:t>5G</a:t>
          </a:r>
          <a:r>
            <a:rPr lang="zh-CN" sz="1800" b="1" dirty="0">
              <a:solidFill>
                <a:schemeClr val="accent1"/>
              </a:solidFill>
              <a:effectLst>
                <a:outerShdw blurRad="38100" dist="38100" dir="2700000" algn="tl">
                  <a:srgbClr val="000000">
                    <a:alpha val="43137"/>
                  </a:srgbClr>
                </a:outerShdw>
              </a:effectLst>
              <a:latin typeface="+mj-ea"/>
              <a:ea typeface="+mj-ea"/>
            </a:rPr>
            <a:t>竞争优劣势：宏观分析        </a:t>
          </a:r>
          <a:r>
            <a:rPr lang="en-US" altLang="zh-CN" sz="1800" b="1" dirty="0">
              <a:solidFill>
                <a:schemeClr val="accent1"/>
              </a:solidFill>
              <a:effectLst>
                <a:outerShdw blurRad="38100" dist="38100" dir="2700000" algn="tl">
                  <a:srgbClr val="000000">
                    <a:alpha val="43137"/>
                  </a:srgbClr>
                </a:outerShdw>
              </a:effectLst>
              <a:latin typeface="+mj-ea"/>
              <a:ea typeface="+mj-ea"/>
            </a:rPr>
            <a:t>          </a:t>
          </a:r>
          <a:r>
            <a:rPr lang="zh-CN" sz="1800" dirty="0">
              <a:solidFill>
                <a:schemeClr val="accent1"/>
              </a:solidFill>
              <a:latin typeface="+mj-ea"/>
              <a:ea typeface="+mj-ea"/>
            </a:rPr>
            <a:t>华为</a:t>
          </a:r>
          <a:r>
            <a:rPr lang="en-US" sz="1800" dirty="0">
              <a:solidFill>
                <a:schemeClr val="accent1"/>
              </a:solidFill>
              <a:latin typeface="+mj-ea"/>
              <a:ea typeface="+mj-ea"/>
            </a:rPr>
            <a:t>2020</a:t>
          </a:r>
          <a:r>
            <a:rPr lang="zh-CN" sz="1800" dirty="0">
              <a:solidFill>
                <a:schemeClr val="accent1"/>
              </a:solidFill>
              <a:latin typeface="+mj-ea"/>
              <a:ea typeface="+mj-ea"/>
            </a:rPr>
            <a:t>经营策略                市场规模预测</a:t>
          </a:r>
          <a:endParaRPr lang="zh-CN" sz="1200" dirty="0">
            <a:solidFill>
              <a:schemeClr val="accent1"/>
            </a:solidFill>
            <a:latin typeface="+mj-ea"/>
            <a:ea typeface="+mj-ea"/>
          </a:endParaRPr>
        </a:p>
      </dgm:t>
    </dgm:pt>
    <dgm:pt modelId="{924341D6-A37B-46F4-90BB-8982007A8F51}" type="parTrans" cxnId="{1F70378F-9760-4121-82C9-D0D8A304AB31}">
      <dgm:prSet/>
      <dgm:spPr/>
      <dgm:t>
        <a:bodyPr/>
        <a:lstStyle/>
        <a:p>
          <a:endParaRPr lang="zh-CN" altLang="en-US"/>
        </a:p>
      </dgm:t>
    </dgm:pt>
    <dgm:pt modelId="{56CDBA38-E6D1-4BF3-947F-4C2627951C85}" type="sibTrans" cxnId="{1F70378F-9760-4121-82C9-D0D8A304AB31}">
      <dgm:prSet/>
      <dgm:spPr/>
      <dgm:t>
        <a:bodyPr/>
        <a:lstStyle/>
        <a:p>
          <a:endParaRPr lang="zh-CN" altLang="en-US"/>
        </a:p>
      </dgm:t>
    </dgm:pt>
    <dgm:pt modelId="{DBF8CD13-E738-49B2-9C45-A14EEA3E44AF}" type="pres">
      <dgm:prSet presAssocID="{06E0F594-5881-47FC-B406-E9E5ACBF7011}" presName="Name0" presStyleCnt="0">
        <dgm:presLayoutVars>
          <dgm:dir/>
          <dgm:resizeHandles val="exact"/>
        </dgm:presLayoutVars>
      </dgm:prSet>
      <dgm:spPr/>
    </dgm:pt>
    <dgm:pt modelId="{DECD2457-0584-49C7-AA4B-C1924DCDA685}" type="pres">
      <dgm:prSet presAssocID="{68DBBC62-555B-483B-9D1A-C3A2C648B83A}" presName="node" presStyleLbl="node1" presStyleIdx="0" presStyleCnt="1" custLinFactNeighborX="-98">
        <dgm:presLayoutVars>
          <dgm:bulletEnabled val="1"/>
        </dgm:presLayoutVars>
      </dgm:prSet>
      <dgm:spPr/>
    </dgm:pt>
  </dgm:ptLst>
  <dgm:cxnLst>
    <dgm:cxn modelId="{EF5B518E-7075-4DDF-AE79-A72FB30B7C55}" type="presOf" srcId="{06E0F594-5881-47FC-B406-E9E5ACBF7011}" destId="{DBF8CD13-E738-49B2-9C45-A14EEA3E44AF}" srcOrd="0" destOrd="0" presId="urn:microsoft.com/office/officeart/2005/8/layout/process1"/>
    <dgm:cxn modelId="{1F70378F-9760-4121-82C9-D0D8A304AB31}" srcId="{06E0F594-5881-47FC-B406-E9E5ACBF7011}" destId="{68DBBC62-555B-483B-9D1A-C3A2C648B83A}" srcOrd="0" destOrd="0" parTransId="{924341D6-A37B-46F4-90BB-8982007A8F51}" sibTransId="{56CDBA38-E6D1-4BF3-947F-4C2627951C85}"/>
    <dgm:cxn modelId="{7C7AAB8F-D300-4039-B2F1-59F33ED63E83}" type="presOf" srcId="{68DBBC62-555B-483B-9D1A-C3A2C648B83A}" destId="{DECD2457-0584-49C7-AA4B-C1924DCDA685}" srcOrd="0" destOrd="0" presId="urn:microsoft.com/office/officeart/2005/8/layout/process1"/>
    <dgm:cxn modelId="{A4B8996A-E116-4ED4-903F-3BF3332A69D4}" type="presParOf" srcId="{DBF8CD13-E738-49B2-9C45-A14EEA3E44AF}" destId="{DECD2457-0584-49C7-AA4B-C1924DCDA685}" srcOrd="0"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E0F594-5881-47FC-B406-E9E5ACBF7011}" type="doc">
      <dgm:prSet loTypeId="urn:microsoft.com/office/officeart/2005/8/layout/process1" loCatId="process" qsTypeId="urn:microsoft.com/office/officeart/2005/8/quickstyle/simple1#12" qsCatId="simple" csTypeId="urn:microsoft.com/office/officeart/2005/8/colors/accent1_2#12" csCatId="accent1" phldr="1"/>
      <dgm:spPr/>
      <dgm:t>
        <a:bodyPr/>
        <a:lstStyle/>
        <a:p>
          <a:endParaRPr lang="zh-CN" altLang="en-US"/>
        </a:p>
      </dgm:t>
    </dgm:pt>
    <dgm:pt modelId="{DBF8CD13-E738-49B2-9C45-A14EEA3E44AF}" type="pres">
      <dgm:prSet presAssocID="{06E0F594-5881-47FC-B406-E9E5ACBF7011}" presName="Name0" presStyleCnt="0">
        <dgm:presLayoutVars>
          <dgm:dir/>
          <dgm:resizeHandles val="exact"/>
        </dgm:presLayoutVars>
      </dgm:prSet>
      <dgm:spPr/>
    </dgm:pt>
  </dgm:ptLst>
  <dgm:cxnLst>
    <dgm:cxn modelId="{2FBCF1D6-E9AC-44DD-A98B-B6BAB5F9A275}" type="presOf" srcId="{06E0F594-5881-47FC-B406-E9E5ACBF7011}" destId="{DBF8CD13-E738-49B2-9C45-A14EEA3E44AF}"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E0F594-5881-47FC-B406-E9E5ACBF7011}" type="doc">
      <dgm:prSet loTypeId="urn:microsoft.com/office/officeart/2005/8/layout/process1" loCatId="process" qsTypeId="urn:microsoft.com/office/officeart/2005/8/quickstyle/simple1#13" qsCatId="simple" csTypeId="urn:microsoft.com/office/officeart/2005/8/colors/accent1_2#13" csCatId="accent1" phldr="1"/>
      <dgm:spPr/>
      <dgm:t>
        <a:bodyPr/>
        <a:lstStyle/>
        <a:p>
          <a:endParaRPr lang="zh-CN" altLang="en-US"/>
        </a:p>
      </dgm:t>
    </dgm:pt>
    <dgm:pt modelId="{DBF8CD13-E738-49B2-9C45-A14EEA3E44AF}" type="pres">
      <dgm:prSet presAssocID="{06E0F594-5881-47FC-B406-E9E5ACBF7011}" presName="Name0" presStyleCnt="0">
        <dgm:presLayoutVars>
          <dgm:dir/>
          <dgm:resizeHandles val="exact"/>
        </dgm:presLayoutVars>
      </dgm:prSet>
      <dgm:spPr/>
    </dgm:pt>
  </dgm:ptLst>
  <dgm:cxnLst>
    <dgm:cxn modelId="{936E43EE-829D-4866-B511-BDC65CD0F07E}" type="presOf" srcId="{06E0F594-5881-47FC-B406-E9E5ACBF7011}" destId="{DBF8CD13-E738-49B2-9C45-A14EEA3E44AF}" srcOrd="0"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6E0F594-5881-47FC-B406-E9E5ACBF7011}" type="doc">
      <dgm:prSet loTypeId="urn:microsoft.com/office/officeart/2005/8/layout/process1" loCatId="process" qsTypeId="urn:microsoft.com/office/officeart/2005/8/quickstyle/simple1#14" qsCatId="simple" csTypeId="urn:microsoft.com/office/officeart/2005/8/colors/accent1_2#14" csCatId="accent1" phldr="1"/>
      <dgm:spPr/>
      <dgm:t>
        <a:bodyPr/>
        <a:lstStyle/>
        <a:p>
          <a:endParaRPr lang="zh-CN" altLang="en-US"/>
        </a:p>
      </dgm:t>
    </dgm:pt>
    <dgm:pt modelId="{DBF8CD13-E738-49B2-9C45-A14EEA3E44AF}" type="pres">
      <dgm:prSet presAssocID="{06E0F594-5881-47FC-B406-E9E5ACBF7011}" presName="Name0" presStyleCnt="0">
        <dgm:presLayoutVars>
          <dgm:dir/>
          <dgm:resizeHandles val="exact"/>
        </dgm:presLayoutVars>
      </dgm:prSet>
      <dgm:spPr/>
    </dgm:pt>
  </dgm:ptLst>
  <dgm:cxnLst>
    <dgm:cxn modelId="{F6B86AF5-7169-40F0-B57F-25FCE41FD72C}" type="presOf" srcId="{06E0F594-5881-47FC-B406-E9E5ACBF7011}" destId="{DBF8CD13-E738-49B2-9C45-A14EEA3E44AF}" srcOrd="0" destOrd="0" presId="urn:microsoft.com/office/officeart/2005/8/layout/process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E0F594-5881-47FC-B406-E9E5ACBF7011}" type="doc">
      <dgm:prSet loTypeId="urn:microsoft.com/office/officeart/2005/8/layout/process1" loCatId="process" qsTypeId="urn:microsoft.com/office/officeart/2005/8/quickstyle/simple1#15" qsCatId="simple" csTypeId="urn:microsoft.com/office/officeart/2005/8/colors/accent1_2#15" csCatId="accent1" phldr="1"/>
      <dgm:spPr/>
      <dgm:t>
        <a:bodyPr/>
        <a:lstStyle/>
        <a:p>
          <a:endParaRPr lang="zh-CN" altLang="en-US"/>
        </a:p>
      </dgm:t>
    </dgm:pt>
    <dgm:pt modelId="{DBF8CD13-E738-49B2-9C45-A14EEA3E44AF}" type="pres">
      <dgm:prSet presAssocID="{06E0F594-5881-47FC-B406-E9E5ACBF7011}" presName="Name0" presStyleCnt="0">
        <dgm:presLayoutVars>
          <dgm:dir/>
          <dgm:resizeHandles val="exact"/>
        </dgm:presLayoutVars>
      </dgm:prSet>
      <dgm:spPr/>
    </dgm:pt>
  </dgm:ptLst>
  <dgm:cxnLst>
    <dgm:cxn modelId="{EEE17486-49F1-4E0D-86DF-8A53ECA8AB2C}" type="presOf" srcId="{06E0F594-5881-47FC-B406-E9E5ACBF7011}" destId="{DBF8CD13-E738-49B2-9C45-A14EEA3E44AF}" srcOrd="0" destOrd="0" presId="urn:microsoft.com/office/officeart/2005/8/layout/process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6E0F594-5881-47FC-B406-E9E5ACBF7011}" type="doc">
      <dgm:prSet loTypeId="urn:microsoft.com/office/officeart/2005/8/layout/process1" loCatId="process" qsTypeId="urn:microsoft.com/office/officeart/2005/8/quickstyle/simple1#16" qsCatId="simple" csTypeId="urn:microsoft.com/office/officeart/2005/8/colors/accent1_2#16" csCatId="accent1" phldr="1"/>
      <dgm:spPr/>
      <dgm:t>
        <a:bodyPr/>
        <a:lstStyle/>
        <a:p>
          <a:endParaRPr lang="zh-CN" altLang="en-US"/>
        </a:p>
      </dgm:t>
    </dgm:pt>
    <dgm:pt modelId="{DBF8CD13-E738-49B2-9C45-A14EEA3E44AF}" type="pres">
      <dgm:prSet presAssocID="{06E0F594-5881-47FC-B406-E9E5ACBF7011}" presName="Name0" presStyleCnt="0">
        <dgm:presLayoutVars>
          <dgm:dir/>
          <dgm:resizeHandles val="exact"/>
        </dgm:presLayoutVars>
      </dgm:prSet>
      <dgm:spPr/>
    </dgm:pt>
  </dgm:ptLst>
  <dgm:cxnLst>
    <dgm:cxn modelId="{14C9ED05-7A3C-4FE5-911F-FC527FB584A2}" type="presOf" srcId="{06E0F594-5881-47FC-B406-E9E5ACBF7011}" destId="{DBF8CD13-E738-49B2-9C45-A14EEA3E44AF}" srcOrd="0" destOrd="0" presId="urn:microsoft.com/office/officeart/2005/8/layout/process1"/>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6E0F594-5881-47FC-B406-E9E5ACBF7011}" type="doc">
      <dgm:prSet loTypeId="urn:microsoft.com/office/officeart/2005/8/layout/process1" loCatId="process" qsTypeId="urn:microsoft.com/office/officeart/2005/8/quickstyle/simple1#17" qsCatId="simple" csTypeId="urn:microsoft.com/office/officeart/2005/8/colors/accent1_2#17" csCatId="accent1" phldr="1"/>
      <dgm:spPr/>
      <dgm:t>
        <a:bodyPr/>
        <a:lstStyle/>
        <a:p>
          <a:endParaRPr lang="zh-CN" altLang="en-US"/>
        </a:p>
      </dgm:t>
    </dgm:pt>
    <dgm:pt modelId="{68DBBC62-555B-483B-9D1A-C3A2C648B83A}">
      <dgm:prSet phldr="0" custT="1"/>
      <dgm:spPr>
        <a:solidFill>
          <a:schemeClr val="accent5"/>
        </a:solidFill>
      </dgm:spPr>
      <dgm:t>
        <a:bodyPr vert="horz" wrap="square"/>
        <a:lstStyle/>
        <a:p>
          <a:pPr>
            <a:lnSpc>
              <a:spcPct val="100000"/>
            </a:lnSpc>
            <a:spcBef>
              <a:spcPct val="0"/>
            </a:spcBef>
            <a:spcAft>
              <a:spcPct val="35000"/>
            </a:spcAft>
          </a:pPr>
          <a:r>
            <a:rPr lang="en-US" sz="1800" b="1" dirty="0">
              <a:solidFill>
                <a:schemeClr val="accent1"/>
              </a:solidFill>
              <a:effectLst>
                <a:outerShdw blurRad="38100" dist="38100" dir="2700000" algn="tl">
                  <a:srgbClr val="000000">
                    <a:alpha val="43137"/>
                  </a:srgbClr>
                </a:outerShdw>
              </a:effectLst>
              <a:latin typeface="+mj-ea"/>
              <a:ea typeface="+mj-ea"/>
            </a:rPr>
            <a:t>5G</a:t>
          </a:r>
          <a:r>
            <a:rPr lang="zh-CN" sz="1800" b="1" dirty="0">
              <a:solidFill>
                <a:schemeClr val="accent1"/>
              </a:solidFill>
              <a:effectLst>
                <a:outerShdw blurRad="38100" dist="38100" dir="2700000" algn="tl">
                  <a:srgbClr val="000000">
                    <a:alpha val="43137"/>
                  </a:srgbClr>
                </a:outerShdw>
              </a:effectLst>
              <a:latin typeface="+mj-ea"/>
              <a:ea typeface="+mj-ea"/>
            </a:rPr>
            <a:t>竞争优劣势：中观分析        </a:t>
          </a:r>
          <a:r>
            <a:rPr lang="en-US" altLang="zh-CN" sz="1800" b="1" dirty="0">
              <a:solidFill>
                <a:schemeClr val="accent1"/>
              </a:solidFill>
              <a:effectLst>
                <a:outerShdw blurRad="38100" dist="38100" dir="2700000" algn="tl">
                  <a:srgbClr val="000000">
                    <a:alpha val="43137"/>
                  </a:srgbClr>
                </a:outerShdw>
              </a:effectLst>
              <a:latin typeface="+mj-ea"/>
              <a:ea typeface="+mj-ea"/>
            </a:rPr>
            <a:t>          </a:t>
          </a:r>
          <a:r>
            <a:rPr lang="zh-CN" sz="1800" dirty="0">
              <a:solidFill>
                <a:schemeClr val="accent1"/>
              </a:solidFill>
              <a:latin typeface="+mj-ea"/>
              <a:ea typeface="+mj-ea"/>
            </a:rPr>
            <a:t>华为</a:t>
          </a:r>
          <a:r>
            <a:rPr lang="en-US" sz="1800" dirty="0">
              <a:solidFill>
                <a:schemeClr val="accent1"/>
              </a:solidFill>
              <a:latin typeface="+mj-ea"/>
              <a:ea typeface="+mj-ea"/>
            </a:rPr>
            <a:t>2020</a:t>
          </a:r>
          <a:r>
            <a:rPr lang="zh-CN" sz="1800" dirty="0">
              <a:solidFill>
                <a:schemeClr val="accent1"/>
              </a:solidFill>
              <a:latin typeface="+mj-ea"/>
              <a:ea typeface="+mj-ea"/>
            </a:rPr>
            <a:t>经营策略                市场规模预测</a:t>
          </a:r>
          <a:endParaRPr lang="zh-CN" sz="1200" dirty="0">
            <a:solidFill>
              <a:schemeClr val="accent1"/>
            </a:solidFill>
            <a:latin typeface="+mj-ea"/>
            <a:ea typeface="+mj-ea"/>
          </a:endParaRPr>
        </a:p>
      </dgm:t>
    </dgm:pt>
    <dgm:pt modelId="{924341D6-A37B-46F4-90BB-8982007A8F51}" type="parTrans" cxnId="{2537332A-011D-48E5-BCC7-0A51DABB303F}">
      <dgm:prSet/>
      <dgm:spPr/>
      <dgm:t>
        <a:bodyPr/>
        <a:lstStyle/>
        <a:p>
          <a:endParaRPr lang="zh-CN" altLang="en-US"/>
        </a:p>
      </dgm:t>
    </dgm:pt>
    <dgm:pt modelId="{56CDBA38-E6D1-4BF3-947F-4C2627951C85}" type="sibTrans" cxnId="{2537332A-011D-48E5-BCC7-0A51DABB303F}">
      <dgm:prSet/>
      <dgm:spPr/>
      <dgm:t>
        <a:bodyPr/>
        <a:lstStyle/>
        <a:p>
          <a:endParaRPr lang="zh-CN" altLang="en-US"/>
        </a:p>
      </dgm:t>
    </dgm:pt>
    <dgm:pt modelId="{DBF8CD13-E738-49B2-9C45-A14EEA3E44AF}" type="pres">
      <dgm:prSet presAssocID="{06E0F594-5881-47FC-B406-E9E5ACBF7011}" presName="Name0" presStyleCnt="0">
        <dgm:presLayoutVars>
          <dgm:dir/>
          <dgm:resizeHandles val="exact"/>
        </dgm:presLayoutVars>
      </dgm:prSet>
      <dgm:spPr/>
    </dgm:pt>
    <dgm:pt modelId="{DECD2457-0584-49C7-AA4B-C1924DCDA685}" type="pres">
      <dgm:prSet presAssocID="{68DBBC62-555B-483B-9D1A-C3A2C648B83A}" presName="node" presStyleLbl="node1" presStyleIdx="0" presStyleCnt="1" custLinFactNeighborX="-98">
        <dgm:presLayoutVars>
          <dgm:bulletEnabled val="1"/>
        </dgm:presLayoutVars>
      </dgm:prSet>
      <dgm:spPr/>
    </dgm:pt>
  </dgm:ptLst>
  <dgm:cxnLst>
    <dgm:cxn modelId="{2537332A-011D-48E5-BCC7-0A51DABB303F}" srcId="{06E0F594-5881-47FC-B406-E9E5ACBF7011}" destId="{68DBBC62-555B-483B-9D1A-C3A2C648B83A}" srcOrd="0" destOrd="0" parTransId="{924341D6-A37B-46F4-90BB-8982007A8F51}" sibTransId="{56CDBA38-E6D1-4BF3-947F-4C2627951C85}"/>
    <dgm:cxn modelId="{C5BF1287-82D8-44A8-8443-DE0773FD0519}" type="presOf" srcId="{68DBBC62-555B-483B-9D1A-C3A2C648B83A}" destId="{DECD2457-0584-49C7-AA4B-C1924DCDA685}" srcOrd="0" destOrd="0" presId="urn:microsoft.com/office/officeart/2005/8/layout/process1"/>
    <dgm:cxn modelId="{AF5651F5-BD43-484D-83E4-18B9E8988AA2}" type="presOf" srcId="{06E0F594-5881-47FC-B406-E9E5ACBF7011}" destId="{DBF8CD13-E738-49B2-9C45-A14EEA3E44AF}" srcOrd="0" destOrd="0" presId="urn:microsoft.com/office/officeart/2005/8/layout/process1"/>
    <dgm:cxn modelId="{DB2CADF8-83DB-4489-A053-CFC3E5ADF646}" type="presParOf" srcId="{DBF8CD13-E738-49B2-9C45-A14EEA3E44AF}" destId="{DECD2457-0584-49C7-AA4B-C1924DCDA685}" srcOrd="0" destOrd="0" presId="urn:microsoft.com/office/officeart/2005/8/layout/process1"/>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6E0F594-5881-47FC-B406-E9E5ACBF7011}" type="doc">
      <dgm:prSet loTypeId="urn:microsoft.com/office/officeart/2005/8/layout/process1" loCatId="process" qsTypeId="urn:microsoft.com/office/officeart/2005/8/quickstyle/simple1#18" qsCatId="simple" csTypeId="urn:microsoft.com/office/officeart/2005/8/colors/accent1_2#18" csCatId="accent1" phldr="1"/>
      <dgm:spPr/>
      <dgm:t>
        <a:bodyPr/>
        <a:lstStyle/>
        <a:p>
          <a:endParaRPr lang="zh-CN" altLang="en-US"/>
        </a:p>
      </dgm:t>
    </dgm:pt>
    <dgm:pt modelId="{68DBBC62-555B-483B-9D1A-C3A2C648B83A}">
      <dgm:prSet phldr="0" custT="1"/>
      <dgm:spPr>
        <a:solidFill>
          <a:schemeClr val="accent5"/>
        </a:solidFill>
      </dgm:spPr>
      <dgm:t>
        <a:bodyPr vert="horz" wrap="square"/>
        <a:lstStyle/>
        <a:p>
          <a:pPr>
            <a:lnSpc>
              <a:spcPct val="100000"/>
            </a:lnSpc>
            <a:spcBef>
              <a:spcPct val="0"/>
            </a:spcBef>
            <a:spcAft>
              <a:spcPct val="35000"/>
            </a:spcAft>
          </a:pPr>
          <a:r>
            <a:rPr lang="en-US" sz="1800" b="1" dirty="0">
              <a:solidFill>
                <a:schemeClr val="accent1"/>
              </a:solidFill>
              <a:effectLst>
                <a:outerShdw blurRad="38100" dist="38100" dir="2700000" algn="tl">
                  <a:srgbClr val="000000">
                    <a:alpha val="43137"/>
                  </a:srgbClr>
                </a:outerShdw>
              </a:effectLst>
              <a:latin typeface="+mj-ea"/>
              <a:ea typeface="+mj-ea"/>
            </a:rPr>
            <a:t>5G</a:t>
          </a:r>
          <a:r>
            <a:rPr lang="zh-CN" sz="1800" b="1" dirty="0">
              <a:solidFill>
                <a:schemeClr val="accent1"/>
              </a:solidFill>
              <a:effectLst>
                <a:outerShdw blurRad="38100" dist="38100" dir="2700000" algn="tl">
                  <a:srgbClr val="000000">
                    <a:alpha val="43137"/>
                  </a:srgbClr>
                </a:outerShdw>
              </a:effectLst>
              <a:latin typeface="+mj-ea"/>
              <a:ea typeface="+mj-ea"/>
            </a:rPr>
            <a:t>竞争优劣势：中观分析        </a:t>
          </a:r>
          <a:r>
            <a:rPr lang="en-US" altLang="zh-CN" sz="1800" b="1" dirty="0">
              <a:solidFill>
                <a:schemeClr val="accent1"/>
              </a:solidFill>
              <a:effectLst>
                <a:outerShdw blurRad="38100" dist="38100" dir="2700000" algn="tl">
                  <a:srgbClr val="000000">
                    <a:alpha val="43137"/>
                  </a:srgbClr>
                </a:outerShdw>
              </a:effectLst>
              <a:latin typeface="+mj-ea"/>
              <a:ea typeface="+mj-ea"/>
            </a:rPr>
            <a:t>          </a:t>
          </a:r>
          <a:r>
            <a:rPr lang="zh-CN" sz="1800" dirty="0">
              <a:solidFill>
                <a:schemeClr val="accent1"/>
              </a:solidFill>
              <a:latin typeface="+mj-ea"/>
              <a:ea typeface="+mj-ea"/>
            </a:rPr>
            <a:t>华为</a:t>
          </a:r>
          <a:r>
            <a:rPr lang="en-US" sz="1800" dirty="0">
              <a:solidFill>
                <a:schemeClr val="accent1"/>
              </a:solidFill>
              <a:latin typeface="+mj-ea"/>
              <a:ea typeface="+mj-ea"/>
            </a:rPr>
            <a:t>2020</a:t>
          </a:r>
          <a:r>
            <a:rPr lang="zh-CN" sz="1800" dirty="0">
              <a:solidFill>
                <a:schemeClr val="accent1"/>
              </a:solidFill>
              <a:latin typeface="+mj-ea"/>
              <a:ea typeface="+mj-ea"/>
            </a:rPr>
            <a:t>经营策略                市场规模预测</a:t>
          </a:r>
          <a:endParaRPr lang="zh-CN" sz="1200" dirty="0">
            <a:solidFill>
              <a:schemeClr val="accent1"/>
            </a:solidFill>
            <a:latin typeface="+mj-ea"/>
            <a:ea typeface="+mj-ea"/>
          </a:endParaRPr>
        </a:p>
      </dgm:t>
    </dgm:pt>
    <dgm:pt modelId="{924341D6-A37B-46F4-90BB-8982007A8F51}" type="parTrans" cxnId="{2537332A-011D-48E5-BCC7-0A51DABB303F}">
      <dgm:prSet/>
      <dgm:spPr/>
      <dgm:t>
        <a:bodyPr/>
        <a:lstStyle/>
        <a:p>
          <a:endParaRPr lang="zh-CN" altLang="en-US"/>
        </a:p>
      </dgm:t>
    </dgm:pt>
    <dgm:pt modelId="{56CDBA38-E6D1-4BF3-947F-4C2627951C85}" type="sibTrans" cxnId="{2537332A-011D-48E5-BCC7-0A51DABB303F}">
      <dgm:prSet/>
      <dgm:spPr/>
      <dgm:t>
        <a:bodyPr/>
        <a:lstStyle/>
        <a:p>
          <a:endParaRPr lang="zh-CN" altLang="en-US"/>
        </a:p>
      </dgm:t>
    </dgm:pt>
    <dgm:pt modelId="{DBF8CD13-E738-49B2-9C45-A14EEA3E44AF}" type="pres">
      <dgm:prSet presAssocID="{06E0F594-5881-47FC-B406-E9E5ACBF7011}" presName="Name0" presStyleCnt="0">
        <dgm:presLayoutVars>
          <dgm:dir/>
          <dgm:resizeHandles val="exact"/>
        </dgm:presLayoutVars>
      </dgm:prSet>
      <dgm:spPr/>
    </dgm:pt>
    <dgm:pt modelId="{DECD2457-0584-49C7-AA4B-C1924DCDA685}" type="pres">
      <dgm:prSet presAssocID="{68DBBC62-555B-483B-9D1A-C3A2C648B83A}" presName="node" presStyleLbl="node1" presStyleIdx="0" presStyleCnt="1" custLinFactNeighborX="-98">
        <dgm:presLayoutVars>
          <dgm:bulletEnabled val="1"/>
        </dgm:presLayoutVars>
      </dgm:prSet>
      <dgm:spPr/>
    </dgm:pt>
  </dgm:ptLst>
  <dgm:cxnLst>
    <dgm:cxn modelId="{2537332A-011D-48E5-BCC7-0A51DABB303F}" srcId="{06E0F594-5881-47FC-B406-E9E5ACBF7011}" destId="{68DBBC62-555B-483B-9D1A-C3A2C648B83A}" srcOrd="0" destOrd="0" parTransId="{924341D6-A37B-46F4-90BB-8982007A8F51}" sibTransId="{56CDBA38-E6D1-4BF3-947F-4C2627951C85}"/>
    <dgm:cxn modelId="{C5BF1287-82D8-44A8-8443-DE0773FD0519}" type="presOf" srcId="{68DBBC62-555B-483B-9D1A-C3A2C648B83A}" destId="{DECD2457-0584-49C7-AA4B-C1924DCDA685}" srcOrd="0" destOrd="0" presId="urn:microsoft.com/office/officeart/2005/8/layout/process1"/>
    <dgm:cxn modelId="{AF5651F5-BD43-484D-83E4-18B9E8988AA2}" type="presOf" srcId="{06E0F594-5881-47FC-B406-E9E5ACBF7011}" destId="{DBF8CD13-E738-49B2-9C45-A14EEA3E44AF}" srcOrd="0" destOrd="0" presId="urn:microsoft.com/office/officeart/2005/8/layout/process1"/>
    <dgm:cxn modelId="{DB2CADF8-83DB-4489-A053-CFC3E5ADF646}" type="presParOf" srcId="{DBF8CD13-E738-49B2-9C45-A14EEA3E44AF}" destId="{DECD2457-0584-49C7-AA4B-C1924DCDA685}" srcOrd="0"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D2457-0584-49C7-AA4B-C1924DCDA685}">
      <dsp:nvSpPr>
        <dsp:cNvPr id="0" name=""/>
        <dsp:cNvSpPr/>
      </dsp:nvSpPr>
      <dsp:spPr>
        <a:xfrm>
          <a:off x="0" y="0"/>
          <a:ext cx="11581137" cy="470334"/>
        </a:xfrm>
        <a:prstGeom prst="roundRect">
          <a:avLst>
            <a:gd name="adj" fmla="val 10000"/>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ct val="35000"/>
            </a:spcAft>
            <a:buNone/>
          </a:pPr>
          <a:r>
            <a:rPr lang="en-US" sz="1800" b="1" kern="1200" dirty="0">
              <a:solidFill>
                <a:schemeClr val="accent1"/>
              </a:solidFill>
              <a:effectLst>
                <a:outerShdw blurRad="38100" dist="38100" dir="2700000" algn="tl">
                  <a:srgbClr val="000000">
                    <a:alpha val="43137"/>
                  </a:srgbClr>
                </a:outerShdw>
              </a:effectLst>
              <a:latin typeface="+mj-ea"/>
              <a:ea typeface="+mj-ea"/>
            </a:rPr>
            <a:t>5G</a:t>
          </a:r>
          <a:r>
            <a:rPr lang="zh-CN" sz="1800" b="1" kern="1200" dirty="0">
              <a:solidFill>
                <a:schemeClr val="accent1"/>
              </a:solidFill>
              <a:effectLst>
                <a:outerShdw blurRad="38100" dist="38100" dir="2700000" algn="tl">
                  <a:srgbClr val="000000">
                    <a:alpha val="43137"/>
                  </a:srgbClr>
                </a:outerShdw>
              </a:effectLst>
              <a:latin typeface="+mj-ea"/>
              <a:ea typeface="+mj-ea"/>
            </a:rPr>
            <a:t>竞争优劣势：宏观分析        </a:t>
          </a:r>
          <a:r>
            <a:rPr lang="en-US" altLang="zh-CN" sz="1800" b="1" kern="1200" dirty="0">
              <a:solidFill>
                <a:schemeClr val="accent1"/>
              </a:solidFill>
              <a:effectLst>
                <a:outerShdw blurRad="38100" dist="38100" dir="2700000" algn="tl">
                  <a:srgbClr val="000000">
                    <a:alpha val="43137"/>
                  </a:srgbClr>
                </a:outerShdw>
              </a:effectLst>
              <a:latin typeface="+mj-ea"/>
              <a:ea typeface="+mj-ea"/>
            </a:rPr>
            <a:t>          </a:t>
          </a:r>
          <a:r>
            <a:rPr lang="zh-CN" sz="1800" kern="1200" dirty="0">
              <a:solidFill>
                <a:schemeClr val="accent1"/>
              </a:solidFill>
              <a:latin typeface="+mj-ea"/>
              <a:ea typeface="+mj-ea"/>
            </a:rPr>
            <a:t>华为</a:t>
          </a:r>
          <a:r>
            <a:rPr lang="en-US" sz="1800" kern="1200" dirty="0">
              <a:solidFill>
                <a:schemeClr val="accent1"/>
              </a:solidFill>
              <a:latin typeface="+mj-ea"/>
              <a:ea typeface="+mj-ea"/>
            </a:rPr>
            <a:t>2020</a:t>
          </a:r>
          <a:r>
            <a:rPr lang="zh-CN" sz="1800" kern="1200" dirty="0">
              <a:solidFill>
                <a:schemeClr val="accent1"/>
              </a:solidFill>
              <a:latin typeface="+mj-ea"/>
              <a:ea typeface="+mj-ea"/>
            </a:rPr>
            <a:t>经营策略                市场规模预测</a:t>
          </a:r>
          <a:endParaRPr lang="zh-CN" sz="1200" kern="1200" dirty="0">
            <a:solidFill>
              <a:schemeClr val="accent1"/>
            </a:solidFill>
            <a:latin typeface="+mj-ea"/>
            <a:ea typeface="+mj-ea"/>
          </a:endParaRPr>
        </a:p>
      </dsp:txBody>
      <dsp:txXfrm>
        <a:off x="13776" y="13776"/>
        <a:ext cx="11553585" cy="44278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D2457-0584-49C7-AA4B-C1924DCDA685}">
      <dsp:nvSpPr>
        <dsp:cNvPr id="0" name=""/>
        <dsp:cNvSpPr/>
      </dsp:nvSpPr>
      <dsp:spPr>
        <a:xfrm>
          <a:off x="0" y="0"/>
          <a:ext cx="11581137" cy="470334"/>
        </a:xfrm>
        <a:prstGeom prst="roundRect">
          <a:avLst>
            <a:gd name="adj" fmla="val 10000"/>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ct val="35000"/>
            </a:spcAft>
            <a:buNone/>
          </a:pPr>
          <a:r>
            <a:rPr lang="en-US" sz="1800" b="1" kern="1200" dirty="0">
              <a:solidFill>
                <a:schemeClr val="accent1"/>
              </a:solidFill>
              <a:effectLst>
                <a:outerShdw blurRad="38100" dist="38100" dir="2700000" algn="tl">
                  <a:srgbClr val="000000">
                    <a:alpha val="43137"/>
                  </a:srgbClr>
                </a:outerShdw>
              </a:effectLst>
              <a:latin typeface="+mj-ea"/>
              <a:ea typeface="+mj-ea"/>
            </a:rPr>
            <a:t>5G</a:t>
          </a:r>
          <a:r>
            <a:rPr lang="zh-CN" sz="1800" b="1" kern="1200" dirty="0">
              <a:solidFill>
                <a:schemeClr val="accent1"/>
              </a:solidFill>
              <a:effectLst>
                <a:outerShdw blurRad="38100" dist="38100" dir="2700000" algn="tl">
                  <a:srgbClr val="000000">
                    <a:alpha val="43137"/>
                  </a:srgbClr>
                </a:outerShdw>
              </a:effectLst>
              <a:latin typeface="+mj-ea"/>
              <a:ea typeface="+mj-ea"/>
            </a:rPr>
            <a:t>竞争优劣势：中观分析        </a:t>
          </a:r>
          <a:r>
            <a:rPr lang="en-US" altLang="zh-CN" sz="1800" b="1" kern="1200" dirty="0">
              <a:solidFill>
                <a:schemeClr val="accent1"/>
              </a:solidFill>
              <a:effectLst>
                <a:outerShdw blurRad="38100" dist="38100" dir="2700000" algn="tl">
                  <a:srgbClr val="000000">
                    <a:alpha val="43137"/>
                  </a:srgbClr>
                </a:outerShdw>
              </a:effectLst>
              <a:latin typeface="+mj-ea"/>
              <a:ea typeface="+mj-ea"/>
            </a:rPr>
            <a:t>          </a:t>
          </a:r>
          <a:r>
            <a:rPr lang="zh-CN" sz="1800" kern="1200" dirty="0">
              <a:solidFill>
                <a:schemeClr val="accent1"/>
              </a:solidFill>
              <a:latin typeface="+mj-ea"/>
              <a:ea typeface="+mj-ea"/>
            </a:rPr>
            <a:t>华为</a:t>
          </a:r>
          <a:r>
            <a:rPr lang="en-US" sz="1800" kern="1200" dirty="0">
              <a:solidFill>
                <a:schemeClr val="accent1"/>
              </a:solidFill>
              <a:latin typeface="+mj-ea"/>
              <a:ea typeface="+mj-ea"/>
            </a:rPr>
            <a:t>2020</a:t>
          </a:r>
          <a:r>
            <a:rPr lang="zh-CN" sz="1800" kern="1200" dirty="0">
              <a:solidFill>
                <a:schemeClr val="accent1"/>
              </a:solidFill>
              <a:latin typeface="+mj-ea"/>
              <a:ea typeface="+mj-ea"/>
            </a:rPr>
            <a:t>经营策略                市场规模预测</a:t>
          </a:r>
          <a:endParaRPr lang="zh-CN" sz="1200" kern="1200" dirty="0">
            <a:solidFill>
              <a:schemeClr val="accent1"/>
            </a:solidFill>
            <a:latin typeface="+mj-ea"/>
            <a:ea typeface="+mj-ea"/>
          </a:endParaRPr>
        </a:p>
      </dsp:txBody>
      <dsp:txXfrm>
        <a:off x="13776" y="13776"/>
        <a:ext cx="11553585" cy="44278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D2457-0584-49C7-AA4B-C1924DCDA685}">
      <dsp:nvSpPr>
        <dsp:cNvPr id="0" name=""/>
        <dsp:cNvSpPr/>
      </dsp:nvSpPr>
      <dsp:spPr>
        <a:xfrm>
          <a:off x="0" y="0"/>
          <a:ext cx="11581137" cy="470334"/>
        </a:xfrm>
        <a:prstGeom prst="roundRect">
          <a:avLst>
            <a:gd name="adj" fmla="val 10000"/>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accent1"/>
              </a:solidFill>
              <a:effectLst>
                <a:outerShdw blurRad="38100" dist="38100" dir="2700000" algn="tl">
                  <a:srgbClr val="000000">
                    <a:alpha val="43137"/>
                  </a:srgbClr>
                </a:outerShdw>
              </a:effectLst>
              <a:latin typeface="+mj-ea"/>
              <a:ea typeface="+mj-ea"/>
            </a:rPr>
            <a:t>5G</a:t>
          </a:r>
          <a:r>
            <a:rPr lang="zh-CN" sz="1800" b="1" kern="1200" dirty="0">
              <a:solidFill>
                <a:schemeClr val="accent1"/>
              </a:solidFill>
              <a:effectLst>
                <a:outerShdw blurRad="38100" dist="38100" dir="2700000" algn="tl">
                  <a:srgbClr val="000000">
                    <a:alpha val="43137"/>
                  </a:srgbClr>
                </a:outerShdw>
              </a:effectLst>
              <a:latin typeface="+mj-ea"/>
              <a:ea typeface="+mj-ea"/>
            </a:rPr>
            <a:t>竞争优劣势：微观分析        </a:t>
          </a:r>
          <a:r>
            <a:rPr lang="en-US" altLang="zh-CN" sz="1800" b="1" kern="1200" dirty="0">
              <a:solidFill>
                <a:schemeClr val="accent1"/>
              </a:solidFill>
              <a:effectLst>
                <a:outerShdw blurRad="38100" dist="38100" dir="2700000" algn="tl">
                  <a:srgbClr val="000000">
                    <a:alpha val="43137"/>
                  </a:srgbClr>
                </a:outerShdw>
              </a:effectLst>
              <a:latin typeface="+mj-ea"/>
              <a:ea typeface="+mj-ea"/>
            </a:rPr>
            <a:t>             </a:t>
          </a:r>
          <a:r>
            <a:rPr lang="zh-CN" sz="1800" kern="1200" dirty="0">
              <a:solidFill>
                <a:schemeClr val="accent1"/>
              </a:solidFill>
              <a:latin typeface="+mj-ea"/>
              <a:ea typeface="+mj-ea"/>
            </a:rPr>
            <a:t>华为</a:t>
          </a:r>
          <a:r>
            <a:rPr lang="en-US" sz="1800" kern="1200" dirty="0">
              <a:solidFill>
                <a:schemeClr val="accent1"/>
              </a:solidFill>
              <a:latin typeface="+mj-ea"/>
              <a:ea typeface="+mj-ea"/>
            </a:rPr>
            <a:t>2020</a:t>
          </a:r>
          <a:r>
            <a:rPr lang="zh-CN" sz="1800" kern="1200" dirty="0">
              <a:solidFill>
                <a:schemeClr val="accent1"/>
              </a:solidFill>
              <a:latin typeface="+mj-ea"/>
              <a:ea typeface="+mj-ea"/>
            </a:rPr>
            <a:t>经营策略             市场规模预测</a:t>
          </a:r>
          <a:endParaRPr lang="zh-CN" sz="1200" kern="1200" dirty="0">
            <a:solidFill>
              <a:schemeClr val="accent1"/>
            </a:solidFill>
            <a:latin typeface="+mj-ea"/>
            <a:ea typeface="+mj-ea"/>
          </a:endParaRPr>
        </a:p>
      </dsp:txBody>
      <dsp:txXfrm>
        <a:off x="13776" y="13776"/>
        <a:ext cx="11553585" cy="44278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D2457-0584-49C7-AA4B-C1924DCDA685}">
      <dsp:nvSpPr>
        <dsp:cNvPr id="0" name=""/>
        <dsp:cNvSpPr/>
      </dsp:nvSpPr>
      <dsp:spPr>
        <a:xfrm>
          <a:off x="11326" y="0"/>
          <a:ext cx="11581137" cy="470334"/>
        </a:xfrm>
        <a:prstGeom prst="roundRect">
          <a:avLst>
            <a:gd name="adj" fmla="val 10000"/>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accent1"/>
              </a:solidFill>
              <a:effectLst>
                <a:outerShdw blurRad="38100" dist="38100" dir="2700000" algn="tl">
                  <a:srgbClr val="000000">
                    <a:alpha val="43137"/>
                  </a:srgbClr>
                </a:outerShdw>
              </a:effectLst>
              <a:latin typeface="+mj-ea"/>
              <a:ea typeface="+mj-ea"/>
            </a:rPr>
            <a:t>5G</a:t>
          </a:r>
          <a:r>
            <a:rPr lang="zh-CN" sz="1800" b="1" kern="1200" dirty="0">
              <a:solidFill>
                <a:schemeClr val="accent1"/>
              </a:solidFill>
              <a:effectLst>
                <a:outerShdw blurRad="38100" dist="38100" dir="2700000" algn="tl">
                  <a:srgbClr val="000000">
                    <a:alpha val="43137"/>
                  </a:srgbClr>
                </a:outerShdw>
              </a:effectLst>
              <a:latin typeface="+mj-ea"/>
              <a:ea typeface="+mj-ea"/>
            </a:rPr>
            <a:t>竞争优劣势：微观分析        </a:t>
          </a:r>
          <a:r>
            <a:rPr lang="en-US" altLang="zh-CN" sz="1800" b="1" kern="1200" dirty="0">
              <a:solidFill>
                <a:schemeClr val="accent1"/>
              </a:solidFill>
              <a:effectLst>
                <a:outerShdw blurRad="38100" dist="38100" dir="2700000" algn="tl">
                  <a:srgbClr val="000000">
                    <a:alpha val="43137"/>
                  </a:srgbClr>
                </a:outerShdw>
              </a:effectLst>
              <a:latin typeface="+mj-ea"/>
              <a:ea typeface="+mj-ea"/>
            </a:rPr>
            <a:t>             </a:t>
          </a:r>
          <a:r>
            <a:rPr lang="zh-CN" sz="1800" kern="1200" dirty="0">
              <a:solidFill>
                <a:schemeClr val="accent1"/>
              </a:solidFill>
              <a:latin typeface="+mj-ea"/>
              <a:ea typeface="+mj-ea"/>
            </a:rPr>
            <a:t>华为</a:t>
          </a:r>
          <a:r>
            <a:rPr lang="en-US" sz="1800" kern="1200" dirty="0">
              <a:solidFill>
                <a:schemeClr val="accent1"/>
              </a:solidFill>
              <a:latin typeface="+mj-ea"/>
              <a:ea typeface="+mj-ea"/>
            </a:rPr>
            <a:t>2020</a:t>
          </a:r>
          <a:r>
            <a:rPr lang="zh-CN" sz="1800" kern="1200" dirty="0">
              <a:solidFill>
                <a:schemeClr val="accent1"/>
              </a:solidFill>
              <a:latin typeface="+mj-ea"/>
              <a:ea typeface="+mj-ea"/>
            </a:rPr>
            <a:t>经营策略             市场规模预测</a:t>
          </a:r>
          <a:endParaRPr lang="zh-CN" sz="1200" kern="1200" dirty="0">
            <a:solidFill>
              <a:schemeClr val="accent1"/>
            </a:solidFill>
            <a:latin typeface="+mj-ea"/>
            <a:ea typeface="+mj-ea"/>
          </a:endParaRPr>
        </a:p>
      </dsp:txBody>
      <dsp:txXfrm>
        <a:off x="25102" y="13776"/>
        <a:ext cx="11553585" cy="44278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D2457-0584-49C7-AA4B-C1924DCDA685}">
      <dsp:nvSpPr>
        <dsp:cNvPr id="0" name=""/>
        <dsp:cNvSpPr/>
      </dsp:nvSpPr>
      <dsp:spPr>
        <a:xfrm>
          <a:off x="11326" y="0"/>
          <a:ext cx="11581137" cy="470334"/>
        </a:xfrm>
        <a:prstGeom prst="roundRect">
          <a:avLst>
            <a:gd name="adj" fmla="val 10000"/>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accent1"/>
              </a:solidFill>
              <a:effectLst>
                <a:outerShdw blurRad="38100" dist="38100" dir="2700000" algn="tl">
                  <a:srgbClr val="000000">
                    <a:alpha val="43137"/>
                  </a:srgbClr>
                </a:outerShdw>
              </a:effectLst>
              <a:latin typeface="+mj-ea"/>
              <a:ea typeface="+mj-ea"/>
            </a:rPr>
            <a:t>5G</a:t>
          </a:r>
          <a:r>
            <a:rPr lang="zh-CN" sz="1800" b="1" kern="1200" dirty="0">
              <a:solidFill>
                <a:schemeClr val="accent1"/>
              </a:solidFill>
              <a:effectLst>
                <a:outerShdw blurRad="38100" dist="38100" dir="2700000" algn="tl">
                  <a:srgbClr val="000000">
                    <a:alpha val="43137"/>
                  </a:srgbClr>
                </a:outerShdw>
              </a:effectLst>
              <a:latin typeface="+mj-ea"/>
              <a:ea typeface="+mj-ea"/>
            </a:rPr>
            <a:t>竞争优劣势：</a:t>
          </a:r>
          <a:r>
            <a:rPr lang="zh-CN" altLang="en-US" sz="1800" b="1" kern="1200" dirty="0">
              <a:solidFill>
                <a:schemeClr val="accent1"/>
              </a:solidFill>
              <a:effectLst>
                <a:outerShdw blurRad="38100" dist="38100" dir="2700000" algn="tl">
                  <a:srgbClr val="000000">
                    <a:alpha val="43137"/>
                  </a:srgbClr>
                </a:outerShdw>
              </a:effectLst>
              <a:latin typeface="+mj-ea"/>
              <a:ea typeface="+mj-ea"/>
            </a:rPr>
            <a:t>优劣势</a:t>
          </a:r>
          <a:r>
            <a:rPr lang="zh-CN" sz="1800" b="1" kern="1200" dirty="0">
              <a:solidFill>
                <a:schemeClr val="accent1"/>
              </a:solidFill>
              <a:effectLst>
                <a:outerShdw blurRad="38100" dist="38100" dir="2700000" algn="tl">
                  <a:srgbClr val="000000">
                    <a:alpha val="43137"/>
                  </a:srgbClr>
                </a:outerShdw>
              </a:effectLst>
              <a:latin typeface="+mj-ea"/>
              <a:ea typeface="+mj-ea"/>
            </a:rPr>
            <a:t>分析        </a:t>
          </a:r>
          <a:r>
            <a:rPr lang="en-US" altLang="zh-CN" sz="1800" b="1" kern="1200" dirty="0">
              <a:solidFill>
                <a:schemeClr val="accent1"/>
              </a:solidFill>
              <a:effectLst>
                <a:outerShdw blurRad="38100" dist="38100" dir="2700000" algn="tl">
                  <a:srgbClr val="000000">
                    <a:alpha val="43137"/>
                  </a:srgbClr>
                </a:outerShdw>
              </a:effectLst>
              <a:latin typeface="+mj-ea"/>
              <a:ea typeface="+mj-ea"/>
            </a:rPr>
            <a:t>             </a:t>
          </a:r>
          <a:r>
            <a:rPr lang="zh-CN" sz="1800" kern="1200" dirty="0">
              <a:solidFill>
                <a:schemeClr val="accent1"/>
              </a:solidFill>
              <a:latin typeface="+mj-ea"/>
              <a:ea typeface="+mj-ea"/>
            </a:rPr>
            <a:t>华为</a:t>
          </a:r>
          <a:r>
            <a:rPr lang="en-US" sz="1800" kern="1200" dirty="0">
              <a:solidFill>
                <a:schemeClr val="accent1"/>
              </a:solidFill>
              <a:latin typeface="+mj-ea"/>
              <a:ea typeface="+mj-ea"/>
            </a:rPr>
            <a:t>2020</a:t>
          </a:r>
          <a:r>
            <a:rPr lang="zh-CN" sz="1800" kern="1200" dirty="0">
              <a:solidFill>
                <a:schemeClr val="accent1"/>
              </a:solidFill>
              <a:latin typeface="+mj-ea"/>
              <a:ea typeface="+mj-ea"/>
            </a:rPr>
            <a:t>经营策略             市场规模预测</a:t>
          </a:r>
          <a:endParaRPr lang="zh-CN" sz="1200" kern="1200" dirty="0">
            <a:solidFill>
              <a:schemeClr val="accent1"/>
            </a:solidFill>
            <a:latin typeface="+mj-ea"/>
            <a:ea typeface="+mj-ea"/>
          </a:endParaRPr>
        </a:p>
      </dsp:txBody>
      <dsp:txXfrm>
        <a:off x="25102" y="13776"/>
        <a:ext cx="11553585" cy="44278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E3E7F4-6C05-404F-B23B-DF01EE92F5B3}">
      <dsp:nvSpPr>
        <dsp:cNvPr id="0" name=""/>
        <dsp:cNvSpPr/>
      </dsp:nvSpPr>
      <dsp:spPr>
        <a:xfrm>
          <a:off x="0" y="203820"/>
          <a:ext cx="5660360" cy="1285200"/>
        </a:xfrm>
        <a:prstGeom prst="rect">
          <a:avLst/>
        </a:prstGeom>
        <a:solidFill>
          <a:schemeClr val="accent5">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9307" tIns="249936" rIns="439307"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latin typeface="+mj-ea"/>
              <a:ea typeface="+mj-ea"/>
            </a:rPr>
            <a:t>高端光芯片生产门槛高</a:t>
          </a:r>
        </a:p>
        <a:p>
          <a:pPr marL="114300" lvl="1" indent="-114300" algn="l" defTabSz="622300">
            <a:lnSpc>
              <a:spcPct val="90000"/>
            </a:lnSpc>
            <a:spcBef>
              <a:spcPct val="0"/>
            </a:spcBef>
            <a:spcAft>
              <a:spcPct val="15000"/>
            </a:spcAft>
            <a:buChar char="•"/>
          </a:pPr>
          <a:r>
            <a:rPr lang="zh-CN" altLang="en-US" sz="1400" kern="1200" dirty="0">
              <a:latin typeface="+mj-ea"/>
              <a:ea typeface="+mj-ea"/>
            </a:rPr>
            <a:t>国内芯片加工严重依赖美国日本</a:t>
          </a:r>
        </a:p>
        <a:p>
          <a:pPr marL="114300" lvl="1" indent="-114300" algn="l" defTabSz="622300">
            <a:lnSpc>
              <a:spcPct val="90000"/>
            </a:lnSpc>
            <a:spcBef>
              <a:spcPct val="0"/>
            </a:spcBef>
            <a:spcAft>
              <a:spcPct val="15000"/>
            </a:spcAft>
            <a:buChar char="•"/>
          </a:pPr>
          <a:r>
            <a:rPr lang="zh-CN" altLang="en-US" sz="1400" kern="1200" dirty="0">
              <a:latin typeface="+mj-ea"/>
              <a:ea typeface="+mj-ea"/>
            </a:rPr>
            <a:t>低端领域竞争惨烈，企业盈利状况差，小公司投入产出率低</a:t>
          </a:r>
        </a:p>
      </dsp:txBody>
      <dsp:txXfrm>
        <a:off x="0" y="203820"/>
        <a:ext cx="5660360" cy="1285200"/>
      </dsp:txXfrm>
    </dsp:sp>
    <dsp:sp modelId="{6B160361-33E8-4AB5-8747-D1D0130C8238}">
      <dsp:nvSpPr>
        <dsp:cNvPr id="0" name=""/>
        <dsp:cNvSpPr/>
      </dsp:nvSpPr>
      <dsp:spPr>
        <a:xfrm>
          <a:off x="283018" y="26700"/>
          <a:ext cx="3962252"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764" tIns="0" rIns="149764" bIns="0" numCol="1" spcCol="1270" anchor="ctr" anchorCtr="0">
          <a:noAutofit/>
        </a:bodyPr>
        <a:lstStyle/>
        <a:p>
          <a:pPr marL="0" lvl="0" indent="0" algn="l" defTabSz="622300">
            <a:lnSpc>
              <a:spcPct val="90000"/>
            </a:lnSpc>
            <a:spcBef>
              <a:spcPct val="0"/>
            </a:spcBef>
            <a:spcAft>
              <a:spcPct val="35000"/>
            </a:spcAft>
            <a:buNone/>
          </a:pPr>
          <a:r>
            <a:rPr lang="zh-CN" altLang="en-US" sz="1400" kern="1200" dirty="0">
              <a:latin typeface="+mj-ea"/>
              <a:ea typeface="+mj-ea"/>
            </a:rPr>
            <a:t>核心元件：光芯片</a:t>
          </a:r>
        </a:p>
      </dsp:txBody>
      <dsp:txXfrm>
        <a:off x="300311" y="43993"/>
        <a:ext cx="3927666" cy="319654"/>
      </dsp:txXfrm>
    </dsp:sp>
    <dsp:sp modelId="{3C6F2DFF-B6C2-457F-B87B-66F0FDD2FF10}">
      <dsp:nvSpPr>
        <dsp:cNvPr id="0" name=""/>
        <dsp:cNvSpPr/>
      </dsp:nvSpPr>
      <dsp:spPr>
        <a:xfrm>
          <a:off x="0" y="1730941"/>
          <a:ext cx="5660360" cy="963900"/>
        </a:xfrm>
        <a:prstGeom prst="rect">
          <a:avLst/>
        </a:prstGeom>
        <a:solidFill>
          <a:schemeClr val="accent5">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9307" tIns="249936" rIns="439307"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latin typeface="+mj-ea"/>
              <a:ea typeface="+mj-ea"/>
            </a:rPr>
            <a:t>用于</a:t>
          </a:r>
          <a:r>
            <a:rPr lang="en-US" altLang="zh-CN" sz="1400" kern="1200" dirty="0">
              <a:latin typeface="+mj-ea"/>
              <a:ea typeface="+mj-ea"/>
            </a:rPr>
            <a:t>5G</a:t>
          </a:r>
          <a:r>
            <a:rPr lang="zh-CN" altLang="en-US" sz="1400" kern="1200" dirty="0">
              <a:latin typeface="+mj-ea"/>
              <a:ea typeface="+mj-ea"/>
            </a:rPr>
            <a:t>的</a:t>
          </a:r>
          <a:r>
            <a:rPr lang="en-US" altLang="zh-CN" sz="1400" kern="1200" dirty="0">
              <a:latin typeface="+mj-ea"/>
              <a:ea typeface="+mj-ea"/>
            </a:rPr>
            <a:t>25GB/s</a:t>
          </a:r>
          <a:r>
            <a:rPr lang="zh-CN" altLang="en-US" sz="1400" kern="1200" dirty="0">
              <a:latin typeface="+mj-ea"/>
              <a:ea typeface="+mj-ea"/>
            </a:rPr>
            <a:t>的光模块，国产化率仅</a:t>
          </a:r>
          <a:r>
            <a:rPr lang="en-US" altLang="zh-CN" sz="1400" kern="1200" dirty="0">
              <a:latin typeface="+mj-ea"/>
              <a:ea typeface="+mj-ea"/>
            </a:rPr>
            <a:t>10%</a:t>
          </a:r>
          <a:endParaRPr lang="zh-CN" altLang="en-US" sz="1400" kern="1200" dirty="0">
            <a:latin typeface="+mj-ea"/>
            <a:ea typeface="+mj-ea"/>
          </a:endParaRPr>
        </a:p>
        <a:p>
          <a:pPr marL="114300" lvl="1" indent="-114300" algn="l" defTabSz="622300">
            <a:lnSpc>
              <a:spcPct val="90000"/>
            </a:lnSpc>
            <a:spcBef>
              <a:spcPct val="0"/>
            </a:spcBef>
            <a:spcAft>
              <a:spcPct val="15000"/>
            </a:spcAft>
            <a:buChar char="•"/>
          </a:pPr>
          <a:r>
            <a:rPr lang="zh-CN" altLang="en-US" sz="1400" kern="1200" dirty="0">
              <a:latin typeface="+mj-ea"/>
              <a:ea typeface="+mj-ea"/>
            </a:rPr>
            <a:t>生产模式：采购上游光器件和光芯片后再集成</a:t>
          </a:r>
        </a:p>
      </dsp:txBody>
      <dsp:txXfrm>
        <a:off x="0" y="1730941"/>
        <a:ext cx="5660360" cy="963900"/>
      </dsp:txXfrm>
    </dsp:sp>
    <dsp:sp modelId="{34566123-A3D9-4315-A860-F19854278B8D}">
      <dsp:nvSpPr>
        <dsp:cNvPr id="0" name=""/>
        <dsp:cNvSpPr/>
      </dsp:nvSpPr>
      <dsp:spPr>
        <a:xfrm>
          <a:off x="283018" y="1553821"/>
          <a:ext cx="3962252"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764" tIns="0" rIns="149764" bIns="0" numCol="1" spcCol="1270" anchor="ctr" anchorCtr="0">
          <a:noAutofit/>
        </a:bodyPr>
        <a:lstStyle/>
        <a:p>
          <a:pPr marL="0" lvl="0" indent="0" algn="l" defTabSz="622300">
            <a:lnSpc>
              <a:spcPct val="90000"/>
            </a:lnSpc>
            <a:spcBef>
              <a:spcPct val="0"/>
            </a:spcBef>
            <a:spcAft>
              <a:spcPct val="35000"/>
            </a:spcAft>
            <a:buNone/>
          </a:pPr>
          <a:r>
            <a:rPr lang="zh-CN" altLang="en-US" sz="1400" kern="1200" dirty="0">
              <a:latin typeface="+mj-ea"/>
              <a:ea typeface="+mj-ea"/>
            </a:rPr>
            <a:t>光模块</a:t>
          </a:r>
        </a:p>
      </dsp:txBody>
      <dsp:txXfrm>
        <a:off x="300311" y="1571114"/>
        <a:ext cx="3927666" cy="319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D2457-0584-49C7-AA4B-C1924DCDA685}">
      <dsp:nvSpPr>
        <dsp:cNvPr id="0" name=""/>
        <dsp:cNvSpPr/>
      </dsp:nvSpPr>
      <dsp:spPr>
        <a:xfrm>
          <a:off x="0" y="0"/>
          <a:ext cx="11581137" cy="470334"/>
        </a:xfrm>
        <a:prstGeom prst="roundRect">
          <a:avLst>
            <a:gd name="adj" fmla="val 10000"/>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ct val="35000"/>
            </a:spcAft>
            <a:buNone/>
          </a:pPr>
          <a:r>
            <a:rPr lang="en-US" sz="1800" b="1" kern="1200" dirty="0">
              <a:solidFill>
                <a:schemeClr val="accent1"/>
              </a:solidFill>
              <a:effectLst>
                <a:outerShdw blurRad="38100" dist="38100" dir="2700000" algn="tl">
                  <a:srgbClr val="000000">
                    <a:alpha val="43137"/>
                  </a:srgbClr>
                </a:outerShdw>
              </a:effectLst>
              <a:latin typeface="+mj-ea"/>
              <a:ea typeface="+mj-ea"/>
            </a:rPr>
            <a:t>5G</a:t>
          </a:r>
          <a:r>
            <a:rPr lang="zh-CN" sz="1800" b="1" kern="1200" dirty="0">
              <a:solidFill>
                <a:schemeClr val="accent1"/>
              </a:solidFill>
              <a:effectLst>
                <a:outerShdw blurRad="38100" dist="38100" dir="2700000" algn="tl">
                  <a:srgbClr val="000000">
                    <a:alpha val="43137"/>
                  </a:srgbClr>
                </a:outerShdw>
              </a:effectLst>
              <a:latin typeface="+mj-ea"/>
              <a:ea typeface="+mj-ea"/>
            </a:rPr>
            <a:t>竞争优劣势：宏观分析        </a:t>
          </a:r>
          <a:r>
            <a:rPr lang="en-US" altLang="zh-CN" sz="1800" b="1" kern="1200" dirty="0">
              <a:solidFill>
                <a:schemeClr val="accent1"/>
              </a:solidFill>
              <a:effectLst>
                <a:outerShdw blurRad="38100" dist="38100" dir="2700000" algn="tl">
                  <a:srgbClr val="000000">
                    <a:alpha val="43137"/>
                  </a:srgbClr>
                </a:outerShdw>
              </a:effectLst>
              <a:latin typeface="+mj-ea"/>
              <a:ea typeface="+mj-ea"/>
            </a:rPr>
            <a:t>          </a:t>
          </a:r>
          <a:r>
            <a:rPr lang="zh-CN" sz="1800" kern="1200" dirty="0">
              <a:solidFill>
                <a:schemeClr val="accent1"/>
              </a:solidFill>
              <a:latin typeface="+mj-ea"/>
              <a:ea typeface="+mj-ea"/>
            </a:rPr>
            <a:t>华为</a:t>
          </a:r>
          <a:r>
            <a:rPr lang="en-US" sz="1800" kern="1200" dirty="0">
              <a:solidFill>
                <a:schemeClr val="accent1"/>
              </a:solidFill>
              <a:latin typeface="+mj-ea"/>
              <a:ea typeface="+mj-ea"/>
            </a:rPr>
            <a:t>2020</a:t>
          </a:r>
          <a:r>
            <a:rPr lang="zh-CN" sz="1800" kern="1200" dirty="0">
              <a:solidFill>
                <a:schemeClr val="accent1"/>
              </a:solidFill>
              <a:latin typeface="+mj-ea"/>
              <a:ea typeface="+mj-ea"/>
            </a:rPr>
            <a:t>经营策略                市场规模预测</a:t>
          </a:r>
          <a:endParaRPr lang="zh-CN" sz="1200" kern="1200" dirty="0">
            <a:solidFill>
              <a:schemeClr val="accent1"/>
            </a:solidFill>
            <a:latin typeface="+mj-ea"/>
            <a:ea typeface="+mj-ea"/>
          </a:endParaRPr>
        </a:p>
      </dsp:txBody>
      <dsp:txXfrm>
        <a:off x="13776" y="13776"/>
        <a:ext cx="11553585" cy="4427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D2457-0584-49C7-AA4B-C1924DCDA685}">
      <dsp:nvSpPr>
        <dsp:cNvPr id="0" name=""/>
        <dsp:cNvSpPr/>
      </dsp:nvSpPr>
      <dsp:spPr>
        <a:xfrm>
          <a:off x="0" y="0"/>
          <a:ext cx="11581137" cy="470334"/>
        </a:xfrm>
        <a:prstGeom prst="roundRect">
          <a:avLst>
            <a:gd name="adj" fmla="val 10000"/>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ct val="35000"/>
            </a:spcAft>
            <a:buNone/>
          </a:pPr>
          <a:r>
            <a:rPr lang="en-US" sz="1800" b="1" kern="1200" dirty="0">
              <a:solidFill>
                <a:schemeClr val="accent1"/>
              </a:solidFill>
              <a:effectLst>
                <a:outerShdw blurRad="38100" dist="38100" dir="2700000" algn="tl">
                  <a:srgbClr val="000000">
                    <a:alpha val="43137"/>
                  </a:srgbClr>
                </a:outerShdw>
              </a:effectLst>
              <a:latin typeface="+mj-ea"/>
              <a:ea typeface="+mj-ea"/>
            </a:rPr>
            <a:t>5G</a:t>
          </a:r>
          <a:r>
            <a:rPr lang="zh-CN" sz="1800" b="1" kern="1200" dirty="0">
              <a:solidFill>
                <a:schemeClr val="accent1"/>
              </a:solidFill>
              <a:effectLst>
                <a:outerShdw blurRad="38100" dist="38100" dir="2700000" algn="tl">
                  <a:srgbClr val="000000">
                    <a:alpha val="43137"/>
                  </a:srgbClr>
                </a:outerShdw>
              </a:effectLst>
              <a:latin typeface="+mj-ea"/>
              <a:ea typeface="+mj-ea"/>
            </a:rPr>
            <a:t>竞争优劣势：中观分析        </a:t>
          </a:r>
          <a:r>
            <a:rPr lang="en-US" altLang="zh-CN" sz="1800" b="1" kern="1200" dirty="0">
              <a:solidFill>
                <a:schemeClr val="accent1"/>
              </a:solidFill>
              <a:effectLst>
                <a:outerShdw blurRad="38100" dist="38100" dir="2700000" algn="tl">
                  <a:srgbClr val="000000">
                    <a:alpha val="43137"/>
                  </a:srgbClr>
                </a:outerShdw>
              </a:effectLst>
              <a:latin typeface="+mj-ea"/>
              <a:ea typeface="+mj-ea"/>
            </a:rPr>
            <a:t>          </a:t>
          </a:r>
          <a:r>
            <a:rPr lang="zh-CN" sz="1800" kern="1200" dirty="0">
              <a:solidFill>
                <a:schemeClr val="accent1"/>
              </a:solidFill>
              <a:latin typeface="+mj-ea"/>
              <a:ea typeface="+mj-ea"/>
            </a:rPr>
            <a:t>华为</a:t>
          </a:r>
          <a:r>
            <a:rPr lang="en-US" sz="1800" kern="1200" dirty="0">
              <a:solidFill>
                <a:schemeClr val="accent1"/>
              </a:solidFill>
              <a:latin typeface="+mj-ea"/>
              <a:ea typeface="+mj-ea"/>
            </a:rPr>
            <a:t>2020</a:t>
          </a:r>
          <a:r>
            <a:rPr lang="zh-CN" sz="1800" kern="1200" dirty="0">
              <a:solidFill>
                <a:schemeClr val="accent1"/>
              </a:solidFill>
              <a:latin typeface="+mj-ea"/>
              <a:ea typeface="+mj-ea"/>
            </a:rPr>
            <a:t>经营策略                市场规模预测</a:t>
          </a:r>
          <a:endParaRPr lang="zh-CN" sz="1200" kern="1200" dirty="0">
            <a:solidFill>
              <a:schemeClr val="accent1"/>
            </a:solidFill>
            <a:latin typeface="+mj-ea"/>
            <a:ea typeface="+mj-ea"/>
          </a:endParaRPr>
        </a:p>
      </dsp:txBody>
      <dsp:txXfrm>
        <a:off x="13776" y="13776"/>
        <a:ext cx="11553585" cy="44278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D2457-0584-49C7-AA4B-C1924DCDA685}">
      <dsp:nvSpPr>
        <dsp:cNvPr id="0" name=""/>
        <dsp:cNvSpPr/>
      </dsp:nvSpPr>
      <dsp:spPr>
        <a:xfrm>
          <a:off x="0" y="0"/>
          <a:ext cx="11581137" cy="470334"/>
        </a:xfrm>
        <a:prstGeom prst="roundRect">
          <a:avLst>
            <a:gd name="adj" fmla="val 10000"/>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ct val="35000"/>
            </a:spcAft>
            <a:buNone/>
          </a:pPr>
          <a:r>
            <a:rPr lang="en-US" sz="1800" b="1" kern="1200" dirty="0">
              <a:solidFill>
                <a:schemeClr val="accent1"/>
              </a:solidFill>
              <a:effectLst>
                <a:outerShdw blurRad="38100" dist="38100" dir="2700000" algn="tl">
                  <a:srgbClr val="000000">
                    <a:alpha val="43137"/>
                  </a:srgbClr>
                </a:outerShdw>
              </a:effectLst>
              <a:latin typeface="+mj-ea"/>
              <a:ea typeface="+mj-ea"/>
            </a:rPr>
            <a:t>5G</a:t>
          </a:r>
          <a:r>
            <a:rPr lang="zh-CN" sz="1800" b="1" kern="1200" dirty="0">
              <a:solidFill>
                <a:schemeClr val="accent1"/>
              </a:solidFill>
              <a:effectLst>
                <a:outerShdw blurRad="38100" dist="38100" dir="2700000" algn="tl">
                  <a:srgbClr val="000000">
                    <a:alpha val="43137"/>
                  </a:srgbClr>
                </a:outerShdw>
              </a:effectLst>
              <a:latin typeface="+mj-ea"/>
              <a:ea typeface="+mj-ea"/>
            </a:rPr>
            <a:t>竞争优劣势：中观分析        </a:t>
          </a:r>
          <a:r>
            <a:rPr lang="en-US" altLang="zh-CN" sz="1800" b="1" kern="1200" dirty="0">
              <a:solidFill>
                <a:schemeClr val="accent1"/>
              </a:solidFill>
              <a:effectLst>
                <a:outerShdw blurRad="38100" dist="38100" dir="2700000" algn="tl">
                  <a:srgbClr val="000000">
                    <a:alpha val="43137"/>
                  </a:srgbClr>
                </a:outerShdw>
              </a:effectLst>
              <a:latin typeface="+mj-ea"/>
              <a:ea typeface="+mj-ea"/>
            </a:rPr>
            <a:t>          </a:t>
          </a:r>
          <a:r>
            <a:rPr lang="zh-CN" sz="1800" kern="1200" dirty="0">
              <a:solidFill>
                <a:schemeClr val="accent1"/>
              </a:solidFill>
              <a:latin typeface="+mj-ea"/>
              <a:ea typeface="+mj-ea"/>
            </a:rPr>
            <a:t>华为</a:t>
          </a:r>
          <a:r>
            <a:rPr lang="en-US" sz="1800" kern="1200" dirty="0">
              <a:solidFill>
                <a:schemeClr val="accent1"/>
              </a:solidFill>
              <a:latin typeface="+mj-ea"/>
              <a:ea typeface="+mj-ea"/>
            </a:rPr>
            <a:t>2020</a:t>
          </a:r>
          <a:r>
            <a:rPr lang="zh-CN" sz="1800" kern="1200" dirty="0">
              <a:solidFill>
                <a:schemeClr val="accent1"/>
              </a:solidFill>
              <a:latin typeface="+mj-ea"/>
              <a:ea typeface="+mj-ea"/>
            </a:rPr>
            <a:t>经营策略                市场规模预测</a:t>
          </a:r>
          <a:endParaRPr lang="zh-CN" sz="1200" kern="1200" dirty="0">
            <a:solidFill>
              <a:schemeClr val="accent1"/>
            </a:solidFill>
            <a:latin typeface="+mj-ea"/>
            <a:ea typeface="+mj-ea"/>
          </a:endParaRPr>
        </a:p>
      </dsp:txBody>
      <dsp:txXfrm>
        <a:off x="13776" y="13776"/>
        <a:ext cx="11553585" cy="4427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59A282-06E3-4B2E-84A1-DF156A73A6BE}" type="datetimeFigureOut">
              <a:rPr lang="zh-CN" altLang="en-US" smtClean="0"/>
              <a:t>2020/4/25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35C402-9268-41CB-A603-EF84150AD2F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1EC5DD-2C2E-4DC7-B8E1-B2DA8D4E2E85}"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331EC5DD-2C2E-4DC7-B8E1-B2DA8D4E2E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1EC5DD-2C2E-4DC7-B8E1-B2DA8D4E2E85}"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331EC5DD-2C2E-4DC7-B8E1-B2DA8D4E2E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31EC5DD-2C2E-4DC7-B8E1-B2DA8D4E2E8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331EC5DD-2C2E-4DC7-B8E1-B2DA8D4E2E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331EC5DD-2C2E-4DC7-B8E1-B2DA8D4E2E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331EC5DD-2C2E-4DC7-B8E1-B2DA8D4E2E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331EC5DD-2C2E-4DC7-B8E1-B2DA8D4E2E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331EC5DD-2C2E-4DC7-B8E1-B2DA8D4E2E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331EC5DD-2C2E-4DC7-B8E1-B2DA8D4E2E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1EC5DD-2C2E-4DC7-B8E1-B2DA8D4E2E85}"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331EC5DD-2C2E-4DC7-B8E1-B2DA8D4E2E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331EC5DD-2C2E-4DC7-B8E1-B2DA8D4E2E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331EC5DD-2C2E-4DC7-B8E1-B2DA8D4E2E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31EC5DD-2C2E-4DC7-B8E1-B2DA8D4E2E8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t>27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1EC5DD-2C2E-4DC7-B8E1-B2DA8D4E2E85}"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1EC5DD-2C2E-4DC7-B8E1-B2DA8D4E2E85}"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31EC5DD-2C2E-4DC7-B8E1-B2DA8D4E2E8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31EC5DD-2C2E-4DC7-B8E1-B2DA8D4E2E8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31EC5DD-2C2E-4DC7-B8E1-B2DA8D4E2E8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331EC5DD-2C2E-4DC7-B8E1-B2DA8D4E2E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331EC5DD-2C2E-4DC7-B8E1-B2DA8D4E2E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2" name="组合 1"/>
          <p:cNvGrpSpPr/>
          <p:nvPr userDrawn="1"/>
        </p:nvGrpSpPr>
        <p:grpSpPr>
          <a:xfrm flipV="1">
            <a:off x="0" y="6741885"/>
            <a:ext cx="12192000" cy="116115"/>
            <a:chOff x="1239791" y="3373704"/>
            <a:chExt cx="5327375" cy="56535"/>
          </a:xfrm>
        </p:grpSpPr>
        <p:sp>
          <p:nvSpPr>
            <p:cNvPr id="3" name="矩形 2"/>
            <p:cNvSpPr/>
            <p:nvPr/>
          </p:nvSpPr>
          <p:spPr>
            <a:xfrm>
              <a:off x="1239791" y="3373704"/>
              <a:ext cx="1068443" cy="56535"/>
            </a:xfrm>
            <a:prstGeom prst="rect">
              <a:avLst/>
            </a:prstGeom>
            <a:solidFill>
              <a:srgbClr val="2E5660"/>
            </a:solidFill>
            <a:ln w="12700" cap="flat" cmpd="sng" algn="ctr">
              <a:noFill/>
              <a:prstDash val="solid"/>
              <a:miter lim="800000"/>
            </a:ln>
            <a:effectLst/>
          </p:spPr>
          <p:txBody>
            <a:bodyPr rtlCol="0" anchor="ctr"/>
            <a:lstStyle/>
            <a:p>
              <a:pPr algn="ctr">
                <a:defRPr/>
              </a:pPr>
              <a:endParaRPr lang="zh-CN" altLang="en-US" sz="2400" kern="0">
                <a:solidFill>
                  <a:prstClr val="white"/>
                </a:solidFill>
              </a:endParaRPr>
            </a:p>
          </p:txBody>
        </p:sp>
        <p:sp>
          <p:nvSpPr>
            <p:cNvPr id="4" name="矩形 3"/>
            <p:cNvSpPr/>
            <p:nvPr/>
          </p:nvSpPr>
          <p:spPr>
            <a:xfrm>
              <a:off x="5498723" y="3373704"/>
              <a:ext cx="1068443" cy="56535"/>
            </a:xfrm>
            <a:prstGeom prst="rect">
              <a:avLst/>
            </a:prstGeom>
            <a:solidFill>
              <a:srgbClr val="CAA884"/>
            </a:solidFill>
            <a:ln w="12700" cap="flat" cmpd="sng" algn="ctr">
              <a:noFill/>
              <a:prstDash val="solid"/>
              <a:miter lim="800000"/>
            </a:ln>
            <a:effectLst/>
          </p:spPr>
          <p:txBody>
            <a:bodyPr rtlCol="0" anchor="ctr"/>
            <a:lstStyle/>
            <a:p>
              <a:pPr algn="ctr">
                <a:defRPr/>
              </a:pPr>
              <a:endParaRPr lang="zh-CN" altLang="en-US" sz="2400" kern="0">
                <a:solidFill>
                  <a:prstClr val="white"/>
                </a:solidFill>
              </a:endParaRPr>
            </a:p>
          </p:txBody>
        </p:sp>
        <p:sp>
          <p:nvSpPr>
            <p:cNvPr id="5" name="矩形 4"/>
            <p:cNvSpPr/>
            <p:nvPr/>
          </p:nvSpPr>
          <p:spPr>
            <a:xfrm>
              <a:off x="2305265" y="3373704"/>
              <a:ext cx="1068443" cy="56535"/>
            </a:xfrm>
            <a:prstGeom prst="rect">
              <a:avLst/>
            </a:prstGeom>
            <a:solidFill>
              <a:srgbClr val="613620"/>
            </a:solidFill>
            <a:ln w="12700" cap="flat" cmpd="sng" algn="ctr">
              <a:noFill/>
              <a:prstDash val="solid"/>
              <a:miter lim="800000"/>
            </a:ln>
            <a:effectLst/>
          </p:spPr>
          <p:txBody>
            <a:bodyPr rtlCol="0" anchor="ctr"/>
            <a:lstStyle/>
            <a:p>
              <a:pPr algn="ctr">
                <a:defRPr/>
              </a:pPr>
              <a:endParaRPr lang="zh-CN" altLang="en-US" sz="2400" kern="0">
                <a:solidFill>
                  <a:prstClr val="white"/>
                </a:solidFill>
              </a:endParaRPr>
            </a:p>
          </p:txBody>
        </p:sp>
        <p:sp>
          <p:nvSpPr>
            <p:cNvPr id="6" name="矩形 5"/>
            <p:cNvSpPr/>
            <p:nvPr/>
          </p:nvSpPr>
          <p:spPr>
            <a:xfrm>
              <a:off x="4433247" y="3373704"/>
              <a:ext cx="1068443" cy="56535"/>
            </a:xfrm>
            <a:prstGeom prst="rect">
              <a:avLst/>
            </a:prstGeom>
            <a:solidFill>
              <a:srgbClr val="C51729"/>
            </a:solidFill>
            <a:ln w="12700" cap="flat" cmpd="sng" algn="ctr">
              <a:noFill/>
              <a:prstDash val="solid"/>
              <a:miter lim="800000"/>
            </a:ln>
            <a:effectLst/>
          </p:spPr>
          <p:txBody>
            <a:bodyPr rtlCol="0" anchor="ctr"/>
            <a:lstStyle/>
            <a:p>
              <a:pPr algn="ctr">
                <a:defRPr/>
              </a:pPr>
              <a:endParaRPr lang="zh-CN" altLang="en-US" sz="2400" kern="0">
                <a:solidFill>
                  <a:prstClr val="white"/>
                </a:solidFill>
              </a:endParaRPr>
            </a:p>
          </p:txBody>
        </p:sp>
        <p:sp>
          <p:nvSpPr>
            <p:cNvPr id="7" name="矩形 6"/>
            <p:cNvSpPr/>
            <p:nvPr/>
          </p:nvSpPr>
          <p:spPr>
            <a:xfrm>
              <a:off x="3370741" y="3373704"/>
              <a:ext cx="1068443" cy="56535"/>
            </a:xfrm>
            <a:prstGeom prst="rect">
              <a:avLst/>
            </a:prstGeom>
            <a:solidFill>
              <a:srgbClr val="D8D8D8"/>
            </a:solidFill>
            <a:ln w="12700" cap="flat" cmpd="sng" algn="ctr">
              <a:noFill/>
              <a:prstDash val="solid"/>
              <a:miter lim="800000"/>
            </a:ln>
            <a:effectLst/>
          </p:spPr>
          <p:txBody>
            <a:bodyPr rtlCol="0" anchor="ctr"/>
            <a:lstStyle/>
            <a:p>
              <a:pPr algn="ctr">
                <a:defRPr/>
              </a:pPr>
              <a:endParaRPr lang="zh-CN" altLang="en-US" sz="2400" kern="0">
                <a:solidFill>
                  <a:prstClr val="white"/>
                </a:solidFil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4" name="矩形 3"/>
          <p:cNvSpPr/>
          <p:nvPr userDrawn="1"/>
        </p:nvSpPr>
        <p:spPr>
          <a:xfrm>
            <a:off x="10066789" y="6498129"/>
            <a:ext cx="1033515" cy="296876"/>
          </a:xfrm>
          <a:prstGeom prst="rect">
            <a:avLst/>
          </a:prstGeom>
        </p:spPr>
        <p:txBody>
          <a:bodyPr wrap="square">
            <a:spAutoFit/>
          </a:bodyPr>
          <a:lstStyle/>
          <a:p>
            <a:pPr defTabSz="1219200"/>
            <a:r>
              <a:rPr lang="en-US" altLang="zh-CN" sz="135" dirty="0">
                <a:solidFill>
                  <a:prstClr val="white"/>
                </a:solidFill>
                <a:latin typeface="Calibri" panose="020F0502020204030204"/>
                <a:ea typeface="宋体" panose="02010600030101010101" pitchFamily="2" charset="-122"/>
              </a:rPr>
              <a:t>PPT</a:t>
            </a:r>
            <a:r>
              <a:rPr lang="zh-CN" altLang="en-US" sz="135" dirty="0">
                <a:solidFill>
                  <a:prstClr val="white"/>
                </a:solidFill>
                <a:latin typeface="Calibri" panose="020F0502020204030204"/>
                <a:ea typeface="宋体" panose="02010600030101010101" pitchFamily="2" charset="-122"/>
              </a:rPr>
              <a:t>模板下载：</a:t>
            </a:r>
            <a:r>
              <a:rPr lang="en-US" altLang="zh-CN" sz="135" dirty="0">
                <a:solidFill>
                  <a:prstClr val="white"/>
                </a:solidFill>
                <a:latin typeface="Calibri" panose="020F0502020204030204"/>
                <a:ea typeface="宋体" panose="02010600030101010101" pitchFamily="2" charset="-122"/>
              </a:rPr>
              <a:t>www.1ppt.com/moban/     </a:t>
            </a:r>
            <a:r>
              <a:rPr lang="zh-CN" altLang="en-US" sz="135" dirty="0">
                <a:solidFill>
                  <a:prstClr val="white"/>
                </a:solidFill>
                <a:latin typeface="Calibri" panose="020F0502020204030204"/>
                <a:ea typeface="宋体" panose="02010600030101010101" pitchFamily="2" charset="-122"/>
              </a:rPr>
              <a:t>行业</a:t>
            </a:r>
            <a:r>
              <a:rPr lang="en-US" altLang="zh-CN" sz="135" dirty="0">
                <a:solidFill>
                  <a:prstClr val="white"/>
                </a:solidFill>
                <a:latin typeface="Calibri" panose="020F0502020204030204"/>
                <a:ea typeface="宋体" panose="02010600030101010101" pitchFamily="2" charset="-122"/>
              </a:rPr>
              <a:t>PPT</a:t>
            </a:r>
            <a:r>
              <a:rPr lang="zh-CN" altLang="en-US" sz="135" dirty="0">
                <a:solidFill>
                  <a:prstClr val="white"/>
                </a:solidFill>
                <a:latin typeface="Calibri" panose="020F0502020204030204"/>
                <a:ea typeface="宋体" panose="02010600030101010101" pitchFamily="2" charset="-122"/>
              </a:rPr>
              <a:t>模板：</a:t>
            </a:r>
            <a:r>
              <a:rPr lang="en-US" altLang="zh-CN" sz="135" dirty="0">
                <a:solidFill>
                  <a:prstClr val="white"/>
                </a:solidFill>
                <a:latin typeface="Calibri" panose="020F0502020204030204"/>
                <a:ea typeface="宋体" panose="02010600030101010101" pitchFamily="2" charset="-122"/>
              </a:rPr>
              <a:t>www.1ppt.com/hangye/ </a:t>
            </a:r>
          </a:p>
          <a:p>
            <a:pPr defTabSz="1219200"/>
            <a:r>
              <a:rPr lang="zh-CN" altLang="en-US" sz="135" dirty="0">
                <a:solidFill>
                  <a:prstClr val="white"/>
                </a:solidFill>
                <a:latin typeface="Calibri" panose="020F0502020204030204"/>
                <a:ea typeface="宋体" panose="02010600030101010101" pitchFamily="2" charset="-122"/>
              </a:rPr>
              <a:t>节日</a:t>
            </a:r>
            <a:r>
              <a:rPr lang="en-US" altLang="zh-CN" sz="135" dirty="0">
                <a:solidFill>
                  <a:prstClr val="white"/>
                </a:solidFill>
                <a:latin typeface="Calibri" panose="020F0502020204030204"/>
                <a:ea typeface="宋体" panose="02010600030101010101" pitchFamily="2" charset="-122"/>
              </a:rPr>
              <a:t>PPT</a:t>
            </a:r>
            <a:r>
              <a:rPr lang="zh-CN" altLang="en-US" sz="135" dirty="0">
                <a:solidFill>
                  <a:prstClr val="white"/>
                </a:solidFill>
                <a:latin typeface="Calibri" panose="020F0502020204030204"/>
                <a:ea typeface="宋体" panose="02010600030101010101" pitchFamily="2" charset="-122"/>
              </a:rPr>
              <a:t>模板：</a:t>
            </a:r>
            <a:r>
              <a:rPr lang="en-US" altLang="zh-CN" sz="135" dirty="0">
                <a:solidFill>
                  <a:prstClr val="white"/>
                </a:solidFill>
                <a:latin typeface="Calibri" panose="020F0502020204030204"/>
                <a:ea typeface="宋体" panose="02010600030101010101" pitchFamily="2" charset="-122"/>
              </a:rPr>
              <a:t>www.1ppt.com/jieri/           PPT</a:t>
            </a:r>
            <a:r>
              <a:rPr lang="zh-CN" altLang="en-US" sz="135" dirty="0">
                <a:solidFill>
                  <a:prstClr val="white"/>
                </a:solidFill>
                <a:latin typeface="Calibri" panose="020F0502020204030204"/>
                <a:ea typeface="宋体" panose="02010600030101010101" pitchFamily="2" charset="-122"/>
              </a:rPr>
              <a:t>素材下载：</a:t>
            </a:r>
            <a:r>
              <a:rPr lang="en-US" altLang="zh-CN" sz="135" dirty="0">
                <a:solidFill>
                  <a:prstClr val="white"/>
                </a:solidFill>
                <a:latin typeface="Calibri" panose="020F0502020204030204"/>
                <a:ea typeface="宋体" panose="02010600030101010101" pitchFamily="2" charset="-122"/>
              </a:rPr>
              <a:t>www.1ppt.com/sucai/</a:t>
            </a:r>
          </a:p>
          <a:p>
            <a:pPr defTabSz="1219200"/>
            <a:r>
              <a:rPr lang="en-US" altLang="zh-CN" sz="135" dirty="0">
                <a:solidFill>
                  <a:prstClr val="white"/>
                </a:solidFill>
                <a:latin typeface="Calibri" panose="020F0502020204030204"/>
                <a:ea typeface="宋体" panose="02010600030101010101" pitchFamily="2" charset="-122"/>
              </a:rPr>
              <a:t>PPT</a:t>
            </a:r>
            <a:r>
              <a:rPr lang="zh-CN" altLang="en-US" sz="135" dirty="0">
                <a:solidFill>
                  <a:prstClr val="white"/>
                </a:solidFill>
                <a:latin typeface="Calibri" panose="020F0502020204030204"/>
                <a:ea typeface="宋体" panose="02010600030101010101" pitchFamily="2" charset="-122"/>
              </a:rPr>
              <a:t>背景图片：</a:t>
            </a:r>
            <a:r>
              <a:rPr lang="en-US" altLang="zh-CN" sz="135" dirty="0">
                <a:solidFill>
                  <a:prstClr val="white"/>
                </a:solidFill>
                <a:latin typeface="Calibri" panose="020F0502020204030204"/>
                <a:ea typeface="宋体" panose="02010600030101010101" pitchFamily="2" charset="-122"/>
              </a:rPr>
              <a:t>www.1ppt.com/beijing/      PPT</a:t>
            </a:r>
            <a:r>
              <a:rPr lang="zh-CN" altLang="en-US" sz="135" dirty="0">
                <a:solidFill>
                  <a:prstClr val="white"/>
                </a:solidFill>
                <a:latin typeface="Calibri" panose="020F0502020204030204"/>
                <a:ea typeface="宋体" panose="02010600030101010101" pitchFamily="2" charset="-122"/>
              </a:rPr>
              <a:t>图表下载：</a:t>
            </a:r>
            <a:r>
              <a:rPr lang="en-US" altLang="zh-CN" sz="135" dirty="0">
                <a:solidFill>
                  <a:prstClr val="white"/>
                </a:solidFill>
                <a:latin typeface="Calibri" panose="020F0502020204030204"/>
                <a:ea typeface="宋体" panose="02010600030101010101" pitchFamily="2" charset="-122"/>
              </a:rPr>
              <a:t>www.1ppt.com/tubiao/      </a:t>
            </a:r>
          </a:p>
          <a:p>
            <a:pPr defTabSz="1219200"/>
            <a:r>
              <a:rPr lang="zh-CN" altLang="en-US" sz="135" dirty="0">
                <a:solidFill>
                  <a:prstClr val="white"/>
                </a:solidFill>
                <a:latin typeface="Calibri" panose="020F0502020204030204"/>
                <a:ea typeface="宋体" panose="02010600030101010101" pitchFamily="2" charset="-122"/>
              </a:rPr>
              <a:t>优秀</a:t>
            </a:r>
            <a:r>
              <a:rPr lang="en-US" altLang="zh-CN" sz="135" dirty="0">
                <a:solidFill>
                  <a:prstClr val="white"/>
                </a:solidFill>
                <a:latin typeface="Calibri" panose="020F0502020204030204"/>
                <a:ea typeface="宋体" panose="02010600030101010101" pitchFamily="2" charset="-122"/>
              </a:rPr>
              <a:t>PPT</a:t>
            </a:r>
            <a:r>
              <a:rPr lang="zh-CN" altLang="en-US" sz="135" dirty="0">
                <a:solidFill>
                  <a:prstClr val="white"/>
                </a:solidFill>
                <a:latin typeface="Calibri" panose="020F0502020204030204"/>
                <a:ea typeface="宋体" panose="02010600030101010101" pitchFamily="2" charset="-122"/>
              </a:rPr>
              <a:t>下载：</a:t>
            </a:r>
            <a:r>
              <a:rPr lang="en-US" altLang="zh-CN" sz="135" dirty="0">
                <a:solidFill>
                  <a:prstClr val="white"/>
                </a:solidFill>
                <a:latin typeface="Calibri" panose="020F0502020204030204"/>
                <a:ea typeface="宋体" panose="02010600030101010101" pitchFamily="2" charset="-122"/>
              </a:rPr>
              <a:t>www.1ppt.com/xiazai/        PPT</a:t>
            </a:r>
            <a:r>
              <a:rPr lang="zh-CN" altLang="en-US" sz="135" dirty="0">
                <a:solidFill>
                  <a:prstClr val="white"/>
                </a:solidFill>
                <a:latin typeface="Calibri" panose="020F0502020204030204"/>
                <a:ea typeface="宋体" panose="02010600030101010101" pitchFamily="2" charset="-122"/>
              </a:rPr>
              <a:t>教程： </a:t>
            </a:r>
            <a:r>
              <a:rPr lang="en-US" altLang="zh-CN" sz="135" dirty="0">
                <a:solidFill>
                  <a:prstClr val="white"/>
                </a:solidFill>
                <a:latin typeface="Calibri" panose="020F0502020204030204"/>
                <a:ea typeface="宋体" panose="02010600030101010101" pitchFamily="2" charset="-122"/>
              </a:rPr>
              <a:t>www.1ppt.com/powerpoint/      </a:t>
            </a:r>
          </a:p>
          <a:p>
            <a:pPr defTabSz="1219200"/>
            <a:r>
              <a:rPr lang="en-US" altLang="zh-CN" sz="135" dirty="0">
                <a:solidFill>
                  <a:prstClr val="white"/>
                </a:solidFill>
                <a:latin typeface="Calibri" panose="020F0502020204030204"/>
                <a:ea typeface="宋体" panose="02010600030101010101" pitchFamily="2" charset="-122"/>
              </a:rPr>
              <a:t>Word</a:t>
            </a:r>
            <a:r>
              <a:rPr lang="zh-CN" altLang="en-US" sz="135" dirty="0">
                <a:solidFill>
                  <a:prstClr val="white"/>
                </a:solidFill>
                <a:latin typeface="Calibri" panose="020F0502020204030204"/>
                <a:ea typeface="宋体" panose="02010600030101010101" pitchFamily="2" charset="-122"/>
              </a:rPr>
              <a:t>教程： </a:t>
            </a:r>
            <a:r>
              <a:rPr lang="en-US" altLang="zh-CN" sz="135" dirty="0">
                <a:solidFill>
                  <a:prstClr val="white"/>
                </a:solidFill>
                <a:latin typeface="Calibri" panose="020F0502020204030204"/>
                <a:ea typeface="宋体" panose="02010600030101010101" pitchFamily="2" charset="-122"/>
              </a:rPr>
              <a:t>www.1ppt.com/word/              Excel</a:t>
            </a:r>
            <a:r>
              <a:rPr lang="zh-CN" altLang="en-US" sz="135" dirty="0">
                <a:solidFill>
                  <a:prstClr val="white"/>
                </a:solidFill>
                <a:latin typeface="Calibri" panose="020F0502020204030204"/>
                <a:ea typeface="宋体" panose="02010600030101010101" pitchFamily="2" charset="-122"/>
              </a:rPr>
              <a:t>教程：</a:t>
            </a:r>
            <a:r>
              <a:rPr lang="en-US" altLang="zh-CN" sz="135" dirty="0">
                <a:solidFill>
                  <a:prstClr val="white"/>
                </a:solidFill>
                <a:latin typeface="Calibri" panose="020F0502020204030204"/>
                <a:ea typeface="宋体" panose="02010600030101010101" pitchFamily="2" charset="-122"/>
              </a:rPr>
              <a:t>www.1ppt.com/excel/  </a:t>
            </a:r>
          </a:p>
          <a:p>
            <a:pPr defTabSz="1219200"/>
            <a:r>
              <a:rPr lang="zh-CN" altLang="en-US" sz="135" dirty="0">
                <a:solidFill>
                  <a:prstClr val="white"/>
                </a:solidFill>
                <a:latin typeface="Calibri" panose="020F0502020204030204"/>
                <a:ea typeface="宋体" panose="02010600030101010101" pitchFamily="2" charset="-122"/>
              </a:rPr>
              <a:t>资料下载：</a:t>
            </a:r>
            <a:r>
              <a:rPr lang="en-US" altLang="zh-CN" sz="135" dirty="0">
                <a:solidFill>
                  <a:prstClr val="white"/>
                </a:solidFill>
                <a:latin typeface="Calibri" panose="020F0502020204030204"/>
                <a:ea typeface="宋体" panose="02010600030101010101" pitchFamily="2" charset="-122"/>
              </a:rPr>
              <a:t>www.1ppt.com/ziliao/                PPT</a:t>
            </a:r>
            <a:r>
              <a:rPr lang="zh-CN" altLang="en-US" sz="135" dirty="0">
                <a:solidFill>
                  <a:prstClr val="white"/>
                </a:solidFill>
                <a:latin typeface="Calibri" panose="020F0502020204030204"/>
                <a:ea typeface="宋体" panose="02010600030101010101" pitchFamily="2" charset="-122"/>
              </a:rPr>
              <a:t>课件下载：</a:t>
            </a:r>
            <a:r>
              <a:rPr lang="en-US" altLang="zh-CN" sz="135" dirty="0">
                <a:solidFill>
                  <a:prstClr val="white"/>
                </a:solidFill>
                <a:latin typeface="Calibri" panose="020F0502020204030204"/>
                <a:ea typeface="宋体" panose="02010600030101010101" pitchFamily="2" charset="-122"/>
              </a:rPr>
              <a:t>www.1ppt.com/kejian/ </a:t>
            </a:r>
          </a:p>
          <a:p>
            <a:pPr defTabSz="1219200"/>
            <a:r>
              <a:rPr lang="zh-CN" altLang="en-US" sz="135" dirty="0">
                <a:solidFill>
                  <a:prstClr val="white"/>
                </a:solidFill>
                <a:latin typeface="Calibri" panose="020F0502020204030204"/>
                <a:ea typeface="宋体" panose="02010600030101010101" pitchFamily="2" charset="-122"/>
              </a:rPr>
              <a:t>范文下载：</a:t>
            </a:r>
            <a:r>
              <a:rPr lang="en-US" altLang="zh-CN" sz="135" dirty="0">
                <a:solidFill>
                  <a:prstClr val="white"/>
                </a:solidFill>
                <a:latin typeface="Calibri" panose="020F0502020204030204"/>
                <a:ea typeface="宋体" panose="02010600030101010101" pitchFamily="2" charset="-122"/>
              </a:rPr>
              <a:t>www.1ppt.com/fanwen/             </a:t>
            </a:r>
            <a:r>
              <a:rPr lang="zh-CN" altLang="en-US" sz="135" dirty="0">
                <a:solidFill>
                  <a:prstClr val="white"/>
                </a:solidFill>
                <a:latin typeface="Calibri" panose="020F0502020204030204"/>
                <a:ea typeface="宋体" panose="02010600030101010101" pitchFamily="2" charset="-122"/>
              </a:rPr>
              <a:t>试卷下载：</a:t>
            </a:r>
            <a:r>
              <a:rPr lang="en-US" altLang="zh-CN" sz="135" dirty="0">
                <a:solidFill>
                  <a:prstClr val="white"/>
                </a:solidFill>
                <a:latin typeface="Calibri" panose="020F0502020204030204"/>
                <a:ea typeface="宋体" panose="02010600030101010101" pitchFamily="2" charset="-122"/>
              </a:rPr>
              <a:t>www.1ppt.com/shiti/  </a:t>
            </a:r>
          </a:p>
          <a:p>
            <a:pPr defTabSz="1219200"/>
            <a:r>
              <a:rPr lang="zh-CN" altLang="en-US" sz="135" dirty="0">
                <a:solidFill>
                  <a:prstClr val="white"/>
                </a:solidFill>
                <a:latin typeface="Calibri" panose="020F0502020204030204"/>
                <a:ea typeface="宋体" panose="02010600030101010101" pitchFamily="2" charset="-122"/>
              </a:rPr>
              <a:t>教案下载：</a:t>
            </a:r>
            <a:r>
              <a:rPr lang="en-US" altLang="zh-CN" sz="135" dirty="0">
                <a:solidFill>
                  <a:prstClr val="white"/>
                </a:solidFill>
                <a:latin typeface="Calibri" panose="020F0502020204030204"/>
                <a:ea typeface="宋体" panose="02010600030101010101" pitchFamily="2" charset="-122"/>
              </a:rPr>
              <a:t>www.1ppt.com/jiaoan/        </a:t>
            </a:r>
          </a:p>
          <a:p>
            <a:pPr defTabSz="1219200"/>
            <a:r>
              <a:rPr lang="zh-CN" altLang="en-US" sz="135" dirty="0">
                <a:solidFill>
                  <a:prstClr val="white"/>
                </a:solidFill>
                <a:latin typeface="Calibri" panose="020F0502020204030204"/>
                <a:ea typeface="宋体" panose="02010600030101010101" pitchFamily="2" charset="-122"/>
              </a:rPr>
              <a:t>字体下载：</a:t>
            </a:r>
            <a:r>
              <a:rPr lang="en-US" altLang="zh-CN" sz="135" dirty="0">
                <a:solidFill>
                  <a:prstClr val="white"/>
                </a:solidFill>
                <a:latin typeface="Calibri" panose="020F0502020204030204"/>
                <a:ea typeface="宋体" panose="02010600030101010101" pitchFamily="2" charset="-122"/>
              </a:rPr>
              <a:t>www.1ppt.com/ziti/</a:t>
            </a:r>
          </a:p>
          <a:p>
            <a:pPr defTabSz="1219200"/>
            <a:r>
              <a:rPr lang="en-US" altLang="zh-CN" sz="135" dirty="0">
                <a:solidFill>
                  <a:prstClr val="white"/>
                </a:solidFill>
                <a:latin typeface="Calibri" panose="020F0502020204030204"/>
                <a:ea typeface="宋体" panose="02010600030101010101" pitchFamily="2" charset="-122"/>
              </a:rPr>
              <a:t> </a:t>
            </a:r>
            <a:endParaRPr lang="zh-CN" altLang="en-US" sz="135" dirty="0">
              <a:solidFill>
                <a:prstClr val="white"/>
              </a:solidFill>
              <a:latin typeface="Calibri" panose="020F0502020204030204"/>
              <a:ea typeface="宋体" panose="02010600030101010101" pitchFamily="2" charset="-122"/>
            </a:endParaRPr>
          </a:p>
        </p:txBody>
      </p:sp>
      <p:pic>
        <p:nvPicPr>
          <p:cNvPr id="2" name="图片 1"/>
          <p:cNvPicPr>
            <a:picLocks noChangeAspect="1"/>
          </p:cNvPicPr>
          <p:nvPr userDrawn="1"/>
        </p:nvPicPr>
        <p:blipFill>
          <a:blip r:embed="rId2" cstate="screen"/>
          <a:stretch>
            <a:fillRect/>
          </a:stretch>
        </p:blipFill>
        <p:spPr>
          <a:xfrm>
            <a:off x="0" y="3898"/>
            <a:ext cx="12192000" cy="685410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1277" y="366182"/>
            <a:ext cx="3674241" cy="474644"/>
          </a:xfrm>
          <a:prstGeom prst="rect">
            <a:avLst/>
          </a:prstGeom>
        </p:spPr>
        <p:txBody>
          <a:bodyPr/>
          <a:lstStyle>
            <a:lvl1pPr>
              <a:defRPr sz="2135" b="0">
                <a:solidFill>
                  <a:srgbClr val="613620"/>
                </a:solidFill>
              </a:defRPr>
            </a:lvl1pPr>
          </a:lstStyle>
          <a:p>
            <a:r>
              <a:rPr lang="zh-CN" altLang="en-US"/>
              <a:t>单击此处编辑母版标题样式</a:t>
            </a:r>
          </a:p>
        </p:txBody>
      </p:sp>
      <p:grpSp>
        <p:nvGrpSpPr>
          <p:cNvPr id="3" name="组合 2"/>
          <p:cNvGrpSpPr/>
          <p:nvPr userDrawn="1"/>
        </p:nvGrpSpPr>
        <p:grpSpPr>
          <a:xfrm flipV="1">
            <a:off x="0" y="6741885"/>
            <a:ext cx="12192000" cy="116115"/>
            <a:chOff x="1239791" y="3373704"/>
            <a:chExt cx="5327375" cy="56535"/>
          </a:xfrm>
        </p:grpSpPr>
        <p:sp>
          <p:nvSpPr>
            <p:cNvPr id="4" name="矩形 3"/>
            <p:cNvSpPr/>
            <p:nvPr/>
          </p:nvSpPr>
          <p:spPr>
            <a:xfrm>
              <a:off x="1239791" y="3373704"/>
              <a:ext cx="1068443" cy="56535"/>
            </a:xfrm>
            <a:prstGeom prst="rect">
              <a:avLst/>
            </a:prstGeom>
            <a:solidFill>
              <a:srgbClr val="2E5660"/>
            </a:solidFill>
            <a:ln w="12700" cap="flat" cmpd="sng" algn="ctr">
              <a:noFill/>
              <a:prstDash val="solid"/>
              <a:miter lim="800000"/>
            </a:ln>
            <a:effectLst/>
          </p:spPr>
          <p:txBody>
            <a:bodyPr rtlCol="0" anchor="ctr"/>
            <a:lstStyle/>
            <a:p>
              <a:pPr algn="ctr">
                <a:defRPr/>
              </a:pPr>
              <a:endParaRPr lang="zh-CN" altLang="en-US" sz="2400" kern="0">
                <a:solidFill>
                  <a:prstClr val="white"/>
                </a:solidFill>
              </a:endParaRPr>
            </a:p>
          </p:txBody>
        </p:sp>
        <p:sp>
          <p:nvSpPr>
            <p:cNvPr id="5" name="矩形 4"/>
            <p:cNvSpPr/>
            <p:nvPr/>
          </p:nvSpPr>
          <p:spPr>
            <a:xfrm>
              <a:off x="5498723" y="3373704"/>
              <a:ext cx="1068443" cy="56535"/>
            </a:xfrm>
            <a:prstGeom prst="rect">
              <a:avLst/>
            </a:prstGeom>
            <a:solidFill>
              <a:srgbClr val="CAA884"/>
            </a:solidFill>
            <a:ln w="12700" cap="flat" cmpd="sng" algn="ctr">
              <a:noFill/>
              <a:prstDash val="solid"/>
              <a:miter lim="800000"/>
            </a:ln>
            <a:effectLst/>
          </p:spPr>
          <p:txBody>
            <a:bodyPr rtlCol="0" anchor="ctr"/>
            <a:lstStyle/>
            <a:p>
              <a:pPr algn="ctr">
                <a:defRPr/>
              </a:pPr>
              <a:endParaRPr lang="zh-CN" altLang="en-US" sz="2400" kern="0">
                <a:solidFill>
                  <a:prstClr val="white"/>
                </a:solidFill>
              </a:endParaRPr>
            </a:p>
          </p:txBody>
        </p:sp>
        <p:sp>
          <p:nvSpPr>
            <p:cNvPr id="6" name="矩形 5"/>
            <p:cNvSpPr/>
            <p:nvPr/>
          </p:nvSpPr>
          <p:spPr>
            <a:xfrm>
              <a:off x="2305265" y="3373704"/>
              <a:ext cx="1068443" cy="56535"/>
            </a:xfrm>
            <a:prstGeom prst="rect">
              <a:avLst/>
            </a:prstGeom>
            <a:solidFill>
              <a:srgbClr val="613620"/>
            </a:solidFill>
            <a:ln w="12700" cap="flat" cmpd="sng" algn="ctr">
              <a:noFill/>
              <a:prstDash val="solid"/>
              <a:miter lim="800000"/>
            </a:ln>
            <a:effectLst/>
          </p:spPr>
          <p:txBody>
            <a:bodyPr rtlCol="0" anchor="ctr"/>
            <a:lstStyle/>
            <a:p>
              <a:pPr algn="ctr">
                <a:defRPr/>
              </a:pPr>
              <a:endParaRPr lang="zh-CN" altLang="en-US" sz="2400" kern="0">
                <a:solidFill>
                  <a:prstClr val="white"/>
                </a:solidFill>
              </a:endParaRPr>
            </a:p>
          </p:txBody>
        </p:sp>
        <p:sp>
          <p:nvSpPr>
            <p:cNvPr id="7" name="矩形 6"/>
            <p:cNvSpPr/>
            <p:nvPr/>
          </p:nvSpPr>
          <p:spPr>
            <a:xfrm>
              <a:off x="4433247" y="3373704"/>
              <a:ext cx="1068443" cy="56535"/>
            </a:xfrm>
            <a:prstGeom prst="rect">
              <a:avLst/>
            </a:prstGeom>
            <a:solidFill>
              <a:srgbClr val="C51729"/>
            </a:solidFill>
            <a:ln w="12700" cap="flat" cmpd="sng" algn="ctr">
              <a:noFill/>
              <a:prstDash val="solid"/>
              <a:miter lim="800000"/>
            </a:ln>
            <a:effectLst/>
          </p:spPr>
          <p:txBody>
            <a:bodyPr rtlCol="0" anchor="ctr"/>
            <a:lstStyle/>
            <a:p>
              <a:pPr algn="ctr">
                <a:defRPr/>
              </a:pPr>
              <a:endParaRPr lang="zh-CN" altLang="en-US" sz="2400" kern="0">
                <a:solidFill>
                  <a:prstClr val="white"/>
                </a:solidFill>
              </a:endParaRPr>
            </a:p>
          </p:txBody>
        </p:sp>
        <p:sp>
          <p:nvSpPr>
            <p:cNvPr id="8" name="矩形 7"/>
            <p:cNvSpPr/>
            <p:nvPr/>
          </p:nvSpPr>
          <p:spPr>
            <a:xfrm>
              <a:off x="3370741" y="3373704"/>
              <a:ext cx="1068443" cy="56535"/>
            </a:xfrm>
            <a:prstGeom prst="rect">
              <a:avLst/>
            </a:prstGeom>
            <a:solidFill>
              <a:srgbClr val="D8D8D8"/>
            </a:solidFill>
            <a:ln w="12700" cap="flat" cmpd="sng" algn="ctr">
              <a:noFill/>
              <a:prstDash val="solid"/>
              <a:miter lim="800000"/>
            </a:ln>
            <a:effectLst/>
          </p:spPr>
          <p:txBody>
            <a:bodyPr rtlCol="0" anchor="ctr"/>
            <a:lstStyle/>
            <a:p>
              <a:pPr algn="ctr">
                <a:defRPr/>
              </a:pPr>
              <a:endParaRPr lang="zh-CN" altLang="en-US" sz="2400" kern="0">
                <a:solidFill>
                  <a:prstClr val="white"/>
                </a:solidFill>
              </a:endParaRPr>
            </a:p>
          </p:txBody>
        </p:sp>
      </p:grpSp>
      <p:sp>
        <p:nvSpPr>
          <p:cNvPr id="9" name="矩形 8"/>
          <p:cNvSpPr/>
          <p:nvPr userDrawn="1"/>
        </p:nvSpPr>
        <p:spPr>
          <a:xfrm>
            <a:off x="0" y="198018"/>
            <a:ext cx="588579" cy="810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4" name="图片 2"/>
          <p:cNvPicPr>
            <a:picLocks noChangeAspect="1"/>
          </p:cNvPicPr>
          <p:nvPr userDrawn="1"/>
        </p:nvPicPr>
        <p:blipFill>
          <a:blip r:embed="rId2"/>
          <a:stretch>
            <a:fillRect/>
          </a:stretch>
        </p:blipFill>
        <p:spPr bwMode="auto">
          <a:xfrm>
            <a:off x="0" y="3048"/>
            <a:ext cx="12192000" cy="6851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userDrawn="1"/>
        </p:nvSpPr>
        <p:spPr>
          <a:xfrm>
            <a:off x="0" y="-3048"/>
            <a:ext cx="12192000" cy="6858000"/>
          </a:xfrm>
          <a:prstGeom prst="rect">
            <a:avLst/>
          </a:prstGeom>
          <a:solidFill>
            <a:sysClr val="windowText" lastClr="000000">
              <a:alpha val="40000"/>
            </a:sysClr>
          </a:solidFill>
          <a:ln w="12700" cap="flat" cmpd="sng" algn="ctr">
            <a:noFill/>
            <a:prstDash val="solid"/>
            <a:miter lim="800000"/>
          </a:ln>
          <a:effectLst/>
        </p:spPr>
        <p:txBody>
          <a:bodyPr anchor="ctr"/>
          <a:lstStyle/>
          <a:p>
            <a:pPr marL="0" marR="0" lvl="0" indent="0" algn="ctr" defTabSz="1219200" eaLnBrk="0" fontAlgn="base" latinLnBrk="0" hangingPunct="0">
              <a:lnSpc>
                <a:spcPct val="100000"/>
              </a:lnSpc>
              <a:spcBef>
                <a:spcPct val="0"/>
              </a:spcBef>
              <a:spcAft>
                <a:spcPct val="0"/>
              </a:spcAft>
              <a:buClrTx/>
              <a:buSzTx/>
              <a:buFontTx/>
              <a:buNone/>
              <a:defRPr/>
            </a:pPr>
            <a:endParaRPr kumimoji="0" lang="zh-CN" altLang="en-US" sz="1735"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2" name="组合 1"/>
          <p:cNvGrpSpPr/>
          <p:nvPr userDrawn="1"/>
        </p:nvGrpSpPr>
        <p:grpSpPr>
          <a:xfrm flipV="1">
            <a:off x="0" y="6741885"/>
            <a:ext cx="12192000" cy="116115"/>
            <a:chOff x="1239791" y="3373704"/>
            <a:chExt cx="5327375" cy="56535"/>
          </a:xfrm>
        </p:grpSpPr>
        <p:sp>
          <p:nvSpPr>
            <p:cNvPr id="3" name="矩形 2"/>
            <p:cNvSpPr/>
            <p:nvPr/>
          </p:nvSpPr>
          <p:spPr>
            <a:xfrm>
              <a:off x="1239791" y="3373704"/>
              <a:ext cx="1068443" cy="56535"/>
            </a:xfrm>
            <a:prstGeom prst="rect">
              <a:avLst/>
            </a:prstGeom>
            <a:solidFill>
              <a:srgbClr val="2E5660"/>
            </a:solidFill>
            <a:ln w="12700" cap="flat" cmpd="sng" algn="ctr">
              <a:noFill/>
              <a:prstDash val="solid"/>
              <a:miter lim="800000"/>
            </a:ln>
            <a:effectLst/>
          </p:spPr>
          <p:txBody>
            <a:bodyPr rtlCol="0" anchor="ctr"/>
            <a:lstStyle/>
            <a:p>
              <a:pPr algn="ctr">
                <a:defRPr/>
              </a:pPr>
              <a:endParaRPr lang="zh-CN" altLang="en-US" sz="1350" kern="0">
                <a:solidFill>
                  <a:prstClr val="white"/>
                </a:solidFill>
              </a:endParaRPr>
            </a:p>
          </p:txBody>
        </p:sp>
        <p:sp>
          <p:nvSpPr>
            <p:cNvPr id="4" name="矩形 3"/>
            <p:cNvSpPr/>
            <p:nvPr/>
          </p:nvSpPr>
          <p:spPr>
            <a:xfrm>
              <a:off x="5498723" y="3373704"/>
              <a:ext cx="1068443" cy="56535"/>
            </a:xfrm>
            <a:prstGeom prst="rect">
              <a:avLst/>
            </a:prstGeom>
            <a:solidFill>
              <a:srgbClr val="CAA884"/>
            </a:solidFill>
            <a:ln w="12700" cap="flat" cmpd="sng" algn="ctr">
              <a:noFill/>
              <a:prstDash val="solid"/>
              <a:miter lim="800000"/>
            </a:ln>
            <a:effectLst/>
          </p:spPr>
          <p:txBody>
            <a:bodyPr rtlCol="0" anchor="ctr"/>
            <a:lstStyle/>
            <a:p>
              <a:pPr algn="ctr">
                <a:defRPr/>
              </a:pPr>
              <a:endParaRPr lang="zh-CN" altLang="en-US" sz="1350" kern="0">
                <a:solidFill>
                  <a:prstClr val="white"/>
                </a:solidFill>
              </a:endParaRPr>
            </a:p>
          </p:txBody>
        </p:sp>
        <p:sp>
          <p:nvSpPr>
            <p:cNvPr id="5" name="矩形 4"/>
            <p:cNvSpPr/>
            <p:nvPr/>
          </p:nvSpPr>
          <p:spPr>
            <a:xfrm>
              <a:off x="2305265" y="3373704"/>
              <a:ext cx="1068443" cy="56535"/>
            </a:xfrm>
            <a:prstGeom prst="rect">
              <a:avLst/>
            </a:prstGeom>
            <a:solidFill>
              <a:srgbClr val="613620"/>
            </a:solidFill>
            <a:ln w="12700" cap="flat" cmpd="sng" algn="ctr">
              <a:noFill/>
              <a:prstDash val="solid"/>
              <a:miter lim="800000"/>
            </a:ln>
            <a:effectLst/>
          </p:spPr>
          <p:txBody>
            <a:bodyPr rtlCol="0" anchor="ctr"/>
            <a:lstStyle/>
            <a:p>
              <a:pPr algn="ctr">
                <a:defRPr/>
              </a:pPr>
              <a:endParaRPr lang="zh-CN" altLang="en-US" sz="1350" kern="0">
                <a:solidFill>
                  <a:prstClr val="white"/>
                </a:solidFill>
              </a:endParaRPr>
            </a:p>
          </p:txBody>
        </p:sp>
        <p:sp>
          <p:nvSpPr>
            <p:cNvPr id="6" name="矩形 5"/>
            <p:cNvSpPr/>
            <p:nvPr/>
          </p:nvSpPr>
          <p:spPr>
            <a:xfrm>
              <a:off x="4433247" y="3373704"/>
              <a:ext cx="1068443" cy="56535"/>
            </a:xfrm>
            <a:prstGeom prst="rect">
              <a:avLst/>
            </a:prstGeom>
            <a:solidFill>
              <a:srgbClr val="C51729"/>
            </a:solidFill>
            <a:ln w="12700" cap="flat" cmpd="sng" algn="ctr">
              <a:noFill/>
              <a:prstDash val="solid"/>
              <a:miter lim="800000"/>
            </a:ln>
            <a:effectLst/>
          </p:spPr>
          <p:txBody>
            <a:bodyPr rtlCol="0" anchor="ctr"/>
            <a:lstStyle/>
            <a:p>
              <a:pPr algn="ctr">
                <a:defRPr/>
              </a:pPr>
              <a:endParaRPr lang="zh-CN" altLang="en-US" sz="1350" kern="0">
                <a:solidFill>
                  <a:prstClr val="white"/>
                </a:solidFill>
              </a:endParaRPr>
            </a:p>
          </p:txBody>
        </p:sp>
        <p:sp>
          <p:nvSpPr>
            <p:cNvPr id="7" name="矩形 6"/>
            <p:cNvSpPr/>
            <p:nvPr/>
          </p:nvSpPr>
          <p:spPr>
            <a:xfrm>
              <a:off x="3370741" y="3373704"/>
              <a:ext cx="1068443" cy="56535"/>
            </a:xfrm>
            <a:prstGeom prst="rect">
              <a:avLst/>
            </a:prstGeom>
            <a:solidFill>
              <a:srgbClr val="D8D8D8"/>
            </a:solidFill>
            <a:ln w="12700" cap="flat" cmpd="sng" algn="ctr">
              <a:noFill/>
              <a:prstDash val="solid"/>
              <a:miter lim="800000"/>
            </a:ln>
            <a:effectLst/>
          </p:spPr>
          <p:txBody>
            <a:bodyPr rtlCol="0" anchor="ctr"/>
            <a:lstStyle/>
            <a:p>
              <a:pPr algn="ctr">
                <a:defRPr/>
              </a:pPr>
              <a:endParaRPr lang="zh-CN" altLang="en-US" sz="1350" kern="0">
                <a:solidFill>
                  <a:prstClr val="white"/>
                </a:solidFil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cstate="screen"/>
          <a:srcRect r="-57"/>
          <a:stretch>
            <a:fillRect/>
          </a:stretch>
        </p:blipFill>
        <p:spPr>
          <a:xfrm>
            <a:off x="-1" y="-1"/>
            <a:ext cx="12192001" cy="6858001"/>
          </a:xfrm>
          <a:prstGeom prst="rect">
            <a:avLst/>
          </a:prstGeom>
        </p:spPr>
      </p:pic>
      <p:sp>
        <p:nvSpPr>
          <p:cNvPr id="2" name="矩形 1"/>
          <p:cNvSpPr/>
          <p:nvPr userDrawn="1"/>
        </p:nvSpPr>
        <p:spPr>
          <a:xfrm>
            <a:off x="-3" y="-1"/>
            <a:ext cx="12192001"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4" name="矩形 3"/>
          <p:cNvSpPr/>
          <p:nvPr userDrawn="1"/>
        </p:nvSpPr>
        <p:spPr>
          <a:xfrm>
            <a:off x="10066789" y="6498129"/>
            <a:ext cx="1033515" cy="245110"/>
          </a:xfrm>
          <a:prstGeom prst="rect">
            <a:avLst/>
          </a:prstGeom>
        </p:spPr>
        <p:txBody>
          <a:bodyPr wrap="square">
            <a:spAutoFit/>
          </a:bodyPr>
          <a:lstStyle/>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pPr defTabSz="914400"/>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pPr defTabSz="914400"/>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pPr defTabSz="914400"/>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pPr defTabSz="914400"/>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pPr defTabSz="914400"/>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pPr defTabSz="914400"/>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pPr defTabSz="914400"/>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pPr defTabSz="914400"/>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pic>
        <p:nvPicPr>
          <p:cNvPr id="2" name="图片 1"/>
          <p:cNvPicPr>
            <a:picLocks noChangeAspect="1"/>
          </p:cNvPicPr>
          <p:nvPr userDrawn="1"/>
        </p:nvPicPr>
        <p:blipFill>
          <a:blip r:embed="rId2" cstate="screen"/>
          <a:stretch>
            <a:fillRect/>
          </a:stretch>
        </p:blipFill>
        <p:spPr>
          <a:xfrm>
            <a:off x="0" y="3897"/>
            <a:ext cx="12192000" cy="6854103"/>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1276" y="366181"/>
            <a:ext cx="3674241" cy="474644"/>
          </a:xfrm>
          <a:prstGeom prst="rect">
            <a:avLst/>
          </a:prstGeom>
        </p:spPr>
        <p:txBody>
          <a:bodyPr/>
          <a:lstStyle>
            <a:lvl1pPr>
              <a:defRPr sz="2135" b="0">
                <a:solidFill>
                  <a:srgbClr val="613620"/>
                </a:solidFill>
              </a:defRPr>
            </a:lvl1pPr>
          </a:lstStyle>
          <a:p>
            <a:r>
              <a:rPr lang="zh-CN" altLang="en-US"/>
              <a:t>单击此处编辑母版标题样式</a:t>
            </a:r>
          </a:p>
        </p:txBody>
      </p:sp>
      <p:sp>
        <p:nvSpPr>
          <p:cNvPr id="9" name="矩形 8"/>
          <p:cNvSpPr/>
          <p:nvPr userDrawn="1"/>
        </p:nvSpPr>
        <p:spPr>
          <a:xfrm>
            <a:off x="0" y="198017"/>
            <a:ext cx="588579" cy="810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cstate="screen"/>
          <a:srcRect r="-57"/>
          <a:stretch>
            <a:fillRect/>
          </a:stretch>
        </p:blipFill>
        <p:spPr>
          <a:xfrm>
            <a:off x="-1" y="-1"/>
            <a:ext cx="12192001" cy="6858001"/>
          </a:xfrm>
          <a:prstGeom prst="rect">
            <a:avLst/>
          </a:prstGeom>
        </p:spPr>
      </p:pic>
      <p:sp>
        <p:nvSpPr>
          <p:cNvPr id="2" name="矩形 1"/>
          <p:cNvSpPr/>
          <p:nvPr userDrawn="1"/>
        </p:nvSpPr>
        <p:spPr>
          <a:xfrm>
            <a:off x="-2" y="-1"/>
            <a:ext cx="12192001"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4" name="图片 2"/>
          <p:cNvPicPr>
            <a:picLocks noChangeAspect="1"/>
          </p:cNvPicPr>
          <p:nvPr userDrawn="1"/>
        </p:nvPicPr>
        <p:blipFill>
          <a:blip r:embed="rId2"/>
          <a:stretch>
            <a:fillRect/>
          </a:stretch>
        </p:blipFill>
        <p:spPr bwMode="auto">
          <a:xfrm>
            <a:off x="0" y="3048"/>
            <a:ext cx="12192000" cy="6851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userDrawn="1"/>
        </p:nvSpPr>
        <p:spPr>
          <a:xfrm>
            <a:off x="0" y="-3048"/>
            <a:ext cx="12192000" cy="6858000"/>
          </a:xfrm>
          <a:prstGeom prst="rect">
            <a:avLst/>
          </a:prstGeom>
          <a:solidFill>
            <a:sysClr val="windowText" lastClr="000000">
              <a:alpha val="40000"/>
            </a:sysClr>
          </a:solidFill>
          <a:ln w="12700" cap="flat" cmpd="sng" algn="ctr">
            <a:noFill/>
            <a:prstDash val="solid"/>
            <a:miter lim="800000"/>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3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2" name="组合 1"/>
          <p:cNvGrpSpPr/>
          <p:nvPr userDrawn="1"/>
        </p:nvGrpSpPr>
        <p:grpSpPr>
          <a:xfrm flipV="1">
            <a:off x="0" y="6741885"/>
            <a:ext cx="12192000" cy="116115"/>
            <a:chOff x="1239791" y="3373704"/>
            <a:chExt cx="5327375" cy="56535"/>
          </a:xfrm>
        </p:grpSpPr>
        <p:sp>
          <p:nvSpPr>
            <p:cNvPr id="3" name="矩形 2"/>
            <p:cNvSpPr/>
            <p:nvPr/>
          </p:nvSpPr>
          <p:spPr>
            <a:xfrm>
              <a:off x="1239791" y="3373704"/>
              <a:ext cx="1068443" cy="56535"/>
            </a:xfrm>
            <a:prstGeom prst="rect">
              <a:avLst/>
            </a:prstGeom>
            <a:solidFill>
              <a:srgbClr val="2E5660"/>
            </a:solidFill>
            <a:ln w="12700" cap="flat" cmpd="sng" algn="ctr">
              <a:noFill/>
              <a:prstDash val="solid"/>
              <a:miter lim="800000"/>
            </a:ln>
            <a:effectLst/>
          </p:spPr>
          <p:txBody>
            <a:bodyPr rtlCol="0" anchor="ctr"/>
            <a:lstStyle/>
            <a:p>
              <a:pPr algn="ctr">
                <a:defRPr/>
              </a:pPr>
              <a:endParaRPr lang="zh-CN" altLang="en-US" sz="2400" kern="0">
                <a:solidFill>
                  <a:prstClr val="white"/>
                </a:solidFill>
              </a:endParaRPr>
            </a:p>
          </p:txBody>
        </p:sp>
        <p:sp>
          <p:nvSpPr>
            <p:cNvPr id="4" name="矩形 3"/>
            <p:cNvSpPr/>
            <p:nvPr/>
          </p:nvSpPr>
          <p:spPr>
            <a:xfrm>
              <a:off x="5498723" y="3373704"/>
              <a:ext cx="1068443" cy="56535"/>
            </a:xfrm>
            <a:prstGeom prst="rect">
              <a:avLst/>
            </a:prstGeom>
            <a:solidFill>
              <a:srgbClr val="CAA884"/>
            </a:solidFill>
            <a:ln w="12700" cap="flat" cmpd="sng" algn="ctr">
              <a:noFill/>
              <a:prstDash val="solid"/>
              <a:miter lim="800000"/>
            </a:ln>
            <a:effectLst/>
          </p:spPr>
          <p:txBody>
            <a:bodyPr rtlCol="0" anchor="ctr"/>
            <a:lstStyle/>
            <a:p>
              <a:pPr algn="ctr">
                <a:defRPr/>
              </a:pPr>
              <a:endParaRPr lang="zh-CN" altLang="en-US" sz="2400" kern="0">
                <a:solidFill>
                  <a:prstClr val="white"/>
                </a:solidFill>
              </a:endParaRPr>
            </a:p>
          </p:txBody>
        </p:sp>
        <p:sp>
          <p:nvSpPr>
            <p:cNvPr id="5" name="矩形 4"/>
            <p:cNvSpPr/>
            <p:nvPr/>
          </p:nvSpPr>
          <p:spPr>
            <a:xfrm>
              <a:off x="2305265" y="3373704"/>
              <a:ext cx="1068443" cy="56535"/>
            </a:xfrm>
            <a:prstGeom prst="rect">
              <a:avLst/>
            </a:prstGeom>
            <a:solidFill>
              <a:srgbClr val="613620"/>
            </a:solidFill>
            <a:ln w="12700" cap="flat" cmpd="sng" algn="ctr">
              <a:noFill/>
              <a:prstDash val="solid"/>
              <a:miter lim="800000"/>
            </a:ln>
            <a:effectLst/>
          </p:spPr>
          <p:txBody>
            <a:bodyPr rtlCol="0" anchor="ctr"/>
            <a:lstStyle/>
            <a:p>
              <a:pPr algn="ctr">
                <a:defRPr/>
              </a:pPr>
              <a:endParaRPr lang="zh-CN" altLang="en-US" sz="2400" kern="0">
                <a:solidFill>
                  <a:prstClr val="white"/>
                </a:solidFill>
              </a:endParaRPr>
            </a:p>
          </p:txBody>
        </p:sp>
        <p:sp>
          <p:nvSpPr>
            <p:cNvPr id="6" name="矩形 5"/>
            <p:cNvSpPr/>
            <p:nvPr/>
          </p:nvSpPr>
          <p:spPr>
            <a:xfrm>
              <a:off x="4433247" y="3373704"/>
              <a:ext cx="1068443" cy="56535"/>
            </a:xfrm>
            <a:prstGeom prst="rect">
              <a:avLst/>
            </a:prstGeom>
            <a:solidFill>
              <a:srgbClr val="C51729"/>
            </a:solidFill>
            <a:ln w="12700" cap="flat" cmpd="sng" algn="ctr">
              <a:noFill/>
              <a:prstDash val="solid"/>
              <a:miter lim="800000"/>
            </a:ln>
            <a:effectLst/>
          </p:spPr>
          <p:txBody>
            <a:bodyPr rtlCol="0" anchor="ctr"/>
            <a:lstStyle/>
            <a:p>
              <a:pPr algn="ctr">
                <a:defRPr/>
              </a:pPr>
              <a:endParaRPr lang="zh-CN" altLang="en-US" sz="2400" kern="0">
                <a:solidFill>
                  <a:prstClr val="white"/>
                </a:solidFill>
              </a:endParaRPr>
            </a:p>
          </p:txBody>
        </p:sp>
        <p:sp>
          <p:nvSpPr>
            <p:cNvPr id="7" name="矩形 6"/>
            <p:cNvSpPr/>
            <p:nvPr/>
          </p:nvSpPr>
          <p:spPr>
            <a:xfrm>
              <a:off x="3370741" y="3373704"/>
              <a:ext cx="1068443" cy="56535"/>
            </a:xfrm>
            <a:prstGeom prst="rect">
              <a:avLst/>
            </a:prstGeom>
            <a:solidFill>
              <a:srgbClr val="D8D8D8"/>
            </a:solidFill>
            <a:ln w="12700" cap="flat" cmpd="sng" algn="ctr">
              <a:noFill/>
              <a:prstDash val="solid"/>
              <a:miter lim="800000"/>
            </a:ln>
            <a:effectLst/>
          </p:spPr>
          <p:txBody>
            <a:bodyPr rtlCol="0" anchor="ctr"/>
            <a:lstStyle/>
            <a:p>
              <a:pPr algn="ctr">
                <a:defRPr/>
              </a:pPr>
              <a:endParaRPr lang="zh-CN" altLang="en-US" sz="2400" kern="0">
                <a:solidFill>
                  <a:prstClr val="white"/>
                </a:solidFil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4" name="矩形 3"/>
          <p:cNvSpPr/>
          <p:nvPr userDrawn="1"/>
        </p:nvSpPr>
        <p:spPr>
          <a:xfrm>
            <a:off x="10066789" y="6498129"/>
            <a:ext cx="1033515" cy="296876"/>
          </a:xfrm>
          <a:prstGeom prst="rect">
            <a:avLst/>
          </a:prstGeom>
        </p:spPr>
        <p:txBody>
          <a:bodyPr wrap="square">
            <a:spAutoFit/>
          </a:bodyPr>
          <a:lstStyle/>
          <a:p>
            <a:pPr defTabSz="1219200"/>
            <a:r>
              <a:rPr lang="en-US" altLang="zh-CN" sz="135" dirty="0">
                <a:solidFill>
                  <a:prstClr val="white"/>
                </a:solidFill>
                <a:latin typeface="Calibri" panose="020F0502020204030204"/>
                <a:ea typeface="宋体" panose="02010600030101010101" pitchFamily="2" charset="-122"/>
              </a:rPr>
              <a:t>PPT</a:t>
            </a:r>
            <a:r>
              <a:rPr lang="zh-CN" altLang="en-US" sz="135" dirty="0">
                <a:solidFill>
                  <a:prstClr val="white"/>
                </a:solidFill>
                <a:latin typeface="Calibri" panose="020F0502020204030204"/>
                <a:ea typeface="宋体" panose="02010600030101010101" pitchFamily="2" charset="-122"/>
              </a:rPr>
              <a:t>模板下载：</a:t>
            </a:r>
            <a:r>
              <a:rPr lang="en-US" altLang="zh-CN" sz="135" dirty="0">
                <a:solidFill>
                  <a:prstClr val="white"/>
                </a:solidFill>
                <a:latin typeface="Calibri" panose="020F0502020204030204"/>
                <a:ea typeface="宋体" panose="02010600030101010101" pitchFamily="2" charset="-122"/>
              </a:rPr>
              <a:t>www.1ppt.com/moban/     </a:t>
            </a:r>
            <a:r>
              <a:rPr lang="zh-CN" altLang="en-US" sz="135" dirty="0">
                <a:solidFill>
                  <a:prstClr val="white"/>
                </a:solidFill>
                <a:latin typeface="Calibri" panose="020F0502020204030204"/>
                <a:ea typeface="宋体" panose="02010600030101010101" pitchFamily="2" charset="-122"/>
              </a:rPr>
              <a:t>行业</a:t>
            </a:r>
            <a:r>
              <a:rPr lang="en-US" altLang="zh-CN" sz="135" dirty="0">
                <a:solidFill>
                  <a:prstClr val="white"/>
                </a:solidFill>
                <a:latin typeface="Calibri" panose="020F0502020204030204"/>
                <a:ea typeface="宋体" panose="02010600030101010101" pitchFamily="2" charset="-122"/>
              </a:rPr>
              <a:t>PPT</a:t>
            </a:r>
            <a:r>
              <a:rPr lang="zh-CN" altLang="en-US" sz="135" dirty="0">
                <a:solidFill>
                  <a:prstClr val="white"/>
                </a:solidFill>
                <a:latin typeface="Calibri" panose="020F0502020204030204"/>
                <a:ea typeface="宋体" panose="02010600030101010101" pitchFamily="2" charset="-122"/>
              </a:rPr>
              <a:t>模板：</a:t>
            </a:r>
            <a:r>
              <a:rPr lang="en-US" altLang="zh-CN" sz="135" dirty="0">
                <a:solidFill>
                  <a:prstClr val="white"/>
                </a:solidFill>
                <a:latin typeface="Calibri" panose="020F0502020204030204"/>
                <a:ea typeface="宋体" panose="02010600030101010101" pitchFamily="2" charset="-122"/>
              </a:rPr>
              <a:t>www.1ppt.com/hangye/ </a:t>
            </a:r>
          </a:p>
          <a:p>
            <a:pPr defTabSz="1219200"/>
            <a:r>
              <a:rPr lang="zh-CN" altLang="en-US" sz="135" dirty="0">
                <a:solidFill>
                  <a:prstClr val="white"/>
                </a:solidFill>
                <a:latin typeface="Calibri" panose="020F0502020204030204"/>
                <a:ea typeface="宋体" panose="02010600030101010101" pitchFamily="2" charset="-122"/>
              </a:rPr>
              <a:t>节日</a:t>
            </a:r>
            <a:r>
              <a:rPr lang="en-US" altLang="zh-CN" sz="135" dirty="0">
                <a:solidFill>
                  <a:prstClr val="white"/>
                </a:solidFill>
                <a:latin typeface="Calibri" panose="020F0502020204030204"/>
                <a:ea typeface="宋体" panose="02010600030101010101" pitchFamily="2" charset="-122"/>
              </a:rPr>
              <a:t>PPT</a:t>
            </a:r>
            <a:r>
              <a:rPr lang="zh-CN" altLang="en-US" sz="135" dirty="0">
                <a:solidFill>
                  <a:prstClr val="white"/>
                </a:solidFill>
                <a:latin typeface="Calibri" panose="020F0502020204030204"/>
                <a:ea typeface="宋体" panose="02010600030101010101" pitchFamily="2" charset="-122"/>
              </a:rPr>
              <a:t>模板：</a:t>
            </a:r>
            <a:r>
              <a:rPr lang="en-US" altLang="zh-CN" sz="135" dirty="0">
                <a:solidFill>
                  <a:prstClr val="white"/>
                </a:solidFill>
                <a:latin typeface="Calibri" panose="020F0502020204030204"/>
                <a:ea typeface="宋体" panose="02010600030101010101" pitchFamily="2" charset="-122"/>
              </a:rPr>
              <a:t>www.1ppt.com/jieri/           PPT</a:t>
            </a:r>
            <a:r>
              <a:rPr lang="zh-CN" altLang="en-US" sz="135" dirty="0">
                <a:solidFill>
                  <a:prstClr val="white"/>
                </a:solidFill>
                <a:latin typeface="Calibri" panose="020F0502020204030204"/>
                <a:ea typeface="宋体" panose="02010600030101010101" pitchFamily="2" charset="-122"/>
              </a:rPr>
              <a:t>素材下载：</a:t>
            </a:r>
            <a:r>
              <a:rPr lang="en-US" altLang="zh-CN" sz="135" dirty="0">
                <a:solidFill>
                  <a:prstClr val="white"/>
                </a:solidFill>
                <a:latin typeface="Calibri" panose="020F0502020204030204"/>
                <a:ea typeface="宋体" panose="02010600030101010101" pitchFamily="2" charset="-122"/>
              </a:rPr>
              <a:t>www.1ppt.com/sucai/</a:t>
            </a:r>
          </a:p>
          <a:p>
            <a:pPr defTabSz="1219200"/>
            <a:r>
              <a:rPr lang="en-US" altLang="zh-CN" sz="135" dirty="0">
                <a:solidFill>
                  <a:prstClr val="white"/>
                </a:solidFill>
                <a:latin typeface="Calibri" panose="020F0502020204030204"/>
                <a:ea typeface="宋体" panose="02010600030101010101" pitchFamily="2" charset="-122"/>
              </a:rPr>
              <a:t>PPT</a:t>
            </a:r>
            <a:r>
              <a:rPr lang="zh-CN" altLang="en-US" sz="135" dirty="0">
                <a:solidFill>
                  <a:prstClr val="white"/>
                </a:solidFill>
                <a:latin typeface="Calibri" panose="020F0502020204030204"/>
                <a:ea typeface="宋体" panose="02010600030101010101" pitchFamily="2" charset="-122"/>
              </a:rPr>
              <a:t>背景图片：</a:t>
            </a:r>
            <a:r>
              <a:rPr lang="en-US" altLang="zh-CN" sz="135" dirty="0">
                <a:solidFill>
                  <a:prstClr val="white"/>
                </a:solidFill>
                <a:latin typeface="Calibri" panose="020F0502020204030204"/>
                <a:ea typeface="宋体" panose="02010600030101010101" pitchFamily="2" charset="-122"/>
              </a:rPr>
              <a:t>www.1ppt.com/beijing/      PPT</a:t>
            </a:r>
            <a:r>
              <a:rPr lang="zh-CN" altLang="en-US" sz="135" dirty="0">
                <a:solidFill>
                  <a:prstClr val="white"/>
                </a:solidFill>
                <a:latin typeface="Calibri" panose="020F0502020204030204"/>
                <a:ea typeface="宋体" panose="02010600030101010101" pitchFamily="2" charset="-122"/>
              </a:rPr>
              <a:t>图表下载：</a:t>
            </a:r>
            <a:r>
              <a:rPr lang="en-US" altLang="zh-CN" sz="135" dirty="0">
                <a:solidFill>
                  <a:prstClr val="white"/>
                </a:solidFill>
                <a:latin typeface="Calibri" panose="020F0502020204030204"/>
                <a:ea typeface="宋体" panose="02010600030101010101" pitchFamily="2" charset="-122"/>
              </a:rPr>
              <a:t>www.1ppt.com/tubiao/      </a:t>
            </a:r>
          </a:p>
          <a:p>
            <a:pPr defTabSz="1219200"/>
            <a:r>
              <a:rPr lang="zh-CN" altLang="en-US" sz="135" dirty="0">
                <a:solidFill>
                  <a:prstClr val="white"/>
                </a:solidFill>
                <a:latin typeface="Calibri" panose="020F0502020204030204"/>
                <a:ea typeface="宋体" panose="02010600030101010101" pitchFamily="2" charset="-122"/>
              </a:rPr>
              <a:t>优秀</a:t>
            </a:r>
            <a:r>
              <a:rPr lang="en-US" altLang="zh-CN" sz="135" dirty="0">
                <a:solidFill>
                  <a:prstClr val="white"/>
                </a:solidFill>
                <a:latin typeface="Calibri" panose="020F0502020204030204"/>
                <a:ea typeface="宋体" panose="02010600030101010101" pitchFamily="2" charset="-122"/>
              </a:rPr>
              <a:t>PPT</a:t>
            </a:r>
            <a:r>
              <a:rPr lang="zh-CN" altLang="en-US" sz="135" dirty="0">
                <a:solidFill>
                  <a:prstClr val="white"/>
                </a:solidFill>
                <a:latin typeface="Calibri" panose="020F0502020204030204"/>
                <a:ea typeface="宋体" panose="02010600030101010101" pitchFamily="2" charset="-122"/>
              </a:rPr>
              <a:t>下载：</a:t>
            </a:r>
            <a:r>
              <a:rPr lang="en-US" altLang="zh-CN" sz="135" dirty="0">
                <a:solidFill>
                  <a:prstClr val="white"/>
                </a:solidFill>
                <a:latin typeface="Calibri" panose="020F0502020204030204"/>
                <a:ea typeface="宋体" panose="02010600030101010101" pitchFamily="2" charset="-122"/>
              </a:rPr>
              <a:t>www.1ppt.com/xiazai/        PPT</a:t>
            </a:r>
            <a:r>
              <a:rPr lang="zh-CN" altLang="en-US" sz="135" dirty="0">
                <a:solidFill>
                  <a:prstClr val="white"/>
                </a:solidFill>
                <a:latin typeface="Calibri" panose="020F0502020204030204"/>
                <a:ea typeface="宋体" panose="02010600030101010101" pitchFamily="2" charset="-122"/>
              </a:rPr>
              <a:t>教程： </a:t>
            </a:r>
            <a:r>
              <a:rPr lang="en-US" altLang="zh-CN" sz="135" dirty="0">
                <a:solidFill>
                  <a:prstClr val="white"/>
                </a:solidFill>
                <a:latin typeface="Calibri" panose="020F0502020204030204"/>
                <a:ea typeface="宋体" panose="02010600030101010101" pitchFamily="2" charset="-122"/>
              </a:rPr>
              <a:t>www.1ppt.com/powerpoint/      </a:t>
            </a:r>
          </a:p>
          <a:p>
            <a:pPr defTabSz="1219200"/>
            <a:r>
              <a:rPr lang="en-US" altLang="zh-CN" sz="135" dirty="0">
                <a:solidFill>
                  <a:prstClr val="white"/>
                </a:solidFill>
                <a:latin typeface="Calibri" panose="020F0502020204030204"/>
                <a:ea typeface="宋体" panose="02010600030101010101" pitchFamily="2" charset="-122"/>
              </a:rPr>
              <a:t>Word</a:t>
            </a:r>
            <a:r>
              <a:rPr lang="zh-CN" altLang="en-US" sz="135" dirty="0">
                <a:solidFill>
                  <a:prstClr val="white"/>
                </a:solidFill>
                <a:latin typeface="Calibri" panose="020F0502020204030204"/>
                <a:ea typeface="宋体" panose="02010600030101010101" pitchFamily="2" charset="-122"/>
              </a:rPr>
              <a:t>教程： </a:t>
            </a:r>
            <a:r>
              <a:rPr lang="en-US" altLang="zh-CN" sz="135" dirty="0">
                <a:solidFill>
                  <a:prstClr val="white"/>
                </a:solidFill>
                <a:latin typeface="Calibri" panose="020F0502020204030204"/>
                <a:ea typeface="宋体" panose="02010600030101010101" pitchFamily="2" charset="-122"/>
              </a:rPr>
              <a:t>www.1ppt.com/word/              Excel</a:t>
            </a:r>
            <a:r>
              <a:rPr lang="zh-CN" altLang="en-US" sz="135" dirty="0">
                <a:solidFill>
                  <a:prstClr val="white"/>
                </a:solidFill>
                <a:latin typeface="Calibri" panose="020F0502020204030204"/>
                <a:ea typeface="宋体" panose="02010600030101010101" pitchFamily="2" charset="-122"/>
              </a:rPr>
              <a:t>教程：</a:t>
            </a:r>
            <a:r>
              <a:rPr lang="en-US" altLang="zh-CN" sz="135" dirty="0">
                <a:solidFill>
                  <a:prstClr val="white"/>
                </a:solidFill>
                <a:latin typeface="Calibri" panose="020F0502020204030204"/>
                <a:ea typeface="宋体" panose="02010600030101010101" pitchFamily="2" charset="-122"/>
              </a:rPr>
              <a:t>www.1ppt.com/excel/  </a:t>
            </a:r>
          </a:p>
          <a:p>
            <a:pPr defTabSz="1219200"/>
            <a:r>
              <a:rPr lang="zh-CN" altLang="en-US" sz="135" dirty="0">
                <a:solidFill>
                  <a:prstClr val="white"/>
                </a:solidFill>
                <a:latin typeface="Calibri" panose="020F0502020204030204"/>
                <a:ea typeface="宋体" panose="02010600030101010101" pitchFamily="2" charset="-122"/>
              </a:rPr>
              <a:t>资料下载：</a:t>
            </a:r>
            <a:r>
              <a:rPr lang="en-US" altLang="zh-CN" sz="135" dirty="0">
                <a:solidFill>
                  <a:prstClr val="white"/>
                </a:solidFill>
                <a:latin typeface="Calibri" panose="020F0502020204030204"/>
                <a:ea typeface="宋体" panose="02010600030101010101" pitchFamily="2" charset="-122"/>
              </a:rPr>
              <a:t>www.1ppt.com/ziliao/                PPT</a:t>
            </a:r>
            <a:r>
              <a:rPr lang="zh-CN" altLang="en-US" sz="135" dirty="0">
                <a:solidFill>
                  <a:prstClr val="white"/>
                </a:solidFill>
                <a:latin typeface="Calibri" panose="020F0502020204030204"/>
                <a:ea typeface="宋体" panose="02010600030101010101" pitchFamily="2" charset="-122"/>
              </a:rPr>
              <a:t>课件下载：</a:t>
            </a:r>
            <a:r>
              <a:rPr lang="en-US" altLang="zh-CN" sz="135" dirty="0">
                <a:solidFill>
                  <a:prstClr val="white"/>
                </a:solidFill>
                <a:latin typeface="Calibri" panose="020F0502020204030204"/>
                <a:ea typeface="宋体" panose="02010600030101010101" pitchFamily="2" charset="-122"/>
              </a:rPr>
              <a:t>www.1ppt.com/kejian/ </a:t>
            </a:r>
          </a:p>
          <a:p>
            <a:pPr defTabSz="1219200"/>
            <a:r>
              <a:rPr lang="zh-CN" altLang="en-US" sz="135" dirty="0">
                <a:solidFill>
                  <a:prstClr val="white"/>
                </a:solidFill>
                <a:latin typeface="Calibri" panose="020F0502020204030204"/>
                <a:ea typeface="宋体" panose="02010600030101010101" pitchFamily="2" charset="-122"/>
              </a:rPr>
              <a:t>范文下载：</a:t>
            </a:r>
            <a:r>
              <a:rPr lang="en-US" altLang="zh-CN" sz="135" dirty="0">
                <a:solidFill>
                  <a:prstClr val="white"/>
                </a:solidFill>
                <a:latin typeface="Calibri" panose="020F0502020204030204"/>
                <a:ea typeface="宋体" panose="02010600030101010101" pitchFamily="2" charset="-122"/>
              </a:rPr>
              <a:t>www.1ppt.com/fanwen/             </a:t>
            </a:r>
            <a:r>
              <a:rPr lang="zh-CN" altLang="en-US" sz="135" dirty="0">
                <a:solidFill>
                  <a:prstClr val="white"/>
                </a:solidFill>
                <a:latin typeface="Calibri" panose="020F0502020204030204"/>
                <a:ea typeface="宋体" panose="02010600030101010101" pitchFamily="2" charset="-122"/>
              </a:rPr>
              <a:t>试卷下载：</a:t>
            </a:r>
            <a:r>
              <a:rPr lang="en-US" altLang="zh-CN" sz="135" dirty="0">
                <a:solidFill>
                  <a:prstClr val="white"/>
                </a:solidFill>
                <a:latin typeface="Calibri" panose="020F0502020204030204"/>
                <a:ea typeface="宋体" panose="02010600030101010101" pitchFamily="2" charset="-122"/>
              </a:rPr>
              <a:t>www.1ppt.com/shiti/  </a:t>
            </a:r>
          </a:p>
          <a:p>
            <a:pPr defTabSz="1219200"/>
            <a:r>
              <a:rPr lang="zh-CN" altLang="en-US" sz="135" dirty="0">
                <a:solidFill>
                  <a:prstClr val="white"/>
                </a:solidFill>
                <a:latin typeface="Calibri" panose="020F0502020204030204"/>
                <a:ea typeface="宋体" panose="02010600030101010101" pitchFamily="2" charset="-122"/>
              </a:rPr>
              <a:t>教案下载：</a:t>
            </a:r>
            <a:r>
              <a:rPr lang="en-US" altLang="zh-CN" sz="135" dirty="0">
                <a:solidFill>
                  <a:prstClr val="white"/>
                </a:solidFill>
                <a:latin typeface="Calibri" panose="020F0502020204030204"/>
                <a:ea typeface="宋体" panose="02010600030101010101" pitchFamily="2" charset="-122"/>
              </a:rPr>
              <a:t>www.1ppt.com/jiaoan/        </a:t>
            </a:r>
          </a:p>
          <a:p>
            <a:pPr defTabSz="1219200"/>
            <a:r>
              <a:rPr lang="zh-CN" altLang="en-US" sz="135" dirty="0">
                <a:solidFill>
                  <a:prstClr val="white"/>
                </a:solidFill>
                <a:latin typeface="Calibri" panose="020F0502020204030204"/>
                <a:ea typeface="宋体" panose="02010600030101010101" pitchFamily="2" charset="-122"/>
              </a:rPr>
              <a:t>字体下载：</a:t>
            </a:r>
            <a:r>
              <a:rPr lang="en-US" altLang="zh-CN" sz="135" dirty="0">
                <a:solidFill>
                  <a:prstClr val="white"/>
                </a:solidFill>
                <a:latin typeface="Calibri" panose="020F0502020204030204"/>
                <a:ea typeface="宋体" panose="02010600030101010101" pitchFamily="2" charset="-122"/>
              </a:rPr>
              <a:t>www.1ppt.com/ziti/</a:t>
            </a:r>
          </a:p>
          <a:p>
            <a:pPr defTabSz="1219200"/>
            <a:r>
              <a:rPr lang="en-US" altLang="zh-CN" sz="135" dirty="0">
                <a:solidFill>
                  <a:prstClr val="white"/>
                </a:solidFill>
                <a:latin typeface="Calibri" panose="020F0502020204030204"/>
                <a:ea typeface="宋体" panose="02010600030101010101" pitchFamily="2" charset="-122"/>
              </a:rPr>
              <a:t> </a:t>
            </a:r>
            <a:endParaRPr lang="zh-CN" altLang="en-US" sz="135" dirty="0">
              <a:solidFill>
                <a:prstClr val="white"/>
              </a:solidFill>
              <a:latin typeface="Calibri" panose="020F0502020204030204"/>
              <a:ea typeface="宋体" panose="02010600030101010101" pitchFamily="2" charset="-122"/>
            </a:endParaRPr>
          </a:p>
        </p:txBody>
      </p:sp>
      <p:pic>
        <p:nvPicPr>
          <p:cNvPr id="2" name="图片 1"/>
          <p:cNvPicPr>
            <a:picLocks noChangeAspect="1"/>
          </p:cNvPicPr>
          <p:nvPr userDrawn="1"/>
        </p:nvPicPr>
        <p:blipFill>
          <a:blip r:embed="rId2" cstate="screen"/>
          <a:stretch>
            <a:fillRect/>
          </a:stretch>
        </p:blipFill>
        <p:spPr>
          <a:xfrm>
            <a:off x="0" y="3898"/>
            <a:ext cx="12192000" cy="6854103"/>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1277" y="366182"/>
            <a:ext cx="3674241" cy="474644"/>
          </a:xfrm>
          <a:prstGeom prst="rect">
            <a:avLst/>
          </a:prstGeom>
        </p:spPr>
        <p:txBody>
          <a:bodyPr/>
          <a:lstStyle>
            <a:lvl1pPr>
              <a:defRPr sz="2135" b="0">
                <a:solidFill>
                  <a:srgbClr val="613620"/>
                </a:solidFill>
              </a:defRPr>
            </a:lvl1pPr>
          </a:lstStyle>
          <a:p>
            <a:r>
              <a:rPr lang="zh-CN" altLang="en-US"/>
              <a:t>单击此处编辑母版标题样式</a:t>
            </a:r>
          </a:p>
        </p:txBody>
      </p:sp>
      <p:grpSp>
        <p:nvGrpSpPr>
          <p:cNvPr id="3" name="组合 2"/>
          <p:cNvGrpSpPr/>
          <p:nvPr userDrawn="1"/>
        </p:nvGrpSpPr>
        <p:grpSpPr>
          <a:xfrm flipV="1">
            <a:off x="0" y="6741885"/>
            <a:ext cx="12192000" cy="116115"/>
            <a:chOff x="1239791" y="3373704"/>
            <a:chExt cx="5327375" cy="56535"/>
          </a:xfrm>
        </p:grpSpPr>
        <p:sp>
          <p:nvSpPr>
            <p:cNvPr id="4" name="矩形 3"/>
            <p:cNvSpPr/>
            <p:nvPr/>
          </p:nvSpPr>
          <p:spPr>
            <a:xfrm>
              <a:off x="1239791" y="3373704"/>
              <a:ext cx="1068443" cy="56535"/>
            </a:xfrm>
            <a:prstGeom prst="rect">
              <a:avLst/>
            </a:prstGeom>
            <a:solidFill>
              <a:srgbClr val="2E5660"/>
            </a:solidFill>
            <a:ln w="12700" cap="flat" cmpd="sng" algn="ctr">
              <a:noFill/>
              <a:prstDash val="solid"/>
              <a:miter lim="800000"/>
            </a:ln>
            <a:effectLst/>
          </p:spPr>
          <p:txBody>
            <a:bodyPr rtlCol="0" anchor="ctr"/>
            <a:lstStyle/>
            <a:p>
              <a:pPr algn="ctr">
                <a:defRPr/>
              </a:pPr>
              <a:endParaRPr lang="zh-CN" altLang="en-US" sz="2400" kern="0">
                <a:solidFill>
                  <a:prstClr val="white"/>
                </a:solidFill>
              </a:endParaRPr>
            </a:p>
          </p:txBody>
        </p:sp>
        <p:sp>
          <p:nvSpPr>
            <p:cNvPr id="5" name="矩形 4"/>
            <p:cNvSpPr/>
            <p:nvPr/>
          </p:nvSpPr>
          <p:spPr>
            <a:xfrm>
              <a:off x="5498723" y="3373704"/>
              <a:ext cx="1068443" cy="56535"/>
            </a:xfrm>
            <a:prstGeom prst="rect">
              <a:avLst/>
            </a:prstGeom>
            <a:solidFill>
              <a:srgbClr val="CAA884"/>
            </a:solidFill>
            <a:ln w="12700" cap="flat" cmpd="sng" algn="ctr">
              <a:noFill/>
              <a:prstDash val="solid"/>
              <a:miter lim="800000"/>
            </a:ln>
            <a:effectLst/>
          </p:spPr>
          <p:txBody>
            <a:bodyPr rtlCol="0" anchor="ctr"/>
            <a:lstStyle/>
            <a:p>
              <a:pPr algn="ctr">
                <a:defRPr/>
              </a:pPr>
              <a:endParaRPr lang="zh-CN" altLang="en-US" sz="2400" kern="0">
                <a:solidFill>
                  <a:prstClr val="white"/>
                </a:solidFill>
              </a:endParaRPr>
            </a:p>
          </p:txBody>
        </p:sp>
        <p:sp>
          <p:nvSpPr>
            <p:cNvPr id="6" name="矩形 5"/>
            <p:cNvSpPr/>
            <p:nvPr/>
          </p:nvSpPr>
          <p:spPr>
            <a:xfrm>
              <a:off x="2305265" y="3373704"/>
              <a:ext cx="1068443" cy="56535"/>
            </a:xfrm>
            <a:prstGeom prst="rect">
              <a:avLst/>
            </a:prstGeom>
            <a:solidFill>
              <a:srgbClr val="613620"/>
            </a:solidFill>
            <a:ln w="12700" cap="flat" cmpd="sng" algn="ctr">
              <a:noFill/>
              <a:prstDash val="solid"/>
              <a:miter lim="800000"/>
            </a:ln>
            <a:effectLst/>
          </p:spPr>
          <p:txBody>
            <a:bodyPr rtlCol="0" anchor="ctr"/>
            <a:lstStyle/>
            <a:p>
              <a:pPr algn="ctr">
                <a:defRPr/>
              </a:pPr>
              <a:endParaRPr lang="zh-CN" altLang="en-US" sz="2400" kern="0">
                <a:solidFill>
                  <a:prstClr val="white"/>
                </a:solidFill>
              </a:endParaRPr>
            </a:p>
          </p:txBody>
        </p:sp>
        <p:sp>
          <p:nvSpPr>
            <p:cNvPr id="7" name="矩形 6"/>
            <p:cNvSpPr/>
            <p:nvPr/>
          </p:nvSpPr>
          <p:spPr>
            <a:xfrm>
              <a:off x="4433247" y="3373704"/>
              <a:ext cx="1068443" cy="56535"/>
            </a:xfrm>
            <a:prstGeom prst="rect">
              <a:avLst/>
            </a:prstGeom>
            <a:solidFill>
              <a:srgbClr val="C51729"/>
            </a:solidFill>
            <a:ln w="12700" cap="flat" cmpd="sng" algn="ctr">
              <a:noFill/>
              <a:prstDash val="solid"/>
              <a:miter lim="800000"/>
            </a:ln>
            <a:effectLst/>
          </p:spPr>
          <p:txBody>
            <a:bodyPr rtlCol="0" anchor="ctr"/>
            <a:lstStyle/>
            <a:p>
              <a:pPr algn="ctr">
                <a:defRPr/>
              </a:pPr>
              <a:endParaRPr lang="zh-CN" altLang="en-US" sz="2400" kern="0">
                <a:solidFill>
                  <a:prstClr val="white"/>
                </a:solidFill>
              </a:endParaRPr>
            </a:p>
          </p:txBody>
        </p:sp>
        <p:sp>
          <p:nvSpPr>
            <p:cNvPr id="8" name="矩形 7"/>
            <p:cNvSpPr/>
            <p:nvPr/>
          </p:nvSpPr>
          <p:spPr>
            <a:xfrm>
              <a:off x="3370741" y="3373704"/>
              <a:ext cx="1068443" cy="56535"/>
            </a:xfrm>
            <a:prstGeom prst="rect">
              <a:avLst/>
            </a:prstGeom>
            <a:solidFill>
              <a:srgbClr val="D8D8D8"/>
            </a:solidFill>
            <a:ln w="12700" cap="flat" cmpd="sng" algn="ctr">
              <a:noFill/>
              <a:prstDash val="solid"/>
              <a:miter lim="800000"/>
            </a:ln>
            <a:effectLst/>
          </p:spPr>
          <p:txBody>
            <a:bodyPr rtlCol="0" anchor="ctr"/>
            <a:lstStyle/>
            <a:p>
              <a:pPr algn="ctr">
                <a:defRPr/>
              </a:pPr>
              <a:endParaRPr lang="zh-CN" altLang="en-US" sz="2400" kern="0">
                <a:solidFill>
                  <a:prstClr val="white"/>
                </a:solidFill>
              </a:endParaRPr>
            </a:p>
          </p:txBody>
        </p:sp>
      </p:grpSp>
      <p:sp>
        <p:nvSpPr>
          <p:cNvPr id="9" name="矩形 8"/>
          <p:cNvSpPr/>
          <p:nvPr userDrawn="1"/>
        </p:nvSpPr>
        <p:spPr>
          <a:xfrm>
            <a:off x="0" y="198018"/>
            <a:ext cx="588579" cy="810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4" name="图片 2"/>
          <p:cNvPicPr>
            <a:picLocks noChangeAspect="1"/>
          </p:cNvPicPr>
          <p:nvPr userDrawn="1"/>
        </p:nvPicPr>
        <p:blipFill>
          <a:blip r:embed="rId2"/>
          <a:stretch>
            <a:fillRect/>
          </a:stretch>
        </p:blipFill>
        <p:spPr bwMode="auto">
          <a:xfrm>
            <a:off x="0" y="3048"/>
            <a:ext cx="12192000" cy="6851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userDrawn="1"/>
        </p:nvSpPr>
        <p:spPr>
          <a:xfrm>
            <a:off x="0" y="-3048"/>
            <a:ext cx="12192000" cy="6858000"/>
          </a:xfrm>
          <a:prstGeom prst="rect">
            <a:avLst/>
          </a:prstGeom>
          <a:solidFill>
            <a:sysClr val="windowText" lastClr="000000">
              <a:alpha val="40000"/>
            </a:sysClr>
          </a:solidFill>
          <a:ln w="12700" cap="flat" cmpd="sng" algn="ctr">
            <a:noFill/>
            <a:prstDash val="solid"/>
            <a:miter lim="800000"/>
          </a:ln>
          <a:effectLst/>
        </p:spPr>
        <p:txBody>
          <a:bodyPr anchor="ctr"/>
          <a:lstStyle/>
          <a:p>
            <a:pPr marL="0" marR="0" lvl="0" indent="0" algn="ctr" defTabSz="1219200" eaLnBrk="0" fontAlgn="base" latinLnBrk="0" hangingPunct="0">
              <a:lnSpc>
                <a:spcPct val="100000"/>
              </a:lnSpc>
              <a:spcBef>
                <a:spcPct val="0"/>
              </a:spcBef>
              <a:spcAft>
                <a:spcPct val="0"/>
              </a:spcAft>
              <a:buClrTx/>
              <a:buSzTx/>
              <a:buFontTx/>
              <a:buNone/>
              <a:defRPr/>
            </a:pPr>
            <a:endParaRPr kumimoji="0" lang="zh-CN" altLang="en-US" sz="1735"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4" name="矩形 3"/>
          <p:cNvSpPr/>
          <p:nvPr userDrawn="1"/>
        </p:nvSpPr>
        <p:spPr>
          <a:xfrm>
            <a:off x="10066789" y="6498129"/>
            <a:ext cx="1033515" cy="296876"/>
          </a:xfrm>
          <a:prstGeom prst="rect">
            <a:avLst/>
          </a:prstGeom>
        </p:spPr>
        <p:txBody>
          <a:bodyPr wrap="square">
            <a:spAutoFit/>
          </a:bodyPr>
          <a:lstStyle/>
          <a:p>
            <a:pPr defTabSz="1219200"/>
            <a:r>
              <a:rPr lang="en-US" altLang="zh-CN" sz="135" dirty="0">
                <a:solidFill>
                  <a:prstClr val="white"/>
                </a:solidFill>
                <a:latin typeface="Calibri" panose="020F0502020204030204"/>
                <a:ea typeface="宋体" panose="02010600030101010101" pitchFamily="2" charset="-122"/>
              </a:rPr>
              <a:t>PPT</a:t>
            </a:r>
            <a:r>
              <a:rPr lang="zh-CN" altLang="en-US" sz="135" dirty="0">
                <a:solidFill>
                  <a:prstClr val="white"/>
                </a:solidFill>
                <a:latin typeface="Calibri" panose="020F0502020204030204"/>
                <a:ea typeface="宋体" panose="02010600030101010101" pitchFamily="2" charset="-122"/>
              </a:rPr>
              <a:t>模板下载：</a:t>
            </a:r>
            <a:r>
              <a:rPr lang="en-US" altLang="zh-CN" sz="135" dirty="0">
                <a:solidFill>
                  <a:prstClr val="white"/>
                </a:solidFill>
                <a:latin typeface="Calibri" panose="020F0502020204030204"/>
                <a:ea typeface="宋体" panose="02010600030101010101" pitchFamily="2" charset="-122"/>
              </a:rPr>
              <a:t>www.1ppt.com/moban/     </a:t>
            </a:r>
            <a:r>
              <a:rPr lang="zh-CN" altLang="en-US" sz="135" dirty="0">
                <a:solidFill>
                  <a:prstClr val="white"/>
                </a:solidFill>
                <a:latin typeface="Calibri" panose="020F0502020204030204"/>
                <a:ea typeface="宋体" panose="02010600030101010101" pitchFamily="2" charset="-122"/>
              </a:rPr>
              <a:t>行业</a:t>
            </a:r>
            <a:r>
              <a:rPr lang="en-US" altLang="zh-CN" sz="135" dirty="0">
                <a:solidFill>
                  <a:prstClr val="white"/>
                </a:solidFill>
                <a:latin typeface="Calibri" panose="020F0502020204030204"/>
                <a:ea typeface="宋体" panose="02010600030101010101" pitchFamily="2" charset="-122"/>
              </a:rPr>
              <a:t>PPT</a:t>
            </a:r>
            <a:r>
              <a:rPr lang="zh-CN" altLang="en-US" sz="135" dirty="0">
                <a:solidFill>
                  <a:prstClr val="white"/>
                </a:solidFill>
                <a:latin typeface="Calibri" panose="020F0502020204030204"/>
                <a:ea typeface="宋体" panose="02010600030101010101" pitchFamily="2" charset="-122"/>
              </a:rPr>
              <a:t>模板：</a:t>
            </a:r>
            <a:r>
              <a:rPr lang="en-US" altLang="zh-CN" sz="135" dirty="0">
                <a:solidFill>
                  <a:prstClr val="white"/>
                </a:solidFill>
                <a:latin typeface="Calibri" panose="020F0502020204030204"/>
                <a:ea typeface="宋体" panose="02010600030101010101" pitchFamily="2" charset="-122"/>
              </a:rPr>
              <a:t>www.1ppt.com/hangye/ </a:t>
            </a:r>
          </a:p>
          <a:p>
            <a:pPr defTabSz="1219200"/>
            <a:r>
              <a:rPr lang="zh-CN" altLang="en-US" sz="135" dirty="0">
                <a:solidFill>
                  <a:prstClr val="white"/>
                </a:solidFill>
                <a:latin typeface="Calibri" panose="020F0502020204030204"/>
                <a:ea typeface="宋体" panose="02010600030101010101" pitchFamily="2" charset="-122"/>
              </a:rPr>
              <a:t>节日</a:t>
            </a:r>
            <a:r>
              <a:rPr lang="en-US" altLang="zh-CN" sz="135" dirty="0">
                <a:solidFill>
                  <a:prstClr val="white"/>
                </a:solidFill>
                <a:latin typeface="Calibri" panose="020F0502020204030204"/>
                <a:ea typeface="宋体" panose="02010600030101010101" pitchFamily="2" charset="-122"/>
              </a:rPr>
              <a:t>PPT</a:t>
            </a:r>
            <a:r>
              <a:rPr lang="zh-CN" altLang="en-US" sz="135" dirty="0">
                <a:solidFill>
                  <a:prstClr val="white"/>
                </a:solidFill>
                <a:latin typeface="Calibri" panose="020F0502020204030204"/>
                <a:ea typeface="宋体" panose="02010600030101010101" pitchFamily="2" charset="-122"/>
              </a:rPr>
              <a:t>模板：</a:t>
            </a:r>
            <a:r>
              <a:rPr lang="en-US" altLang="zh-CN" sz="135" dirty="0">
                <a:solidFill>
                  <a:prstClr val="white"/>
                </a:solidFill>
                <a:latin typeface="Calibri" panose="020F0502020204030204"/>
                <a:ea typeface="宋体" panose="02010600030101010101" pitchFamily="2" charset="-122"/>
              </a:rPr>
              <a:t>www.1ppt.com/jieri/           PPT</a:t>
            </a:r>
            <a:r>
              <a:rPr lang="zh-CN" altLang="en-US" sz="135" dirty="0">
                <a:solidFill>
                  <a:prstClr val="white"/>
                </a:solidFill>
                <a:latin typeface="Calibri" panose="020F0502020204030204"/>
                <a:ea typeface="宋体" panose="02010600030101010101" pitchFamily="2" charset="-122"/>
              </a:rPr>
              <a:t>素材下载：</a:t>
            </a:r>
            <a:r>
              <a:rPr lang="en-US" altLang="zh-CN" sz="135" dirty="0">
                <a:solidFill>
                  <a:prstClr val="white"/>
                </a:solidFill>
                <a:latin typeface="Calibri" panose="020F0502020204030204"/>
                <a:ea typeface="宋体" panose="02010600030101010101" pitchFamily="2" charset="-122"/>
              </a:rPr>
              <a:t>www.1ppt.com/sucai/</a:t>
            </a:r>
          </a:p>
          <a:p>
            <a:pPr defTabSz="1219200"/>
            <a:r>
              <a:rPr lang="en-US" altLang="zh-CN" sz="135" dirty="0">
                <a:solidFill>
                  <a:prstClr val="white"/>
                </a:solidFill>
                <a:latin typeface="Calibri" panose="020F0502020204030204"/>
                <a:ea typeface="宋体" panose="02010600030101010101" pitchFamily="2" charset="-122"/>
              </a:rPr>
              <a:t>PPT</a:t>
            </a:r>
            <a:r>
              <a:rPr lang="zh-CN" altLang="en-US" sz="135" dirty="0">
                <a:solidFill>
                  <a:prstClr val="white"/>
                </a:solidFill>
                <a:latin typeface="Calibri" panose="020F0502020204030204"/>
                <a:ea typeface="宋体" panose="02010600030101010101" pitchFamily="2" charset="-122"/>
              </a:rPr>
              <a:t>背景图片：</a:t>
            </a:r>
            <a:r>
              <a:rPr lang="en-US" altLang="zh-CN" sz="135" dirty="0">
                <a:solidFill>
                  <a:prstClr val="white"/>
                </a:solidFill>
                <a:latin typeface="Calibri" panose="020F0502020204030204"/>
                <a:ea typeface="宋体" panose="02010600030101010101" pitchFamily="2" charset="-122"/>
              </a:rPr>
              <a:t>www.1ppt.com/beijing/      PPT</a:t>
            </a:r>
            <a:r>
              <a:rPr lang="zh-CN" altLang="en-US" sz="135" dirty="0">
                <a:solidFill>
                  <a:prstClr val="white"/>
                </a:solidFill>
                <a:latin typeface="Calibri" panose="020F0502020204030204"/>
                <a:ea typeface="宋体" panose="02010600030101010101" pitchFamily="2" charset="-122"/>
              </a:rPr>
              <a:t>图表下载：</a:t>
            </a:r>
            <a:r>
              <a:rPr lang="en-US" altLang="zh-CN" sz="135" dirty="0">
                <a:solidFill>
                  <a:prstClr val="white"/>
                </a:solidFill>
                <a:latin typeface="Calibri" panose="020F0502020204030204"/>
                <a:ea typeface="宋体" panose="02010600030101010101" pitchFamily="2" charset="-122"/>
              </a:rPr>
              <a:t>www.1ppt.com/tubiao/      </a:t>
            </a:r>
          </a:p>
          <a:p>
            <a:pPr defTabSz="1219200"/>
            <a:r>
              <a:rPr lang="zh-CN" altLang="en-US" sz="135" dirty="0">
                <a:solidFill>
                  <a:prstClr val="white"/>
                </a:solidFill>
                <a:latin typeface="Calibri" panose="020F0502020204030204"/>
                <a:ea typeface="宋体" panose="02010600030101010101" pitchFamily="2" charset="-122"/>
              </a:rPr>
              <a:t>优秀</a:t>
            </a:r>
            <a:r>
              <a:rPr lang="en-US" altLang="zh-CN" sz="135" dirty="0">
                <a:solidFill>
                  <a:prstClr val="white"/>
                </a:solidFill>
                <a:latin typeface="Calibri" panose="020F0502020204030204"/>
                <a:ea typeface="宋体" panose="02010600030101010101" pitchFamily="2" charset="-122"/>
              </a:rPr>
              <a:t>PPT</a:t>
            </a:r>
            <a:r>
              <a:rPr lang="zh-CN" altLang="en-US" sz="135" dirty="0">
                <a:solidFill>
                  <a:prstClr val="white"/>
                </a:solidFill>
                <a:latin typeface="Calibri" panose="020F0502020204030204"/>
                <a:ea typeface="宋体" panose="02010600030101010101" pitchFamily="2" charset="-122"/>
              </a:rPr>
              <a:t>下载：</a:t>
            </a:r>
            <a:r>
              <a:rPr lang="en-US" altLang="zh-CN" sz="135" dirty="0">
                <a:solidFill>
                  <a:prstClr val="white"/>
                </a:solidFill>
                <a:latin typeface="Calibri" panose="020F0502020204030204"/>
                <a:ea typeface="宋体" panose="02010600030101010101" pitchFamily="2" charset="-122"/>
              </a:rPr>
              <a:t>www.1ppt.com/xiazai/        PPT</a:t>
            </a:r>
            <a:r>
              <a:rPr lang="zh-CN" altLang="en-US" sz="135" dirty="0">
                <a:solidFill>
                  <a:prstClr val="white"/>
                </a:solidFill>
                <a:latin typeface="Calibri" panose="020F0502020204030204"/>
                <a:ea typeface="宋体" panose="02010600030101010101" pitchFamily="2" charset="-122"/>
              </a:rPr>
              <a:t>教程： </a:t>
            </a:r>
            <a:r>
              <a:rPr lang="en-US" altLang="zh-CN" sz="135" dirty="0">
                <a:solidFill>
                  <a:prstClr val="white"/>
                </a:solidFill>
                <a:latin typeface="Calibri" panose="020F0502020204030204"/>
                <a:ea typeface="宋体" panose="02010600030101010101" pitchFamily="2" charset="-122"/>
              </a:rPr>
              <a:t>www.1ppt.com/powerpoint/      </a:t>
            </a:r>
          </a:p>
          <a:p>
            <a:pPr defTabSz="1219200"/>
            <a:r>
              <a:rPr lang="en-US" altLang="zh-CN" sz="135" dirty="0">
                <a:solidFill>
                  <a:prstClr val="white"/>
                </a:solidFill>
                <a:latin typeface="Calibri" panose="020F0502020204030204"/>
                <a:ea typeface="宋体" panose="02010600030101010101" pitchFamily="2" charset="-122"/>
              </a:rPr>
              <a:t>Word</a:t>
            </a:r>
            <a:r>
              <a:rPr lang="zh-CN" altLang="en-US" sz="135" dirty="0">
                <a:solidFill>
                  <a:prstClr val="white"/>
                </a:solidFill>
                <a:latin typeface="Calibri" panose="020F0502020204030204"/>
                <a:ea typeface="宋体" panose="02010600030101010101" pitchFamily="2" charset="-122"/>
              </a:rPr>
              <a:t>教程： </a:t>
            </a:r>
            <a:r>
              <a:rPr lang="en-US" altLang="zh-CN" sz="135" dirty="0">
                <a:solidFill>
                  <a:prstClr val="white"/>
                </a:solidFill>
                <a:latin typeface="Calibri" panose="020F0502020204030204"/>
                <a:ea typeface="宋体" panose="02010600030101010101" pitchFamily="2" charset="-122"/>
              </a:rPr>
              <a:t>www.1ppt.com/word/              Excel</a:t>
            </a:r>
            <a:r>
              <a:rPr lang="zh-CN" altLang="en-US" sz="135" dirty="0">
                <a:solidFill>
                  <a:prstClr val="white"/>
                </a:solidFill>
                <a:latin typeface="Calibri" panose="020F0502020204030204"/>
                <a:ea typeface="宋体" panose="02010600030101010101" pitchFamily="2" charset="-122"/>
              </a:rPr>
              <a:t>教程：</a:t>
            </a:r>
            <a:r>
              <a:rPr lang="en-US" altLang="zh-CN" sz="135" dirty="0">
                <a:solidFill>
                  <a:prstClr val="white"/>
                </a:solidFill>
                <a:latin typeface="Calibri" panose="020F0502020204030204"/>
                <a:ea typeface="宋体" panose="02010600030101010101" pitchFamily="2" charset="-122"/>
              </a:rPr>
              <a:t>www.1ppt.com/excel/  </a:t>
            </a:r>
          </a:p>
          <a:p>
            <a:pPr defTabSz="1219200"/>
            <a:r>
              <a:rPr lang="zh-CN" altLang="en-US" sz="135" dirty="0">
                <a:solidFill>
                  <a:prstClr val="white"/>
                </a:solidFill>
                <a:latin typeface="Calibri" panose="020F0502020204030204"/>
                <a:ea typeface="宋体" panose="02010600030101010101" pitchFamily="2" charset="-122"/>
              </a:rPr>
              <a:t>资料下载：</a:t>
            </a:r>
            <a:r>
              <a:rPr lang="en-US" altLang="zh-CN" sz="135" dirty="0">
                <a:solidFill>
                  <a:prstClr val="white"/>
                </a:solidFill>
                <a:latin typeface="Calibri" panose="020F0502020204030204"/>
                <a:ea typeface="宋体" panose="02010600030101010101" pitchFamily="2" charset="-122"/>
              </a:rPr>
              <a:t>www.1ppt.com/ziliao/                PPT</a:t>
            </a:r>
            <a:r>
              <a:rPr lang="zh-CN" altLang="en-US" sz="135" dirty="0">
                <a:solidFill>
                  <a:prstClr val="white"/>
                </a:solidFill>
                <a:latin typeface="Calibri" panose="020F0502020204030204"/>
                <a:ea typeface="宋体" panose="02010600030101010101" pitchFamily="2" charset="-122"/>
              </a:rPr>
              <a:t>课件下载：</a:t>
            </a:r>
            <a:r>
              <a:rPr lang="en-US" altLang="zh-CN" sz="135" dirty="0">
                <a:solidFill>
                  <a:prstClr val="white"/>
                </a:solidFill>
                <a:latin typeface="Calibri" panose="020F0502020204030204"/>
                <a:ea typeface="宋体" panose="02010600030101010101" pitchFamily="2" charset="-122"/>
              </a:rPr>
              <a:t>www.1ppt.com/kejian/ </a:t>
            </a:r>
          </a:p>
          <a:p>
            <a:pPr defTabSz="1219200"/>
            <a:r>
              <a:rPr lang="zh-CN" altLang="en-US" sz="135" dirty="0">
                <a:solidFill>
                  <a:prstClr val="white"/>
                </a:solidFill>
                <a:latin typeface="Calibri" panose="020F0502020204030204"/>
                <a:ea typeface="宋体" panose="02010600030101010101" pitchFamily="2" charset="-122"/>
              </a:rPr>
              <a:t>范文下载：</a:t>
            </a:r>
            <a:r>
              <a:rPr lang="en-US" altLang="zh-CN" sz="135" dirty="0">
                <a:solidFill>
                  <a:prstClr val="white"/>
                </a:solidFill>
                <a:latin typeface="Calibri" panose="020F0502020204030204"/>
                <a:ea typeface="宋体" panose="02010600030101010101" pitchFamily="2" charset="-122"/>
              </a:rPr>
              <a:t>www.1ppt.com/fanwen/             </a:t>
            </a:r>
            <a:r>
              <a:rPr lang="zh-CN" altLang="en-US" sz="135" dirty="0">
                <a:solidFill>
                  <a:prstClr val="white"/>
                </a:solidFill>
                <a:latin typeface="Calibri" panose="020F0502020204030204"/>
                <a:ea typeface="宋体" panose="02010600030101010101" pitchFamily="2" charset="-122"/>
              </a:rPr>
              <a:t>试卷下载：</a:t>
            </a:r>
            <a:r>
              <a:rPr lang="en-US" altLang="zh-CN" sz="135" dirty="0">
                <a:solidFill>
                  <a:prstClr val="white"/>
                </a:solidFill>
                <a:latin typeface="Calibri" panose="020F0502020204030204"/>
                <a:ea typeface="宋体" panose="02010600030101010101" pitchFamily="2" charset="-122"/>
              </a:rPr>
              <a:t>www.1ppt.com/shiti/  </a:t>
            </a:r>
          </a:p>
          <a:p>
            <a:pPr defTabSz="1219200"/>
            <a:r>
              <a:rPr lang="zh-CN" altLang="en-US" sz="135" dirty="0">
                <a:solidFill>
                  <a:prstClr val="white"/>
                </a:solidFill>
                <a:latin typeface="Calibri" panose="020F0502020204030204"/>
                <a:ea typeface="宋体" panose="02010600030101010101" pitchFamily="2" charset="-122"/>
              </a:rPr>
              <a:t>教案下载：</a:t>
            </a:r>
            <a:r>
              <a:rPr lang="en-US" altLang="zh-CN" sz="135" dirty="0">
                <a:solidFill>
                  <a:prstClr val="white"/>
                </a:solidFill>
                <a:latin typeface="Calibri" panose="020F0502020204030204"/>
                <a:ea typeface="宋体" panose="02010600030101010101" pitchFamily="2" charset="-122"/>
              </a:rPr>
              <a:t>www.1ppt.com/jiaoan/        </a:t>
            </a:r>
          </a:p>
          <a:p>
            <a:pPr defTabSz="1219200"/>
            <a:r>
              <a:rPr lang="zh-CN" altLang="en-US" sz="135" dirty="0">
                <a:solidFill>
                  <a:prstClr val="white"/>
                </a:solidFill>
                <a:latin typeface="Calibri" panose="020F0502020204030204"/>
                <a:ea typeface="宋体" panose="02010600030101010101" pitchFamily="2" charset="-122"/>
              </a:rPr>
              <a:t>字体下载：</a:t>
            </a:r>
            <a:r>
              <a:rPr lang="en-US" altLang="zh-CN" sz="135" dirty="0">
                <a:solidFill>
                  <a:prstClr val="white"/>
                </a:solidFill>
                <a:latin typeface="Calibri" panose="020F0502020204030204"/>
                <a:ea typeface="宋体" panose="02010600030101010101" pitchFamily="2" charset="-122"/>
              </a:rPr>
              <a:t>www.1ppt.com/ziti/</a:t>
            </a:r>
          </a:p>
          <a:p>
            <a:pPr defTabSz="1219200"/>
            <a:r>
              <a:rPr lang="en-US" altLang="zh-CN" sz="135" dirty="0">
                <a:solidFill>
                  <a:prstClr val="white"/>
                </a:solidFill>
                <a:latin typeface="Calibri" panose="020F0502020204030204"/>
                <a:ea typeface="宋体" panose="02010600030101010101" pitchFamily="2" charset="-122"/>
              </a:rPr>
              <a:t> </a:t>
            </a:r>
            <a:endParaRPr lang="zh-CN" altLang="en-US" sz="135" dirty="0">
              <a:solidFill>
                <a:prstClr val="white"/>
              </a:solidFill>
              <a:latin typeface="Calibri" panose="020F0502020204030204"/>
              <a:ea typeface="宋体" panose="02010600030101010101" pitchFamily="2" charset="-122"/>
            </a:endParaRPr>
          </a:p>
        </p:txBody>
      </p:sp>
      <p:pic>
        <p:nvPicPr>
          <p:cNvPr id="2" name="图片 1"/>
          <p:cNvPicPr>
            <a:picLocks noChangeAspect="1"/>
          </p:cNvPicPr>
          <p:nvPr userDrawn="1"/>
        </p:nvPicPr>
        <p:blipFill>
          <a:blip r:embed="rId2" cstate="screen"/>
          <a:stretch>
            <a:fillRect/>
          </a:stretch>
        </p:blipFill>
        <p:spPr>
          <a:xfrm>
            <a:off x="0" y="3898"/>
            <a:ext cx="12192000" cy="685410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1277" y="366182"/>
            <a:ext cx="3674241" cy="474644"/>
          </a:xfrm>
          <a:prstGeom prst="rect">
            <a:avLst/>
          </a:prstGeom>
        </p:spPr>
        <p:txBody>
          <a:bodyPr/>
          <a:lstStyle>
            <a:lvl1pPr>
              <a:defRPr sz="2135" b="0">
                <a:solidFill>
                  <a:srgbClr val="613620"/>
                </a:solidFill>
              </a:defRPr>
            </a:lvl1pPr>
          </a:lstStyle>
          <a:p>
            <a:r>
              <a:rPr lang="zh-CN" altLang="en-US"/>
              <a:t>单击此处编辑母版标题样式</a:t>
            </a:r>
          </a:p>
        </p:txBody>
      </p:sp>
      <p:grpSp>
        <p:nvGrpSpPr>
          <p:cNvPr id="3" name="组合 2"/>
          <p:cNvGrpSpPr/>
          <p:nvPr userDrawn="1"/>
        </p:nvGrpSpPr>
        <p:grpSpPr>
          <a:xfrm flipV="1">
            <a:off x="0" y="6741885"/>
            <a:ext cx="12192000" cy="116115"/>
            <a:chOff x="1239791" y="3373704"/>
            <a:chExt cx="5327375" cy="56535"/>
          </a:xfrm>
        </p:grpSpPr>
        <p:sp>
          <p:nvSpPr>
            <p:cNvPr id="4" name="矩形 3"/>
            <p:cNvSpPr/>
            <p:nvPr/>
          </p:nvSpPr>
          <p:spPr>
            <a:xfrm>
              <a:off x="1239791" y="3373704"/>
              <a:ext cx="1068443" cy="56535"/>
            </a:xfrm>
            <a:prstGeom prst="rect">
              <a:avLst/>
            </a:prstGeom>
            <a:solidFill>
              <a:srgbClr val="2E5660"/>
            </a:solidFill>
            <a:ln w="12700" cap="flat" cmpd="sng" algn="ctr">
              <a:noFill/>
              <a:prstDash val="solid"/>
              <a:miter lim="800000"/>
            </a:ln>
            <a:effectLst/>
          </p:spPr>
          <p:txBody>
            <a:bodyPr rtlCol="0" anchor="ctr"/>
            <a:lstStyle/>
            <a:p>
              <a:pPr algn="ctr">
                <a:defRPr/>
              </a:pPr>
              <a:endParaRPr lang="zh-CN" altLang="en-US" sz="2400" kern="0">
                <a:solidFill>
                  <a:prstClr val="white"/>
                </a:solidFill>
              </a:endParaRPr>
            </a:p>
          </p:txBody>
        </p:sp>
        <p:sp>
          <p:nvSpPr>
            <p:cNvPr id="5" name="矩形 4"/>
            <p:cNvSpPr/>
            <p:nvPr/>
          </p:nvSpPr>
          <p:spPr>
            <a:xfrm>
              <a:off x="5498723" y="3373704"/>
              <a:ext cx="1068443" cy="56535"/>
            </a:xfrm>
            <a:prstGeom prst="rect">
              <a:avLst/>
            </a:prstGeom>
            <a:solidFill>
              <a:srgbClr val="CAA884"/>
            </a:solidFill>
            <a:ln w="12700" cap="flat" cmpd="sng" algn="ctr">
              <a:noFill/>
              <a:prstDash val="solid"/>
              <a:miter lim="800000"/>
            </a:ln>
            <a:effectLst/>
          </p:spPr>
          <p:txBody>
            <a:bodyPr rtlCol="0" anchor="ctr"/>
            <a:lstStyle/>
            <a:p>
              <a:pPr algn="ctr">
                <a:defRPr/>
              </a:pPr>
              <a:endParaRPr lang="zh-CN" altLang="en-US" sz="2400" kern="0">
                <a:solidFill>
                  <a:prstClr val="white"/>
                </a:solidFill>
              </a:endParaRPr>
            </a:p>
          </p:txBody>
        </p:sp>
        <p:sp>
          <p:nvSpPr>
            <p:cNvPr id="6" name="矩形 5"/>
            <p:cNvSpPr/>
            <p:nvPr/>
          </p:nvSpPr>
          <p:spPr>
            <a:xfrm>
              <a:off x="2305265" y="3373704"/>
              <a:ext cx="1068443" cy="56535"/>
            </a:xfrm>
            <a:prstGeom prst="rect">
              <a:avLst/>
            </a:prstGeom>
            <a:solidFill>
              <a:srgbClr val="613620"/>
            </a:solidFill>
            <a:ln w="12700" cap="flat" cmpd="sng" algn="ctr">
              <a:noFill/>
              <a:prstDash val="solid"/>
              <a:miter lim="800000"/>
            </a:ln>
            <a:effectLst/>
          </p:spPr>
          <p:txBody>
            <a:bodyPr rtlCol="0" anchor="ctr"/>
            <a:lstStyle/>
            <a:p>
              <a:pPr algn="ctr">
                <a:defRPr/>
              </a:pPr>
              <a:endParaRPr lang="zh-CN" altLang="en-US" sz="2400" kern="0">
                <a:solidFill>
                  <a:prstClr val="white"/>
                </a:solidFill>
              </a:endParaRPr>
            </a:p>
          </p:txBody>
        </p:sp>
        <p:sp>
          <p:nvSpPr>
            <p:cNvPr id="7" name="矩形 6"/>
            <p:cNvSpPr/>
            <p:nvPr/>
          </p:nvSpPr>
          <p:spPr>
            <a:xfrm>
              <a:off x="4433247" y="3373704"/>
              <a:ext cx="1068443" cy="56535"/>
            </a:xfrm>
            <a:prstGeom prst="rect">
              <a:avLst/>
            </a:prstGeom>
            <a:solidFill>
              <a:srgbClr val="C51729"/>
            </a:solidFill>
            <a:ln w="12700" cap="flat" cmpd="sng" algn="ctr">
              <a:noFill/>
              <a:prstDash val="solid"/>
              <a:miter lim="800000"/>
            </a:ln>
            <a:effectLst/>
          </p:spPr>
          <p:txBody>
            <a:bodyPr rtlCol="0" anchor="ctr"/>
            <a:lstStyle/>
            <a:p>
              <a:pPr algn="ctr">
                <a:defRPr/>
              </a:pPr>
              <a:endParaRPr lang="zh-CN" altLang="en-US" sz="2400" kern="0">
                <a:solidFill>
                  <a:prstClr val="white"/>
                </a:solidFill>
              </a:endParaRPr>
            </a:p>
          </p:txBody>
        </p:sp>
        <p:sp>
          <p:nvSpPr>
            <p:cNvPr id="8" name="矩形 7"/>
            <p:cNvSpPr/>
            <p:nvPr/>
          </p:nvSpPr>
          <p:spPr>
            <a:xfrm>
              <a:off x="3370741" y="3373704"/>
              <a:ext cx="1068443" cy="56535"/>
            </a:xfrm>
            <a:prstGeom prst="rect">
              <a:avLst/>
            </a:prstGeom>
            <a:solidFill>
              <a:srgbClr val="D8D8D8"/>
            </a:solidFill>
            <a:ln w="12700" cap="flat" cmpd="sng" algn="ctr">
              <a:noFill/>
              <a:prstDash val="solid"/>
              <a:miter lim="800000"/>
            </a:ln>
            <a:effectLst/>
          </p:spPr>
          <p:txBody>
            <a:bodyPr rtlCol="0" anchor="ctr"/>
            <a:lstStyle/>
            <a:p>
              <a:pPr algn="ctr">
                <a:defRPr/>
              </a:pPr>
              <a:endParaRPr lang="zh-CN" altLang="en-US" sz="2400" kern="0">
                <a:solidFill>
                  <a:prstClr val="white"/>
                </a:solidFill>
              </a:endParaRPr>
            </a:p>
          </p:txBody>
        </p:sp>
      </p:grpSp>
      <p:sp>
        <p:nvSpPr>
          <p:cNvPr id="9" name="矩形 8"/>
          <p:cNvSpPr/>
          <p:nvPr userDrawn="1"/>
        </p:nvSpPr>
        <p:spPr>
          <a:xfrm>
            <a:off x="0" y="198018"/>
            <a:ext cx="588579" cy="810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4" name="图片 2"/>
          <p:cNvPicPr>
            <a:picLocks noChangeAspect="1"/>
          </p:cNvPicPr>
          <p:nvPr userDrawn="1"/>
        </p:nvPicPr>
        <p:blipFill>
          <a:blip r:embed="rId2"/>
          <a:stretch>
            <a:fillRect/>
          </a:stretch>
        </p:blipFill>
        <p:spPr bwMode="auto">
          <a:xfrm>
            <a:off x="0" y="3048"/>
            <a:ext cx="12192000" cy="6851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userDrawn="1"/>
        </p:nvSpPr>
        <p:spPr>
          <a:xfrm>
            <a:off x="0" y="-3048"/>
            <a:ext cx="12192000" cy="6858000"/>
          </a:xfrm>
          <a:prstGeom prst="rect">
            <a:avLst/>
          </a:prstGeom>
          <a:solidFill>
            <a:sysClr val="windowText" lastClr="000000">
              <a:alpha val="40000"/>
            </a:sysClr>
          </a:solidFill>
          <a:ln w="12700" cap="flat" cmpd="sng" algn="ctr">
            <a:noFill/>
            <a:prstDash val="solid"/>
            <a:miter lim="800000"/>
          </a:ln>
          <a:effectLst/>
        </p:spPr>
        <p:txBody>
          <a:bodyPr anchor="ctr"/>
          <a:lstStyle/>
          <a:p>
            <a:pPr marL="0" marR="0" lvl="0" indent="0" algn="ctr" defTabSz="1219200" eaLnBrk="0" fontAlgn="base" latinLnBrk="0" hangingPunct="0">
              <a:lnSpc>
                <a:spcPct val="100000"/>
              </a:lnSpc>
              <a:spcBef>
                <a:spcPct val="0"/>
              </a:spcBef>
              <a:spcAft>
                <a:spcPct val="0"/>
              </a:spcAft>
              <a:buClrTx/>
              <a:buSzTx/>
              <a:buFontTx/>
              <a:buNone/>
              <a:defRPr/>
            </a:pPr>
            <a:endParaRPr kumimoji="0" lang="zh-CN" altLang="en-US" sz="1735"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2" name="组合 1"/>
          <p:cNvGrpSpPr/>
          <p:nvPr userDrawn="1"/>
        </p:nvGrpSpPr>
        <p:grpSpPr>
          <a:xfrm flipV="1">
            <a:off x="0" y="6741885"/>
            <a:ext cx="12192000" cy="116115"/>
            <a:chOff x="1239791" y="3373704"/>
            <a:chExt cx="5327375" cy="56535"/>
          </a:xfrm>
        </p:grpSpPr>
        <p:sp>
          <p:nvSpPr>
            <p:cNvPr id="3" name="矩形 2"/>
            <p:cNvSpPr/>
            <p:nvPr/>
          </p:nvSpPr>
          <p:spPr>
            <a:xfrm>
              <a:off x="1239791" y="3373704"/>
              <a:ext cx="1068443" cy="56535"/>
            </a:xfrm>
            <a:prstGeom prst="rect">
              <a:avLst/>
            </a:prstGeom>
            <a:solidFill>
              <a:srgbClr val="2E5660"/>
            </a:solidFill>
            <a:ln w="12700" cap="flat" cmpd="sng" algn="ctr">
              <a:noFill/>
              <a:prstDash val="solid"/>
              <a:miter lim="800000"/>
            </a:ln>
            <a:effectLst/>
          </p:spPr>
          <p:txBody>
            <a:bodyPr rtlCol="0" anchor="ctr"/>
            <a:lstStyle/>
            <a:p>
              <a:pPr algn="ctr">
                <a:defRPr/>
              </a:pPr>
              <a:endParaRPr lang="zh-CN" altLang="en-US" sz="2400" kern="0">
                <a:solidFill>
                  <a:prstClr val="white"/>
                </a:solidFill>
              </a:endParaRPr>
            </a:p>
          </p:txBody>
        </p:sp>
        <p:sp>
          <p:nvSpPr>
            <p:cNvPr id="4" name="矩形 3"/>
            <p:cNvSpPr/>
            <p:nvPr/>
          </p:nvSpPr>
          <p:spPr>
            <a:xfrm>
              <a:off x="5498723" y="3373704"/>
              <a:ext cx="1068443" cy="56535"/>
            </a:xfrm>
            <a:prstGeom prst="rect">
              <a:avLst/>
            </a:prstGeom>
            <a:solidFill>
              <a:srgbClr val="CAA884"/>
            </a:solidFill>
            <a:ln w="12700" cap="flat" cmpd="sng" algn="ctr">
              <a:noFill/>
              <a:prstDash val="solid"/>
              <a:miter lim="800000"/>
            </a:ln>
            <a:effectLst/>
          </p:spPr>
          <p:txBody>
            <a:bodyPr rtlCol="0" anchor="ctr"/>
            <a:lstStyle/>
            <a:p>
              <a:pPr algn="ctr">
                <a:defRPr/>
              </a:pPr>
              <a:endParaRPr lang="zh-CN" altLang="en-US" sz="2400" kern="0">
                <a:solidFill>
                  <a:prstClr val="white"/>
                </a:solidFill>
              </a:endParaRPr>
            </a:p>
          </p:txBody>
        </p:sp>
        <p:sp>
          <p:nvSpPr>
            <p:cNvPr id="5" name="矩形 4"/>
            <p:cNvSpPr/>
            <p:nvPr/>
          </p:nvSpPr>
          <p:spPr>
            <a:xfrm>
              <a:off x="2305265" y="3373704"/>
              <a:ext cx="1068443" cy="56535"/>
            </a:xfrm>
            <a:prstGeom prst="rect">
              <a:avLst/>
            </a:prstGeom>
            <a:solidFill>
              <a:srgbClr val="613620"/>
            </a:solidFill>
            <a:ln w="12700" cap="flat" cmpd="sng" algn="ctr">
              <a:noFill/>
              <a:prstDash val="solid"/>
              <a:miter lim="800000"/>
            </a:ln>
            <a:effectLst/>
          </p:spPr>
          <p:txBody>
            <a:bodyPr rtlCol="0" anchor="ctr"/>
            <a:lstStyle/>
            <a:p>
              <a:pPr algn="ctr">
                <a:defRPr/>
              </a:pPr>
              <a:endParaRPr lang="zh-CN" altLang="en-US" sz="2400" kern="0">
                <a:solidFill>
                  <a:prstClr val="white"/>
                </a:solidFill>
              </a:endParaRPr>
            </a:p>
          </p:txBody>
        </p:sp>
        <p:sp>
          <p:nvSpPr>
            <p:cNvPr id="6" name="矩形 5"/>
            <p:cNvSpPr/>
            <p:nvPr/>
          </p:nvSpPr>
          <p:spPr>
            <a:xfrm>
              <a:off x="4433247" y="3373704"/>
              <a:ext cx="1068443" cy="56535"/>
            </a:xfrm>
            <a:prstGeom prst="rect">
              <a:avLst/>
            </a:prstGeom>
            <a:solidFill>
              <a:srgbClr val="C51729"/>
            </a:solidFill>
            <a:ln w="12700" cap="flat" cmpd="sng" algn="ctr">
              <a:noFill/>
              <a:prstDash val="solid"/>
              <a:miter lim="800000"/>
            </a:ln>
            <a:effectLst/>
          </p:spPr>
          <p:txBody>
            <a:bodyPr rtlCol="0" anchor="ctr"/>
            <a:lstStyle/>
            <a:p>
              <a:pPr algn="ctr">
                <a:defRPr/>
              </a:pPr>
              <a:endParaRPr lang="zh-CN" altLang="en-US" sz="2400" kern="0">
                <a:solidFill>
                  <a:prstClr val="white"/>
                </a:solidFill>
              </a:endParaRPr>
            </a:p>
          </p:txBody>
        </p:sp>
        <p:sp>
          <p:nvSpPr>
            <p:cNvPr id="7" name="矩形 6"/>
            <p:cNvSpPr/>
            <p:nvPr/>
          </p:nvSpPr>
          <p:spPr>
            <a:xfrm>
              <a:off x="3370741" y="3373704"/>
              <a:ext cx="1068443" cy="56535"/>
            </a:xfrm>
            <a:prstGeom prst="rect">
              <a:avLst/>
            </a:prstGeom>
            <a:solidFill>
              <a:srgbClr val="D8D8D8"/>
            </a:solidFill>
            <a:ln w="12700" cap="flat" cmpd="sng" algn="ctr">
              <a:noFill/>
              <a:prstDash val="solid"/>
              <a:miter lim="800000"/>
            </a:ln>
            <a:effectLst/>
          </p:spPr>
          <p:txBody>
            <a:bodyPr rtlCol="0" anchor="ctr"/>
            <a:lstStyle/>
            <a:p>
              <a:pPr algn="ctr">
                <a:defRPr/>
              </a:pPr>
              <a:endParaRPr lang="zh-CN" altLang="en-US" sz="2400" kern="0">
                <a:solidFill>
                  <a:prstClr val="white"/>
                </a:solidFil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cstate="screen"/>
          <a:srcRect r="-57"/>
          <a:stretch>
            <a:fillRect/>
          </a:stretch>
        </p:blipFill>
        <p:spPr>
          <a:xfrm>
            <a:off x="-1" y="-1"/>
            <a:ext cx="12192001" cy="6858001"/>
          </a:xfrm>
          <a:prstGeom prst="rect">
            <a:avLst/>
          </a:prstGeom>
        </p:spPr>
      </p:pic>
      <p:sp>
        <p:nvSpPr>
          <p:cNvPr id="2" name="矩形 1"/>
          <p:cNvSpPr/>
          <p:nvPr userDrawn="1"/>
        </p:nvSpPr>
        <p:spPr>
          <a:xfrm>
            <a:off x="-2" y="-1"/>
            <a:ext cx="12192001"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4.xml"/><Relationship Id="rId7" Type="http://schemas.openxmlformats.org/officeDocument/2006/relationships/theme" Target="../theme/theme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1F3F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3F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1F3F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1F3F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hyperlink" Target="http://www.oliverwyman.com/" TargetMode="External"/><Relationship Id="rId2" Type="http://schemas.openxmlformats.org/officeDocument/2006/relationships/notesSlide" Target="../notesSlides/notesSlide12.xml"/><Relationship Id="rId1" Type="http://schemas.openxmlformats.org/officeDocument/2006/relationships/slideLayout" Target="../slideLayouts/slideLayout24.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chart" Target="../charts/chart10.xml"/><Relationship Id="rId7" Type="http://schemas.openxmlformats.org/officeDocument/2006/relationships/diagramColors" Target="../diagrams/colors15.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chart" Target="../charts/char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chart" Target="../charts/chart1.xml"/><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chart" Target="../charts/chart2.xml"/><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chart" Target="../charts/chart3.xml"/><Relationship Id="rId7" Type="http://schemas.openxmlformats.org/officeDocument/2006/relationships/diagramQuickStyle" Target="../diagrams/quickStyle2.xml"/><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chart" Target="../charts/chart4.xml"/><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13" Type="http://schemas.openxmlformats.org/officeDocument/2006/relationships/diagramData" Target="../diagrams/data5.xml"/><Relationship Id="rId18" Type="http://schemas.openxmlformats.org/officeDocument/2006/relationships/diagramData" Target="../diagrams/data6.xml"/><Relationship Id="rId26" Type="http://schemas.openxmlformats.org/officeDocument/2006/relationships/diagramColors" Target="../diagrams/colors7.xml"/><Relationship Id="rId3" Type="http://schemas.openxmlformats.org/officeDocument/2006/relationships/diagramData" Target="../diagrams/data3.xml"/><Relationship Id="rId21" Type="http://schemas.openxmlformats.org/officeDocument/2006/relationships/diagramColors" Target="../diagrams/colors6.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5" Type="http://schemas.openxmlformats.org/officeDocument/2006/relationships/diagramQuickStyle" Target="../diagrams/quickStyle7.xml"/><Relationship Id="rId33" Type="http://schemas.openxmlformats.org/officeDocument/2006/relationships/image" Target="../media/image5.png"/><Relationship Id="rId2" Type="http://schemas.openxmlformats.org/officeDocument/2006/relationships/notesSlide" Target="../notesSlides/notesSlide5.xml"/><Relationship Id="rId16" Type="http://schemas.openxmlformats.org/officeDocument/2006/relationships/diagramColors" Target="../diagrams/colors5.xml"/><Relationship Id="rId20" Type="http://schemas.openxmlformats.org/officeDocument/2006/relationships/diagramQuickStyle" Target="../diagrams/quickStyle6.xml"/><Relationship Id="rId29" Type="http://schemas.openxmlformats.org/officeDocument/2006/relationships/diagramLayout" Target="../diagrams/layout8.xml"/><Relationship Id="rId1" Type="http://schemas.openxmlformats.org/officeDocument/2006/relationships/slideLayout" Target="../slideLayouts/slideLayout11.xml"/><Relationship Id="rId6" Type="http://schemas.openxmlformats.org/officeDocument/2006/relationships/diagramColors" Target="../diagrams/colors3.xml"/><Relationship Id="rId11" Type="http://schemas.openxmlformats.org/officeDocument/2006/relationships/diagramColors" Target="../diagrams/colors4.xml"/><Relationship Id="rId24" Type="http://schemas.openxmlformats.org/officeDocument/2006/relationships/diagramLayout" Target="../diagrams/layout7.xml"/><Relationship Id="rId32" Type="http://schemas.microsoft.com/office/2007/relationships/diagramDrawing" Target="../diagrams/drawing8.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23" Type="http://schemas.openxmlformats.org/officeDocument/2006/relationships/diagramData" Target="../diagrams/data7.xml"/><Relationship Id="rId28" Type="http://schemas.openxmlformats.org/officeDocument/2006/relationships/diagramData" Target="../diagrams/data8.xml"/><Relationship Id="rId10" Type="http://schemas.openxmlformats.org/officeDocument/2006/relationships/diagramQuickStyle" Target="../diagrams/quickStyle4.xml"/><Relationship Id="rId19" Type="http://schemas.openxmlformats.org/officeDocument/2006/relationships/diagramLayout" Target="../diagrams/layout6.xml"/><Relationship Id="rId31" Type="http://schemas.openxmlformats.org/officeDocument/2006/relationships/diagramColors" Target="../diagrams/colors8.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 Id="rId22" Type="http://schemas.microsoft.com/office/2007/relationships/diagramDrawing" Target="../diagrams/drawing6.xml"/><Relationship Id="rId27" Type="http://schemas.microsoft.com/office/2007/relationships/diagramDrawing" Target="../diagrams/drawing7.xml"/><Relationship Id="rId30" Type="http://schemas.openxmlformats.org/officeDocument/2006/relationships/diagramQuickStyle" Target="../diagrams/quickStyle8.xml"/><Relationship Id="rId8"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notesSlide" Target="../notesSlides/notesSlide6.xml"/><Relationship Id="rId7" Type="http://schemas.openxmlformats.org/officeDocument/2006/relationships/diagramQuickStyle" Target="../diagrams/quickStyle9.xml"/><Relationship Id="rId2" Type="http://schemas.openxmlformats.org/officeDocument/2006/relationships/slideLayout" Target="../slideLayouts/slideLayout11.xml"/><Relationship Id="rId1" Type="http://schemas.openxmlformats.org/officeDocument/2006/relationships/tags" Target="../tags/tag1.xml"/><Relationship Id="rId6" Type="http://schemas.openxmlformats.org/officeDocument/2006/relationships/diagramLayout" Target="../diagrams/layout9.xml"/><Relationship Id="rId5" Type="http://schemas.openxmlformats.org/officeDocument/2006/relationships/diagramData" Target="../diagrams/data9.xml"/><Relationship Id="rId4" Type="http://schemas.openxmlformats.org/officeDocument/2006/relationships/chart" Target="../charts/chart5.xml"/><Relationship Id="rId9" Type="http://schemas.microsoft.com/office/2007/relationships/diagramDrawing" Target="../diagrams/drawing9.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11.xml"/><Relationship Id="rId13" Type="http://schemas.openxmlformats.org/officeDocument/2006/relationships/diagramColors" Target="../diagrams/colors12.xml"/><Relationship Id="rId3" Type="http://schemas.openxmlformats.org/officeDocument/2006/relationships/chart" Target="../charts/chart6.xml"/><Relationship Id="rId7" Type="http://schemas.openxmlformats.org/officeDocument/2006/relationships/diagramQuickStyle" Target="../diagrams/quickStyle11.xml"/><Relationship Id="rId12" Type="http://schemas.openxmlformats.org/officeDocument/2006/relationships/diagramQuickStyle" Target="../diagrams/quickStyle12.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Layout" Target="../diagrams/layout11.xml"/><Relationship Id="rId11" Type="http://schemas.openxmlformats.org/officeDocument/2006/relationships/diagramLayout" Target="../diagrams/layout12.xml"/><Relationship Id="rId5" Type="http://schemas.openxmlformats.org/officeDocument/2006/relationships/diagramData" Target="../diagrams/data11.xml"/><Relationship Id="rId10" Type="http://schemas.openxmlformats.org/officeDocument/2006/relationships/diagramData" Target="../diagrams/data12.xml"/><Relationship Id="rId4" Type="http://schemas.openxmlformats.org/officeDocument/2006/relationships/chart" Target="../charts/chart7.xml"/><Relationship Id="rId9" Type="http://schemas.microsoft.com/office/2007/relationships/diagramDrawing" Target="../diagrams/drawing11.xml"/><Relationship Id="rId14" Type="http://schemas.microsoft.com/office/2007/relationships/diagramDrawing" Target="../diagrams/drawing12.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13.xml"/><Relationship Id="rId3" Type="http://schemas.openxmlformats.org/officeDocument/2006/relationships/chart" Target="../charts/chart8.xml"/><Relationship Id="rId7" Type="http://schemas.openxmlformats.org/officeDocument/2006/relationships/diagramQuickStyle" Target="../diagrams/quickStyle13.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Layout" Target="../diagrams/layout13.xml"/><Relationship Id="rId5" Type="http://schemas.openxmlformats.org/officeDocument/2006/relationships/diagramData" Target="../diagrams/data13.xml"/><Relationship Id="rId4" Type="http://schemas.openxmlformats.org/officeDocument/2006/relationships/chart" Target="../charts/chart9.xml"/><Relationship Id="rId9" Type="http://schemas.microsoft.com/office/2007/relationships/diagramDrawing" Target="../diagrams/drawin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20160315083100_99382"/>
          <p:cNvPicPr>
            <a:picLocks noChangeAspect="1"/>
          </p:cNvPicPr>
          <p:nvPr/>
        </p:nvPicPr>
        <p:blipFill>
          <a:blip r:embed="rId3"/>
          <a:stretch>
            <a:fillRect/>
          </a:stretch>
        </p:blipFill>
        <p:spPr>
          <a:xfrm>
            <a:off x="0" y="8255"/>
            <a:ext cx="12192000" cy="6842125"/>
          </a:xfrm>
          <a:prstGeom prst="rect">
            <a:avLst/>
          </a:prstGeom>
        </p:spPr>
      </p:pic>
      <p:sp>
        <p:nvSpPr>
          <p:cNvPr id="6" name="矩形 5"/>
          <p:cNvSpPr/>
          <p:nvPr/>
        </p:nvSpPr>
        <p:spPr>
          <a:xfrm>
            <a:off x="0" y="3458210"/>
            <a:ext cx="12192000" cy="2798445"/>
          </a:xfrm>
          <a:prstGeom prst="rect">
            <a:avLst/>
          </a:prstGeom>
          <a:solidFill>
            <a:srgbClr val="C00000">
              <a:alpha val="8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lnSpc>
                <a:spcPct val="150000"/>
              </a:lnSpc>
            </a:pPr>
            <a:r>
              <a:rPr lang="en-US" altLang="zh-CN" sz="3600" b="1">
                <a:latin typeface="+mj-ea"/>
                <a:ea typeface="+mj-ea"/>
                <a:cs typeface="+mj-ea"/>
              </a:rPr>
              <a:t>	</a:t>
            </a:r>
            <a:r>
              <a:rPr lang="zh-CN" altLang="en-US" sz="3600" b="1">
                <a:latin typeface="+mj-ea"/>
                <a:ea typeface="+mj-ea"/>
                <a:cs typeface="+mj-ea"/>
              </a:rPr>
              <a:t>2020年华为财务精英挑战赛</a:t>
            </a:r>
          </a:p>
          <a:p>
            <a:pPr algn="l" fontAlgn="auto">
              <a:lnSpc>
                <a:spcPct val="150000"/>
              </a:lnSpc>
            </a:pPr>
            <a:r>
              <a:rPr lang="en-US" altLang="zh-CN" sz="2800">
                <a:latin typeface="+mj-ea"/>
                <a:ea typeface="+mj-ea"/>
                <a:cs typeface="+mj-ea"/>
              </a:rPr>
              <a:t>	</a:t>
            </a:r>
            <a:r>
              <a:rPr lang="zh-CN" altLang="en-US" sz="2800">
                <a:latin typeface="+mj-ea"/>
                <a:ea typeface="+mj-ea"/>
                <a:cs typeface="+mj-ea"/>
              </a:rPr>
              <a:t>案例分析计划书</a:t>
            </a:r>
          </a:p>
          <a:p>
            <a:pPr algn="l" fontAlgn="auto">
              <a:lnSpc>
                <a:spcPct val="150000"/>
              </a:lnSpc>
            </a:pPr>
            <a:r>
              <a:rPr lang="en-US" altLang="zh-CN" sz="2800">
                <a:latin typeface="+mj-ea"/>
                <a:ea typeface="+mj-ea"/>
                <a:cs typeface="+mj-ea"/>
              </a:rPr>
              <a:t>	We can Group</a:t>
            </a:r>
          </a:p>
        </p:txBody>
      </p:sp>
      <p:sp>
        <p:nvSpPr>
          <p:cNvPr id="8" name="矩形 7"/>
          <p:cNvSpPr/>
          <p:nvPr/>
        </p:nvSpPr>
        <p:spPr>
          <a:xfrm>
            <a:off x="407670" y="2432050"/>
            <a:ext cx="76200" cy="8496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25" name="直接连接符 24"/>
          <p:cNvCxnSpPr/>
          <p:nvPr/>
        </p:nvCxnSpPr>
        <p:spPr>
          <a:xfrm>
            <a:off x="523875" y="2446655"/>
            <a:ext cx="0" cy="820420"/>
          </a:xfrm>
          <a:prstGeom prst="line">
            <a:avLst/>
          </a:prstGeom>
        </p:spPr>
        <p:style>
          <a:lnRef idx="3">
            <a:schemeClr val="accent5"/>
          </a:lnRef>
          <a:fillRef idx="0">
            <a:schemeClr val="accent5"/>
          </a:fillRef>
          <a:effectRef idx="2">
            <a:schemeClr val="accent5"/>
          </a:effectRef>
          <a:fontRef idx="minor">
            <a:schemeClr val="tx1"/>
          </a:fontRef>
        </p:style>
      </p:cxnSp>
      <p:sp>
        <p:nvSpPr>
          <p:cNvPr id="26" name="文本框 25"/>
          <p:cNvSpPr txBox="1"/>
          <p:nvPr/>
        </p:nvSpPr>
        <p:spPr>
          <a:xfrm>
            <a:off x="684530" y="2432050"/>
            <a:ext cx="3369945" cy="1198880"/>
          </a:xfrm>
          <a:prstGeom prst="rect">
            <a:avLst/>
          </a:prstGeom>
          <a:noFill/>
        </p:spPr>
        <p:txBody>
          <a:bodyPr wrap="square" rtlCol="0">
            <a:spAutoFit/>
          </a:bodyPr>
          <a:lstStyle/>
          <a:p>
            <a:r>
              <a:rPr lang="zh-CN" altLang="zh-CN" sz="2400">
                <a:solidFill>
                  <a:schemeClr val="bg1"/>
                </a:solidFill>
                <a:latin typeface="+mj-ea"/>
                <a:ea typeface="+mj-ea"/>
              </a:rPr>
              <a:t>华为投资控股有限公司</a:t>
            </a:r>
          </a:p>
          <a:p>
            <a:r>
              <a:rPr lang="en-US" altLang="zh-CN" sz="2400">
                <a:solidFill>
                  <a:schemeClr val="bg1"/>
                </a:solidFill>
                <a:latin typeface="+mj-ea"/>
                <a:ea typeface="+mj-ea"/>
              </a:rPr>
              <a:t>5G</a:t>
            </a:r>
            <a:r>
              <a:rPr lang="zh-CN" altLang="en-US" sz="2400">
                <a:solidFill>
                  <a:schemeClr val="bg1"/>
                </a:solidFill>
                <a:latin typeface="+mj-ea"/>
                <a:ea typeface="+mj-ea"/>
              </a:rPr>
              <a:t>产业</a:t>
            </a:r>
            <a:endParaRPr lang="zh-CN" altLang="zh-CN" sz="2400">
              <a:solidFill>
                <a:schemeClr val="bg1"/>
              </a:solidFill>
              <a:latin typeface="+mj-ea"/>
              <a:ea typeface="+mj-ea"/>
            </a:endParaRPr>
          </a:p>
          <a:p>
            <a:endParaRPr lang="zh-CN" altLang="zh-CN" sz="2400">
              <a:solidFill>
                <a:schemeClr val="bg1"/>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582" y="632923"/>
            <a:ext cx="5355386" cy="474644"/>
          </a:xfrm>
        </p:spPr>
        <p:txBody>
          <a:bodyPr/>
          <a:lstStyle/>
          <a:p>
            <a:r>
              <a:rPr lang="zh-CN" altLang="en-US" sz="2400" dirty="0"/>
              <a:t>华为的竞争优劣势</a:t>
            </a:r>
          </a:p>
        </p:txBody>
      </p:sp>
      <p:graphicFrame>
        <p:nvGraphicFramePr>
          <p:cNvPr id="27" name="图示 26"/>
          <p:cNvGraphicFramePr/>
          <p:nvPr/>
        </p:nvGraphicFramePr>
        <p:xfrm>
          <a:off x="583968" y="0"/>
          <a:ext cx="11603790" cy="4703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8" name="等腰三角形 27"/>
          <p:cNvSpPr/>
          <p:nvPr/>
        </p:nvSpPr>
        <p:spPr>
          <a:xfrm rot="5400000">
            <a:off x="5596230" y="142140"/>
            <a:ext cx="143510"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zh-CN" altLang="en-US" dirty="0" err="1">
              <a:solidFill>
                <a:schemeClr val="tx1"/>
              </a:solidFill>
            </a:endParaRPr>
          </a:p>
        </p:txBody>
      </p:sp>
      <p:sp>
        <p:nvSpPr>
          <p:cNvPr id="29" name="等腰三角形 28"/>
          <p:cNvSpPr/>
          <p:nvPr/>
        </p:nvSpPr>
        <p:spPr>
          <a:xfrm rot="5400000">
            <a:off x="8712015" y="142141"/>
            <a:ext cx="143510"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zh-CN" altLang="en-US" dirty="0" err="1">
              <a:solidFill>
                <a:schemeClr val="tx1"/>
              </a:solidFill>
            </a:endParaRPr>
          </a:p>
        </p:txBody>
      </p:sp>
      <p:grpSp>
        <p:nvGrpSpPr>
          <p:cNvPr id="44" name="组合 43"/>
          <p:cNvGrpSpPr/>
          <p:nvPr/>
        </p:nvGrpSpPr>
        <p:grpSpPr>
          <a:xfrm>
            <a:off x="340615" y="1270156"/>
            <a:ext cx="939545" cy="805056"/>
            <a:chOff x="1439423" y="931494"/>
            <a:chExt cx="1013388" cy="1102493"/>
          </a:xfrm>
        </p:grpSpPr>
        <p:sp>
          <p:nvSpPr>
            <p:cNvPr id="45" name="矩形: 圆角 44"/>
            <p:cNvSpPr/>
            <p:nvPr/>
          </p:nvSpPr>
          <p:spPr>
            <a:xfrm>
              <a:off x="1439423" y="931494"/>
              <a:ext cx="1013388" cy="1102493"/>
            </a:xfrm>
            <a:prstGeom prst="roundRect">
              <a:avLst/>
            </a:prstGeom>
            <a:blipFill rotWithShape="0">
              <a:blip r:embed="rId8"/>
              <a:stretch>
                <a:fillRect/>
              </a:stretch>
            </a:blipFill>
          </p:spPr>
          <p:style>
            <a:lnRef idx="2">
              <a:schemeClr val="lt1">
                <a:hueOff val="0"/>
                <a:satOff val="0"/>
                <a:lumOff val="0"/>
                <a:alphaOff val="0"/>
              </a:schemeClr>
            </a:lnRef>
            <a:fillRef idx="1">
              <a:scrgbClr r="0" g="0" b="0"/>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46" name="矩形: 圆角 4"/>
            <p:cNvSpPr txBox="1"/>
            <p:nvPr/>
          </p:nvSpPr>
          <p:spPr>
            <a:xfrm>
              <a:off x="1488893" y="980964"/>
              <a:ext cx="914448" cy="100355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Times New Roman" panose="02020603050405020304" pitchFamily="18" charset="0"/>
                  <a:cs typeface="Times New Roman" panose="02020603050405020304" pitchFamily="18" charset="0"/>
                </a:rPr>
                <a:t> </a:t>
              </a:r>
              <a:endParaRPr lang="zh-CN" altLang="en-US" sz="1800" kern="1200" dirty="0">
                <a:latin typeface="Times New Roman" panose="02020603050405020304" pitchFamily="18" charset="0"/>
                <a:cs typeface="Times New Roman" panose="02020603050405020304" pitchFamily="18" charset="0"/>
              </a:endParaRPr>
            </a:p>
          </p:txBody>
        </p:sp>
      </p:grpSp>
      <p:sp>
        <p:nvSpPr>
          <p:cNvPr id="48" name="矩形: 圆角 47"/>
          <p:cNvSpPr/>
          <p:nvPr/>
        </p:nvSpPr>
        <p:spPr>
          <a:xfrm>
            <a:off x="1610842" y="1435362"/>
            <a:ext cx="1593668" cy="4746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竞争优势</a:t>
            </a:r>
          </a:p>
        </p:txBody>
      </p:sp>
      <p:sp>
        <p:nvSpPr>
          <p:cNvPr id="49" name="矩形: 圆角 48"/>
          <p:cNvSpPr/>
          <p:nvPr/>
        </p:nvSpPr>
        <p:spPr>
          <a:xfrm>
            <a:off x="320385" y="2161199"/>
            <a:ext cx="5254572" cy="4063878"/>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0" indent="-171450" defTabSz="914400">
              <a:spcBef>
                <a:spcPct val="20000"/>
              </a:spcBef>
              <a:buClr>
                <a:srgbClr val="44546A"/>
              </a:buClr>
              <a:buSzPct val="70000"/>
              <a:buFont typeface="Wingdings" panose="05000000000000000000" pitchFamily="2" charset="2"/>
              <a:buChar char="l"/>
            </a:pPr>
            <a:r>
              <a:rPr lang="zh-CN" altLang="en-US" dirty="0">
                <a:solidFill>
                  <a:prstClr val="black"/>
                </a:solidFill>
                <a:latin typeface="微软雅黑" panose="020B0503020204020204" charset="-122"/>
                <a:ea typeface="微软雅黑" panose="020B0503020204020204" charset="-122"/>
              </a:rPr>
              <a:t>市场竞争处于行业领导地位</a:t>
            </a:r>
            <a:endParaRPr lang="en-US" altLang="zh-CN" dirty="0">
              <a:solidFill>
                <a:prstClr val="black"/>
              </a:solidFill>
              <a:latin typeface="微软雅黑" panose="020B0503020204020204" charset="-122"/>
              <a:ea typeface="微软雅黑" panose="020B0503020204020204" charset="-122"/>
            </a:endParaRPr>
          </a:p>
          <a:p>
            <a:pPr marL="171450" lvl="0" indent="-171450" defTabSz="914400">
              <a:spcBef>
                <a:spcPct val="20000"/>
              </a:spcBef>
              <a:buClr>
                <a:srgbClr val="44546A"/>
              </a:buClr>
              <a:buSzPct val="70000"/>
              <a:buFont typeface="Wingdings" panose="05000000000000000000" pitchFamily="2" charset="2"/>
              <a:buChar char="l"/>
            </a:pPr>
            <a:r>
              <a:rPr lang="zh-CN" altLang="en-US" dirty="0">
                <a:solidFill>
                  <a:prstClr val="black"/>
                </a:solidFill>
                <a:latin typeface="微软雅黑" panose="020B0503020204020204" charset="-122"/>
                <a:ea typeface="微软雅黑" panose="020B0503020204020204" charset="-122"/>
              </a:rPr>
              <a:t>国内发展受到政策扶持、疫情有效防控等多方面利好</a:t>
            </a:r>
            <a:endParaRPr lang="en-US" altLang="zh-CN" dirty="0">
              <a:solidFill>
                <a:prstClr val="black"/>
              </a:solidFill>
              <a:latin typeface="微软雅黑" panose="020B0503020204020204" charset="-122"/>
              <a:ea typeface="微软雅黑" panose="020B0503020204020204" charset="-122"/>
            </a:endParaRPr>
          </a:p>
          <a:p>
            <a:pPr marL="171450" lvl="0" indent="-171450" defTabSz="914400">
              <a:spcBef>
                <a:spcPct val="20000"/>
              </a:spcBef>
              <a:buClr>
                <a:srgbClr val="44546A"/>
              </a:buClr>
              <a:buSzPct val="70000"/>
              <a:buFont typeface="Wingdings" panose="05000000000000000000" pitchFamily="2" charset="2"/>
              <a:buChar char="l"/>
            </a:pPr>
            <a:r>
              <a:rPr lang="zh-CN" altLang="en-US" dirty="0">
                <a:solidFill>
                  <a:prstClr val="black"/>
                </a:solidFill>
                <a:latin typeface="微软雅黑" panose="020B0503020204020204" charset="-122"/>
                <a:ea typeface="微软雅黑" panose="020B0503020204020204" charset="-122"/>
              </a:rPr>
              <a:t>主要竞争对手爱立信、诺基亚等因业务重点在欧洲，遭遇海外疫情重创</a:t>
            </a:r>
            <a:endParaRPr lang="en-US" altLang="zh-CN" dirty="0">
              <a:solidFill>
                <a:prstClr val="black"/>
              </a:solidFill>
              <a:latin typeface="微软雅黑" panose="020B0503020204020204" charset="-122"/>
              <a:ea typeface="微软雅黑" panose="020B0503020204020204" charset="-122"/>
            </a:endParaRPr>
          </a:p>
          <a:p>
            <a:pPr marL="171450" lvl="0" indent="-171450" defTabSz="914400">
              <a:spcBef>
                <a:spcPct val="20000"/>
              </a:spcBef>
              <a:buClr>
                <a:srgbClr val="44546A"/>
              </a:buClr>
              <a:buSzPct val="70000"/>
              <a:buFont typeface="Wingdings" panose="05000000000000000000" pitchFamily="2" charset="2"/>
              <a:buChar char="l"/>
            </a:pPr>
            <a:r>
              <a:rPr lang="zh-CN" altLang="en-US" dirty="0">
                <a:solidFill>
                  <a:prstClr val="black"/>
                </a:solidFill>
                <a:latin typeface="微软雅黑" panose="020B0503020204020204" charset="-122"/>
                <a:ea typeface="微软雅黑" panose="020B0503020204020204" charset="-122"/>
              </a:rPr>
              <a:t>进入行业时间早，形成了完善的市场渠道</a:t>
            </a:r>
            <a:endParaRPr lang="en-US" altLang="zh-CN" dirty="0">
              <a:solidFill>
                <a:prstClr val="black"/>
              </a:solidFill>
              <a:latin typeface="微软雅黑" panose="020B0503020204020204" charset="-122"/>
              <a:ea typeface="微软雅黑" panose="020B0503020204020204" charset="-122"/>
            </a:endParaRPr>
          </a:p>
          <a:p>
            <a:pPr marL="171450" lvl="0" indent="-171450" defTabSz="914400">
              <a:spcBef>
                <a:spcPct val="20000"/>
              </a:spcBef>
              <a:buClr>
                <a:srgbClr val="44546A"/>
              </a:buClr>
              <a:buSzPct val="70000"/>
              <a:buFont typeface="Wingdings" panose="05000000000000000000" pitchFamily="2" charset="2"/>
              <a:buChar char="l"/>
            </a:pPr>
            <a:r>
              <a:rPr lang="zh-CN" altLang="en-US" dirty="0">
                <a:solidFill>
                  <a:prstClr val="black"/>
                </a:solidFill>
                <a:latin typeface="微软雅黑" panose="020B0503020204020204" charset="-122"/>
                <a:ea typeface="微软雅黑" panose="020B0503020204020204" charset="-122"/>
              </a:rPr>
              <a:t>行业壁垒高，潜在竞争者进入能力弱</a:t>
            </a:r>
          </a:p>
          <a:p>
            <a:pPr marL="171450" lvl="0" indent="-171450" defTabSz="914400">
              <a:spcBef>
                <a:spcPct val="20000"/>
              </a:spcBef>
              <a:buClr>
                <a:srgbClr val="44546A"/>
              </a:buClr>
              <a:buSzPct val="70000"/>
              <a:buFont typeface="Wingdings" panose="05000000000000000000" pitchFamily="2" charset="2"/>
              <a:buChar char="l"/>
            </a:pPr>
            <a:r>
              <a:rPr lang="zh-CN" altLang="en-US" dirty="0">
                <a:solidFill>
                  <a:prstClr val="black"/>
                </a:solidFill>
                <a:latin typeface="微软雅黑" panose="020B0503020204020204" charset="-122"/>
                <a:ea typeface="微软雅黑" panose="020B0503020204020204" charset="-122"/>
              </a:rPr>
              <a:t>极简技术带来的成本优势</a:t>
            </a:r>
            <a:endParaRPr lang="en-US" altLang="zh-CN" dirty="0">
              <a:solidFill>
                <a:prstClr val="black"/>
              </a:solidFill>
              <a:latin typeface="微软雅黑" panose="020B0503020204020204" charset="-122"/>
              <a:ea typeface="微软雅黑" panose="020B0503020204020204" charset="-122"/>
            </a:endParaRPr>
          </a:p>
          <a:p>
            <a:pPr marL="171450" lvl="0" indent="-171450" defTabSz="914400">
              <a:spcBef>
                <a:spcPct val="20000"/>
              </a:spcBef>
              <a:buClr>
                <a:srgbClr val="44546A"/>
              </a:buClr>
              <a:buSzPct val="70000"/>
              <a:buFont typeface="Wingdings" panose="05000000000000000000" pitchFamily="2" charset="2"/>
              <a:buChar char="l"/>
            </a:pPr>
            <a:r>
              <a:rPr lang="zh-CN" altLang="en-US" dirty="0">
                <a:solidFill>
                  <a:prstClr val="black"/>
                </a:solidFill>
                <a:latin typeface="微软雅黑" panose="020B0503020204020204" charset="-122"/>
                <a:ea typeface="微软雅黑" panose="020B0503020204020204" charset="-122"/>
              </a:rPr>
              <a:t>领先世界的</a:t>
            </a:r>
            <a:r>
              <a:rPr lang="en-US" altLang="zh-CN" dirty="0">
                <a:solidFill>
                  <a:prstClr val="black"/>
                </a:solidFill>
                <a:latin typeface="微软雅黑" panose="020B0503020204020204" charset="-122"/>
                <a:ea typeface="微软雅黑" panose="020B0503020204020204" charset="-122"/>
              </a:rPr>
              <a:t>5G</a:t>
            </a:r>
            <a:r>
              <a:rPr lang="zh-CN" altLang="en-US" dirty="0">
                <a:solidFill>
                  <a:prstClr val="black"/>
                </a:solidFill>
                <a:latin typeface="微软雅黑" panose="020B0503020204020204" charset="-122"/>
                <a:ea typeface="微软雅黑" panose="020B0503020204020204" charset="-122"/>
              </a:rPr>
              <a:t>专利数量</a:t>
            </a:r>
            <a:endParaRPr lang="en-US" altLang="zh-CN" dirty="0">
              <a:solidFill>
                <a:prstClr val="black"/>
              </a:solidFill>
              <a:latin typeface="微软雅黑" panose="020B0503020204020204" charset="-122"/>
              <a:ea typeface="微软雅黑" panose="020B0503020204020204" charset="-122"/>
            </a:endParaRPr>
          </a:p>
          <a:p>
            <a:pPr marL="171450" lvl="0" indent="-171450" defTabSz="914400">
              <a:spcBef>
                <a:spcPct val="20000"/>
              </a:spcBef>
              <a:buClr>
                <a:srgbClr val="44546A"/>
              </a:buClr>
              <a:buSzPct val="70000"/>
              <a:buFont typeface="Wingdings" panose="05000000000000000000" pitchFamily="2" charset="2"/>
              <a:buChar char="l"/>
            </a:pPr>
            <a:r>
              <a:rPr lang="zh-CN" altLang="en-US" dirty="0">
                <a:solidFill>
                  <a:prstClr val="black"/>
                </a:solidFill>
                <a:latin typeface="微软雅黑" panose="020B0503020204020204" charset="-122"/>
                <a:ea typeface="微软雅黑" panose="020B0503020204020204" charset="-122"/>
              </a:rPr>
              <a:t>稳健的利润增长和健康的现金流</a:t>
            </a:r>
            <a:endParaRPr lang="en-US" altLang="zh-CN" dirty="0">
              <a:solidFill>
                <a:prstClr val="black"/>
              </a:solidFill>
              <a:latin typeface="微软雅黑" panose="020B0503020204020204" charset="-122"/>
              <a:ea typeface="微软雅黑" panose="020B0503020204020204" charset="-122"/>
            </a:endParaRPr>
          </a:p>
        </p:txBody>
      </p:sp>
      <p:sp>
        <p:nvSpPr>
          <p:cNvPr id="50" name="矩形: 圆角 49"/>
          <p:cNvSpPr/>
          <p:nvPr/>
        </p:nvSpPr>
        <p:spPr>
          <a:xfrm>
            <a:off x="6480761" y="2161199"/>
            <a:ext cx="5357197" cy="4063878"/>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0" indent="-171450" defTabSz="914400">
              <a:spcBef>
                <a:spcPct val="20000"/>
              </a:spcBef>
              <a:buClr>
                <a:srgbClr val="44546A"/>
              </a:buClr>
              <a:buSzPct val="70000"/>
              <a:buFont typeface="Wingdings" panose="05000000000000000000" pitchFamily="2" charset="2"/>
              <a:buChar char="l"/>
            </a:pPr>
            <a:r>
              <a:rPr lang="zh-CN" altLang="en-US" dirty="0">
                <a:solidFill>
                  <a:prstClr val="black"/>
                </a:solidFill>
                <a:latin typeface="微软雅黑" panose="020B0503020204020204" charset="-122"/>
                <a:ea typeface="微软雅黑" panose="020B0503020204020204" charset="-122"/>
              </a:rPr>
              <a:t>全球经济下行风险增加，环境不确定性增大</a:t>
            </a:r>
          </a:p>
          <a:p>
            <a:pPr marL="171450" lvl="0" indent="-171450" defTabSz="914400">
              <a:spcBef>
                <a:spcPct val="20000"/>
              </a:spcBef>
              <a:buClr>
                <a:srgbClr val="44546A"/>
              </a:buClr>
              <a:buSzPct val="70000"/>
              <a:buFont typeface="Wingdings" panose="05000000000000000000" pitchFamily="2" charset="2"/>
              <a:buChar char="l"/>
            </a:pPr>
            <a:r>
              <a:rPr lang="zh-CN" altLang="en-US" dirty="0">
                <a:solidFill>
                  <a:prstClr val="black"/>
                </a:solidFill>
                <a:latin typeface="微软雅黑" panose="020B0503020204020204" charset="-122"/>
                <a:ea typeface="微软雅黑" panose="020B0503020204020204" charset="-122"/>
              </a:rPr>
              <a:t>美国技术禁令使华为丧失北美市场</a:t>
            </a:r>
            <a:endParaRPr lang="en-US" altLang="zh-CN" dirty="0">
              <a:solidFill>
                <a:prstClr val="black"/>
              </a:solidFill>
              <a:latin typeface="微软雅黑" panose="020B0503020204020204" charset="-122"/>
              <a:ea typeface="微软雅黑" panose="020B0503020204020204" charset="-122"/>
            </a:endParaRPr>
          </a:p>
          <a:p>
            <a:pPr marL="171450" lvl="0" indent="-171450" defTabSz="914400">
              <a:spcBef>
                <a:spcPct val="20000"/>
              </a:spcBef>
              <a:buClr>
                <a:srgbClr val="44546A"/>
              </a:buClr>
              <a:buSzPct val="70000"/>
              <a:buFont typeface="Wingdings" panose="05000000000000000000" pitchFamily="2" charset="2"/>
              <a:buChar char="l"/>
            </a:pPr>
            <a:r>
              <a:rPr lang="zh-CN" altLang="en-US" dirty="0">
                <a:solidFill>
                  <a:prstClr val="black"/>
                </a:solidFill>
                <a:latin typeface="微软雅黑" panose="020B0503020204020204" charset="-122"/>
                <a:ea typeface="微软雅黑" panose="020B0503020204020204" charset="-122"/>
              </a:rPr>
              <a:t>海外疫情延缓了</a:t>
            </a:r>
            <a:r>
              <a:rPr lang="en-US" altLang="zh-CN" dirty="0">
                <a:solidFill>
                  <a:prstClr val="black"/>
                </a:solidFill>
                <a:latin typeface="微软雅黑" panose="020B0503020204020204" charset="-122"/>
                <a:ea typeface="微软雅黑" panose="020B0503020204020204" charset="-122"/>
              </a:rPr>
              <a:t>5G</a:t>
            </a:r>
            <a:r>
              <a:rPr lang="zh-CN" altLang="en-US" dirty="0">
                <a:solidFill>
                  <a:prstClr val="black"/>
                </a:solidFill>
                <a:latin typeface="微软雅黑" panose="020B0503020204020204" charset="-122"/>
                <a:ea typeface="微软雅黑" panose="020B0503020204020204" charset="-122"/>
              </a:rPr>
              <a:t>国外市场开拓速度</a:t>
            </a:r>
            <a:endParaRPr lang="en-US" altLang="zh-CN" dirty="0">
              <a:solidFill>
                <a:prstClr val="black"/>
              </a:solidFill>
              <a:latin typeface="微软雅黑" panose="020B0503020204020204" charset="-122"/>
              <a:ea typeface="微软雅黑" panose="020B0503020204020204" charset="-122"/>
            </a:endParaRPr>
          </a:p>
          <a:p>
            <a:pPr marL="171450" lvl="0" indent="-171450" defTabSz="914400">
              <a:spcBef>
                <a:spcPct val="20000"/>
              </a:spcBef>
              <a:buClr>
                <a:srgbClr val="44546A"/>
              </a:buClr>
              <a:buSzPct val="70000"/>
              <a:buFont typeface="Wingdings" panose="05000000000000000000" pitchFamily="2" charset="2"/>
              <a:buChar char="l"/>
            </a:pPr>
            <a:r>
              <a:rPr lang="zh-CN" altLang="en-US" dirty="0">
                <a:solidFill>
                  <a:prstClr val="black"/>
                </a:solidFill>
                <a:latin typeface="微软雅黑" panose="020B0503020204020204" charset="-122"/>
                <a:ea typeface="微软雅黑" panose="020B0503020204020204" charset="-122"/>
              </a:rPr>
              <a:t>欧洲市场</a:t>
            </a:r>
            <a:r>
              <a:rPr lang="en-US" altLang="zh-CN" dirty="0">
                <a:solidFill>
                  <a:prstClr val="black"/>
                </a:solidFill>
                <a:latin typeface="微软雅黑" panose="020B0503020204020204" charset="-122"/>
                <a:ea typeface="微软雅黑" panose="020B0503020204020204" charset="-122"/>
              </a:rPr>
              <a:t>5G</a:t>
            </a:r>
            <a:r>
              <a:rPr lang="zh-CN" altLang="en-US" dirty="0">
                <a:solidFill>
                  <a:prstClr val="black"/>
                </a:solidFill>
                <a:latin typeface="微软雅黑" panose="020B0503020204020204" charset="-122"/>
                <a:ea typeface="微软雅黑" panose="020B0503020204020204" charset="-122"/>
              </a:rPr>
              <a:t>建设准备程度未达预期</a:t>
            </a:r>
            <a:endParaRPr lang="en-US" altLang="zh-CN" dirty="0">
              <a:solidFill>
                <a:prstClr val="black"/>
              </a:solidFill>
              <a:latin typeface="微软雅黑" panose="020B0503020204020204" charset="-122"/>
              <a:ea typeface="微软雅黑" panose="020B0503020204020204" charset="-122"/>
            </a:endParaRPr>
          </a:p>
          <a:p>
            <a:pPr marL="171450" lvl="0" indent="-171450" defTabSz="914400">
              <a:spcBef>
                <a:spcPct val="20000"/>
              </a:spcBef>
              <a:buClr>
                <a:srgbClr val="44546A"/>
              </a:buClr>
              <a:buSzPct val="70000"/>
              <a:buFont typeface="Wingdings" panose="05000000000000000000" pitchFamily="2" charset="2"/>
              <a:buChar char="l"/>
            </a:pPr>
            <a:r>
              <a:rPr lang="zh-CN" altLang="en-US" dirty="0">
                <a:solidFill>
                  <a:prstClr val="black"/>
                </a:solidFill>
                <a:latin typeface="微软雅黑" panose="020B0503020204020204" charset="-122"/>
                <a:ea typeface="微软雅黑" panose="020B0503020204020204" charset="-122"/>
              </a:rPr>
              <a:t>寻找新的供应厂商成本较高</a:t>
            </a:r>
            <a:endParaRPr lang="en-US" altLang="zh-CN" dirty="0">
              <a:solidFill>
                <a:prstClr val="black"/>
              </a:solidFill>
              <a:latin typeface="微软雅黑" panose="020B0503020204020204" charset="-122"/>
              <a:ea typeface="微软雅黑" panose="020B0503020204020204" charset="-122"/>
            </a:endParaRPr>
          </a:p>
          <a:p>
            <a:pPr marL="171450" lvl="0" indent="-171450" defTabSz="914400">
              <a:spcBef>
                <a:spcPct val="20000"/>
              </a:spcBef>
              <a:buClr>
                <a:srgbClr val="44546A"/>
              </a:buClr>
              <a:buSzPct val="70000"/>
              <a:buFont typeface="Wingdings" panose="05000000000000000000" pitchFamily="2" charset="2"/>
              <a:buChar char="l"/>
            </a:pPr>
            <a:r>
              <a:rPr lang="zh-CN" altLang="en-US" dirty="0">
                <a:solidFill>
                  <a:prstClr val="black"/>
                </a:solidFill>
                <a:latin typeface="微软雅黑" panose="020B0503020204020204" charset="-122"/>
                <a:ea typeface="微软雅黑" panose="020B0503020204020204" charset="-122"/>
              </a:rPr>
              <a:t>核心元器件供应商被国外垄断</a:t>
            </a:r>
            <a:endParaRPr lang="en-US" altLang="zh-CN" dirty="0">
              <a:solidFill>
                <a:prstClr val="black"/>
              </a:solidFill>
              <a:latin typeface="微软雅黑" panose="020B0503020204020204" charset="-122"/>
              <a:ea typeface="微软雅黑" panose="020B0503020204020204" charset="-122"/>
            </a:endParaRPr>
          </a:p>
        </p:txBody>
      </p:sp>
      <p:sp>
        <p:nvSpPr>
          <p:cNvPr id="51" name="矩形: 圆角 50"/>
          <p:cNvSpPr/>
          <p:nvPr/>
        </p:nvSpPr>
        <p:spPr>
          <a:xfrm>
            <a:off x="7346197" y="1410912"/>
            <a:ext cx="1593668" cy="4746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竞争劣势</a:t>
            </a:r>
          </a:p>
        </p:txBody>
      </p:sp>
      <p:sp>
        <p:nvSpPr>
          <p:cNvPr id="52" name="三角形 91"/>
          <p:cNvSpPr/>
          <p:nvPr/>
        </p:nvSpPr>
        <p:spPr>
          <a:xfrm rot="16200000">
            <a:off x="3421803" y="3406140"/>
            <a:ext cx="5300769" cy="45719"/>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590"/>
          </a:p>
        </p:txBody>
      </p:sp>
      <p:sp>
        <p:nvSpPr>
          <p:cNvPr id="14" name="矩形 13"/>
          <p:cNvSpPr/>
          <p:nvPr/>
        </p:nvSpPr>
        <p:spPr>
          <a:xfrm>
            <a:off x="-1905" y="6630670"/>
            <a:ext cx="12193905" cy="227330"/>
          </a:xfrm>
          <a:prstGeom prst="rect">
            <a:avLst/>
          </a:prstGeom>
          <a:solidFill>
            <a:srgbClr val="C00000"/>
          </a:solidFill>
          <a:ln w="9525" cap="flat" cmpd="sng" algn="ctr">
            <a:noFill/>
            <a:prstDash val="solid"/>
          </a:ln>
          <a:effectLst/>
        </p:spPr>
        <p:txBody>
          <a:bodyPr rtlCol="0" anchor="ctr"/>
          <a:lstStyle/>
          <a:p>
            <a:pPr lvl="0" fontAlgn="base">
              <a:spcBef>
                <a:spcPct val="0"/>
              </a:spcBef>
              <a:spcAft>
                <a:spcPct val="0"/>
              </a:spcAft>
            </a:pPr>
            <a:r>
              <a:rPr kumimoji="0" lang="zh-CN" altLang="en-US" sz="1200" b="0" i="0" u="none" strike="noStrike" kern="0" cap="none" spc="0" normalizeH="0" baseline="0" noProof="0" dirty="0">
                <a:ln>
                  <a:noFill/>
                </a:ln>
                <a:solidFill>
                  <a:schemeClr val="bg1"/>
                </a:solidFill>
                <a:effectLst/>
                <a:uLnTx/>
                <a:uFillTx/>
                <a:latin typeface="+mj-ea"/>
                <a:ea typeface="+mj-ea"/>
                <a:cs typeface="+mn-cs"/>
              </a:rPr>
              <a:t>资料来源：</a:t>
            </a:r>
            <a:r>
              <a:rPr lang="en-US" altLang="zh-CN" sz="1200" dirty="0">
                <a:solidFill>
                  <a:schemeClr val="bg1"/>
                </a:solidFill>
                <a:latin typeface="+mj-ea"/>
                <a:ea typeface="+mj-ea"/>
              </a:rPr>
              <a:t>We can </a:t>
            </a:r>
            <a:r>
              <a:rPr lang="zh-CN" altLang="en-US" sz="1200" dirty="0">
                <a:solidFill>
                  <a:schemeClr val="bg1"/>
                </a:solidFill>
                <a:latin typeface="+mj-ea"/>
                <a:ea typeface="+mj-ea"/>
              </a:rPr>
              <a:t>分析</a:t>
            </a:r>
            <a:endParaRPr kumimoji="0" lang="en-US" altLang="zh-CN" sz="1200" b="0" i="0" u="none" strike="noStrike" kern="0" cap="none" spc="0" normalizeH="0" baseline="0" noProof="0" dirty="0">
              <a:ln>
                <a:noFill/>
              </a:ln>
              <a:solidFill>
                <a:schemeClr val="bg1"/>
              </a:solidFill>
              <a:effectLst/>
              <a:uLnTx/>
              <a:uFillTx/>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5315" y="571500"/>
            <a:ext cx="4713605" cy="356235"/>
          </a:xfrm>
        </p:spPr>
        <p:txBody>
          <a:bodyPr/>
          <a:lstStyle/>
          <a:p>
            <a:r>
              <a:rPr lang="zh-CN" altLang="en-US" sz="2400" dirty="0"/>
              <a:t>华为5G产业2020年投资策略</a:t>
            </a:r>
          </a:p>
        </p:txBody>
      </p:sp>
      <p:grpSp>
        <p:nvGrpSpPr>
          <p:cNvPr id="3" name="组合 2"/>
          <p:cNvGrpSpPr/>
          <p:nvPr/>
        </p:nvGrpSpPr>
        <p:grpSpPr>
          <a:xfrm>
            <a:off x="6200140" y="1233170"/>
            <a:ext cx="5188585" cy="338455"/>
            <a:chOff x="250" y="1804"/>
            <a:chExt cx="8171" cy="533"/>
          </a:xfrm>
        </p:grpSpPr>
        <p:sp>
          <p:nvSpPr>
            <p:cNvPr id="30" name="矩形 29"/>
            <p:cNvSpPr/>
            <p:nvPr/>
          </p:nvSpPr>
          <p:spPr>
            <a:xfrm>
              <a:off x="250" y="1804"/>
              <a:ext cx="533" cy="533"/>
            </a:xfrm>
            <a:prstGeom prst="rect">
              <a:avLst/>
            </a:prstGeom>
            <a:solidFill>
              <a:srgbClr val="C00000"/>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600" b="1" dirty="0" err="1">
                  <a:solidFill>
                    <a:schemeClr val="bg1"/>
                  </a:solidFill>
                  <a:latin typeface="+mj-ea"/>
                  <a:ea typeface="+mj-ea"/>
                </a:rPr>
                <a:t>2</a:t>
              </a:r>
            </a:p>
          </p:txBody>
        </p:sp>
        <p:sp>
          <p:nvSpPr>
            <p:cNvPr id="31" name="TextBox 2"/>
            <p:cNvSpPr txBox="1"/>
            <p:nvPr/>
          </p:nvSpPr>
          <p:spPr>
            <a:xfrm>
              <a:off x="1065" y="1804"/>
              <a:ext cx="7356" cy="436"/>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zh-CN" altLang="en-US" sz="1800" dirty="0">
                  <a:solidFill>
                    <a:schemeClr val="tx1"/>
                  </a:solidFill>
                  <a:latin typeface="+mj-ea"/>
                  <a:ea typeface="+mj-ea"/>
                  <a:cs typeface="+mj-ea"/>
                </a:rPr>
                <a:t>投资布局欧洲5G制造工厂，加速工程建设进度</a:t>
              </a:r>
            </a:p>
          </p:txBody>
        </p:sp>
      </p:grpSp>
      <p:grpSp>
        <p:nvGrpSpPr>
          <p:cNvPr id="29" name="组合 28"/>
          <p:cNvGrpSpPr/>
          <p:nvPr/>
        </p:nvGrpSpPr>
        <p:grpSpPr>
          <a:xfrm>
            <a:off x="615315" y="1233170"/>
            <a:ext cx="4854575" cy="338455"/>
            <a:chOff x="250" y="1804"/>
            <a:chExt cx="7645" cy="533"/>
          </a:xfrm>
        </p:grpSpPr>
        <p:sp>
          <p:nvSpPr>
            <p:cNvPr id="32" name="矩形 31"/>
            <p:cNvSpPr/>
            <p:nvPr/>
          </p:nvSpPr>
          <p:spPr>
            <a:xfrm>
              <a:off x="250" y="1804"/>
              <a:ext cx="533" cy="533"/>
            </a:xfrm>
            <a:prstGeom prst="rect">
              <a:avLst/>
            </a:prstGeom>
            <a:solidFill>
              <a:srgbClr val="C00000"/>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600" b="1" dirty="0">
                  <a:solidFill>
                    <a:schemeClr val="bg1"/>
                  </a:solidFill>
                  <a:latin typeface="+mj-ea"/>
                  <a:ea typeface="+mj-ea"/>
                </a:rPr>
                <a:t>1</a:t>
              </a:r>
            </a:p>
          </p:txBody>
        </p:sp>
        <p:sp>
          <p:nvSpPr>
            <p:cNvPr id="33" name="TextBox 2"/>
            <p:cNvSpPr txBox="1"/>
            <p:nvPr/>
          </p:nvSpPr>
          <p:spPr>
            <a:xfrm>
              <a:off x="1065" y="1804"/>
              <a:ext cx="6830" cy="436"/>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altLang="zh-CN" sz="1800" dirty="0">
                  <a:solidFill>
                    <a:schemeClr val="tx1"/>
                  </a:solidFill>
                  <a:latin typeface="+mj-ea"/>
                  <a:ea typeface="+mj-ea"/>
                  <a:cs typeface="+mj-ea"/>
                </a:rPr>
                <a:t>5G</a:t>
              </a:r>
              <a:r>
                <a:rPr lang="zh-CN" altLang="en-US" sz="1800" dirty="0">
                  <a:solidFill>
                    <a:schemeClr val="tx1"/>
                  </a:solidFill>
                  <a:latin typeface="+mj-ea"/>
                  <a:ea typeface="+mj-ea"/>
                  <a:cs typeface="+mj-ea"/>
                </a:rPr>
                <a:t>研发持续投入，重点关注网络安全领域</a:t>
              </a:r>
            </a:p>
          </p:txBody>
        </p:sp>
      </p:grpSp>
      <p:sp>
        <p:nvSpPr>
          <p:cNvPr id="66" name="文本框 65"/>
          <p:cNvSpPr txBox="1"/>
          <p:nvPr/>
        </p:nvSpPr>
        <p:spPr>
          <a:xfrm>
            <a:off x="7675245" y="2682875"/>
            <a:ext cx="1239520" cy="275590"/>
          </a:xfrm>
          <a:prstGeom prst="rect">
            <a:avLst/>
          </a:prstGeom>
          <a:noFill/>
        </p:spPr>
        <p:txBody>
          <a:bodyPr wrap="square" rtlCol="0">
            <a:spAutoFit/>
          </a:bodyPr>
          <a:lstStyle/>
          <a:p>
            <a:r>
              <a:rPr lang="zh-CN" altLang="en-US" sz="1200">
                <a:latin typeface="微软雅黑" panose="020B0503020204020204" charset="-122"/>
                <a:ea typeface="微软雅黑" panose="020B0503020204020204" charset="-122"/>
              </a:rPr>
              <a:t>投资</a:t>
            </a:r>
            <a:r>
              <a:rPr lang="en-US" altLang="zh-CN" sz="1200">
                <a:latin typeface="微软雅黑" panose="020B0503020204020204" charset="-122"/>
                <a:ea typeface="微软雅黑" panose="020B0503020204020204" charset="-122"/>
              </a:rPr>
              <a:t>2</a:t>
            </a:r>
            <a:r>
              <a:rPr lang="zh-CN" altLang="en-US" sz="1200">
                <a:latin typeface="微软雅黑" panose="020B0503020204020204" charset="-122"/>
                <a:ea typeface="微软雅黑" panose="020B0503020204020204" charset="-122"/>
              </a:rPr>
              <a:t>亿欧</a:t>
            </a:r>
            <a:endParaRPr lang="en-US" altLang="zh-CN" sz="1200">
              <a:latin typeface="微软雅黑" panose="020B0503020204020204" charset="-122"/>
              <a:ea typeface="微软雅黑" panose="020B0503020204020204" charset="-122"/>
            </a:endParaRPr>
          </a:p>
        </p:txBody>
      </p:sp>
      <p:cxnSp>
        <p:nvCxnSpPr>
          <p:cNvPr id="72" name="直接连接符 71"/>
          <p:cNvCxnSpPr/>
          <p:nvPr/>
        </p:nvCxnSpPr>
        <p:spPr>
          <a:xfrm>
            <a:off x="7828280" y="4668520"/>
            <a:ext cx="1831975"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6200140" y="2009140"/>
            <a:ext cx="5189220" cy="4568190"/>
            <a:chOff x="6469" y="3162"/>
            <a:chExt cx="8172" cy="7194"/>
          </a:xfrm>
        </p:grpSpPr>
        <p:grpSp>
          <p:nvGrpSpPr>
            <p:cNvPr id="65" name="组合 64"/>
            <p:cNvGrpSpPr/>
            <p:nvPr/>
          </p:nvGrpSpPr>
          <p:grpSpPr>
            <a:xfrm>
              <a:off x="7716" y="3162"/>
              <a:ext cx="5519" cy="3511"/>
              <a:chOff x="8270" y="3162"/>
              <a:chExt cx="5519" cy="3511"/>
            </a:xfrm>
          </p:grpSpPr>
          <p:sp>
            <p:nvSpPr>
              <p:cNvPr id="53" name="圆角矩形 52"/>
              <p:cNvSpPr/>
              <p:nvPr/>
            </p:nvSpPr>
            <p:spPr>
              <a:xfrm>
                <a:off x="9138" y="3162"/>
                <a:ext cx="3784" cy="62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a:latin typeface="+mj-ea"/>
                    <a:ea typeface="+mj-ea"/>
                    <a:cs typeface="+mj-ea"/>
                  </a:rPr>
                  <a:t>法国</a:t>
                </a:r>
                <a:r>
                  <a:rPr lang="en-US" altLang="zh-CN" sz="1400" b="1">
                    <a:latin typeface="+mj-ea"/>
                    <a:ea typeface="+mj-ea"/>
                    <a:cs typeface="+mj-ea"/>
                  </a:rPr>
                  <a:t>5G</a:t>
                </a:r>
                <a:r>
                  <a:rPr lang="zh-CN" altLang="en-US" sz="1400" b="1">
                    <a:latin typeface="+mj-ea"/>
                    <a:ea typeface="+mj-ea"/>
                    <a:cs typeface="+mj-ea"/>
                  </a:rPr>
                  <a:t>无线产品制造工程</a:t>
                </a:r>
              </a:p>
            </p:txBody>
          </p:sp>
          <p:cxnSp>
            <p:nvCxnSpPr>
              <p:cNvPr id="54" name="直接箭头连接符 53"/>
              <p:cNvCxnSpPr/>
              <p:nvPr/>
            </p:nvCxnSpPr>
            <p:spPr>
              <a:xfrm>
                <a:off x="11071" y="3877"/>
                <a:ext cx="9" cy="946"/>
              </a:xfrm>
              <a:prstGeom prst="straightConnector1">
                <a:avLst/>
              </a:prstGeom>
              <a:ln w="38100">
                <a:solidFill>
                  <a:srgbClr val="755432"/>
                </a:solidFill>
                <a:tailEnd type="arrow"/>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11328" y="4223"/>
                <a:ext cx="1952" cy="434"/>
              </a:xfrm>
              <a:prstGeom prst="rect">
                <a:avLst/>
              </a:prstGeom>
              <a:noFill/>
            </p:spPr>
            <p:txBody>
              <a:bodyPr wrap="square" rtlCol="0">
                <a:spAutoFit/>
              </a:bodyPr>
              <a:lstStyle/>
              <a:p>
                <a:r>
                  <a:rPr lang="zh-CN" altLang="en-US" sz="1200">
                    <a:latin typeface="+mj-ea"/>
                    <a:ea typeface="+mj-ea"/>
                  </a:rPr>
                  <a:t>覆盖欧洲市场</a:t>
                </a:r>
              </a:p>
            </p:txBody>
          </p:sp>
          <p:grpSp>
            <p:nvGrpSpPr>
              <p:cNvPr id="64" name="组合 63"/>
              <p:cNvGrpSpPr/>
              <p:nvPr/>
            </p:nvGrpSpPr>
            <p:grpSpPr>
              <a:xfrm>
                <a:off x="8270" y="4916"/>
                <a:ext cx="5519" cy="1757"/>
                <a:chOff x="8178" y="5008"/>
                <a:chExt cx="5519" cy="1757"/>
              </a:xfrm>
            </p:grpSpPr>
            <p:sp>
              <p:nvSpPr>
                <p:cNvPr id="56" name="圆角矩形 55"/>
                <p:cNvSpPr/>
                <p:nvPr/>
              </p:nvSpPr>
              <p:spPr>
                <a:xfrm>
                  <a:off x="8178" y="5008"/>
                  <a:ext cx="5519" cy="1757"/>
                </a:xfrm>
                <a:prstGeom prst="roundRect">
                  <a:avLst/>
                </a:prstGeom>
                <a:noFill/>
                <a:ln>
                  <a:solidFill>
                    <a:srgbClr val="755432"/>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j-ea"/>
                    <a:ea typeface="+mj-ea"/>
                  </a:endParaRPr>
                </a:p>
              </p:txBody>
            </p:sp>
            <p:sp>
              <p:nvSpPr>
                <p:cNvPr id="57" name="矩形 56"/>
                <p:cNvSpPr/>
                <p:nvPr/>
              </p:nvSpPr>
              <p:spPr>
                <a:xfrm>
                  <a:off x="8735" y="5261"/>
                  <a:ext cx="1152" cy="4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latin typeface="+mj-ea"/>
                      <a:ea typeface="+mj-ea"/>
                    </a:rPr>
                    <a:t>研发</a:t>
                  </a:r>
                </a:p>
              </p:txBody>
            </p:sp>
            <p:sp>
              <p:nvSpPr>
                <p:cNvPr id="58" name="矩形 57"/>
                <p:cNvSpPr/>
                <p:nvPr/>
              </p:nvSpPr>
              <p:spPr>
                <a:xfrm>
                  <a:off x="10407" y="5261"/>
                  <a:ext cx="1152" cy="4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latin typeface="+mj-ea"/>
                      <a:ea typeface="+mj-ea"/>
                    </a:rPr>
                    <a:t>采购</a:t>
                  </a:r>
                </a:p>
              </p:txBody>
            </p:sp>
            <p:sp>
              <p:nvSpPr>
                <p:cNvPr id="59" name="矩形 58"/>
                <p:cNvSpPr/>
                <p:nvPr/>
              </p:nvSpPr>
              <p:spPr>
                <a:xfrm>
                  <a:off x="12036" y="5261"/>
                  <a:ext cx="1152" cy="4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latin typeface="+mj-ea"/>
                      <a:ea typeface="+mj-ea"/>
                    </a:rPr>
                    <a:t>生产</a:t>
                  </a:r>
                </a:p>
              </p:txBody>
            </p:sp>
            <p:sp>
              <p:nvSpPr>
                <p:cNvPr id="60" name="矩形 59"/>
                <p:cNvSpPr/>
                <p:nvPr/>
              </p:nvSpPr>
              <p:spPr>
                <a:xfrm>
                  <a:off x="8299" y="5945"/>
                  <a:ext cx="1152" cy="4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latin typeface="+mj-ea"/>
                      <a:ea typeface="+mj-ea"/>
                    </a:rPr>
                    <a:t>销售</a:t>
                  </a:r>
                </a:p>
              </p:txBody>
            </p:sp>
            <p:sp>
              <p:nvSpPr>
                <p:cNvPr id="61" name="矩形 60"/>
                <p:cNvSpPr/>
                <p:nvPr/>
              </p:nvSpPr>
              <p:spPr>
                <a:xfrm>
                  <a:off x="9589" y="5945"/>
                  <a:ext cx="1152" cy="4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latin typeface="+mj-ea"/>
                      <a:ea typeface="+mj-ea"/>
                    </a:rPr>
                    <a:t>物流</a:t>
                  </a:r>
                </a:p>
              </p:txBody>
            </p:sp>
            <p:sp>
              <p:nvSpPr>
                <p:cNvPr id="62" name="矩形 61"/>
                <p:cNvSpPr/>
                <p:nvPr/>
              </p:nvSpPr>
              <p:spPr>
                <a:xfrm>
                  <a:off x="10884" y="5945"/>
                  <a:ext cx="1152" cy="4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latin typeface="+mj-ea"/>
                      <a:ea typeface="+mj-ea"/>
                    </a:rPr>
                    <a:t>服务</a:t>
                  </a:r>
                </a:p>
              </p:txBody>
            </p:sp>
            <p:sp>
              <p:nvSpPr>
                <p:cNvPr id="63" name="矩形 62"/>
                <p:cNvSpPr/>
                <p:nvPr/>
              </p:nvSpPr>
              <p:spPr>
                <a:xfrm>
                  <a:off x="12190" y="5945"/>
                  <a:ext cx="1342" cy="4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latin typeface="+mj-ea"/>
                      <a:ea typeface="+mj-ea"/>
                    </a:rPr>
                    <a:t>人才培养</a:t>
                  </a:r>
                </a:p>
              </p:txBody>
            </p:sp>
          </p:grpSp>
        </p:grpSp>
        <p:sp>
          <p:nvSpPr>
            <p:cNvPr id="67" name="右箭头 66"/>
            <p:cNvSpPr/>
            <p:nvPr/>
          </p:nvSpPr>
          <p:spPr>
            <a:xfrm>
              <a:off x="6595" y="5574"/>
              <a:ext cx="1041" cy="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j-ea"/>
                <a:ea typeface="+mj-ea"/>
              </a:endParaRPr>
            </a:p>
          </p:txBody>
        </p:sp>
        <p:sp>
          <p:nvSpPr>
            <p:cNvPr id="69" name="右箭头 68"/>
            <p:cNvSpPr/>
            <p:nvPr/>
          </p:nvSpPr>
          <p:spPr>
            <a:xfrm rot="10800000">
              <a:off x="13336" y="5575"/>
              <a:ext cx="1041" cy="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j-ea"/>
                <a:ea typeface="+mj-ea"/>
              </a:endParaRPr>
            </a:p>
          </p:txBody>
        </p:sp>
        <p:sp>
          <p:nvSpPr>
            <p:cNvPr id="70" name="文本框 69"/>
            <p:cNvSpPr txBox="1"/>
            <p:nvPr/>
          </p:nvSpPr>
          <p:spPr>
            <a:xfrm>
              <a:off x="6469" y="5140"/>
              <a:ext cx="1430" cy="434"/>
            </a:xfrm>
            <a:prstGeom prst="rect">
              <a:avLst/>
            </a:prstGeom>
            <a:noFill/>
          </p:spPr>
          <p:txBody>
            <a:bodyPr wrap="square" rtlCol="0">
              <a:spAutoFit/>
            </a:bodyPr>
            <a:lstStyle/>
            <a:p>
              <a:r>
                <a:rPr lang="zh-CN" altLang="en-US" sz="1200" b="1">
                  <a:latin typeface="+mj-ea"/>
                  <a:ea typeface="+mj-ea"/>
                </a:rPr>
                <a:t>加大投入</a:t>
              </a:r>
            </a:p>
          </p:txBody>
        </p:sp>
        <p:sp>
          <p:nvSpPr>
            <p:cNvPr id="71" name="文本框 70"/>
            <p:cNvSpPr txBox="1"/>
            <p:nvPr/>
          </p:nvSpPr>
          <p:spPr>
            <a:xfrm>
              <a:off x="13211" y="5169"/>
              <a:ext cx="1430" cy="434"/>
            </a:xfrm>
            <a:prstGeom prst="rect">
              <a:avLst/>
            </a:prstGeom>
            <a:noFill/>
          </p:spPr>
          <p:txBody>
            <a:bodyPr wrap="square" rtlCol="0">
              <a:spAutoFit/>
            </a:bodyPr>
            <a:lstStyle/>
            <a:p>
              <a:r>
                <a:rPr lang="zh-CN" altLang="en-US" sz="1200" b="1">
                  <a:latin typeface="+mj-ea"/>
                  <a:ea typeface="+mj-ea"/>
                </a:rPr>
                <a:t>加速建设</a:t>
              </a:r>
            </a:p>
          </p:txBody>
        </p:sp>
        <p:sp>
          <p:nvSpPr>
            <p:cNvPr id="73" name="文本框 72"/>
            <p:cNvSpPr txBox="1"/>
            <p:nvPr/>
          </p:nvSpPr>
          <p:spPr>
            <a:xfrm>
              <a:off x="9529" y="6867"/>
              <a:ext cx="1984" cy="483"/>
            </a:xfrm>
            <a:prstGeom prst="rect">
              <a:avLst/>
            </a:prstGeom>
            <a:noFill/>
          </p:spPr>
          <p:txBody>
            <a:bodyPr wrap="square" rtlCol="0">
              <a:spAutoFit/>
            </a:bodyPr>
            <a:lstStyle/>
            <a:p>
              <a:pPr algn="ctr"/>
              <a:r>
                <a:rPr lang="zh-CN" altLang="en-US" sz="1400" b="1">
                  <a:latin typeface="+mj-ea"/>
                  <a:ea typeface="+mj-ea"/>
                </a:rPr>
                <a:t>经济效益</a:t>
              </a:r>
            </a:p>
          </p:txBody>
        </p:sp>
        <p:sp>
          <p:nvSpPr>
            <p:cNvPr id="74" name="燕尾形箭头 73"/>
            <p:cNvSpPr/>
            <p:nvPr/>
          </p:nvSpPr>
          <p:spPr>
            <a:xfrm rot="6900000">
              <a:off x="8696" y="7653"/>
              <a:ext cx="1061" cy="62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j-ea"/>
                <a:ea typeface="+mj-ea"/>
              </a:endParaRPr>
            </a:p>
          </p:txBody>
        </p:sp>
        <p:sp>
          <p:nvSpPr>
            <p:cNvPr id="75" name="燕尾形箭头 74"/>
            <p:cNvSpPr/>
            <p:nvPr/>
          </p:nvSpPr>
          <p:spPr>
            <a:xfrm rot="3420000">
              <a:off x="11277" y="7630"/>
              <a:ext cx="1061" cy="62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j-ea"/>
                <a:ea typeface="+mj-ea"/>
              </a:endParaRPr>
            </a:p>
          </p:txBody>
        </p:sp>
        <p:sp>
          <p:nvSpPr>
            <p:cNvPr id="76" name="文本框 75"/>
            <p:cNvSpPr txBox="1"/>
            <p:nvPr/>
          </p:nvSpPr>
          <p:spPr>
            <a:xfrm>
              <a:off x="8179" y="7510"/>
              <a:ext cx="948" cy="434"/>
            </a:xfrm>
            <a:prstGeom prst="rect">
              <a:avLst/>
            </a:prstGeom>
            <a:noFill/>
          </p:spPr>
          <p:txBody>
            <a:bodyPr wrap="square" rtlCol="0">
              <a:spAutoFit/>
            </a:bodyPr>
            <a:lstStyle/>
            <a:p>
              <a:pPr algn="ctr"/>
              <a:r>
                <a:rPr lang="zh-CN" altLang="en-US" sz="1200">
                  <a:latin typeface="+mj-ea"/>
                  <a:ea typeface="+mj-ea"/>
                </a:rPr>
                <a:t>华为</a:t>
              </a:r>
            </a:p>
          </p:txBody>
        </p:sp>
        <p:sp>
          <p:nvSpPr>
            <p:cNvPr id="77" name="文本框 76"/>
            <p:cNvSpPr txBox="1"/>
            <p:nvPr/>
          </p:nvSpPr>
          <p:spPr>
            <a:xfrm>
              <a:off x="11961" y="7510"/>
              <a:ext cx="948" cy="434"/>
            </a:xfrm>
            <a:prstGeom prst="rect">
              <a:avLst/>
            </a:prstGeom>
            <a:noFill/>
          </p:spPr>
          <p:txBody>
            <a:bodyPr wrap="square" rtlCol="0">
              <a:spAutoFit/>
            </a:bodyPr>
            <a:lstStyle/>
            <a:p>
              <a:pPr algn="ctr"/>
              <a:r>
                <a:rPr lang="zh-CN" altLang="en-US" sz="1200">
                  <a:latin typeface="+mj-ea"/>
                  <a:ea typeface="+mj-ea"/>
                </a:rPr>
                <a:t>欧洲</a:t>
              </a:r>
            </a:p>
          </p:txBody>
        </p:sp>
        <p:sp>
          <p:nvSpPr>
            <p:cNvPr id="4" name="文本框 3"/>
            <p:cNvSpPr txBox="1"/>
            <p:nvPr/>
          </p:nvSpPr>
          <p:spPr>
            <a:xfrm>
              <a:off x="7571" y="8740"/>
              <a:ext cx="2851" cy="1452"/>
            </a:xfrm>
            <a:prstGeom prst="rect">
              <a:avLst/>
            </a:prstGeom>
            <a:noFill/>
          </p:spPr>
          <p:txBody>
            <a:bodyPr wrap="square" rtlCol="0">
              <a:spAutoFit/>
            </a:bodyPr>
            <a:lstStyle/>
            <a:p>
              <a:pPr marL="285750" indent="-285750">
                <a:buFont typeface="Wingdings" panose="05000000000000000000" charset="0"/>
                <a:buChar char="n"/>
              </a:pPr>
              <a:r>
                <a:rPr lang="zh-CN" altLang="en-US" sz="1350">
                  <a:latin typeface="+mj-ea"/>
                  <a:ea typeface="+mj-ea"/>
                </a:rPr>
                <a:t>赢得信任，打开欧洲市场</a:t>
              </a:r>
            </a:p>
            <a:p>
              <a:pPr marL="285750" indent="-285750">
                <a:buFont typeface="Wingdings" panose="05000000000000000000" charset="0"/>
                <a:buChar char="n"/>
              </a:pPr>
              <a:r>
                <a:rPr lang="zh-CN" altLang="en-US" sz="1350">
                  <a:latin typeface="+mj-ea"/>
                  <a:ea typeface="+mj-ea"/>
                </a:rPr>
                <a:t>扩大生产，形成区域规模经济</a:t>
              </a:r>
            </a:p>
          </p:txBody>
        </p:sp>
        <p:sp>
          <p:nvSpPr>
            <p:cNvPr id="6" name="文本框 5"/>
            <p:cNvSpPr txBox="1"/>
            <p:nvPr/>
          </p:nvSpPr>
          <p:spPr>
            <a:xfrm>
              <a:off x="11097" y="8577"/>
              <a:ext cx="3427" cy="1779"/>
            </a:xfrm>
            <a:prstGeom prst="rect">
              <a:avLst/>
            </a:prstGeom>
            <a:noFill/>
          </p:spPr>
          <p:txBody>
            <a:bodyPr wrap="square" rtlCol="0">
              <a:spAutoFit/>
            </a:bodyPr>
            <a:lstStyle/>
            <a:p>
              <a:pPr marL="285750" indent="-285750">
                <a:buFont typeface="Wingdings" panose="05000000000000000000" charset="0"/>
                <a:buChar char="n"/>
              </a:pPr>
              <a:r>
                <a:rPr lang="zh-CN" altLang="en-US" sz="1350">
                  <a:latin typeface="+mj-ea"/>
                  <a:ea typeface="+mj-ea"/>
                  <a:cs typeface="+mj-ea"/>
                </a:rPr>
                <a:t>体验、监督华为设备生产，确保安全</a:t>
              </a:r>
            </a:p>
            <a:p>
              <a:pPr marL="285750" indent="-285750">
                <a:buFont typeface="Wingdings" panose="05000000000000000000" charset="0"/>
                <a:buChar char="n"/>
              </a:pPr>
              <a:r>
                <a:rPr lang="zh-CN" altLang="en-US" sz="1350">
                  <a:latin typeface="+mj-ea"/>
                  <a:ea typeface="+mj-ea"/>
                  <a:cs typeface="+mj-ea"/>
                </a:rPr>
                <a:t>增加就业机会，拉动经济增长</a:t>
              </a:r>
            </a:p>
            <a:p>
              <a:pPr marL="285750" indent="-285750">
                <a:buFont typeface="Wingdings" panose="05000000000000000000" charset="0"/>
                <a:buChar char="n"/>
              </a:pPr>
              <a:r>
                <a:rPr lang="zh-CN" altLang="en-US" sz="1350">
                  <a:latin typeface="+mj-ea"/>
                  <a:ea typeface="+mj-ea"/>
                  <a:cs typeface="+mj-ea"/>
                </a:rPr>
                <a:t>加速</a:t>
              </a:r>
              <a:r>
                <a:rPr lang="en-US" altLang="zh-CN" sz="1350">
                  <a:latin typeface="+mj-ea"/>
                  <a:ea typeface="+mj-ea"/>
                  <a:cs typeface="+mj-ea"/>
                </a:rPr>
                <a:t>5G</a:t>
              </a:r>
              <a:r>
                <a:rPr lang="zh-CN" altLang="en-US" sz="1350">
                  <a:latin typeface="+mj-ea"/>
                  <a:ea typeface="+mj-ea"/>
                  <a:cs typeface="+mj-ea"/>
                </a:rPr>
                <a:t>建设</a:t>
              </a:r>
            </a:p>
          </p:txBody>
        </p:sp>
      </p:grpSp>
      <p:grpSp>
        <p:nvGrpSpPr>
          <p:cNvPr id="10" name="组合 9"/>
          <p:cNvGrpSpPr/>
          <p:nvPr/>
        </p:nvGrpSpPr>
        <p:grpSpPr>
          <a:xfrm>
            <a:off x="601345" y="1888490"/>
            <a:ext cx="3592830" cy="1233170"/>
            <a:chOff x="2825" y="3006"/>
            <a:chExt cx="5658" cy="1942"/>
          </a:xfrm>
        </p:grpSpPr>
        <p:sp>
          <p:nvSpPr>
            <p:cNvPr id="9" name="文本框 8"/>
            <p:cNvSpPr txBox="1"/>
            <p:nvPr/>
          </p:nvSpPr>
          <p:spPr>
            <a:xfrm>
              <a:off x="2976" y="3497"/>
              <a:ext cx="5357" cy="1307"/>
            </a:xfrm>
            <a:prstGeom prst="rect">
              <a:avLst/>
            </a:prstGeom>
            <a:noFill/>
          </p:spPr>
          <p:txBody>
            <a:bodyPr wrap="square" rtlCol="0">
              <a:spAutoFit/>
            </a:bodyPr>
            <a:lstStyle/>
            <a:p>
              <a:pPr marL="171450" indent="-171450" fontAlgn="auto">
                <a:buFont typeface="Wingdings" panose="05000000000000000000" charset="0"/>
                <a:buChar char="n"/>
              </a:pPr>
              <a:r>
                <a:rPr lang="zh-CN" altLang="en-US" sz="1200">
                  <a:latin typeface="+mj-ea"/>
                  <a:ea typeface="+mj-ea"/>
                  <a:cs typeface="+mj-ea"/>
                </a:rPr>
                <a:t>研发投入</a:t>
              </a:r>
              <a:r>
                <a:rPr lang="en-US" altLang="zh-CN" sz="1200">
                  <a:latin typeface="+mj-ea"/>
                  <a:ea typeface="+mj-ea"/>
                  <a:cs typeface="+mj-ea"/>
                </a:rPr>
                <a:t>1317</a:t>
              </a:r>
              <a:r>
                <a:rPr lang="zh-CN" altLang="en-US" sz="1200">
                  <a:latin typeface="+mj-ea"/>
                  <a:ea typeface="+mj-ea"/>
                  <a:cs typeface="+mj-ea"/>
                </a:rPr>
                <a:t>亿元，占全年销售收入15.3%</a:t>
              </a:r>
            </a:p>
            <a:p>
              <a:pPr marL="171450" indent="-171450" fontAlgn="auto">
                <a:buFont typeface="Wingdings" panose="05000000000000000000" charset="0"/>
                <a:buChar char="n"/>
              </a:pPr>
              <a:r>
                <a:rPr lang="zh-CN" altLang="en-US" sz="1200">
                  <a:latin typeface="+mj-ea"/>
                  <a:ea typeface="+mj-ea"/>
                  <a:cs typeface="+mj-ea"/>
                </a:rPr>
                <a:t>研发人员9.6万名，占公司总人数的49%</a:t>
              </a:r>
            </a:p>
            <a:p>
              <a:pPr marL="171450" indent="-171450" fontAlgn="auto">
                <a:buFont typeface="Wingdings" panose="05000000000000000000" charset="0"/>
                <a:buChar char="n"/>
              </a:pPr>
              <a:r>
                <a:rPr lang="zh-CN" altLang="en-US" sz="1200">
                  <a:latin typeface="+mj-ea"/>
                  <a:ea typeface="+mj-ea"/>
                  <a:cs typeface="+mj-ea"/>
                </a:rPr>
                <a:t>全球持有有效专利数</a:t>
              </a:r>
              <a:r>
                <a:rPr lang="en-US" altLang="zh-CN" sz="1200">
                  <a:latin typeface="+mj-ea"/>
                  <a:ea typeface="+mj-ea"/>
                  <a:cs typeface="+mj-ea"/>
                </a:rPr>
                <a:t>85000+</a:t>
              </a:r>
              <a:r>
                <a:rPr lang="zh-CN" altLang="en-US" sz="1200">
                  <a:latin typeface="+mj-ea"/>
                  <a:ea typeface="+mj-ea"/>
                  <a:cs typeface="+mj-ea"/>
                </a:rPr>
                <a:t>件</a:t>
              </a:r>
            </a:p>
            <a:p>
              <a:pPr marL="171450" indent="-171450" fontAlgn="auto">
                <a:buFont typeface="Wingdings" panose="05000000000000000000" charset="0"/>
                <a:buChar char="n"/>
              </a:pPr>
              <a:r>
                <a:rPr lang="zh-CN" altLang="en-US" sz="1200">
                  <a:latin typeface="+mj-ea"/>
                  <a:ea typeface="+mj-ea"/>
                  <a:cs typeface="+mj-ea"/>
                </a:rPr>
                <a:t>计划未来</a:t>
              </a:r>
              <a:r>
                <a:rPr lang="en-US" altLang="zh-CN" sz="1200">
                  <a:latin typeface="+mj-ea"/>
                  <a:ea typeface="+mj-ea"/>
                  <a:cs typeface="+mj-ea"/>
                </a:rPr>
                <a:t>5</a:t>
              </a:r>
              <a:r>
                <a:rPr lang="zh-CN" altLang="en-US" sz="1200">
                  <a:latin typeface="+mj-ea"/>
                  <a:ea typeface="+mj-ea"/>
                  <a:cs typeface="+mj-ea"/>
                </a:rPr>
                <a:t>年投入</a:t>
              </a:r>
              <a:r>
                <a:rPr lang="en-US" altLang="zh-CN" sz="1200">
                  <a:latin typeface="+mj-ea"/>
                  <a:ea typeface="+mj-ea"/>
                  <a:cs typeface="+mj-ea"/>
                </a:rPr>
                <a:t>20</a:t>
              </a:r>
              <a:r>
                <a:rPr lang="zh-CN" altLang="en-US" sz="1200">
                  <a:latin typeface="+mj-ea"/>
                  <a:ea typeface="+mj-ea"/>
                  <a:cs typeface="+mj-ea"/>
                </a:rPr>
                <a:t>亿美元加强网络安全</a:t>
              </a:r>
            </a:p>
          </p:txBody>
        </p:sp>
        <p:sp>
          <p:nvSpPr>
            <p:cNvPr id="12" name="文本框 11"/>
            <p:cNvSpPr txBox="1"/>
            <p:nvPr/>
          </p:nvSpPr>
          <p:spPr>
            <a:xfrm>
              <a:off x="2976" y="3006"/>
              <a:ext cx="1409" cy="531"/>
            </a:xfrm>
            <a:prstGeom prst="rect">
              <a:avLst/>
            </a:prstGeom>
            <a:noFill/>
          </p:spPr>
          <p:txBody>
            <a:bodyPr wrap="square" rtlCol="0">
              <a:spAutoFit/>
            </a:bodyPr>
            <a:lstStyle/>
            <a:p>
              <a:r>
                <a:rPr lang="en-US" altLang="zh-CN" sz="1600" b="1">
                  <a:solidFill>
                    <a:schemeClr val="accent4">
                      <a:lumMod val="75000"/>
                    </a:schemeClr>
                  </a:solidFill>
                  <a:latin typeface="+mj-ea"/>
                  <a:ea typeface="+mj-ea"/>
                  <a:cs typeface="+mj-ea"/>
                </a:rPr>
                <a:t>2019</a:t>
              </a:r>
              <a:r>
                <a:rPr lang="zh-CN" altLang="en-US" sz="1600" b="1">
                  <a:solidFill>
                    <a:schemeClr val="accent4">
                      <a:lumMod val="75000"/>
                    </a:schemeClr>
                  </a:solidFill>
                  <a:latin typeface="+mj-ea"/>
                  <a:ea typeface="+mj-ea"/>
                  <a:cs typeface="+mj-ea"/>
                </a:rPr>
                <a:t>年</a:t>
              </a:r>
            </a:p>
          </p:txBody>
        </p:sp>
        <p:sp>
          <p:nvSpPr>
            <p:cNvPr id="45" name="三角形 91"/>
            <p:cNvSpPr/>
            <p:nvPr/>
          </p:nvSpPr>
          <p:spPr>
            <a:xfrm rot="10800000">
              <a:off x="2825" y="4784"/>
              <a:ext cx="5659" cy="16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590"/>
            </a:p>
          </p:txBody>
        </p:sp>
      </p:grpSp>
      <p:grpSp>
        <p:nvGrpSpPr>
          <p:cNvPr id="11" name="组合 10"/>
          <p:cNvGrpSpPr/>
          <p:nvPr/>
        </p:nvGrpSpPr>
        <p:grpSpPr>
          <a:xfrm>
            <a:off x="601345" y="3358515"/>
            <a:ext cx="3917315" cy="1283335"/>
            <a:chOff x="2825" y="5169"/>
            <a:chExt cx="6169" cy="2021"/>
          </a:xfrm>
        </p:grpSpPr>
        <p:sp>
          <p:nvSpPr>
            <p:cNvPr id="13" name="文本框 12"/>
            <p:cNvSpPr txBox="1"/>
            <p:nvPr/>
          </p:nvSpPr>
          <p:spPr>
            <a:xfrm>
              <a:off x="2976" y="5169"/>
              <a:ext cx="3689" cy="531"/>
            </a:xfrm>
            <a:prstGeom prst="rect">
              <a:avLst/>
            </a:prstGeom>
            <a:noFill/>
          </p:spPr>
          <p:txBody>
            <a:bodyPr wrap="square" rtlCol="0">
              <a:spAutoFit/>
            </a:bodyPr>
            <a:lstStyle/>
            <a:p>
              <a:r>
                <a:rPr lang="zh-CN" altLang="en-US" sz="1600" b="1">
                  <a:solidFill>
                    <a:schemeClr val="accent4">
                      <a:lumMod val="75000"/>
                    </a:schemeClr>
                  </a:solidFill>
                  <a:latin typeface="+mj-ea"/>
                  <a:ea typeface="+mj-ea"/>
                  <a:cs typeface="+mj-ea"/>
                </a:rPr>
                <a:t>投资策略考量要素</a:t>
              </a:r>
            </a:p>
          </p:txBody>
        </p:sp>
        <p:sp>
          <p:nvSpPr>
            <p:cNvPr id="14" name="文本框 13"/>
            <p:cNvSpPr txBox="1"/>
            <p:nvPr/>
          </p:nvSpPr>
          <p:spPr>
            <a:xfrm>
              <a:off x="2976" y="5700"/>
              <a:ext cx="6019" cy="1307"/>
            </a:xfrm>
            <a:prstGeom prst="rect">
              <a:avLst/>
            </a:prstGeom>
            <a:noFill/>
          </p:spPr>
          <p:txBody>
            <a:bodyPr wrap="square" rtlCol="0">
              <a:spAutoFit/>
            </a:bodyPr>
            <a:lstStyle/>
            <a:p>
              <a:pPr marL="171450" indent="-171450" fontAlgn="auto">
                <a:buFont typeface="Wingdings" panose="05000000000000000000" charset="0"/>
                <a:buChar char="n"/>
              </a:pPr>
              <a:r>
                <a:rPr lang="zh-CN" altLang="en-US" sz="1200">
                  <a:latin typeface="+mj-ea"/>
                  <a:ea typeface="+mj-ea"/>
                  <a:cs typeface="+mj-ea"/>
                </a:rPr>
                <a:t>近</a:t>
              </a:r>
              <a:r>
                <a:rPr lang="en-US" altLang="zh-CN" sz="1200">
                  <a:latin typeface="+mj-ea"/>
                  <a:ea typeface="+mj-ea"/>
                  <a:cs typeface="+mj-ea"/>
                </a:rPr>
                <a:t>12</a:t>
              </a:r>
              <a:r>
                <a:rPr lang="zh-CN" altLang="en-US" sz="1200">
                  <a:latin typeface="+mj-ea"/>
                  <a:ea typeface="+mj-ea"/>
                  <a:cs typeface="+mj-ea"/>
                </a:rPr>
                <a:t>年研发投入复合增长率</a:t>
              </a:r>
              <a:r>
                <a:rPr lang="en-US" altLang="zh-CN" sz="1200">
                  <a:latin typeface="+mj-ea"/>
                  <a:ea typeface="+mj-ea"/>
                  <a:cs typeface="+mj-ea"/>
                </a:rPr>
                <a:t>23%</a:t>
              </a:r>
              <a:r>
                <a:rPr lang="zh-CN" altLang="en-US" sz="1200">
                  <a:latin typeface="+mj-ea"/>
                  <a:ea typeface="+mj-ea"/>
                  <a:cs typeface="+mj-ea"/>
                </a:rPr>
                <a:t>，保证业务连续性</a:t>
              </a:r>
            </a:p>
            <a:p>
              <a:pPr marL="171450" indent="-171450" fontAlgn="auto">
                <a:buFont typeface="Wingdings" panose="05000000000000000000" charset="0"/>
                <a:buChar char="n"/>
              </a:pPr>
              <a:r>
                <a:rPr lang="zh-CN" altLang="en-US" sz="1200">
                  <a:latin typeface="+mj-ea"/>
                  <a:ea typeface="+mj-ea"/>
                  <a:cs typeface="+mj-ea"/>
                </a:rPr>
                <a:t>华为缺乏核心技术竞争力，暂未建立起</a:t>
              </a:r>
              <a:r>
                <a:rPr lang="en-US" altLang="zh-CN" sz="1200">
                  <a:latin typeface="+mj-ea"/>
                  <a:ea typeface="+mj-ea"/>
                  <a:cs typeface="+mj-ea"/>
                </a:rPr>
                <a:t>5G</a:t>
              </a:r>
              <a:r>
                <a:rPr lang="zh-CN" altLang="en-US" sz="1200">
                  <a:latin typeface="+mj-ea"/>
                  <a:ea typeface="+mj-ea"/>
                  <a:cs typeface="+mj-ea"/>
                </a:rPr>
                <a:t>高护城河</a:t>
              </a:r>
            </a:p>
            <a:p>
              <a:pPr marL="171450" indent="-171450" fontAlgn="auto">
                <a:buFont typeface="Wingdings" panose="05000000000000000000" charset="0"/>
                <a:buChar char="n"/>
              </a:pPr>
              <a:r>
                <a:rPr lang="zh-CN" altLang="en-US" sz="1200">
                  <a:latin typeface="+mj-ea"/>
                  <a:ea typeface="+mj-ea"/>
                  <a:cs typeface="+mj-ea"/>
                </a:rPr>
                <a:t>美国联合部分国家对华为</a:t>
              </a:r>
              <a:r>
                <a:rPr lang="en-US" altLang="zh-CN" sz="1200">
                  <a:latin typeface="+mj-ea"/>
                  <a:ea typeface="+mj-ea"/>
                  <a:cs typeface="+mj-ea"/>
                </a:rPr>
                <a:t>5G</a:t>
              </a:r>
              <a:r>
                <a:rPr lang="zh-CN" altLang="en-US" sz="1200">
                  <a:latin typeface="+mj-ea"/>
                  <a:ea typeface="+mj-ea"/>
                  <a:cs typeface="+mj-ea"/>
                </a:rPr>
                <a:t>安全问题提出挑战，北美、欧洲业务开拓受阻</a:t>
              </a:r>
            </a:p>
          </p:txBody>
        </p:sp>
        <p:sp>
          <p:nvSpPr>
            <p:cNvPr id="15" name="三角形 91"/>
            <p:cNvSpPr/>
            <p:nvPr/>
          </p:nvSpPr>
          <p:spPr>
            <a:xfrm rot="10800000">
              <a:off x="2825" y="7026"/>
              <a:ext cx="5659" cy="16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590"/>
            </a:p>
          </p:txBody>
        </p:sp>
      </p:grpSp>
      <p:grpSp>
        <p:nvGrpSpPr>
          <p:cNvPr id="20" name="组合 19"/>
          <p:cNvGrpSpPr/>
          <p:nvPr/>
        </p:nvGrpSpPr>
        <p:grpSpPr>
          <a:xfrm>
            <a:off x="697865" y="4642485"/>
            <a:ext cx="5109210" cy="1830705"/>
            <a:chOff x="2984" y="7301"/>
            <a:chExt cx="8046" cy="2883"/>
          </a:xfrm>
        </p:grpSpPr>
        <p:sp>
          <p:nvSpPr>
            <p:cNvPr id="8" name="圆角矩形 7"/>
            <p:cNvSpPr/>
            <p:nvPr/>
          </p:nvSpPr>
          <p:spPr>
            <a:xfrm>
              <a:off x="5003" y="8797"/>
              <a:ext cx="6027" cy="138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1200">
                  <a:latin typeface="+mj-ea"/>
                  <a:ea typeface="+mj-ea"/>
                </a:rPr>
                <a:t>公司没有什么不可替代的尖刀产品，没有任何战略威胁的产品，在选择机会的时候，只有市场规模大，技术上又足够难，才能建立起门槛。</a:t>
              </a:r>
            </a:p>
            <a:p>
              <a:pPr algn="r"/>
              <a:r>
                <a:rPr lang="en-US" altLang="zh-CN" sz="1200">
                  <a:latin typeface="+mj-ea"/>
                  <a:ea typeface="+mj-ea"/>
                </a:rPr>
                <a:t>——</a:t>
              </a:r>
              <a:r>
                <a:rPr lang="zh-CN" altLang="en-US" sz="1200">
                  <a:latin typeface="+mj-ea"/>
                  <a:ea typeface="+mj-ea"/>
                </a:rPr>
                <a:t>任正非</a:t>
              </a:r>
            </a:p>
          </p:txBody>
        </p:sp>
        <p:sp>
          <p:nvSpPr>
            <p:cNvPr id="16" name="文本框 15"/>
            <p:cNvSpPr txBox="1"/>
            <p:nvPr/>
          </p:nvSpPr>
          <p:spPr>
            <a:xfrm>
              <a:off x="2984" y="7301"/>
              <a:ext cx="3689" cy="531"/>
            </a:xfrm>
            <a:prstGeom prst="rect">
              <a:avLst/>
            </a:prstGeom>
            <a:noFill/>
          </p:spPr>
          <p:txBody>
            <a:bodyPr wrap="square" rtlCol="0">
              <a:spAutoFit/>
            </a:bodyPr>
            <a:lstStyle/>
            <a:p>
              <a:r>
                <a:rPr lang="en-US" altLang="zh-CN" sz="1600" b="1">
                  <a:solidFill>
                    <a:schemeClr val="accent4">
                      <a:lumMod val="75000"/>
                    </a:schemeClr>
                  </a:solidFill>
                  <a:latin typeface="+mj-ea"/>
                  <a:ea typeface="+mj-ea"/>
                  <a:cs typeface="+mj-ea"/>
                </a:rPr>
                <a:t>2020</a:t>
              </a:r>
            </a:p>
          </p:txBody>
        </p:sp>
        <p:sp>
          <p:nvSpPr>
            <p:cNvPr id="17" name="文本框 16"/>
            <p:cNvSpPr txBox="1"/>
            <p:nvPr/>
          </p:nvSpPr>
          <p:spPr>
            <a:xfrm>
              <a:off x="2984" y="7832"/>
              <a:ext cx="6019" cy="725"/>
            </a:xfrm>
            <a:prstGeom prst="rect">
              <a:avLst/>
            </a:prstGeom>
            <a:noFill/>
          </p:spPr>
          <p:txBody>
            <a:bodyPr wrap="square" rtlCol="0">
              <a:spAutoFit/>
            </a:bodyPr>
            <a:lstStyle/>
            <a:p>
              <a:pPr marL="171450" indent="-171450" fontAlgn="auto">
                <a:buFont typeface="Wingdings" panose="05000000000000000000" charset="0"/>
                <a:buChar char="n"/>
              </a:pPr>
              <a:r>
                <a:rPr lang="zh-CN" altLang="en-US" sz="1200">
                  <a:latin typeface="+mj-ea"/>
                  <a:ea typeface="+mj-ea"/>
                  <a:cs typeface="+mj-ea"/>
                </a:rPr>
                <a:t>保持</a:t>
              </a:r>
              <a:r>
                <a:rPr lang="en-US" altLang="zh-CN" sz="1200">
                  <a:latin typeface="+mj-ea"/>
                  <a:ea typeface="+mj-ea"/>
                  <a:cs typeface="+mj-ea"/>
                </a:rPr>
                <a:t>30%</a:t>
              </a:r>
              <a:r>
                <a:rPr lang="zh-CN" altLang="en-US" sz="1200">
                  <a:latin typeface="+mj-ea"/>
                  <a:ea typeface="+mj-ea"/>
                  <a:cs typeface="+mj-ea"/>
                </a:rPr>
                <a:t>左右增长率的研发投入</a:t>
              </a:r>
            </a:p>
            <a:p>
              <a:pPr marL="171450" indent="-171450" fontAlgn="auto">
                <a:buFont typeface="Wingdings" panose="05000000000000000000" charset="0"/>
                <a:buChar char="n"/>
              </a:pPr>
              <a:r>
                <a:rPr lang="en-US" altLang="zh-CN" sz="1200">
                  <a:latin typeface="+mj-ea"/>
                  <a:ea typeface="+mj-ea"/>
                  <a:cs typeface="+mj-ea"/>
                </a:rPr>
                <a:t>20</a:t>
              </a:r>
              <a:r>
                <a:rPr lang="zh-CN" altLang="en-US" sz="1200">
                  <a:latin typeface="+mj-ea"/>
                  <a:ea typeface="+mj-ea"/>
                  <a:cs typeface="+mj-ea"/>
                </a:rPr>
                <a:t>亿美元</a:t>
              </a:r>
              <a:r>
                <a:rPr lang="en-US" altLang="zh-CN" sz="1200">
                  <a:latin typeface="+mj-ea"/>
                  <a:ea typeface="+mj-ea"/>
                  <a:cs typeface="+mj-ea"/>
                </a:rPr>
                <a:t>5</a:t>
              </a:r>
              <a:r>
                <a:rPr lang="zh-CN" altLang="en-US" sz="1200">
                  <a:latin typeface="+mj-ea"/>
                  <a:ea typeface="+mj-ea"/>
                  <a:cs typeface="+mj-ea"/>
                </a:rPr>
                <a:t>年网络安全投入前期扩大比重</a:t>
              </a:r>
            </a:p>
          </p:txBody>
        </p:sp>
      </p:grpSp>
      <p:grpSp>
        <p:nvGrpSpPr>
          <p:cNvPr id="23" name="组合 22"/>
          <p:cNvGrpSpPr/>
          <p:nvPr/>
        </p:nvGrpSpPr>
        <p:grpSpPr>
          <a:xfrm>
            <a:off x="601278" y="-538"/>
            <a:ext cx="11581137" cy="470334"/>
            <a:chOff x="11326" y="0"/>
            <a:chExt cx="11581137" cy="470334"/>
          </a:xfrm>
        </p:grpSpPr>
        <p:sp>
          <p:nvSpPr>
            <p:cNvPr id="24" name="矩形: 圆角 23"/>
            <p:cNvSpPr/>
            <p:nvPr/>
          </p:nvSpPr>
          <p:spPr>
            <a:xfrm>
              <a:off x="11326" y="0"/>
              <a:ext cx="11581137" cy="470334"/>
            </a:xfrm>
            <a:prstGeom prst="roundRect">
              <a:avLst>
                <a:gd name="adj" fmla="val 10000"/>
              </a:avLst>
            </a:prstGeom>
            <a:solidFill>
              <a:schemeClr val="accent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矩形: 圆角 4"/>
            <p:cNvSpPr txBox="1"/>
            <p:nvPr/>
          </p:nvSpPr>
          <p:spPr>
            <a:xfrm>
              <a:off x="25102" y="13776"/>
              <a:ext cx="11553585" cy="442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accent1"/>
                  </a:solidFill>
                  <a:effectLst/>
                  <a:latin typeface="+mj-ea"/>
                  <a:ea typeface="+mj-ea"/>
                </a:rPr>
                <a:t>5G</a:t>
              </a:r>
              <a:r>
                <a:rPr lang="zh-CN" sz="1800" b="0" kern="1200" dirty="0">
                  <a:solidFill>
                    <a:schemeClr val="accent1"/>
                  </a:solidFill>
                  <a:effectLst/>
                  <a:latin typeface="+mj-ea"/>
                  <a:ea typeface="+mj-ea"/>
                </a:rPr>
                <a:t>竞争优劣势</a:t>
              </a:r>
              <a:r>
                <a:rPr lang="en-US" altLang="zh-CN" sz="1800" b="0" kern="1200" dirty="0">
                  <a:solidFill>
                    <a:schemeClr val="accent1"/>
                  </a:solidFill>
                  <a:effectLst/>
                  <a:latin typeface="+mj-ea"/>
                  <a:ea typeface="+mj-ea"/>
                </a:rPr>
                <a:t>                     </a:t>
              </a:r>
              <a:r>
                <a:rPr lang="zh-CN" sz="1800" b="1" kern="1200" dirty="0">
                  <a:solidFill>
                    <a:schemeClr val="accent1"/>
                  </a:solidFill>
                  <a:effectLst>
                    <a:outerShdw blurRad="38100" dist="38100" dir="2700000" algn="tl">
                      <a:srgbClr val="000000">
                        <a:alpha val="43137"/>
                      </a:srgbClr>
                    </a:outerShdw>
                  </a:effectLst>
                  <a:latin typeface="+mj-ea"/>
                  <a:ea typeface="+mj-ea"/>
                </a:rPr>
                <a:t>华为</a:t>
              </a:r>
              <a:r>
                <a:rPr lang="en-US" sz="1800" b="1" kern="1200" dirty="0">
                  <a:solidFill>
                    <a:schemeClr val="accent1"/>
                  </a:solidFill>
                  <a:effectLst>
                    <a:outerShdw blurRad="38100" dist="38100" dir="2700000" algn="tl">
                      <a:srgbClr val="000000">
                        <a:alpha val="43137"/>
                      </a:srgbClr>
                    </a:outerShdw>
                  </a:effectLst>
                  <a:latin typeface="+mj-ea"/>
                  <a:ea typeface="+mj-ea"/>
                </a:rPr>
                <a:t>2020</a:t>
              </a:r>
              <a:r>
                <a:rPr lang="zh-CN" sz="1800" b="1" kern="1200" dirty="0">
                  <a:solidFill>
                    <a:schemeClr val="accent1"/>
                  </a:solidFill>
                  <a:effectLst>
                    <a:outerShdw blurRad="38100" dist="38100" dir="2700000" algn="tl">
                      <a:srgbClr val="000000">
                        <a:alpha val="43137"/>
                      </a:srgbClr>
                    </a:outerShdw>
                  </a:effectLst>
                  <a:latin typeface="+mj-ea"/>
                  <a:ea typeface="+mj-ea"/>
                </a:rPr>
                <a:t>经营策略</a:t>
              </a:r>
              <a:r>
                <a:rPr lang="zh-CN" altLang="en-US" sz="1800" b="1" kern="1200" dirty="0">
                  <a:solidFill>
                    <a:schemeClr val="accent1"/>
                  </a:solidFill>
                  <a:effectLst>
                    <a:outerShdw blurRad="38100" dist="38100" dir="2700000" algn="tl">
                      <a:srgbClr val="000000">
                        <a:alpha val="43137"/>
                      </a:srgbClr>
                    </a:outerShdw>
                  </a:effectLst>
                  <a:latin typeface="+mj-ea"/>
                  <a:ea typeface="+mj-ea"/>
                </a:rPr>
                <a:t>：投资策略</a:t>
              </a:r>
              <a:r>
                <a:rPr lang="zh-CN" sz="1800" b="1" kern="1200" dirty="0">
                  <a:solidFill>
                    <a:schemeClr val="accent1"/>
                  </a:solidFill>
                  <a:effectLst>
                    <a:outerShdw blurRad="38100" dist="38100" dir="2700000" algn="tl">
                      <a:srgbClr val="000000">
                        <a:alpha val="43137"/>
                      </a:srgbClr>
                    </a:outerShdw>
                  </a:effectLst>
                  <a:latin typeface="+mj-ea"/>
                  <a:ea typeface="+mj-ea"/>
                </a:rPr>
                <a:t>             </a:t>
              </a:r>
              <a:r>
                <a:rPr lang="zh-CN" sz="1800" kern="1200" dirty="0">
                  <a:solidFill>
                    <a:schemeClr val="accent1"/>
                  </a:solidFill>
                  <a:latin typeface="+mj-ea"/>
                  <a:ea typeface="+mj-ea"/>
                </a:rPr>
                <a:t>市场规模预测</a:t>
              </a:r>
              <a:endParaRPr lang="zh-CN" sz="1200" kern="1200" dirty="0">
                <a:solidFill>
                  <a:schemeClr val="accent1"/>
                </a:solidFill>
                <a:latin typeface="+mj-ea"/>
                <a:ea typeface="+mj-ea"/>
              </a:endParaRPr>
            </a:p>
          </p:txBody>
        </p:sp>
      </p:grpSp>
      <p:sp>
        <p:nvSpPr>
          <p:cNvPr id="80" name="矩形 79"/>
          <p:cNvSpPr/>
          <p:nvPr/>
        </p:nvSpPr>
        <p:spPr>
          <a:xfrm>
            <a:off x="0" y="6630670"/>
            <a:ext cx="12193905" cy="227330"/>
          </a:xfrm>
          <a:prstGeom prst="rect">
            <a:avLst/>
          </a:prstGeom>
          <a:solidFill>
            <a:srgbClr val="C00000"/>
          </a:solidFill>
          <a:ln w="9525" cap="flat" cmpd="sng" algn="ctr">
            <a:noFill/>
            <a:prstDash val="solid"/>
          </a:ln>
          <a:effectLst/>
        </p:spPr>
        <p:txBody>
          <a:bodyPr rtlCol="0" anchor="ctr"/>
          <a:lstStyle/>
          <a:p>
            <a:pPr lvl="0" fontAlgn="base">
              <a:spcBef>
                <a:spcPct val="0"/>
              </a:spcBef>
              <a:spcAft>
                <a:spcPct val="0"/>
              </a:spcAft>
            </a:pPr>
            <a:r>
              <a:rPr kumimoji="0" lang="zh-CN" altLang="en-US" sz="1200" b="0" i="0" u="none" strike="noStrike" kern="0" cap="none" spc="0" normalizeH="0" baseline="0" noProof="0" dirty="0">
                <a:ln>
                  <a:noFill/>
                </a:ln>
                <a:solidFill>
                  <a:schemeClr val="bg1"/>
                </a:solidFill>
                <a:effectLst/>
                <a:uLnTx/>
                <a:uFillTx/>
                <a:latin typeface="+mj-ea"/>
                <a:ea typeface="+mj-ea"/>
                <a:cs typeface="+mn-cs"/>
              </a:rPr>
              <a:t>资料来源：公司年报，</a:t>
            </a:r>
            <a:r>
              <a:rPr lang="en-US" altLang="zh-CN" sz="1200" dirty="0">
                <a:solidFill>
                  <a:schemeClr val="bg1"/>
                </a:solidFill>
                <a:latin typeface="+mj-ea"/>
                <a:ea typeface="+mj-ea"/>
              </a:rPr>
              <a:t>We can </a:t>
            </a:r>
            <a:r>
              <a:rPr lang="zh-CN" altLang="en-US" sz="1200" dirty="0">
                <a:solidFill>
                  <a:schemeClr val="bg1"/>
                </a:solidFill>
                <a:latin typeface="+mj-ea"/>
                <a:ea typeface="+mj-ea"/>
              </a:rPr>
              <a:t>分析</a:t>
            </a:r>
            <a:endParaRPr kumimoji="0" lang="en-US" altLang="zh-CN" sz="1200" b="0" i="0" u="none" strike="noStrike" kern="0" cap="none" spc="0" normalizeH="0" baseline="0" noProof="0" dirty="0">
              <a:ln>
                <a:noFill/>
              </a:ln>
              <a:solidFill>
                <a:schemeClr val="bg1"/>
              </a:solidFill>
              <a:effectLst/>
              <a:uLnTx/>
              <a:uFillTx/>
              <a:latin typeface="+mj-ea"/>
              <a:ea typeface="+mj-ea"/>
            </a:endParaRPr>
          </a:p>
        </p:txBody>
      </p:sp>
      <p:sp>
        <p:nvSpPr>
          <p:cNvPr id="21" name="等腰三角形 20"/>
          <p:cNvSpPr/>
          <p:nvPr/>
        </p:nvSpPr>
        <p:spPr>
          <a:xfrm rot="5400000">
            <a:off x="953135" y="5454015"/>
            <a:ext cx="454025" cy="1157605"/>
          </a:xfrm>
          <a:prstGeom prst="triangle">
            <a:avLst/>
          </a:prstGeom>
          <a:solidFill>
            <a:srgbClr val="7554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等腰三角形 4"/>
          <p:cNvSpPr/>
          <p:nvPr/>
        </p:nvSpPr>
        <p:spPr>
          <a:xfrm rot="5400000">
            <a:off x="4540512" y="141511"/>
            <a:ext cx="143510"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zh-CN" altLang="en-US" sz="1350" dirty="0" err="1">
              <a:solidFill>
                <a:schemeClr val="tx1"/>
              </a:solidFill>
            </a:endParaRPr>
          </a:p>
        </p:txBody>
      </p:sp>
      <p:sp>
        <p:nvSpPr>
          <p:cNvPr id="18" name="等腰三角形 17"/>
          <p:cNvSpPr/>
          <p:nvPr/>
        </p:nvSpPr>
        <p:spPr>
          <a:xfrm rot="5400000">
            <a:off x="8640707" y="142146"/>
            <a:ext cx="143510"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zh-CN" altLang="en-US" sz="1350" dirty="0" err="1">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1740603" y="1044064"/>
            <a:ext cx="2031325" cy="369332"/>
          </a:xfrm>
          <a:prstGeom prst="rect">
            <a:avLst/>
          </a:prstGeom>
          <a:noFill/>
        </p:spPr>
        <p:txBody>
          <a:bodyPr wrap="none" rtlCol="0">
            <a:spAutoFit/>
          </a:bodyPr>
          <a:lstStyle/>
          <a:p>
            <a:pPr defTabSz="914400"/>
            <a:r>
              <a:rPr lang="zh-CN" altLang="en-US" dirty="0">
                <a:solidFill>
                  <a:prstClr val="black"/>
                </a:solidFill>
                <a:latin typeface="微软雅黑" panose="020B0503020204020204" charset="-122"/>
                <a:ea typeface="微软雅黑" panose="020B0503020204020204" charset="-122"/>
              </a:rPr>
              <a:t>重点关注国内市场</a:t>
            </a:r>
          </a:p>
        </p:txBody>
      </p:sp>
      <p:sp>
        <p:nvSpPr>
          <p:cNvPr id="107" name="object 4"/>
          <p:cNvSpPr txBox="1"/>
          <p:nvPr/>
        </p:nvSpPr>
        <p:spPr>
          <a:xfrm>
            <a:off x="1325635" y="8316021"/>
            <a:ext cx="2078952" cy="132087"/>
          </a:xfrm>
          <a:prstGeom prst="rect">
            <a:avLst/>
          </a:prstGeom>
        </p:spPr>
        <p:txBody>
          <a:bodyPr vert="horz" wrap="square" lIns="0" tIns="0" rIns="0" bIns="0" rtlCol="0">
            <a:spAutoFit/>
          </a:bodyPr>
          <a:lstStyle/>
          <a:p>
            <a:pPr marL="17780" defTabSz="914400">
              <a:lnSpc>
                <a:spcPts val="1095"/>
              </a:lnSpc>
            </a:pPr>
            <a:r>
              <a:rPr sz="845" spc="-7" dirty="0">
                <a:solidFill>
                  <a:prstClr val="black"/>
                </a:solidFill>
                <a:latin typeface="Arial" panose="020B0604020202020204"/>
                <a:ea typeface="微软雅黑 Light"/>
                <a:cs typeface="Arial" panose="020B0604020202020204"/>
              </a:rPr>
              <a:t>© Oliver </a:t>
            </a:r>
            <a:r>
              <a:rPr sz="845" dirty="0">
                <a:solidFill>
                  <a:prstClr val="black"/>
                </a:solidFill>
                <a:latin typeface="Arial" panose="020B0604020202020204"/>
                <a:ea typeface="微软雅黑 Light"/>
                <a:cs typeface="Arial" panose="020B0604020202020204"/>
              </a:rPr>
              <a:t>Wyman </a:t>
            </a:r>
            <a:r>
              <a:rPr sz="845" spc="941" dirty="0">
                <a:solidFill>
                  <a:srgbClr val="00A2DF"/>
                </a:solidFill>
                <a:latin typeface="Webdings" panose="05030102010509060703"/>
                <a:ea typeface="微软雅黑 Light"/>
                <a:cs typeface="Webdings" panose="05030102010509060703"/>
              </a:rPr>
              <a:t>■</a:t>
            </a:r>
            <a:r>
              <a:rPr sz="845" spc="89" dirty="0">
                <a:solidFill>
                  <a:srgbClr val="00A2DF"/>
                </a:solidFill>
                <a:latin typeface="Times New Roman" panose="02020603050405020304"/>
                <a:ea typeface="微软雅黑 Light"/>
                <a:cs typeface="Times New Roman" panose="02020603050405020304"/>
              </a:rPr>
              <a:t> </a:t>
            </a:r>
            <a:r>
              <a:rPr sz="845" spc="-55" dirty="0">
                <a:solidFill>
                  <a:prstClr val="black"/>
                </a:solidFill>
                <a:latin typeface="Arial" panose="020B0604020202020204"/>
                <a:ea typeface="微软雅黑 Light"/>
                <a:cs typeface="Arial" panose="020B0604020202020204"/>
                <a:hlinkClick r:id="rId3"/>
              </a:rPr>
              <a:t>www.oliverwyman.com</a:t>
            </a:r>
            <a:endParaRPr sz="845">
              <a:solidFill>
                <a:prstClr val="black"/>
              </a:solidFill>
              <a:latin typeface="Arial" panose="020B0604020202020204"/>
              <a:ea typeface="微软雅黑 Light"/>
              <a:cs typeface="Arial" panose="020B0604020202020204"/>
            </a:endParaRPr>
          </a:p>
        </p:txBody>
      </p:sp>
      <p:grpSp>
        <p:nvGrpSpPr>
          <p:cNvPr id="108" name="组合 107"/>
          <p:cNvGrpSpPr/>
          <p:nvPr/>
        </p:nvGrpSpPr>
        <p:grpSpPr>
          <a:xfrm>
            <a:off x="1829677" y="1620437"/>
            <a:ext cx="3639820" cy="3352800"/>
            <a:chOff x="3570" y="3203"/>
            <a:chExt cx="4299" cy="3960"/>
          </a:xfrm>
        </p:grpSpPr>
        <p:cxnSp>
          <p:nvCxnSpPr>
            <p:cNvPr id="109" name="直接连接符 12"/>
            <p:cNvCxnSpPr/>
            <p:nvPr/>
          </p:nvCxnSpPr>
          <p:spPr>
            <a:xfrm flipV="1">
              <a:off x="3570" y="3203"/>
              <a:ext cx="28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接连接符 13"/>
            <p:cNvCxnSpPr/>
            <p:nvPr/>
          </p:nvCxnSpPr>
          <p:spPr>
            <a:xfrm>
              <a:off x="3879" y="4371"/>
              <a:ext cx="2910" cy="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接连接符 14"/>
            <p:cNvCxnSpPr/>
            <p:nvPr/>
          </p:nvCxnSpPr>
          <p:spPr>
            <a:xfrm>
              <a:off x="4668" y="7162"/>
              <a:ext cx="320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接连接符 15"/>
            <p:cNvCxnSpPr/>
            <p:nvPr/>
          </p:nvCxnSpPr>
          <p:spPr>
            <a:xfrm>
              <a:off x="4279" y="5820"/>
              <a:ext cx="2990" cy="2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6" name="组合 115"/>
          <p:cNvGrpSpPr/>
          <p:nvPr/>
        </p:nvGrpSpPr>
        <p:grpSpPr>
          <a:xfrm>
            <a:off x="997574" y="1756703"/>
            <a:ext cx="1524751" cy="3076915"/>
            <a:chOff x="5538" y="2345"/>
            <a:chExt cx="4235" cy="3363"/>
          </a:xfrm>
        </p:grpSpPr>
        <p:sp>
          <p:nvSpPr>
            <p:cNvPr id="117" name="任意多边形 44"/>
            <p:cNvSpPr/>
            <p:nvPr/>
          </p:nvSpPr>
          <p:spPr>
            <a:xfrm>
              <a:off x="7010" y="2345"/>
              <a:ext cx="1280" cy="1033"/>
            </a:xfrm>
            <a:custGeom>
              <a:avLst/>
              <a:gdLst/>
              <a:ahLst/>
              <a:cxnLst/>
              <a:rect l="0" t="0" r="0" b="0"/>
              <a:pathLst>
                <a:path w="460" h="405">
                  <a:moveTo>
                    <a:pt x="0" y="405"/>
                  </a:moveTo>
                  <a:lnTo>
                    <a:pt x="460" y="405"/>
                  </a:lnTo>
                  <a:lnTo>
                    <a:pt x="230" y="0"/>
                  </a:lnTo>
                  <a:lnTo>
                    <a:pt x="0" y="405"/>
                  </a:lnTo>
                  <a:close/>
                </a:path>
              </a:pathLst>
            </a:custGeom>
            <a:solidFill>
              <a:schemeClr val="accent4">
                <a:lumMod val="75000"/>
              </a:schemeClr>
            </a:solidFill>
            <a:ln w="3175">
              <a:noFill/>
            </a:ln>
          </p:spPr>
          <p:txBody>
            <a:bodyPr/>
            <a:lstStyle/>
            <a:p>
              <a:pPr defTabSz="914400"/>
              <a:endParaRPr lang="zh-CN" altLang="en-US">
                <a:solidFill>
                  <a:prstClr val="black"/>
                </a:solidFill>
                <a:latin typeface="Calibri Light" panose="020F0302020204030204"/>
                <a:ea typeface="微软雅黑 Light"/>
              </a:endParaRPr>
            </a:p>
          </p:txBody>
        </p:sp>
        <p:sp>
          <p:nvSpPr>
            <p:cNvPr id="118" name="任意多边形 38"/>
            <p:cNvSpPr/>
            <p:nvPr/>
          </p:nvSpPr>
          <p:spPr>
            <a:xfrm>
              <a:off x="5538" y="4688"/>
              <a:ext cx="4235" cy="1020"/>
            </a:xfrm>
            <a:custGeom>
              <a:avLst/>
              <a:gdLst/>
              <a:ahLst/>
              <a:cxnLst/>
              <a:rect l="0" t="0" r="0" b="0"/>
              <a:pathLst>
                <a:path w="1525" h="400">
                  <a:moveTo>
                    <a:pt x="0" y="400"/>
                  </a:moveTo>
                  <a:lnTo>
                    <a:pt x="1525" y="400"/>
                  </a:lnTo>
                  <a:lnTo>
                    <a:pt x="1294" y="0"/>
                  </a:lnTo>
                  <a:lnTo>
                    <a:pt x="227" y="0"/>
                  </a:lnTo>
                  <a:lnTo>
                    <a:pt x="0" y="400"/>
                  </a:lnTo>
                  <a:close/>
                </a:path>
              </a:pathLst>
            </a:custGeom>
            <a:solidFill>
              <a:srgbClr val="C51729"/>
            </a:solidFill>
            <a:ln w="9525">
              <a:noFill/>
            </a:ln>
          </p:spPr>
          <p:txBody>
            <a:bodyPr/>
            <a:lstStyle/>
            <a:p>
              <a:pPr defTabSz="914400"/>
              <a:endParaRPr lang="zh-CN" altLang="en-US">
                <a:solidFill>
                  <a:prstClr val="black"/>
                </a:solidFill>
                <a:latin typeface="Calibri Light" panose="020F0302020204030204"/>
                <a:ea typeface="微软雅黑 Light"/>
              </a:endParaRPr>
            </a:p>
          </p:txBody>
        </p:sp>
        <p:sp>
          <p:nvSpPr>
            <p:cNvPr id="119" name="任意多边形 39"/>
            <p:cNvSpPr/>
            <p:nvPr/>
          </p:nvSpPr>
          <p:spPr>
            <a:xfrm>
              <a:off x="6275" y="3515"/>
              <a:ext cx="2753" cy="1038"/>
            </a:xfrm>
            <a:custGeom>
              <a:avLst/>
              <a:gdLst/>
              <a:ahLst/>
              <a:cxnLst/>
              <a:rect l="0" t="0" r="0" b="0"/>
              <a:pathLst>
                <a:path w="992" h="407">
                  <a:moveTo>
                    <a:pt x="0" y="407"/>
                  </a:moveTo>
                  <a:lnTo>
                    <a:pt x="992" y="407"/>
                  </a:lnTo>
                  <a:lnTo>
                    <a:pt x="762" y="0"/>
                  </a:lnTo>
                  <a:lnTo>
                    <a:pt x="231" y="0"/>
                  </a:lnTo>
                  <a:lnTo>
                    <a:pt x="0" y="407"/>
                  </a:lnTo>
                  <a:close/>
                </a:path>
              </a:pathLst>
            </a:custGeom>
            <a:solidFill>
              <a:schemeClr val="accent2">
                <a:lumMod val="75000"/>
              </a:schemeClr>
            </a:solidFill>
            <a:ln w="3175">
              <a:noFill/>
            </a:ln>
          </p:spPr>
          <p:txBody>
            <a:bodyPr/>
            <a:lstStyle/>
            <a:p>
              <a:pPr defTabSz="914400"/>
              <a:endParaRPr lang="zh-CN" altLang="en-US">
                <a:solidFill>
                  <a:prstClr val="black"/>
                </a:solidFill>
                <a:latin typeface="Calibri Light" panose="020F0302020204030204"/>
                <a:ea typeface="微软雅黑 Light"/>
              </a:endParaRPr>
            </a:p>
          </p:txBody>
        </p:sp>
      </p:grpSp>
      <p:sp>
        <p:nvSpPr>
          <p:cNvPr id="121" name="文本框 120"/>
          <p:cNvSpPr txBox="1"/>
          <p:nvPr/>
        </p:nvSpPr>
        <p:spPr>
          <a:xfrm>
            <a:off x="2115270" y="1987026"/>
            <a:ext cx="2945553" cy="1292662"/>
          </a:xfrm>
          <a:prstGeom prst="rect">
            <a:avLst/>
          </a:prstGeom>
          <a:noFill/>
        </p:spPr>
        <p:txBody>
          <a:bodyPr wrap="square" rtlCol="0">
            <a:spAutoFit/>
          </a:bodyPr>
          <a:lstStyle/>
          <a:p>
            <a:pPr defTabSz="914400"/>
            <a:r>
              <a:rPr lang="zh-CN" altLang="en-US" sz="1600" dirty="0">
                <a:solidFill>
                  <a:prstClr val="black"/>
                </a:solidFill>
                <a:latin typeface="微软雅黑" panose="020B0503020204020204" charset="-122"/>
                <a:ea typeface="微软雅黑" panose="020B0503020204020204" charset="-122"/>
                <a:cs typeface="Arial" panose="020B0604020202020204" pitchFamily="34" charset="0"/>
              </a:rPr>
              <a:t>互利共赢</a:t>
            </a:r>
            <a:endParaRPr lang="en-US" altLang="zh-CN" sz="1600" dirty="0">
              <a:solidFill>
                <a:prstClr val="black"/>
              </a:solidFill>
              <a:latin typeface="微软雅黑" panose="020B0503020204020204" charset="-122"/>
              <a:ea typeface="微软雅黑" panose="020B0503020204020204" charset="-122"/>
              <a:cs typeface="Arial" panose="020B0604020202020204" pitchFamily="34" charset="0"/>
            </a:endParaRPr>
          </a:p>
          <a:p>
            <a:pPr marL="228600" indent="-228600" defTabSz="914400">
              <a:buFont typeface="Wingdings" panose="05000000000000000000" charset="0"/>
              <a:buChar char=""/>
            </a:pPr>
            <a:r>
              <a:rPr lang="zh-CN" altLang="en-US" sz="1400" dirty="0">
                <a:solidFill>
                  <a:prstClr val="black"/>
                </a:solidFill>
                <a:latin typeface="微软雅黑" panose="020B0503020204020204" charset="-122"/>
                <a:ea typeface="微软雅黑" panose="020B0503020204020204" charset="-122"/>
              </a:rPr>
              <a:t>加强与政府</a:t>
            </a:r>
            <a:r>
              <a:rPr lang="en-US" altLang="zh-CN" sz="1400" dirty="0">
                <a:solidFill>
                  <a:prstClr val="black"/>
                </a:solidFill>
                <a:latin typeface="微软雅黑" panose="020B0503020204020204" charset="-122"/>
                <a:ea typeface="微软雅黑" panose="020B0503020204020204" charset="-122"/>
              </a:rPr>
              <a:t>&amp;</a:t>
            </a:r>
            <a:r>
              <a:rPr lang="zh-CN" altLang="en-US" sz="1400" dirty="0">
                <a:solidFill>
                  <a:prstClr val="black"/>
                </a:solidFill>
                <a:latin typeface="微软雅黑" panose="020B0503020204020204" charset="-122"/>
                <a:ea typeface="微软雅黑" panose="020B0503020204020204" charset="-122"/>
              </a:rPr>
              <a:t>国内企业合作</a:t>
            </a:r>
            <a:endParaRPr lang="en-US" altLang="zh-CN" sz="1400" dirty="0">
              <a:solidFill>
                <a:prstClr val="black"/>
              </a:solidFill>
              <a:latin typeface="微软雅黑" panose="020B0503020204020204" charset="-122"/>
              <a:ea typeface="微软雅黑" panose="020B0503020204020204" charset="-122"/>
            </a:endParaRPr>
          </a:p>
          <a:p>
            <a:pPr marL="228600" indent="-228600" defTabSz="914400">
              <a:buFont typeface="Wingdings" panose="05000000000000000000" charset="0"/>
              <a:buChar char=""/>
            </a:pPr>
            <a:endParaRPr lang="en-US" altLang="zh-CN" sz="1600" dirty="0">
              <a:solidFill>
                <a:prstClr val="black"/>
              </a:solidFill>
              <a:latin typeface="Calibri Light" panose="020F0302020204030204"/>
              <a:ea typeface="微软雅黑 Light"/>
            </a:endParaRPr>
          </a:p>
          <a:p>
            <a:pPr defTabSz="914400"/>
            <a:endParaRPr lang="en-US" altLang="zh-CN" sz="1600" dirty="0">
              <a:solidFill>
                <a:prstClr val="black"/>
              </a:solidFill>
              <a:latin typeface="Calibri Light" panose="020F0302020204030204"/>
              <a:ea typeface="微软雅黑 Light"/>
            </a:endParaRPr>
          </a:p>
          <a:p>
            <a:pPr marL="228600" indent="-228600" defTabSz="914400">
              <a:buFont typeface="Wingdings" panose="05000000000000000000" charset="0"/>
              <a:buChar char=""/>
            </a:pPr>
            <a:endParaRPr lang="en-US" altLang="zh-CN" sz="1600" dirty="0">
              <a:solidFill>
                <a:prstClr val="black"/>
              </a:solidFill>
              <a:latin typeface="Calibri Light" panose="020F0302020204030204"/>
              <a:ea typeface="微软雅黑 Light"/>
            </a:endParaRPr>
          </a:p>
        </p:txBody>
      </p:sp>
      <p:sp>
        <p:nvSpPr>
          <p:cNvPr id="122" name="文本框 121"/>
          <p:cNvSpPr txBox="1"/>
          <p:nvPr/>
        </p:nvSpPr>
        <p:spPr>
          <a:xfrm>
            <a:off x="2695751" y="4110625"/>
            <a:ext cx="3226647" cy="553998"/>
          </a:xfrm>
          <a:prstGeom prst="rect">
            <a:avLst/>
          </a:prstGeom>
          <a:noFill/>
        </p:spPr>
        <p:txBody>
          <a:bodyPr wrap="square" rtlCol="0">
            <a:spAutoFit/>
          </a:bodyPr>
          <a:lstStyle/>
          <a:p>
            <a:pPr defTabSz="914400"/>
            <a:r>
              <a:rPr lang="zh-CN" altLang="en-US" sz="1600" dirty="0">
                <a:solidFill>
                  <a:prstClr val="black"/>
                </a:solidFill>
                <a:latin typeface="微软雅黑" panose="020B0503020204020204" charset="-122"/>
                <a:ea typeface="微软雅黑" panose="020B0503020204020204" charset="-122"/>
                <a:sym typeface="+mn-ea"/>
              </a:rPr>
              <a:t>降低成本</a:t>
            </a:r>
            <a:endParaRPr lang="en-US" altLang="zh-CN" sz="1600" dirty="0">
              <a:solidFill>
                <a:prstClr val="black"/>
              </a:solidFill>
              <a:latin typeface="微软雅黑" panose="020B0503020204020204" charset="-122"/>
              <a:ea typeface="微软雅黑" panose="020B0503020204020204" charset="-122"/>
              <a:sym typeface="+mn-ea"/>
            </a:endParaRPr>
          </a:p>
          <a:p>
            <a:pPr marL="228600" indent="-228600" defTabSz="914400">
              <a:buFont typeface="Wingdings" panose="05000000000000000000" charset="0"/>
              <a:buChar char=""/>
            </a:pPr>
            <a:r>
              <a:rPr lang="zh-CN" altLang="en-US" sz="1400" dirty="0">
                <a:solidFill>
                  <a:prstClr val="black"/>
                </a:solidFill>
                <a:latin typeface="微软雅黑" panose="020B0503020204020204" charset="-122"/>
                <a:ea typeface="微软雅黑" panose="020B0503020204020204" charset="-122"/>
              </a:rPr>
              <a:t>管理成本、供应链成本</a:t>
            </a:r>
            <a:endParaRPr lang="en-US" altLang="zh-CN" sz="1400" dirty="0">
              <a:solidFill>
                <a:prstClr val="black"/>
              </a:solidFill>
              <a:latin typeface="微软雅黑" panose="020B0503020204020204" charset="-122"/>
              <a:ea typeface="微软雅黑" panose="020B0503020204020204" charset="-122"/>
            </a:endParaRPr>
          </a:p>
        </p:txBody>
      </p:sp>
      <p:sp>
        <p:nvSpPr>
          <p:cNvPr id="123" name="文本框 122"/>
          <p:cNvSpPr txBox="1"/>
          <p:nvPr/>
        </p:nvSpPr>
        <p:spPr>
          <a:xfrm>
            <a:off x="1452054" y="2361222"/>
            <a:ext cx="559769" cy="318100"/>
          </a:xfrm>
          <a:prstGeom prst="rect">
            <a:avLst/>
          </a:prstGeom>
          <a:noFill/>
        </p:spPr>
        <p:txBody>
          <a:bodyPr wrap="none" rtlCol="0">
            <a:spAutoFit/>
          </a:bodyPr>
          <a:lstStyle/>
          <a:p>
            <a:pPr defTabSz="914400"/>
            <a:r>
              <a:rPr lang="zh-CN" altLang="en-US" sz="1465" dirty="0">
                <a:solidFill>
                  <a:prstClr val="white"/>
                </a:solidFill>
                <a:latin typeface="微软雅黑" panose="020B0503020204020204" charset="-122"/>
                <a:ea typeface="微软雅黑" panose="020B0503020204020204" charset="-122"/>
                <a:cs typeface="Arial" panose="020B0604020202020204" pitchFamily="34" charset="0"/>
              </a:rPr>
              <a:t>合作</a:t>
            </a:r>
            <a:endParaRPr lang="en-US" altLang="zh-CN" sz="1465" dirty="0">
              <a:solidFill>
                <a:prstClr val="white"/>
              </a:solidFill>
              <a:latin typeface="微软雅黑" panose="020B0503020204020204" charset="-122"/>
              <a:ea typeface="微软雅黑" panose="020B0503020204020204" charset="-122"/>
              <a:cs typeface="Arial" panose="020B0604020202020204" pitchFamily="34" charset="0"/>
            </a:endParaRPr>
          </a:p>
        </p:txBody>
      </p:sp>
      <p:sp>
        <p:nvSpPr>
          <p:cNvPr id="124" name="文本框 123"/>
          <p:cNvSpPr txBox="1"/>
          <p:nvPr/>
        </p:nvSpPr>
        <p:spPr>
          <a:xfrm>
            <a:off x="1446957" y="3188031"/>
            <a:ext cx="595035" cy="338554"/>
          </a:xfrm>
          <a:prstGeom prst="rect">
            <a:avLst/>
          </a:prstGeom>
          <a:noFill/>
        </p:spPr>
        <p:txBody>
          <a:bodyPr wrap="none" rtlCol="0">
            <a:spAutoFit/>
          </a:bodyPr>
          <a:lstStyle/>
          <a:p>
            <a:pPr defTabSz="914400"/>
            <a:r>
              <a:rPr lang="zh-CN" altLang="en-US" sz="1600" dirty="0">
                <a:solidFill>
                  <a:prstClr val="white"/>
                </a:solidFill>
                <a:latin typeface="微软雅黑" panose="020B0503020204020204" charset="-122"/>
                <a:ea typeface="微软雅黑" panose="020B0503020204020204" charset="-122"/>
                <a:cs typeface="Arial" panose="020B0604020202020204" pitchFamily="34" charset="0"/>
              </a:rPr>
              <a:t>产品</a:t>
            </a:r>
            <a:endParaRPr lang="en-US" altLang="zh-CN" sz="1600" dirty="0">
              <a:solidFill>
                <a:prstClr val="white"/>
              </a:solidFill>
              <a:latin typeface="微软雅黑" panose="020B0503020204020204" charset="-122"/>
              <a:ea typeface="微软雅黑" panose="020B0503020204020204" charset="-122"/>
              <a:cs typeface="Arial" panose="020B0604020202020204" pitchFamily="34" charset="0"/>
            </a:endParaRPr>
          </a:p>
        </p:txBody>
      </p:sp>
      <p:sp>
        <p:nvSpPr>
          <p:cNvPr id="125" name="文本框 124"/>
          <p:cNvSpPr txBox="1"/>
          <p:nvPr/>
        </p:nvSpPr>
        <p:spPr>
          <a:xfrm>
            <a:off x="1193679" y="4232737"/>
            <a:ext cx="1072730" cy="379656"/>
          </a:xfrm>
          <a:prstGeom prst="rect">
            <a:avLst/>
          </a:prstGeom>
          <a:noFill/>
        </p:spPr>
        <p:txBody>
          <a:bodyPr wrap="none" rtlCol="0">
            <a:spAutoFit/>
          </a:bodyPr>
          <a:lstStyle/>
          <a:p>
            <a:pPr defTabSz="914400"/>
            <a:r>
              <a:rPr lang="zh-CN" altLang="en-US" sz="1865" dirty="0">
                <a:solidFill>
                  <a:prstClr val="white"/>
                </a:solidFill>
                <a:latin typeface="微软雅黑" panose="020B0503020204020204" charset="-122"/>
                <a:ea typeface="微软雅黑" panose="020B0503020204020204" charset="-122"/>
                <a:cs typeface="Arial" panose="020B0604020202020204" pitchFamily="34" charset="0"/>
              </a:rPr>
              <a:t>优化</a:t>
            </a:r>
            <a:r>
              <a:rPr lang="en-US" altLang="zh-CN" sz="1600" dirty="0">
                <a:solidFill>
                  <a:prstClr val="white"/>
                </a:solidFill>
                <a:latin typeface="微软雅黑" panose="020B0503020204020204" charset="-122"/>
                <a:ea typeface="微软雅黑" panose="020B0503020204020204" charset="-122"/>
                <a:cs typeface="Arial" panose="020B0604020202020204" pitchFamily="34" charset="0"/>
              </a:rPr>
              <a:t>SOP</a:t>
            </a:r>
          </a:p>
        </p:txBody>
      </p:sp>
      <p:cxnSp>
        <p:nvCxnSpPr>
          <p:cNvPr id="126" name="直接箭头连接符 50"/>
          <p:cNvCxnSpPr/>
          <p:nvPr/>
        </p:nvCxnSpPr>
        <p:spPr>
          <a:xfrm flipV="1">
            <a:off x="669068" y="1917569"/>
            <a:ext cx="933873" cy="3091180"/>
          </a:xfrm>
          <a:prstGeom prst="straightConnector1">
            <a:avLst/>
          </a:prstGeom>
          <a:ln>
            <a:solidFill>
              <a:schemeClr val="bg1">
                <a:lumMod val="6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1" name="文本框 130"/>
          <p:cNvSpPr txBox="1"/>
          <p:nvPr/>
        </p:nvSpPr>
        <p:spPr>
          <a:xfrm>
            <a:off x="2377785" y="2984408"/>
            <a:ext cx="2945553" cy="1046440"/>
          </a:xfrm>
          <a:prstGeom prst="rect">
            <a:avLst/>
          </a:prstGeom>
          <a:noFill/>
        </p:spPr>
        <p:txBody>
          <a:bodyPr wrap="square" rtlCol="0">
            <a:spAutoFit/>
          </a:bodyPr>
          <a:lstStyle/>
          <a:p>
            <a:pPr defTabSz="914400"/>
            <a:r>
              <a:rPr lang="zh-CN" altLang="en-US" sz="1600" dirty="0">
                <a:solidFill>
                  <a:prstClr val="black"/>
                </a:solidFill>
                <a:latin typeface="微软雅黑" panose="020B0503020204020204" charset="-122"/>
                <a:ea typeface="微软雅黑" panose="020B0503020204020204" charset="-122"/>
                <a:cs typeface="Arial" panose="020B0604020202020204" pitchFamily="34" charset="0"/>
              </a:rPr>
              <a:t>好产品塑造好口碑</a:t>
            </a:r>
            <a:endParaRPr lang="en-US" altLang="zh-CN" sz="1600" dirty="0">
              <a:solidFill>
                <a:prstClr val="black"/>
              </a:solidFill>
              <a:latin typeface="微软雅黑" panose="020B0503020204020204" charset="-122"/>
              <a:ea typeface="微软雅黑" panose="020B0503020204020204" charset="-122"/>
              <a:cs typeface="Arial" panose="020B0604020202020204" pitchFamily="34" charset="0"/>
            </a:endParaRPr>
          </a:p>
          <a:p>
            <a:pPr marL="228600" indent="-228600" defTabSz="914400">
              <a:buFont typeface="Wingdings" panose="05000000000000000000" charset="0"/>
              <a:buChar char=""/>
            </a:pPr>
            <a:r>
              <a:rPr lang="zh-CN" altLang="en-US" sz="1400" dirty="0">
                <a:solidFill>
                  <a:prstClr val="black"/>
                </a:solidFill>
                <a:latin typeface="微软雅黑" panose="020B0503020204020204" charset="-122"/>
                <a:ea typeface="微软雅黑" panose="020B0503020204020204" charset="-122"/>
              </a:rPr>
              <a:t>保持产品研发投入力度</a:t>
            </a:r>
            <a:endParaRPr lang="en-US" altLang="zh-CN" sz="1400" dirty="0">
              <a:solidFill>
                <a:prstClr val="black"/>
              </a:solidFill>
              <a:latin typeface="微软雅黑" panose="020B0503020204020204" charset="-122"/>
              <a:ea typeface="微软雅黑" panose="020B0503020204020204" charset="-122"/>
            </a:endParaRPr>
          </a:p>
          <a:p>
            <a:pPr defTabSz="914400"/>
            <a:endParaRPr lang="en-US" altLang="zh-CN" sz="1600" dirty="0">
              <a:solidFill>
                <a:prstClr val="black"/>
              </a:solidFill>
              <a:latin typeface="Calibri Light" panose="020F0302020204030204"/>
              <a:ea typeface="微软雅黑 Light"/>
            </a:endParaRPr>
          </a:p>
          <a:p>
            <a:pPr marL="228600" indent="-228600" defTabSz="914400">
              <a:buFont typeface="Wingdings" panose="05000000000000000000" charset="0"/>
              <a:buChar char=""/>
            </a:pPr>
            <a:endParaRPr lang="en-US" altLang="zh-CN" sz="1600" dirty="0">
              <a:solidFill>
                <a:prstClr val="black"/>
              </a:solidFill>
              <a:latin typeface="Calibri Light" panose="020F0302020204030204"/>
              <a:ea typeface="微软雅黑 Light"/>
            </a:endParaRPr>
          </a:p>
        </p:txBody>
      </p:sp>
      <p:sp>
        <p:nvSpPr>
          <p:cNvPr id="132" name="文本框 131"/>
          <p:cNvSpPr txBox="1"/>
          <p:nvPr/>
        </p:nvSpPr>
        <p:spPr>
          <a:xfrm>
            <a:off x="1404536" y="5010521"/>
            <a:ext cx="2605696" cy="372025"/>
          </a:xfrm>
          <a:prstGeom prst="rect">
            <a:avLst/>
          </a:prstGeom>
          <a:noFill/>
        </p:spPr>
        <p:txBody>
          <a:bodyPr wrap="square" rtlCol="0">
            <a:spAutoFit/>
          </a:bodyPr>
          <a:lstStyle/>
          <a:p>
            <a:pPr defTabSz="914400">
              <a:lnSpc>
                <a:spcPct val="125000"/>
              </a:lnSpc>
            </a:pPr>
            <a:r>
              <a:rPr lang="zh-CN" altLang="en-US" sz="1600" dirty="0">
                <a:solidFill>
                  <a:srgbClr val="E10000"/>
                </a:solidFill>
                <a:latin typeface="微软雅黑" panose="020B0503020204020204" charset="-122"/>
                <a:ea typeface="微软雅黑" panose="020B0503020204020204" charset="-122"/>
                <a:cs typeface="Arial" panose="020B0604020202020204" pitchFamily="34" charset="0"/>
              </a:rPr>
              <a:t>进一步稳固国内市场开发</a:t>
            </a:r>
            <a:endParaRPr lang="en-US" altLang="zh-CN" sz="1600" dirty="0">
              <a:solidFill>
                <a:srgbClr val="E10000"/>
              </a:solidFill>
              <a:latin typeface="微软雅黑" panose="020B0503020204020204" charset="-122"/>
              <a:ea typeface="微软雅黑" panose="020B0503020204020204" charset="-122"/>
              <a:cs typeface="Arial" panose="020B0604020202020204" pitchFamily="34" charset="0"/>
            </a:endParaRPr>
          </a:p>
        </p:txBody>
      </p:sp>
      <p:sp>
        <p:nvSpPr>
          <p:cNvPr id="133" name="文本框 132"/>
          <p:cNvSpPr txBox="1"/>
          <p:nvPr/>
        </p:nvSpPr>
        <p:spPr>
          <a:xfrm rot="17280000">
            <a:off x="-410271" y="2738420"/>
            <a:ext cx="3040269" cy="338554"/>
          </a:xfrm>
          <a:prstGeom prst="rect">
            <a:avLst/>
          </a:prstGeom>
          <a:noFill/>
        </p:spPr>
        <p:txBody>
          <a:bodyPr wrap="square" rtlCol="0">
            <a:spAutoFit/>
          </a:bodyPr>
          <a:lstStyle/>
          <a:p>
            <a:pPr defTabSz="914400"/>
            <a:r>
              <a:rPr lang="zh-CN" altLang="en-US" sz="1600" dirty="0">
                <a:solidFill>
                  <a:prstClr val="black"/>
                </a:solidFill>
                <a:latin typeface="Calibri Light" panose="020F0302020204030204"/>
                <a:ea typeface="微软雅黑 Light"/>
              </a:rPr>
              <a:t>产品主导</a:t>
            </a:r>
            <a:r>
              <a:rPr lang="en-US" altLang="zh-CN" sz="1600" dirty="0">
                <a:solidFill>
                  <a:prstClr val="black"/>
                </a:solidFill>
                <a:latin typeface="Calibri Light" panose="020F0302020204030204"/>
                <a:ea typeface="微软雅黑 Light"/>
              </a:rPr>
              <a:t>+</a:t>
            </a:r>
            <a:r>
              <a:rPr lang="zh-CN" altLang="en-US" sz="1600" dirty="0">
                <a:solidFill>
                  <a:prstClr val="black"/>
                </a:solidFill>
                <a:latin typeface="Calibri Light" panose="020F0302020204030204"/>
                <a:ea typeface="微软雅黑 Light"/>
              </a:rPr>
              <a:t>互利共赢</a:t>
            </a:r>
            <a:endParaRPr lang="en-US" altLang="zh-CN" sz="1600" dirty="0">
              <a:solidFill>
                <a:prstClr val="black"/>
              </a:solidFill>
              <a:latin typeface="Calibri Light" panose="020F0302020204030204"/>
              <a:ea typeface="微软雅黑 Light"/>
            </a:endParaRPr>
          </a:p>
        </p:txBody>
      </p:sp>
      <p:sp>
        <p:nvSpPr>
          <p:cNvPr id="66" name="文本框 65"/>
          <p:cNvSpPr txBox="1"/>
          <p:nvPr/>
        </p:nvSpPr>
        <p:spPr>
          <a:xfrm>
            <a:off x="1002942" y="6134871"/>
            <a:ext cx="3226647" cy="338554"/>
          </a:xfrm>
          <a:prstGeom prst="rect">
            <a:avLst/>
          </a:prstGeom>
          <a:noFill/>
        </p:spPr>
        <p:txBody>
          <a:bodyPr wrap="square" rtlCol="0">
            <a:spAutoFit/>
          </a:bodyPr>
          <a:lstStyle/>
          <a:p>
            <a:pPr algn="ctr" defTabSz="914400"/>
            <a:r>
              <a:rPr lang="zh-CN" altLang="en-US" sz="1600" dirty="0">
                <a:solidFill>
                  <a:prstClr val="black"/>
                </a:solidFill>
                <a:latin typeface="微软雅黑" panose="020B0503020204020204" charset="-122"/>
                <a:ea typeface="微软雅黑" panose="020B0503020204020204" charset="-122"/>
                <a:cs typeface="Arial" panose="020B0604020202020204" pitchFamily="34" charset="0"/>
              </a:rPr>
              <a:t>拓展合作伙伴，加强与政府合作</a:t>
            </a:r>
            <a:endParaRPr lang="en-US" altLang="zh-CN" sz="1600" dirty="0">
              <a:solidFill>
                <a:prstClr val="black"/>
              </a:solidFill>
              <a:latin typeface="微软雅黑" panose="020B0503020204020204" charset="-122"/>
              <a:ea typeface="微软雅黑" panose="020B0503020204020204" charset="-122"/>
              <a:cs typeface="Arial" panose="020B0604020202020204" pitchFamily="34" charset="0"/>
            </a:endParaRPr>
          </a:p>
        </p:txBody>
      </p:sp>
      <p:sp>
        <p:nvSpPr>
          <p:cNvPr id="92" name="文本框 91"/>
          <p:cNvSpPr txBox="1"/>
          <p:nvPr/>
        </p:nvSpPr>
        <p:spPr>
          <a:xfrm>
            <a:off x="1033009" y="5396302"/>
            <a:ext cx="2569897" cy="338554"/>
          </a:xfrm>
          <a:prstGeom prst="rect">
            <a:avLst/>
          </a:prstGeom>
          <a:noFill/>
        </p:spPr>
        <p:txBody>
          <a:bodyPr wrap="square" rtlCol="0">
            <a:spAutoFit/>
          </a:bodyPr>
          <a:lstStyle/>
          <a:p>
            <a:pPr algn="ctr" defTabSz="914400"/>
            <a:r>
              <a:rPr lang="zh-CN" altLang="en-US" sz="1600" dirty="0">
                <a:solidFill>
                  <a:prstClr val="black"/>
                </a:solidFill>
                <a:latin typeface="微软雅黑" panose="020B0503020204020204" charset="-122"/>
                <a:ea typeface="微软雅黑" panose="020B0503020204020204" charset="-122"/>
                <a:cs typeface="Arial" panose="020B0604020202020204" pitchFamily="34" charset="0"/>
              </a:rPr>
              <a:t>坚持互利共赢的市场方针</a:t>
            </a:r>
            <a:endParaRPr lang="en-US" altLang="zh-CN" sz="1600" dirty="0">
              <a:solidFill>
                <a:prstClr val="black"/>
              </a:solidFill>
              <a:latin typeface="微软雅黑" panose="020B0503020204020204" charset="-122"/>
              <a:ea typeface="微软雅黑" panose="020B0503020204020204" charset="-122"/>
              <a:cs typeface="Arial" panose="020B0604020202020204" pitchFamily="34" charset="0"/>
            </a:endParaRPr>
          </a:p>
        </p:txBody>
      </p:sp>
      <p:sp>
        <p:nvSpPr>
          <p:cNvPr id="94" name="文本框 93"/>
          <p:cNvSpPr txBox="1"/>
          <p:nvPr/>
        </p:nvSpPr>
        <p:spPr>
          <a:xfrm>
            <a:off x="1013746" y="5768771"/>
            <a:ext cx="2996487" cy="338554"/>
          </a:xfrm>
          <a:prstGeom prst="rect">
            <a:avLst/>
          </a:prstGeom>
          <a:noFill/>
        </p:spPr>
        <p:txBody>
          <a:bodyPr wrap="square" rtlCol="0">
            <a:spAutoFit/>
          </a:bodyPr>
          <a:lstStyle/>
          <a:p>
            <a:pPr algn="ctr" defTabSz="914400"/>
            <a:r>
              <a:rPr lang="zh-CN" altLang="en-US" sz="1600" dirty="0">
                <a:solidFill>
                  <a:prstClr val="black"/>
                </a:solidFill>
                <a:latin typeface="微软雅黑" panose="020B0503020204020204" charset="-122"/>
                <a:ea typeface="微软雅黑" panose="020B0503020204020204" charset="-122"/>
                <a:cs typeface="Arial" panose="020B0604020202020204" pitchFamily="34" charset="0"/>
              </a:rPr>
              <a:t>加快产品革新，增强用户粘性</a:t>
            </a:r>
            <a:endParaRPr lang="en-US" altLang="zh-CN" sz="1600" dirty="0">
              <a:solidFill>
                <a:prstClr val="black"/>
              </a:solidFill>
              <a:latin typeface="微软雅黑" panose="020B0503020204020204" charset="-122"/>
              <a:ea typeface="微软雅黑" panose="020B0503020204020204" charset="-122"/>
              <a:cs typeface="Arial" panose="020B0604020202020204" pitchFamily="34" charset="0"/>
            </a:endParaRPr>
          </a:p>
        </p:txBody>
      </p:sp>
      <p:sp>
        <p:nvSpPr>
          <p:cNvPr id="47" name="文本框 46"/>
          <p:cNvSpPr txBox="1"/>
          <p:nvPr/>
        </p:nvSpPr>
        <p:spPr>
          <a:xfrm>
            <a:off x="7972059" y="1022665"/>
            <a:ext cx="2031325" cy="369332"/>
          </a:xfrm>
          <a:prstGeom prst="rect">
            <a:avLst/>
          </a:prstGeom>
          <a:noFill/>
        </p:spPr>
        <p:txBody>
          <a:bodyPr wrap="none" rtlCol="0">
            <a:spAutoFit/>
          </a:bodyPr>
          <a:lstStyle/>
          <a:p>
            <a:pPr algn="r" defTabSz="914400"/>
            <a:r>
              <a:rPr lang="zh-CN" altLang="en-US" dirty="0">
                <a:solidFill>
                  <a:prstClr val="black"/>
                </a:solidFill>
                <a:latin typeface="微软雅黑" panose="020B0503020204020204" charset="-122"/>
                <a:ea typeface="微软雅黑" panose="020B0503020204020204" charset="-122"/>
              </a:rPr>
              <a:t>聚焦突破欧洲市场</a:t>
            </a:r>
          </a:p>
        </p:txBody>
      </p:sp>
      <p:sp>
        <p:nvSpPr>
          <p:cNvPr id="156" name="文本框 155"/>
          <p:cNvSpPr txBox="1"/>
          <p:nvPr/>
        </p:nvSpPr>
        <p:spPr>
          <a:xfrm>
            <a:off x="6666498" y="5579194"/>
            <a:ext cx="2252119" cy="338554"/>
          </a:xfrm>
          <a:prstGeom prst="rect">
            <a:avLst/>
          </a:prstGeom>
          <a:noFill/>
        </p:spPr>
        <p:txBody>
          <a:bodyPr wrap="square" rtlCol="0">
            <a:spAutoFit/>
          </a:bodyPr>
          <a:lstStyle/>
          <a:p>
            <a:pPr algn="ctr" defTabSz="914400"/>
            <a:r>
              <a:rPr lang="zh-CN" altLang="en-US" sz="1600" dirty="0">
                <a:solidFill>
                  <a:srgbClr val="E10000"/>
                </a:solidFill>
                <a:latin typeface="微软雅黑" panose="020B0503020204020204" charset="-122"/>
                <a:ea typeface="微软雅黑" panose="020B0503020204020204" charset="-122"/>
                <a:cs typeface="Arial" panose="020B0604020202020204" pitchFamily="34" charset="0"/>
              </a:rPr>
              <a:t>政治敏感型客户：</a:t>
            </a:r>
            <a:endParaRPr lang="en-US" altLang="zh-CN" sz="1600" dirty="0">
              <a:solidFill>
                <a:srgbClr val="E10000"/>
              </a:solidFill>
              <a:latin typeface="微软雅黑" panose="020B0503020204020204" charset="-122"/>
              <a:ea typeface="微软雅黑" panose="020B0503020204020204" charset="-122"/>
              <a:cs typeface="Arial" panose="020B0604020202020204" pitchFamily="34" charset="0"/>
            </a:endParaRPr>
          </a:p>
        </p:txBody>
      </p:sp>
      <p:sp>
        <p:nvSpPr>
          <p:cNvPr id="157" name="文本框 156"/>
          <p:cNvSpPr txBox="1"/>
          <p:nvPr/>
        </p:nvSpPr>
        <p:spPr>
          <a:xfrm>
            <a:off x="9373755" y="5579191"/>
            <a:ext cx="2347125" cy="338554"/>
          </a:xfrm>
          <a:prstGeom prst="rect">
            <a:avLst/>
          </a:prstGeom>
          <a:noFill/>
        </p:spPr>
        <p:txBody>
          <a:bodyPr wrap="square" rtlCol="0">
            <a:spAutoFit/>
          </a:bodyPr>
          <a:lstStyle/>
          <a:p>
            <a:pPr algn="ctr" defTabSz="914400"/>
            <a:r>
              <a:rPr lang="zh-CN" altLang="en-US" sz="1600" dirty="0">
                <a:solidFill>
                  <a:srgbClr val="E10000"/>
                </a:solidFill>
                <a:latin typeface="微软雅黑" panose="020B0503020204020204" charset="-122"/>
                <a:ea typeface="微软雅黑" panose="020B0503020204020204" charset="-122"/>
                <a:cs typeface="Arial" panose="020B0604020202020204" pitchFamily="34" charset="0"/>
              </a:rPr>
              <a:t>价格敏感型客户：</a:t>
            </a:r>
            <a:endParaRPr lang="en-US" altLang="zh-CN" sz="1600" dirty="0">
              <a:solidFill>
                <a:srgbClr val="E10000"/>
              </a:solidFill>
              <a:latin typeface="微软雅黑" panose="020B0503020204020204" charset="-122"/>
              <a:ea typeface="微软雅黑" panose="020B0503020204020204" charset="-122"/>
              <a:cs typeface="Arial" panose="020B0604020202020204" pitchFamily="34" charset="0"/>
            </a:endParaRPr>
          </a:p>
        </p:txBody>
      </p:sp>
      <p:sp>
        <p:nvSpPr>
          <p:cNvPr id="158" name="文本框 157"/>
          <p:cNvSpPr txBox="1"/>
          <p:nvPr/>
        </p:nvSpPr>
        <p:spPr>
          <a:xfrm>
            <a:off x="6220632" y="5879649"/>
            <a:ext cx="3005064" cy="584775"/>
          </a:xfrm>
          <a:prstGeom prst="rect">
            <a:avLst/>
          </a:prstGeom>
          <a:noFill/>
        </p:spPr>
        <p:txBody>
          <a:bodyPr wrap="square" rtlCol="0">
            <a:spAutoFit/>
          </a:bodyPr>
          <a:lstStyle/>
          <a:p>
            <a:pPr algn="ctr" defTabSz="914400"/>
            <a:r>
              <a:rPr lang="zh-CN" altLang="en-US" sz="1600" dirty="0">
                <a:solidFill>
                  <a:prstClr val="black"/>
                </a:solidFill>
                <a:latin typeface="微软雅黑" panose="020B0503020204020204" charset="-122"/>
                <a:ea typeface="微软雅黑" panose="020B0503020204020204" charset="-122"/>
                <a:cs typeface="Arial" panose="020B0604020202020204" pitchFamily="34" charset="0"/>
              </a:rPr>
              <a:t>用</a:t>
            </a:r>
            <a:r>
              <a:rPr lang="en-US" altLang="zh-CN" sz="1600" dirty="0">
                <a:solidFill>
                  <a:prstClr val="black"/>
                </a:solidFill>
                <a:latin typeface="微软雅黑" panose="020B0503020204020204" charset="-122"/>
                <a:ea typeface="微软雅黑" panose="020B0503020204020204" charset="-122"/>
                <a:cs typeface="Arial" panose="020B0604020202020204" pitchFamily="34" charset="0"/>
              </a:rPr>
              <a:t>5G</a:t>
            </a:r>
            <a:r>
              <a:rPr lang="zh-CN" altLang="en-US" sz="1600" dirty="0">
                <a:solidFill>
                  <a:prstClr val="black"/>
                </a:solidFill>
                <a:latin typeface="微软雅黑" panose="020B0503020204020204" charset="-122"/>
                <a:ea typeface="微软雅黑" panose="020B0503020204020204" charset="-122"/>
                <a:cs typeface="Arial" panose="020B0604020202020204" pitchFamily="34" charset="0"/>
              </a:rPr>
              <a:t>科技拨动心弦</a:t>
            </a:r>
            <a:endParaRPr lang="en-US" altLang="zh-CN" sz="1600" dirty="0">
              <a:solidFill>
                <a:prstClr val="black"/>
              </a:solidFill>
              <a:latin typeface="微软雅黑" panose="020B0503020204020204" charset="-122"/>
              <a:ea typeface="微软雅黑" panose="020B0503020204020204" charset="-122"/>
              <a:cs typeface="Arial" panose="020B0604020202020204" pitchFamily="34" charset="0"/>
            </a:endParaRPr>
          </a:p>
          <a:p>
            <a:pPr algn="ctr" defTabSz="914400"/>
            <a:r>
              <a:rPr lang="zh-CN" altLang="en-US" sz="1600" dirty="0">
                <a:solidFill>
                  <a:prstClr val="black"/>
                </a:solidFill>
                <a:latin typeface="微软雅黑" panose="020B0503020204020204" charset="-122"/>
                <a:ea typeface="微软雅黑" panose="020B0503020204020204" charset="-122"/>
                <a:cs typeface="Arial" panose="020B0604020202020204" pitchFamily="34" charset="0"/>
              </a:rPr>
              <a:t>增加产品安全方面投入</a:t>
            </a:r>
            <a:endParaRPr lang="en-US" altLang="zh-CN" sz="1600" dirty="0">
              <a:solidFill>
                <a:prstClr val="black"/>
              </a:solidFill>
              <a:latin typeface="微软雅黑" panose="020B0503020204020204" charset="-122"/>
              <a:ea typeface="微软雅黑" panose="020B0503020204020204" charset="-122"/>
              <a:cs typeface="Arial" panose="020B0604020202020204" pitchFamily="34" charset="0"/>
            </a:endParaRPr>
          </a:p>
        </p:txBody>
      </p:sp>
      <p:sp>
        <p:nvSpPr>
          <p:cNvPr id="159" name="文本框 158"/>
          <p:cNvSpPr txBox="1"/>
          <p:nvPr/>
        </p:nvSpPr>
        <p:spPr>
          <a:xfrm>
            <a:off x="8964400" y="5882029"/>
            <a:ext cx="3005064" cy="584775"/>
          </a:xfrm>
          <a:prstGeom prst="rect">
            <a:avLst/>
          </a:prstGeom>
          <a:noFill/>
        </p:spPr>
        <p:txBody>
          <a:bodyPr wrap="square" rtlCol="0">
            <a:spAutoFit/>
          </a:bodyPr>
          <a:lstStyle/>
          <a:p>
            <a:pPr algn="ctr" defTabSz="914400"/>
            <a:r>
              <a:rPr lang="zh-CN" altLang="en-US" sz="1600" dirty="0">
                <a:solidFill>
                  <a:prstClr val="black"/>
                </a:solidFill>
                <a:latin typeface="微软雅黑" panose="020B0503020204020204" charset="-122"/>
                <a:ea typeface="微软雅黑" panose="020B0503020204020204" charset="-122"/>
                <a:cs typeface="Arial" panose="020B0604020202020204" pitchFamily="34" charset="0"/>
              </a:rPr>
              <a:t>增设批量定制优惠策略</a:t>
            </a:r>
            <a:endParaRPr lang="en-US" altLang="zh-CN" sz="1600" dirty="0">
              <a:solidFill>
                <a:prstClr val="black"/>
              </a:solidFill>
              <a:latin typeface="微软雅黑" panose="020B0503020204020204" charset="-122"/>
              <a:ea typeface="微软雅黑" panose="020B0503020204020204" charset="-122"/>
              <a:cs typeface="Arial" panose="020B0604020202020204" pitchFamily="34" charset="0"/>
            </a:endParaRPr>
          </a:p>
          <a:p>
            <a:pPr algn="ctr" defTabSz="914400"/>
            <a:r>
              <a:rPr lang="zh-CN" altLang="en-US" sz="1600" dirty="0">
                <a:solidFill>
                  <a:prstClr val="black"/>
                </a:solidFill>
                <a:latin typeface="微软雅黑" panose="020B0503020204020204" charset="-122"/>
                <a:ea typeface="微软雅黑" panose="020B0503020204020204" charset="-122"/>
                <a:cs typeface="Arial" panose="020B0604020202020204" pitchFamily="34" charset="0"/>
              </a:rPr>
              <a:t>用产品口碑维护新客户</a:t>
            </a:r>
            <a:endParaRPr lang="en-US" altLang="zh-CN" sz="1600" dirty="0">
              <a:solidFill>
                <a:prstClr val="black"/>
              </a:solidFill>
              <a:latin typeface="微软雅黑" panose="020B0503020204020204" charset="-122"/>
              <a:ea typeface="微软雅黑" panose="020B0503020204020204" charset="-122"/>
              <a:cs typeface="Arial" panose="020B0604020202020204" pitchFamily="34" charset="0"/>
            </a:endParaRPr>
          </a:p>
        </p:txBody>
      </p:sp>
      <p:pic>
        <p:nvPicPr>
          <p:cNvPr id="3" name="图片 2" descr="图片包含 桌子, 前, 杯子, 男人&#10;&#10;描述已自动生成"/>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45750" y="1658450"/>
            <a:ext cx="4636183" cy="2607853"/>
          </a:xfrm>
          <a:prstGeom prst="rect">
            <a:avLst/>
          </a:prstGeom>
        </p:spPr>
      </p:pic>
      <p:grpSp>
        <p:nvGrpSpPr>
          <p:cNvPr id="4" name="组合 3"/>
          <p:cNvGrpSpPr/>
          <p:nvPr/>
        </p:nvGrpSpPr>
        <p:grpSpPr>
          <a:xfrm>
            <a:off x="7187992" y="4442078"/>
            <a:ext cx="3971001" cy="1052744"/>
            <a:chOff x="5260363" y="3331559"/>
            <a:chExt cx="2978251" cy="789558"/>
          </a:xfrm>
        </p:grpSpPr>
        <p:sp>
          <p:nvSpPr>
            <p:cNvPr id="154" name="文本框 153"/>
            <p:cNvSpPr txBox="1"/>
            <p:nvPr/>
          </p:nvSpPr>
          <p:spPr>
            <a:xfrm>
              <a:off x="5433812" y="3605882"/>
              <a:ext cx="2515310" cy="253915"/>
            </a:xfrm>
            <a:prstGeom prst="rect">
              <a:avLst/>
            </a:prstGeom>
            <a:noFill/>
          </p:spPr>
          <p:txBody>
            <a:bodyPr wrap="square" rtlCol="0">
              <a:spAutoFit/>
            </a:bodyPr>
            <a:lstStyle/>
            <a:p>
              <a:pPr defTabSz="914400"/>
              <a:r>
                <a:rPr lang="zh-CN" altLang="en-US" sz="1600" dirty="0">
                  <a:solidFill>
                    <a:srgbClr val="2E5660"/>
                  </a:solidFill>
                  <a:latin typeface="微软雅黑" panose="020B0503020204020204" charset="-122"/>
                  <a:ea typeface="微软雅黑" panose="020B0503020204020204" charset="-122"/>
                  <a:cs typeface="Arial" panose="020B0604020202020204" pitchFamily="34" charset="0"/>
                </a:rPr>
                <a:t>主打欧洲市场，尤其是英国的市场</a:t>
              </a:r>
              <a:endParaRPr lang="en-US" altLang="zh-CN" sz="1600" dirty="0">
                <a:solidFill>
                  <a:srgbClr val="2E5660"/>
                </a:solidFill>
                <a:latin typeface="微软雅黑" panose="020B0503020204020204" charset="-122"/>
                <a:ea typeface="微软雅黑" panose="020B0503020204020204" charset="-122"/>
                <a:cs typeface="Arial" panose="020B0604020202020204" pitchFamily="34" charset="0"/>
              </a:endParaRPr>
            </a:p>
          </p:txBody>
        </p:sp>
        <p:sp>
          <p:nvSpPr>
            <p:cNvPr id="155" name="文本框 154"/>
            <p:cNvSpPr txBox="1"/>
            <p:nvPr/>
          </p:nvSpPr>
          <p:spPr>
            <a:xfrm>
              <a:off x="5427330" y="3867202"/>
              <a:ext cx="2811284" cy="253915"/>
            </a:xfrm>
            <a:prstGeom prst="rect">
              <a:avLst/>
            </a:prstGeom>
            <a:noFill/>
          </p:spPr>
          <p:txBody>
            <a:bodyPr wrap="square" rtlCol="0">
              <a:spAutoFit/>
            </a:bodyPr>
            <a:lstStyle/>
            <a:p>
              <a:pPr defTabSz="914400"/>
              <a:r>
                <a:rPr lang="zh-CN" altLang="en-US" sz="1600" dirty="0">
                  <a:solidFill>
                    <a:srgbClr val="2E5660"/>
                  </a:solidFill>
                  <a:latin typeface="微软雅黑" panose="020B0503020204020204" charset="-122"/>
                  <a:ea typeface="微软雅黑" panose="020B0503020204020204" charset="-122"/>
                  <a:cs typeface="Arial" panose="020B0604020202020204" pitchFamily="34" charset="0"/>
                </a:rPr>
                <a:t>深入研究客户痛点，量身定制营销方案</a:t>
              </a:r>
              <a:endParaRPr lang="en-US" altLang="zh-CN" sz="1600" dirty="0">
                <a:solidFill>
                  <a:srgbClr val="2E5660"/>
                </a:solidFill>
                <a:latin typeface="微软雅黑" panose="020B0503020204020204" charset="-122"/>
                <a:ea typeface="微软雅黑" panose="020B0503020204020204" charset="-122"/>
                <a:cs typeface="Arial" panose="020B0604020202020204" pitchFamily="34" charset="0"/>
              </a:endParaRPr>
            </a:p>
          </p:txBody>
        </p:sp>
        <p:sp>
          <p:nvSpPr>
            <p:cNvPr id="43" name="椭圆 42"/>
            <p:cNvSpPr/>
            <p:nvPr/>
          </p:nvSpPr>
          <p:spPr>
            <a:xfrm>
              <a:off x="5261862" y="3392519"/>
              <a:ext cx="158258" cy="152462"/>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err="1">
                <a:solidFill>
                  <a:prstClr val="black"/>
                </a:solidFill>
                <a:latin typeface="Calibri Light" panose="020F0302020204030204"/>
                <a:ea typeface="微软雅黑 Light"/>
              </a:endParaRPr>
            </a:p>
          </p:txBody>
        </p:sp>
        <p:sp>
          <p:nvSpPr>
            <p:cNvPr id="44" name="椭圆 43"/>
            <p:cNvSpPr/>
            <p:nvPr/>
          </p:nvSpPr>
          <p:spPr>
            <a:xfrm>
              <a:off x="5269072" y="3921519"/>
              <a:ext cx="158258" cy="152462"/>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err="1">
                <a:solidFill>
                  <a:prstClr val="black"/>
                </a:solidFill>
                <a:latin typeface="Calibri Light" panose="020F0302020204030204"/>
                <a:ea typeface="微软雅黑 Light"/>
              </a:endParaRPr>
            </a:p>
          </p:txBody>
        </p:sp>
        <p:sp>
          <p:nvSpPr>
            <p:cNvPr id="45" name="椭圆 44"/>
            <p:cNvSpPr/>
            <p:nvPr/>
          </p:nvSpPr>
          <p:spPr>
            <a:xfrm>
              <a:off x="5260363" y="3665668"/>
              <a:ext cx="158258" cy="152462"/>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err="1">
                <a:solidFill>
                  <a:prstClr val="black"/>
                </a:solidFill>
                <a:latin typeface="Calibri Light" panose="020F0302020204030204"/>
                <a:ea typeface="微软雅黑 Light"/>
              </a:endParaRPr>
            </a:p>
          </p:txBody>
        </p:sp>
        <p:sp>
          <p:nvSpPr>
            <p:cNvPr id="46" name="文本框 45"/>
            <p:cNvSpPr txBox="1"/>
            <p:nvPr/>
          </p:nvSpPr>
          <p:spPr>
            <a:xfrm>
              <a:off x="5429458" y="3331559"/>
              <a:ext cx="2361406" cy="253916"/>
            </a:xfrm>
            <a:prstGeom prst="rect">
              <a:avLst/>
            </a:prstGeom>
            <a:noFill/>
          </p:spPr>
          <p:txBody>
            <a:bodyPr wrap="square" rtlCol="0">
              <a:spAutoFit/>
            </a:bodyPr>
            <a:lstStyle/>
            <a:p>
              <a:pPr defTabSz="914400"/>
              <a:r>
                <a:rPr lang="zh-CN" altLang="en-US" sz="1600" dirty="0">
                  <a:solidFill>
                    <a:srgbClr val="2E5660"/>
                  </a:solidFill>
                  <a:latin typeface="微软雅黑" panose="020B0503020204020204" charset="-122"/>
                  <a:ea typeface="微软雅黑" panose="020B0503020204020204" charset="-122"/>
                  <a:cs typeface="Arial" panose="020B0604020202020204" pitchFamily="34" charset="0"/>
                </a:rPr>
                <a:t>坚持基于多元化战略的产品渗透</a:t>
              </a:r>
              <a:endParaRPr lang="en-US" altLang="zh-CN" sz="1600" dirty="0">
                <a:solidFill>
                  <a:srgbClr val="2E5660"/>
                </a:solidFill>
                <a:latin typeface="微软雅黑" panose="020B0503020204020204" charset="-122"/>
                <a:ea typeface="微软雅黑" panose="020B0503020204020204" charset="-122"/>
                <a:cs typeface="Arial" panose="020B0604020202020204" pitchFamily="34" charset="0"/>
              </a:endParaRPr>
            </a:p>
          </p:txBody>
        </p:sp>
      </p:grpSp>
      <p:sp>
        <p:nvSpPr>
          <p:cNvPr id="49" name="椭圆 48"/>
          <p:cNvSpPr/>
          <p:nvPr/>
        </p:nvSpPr>
        <p:spPr>
          <a:xfrm>
            <a:off x="1214803" y="5136239"/>
            <a:ext cx="181091" cy="190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zh-CN" altLang="en-US">
              <a:solidFill>
                <a:prstClr val="white"/>
              </a:solidFill>
              <a:latin typeface="Calibri Light" panose="020F0302020204030204"/>
              <a:ea typeface="微软雅黑 Light"/>
            </a:endParaRPr>
          </a:p>
        </p:txBody>
      </p:sp>
      <p:sp>
        <p:nvSpPr>
          <p:cNvPr id="48" name="矩形 47"/>
          <p:cNvSpPr/>
          <p:nvPr/>
        </p:nvSpPr>
        <p:spPr>
          <a:xfrm>
            <a:off x="1240971" y="1048693"/>
            <a:ext cx="285285" cy="338455"/>
          </a:xfrm>
          <a:prstGeom prst="rect">
            <a:avLst/>
          </a:prstGeom>
          <a:solidFill>
            <a:srgbClr val="C00000"/>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600" b="1" dirty="0">
                <a:solidFill>
                  <a:schemeClr val="bg1"/>
                </a:solidFill>
                <a:latin typeface="+mj-ea"/>
                <a:ea typeface="+mj-ea"/>
              </a:rPr>
              <a:t>1</a:t>
            </a:r>
          </a:p>
        </p:txBody>
      </p:sp>
      <p:sp>
        <p:nvSpPr>
          <p:cNvPr id="50" name="矩形 49"/>
          <p:cNvSpPr/>
          <p:nvPr/>
        </p:nvSpPr>
        <p:spPr>
          <a:xfrm>
            <a:off x="7454102" y="1035074"/>
            <a:ext cx="338455" cy="338455"/>
          </a:xfrm>
          <a:prstGeom prst="rect">
            <a:avLst/>
          </a:prstGeom>
          <a:solidFill>
            <a:srgbClr val="C00000"/>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600" b="1" dirty="0" err="1">
                <a:solidFill>
                  <a:schemeClr val="bg1"/>
                </a:solidFill>
                <a:latin typeface="+mj-ea"/>
                <a:ea typeface="+mj-ea"/>
              </a:rPr>
              <a:t>2</a:t>
            </a:r>
          </a:p>
        </p:txBody>
      </p:sp>
      <p:grpSp>
        <p:nvGrpSpPr>
          <p:cNvPr id="51" name="组合 50"/>
          <p:cNvGrpSpPr/>
          <p:nvPr/>
        </p:nvGrpSpPr>
        <p:grpSpPr>
          <a:xfrm>
            <a:off x="601278" y="-538"/>
            <a:ext cx="11581137" cy="470334"/>
            <a:chOff x="11326" y="0"/>
            <a:chExt cx="11581137" cy="470334"/>
          </a:xfrm>
        </p:grpSpPr>
        <p:sp>
          <p:nvSpPr>
            <p:cNvPr id="52" name="矩形: 圆角 51"/>
            <p:cNvSpPr/>
            <p:nvPr/>
          </p:nvSpPr>
          <p:spPr>
            <a:xfrm>
              <a:off x="11326" y="0"/>
              <a:ext cx="11581137" cy="470334"/>
            </a:xfrm>
            <a:prstGeom prst="roundRect">
              <a:avLst>
                <a:gd name="adj" fmla="val 10000"/>
              </a:avLst>
            </a:prstGeom>
            <a:solidFill>
              <a:schemeClr val="accent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3" name="矩形: 圆角 4"/>
            <p:cNvSpPr txBox="1"/>
            <p:nvPr/>
          </p:nvSpPr>
          <p:spPr>
            <a:xfrm>
              <a:off x="25102" y="13776"/>
              <a:ext cx="11553585" cy="442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accent1"/>
                  </a:solidFill>
                  <a:effectLst/>
                  <a:latin typeface="+mj-ea"/>
                  <a:ea typeface="+mj-ea"/>
                </a:rPr>
                <a:t>5G</a:t>
              </a:r>
              <a:r>
                <a:rPr lang="zh-CN" sz="1800" b="0" kern="1200" dirty="0">
                  <a:solidFill>
                    <a:schemeClr val="accent1"/>
                  </a:solidFill>
                  <a:effectLst/>
                  <a:latin typeface="+mj-ea"/>
                  <a:ea typeface="+mj-ea"/>
                </a:rPr>
                <a:t>竞争优劣势</a:t>
              </a:r>
              <a:r>
                <a:rPr lang="en-US" altLang="zh-CN" sz="1800" b="0" kern="1200" dirty="0">
                  <a:solidFill>
                    <a:schemeClr val="accent1"/>
                  </a:solidFill>
                  <a:effectLst/>
                  <a:latin typeface="+mj-ea"/>
                  <a:ea typeface="+mj-ea"/>
                </a:rPr>
                <a:t>                     </a:t>
              </a:r>
              <a:r>
                <a:rPr lang="zh-CN" sz="1800" b="1" kern="1200" dirty="0">
                  <a:solidFill>
                    <a:schemeClr val="accent1"/>
                  </a:solidFill>
                  <a:effectLst>
                    <a:outerShdw blurRad="38100" dist="38100" dir="2700000" algn="tl">
                      <a:srgbClr val="000000">
                        <a:alpha val="43137"/>
                      </a:srgbClr>
                    </a:outerShdw>
                  </a:effectLst>
                  <a:latin typeface="+mj-ea"/>
                  <a:ea typeface="+mj-ea"/>
                </a:rPr>
                <a:t>华为</a:t>
              </a:r>
              <a:r>
                <a:rPr lang="en-US" sz="1800" b="1" kern="1200" dirty="0">
                  <a:solidFill>
                    <a:schemeClr val="accent1"/>
                  </a:solidFill>
                  <a:effectLst>
                    <a:outerShdw blurRad="38100" dist="38100" dir="2700000" algn="tl">
                      <a:srgbClr val="000000">
                        <a:alpha val="43137"/>
                      </a:srgbClr>
                    </a:outerShdw>
                  </a:effectLst>
                  <a:latin typeface="+mj-ea"/>
                  <a:ea typeface="+mj-ea"/>
                </a:rPr>
                <a:t>2020</a:t>
              </a:r>
              <a:r>
                <a:rPr lang="zh-CN" sz="1800" b="1" kern="1200" dirty="0">
                  <a:solidFill>
                    <a:schemeClr val="accent1"/>
                  </a:solidFill>
                  <a:effectLst>
                    <a:outerShdw blurRad="38100" dist="38100" dir="2700000" algn="tl">
                      <a:srgbClr val="000000">
                        <a:alpha val="43137"/>
                      </a:srgbClr>
                    </a:outerShdw>
                  </a:effectLst>
                  <a:latin typeface="+mj-ea"/>
                  <a:ea typeface="+mj-ea"/>
                </a:rPr>
                <a:t>经营策略</a:t>
              </a:r>
              <a:r>
                <a:rPr lang="zh-CN" altLang="en-US" sz="1800" b="1" kern="1200" dirty="0">
                  <a:solidFill>
                    <a:schemeClr val="accent1"/>
                  </a:solidFill>
                  <a:effectLst>
                    <a:outerShdw blurRad="38100" dist="38100" dir="2700000" algn="tl">
                      <a:srgbClr val="000000">
                        <a:alpha val="43137"/>
                      </a:srgbClr>
                    </a:outerShdw>
                  </a:effectLst>
                  <a:latin typeface="+mj-ea"/>
                  <a:ea typeface="+mj-ea"/>
                </a:rPr>
                <a:t>：市场策略</a:t>
              </a:r>
              <a:r>
                <a:rPr lang="zh-CN" sz="1800" b="1" kern="1200" dirty="0">
                  <a:solidFill>
                    <a:schemeClr val="accent1"/>
                  </a:solidFill>
                  <a:effectLst>
                    <a:outerShdw blurRad="38100" dist="38100" dir="2700000" algn="tl">
                      <a:srgbClr val="000000">
                        <a:alpha val="43137"/>
                      </a:srgbClr>
                    </a:outerShdw>
                  </a:effectLst>
                  <a:latin typeface="+mj-ea"/>
                  <a:ea typeface="+mj-ea"/>
                </a:rPr>
                <a:t>             </a:t>
              </a:r>
              <a:r>
                <a:rPr lang="zh-CN" sz="1800" kern="1200" dirty="0">
                  <a:solidFill>
                    <a:schemeClr val="accent1"/>
                  </a:solidFill>
                  <a:latin typeface="+mj-ea"/>
                  <a:ea typeface="+mj-ea"/>
                </a:rPr>
                <a:t>市场规模预测</a:t>
              </a:r>
              <a:endParaRPr lang="zh-CN" sz="1200" kern="1200" dirty="0">
                <a:solidFill>
                  <a:schemeClr val="accent1"/>
                </a:solidFill>
                <a:latin typeface="+mj-ea"/>
                <a:ea typeface="+mj-ea"/>
              </a:endParaRPr>
            </a:p>
          </p:txBody>
        </p:sp>
      </p:grpSp>
      <p:sp>
        <p:nvSpPr>
          <p:cNvPr id="54" name="等腰三角形 53"/>
          <p:cNvSpPr/>
          <p:nvPr/>
        </p:nvSpPr>
        <p:spPr>
          <a:xfrm rot="5400000">
            <a:off x="4540512" y="141511"/>
            <a:ext cx="143510"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zh-CN" altLang="en-US" sz="1350" dirty="0" err="1">
              <a:solidFill>
                <a:schemeClr val="tx1"/>
              </a:solidFill>
            </a:endParaRPr>
          </a:p>
        </p:txBody>
      </p:sp>
      <p:sp>
        <p:nvSpPr>
          <p:cNvPr id="55" name="等腰三角形 54"/>
          <p:cNvSpPr/>
          <p:nvPr/>
        </p:nvSpPr>
        <p:spPr>
          <a:xfrm rot="5400000">
            <a:off x="8640707" y="142146"/>
            <a:ext cx="143510"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zh-CN" altLang="en-US" sz="1350" dirty="0" err="1">
              <a:solidFill>
                <a:schemeClr val="tx1"/>
              </a:solidFill>
            </a:endParaRPr>
          </a:p>
        </p:txBody>
      </p:sp>
      <p:sp>
        <p:nvSpPr>
          <p:cNvPr id="56" name="矩形 55"/>
          <p:cNvSpPr/>
          <p:nvPr/>
        </p:nvSpPr>
        <p:spPr>
          <a:xfrm>
            <a:off x="-1905" y="6630670"/>
            <a:ext cx="12193905" cy="227330"/>
          </a:xfrm>
          <a:prstGeom prst="rect">
            <a:avLst/>
          </a:prstGeom>
          <a:solidFill>
            <a:srgbClr val="C00000"/>
          </a:solidFill>
          <a:ln w="9525" cap="flat" cmpd="sng" algn="ctr">
            <a:noFill/>
            <a:prstDash val="solid"/>
          </a:ln>
          <a:effectLst/>
        </p:spPr>
        <p:txBody>
          <a:bodyPr rtlCol="0"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资料来源：</a:t>
            </a:r>
            <a:r>
              <a:rPr kumimoji="0" lang="en-US" altLang="zh-CN"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We can </a:t>
            </a:r>
            <a:r>
              <a:rPr kumimoji="0" lang="zh-CN" altLang="en-US"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分析</a:t>
            </a:r>
            <a:endParaRPr kumimoji="0" lang="en-US" altLang="zh-CN" sz="12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7" name="标题 64"/>
          <p:cNvSpPr>
            <a:spLocks noGrp="1"/>
          </p:cNvSpPr>
          <p:nvPr>
            <p:ph type="title"/>
          </p:nvPr>
        </p:nvSpPr>
        <p:spPr>
          <a:xfrm>
            <a:off x="601278" y="579536"/>
            <a:ext cx="5742940" cy="474980"/>
          </a:xfrm>
        </p:spPr>
        <p:txBody>
          <a:bodyPr/>
          <a:lstStyle/>
          <a:p>
            <a:pPr algn="l"/>
            <a:r>
              <a:rPr lang="zh-CN" altLang="en-US" sz="2400" dirty="0">
                <a:sym typeface="+mn-ea"/>
              </a:rPr>
              <a:t>华为5G产业2020年市场策略</a:t>
            </a:r>
            <a:endParaRPr lang="zh-CN" altLang="en-US" sz="24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2540" y="6631093"/>
            <a:ext cx="12194540" cy="226800"/>
          </a:xfrm>
          <a:prstGeom prst="rect">
            <a:avLst/>
          </a:prstGeom>
          <a:solidFill>
            <a:srgbClr val="C00000"/>
          </a:solidFill>
          <a:ln w="9525" cap="flat" cmpd="sng" algn="ctr">
            <a:noFill/>
            <a:prstDash val="solid"/>
          </a:ln>
          <a:effectLst/>
        </p:spPr>
        <p:txBody>
          <a:bodyPr rtlCol="0"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dirty="0" err="1">
                <a:ln>
                  <a:noFill/>
                </a:ln>
                <a:solidFill>
                  <a:prstClr val="white"/>
                </a:solidFill>
                <a:effectLst/>
                <a:uLnTx/>
                <a:uFillTx/>
                <a:latin typeface="微软雅黑" panose="020B0503020204020204" charset="-122"/>
                <a:ea typeface="微软雅黑" panose="020B0503020204020204" charset="-122"/>
                <a:cs typeface="+mj-ea"/>
              </a:rPr>
              <a:t>资料来源：</a:t>
            </a:r>
            <a:r>
              <a:rPr kumimoji="0" lang="zh-CN" altLang="en-US" sz="1200" b="0" i="0" u="none" strike="noStrike" kern="1200" cap="none" spc="0" normalizeH="0" baseline="0" noProof="0" dirty="0" err="1">
                <a:ln>
                  <a:noFill/>
                </a:ln>
                <a:solidFill>
                  <a:prstClr val="white"/>
                </a:solidFill>
                <a:effectLst/>
                <a:uLnTx/>
                <a:uFillTx/>
                <a:latin typeface="微软雅黑" panose="020B0503020204020204" charset="-122"/>
                <a:ea typeface="微软雅黑" panose="020B0503020204020204" charset="-122"/>
                <a:cs typeface="+mj-ea"/>
                <a:sym typeface="+mn-ea"/>
              </a:rPr>
              <a:t>公司官网，</a:t>
            </a:r>
            <a:r>
              <a:rPr kumimoji="0" lang="en-US" altLang="zh-CN" sz="1200" b="0" i="0" u="none" strike="noStrike" kern="1200" cap="none" spc="0" normalizeH="0" baseline="0" noProof="0" dirty="0" err="1">
                <a:ln>
                  <a:noFill/>
                </a:ln>
                <a:solidFill>
                  <a:prstClr val="white"/>
                </a:solidFill>
                <a:effectLst/>
                <a:uLnTx/>
                <a:uFillTx/>
                <a:latin typeface="微软雅黑" panose="020B0503020204020204" charset="-122"/>
                <a:ea typeface="微软雅黑" panose="020B0503020204020204" charset="-122"/>
                <a:cs typeface="+mj-ea"/>
                <a:sym typeface="+mn-ea"/>
              </a:rPr>
              <a:t>We can </a:t>
            </a:r>
            <a:r>
              <a:rPr kumimoji="0" lang="zh-CN" altLang="en-US" sz="1200" b="0" i="0" u="none" strike="noStrike" kern="1200" cap="none" spc="0" normalizeH="0" baseline="0" noProof="0" dirty="0" err="1">
                <a:ln>
                  <a:noFill/>
                </a:ln>
                <a:solidFill>
                  <a:prstClr val="white"/>
                </a:solidFill>
                <a:effectLst/>
                <a:uLnTx/>
                <a:uFillTx/>
                <a:latin typeface="微软雅黑" panose="020B0503020204020204" charset="-122"/>
                <a:ea typeface="微软雅黑" panose="020B0503020204020204" charset="-122"/>
                <a:cs typeface="+mj-ea"/>
                <a:sym typeface="+mn-ea"/>
              </a:rPr>
              <a:t>分析</a:t>
            </a:r>
            <a:endParaRPr kumimoji="0" lang="en-US" altLang="zh-CN" sz="1200" b="0"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grpSp>
        <p:nvGrpSpPr>
          <p:cNvPr id="42" name="组合 41"/>
          <p:cNvGrpSpPr/>
          <p:nvPr/>
        </p:nvGrpSpPr>
        <p:grpSpPr>
          <a:xfrm>
            <a:off x="741136" y="1261667"/>
            <a:ext cx="5168900" cy="338666"/>
            <a:chOff x="250" y="1804"/>
            <a:chExt cx="6105" cy="400"/>
          </a:xfrm>
        </p:grpSpPr>
        <p:sp>
          <p:nvSpPr>
            <p:cNvPr id="43" name="矩形 42"/>
            <p:cNvSpPr/>
            <p:nvPr/>
          </p:nvSpPr>
          <p:spPr>
            <a:xfrm>
              <a:off x="250" y="1804"/>
              <a:ext cx="400" cy="400"/>
            </a:xfrm>
            <a:prstGeom prst="rect">
              <a:avLst/>
            </a:prstGeom>
            <a:solidFill>
              <a:srgbClr val="C00000"/>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a:ln>
                    <a:noFill/>
                  </a:ln>
                  <a:solidFill>
                    <a:prstClr val="white"/>
                  </a:solidFill>
                  <a:effectLst/>
                  <a:uLnTx/>
                  <a:uFillTx/>
                  <a:latin typeface="微软雅黑" panose="020B0503020204020204" charset="-122"/>
                  <a:ea typeface="微软雅黑" panose="020B0503020204020204" charset="-122"/>
                  <a:cs typeface="+mn-cs"/>
                </a:rPr>
                <a:t>1</a:t>
              </a:r>
            </a:p>
          </p:txBody>
        </p:sp>
        <p:sp>
          <p:nvSpPr>
            <p:cNvPr id="44" name="TextBox 2"/>
            <p:cNvSpPr txBox="1"/>
            <p:nvPr/>
          </p:nvSpPr>
          <p:spPr>
            <a:xfrm>
              <a:off x="910" y="1863"/>
              <a:ext cx="5445" cy="327"/>
            </a:xfrm>
            <a:prstGeom prst="rect">
              <a:avLst/>
            </a:prstGeom>
            <a:noFill/>
          </p:spPr>
          <p:txBody>
            <a:bodyPr vert="horz" wrap="squar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形成规模经济</a:t>
              </a:r>
            </a:p>
          </p:txBody>
        </p:sp>
      </p:grpSp>
      <p:sp>
        <p:nvSpPr>
          <p:cNvPr id="65" name="标题 64"/>
          <p:cNvSpPr>
            <a:spLocks noGrp="1"/>
          </p:cNvSpPr>
          <p:nvPr>
            <p:ph type="title"/>
          </p:nvPr>
        </p:nvSpPr>
        <p:spPr>
          <a:xfrm>
            <a:off x="601278" y="593179"/>
            <a:ext cx="5742940" cy="474980"/>
          </a:xfrm>
        </p:spPr>
        <p:txBody>
          <a:bodyPr/>
          <a:lstStyle/>
          <a:p>
            <a:pPr algn="l"/>
            <a:r>
              <a:rPr lang="zh-CN" altLang="en-US" sz="2400" dirty="0">
                <a:sym typeface="+mn-ea"/>
              </a:rPr>
              <a:t>华为5G产业2020年成本策略</a:t>
            </a:r>
            <a:endParaRPr lang="zh-CN" altLang="en-US" sz="2400" dirty="0">
              <a:solidFill>
                <a:schemeClr val="bg1"/>
              </a:solidFill>
            </a:endParaRPr>
          </a:p>
        </p:txBody>
      </p:sp>
      <p:grpSp>
        <p:nvGrpSpPr>
          <p:cNvPr id="67" name="组合 66"/>
          <p:cNvGrpSpPr/>
          <p:nvPr/>
        </p:nvGrpSpPr>
        <p:grpSpPr>
          <a:xfrm>
            <a:off x="6798733" y="1156123"/>
            <a:ext cx="5195147" cy="338666"/>
            <a:chOff x="250" y="1804"/>
            <a:chExt cx="6136" cy="400"/>
          </a:xfrm>
        </p:grpSpPr>
        <p:sp>
          <p:nvSpPr>
            <p:cNvPr id="68" name="矩形 67"/>
            <p:cNvSpPr/>
            <p:nvPr/>
          </p:nvSpPr>
          <p:spPr>
            <a:xfrm>
              <a:off x="250" y="1804"/>
              <a:ext cx="400" cy="400"/>
            </a:xfrm>
            <a:prstGeom prst="rect">
              <a:avLst/>
            </a:prstGeom>
            <a:solidFill>
              <a:srgbClr val="C00000"/>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a:ln>
                    <a:noFill/>
                  </a:ln>
                  <a:solidFill>
                    <a:prstClr val="white"/>
                  </a:solidFill>
                  <a:effectLst/>
                  <a:uLnTx/>
                  <a:uFillTx/>
                  <a:latin typeface="微软雅黑" panose="020B0503020204020204" charset="-122"/>
                  <a:ea typeface="微软雅黑" panose="020B0503020204020204" charset="-122"/>
                  <a:cs typeface="+mn-cs"/>
                </a:rPr>
                <a:t>2</a:t>
              </a:r>
            </a:p>
          </p:txBody>
        </p:sp>
        <p:sp>
          <p:nvSpPr>
            <p:cNvPr id="69" name="TextBox 2"/>
            <p:cNvSpPr txBox="1"/>
            <p:nvPr/>
          </p:nvSpPr>
          <p:spPr>
            <a:xfrm>
              <a:off x="941" y="1837"/>
              <a:ext cx="5445" cy="327"/>
            </a:xfrm>
            <a:prstGeom prst="rect">
              <a:avLst/>
            </a:prstGeom>
            <a:noFill/>
          </p:spPr>
          <p:txBody>
            <a:bodyPr vert="horz" wrap="squar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发挥人力成本优势</a:t>
              </a:r>
            </a:p>
          </p:txBody>
        </p:sp>
      </p:grpSp>
      <p:grpSp>
        <p:nvGrpSpPr>
          <p:cNvPr id="10" name="组合 9"/>
          <p:cNvGrpSpPr/>
          <p:nvPr/>
        </p:nvGrpSpPr>
        <p:grpSpPr>
          <a:xfrm>
            <a:off x="693420" y="3862493"/>
            <a:ext cx="5216313" cy="338666"/>
            <a:chOff x="250" y="1804"/>
            <a:chExt cx="6161" cy="400"/>
          </a:xfrm>
        </p:grpSpPr>
        <p:sp>
          <p:nvSpPr>
            <p:cNvPr id="11" name="矩形 10"/>
            <p:cNvSpPr/>
            <p:nvPr/>
          </p:nvSpPr>
          <p:spPr>
            <a:xfrm>
              <a:off x="250" y="1804"/>
              <a:ext cx="400" cy="400"/>
            </a:xfrm>
            <a:prstGeom prst="rect">
              <a:avLst/>
            </a:prstGeom>
            <a:solidFill>
              <a:srgbClr val="C00000"/>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a:ln>
                    <a:noFill/>
                  </a:ln>
                  <a:solidFill>
                    <a:prstClr val="white"/>
                  </a:solidFill>
                  <a:effectLst/>
                  <a:uLnTx/>
                  <a:uFillTx/>
                  <a:latin typeface="微软雅黑" panose="020B0503020204020204" charset="-122"/>
                  <a:ea typeface="微软雅黑" panose="020B0503020204020204" charset="-122"/>
                  <a:cs typeface="+mn-cs"/>
                </a:rPr>
                <a:t>3</a:t>
              </a:r>
            </a:p>
          </p:txBody>
        </p:sp>
        <p:sp>
          <p:nvSpPr>
            <p:cNvPr id="13" name="TextBox 2"/>
            <p:cNvSpPr txBox="1"/>
            <p:nvPr/>
          </p:nvSpPr>
          <p:spPr>
            <a:xfrm>
              <a:off x="966" y="1804"/>
              <a:ext cx="5445" cy="327"/>
            </a:xfrm>
            <a:prstGeom prst="rect">
              <a:avLst/>
            </a:prstGeom>
            <a:noFill/>
          </p:spPr>
          <p:txBody>
            <a:bodyPr vert="horz" wrap="squar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原材料与库存成本控制</a:t>
              </a:r>
            </a:p>
          </p:txBody>
        </p:sp>
      </p:grpSp>
      <p:grpSp>
        <p:nvGrpSpPr>
          <p:cNvPr id="15" name="组合 14"/>
          <p:cNvGrpSpPr/>
          <p:nvPr/>
        </p:nvGrpSpPr>
        <p:grpSpPr>
          <a:xfrm>
            <a:off x="6908299" y="3922369"/>
            <a:ext cx="5260340" cy="338666"/>
            <a:chOff x="286" y="1775"/>
            <a:chExt cx="6213" cy="400"/>
          </a:xfrm>
        </p:grpSpPr>
        <p:sp>
          <p:nvSpPr>
            <p:cNvPr id="22" name="矩形 21"/>
            <p:cNvSpPr/>
            <p:nvPr/>
          </p:nvSpPr>
          <p:spPr>
            <a:xfrm>
              <a:off x="286" y="1775"/>
              <a:ext cx="400" cy="400"/>
            </a:xfrm>
            <a:prstGeom prst="rect">
              <a:avLst/>
            </a:prstGeom>
            <a:solidFill>
              <a:srgbClr val="C00000"/>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a:ln>
                    <a:noFill/>
                  </a:ln>
                  <a:solidFill>
                    <a:prstClr val="white"/>
                  </a:solidFill>
                  <a:effectLst/>
                  <a:uLnTx/>
                  <a:uFillTx/>
                  <a:latin typeface="微软雅黑" panose="020B0503020204020204" charset="-122"/>
                  <a:ea typeface="微软雅黑" panose="020B0503020204020204" charset="-122"/>
                  <a:cs typeface="+mn-cs"/>
                </a:rPr>
                <a:t>4</a:t>
              </a:r>
            </a:p>
          </p:txBody>
        </p:sp>
        <p:sp>
          <p:nvSpPr>
            <p:cNvPr id="23" name="TextBox 2"/>
            <p:cNvSpPr txBox="1"/>
            <p:nvPr/>
          </p:nvSpPr>
          <p:spPr>
            <a:xfrm>
              <a:off x="1054" y="1804"/>
              <a:ext cx="5445" cy="327"/>
            </a:xfrm>
            <a:prstGeom prst="rect">
              <a:avLst/>
            </a:prstGeom>
            <a:noFill/>
          </p:spPr>
          <p:txBody>
            <a:bodyPr vert="horz" wrap="squar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保持技术优势</a:t>
              </a:r>
            </a:p>
          </p:txBody>
        </p:sp>
      </p:grpSp>
      <p:sp>
        <p:nvSpPr>
          <p:cNvPr id="24" name="文本框 23"/>
          <p:cNvSpPr txBox="1"/>
          <p:nvPr/>
        </p:nvSpPr>
        <p:spPr>
          <a:xfrm>
            <a:off x="910469" y="1830132"/>
            <a:ext cx="5468620" cy="1776095"/>
          </a:xfrm>
          <a:prstGeom prst="rect">
            <a:avLst/>
          </a:prstGeom>
          <a:noFill/>
        </p:spPr>
        <p:txBody>
          <a:bodyPr wrap="square" rtlCol="0" anchor="t">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sym typeface="+mn-ea"/>
              </a:rPr>
              <a:t>促进5G全球合作统一标准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sym typeface="+mn-ea"/>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sz="1400" b="0" i="0" u="none" strike="noStrike" kern="1200" cap="none" spc="0" normalizeH="0" baseline="0" noProof="0" dirty="0" err="1">
                <a:ln>
                  <a:noFill/>
                </a:ln>
                <a:solidFill>
                  <a:prstClr val="black"/>
                </a:solidFill>
                <a:effectLst/>
                <a:uLnTx/>
                <a:uFillTx/>
                <a:latin typeface="微软雅黑" panose="020B0503020204020204" charset="-122"/>
                <a:ea typeface="微软雅黑" panose="020B0503020204020204" charset="-122"/>
                <a:cs typeface="+mj-ea"/>
                <a:sym typeface="+mn-ea"/>
              </a:rPr>
              <a:t>扩展四大核心业务，构建产业数字化转型生态圈</a:t>
            </a:r>
            <a:endParaRPr lang="en-US" altLang="zh-CN" sz="1400" dirty="0">
              <a:solidFill>
                <a:prstClr val="black"/>
              </a:solidFill>
              <a:latin typeface="微软雅黑" panose="020B0503020204020204" charset="-122"/>
              <a:ea typeface="微软雅黑" panose="020B0503020204020204" charset="-122"/>
              <a:cs typeface="+mj-ea"/>
              <a:sym typeface="+mn-ea"/>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sym typeface="+mn-ea"/>
              </a:rPr>
              <a:t>国内大规模进行试点，国外开放联合发展，全球建造5G工厂</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33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33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33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33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sym typeface="+mn-ea"/>
            </a:endParaRPr>
          </a:p>
          <a:p>
            <a:pPr marL="285750" marR="0" lvl="0" indent="-285750" defTabSz="914400" rtl="0" eaLnBrk="1" fontAlgn="auto" latinLnBrk="0" hangingPunct="1">
              <a:lnSpc>
                <a:spcPct val="100000"/>
              </a:lnSpc>
              <a:spcBef>
                <a:spcPts val="0"/>
              </a:spcBef>
              <a:spcAft>
                <a:spcPts val="0"/>
              </a:spcAft>
              <a:buClrTx/>
              <a:buSzTx/>
              <a:buFont typeface="Wingdings" panose="05000000000000000000" pitchFamily="2" charset="2"/>
              <a:buChar char="p"/>
              <a:defRPr/>
            </a:pPr>
            <a:r>
              <a:rPr kumimoji="0" lang="zh-CN"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sym typeface="+mn-ea"/>
              </a:rPr>
              <a:t>在规模经济的基础上实现低成本高质量</a:t>
            </a:r>
          </a:p>
        </p:txBody>
      </p:sp>
      <p:sp>
        <p:nvSpPr>
          <p:cNvPr id="33" name="文本框 32"/>
          <p:cNvSpPr txBox="1"/>
          <p:nvPr/>
        </p:nvSpPr>
        <p:spPr>
          <a:xfrm>
            <a:off x="7137400" y="1757713"/>
            <a:ext cx="3525324" cy="2031325"/>
          </a:xfrm>
          <a:prstGeom prst="rect">
            <a:avLst/>
          </a:prstGeom>
          <a:noFill/>
        </p:spPr>
        <p:txBody>
          <a:bodyPr wrap="none" rtlCol="0" anchor="t">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国内劳动力资源丰富，薪资相对偏低</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国内外建立研究院</a:t>
            </a:r>
            <a:r>
              <a:rPr kumimoji="0" lang="zh-CN" altLang="en-US"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a:t>
            </a:r>
            <a:r>
              <a:rPr kumimoji="0" lang="zh-CN"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坚持自主培养人才</a:t>
            </a: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a:p>
            <a:pPr marL="285750" marR="0" lvl="0" indent="-285750" defTabSz="914400" rtl="0" eaLnBrk="1" fontAlgn="auto" latinLnBrk="0" hangingPunct="1">
              <a:lnSpc>
                <a:spcPct val="100000"/>
              </a:lnSpc>
              <a:spcBef>
                <a:spcPts val="0"/>
              </a:spcBef>
              <a:spcAft>
                <a:spcPts val="0"/>
              </a:spcAft>
              <a:buClrTx/>
              <a:buSzTx/>
              <a:buFont typeface="Wingdings" panose="05000000000000000000" pitchFamily="2" charset="2"/>
              <a:buChar char="p"/>
              <a:defRPr/>
            </a:pPr>
            <a:r>
              <a:rPr kumimoji="0" lang="zh-CN"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降低薪酬成本</a:t>
            </a:r>
          </a:p>
          <a:p>
            <a:pPr marL="285750" marR="0" lvl="0" indent="-285750" defTabSz="914400" rtl="0" eaLnBrk="1" fontAlgn="auto" latinLnBrk="0" hangingPunct="1">
              <a:lnSpc>
                <a:spcPct val="100000"/>
              </a:lnSpc>
              <a:spcBef>
                <a:spcPts val="0"/>
              </a:spcBef>
              <a:spcAft>
                <a:spcPts val="0"/>
              </a:spcAft>
              <a:buClrTx/>
              <a:buSzTx/>
              <a:buFont typeface="Wingdings" panose="05000000000000000000" pitchFamily="2" charset="2"/>
              <a:buChar char="p"/>
              <a:defRPr/>
            </a:pPr>
            <a:r>
              <a:rPr kumimoji="0" lang="zh-CN"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提高员工契合度和忠诚度</a:t>
            </a:r>
          </a:p>
          <a:p>
            <a:pPr marL="285750" marR="0" lvl="0" indent="-285750" defTabSz="914400" rtl="0" eaLnBrk="1" fontAlgn="auto" latinLnBrk="0" hangingPunct="1">
              <a:lnSpc>
                <a:spcPct val="100000"/>
              </a:lnSpc>
              <a:spcBef>
                <a:spcPts val="0"/>
              </a:spcBef>
              <a:spcAft>
                <a:spcPts val="0"/>
              </a:spcAft>
              <a:buClrTx/>
              <a:buSzTx/>
              <a:buFont typeface="Wingdings" panose="05000000000000000000" pitchFamily="2" charset="2"/>
              <a:buChar char="p"/>
              <a:defRPr/>
            </a:pPr>
            <a:r>
              <a:rPr kumimoji="0" lang="zh-CN"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降低离职率或跳槽率</a:t>
            </a:r>
          </a:p>
        </p:txBody>
      </p:sp>
      <p:sp>
        <p:nvSpPr>
          <p:cNvPr id="48" name="文本框 47"/>
          <p:cNvSpPr txBox="1"/>
          <p:nvPr/>
        </p:nvSpPr>
        <p:spPr>
          <a:xfrm>
            <a:off x="1032087" y="4252450"/>
            <a:ext cx="4866631" cy="2246769"/>
          </a:xfrm>
          <a:prstGeom prst="rect">
            <a:avLst/>
          </a:prstGeom>
          <a:noFill/>
        </p:spPr>
        <p:txBody>
          <a:bodyPr wrap="square" rtlCol="0" anchor="t">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sym typeface="+mn-ea"/>
              </a:rPr>
              <a:t>重点关注版本升级</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sym typeface="+mn-ea"/>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sym typeface="+mn-ea"/>
              </a:rPr>
              <a:t>构筑国际物流采购网络，管理全球供应链</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sym typeface="+mn-ea"/>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sym typeface="+mn-ea"/>
              </a:rPr>
              <a:t>供应商战略合作，提供一定技术支持，打造无美供应链</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sym typeface="+mn-ea"/>
            </a:endParaRPr>
          </a:p>
          <a:p>
            <a:pPr marL="285750" marR="0" lvl="0" indent="-285750" defTabSz="914400" rtl="0" eaLnBrk="1" fontAlgn="auto" latinLnBrk="0" hangingPunct="1">
              <a:lnSpc>
                <a:spcPct val="100000"/>
              </a:lnSpc>
              <a:spcBef>
                <a:spcPts val="0"/>
              </a:spcBef>
              <a:spcAft>
                <a:spcPts val="0"/>
              </a:spcAft>
              <a:buClrTx/>
              <a:buSzTx/>
              <a:buFont typeface="Wingdings" panose="05000000000000000000" pitchFamily="2" charset="2"/>
              <a:buChar char="p"/>
              <a:defRPr/>
            </a:pPr>
            <a:r>
              <a:rPr kumimoji="0" lang="zh-CN"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sym typeface="+mn-ea"/>
              </a:rPr>
              <a:t>避免造成呆料和死料</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sym typeface="+mn-ea"/>
            </a:endParaRPr>
          </a:p>
          <a:p>
            <a:pPr marL="285750" marR="0" lvl="0" indent="-285750" defTabSz="914400" rtl="0" eaLnBrk="1" fontAlgn="auto" latinLnBrk="0" hangingPunct="1">
              <a:lnSpc>
                <a:spcPct val="100000"/>
              </a:lnSpc>
              <a:spcBef>
                <a:spcPts val="0"/>
              </a:spcBef>
              <a:spcAft>
                <a:spcPts val="0"/>
              </a:spcAft>
              <a:buClrTx/>
              <a:buSzTx/>
              <a:buFont typeface="Wingdings" panose="05000000000000000000" pitchFamily="2" charset="2"/>
              <a:buChar char="p"/>
              <a:defRPr/>
            </a:pPr>
            <a:r>
              <a:rPr kumimoji="0" lang="zh-CN"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sym typeface="+mn-ea"/>
              </a:rPr>
              <a:t>获取低廉国内资源</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sym typeface="+mn-ea"/>
            </a:endParaRPr>
          </a:p>
          <a:p>
            <a:pPr marL="285750" marR="0" lvl="0" indent="-285750" defTabSz="914400" rtl="0" eaLnBrk="1" fontAlgn="auto" latinLnBrk="0" hangingPunct="1">
              <a:lnSpc>
                <a:spcPct val="100000"/>
              </a:lnSpc>
              <a:spcBef>
                <a:spcPts val="0"/>
              </a:spcBef>
              <a:spcAft>
                <a:spcPts val="0"/>
              </a:spcAft>
              <a:buClrTx/>
              <a:buSzTx/>
              <a:buFont typeface="Wingdings" panose="05000000000000000000" pitchFamily="2" charset="2"/>
              <a:buChar char="p"/>
              <a:defRPr/>
            </a:pPr>
            <a:r>
              <a:rPr kumimoji="0" lang="zh-CN"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sym typeface="+mn-ea"/>
              </a:rPr>
              <a:t>释放仓储费用,降低库存成本</a:t>
            </a:r>
          </a:p>
        </p:txBody>
      </p:sp>
      <p:sp>
        <p:nvSpPr>
          <p:cNvPr id="35" name="文本框 34"/>
          <p:cNvSpPr txBox="1"/>
          <p:nvPr/>
        </p:nvSpPr>
        <p:spPr>
          <a:xfrm>
            <a:off x="7230878" y="4311949"/>
            <a:ext cx="3291840" cy="2030095"/>
          </a:xfrm>
          <a:prstGeom prst="rect">
            <a:avLst/>
          </a:prstGeom>
          <a:noFill/>
        </p:spPr>
        <p:txBody>
          <a:bodyPr wrap="square" rtlCol="0" anchor="t">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sym typeface="+mn-ea"/>
              </a:rPr>
              <a:t>设备制造技术及机器全球领先</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sym typeface="+mn-ea"/>
              </a:rPr>
              <a:t>有效控制设计成本、质量成本</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sym typeface="+mn-ea"/>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p"/>
              <a:defRPr/>
            </a:pPr>
            <a:r>
              <a:rPr kumimoji="0" lang="zh-CN"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sym typeface="+mn-ea"/>
              </a:rPr>
              <a:t>降低企业成本压力</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sym typeface="+mn-ea"/>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p"/>
              <a:defRPr/>
            </a:pPr>
            <a:r>
              <a:rPr kumimoji="0" lang="zh-CN"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提供行业领先产品</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p"/>
              <a:defRPr/>
            </a:pPr>
            <a:r>
              <a:rPr kumimoji="0" lang="zh-CN"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差别化售后服务优势</a:t>
            </a:r>
            <a:endParaRPr kumimoji="0" lang="zh-CN"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sym typeface="+mn-ea"/>
            </a:endParaRPr>
          </a:p>
        </p:txBody>
      </p:sp>
      <p:sp>
        <p:nvSpPr>
          <p:cNvPr id="37" name="虚尾箭头 36"/>
          <p:cNvSpPr/>
          <p:nvPr/>
        </p:nvSpPr>
        <p:spPr>
          <a:xfrm rot="5400000">
            <a:off x="2518249" y="5174485"/>
            <a:ext cx="616373" cy="365760"/>
          </a:xfrm>
          <a:prstGeom prst="stripedRightArrow">
            <a:avLst/>
          </a:prstGeom>
          <a:solidFill>
            <a:schemeClr val="accent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err="1">
              <a:ln>
                <a:noFill/>
              </a:ln>
              <a:solidFill>
                <a:prstClr val="black"/>
              </a:solidFill>
              <a:effectLst/>
              <a:uLnTx/>
              <a:uFillTx/>
              <a:latin typeface="Calibri Light" panose="020F0302020204030204"/>
              <a:ea typeface="微软雅黑 Light"/>
              <a:cs typeface="+mn-cs"/>
            </a:endParaRPr>
          </a:p>
        </p:txBody>
      </p:sp>
      <p:sp>
        <p:nvSpPr>
          <p:cNvPr id="49" name="虚尾箭头 48"/>
          <p:cNvSpPr/>
          <p:nvPr/>
        </p:nvSpPr>
        <p:spPr>
          <a:xfrm rot="5400000">
            <a:off x="8565435" y="5076301"/>
            <a:ext cx="616373" cy="365760"/>
          </a:xfrm>
          <a:prstGeom prst="stripedRightArrow">
            <a:avLst/>
          </a:prstGeom>
          <a:solidFill>
            <a:schemeClr val="accent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err="1">
              <a:ln>
                <a:noFill/>
              </a:ln>
              <a:solidFill>
                <a:prstClr val="black"/>
              </a:solidFill>
              <a:effectLst/>
              <a:uLnTx/>
              <a:uFillTx/>
              <a:latin typeface="Calibri Light" panose="020F0302020204030204"/>
              <a:ea typeface="微软雅黑 Light"/>
              <a:cs typeface="+mn-cs"/>
            </a:endParaRPr>
          </a:p>
        </p:txBody>
      </p:sp>
      <p:sp>
        <p:nvSpPr>
          <p:cNvPr id="3" name="虚尾箭头 2"/>
          <p:cNvSpPr/>
          <p:nvPr/>
        </p:nvSpPr>
        <p:spPr>
          <a:xfrm rot="5400000">
            <a:off x="2500471" y="2789361"/>
            <a:ext cx="616373" cy="365760"/>
          </a:xfrm>
          <a:prstGeom prst="stripedRightArrow">
            <a:avLst/>
          </a:prstGeom>
          <a:solidFill>
            <a:schemeClr val="accent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err="1">
              <a:ln>
                <a:noFill/>
              </a:ln>
              <a:solidFill>
                <a:prstClr val="black"/>
              </a:solidFill>
              <a:effectLst/>
              <a:uLnTx/>
              <a:uFillTx/>
              <a:latin typeface="Calibri Light" panose="020F0302020204030204"/>
              <a:ea typeface="微软雅黑 Light"/>
              <a:cs typeface="+mn-cs"/>
            </a:endParaRPr>
          </a:p>
        </p:txBody>
      </p:sp>
      <p:sp>
        <p:nvSpPr>
          <p:cNvPr id="5" name="虚尾箭头 4"/>
          <p:cNvSpPr/>
          <p:nvPr/>
        </p:nvSpPr>
        <p:spPr>
          <a:xfrm rot="5400000">
            <a:off x="8475583" y="2470471"/>
            <a:ext cx="616373" cy="365760"/>
          </a:xfrm>
          <a:prstGeom prst="stripedRightArrow">
            <a:avLst/>
          </a:prstGeom>
          <a:solidFill>
            <a:schemeClr val="accent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err="1">
              <a:ln>
                <a:noFill/>
              </a:ln>
              <a:solidFill>
                <a:prstClr val="black"/>
              </a:solidFill>
              <a:effectLst/>
              <a:uLnTx/>
              <a:uFillTx/>
              <a:latin typeface="Calibri Light" panose="020F0302020204030204"/>
              <a:ea typeface="微软雅黑 Light"/>
              <a:cs typeface="+mn-cs"/>
            </a:endParaRPr>
          </a:p>
        </p:txBody>
      </p:sp>
      <p:grpSp>
        <p:nvGrpSpPr>
          <p:cNvPr id="6" name="组合 5"/>
          <p:cNvGrpSpPr/>
          <p:nvPr/>
        </p:nvGrpSpPr>
        <p:grpSpPr>
          <a:xfrm>
            <a:off x="601278" y="-538"/>
            <a:ext cx="11581137" cy="470334"/>
            <a:chOff x="11326" y="0"/>
            <a:chExt cx="11581137" cy="470334"/>
          </a:xfrm>
        </p:grpSpPr>
        <p:sp>
          <p:nvSpPr>
            <p:cNvPr id="8" name="矩形: 圆角 23"/>
            <p:cNvSpPr/>
            <p:nvPr/>
          </p:nvSpPr>
          <p:spPr>
            <a:xfrm>
              <a:off x="11326" y="0"/>
              <a:ext cx="11581137" cy="470334"/>
            </a:xfrm>
            <a:prstGeom prst="roundRect">
              <a:avLst>
                <a:gd name="adj" fmla="val 10000"/>
              </a:avLst>
            </a:prstGeom>
            <a:solidFill>
              <a:schemeClr val="accent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矩形: 圆角 4"/>
            <p:cNvSpPr txBox="1"/>
            <p:nvPr/>
          </p:nvSpPr>
          <p:spPr>
            <a:xfrm>
              <a:off x="25102" y="13776"/>
              <a:ext cx="11553585" cy="442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defRPr/>
              </a:pPr>
              <a:r>
                <a:rPr kumimoji="0" lang="en-US" sz="1800" b="0" i="0" u="none" strike="noStrike" kern="1200" cap="none" spc="0" normalizeH="0" baseline="0" noProof="0" dirty="0">
                  <a:ln>
                    <a:noFill/>
                  </a:ln>
                  <a:solidFill>
                    <a:srgbClr val="C51729"/>
                  </a:solidFill>
                  <a:effectLst/>
                  <a:uLnTx/>
                  <a:uFillTx/>
                  <a:latin typeface="微软雅黑" panose="020B0503020204020204" charset="-122"/>
                  <a:ea typeface="微软雅黑" panose="020B0503020204020204" charset="-122"/>
                  <a:cs typeface="+mn-cs"/>
                </a:rPr>
                <a:t>5G</a:t>
              </a:r>
              <a:r>
                <a:rPr kumimoji="0" lang="zh-CN" altLang="en-US" sz="1800" b="0" i="0" u="none" strike="noStrike" kern="1200" cap="none" spc="0" normalizeH="0" baseline="0" noProof="0" dirty="0">
                  <a:ln>
                    <a:noFill/>
                  </a:ln>
                  <a:solidFill>
                    <a:srgbClr val="C51729"/>
                  </a:solidFill>
                  <a:effectLst/>
                  <a:uLnTx/>
                  <a:uFillTx/>
                  <a:latin typeface="微软雅黑" panose="020B0503020204020204" charset="-122"/>
                  <a:ea typeface="微软雅黑" panose="020B0503020204020204" charset="-122"/>
                  <a:cs typeface="+mn-cs"/>
                </a:rPr>
                <a:t>竞争优劣势</a:t>
              </a:r>
              <a:r>
                <a:rPr kumimoji="0" lang="en-US" altLang="zh-CN" sz="1800" b="0" i="0" u="none" strike="noStrike" kern="1200" cap="none" spc="0" normalizeH="0" baseline="0" noProof="0" dirty="0">
                  <a:ln>
                    <a:noFill/>
                  </a:ln>
                  <a:solidFill>
                    <a:srgbClr val="C51729"/>
                  </a:solidFill>
                  <a:effectLst/>
                  <a:uLnTx/>
                  <a:uFillTx/>
                  <a:latin typeface="微软雅黑" panose="020B0503020204020204" charset="-122"/>
                  <a:ea typeface="微软雅黑" panose="020B0503020204020204" charset="-122"/>
                  <a:cs typeface="+mn-cs"/>
                </a:rPr>
                <a:t>                     </a:t>
              </a:r>
              <a:r>
                <a:rPr kumimoji="0" lang="zh-CN" altLang="en-US" sz="1800" b="1" i="0" u="none" strike="noStrike" kern="1200" cap="none" spc="0" normalizeH="0" baseline="0" noProof="0" dirty="0">
                  <a:ln>
                    <a:noFill/>
                  </a:ln>
                  <a:solidFill>
                    <a:srgbClr val="C51729"/>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华为</a:t>
              </a:r>
              <a:r>
                <a:rPr kumimoji="0" lang="en-US" sz="1800" b="1" i="0" u="none" strike="noStrike" kern="1200" cap="none" spc="0" normalizeH="0" baseline="0" noProof="0" dirty="0">
                  <a:ln>
                    <a:noFill/>
                  </a:ln>
                  <a:solidFill>
                    <a:srgbClr val="C51729"/>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2020</a:t>
              </a:r>
              <a:r>
                <a:rPr kumimoji="0" lang="zh-CN" altLang="en-US" sz="1800" b="1" i="0" u="none" strike="noStrike" kern="1200" cap="none" spc="0" normalizeH="0" baseline="0" noProof="0" dirty="0">
                  <a:ln>
                    <a:noFill/>
                  </a:ln>
                  <a:solidFill>
                    <a:srgbClr val="C51729"/>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经营策略：成本策略             </a:t>
              </a:r>
              <a:r>
                <a:rPr kumimoji="0" lang="zh-CN" altLang="en-US" sz="1800" b="0" i="0" u="none" strike="noStrike" kern="1200" cap="none" spc="0" normalizeH="0" baseline="0" noProof="0" dirty="0">
                  <a:ln>
                    <a:noFill/>
                  </a:ln>
                  <a:solidFill>
                    <a:srgbClr val="C51729"/>
                  </a:solidFill>
                  <a:effectLst/>
                  <a:uLnTx/>
                  <a:uFillTx/>
                  <a:latin typeface="微软雅黑" panose="020B0503020204020204" charset="-122"/>
                  <a:ea typeface="微软雅黑" panose="020B0503020204020204" charset="-122"/>
                  <a:cs typeface="+mn-cs"/>
                </a:rPr>
                <a:t>市场规模预测</a:t>
              </a:r>
              <a:endParaRPr kumimoji="0" lang="zh-CN" altLang="en-US" sz="1200" b="0" i="0" u="none" strike="noStrike" kern="1200" cap="none" spc="0" normalizeH="0" baseline="0" noProof="0" dirty="0">
                <a:ln>
                  <a:noFill/>
                </a:ln>
                <a:solidFill>
                  <a:srgbClr val="C51729"/>
                </a:solidFill>
                <a:effectLst/>
                <a:uLnTx/>
                <a:uFillTx/>
                <a:latin typeface="微软雅黑" panose="020B0503020204020204" charset="-122"/>
                <a:ea typeface="微软雅黑" panose="020B0503020204020204" charset="-122"/>
                <a:cs typeface="+mn-cs"/>
              </a:endParaRPr>
            </a:p>
          </p:txBody>
        </p:sp>
      </p:grpSp>
      <p:sp>
        <p:nvSpPr>
          <p:cNvPr id="26" name="等腰三角形 25"/>
          <p:cNvSpPr/>
          <p:nvPr/>
        </p:nvSpPr>
        <p:spPr>
          <a:xfrm rot="5400000">
            <a:off x="4366522" y="166276"/>
            <a:ext cx="143510"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err="1">
              <a:ln>
                <a:noFill/>
              </a:ln>
              <a:solidFill>
                <a:prstClr val="black"/>
              </a:solidFill>
              <a:effectLst/>
              <a:uLnTx/>
              <a:uFillTx/>
              <a:latin typeface="Calibri Light" panose="020F0302020204030204"/>
              <a:ea typeface="微软雅黑 Light"/>
              <a:cs typeface="+mn-cs"/>
            </a:endParaRPr>
          </a:p>
        </p:txBody>
      </p:sp>
      <p:sp>
        <p:nvSpPr>
          <p:cNvPr id="27" name="等腰三角形 26"/>
          <p:cNvSpPr/>
          <p:nvPr/>
        </p:nvSpPr>
        <p:spPr>
          <a:xfrm rot="5400000">
            <a:off x="8712015" y="142139"/>
            <a:ext cx="143510"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err="1">
              <a:ln>
                <a:noFill/>
              </a:ln>
              <a:solidFill>
                <a:prstClr val="black"/>
              </a:solidFill>
              <a:effectLst/>
              <a:uLnTx/>
              <a:uFillTx/>
              <a:latin typeface="Calibri Light" panose="020F0302020204030204"/>
              <a:ea typeface="微软雅黑 Light"/>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3" name="组合 22"/>
          <p:cNvGrpSpPr/>
          <p:nvPr/>
        </p:nvGrpSpPr>
        <p:grpSpPr>
          <a:xfrm>
            <a:off x="601278" y="-538"/>
            <a:ext cx="11581137" cy="470334"/>
            <a:chOff x="11326" y="0"/>
            <a:chExt cx="11581137" cy="470334"/>
          </a:xfrm>
        </p:grpSpPr>
        <p:sp>
          <p:nvSpPr>
            <p:cNvPr id="24" name="矩形: 圆角 23"/>
            <p:cNvSpPr/>
            <p:nvPr/>
          </p:nvSpPr>
          <p:spPr>
            <a:xfrm>
              <a:off x="11326" y="0"/>
              <a:ext cx="11581137" cy="470334"/>
            </a:xfrm>
            <a:prstGeom prst="roundRect">
              <a:avLst>
                <a:gd name="adj" fmla="val 10000"/>
              </a:avLst>
            </a:prstGeom>
            <a:solidFill>
              <a:schemeClr val="accent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矩形: 圆角 4"/>
            <p:cNvSpPr txBox="1"/>
            <p:nvPr/>
          </p:nvSpPr>
          <p:spPr>
            <a:xfrm>
              <a:off x="25102" y="13776"/>
              <a:ext cx="11553585" cy="442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accent1"/>
                  </a:solidFill>
                  <a:effectLst/>
                  <a:latin typeface="+mj-ea"/>
                  <a:ea typeface="+mj-ea"/>
                </a:rPr>
                <a:t>5G</a:t>
              </a:r>
              <a:r>
                <a:rPr lang="zh-CN" sz="1800" b="0" kern="1200" dirty="0">
                  <a:solidFill>
                    <a:schemeClr val="accent1"/>
                  </a:solidFill>
                  <a:effectLst/>
                  <a:latin typeface="+mj-ea"/>
                  <a:ea typeface="+mj-ea"/>
                </a:rPr>
                <a:t>竞争优劣势</a:t>
              </a:r>
              <a:r>
                <a:rPr lang="en-US" altLang="zh-CN" sz="1800" b="0" kern="1200" dirty="0">
                  <a:solidFill>
                    <a:schemeClr val="accent1"/>
                  </a:solidFill>
                  <a:effectLst/>
                  <a:latin typeface="+mj-ea"/>
                  <a:ea typeface="+mj-ea"/>
                </a:rPr>
                <a:t>                     </a:t>
              </a:r>
              <a:r>
                <a:rPr lang="zh-CN" sz="1800" b="1" kern="1200" dirty="0">
                  <a:solidFill>
                    <a:schemeClr val="accent1"/>
                  </a:solidFill>
                  <a:effectLst>
                    <a:outerShdw blurRad="38100" dist="38100" dir="2700000" algn="tl">
                      <a:srgbClr val="000000">
                        <a:alpha val="43137"/>
                      </a:srgbClr>
                    </a:outerShdw>
                  </a:effectLst>
                  <a:latin typeface="+mj-ea"/>
                  <a:ea typeface="+mj-ea"/>
                </a:rPr>
                <a:t>华为</a:t>
              </a:r>
              <a:r>
                <a:rPr lang="en-US" sz="1800" b="1" kern="1200" dirty="0">
                  <a:solidFill>
                    <a:schemeClr val="accent1"/>
                  </a:solidFill>
                  <a:effectLst>
                    <a:outerShdw blurRad="38100" dist="38100" dir="2700000" algn="tl">
                      <a:srgbClr val="000000">
                        <a:alpha val="43137"/>
                      </a:srgbClr>
                    </a:outerShdw>
                  </a:effectLst>
                  <a:latin typeface="+mj-ea"/>
                  <a:ea typeface="+mj-ea"/>
                </a:rPr>
                <a:t>2020</a:t>
              </a:r>
              <a:r>
                <a:rPr lang="zh-CN" sz="1800" b="1" kern="1200" dirty="0">
                  <a:solidFill>
                    <a:schemeClr val="accent1"/>
                  </a:solidFill>
                  <a:effectLst>
                    <a:outerShdw blurRad="38100" dist="38100" dir="2700000" algn="tl">
                      <a:srgbClr val="000000">
                        <a:alpha val="43137"/>
                      </a:srgbClr>
                    </a:outerShdw>
                  </a:effectLst>
                  <a:latin typeface="+mj-ea"/>
                  <a:ea typeface="+mj-ea"/>
                </a:rPr>
                <a:t>经营策略</a:t>
              </a:r>
              <a:r>
                <a:rPr lang="zh-CN" altLang="en-US" sz="1800" b="1" kern="1200" dirty="0">
                  <a:solidFill>
                    <a:schemeClr val="accent1"/>
                  </a:solidFill>
                  <a:effectLst>
                    <a:outerShdw blurRad="38100" dist="38100" dir="2700000" algn="tl">
                      <a:srgbClr val="000000">
                        <a:alpha val="43137"/>
                      </a:srgbClr>
                    </a:outerShdw>
                  </a:effectLst>
                  <a:latin typeface="+mj-ea"/>
                  <a:ea typeface="+mj-ea"/>
                </a:rPr>
                <a:t>：供应策略</a:t>
              </a:r>
              <a:r>
                <a:rPr lang="zh-CN" sz="1800" b="1" kern="1200" dirty="0">
                  <a:solidFill>
                    <a:schemeClr val="accent1"/>
                  </a:solidFill>
                  <a:effectLst>
                    <a:outerShdw blurRad="38100" dist="38100" dir="2700000" algn="tl">
                      <a:srgbClr val="000000">
                        <a:alpha val="43137"/>
                      </a:srgbClr>
                    </a:outerShdw>
                  </a:effectLst>
                  <a:latin typeface="+mj-ea"/>
                  <a:ea typeface="+mj-ea"/>
                </a:rPr>
                <a:t>             </a:t>
              </a:r>
              <a:r>
                <a:rPr lang="zh-CN" sz="1800" kern="1200" dirty="0">
                  <a:solidFill>
                    <a:schemeClr val="accent1"/>
                  </a:solidFill>
                  <a:latin typeface="+mj-ea"/>
                  <a:ea typeface="+mj-ea"/>
                </a:rPr>
                <a:t>市场规模预测</a:t>
              </a:r>
              <a:endParaRPr lang="zh-CN" sz="1200" kern="1200" dirty="0">
                <a:solidFill>
                  <a:schemeClr val="accent1"/>
                </a:solidFill>
                <a:latin typeface="+mj-ea"/>
                <a:ea typeface="+mj-ea"/>
              </a:endParaRPr>
            </a:p>
          </p:txBody>
        </p:sp>
      </p:grpSp>
      <p:sp>
        <p:nvSpPr>
          <p:cNvPr id="26" name="等腰三角形 25"/>
          <p:cNvSpPr/>
          <p:nvPr/>
        </p:nvSpPr>
        <p:spPr>
          <a:xfrm rot="5400000">
            <a:off x="4366522" y="166276"/>
            <a:ext cx="143510"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zh-CN" altLang="en-US" dirty="0" err="1">
              <a:solidFill>
                <a:schemeClr val="tx1"/>
              </a:solidFill>
            </a:endParaRPr>
          </a:p>
        </p:txBody>
      </p:sp>
      <p:sp>
        <p:nvSpPr>
          <p:cNvPr id="27" name="等腰三角形 26"/>
          <p:cNvSpPr/>
          <p:nvPr/>
        </p:nvSpPr>
        <p:spPr>
          <a:xfrm rot="5400000">
            <a:off x="8712015" y="142139"/>
            <a:ext cx="143510"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zh-CN" altLang="en-US" dirty="0" err="1">
              <a:solidFill>
                <a:schemeClr val="tx1"/>
              </a:solidFill>
            </a:endParaRPr>
          </a:p>
        </p:txBody>
      </p:sp>
      <p:sp>
        <p:nvSpPr>
          <p:cNvPr id="30" name="标题 1"/>
          <p:cNvSpPr>
            <a:spLocks noGrp="1"/>
          </p:cNvSpPr>
          <p:nvPr>
            <p:ph type="title"/>
          </p:nvPr>
        </p:nvSpPr>
        <p:spPr>
          <a:xfrm>
            <a:off x="615054" y="603179"/>
            <a:ext cx="5355386" cy="474644"/>
          </a:xfrm>
        </p:spPr>
        <p:txBody>
          <a:bodyPr/>
          <a:lstStyle/>
          <a:p>
            <a:r>
              <a:rPr lang="zh-CN" altLang="en-US" sz="2400" dirty="0"/>
              <a:t>华为</a:t>
            </a:r>
            <a:r>
              <a:rPr lang="zh-CN" altLang="en-US" sz="2400" dirty="0">
                <a:sym typeface="+mn-ea"/>
              </a:rPr>
              <a:t>5G产业</a:t>
            </a:r>
            <a:r>
              <a:rPr lang="en-US" altLang="zh-CN" sz="2400" dirty="0"/>
              <a:t>2020</a:t>
            </a:r>
            <a:r>
              <a:rPr lang="zh-CN" altLang="en-US" sz="2400" dirty="0"/>
              <a:t>年供应策略</a:t>
            </a:r>
          </a:p>
        </p:txBody>
      </p:sp>
      <p:sp>
        <p:nvSpPr>
          <p:cNvPr id="36" name="文本框 35"/>
          <p:cNvSpPr txBox="1"/>
          <p:nvPr/>
        </p:nvSpPr>
        <p:spPr>
          <a:xfrm>
            <a:off x="6561073" y="4962332"/>
            <a:ext cx="5874324" cy="1661993"/>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zh-CN" altLang="en-US" sz="1400" dirty="0">
                <a:latin typeface="+mj-ea"/>
                <a:ea typeface="+mj-ea"/>
              </a:rPr>
              <a:t>加强对供应商的技术评价体系建设</a:t>
            </a:r>
            <a:endParaRPr lang="en-US" altLang="zh-CN" sz="1400" dirty="0">
              <a:latin typeface="+mj-ea"/>
              <a:ea typeface="+mj-ea"/>
            </a:endParaRPr>
          </a:p>
          <a:p>
            <a:pPr marL="285750" indent="-285750">
              <a:lnSpc>
                <a:spcPct val="150000"/>
              </a:lnSpc>
              <a:buFont typeface="Wingdings" panose="05000000000000000000" pitchFamily="2" charset="2"/>
              <a:buChar char="u"/>
            </a:pPr>
            <a:r>
              <a:rPr lang="zh-CN" altLang="en-US" sz="1400" dirty="0">
                <a:latin typeface="+mj-ea"/>
                <a:ea typeface="+mj-ea"/>
              </a:rPr>
              <a:t>选择有潜力的技术供应商，建立供应商技术战略联盟</a:t>
            </a:r>
            <a:endParaRPr lang="en-US" altLang="zh-CN" sz="1400" dirty="0">
              <a:latin typeface="+mj-ea"/>
              <a:ea typeface="+mj-ea"/>
            </a:endParaRPr>
          </a:p>
          <a:p>
            <a:pPr marL="285750" indent="-285750">
              <a:lnSpc>
                <a:spcPct val="150000"/>
              </a:lnSpc>
              <a:buFont typeface="Wingdings" panose="05000000000000000000" pitchFamily="2" charset="2"/>
              <a:buChar char="u"/>
            </a:pPr>
            <a:r>
              <a:rPr lang="zh-CN" altLang="en-US" sz="1400" dirty="0">
                <a:latin typeface="+mj-ea"/>
                <a:ea typeface="+mj-ea"/>
              </a:rPr>
              <a:t>实行扶持政策，让取部分利润</a:t>
            </a:r>
            <a:endParaRPr lang="en-US" altLang="zh-CN" sz="1400" dirty="0">
              <a:latin typeface="+mj-ea"/>
              <a:ea typeface="+mj-ea"/>
            </a:endParaRPr>
          </a:p>
          <a:p>
            <a:pPr marL="285750" indent="-285750">
              <a:lnSpc>
                <a:spcPct val="150000"/>
              </a:lnSpc>
              <a:buFont typeface="Wingdings" panose="05000000000000000000" pitchFamily="2" charset="2"/>
              <a:buChar char="u"/>
            </a:pPr>
            <a:r>
              <a:rPr lang="zh-CN" altLang="en-US" sz="1400" dirty="0">
                <a:latin typeface="+mj-ea"/>
                <a:ea typeface="+mj-ea"/>
              </a:rPr>
              <a:t>助力关键零部件的研发，提高</a:t>
            </a:r>
            <a:r>
              <a:rPr lang="zh-CN" altLang="en-US" sz="1400" dirty="0">
                <a:solidFill>
                  <a:prstClr val="black"/>
                </a:solidFill>
                <a:latin typeface="+mj-ea"/>
                <a:ea typeface="+mj-ea"/>
              </a:rPr>
              <a:t>供给率</a:t>
            </a:r>
            <a:endParaRPr lang="en-US" altLang="zh-CN" sz="1400" dirty="0">
              <a:latin typeface="+mj-ea"/>
              <a:ea typeface="+mj-ea"/>
            </a:endParaRPr>
          </a:p>
          <a:p>
            <a:pPr marL="285750" indent="-285750">
              <a:buFont typeface="Wingdings" panose="05000000000000000000" pitchFamily="2" charset="2"/>
              <a:buChar char="u"/>
            </a:pPr>
            <a:endParaRPr lang="en-US" altLang="zh-CN" dirty="0"/>
          </a:p>
        </p:txBody>
      </p:sp>
      <p:sp>
        <p:nvSpPr>
          <p:cNvPr id="12" name="矩形 11"/>
          <p:cNvSpPr/>
          <p:nvPr/>
        </p:nvSpPr>
        <p:spPr>
          <a:xfrm>
            <a:off x="8366414" y="2635263"/>
            <a:ext cx="1787472" cy="71448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mj-ea"/>
                <a:ea typeface="+mj-ea"/>
              </a:rPr>
              <a:t>冲击现有供应链</a:t>
            </a:r>
          </a:p>
        </p:txBody>
      </p:sp>
      <p:graphicFrame>
        <p:nvGraphicFramePr>
          <p:cNvPr id="18" name="图表 17"/>
          <p:cNvGraphicFramePr/>
          <p:nvPr/>
        </p:nvGraphicFramePr>
        <p:xfrm>
          <a:off x="348268" y="1266740"/>
          <a:ext cx="4092580" cy="2048237"/>
        </p:xfrm>
        <a:graphic>
          <a:graphicData uri="http://schemas.openxmlformats.org/drawingml/2006/chart">
            <c:chart xmlns:c="http://schemas.openxmlformats.org/drawingml/2006/chart" xmlns:r="http://schemas.openxmlformats.org/officeDocument/2006/relationships" r:id="rId3"/>
          </a:graphicData>
        </a:graphic>
      </p:graphicFrame>
      <p:sp>
        <p:nvSpPr>
          <p:cNvPr id="29" name="矩形: 圆角 28"/>
          <p:cNvSpPr/>
          <p:nvPr/>
        </p:nvSpPr>
        <p:spPr>
          <a:xfrm>
            <a:off x="10153886" y="1829126"/>
            <a:ext cx="1610338" cy="470323"/>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mj-ea"/>
                <a:ea typeface="+mj-ea"/>
              </a:rPr>
              <a:t>美国技术禁令</a:t>
            </a:r>
          </a:p>
        </p:txBody>
      </p:sp>
      <p:sp>
        <p:nvSpPr>
          <p:cNvPr id="32" name="矩形: 圆角 31"/>
          <p:cNvSpPr/>
          <p:nvPr/>
        </p:nvSpPr>
        <p:spPr>
          <a:xfrm>
            <a:off x="6864931" y="1859184"/>
            <a:ext cx="1610337" cy="470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mj-ea"/>
                <a:ea typeface="+mj-ea"/>
              </a:rPr>
              <a:t>海外疫情蔓延</a:t>
            </a:r>
          </a:p>
        </p:txBody>
      </p:sp>
      <p:sp>
        <p:nvSpPr>
          <p:cNvPr id="37" name="箭头: 下 36"/>
          <p:cNvSpPr/>
          <p:nvPr/>
        </p:nvSpPr>
        <p:spPr>
          <a:xfrm>
            <a:off x="9260150" y="3412601"/>
            <a:ext cx="117442" cy="432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6222618" y="1403433"/>
            <a:ext cx="338455" cy="311832"/>
          </a:xfrm>
          <a:prstGeom prst="rect">
            <a:avLst/>
          </a:prstGeom>
          <a:solidFill>
            <a:srgbClr val="C00000"/>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100000"/>
              </a:lnSpc>
            </a:pPr>
            <a:r>
              <a:rPr lang="en-US" altLang="zh-CN" sz="2000" b="1" dirty="0">
                <a:solidFill>
                  <a:schemeClr val="bg1"/>
                </a:solidFill>
              </a:rPr>
              <a:t>1</a:t>
            </a:r>
          </a:p>
        </p:txBody>
      </p:sp>
      <p:sp>
        <p:nvSpPr>
          <p:cNvPr id="73" name="文本框 72"/>
          <p:cNvSpPr txBox="1"/>
          <p:nvPr/>
        </p:nvSpPr>
        <p:spPr>
          <a:xfrm>
            <a:off x="6660496" y="1359072"/>
            <a:ext cx="4298559" cy="369332"/>
          </a:xfrm>
          <a:prstGeom prst="rect">
            <a:avLst/>
          </a:prstGeom>
          <a:noFill/>
        </p:spPr>
        <p:txBody>
          <a:bodyPr wrap="square" rtlCol="0">
            <a:spAutoFit/>
          </a:bodyPr>
          <a:lstStyle/>
          <a:p>
            <a:r>
              <a:rPr lang="zh-CN" altLang="en-US" dirty="0">
                <a:latin typeface="+mj-ea"/>
                <a:ea typeface="+mj-ea"/>
              </a:rPr>
              <a:t>减少海外供应商依赖，寻求国内替代厂商</a:t>
            </a:r>
          </a:p>
        </p:txBody>
      </p:sp>
      <p:sp>
        <p:nvSpPr>
          <p:cNvPr id="75" name="三角形 91"/>
          <p:cNvSpPr/>
          <p:nvPr/>
        </p:nvSpPr>
        <p:spPr>
          <a:xfrm rot="5400000">
            <a:off x="3275092" y="3838731"/>
            <a:ext cx="5300769" cy="45719"/>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590"/>
          </a:p>
        </p:txBody>
      </p:sp>
      <p:sp>
        <p:nvSpPr>
          <p:cNvPr id="39" name="矩形: 圆角 38"/>
          <p:cNvSpPr/>
          <p:nvPr/>
        </p:nvSpPr>
        <p:spPr>
          <a:xfrm>
            <a:off x="7200693" y="3907783"/>
            <a:ext cx="3960548" cy="470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mj-ea"/>
                <a:ea typeface="+mj-ea"/>
              </a:rPr>
              <a:t>重塑供应链，积极导入国产厂商</a:t>
            </a:r>
          </a:p>
        </p:txBody>
      </p:sp>
      <p:cxnSp>
        <p:nvCxnSpPr>
          <p:cNvPr id="44" name="直接箭头连接符 43"/>
          <p:cNvCxnSpPr>
            <a:stCxn id="32" idx="2"/>
            <a:endCxn id="12" idx="1"/>
          </p:cNvCxnSpPr>
          <p:nvPr/>
        </p:nvCxnSpPr>
        <p:spPr>
          <a:xfrm>
            <a:off x="7670100" y="2329507"/>
            <a:ext cx="696314" cy="66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29" idx="2"/>
            <a:endCxn id="12" idx="3"/>
          </p:cNvCxnSpPr>
          <p:nvPr/>
        </p:nvCxnSpPr>
        <p:spPr>
          <a:xfrm flipH="1">
            <a:off x="10153886" y="2299449"/>
            <a:ext cx="805169" cy="693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285884" y="3396217"/>
            <a:ext cx="4609837" cy="307777"/>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400" dirty="0">
                <a:latin typeface="+mj-ea"/>
                <a:ea typeface="+mj-ea"/>
              </a:rPr>
              <a:t>现有供应链中海外供应商占比较高</a:t>
            </a:r>
          </a:p>
        </p:txBody>
      </p:sp>
      <p:sp>
        <p:nvSpPr>
          <p:cNvPr id="76" name="矩形 75"/>
          <p:cNvSpPr/>
          <p:nvPr/>
        </p:nvSpPr>
        <p:spPr>
          <a:xfrm>
            <a:off x="6301535" y="4551087"/>
            <a:ext cx="338455" cy="338455"/>
          </a:xfrm>
          <a:prstGeom prst="rect">
            <a:avLst/>
          </a:prstGeom>
          <a:solidFill>
            <a:srgbClr val="C00000"/>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100000"/>
              </a:lnSpc>
            </a:pPr>
            <a:r>
              <a:rPr lang="en-US" altLang="zh-CN" sz="2000" b="1" dirty="0">
                <a:solidFill>
                  <a:schemeClr val="bg1"/>
                </a:solidFill>
              </a:rPr>
              <a:t>2</a:t>
            </a:r>
          </a:p>
        </p:txBody>
      </p:sp>
      <p:sp>
        <p:nvSpPr>
          <p:cNvPr id="77" name="文本框 76"/>
          <p:cNvSpPr txBox="1"/>
          <p:nvPr/>
        </p:nvSpPr>
        <p:spPr>
          <a:xfrm>
            <a:off x="6799949" y="4535649"/>
            <a:ext cx="4863055" cy="369332"/>
          </a:xfrm>
          <a:prstGeom prst="rect">
            <a:avLst/>
          </a:prstGeom>
          <a:noFill/>
        </p:spPr>
        <p:txBody>
          <a:bodyPr wrap="square" rtlCol="0">
            <a:spAutoFit/>
          </a:bodyPr>
          <a:lstStyle/>
          <a:p>
            <a:r>
              <a:rPr lang="zh-CN" altLang="en-US" dirty="0">
                <a:latin typeface="+mj-ea"/>
                <a:ea typeface="+mj-ea"/>
              </a:rPr>
              <a:t>聚焦扶持潜力供应商</a:t>
            </a:r>
          </a:p>
        </p:txBody>
      </p:sp>
      <p:sp>
        <p:nvSpPr>
          <p:cNvPr id="78" name="文本框 77"/>
          <p:cNvSpPr txBox="1"/>
          <p:nvPr/>
        </p:nvSpPr>
        <p:spPr>
          <a:xfrm>
            <a:off x="4774473" y="570873"/>
            <a:ext cx="7015974" cy="646331"/>
          </a:xfrm>
          <a:prstGeom prst="rect">
            <a:avLst/>
          </a:prstGeom>
          <a:noFill/>
        </p:spPr>
        <p:txBody>
          <a:bodyPr wrap="square" rtlCol="0">
            <a:spAutoFit/>
          </a:bodyPr>
          <a:lstStyle/>
          <a:p>
            <a:pPr algn="ctr" fontAlgn="auto">
              <a:lnSpc>
                <a:spcPct val="100000"/>
              </a:lnSpc>
            </a:pPr>
            <a:r>
              <a:rPr lang="zh-CN" altLang="en-US" dirty="0">
                <a:latin typeface="+mj-ea"/>
                <a:ea typeface="+mj-ea"/>
              </a:rPr>
              <a:t>原则：坚持多元化的供应方针；持续推进业务连续性管理体系（</a:t>
            </a:r>
            <a:r>
              <a:rPr lang="en-US" altLang="zh-CN" dirty="0">
                <a:latin typeface="+mj-ea"/>
                <a:ea typeface="+mj-ea"/>
              </a:rPr>
              <a:t>BCM</a:t>
            </a:r>
            <a:r>
              <a:rPr lang="zh-CN" altLang="en-US" dirty="0">
                <a:latin typeface="+mj-ea"/>
                <a:ea typeface="+mj-ea"/>
              </a:rPr>
              <a:t>）建设</a:t>
            </a:r>
            <a:endParaRPr lang="en-US" altLang="zh-CN" dirty="0">
              <a:latin typeface="+mj-ea"/>
              <a:ea typeface="+mj-ea"/>
            </a:endParaRPr>
          </a:p>
        </p:txBody>
      </p:sp>
      <p:sp>
        <p:nvSpPr>
          <p:cNvPr id="79" name="矩形: 圆角 78"/>
          <p:cNvSpPr/>
          <p:nvPr/>
        </p:nvSpPr>
        <p:spPr>
          <a:xfrm>
            <a:off x="4726067" y="544499"/>
            <a:ext cx="7015973" cy="6673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0" y="6630670"/>
            <a:ext cx="12193905" cy="227330"/>
          </a:xfrm>
          <a:prstGeom prst="rect">
            <a:avLst/>
          </a:prstGeom>
          <a:solidFill>
            <a:srgbClr val="C00000"/>
          </a:solidFill>
          <a:ln w="9525" cap="flat" cmpd="sng" algn="ctr">
            <a:noFill/>
            <a:prstDash val="solid"/>
          </a:ln>
          <a:effectLst/>
        </p:spPr>
        <p:txBody>
          <a:bodyPr rtlCol="0" anchor="ctr"/>
          <a:lstStyle/>
          <a:p>
            <a:pPr lvl="0" fontAlgn="base">
              <a:spcBef>
                <a:spcPct val="0"/>
              </a:spcBef>
              <a:spcAft>
                <a:spcPct val="0"/>
              </a:spcAft>
            </a:pPr>
            <a:r>
              <a:rPr kumimoji="0" lang="zh-CN" altLang="en-US" sz="1200" b="0" i="0" u="none" strike="noStrike" kern="0" cap="none" spc="0" normalizeH="0" baseline="0" noProof="0" dirty="0">
                <a:ln>
                  <a:noFill/>
                </a:ln>
                <a:solidFill>
                  <a:schemeClr val="bg1"/>
                </a:solidFill>
                <a:effectLst/>
                <a:uLnTx/>
                <a:uFillTx/>
                <a:latin typeface="+mj-ea"/>
                <a:ea typeface="+mj-ea"/>
                <a:cs typeface="+mn-cs"/>
              </a:rPr>
              <a:t>资料来源：公司官网，</a:t>
            </a:r>
            <a:r>
              <a:rPr lang="en-US" altLang="zh-CN" sz="1200" dirty="0">
                <a:solidFill>
                  <a:schemeClr val="bg1"/>
                </a:solidFill>
                <a:latin typeface="+mj-ea"/>
                <a:ea typeface="+mj-ea"/>
              </a:rPr>
              <a:t>We can </a:t>
            </a:r>
            <a:r>
              <a:rPr lang="zh-CN" altLang="en-US" sz="1200" dirty="0">
                <a:solidFill>
                  <a:schemeClr val="bg1"/>
                </a:solidFill>
                <a:latin typeface="+mj-ea"/>
                <a:ea typeface="+mj-ea"/>
              </a:rPr>
              <a:t>分析</a:t>
            </a:r>
            <a:endParaRPr kumimoji="0" lang="en-US" altLang="zh-CN" sz="1200" b="0" i="0" u="none" strike="noStrike" kern="0" cap="none" spc="0" normalizeH="0" baseline="0" noProof="0" dirty="0">
              <a:ln>
                <a:noFill/>
              </a:ln>
              <a:solidFill>
                <a:schemeClr val="bg1"/>
              </a:solidFill>
              <a:effectLst/>
              <a:uLnTx/>
              <a:uFillTx/>
              <a:latin typeface="+mj-ea"/>
              <a:ea typeface="+mj-ea"/>
            </a:endParaRPr>
          </a:p>
        </p:txBody>
      </p:sp>
      <p:graphicFrame>
        <p:nvGraphicFramePr>
          <p:cNvPr id="58" name="图示 57"/>
          <p:cNvGraphicFramePr/>
          <p:nvPr/>
        </p:nvGraphicFramePr>
        <p:xfrm>
          <a:off x="78564" y="3816794"/>
          <a:ext cx="5660360" cy="27215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接连接符 107"/>
          <p:cNvCxnSpPr/>
          <p:nvPr/>
        </p:nvCxnSpPr>
        <p:spPr>
          <a:xfrm>
            <a:off x="7807491" y="7122537"/>
            <a:ext cx="4337751" cy="0"/>
          </a:xfrm>
          <a:prstGeom prst="line">
            <a:avLst/>
          </a:prstGeom>
          <a:ln>
            <a:solidFill>
              <a:schemeClr val="accent3"/>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7717467" y="4849715"/>
            <a:ext cx="211011" cy="203283"/>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err="1">
              <a:solidFill>
                <a:prstClr val="black"/>
              </a:solidFill>
              <a:latin typeface="Calibri Light" panose="020F0302020204030204"/>
              <a:ea typeface="微软雅黑 Light"/>
            </a:endParaRPr>
          </a:p>
        </p:txBody>
      </p:sp>
      <p:sp>
        <p:nvSpPr>
          <p:cNvPr id="42" name="文本框 98"/>
          <p:cNvSpPr txBox="1"/>
          <p:nvPr/>
        </p:nvSpPr>
        <p:spPr>
          <a:xfrm>
            <a:off x="7057618" y="3608951"/>
            <a:ext cx="1279593" cy="246221"/>
          </a:xfrm>
          <a:prstGeom prst="rect">
            <a:avLst/>
          </a:prstGeom>
          <a:noFill/>
        </p:spPr>
        <p:txBody>
          <a:bodyPr wrap="square" lIns="0" tIns="0" rIns="0" bIns="0" rtlCol="0">
            <a:spAutoFit/>
          </a:bodyPr>
          <a:lstStyle/>
          <a:p>
            <a:pPr defTabSz="914400"/>
            <a:endParaRPr lang="zh-CN" altLang="en-US" sz="1600" dirty="0" err="1">
              <a:solidFill>
                <a:prstClr val="black"/>
              </a:solidFill>
              <a:latin typeface="Calibri Light" panose="020F0302020204030204"/>
              <a:ea typeface="微软雅黑 Light"/>
              <a:cs typeface="Arial" panose="020B0604020202020204" pitchFamily="34" charset="0"/>
            </a:endParaRPr>
          </a:p>
        </p:txBody>
      </p:sp>
      <p:sp>
        <p:nvSpPr>
          <p:cNvPr id="48" name="文本框 100"/>
          <p:cNvSpPr txBox="1"/>
          <p:nvPr/>
        </p:nvSpPr>
        <p:spPr>
          <a:xfrm>
            <a:off x="6704698" y="5915118"/>
            <a:ext cx="1941061" cy="246221"/>
          </a:xfrm>
          <a:prstGeom prst="rect">
            <a:avLst/>
          </a:prstGeom>
          <a:noFill/>
        </p:spPr>
        <p:txBody>
          <a:bodyPr wrap="square" lIns="0" tIns="0" rIns="0" bIns="0" rtlCol="0">
            <a:spAutoFit/>
          </a:bodyPr>
          <a:lstStyle/>
          <a:p>
            <a:pPr defTabSz="914400"/>
            <a:endParaRPr lang="zh-CN" altLang="en-US" sz="1600" dirty="0" err="1">
              <a:solidFill>
                <a:prstClr val="black"/>
              </a:solidFill>
              <a:latin typeface="Calibri Light" panose="020F0302020204030204"/>
              <a:ea typeface="微软雅黑 Light"/>
              <a:cs typeface="Arial" panose="020B0604020202020204" pitchFamily="34" charset="0"/>
            </a:endParaRPr>
          </a:p>
        </p:txBody>
      </p:sp>
      <p:sp>
        <p:nvSpPr>
          <p:cNvPr id="61" name="椭圆 60"/>
          <p:cNvSpPr/>
          <p:nvPr/>
        </p:nvSpPr>
        <p:spPr>
          <a:xfrm>
            <a:off x="626395" y="4737669"/>
            <a:ext cx="181091" cy="190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zh-CN" altLang="en-US">
              <a:solidFill>
                <a:prstClr val="white"/>
              </a:solidFill>
              <a:latin typeface="Calibri Light" panose="020F0302020204030204"/>
              <a:ea typeface="微软雅黑 Light"/>
            </a:endParaRPr>
          </a:p>
        </p:txBody>
      </p:sp>
      <p:grpSp>
        <p:nvGrpSpPr>
          <p:cNvPr id="4" name="组合 3"/>
          <p:cNvGrpSpPr/>
          <p:nvPr/>
        </p:nvGrpSpPr>
        <p:grpSpPr>
          <a:xfrm>
            <a:off x="62942" y="1059574"/>
            <a:ext cx="6168727" cy="5418239"/>
            <a:chOff x="39052" y="879822"/>
            <a:chExt cx="4626545" cy="4063679"/>
          </a:xfrm>
        </p:grpSpPr>
        <p:sp>
          <p:nvSpPr>
            <p:cNvPr id="85" name="文本框 84"/>
            <p:cNvSpPr txBox="1"/>
            <p:nvPr/>
          </p:nvSpPr>
          <p:spPr>
            <a:xfrm>
              <a:off x="603085" y="1701417"/>
              <a:ext cx="3451325" cy="230833"/>
            </a:xfrm>
            <a:prstGeom prst="rect">
              <a:avLst/>
            </a:prstGeom>
            <a:noFill/>
          </p:spPr>
          <p:txBody>
            <a:bodyPr wrap="square" rtlCol="0">
              <a:spAutoFit/>
            </a:bodyPr>
            <a:lstStyle/>
            <a:p>
              <a:pPr algn="ctr" defTabSz="914400"/>
              <a:r>
                <a:rPr lang="zh-CN" altLang="en-US" sz="1400" dirty="0">
                  <a:solidFill>
                    <a:prstClr val="black"/>
                  </a:solidFill>
                  <a:latin typeface="+mj-ea"/>
                  <a:ea typeface="+mj-ea"/>
                  <a:cs typeface="Arial" panose="020B0604020202020204" pitchFamily="34" charset="0"/>
                </a:rPr>
                <a:t>无线基站规模数据 </a:t>
              </a:r>
              <a:r>
                <a:rPr lang="en-US" altLang="zh-CN" sz="1400" dirty="0">
                  <a:solidFill>
                    <a:prstClr val="black"/>
                  </a:solidFill>
                  <a:latin typeface="+mj-ea"/>
                  <a:ea typeface="+mj-ea"/>
                  <a:cs typeface="Arial" panose="020B0604020202020204" pitchFamily="34" charset="0"/>
                </a:rPr>
                <a:t>–</a:t>
              </a:r>
              <a:r>
                <a:rPr lang="zh-CN" altLang="en-US" sz="1400" dirty="0">
                  <a:solidFill>
                    <a:prstClr val="black"/>
                  </a:solidFill>
                  <a:latin typeface="+mj-ea"/>
                  <a:ea typeface="+mj-ea"/>
                  <a:cs typeface="Arial" panose="020B0604020202020204" pitchFamily="34" charset="0"/>
                </a:rPr>
                <a:t> 季度 ：应大体服从正态分布</a:t>
              </a:r>
              <a:endParaRPr lang="en-US" altLang="zh-CN" sz="1400" dirty="0">
                <a:solidFill>
                  <a:prstClr val="black"/>
                </a:solidFill>
                <a:latin typeface="+mj-ea"/>
                <a:ea typeface="+mj-ea"/>
                <a:cs typeface="Arial" panose="020B0604020202020204" pitchFamily="34" charset="0"/>
              </a:endParaRPr>
            </a:p>
          </p:txBody>
        </p:sp>
        <p:sp>
          <p:nvSpPr>
            <p:cNvPr id="88" name="圆角矩形 87"/>
            <p:cNvSpPr/>
            <p:nvPr/>
          </p:nvSpPr>
          <p:spPr>
            <a:xfrm>
              <a:off x="39052" y="1195161"/>
              <a:ext cx="4361024" cy="3748340"/>
            </a:xfrm>
            <a:prstGeom prst="roundRect">
              <a:avLst/>
            </a:prstGeom>
            <a:noFill/>
            <a:ln w="28575" cmpd="sng">
              <a:solidFill>
                <a:srgbClr val="B30000"/>
              </a:solidFill>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Calibri Light" panose="020F0302020204030204"/>
                <a:ea typeface="微软雅黑 Light"/>
              </a:endParaRPr>
            </a:p>
          </p:txBody>
        </p:sp>
        <p:sp>
          <p:nvSpPr>
            <p:cNvPr id="91" name="圆角矩形 13"/>
            <p:cNvSpPr>
              <a:spLocks noChangeArrowheads="1"/>
            </p:cNvSpPr>
            <p:nvPr/>
          </p:nvSpPr>
          <p:spPr bwMode="auto">
            <a:xfrm>
              <a:off x="434593" y="1262018"/>
              <a:ext cx="2520699" cy="350412"/>
            </a:xfrm>
            <a:prstGeom prst="roundRect">
              <a:avLst>
                <a:gd name="adj" fmla="val 6736"/>
              </a:avLst>
            </a:prstGeom>
            <a:extLst>
              <a:ext uri="{91240B29-F687-4F45-9708-019B960494DF}">
                <a14:hiddenLine xmlns:a14="http://schemas.microsoft.com/office/drawing/2010/main" w="9525">
                  <a:solidFill>
                    <a:srgbClr val="000000"/>
                  </a:solidFill>
                  <a:round/>
                </a14:hiddenLine>
              </a:ext>
            </a:extLst>
          </p:spPr>
          <p:style>
            <a:lnRef idx="0">
              <a:schemeClr val="accent1"/>
            </a:lnRef>
            <a:fillRef idx="3">
              <a:schemeClr val="accent1"/>
            </a:fillRef>
            <a:effectRef idx="3">
              <a:schemeClr val="accent1"/>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914400" eaLnBrk="1" hangingPunct="1"/>
              <a:r>
                <a:rPr lang="zh-CN" altLang="en-US" sz="1735" b="1" dirty="0">
                  <a:solidFill>
                    <a:prstClr val="white"/>
                  </a:solidFill>
                  <a:latin typeface="微软雅黑" panose="020B0503020204020204" charset="-122"/>
                  <a:ea typeface="微软雅黑" panose="020B0503020204020204" charset="-122"/>
                  <a:sym typeface="微软雅黑" panose="020B0503020204020204" charset="-122"/>
                </a:rPr>
                <a:t>原始数据存在异常值，如何处理？</a:t>
              </a:r>
              <a:endParaRPr lang="zh-CN" altLang="en-US" sz="1735" b="1" dirty="0">
                <a:solidFill>
                  <a:prstClr val="white"/>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92" name="圆角矩形 13"/>
            <p:cNvSpPr>
              <a:spLocks noChangeArrowheads="1"/>
            </p:cNvSpPr>
            <p:nvPr/>
          </p:nvSpPr>
          <p:spPr bwMode="auto">
            <a:xfrm>
              <a:off x="433048" y="2777581"/>
              <a:ext cx="2953559" cy="350412"/>
            </a:xfrm>
            <a:prstGeom prst="roundRect">
              <a:avLst>
                <a:gd name="adj" fmla="val 6736"/>
              </a:avLst>
            </a:prstGeom>
            <a:extLst>
              <a:ext uri="{91240B29-F687-4F45-9708-019B960494DF}">
                <a14:hiddenLine xmlns:a14="http://schemas.microsoft.com/office/drawing/2010/main" w="9525">
                  <a:solidFill>
                    <a:srgbClr val="000000"/>
                  </a:solidFill>
                  <a:round/>
                </a14:hiddenLine>
              </a:ext>
            </a:extLst>
          </p:spPr>
          <p:style>
            <a:lnRef idx="0">
              <a:schemeClr val="accent1"/>
            </a:lnRef>
            <a:fillRef idx="3">
              <a:schemeClr val="accent1"/>
            </a:fillRef>
            <a:effectRef idx="3">
              <a:schemeClr val="accent1"/>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914400" eaLnBrk="1" hangingPunct="1"/>
              <a:r>
                <a:rPr lang="zh-CN" altLang="en-US" sz="1735" b="1" dirty="0">
                  <a:solidFill>
                    <a:prstClr val="white"/>
                  </a:solidFill>
                  <a:latin typeface="微软雅黑" panose="020B0503020204020204" charset="-122"/>
                  <a:ea typeface="微软雅黑" panose="020B0503020204020204" charset="-122"/>
                  <a:sym typeface="微软雅黑" panose="020B0503020204020204" charset="-122"/>
                </a:rPr>
                <a:t>没有原始</a:t>
              </a:r>
              <a:r>
                <a:rPr lang="en-US" altLang="zh-CN" sz="1735" b="1" dirty="0">
                  <a:solidFill>
                    <a:prstClr val="white"/>
                  </a:solidFill>
                  <a:latin typeface="微软雅黑" panose="020B0503020204020204" charset="-122"/>
                  <a:ea typeface="微软雅黑" panose="020B0503020204020204" charset="-122"/>
                  <a:sym typeface="微软雅黑" panose="020B0503020204020204" charset="-122"/>
                </a:rPr>
                <a:t>5G</a:t>
              </a:r>
              <a:r>
                <a:rPr lang="zh-CN" altLang="en-US" sz="1735" b="1" dirty="0">
                  <a:solidFill>
                    <a:prstClr val="white"/>
                  </a:solidFill>
                  <a:latin typeface="微软雅黑" panose="020B0503020204020204" charset="-122"/>
                  <a:ea typeface="微软雅黑" panose="020B0503020204020204" charset="-122"/>
                  <a:sym typeface="微软雅黑" panose="020B0503020204020204" charset="-122"/>
                </a:rPr>
                <a:t>基站规模数据，如何建模？</a:t>
              </a:r>
              <a:endParaRPr lang="zh-CN" altLang="en-US" sz="1735" b="1" dirty="0">
                <a:solidFill>
                  <a:prstClr val="white"/>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54" name="文本框 53"/>
            <p:cNvSpPr txBox="1"/>
            <p:nvPr/>
          </p:nvSpPr>
          <p:spPr>
            <a:xfrm>
              <a:off x="603085" y="2017027"/>
              <a:ext cx="2783522" cy="230833"/>
            </a:xfrm>
            <a:prstGeom prst="rect">
              <a:avLst/>
            </a:prstGeom>
            <a:noFill/>
          </p:spPr>
          <p:txBody>
            <a:bodyPr wrap="square" rtlCol="0">
              <a:spAutoFit/>
            </a:bodyPr>
            <a:lstStyle/>
            <a:p>
              <a:pPr algn="ctr" defTabSz="914400"/>
              <a:r>
                <a:rPr lang="zh-CN" altLang="en-US" sz="1400" dirty="0">
                  <a:solidFill>
                    <a:prstClr val="black"/>
                  </a:solidFill>
                  <a:latin typeface="微软雅黑" panose="020B0503020204020204" charset="-122"/>
                  <a:ea typeface="微软雅黑" panose="020B0503020204020204" charset="-122"/>
                  <a:cs typeface="Arial" panose="020B0604020202020204" pitchFamily="34" charset="0"/>
                </a:rPr>
                <a:t>将基站规模数据与季度联立画出折线图</a:t>
              </a:r>
              <a:endParaRPr lang="en-US" altLang="zh-CN" sz="1400" dirty="0">
                <a:solidFill>
                  <a:prstClr val="black"/>
                </a:solidFill>
                <a:latin typeface="微软雅黑" panose="020B0503020204020204" charset="-122"/>
                <a:ea typeface="微软雅黑" panose="020B0503020204020204" charset="-122"/>
                <a:cs typeface="Arial" panose="020B0604020202020204" pitchFamily="34" charset="0"/>
              </a:endParaRPr>
            </a:p>
          </p:txBody>
        </p:sp>
        <p:sp>
          <p:nvSpPr>
            <p:cNvPr id="55" name="文本框 54"/>
            <p:cNvSpPr txBox="1"/>
            <p:nvPr/>
          </p:nvSpPr>
          <p:spPr>
            <a:xfrm>
              <a:off x="593013" y="2332637"/>
              <a:ext cx="3446948" cy="230833"/>
            </a:xfrm>
            <a:prstGeom prst="rect">
              <a:avLst/>
            </a:prstGeom>
            <a:noFill/>
          </p:spPr>
          <p:txBody>
            <a:bodyPr wrap="square" rtlCol="0">
              <a:spAutoFit/>
            </a:bodyPr>
            <a:lstStyle/>
            <a:p>
              <a:pPr algn="ctr" defTabSz="914400"/>
              <a:r>
                <a:rPr lang="zh-CN" altLang="en-US" sz="1400" dirty="0">
                  <a:solidFill>
                    <a:prstClr val="black"/>
                  </a:solidFill>
                  <a:latin typeface="微软雅黑" panose="020B0503020204020204" charset="-122"/>
                  <a:ea typeface="微软雅黑" panose="020B0503020204020204" charset="-122"/>
                  <a:cs typeface="Arial" panose="020B0604020202020204" pitchFamily="34" charset="0"/>
                </a:rPr>
                <a:t>观察折线图，剔除影响数据正态分布的大幅噪声</a:t>
              </a:r>
              <a:endParaRPr lang="en-US" altLang="zh-CN" sz="1400" dirty="0">
                <a:solidFill>
                  <a:prstClr val="black"/>
                </a:solidFill>
                <a:latin typeface="微软雅黑" panose="020B0503020204020204" charset="-122"/>
                <a:ea typeface="微软雅黑" panose="020B0503020204020204" charset="-122"/>
                <a:cs typeface="Arial" panose="020B0604020202020204" pitchFamily="34" charset="0"/>
              </a:endParaRPr>
            </a:p>
          </p:txBody>
        </p:sp>
        <p:sp>
          <p:nvSpPr>
            <p:cNvPr id="2" name="椭圆 1"/>
            <p:cNvSpPr/>
            <p:nvPr/>
          </p:nvSpPr>
          <p:spPr>
            <a:xfrm>
              <a:off x="457195" y="1771512"/>
              <a:ext cx="135818" cy="1426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zh-CN" altLang="en-US" sz="1400" dirty="0">
                <a:solidFill>
                  <a:prstClr val="white"/>
                </a:solidFill>
                <a:latin typeface="+mj-ea"/>
                <a:ea typeface="+mj-ea"/>
              </a:endParaRPr>
            </a:p>
          </p:txBody>
        </p:sp>
        <p:sp>
          <p:nvSpPr>
            <p:cNvPr id="57" name="椭圆 56"/>
            <p:cNvSpPr/>
            <p:nvPr/>
          </p:nvSpPr>
          <p:spPr>
            <a:xfrm>
              <a:off x="455656" y="2071668"/>
              <a:ext cx="135818" cy="1426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zh-CN" altLang="en-US" sz="1400">
                <a:solidFill>
                  <a:prstClr val="white"/>
                </a:solidFill>
                <a:latin typeface="+mj-ea"/>
                <a:ea typeface="+mj-ea"/>
              </a:endParaRPr>
            </a:p>
          </p:txBody>
        </p:sp>
        <p:sp>
          <p:nvSpPr>
            <p:cNvPr id="58" name="椭圆 57"/>
            <p:cNvSpPr/>
            <p:nvPr/>
          </p:nvSpPr>
          <p:spPr>
            <a:xfrm>
              <a:off x="461913" y="2397702"/>
              <a:ext cx="135818" cy="1426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zh-CN" altLang="en-US" sz="1400" dirty="0">
                <a:solidFill>
                  <a:prstClr val="white"/>
                </a:solidFill>
                <a:latin typeface="+mj-ea"/>
                <a:ea typeface="+mj-ea"/>
              </a:endParaRPr>
            </a:p>
          </p:txBody>
        </p:sp>
        <p:sp>
          <p:nvSpPr>
            <p:cNvPr id="59" name="椭圆 58"/>
            <p:cNvSpPr/>
            <p:nvPr/>
          </p:nvSpPr>
          <p:spPr>
            <a:xfrm>
              <a:off x="467267" y="3343589"/>
              <a:ext cx="135818" cy="1426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zh-CN" altLang="en-US" sz="1400">
                <a:solidFill>
                  <a:prstClr val="white"/>
                </a:solidFill>
                <a:latin typeface="Calibri Light" panose="020F0302020204030204"/>
                <a:ea typeface="微软雅黑 Light"/>
              </a:endParaRPr>
            </a:p>
          </p:txBody>
        </p:sp>
        <p:sp>
          <p:nvSpPr>
            <p:cNvPr id="60" name="文本框 59"/>
            <p:cNvSpPr txBox="1"/>
            <p:nvPr/>
          </p:nvSpPr>
          <p:spPr>
            <a:xfrm>
              <a:off x="607462" y="3286955"/>
              <a:ext cx="2511730" cy="230833"/>
            </a:xfrm>
            <a:prstGeom prst="rect">
              <a:avLst/>
            </a:prstGeom>
            <a:noFill/>
          </p:spPr>
          <p:txBody>
            <a:bodyPr wrap="square" rtlCol="0">
              <a:spAutoFit/>
            </a:bodyPr>
            <a:lstStyle/>
            <a:p>
              <a:pPr algn="ctr" defTabSz="914400"/>
              <a:r>
                <a:rPr lang="zh-CN" altLang="en-US" sz="1400" dirty="0">
                  <a:solidFill>
                    <a:prstClr val="black"/>
                  </a:solidFill>
                  <a:latin typeface="微软雅黑" panose="020B0503020204020204" charset="-122"/>
                  <a:ea typeface="微软雅黑" panose="020B0503020204020204" charset="-122"/>
                  <a:cs typeface="Arial" panose="020B0604020202020204" pitchFamily="34" charset="0"/>
                </a:rPr>
                <a:t>创建标签 </a:t>
              </a:r>
              <a:r>
                <a:rPr lang="en-US" altLang="zh-CN" sz="1400" dirty="0">
                  <a:solidFill>
                    <a:prstClr val="black"/>
                  </a:solidFill>
                  <a:latin typeface="微软雅黑" panose="020B0503020204020204" charset="-122"/>
                  <a:ea typeface="微软雅黑" panose="020B0503020204020204" charset="-122"/>
                  <a:cs typeface="Arial" panose="020B0604020202020204" pitchFamily="34" charset="0"/>
                </a:rPr>
                <a:t>-</a:t>
              </a:r>
              <a:r>
                <a:rPr lang="zh-CN" altLang="en-US" sz="1400" dirty="0">
                  <a:solidFill>
                    <a:prstClr val="black"/>
                  </a:solidFill>
                  <a:latin typeface="微软雅黑" panose="020B0503020204020204" charset="-122"/>
                  <a:ea typeface="微软雅黑" panose="020B0503020204020204" charset="-122"/>
                  <a:cs typeface="Arial" panose="020B0604020202020204" pitchFamily="34" charset="0"/>
                </a:rPr>
                <a:t> 模拟</a:t>
              </a:r>
              <a:r>
                <a:rPr lang="en-US" altLang="zh-CN" sz="1400" dirty="0">
                  <a:solidFill>
                    <a:prstClr val="black"/>
                  </a:solidFill>
                  <a:latin typeface="微软雅黑" panose="020B0503020204020204" charset="-122"/>
                  <a:ea typeface="微软雅黑" panose="020B0503020204020204" charset="-122"/>
                  <a:cs typeface="Arial" panose="020B0604020202020204" pitchFamily="34" charset="0"/>
                </a:rPr>
                <a:t>5G</a:t>
              </a:r>
              <a:r>
                <a:rPr lang="zh-CN" altLang="en-US" sz="1400" dirty="0">
                  <a:solidFill>
                    <a:prstClr val="black"/>
                  </a:solidFill>
                  <a:latin typeface="微软雅黑" panose="020B0503020204020204" charset="-122"/>
                  <a:ea typeface="微软雅黑" panose="020B0503020204020204" charset="-122"/>
                  <a:cs typeface="Arial" panose="020B0604020202020204" pitchFamily="34" charset="0"/>
                </a:rPr>
                <a:t>模型训练标签</a:t>
              </a:r>
              <a:endParaRPr lang="en-US" altLang="zh-CN" sz="1400" dirty="0">
                <a:solidFill>
                  <a:prstClr val="black"/>
                </a:solidFill>
                <a:latin typeface="微软雅黑" panose="020B0503020204020204" charset="-122"/>
                <a:ea typeface="微软雅黑" panose="020B0503020204020204" charset="-122"/>
                <a:cs typeface="Arial" panose="020B0604020202020204" pitchFamily="34" charset="0"/>
              </a:endParaRPr>
            </a:p>
          </p:txBody>
        </p:sp>
        <p:sp>
          <p:nvSpPr>
            <p:cNvPr id="62" name="文本框 61"/>
            <p:cNvSpPr txBox="1"/>
            <p:nvPr/>
          </p:nvSpPr>
          <p:spPr>
            <a:xfrm>
              <a:off x="511999" y="3596362"/>
              <a:ext cx="2892763" cy="230833"/>
            </a:xfrm>
            <a:prstGeom prst="rect">
              <a:avLst/>
            </a:prstGeom>
            <a:noFill/>
          </p:spPr>
          <p:txBody>
            <a:bodyPr wrap="square" rtlCol="0">
              <a:spAutoFit/>
            </a:bodyPr>
            <a:lstStyle/>
            <a:p>
              <a:pPr algn="ctr" defTabSz="914400"/>
              <a:r>
                <a:rPr lang="zh-CN" altLang="en-US" sz="1400" dirty="0">
                  <a:solidFill>
                    <a:prstClr val="black"/>
                  </a:solidFill>
                  <a:latin typeface="微软雅黑" panose="020B0503020204020204" charset="-122"/>
                  <a:ea typeface="微软雅黑" panose="020B0503020204020204" charset="-122"/>
                  <a:cs typeface="Arial" panose="020B0604020202020204" pitchFamily="34" charset="0"/>
                </a:rPr>
                <a:t>用</a:t>
              </a:r>
              <a:r>
                <a:rPr lang="en-US" altLang="zh-CN" sz="1400" dirty="0">
                  <a:solidFill>
                    <a:prstClr val="black"/>
                  </a:solidFill>
                  <a:latin typeface="微软雅黑" panose="020B0503020204020204" charset="-122"/>
                  <a:ea typeface="微软雅黑" panose="020B0503020204020204" charset="-122"/>
                  <a:cs typeface="Arial" panose="020B0604020202020204" pitchFamily="34" charset="0"/>
                </a:rPr>
                <a:t>3G</a:t>
              </a:r>
              <a:r>
                <a:rPr lang="zh-CN" altLang="en-US" sz="1400" dirty="0">
                  <a:solidFill>
                    <a:prstClr val="black"/>
                  </a:solidFill>
                  <a:latin typeface="微软雅黑" panose="020B0503020204020204" charset="-122"/>
                  <a:ea typeface="微软雅黑" panose="020B0503020204020204" charset="-122"/>
                  <a:cs typeface="Arial" panose="020B0604020202020204" pitchFamily="34" charset="0"/>
                </a:rPr>
                <a:t>、</a:t>
              </a:r>
              <a:r>
                <a:rPr lang="en-US" altLang="zh-CN" sz="1400" dirty="0">
                  <a:solidFill>
                    <a:prstClr val="black"/>
                  </a:solidFill>
                  <a:latin typeface="微软雅黑" panose="020B0503020204020204" charset="-122"/>
                  <a:ea typeface="微软雅黑" panose="020B0503020204020204" charset="-122"/>
                  <a:cs typeface="Arial" panose="020B0604020202020204" pitchFamily="34" charset="0"/>
                </a:rPr>
                <a:t>4G</a:t>
              </a:r>
              <a:r>
                <a:rPr lang="zh-CN" altLang="en-US" sz="1400" dirty="0">
                  <a:solidFill>
                    <a:prstClr val="black"/>
                  </a:solidFill>
                  <a:latin typeface="微软雅黑" panose="020B0503020204020204" charset="-122"/>
                  <a:ea typeface="微软雅黑" panose="020B0503020204020204" charset="-122"/>
                  <a:cs typeface="Arial" panose="020B0604020202020204" pitchFamily="34" charset="0"/>
                </a:rPr>
                <a:t>第二年～第十二年的数据</a:t>
              </a:r>
              <a:endParaRPr lang="en-US" altLang="zh-CN" sz="1400" dirty="0">
                <a:solidFill>
                  <a:prstClr val="black"/>
                </a:solidFill>
                <a:latin typeface="微软雅黑" panose="020B0503020204020204" charset="-122"/>
                <a:ea typeface="微软雅黑" panose="020B0503020204020204" charset="-122"/>
                <a:cs typeface="Arial" panose="020B0604020202020204" pitchFamily="34" charset="0"/>
              </a:endParaRPr>
            </a:p>
          </p:txBody>
        </p:sp>
        <p:sp>
          <p:nvSpPr>
            <p:cNvPr id="63" name="椭圆 62"/>
            <p:cNvSpPr/>
            <p:nvPr/>
          </p:nvSpPr>
          <p:spPr>
            <a:xfrm>
              <a:off x="467267" y="3959021"/>
              <a:ext cx="135818" cy="1426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zh-CN" altLang="en-US">
                <a:solidFill>
                  <a:prstClr val="white"/>
                </a:solidFill>
                <a:latin typeface="Calibri Light" panose="020F0302020204030204"/>
                <a:ea typeface="微软雅黑 Light"/>
              </a:endParaRPr>
            </a:p>
          </p:txBody>
        </p:sp>
        <p:sp>
          <p:nvSpPr>
            <p:cNvPr id="64" name="文本框 63"/>
            <p:cNvSpPr txBox="1"/>
            <p:nvPr/>
          </p:nvSpPr>
          <p:spPr>
            <a:xfrm>
              <a:off x="688287" y="3840331"/>
              <a:ext cx="3977310" cy="283058"/>
            </a:xfrm>
            <a:prstGeom prst="rect">
              <a:avLst/>
            </a:prstGeom>
            <a:noFill/>
          </p:spPr>
          <p:txBody>
            <a:bodyPr wrap="square" rtlCol="0">
              <a:spAutoFit/>
            </a:bodyPr>
            <a:lstStyle/>
            <a:p>
              <a:pPr defTabSz="914400">
                <a:lnSpc>
                  <a:spcPct val="150000"/>
                </a:lnSpc>
              </a:pPr>
              <a:r>
                <a:rPr lang="en-US" altLang="zh-CN" sz="1400" dirty="0">
                  <a:solidFill>
                    <a:prstClr val="black"/>
                  </a:solidFill>
                  <a:latin typeface="微软雅黑" panose="020B0503020204020204" charset="-122"/>
                  <a:ea typeface="微软雅黑" panose="020B0503020204020204" charset="-122"/>
                  <a:cs typeface="Arial" panose="020B0604020202020204" pitchFamily="34" charset="0"/>
                </a:rPr>
                <a:t>5G</a:t>
              </a:r>
              <a:r>
                <a:rPr lang="zh-CN" altLang="en-US" sz="1400" dirty="0">
                  <a:solidFill>
                    <a:prstClr val="black"/>
                  </a:solidFill>
                  <a:latin typeface="微软雅黑" panose="020B0503020204020204" charset="-122"/>
                  <a:ea typeface="微软雅黑" panose="020B0503020204020204" charset="-122"/>
                  <a:cs typeface="Arial" panose="020B0604020202020204" pitchFamily="34" charset="0"/>
                </a:rPr>
                <a:t>标签 </a:t>
              </a:r>
              <a:r>
                <a:rPr lang="en-US" altLang="zh-CN" sz="1400" dirty="0">
                  <a:solidFill>
                    <a:prstClr val="black"/>
                  </a:solidFill>
                  <a:latin typeface="微软雅黑" panose="020B0503020204020204" charset="-122"/>
                  <a:ea typeface="微软雅黑" panose="020B0503020204020204" charset="-122"/>
                  <a:cs typeface="Arial" panose="020B0604020202020204" pitchFamily="34" charset="0"/>
                </a:rPr>
                <a:t>=</a:t>
              </a:r>
              <a:r>
                <a:rPr lang="zh-CN" altLang="en-US" sz="1400" dirty="0">
                  <a:solidFill>
                    <a:prstClr val="black"/>
                  </a:solidFill>
                  <a:latin typeface="微软雅黑" panose="020B0503020204020204" charset="-122"/>
                  <a:ea typeface="微软雅黑" panose="020B0503020204020204" charset="-122"/>
                  <a:cs typeface="Arial" panose="020B0604020202020204" pitchFamily="34" charset="0"/>
                </a:rPr>
                <a:t>第</a:t>
              </a:r>
              <a:r>
                <a:rPr lang="en-US" altLang="zh-CN" sz="1400" dirty="0">
                  <a:solidFill>
                    <a:prstClr val="black"/>
                  </a:solidFill>
                  <a:latin typeface="微软雅黑" panose="020B0503020204020204" charset="-122"/>
                  <a:ea typeface="微软雅黑" panose="020B0503020204020204" charset="-122"/>
                  <a:cs typeface="Arial" panose="020B0604020202020204" pitchFamily="34" charset="0"/>
                </a:rPr>
                <a:t>2</a:t>
              </a:r>
              <a:r>
                <a:rPr lang="zh-CN" altLang="en-US" sz="1400" dirty="0">
                  <a:solidFill>
                    <a:prstClr val="black"/>
                  </a:solidFill>
                  <a:latin typeface="微软雅黑" panose="020B0503020204020204" charset="-122"/>
                  <a:ea typeface="微软雅黑" panose="020B0503020204020204" charset="-122"/>
                  <a:cs typeface="Arial" panose="020B0604020202020204" pitchFamily="34" charset="0"/>
                </a:rPr>
                <a:t>年～第</a:t>
              </a:r>
              <a:r>
                <a:rPr lang="en-US" altLang="zh-CN" sz="1400" dirty="0">
                  <a:solidFill>
                    <a:prstClr val="black"/>
                  </a:solidFill>
                  <a:latin typeface="微软雅黑" panose="020B0503020204020204" charset="-122"/>
                  <a:ea typeface="微软雅黑" panose="020B0503020204020204" charset="-122"/>
                  <a:cs typeface="Arial" panose="020B0604020202020204" pitchFamily="34" charset="0"/>
                </a:rPr>
                <a:t>12</a:t>
              </a:r>
              <a:r>
                <a:rPr lang="zh-CN" altLang="en-US" sz="1400" dirty="0">
                  <a:solidFill>
                    <a:prstClr val="black"/>
                  </a:solidFill>
                  <a:latin typeface="微软雅黑" panose="020B0503020204020204" charset="-122"/>
                  <a:ea typeface="微软雅黑" panose="020B0503020204020204" charset="-122"/>
                  <a:cs typeface="Arial" panose="020B0604020202020204" pitchFamily="34" charset="0"/>
                </a:rPr>
                <a:t>年，</a:t>
              </a:r>
              <a:r>
                <a:rPr lang="en-US" altLang="zh-CN" sz="1400" dirty="0">
                  <a:solidFill>
                    <a:prstClr val="black"/>
                  </a:solidFill>
                  <a:latin typeface="微软雅黑" panose="020B0503020204020204" charset="-122"/>
                  <a:ea typeface="微软雅黑" panose="020B0503020204020204" charset="-122"/>
                  <a:cs typeface="Arial" panose="020B0604020202020204" pitchFamily="34" charset="0"/>
                </a:rPr>
                <a:t>0.4</a:t>
              </a:r>
              <a:r>
                <a:rPr lang="zh-CN" altLang="en-US" sz="1400" dirty="0">
                  <a:solidFill>
                    <a:prstClr val="black"/>
                  </a:solidFill>
                  <a:latin typeface="微软雅黑" panose="020B0503020204020204" charset="-122"/>
                  <a:ea typeface="微软雅黑" panose="020B0503020204020204" charset="-122"/>
                  <a:cs typeface="Arial" panose="020B0604020202020204" pitchFamily="34" charset="0"/>
                </a:rPr>
                <a:t>*</a:t>
              </a:r>
              <a:r>
                <a:rPr lang="en-US" altLang="zh-CN" sz="1400" dirty="0">
                  <a:solidFill>
                    <a:prstClr val="black"/>
                  </a:solidFill>
                  <a:latin typeface="微软雅黑" panose="020B0503020204020204" charset="-122"/>
                  <a:ea typeface="微软雅黑" panose="020B0503020204020204" charset="-122"/>
                  <a:cs typeface="Arial" panose="020B0604020202020204" pitchFamily="34" charset="0"/>
                </a:rPr>
                <a:t>3G</a:t>
              </a:r>
              <a:r>
                <a:rPr lang="zh-CN" altLang="en-US" sz="1400" dirty="0">
                  <a:solidFill>
                    <a:prstClr val="black"/>
                  </a:solidFill>
                  <a:latin typeface="微软雅黑" panose="020B0503020204020204" charset="-122"/>
                  <a:ea typeface="微软雅黑" panose="020B0503020204020204" charset="-122"/>
                  <a:cs typeface="Arial" panose="020B0604020202020204" pitchFamily="34" charset="0"/>
                </a:rPr>
                <a:t>规模</a:t>
              </a:r>
              <a:r>
                <a:rPr lang="en-US" altLang="zh-CN" sz="1400" dirty="0">
                  <a:solidFill>
                    <a:prstClr val="black"/>
                  </a:solidFill>
                  <a:latin typeface="微软雅黑" panose="020B0503020204020204" charset="-122"/>
                  <a:ea typeface="微软雅黑" panose="020B0503020204020204" charset="-122"/>
                  <a:cs typeface="Arial" panose="020B0604020202020204" pitchFamily="34" charset="0"/>
                </a:rPr>
                <a:t>+0.6</a:t>
              </a:r>
              <a:r>
                <a:rPr lang="zh-CN" altLang="en-US" sz="1400" dirty="0">
                  <a:solidFill>
                    <a:prstClr val="black"/>
                  </a:solidFill>
                  <a:latin typeface="微软雅黑" panose="020B0503020204020204" charset="-122"/>
                  <a:ea typeface="微软雅黑" panose="020B0503020204020204" charset="-122"/>
                  <a:cs typeface="Arial" panose="020B0604020202020204" pitchFamily="34" charset="0"/>
                </a:rPr>
                <a:t>*</a:t>
              </a:r>
              <a:r>
                <a:rPr lang="en-US" altLang="zh-CN" sz="1400" dirty="0">
                  <a:solidFill>
                    <a:prstClr val="black"/>
                  </a:solidFill>
                  <a:latin typeface="微软雅黑" panose="020B0503020204020204" charset="-122"/>
                  <a:ea typeface="微软雅黑" panose="020B0503020204020204" charset="-122"/>
                  <a:cs typeface="Arial" panose="020B0604020202020204" pitchFamily="34" charset="0"/>
                </a:rPr>
                <a:t>4G</a:t>
              </a:r>
              <a:r>
                <a:rPr lang="zh-CN" altLang="en-US" sz="1400" dirty="0">
                  <a:solidFill>
                    <a:prstClr val="black"/>
                  </a:solidFill>
                  <a:latin typeface="微软雅黑" panose="020B0503020204020204" charset="-122"/>
                  <a:ea typeface="微软雅黑" panose="020B0503020204020204" charset="-122"/>
                  <a:cs typeface="Arial" panose="020B0604020202020204" pitchFamily="34" charset="0"/>
                </a:rPr>
                <a:t>规模</a:t>
              </a:r>
              <a:endParaRPr lang="en-US" altLang="zh-CN" sz="1400" dirty="0">
                <a:solidFill>
                  <a:prstClr val="black"/>
                </a:solidFill>
                <a:latin typeface="微软雅黑" panose="020B0503020204020204" charset="-122"/>
                <a:ea typeface="微软雅黑" panose="020B0503020204020204" charset="-122"/>
                <a:cs typeface="Arial" panose="020B0604020202020204" pitchFamily="34" charset="0"/>
              </a:endParaRPr>
            </a:p>
          </p:txBody>
        </p:sp>
        <p:sp>
          <p:nvSpPr>
            <p:cNvPr id="65" name="文本框 64"/>
            <p:cNvSpPr txBox="1"/>
            <p:nvPr/>
          </p:nvSpPr>
          <p:spPr>
            <a:xfrm>
              <a:off x="691911" y="4147758"/>
              <a:ext cx="3159365" cy="283058"/>
            </a:xfrm>
            <a:prstGeom prst="rect">
              <a:avLst/>
            </a:prstGeom>
            <a:noFill/>
          </p:spPr>
          <p:txBody>
            <a:bodyPr wrap="square" rtlCol="0">
              <a:spAutoFit/>
            </a:bodyPr>
            <a:lstStyle/>
            <a:p>
              <a:pPr defTabSz="914400">
                <a:lnSpc>
                  <a:spcPct val="150000"/>
                </a:lnSpc>
              </a:pPr>
              <a:r>
                <a:rPr lang="en-US" altLang="zh-CN" sz="1400" dirty="0">
                  <a:solidFill>
                    <a:prstClr val="black"/>
                  </a:solidFill>
                  <a:latin typeface="微软雅黑" panose="020B0503020204020204" charset="-122"/>
                  <a:ea typeface="微软雅黑" panose="020B0503020204020204" charset="-122"/>
                  <a:cs typeface="Arial" panose="020B0604020202020204" pitchFamily="34" charset="0"/>
                </a:rPr>
                <a:t>5G</a:t>
              </a:r>
              <a:r>
                <a:rPr lang="zh-CN" altLang="en-US" sz="1400" dirty="0">
                  <a:solidFill>
                    <a:prstClr val="black"/>
                  </a:solidFill>
                  <a:latin typeface="微软雅黑" panose="020B0503020204020204" charset="-122"/>
                  <a:ea typeface="微软雅黑" panose="020B0503020204020204" charset="-122"/>
                  <a:cs typeface="Arial" panose="020B0604020202020204" pitchFamily="34" charset="0"/>
                </a:rPr>
                <a:t>特征 </a:t>
              </a:r>
              <a:r>
                <a:rPr lang="en-US" altLang="zh-CN" sz="1400" dirty="0">
                  <a:solidFill>
                    <a:prstClr val="black"/>
                  </a:solidFill>
                  <a:latin typeface="微软雅黑" panose="020B0503020204020204" charset="-122"/>
                  <a:ea typeface="微软雅黑" panose="020B0503020204020204" charset="-122"/>
                  <a:cs typeface="Arial" panose="020B0604020202020204" pitchFamily="34" charset="0"/>
                </a:rPr>
                <a:t>=</a:t>
              </a:r>
              <a:r>
                <a:rPr lang="zh-CN" altLang="en-US" sz="1400" dirty="0">
                  <a:solidFill>
                    <a:prstClr val="black"/>
                  </a:solidFill>
                  <a:latin typeface="微软雅黑" panose="020B0503020204020204" charset="-122"/>
                  <a:ea typeface="微软雅黑" panose="020B0503020204020204" charset="-122"/>
                  <a:cs typeface="Arial" panose="020B0604020202020204" pitchFamily="34" charset="0"/>
                </a:rPr>
                <a:t> </a:t>
              </a:r>
              <a:r>
                <a:rPr lang="en-US" altLang="zh-CN" sz="1400" dirty="0">
                  <a:solidFill>
                    <a:prstClr val="black"/>
                  </a:solidFill>
                  <a:latin typeface="微软雅黑" panose="020B0503020204020204" charset="-122"/>
                  <a:ea typeface="微软雅黑" panose="020B0503020204020204" charset="-122"/>
                  <a:cs typeface="Arial" panose="020B0604020202020204" pitchFamily="34" charset="0"/>
                </a:rPr>
                <a:t>3G</a:t>
              </a:r>
              <a:r>
                <a:rPr lang="zh-CN" altLang="en-US" sz="1400" dirty="0">
                  <a:solidFill>
                    <a:prstClr val="black"/>
                  </a:solidFill>
                  <a:latin typeface="微软雅黑" panose="020B0503020204020204" charset="-122"/>
                  <a:ea typeface="微软雅黑" panose="020B0503020204020204" charset="-122"/>
                  <a:cs typeface="Arial" panose="020B0604020202020204" pitchFamily="34" charset="0"/>
                </a:rPr>
                <a:t>、</a:t>
              </a:r>
              <a:r>
                <a:rPr lang="en-US" altLang="zh-CN" sz="1400" dirty="0">
                  <a:solidFill>
                    <a:prstClr val="black"/>
                  </a:solidFill>
                  <a:latin typeface="微软雅黑" panose="020B0503020204020204" charset="-122"/>
                  <a:ea typeface="微软雅黑" panose="020B0503020204020204" charset="-122"/>
                  <a:cs typeface="Arial" panose="020B0604020202020204" pitchFamily="34" charset="0"/>
                </a:rPr>
                <a:t>4G</a:t>
              </a:r>
              <a:r>
                <a:rPr lang="zh-CN" altLang="en-US" sz="1400" dirty="0">
                  <a:solidFill>
                    <a:prstClr val="black"/>
                  </a:solidFill>
                  <a:latin typeface="微软雅黑" panose="020B0503020204020204" charset="-122"/>
                  <a:ea typeface="微软雅黑" panose="020B0503020204020204" charset="-122"/>
                  <a:cs typeface="Arial" panose="020B0604020202020204" pitchFamily="34" charset="0"/>
                </a:rPr>
                <a:t>第二年～第十二年的季度</a:t>
              </a:r>
              <a:endParaRPr lang="en-US" altLang="zh-CN" sz="1400" dirty="0">
                <a:solidFill>
                  <a:prstClr val="black"/>
                </a:solidFill>
                <a:latin typeface="微软雅黑" panose="020B0503020204020204" charset="-122"/>
                <a:ea typeface="微软雅黑" panose="020B0503020204020204" charset="-122"/>
                <a:cs typeface="Arial" panose="020B0604020202020204" pitchFamily="34" charset="0"/>
              </a:endParaRPr>
            </a:p>
          </p:txBody>
        </p:sp>
        <p:sp>
          <p:nvSpPr>
            <p:cNvPr id="66" name="椭圆 65"/>
            <p:cNvSpPr/>
            <p:nvPr/>
          </p:nvSpPr>
          <p:spPr>
            <a:xfrm>
              <a:off x="464282" y="4265197"/>
              <a:ext cx="135818" cy="1426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zh-CN" altLang="en-US" sz="1400">
                <a:solidFill>
                  <a:prstClr val="white"/>
                </a:solidFill>
                <a:latin typeface="Calibri Light" panose="020F0302020204030204"/>
                <a:ea typeface="微软雅黑 Light"/>
              </a:endParaRPr>
            </a:p>
          </p:txBody>
        </p:sp>
        <p:sp>
          <p:nvSpPr>
            <p:cNvPr id="67" name="椭圆 66"/>
            <p:cNvSpPr/>
            <p:nvPr/>
          </p:nvSpPr>
          <p:spPr>
            <a:xfrm>
              <a:off x="468449" y="4564287"/>
              <a:ext cx="135818" cy="1426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zh-CN" altLang="en-US" sz="1400">
                <a:solidFill>
                  <a:prstClr val="white"/>
                </a:solidFill>
                <a:latin typeface="Calibri Light" panose="020F0302020204030204"/>
                <a:ea typeface="微软雅黑 Light"/>
              </a:endParaRPr>
            </a:p>
          </p:txBody>
        </p:sp>
        <p:sp>
          <p:nvSpPr>
            <p:cNvPr id="68" name="文本框 67"/>
            <p:cNvSpPr txBox="1"/>
            <p:nvPr/>
          </p:nvSpPr>
          <p:spPr>
            <a:xfrm>
              <a:off x="695806" y="4449621"/>
              <a:ext cx="3283762" cy="283058"/>
            </a:xfrm>
            <a:prstGeom prst="rect">
              <a:avLst/>
            </a:prstGeom>
            <a:noFill/>
          </p:spPr>
          <p:txBody>
            <a:bodyPr wrap="square" rtlCol="0">
              <a:spAutoFit/>
            </a:bodyPr>
            <a:lstStyle/>
            <a:p>
              <a:pPr defTabSz="914400">
                <a:lnSpc>
                  <a:spcPct val="150000"/>
                </a:lnSpc>
              </a:pPr>
              <a:r>
                <a:rPr lang="zh-CN" altLang="en-US" sz="1400" dirty="0">
                  <a:solidFill>
                    <a:prstClr val="black"/>
                  </a:solidFill>
                  <a:latin typeface="微软雅黑" panose="020B0503020204020204" charset="-122"/>
                  <a:ea typeface="微软雅黑" panose="020B0503020204020204" charset="-122"/>
                  <a:cs typeface="Arial" panose="020B0604020202020204" pitchFamily="34" charset="0"/>
                </a:rPr>
                <a:t>用</a:t>
              </a:r>
              <a:r>
                <a:rPr lang="en-US" altLang="zh-CN" sz="1400" dirty="0">
                  <a:solidFill>
                    <a:prstClr val="black"/>
                  </a:solidFill>
                  <a:latin typeface="微软雅黑" panose="020B0503020204020204" charset="-122"/>
                  <a:ea typeface="微软雅黑" panose="020B0503020204020204" charset="-122"/>
                  <a:cs typeface="Arial" panose="020B0604020202020204" pitchFamily="34" charset="0"/>
                </a:rPr>
                <a:t>2020</a:t>
              </a:r>
              <a:r>
                <a:rPr lang="zh-CN" altLang="en-US" sz="1400" dirty="0">
                  <a:solidFill>
                    <a:prstClr val="black"/>
                  </a:solidFill>
                  <a:latin typeface="微软雅黑" panose="020B0503020204020204" charset="-122"/>
                  <a:ea typeface="微软雅黑" panose="020B0503020204020204" charset="-122"/>
                  <a:cs typeface="Arial" panose="020B0604020202020204" pitchFamily="34" charset="0"/>
                </a:rPr>
                <a:t>年的四个季度预测</a:t>
              </a:r>
              <a:r>
                <a:rPr lang="en-US" altLang="zh-CN" sz="1400" dirty="0">
                  <a:solidFill>
                    <a:prstClr val="black"/>
                  </a:solidFill>
                  <a:latin typeface="微软雅黑" panose="020B0503020204020204" charset="-122"/>
                  <a:ea typeface="微软雅黑" panose="020B0503020204020204" charset="-122"/>
                  <a:cs typeface="Arial" panose="020B0604020202020204" pitchFamily="34" charset="0"/>
                </a:rPr>
                <a:t>2020</a:t>
              </a:r>
              <a:r>
                <a:rPr lang="zh-CN" altLang="en-US" sz="1400" dirty="0">
                  <a:solidFill>
                    <a:prstClr val="black"/>
                  </a:solidFill>
                  <a:latin typeface="微软雅黑" panose="020B0503020204020204" charset="-122"/>
                  <a:ea typeface="微软雅黑" panose="020B0503020204020204" charset="-122"/>
                  <a:cs typeface="Arial" panose="020B0604020202020204" pitchFamily="34" charset="0"/>
                </a:rPr>
                <a:t>年</a:t>
              </a:r>
              <a:r>
                <a:rPr lang="en-US" altLang="zh-CN" sz="1400" dirty="0">
                  <a:solidFill>
                    <a:prstClr val="black"/>
                  </a:solidFill>
                  <a:latin typeface="微软雅黑" panose="020B0503020204020204" charset="-122"/>
                  <a:ea typeface="微软雅黑" panose="020B0503020204020204" charset="-122"/>
                  <a:cs typeface="Arial" panose="020B0604020202020204" pitchFamily="34" charset="0"/>
                </a:rPr>
                <a:t>5G</a:t>
              </a:r>
              <a:r>
                <a:rPr lang="zh-CN" altLang="en-US" sz="1400" dirty="0">
                  <a:solidFill>
                    <a:prstClr val="black"/>
                  </a:solidFill>
                  <a:latin typeface="微软雅黑" panose="020B0503020204020204" charset="-122"/>
                  <a:ea typeface="微软雅黑" panose="020B0503020204020204" charset="-122"/>
                  <a:cs typeface="Arial" panose="020B0604020202020204" pitchFamily="34" charset="0"/>
                </a:rPr>
                <a:t>基站规模</a:t>
              </a:r>
              <a:endParaRPr lang="en-US" altLang="zh-CN" sz="1400" dirty="0">
                <a:solidFill>
                  <a:prstClr val="black"/>
                </a:solidFill>
                <a:latin typeface="微软雅黑" panose="020B0503020204020204" charset="-122"/>
                <a:ea typeface="微软雅黑" panose="020B0503020204020204" charset="-122"/>
                <a:cs typeface="Arial" panose="020B0604020202020204" pitchFamily="34" charset="0"/>
              </a:endParaRPr>
            </a:p>
          </p:txBody>
        </p:sp>
        <p:sp>
          <p:nvSpPr>
            <p:cNvPr id="84" name="文本框 83"/>
            <p:cNvSpPr txBox="1"/>
            <p:nvPr/>
          </p:nvSpPr>
          <p:spPr>
            <a:xfrm>
              <a:off x="1007959" y="879822"/>
              <a:ext cx="830997" cy="276999"/>
            </a:xfrm>
            <a:prstGeom prst="rect">
              <a:avLst/>
            </a:prstGeom>
            <a:noFill/>
          </p:spPr>
          <p:txBody>
            <a:bodyPr wrap="none" rtlCol="0">
              <a:spAutoFit/>
            </a:bodyPr>
            <a:lstStyle/>
            <a:p>
              <a:pPr defTabSz="914400"/>
              <a:r>
                <a:rPr lang="zh-CN" altLang="en-US" dirty="0">
                  <a:solidFill>
                    <a:prstClr val="black"/>
                  </a:solidFill>
                  <a:latin typeface="微软雅黑" panose="020B0503020204020204" charset="-122"/>
                  <a:ea typeface="微软雅黑" panose="020B0503020204020204" charset="-122"/>
                </a:rPr>
                <a:t>特征工程</a:t>
              </a:r>
            </a:p>
          </p:txBody>
        </p:sp>
      </p:grpSp>
      <p:sp>
        <p:nvSpPr>
          <p:cNvPr id="83" name="矩形 82"/>
          <p:cNvSpPr/>
          <p:nvPr/>
        </p:nvSpPr>
        <p:spPr>
          <a:xfrm>
            <a:off x="911897" y="1045324"/>
            <a:ext cx="338400" cy="338400"/>
          </a:xfrm>
          <a:prstGeom prst="rect">
            <a:avLst/>
          </a:prstGeom>
          <a:solidFill>
            <a:srgbClr val="C00000"/>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914400"/>
            <a:r>
              <a:rPr lang="en-US" altLang="zh-CN" sz="2665" b="1" dirty="0">
                <a:solidFill>
                  <a:prstClr val="white"/>
                </a:solidFill>
                <a:latin typeface="Calibri Light" panose="020F0302020204030204"/>
                <a:ea typeface="微软雅黑 Light"/>
              </a:rPr>
              <a:t>1</a:t>
            </a:r>
          </a:p>
        </p:txBody>
      </p:sp>
      <p:grpSp>
        <p:nvGrpSpPr>
          <p:cNvPr id="5" name="组合 4"/>
          <p:cNvGrpSpPr/>
          <p:nvPr/>
        </p:nvGrpSpPr>
        <p:grpSpPr>
          <a:xfrm>
            <a:off x="5946764" y="1057054"/>
            <a:ext cx="6193168" cy="5418162"/>
            <a:chOff x="4460073" y="879880"/>
            <a:chExt cx="4644876" cy="4063621"/>
          </a:xfrm>
        </p:grpSpPr>
        <p:sp>
          <p:nvSpPr>
            <p:cNvPr id="94" name="圆角矩形 93"/>
            <p:cNvSpPr/>
            <p:nvPr/>
          </p:nvSpPr>
          <p:spPr>
            <a:xfrm>
              <a:off x="4460073" y="1194786"/>
              <a:ext cx="4644876" cy="3748715"/>
            </a:xfrm>
            <a:prstGeom prst="roundRect">
              <a:avLst/>
            </a:prstGeom>
            <a:noFill/>
            <a:ln w="28575" cmpd="sng">
              <a:solidFill>
                <a:srgbClr val="B30000"/>
              </a:solidFill>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Calibri Light" panose="020F0302020204030204"/>
                <a:ea typeface="微软雅黑 Light"/>
              </a:endParaRPr>
            </a:p>
          </p:txBody>
        </p:sp>
        <p:sp>
          <p:nvSpPr>
            <p:cNvPr id="98" name="圆角矩形 13"/>
            <p:cNvSpPr>
              <a:spLocks noChangeArrowheads="1"/>
            </p:cNvSpPr>
            <p:nvPr/>
          </p:nvSpPr>
          <p:spPr bwMode="auto">
            <a:xfrm>
              <a:off x="5112215" y="1508522"/>
              <a:ext cx="548240" cy="350412"/>
            </a:xfrm>
            <a:prstGeom prst="roundRect">
              <a:avLst>
                <a:gd name="adj" fmla="val 6736"/>
              </a:avLst>
            </a:prstGeom>
            <a:extLst>
              <a:ext uri="{91240B29-F687-4F45-9708-019B960494DF}">
                <a14:hiddenLine xmlns:a14="http://schemas.microsoft.com/office/drawing/2010/main" w="9525">
                  <a:solidFill>
                    <a:srgbClr val="000000"/>
                  </a:solidFill>
                  <a:round/>
                </a14:hiddenLine>
              </a:ext>
            </a:extLst>
          </p:spPr>
          <p:style>
            <a:lnRef idx="0">
              <a:schemeClr val="accent1"/>
            </a:lnRef>
            <a:fillRef idx="3">
              <a:schemeClr val="accent1"/>
            </a:fillRef>
            <a:effectRef idx="3">
              <a:schemeClr val="accent1"/>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914400" eaLnBrk="1" hangingPunct="1"/>
              <a:r>
                <a:rPr lang="zh-CN" altLang="en-US" sz="1735" b="1" dirty="0">
                  <a:solidFill>
                    <a:prstClr val="white"/>
                  </a:solidFill>
                  <a:latin typeface="微软雅黑" panose="020B0503020204020204" charset="-122"/>
                  <a:ea typeface="微软雅黑" panose="020B0503020204020204" charset="-122"/>
                  <a:sym typeface="微软雅黑" panose="020B0503020204020204" charset="-122"/>
                </a:rPr>
                <a:t>特征</a:t>
              </a:r>
              <a:endParaRPr lang="zh-CN" altLang="en-US" sz="1735" b="1" dirty="0">
                <a:solidFill>
                  <a:prstClr val="white"/>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99" name="圆角矩形 13"/>
            <p:cNvSpPr>
              <a:spLocks noChangeArrowheads="1"/>
            </p:cNvSpPr>
            <p:nvPr/>
          </p:nvSpPr>
          <p:spPr bwMode="auto">
            <a:xfrm>
              <a:off x="6058490" y="1508007"/>
              <a:ext cx="550380" cy="350412"/>
            </a:xfrm>
            <a:prstGeom prst="roundRect">
              <a:avLst>
                <a:gd name="adj" fmla="val 6736"/>
              </a:avLst>
            </a:prstGeom>
            <a:extLst>
              <a:ext uri="{91240B29-F687-4F45-9708-019B960494DF}">
                <a14:hiddenLine xmlns:a14="http://schemas.microsoft.com/office/drawing/2010/main" w="9525">
                  <a:solidFill>
                    <a:srgbClr val="000000"/>
                  </a:solidFill>
                  <a:round/>
                </a14:hiddenLine>
              </a:ext>
            </a:extLst>
          </p:spPr>
          <p:style>
            <a:lnRef idx="0">
              <a:schemeClr val="accent1"/>
            </a:lnRef>
            <a:fillRef idx="3">
              <a:schemeClr val="accent1"/>
            </a:fillRef>
            <a:effectRef idx="3">
              <a:schemeClr val="accent1"/>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914400" eaLnBrk="1" hangingPunct="1"/>
              <a:r>
                <a:rPr lang="zh-CN" altLang="en-US" sz="1735" b="1" dirty="0">
                  <a:solidFill>
                    <a:prstClr val="white"/>
                  </a:solidFill>
                  <a:latin typeface="微软雅黑" panose="020B0503020204020204" charset="-122"/>
                  <a:ea typeface="微软雅黑" panose="020B0503020204020204" charset="-122"/>
                  <a:sym typeface="微软雅黑" panose="020B0503020204020204" charset="-122"/>
                </a:rPr>
                <a:t>标签</a:t>
              </a:r>
              <a:endParaRPr lang="zh-CN" altLang="en-US" sz="1735" b="1" dirty="0">
                <a:solidFill>
                  <a:prstClr val="white"/>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113" name="圆角矩形 13"/>
            <p:cNvSpPr>
              <a:spLocks noChangeArrowheads="1"/>
            </p:cNvSpPr>
            <p:nvPr/>
          </p:nvSpPr>
          <p:spPr bwMode="auto">
            <a:xfrm>
              <a:off x="7783517" y="1505401"/>
              <a:ext cx="1189987" cy="350412"/>
            </a:xfrm>
            <a:prstGeom prst="roundRect">
              <a:avLst>
                <a:gd name="adj" fmla="val 6736"/>
              </a:avLst>
            </a:prstGeom>
            <a:extLst>
              <a:ext uri="{91240B29-F687-4F45-9708-019B960494DF}">
                <a14:hiddenLine xmlns:a14="http://schemas.microsoft.com/office/drawing/2010/main" w="9525">
                  <a:solidFill>
                    <a:srgbClr val="000000"/>
                  </a:solidFill>
                  <a:round/>
                </a14:hiddenLine>
              </a:ext>
            </a:extLst>
          </p:spPr>
          <p:style>
            <a:lnRef idx="0">
              <a:schemeClr val="accent1"/>
            </a:lnRef>
            <a:fillRef idx="3">
              <a:schemeClr val="accent1"/>
            </a:fillRef>
            <a:effectRef idx="3">
              <a:schemeClr val="accent1"/>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914400" eaLnBrk="1" hangingPunct="1"/>
              <a:r>
                <a:rPr lang="zh-CN" altLang="en-US" sz="1735" b="1" dirty="0">
                  <a:solidFill>
                    <a:prstClr val="white"/>
                  </a:solidFill>
                  <a:latin typeface="微软雅黑" panose="020B0503020204020204" charset="-122"/>
                  <a:ea typeface="微软雅黑" panose="020B0503020204020204" charset="-122"/>
                  <a:sym typeface="微软雅黑" panose="020B0503020204020204" charset="-122"/>
                </a:rPr>
                <a:t>各模型平均分</a:t>
              </a:r>
              <a:endParaRPr lang="zh-CN" altLang="en-US" sz="1735" b="1" dirty="0">
                <a:solidFill>
                  <a:prstClr val="white"/>
                </a:solidFill>
                <a:latin typeface="华文细黑" panose="02010600040101010101" pitchFamily="2" charset="-122"/>
                <a:ea typeface="华文细黑" panose="02010600040101010101" pitchFamily="2" charset="-122"/>
                <a:sym typeface="华文细黑" panose="02010600040101010101" pitchFamily="2" charset="-122"/>
              </a:endParaRPr>
            </a:p>
          </p:txBody>
        </p:sp>
        <p:cxnSp>
          <p:nvCxnSpPr>
            <p:cNvPr id="34" name="直接箭头连接符 10"/>
            <p:cNvCxnSpPr/>
            <p:nvPr/>
          </p:nvCxnSpPr>
          <p:spPr>
            <a:xfrm>
              <a:off x="5867229" y="1818895"/>
              <a:ext cx="535" cy="3120118"/>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5788100" y="2050468"/>
              <a:ext cx="158258" cy="152462"/>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err="1">
                <a:solidFill>
                  <a:prstClr val="black"/>
                </a:solidFill>
                <a:latin typeface="Calibri Light" panose="020F0302020204030204"/>
                <a:ea typeface="微软雅黑 Light"/>
              </a:endParaRPr>
            </a:p>
          </p:txBody>
        </p:sp>
        <p:sp>
          <p:nvSpPr>
            <p:cNvPr id="36" name="椭圆 35"/>
            <p:cNvSpPr/>
            <p:nvPr/>
          </p:nvSpPr>
          <p:spPr>
            <a:xfrm>
              <a:off x="5788100" y="2834663"/>
              <a:ext cx="158258" cy="152462"/>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err="1">
                <a:solidFill>
                  <a:prstClr val="black"/>
                </a:solidFill>
                <a:latin typeface="Calibri Light" panose="020F0302020204030204"/>
                <a:ea typeface="微软雅黑 Light"/>
              </a:endParaRPr>
            </a:p>
          </p:txBody>
        </p:sp>
        <p:sp>
          <p:nvSpPr>
            <p:cNvPr id="38" name="椭圆 37"/>
            <p:cNvSpPr/>
            <p:nvPr/>
          </p:nvSpPr>
          <p:spPr>
            <a:xfrm>
              <a:off x="5788100" y="4468234"/>
              <a:ext cx="158258" cy="152462"/>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err="1">
                <a:solidFill>
                  <a:prstClr val="black"/>
                </a:solidFill>
                <a:latin typeface="Calibri Light" panose="020F0302020204030204"/>
                <a:ea typeface="微软雅黑 Light"/>
              </a:endParaRPr>
            </a:p>
          </p:txBody>
        </p:sp>
        <p:sp>
          <p:nvSpPr>
            <p:cNvPr id="45" name="文本框 99"/>
            <p:cNvSpPr txBox="1"/>
            <p:nvPr/>
          </p:nvSpPr>
          <p:spPr>
            <a:xfrm>
              <a:off x="5180991" y="3598310"/>
              <a:ext cx="1040960" cy="184666"/>
            </a:xfrm>
            <a:prstGeom prst="rect">
              <a:avLst/>
            </a:prstGeom>
            <a:noFill/>
          </p:spPr>
          <p:txBody>
            <a:bodyPr wrap="square" lIns="0" tIns="0" rIns="0" bIns="0" rtlCol="0">
              <a:spAutoFit/>
            </a:bodyPr>
            <a:lstStyle/>
            <a:p>
              <a:pPr defTabSz="914400"/>
              <a:endParaRPr lang="zh-CN" altLang="en-US" sz="1600" dirty="0" err="1">
                <a:solidFill>
                  <a:prstClr val="black"/>
                </a:solidFill>
                <a:latin typeface="Calibri Light" panose="020F0302020204030204"/>
                <a:ea typeface="微软雅黑 Light"/>
                <a:cs typeface="Calibri Light" panose="020F0302020204030204"/>
              </a:endParaRPr>
            </a:p>
          </p:txBody>
        </p:sp>
        <p:sp>
          <p:nvSpPr>
            <p:cNvPr id="52" name="虚尾箭头 51"/>
            <p:cNvSpPr/>
            <p:nvPr/>
          </p:nvSpPr>
          <p:spPr>
            <a:xfrm>
              <a:off x="8031553" y="2003856"/>
              <a:ext cx="154303" cy="181822"/>
            </a:xfrm>
            <a:prstGeom prst="stripedRightArrow">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err="1">
                <a:solidFill>
                  <a:prstClr val="black"/>
                </a:solidFill>
                <a:latin typeface="Calibri Light" panose="020F0302020204030204"/>
                <a:ea typeface="微软雅黑 Light"/>
              </a:endParaRPr>
            </a:p>
          </p:txBody>
        </p:sp>
        <p:sp>
          <p:nvSpPr>
            <p:cNvPr id="93" name="圆角矩形 9"/>
            <p:cNvSpPr>
              <a:spLocks noChangeArrowheads="1"/>
            </p:cNvSpPr>
            <p:nvPr/>
          </p:nvSpPr>
          <p:spPr bwMode="auto">
            <a:xfrm>
              <a:off x="4593985" y="1930487"/>
              <a:ext cx="452940" cy="335616"/>
            </a:xfrm>
            <a:prstGeom prst="roundRect">
              <a:avLst>
                <a:gd name="adj" fmla="val 6736"/>
              </a:avLst>
            </a:prstGeom>
            <a:extLst>
              <a:ext uri="{91240B29-F687-4F45-9708-019B960494DF}">
                <a14:hiddenLine xmlns:a14="http://schemas.microsoft.com/office/drawing/2010/main" w="9525">
                  <a:solidFill>
                    <a:srgbClr val="000000"/>
                  </a:solidFill>
                  <a:round/>
                </a14:hiddenLine>
              </a:ext>
            </a:extLst>
          </p:spPr>
          <p:style>
            <a:lnRef idx="0">
              <a:schemeClr val="accent2"/>
            </a:lnRef>
            <a:fillRef idx="3">
              <a:schemeClr val="accent2"/>
            </a:fillRef>
            <a:effectRef idx="3">
              <a:schemeClr val="accent2"/>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914400" eaLnBrk="1" hangingPunct="1"/>
              <a:r>
                <a:rPr lang="en-US" altLang="zh-CN" sz="1865" dirty="0">
                  <a:solidFill>
                    <a:srgbClr val="FFFFFF"/>
                  </a:solidFill>
                  <a:latin typeface="微软雅黑" panose="020B0503020204020204" charset="-122"/>
                  <a:ea typeface="微软雅黑" panose="020B0503020204020204" charset="-122"/>
                  <a:sym typeface="微软雅黑" panose="020B0503020204020204" charset="-122"/>
                </a:rPr>
                <a:t>2G</a:t>
              </a:r>
              <a:endParaRPr lang="zh-CN" altLang="en-US" sz="1865" dirty="0">
                <a:solidFill>
                  <a:prstClr val="white"/>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95" name="圆角矩形 9"/>
            <p:cNvSpPr>
              <a:spLocks noChangeArrowheads="1"/>
            </p:cNvSpPr>
            <p:nvPr/>
          </p:nvSpPr>
          <p:spPr bwMode="auto">
            <a:xfrm>
              <a:off x="4595729" y="2727312"/>
              <a:ext cx="452940" cy="335616"/>
            </a:xfrm>
            <a:prstGeom prst="roundRect">
              <a:avLst>
                <a:gd name="adj" fmla="val 6736"/>
              </a:avLst>
            </a:prstGeom>
            <a:extLst>
              <a:ext uri="{91240B29-F687-4F45-9708-019B960494DF}">
                <a14:hiddenLine xmlns:a14="http://schemas.microsoft.com/office/drawing/2010/main" w="9525">
                  <a:solidFill>
                    <a:srgbClr val="000000"/>
                  </a:solidFill>
                  <a:round/>
                </a14:hiddenLine>
              </a:ext>
            </a:extLst>
          </p:spPr>
          <p:style>
            <a:lnRef idx="0">
              <a:schemeClr val="accent2"/>
            </a:lnRef>
            <a:fillRef idx="3">
              <a:schemeClr val="accent2"/>
            </a:fillRef>
            <a:effectRef idx="3">
              <a:schemeClr val="accent2"/>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914400" eaLnBrk="1" hangingPunct="1"/>
              <a:r>
                <a:rPr lang="en-US" altLang="zh-CN" sz="1865" dirty="0">
                  <a:solidFill>
                    <a:srgbClr val="FFFFFF"/>
                  </a:solidFill>
                  <a:latin typeface="微软雅黑" panose="020B0503020204020204" charset="-122"/>
                  <a:ea typeface="微软雅黑" panose="020B0503020204020204" charset="-122"/>
                  <a:sym typeface="微软雅黑" panose="020B0503020204020204" charset="-122"/>
                </a:rPr>
                <a:t>3G</a:t>
              </a:r>
              <a:endParaRPr lang="zh-CN" altLang="en-US" sz="1865" dirty="0">
                <a:solidFill>
                  <a:prstClr val="white"/>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96" name="圆角矩形 9"/>
            <p:cNvSpPr>
              <a:spLocks noChangeArrowheads="1"/>
            </p:cNvSpPr>
            <p:nvPr/>
          </p:nvSpPr>
          <p:spPr bwMode="auto">
            <a:xfrm>
              <a:off x="4605516" y="3514244"/>
              <a:ext cx="452940" cy="335616"/>
            </a:xfrm>
            <a:prstGeom prst="roundRect">
              <a:avLst>
                <a:gd name="adj" fmla="val 6736"/>
              </a:avLst>
            </a:prstGeom>
            <a:extLst>
              <a:ext uri="{91240B29-F687-4F45-9708-019B960494DF}">
                <a14:hiddenLine xmlns:a14="http://schemas.microsoft.com/office/drawing/2010/main" w="9525">
                  <a:solidFill>
                    <a:srgbClr val="000000"/>
                  </a:solidFill>
                  <a:round/>
                </a14:hiddenLine>
              </a:ext>
            </a:extLst>
          </p:spPr>
          <p:style>
            <a:lnRef idx="0">
              <a:schemeClr val="accent2"/>
            </a:lnRef>
            <a:fillRef idx="3">
              <a:schemeClr val="accent2"/>
            </a:fillRef>
            <a:effectRef idx="3">
              <a:schemeClr val="accent2"/>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914400" eaLnBrk="1" hangingPunct="1"/>
              <a:r>
                <a:rPr lang="en-US" altLang="zh-CN" sz="1865" dirty="0">
                  <a:solidFill>
                    <a:srgbClr val="FFFFFF"/>
                  </a:solidFill>
                  <a:latin typeface="微软雅黑" panose="020B0503020204020204" charset="-122"/>
                  <a:ea typeface="微软雅黑" panose="020B0503020204020204" charset="-122"/>
                  <a:sym typeface="微软雅黑" panose="020B0503020204020204" charset="-122"/>
                </a:rPr>
                <a:t>4G</a:t>
              </a:r>
              <a:endParaRPr lang="zh-CN" altLang="en-US" sz="1865" dirty="0">
                <a:solidFill>
                  <a:prstClr val="white"/>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97" name="圆角矩形 9"/>
            <p:cNvSpPr>
              <a:spLocks noChangeArrowheads="1"/>
            </p:cNvSpPr>
            <p:nvPr/>
          </p:nvSpPr>
          <p:spPr bwMode="auto">
            <a:xfrm>
              <a:off x="4622769" y="4351842"/>
              <a:ext cx="452940" cy="335616"/>
            </a:xfrm>
            <a:prstGeom prst="roundRect">
              <a:avLst>
                <a:gd name="adj" fmla="val 6736"/>
              </a:avLst>
            </a:prstGeom>
            <a:extLst>
              <a:ext uri="{91240B29-F687-4F45-9708-019B960494DF}">
                <a14:hiddenLine xmlns:a14="http://schemas.microsoft.com/office/drawing/2010/main" w="9525">
                  <a:solidFill>
                    <a:srgbClr val="000000"/>
                  </a:solidFill>
                  <a:round/>
                </a14:hiddenLine>
              </a:ext>
            </a:extLst>
          </p:spPr>
          <p:style>
            <a:lnRef idx="0">
              <a:schemeClr val="accent2"/>
            </a:lnRef>
            <a:fillRef idx="3">
              <a:schemeClr val="accent2"/>
            </a:fillRef>
            <a:effectRef idx="3">
              <a:schemeClr val="accent2"/>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914400" eaLnBrk="1" hangingPunct="1"/>
              <a:r>
                <a:rPr lang="en-US" altLang="zh-CN" sz="1865" dirty="0">
                  <a:solidFill>
                    <a:srgbClr val="FFFFFF"/>
                  </a:solidFill>
                  <a:latin typeface="微软雅黑" panose="020B0503020204020204" charset="-122"/>
                  <a:ea typeface="微软雅黑" panose="020B0503020204020204" charset="-122"/>
                  <a:sym typeface="微软雅黑" panose="020B0503020204020204" charset="-122"/>
                </a:rPr>
                <a:t>5G</a:t>
              </a:r>
              <a:endParaRPr lang="zh-CN" altLang="en-US" sz="1865" dirty="0">
                <a:solidFill>
                  <a:prstClr val="white"/>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100" name="文本框 99"/>
            <p:cNvSpPr txBox="1"/>
            <p:nvPr/>
          </p:nvSpPr>
          <p:spPr>
            <a:xfrm>
              <a:off x="5160753" y="1919426"/>
              <a:ext cx="505599" cy="293350"/>
            </a:xfrm>
            <a:prstGeom prst="rect">
              <a:avLst/>
            </a:prstGeom>
            <a:noFill/>
          </p:spPr>
          <p:txBody>
            <a:bodyPr wrap="square" rtlCol="0">
              <a:spAutoFit/>
            </a:bodyPr>
            <a:lstStyle/>
            <a:p>
              <a:pPr defTabSz="914400">
                <a:lnSpc>
                  <a:spcPct val="150000"/>
                </a:lnSpc>
              </a:pPr>
              <a:r>
                <a:rPr lang="zh-CN" altLang="en-US" sz="1400" dirty="0">
                  <a:solidFill>
                    <a:prstClr val="black"/>
                  </a:solidFill>
                  <a:latin typeface="微软雅黑" panose="020B0503020204020204" charset="-122"/>
                  <a:ea typeface="微软雅黑" panose="020B0503020204020204" charset="-122"/>
                  <a:cs typeface="Arial" panose="020B0604020202020204" pitchFamily="34" charset="0"/>
                </a:rPr>
                <a:t>季度</a:t>
              </a:r>
              <a:endParaRPr lang="en-US" altLang="zh-CN" sz="1400" dirty="0">
                <a:solidFill>
                  <a:prstClr val="black"/>
                </a:solidFill>
                <a:latin typeface="微软雅黑" panose="020B0503020204020204" charset="-122"/>
                <a:ea typeface="微软雅黑" panose="020B0503020204020204" charset="-122"/>
                <a:cs typeface="Arial" panose="020B0604020202020204" pitchFamily="34" charset="0"/>
              </a:endParaRPr>
            </a:p>
          </p:txBody>
        </p:sp>
        <p:sp>
          <p:nvSpPr>
            <p:cNvPr id="101" name="文本框 100"/>
            <p:cNvSpPr txBox="1"/>
            <p:nvPr/>
          </p:nvSpPr>
          <p:spPr>
            <a:xfrm>
              <a:off x="6042111" y="1938455"/>
              <a:ext cx="654359" cy="293350"/>
            </a:xfrm>
            <a:prstGeom prst="rect">
              <a:avLst/>
            </a:prstGeom>
            <a:noFill/>
          </p:spPr>
          <p:txBody>
            <a:bodyPr wrap="square" rtlCol="0">
              <a:spAutoFit/>
            </a:bodyPr>
            <a:lstStyle/>
            <a:p>
              <a:pPr defTabSz="914400">
                <a:lnSpc>
                  <a:spcPct val="150000"/>
                </a:lnSpc>
              </a:pPr>
              <a:r>
                <a:rPr lang="en-US" altLang="zh-CN" sz="1400" dirty="0">
                  <a:solidFill>
                    <a:prstClr val="black"/>
                  </a:solidFill>
                  <a:latin typeface="微软雅黑" panose="020B0503020204020204" charset="-122"/>
                  <a:ea typeface="微软雅黑" panose="020B0503020204020204" charset="-122"/>
                  <a:cs typeface="Arial" panose="020B0604020202020204" pitchFamily="34" charset="0"/>
                </a:rPr>
                <a:t>2G</a:t>
              </a:r>
              <a:r>
                <a:rPr lang="zh-CN" altLang="en-US" sz="1400" dirty="0">
                  <a:solidFill>
                    <a:prstClr val="black"/>
                  </a:solidFill>
                  <a:latin typeface="微软雅黑" panose="020B0503020204020204" charset="-122"/>
                  <a:ea typeface="微软雅黑" panose="020B0503020204020204" charset="-122"/>
                  <a:cs typeface="Arial" panose="020B0604020202020204" pitchFamily="34" charset="0"/>
                </a:rPr>
                <a:t>规模</a:t>
              </a:r>
              <a:endParaRPr lang="en-US" altLang="zh-CN" sz="1400" dirty="0">
                <a:solidFill>
                  <a:prstClr val="black"/>
                </a:solidFill>
                <a:latin typeface="微软雅黑" panose="020B0503020204020204" charset="-122"/>
                <a:ea typeface="微软雅黑" panose="020B0503020204020204" charset="-122"/>
                <a:cs typeface="Arial" panose="020B0604020202020204" pitchFamily="34" charset="0"/>
              </a:endParaRPr>
            </a:p>
          </p:txBody>
        </p:sp>
        <p:sp>
          <p:nvSpPr>
            <p:cNvPr id="102" name="文本框 101"/>
            <p:cNvSpPr txBox="1"/>
            <p:nvPr/>
          </p:nvSpPr>
          <p:spPr>
            <a:xfrm>
              <a:off x="5191473" y="2623897"/>
              <a:ext cx="548272" cy="293350"/>
            </a:xfrm>
            <a:prstGeom prst="rect">
              <a:avLst/>
            </a:prstGeom>
            <a:noFill/>
          </p:spPr>
          <p:txBody>
            <a:bodyPr wrap="square" rtlCol="0">
              <a:spAutoFit/>
            </a:bodyPr>
            <a:lstStyle/>
            <a:p>
              <a:pPr defTabSz="914400">
                <a:lnSpc>
                  <a:spcPct val="150000"/>
                </a:lnSpc>
              </a:pPr>
              <a:r>
                <a:rPr lang="zh-CN" altLang="en-US" sz="1400" dirty="0">
                  <a:solidFill>
                    <a:prstClr val="black"/>
                  </a:solidFill>
                  <a:latin typeface="微软雅黑" panose="020B0503020204020204" charset="-122"/>
                  <a:ea typeface="微软雅黑" panose="020B0503020204020204" charset="-122"/>
                  <a:cs typeface="Arial" panose="020B0604020202020204" pitchFamily="34" charset="0"/>
                </a:rPr>
                <a:t>季度</a:t>
              </a:r>
              <a:endParaRPr lang="en-US" altLang="zh-CN" sz="1400" dirty="0">
                <a:solidFill>
                  <a:prstClr val="black"/>
                </a:solidFill>
                <a:latin typeface="微软雅黑" panose="020B0503020204020204" charset="-122"/>
                <a:ea typeface="微软雅黑" panose="020B0503020204020204" charset="-122"/>
                <a:cs typeface="Arial" panose="020B0604020202020204" pitchFamily="34" charset="0"/>
              </a:endParaRPr>
            </a:p>
          </p:txBody>
        </p:sp>
        <p:sp>
          <p:nvSpPr>
            <p:cNvPr id="103" name="文本框 102"/>
            <p:cNvSpPr txBox="1"/>
            <p:nvPr/>
          </p:nvSpPr>
          <p:spPr>
            <a:xfrm>
              <a:off x="5111424" y="2807141"/>
              <a:ext cx="654359" cy="293350"/>
            </a:xfrm>
            <a:prstGeom prst="rect">
              <a:avLst/>
            </a:prstGeom>
            <a:noFill/>
          </p:spPr>
          <p:txBody>
            <a:bodyPr wrap="square" rtlCol="0">
              <a:spAutoFit/>
            </a:bodyPr>
            <a:lstStyle/>
            <a:p>
              <a:pPr defTabSz="914400">
                <a:lnSpc>
                  <a:spcPct val="150000"/>
                </a:lnSpc>
              </a:pPr>
              <a:r>
                <a:rPr lang="en-US" altLang="zh-CN" sz="1400" dirty="0">
                  <a:solidFill>
                    <a:prstClr val="black"/>
                  </a:solidFill>
                  <a:latin typeface="微软雅黑" panose="020B0503020204020204" charset="-122"/>
                  <a:ea typeface="微软雅黑" panose="020B0503020204020204" charset="-122"/>
                  <a:cs typeface="Arial" panose="020B0604020202020204" pitchFamily="34" charset="0"/>
                </a:rPr>
                <a:t>2G</a:t>
              </a:r>
              <a:r>
                <a:rPr lang="zh-CN" altLang="en-US" sz="1400" dirty="0">
                  <a:solidFill>
                    <a:prstClr val="black"/>
                  </a:solidFill>
                  <a:latin typeface="微软雅黑" panose="020B0503020204020204" charset="-122"/>
                  <a:ea typeface="微软雅黑" panose="020B0503020204020204" charset="-122"/>
                  <a:cs typeface="Arial" panose="020B0604020202020204" pitchFamily="34" charset="0"/>
                </a:rPr>
                <a:t>规模</a:t>
              </a:r>
              <a:endParaRPr lang="en-US" altLang="zh-CN" sz="1400" dirty="0">
                <a:solidFill>
                  <a:prstClr val="black"/>
                </a:solidFill>
                <a:latin typeface="微软雅黑" panose="020B0503020204020204" charset="-122"/>
                <a:ea typeface="微软雅黑" panose="020B0503020204020204" charset="-122"/>
                <a:cs typeface="Arial" panose="020B0604020202020204" pitchFamily="34" charset="0"/>
              </a:endParaRPr>
            </a:p>
          </p:txBody>
        </p:sp>
        <p:sp>
          <p:nvSpPr>
            <p:cNvPr id="104" name="文本框 103"/>
            <p:cNvSpPr txBox="1"/>
            <p:nvPr/>
          </p:nvSpPr>
          <p:spPr>
            <a:xfrm>
              <a:off x="6054623" y="2742376"/>
              <a:ext cx="654359" cy="293350"/>
            </a:xfrm>
            <a:prstGeom prst="rect">
              <a:avLst/>
            </a:prstGeom>
            <a:noFill/>
          </p:spPr>
          <p:txBody>
            <a:bodyPr wrap="square" rtlCol="0">
              <a:spAutoFit/>
            </a:bodyPr>
            <a:lstStyle/>
            <a:p>
              <a:pPr defTabSz="914400">
                <a:lnSpc>
                  <a:spcPct val="150000"/>
                </a:lnSpc>
              </a:pPr>
              <a:r>
                <a:rPr lang="en-US" altLang="zh-CN" sz="1400" dirty="0">
                  <a:solidFill>
                    <a:prstClr val="black"/>
                  </a:solidFill>
                  <a:latin typeface="微软雅黑" panose="020B0503020204020204" charset="-122"/>
                  <a:ea typeface="微软雅黑" panose="020B0503020204020204" charset="-122"/>
                  <a:cs typeface="Arial" panose="020B0604020202020204" pitchFamily="34" charset="0"/>
                </a:rPr>
                <a:t>3G</a:t>
              </a:r>
              <a:r>
                <a:rPr lang="zh-CN" altLang="en-US" sz="1400" dirty="0">
                  <a:solidFill>
                    <a:prstClr val="black"/>
                  </a:solidFill>
                  <a:latin typeface="微软雅黑" panose="020B0503020204020204" charset="-122"/>
                  <a:ea typeface="微软雅黑" panose="020B0503020204020204" charset="-122"/>
                  <a:cs typeface="Arial" panose="020B0604020202020204" pitchFamily="34" charset="0"/>
                </a:rPr>
                <a:t>规模</a:t>
              </a:r>
              <a:endParaRPr lang="en-US" altLang="zh-CN" sz="1400" dirty="0">
                <a:solidFill>
                  <a:prstClr val="black"/>
                </a:solidFill>
                <a:latin typeface="微软雅黑" panose="020B0503020204020204" charset="-122"/>
                <a:ea typeface="微软雅黑" panose="020B0503020204020204" charset="-122"/>
                <a:cs typeface="Arial" panose="020B0604020202020204" pitchFamily="34" charset="0"/>
              </a:endParaRPr>
            </a:p>
          </p:txBody>
        </p:sp>
        <p:sp>
          <p:nvSpPr>
            <p:cNvPr id="106" name="文本框 105"/>
            <p:cNvSpPr txBox="1"/>
            <p:nvPr/>
          </p:nvSpPr>
          <p:spPr>
            <a:xfrm>
              <a:off x="5180436" y="3316728"/>
              <a:ext cx="527472" cy="293350"/>
            </a:xfrm>
            <a:prstGeom prst="rect">
              <a:avLst/>
            </a:prstGeom>
            <a:noFill/>
          </p:spPr>
          <p:txBody>
            <a:bodyPr wrap="square" rtlCol="0">
              <a:spAutoFit/>
            </a:bodyPr>
            <a:lstStyle/>
            <a:p>
              <a:pPr defTabSz="914400">
                <a:lnSpc>
                  <a:spcPct val="150000"/>
                </a:lnSpc>
              </a:pPr>
              <a:r>
                <a:rPr lang="zh-CN" altLang="en-US" sz="1400" dirty="0">
                  <a:solidFill>
                    <a:prstClr val="black"/>
                  </a:solidFill>
                  <a:latin typeface="微软雅黑" panose="020B0503020204020204" charset="-122"/>
                  <a:ea typeface="微软雅黑" panose="020B0503020204020204" charset="-122"/>
                  <a:cs typeface="Arial" panose="020B0604020202020204" pitchFamily="34" charset="0"/>
                </a:rPr>
                <a:t>季度</a:t>
              </a:r>
              <a:endParaRPr lang="en-US" altLang="zh-CN" sz="1400" dirty="0">
                <a:solidFill>
                  <a:prstClr val="black"/>
                </a:solidFill>
                <a:latin typeface="微软雅黑" panose="020B0503020204020204" charset="-122"/>
                <a:ea typeface="微软雅黑" panose="020B0503020204020204" charset="-122"/>
                <a:cs typeface="Arial" panose="020B0604020202020204" pitchFamily="34" charset="0"/>
              </a:endParaRPr>
            </a:p>
          </p:txBody>
        </p:sp>
        <p:sp>
          <p:nvSpPr>
            <p:cNvPr id="107" name="文本框 106"/>
            <p:cNvSpPr txBox="1"/>
            <p:nvPr/>
          </p:nvSpPr>
          <p:spPr>
            <a:xfrm>
              <a:off x="5122073" y="3506648"/>
              <a:ext cx="654359" cy="293350"/>
            </a:xfrm>
            <a:prstGeom prst="rect">
              <a:avLst/>
            </a:prstGeom>
            <a:noFill/>
          </p:spPr>
          <p:txBody>
            <a:bodyPr wrap="square" rtlCol="0">
              <a:spAutoFit/>
            </a:bodyPr>
            <a:lstStyle/>
            <a:p>
              <a:pPr defTabSz="914400">
                <a:lnSpc>
                  <a:spcPct val="150000"/>
                </a:lnSpc>
              </a:pPr>
              <a:r>
                <a:rPr lang="en-US" altLang="zh-CN" sz="1400" dirty="0">
                  <a:solidFill>
                    <a:prstClr val="black"/>
                  </a:solidFill>
                  <a:latin typeface="微软雅黑" panose="020B0503020204020204" charset="-122"/>
                  <a:ea typeface="微软雅黑" panose="020B0503020204020204" charset="-122"/>
                  <a:cs typeface="Arial" panose="020B0604020202020204" pitchFamily="34" charset="0"/>
                </a:rPr>
                <a:t>2G</a:t>
              </a:r>
              <a:r>
                <a:rPr lang="zh-CN" altLang="en-US" sz="1400" dirty="0">
                  <a:solidFill>
                    <a:prstClr val="black"/>
                  </a:solidFill>
                  <a:latin typeface="微软雅黑" panose="020B0503020204020204" charset="-122"/>
                  <a:ea typeface="微软雅黑" panose="020B0503020204020204" charset="-122"/>
                  <a:cs typeface="Arial" panose="020B0604020202020204" pitchFamily="34" charset="0"/>
                </a:rPr>
                <a:t>规模</a:t>
              </a:r>
              <a:endParaRPr lang="en-US" altLang="zh-CN" sz="1400" dirty="0">
                <a:solidFill>
                  <a:prstClr val="black"/>
                </a:solidFill>
                <a:latin typeface="微软雅黑" panose="020B0503020204020204" charset="-122"/>
                <a:ea typeface="微软雅黑" panose="020B0503020204020204" charset="-122"/>
                <a:cs typeface="Arial" panose="020B0604020202020204" pitchFamily="34" charset="0"/>
              </a:endParaRPr>
            </a:p>
          </p:txBody>
        </p:sp>
        <p:sp>
          <p:nvSpPr>
            <p:cNvPr id="108" name="文本框 107"/>
            <p:cNvSpPr txBox="1"/>
            <p:nvPr/>
          </p:nvSpPr>
          <p:spPr>
            <a:xfrm>
              <a:off x="5113834" y="3702436"/>
              <a:ext cx="654359" cy="293350"/>
            </a:xfrm>
            <a:prstGeom prst="rect">
              <a:avLst/>
            </a:prstGeom>
            <a:noFill/>
          </p:spPr>
          <p:txBody>
            <a:bodyPr wrap="square" rtlCol="0">
              <a:spAutoFit/>
            </a:bodyPr>
            <a:lstStyle/>
            <a:p>
              <a:pPr defTabSz="914400">
                <a:lnSpc>
                  <a:spcPct val="150000"/>
                </a:lnSpc>
              </a:pPr>
              <a:r>
                <a:rPr lang="en-US" altLang="zh-CN" sz="1400" dirty="0">
                  <a:solidFill>
                    <a:prstClr val="black"/>
                  </a:solidFill>
                  <a:latin typeface="微软雅黑" panose="020B0503020204020204" charset="-122"/>
                  <a:ea typeface="微软雅黑" panose="020B0503020204020204" charset="-122"/>
                  <a:cs typeface="Arial" panose="020B0604020202020204" pitchFamily="34" charset="0"/>
                </a:rPr>
                <a:t>3G</a:t>
              </a:r>
              <a:r>
                <a:rPr lang="zh-CN" altLang="en-US" sz="1400" dirty="0">
                  <a:solidFill>
                    <a:prstClr val="black"/>
                  </a:solidFill>
                  <a:latin typeface="微软雅黑" panose="020B0503020204020204" charset="-122"/>
                  <a:ea typeface="微软雅黑" panose="020B0503020204020204" charset="-122"/>
                  <a:cs typeface="Arial" panose="020B0604020202020204" pitchFamily="34" charset="0"/>
                </a:rPr>
                <a:t>规模</a:t>
              </a:r>
              <a:endParaRPr lang="en-US" altLang="zh-CN" sz="1400" dirty="0">
                <a:solidFill>
                  <a:prstClr val="black"/>
                </a:solidFill>
                <a:latin typeface="微软雅黑" panose="020B0503020204020204" charset="-122"/>
                <a:ea typeface="微软雅黑" panose="020B0503020204020204" charset="-122"/>
                <a:cs typeface="Arial" panose="020B0604020202020204" pitchFamily="34" charset="0"/>
              </a:endParaRPr>
            </a:p>
          </p:txBody>
        </p:sp>
        <p:sp>
          <p:nvSpPr>
            <p:cNvPr id="109" name="文本框 108"/>
            <p:cNvSpPr txBox="1"/>
            <p:nvPr/>
          </p:nvSpPr>
          <p:spPr>
            <a:xfrm>
              <a:off x="6049631" y="3533658"/>
              <a:ext cx="654359" cy="293350"/>
            </a:xfrm>
            <a:prstGeom prst="rect">
              <a:avLst/>
            </a:prstGeom>
            <a:noFill/>
          </p:spPr>
          <p:txBody>
            <a:bodyPr wrap="square" rtlCol="0">
              <a:spAutoFit/>
            </a:bodyPr>
            <a:lstStyle/>
            <a:p>
              <a:pPr defTabSz="914400">
                <a:lnSpc>
                  <a:spcPct val="150000"/>
                </a:lnSpc>
              </a:pPr>
              <a:r>
                <a:rPr lang="en-US" altLang="zh-CN" sz="1400" dirty="0">
                  <a:solidFill>
                    <a:prstClr val="black"/>
                  </a:solidFill>
                  <a:latin typeface="微软雅黑" panose="020B0503020204020204" charset="-122"/>
                  <a:ea typeface="微软雅黑" panose="020B0503020204020204" charset="-122"/>
                  <a:cs typeface="Arial" panose="020B0604020202020204" pitchFamily="34" charset="0"/>
                </a:rPr>
                <a:t>4G</a:t>
              </a:r>
              <a:r>
                <a:rPr lang="zh-CN" altLang="en-US" sz="1400" dirty="0">
                  <a:solidFill>
                    <a:prstClr val="black"/>
                  </a:solidFill>
                  <a:latin typeface="微软雅黑" panose="020B0503020204020204" charset="-122"/>
                  <a:ea typeface="微软雅黑" panose="020B0503020204020204" charset="-122"/>
                  <a:cs typeface="Arial" panose="020B0604020202020204" pitchFamily="34" charset="0"/>
                </a:rPr>
                <a:t>规模</a:t>
              </a:r>
              <a:endParaRPr lang="en-US" altLang="zh-CN" sz="1400" dirty="0">
                <a:solidFill>
                  <a:prstClr val="black"/>
                </a:solidFill>
                <a:latin typeface="微软雅黑" panose="020B0503020204020204" charset="-122"/>
                <a:ea typeface="微软雅黑" panose="020B0503020204020204" charset="-122"/>
                <a:cs typeface="Arial" panose="020B0604020202020204" pitchFamily="34" charset="0"/>
              </a:endParaRPr>
            </a:p>
          </p:txBody>
        </p:sp>
        <p:sp>
          <p:nvSpPr>
            <p:cNvPr id="111" name="文本框 110"/>
            <p:cNvSpPr txBox="1"/>
            <p:nvPr/>
          </p:nvSpPr>
          <p:spPr>
            <a:xfrm>
              <a:off x="5196686" y="4353417"/>
              <a:ext cx="485487" cy="293350"/>
            </a:xfrm>
            <a:prstGeom prst="rect">
              <a:avLst/>
            </a:prstGeom>
            <a:noFill/>
          </p:spPr>
          <p:txBody>
            <a:bodyPr wrap="square" rtlCol="0">
              <a:spAutoFit/>
            </a:bodyPr>
            <a:lstStyle/>
            <a:p>
              <a:pPr defTabSz="914400">
                <a:lnSpc>
                  <a:spcPct val="150000"/>
                </a:lnSpc>
              </a:pPr>
              <a:r>
                <a:rPr lang="zh-CN" altLang="en-US" sz="1400" dirty="0">
                  <a:solidFill>
                    <a:prstClr val="black"/>
                  </a:solidFill>
                  <a:latin typeface="微软雅黑" panose="020B0503020204020204" charset="-122"/>
                  <a:ea typeface="微软雅黑" panose="020B0503020204020204" charset="-122"/>
                  <a:cs typeface="Arial" panose="020B0604020202020204" pitchFamily="34" charset="0"/>
                </a:rPr>
                <a:t>季度</a:t>
              </a:r>
              <a:endParaRPr lang="en-US" altLang="zh-CN" sz="1400" dirty="0">
                <a:solidFill>
                  <a:prstClr val="black"/>
                </a:solidFill>
                <a:latin typeface="微软雅黑" panose="020B0503020204020204" charset="-122"/>
                <a:ea typeface="微软雅黑" panose="020B0503020204020204" charset="-122"/>
                <a:cs typeface="Arial" panose="020B0604020202020204" pitchFamily="34" charset="0"/>
              </a:endParaRPr>
            </a:p>
          </p:txBody>
        </p:sp>
        <p:sp>
          <p:nvSpPr>
            <p:cNvPr id="112" name="文本框 111"/>
            <p:cNvSpPr txBox="1"/>
            <p:nvPr/>
          </p:nvSpPr>
          <p:spPr>
            <a:xfrm>
              <a:off x="5971754" y="4358646"/>
              <a:ext cx="987157" cy="293350"/>
            </a:xfrm>
            <a:prstGeom prst="rect">
              <a:avLst/>
            </a:prstGeom>
            <a:noFill/>
          </p:spPr>
          <p:txBody>
            <a:bodyPr wrap="square" rtlCol="0">
              <a:spAutoFit/>
            </a:bodyPr>
            <a:lstStyle/>
            <a:p>
              <a:pPr defTabSz="914400">
                <a:lnSpc>
                  <a:spcPct val="150000"/>
                </a:lnSpc>
              </a:pPr>
              <a:r>
                <a:rPr lang="en-US" altLang="zh-CN" sz="1400" dirty="0">
                  <a:solidFill>
                    <a:prstClr val="black"/>
                  </a:solidFill>
                  <a:latin typeface="微软雅黑" panose="020B0503020204020204" charset="-122"/>
                  <a:ea typeface="微软雅黑" panose="020B0503020204020204" charset="-122"/>
                  <a:cs typeface="Arial" panose="020B0604020202020204" pitchFamily="34" charset="0"/>
                </a:rPr>
                <a:t>5G</a:t>
              </a:r>
              <a:r>
                <a:rPr lang="zh-CN" altLang="en-US" sz="1400" dirty="0">
                  <a:solidFill>
                    <a:prstClr val="black"/>
                  </a:solidFill>
                  <a:latin typeface="微软雅黑" panose="020B0503020204020204" charset="-122"/>
                  <a:ea typeface="微软雅黑" panose="020B0503020204020204" charset="-122"/>
                  <a:cs typeface="Arial" panose="020B0604020202020204" pitchFamily="34" charset="0"/>
                </a:rPr>
                <a:t>模拟标签</a:t>
              </a:r>
              <a:endParaRPr lang="en-US" altLang="zh-CN" sz="1400" dirty="0">
                <a:solidFill>
                  <a:prstClr val="black"/>
                </a:solidFill>
                <a:latin typeface="微软雅黑" panose="020B0503020204020204" charset="-122"/>
                <a:ea typeface="微软雅黑" panose="020B0503020204020204" charset="-122"/>
                <a:cs typeface="Arial" panose="020B0604020202020204" pitchFamily="34" charset="0"/>
              </a:endParaRPr>
            </a:p>
          </p:txBody>
        </p:sp>
        <p:sp>
          <p:nvSpPr>
            <p:cNvPr id="114" name="文本框 113"/>
            <p:cNvSpPr txBox="1"/>
            <p:nvPr/>
          </p:nvSpPr>
          <p:spPr>
            <a:xfrm>
              <a:off x="8185546" y="1855193"/>
              <a:ext cx="654359" cy="395060"/>
            </a:xfrm>
            <a:prstGeom prst="rect">
              <a:avLst/>
            </a:prstGeom>
            <a:noFill/>
          </p:spPr>
          <p:txBody>
            <a:bodyPr wrap="square" rtlCol="0">
              <a:spAutoFit/>
            </a:bodyPr>
            <a:lstStyle/>
            <a:p>
              <a:pPr defTabSz="914400">
                <a:lnSpc>
                  <a:spcPct val="150000"/>
                </a:lnSpc>
              </a:pPr>
              <a:r>
                <a:rPr lang="en-US" altLang="zh-CN" sz="2135" dirty="0">
                  <a:solidFill>
                    <a:srgbClr val="EE0000"/>
                  </a:solidFill>
                  <a:latin typeface="微软雅黑" panose="020B0503020204020204" charset="-122"/>
                  <a:ea typeface="微软雅黑" panose="020B0503020204020204" charset="-122"/>
                  <a:cs typeface="Arial" panose="020B0604020202020204" pitchFamily="34" charset="0"/>
                </a:rPr>
                <a:t>97.3</a:t>
              </a:r>
            </a:p>
          </p:txBody>
        </p:sp>
        <p:sp>
          <p:nvSpPr>
            <p:cNvPr id="140" name="文本框 139"/>
            <p:cNvSpPr txBox="1"/>
            <p:nvPr/>
          </p:nvSpPr>
          <p:spPr>
            <a:xfrm>
              <a:off x="8162057" y="2648445"/>
              <a:ext cx="710499" cy="395060"/>
            </a:xfrm>
            <a:prstGeom prst="rect">
              <a:avLst/>
            </a:prstGeom>
            <a:noFill/>
          </p:spPr>
          <p:txBody>
            <a:bodyPr wrap="square" rtlCol="0">
              <a:spAutoFit/>
            </a:bodyPr>
            <a:lstStyle/>
            <a:p>
              <a:pPr defTabSz="914400">
                <a:lnSpc>
                  <a:spcPct val="150000"/>
                </a:lnSpc>
              </a:pPr>
              <a:r>
                <a:rPr lang="en-US" altLang="zh-CN" sz="2135" dirty="0">
                  <a:solidFill>
                    <a:srgbClr val="EE0000"/>
                  </a:solidFill>
                  <a:latin typeface="微软雅黑" panose="020B0503020204020204" charset="-122"/>
                  <a:ea typeface="微软雅黑" panose="020B0503020204020204" charset="-122"/>
                  <a:cs typeface="Arial" panose="020B0604020202020204" pitchFamily="34" charset="0"/>
                </a:rPr>
                <a:t>96.25</a:t>
              </a:r>
            </a:p>
          </p:txBody>
        </p:sp>
        <p:sp>
          <p:nvSpPr>
            <p:cNvPr id="141" name="文本框 140"/>
            <p:cNvSpPr txBox="1"/>
            <p:nvPr/>
          </p:nvSpPr>
          <p:spPr>
            <a:xfrm>
              <a:off x="8187421" y="3495196"/>
              <a:ext cx="710499" cy="395060"/>
            </a:xfrm>
            <a:prstGeom prst="rect">
              <a:avLst/>
            </a:prstGeom>
            <a:noFill/>
          </p:spPr>
          <p:txBody>
            <a:bodyPr wrap="square" rtlCol="0">
              <a:spAutoFit/>
            </a:bodyPr>
            <a:lstStyle/>
            <a:p>
              <a:pPr defTabSz="914400">
                <a:lnSpc>
                  <a:spcPct val="150000"/>
                </a:lnSpc>
              </a:pPr>
              <a:r>
                <a:rPr lang="en-US" altLang="zh-CN" sz="2135" dirty="0">
                  <a:solidFill>
                    <a:srgbClr val="EE0000"/>
                  </a:solidFill>
                  <a:latin typeface="微软雅黑" panose="020B0503020204020204" charset="-122"/>
                  <a:ea typeface="微软雅黑" panose="020B0503020204020204" charset="-122"/>
                  <a:cs typeface="Arial" panose="020B0604020202020204" pitchFamily="34" charset="0"/>
                </a:rPr>
                <a:t>93.4</a:t>
              </a:r>
            </a:p>
          </p:txBody>
        </p:sp>
        <p:sp>
          <p:nvSpPr>
            <p:cNvPr id="143" name="文本框 142"/>
            <p:cNvSpPr txBox="1"/>
            <p:nvPr/>
          </p:nvSpPr>
          <p:spPr>
            <a:xfrm>
              <a:off x="8186796" y="4293397"/>
              <a:ext cx="710499" cy="395060"/>
            </a:xfrm>
            <a:prstGeom prst="rect">
              <a:avLst/>
            </a:prstGeom>
            <a:noFill/>
          </p:spPr>
          <p:txBody>
            <a:bodyPr wrap="square" rtlCol="0">
              <a:spAutoFit/>
            </a:bodyPr>
            <a:lstStyle/>
            <a:p>
              <a:pPr defTabSz="914400">
                <a:lnSpc>
                  <a:spcPct val="150000"/>
                </a:lnSpc>
              </a:pPr>
              <a:r>
                <a:rPr lang="en-US" altLang="zh-CN" sz="2135" dirty="0">
                  <a:solidFill>
                    <a:srgbClr val="EE0000"/>
                  </a:solidFill>
                  <a:latin typeface="微软雅黑" panose="020B0503020204020204" charset="-122"/>
                  <a:ea typeface="微软雅黑" panose="020B0503020204020204" charset="-122"/>
                  <a:cs typeface="Arial" panose="020B0604020202020204" pitchFamily="34" charset="0"/>
                </a:rPr>
                <a:t>96.4</a:t>
              </a:r>
            </a:p>
          </p:txBody>
        </p:sp>
        <p:sp>
          <p:nvSpPr>
            <p:cNvPr id="72" name="圆角矩形 9"/>
            <p:cNvSpPr>
              <a:spLocks noChangeArrowheads="1"/>
            </p:cNvSpPr>
            <p:nvPr/>
          </p:nvSpPr>
          <p:spPr bwMode="auto">
            <a:xfrm>
              <a:off x="5685813" y="1359465"/>
              <a:ext cx="345055" cy="610657"/>
            </a:xfrm>
            <a:prstGeom prst="roundRect">
              <a:avLst>
                <a:gd name="adj" fmla="val 6736"/>
              </a:avLst>
            </a:prstGeom>
            <a:extLst>
              <a:ext uri="{91240B29-F687-4F45-9708-019B960494DF}">
                <a14:hiddenLine xmlns:a14="http://schemas.microsoft.com/office/drawing/2010/main" w="9525">
                  <a:solidFill>
                    <a:srgbClr val="000000"/>
                  </a:solidFill>
                  <a:round/>
                </a14:hiddenLine>
              </a:ext>
            </a:extLst>
          </p:spPr>
          <p:style>
            <a:lnRef idx="0">
              <a:schemeClr val="accent2"/>
            </a:lnRef>
            <a:fillRef idx="3">
              <a:schemeClr val="accent2"/>
            </a:fillRef>
            <a:effectRef idx="3">
              <a:schemeClr val="accent2"/>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914400" eaLnBrk="1" hangingPunct="1"/>
              <a:r>
                <a:rPr lang="zh-CN" altLang="en-US" sz="1465" dirty="0">
                  <a:solidFill>
                    <a:prstClr val="white"/>
                  </a:solidFill>
                  <a:latin typeface="微软雅黑" panose="020B0503020204020204" charset="-122"/>
                  <a:ea typeface="微软雅黑" panose="020B0503020204020204" charset="-122"/>
                  <a:sym typeface="华文细黑" panose="02010600040101010101" pitchFamily="2" charset="-122"/>
                </a:rPr>
                <a:t>拟合</a:t>
              </a:r>
            </a:p>
          </p:txBody>
        </p:sp>
        <p:sp>
          <p:nvSpPr>
            <p:cNvPr id="73" name="圆角矩形 9"/>
            <p:cNvSpPr>
              <a:spLocks noChangeArrowheads="1"/>
            </p:cNvSpPr>
            <p:nvPr/>
          </p:nvSpPr>
          <p:spPr bwMode="auto">
            <a:xfrm>
              <a:off x="6839253" y="2030436"/>
              <a:ext cx="1086928" cy="149372"/>
            </a:xfrm>
            <a:prstGeom prst="roundRect">
              <a:avLst>
                <a:gd name="adj" fmla="val 6736"/>
              </a:avLst>
            </a:prstGeom>
            <a:extLst>
              <a:ext uri="{91240B29-F687-4F45-9708-019B960494DF}">
                <a14:hiddenLine xmlns:a14="http://schemas.microsoft.com/office/drawing/2010/main" w="9525">
                  <a:solidFill>
                    <a:srgbClr val="000000"/>
                  </a:solidFill>
                  <a:round/>
                </a14:hiddenLine>
              </a:ext>
            </a:extLst>
          </p:spPr>
          <p:style>
            <a:lnRef idx="0">
              <a:schemeClr val="accent2"/>
            </a:lnRef>
            <a:fillRef idx="3">
              <a:schemeClr val="accent2"/>
            </a:fillRef>
            <a:effectRef idx="3">
              <a:schemeClr val="accent2"/>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914400" eaLnBrk="1" hangingPunct="1"/>
              <a:r>
                <a:rPr lang="en-US" altLang="zh-CN" sz="1465" dirty="0" err="1">
                  <a:solidFill>
                    <a:prstClr val="white"/>
                  </a:solidFill>
                  <a:latin typeface="微软雅黑" panose="020B0503020204020204" charset="-122"/>
                  <a:ea typeface="微软雅黑" panose="020B0503020204020204" charset="-122"/>
                  <a:sym typeface="华文细黑" panose="02010600040101010101" pitchFamily="2" charset="-122"/>
                </a:rPr>
                <a:t>test_size</a:t>
              </a:r>
              <a:r>
                <a:rPr lang="en-US" altLang="zh-CN" sz="1465" dirty="0">
                  <a:solidFill>
                    <a:prstClr val="white"/>
                  </a:solidFill>
                  <a:latin typeface="微软雅黑" panose="020B0503020204020204" charset="-122"/>
                  <a:ea typeface="微软雅黑" panose="020B0503020204020204" charset="-122"/>
                  <a:sym typeface="华文细黑" panose="02010600040101010101" pitchFamily="2" charset="-122"/>
                </a:rPr>
                <a:t>=0.3</a:t>
              </a:r>
              <a:endParaRPr lang="zh-CN" altLang="en-US" sz="1465" dirty="0">
                <a:solidFill>
                  <a:prstClr val="white"/>
                </a:solidFill>
                <a:latin typeface="微软雅黑" panose="020B0503020204020204" charset="-122"/>
                <a:ea typeface="微软雅黑" panose="020B0503020204020204" charset="-122"/>
                <a:sym typeface="华文细黑" panose="02010600040101010101" pitchFamily="2" charset="-122"/>
              </a:endParaRPr>
            </a:p>
          </p:txBody>
        </p:sp>
        <p:sp>
          <p:nvSpPr>
            <p:cNvPr id="74" name="圆角矩形 9"/>
            <p:cNvSpPr>
              <a:spLocks noChangeArrowheads="1"/>
            </p:cNvSpPr>
            <p:nvPr/>
          </p:nvSpPr>
          <p:spPr bwMode="auto">
            <a:xfrm>
              <a:off x="6860594" y="2825842"/>
              <a:ext cx="1086928" cy="149372"/>
            </a:xfrm>
            <a:prstGeom prst="roundRect">
              <a:avLst>
                <a:gd name="adj" fmla="val 6736"/>
              </a:avLst>
            </a:prstGeom>
            <a:extLst>
              <a:ext uri="{91240B29-F687-4F45-9708-019B960494DF}">
                <a14:hiddenLine xmlns:a14="http://schemas.microsoft.com/office/drawing/2010/main" w="9525">
                  <a:solidFill>
                    <a:srgbClr val="000000"/>
                  </a:solidFill>
                  <a:round/>
                </a14:hiddenLine>
              </a:ext>
            </a:extLst>
          </p:spPr>
          <p:style>
            <a:lnRef idx="0">
              <a:schemeClr val="accent2"/>
            </a:lnRef>
            <a:fillRef idx="3">
              <a:schemeClr val="accent2"/>
            </a:fillRef>
            <a:effectRef idx="3">
              <a:schemeClr val="accent2"/>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914400" eaLnBrk="1" hangingPunct="1"/>
              <a:r>
                <a:rPr lang="en-US" altLang="zh-CN" sz="1465" dirty="0" err="1">
                  <a:solidFill>
                    <a:prstClr val="white"/>
                  </a:solidFill>
                  <a:latin typeface="微软雅黑" panose="020B0503020204020204" charset="-122"/>
                  <a:ea typeface="微软雅黑" panose="020B0503020204020204" charset="-122"/>
                  <a:sym typeface="华文细黑" panose="02010600040101010101" pitchFamily="2" charset="-122"/>
                </a:rPr>
                <a:t>test_size</a:t>
              </a:r>
              <a:r>
                <a:rPr lang="en-US" altLang="zh-CN" sz="1465" dirty="0">
                  <a:solidFill>
                    <a:prstClr val="white"/>
                  </a:solidFill>
                  <a:latin typeface="微软雅黑" panose="020B0503020204020204" charset="-122"/>
                  <a:ea typeface="微软雅黑" panose="020B0503020204020204" charset="-122"/>
                  <a:sym typeface="华文细黑" panose="02010600040101010101" pitchFamily="2" charset="-122"/>
                </a:rPr>
                <a:t>=0.3</a:t>
              </a:r>
              <a:endParaRPr lang="zh-CN" altLang="en-US" sz="1465" dirty="0">
                <a:solidFill>
                  <a:prstClr val="white"/>
                </a:solidFill>
                <a:latin typeface="微软雅黑" panose="020B0503020204020204" charset="-122"/>
                <a:ea typeface="微软雅黑" panose="020B0503020204020204" charset="-122"/>
                <a:sym typeface="华文细黑" panose="02010600040101010101" pitchFamily="2" charset="-122"/>
              </a:endParaRPr>
            </a:p>
          </p:txBody>
        </p:sp>
        <p:sp>
          <p:nvSpPr>
            <p:cNvPr id="75" name="圆角矩形 9"/>
            <p:cNvSpPr>
              <a:spLocks noChangeArrowheads="1"/>
            </p:cNvSpPr>
            <p:nvPr/>
          </p:nvSpPr>
          <p:spPr bwMode="auto">
            <a:xfrm>
              <a:off x="6856483" y="3634228"/>
              <a:ext cx="1086928" cy="149372"/>
            </a:xfrm>
            <a:prstGeom prst="roundRect">
              <a:avLst>
                <a:gd name="adj" fmla="val 6736"/>
              </a:avLst>
            </a:prstGeom>
            <a:extLst>
              <a:ext uri="{91240B29-F687-4F45-9708-019B960494DF}">
                <a14:hiddenLine xmlns:a14="http://schemas.microsoft.com/office/drawing/2010/main" w="9525">
                  <a:solidFill>
                    <a:srgbClr val="000000"/>
                  </a:solidFill>
                  <a:round/>
                </a14:hiddenLine>
              </a:ext>
            </a:extLst>
          </p:spPr>
          <p:style>
            <a:lnRef idx="0">
              <a:schemeClr val="accent2"/>
            </a:lnRef>
            <a:fillRef idx="3">
              <a:schemeClr val="accent2"/>
            </a:fillRef>
            <a:effectRef idx="3">
              <a:schemeClr val="accent2"/>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914400" eaLnBrk="1" hangingPunct="1"/>
              <a:r>
                <a:rPr lang="en-US" altLang="zh-CN" sz="1465" dirty="0" err="1">
                  <a:solidFill>
                    <a:prstClr val="white"/>
                  </a:solidFill>
                  <a:latin typeface="微软雅黑" panose="020B0503020204020204" charset="-122"/>
                  <a:ea typeface="微软雅黑" panose="020B0503020204020204" charset="-122"/>
                  <a:sym typeface="华文细黑" panose="02010600040101010101" pitchFamily="2" charset="-122"/>
                </a:rPr>
                <a:t>test_size</a:t>
              </a:r>
              <a:r>
                <a:rPr lang="en-US" altLang="zh-CN" sz="1465" dirty="0">
                  <a:solidFill>
                    <a:prstClr val="white"/>
                  </a:solidFill>
                  <a:latin typeface="微软雅黑" panose="020B0503020204020204" charset="-122"/>
                  <a:ea typeface="微软雅黑" panose="020B0503020204020204" charset="-122"/>
                  <a:sym typeface="华文细黑" panose="02010600040101010101" pitchFamily="2" charset="-122"/>
                </a:rPr>
                <a:t>=0.3</a:t>
              </a:r>
              <a:endParaRPr lang="zh-CN" altLang="en-US" sz="1465" dirty="0">
                <a:solidFill>
                  <a:prstClr val="white"/>
                </a:solidFill>
                <a:latin typeface="微软雅黑" panose="020B0503020204020204" charset="-122"/>
                <a:ea typeface="微软雅黑" panose="020B0503020204020204" charset="-122"/>
                <a:sym typeface="华文细黑" panose="02010600040101010101" pitchFamily="2" charset="-122"/>
              </a:endParaRPr>
            </a:p>
          </p:txBody>
        </p:sp>
        <p:sp>
          <p:nvSpPr>
            <p:cNvPr id="76" name="虚尾箭头 75"/>
            <p:cNvSpPr/>
            <p:nvPr/>
          </p:nvSpPr>
          <p:spPr>
            <a:xfrm>
              <a:off x="8029698" y="2810646"/>
              <a:ext cx="154303" cy="181822"/>
            </a:xfrm>
            <a:prstGeom prst="stripedRightArrow">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err="1">
                <a:solidFill>
                  <a:prstClr val="black"/>
                </a:solidFill>
                <a:latin typeface="Calibri Light" panose="020F0302020204030204"/>
                <a:ea typeface="微软雅黑 Light"/>
              </a:endParaRPr>
            </a:p>
          </p:txBody>
        </p:sp>
        <p:sp>
          <p:nvSpPr>
            <p:cNvPr id="77" name="虚尾箭头 76"/>
            <p:cNvSpPr/>
            <p:nvPr/>
          </p:nvSpPr>
          <p:spPr>
            <a:xfrm>
              <a:off x="8029697" y="3624407"/>
              <a:ext cx="154303" cy="181822"/>
            </a:xfrm>
            <a:prstGeom prst="stripedRightArrow">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err="1">
                <a:solidFill>
                  <a:prstClr val="black"/>
                </a:solidFill>
                <a:latin typeface="Calibri Light" panose="020F0302020204030204"/>
                <a:ea typeface="微软雅黑 Light"/>
              </a:endParaRPr>
            </a:p>
          </p:txBody>
        </p:sp>
        <p:sp>
          <p:nvSpPr>
            <p:cNvPr id="78" name="圆角矩形 9"/>
            <p:cNvSpPr>
              <a:spLocks noChangeArrowheads="1"/>
            </p:cNvSpPr>
            <p:nvPr/>
          </p:nvSpPr>
          <p:spPr bwMode="auto">
            <a:xfrm>
              <a:off x="6877393" y="4459990"/>
              <a:ext cx="1086928" cy="149372"/>
            </a:xfrm>
            <a:prstGeom prst="roundRect">
              <a:avLst>
                <a:gd name="adj" fmla="val 6736"/>
              </a:avLst>
            </a:prstGeom>
            <a:extLst>
              <a:ext uri="{91240B29-F687-4F45-9708-019B960494DF}">
                <a14:hiddenLine xmlns:a14="http://schemas.microsoft.com/office/drawing/2010/main" w="9525">
                  <a:solidFill>
                    <a:srgbClr val="000000"/>
                  </a:solidFill>
                  <a:round/>
                </a14:hiddenLine>
              </a:ext>
            </a:extLst>
          </p:spPr>
          <p:style>
            <a:lnRef idx="0">
              <a:schemeClr val="accent2"/>
            </a:lnRef>
            <a:fillRef idx="3">
              <a:schemeClr val="accent2"/>
            </a:fillRef>
            <a:effectRef idx="3">
              <a:schemeClr val="accent2"/>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914400" eaLnBrk="1" hangingPunct="1"/>
              <a:r>
                <a:rPr lang="en-US" altLang="zh-CN" sz="1465" dirty="0" err="1">
                  <a:solidFill>
                    <a:prstClr val="white"/>
                  </a:solidFill>
                  <a:latin typeface="微软雅黑" panose="020B0503020204020204" charset="-122"/>
                  <a:ea typeface="微软雅黑" panose="020B0503020204020204" charset="-122"/>
                  <a:sym typeface="华文细黑" panose="02010600040101010101" pitchFamily="2" charset="-122"/>
                </a:rPr>
                <a:t>test_size</a:t>
              </a:r>
              <a:r>
                <a:rPr lang="en-US" altLang="zh-CN" sz="1465" dirty="0">
                  <a:solidFill>
                    <a:prstClr val="white"/>
                  </a:solidFill>
                  <a:latin typeface="微软雅黑" panose="020B0503020204020204" charset="-122"/>
                  <a:ea typeface="微软雅黑" panose="020B0503020204020204" charset="-122"/>
                  <a:sym typeface="华文细黑" panose="02010600040101010101" pitchFamily="2" charset="-122"/>
                </a:rPr>
                <a:t>=0.3</a:t>
              </a:r>
              <a:endParaRPr lang="zh-CN" altLang="en-US" sz="1465" dirty="0">
                <a:solidFill>
                  <a:prstClr val="white"/>
                </a:solidFill>
                <a:latin typeface="微软雅黑" panose="020B0503020204020204" charset="-122"/>
                <a:ea typeface="微软雅黑" panose="020B0503020204020204" charset="-122"/>
                <a:sym typeface="华文细黑" panose="02010600040101010101" pitchFamily="2" charset="-122"/>
              </a:endParaRPr>
            </a:p>
          </p:txBody>
        </p:sp>
        <p:sp>
          <p:nvSpPr>
            <p:cNvPr id="79" name="虚尾箭头 78"/>
            <p:cNvSpPr/>
            <p:nvPr/>
          </p:nvSpPr>
          <p:spPr>
            <a:xfrm>
              <a:off x="8036516" y="4441333"/>
              <a:ext cx="154303" cy="181822"/>
            </a:xfrm>
            <a:prstGeom prst="stripedRightArrow">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err="1">
                <a:solidFill>
                  <a:prstClr val="black"/>
                </a:solidFill>
                <a:latin typeface="Calibri Light" panose="020F0302020204030204"/>
                <a:ea typeface="微软雅黑 Light"/>
              </a:endParaRPr>
            </a:p>
          </p:txBody>
        </p:sp>
        <p:sp>
          <p:nvSpPr>
            <p:cNvPr id="90" name="文本框 89"/>
            <p:cNvSpPr txBox="1"/>
            <p:nvPr/>
          </p:nvSpPr>
          <p:spPr>
            <a:xfrm>
              <a:off x="5451731" y="879880"/>
              <a:ext cx="830997" cy="276999"/>
            </a:xfrm>
            <a:prstGeom prst="rect">
              <a:avLst/>
            </a:prstGeom>
            <a:noFill/>
          </p:spPr>
          <p:txBody>
            <a:bodyPr wrap="none" rtlCol="0">
              <a:spAutoFit/>
            </a:bodyPr>
            <a:lstStyle/>
            <a:p>
              <a:pPr defTabSz="914400"/>
              <a:r>
                <a:rPr lang="zh-CN" altLang="en-US" dirty="0">
                  <a:solidFill>
                    <a:prstClr val="black"/>
                  </a:solidFill>
                  <a:latin typeface="微软雅黑" panose="020B0503020204020204" charset="-122"/>
                  <a:ea typeface="微软雅黑" panose="020B0503020204020204" charset="-122"/>
                </a:rPr>
                <a:t>模型训练</a:t>
              </a:r>
            </a:p>
          </p:txBody>
        </p:sp>
        <p:sp>
          <p:nvSpPr>
            <p:cNvPr id="115" name="矩形 114"/>
            <p:cNvSpPr/>
            <p:nvPr/>
          </p:nvSpPr>
          <p:spPr>
            <a:xfrm>
              <a:off x="5143171" y="879880"/>
              <a:ext cx="253800" cy="253800"/>
            </a:xfrm>
            <a:prstGeom prst="rect">
              <a:avLst/>
            </a:prstGeom>
            <a:solidFill>
              <a:srgbClr val="C00000"/>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914400"/>
              <a:r>
                <a:rPr lang="en-US" altLang="zh-CN" sz="2665" b="1" dirty="0">
                  <a:solidFill>
                    <a:prstClr val="white"/>
                  </a:solidFill>
                  <a:latin typeface="Calibri Light" panose="020F0302020204030204"/>
                  <a:ea typeface="微软雅黑 Light"/>
                </a:rPr>
                <a:t>2</a:t>
              </a:r>
            </a:p>
          </p:txBody>
        </p:sp>
      </p:grpSp>
      <p:grpSp>
        <p:nvGrpSpPr>
          <p:cNvPr id="80" name="组合 79"/>
          <p:cNvGrpSpPr/>
          <p:nvPr/>
        </p:nvGrpSpPr>
        <p:grpSpPr>
          <a:xfrm>
            <a:off x="601278" y="-538"/>
            <a:ext cx="11581137" cy="470334"/>
            <a:chOff x="11326" y="0"/>
            <a:chExt cx="11581137" cy="470334"/>
          </a:xfrm>
        </p:grpSpPr>
        <p:sp>
          <p:nvSpPr>
            <p:cNvPr id="87" name="矩形: 圆角 86"/>
            <p:cNvSpPr/>
            <p:nvPr/>
          </p:nvSpPr>
          <p:spPr>
            <a:xfrm>
              <a:off x="11326" y="0"/>
              <a:ext cx="11581137" cy="470334"/>
            </a:xfrm>
            <a:prstGeom prst="roundRect">
              <a:avLst>
                <a:gd name="adj" fmla="val 10000"/>
              </a:avLst>
            </a:prstGeom>
            <a:solidFill>
              <a:schemeClr val="accent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9" name="矩形: 圆角 4"/>
            <p:cNvSpPr txBox="1"/>
            <p:nvPr/>
          </p:nvSpPr>
          <p:spPr>
            <a:xfrm>
              <a:off x="25102" y="13776"/>
              <a:ext cx="11553585" cy="442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accent1"/>
                  </a:solidFill>
                  <a:effectLst/>
                  <a:latin typeface="+mj-ea"/>
                  <a:ea typeface="+mj-ea"/>
                </a:rPr>
                <a:t>5G</a:t>
              </a:r>
              <a:r>
                <a:rPr lang="zh-CN" sz="1800" b="0" kern="1200" dirty="0">
                  <a:solidFill>
                    <a:schemeClr val="accent1"/>
                  </a:solidFill>
                  <a:effectLst/>
                  <a:latin typeface="+mj-ea"/>
                  <a:ea typeface="+mj-ea"/>
                </a:rPr>
                <a:t>竞争优劣势</a:t>
              </a:r>
              <a:r>
                <a:rPr lang="en-US" altLang="zh-CN" sz="1800" b="0" kern="1200" dirty="0">
                  <a:solidFill>
                    <a:schemeClr val="accent1"/>
                  </a:solidFill>
                  <a:effectLst/>
                  <a:latin typeface="+mj-ea"/>
                  <a:ea typeface="+mj-ea"/>
                </a:rPr>
                <a:t>                     </a:t>
              </a:r>
              <a:r>
                <a:rPr lang="zh-CN" sz="1800" kern="1200" dirty="0">
                  <a:solidFill>
                    <a:schemeClr val="accent1"/>
                  </a:solidFill>
                  <a:latin typeface="+mj-ea"/>
                  <a:ea typeface="+mj-ea"/>
                </a:rPr>
                <a:t>华为</a:t>
              </a:r>
              <a:r>
                <a:rPr lang="en-US" sz="1800" kern="1200" dirty="0">
                  <a:solidFill>
                    <a:schemeClr val="accent1"/>
                  </a:solidFill>
                  <a:latin typeface="+mj-ea"/>
                  <a:ea typeface="+mj-ea"/>
                </a:rPr>
                <a:t>2020</a:t>
              </a:r>
              <a:r>
                <a:rPr lang="zh-CN" sz="1800" kern="1200" dirty="0">
                  <a:solidFill>
                    <a:schemeClr val="accent1"/>
                  </a:solidFill>
                  <a:latin typeface="+mj-ea"/>
                  <a:ea typeface="+mj-ea"/>
                </a:rPr>
                <a:t>经营策略             </a:t>
              </a:r>
              <a:r>
                <a:rPr lang="zh-CN" sz="1800" b="1" kern="1200" dirty="0">
                  <a:solidFill>
                    <a:schemeClr val="accent1"/>
                  </a:solidFill>
                  <a:effectLst>
                    <a:outerShdw blurRad="38100" dist="38100" dir="2700000" algn="tl">
                      <a:srgbClr val="000000">
                        <a:alpha val="43137"/>
                      </a:srgbClr>
                    </a:outerShdw>
                  </a:effectLst>
                  <a:latin typeface="+mj-ea"/>
                  <a:ea typeface="+mj-ea"/>
                </a:rPr>
                <a:t>市场规模预测</a:t>
              </a:r>
              <a:r>
                <a:rPr lang="zh-CN" altLang="en-US" sz="1800" b="1" kern="1200" dirty="0">
                  <a:solidFill>
                    <a:schemeClr val="accent1"/>
                  </a:solidFill>
                  <a:effectLst>
                    <a:outerShdw blurRad="38100" dist="38100" dir="2700000" algn="tl">
                      <a:srgbClr val="000000">
                        <a:alpha val="43137"/>
                      </a:srgbClr>
                    </a:outerShdw>
                  </a:effectLst>
                  <a:latin typeface="+mj-ea"/>
                  <a:ea typeface="+mj-ea"/>
                </a:rPr>
                <a:t>：建立随机森林回归模型</a:t>
              </a:r>
              <a:endParaRPr lang="zh-CN" sz="1200" b="1" kern="1200" dirty="0">
                <a:solidFill>
                  <a:schemeClr val="accent1"/>
                </a:solidFill>
                <a:effectLst>
                  <a:outerShdw blurRad="38100" dist="38100" dir="2700000" algn="tl">
                    <a:srgbClr val="000000">
                      <a:alpha val="43137"/>
                    </a:srgbClr>
                  </a:outerShdw>
                </a:effectLst>
                <a:latin typeface="+mj-ea"/>
                <a:ea typeface="+mj-ea"/>
              </a:endParaRPr>
            </a:p>
          </p:txBody>
        </p:sp>
      </p:grpSp>
      <p:sp>
        <p:nvSpPr>
          <p:cNvPr id="118" name="等腰三角形 117"/>
          <p:cNvSpPr/>
          <p:nvPr/>
        </p:nvSpPr>
        <p:spPr>
          <a:xfrm rot="5400000">
            <a:off x="3961662" y="152203"/>
            <a:ext cx="143510"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zh-CN" altLang="en-US" dirty="0" err="1">
              <a:solidFill>
                <a:schemeClr val="tx1"/>
              </a:solidFill>
            </a:endParaRPr>
          </a:p>
        </p:txBody>
      </p:sp>
      <p:sp>
        <p:nvSpPr>
          <p:cNvPr id="119" name="等腰三角形 118"/>
          <p:cNvSpPr/>
          <p:nvPr/>
        </p:nvSpPr>
        <p:spPr>
          <a:xfrm rot="5400000">
            <a:off x="7022495" y="178497"/>
            <a:ext cx="143510"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zh-CN" altLang="en-US" dirty="0" err="1">
              <a:solidFill>
                <a:schemeClr val="tx1"/>
              </a:solidFill>
            </a:endParaRPr>
          </a:p>
        </p:txBody>
      </p:sp>
      <p:sp>
        <p:nvSpPr>
          <p:cNvPr id="120" name="矩形 119"/>
          <p:cNvSpPr/>
          <p:nvPr/>
        </p:nvSpPr>
        <p:spPr>
          <a:xfrm>
            <a:off x="-1905" y="6630670"/>
            <a:ext cx="12193905" cy="227330"/>
          </a:xfrm>
          <a:prstGeom prst="rect">
            <a:avLst/>
          </a:prstGeom>
          <a:solidFill>
            <a:srgbClr val="C00000"/>
          </a:solidFill>
          <a:ln w="9525" cap="flat" cmpd="sng" algn="ctr">
            <a:noFill/>
            <a:prstDash val="solid"/>
          </a:ln>
          <a:effectLst/>
        </p:spPr>
        <p:txBody>
          <a:bodyPr rtlCol="0"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资料来源：</a:t>
            </a:r>
            <a:r>
              <a:rPr kumimoji="0" lang="en-US" altLang="zh-CN"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We can </a:t>
            </a:r>
            <a:r>
              <a:rPr kumimoji="0" lang="zh-CN" altLang="en-US"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分析</a:t>
            </a:r>
            <a:endParaRPr kumimoji="0" lang="en-US" altLang="zh-CN" sz="12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2" name="标题 1"/>
          <p:cNvSpPr>
            <a:spLocks noGrp="1"/>
          </p:cNvSpPr>
          <p:nvPr>
            <p:ph type="title"/>
          </p:nvPr>
        </p:nvSpPr>
        <p:spPr>
          <a:xfrm>
            <a:off x="615054" y="603179"/>
            <a:ext cx="5355386" cy="474644"/>
          </a:xfrm>
        </p:spPr>
        <p:txBody>
          <a:bodyPr/>
          <a:lstStyle/>
          <a:p>
            <a:r>
              <a:rPr lang="zh-CN" altLang="en-US" sz="2400" dirty="0">
                <a:latin typeface="+mj-ea"/>
              </a:rPr>
              <a:t>建立随机森林回归模型</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接连接符 107"/>
          <p:cNvCxnSpPr/>
          <p:nvPr/>
        </p:nvCxnSpPr>
        <p:spPr>
          <a:xfrm>
            <a:off x="7807491" y="7122537"/>
            <a:ext cx="4337751" cy="0"/>
          </a:xfrm>
          <a:prstGeom prst="line">
            <a:avLst/>
          </a:prstGeom>
          <a:ln>
            <a:solidFill>
              <a:schemeClr val="accent3"/>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46" name="圆角矩形 13"/>
          <p:cNvSpPr>
            <a:spLocks noChangeArrowheads="1"/>
          </p:cNvSpPr>
          <p:nvPr/>
        </p:nvSpPr>
        <p:spPr bwMode="auto">
          <a:xfrm>
            <a:off x="258348" y="1118507"/>
            <a:ext cx="4755485" cy="467216"/>
          </a:xfrm>
          <a:prstGeom prst="roundRect">
            <a:avLst>
              <a:gd name="adj" fmla="val 6736"/>
            </a:avLst>
          </a:prstGeom>
          <a:extLst>
            <a:ext uri="{91240B29-F687-4F45-9708-019B960494DF}">
              <a14:hiddenLine xmlns:a14="http://schemas.microsoft.com/office/drawing/2010/main" w="9525">
                <a:solidFill>
                  <a:srgbClr val="000000"/>
                </a:solidFill>
                <a:round/>
              </a14:hiddenLine>
            </a:ext>
          </a:extLst>
        </p:spPr>
        <p:style>
          <a:lnRef idx="0">
            <a:schemeClr val="accent1"/>
          </a:lnRef>
          <a:fillRef idx="3">
            <a:schemeClr val="accent1"/>
          </a:fillRef>
          <a:effectRef idx="3">
            <a:schemeClr val="accent1"/>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914400" eaLnBrk="1" hangingPunct="1"/>
            <a:r>
              <a:rPr lang="en-US" altLang="zh-CN" sz="1735" b="1" dirty="0">
                <a:solidFill>
                  <a:prstClr val="white"/>
                </a:solidFill>
                <a:latin typeface="微软雅黑" panose="020B0503020204020204" charset="-122"/>
                <a:ea typeface="微软雅黑" panose="020B0503020204020204" charset="-122"/>
                <a:sym typeface="微软雅黑" panose="020B0503020204020204" charset="-122"/>
              </a:rPr>
              <a:t>2020</a:t>
            </a:r>
            <a:r>
              <a:rPr lang="zh-CN" altLang="en-US" sz="1735" b="1" dirty="0">
                <a:solidFill>
                  <a:prstClr val="white"/>
                </a:solidFill>
                <a:latin typeface="微软雅黑" panose="020B0503020204020204" charset="-122"/>
                <a:ea typeface="微软雅黑" panose="020B0503020204020204" charset="-122"/>
                <a:sym typeface="微软雅黑" panose="020B0503020204020204" charset="-122"/>
              </a:rPr>
              <a:t>年全球各区域</a:t>
            </a:r>
            <a:r>
              <a:rPr lang="en-US" altLang="zh-CN" sz="1735" b="1" dirty="0">
                <a:solidFill>
                  <a:prstClr val="white"/>
                </a:solidFill>
                <a:latin typeface="微软雅黑" panose="020B0503020204020204" charset="-122"/>
                <a:ea typeface="微软雅黑" panose="020B0503020204020204" charset="-122"/>
                <a:sym typeface="微软雅黑" panose="020B0503020204020204" charset="-122"/>
              </a:rPr>
              <a:t>5G</a:t>
            </a:r>
            <a:r>
              <a:rPr lang="zh-CN" altLang="en-US" sz="1735" b="1" dirty="0">
                <a:solidFill>
                  <a:prstClr val="white"/>
                </a:solidFill>
                <a:latin typeface="微软雅黑" panose="020B0503020204020204" charset="-122"/>
                <a:ea typeface="微软雅黑" panose="020B0503020204020204" charset="-122"/>
                <a:sym typeface="微软雅黑" panose="020B0503020204020204" charset="-122"/>
              </a:rPr>
              <a:t>基站规模及整体预测值</a:t>
            </a:r>
            <a:endParaRPr lang="zh-CN" altLang="en-US" sz="1735" b="1" dirty="0">
              <a:solidFill>
                <a:prstClr val="white"/>
              </a:solidFill>
              <a:latin typeface="华文细黑" panose="02010600040101010101" pitchFamily="2" charset="-122"/>
              <a:ea typeface="华文细黑" panose="02010600040101010101" pitchFamily="2" charset="-122"/>
              <a:sym typeface="华文细黑" panose="02010600040101010101" pitchFamily="2" charset="-122"/>
            </a:endParaRPr>
          </a:p>
        </p:txBody>
      </p:sp>
      <p:grpSp>
        <p:nvGrpSpPr>
          <p:cNvPr id="2" name="组合 1"/>
          <p:cNvGrpSpPr/>
          <p:nvPr/>
        </p:nvGrpSpPr>
        <p:grpSpPr>
          <a:xfrm>
            <a:off x="5123567" y="780546"/>
            <a:ext cx="7128812" cy="5681788"/>
            <a:chOff x="3903637" y="724750"/>
            <a:chExt cx="5346609" cy="4261341"/>
          </a:xfrm>
        </p:grpSpPr>
        <p:graphicFrame>
          <p:nvGraphicFramePr>
            <p:cNvPr id="126" name="图表 125"/>
            <p:cNvGraphicFramePr/>
            <p:nvPr/>
          </p:nvGraphicFramePr>
          <p:xfrm>
            <a:off x="3903637" y="724750"/>
            <a:ext cx="5255618" cy="3091161"/>
          </p:xfrm>
          <a:graphic>
            <a:graphicData uri="http://schemas.openxmlformats.org/drawingml/2006/chart">
              <c:chart xmlns:c="http://schemas.openxmlformats.org/drawingml/2006/chart" xmlns:r="http://schemas.openxmlformats.org/officeDocument/2006/relationships" r:id="rId3"/>
            </a:graphicData>
          </a:graphic>
        </p:graphicFrame>
        <p:sp>
          <p:nvSpPr>
            <p:cNvPr id="127" name="椭圆 126"/>
            <p:cNvSpPr/>
            <p:nvPr/>
          </p:nvSpPr>
          <p:spPr>
            <a:xfrm>
              <a:off x="4147021" y="4232889"/>
              <a:ext cx="135818" cy="1426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zh-CN" altLang="en-US">
                <a:solidFill>
                  <a:prstClr val="white"/>
                </a:solidFill>
                <a:latin typeface="Calibri Light" panose="020F0302020204030204"/>
                <a:ea typeface="微软雅黑 Light"/>
              </a:endParaRPr>
            </a:p>
          </p:txBody>
        </p:sp>
        <p:sp>
          <p:nvSpPr>
            <p:cNvPr id="128" name="文本框 127"/>
            <p:cNvSpPr txBox="1"/>
            <p:nvPr/>
          </p:nvSpPr>
          <p:spPr>
            <a:xfrm>
              <a:off x="4200952" y="4184881"/>
              <a:ext cx="4434847" cy="253915"/>
            </a:xfrm>
            <a:prstGeom prst="rect">
              <a:avLst/>
            </a:prstGeom>
            <a:noFill/>
          </p:spPr>
          <p:txBody>
            <a:bodyPr wrap="square" rtlCol="0">
              <a:spAutoFit/>
            </a:bodyPr>
            <a:lstStyle/>
            <a:p>
              <a:pPr algn="ctr" defTabSz="914400"/>
              <a:r>
                <a:rPr lang="zh-CN" altLang="en-US" sz="1600" dirty="0">
                  <a:solidFill>
                    <a:prstClr val="black"/>
                  </a:solidFill>
                  <a:latin typeface="微软雅黑" panose="020B0503020204020204" charset="-122"/>
                  <a:ea typeface="微软雅黑" panose="020B0503020204020204" charset="-122"/>
                  <a:cs typeface="Arial" panose="020B0604020202020204" pitchFamily="34" charset="0"/>
                </a:rPr>
                <a:t>亚太地区无线基站总规模持续领先，基本稳定在</a:t>
              </a:r>
              <a:r>
                <a:rPr lang="en-US" altLang="zh-CN" sz="1600" dirty="0">
                  <a:solidFill>
                    <a:prstClr val="black"/>
                  </a:solidFill>
                  <a:latin typeface="微软雅黑" panose="020B0503020204020204" charset="-122"/>
                  <a:ea typeface="微软雅黑" panose="020B0503020204020204" charset="-122"/>
                  <a:cs typeface="Arial" panose="020B0604020202020204" pitchFamily="34" charset="0"/>
                </a:rPr>
                <a:t>40</a:t>
              </a:r>
              <a:r>
                <a:rPr lang="zh-CN" altLang="en-US" sz="1600" dirty="0">
                  <a:solidFill>
                    <a:prstClr val="black"/>
                  </a:solidFill>
                  <a:latin typeface="微软雅黑" panose="020B0503020204020204" charset="-122"/>
                  <a:ea typeface="微软雅黑" panose="020B0503020204020204" charset="-122"/>
                  <a:cs typeface="Arial" panose="020B0604020202020204" pitchFamily="34" charset="0"/>
                </a:rPr>
                <a:t>亿美元以上</a:t>
              </a:r>
              <a:endParaRPr lang="en-US" altLang="zh-CN" sz="1600" dirty="0">
                <a:solidFill>
                  <a:prstClr val="black"/>
                </a:solidFill>
                <a:latin typeface="微软雅黑" panose="020B0503020204020204" charset="-122"/>
                <a:ea typeface="微软雅黑" panose="020B0503020204020204" charset="-122"/>
                <a:cs typeface="Arial" panose="020B0604020202020204" pitchFamily="34" charset="0"/>
              </a:endParaRPr>
            </a:p>
          </p:txBody>
        </p:sp>
        <p:sp>
          <p:nvSpPr>
            <p:cNvPr id="129" name="圆角矩形 9"/>
            <p:cNvSpPr>
              <a:spLocks noChangeArrowheads="1"/>
            </p:cNvSpPr>
            <p:nvPr/>
          </p:nvSpPr>
          <p:spPr bwMode="auto">
            <a:xfrm>
              <a:off x="4205722" y="3766948"/>
              <a:ext cx="1839251" cy="335616"/>
            </a:xfrm>
            <a:prstGeom prst="roundRect">
              <a:avLst>
                <a:gd name="adj" fmla="val 6736"/>
              </a:avLst>
            </a:prstGeom>
            <a:extLst>
              <a:ext uri="{91240B29-F687-4F45-9708-019B960494DF}">
                <a14:hiddenLine xmlns:a14="http://schemas.microsoft.com/office/drawing/2010/main" w="9525">
                  <a:solidFill>
                    <a:srgbClr val="000000"/>
                  </a:solidFill>
                  <a:round/>
                </a14:hiddenLine>
              </a:ext>
            </a:extLst>
          </p:spPr>
          <p:style>
            <a:lnRef idx="0">
              <a:schemeClr val="accent2"/>
            </a:lnRef>
            <a:fillRef idx="3">
              <a:schemeClr val="accent2"/>
            </a:fillRef>
            <a:effectRef idx="3">
              <a:schemeClr val="accent2"/>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914400" eaLnBrk="1" hangingPunct="1"/>
              <a:r>
                <a:rPr lang="zh-CN" altLang="en-US" sz="1865" dirty="0">
                  <a:solidFill>
                    <a:srgbClr val="FFFFFF"/>
                  </a:solidFill>
                  <a:latin typeface="微软雅黑" panose="020B0503020204020204" charset="-122"/>
                  <a:ea typeface="微软雅黑" panose="020B0503020204020204" charset="-122"/>
                  <a:sym typeface="微软雅黑" panose="020B0503020204020204" charset="-122"/>
                </a:rPr>
                <a:t>从</a:t>
              </a:r>
              <a:r>
                <a:rPr lang="en-US" altLang="zh-CN" sz="1865" dirty="0">
                  <a:solidFill>
                    <a:srgbClr val="FFFFFF"/>
                  </a:solidFill>
                  <a:latin typeface="微软雅黑" panose="020B0503020204020204" charset="-122"/>
                  <a:ea typeface="微软雅黑" panose="020B0503020204020204" charset="-122"/>
                  <a:sym typeface="微软雅黑" panose="020B0503020204020204" charset="-122"/>
                </a:rPr>
                <a:t>2010</a:t>
              </a:r>
              <a:r>
                <a:rPr lang="zh-CN" altLang="en-US" sz="1865" dirty="0">
                  <a:solidFill>
                    <a:srgbClr val="FFFFFF"/>
                  </a:solidFill>
                  <a:latin typeface="微软雅黑" panose="020B0503020204020204" charset="-122"/>
                  <a:ea typeface="微软雅黑" panose="020B0503020204020204" charset="-122"/>
                  <a:sym typeface="微软雅黑" panose="020B0503020204020204" charset="-122"/>
                </a:rPr>
                <a:t>年至</a:t>
              </a:r>
              <a:r>
                <a:rPr lang="en-US" altLang="zh-CN" sz="1865" dirty="0">
                  <a:solidFill>
                    <a:srgbClr val="FFFFFF"/>
                  </a:solidFill>
                  <a:latin typeface="微软雅黑" panose="020B0503020204020204" charset="-122"/>
                  <a:ea typeface="微软雅黑" panose="020B0503020204020204" charset="-122"/>
                  <a:sym typeface="微软雅黑" panose="020B0503020204020204" charset="-122"/>
                </a:rPr>
                <a:t>2020</a:t>
              </a:r>
              <a:r>
                <a:rPr lang="zh-CN" altLang="en-US" sz="1865" dirty="0">
                  <a:solidFill>
                    <a:srgbClr val="FFFFFF"/>
                  </a:solidFill>
                  <a:latin typeface="微软雅黑" panose="020B0503020204020204" charset="-122"/>
                  <a:ea typeface="微软雅黑" panose="020B0503020204020204" charset="-122"/>
                  <a:sym typeface="微软雅黑" panose="020B0503020204020204" charset="-122"/>
                </a:rPr>
                <a:t>年</a:t>
              </a:r>
              <a:endParaRPr lang="zh-CN" altLang="en-US" sz="1865" dirty="0">
                <a:solidFill>
                  <a:prstClr val="white"/>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130" name="椭圆 129"/>
            <p:cNvSpPr/>
            <p:nvPr/>
          </p:nvSpPr>
          <p:spPr>
            <a:xfrm>
              <a:off x="4150194" y="4506812"/>
              <a:ext cx="135818" cy="1426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zh-CN" altLang="en-US">
                <a:solidFill>
                  <a:prstClr val="white"/>
                </a:solidFill>
                <a:latin typeface="Calibri Light" panose="020F0302020204030204"/>
                <a:ea typeface="微软雅黑 Light"/>
              </a:endParaRPr>
            </a:p>
          </p:txBody>
        </p:sp>
        <p:sp>
          <p:nvSpPr>
            <p:cNvPr id="131" name="文本框 130"/>
            <p:cNvSpPr txBox="1"/>
            <p:nvPr/>
          </p:nvSpPr>
          <p:spPr>
            <a:xfrm>
              <a:off x="4205722" y="4462317"/>
              <a:ext cx="5028611" cy="253915"/>
            </a:xfrm>
            <a:prstGeom prst="rect">
              <a:avLst/>
            </a:prstGeom>
            <a:noFill/>
          </p:spPr>
          <p:txBody>
            <a:bodyPr wrap="square" rtlCol="0">
              <a:spAutoFit/>
            </a:bodyPr>
            <a:lstStyle/>
            <a:p>
              <a:pPr algn="ctr" defTabSz="914400"/>
              <a:r>
                <a:rPr lang="zh-CN" altLang="en-US" sz="1600" dirty="0">
                  <a:solidFill>
                    <a:prstClr val="black"/>
                  </a:solidFill>
                  <a:latin typeface="微软雅黑" panose="020B0503020204020204" charset="-122"/>
                  <a:ea typeface="微软雅黑" panose="020B0503020204020204" charset="-122"/>
                  <a:cs typeface="Arial" panose="020B0604020202020204" pitchFamily="34" charset="0"/>
                </a:rPr>
                <a:t>从</a:t>
              </a:r>
              <a:r>
                <a:rPr lang="en-US" altLang="zh-CN" sz="1600" dirty="0">
                  <a:solidFill>
                    <a:prstClr val="black"/>
                  </a:solidFill>
                  <a:latin typeface="微软雅黑" panose="020B0503020204020204" charset="-122"/>
                  <a:ea typeface="微软雅黑" panose="020B0503020204020204" charset="-122"/>
                  <a:cs typeface="Arial" panose="020B0604020202020204" pitchFamily="34" charset="0"/>
                </a:rPr>
                <a:t>2018</a:t>
              </a:r>
              <a:r>
                <a:rPr lang="zh-CN" altLang="en-US" sz="1600" dirty="0">
                  <a:solidFill>
                    <a:prstClr val="black"/>
                  </a:solidFill>
                  <a:latin typeface="微软雅黑" panose="020B0503020204020204" charset="-122"/>
                  <a:ea typeface="微软雅黑" panose="020B0503020204020204" charset="-122"/>
                  <a:cs typeface="Arial" panose="020B0604020202020204" pitchFamily="34" charset="0"/>
                </a:rPr>
                <a:t>年开始，北美无线基站整体规模逐渐超过</a:t>
              </a:r>
              <a:r>
                <a:rPr lang="en-US" altLang="zh-CN" sz="1600" dirty="0">
                  <a:solidFill>
                    <a:prstClr val="black"/>
                  </a:solidFill>
                  <a:latin typeface="微软雅黑" panose="020B0503020204020204" charset="-122"/>
                  <a:ea typeface="微软雅黑" panose="020B0503020204020204" charset="-122"/>
                  <a:cs typeface="Arial" panose="020B0604020202020204" pitchFamily="34" charset="0"/>
                </a:rPr>
                <a:t>EMEA</a:t>
              </a:r>
              <a:r>
                <a:rPr lang="zh-CN" altLang="en-US" sz="1600" dirty="0">
                  <a:solidFill>
                    <a:prstClr val="black"/>
                  </a:solidFill>
                  <a:latin typeface="微软雅黑" panose="020B0503020204020204" charset="-122"/>
                  <a:ea typeface="微软雅黑" panose="020B0503020204020204" charset="-122"/>
                  <a:cs typeface="Arial" panose="020B0604020202020204" pitchFamily="34" charset="0"/>
                </a:rPr>
                <a:t>地区，位居第二</a:t>
              </a:r>
              <a:endParaRPr lang="en-US" altLang="zh-CN" sz="1600" dirty="0">
                <a:solidFill>
                  <a:prstClr val="black"/>
                </a:solidFill>
                <a:latin typeface="微软雅黑" panose="020B0503020204020204" charset="-122"/>
                <a:ea typeface="微软雅黑" panose="020B0503020204020204" charset="-122"/>
                <a:cs typeface="Arial" panose="020B0604020202020204" pitchFamily="34" charset="0"/>
              </a:endParaRPr>
            </a:p>
          </p:txBody>
        </p:sp>
        <p:sp>
          <p:nvSpPr>
            <p:cNvPr id="132" name="椭圆 131"/>
            <p:cNvSpPr/>
            <p:nvPr/>
          </p:nvSpPr>
          <p:spPr>
            <a:xfrm>
              <a:off x="4156114" y="4788606"/>
              <a:ext cx="135818" cy="1426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zh-CN" altLang="en-US">
                <a:solidFill>
                  <a:prstClr val="white"/>
                </a:solidFill>
                <a:latin typeface="Calibri Light" panose="020F0302020204030204"/>
                <a:ea typeface="微软雅黑 Light"/>
              </a:endParaRPr>
            </a:p>
          </p:txBody>
        </p:sp>
        <p:sp>
          <p:nvSpPr>
            <p:cNvPr id="133" name="文本框 132"/>
            <p:cNvSpPr txBox="1"/>
            <p:nvPr/>
          </p:nvSpPr>
          <p:spPr>
            <a:xfrm>
              <a:off x="4221635" y="4732176"/>
              <a:ext cx="5028611" cy="253915"/>
            </a:xfrm>
            <a:prstGeom prst="rect">
              <a:avLst/>
            </a:prstGeom>
            <a:noFill/>
          </p:spPr>
          <p:txBody>
            <a:bodyPr wrap="square" rtlCol="0">
              <a:spAutoFit/>
            </a:bodyPr>
            <a:lstStyle/>
            <a:p>
              <a:pPr algn="ctr" defTabSz="914400"/>
              <a:r>
                <a:rPr lang="en-US" altLang="zh-CN" sz="1600" dirty="0">
                  <a:solidFill>
                    <a:prstClr val="black"/>
                  </a:solidFill>
                  <a:latin typeface="微软雅黑" panose="020B0503020204020204" charset="-122"/>
                  <a:ea typeface="微软雅黑" panose="020B0503020204020204" charset="-122"/>
                  <a:cs typeface="Arial" panose="020B0604020202020204" pitchFamily="34" charset="0"/>
                </a:rPr>
                <a:t>CALA</a:t>
              </a:r>
              <a:r>
                <a:rPr lang="zh-CN" altLang="en-US" sz="1600" dirty="0">
                  <a:solidFill>
                    <a:prstClr val="black"/>
                  </a:solidFill>
                  <a:latin typeface="微软雅黑" panose="020B0503020204020204" charset="-122"/>
                  <a:ea typeface="微软雅黑" panose="020B0503020204020204" charset="-122"/>
                  <a:cs typeface="Arial" panose="020B0604020202020204" pitchFamily="34" charset="0"/>
                </a:rPr>
                <a:t>地区无线基站整体规模持续稳定位居第四，不建议关注</a:t>
              </a:r>
              <a:r>
                <a:rPr lang="en-US" altLang="zh-CN" sz="1600" dirty="0">
                  <a:solidFill>
                    <a:prstClr val="black"/>
                  </a:solidFill>
                  <a:latin typeface="微软雅黑" panose="020B0503020204020204" charset="-122"/>
                  <a:ea typeface="微软雅黑" panose="020B0503020204020204" charset="-122"/>
                  <a:cs typeface="Arial" panose="020B0604020202020204" pitchFamily="34" charset="0"/>
                </a:rPr>
                <a:t>CALA</a:t>
              </a:r>
              <a:r>
                <a:rPr lang="zh-CN" altLang="en-US" sz="1600" dirty="0">
                  <a:solidFill>
                    <a:prstClr val="black"/>
                  </a:solidFill>
                  <a:latin typeface="微软雅黑" panose="020B0503020204020204" charset="-122"/>
                  <a:ea typeface="微软雅黑" panose="020B0503020204020204" charset="-122"/>
                  <a:cs typeface="Arial" panose="020B0604020202020204" pitchFamily="34" charset="0"/>
                </a:rPr>
                <a:t>市场</a:t>
              </a:r>
              <a:endParaRPr lang="en-US" altLang="zh-CN" sz="1600" dirty="0">
                <a:solidFill>
                  <a:prstClr val="black"/>
                </a:solidFill>
                <a:latin typeface="微软雅黑" panose="020B0503020204020204" charset="-122"/>
                <a:ea typeface="微软雅黑" panose="020B0503020204020204" charset="-122"/>
                <a:cs typeface="Arial" panose="020B0604020202020204" pitchFamily="34" charset="0"/>
              </a:endParaRPr>
            </a:p>
          </p:txBody>
        </p:sp>
      </p:grpSp>
      <p:graphicFrame>
        <p:nvGraphicFramePr>
          <p:cNvPr id="77" name="表格 76"/>
          <p:cNvGraphicFramePr>
            <a:graphicFrameLocks noGrp="1"/>
          </p:cNvGraphicFramePr>
          <p:nvPr/>
        </p:nvGraphicFramePr>
        <p:xfrm>
          <a:off x="362631" y="4113183"/>
          <a:ext cx="4541115" cy="2405652"/>
        </p:xfrm>
        <a:graphic>
          <a:graphicData uri="http://schemas.openxmlformats.org/drawingml/2006/table">
            <a:tbl>
              <a:tblPr firstRow="1" bandRow="1">
                <a:tableStyleId>{5C22544A-7EE6-4342-B048-85BDC9FD1C3A}</a:tableStyleId>
              </a:tblPr>
              <a:tblGrid>
                <a:gridCol w="868181">
                  <a:extLst>
                    <a:ext uri="{9D8B030D-6E8A-4147-A177-3AD203B41FA5}">
                      <a16:colId xmlns:a16="http://schemas.microsoft.com/office/drawing/2014/main" val="20000"/>
                    </a:ext>
                  </a:extLst>
                </a:gridCol>
                <a:gridCol w="870856">
                  <a:extLst>
                    <a:ext uri="{9D8B030D-6E8A-4147-A177-3AD203B41FA5}">
                      <a16:colId xmlns:a16="http://schemas.microsoft.com/office/drawing/2014/main" val="20001"/>
                    </a:ext>
                  </a:extLst>
                </a:gridCol>
                <a:gridCol w="905692">
                  <a:extLst>
                    <a:ext uri="{9D8B030D-6E8A-4147-A177-3AD203B41FA5}">
                      <a16:colId xmlns:a16="http://schemas.microsoft.com/office/drawing/2014/main" val="20002"/>
                    </a:ext>
                  </a:extLst>
                </a:gridCol>
                <a:gridCol w="1010193">
                  <a:extLst>
                    <a:ext uri="{9D8B030D-6E8A-4147-A177-3AD203B41FA5}">
                      <a16:colId xmlns:a16="http://schemas.microsoft.com/office/drawing/2014/main" val="20003"/>
                    </a:ext>
                  </a:extLst>
                </a:gridCol>
                <a:gridCol w="886193">
                  <a:extLst>
                    <a:ext uri="{9D8B030D-6E8A-4147-A177-3AD203B41FA5}">
                      <a16:colId xmlns:a16="http://schemas.microsoft.com/office/drawing/2014/main" val="20004"/>
                    </a:ext>
                  </a:extLst>
                </a:gridCol>
              </a:tblGrid>
              <a:tr h="345440">
                <a:tc>
                  <a:txBody>
                    <a:bodyPr/>
                    <a:lstStyle/>
                    <a:p>
                      <a:pPr algn="ctr"/>
                      <a:endParaRPr lang="zh-CN" altLang="en-US" sz="1300" dirty="0">
                        <a:latin typeface="+mj-ea"/>
                        <a:ea typeface="+mj-ea"/>
                      </a:endParaRPr>
                    </a:p>
                  </a:txBody>
                  <a:tcPr marL="121920" marR="121920" marT="60960" marB="60960"/>
                </a:tc>
                <a:tc>
                  <a:txBody>
                    <a:bodyPr/>
                    <a:lstStyle/>
                    <a:p>
                      <a:pPr algn="ctr"/>
                      <a:endParaRPr lang="zh-CN" altLang="en-US" sz="1500" dirty="0">
                        <a:latin typeface="+mj-ea"/>
                        <a:ea typeface="+mj-ea"/>
                      </a:endParaRPr>
                    </a:p>
                  </a:txBody>
                  <a:tcPr marL="121920" marR="121920" marT="60960" marB="60960"/>
                </a:tc>
                <a:tc>
                  <a:txBody>
                    <a:bodyPr/>
                    <a:lstStyle/>
                    <a:p>
                      <a:pPr algn="ctr"/>
                      <a:endParaRPr lang="zh-CN" altLang="en-US" sz="1500" dirty="0">
                        <a:latin typeface="+mj-ea"/>
                        <a:ea typeface="+mj-ea"/>
                      </a:endParaRPr>
                    </a:p>
                  </a:txBody>
                  <a:tcPr marL="121920" marR="121920" marT="60960" marB="60960"/>
                </a:tc>
                <a:tc>
                  <a:txBody>
                    <a:bodyPr/>
                    <a:lstStyle/>
                    <a:p>
                      <a:pPr algn="ctr"/>
                      <a:endParaRPr lang="zh-CN" altLang="en-US" sz="1500" dirty="0">
                        <a:latin typeface="+mj-ea"/>
                        <a:ea typeface="+mj-ea"/>
                      </a:endParaRPr>
                    </a:p>
                  </a:txBody>
                  <a:tcPr marL="121920" marR="121920" marT="60960" marB="60960"/>
                </a:tc>
                <a:tc>
                  <a:txBody>
                    <a:bodyPr/>
                    <a:lstStyle/>
                    <a:p>
                      <a:pPr algn="ctr"/>
                      <a:endParaRPr lang="zh-CN" altLang="en-US" sz="1500" dirty="0">
                        <a:latin typeface="+mj-ea"/>
                        <a:ea typeface="+mj-ea"/>
                      </a:endParaRPr>
                    </a:p>
                  </a:txBody>
                  <a:tcPr marL="121920" marR="121920" marT="60960" marB="60960"/>
                </a:tc>
                <a:extLst>
                  <a:ext uri="{0D108BD9-81ED-4DB2-BD59-A6C34878D82A}">
                    <a16:rowId xmlns:a16="http://schemas.microsoft.com/office/drawing/2014/main" val="10000"/>
                  </a:ext>
                </a:extLst>
              </a:tr>
              <a:tr h="513783">
                <a:tc>
                  <a:txBody>
                    <a:bodyPr/>
                    <a:lstStyle/>
                    <a:p>
                      <a:pPr algn="ctr"/>
                      <a:endParaRPr lang="en-US" altLang="zh-CN" sz="2400" dirty="0">
                        <a:latin typeface="+mj-ea"/>
                        <a:ea typeface="+mj-ea"/>
                      </a:endParaRPr>
                    </a:p>
                  </a:txBody>
                  <a:tcPr marL="121920" marR="121920" marT="60960" marB="60960"/>
                </a:tc>
                <a:tc>
                  <a:txBody>
                    <a:bodyPr/>
                    <a:lstStyle/>
                    <a:p>
                      <a:pPr algn="ctr"/>
                      <a:endParaRPr lang="en-US" altLang="zh-CN" sz="1500" dirty="0">
                        <a:latin typeface="+mj-ea"/>
                        <a:ea typeface="+mj-ea"/>
                      </a:endParaRPr>
                    </a:p>
                  </a:txBody>
                  <a:tcPr marL="121920" marR="121920" marT="60960" marB="60960"/>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lang="zh-CN" altLang="en-US" sz="1500" dirty="0">
                        <a:latin typeface="+mj-ea"/>
                        <a:ea typeface="+mj-ea"/>
                      </a:endParaRPr>
                    </a:p>
                  </a:txBody>
                  <a:tcPr marL="121920" marR="121920" marT="60960" marB="60960"/>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lang="zh-CN" altLang="en-US" sz="1500" dirty="0">
                        <a:latin typeface="+mj-ea"/>
                        <a:ea typeface="+mj-ea"/>
                      </a:endParaRPr>
                    </a:p>
                  </a:txBody>
                  <a:tcPr marL="121920" marR="121920" marT="60960" marB="60960"/>
                </a:tc>
                <a:tc>
                  <a:txBody>
                    <a:bodyPr/>
                    <a:lstStyle/>
                    <a:p>
                      <a:pPr algn="ctr"/>
                      <a:endParaRPr lang="zh-CN" altLang="en-US" sz="1500" dirty="0">
                        <a:latin typeface="+mj-ea"/>
                        <a:ea typeface="+mj-ea"/>
                      </a:endParaRPr>
                    </a:p>
                  </a:txBody>
                  <a:tcPr marL="121920" marR="121920" marT="60960" marB="60960"/>
                </a:tc>
                <a:extLst>
                  <a:ext uri="{0D108BD9-81ED-4DB2-BD59-A6C34878D82A}">
                    <a16:rowId xmlns:a16="http://schemas.microsoft.com/office/drawing/2014/main" val="10001"/>
                  </a:ext>
                </a:extLst>
              </a:tr>
              <a:tr h="513783">
                <a:tc>
                  <a:txBody>
                    <a:bodyPr/>
                    <a:lstStyle/>
                    <a:p>
                      <a:pPr algn="ctr"/>
                      <a:endParaRPr lang="en-US" altLang="zh-CN" sz="2400" dirty="0">
                        <a:latin typeface="+mj-ea"/>
                        <a:ea typeface="+mj-ea"/>
                      </a:endParaRPr>
                    </a:p>
                  </a:txBody>
                  <a:tcPr marL="121920" marR="121920" marT="60960" marB="60960"/>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lang="zh-CN" altLang="en-US" sz="1500" dirty="0">
                        <a:latin typeface="+mj-ea"/>
                        <a:ea typeface="+mj-ea"/>
                      </a:endParaRPr>
                    </a:p>
                  </a:txBody>
                  <a:tcPr marL="121920" marR="121920" marT="60960" marB="60960"/>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lang="zh-CN" altLang="en-US" sz="1500" dirty="0">
                        <a:latin typeface="+mj-ea"/>
                        <a:ea typeface="+mj-ea"/>
                      </a:endParaRPr>
                    </a:p>
                  </a:txBody>
                  <a:tcPr marL="121920" marR="121920" marT="60960" marB="60960"/>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lang="zh-CN" altLang="en-US" sz="1500" dirty="0">
                        <a:latin typeface="+mj-ea"/>
                        <a:ea typeface="+mj-ea"/>
                      </a:endParaRPr>
                    </a:p>
                  </a:txBody>
                  <a:tcPr marL="121920" marR="121920" marT="60960" marB="60960"/>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lang="zh-CN" altLang="en-US" sz="1500" dirty="0">
                        <a:latin typeface="+mj-ea"/>
                        <a:ea typeface="+mj-ea"/>
                      </a:endParaRPr>
                    </a:p>
                  </a:txBody>
                  <a:tcPr marL="121920" marR="121920" marT="60960" marB="60960"/>
                </a:tc>
                <a:extLst>
                  <a:ext uri="{0D108BD9-81ED-4DB2-BD59-A6C34878D82A}">
                    <a16:rowId xmlns:a16="http://schemas.microsoft.com/office/drawing/2014/main" val="10002"/>
                  </a:ext>
                </a:extLst>
              </a:tr>
              <a:tr h="513783">
                <a:tc>
                  <a:txBody>
                    <a:bodyPr/>
                    <a:lstStyle/>
                    <a:p>
                      <a:pPr algn="ctr"/>
                      <a:endParaRPr lang="en-US" altLang="zh-CN" sz="2400" dirty="0">
                        <a:latin typeface="+mj-ea"/>
                        <a:ea typeface="+mj-ea"/>
                      </a:endParaRPr>
                    </a:p>
                  </a:txBody>
                  <a:tcPr marL="121920" marR="121920" marT="60960" marB="60960"/>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lang="zh-CN" altLang="en-US" sz="1500" dirty="0">
                        <a:latin typeface="+mj-ea"/>
                        <a:ea typeface="+mj-ea"/>
                      </a:endParaRPr>
                    </a:p>
                  </a:txBody>
                  <a:tcPr marL="121920" marR="121920" marT="60960" marB="60960"/>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lang="zh-CN" altLang="en-US" sz="1500" dirty="0">
                        <a:latin typeface="+mj-ea"/>
                        <a:ea typeface="+mj-ea"/>
                      </a:endParaRPr>
                    </a:p>
                  </a:txBody>
                  <a:tcPr marL="121920" marR="121920" marT="60960" marB="60960"/>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lang="zh-CN" altLang="en-US" sz="1500" dirty="0">
                        <a:latin typeface="+mj-ea"/>
                        <a:ea typeface="+mj-ea"/>
                      </a:endParaRPr>
                    </a:p>
                  </a:txBody>
                  <a:tcPr marL="121920" marR="121920" marT="60960" marB="60960"/>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lang="zh-CN" altLang="en-US" sz="1500" dirty="0">
                        <a:latin typeface="+mj-ea"/>
                        <a:ea typeface="+mj-ea"/>
                      </a:endParaRPr>
                    </a:p>
                  </a:txBody>
                  <a:tcPr marL="121920" marR="121920" marT="60960" marB="60960"/>
                </a:tc>
                <a:extLst>
                  <a:ext uri="{0D108BD9-81ED-4DB2-BD59-A6C34878D82A}">
                    <a16:rowId xmlns:a16="http://schemas.microsoft.com/office/drawing/2014/main" val="10003"/>
                  </a:ext>
                </a:extLst>
              </a:tr>
              <a:tr h="513783">
                <a:tc>
                  <a:txBody>
                    <a:bodyPr/>
                    <a:lstStyle/>
                    <a:p>
                      <a:pPr algn="ctr"/>
                      <a:endParaRPr lang="en-US" altLang="zh-CN" sz="2400" dirty="0">
                        <a:latin typeface="+mj-ea"/>
                        <a:ea typeface="+mj-ea"/>
                      </a:endParaRPr>
                    </a:p>
                  </a:txBody>
                  <a:tcPr marL="121920" marR="121920" marT="60960" marB="60960"/>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lang="zh-CN" altLang="en-US" sz="1500" dirty="0">
                        <a:latin typeface="+mj-ea"/>
                        <a:ea typeface="+mj-ea"/>
                      </a:endParaRPr>
                    </a:p>
                  </a:txBody>
                  <a:tcPr marL="121920" marR="121920" marT="60960" marB="60960"/>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lang="zh-CN" altLang="en-US" sz="1500" dirty="0">
                        <a:latin typeface="+mj-ea"/>
                        <a:ea typeface="+mj-ea"/>
                      </a:endParaRPr>
                    </a:p>
                  </a:txBody>
                  <a:tcPr marL="121920" marR="121920" marT="60960" marB="60960"/>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lang="zh-CN" altLang="en-US" sz="1500" dirty="0">
                        <a:latin typeface="+mj-ea"/>
                        <a:ea typeface="+mj-ea"/>
                      </a:endParaRPr>
                    </a:p>
                  </a:txBody>
                  <a:tcPr marL="121920" marR="121920" marT="60960" marB="60960"/>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lang="zh-CN" altLang="en-US" sz="1500" dirty="0">
                        <a:latin typeface="+mj-ea"/>
                        <a:ea typeface="+mj-ea"/>
                      </a:endParaRPr>
                    </a:p>
                  </a:txBody>
                  <a:tcPr marL="121920" marR="121920" marT="60960" marB="60960"/>
                </a:tc>
                <a:extLst>
                  <a:ext uri="{0D108BD9-81ED-4DB2-BD59-A6C34878D82A}">
                    <a16:rowId xmlns:a16="http://schemas.microsoft.com/office/drawing/2014/main" val="10004"/>
                  </a:ext>
                </a:extLst>
              </a:tr>
            </a:tbl>
          </a:graphicData>
        </a:graphic>
      </p:graphicFrame>
      <p:graphicFrame>
        <p:nvGraphicFramePr>
          <p:cNvPr id="93" name="表格 92"/>
          <p:cNvGraphicFramePr>
            <a:graphicFrameLocks noGrp="1"/>
          </p:cNvGraphicFramePr>
          <p:nvPr/>
        </p:nvGraphicFramePr>
        <p:xfrm>
          <a:off x="371218" y="1631076"/>
          <a:ext cx="4541115" cy="2405652"/>
        </p:xfrm>
        <a:graphic>
          <a:graphicData uri="http://schemas.openxmlformats.org/drawingml/2006/table">
            <a:tbl>
              <a:tblPr firstRow="1" bandRow="1">
                <a:tableStyleId>{5C22544A-7EE6-4342-B048-85BDC9FD1C3A}</a:tableStyleId>
              </a:tblPr>
              <a:tblGrid>
                <a:gridCol w="868181">
                  <a:extLst>
                    <a:ext uri="{9D8B030D-6E8A-4147-A177-3AD203B41FA5}">
                      <a16:colId xmlns:a16="http://schemas.microsoft.com/office/drawing/2014/main" val="20000"/>
                    </a:ext>
                  </a:extLst>
                </a:gridCol>
                <a:gridCol w="870856">
                  <a:extLst>
                    <a:ext uri="{9D8B030D-6E8A-4147-A177-3AD203B41FA5}">
                      <a16:colId xmlns:a16="http://schemas.microsoft.com/office/drawing/2014/main" val="20001"/>
                    </a:ext>
                  </a:extLst>
                </a:gridCol>
                <a:gridCol w="905692">
                  <a:extLst>
                    <a:ext uri="{9D8B030D-6E8A-4147-A177-3AD203B41FA5}">
                      <a16:colId xmlns:a16="http://schemas.microsoft.com/office/drawing/2014/main" val="20002"/>
                    </a:ext>
                  </a:extLst>
                </a:gridCol>
                <a:gridCol w="1010193">
                  <a:extLst>
                    <a:ext uri="{9D8B030D-6E8A-4147-A177-3AD203B41FA5}">
                      <a16:colId xmlns:a16="http://schemas.microsoft.com/office/drawing/2014/main" val="20003"/>
                    </a:ext>
                  </a:extLst>
                </a:gridCol>
                <a:gridCol w="886193">
                  <a:extLst>
                    <a:ext uri="{9D8B030D-6E8A-4147-A177-3AD203B41FA5}">
                      <a16:colId xmlns:a16="http://schemas.microsoft.com/office/drawing/2014/main" val="20004"/>
                    </a:ext>
                  </a:extLst>
                </a:gridCol>
              </a:tblGrid>
              <a:tr h="345440">
                <a:tc>
                  <a:txBody>
                    <a:bodyPr/>
                    <a:lstStyle/>
                    <a:p>
                      <a:pPr algn="ctr"/>
                      <a:endParaRPr lang="zh-CN" altLang="en-US" sz="1300" dirty="0">
                        <a:latin typeface="+mj-ea"/>
                        <a:ea typeface="+mj-ea"/>
                      </a:endParaRPr>
                    </a:p>
                  </a:txBody>
                  <a:tcPr marL="121920" marR="121920" marT="60960" marB="60960"/>
                </a:tc>
                <a:tc>
                  <a:txBody>
                    <a:bodyPr/>
                    <a:lstStyle/>
                    <a:p>
                      <a:pPr algn="ctr"/>
                      <a:endParaRPr lang="zh-CN" altLang="en-US" sz="1500" dirty="0">
                        <a:latin typeface="+mj-ea"/>
                        <a:ea typeface="+mj-ea"/>
                      </a:endParaRPr>
                    </a:p>
                  </a:txBody>
                  <a:tcPr marL="121920" marR="121920" marT="60960" marB="60960"/>
                </a:tc>
                <a:tc>
                  <a:txBody>
                    <a:bodyPr/>
                    <a:lstStyle/>
                    <a:p>
                      <a:pPr algn="ctr"/>
                      <a:endParaRPr lang="zh-CN" altLang="en-US" sz="1500" dirty="0">
                        <a:latin typeface="+mj-ea"/>
                        <a:ea typeface="+mj-ea"/>
                      </a:endParaRPr>
                    </a:p>
                  </a:txBody>
                  <a:tcPr marL="121920" marR="121920" marT="60960" marB="60960"/>
                </a:tc>
                <a:tc>
                  <a:txBody>
                    <a:bodyPr/>
                    <a:lstStyle/>
                    <a:p>
                      <a:pPr algn="ctr"/>
                      <a:endParaRPr lang="zh-CN" altLang="en-US" sz="1500" dirty="0">
                        <a:latin typeface="+mj-ea"/>
                        <a:ea typeface="+mj-ea"/>
                      </a:endParaRPr>
                    </a:p>
                  </a:txBody>
                  <a:tcPr marL="121920" marR="121920" marT="60960" marB="60960"/>
                </a:tc>
                <a:tc>
                  <a:txBody>
                    <a:bodyPr/>
                    <a:lstStyle/>
                    <a:p>
                      <a:pPr algn="ctr"/>
                      <a:endParaRPr lang="zh-CN" altLang="en-US" sz="1500" dirty="0">
                        <a:latin typeface="+mj-ea"/>
                        <a:ea typeface="+mj-ea"/>
                      </a:endParaRPr>
                    </a:p>
                  </a:txBody>
                  <a:tcPr marL="121920" marR="121920" marT="60960" marB="60960"/>
                </a:tc>
                <a:extLst>
                  <a:ext uri="{0D108BD9-81ED-4DB2-BD59-A6C34878D82A}">
                    <a16:rowId xmlns:a16="http://schemas.microsoft.com/office/drawing/2014/main" val="10000"/>
                  </a:ext>
                </a:extLst>
              </a:tr>
              <a:tr h="513783">
                <a:tc>
                  <a:txBody>
                    <a:bodyPr/>
                    <a:lstStyle/>
                    <a:p>
                      <a:pPr algn="ctr"/>
                      <a:endParaRPr lang="en-US" altLang="zh-CN" sz="2400" dirty="0">
                        <a:latin typeface="+mj-ea"/>
                        <a:ea typeface="+mj-ea"/>
                      </a:endParaRPr>
                    </a:p>
                  </a:txBody>
                  <a:tcPr marL="121920" marR="121920" marT="60960" marB="60960"/>
                </a:tc>
                <a:tc>
                  <a:txBody>
                    <a:bodyPr/>
                    <a:lstStyle/>
                    <a:p>
                      <a:pPr algn="ctr"/>
                      <a:endParaRPr lang="en-US" altLang="zh-CN" sz="1500" dirty="0">
                        <a:latin typeface="+mj-ea"/>
                        <a:ea typeface="+mj-ea"/>
                      </a:endParaRPr>
                    </a:p>
                  </a:txBody>
                  <a:tcPr marL="121920" marR="121920" marT="60960" marB="60960"/>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lang="zh-CN" altLang="en-US" sz="1500" dirty="0">
                        <a:latin typeface="+mj-ea"/>
                        <a:ea typeface="+mj-ea"/>
                      </a:endParaRPr>
                    </a:p>
                  </a:txBody>
                  <a:tcPr marL="121920" marR="121920" marT="60960" marB="60960"/>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lang="zh-CN" altLang="en-US" sz="1500" dirty="0">
                        <a:latin typeface="+mj-ea"/>
                        <a:ea typeface="+mj-ea"/>
                      </a:endParaRPr>
                    </a:p>
                  </a:txBody>
                  <a:tcPr marL="121920" marR="121920" marT="60960" marB="60960"/>
                </a:tc>
                <a:tc>
                  <a:txBody>
                    <a:bodyPr/>
                    <a:lstStyle/>
                    <a:p>
                      <a:pPr algn="ctr"/>
                      <a:endParaRPr lang="zh-CN" altLang="en-US" sz="1500" dirty="0">
                        <a:latin typeface="+mj-ea"/>
                        <a:ea typeface="+mj-ea"/>
                      </a:endParaRPr>
                    </a:p>
                  </a:txBody>
                  <a:tcPr marL="121920" marR="121920" marT="60960" marB="60960"/>
                </a:tc>
                <a:extLst>
                  <a:ext uri="{0D108BD9-81ED-4DB2-BD59-A6C34878D82A}">
                    <a16:rowId xmlns:a16="http://schemas.microsoft.com/office/drawing/2014/main" val="10001"/>
                  </a:ext>
                </a:extLst>
              </a:tr>
              <a:tr h="513783">
                <a:tc>
                  <a:txBody>
                    <a:bodyPr/>
                    <a:lstStyle/>
                    <a:p>
                      <a:pPr algn="ctr"/>
                      <a:endParaRPr lang="en-US" altLang="zh-CN" sz="2400" dirty="0">
                        <a:latin typeface="+mj-ea"/>
                        <a:ea typeface="+mj-ea"/>
                      </a:endParaRPr>
                    </a:p>
                  </a:txBody>
                  <a:tcPr marL="121920" marR="121920" marT="60960" marB="60960"/>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lang="zh-CN" altLang="en-US" sz="1500" dirty="0">
                        <a:latin typeface="+mj-ea"/>
                        <a:ea typeface="+mj-ea"/>
                      </a:endParaRPr>
                    </a:p>
                  </a:txBody>
                  <a:tcPr marL="121920" marR="121920" marT="60960" marB="60960"/>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lang="zh-CN" altLang="en-US" sz="1500" dirty="0">
                        <a:latin typeface="+mj-ea"/>
                        <a:ea typeface="+mj-ea"/>
                      </a:endParaRPr>
                    </a:p>
                  </a:txBody>
                  <a:tcPr marL="121920" marR="121920" marT="60960" marB="60960"/>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lang="zh-CN" altLang="en-US" sz="1500" dirty="0">
                        <a:latin typeface="+mj-ea"/>
                        <a:ea typeface="+mj-ea"/>
                      </a:endParaRPr>
                    </a:p>
                  </a:txBody>
                  <a:tcPr marL="121920" marR="121920" marT="60960" marB="60960"/>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lang="zh-CN" altLang="en-US" sz="1500" dirty="0">
                        <a:latin typeface="+mj-ea"/>
                        <a:ea typeface="+mj-ea"/>
                      </a:endParaRPr>
                    </a:p>
                  </a:txBody>
                  <a:tcPr marL="121920" marR="121920" marT="60960" marB="60960"/>
                </a:tc>
                <a:extLst>
                  <a:ext uri="{0D108BD9-81ED-4DB2-BD59-A6C34878D82A}">
                    <a16:rowId xmlns:a16="http://schemas.microsoft.com/office/drawing/2014/main" val="10002"/>
                  </a:ext>
                </a:extLst>
              </a:tr>
              <a:tr h="513783">
                <a:tc>
                  <a:txBody>
                    <a:bodyPr/>
                    <a:lstStyle/>
                    <a:p>
                      <a:pPr algn="ctr"/>
                      <a:endParaRPr lang="en-US" altLang="zh-CN" sz="2400" dirty="0">
                        <a:latin typeface="+mj-ea"/>
                        <a:ea typeface="+mj-ea"/>
                      </a:endParaRPr>
                    </a:p>
                  </a:txBody>
                  <a:tcPr marL="121920" marR="121920" marT="60960" marB="60960"/>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lang="zh-CN" altLang="en-US" sz="1500" dirty="0">
                        <a:latin typeface="+mj-ea"/>
                        <a:ea typeface="+mj-ea"/>
                      </a:endParaRPr>
                    </a:p>
                  </a:txBody>
                  <a:tcPr marL="121920" marR="121920" marT="60960" marB="60960"/>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lang="zh-CN" altLang="en-US" sz="1500" dirty="0">
                        <a:latin typeface="+mj-ea"/>
                        <a:ea typeface="+mj-ea"/>
                      </a:endParaRPr>
                    </a:p>
                  </a:txBody>
                  <a:tcPr marL="121920" marR="121920" marT="60960" marB="60960"/>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lang="zh-CN" altLang="en-US" sz="1500" dirty="0">
                        <a:latin typeface="+mj-ea"/>
                        <a:ea typeface="+mj-ea"/>
                      </a:endParaRPr>
                    </a:p>
                  </a:txBody>
                  <a:tcPr marL="121920" marR="121920" marT="60960" marB="60960"/>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lang="zh-CN" altLang="en-US" sz="1500" dirty="0">
                        <a:latin typeface="+mj-ea"/>
                        <a:ea typeface="+mj-ea"/>
                      </a:endParaRPr>
                    </a:p>
                  </a:txBody>
                  <a:tcPr marL="121920" marR="121920" marT="60960" marB="60960"/>
                </a:tc>
                <a:extLst>
                  <a:ext uri="{0D108BD9-81ED-4DB2-BD59-A6C34878D82A}">
                    <a16:rowId xmlns:a16="http://schemas.microsoft.com/office/drawing/2014/main" val="10003"/>
                  </a:ext>
                </a:extLst>
              </a:tr>
              <a:tr h="513783">
                <a:tc>
                  <a:txBody>
                    <a:bodyPr/>
                    <a:lstStyle/>
                    <a:p>
                      <a:pPr algn="ctr"/>
                      <a:endParaRPr lang="en-US" altLang="zh-CN" sz="2400" dirty="0">
                        <a:latin typeface="+mj-ea"/>
                        <a:ea typeface="+mj-ea"/>
                      </a:endParaRPr>
                    </a:p>
                  </a:txBody>
                  <a:tcPr marL="121920" marR="121920" marT="60960" marB="60960"/>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lang="zh-CN" altLang="en-US" sz="1500" dirty="0">
                        <a:latin typeface="+mj-ea"/>
                        <a:ea typeface="+mj-ea"/>
                      </a:endParaRPr>
                    </a:p>
                  </a:txBody>
                  <a:tcPr marL="121920" marR="121920" marT="60960" marB="60960"/>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lang="zh-CN" altLang="en-US" sz="1500" dirty="0">
                        <a:latin typeface="+mj-ea"/>
                        <a:ea typeface="+mj-ea"/>
                      </a:endParaRPr>
                    </a:p>
                  </a:txBody>
                  <a:tcPr marL="121920" marR="121920" marT="60960" marB="60960"/>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lang="zh-CN" altLang="en-US" sz="1500" dirty="0">
                        <a:latin typeface="+mj-ea"/>
                        <a:ea typeface="+mj-ea"/>
                      </a:endParaRPr>
                    </a:p>
                  </a:txBody>
                  <a:tcPr marL="121920" marR="121920" marT="60960" marB="60960"/>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lang="zh-CN" altLang="en-US" sz="1500" dirty="0">
                        <a:latin typeface="+mj-ea"/>
                        <a:ea typeface="+mj-ea"/>
                      </a:endParaRPr>
                    </a:p>
                  </a:txBody>
                  <a:tcPr marL="121920" marR="121920" marT="60960" marB="60960"/>
                </a:tc>
                <a:extLst>
                  <a:ext uri="{0D108BD9-81ED-4DB2-BD59-A6C34878D82A}">
                    <a16:rowId xmlns:a16="http://schemas.microsoft.com/office/drawing/2014/main" val="10004"/>
                  </a:ext>
                </a:extLst>
              </a:tr>
            </a:tbl>
          </a:graphicData>
        </a:graphic>
      </p:graphicFrame>
      <p:sp>
        <p:nvSpPr>
          <p:cNvPr id="54" name="文本框 53"/>
          <p:cNvSpPr txBox="1"/>
          <p:nvPr/>
        </p:nvSpPr>
        <p:spPr>
          <a:xfrm>
            <a:off x="4080575" y="1622062"/>
            <a:ext cx="925899" cy="338554"/>
          </a:xfrm>
          <a:prstGeom prst="rect">
            <a:avLst/>
          </a:prstGeom>
          <a:noFill/>
        </p:spPr>
        <p:txBody>
          <a:bodyPr wrap="square" rtlCol="0">
            <a:spAutoFit/>
          </a:bodyPr>
          <a:lstStyle/>
          <a:p>
            <a:pPr defTabSz="914400"/>
            <a:r>
              <a:rPr kumimoji="1" lang="en-US" altLang="zh-CN" sz="1600" dirty="0">
                <a:solidFill>
                  <a:prstClr val="white"/>
                </a:solidFill>
                <a:latin typeface="微软雅黑" panose="020B0503020204020204" charset="-122"/>
                <a:ea typeface="微软雅黑" panose="020B0503020204020204" charset="-122"/>
              </a:rPr>
              <a:t>CALA</a:t>
            </a:r>
            <a:endParaRPr kumimoji="1" lang="zh-CN" altLang="en-US" sz="1600" dirty="0">
              <a:solidFill>
                <a:prstClr val="white"/>
              </a:solidFill>
              <a:latin typeface="微软雅黑" panose="020B0503020204020204" charset="-122"/>
              <a:ea typeface="微软雅黑" panose="020B0503020204020204" charset="-122"/>
            </a:endParaRPr>
          </a:p>
        </p:txBody>
      </p:sp>
      <p:sp>
        <p:nvSpPr>
          <p:cNvPr id="56" name="文本框 55"/>
          <p:cNvSpPr txBox="1"/>
          <p:nvPr/>
        </p:nvSpPr>
        <p:spPr>
          <a:xfrm>
            <a:off x="1180613" y="2067503"/>
            <a:ext cx="1097753" cy="338554"/>
          </a:xfrm>
          <a:prstGeom prst="rect">
            <a:avLst/>
          </a:prstGeom>
          <a:noFill/>
        </p:spPr>
        <p:txBody>
          <a:bodyPr wrap="square" rtlCol="0">
            <a:spAutoFit/>
          </a:bodyPr>
          <a:lstStyle/>
          <a:p>
            <a:pPr defTabSz="914400"/>
            <a:r>
              <a:rPr kumimoji="1" lang="en-US" altLang="zh-CN" sz="1600" dirty="0">
                <a:solidFill>
                  <a:prstClr val="black"/>
                </a:solidFill>
                <a:latin typeface="微软雅黑" panose="020B0503020204020204" charset="-122"/>
                <a:ea typeface="微软雅黑" panose="020B0503020204020204" charset="-122"/>
              </a:rPr>
              <a:t>3.67854</a:t>
            </a:r>
            <a:endParaRPr kumimoji="1" lang="zh-CN" altLang="en-US" sz="1600" dirty="0">
              <a:solidFill>
                <a:prstClr val="black"/>
              </a:solidFill>
              <a:latin typeface="微软雅黑" panose="020B0503020204020204" charset="-122"/>
              <a:ea typeface="微软雅黑" panose="020B0503020204020204" charset="-122"/>
            </a:endParaRPr>
          </a:p>
        </p:txBody>
      </p:sp>
      <p:sp>
        <p:nvSpPr>
          <p:cNvPr id="57" name="文本框 56"/>
          <p:cNvSpPr txBox="1"/>
          <p:nvPr/>
        </p:nvSpPr>
        <p:spPr>
          <a:xfrm>
            <a:off x="1169112" y="2557082"/>
            <a:ext cx="1097753" cy="338554"/>
          </a:xfrm>
          <a:prstGeom prst="rect">
            <a:avLst/>
          </a:prstGeom>
          <a:noFill/>
        </p:spPr>
        <p:txBody>
          <a:bodyPr wrap="square" rtlCol="0">
            <a:spAutoFit/>
          </a:bodyPr>
          <a:lstStyle/>
          <a:p>
            <a:pPr defTabSz="914400"/>
            <a:r>
              <a:rPr kumimoji="1" lang="en-US" altLang="zh-CN" sz="1600" dirty="0">
                <a:solidFill>
                  <a:prstClr val="black"/>
                </a:solidFill>
                <a:latin typeface="微软雅黑" panose="020B0503020204020204" charset="-122"/>
                <a:ea typeface="微软雅黑" panose="020B0503020204020204" charset="-122"/>
              </a:rPr>
              <a:t>3.67854</a:t>
            </a:r>
            <a:endParaRPr kumimoji="1" lang="zh-CN" altLang="en-US" sz="1600" dirty="0">
              <a:solidFill>
                <a:prstClr val="black"/>
              </a:solidFill>
              <a:latin typeface="微软雅黑" panose="020B0503020204020204" charset="-122"/>
              <a:ea typeface="微软雅黑" panose="020B0503020204020204" charset="-122"/>
            </a:endParaRPr>
          </a:p>
        </p:txBody>
      </p:sp>
      <p:sp>
        <p:nvSpPr>
          <p:cNvPr id="58" name="文本框 57"/>
          <p:cNvSpPr txBox="1"/>
          <p:nvPr/>
        </p:nvSpPr>
        <p:spPr>
          <a:xfrm>
            <a:off x="1169112" y="3093814"/>
            <a:ext cx="1097753" cy="338554"/>
          </a:xfrm>
          <a:prstGeom prst="rect">
            <a:avLst/>
          </a:prstGeom>
          <a:noFill/>
        </p:spPr>
        <p:txBody>
          <a:bodyPr wrap="square" rtlCol="0">
            <a:spAutoFit/>
          </a:bodyPr>
          <a:lstStyle/>
          <a:p>
            <a:pPr defTabSz="914400"/>
            <a:r>
              <a:rPr kumimoji="1" lang="en-US" altLang="zh-CN" sz="1600" dirty="0">
                <a:solidFill>
                  <a:prstClr val="black"/>
                </a:solidFill>
                <a:latin typeface="微软雅黑" panose="020B0503020204020204" charset="-122"/>
                <a:ea typeface="微软雅黑" panose="020B0503020204020204" charset="-122"/>
              </a:rPr>
              <a:t>3.67854</a:t>
            </a:r>
            <a:endParaRPr kumimoji="1" lang="zh-CN" altLang="en-US" sz="1600" dirty="0">
              <a:solidFill>
                <a:prstClr val="black"/>
              </a:solidFill>
              <a:latin typeface="微软雅黑" panose="020B0503020204020204" charset="-122"/>
              <a:ea typeface="微软雅黑" panose="020B0503020204020204" charset="-122"/>
            </a:endParaRPr>
          </a:p>
        </p:txBody>
      </p:sp>
      <p:sp>
        <p:nvSpPr>
          <p:cNvPr id="59" name="文本框 58"/>
          <p:cNvSpPr txBox="1"/>
          <p:nvPr/>
        </p:nvSpPr>
        <p:spPr>
          <a:xfrm>
            <a:off x="1170517" y="3597038"/>
            <a:ext cx="1097753" cy="338554"/>
          </a:xfrm>
          <a:prstGeom prst="rect">
            <a:avLst/>
          </a:prstGeom>
          <a:noFill/>
        </p:spPr>
        <p:txBody>
          <a:bodyPr wrap="square" rtlCol="0">
            <a:spAutoFit/>
          </a:bodyPr>
          <a:lstStyle/>
          <a:p>
            <a:pPr defTabSz="914400"/>
            <a:r>
              <a:rPr kumimoji="1" lang="en-US" altLang="zh-CN" sz="1600" dirty="0">
                <a:solidFill>
                  <a:prstClr val="black"/>
                </a:solidFill>
                <a:latin typeface="微软雅黑" panose="020B0503020204020204" charset="-122"/>
                <a:ea typeface="微软雅黑" panose="020B0503020204020204" charset="-122"/>
              </a:rPr>
              <a:t>3.67854</a:t>
            </a:r>
            <a:endParaRPr kumimoji="1" lang="zh-CN" altLang="en-US" sz="1600" dirty="0">
              <a:solidFill>
                <a:prstClr val="black"/>
              </a:solidFill>
              <a:latin typeface="微软雅黑" panose="020B0503020204020204" charset="-122"/>
              <a:ea typeface="微软雅黑" panose="020B0503020204020204" charset="-122"/>
            </a:endParaRPr>
          </a:p>
        </p:txBody>
      </p:sp>
      <p:sp>
        <p:nvSpPr>
          <p:cNvPr id="60" name="文本框 59"/>
          <p:cNvSpPr txBox="1"/>
          <p:nvPr/>
        </p:nvSpPr>
        <p:spPr>
          <a:xfrm>
            <a:off x="361662" y="2030127"/>
            <a:ext cx="899140" cy="379656"/>
          </a:xfrm>
          <a:prstGeom prst="rect">
            <a:avLst/>
          </a:prstGeom>
          <a:noFill/>
        </p:spPr>
        <p:txBody>
          <a:bodyPr wrap="square" rtlCol="0">
            <a:spAutoFit/>
          </a:bodyPr>
          <a:lstStyle/>
          <a:p>
            <a:pPr defTabSz="914400"/>
            <a:r>
              <a:rPr kumimoji="1" lang="en-US" altLang="zh-CN" sz="1865" dirty="0">
                <a:solidFill>
                  <a:prstClr val="black"/>
                </a:solidFill>
                <a:latin typeface="微软雅黑" panose="020B0503020204020204" charset="-122"/>
                <a:ea typeface="微软雅黑" panose="020B0503020204020204" charset="-122"/>
              </a:rPr>
              <a:t>Q120</a:t>
            </a:r>
            <a:endParaRPr kumimoji="1" lang="zh-CN" altLang="en-US" sz="1865" dirty="0">
              <a:solidFill>
                <a:prstClr val="black"/>
              </a:solidFill>
              <a:latin typeface="微软雅黑" panose="020B0503020204020204" charset="-122"/>
              <a:ea typeface="微软雅黑" panose="020B0503020204020204" charset="-122"/>
            </a:endParaRPr>
          </a:p>
        </p:txBody>
      </p:sp>
      <p:sp>
        <p:nvSpPr>
          <p:cNvPr id="61" name="文本框 60"/>
          <p:cNvSpPr txBox="1"/>
          <p:nvPr/>
        </p:nvSpPr>
        <p:spPr>
          <a:xfrm>
            <a:off x="342807" y="2556822"/>
            <a:ext cx="899140" cy="379656"/>
          </a:xfrm>
          <a:prstGeom prst="rect">
            <a:avLst/>
          </a:prstGeom>
          <a:noFill/>
        </p:spPr>
        <p:txBody>
          <a:bodyPr wrap="square" rtlCol="0">
            <a:spAutoFit/>
          </a:bodyPr>
          <a:lstStyle/>
          <a:p>
            <a:pPr defTabSz="914400"/>
            <a:r>
              <a:rPr kumimoji="1" lang="en-US" altLang="zh-CN" sz="1865" dirty="0">
                <a:solidFill>
                  <a:prstClr val="black"/>
                </a:solidFill>
                <a:latin typeface="微软雅黑" panose="020B0503020204020204" charset="-122"/>
                <a:ea typeface="微软雅黑" panose="020B0503020204020204" charset="-122"/>
              </a:rPr>
              <a:t>Q220</a:t>
            </a:r>
            <a:endParaRPr kumimoji="1" lang="zh-CN" altLang="en-US" sz="1865" dirty="0">
              <a:solidFill>
                <a:prstClr val="black"/>
              </a:solidFill>
              <a:latin typeface="微软雅黑" panose="020B0503020204020204" charset="-122"/>
              <a:ea typeface="微软雅黑" panose="020B0503020204020204" charset="-122"/>
            </a:endParaRPr>
          </a:p>
        </p:txBody>
      </p:sp>
      <p:sp>
        <p:nvSpPr>
          <p:cNvPr id="62" name="文本框 61"/>
          <p:cNvSpPr txBox="1"/>
          <p:nvPr/>
        </p:nvSpPr>
        <p:spPr>
          <a:xfrm>
            <a:off x="342807" y="3065157"/>
            <a:ext cx="899140" cy="379656"/>
          </a:xfrm>
          <a:prstGeom prst="rect">
            <a:avLst/>
          </a:prstGeom>
          <a:noFill/>
        </p:spPr>
        <p:txBody>
          <a:bodyPr wrap="square" rtlCol="0">
            <a:spAutoFit/>
          </a:bodyPr>
          <a:lstStyle/>
          <a:p>
            <a:pPr defTabSz="914400"/>
            <a:r>
              <a:rPr kumimoji="1" lang="en-US" altLang="zh-CN" sz="1865" dirty="0">
                <a:solidFill>
                  <a:prstClr val="black"/>
                </a:solidFill>
                <a:latin typeface="微软雅黑" panose="020B0503020204020204" charset="-122"/>
                <a:ea typeface="微软雅黑" panose="020B0503020204020204" charset="-122"/>
              </a:rPr>
              <a:t>Q320</a:t>
            </a:r>
            <a:endParaRPr kumimoji="1" lang="zh-CN" altLang="en-US" sz="1865" dirty="0">
              <a:solidFill>
                <a:prstClr val="black"/>
              </a:solidFill>
              <a:latin typeface="微软雅黑" panose="020B0503020204020204" charset="-122"/>
              <a:ea typeface="微软雅黑" panose="020B0503020204020204" charset="-122"/>
            </a:endParaRPr>
          </a:p>
        </p:txBody>
      </p:sp>
      <p:sp>
        <p:nvSpPr>
          <p:cNvPr id="63" name="文本框 62"/>
          <p:cNvSpPr txBox="1"/>
          <p:nvPr/>
        </p:nvSpPr>
        <p:spPr>
          <a:xfrm>
            <a:off x="339662" y="3560174"/>
            <a:ext cx="899140" cy="379656"/>
          </a:xfrm>
          <a:prstGeom prst="rect">
            <a:avLst/>
          </a:prstGeom>
          <a:noFill/>
        </p:spPr>
        <p:txBody>
          <a:bodyPr wrap="square" rtlCol="0">
            <a:spAutoFit/>
          </a:bodyPr>
          <a:lstStyle/>
          <a:p>
            <a:pPr defTabSz="914400"/>
            <a:r>
              <a:rPr kumimoji="1" lang="en-US" altLang="zh-CN" sz="1865" dirty="0">
                <a:solidFill>
                  <a:prstClr val="black"/>
                </a:solidFill>
                <a:latin typeface="微软雅黑" panose="020B0503020204020204" charset="-122"/>
                <a:ea typeface="微软雅黑" panose="020B0503020204020204" charset="-122"/>
              </a:rPr>
              <a:t>Q420</a:t>
            </a:r>
            <a:endParaRPr kumimoji="1" lang="zh-CN" altLang="en-US" sz="1865" dirty="0">
              <a:solidFill>
                <a:prstClr val="black"/>
              </a:solidFill>
              <a:latin typeface="微软雅黑" panose="020B0503020204020204" charset="-122"/>
              <a:ea typeface="微软雅黑" panose="020B0503020204020204" charset="-122"/>
            </a:endParaRPr>
          </a:p>
        </p:txBody>
      </p:sp>
      <p:sp>
        <p:nvSpPr>
          <p:cNvPr id="64" name="文本框 63"/>
          <p:cNvSpPr txBox="1"/>
          <p:nvPr/>
        </p:nvSpPr>
        <p:spPr>
          <a:xfrm>
            <a:off x="2065207" y="2067529"/>
            <a:ext cx="1005399" cy="338554"/>
          </a:xfrm>
          <a:prstGeom prst="rect">
            <a:avLst/>
          </a:prstGeom>
          <a:noFill/>
        </p:spPr>
        <p:txBody>
          <a:bodyPr wrap="square" rtlCol="0">
            <a:spAutoFit/>
          </a:bodyPr>
          <a:lstStyle/>
          <a:p>
            <a:pPr defTabSz="914400"/>
            <a:r>
              <a:rPr kumimoji="1" lang="en-US" altLang="zh-CN" sz="1600" dirty="0">
                <a:solidFill>
                  <a:prstClr val="black"/>
                </a:solidFill>
                <a:latin typeface="微软雅黑" panose="020B0503020204020204" charset="-122"/>
                <a:ea typeface="微软雅黑" panose="020B0503020204020204" charset="-122"/>
              </a:rPr>
              <a:t>4.23086</a:t>
            </a:r>
            <a:endParaRPr kumimoji="1" lang="zh-CN" altLang="en-US" sz="1600" dirty="0">
              <a:solidFill>
                <a:prstClr val="black"/>
              </a:solidFill>
              <a:latin typeface="微软雅黑" panose="020B0503020204020204" charset="-122"/>
              <a:ea typeface="微软雅黑" panose="020B0503020204020204" charset="-122"/>
            </a:endParaRPr>
          </a:p>
        </p:txBody>
      </p:sp>
      <p:sp>
        <p:nvSpPr>
          <p:cNvPr id="65" name="文本框 64"/>
          <p:cNvSpPr txBox="1"/>
          <p:nvPr/>
        </p:nvSpPr>
        <p:spPr>
          <a:xfrm>
            <a:off x="2060249" y="2574721"/>
            <a:ext cx="1005399" cy="338554"/>
          </a:xfrm>
          <a:prstGeom prst="rect">
            <a:avLst/>
          </a:prstGeom>
          <a:noFill/>
        </p:spPr>
        <p:txBody>
          <a:bodyPr wrap="square" rtlCol="0">
            <a:spAutoFit/>
          </a:bodyPr>
          <a:lstStyle/>
          <a:p>
            <a:pPr defTabSz="914400"/>
            <a:r>
              <a:rPr kumimoji="1" lang="en-US" altLang="zh-CN" sz="1600" dirty="0">
                <a:solidFill>
                  <a:prstClr val="black"/>
                </a:solidFill>
                <a:latin typeface="微软雅黑" panose="020B0503020204020204" charset="-122"/>
                <a:ea typeface="微软雅黑" panose="020B0503020204020204" charset="-122"/>
              </a:rPr>
              <a:t>4.23086</a:t>
            </a:r>
            <a:endParaRPr kumimoji="1" lang="zh-CN" altLang="en-US" sz="1600" dirty="0">
              <a:solidFill>
                <a:prstClr val="black"/>
              </a:solidFill>
              <a:latin typeface="微软雅黑" panose="020B0503020204020204" charset="-122"/>
              <a:ea typeface="微软雅黑" panose="020B0503020204020204" charset="-122"/>
            </a:endParaRPr>
          </a:p>
        </p:txBody>
      </p:sp>
      <p:sp>
        <p:nvSpPr>
          <p:cNvPr id="66" name="文本框 65"/>
          <p:cNvSpPr txBox="1"/>
          <p:nvPr/>
        </p:nvSpPr>
        <p:spPr>
          <a:xfrm>
            <a:off x="2060135" y="3089338"/>
            <a:ext cx="1005399" cy="338554"/>
          </a:xfrm>
          <a:prstGeom prst="rect">
            <a:avLst/>
          </a:prstGeom>
          <a:noFill/>
        </p:spPr>
        <p:txBody>
          <a:bodyPr wrap="square" rtlCol="0">
            <a:spAutoFit/>
          </a:bodyPr>
          <a:lstStyle/>
          <a:p>
            <a:pPr defTabSz="914400"/>
            <a:r>
              <a:rPr kumimoji="1" lang="en-US" altLang="zh-CN" sz="1600" dirty="0">
                <a:solidFill>
                  <a:prstClr val="black"/>
                </a:solidFill>
                <a:latin typeface="微软雅黑" panose="020B0503020204020204" charset="-122"/>
                <a:ea typeface="微软雅黑" panose="020B0503020204020204" charset="-122"/>
              </a:rPr>
              <a:t>4.23086</a:t>
            </a:r>
            <a:endParaRPr kumimoji="1" lang="zh-CN" altLang="en-US" sz="1600" dirty="0">
              <a:solidFill>
                <a:prstClr val="black"/>
              </a:solidFill>
              <a:latin typeface="微软雅黑" panose="020B0503020204020204" charset="-122"/>
              <a:ea typeface="微软雅黑" panose="020B0503020204020204" charset="-122"/>
            </a:endParaRPr>
          </a:p>
        </p:txBody>
      </p:sp>
      <p:sp>
        <p:nvSpPr>
          <p:cNvPr id="67" name="文本框 66"/>
          <p:cNvSpPr txBox="1"/>
          <p:nvPr/>
        </p:nvSpPr>
        <p:spPr>
          <a:xfrm>
            <a:off x="2053595" y="3613795"/>
            <a:ext cx="1005399" cy="338554"/>
          </a:xfrm>
          <a:prstGeom prst="rect">
            <a:avLst/>
          </a:prstGeom>
          <a:noFill/>
        </p:spPr>
        <p:txBody>
          <a:bodyPr wrap="square" rtlCol="0">
            <a:spAutoFit/>
          </a:bodyPr>
          <a:lstStyle/>
          <a:p>
            <a:pPr defTabSz="914400"/>
            <a:r>
              <a:rPr kumimoji="1" lang="en-US" altLang="zh-CN" sz="1600" dirty="0">
                <a:solidFill>
                  <a:prstClr val="black"/>
                </a:solidFill>
                <a:latin typeface="微软雅黑" panose="020B0503020204020204" charset="-122"/>
                <a:ea typeface="微软雅黑" panose="020B0503020204020204" charset="-122"/>
              </a:rPr>
              <a:t>4.23086</a:t>
            </a:r>
            <a:endParaRPr kumimoji="1" lang="zh-CN" altLang="en-US" sz="1600" dirty="0">
              <a:solidFill>
                <a:prstClr val="black"/>
              </a:solidFill>
              <a:latin typeface="微软雅黑" panose="020B0503020204020204" charset="-122"/>
              <a:ea typeface="微软雅黑" panose="020B0503020204020204" charset="-122"/>
            </a:endParaRPr>
          </a:p>
        </p:txBody>
      </p:sp>
      <p:sp>
        <p:nvSpPr>
          <p:cNvPr id="68" name="文本框 67"/>
          <p:cNvSpPr txBox="1"/>
          <p:nvPr/>
        </p:nvSpPr>
        <p:spPr>
          <a:xfrm>
            <a:off x="3030641" y="2073198"/>
            <a:ext cx="1005399" cy="338554"/>
          </a:xfrm>
          <a:prstGeom prst="rect">
            <a:avLst/>
          </a:prstGeom>
          <a:noFill/>
        </p:spPr>
        <p:txBody>
          <a:bodyPr wrap="square" rtlCol="0">
            <a:spAutoFit/>
          </a:bodyPr>
          <a:lstStyle/>
          <a:p>
            <a:pPr defTabSz="914400"/>
            <a:r>
              <a:rPr kumimoji="1" lang="en-US" altLang="zh-CN" sz="1600" dirty="0">
                <a:solidFill>
                  <a:prstClr val="black"/>
                </a:solidFill>
                <a:latin typeface="微软雅黑" panose="020B0503020204020204" charset="-122"/>
                <a:ea typeface="微软雅黑" panose="020B0503020204020204" charset="-122"/>
              </a:rPr>
              <a:t>3.42326</a:t>
            </a:r>
            <a:endParaRPr kumimoji="1" lang="zh-CN" altLang="en-US" sz="1600" dirty="0">
              <a:solidFill>
                <a:prstClr val="black"/>
              </a:solidFill>
              <a:latin typeface="微软雅黑" panose="020B0503020204020204" charset="-122"/>
              <a:ea typeface="微软雅黑" panose="020B0503020204020204" charset="-122"/>
            </a:endParaRPr>
          </a:p>
        </p:txBody>
      </p:sp>
      <p:sp>
        <p:nvSpPr>
          <p:cNvPr id="69" name="文本框 68"/>
          <p:cNvSpPr txBox="1"/>
          <p:nvPr/>
        </p:nvSpPr>
        <p:spPr>
          <a:xfrm>
            <a:off x="3013993" y="2556635"/>
            <a:ext cx="1005399" cy="338554"/>
          </a:xfrm>
          <a:prstGeom prst="rect">
            <a:avLst/>
          </a:prstGeom>
          <a:noFill/>
        </p:spPr>
        <p:txBody>
          <a:bodyPr wrap="square" rtlCol="0">
            <a:spAutoFit/>
          </a:bodyPr>
          <a:lstStyle/>
          <a:p>
            <a:pPr defTabSz="914400"/>
            <a:r>
              <a:rPr kumimoji="1" lang="en-US" altLang="zh-CN" sz="1600" dirty="0">
                <a:solidFill>
                  <a:prstClr val="black"/>
                </a:solidFill>
                <a:latin typeface="微软雅黑" panose="020B0503020204020204" charset="-122"/>
                <a:ea typeface="微软雅黑" panose="020B0503020204020204" charset="-122"/>
              </a:rPr>
              <a:t>3.42326</a:t>
            </a:r>
            <a:endParaRPr kumimoji="1" lang="zh-CN" altLang="en-US" sz="1600" dirty="0">
              <a:solidFill>
                <a:prstClr val="black"/>
              </a:solidFill>
              <a:latin typeface="微软雅黑" panose="020B0503020204020204" charset="-122"/>
              <a:ea typeface="微软雅黑" panose="020B0503020204020204" charset="-122"/>
            </a:endParaRPr>
          </a:p>
        </p:txBody>
      </p:sp>
      <p:sp>
        <p:nvSpPr>
          <p:cNvPr id="70" name="文本框 69"/>
          <p:cNvSpPr txBox="1"/>
          <p:nvPr/>
        </p:nvSpPr>
        <p:spPr>
          <a:xfrm>
            <a:off x="3021422" y="3082645"/>
            <a:ext cx="1005399" cy="338554"/>
          </a:xfrm>
          <a:prstGeom prst="rect">
            <a:avLst/>
          </a:prstGeom>
          <a:noFill/>
        </p:spPr>
        <p:txBody>
          <a:bodyPr wrap="square" rtlCol="0">
            <a:spAutoFit/>
          </a:bodyPr>
          <a:lstStyle/>
          <a:p>
            <a:pPr defTabSz="914400"/>
            <a:r>
              <a:rPr kumimoji="1" lang="en-US" altLang="zh-CN" sz="1600" dirty="0">
                <a:solidFill>
                  <a:prstClr val="black"/>
                </a:solidFill>
                <a:latin typeface="微软雅黑" panose="020B0503020204020204" charset="-122"/>
                <a:ea typeface="微软雅黑" panose="020B0503020204020204" charset="-122"/>
              </a:rPr>
              <a:t>3.42326</a:t>
            </a:r>
            <a:endParaRPr kumimoji="1" lang="zh-CN" altLang="en-US" sz="1600" dirty="0">
              <a:solidFill>
                <a:prstClr val="black"/>
              </a:solidFill>
              <a:latin typeface="微软雅黑" panose="020B0503020204020204" charset="-122"/>
              <a:ea typeface="微软雅黑" panose="020B0503020204020204" charset="-122"/>
            </a:endParaRPr>
          </a:p>
        </p:txBody>
      </p:sp>
      <p:sp>
        <p:nvSpPr>
          <p:cNvPr id="71" name="文本框 70"/>
          <p:cNvSpPr txBox="1"/>
          <p:nvPr/>
        </p:nvSpPr>
        <p:spPr>
          <a:xfrm>
            <a:off x="3002377" y="3614021"/>
            <a:ext cx="1005399" cy="338554"/>
          </a:xfrm>
          <a:prstGeom prst="rect">
            <a:avLst/>
          </a:prstGeom>
          <a:noFill/>
        </p:spPr>
        <p:txBody>
          <a:bodyPr wrap="square" rtlCol="0">
            <a:spAutoFit/>
          </a:bodyPr>
          <a:lstStyle/>
          <a:p>
            <a:pPr defTabSz="914400"/>
            <a:r>
              <a:rPr kumimoji="1" lang="en-US" altLang="zh-CN" sz="1600" dirty="0">
                <a:solidFill>
                  <a:prstClr val="black"/>
                </a:solidFill>
                <a:latin typeface="微软雅黑" panose="020B0503020204020204" charset="-122"/>
                <a:ea typeface="微软雅黑" panose="020B0503020204020204" charset="-122"/>
              </a:rPr>
              <a:t>3.42326</a:t>
            </a:r>
            <a:endParaRPr kumimoji="1" lang="zh-CN" altLang="en-US" sz="1600" dirty="0">
              <a:solidFill>
                <a:prstClr val="black"/>
              </a:solidFill>
              <a:latin typeface="微软雅黑" panose="020B0503020204020204" charset="-122"/>
              <a:ea typeface="微软雅黑" panose="020B0503020204020204" charset="-122"/>
            </a:endParaRPr>
          </a:p>
        </p:txBody>
      </p:sp>
      <p:sp>
        <p:nvSpPr>
          <p:cNvPr id="72" name="文本框 71"/>
          <p:cNvSpPr txBox="1"/>
          <p:nvPr/>
        </p:nvSpPr>
        <p:spPr>
          <a:xfrm>
            <a:off x="3960541" y="2039281"/>
            <a:ext cx="1005399" cy="338554"/>
          </a:xfrm>
          <a:prstGeom prst="rect">
            <a:avLst/>
          </a:prstGeom>
          <a:noFill/>
        </p:spPr>
        <p:txBody>
          <a:bodyPr wrap="square" rtlCol="0">
            <a:spAutoFit/>
          </a:bodyPr>
          <a:lstStyle/>
          <a:p>
            <a:pPr defTabSz="914400"/>
            <a:r>
              <a:rPr kumimoji="1" lang="en-US" altLang="zh-CN" sz="1600" dirty="0">
                <a:solidFill>
                  <a:prstClr val="black"/>
                </a:solidFill>
                <a:latin typeface="微软雅黑" panose="020B0503020204020204" charset="-122"/>
                <a:ea typeface="微软雅黑" panose="020B0503020204020204" charset="-122"/>
              </a:rPr>
              <a:t>1.40002</a:t>
            </a:r>
            <a:endParaRPr kumimoji="1" lang="zh-CN" altLang="en-US" sz="1600" dirty="0">
              <a:solidFill>
                <a:prstClr val="black"/>
              </a:solidFill>
              <a:latin typeface="微软雅黑" panose="020B0503020204020204" charset="-122"/>
              <a:ea typeface="微软雅黑" panose="020B0503020204020204" charset="-122"/>
            </a:endParaRPr>
          </a:p>
        </p:txBody>
      </p:sp>
      <p:sp>
        <p:nvSpPr>
          <p:cNvPr id="73" name="文本框 72"/>
          <p:cNvSpPr txBox="1"/>
          <p:nvPr/>
        </p:nvSpPr>
        <p:spPr>
          <a:xfrm>
            <a:off x="3960542" y="2567138"/>
            <a:ext cx="1005399" cy="338554"/>
          </a:xfrm>
          <a:prstGeom prst="rect">
            <a:avLst/>
          </a:prstGeom>
          <a:noFill/>
        </p:spPr>
        <p:txBody>
          <a:bodyPr wrap="square" rtlCol="0">
            <a:spAutoFit/>
          </a:bodyPr>
          <a:lstStyle/>
          <a:p>
            <a:pPr defTabSz="914400"/>
            <a:r>
              <a:rPr kumimoji="1" lang="en-US" altLang="zh-CN" sz="1600" dirty="0">
                <a:solidFill>
                  <a:prstClr val="black"/>
                </a:solidFill>
                <a:latin typeface="微软雅黑" panose="020B0503020204020204" charset="-122"/>
                <a:ea typeface="微软雅黑" panose="020B0503020204020204" charset="-122"/>
              </a:rPr>
              <a:t>1.40002</a:t>
            </a:r>
            <a:endParaRPr kumimoji="1" lang="zh-CN" altLang="en-US" sz="1600" dirty="0">
              <a:solidFill>
                <a:prstClr val="black"/>
              </a:solidFill>
              <a:latin typeface="微软雅黑" panose="020B0503020204020204" charset="-122"/>
              <a:ea typeface="微软雅黑" panose="020B0503020204020204" charset="-122"/>
            </a:endParaRPr>
          </a:p>
        </p:txBody>
      </p:sp>
      <p:sp>
        <p:nvSpPr>
          <p:cNvPr id="74" name="文本框 73"/>
          <p:cNvSpPr txBox="1"/>
          <p:nvPr/>
        </p:nvSpPr>
        <p:spPr>
          <a:xfrm>
            <a:off x="3968953" y="3095779"/>
            <a:ext cx="1005399" cy="338554"/>
          </a:xfrm>
          <a:prstGeom prst="rect">
            <a:avLst/>
          </a:prstGeom>
          <a:noFill/>
        </p:spPr>
        <p:txBody>
          <a:bodyPr wrap="square" rtlCol="0">
            <a:spAutoFit/>
          </a:bodyPr>
          <a:lstStyle/>
          <a:p>
            <a:pPr defTabSz="914400"/>
            <a:r>
              <a:rPr kumimoji="1" lang="en-US" altLang="zh-CN" sz="1600" dirty="0">
                <a:solidFill>
                  <a:prstClr val="black"/>
                </a:solidFill>
                <a:latin typeface="微软雅黑" panose="020B0503020204020204" charset="-122"/>
                <a:ea typeface="微软雅黑" panose="020B0503020204020204" charset="-122"/>
              </a:rPr>
              <a:t>1.40002</a:t>
            </a:r>
            <a:endParaRPr kumimoji="1" lang="zh-CN" altLang="en-US" sz="1600" dirty="0">
              <a:solidFill>
                <a:prstClr val="black"/>
              </a:solidFill>
              <a:latin typeface="微软雅黑" panose="020B0503020204020204" charset="-122"/>
              <a:ea typeface="微软雅黑" panose="020B0503020204020204" charset="-122"/>
            </a:endParaRPr>
          </a:p>
        </p:txBody>
      </p:sp>
      <p:sp>
        <p:nvSpPr>
          <p:cNvPr id="75" name="文本框 74"/>
          <p:cNvSpPr txBox="1"/>
          <p:nvPr/>
        </p:nvSpPr>
        <p:spPr>
          <a:xfrm>
            <a:off x="3961923" y="3613037"/>
            <a:ext cx="1005399" cy="338554"/>
          </a:xfrm>
          <a:prstGeom prst="rect">
            <a:avLst/>
          </a:prstGeom>
          <a:noFill/>
        </p:spPr>
        <p:txBody>
          <a:bodyPr wrap="square" rtlCol="0">
            <a:spAutoFit/>
          </a:bodyPr>
          <a:lstStyle/>
          <a:p>
            <a:pPr defTabSz="914400"/>
            <a:r>
              <a:rPr kumimoji="1" lang="en-US" altLang="zh-CN" sz="1600" dirty="0">
                <a:solidFill>
                  <a:prstClr val="black"/>
                </a:solidFill>
                <a:latin typeface="微软雅黑" panose="020B0503020204020204" charset="-122"/>
                <a:ea typeface="微软雅黑" panose="020B0503020204020204" charset="-122"/>
              </a:rPr>
              <a:t>1.40002</a:t>
            </a:r>
            <a:endParaRPr kumimoji="1" lang="zh-CN" altLang="en-US" sz="1600" dirty="0">
              <a:solidFill>
                <a:prstClr val="black"/>
              </a:solidFill>
              <a:latin typeface="微软雅黑" panose="020B0503020204020204" charset="-122"/>
              <a:ea typeface="微软雅黑" panose="020B0503020204020204" charset="-122"/>
            </a:endParaRPr>
          </a:p>
        </p:txBody>
      </p:sp>
      <p:sp>
        <p:nvSpPr>
          <p:cNvPr id="3" name="文本框 2"/>
          <p:cNvSpPr txBox="1"/>
          <p:nvPr/>
        </p:nvSpPr>
        <p:spPr>
          <a:xfrm>
            <a:off x="1367127" y="1613507"/>
            <a:ext cx="793631" cy="338554"/>
          </a:xfrm>
          <a:prstGeom prst="rect">
            <a:avLst/>
          </a:prstGeom>
          <a:noFill/>
        </p:spPr>
        <p:txBody>
          <a:bodyPr wrap="square" rtlCol="0">
            <a:spAutoFit/>
          </a:bodyPr>
          <a:lstStyle/>
          <a:p>
            <a:pPr defTabSz="914400"/>
            <a:r>
              <a:rPr kumimoji="1" lang="zh-CN" altLang="en-US" sz="1600" dirty="0">
                <a:solidFill>
                  <a:prstClr val="white"/>
                </a:solidFill>
                <a:latin typeface="微软雅黑" panose="020B0503020204020204" charset="-122"/>
                <a:ea typeface="微软雅黑" panose="020B0503020204020204" charset="-122"/>
              </a:rPr>
              <a:t>北美</a:t>
            </a:r>
          </a:p>
        </p:txBody>
      </p:sp>
      <p:sp>
        <p:nvSpPr>
          <p:cNvPr id="53" name="文本框 52"/>
          <p:cNvSpPr txBox="1"/>
          <p:nvPr/>
        </p:nvSpPr>
        <p:spPr>
          <a:xfrm>
            <a:off x="2148025" y="1625003"/>
            <a:ext cx="925899" cy="338554"/>
          </a:xfrm>
          <a:prstGeom prst="rect">
            <a:avLst/>
          </a:prstGeom>
          <a:noFill/>
        </p:spPr>
        <p:txBody>
          <a:bodyPr wrap="square" rtlCol="0">
            <a:spAutoFit/>
          </a:bodyPr>
          <a:lstStyle/>
          <a:p>
            <a:pPr defTabSz="914400"/>
            <a:r>
              <a:rPr kumimoji="1" lang="en-US" altLang="zh-CN" sz="1600" dirty="0">
                <a:solidFill>
                  <a:prstClr val="white"/>
                </a:solidFill>
                <a:latin typeface="微软雅黑" panose="020B0503020204020204" charset="-122"/>
                <a:ea typeface="微软雅黑" panose="020B0503020204020204" charset="-122"/>
              </a:rPr>
              <a:t>EMEA</a:t>
            </a:r>
            <a:endParaRPr kumimoji="1" lang="zh-CN" altLang="en-US" sz="1600" dirty="0">
              <a:solidFill>
                <a:prstClr val="white"/>
              </a:solidFill>
              <a:latin typeface="微软雅黑" panose="020B0503020204020204" charset="-122"/>
              <a:ea typeface="微软雅黑" panose="020B0503020204020204" charset="-122"/>
            </a:endParaRPr>
          </a:p>
        </p:txBody>
      </p:sp>
      <p:sp>
        <p:nvSpPr>
          <p:cNvPr id="55" name="文本框 54"/>
          <p:cNvSpPr txBox="1"/>
          <p:nvPr/>
        </p:nvSpPr>
        <p:spPr>
          <a:xfrm>
            <a:off x="3238383" y="1625114"/>
            <a:ext cx="762276" cy="338554"/>
          </a:xfrm>
          <a:prstGeom prst="rect">
            <a:avLst/>
          </a:prstGeom>
          <a:noFill/>
        </p:spPr>
        <p:txBody>
          <a:bodyPr wrap="square" rtlCol="0">
            <a:spAutoFit/>
          </a:bodyPr>
          <a:lstStyle/>
          <a:p>
            <a:pPr defTabSz="914400"/>
            <a:r>
              <a:rPr kumimoji="1" lang="zh-CN" altLang="en-US" sz="1600" dirty="0">
                <a:solidFill>
                  <a:prstClr val="white"/>
                </a:solidFill>
                <a:latin typeface="微软雅黑" panose="020B0503020204020204" charset="-122"/>
                <a:ea typeface="微软雅黑" panose="020B0503020204020204" charset="-122"/>
              </a:rPr>
              <a:t>亚太</a:t>
            </a:r>
          </a:p>
        </p:txBody>
      </p:sp>
      <p:sp>
        <p:nvSpPr>
          <p:cNvPr id="76" name="文本框 75"/>
          <p:cNvSpPr txBox="1"/>
          <p:nvPr/>
        </p:nvSpPr>
        <p:spPr>
          <a:xfrm>
            <a:off x="339633" y="1613111"/>
            <a:ext cx="1097753" cy="338554"/>
          </a:xfrm>
          <a:prstGeom prst="rect">
            <a:avLst/>
          </a:prstGeom>
          <a:noFill/>
        </p:spPr>
        <p:txBody>
          <a:bodyPr wrap="square" rtlCol="0">
            <a:spAutoFit/>
          </a:bodyPr>
          <a:lstStyle/>
          <a:p>
            <a:pPr defTabSz="914400"/>
            <a:r>
              <a:rPr kumimoji="1" lang="en-US" altLang="zh-CN" sz="1600" dirty="0">
                <a:solidFill>
                  <a:prstClr val="white"/>
                </a:solidFill>
                <a:latin typeface="微软雅黑" panose="020B0503020204020204" charset="-122"/>
                <a:ea typeface="微软雅黑" panose="020B0503020204020204" charset="-122"/>
              </a:rPr>
              <a:t>5G</a:t>
            </a:r>
            <a:r>
              <a:rPr kumimoji="1" lang="zh-CN" altLang="en-US" sz="1600" dirty="0">
                <a:solidFill>
                  <a:prstClr val="white"/>
                </a:solidFill>
                <a:latin typeface="微软雅黑" panose="020B0503020204020204" charset="-122"/>
                <a:ea typeface="微软雅黑" panose="020B0503020204020204" charset="-122"/>
              </a:rPr>
              <a:t>规模</a:t>
            </a:r>
          </a:p>
        </p:txBody>
      </p:sp>
      <p:sp>
        <p:nvSpPr>
          <p:cNvPr id="84" name="文本框 83"/>
          <p:cNvSpPr txBox="1"/>
          <p:nvPr/>
        </p:nvSpPr>
        <p:spPr>
          <a:xfrm>
            <a:off x="4080328" y="4104899"/>
            <a:ext cx="925899" cy="338554"/>
          </a:xfrm>
          <a:prstGeom prst="rect">
            <a:avLst/>
          </a:prstGeom>
          <a:noFill/>
        </p:spPr>
        <p:txBody>
          <a:bodyPr wrap="square" rtlCol="0">
            <a:spAutoFit/>
          </a:bodyPr>
          <a:lstStyle/>
          <a:p>
            <a:pPr defTabSz="914400"/>
            <a:r>
              <a:rPr kumimoji="1" lang="en-US" altLang="zh-CN" sz="1600" dirty="0">
                <a:solidFill>
                  <a:prstClr val="white"/>
                </a:solidFill>
                <a:latin typeface="微软雅黑" panose="020B0503020204020204" charset="-122"/>
                <a:ea typeface="微软雅黑" panose="020B0503020204020204" charset="-122"/>
              </a:rPr>
              <a:t>CALA</a:t>
            </a:r>
            <a:endParaRPr kumimoji="1" lang="zh-CN" altLang="en-US" sz="1600" dirty="0">
              <a:solidFill>
                <a:prstClr val="white"/>
              </a:solidFill>
              <a:latin typeface="微软雅黑" panose="020B0503020204020204" charset="-122"/>
              <a:ea typeface="微软雅黑" panose="020B0503020204020204" charset="-122"/>
            </a:endParaRPr>
          </a:p>
        </p:txBody>
      </p:sp>
      <p:sp>
        <p:nvSpPr>
          <p:cNvPr id="85" name="文本框 84"/>
          <p:cNvSpPr txBox="1"/>
          <p:nvPr/>
        </p:nvSpPr>
        <p:spPr>
          <a:xfrm>
            <a:off x="1183228" y="4534503"/>
            <a:ext cx="1097753" cy="338554"/>
          </a:xfrm>
          <a:prstGeom prst="rect">
            <a:avLst/>
          </a:prstGeom>
          <a:noFill/>
        </p:spPr>
        <p:txBody>
          <a:bodyPr wrap="square" rtlCol="0">
            <a:spAutoFit/>
          </a:bodyPr>
          <a:lstStyle/>
          <a:p>
            <a:pPr defTabSz="914400"/>
            <a:r>
              <a:rPr kumimoji="1" lang="en-US" altLang="zh-CN" sz="1600" dirty="0">
                <a:solidFill>
                  <a:prstClr val="black"/>
                </a:solidFill>
                <a:latin typeface="微软雅黑" panose="020B0503020204020204" charset="-122"/>
                <a:ea typeface="微软雅黑" panose="020B0503020204020204" charset="-122"/>
              </a:rPr>
              <a:t>27.3579</a:t>
            </a:r>
            <a:endParaRPr kumimoji="1" lang="zh-CN" altLang="en-US" sz="1600" dirty="0">
              <a:solidFill>
                <a:prstClr val="black"/>
              </a:solidFill>
              <a:latin typeface="微软雅黑" panose="020B0503020204020204" charset="-122"/>
              <a:ea typeface="微软雅黑" panose="020B0503020204020204" charset="-122"/>
            </a:endParaRPr>
          </a:p>
        </p:txBody>
      </p:sp>
      <p:sp>
        <p:nvSpPr>
          <p:cNvPr id="86" name="文本框 85"/>
          <p:cNvSpPr txBox="1"/>
          <p:nvPr/>
        </p:nvSpPr>
        <p:spPr>
          <a:xfrm>
            <a:off x="1171726" y="5052001"/>
            <a:ext cx="1097753" cy="338554"/>
          </a:xfrm>
          <a:prstGeom prst="rect">
            <a:avLst/>
          </a:prstGeom>
          <a:noFill/>
        </p:spPr>
        <p:txBody>
          <a:bodyPr wrap="square" rtlCol="0">
            <a:spAutoFit/>
          </a:bodyPr>
          <a:lstStyle/>
          <a:p>
            <a:pPr defTabSz="914400"/>
            <a:r>
              <a:rPr kumimoji="1" lang="en-US" altLang="zh-CN" sz="1600" dirty="0">
                <a:solidFill>
                  <a:prstClr val="black"/>
                </a:solidFill>
                <a:latin typeface="微软雅黑" panose="020B0503020204020204" charset="-122"/>
                <a:ea typeface="微软雅黑 Light"/>
              </a:rPr>
              <a:t>27.3579</a:t>
            </a:r>
            <a:endParaRPr kumimoji="1" lang="zh-CN" altLang="en-US" sz="1600" dirty="0">
              <a:solidFill>
                <a:prstClr val="black"/>
              </a:solidFill>
              <a:latin typeface="微软雅黑" panose="020B0503020204020204" charset="-122"/>
              <a:ea typeface="微软雅黑 Light"/>
            </a:endParaRPr>
          </a:p>
        </p:txBody>
      </p:sp>
      <p:sp>
        <p:nvSpPr>
          <p:cNvPr id="87" name="文本框 86"/>
          <p:cNvSpPr txBox="1"/>
          <p:nvPr/>
        </p:nvSpPr>
        <p:spPr>
          <a:xfrm>
            <a:off x="1171726" y="5560609"/>
            <a:ext cx="1097753" cy="338554"/>
          </a:xfrm>
          <a:prstGeom prst="rect">
            <a:avLst/>
          </a:prstGeom>
          <a:noFill/>
        </p:spPr>
        <p:txBody>
          <a:bodyPr wrap="square" rtlCol="0">
            <a:spAutoFit/>
          </a:bodyPr>
          <a:lstStyle/>
          <a:p>
            <a:pPr defTabSz="914400"/>
            <a:r>
              <a:rPr kumimoji="1" lang="en-US" altLang="zh-CN" sz="1600" dirty="0">
                <a:solidFill>
                  <a:prstClr val="black"/>
                </a:solidFill>
                <a:latin typeface="微软雅黑" panose="020B0503020204020204" charset="-122"/>
                <a:ea typeface="微软雅黑 Light"/>
              </a:rPr>
              <a:t>27.3579</a:t>
            </a:r>
            <a:endParaRPr kumimoji="1" lang="zh-CN" altLang="en-US" sz="1600" dirty="0">
              <a:solidFill>
                <a:prstClr val="black"/>
              </a:solidFill>
              <a:latin typeface="微软雅黑" panose="020B0503020204020204" charset="-122"/>
              <a:ea typeface="微软雅黑 Light"/>
            </a:endParaRPr>
          </a:p>
        </p:txBody>
      </p:sp>
      <p:sp>
        <p:nvSpPr>
          <p:cNvPr id="88" name="文本框 87"/>
          <p:cNvSpPr txBox="1"/>
          <p:nvPr/>
        </p:nvSpPr>
        <p:spPr>
          <a:xfrm>
            <a:off x="1184522" y="6057157"/>
            <a:ext cx="1097753" cy="338554"/>
          </a:xfrm>
          <a:prstGeom prst="rect">
            <a:avLst/>
          </a:prstGeom>
          <a:noFill/>
        </p:spPr>
        <p:txBody>
          <a:bodyPr wrap="square" rtlCol="0">
            <a:spAutoFit/>
          </a:bodyPr>
          <a:lstStyle/>
          <a:p>
            <a:pPr defTabSz="914400"/>
            <a:r>
              <a:rPr kumimoji="1" lang="en-US" altLang="zh-CN" sz="1600" dirty="0">
                <a:solidFill>
                  <a:prstClr val="black"/>
                </a:solidFill>
                <a:latin typeface="微软雅黑" panose="020B0503020204020204" charset="-122"/>
                <a:ea typeface="微软雅黑 Light"/>
              </a:rPr>
              <a:t>27.3579</a:t>
            </a:r>
            <a:endParaRPr kumimoji="1" lang="zh-CN" altLang="en-US" sz="1600" dirty="0">
              <a:solidFill>
                <a:prstClr val="black"/>
              </a:solidFill>
              <a:latin typeface="微软雅黑" panose="020B0503020204020204" charset="-122"/>
              <a:ea typeface="微软雅黑 Light"/>
            </a:endParaRPr>
          </a:p>
        </p:txBody>
      </p:sp>
      <p:sp>
        <p:nvSpPr>
          <p:cNvPr id="89" name="文本框 88"/>
          <p:cNvSpPr txBox="1"/>
          <p:nvPr/>
        </p:nvSpPr>
        <p:spPr>
          <a:xfrm>
            <a:off x="375673" y="4508491"/>
            <a:ext cx="899140" cy="379656"/>
          </a:xfrm>
          <a:prstGeom prst="rect">
            <a:avLst/>
          </a:prstGeom>
          <a:noFill/>
        </p:spPr>
        <p:txBody>
          <a:bodyPr wrap="square" rtlCol="0">
            <a:spAutoFit/>
          </a:bodyPr>
          <a:lstStyle/>
          <a:p>
            <a:pPr defTabSz="914400"/>
            <a:r>
              <a:rPr kumimoji="1" lang="en-US" altLang="zh-CN" sz="1865" dirty="0">
                <a:solidFill>
                  <a:prstClr val="black"/>
                </a:solidFill>
                <a:latin typeface="微软雅黑" panose="020B0503020204020204" charset="-122"/>
                <a:ea typeface="微软雅黑" panose="020B0503020204020204" charset="-122"/>
              </a:rPr>
              <a:t>Q120</a:t>
            </a:r>
            <a:endParaRPr kumimoji="1" lang="zh-CN" altLang="en-US" sz="1865" dirty="0">
              <a:solidFill>
                <a:prstClr val="black"/>
              </a:solidFill>
              <a:latin typeface="微软雅黑" panose="020B0503020204020204" charset="-122"/>
              <a:ea typeface="微软雅黑" panose="020B0503020204020204" charset="-122"/>
            </a:endParaRPr>
          </a:p>
        </p:txBody>
      </p:sp>
      <p:sp>
        <p:nvSpPr>
          <p:cNvPr id="90" name="文本框 89"/>
          <p:cNvSpPr txBox="1"/>
          <p:nvPr/>
        </p:nvSpPr>
        <p:spPr>
          <a:xfrm>
            <a:off x="356818" y="5017121"/>
            <a:ext cx="899140" cy="379656"/>
          </a:xfrm>
          <a:prstGeom prst="rect">
            <a:avLst/>
          </a:prstGeom>
          <a:noFill/>
        </p:spPr>
        <p:txBody>
          <a:bodyPr wrap="square" rtlCol="0">
            <a:spAutoFit/>
          </a:bodyPr>
          <a:lstStyle/>
          <a:p>
            <a:pPr defTabSz="914400"/>
            <a:r>
              <a:rPr kumimoji="1" lang="en-US" altLang="zh-CN" sz="1865" dirty="0">
                <a:solidFill>
                  <a:prstClr val="black"/>
                </a:solidFill>
                <a:latin typeface="微软雅黑" panose="020B0503020204020204" charset="-122"/>
                <a:ea typeface="微软雅黑" panose="020B0503020204020204" charset="-122"/>
              </a:rPr>
              <a:t>Q220</a:t>
            </a:r>
            <a:endParaRPr kumimoji="1" lang="zh-CN" altLang="en-US" sz="1865" dirty="0">
              <a:solidFill>
                <a:prstClr val="black"/>
              </a:solidFill>
              <a:latin typeface="微软雅黑" panose="020B0503020204020204" charset="-122"/>
              <a:ea typeface="微软雅黑" panose="020B0503020204020204" charset="-122"/>
            </a:endParaRPr>
          </a:p>
        </p:txBody>
      </p:sp>
      <p:sp>
        <p:nvSpPr>
          <p:cNvPr id="91" name="文本框 90"/>
          <p:cNvSpPr txBox="1"/>
          <p:nvPr/>
        </p:nvSpPr>
        <p:spPr>
          <a:xfrm>
            <a:off x="356818" y="5519622"/>
            <a:ext cx="899140" cy="379656"/>
          </a:xfrm>
          <a:prstGeom prst="rect">
            <a:avLst/>
          </a:prstGeom>
          <a:noFill/>
        </p:spPr>
        <p:txBody>
          <a:bodyPr wrap="square" rtlCol="0">
            <a:spAutoFit/>
          </a:bodyPr>
          <a:lstStyle/>
          <a:p>
            <a:pPr defTabSz="914400"/>
            <a:r>
              <a:rPr kumimoji="1" lang="en-US" altLang="zh-CN" sz="1865" dirty="0">
                <a:solidFill>
                  <a:prstClr val="black"/>
                </a:solidFill>
                <a:latin typeface="微软雅黑" panose="020B0503020204020204" charset="-122"/>
                <a:ea typeface="微软雅黑" panose="020B0503020204020204" charset="-122"/>
              </a:rPr>
              <a:t>Q320</a:t>
            </a:r>
            <a:endParaRPr kumimoji="1" lang="zh-CN" altLang="en-US" sz="1865" dirty="0">
              <a:solidFill>
                <a:prstClr val="black"/>
              </a:solidFill>
              <a:latin typeface="微软雅黑" panose="020B0503020204020204" charset="-122"/>
              <a:ea typeface="微软雅黑" panose="020B0503020204020204" charset="-122"/>
            </a:endParaRPr>
          </a:p>
        </p:txBody>
      </p:sp>
      <p:sp>
        <p:nvSpPr>
          <p:cNvPr id="92" name="文本框 91"/>
          <p:cNvSpPr txBox="1"/>
          <p:nvPr/>
        </p:nvSpPr>
        <p:spPr>
          <a:xfrm>
            <a:off x="353673" y="6042825"/>
            <a:ext cx="899140" cy="379656"/>
          </a:xfrm>
          <a:prstGeom prst="rect">
            <a:avLst/>
          </a:prstGeom>
          <a:noFill/>
        </p:spPr>
        <p:txBody>
          <a:bodyPr wrap="square" rtlCol="0">
            <a:spAutoFit/>
          </a:bodyPr>
          <a:lstStyle/>
          <a:p>
            <a:pPr defTabSz="914400"/>
            <a:r>
              <a:rPr kumimoji="1" lang="en-US" altLang="zh-CN" sz="1865" dirty="0">
                <a:solidFill>
                  <a:prstClr val="black"/>
                </a:solidFill>
                <a:latin typeface="微软雅黑" panose="020B0503020204020204" charset="-122"/>
                <a:ea typeface="微软雅黑" panose="020B0503020204020204" charset="-122"/>
              </a:rPr>
              <a:t>Q420</a:t>
            </a:r>
            <a:endParaRPr kumimoji="1" lang="zh-CN" altLang="en-US" sz="1865" dirty="0">
              <a:solidFill>
                <a:prstClr val="black"/>
              </a:solidFill>
              <a:latin typeface="微软雅黑" panose="020B0503020204020204" charset="-122"/>
              <a:ea typeface="微软雅黑" panose="020B0503020204020204" charset="-122"/>
            </a:endParaRPr>
          </a:p>
        </p:txBody>
      </p:sp>
      <p:sp>
        <p:nvSpPr>
          <p:cNvPr id="94" name="文本框 93"/>
          <p:cNvSpPr txBox="1"/>
          <p:nvPr/>
        </p:nvSpPr>
        <p:spPr>
          <a:xfrm>
            <a:off x="2056107" y="4534525"/>
            <a:ext cx="1005399" cy="338554"/>
          </a:xfrm>
          <a:prstGeom prst="rect">
            <a:avLst/>
          </a:prstGeom>
          <a:noFill/>
        </p:spPr>
        <p:txBody>
          <a:bodyPr wrap="square" rtlCol="0">
            <a:spAutoFit/>
          </a:bodyPr>
          <a:lstStyle/>
          <a:p>
            <a:pPr defTabSz="914400"/>
            <a:r>
              <a:rPr kumimoji="1" lang="en-US" altLang="zh-CN" sz="1600" dirty="0">
                <a:solidFill>
                  <a:prstClr val="black"/>
                </a:solidFill>
                <a:latin typeface="微软雅黑" panose="020B0503020204020204" charset="-122"/>
                <a:ea typeface="微软雅黑" panose="020B0503020204020204" charset="-122"/>
              </a:rPr>
              <a:t>23.2309</a:t>
            </a:r>
            <a:endParaRPr kumimoji="1" lang="zh-CN" altLang="en-US" sz="1600" dirty="0">
              <a:solidFill>
                <a:prstClr val="black"/>
              </a:solidFill>
              <a:latin typeface="微软雅黑" panose="020B0503020204020204" charset="-122"/>
              <a:ea typeface="微软雅黑" panose="020B0503020204020204" charset="-122"/>
            </a:endParaRPr>
          </a:p>
        </p:txBody>
      </p:sp>
      <p:sp>
        <p:nvSpPr>
          <p:cNvPr id="105" name="文本框 104"/>
          <p:cNvSpPr txBox="1"/>
          <p:nvPr/>
        </p:nvSpPr>
        <p:spPr>
          <a:xfrm>
            <a:off x="2051149" y="5035527"/>
            <a:ext cx="1005399" cy="338554"/>
          </a:xfrm>
          <a:prstGeom prst="rect">
            <a:avLst/>
          </a:prstGeom>
          <a:noFill/>
        </p:spPr>
        <p:txBody>
          <a:bodyPr wrap="square" rtlCol="0">
            <a:spAutoFit/>
          </a:bodyPr>
          <a:lstStyle/>
          <a:p>
            <a:pPr defTabSz="914400"/>
            <a:r>
              <a:rPr kumimoji="1" lang="en-US" altLang="zh-CN" sz="1600" dirty="0">
                <a:solidFill>
                  <a:prstClr val="black"/>
                </a:solidFill>
                <a:latin typeface="微软雅黑" panose="020B0503020204020204" charset="-122"/>
                <a:ea typeface="微软雅黑 Light"/>
              </a:rPr>
              <a:t>23.2309</a:t>
            </a:r>
            <a:endParaRPr kumimoji="1" lang="zh-CN" altLang="en-US" sz="1600" dirty="0">
              <a:solidFill>
                <a:prstClr val="black"/>
              </a:solidFill>
              <a:latin typeface="微软雅黑" panose="020B0503020204020204" charset="-122"/>
              <a:ea typeface="微软雅黑 Light"/>
            </a:endParaRPr>
          </a:p>
        </p:txBody>
      </p:sp>
      <p:sp>
        <p:nvSpPr>
          <p:cNvPr id="110" name="文本框 109"/>
          <p:cNvSpPr txBox="1"/>
          <p:nvPr/>
        </p:nvSpPr>
        <p:spPr>
          <a:xfrm>
            <a:off x="2062646" y="5555529"/>
            <a:ext cx="1005399" cy="338554"/>
          </a:xfrm>
          <a:prstGeom prst="rect">
            <a:avLst/>
          </a:prstGeom>
          <a:noFill/>
        </p:spPr>
        <p:txBody>
          <a:bodyPr wrap="square" rtlCol="0">
            <a:spAutoFit/>
          </a:bodyPr>
          <a:lstStyle/>
          <a:p>
            <a:pPr defTabSz="914400"/>
            <a:r>
              <a:rPr kumimoji="1" lang="en-US" altLang="zh-CN" sz="1600" dirty="0">
                <a:solidFill>
                  <a:prstClr val="black"/>
                </a:solidFill>
                <a:latin typeface="微软雅黑" panose="020B0503020204020204" charset="-122"/>
                <a:ea typeface="微软雅黑 Light"/>
              </a:rPr>
              <a:t>23.2309</a:t>
            </a:r>
            <a:endParaRPr kumimoji="1" lang="zh-CN" altLang="en-US" sz="1600" dirty="0">
              <a:solidFill>
                <a:prstClr val="black"/>
              </a:solidFill>
              <a:latin typeface="微软雅黑" panose="020B0503020204020204" charset="-122"/>
              <a:ea typeface="微软雅黑 Light"/>
            </a:endParaRPr>
          </a:p>
        </p:txBody>
      </p:sp>
      <p:sp>
        <p:nvSpPr>
          <p:cNvPr id="113" name="文本框 112"/>
          <p:cNvSpPr txBox="1"/>
          <p:nvPr/>
        </p:nvSpPr>
        <p:spPr>
          <a:xfrm>
            <a:off x="2056107" y="6062239"/>
            <a:ext cx="1005399" cy="338554"/>
          </a:xfrm>
          <a:prstGeom prst="rect">
            <a:avLst/>
          </a:prstGeom>
          <a:noFill/>
        </p:spPr>
        <p:txBody>
          <a:bodyPr wrap="square" rtlCol="0">
            <a:spAutoFit/>
          </a:bodyPr>
          <a:lstStyle/>
          <a:p>
            <a:pPr defTabSz="914400"/>
            <a:r>
              <a:rPr kumimoji="1" lang="en-US" altLang="zh-CN" sz="1600" dirty="0">
                <a:solidFill>
                  <a:prstClr val="black"/>
                </a:solidFill>
                <a:latin typeface="微软雅黑" panose="020B0503020204020204" charset="-122"/>
                <a:ea typeface="微软雅黑 Light"/>
              </a:rPr>
              <a:t>23.2309</a:t>
            </a:r>
            <a:endParaRPr kumimoji="1" lang="zh-CN" altLang="en-US" sz="1600" dirty="0">
              <a:solidFill>
                <a:prstClr val="black"/>
              </a:solidFill>
              <a:latin typeface="微软雅黑" panose="020B0503020204020204" charset="-122"/>
              <a:ea typeface="微软雅黑 Light"/>
            </a:endParaRPr>
          </a:p>
        </p:txBody>
      </p:sp>
      <p:sp>
        <p:nvSpPr>
          <p:cNvPr id="115" name="文本框 114"/>
          <p:cNvSpPr txBox="1"/>
          <p:nvPr/>
        </p:nvSpPr>
        <p:spPr>
          <a:xfrm>
            <a:off x="3010147" y="4528527"/>
            <a:ext cx="1005399" cy="338554"/>
          </a:xfrm>
          <a:prstGeom prst="rect">
            <a:avLst/>
          </a:prstGeom>
          <a:noFill/>
        </p:spPr>
        <p:txBody>
          <a:bodyPr wrap="square" rtlCol="0">
            <a:spAutoFit/>
          </a:bodyPr>
          <a:lstStyle/>
          <a:p>
            <a:pPr defTabSz="914400"/>
            <a:r>
              <a:rPr kumimoji="1" lang="en-US" altLang="zh-CN" sz="1600" dirty="0">
                <a:solidFill>
                  <a:prstClr val="black"/>
                </a:solidFill>
                <a:latin typeface="微软雅黑" panose="020B0503020204020204" charset="-122"/>
                <a:ea typeface="微软雅黑" panose="020B0503020204020204" charset="-122"/>
              </a:rPr>
              <a:t>43.7337</a:t>
            </a:r>
            <a:endParaRPr kumimoji="1" lang="zh-CN" altLang="en-US" sz="1600" dirty="0">
              <a:solidFill>
                <a:prstClr val="black"/>
              </a:solidFill>
              <a:latin typeface="微软雅黑" panose="020B0503020204020204" charset="-122"/>
              <a:ea typeface="微软雅黑" panose="020B0503020204020204" charset="-122"/>
            </a:endParaRPr>
          </a:p>
        </p:txBody>
      </p:sp>
      <p:sp>
        <p:nvSpPr>
          <p:cNvPr id="116" name="文本框 115"/>
          <p:cNvSpPr txBox="1"/>
          <p:nvPr/>
        </p:nvSpPr>
        <p:spPr>
          <a:xfrm>
            <a:off x="3005106" y="5052103"/>
            <a:ext cx="1005399" cy="338554"/>
          </a:xfrm>
          <a:prstGeom prst="rect">
            <a:avLst/>
          </a:prstGeom>
          <a:noFill/>
        </p:spPr>
        <p:txBody>
          <a:bodyPr wrap="square" rtlCol="0">
            <a:spAutoFit/>
          </a:bodyPr>
          <a:lstStyle/>
          <a:p>
            <a:pPr defTabSz="914400"/>
            <a:r>
              <a:rPr kumimoji="1" lang="en-US" altLang="zh-CN" sz="1600" dirty="0">
                <a:solidFill>
                  <a:prstClr val="black"/>
                </a:solidFill>
                <a:latin typeface="微软雅黑" panose="020B0503020204020204" charset="-122"/>
                <a:ea typeface="微软雅黑 Light"/>
              </a:rPr>
              <a:t>43.7337</a:t>
            </a:r>
            <a:endParaRPr kumimoji="1" lang="zh-CN" altLang="en-US" sz="1600" dirty="0">
              <a:solidFill>
                <a:prstClr val="black"/>
              </a:solidFill>
              <a:latin typeface="微软雅黑" panose="020B0503020204020204" charset="-122"/>
              <a:ea typeface="微软雅黑 Light"/>
            </a:endParaRPr>
          </a:p>
        </p:txBody>
      </p:sp>
      <p:sp>
        <p:nvSpPr>
          <p:cNvPr id="117" name="文本框 116"/>
          <p:cNvSpPr txBox="1"/>
          <p:nvPr/>
        </p:nvSpPr>
        <p:spPr>
          <a:xfrm>
            <a:off x="3012539" y="5571994"/>
            <a:ext cx="1005399" cy="338554"/>
          </a:xfrm>
          <a:prstGeom prst="rect">
            <a:avLst/>
          </a:prstGeom>
          <a:noFill/>
        </p:spPr>
        <p:txBody>
          <a:bodyPr wrap="square" rtlCol="0">
            <a:spAutoFit/>
          </a:bodyPr>
          <a:lstStyle/>
          <a:p>
            <a:pPr defTabSz="914400"/>
            <a:r>
              <a:rPr kumimoji="1" lang="en-US" altLang="zh-CN" sz="1600" dirty="0">
                <a:solidFill>
                  <a:prstClr val="black"/>
                </a:solidFill>
                <a:latin typeface="微软雅黑" panose="020B0503020204020204" charset="-122"/>
                <a:ea typeface="微软雅黑 Light"/>
              </a:rPr>
              <a:t>43.7337</a:t>
            </a:r>
            <a:endParaRPr kumimoji="1" lang="zh-CN" altLang="en-US" sz="1600" dirty="0">
              <a:solidFill>
                <a:prstClr val="black"/>
              </a:solidFill>
              <a:latin typeface="微软雅黑" panose="020B0503020204020204" charset="-122"/>
              <a:ea typeface="微软雅黑 Light"/>
            </a:endParaRPr>
          </a:p>
        </p:txBody>
      </p:sp>
      <p:sp>
        <p:nvSpPr>
          <p:cNvPr id="118" name="文本框 117"/>
          <p:cNvSpPr txBox="1"/>
          <p:nvPr/>
        </p:nvSpPr>
        <p:spPr>
          <a:xfrm>
            <a:off x="3016718" y="6062237"/>
            <a:ext cx="1005399" cy="338554"/>
          </a:xfrm>
          <a:prstGeom prst="rect">
            <a:avLst/>
          </a:prstGeom>
          <a:noFill/>
        </p:spPr>
        <p:txBody>
          <a:bodyPr wrap="square" rtlCol="0">
            <a:spAutoFit/>
          </a:bodyPr>
          <a:lstStyle/>
          <a:p>
            <a:pPr defTabSz="914400"/>
            <a:r>
              <a:rPr kumimoji="1" lang="en-US" altLang="zh-CN" sz="1600" dirty="0">
                <a:solidFill>
                  <a:prstClr val="black"/>
                </a:solidFill>
                <a:latin typeface="微软雅黑" panose="020B0503020204020204" charset="-122"/>
                <a:ea typeface="微软雅黑 Light"/>
              </a:rPr>
              <a:t>43.7337</a:t>
            </a:r>
            <a:endParaRPr kumimoji="1" lang="zh-CN" altLang="en-US" sz="1600" dirty="0">
              <a:solidFill>
                <a:prstClr val="black"/>
              </a:solidFill>
              <a:latin typeface="微软雅黑" panose="020B0503020204020204" charset="-122"/>
              <a:ea typeface="微软雅黑 Light"/>
            </a:endParaRPr>
          </a:p>
        </p:txBody>
      </p:sp>
      <p:sp>
        <p:nvSpPr>
          <p:cNvPr id="119" name="文本框 118"/>
          <p:cNvSpPr txBox="1"/>
          <p:nvPr/>
        </p:nvSpPr>
        <p:spPr>
          <a:xfrm>
            <a:off x="3962831" y="4540842"/>
            <a:ext cx="1005399" cy="338554"/>
          </a:xfrm>
          <a:prstGeom prst="rect">
            <a:avLst/>
          </a:prstGeom>
          <a:noFill/>
        </p:spPr>
        <p:txBody>
          <a:bodyPr wrap="square" rtlCol="0">
            <a:spAutoFit/>
          </a:bodyPr>
          <a:lstStyle/>
          <a:p>
            <a:pPr defTabSz="914400"/>
            <a:r>
              <a:rPr kumimoji="1" lang="en-US" altLang="zh-CN" sz="1600" dirty="0">
                <a:solidFill>
                  <a:prstClr val="black"/>
                </a:solidFill>
                <a:latin typeface="微软雅黑" panose="020B0503020204020204" charset="-122"/>
                <a:ea typeface="微软雅黑" panose="020B0503020204020204" charset="-122"/>
              </a:rPr>
              <a:t>6.95434</a:t>
            </a:r>
            <a:endParaRPr kumimoji="1" lang="zh-CN" altLang="en-US" sz="1600" dirty="0">
              <a:solidFill>
                <a:prstClr val="black"/>
              </a:solidFill>
              <a:latin typeface="微软雅黑" panose="020B0503020204020204" charset="-122"/>
              <a:ea typeface="微软雅黑" panose="020B0503020204020204" charset="-122"/>
            </a:endParaRPr>
          </a:p>
        </p:txBody>
      </p:sp>
      <p:sp>
        <p:nvSpPr>
          <p:cNvPr id="120" name="文本框 119"/>
          <p:cNvSpPr txBox="1"/>
          <p:nvPr/>
        </p:nvSpPr>
        <p:spPr>
          <a:xfrm>
            <a:off x="3962831" y="5039147"/>
            <a:ext cx="1005399" cy="338554"/>
          </a:xfrm>
          <a:prstGeom prst="rect">
            <a:avLst/>
          </a:prstGeom>
          <a:noFill/>
        </p:spPr>
        <p:txBody>
          <a:bodyPr wrap="square" rtlCol="0">
            <a:spAutoFit/>
          </a:bodyPr>
          <a:lstStyle/>
          <a:p>
            <a:pPr defTabSz="914400"/>
            <a:r>
              <a:rPr kumimoji="1" lang="en-US" altLang="zh-CN" sz="1600" dirty="0">
                <a:solidFill>
                  <a:prstClr val="black"/>
                </a:solidFill>
                <a:latin typeface="微软雅黑" panose="020B0503020204020204" charset="-122"/>
                <a:ea typeface="微软雅黑 Light"/>
              </a:rPr>
              <a:t>6.95434</a:t>
            </a:r>
            <a:endParaRPr kumimoji="1" lang="zh-CN" altLang="en-US" sz="1600" dirty="0">
              <a:solidFill>
                <a:prstClr val="black"/>
              </a:solidFill>
              <a:latin typeface="微软雅黑" panose="020B0503020204020204" charset="-122"/>
              <a:ea typeface="微软雅黑 Light"/>
            </a:endParaRPr>
          </a:p>
        </p:txBody>
      </p:sp>
      <p:sp>
        <p:nvSpPr>
          <p:cNvPr id="121" name="文本框 120"/>
          <p:cNvSpPr txBox="1"/>
          <p:nvPr/>
        </p:nvSpPr>
        <p:spPr>
          <a:xfrm>
            <a:off x="3959627" y="5561699"/>
            <a:ext cx="1005399" cy="338554"/>
          </a:xfrm>
          <a:prstGeom prst="rect">
            <a:avLst/>
          </a:prstGeom>
          <a:noFill/>
        </p:spPr>
        <p:txBody>
          <a:bodyPr wrap="square" rtlCol="0">
            <a:spAutoFit/>
          </a:bodyPr>
          <a:lstStyle/>
          <a:p>
            <a:pPr defTabSz="914400"/>
            <a:r>
              <a:rPr kumimoji="1" lang="en-US" altLang="zh-CN" sz="1600" dirty="0">
                <a:solidFill>
                  <a:prstClr val="black"/>
                </a:solidFill>
                <a:latin typeface="微软雅黑" panose="020B0503020204020204" charset="-122"/>
                <a:ea typeface="微软雅黑 Light"/>
              </a:rPr>
              <a:t>6.95434</a:t>
            </a:r>
            <a:endParaRPr kumimoji="1" lang="zh-CN" altLang="en-US" sz="1600" dirty="0">
              <a:solidFill>
                <a:prstClr val="black"/>
              </a:solidFill>
              <a:latin typeface="微软雅黑" panose="020B0503020204020204" charset="-122"/>
              <a:ea typeface="微软雅黑 Light"/>
            </a:endParaRPr>
          </a:p>
        </p:txBody>
      </p:sp>
      <p:sp>
        <p:nvSpPr>
          <p:cNvPr id="122" name="文本框 121"/>
          <p:cNvSpPr txBox="1"/>
          <p:nvPr/>
        </p:nvSpPr>
        <p:spPr>
          <a:xfrm>
            <a:off x="3964210" y="6072858"/>
            <a:ext cx="1005399" cy="338554"/>
          </a:xfrm>
          <a:prstGeom prst="rect">
            <a:avLst/>
          </a:prstGeom>
          <a:noFill/>
        </p:spPr>
        <p:txBody>
          <a:bodyPr wrap="square" rtlCol="0">
            <a:spAutoFit/>
          </a:bodyPr>
          <a:lstStyle/>
          <a:p>
            <a:pPr defTabSz="914400"/>
            <a:r>
              <a:rPr kumimoji="1" lang="en-US" altLang="zh-CN" sz="1600" dirty="0">
                <a:solidFill>
                  <a:prstClr val="black"/>
                </a:solidFill>
                <a:latin typeface="微软雅黑" panose="020B0503020204020204" charset="-122"/>
                <a:ea typeface="微软雅黑 Light"/>
              </a:rPr>
              <a:t>6.95434</a:t>
            </a:r>
            <a:endParaRPr kumimoji="1" lang="zh-CN" altLang="en-US" sz="1600" dirty="0">
              <a:solidFill>
                <a:prstClr val="black"/>
              </a:solidFill>
              <a:latin typeface="微软雅黑" panose="020B0503020204020204" charset="-122"/>
              <a:ea typeface="微软雅黑 Light"/>
            </a:endParaRPr>
          </a:p>
        </p:txBody>
      </p:sp>
      <p:sp>
        <p:nvSpPr>
          <p:cNvPr id="82" name="文本框 81"/>
          <p:cNvSpPr txBox="1"/>
          <p:nvPr/>
        </p:nvSpPr>
        <p:spPr>
          <a:xfrm>
            <a:off x="3218965" y="4105129"/>
            <a:ext cx="762276" cy="338554"/>
          </a:xfrm>
          <a:prstGeom prst="rect">
            <a:avLst/>
          </a:prstGeom>
          <a:noFill/>
        </p:spPr>
        <p:txBody>
          <a:bodyPr wrap="square" rtlCol="0">
            <a:spAutoFit/>
          </a:bodyPr>
          <a:lstStyle/>
          <a:p>
            <a:pPr defTabSz="914400"/>
            <a:r>
              <a:rPr kumimoji="1" lang="zh-CN" altLang="en-US" sz="1600" dirty="0">
                <a:solidFill>
                  <a:prstClr val="white"/>
                </a:solidFill>
                <a:latin typeface="微软雅黑" panose="020B0503020204020204" charset="-122"/>
                <a:ea typeface="微软雅黑" panose="020B0503020204020204" charset="-122"/>
              </a:rPr>
              <a:t>亚太</a:t>
            </a:r>
          </a:p>
        </p:txBody>
      </p:sp>
      <p:sp>
        <p:nvSpPr>
          <p:cNvPr id="79" name="文本框 78"/>
          <p:cNvSpPr txBox="1"/>
          <p:nvPr/>
        </p:nvSpPr>
        <p:spPr>
          <a:xfrm>
            <a:off x="1371155" y="4081912"/>
            <a:ext cx="793631" cy="338554"/>
          </a:xfrm>
          <a:prstGeom prst="rect">
            <a:avLst/>
          </a:prstGeom>
          <a:noFill/>
        </p:spPr>
        <p:txBody>
          <a:bodyPr wrap="square" rtlCol="0">
            <a:spAutoFit/>
          </a:bodyPr>
          <a:lstStyle/>
          <a:p>
            <a:pPr defTabSz="914400"/>
            <a:r>
              <a:rPr kumimoji="1" lang="zh-CN" altLang="en-US" sz="1600" dirty="0">
                <a:solidFill>
                  <a:prstClr val="white"/>
                </a:solidFill>
                <a:latin typeface="微软雅黑" panose="020B0503020204020204" charset="-122"/>
                <a:ea typeface="微软雅黑" panose="020B0503020204020204" charset="-122"/>
              </a:rPr>
              <a:t>北美</a:t>
            </a:r>
          </a:p>
        </p:txBody>
      </p:sp>
      <p:sp>
        <p:nvSpPr>
          <p:cNvPr id="80" name="文本框 79"/>
          <p:cNvSpPr txBox="1"/>
          <p:nvPr/>
        </p:nvSpPr>
        <p:spPr>
          <a:xfrm>
            <a:off x="2198276" y="4105131"/>
            <a:ext cx="925899" cy="338554"/>
          </a:xfrm>
          <a:prstGeom prst="rect">
            <a:avLst/>
          </a:prstGeom>
          <a:noFill/>
        </p:spPr>
        <p:txBody>
          <a:bodyPr wrap="square" rtlCol="0">
            <a:spAutoFit/>
          </a:bodyPr>
          <a:lstStyle/>
          <a:p>
            <a:pPr defTabSz="914400"/>
            <a:r>
              <a:rPr kumimoji="1" lang="en-US" altLang="zh-CN" sz="1600" dirty="0">
                <a:solidFill>
                  <a:prstClr val="white"/>
                </a:solidFill>
                <a:latin typeface="微软雅黑" panose="020B0503020204020204" charset="-122"/>
                <a:ea typeface="微软雅黑" panose="020B0503020204020204" charset="-122"/>
              </a:rPr>
              <a:t>EMEA</a:t>
            </a:r>
            <a:endParaRPr kumimoji="1" lang="zh-CN" altLang="en-US" sz="1600" dirty="0">
              <a:solidFill>
                <a:prstClr val="white"/>
              </a:solidFill>
              <a:latin typeface="微软雅黑" panose="020B0503020204020204" charset="-122"/>
              <a:ea typeface="微软雅黑" panose="020B0503020204020204" charset="-122"/>
            </a:endParaRPr>
          </a:p>
        </p:txBody>
      </p:sp>
      <p:sp>
        <p:nvSpPr>
          <p:cNvPr id="123" name="文本框 122"/>
          <p:cNvSpPr txBox="1"/>
          <p:nvPr/>
        </p:nvSpPr>
        <p:spPr>
          <a:xfrm>
            <a:off x="276364" y="4104038"/>
            <a:ext cx="1097755" cy="338554"/>
          </a:xfrm>
          <a:prstGeom prst="rect">
            <a:avLst/>
          </a:prstGeom>
          <a:noFill/>
        </p:spPr>
        <p:txBody>
          <a:bodyPr wrap="square" rtlCol="0">
            <a:spAutoFit/>
          </a:bodyPr>
          <a:lstStyle/>
          <a:p>
            <a:pPr defTabSz="914400"/>
            <a:r>
              <a:rPr kumimoji="1" lang="zh-CN" altLang="en-US" sz="1600" dirty="0">
                <a:solidFill>
                  <a:prstClr val="white"/>
                </a:solidFill>
                <a:latin typeface="微软雅黑" panose="020B0503020204020204" charset="-122"/>
                <a:ea typeface="微软雅黑" panose="020B0503020204020204" charset="-122"/>
              </a:rPr>
              <a:t>整体规模</a:t>
            </a:r>
          </a:p>
        </p:txBody>
      </p:sp>
      <p:grpSp>
        <p:nvGrpSpPr>
          <p:cNvPr id="97" name="组合 96"/>
          <p:cNvGrpSpPr/>
          <p:nvPr/>
        </p:nvGrpSpPr>
        <p:grpSpPr>
          <a:xfrm>
            <a:off x="601278" y="-538"/>
            <a:ext cx="11581137" cy="470334"/>
            <a:chOff x="11326" y="0"/>
            <a:chExt cx="11581137" cy="470334"/>
          </a:xfrm>
        </p:grpSpPr>
        <p:sp>
          <p:nvSpPr>
            <p:cNvPr id="98" name="矩形: 圆角 97"/>
            <p:cNvSpPr/>
            <p:nvPr/>
          </p:nvSpPr>
          <p:spPr>
            <a:xfrm>
              <a:off x="11326" y="0"/>
              <a:ext cx="11581137" cy="470334"/>
            </a:xfrm>
            <a:prstGeom prst="roundRect">
              <a:avLst>
                <a:gd name="adj" fmla="val 10000"/>
              </a:avLst>
            </a:prstGeom>
            <a:solidFill>
              <a:schemeClr val="accent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9" name="矩形: 圆角 4"/>
            <p:cNvSpPr txBox="1"/>
            <p:nvPr/>
          </p:nvSpPr>
          <p:spPr>
            <a:xfrm>
              <a:off x="25102" y="13776"/>
              <a:ext cx="11553585" cy="442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accent1"/>
                  </a:solidFill>
                  <a:effectLst/>
                  <a:latin typeface="+mj-ea"/>
                  <a:ea typeface="+mj-ea"/>
                </a:rPr>
                <a:t>5G</a:t>
              </a:r>
              <a:r>
                <a:rPr lang="zh-CN" sz="1800" b="0" kern="1200" dirty="0">
                  <a:solidFill>
                    <a:schemeClr val="accent1"/>
                  </a:solidFill>
                  <a:effectLst/>
                  <a:latin typeface="+mj-ea"/>
                  <a:ea typeface="+mj-ea"/>
                </a:rPr>
                <a:t>竞争优劣势</a:t>
              </a:r>
              <a:r>
                <a:rPr lang="en-US" altLang="zh-CN" sz="1800" b="0" kern="1200" dirty="0">
                  <a:solidFill>
                    <a:schemeClr val="accent1"/>
                  </a:solidFill>
                  <a:effectLst/>
                  <a:latin typeface="+mj-ea"/>
                  <a:ea typeface="+mj-ea"/>
                </a:rPr>
                <a:t>                     </a:t>
              </a:r>
              <a:r>
                <a:rPr lang="zh-CN" sz="1800" kern="1200" dirty="0">
                  <a:solidFill>
                    <a:schemeClr val="accent1"/>
                  </a:solidFill>
                  <a:latin typeface="+mj-ea"/>
                  <a:ea typeface="+mj-ea"/>
                </a:rPr>
                <a:t>华为</a:t>
              </a:r>
              <a:r>
                <a:rPr lang="en-US" sz="1800" kern="1200" dirty="0">
                  <a:solidFill>
                    <a:schemeClr val="accent1"/>
                  </a:solidFill>
                  <a:latin typeface="+mj-ea"/>
                  <a:ea typeface="+mj-ea"/>
                </a:rPr>
                <a:t>2020</a:t>
              </a:r>
              <a:r>
                <a:rPr lang="zh-CN" sz="1800" kern="1200" dirty="0">
                  <a:solidFill>
                    <a:schemeClr val="accent1"/>
                  </a:solidFill>
                  <a:latin typeface="+mj-ea"/>
                  <a:ea typeface="+mj-ea"/>
                </a:rPr>
                <a:t>经营策略             </a:t>
              </a:r>
              <a:r>
                <a:rPr lang="zh-CN" sz="1800" b="1" kern="1200" dirty="0">
                  <a:solidFill>
                    <a:schemeClr val="accent1"/>
                  </a:solidFill>
                  <a:effectLst>
                    <a:outerShdw blurRad="38100" dist="38100" dir="2700000" algn="tl">
                      <a:srgbClr val="000000">
                        <a:alpha val="43137"/>
                      </a:srgbClr>
                    </a:outerShdw>
                  </a:effectLst>
                  <a:latin typeface="+mj-ea"/>
                  <a:ea typeface="+mj-ea"/>
                </a:rPr>
                <a:t>市场规模预测</a:t>
              </a:r>
              <a:r>
                <a:rPr lang="zh-CN" altLang="en-US" sz="1800" b="1" kern="1200" dirty="0">
                  <a:solidFill>
                    <a:schemeClr val="accent1"/>
                  </a:solidFill>
                  <a:effectLst>
                    <a:outerShdw blurRad="38100" dist="38100" dir="2700000" algn="tl">
                      <a:srgbClr val="000000">
                        <a:alpha val="43137"/>
                      </a:srgbClr>
                    </a:outerShdw>
                  </a:effectLst>
                  <a:latin typeface="+mj-ea"/>
                  <a:ea typeface="+mj-ea"/>
                </a:rPr>
                <a:t>：预测</a:t>
              </a:r>
              <a:r>
                <a:rPr lang="en-US" altLang="zh-CN" sz="1800" b="1" kern="1200" dirty="0">
                  <a:solidFill>
                    <a:schemeClr val="accent1"/>
                  </a:solidFill>
                  <a:effectLst>
                    <a:outerShdw blurRad="38100" dist="38100" dir="2700000" algn="tl">
                      <a:srgbClr val="000000">
                        <a:alpha val="43137"/>
                      </a:srgbClr>
                    </a:outerShdw>
                  </a:effectLst>
                  <a:latin typeface="+mj-ea"/>
                  <a:ea typeface="+mj-ea"/>
                </a:rPr>
                <a:t>2020</a:t>
              </a:r>
              <a:r>
                <a:rPr lang="zh-CN" altLang="en-US" sz="1800" b="1" kern="1200" dirty="0">
                  <a:solidFill>
                    <a:schemeClr val="accent1"/>
                  </a:solidFill>
                  <a:effectLst>
                    <a:outerShdw blurRad="38100" dist="38100" dir="2700000" algn="tl">
                      <a:srgbClr val="000000">
                        <a:alpha val="43137"/>
                      </a:srgbClr>
                    </a:outerShdw>
                  </a:effectLst>
                  <a:latin typeface="+mj-ea"/>
                  <a:ea typeface="+mj-ea"/>
                </a:rPr>
                <a:t>基站规模</a:t>
              </a:r>
              <a:endParaRPr lang="zh-CN" sz="1200" b="1" kern="1200" dirty="0">
                <a:solidFill>
                  <a:schemeClr val="accent1"/>
                </a:solidFill>
                <a:effectLst>
                  <a:outerShdw blurRad="38100" dist="38100" dir="2700000" algn="tl">
                    <a:srgbClr val="000000">
                      <a:alpha val="43137"/>
                    </a:srgbClr>
                  </a:outerShdw>
                </a:effectLst>
                <a:latin typeface="+mj-ea"/>
                <a:ea typeface="+mj-ea"/>
              </a:endParaRPr>
            </a:p>
          </p:txBody>
        </p:sp>
      </p:grpSp>
      <p:sp>
        <p:nvSpPr>
          <p:cNvPr id="102" name="等腰三角形 101"/>
          <p:cNvSpPr/>
          <p:nvPr/>
        </p:nvSpPr>
        <p:spPr>
          <a:xfrm rot="5400000">
            <a:off x="3915545" y="139023"/>
            <a:ext cx="143510"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zh-CN" altLang="en-US" dirty="0" err="1">
              <a:solidFill>
                <a:schemeClr val="tx1"/>
              </a:solidFill>
            </a:endParaRPr>
          </a:p>
        </p:txBody>
      </p:sp>
      <p:sp>
        <p:nvSpPr>
          <p:cNvPr id="103" name="等腰三角形 102"/>
          <p:cNvSpPr/>
          <p:nvPr/>
        </p:nvSpPr>
        <p:spPr>
          <a:xfrm rot="5400000">
            <a:off x="6985211" y="124676"/>
            <a:ext cx="143510"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zh-CN" altLang="en-US" dirty="0" err="1">
              <a:solidFill>
                <a:schemeClr val="tx1"/>
              </a:solidFill>
            </a:endParaRPr>
          </a:p>
        </p:txBody>
      </p:sp>
      <p:sp>
        <p:nvSpPr>
          <p:cNvPr id="104" name="矩形 103"/>
          <p:cNvSpPr/>
          <p:nvPr/>
        </p:nvSpPr>
        <p:spPr>
          <a:xfrm>
            <a:off x="-1905" y="6630670"/>
            <a:ext cx="12193905" cy="227330"/>
          </a:xfrm>
          <a:prstGeom prst="rect">
            <a:avLst/>
          </a:prstGeom>
          <a:solidFill>
            <a:srgbClr val="C00000"/>
          </a:solidFill>
          <a:ln w="9525" cap="flat" cmpd="sng" algn="ctr">
            <a:noFill/>
            <a:prstDash val="solid"/>
          </a:ln>
          <a:effectLst/>
        </p:spPr>
        <p:txBody>
          <a:bodyPr rtlCol="0"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资料来源：</a:t>
            </a:r>
            <a:r>
              <a:rPr kumimoji="0" lang="en-US" altLang="zh-CN"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We can </a:t>
            </a:r>
            <a:r>
              <a:rPr kumimoji="0" lang="zh-CN" altLang="en-US"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分析</a:t>
            </a:r>
            <a:endParaRPr kumimoji="0" lang="en-US" altLang="zh-CN" sz="12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78" name="标题 1"/>
          <p:cNvSpPr>
            <a:spLocks noGrp="1"/>
          </p:cNvSpPr>
          <p:nvPr>
            <p:ph type="title"/>
          </p:nvPr>
        </p:nvSpPr>
        <p:spPr>
          <a:xfrm>
            <a:off x="615054" y="603179"/>
            <a:ext cx="5355386" cy="474644"/>
          </a:xfrm>
        </p:spPr>
        <p:txBody>
          <a:bodyPr/>
          <a:lstStyle/>
          <a:p>
            <a:pPr defTabSz="914400"/>
            <a:r>
              <a:rPr lang="zh-CN" altLang="en-US" sz="2400" dirty="0"/>
              <a:t>预测</a:t>
            </a:r>
            <a:r>
              <a:rPr lang="en-US" altLang="zh-CN" sz="2400" dirty="0"/>
              <a:t>2020</a:t>
            </a:r>
            <a:r>
              <a:rPr lang="zh-CN" altLang="en-US" sz="2400" dirty="0"/>
              <a:t>基站规模</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8415" y="57151"/>
            <a:ext cx="6229351" cy="300210"/>
          </a:xfrm>
          <a:prstGeom prst="rect">
            <a:avLst/>
          </a:prstGeom>
          <a:noFill/>
        </p:spPr>
        <p:txBody>
          <a:bodyPr wrap="square" rtlCol="0">
            <a:spAutoFit/>
          </a:bodyPr>
          <a:lstStyle/>
          <a:p>
            <a:pPr defTabSz="914400"/>
            <a:endParaRPr lang="zh-CN" altLang="en-US" sz="1350">
              <a:solidFill>
                <a:prstClr val="black"/>
              </a:solidFill>
              <a:latin typeface="Calibri Light" panose="020F0302020204030204"/>
              <a:ea typeface="微软雅黑 Light"/>
            </a:endParaRPr>
          </a:p>
        </p:txBody>
      </p:sp>
      <p:pic>
        <p:nvPicPr>
          <p:cNvPr id="4" name="图片 3" descr="20160315083100_99382"/>
          <p:cNvPicPr>
            <a:picLocks noChangeAspect="1"/>
          </p:cNvPicPr>
          <p:nvPr/>
        </p:nvPicPr>
        <p:blipFill>
          <a:blip r:embed="rId3"/>
          <a:stretch>
            <a:fillRect/>
          </a:stretch>
        </p:blipFill>
        <p:spPr>
          <a:xfrm>
            <a:off x="0" y="8256"/>
            <a:ext cx="12192000" cy="6842125"/>
          </a:xfrm>
          <a:prstGeom prst="rect">
            <a:avLst/>
          </a:prstGeom>
        </p:spPr>
      </p:pic>
      <p:sp>
        <p:nvSpPr>
          <p:cNvPr id="6" name="流程图: 手动输入 5"/>
          <p:cNvSpPr/>
          <p:nvPr/>
        </p:nvSpPr>
        <p:spPr>
          <a:xfrm rot="5400000">
            <a:off x="621665" y="-774065"/>
            <a:ext cx="6851651" cy="8396605"/>
          </a:xfrm>
          <a:prstGeom prst="flowChartManualInput">
            <a:avLst/>
          </a:prstGeom>
          <a:solidFill>
            <a:schemeClr val="accent1">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ltLang="zh-CN" sz="1350">
              <a:solidFill>
                <a:prstClr val="white"/>
              </a:solidFill>
              <a:latin typeface="Calibri Light" panose="020F0302020204030204"/>
              <a:ea typeface="微软雅黑 Light"/>
            </a:endParaRPr>
          </a:p>
        </p:txBody>
      </p:sp>
      <p:sp>
        <p:nvSpPr>
          <p:cNvPr id="13" name="文本框 12"/>
          <p:cNvSpPr txBox="1"/>
          <p:nvPr/>
        </p:nvSpPr>
        <p:spPr>
          <a:xfrm>
            <a:off x="227966" y="-43815"/>
            <a:ext cx="800100" cy="1862048"/>
          </a:xfrm>
          <a:prstGeom prst="rect">
            <a:avLst/>
          </a:prstGeom>
          <a:noFill/>
        </p:spPr>
        <p:txBody>
          <a:bodyPr wrap="square" rtlCol="0">
            <a:spAutoFit/>
          </a:bodyPr>
          <a:lstStyle/>
          <a:p>
            <a:pPr defTabSz="914400"/>
            <a:r>
              <a:rPr lang="en-US" altLang="zh-CN" sz="11500" dirty="0">
                <a:solidFill>
                  <a:prstClr val="white"/>
                </a:solidFill>
                <a:latin typeface="微软雅黑" panose="020B0503020204020204" charset="-122"/>
                <a:ea typeface="微软雅黑" panose="020B0503020204020204" charset="-122"/>
              </a:rPr>
              <a:t>2</a:t>
            </a:r>
          </a:p>
        </p:txBody>
      </p:sp>
      <p:sp>
        <p:nvSpPr>
          <p:cNvPr id="14" name="文本框 13"/>
          <p:cNvSpPr txBox="1"/>
          <p:nvPr/>
        </p:nvSpPr>
        <p:spPr>
          <a:xfrm>
            <a:off x="1028065" y="2014855"/>
            <a:ext cx="2457451" cy="523220"/>
          </a:xfrm>
          <a:prstGeom prst="rect">
            <a:avLst/>
          </a:prstGeom>
          <a:noFill/>
        </p:spPr>
        <p:txBody>
          <a:bodyPr wrap="square" rtlCol="0">
            <a:spAutoFit/>
          </a:bodyPr>
          <a:lstStyle/>
          <a:p>
            <a:pPr defTabSz="914400"/>
            <a:r>
              <a:rPr lang="zh-CN" altLang="en-US" sz="2800" dirty="0">
                <a:solidFill>
                  <a:prstClr val="white"/>
                </a:solidFill>
                <a:latin typeface="微软雅黑" panose="020B0503020204020204" charset="-122"/>
                <a:ea typeface="微软雅黑" panose="020B0503020204020204" charset="-122"/>
                <a:cs typeface="+mj-ea"/>
              </a:rPr>
              <a:t>财报分析</a:t>
            </a:r>
          </a:p>
        </p:txBody>
      </p:sp>
      <p:sp>
        <p:nvSpPr>
          <p:cNvPr id="15" name="文本框 14"/>
          <p:cNvSpPr txBox="1"/>
          <p:nvPr/>
        </p:nvSpPr>
        <p:spPr>
          <a:xfrm>
            <a:off x="1028065" y="3878581"/>
            <a:ext cx="3256915" cy="523220"/>
          </a:xfrm>
          <a:prstGeom prst="rect">
            <a:avLst/>
          </a:prstGeom>
          <a:noFill/>
        </p:spPr>
        <p:txBody>
          <a:bodyPr wrap="square" rtlCol="0">
            <a:spAutoFit/>
          </a:bodyPr>
          <a:lstStyle/>
          <a:p>
            <a:pPr defTabSz="914400"/>
            <a:r>
              <a:rPr lang="zh-CN" altLang="en-US" sz="2800" dirty="0">
                <a:solidFill>
                  <a:prstClr val="white"/>
                </a:solidFill>
                <a:latin typeface="微软雅黑" panose="020B0503020204020204" charset="-122"/>
                <a:ea typeface="微软雅黑" panose="020B0503020204020204" charset="-122"/>
                <a:cs typeface="+mj-ea"/>
              </a:rPr>
              <a:t>风险识别及应对</a:t>
            </a:r>
          </a:p>
        </p:txBody>
      </p:sp>
      <p:sp>
        <p:nvSpPr>
          <p:cNvPr id="16" name="文本框 15"/>
          <p:cNvSpPr txBox="1"/>
          <p:nvPr/>
        </p:nvSpPr>
        <p:spPr>
          <a:xfrm>
            <a:off x="1028065" y="5589905"/>
            <a:ext cx="2457451" cy="523220"/>
          </a:xfrm>
          <a:prstGeom prst="rect">
            <a:avLst/>
          </a:prstGeom>
          <a:noFill/>
        </p:spPr>
        <p:txBody>
          <a:bodyPr wrap="square" rtlCol="0">
            <a:spAutoFit/>
          </a:bodyPr>
          <a:lstStyle/>
          <a:p>
            <a:pPr defTabSz="914400"/>
            <a:r>
              <a:rPr lang="zh-CN" altLang="en-US" sz="2800" dirty="0">
                <a:solidFill>
                  <a:prstClr val="white"/>
                </a:solidFill>
                <a:latin typeface="微软雅黑" panose="020B0503020204020204" charset="-122"/>
                <a:ea typeface="微软雅黑" panose="020B0503020204020204" charset="-122"/>
                <a:cs typeface="+mj-ea"/>
              </a:rPr>
              <a:t>签约决策</a:t>
            </a:r>
          </a:p>
        </p:txBody>
      </p:sp>
      <p:sp>
        <p:nvSpPr>
          <p:cNvPr id="17" name="文本框 16"/>
          <p:cNvSpPr txBox="1"/>
          <p:nvPr/>
        </p:nvSpPr>
        <p:spPr>
          <a:xfrm>
            <a:off x="4666615" y="1618160"/>
            <a:ext cx="2839085" cy="1422954"/>
          </a:xfrm>
          <a:prstGeom prst="rect">
            <a:avLst/>
          </a:prstGeom>
          <a:noFill/>
        </p:spPr>
        <p:txBody>
          <a:bodyPr wrap="square" rtlCol="0">
            <a:spAutoFit/>
          </a:bodyPr>
          <a:lstStyle/>
          <a:p>
            <a:pPr marL="285750" indent="-285750" defTabSz="914400">
              <a:lnSpc>
                <a:spcPct val="150000"/>
              </a:lnSpc>
              <a:buFont typeface="Wingdings" panose="05000000000000000000" charset="0"/>
              <a:buChar char="l"/>
            </a:pPr>
            <a:r>
              <a:rPr lang="zh-CN" altLang="en-US" sz="2000" dirty="0">
                <a:solidFill>
                  <a:prstClr val="white"/>
                </a:solidFill>
                <a:latin typeface="微软雅黑" panose="020B0503020204020204" charset="-122"/>
                <a:ea typeface="微软雅黑" panose="020B0503020204020204" charset="-122"/>
              </a:rPr>
              <a:t>资产与偿债能力</a:t>
            </a:r>
          </a:p>
          <a:p>
            <a:pPr marL="285750" indent="-285750" defTabSz="914400">
              <a:lnSpc>
                <a:spcPct val="150000"/>
              </a:lnSpc>
              <a:buFont typeface="Wingdings" panose="05000000000000000000" charset="0"/>
              <a:buChar char="l"/>
            </a:pPr>
            <a:r>
              <a:rPr lang="zh-CN" altLang="en-US" sz="2000" dirty="0">
                <a:solidFill>
                  <a:prstClr val="white"/>
                </a:solidFill>
                <a:latin typeface="微软雅黑" panose="020B0503020204020204" charset="-122"/>
                <a:ea typeface="微软雅黑" panose="020B0503020204020204" charset="-122"/>
              </a:rPr>
              <a:t>盈利能力</a:t>
            </a:r>
            <a:endParaRPr lang="en-US" altLang="zh-CN" sz="2000" dirty="0">
              <a:solidFill>
                <a:prstClr val="white"/>
              </a:solidFill>
              <a:latin typeface="微软雅黑" panose="020B0503020204020204" charset="-122"/>
              <a:ea typeface="微软雅黑" panose="020B0503020204020204" charset="-122"/>
            </a:endParaRPr>
          </a:p>
          <a:p>
            <a:pPr marL="285750" indent="-285750" defTabSz="914400">
              <a:lnSpc>
                <a:spcPct val="150000"/>
              </a:lnSpc>
              <a:buFont typeface="Wingdings" panose="05000000000000000000" charset="0"/>
              <a:buChar char="l"/>
            </a:pPr>
            <a:r>
              <a:rPr lang="zh-CN" altLang="en-US" sz="2000" dirty="0">
                <a:solidFill>
                  <a:prstClr val="white"/>
                </a:solidFill>
                <a:latin typeface="微软雅黑" panose="020B0503020204020204" charset="-122"/>
                <a:ea typeface="微软雅黑" panose="020B0503020204020204" charset="-122"/>
              </a:rPr>
              <a:t>现金流量</a:t>
            </a:r>
          </a:p>
        </p:txBody>
      </p:sp>
      <p:sp>
        <p:nvSpPr>
          <p:cNvPr id="18" name="文本框 17"/>
          <p:cNvSpPr txBox="1"/>
          <p:nvPr/>
        </p:nvSpPr>
        <p:spPr>
          <a:xfrm>
            <a:off x="4684235" y="3319734"/>
            <a:ext cx="1581151" cy="1422954"/>
          </a:xfrm>
          <a:prstGeom prst="rect">
            <a:avLst/>
          </a:prstGeom>
          <a:noFill/>
        </p:spPr>
        <p:txBody>
          <a:bodyPr wrap="square" rtlCol="0">
            <a:spAutoFit/>
          </a:bodyPr>
          <a:lstStyle/>
          <a:p>
            <a:pPr marL="285750" indent="-285750" defTabSz="914400">
              <a:lnSpc>
                <a:spcPct val="150000"/>
              </a:lnSpc>
              <a:buFont typeface="Wingdings" panose="05000000000000000000" charset="0"/>
              <a:buChar char="l"/>
            </a:pPr>
            <a:r>
              <a:rPr lang="zh-CN" altLang="en-US" sz="2000" dirty="0">
                <a:solidFill>
                  <a:prstClr val="white"/>
                </a:solidFill>
                <a:latin typeface="微软雅黑" panose="020B0503020204020204" charset="-122"/>
                <a:ea typeface="微软雅黑" panose="020B0503020204020204" charset="-122"/>
              </a:rPr>
              <a:t>亏损风险</a:t>
            </a:r>
            <a:endParaRPr lang="en-US" altLang="zh-CN" sz="2000" dirty="0">
              <a:solidFill>
                <a:prstClr val="white"/>
              </a:solidFill>
              <a:latin typeface="微软雅黑" panose="020B0503020204020204" charset="-122"/>
              <a:ea typeface="微软雅黑" panose="020B0503020204020204" charset="-122"/>
            </a:endParaRPr>
          </a:p>
          <a:p>
            <a:pPr marL="285750" indent="-285750" defTabSz="914400">
              <a:lnSpc>
                <a:spcPct val="150000"/>
              </a:lnSpc>
              <a:buFont typeface="Wingdings" panose="05000000000000000000" charset="0"/>
              <a:buChar char="l"/>
            </a:pPr>
            <a:r>
              <a:rPr lang="zh-CN" altLang="en-US" sz="2000" dirty="0">
                <a:solidFill>
                  <a:prstClr val="white"/>
                </a:solidFill>
                <a:latin typeface="微软雅黑" panose="020B0503020204020204" charset="-122"/>
                <a:ea typeface="微软雅黑" panose="020B0503020204020204" charset="-122"/>
              </a:rPr>
              <a:t>汇率风险</a:t>
            </a:r>
            <a:endParaRPr lang="en-US" altLang="zh-CN" sz="2000" dirty="0">
              <a:solidFill>
                <a:prstClr val="white"/>
              </a:solidFill>
              <a:latin typeface="微软雅黑" panose="020B0503020204020204" charset="-122"/>
              <a:ea typeface="微软雅黑" panose="020B0503020204020204" charset="-122"/>
            </a:endParaRPr>
          </a:p>
          <a:p>
            <a:pPr marL="285750" indent="-285750" defTabSz="914400">
              <a:lnSpc>
                <a:spcPct val="150000"/>
              </a:lnSpc>
              <a:buFont typeface="Wingdings" panose="05000000000000000000" charset="0"/>
              <a:buChar char="l"/>
            </a:pPr>
            <a:r>
              <a:rPr lang="zh-CN" altLang="en-US" sz="2000" dirty="0">
                <a:solidFill>
                  <a:prstClr val="white"/>
                </a:solidFill>
                <a:latin typeface="微软雅黑" panose="020B0503020204020204" charset="-122"/>
                <a:ea typeface="微软雅黑" panose="020B0503020204020204" charset="-122"/>
              </a:rPr>
              <a:t>信用风险</a:t>
            </a:r>
          </a:p>
        </p:txBody>
      </p:sp>
      <p:sp>
        <p:nvSpPr>
          <p:cNvPr id="19" name="文本框 18"/>
          <p:cNvSpPr txBox="1"/>
          <p:nvPr/>
        </p:nvSpPr>
        <p:spPr>
          <a:xfrm>
            <a:off x="4684235" y="5049068"/>
            <a:ext cx="2974651" cy="1422954"/>
          </a:xfrm>
          <a:prstGeom prst="rect">
            <a:avLst/>
          </a:prstGeom>
          <a:noFill/>
        </p:spPr>
        <p:txBody>
          <a:bodyPr wrap="square" rtlCol="0">
            <a:spAutoFit/>
          </a:bodyPr>
          <a:lstStyle/>
          <a:p>
            <a:pPr marL="285750" indent="-285750" defTabSz="914400">
              <a:lnSpc>
                <a:spcPct val="150000"/>
              </a:lnSpc>
              <a:buFont typeface="Wingdings" panose="05000000000000000000" charset="0"/>
              <a:buChar char="l"/>
            </a:pPr>
            <a:r>
              <a:rPr lang="zh-CN" altLang="en-US" sz="2000" dirty="0">
                <a:solidFill>
                  <a:prstClr val="white"/>
                </a:solidFill>
                <a:latin typeface="微软雅黑" panose="020B0503020204020204" charset="-122"/>
                <a:ea typeface="微软雅黑" panose="020B0503020204020204" charset="-122"/>
              </a:rPr>
              <a:t>远期收益定量分析</a:t>
            </a:r>
            <a:endParaRPr lang="en-US" altLang="zh-CN" sz="2000" dirty="0">
              <a:solidFill>
                <a:prstClr val="white"/>
              </a:solidFill>
              <a:latin typeface="微软雅黑" panose="020B0503020204020204" charset="-122"/>
              <a:ea typeface="微软雅黑" panose="020B0503020204020204" charset="-122"/>
            </a:endParaRPr>
          </a:p>
          <a:p>
            <a:pPr marL="285750" indent="-285750" defTabSz="914400">
              <a:lnSpc>
                <a:spcPct val="150000"/>
              </a:lnSpc>
              <a:buFont typeface="Wingdings" panose="05000000000000000000" charset="0"/>
              <a:buChar char="l"/>
            </a:pPr>
            <a:r>
              <a:rPr lang="zh-CN" altLang="en-US" sz="2000" dirty="0">
                <a:solidFill>
                  <a:prstClr val="white"/>
                </a:solidFill>
                <a:latin typeface="微软雅黑" panose="020B0503020204020204" charset="-122"/>
                <a:ea typeface="微软雅黑" panose="020B0503020204020204" charset="-122"/>
              </a:rPr>
              <a:t>远期收益定性分析</a:t>
            </a:r>
            <a:endParaRPr lang="en-US" altLang="zh-CN" sz="2000" dirty="0">
              <a:solidFill>
                <a:prstClr val="white"/>
              </a:solidFill>
              <a:latin typeface="微软雅黑" panose="020B0503020204020204" charset="-122"/>
              <a:ea typeface="微软雅黑" panose="020B0503020204020204" charset="-122"/>
            </a:endParaRPr>
          </a:p>
          <a:p>
            <a:pPr marL="285750" indent="-285750" defTabSz="914400">
              <a:lnSpc>
                <a:spcPct val="150000"/>
              </a:lnSpc>
              <a:buFont typeface="Wingdings" panose="05000000000000000000" charset="0"/>
              <a:buChar char="l"/>
            </a:pPr>
            <a:r>
              <a:rPr lang="zh-CN" altLang="en-US" sz="2000" dirty="0">
                <a:solidFill>
                  <a:prstClr val="white"/>
                </a:solidFill>
                <a:latin typeface="微软雅黑" panose="020B0503020204020204" charset="-122"/>
                <a:ea typeface="微软雅黑" panose="020B0503020204020204" charset="-122"/>
              </a:rPr>
              <a:t>华为风险承受力</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6589" y="537899"/>
            <a:ext cx="5680220" cy="436707"/>
          </a:xfrm>
        </p:spPr>
        <p:txBody>
          <a:bodyPr/>
          <a:lstStyle/>
          <a:p>
            <a:r>
              <a:rPr lang="zh-CN" altLang="en-US" sz="2400" dirty="0">
                <a:latin typeface="+mj-ea"/>
              </a:rPr>
              <a:t>资产与偿债能力</a:t>
            </a:r>
            <a:r>
              <a:rPr lang="en-US" altLang="zh-CN" sz="2400" dirty="0">
                <a:latin typeface="+mj-ea"/>
              </a:rPr>
              <a:t>&amp;</a:t>
            </a:r>
            <a:r>
              <a:rPr lang="zh-CN" altLang="en-US" sz="2400" dirty="0">
                <a:latin typeface="+mj-ea"/>
              </a:rPr>
              <a:t>盈利能力：偿债能力弱</a:t>
            </a:r>
          </a:p>
        </p:txBody>
      </p:sp>
      <p:sp>
        <p:nvSpPr>
          <p:cNvPr id="20" name="矩形: 圆角 19"/>
          <p:cNvSpPr/>
          <p:nvPr/>
        </p:nvSpPr>
        <p:spPr>
          <a:xfrm>
            <a:off x="596589" y="4425503"/>
            <a:ext cx="5088323" cy="648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1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资产负债率连续三年维持在</a:t>
            </a:r>
            <a:r>
              <a:rPr kumimoji="0" lang="en-US" altLang="zh-CN" sz="1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90%</a:t>
            </a:r>
            <a:r>
              <a:rPr kumimoji="0" lang="zh-CN" altLang="zh-CN" sz="1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以上，中国移动、中国联通等仅为</a:t>
            </a:r>
            <a:r>
              <a:rPr kumimoji="0" lang="en-US" altLang="zh-CN" sz="1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32%</a:t>
            </a:r>
            <a:r>
              <a:rPr kumimoji="0" lang="zh-CN" altLang="zh-CN" sz="1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左右，表明</a:t>
            </a:r>
            <a:r>
              <a:rPr kumimoji="0" lang="en-US" altLang="zh-CN" sz="1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B</a:t>
            </a:r>
            <a:r>
              <a:rPr kumimoji="0" lang="zh-CN" altLang="en-US" sz="1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企业</a:t>
            </a:r>
            <a:r>
              <a:rPr kumimoji="0" lang="zh-CN" altLang="zh-CN" sz="1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对债务的承担和保障能力不足</a:t>
            </a:r>
            <a:endParaRPr kumimoji="0" lang="zh-CN" altLang="zh-CN" sz="1400" b="0" i="0" u="none" strike="noStrike" kern="1200" cap="none" spc="0" normalizeH="0" baseline="0" noProof="0" dirty="0">
              <a:ln>
                <a:noFill/>
              </a:ln>
              <a:solidFill>
                <a:prstClr val="white"/>
              </a:solidFill>
              <a:effectLst/>
              <a:uLnTx/>
              <a:uFillTx/>
              <a:latin typeface="Calibri Light" panose="020F0302020204030204"/>
              <a:ea typeface="微软雅黑 Light"/>
              <a:cs typeface="+mn-cs"/>
            </a:endParaRPr>
          </a:p>
        </p:txBody>
      </p:sp>
      <p:sp>
        <p:nvSpPr>
          <p:cNvPr id="23" name="矩形: 圆角 22"/>
          <p:cNvSpPr/>
          <p:nvPr/>
        </p:nvSpPr>
        <p:spPr>
          <a:xfrm>
            <a:off x="596589" y="5110732"/>
            <a:ext cx="5111952" cy="648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1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营运资本连续三年为负，且逐年增大，表明财务状况并不稳定，短期偿债能力不足</a:t>
            </a:r>
          </a:p>
        </p:txBody>
      </p:sp>
      <p:sp>
        <p:nvSpPr>
          <p:cNvPr id="24" name="矩形: 圆角 23"/>
          <p:cNvSpPr/>
          <p:nvPr/>
        </p:nvSpPr>
        <p:spPr>
          <a:xfrm>
            <a:off x="577647" y="5807507"/>
            <a:ext cx="5088324" cy="7184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1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流动比率和速动比率在</a:t>
            </a:r>
            <a:r>
              <a:rPr kumimoji="0" lang="en-US" altLang="zh-CN" sz="1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1</a:t>
            </a:r>
            <a:r>
              <a:rPr kumimoji="0" lang="zh-CN" altLang="zh-CN" sz="1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左右较为合理， </a:t>
            </a:r>
            <a:r>
              <a:rPr kumimoji="0" lang="en-US" altLang="zh-CN" sz="1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B</a:t>
            </a:r>
            <a:r>
              <a:rPr kumimoji="0" lang="zh-CN" altLang="zh-CN" sz="1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企业可以变现的资产数额较小，债权人遭受损失可能性较大，短期偿债能力偏低</a:t>
            </a:r>
            <a:endParaRPr kumimoji="0" lang="zh-CN" altLang="zh-CN" sz="13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0" name="矩形 39"/>
          <p:cNvSpPr/>
          <p:nvPr/>
        </p:nvSpPr>
        <p:spPr>
          <a:xfrm>
            <a:off x="0" y="6643645"/>
            <a:ext cx="12193200" cy="226800"/>
          </a:xfrm>
          <a:prstGeom prst="rect">
            <a:avLst/>
          </a:prstGeom>
          <a:solidFill>
            <a:srgbClr val="C00000"/>
          </a:solidFill>
          <a:ln w="9525" cap="flat" cmpd="sng" algn="ctr">
            <a:noFill/>
            <a:prstDash val="solid"/>
          </a:ln>
          <a:effectLst/>
        </p:spPr>
        <p:txBody>
          <a:bodyPr rtlCol="0"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sz="1200" b="0" i="0" u="none" strike="noStrike" kern="1200" cap="none" spc="0" normalizeH="0" baseline="0" noProof="0" dirty="0" err="1">
                <a:ln>
                  <a:noFill/>
                </a:ln>
                <a:solidFill>
                  <a:prstClr val="white"/>
                </a:solidFill>
                <a:effectLst/>
                <a:uLnTx/>
                <a:uFillTx/>
                <a:latin typeface="微软雅黑" panose="020B0503020204020204" charset="-122"/>
                <a:ea typeface="微软雅黑" panose="020B0503020204020204" charset="-122"/>
                <a:cs typeface="+mj-ea"/>
                <a:sym typeface="+mn-ea"/>
              </a:rPr>
              <a:t>资料来源</a:t>
            </a:r>
            <a:r>
              <a:rPr kumimoji="0"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j-ea"/>
                <a:sym typeface="+mn-ea"/>
              </a:rPr>
              <a:t>: </a:t>
            </a:r>
            <a:r>
              <a:rPr kumimoji="0" lang="en-US"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j-ea"/>
                <a:sym typeface="+mn-ea"/>
              </a:rPr>
              <a:t>B</a:t>
            </a:r>
            <a:r>
              <a:rPr kumimoji="0" lang="zh-CN" altLang="en-US"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j-ea"/>
                <a:sym typeface="+mn-ea"/>
              </a:rPr>
              <a:t>企业财报，</a:t>
            </a:r>
            <a:r>
              <a:rPr kumimoji="0" lang="en-US" altLang="zh-CN"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j-ea"/>
                <a:sym typeface="+mn-ea"/>
              </a:rPr>
              <a:t>wind</a:t>
            </a:r>
            <a:r>
              <a:rPr kumimoji="0" lang="zh-CN" altLang="en-US"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j-ea"/>
                <a:sym typeface="+mn-ea"/>
              </a:rPr>
              <a:t>数据库，</a:t>
            </a:r>
            <a:r>
              <a:rPr kumimoji="0"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j-ea"/>
                <a:sym typeface="+mn-ea"/>
              </a:rPr>
              <a:t>We can </a:t>
            </a:r>
            <a:r>
              <a:rPr kumimoji="0" sz="1200" b="0" i="0" u="none" strike="noStrike" kern="1200" cap="none" spc="0" normalizeH="0" baseline="0" noProof="0" dirty="0" err="1">
                <a:ln>
                  <a:noFill/>
                </a:ln>
                <a:solidFill>
                  <a:prstClr val="white"/>
                </a:solidFill>
                <a:effectLst/>
                <a:uLnTx/>
                <a:uFillTx/>
                <a:latin typeface="微软雅黑" panose="020B0503020204020204" charset="-122"/>
                <a:ea typeface="微软雅黑" panose="020B0503020204020204" charset="-122"/>
                <a:cs typeface="+mj-ea"/>
                <a:sym typeface="+mn-ea"/>
              </a:rPr>
              <a:t>分析</a:t>
            </a:r>
            <a:endParaRPr kumimoji="0"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j-ea"/>
              <a:sym typeface="+mn-ea"/>
            </a:endParaRPr>
          </a:p>
        </p:txBody>
      </p:sp>
      <p:graphicFrame>
        <p:nvGraphicFramePr>
          <p:cNvPr id="45" name="图表 44"/>
          <p:cNvGraphicFramePr/>
          <p:nvPr/>
        </p:nvGraphicFramePr>
        <p:xfrm>
          <a:off x="6276809" y="994704"/>
          <a:ext cx="5088323" cy="3136323"/>
        </p:xfrm>
        <a:graphic>
          <a:graphicData uri="http://schemas.openxmlformats.org/drawingml/2006/chart">
            <c:chart xmlns:c="http://schemas.openxmlformats.org/drawingml/2006/chart" xmlns:r="http://schemas.openxmlformats.org/officeDocument/2006/relationships" r:id="rId3"/>
          </a:graphicData>
        </a:graphic>
      </p:graphicFrame>
      <p:sp>
        <p:nvSpPr>
          <p:cNvPr id="46" name="矩形: 圆角 45"/>
          <p:cNvSpPr/>
          <p:nvPr/>
        </p:nvSpPr>
        <p:spPr>
          <a:xfrm>
            <a:off x="6502404" y="4270187"/>
            <a:ext cx="5088323"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2019</a:t>
            </a:r>
            <a:r>
              <a:rPr kumimoji="0" lang="zh-CN" altLang="zh-CN" sz="1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年的营业收入为</a:t>
            </a:r>
            <a:r>
              <a:rPr kumimoji="0" lang="en-US" altLang="zh-CN" sz="1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1431.55</a:t>
            </a:r>
            <a:r>
              <a:rPr kumimoji="0" lang="zh-CN" altLang="zh-CN" sz="1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百万美金，环比增长</a:t>
            </a:r>
            <a:r>
              <a:rPr kumimoji="0" lang="en-US" altLang="zh-CN" sz="1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9.82%</a:t>
            </a:r>
            <a:r>
              <a:rPr kumimoji="0" lang="zh-CN" altLang="zh-CN" sz="1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a:t>
            </a:r>
            <a:r>
              <a:rPr kumimoji="0" lang="en-US" altLang="zh-CN" sz="1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2019</a:t>
            </a:r>
            <a:r>
              <a:rPr kumimoji="0" lang="zh-CN" altLang="zh-CN" sz="1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年净利润为</a:t>
            </a:r>
            <a:r>
              <a:rPr kumimoji="0" lang="en-US" altLang="zh-CN" sz="1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243.56</a:t>
            </a:r>
            <a:r>
              <a:rPr kumimoji="0" lang="zh-CN" altLang="zh-CN" sz="1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，环比增长</a:t>
            </a:r>
            <a:r>
              <a:rPr kumimoji="0" lang="en-US" altLang="zh-CN" sz="1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6.51%</a:t>
            </a:r>
            <a:endParaRPr kumimoji="0" lang="zh-CN" altLang="zh-CN" sz="1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0" name="矩形: 圆角 49"/>
          <p:cNvSpPr/>
          <p:nvPr/>
        </p:nvSpPr>
        <p:spPr>
          <a:xfrm>
            <a:off x="6526029" y="5066632"/>
            <a:ext cx="5088323"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1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净利率三年呈现下降的趋势，</a:t>
            </a:r>
            <a:r>
              <a:rPr kumimoji="0" lang="en-US" altLang="zh-CN" sz="1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B</a:t>
            </a:r>
            <a:r>
              <a:rPr kumimoji="0" lang="zh-CN" altLang="zh-CN" sz="1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企业相对盈利能力下降，盈利能力的稳定性与持久性值得深入探究</a:t>
            </a:r>
            <a:endParaRPr kumimoji="0" lang="zh-CN" altLang="zh-CN" sz="1400" b="0" i="0" u="none" strike="noStrike" kern="1200" cap="none" spc="0" normalizeH="0" baseline="0" noProof="0" dirty="0">
              <a:ln>
                <a:noFill/>
              </a:ln>
              <a:solidFill>
                <a:prstClr val="white"/>
              </a:solidFill>
              <a:effectLst/>
              <a:uLnTx/>
              <a:uFillTx/>
              <a:latin typeface="Calibri Light" panose="020F0302020204030204"/>
              <a:ea typeface="微软雅黑 Light"/>
              <a:cs typeface="+mn-cs"/>
            </a:endParaRPr>
          </a:p>
        </p:txBody>
      </p:sp>
      <p:sp>
        <p:nvSpPr>
          <p:cNvPr id="51" name="矩形: 圆角 50"/>
          <p:cNvSpPr/>
          <p:nvPr/>
        </p:nvSpPr>
        <p:spPr>
          <a:xfrm>
            <a:off x="6526030" y="5855451"/>
            <a:ext cx="5126093"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1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净资产收益率较整个行业来说较低，</a:t>
            </a:r>
            <a:r>
              <a:rPr kumimoji="0" lang="en-US" altLang="zh-CN" sz="1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B</a:t>
            </a:r>
            <a:r>
              <a:rPr kumimoji="0" lang="zh-CN" altLang="zh-CN" sz="1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企业运营效益并不是很好，公司经营业绩有待提高</a:t>
            </a:r>
            <a:endParaRPr kumimoji="0" lang="zh-CN" altLang="zh-CN" sz="1400" b="0" i="0" u="none" strike="noStrike" kern="1200" cap="none" spc="0" normalizeH="0" baseline="0" noProof="0" dirty="0">
              <a:ln>
                <a:noFill/>
              </a:ln>
              <a:solidFill>
                <a:prstClr val="white"/>
              </a:solidFill>
              <a:effectLst/>
              <a:uLnTx/>
              <a:uFillTx/>
              <a:latin typeface="Calibri Light" panose="020F0302020204030204"/>
              <a:ea typeface="微软雅黑 Light"/>
              <a:cs typeface="+mn-cs"/>
            </a:endParaRPr>
          </a:p>
        </p:txBody>
      </p:sp>
      <p:grpSp>
        <p:nvGrpSpPr>
          <p:cNvPr id="21" name="组合 20"/>
          <p:cNvGrpSpPr/>
          <p:nvPr/>
        </p:nvGrpSpPr>
        <p:grpSpPr>
          <a:xfrm>
            <a:off x="577517" y="6365"/>
            <a:ext cx="11614484" cy="470335"/>
            <a:chOff x="-19050" y="0"/>
            <a:chExt cx="11600187" cy="470334"/>
          </a:xfrm>
        </p:grpSpPr>
        <p:sp>
          <p:nvSpPr>
            <p:cNvPr id="22" name="矩形: 圆角 21"/>
            <p:cNvSpPr/>
            <p:nvPr/>
          </p:nvSpPr>
          <p:spPr>
            <a:xfrm>
              <a:off x="0" y="0"/>
              <a:ext cx="11581137" cy="470334"/>
            </a:xfrm>
            <a:prstGeom prst="roundRect">
              <a:avLst>
                <a:gd name="adj" fmla="val 10000"/>
              </a:avLst>
            </a:prstGeom>
            <a:solidFill>
              <a:schemeClr val="accent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矩形: 圆角 4"/>
            <p:cNvSpPr txBox="1"/>
            <p:nvPr/>
          </p:nvSpPr>
          <p:spPr>
            <a:xfrm>
              <a:off x="-19050" y="13776"/>
              <a:ext cx="11586410" cy="442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defRPr/>
              </a:pPr>
              <a:r>
                <a:rPr kumimoji="0" lang="zh-CN" altLang="en-US" sz="1800" b="1" i="0" u="none" strike="noStrike" kern="1200" cap="none" spc="0" normalizeH="0" baseline="0" noProof="0" dirty="0">
                  <a:ln>
                    <a:noFill/>
                  </a:ln>
                  <a:solidFill>
                    <a:srgbClr val="C51729"/>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财报分析：资产与偿债能力</a:t>
              </a:r>
              <a:r>
                <a:rPr kumimoji="0" lang="en-US" altLang="zh-CN" sz="1800" b="1" i="0" u="none" strike="noStrike" kern="1200" cap="none" spc="0" normalizeH="0" baseline="0" noProof="0" dirty="0">
                  <a:ln>
                    <a:noFill/>
                  </a:ln>
                  <a:solidFill>
                    <a:srgbClr val="C51729"/>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&amp;</a:t>
              </a:r>
              <a:r>
                <a:rPr kumimoji="0" lang="zh-CN" altLang="en-US" sz="1800" b="1" i="0" u="none" strike="noStrike" kern="1200" cap="none" spc="0" normalizeH="0" baseline="0" noProof="0" dirty="0">
                  <a:ln>
                    <a:noFill/>
                  </a:ln>
                  <a:solidFill>
                    <a:srgbClr val="C51729"/>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盈利能力           </a:t>
              </a:r>
              <a:r>
                <a:rPr kumimoji="0" lang="zh-CN" altLang="en-US" sz="18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风险识别及应对              签约决策</a:t>
              </a:r>
            </a:p>
          </p:txBody>
        </p:sp>
      </p:grpSp>
      <p:sp>
        <p:nvSpPr>
          <p:cNvPr id="26" name="等腰三角形 25"/>
          <p:cNvSpPr/>
          <p:nvPr/>
        </p:nvSpPr>
        <p:spPr>
          <a:xfrm rot="5400000">
            <a:off x="6523677" y="148502"/>
            <a:ext cx="143511"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err="1">
              <a:ln>
                <a:noFill/>
              </a:ln>
              <a:solidFill>
                <a:prstClr val="black"/>
              </a:solidFill>
              <a:effectLst/>
              <a:uLnTx/>
              <a:uFillTx/>
              <a:latin typeface="Calibri Light" panose="020F0302020204030204"/>
              <a:ea typeface="微软雅黑 Light"/>
              <a:cs typeface="+mn-cs"/>
            </a:endParaRPr>
          </a:p>
        </p:txBody>
      </p:sp>
      <p:sp>
        <p:nvSpPr>
          <p:cNvPr id="27" name="等腰三角形 26"/>
          <p:cNvSpPr/>
          <p:nvPr/>
        </p:nvSpPr>
        <p:spPr>
          <a:xfrm rot="5400000">
            <a:off x="8973250" y="193083"/>
            <a:ext cx="143511"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err="1">
              <a:ln>
                <a:noFill/>
              </a:ln>
              <a:solidFill>
                <a:prstClr val="black"/>
              </a:solidFill>
              <a:effectLst/>
              <a:uLnTx/>
              <a:uFillTx/>
              <a:latin typeface="Calibri Light" panose="020F0302020204030204"/>
              <a:ea typeface="微软雅黑 Light"/>
              <a:cs typeface="+mn-cs"/>
            </a:endParaRPr>
          </a:p>
        </p:txBody>
      </p:sp>
      <p:graphicFrame>
        <p:nvGraphicFramePr>
          <p:cNvPr id="17" name="图表 16"/>
          <p:cNvGraphicFramePr/>
          <p:nvPr/>
        </p:nvGraphicFramePr>
        <p:xfrm>
          <a:off x="1042529" y="1148102"/>
          <a:ext cx="4220072" cy="2910561"/>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517" y="551869"/>
            <a:ext cx="3674241" cy="474644"/>
          </a:xfrm>
        </p:spPr>
        <p:txBody>
          <a:bodyPr/>
          <a:lstStyle/>
          <a:p>
            <a:r>
              <a:rPr lang="zh-CN" altLang="en-US" sz="2400" dirty="0"/>
              <a:t>现金流量：现金流紧张</a:t>
            </a:r>
          </a:p>
        </p:txBody>
      </p:sp>
      <p:graphicFrame>
        <p:nvGraphicFramePr>
          <p:cNvPr id="3" name="表格 2"/>
          <p:cNvGraphicFramePr>
            <a:graphicFrameLocks noGrp="1"/>
          </p:cNvGraphicFramePr>
          <p:nvPr/>
        </p:nvGraphicFramePr>
        <p:xfrm>
          <a:off x="601276" y="1101103"/>
          <a:ext cx="10711765" cy="2528163"/>
        </p:xfrm>
        <a:graphic>
          <a:graphicData uri="http://schemas.openxmlformats.org/drawingml/2006/table">
            <a:tbl>
              <a:tblPr firstRow="1" firstCol="1" bandRow="1">
                <a:tableStyleId>{5C22544A-7EE6-4342-B048-85BDC9FD1C3A}</a:tableStyleId>
              </a:tblPr>
              <a:tblGrid>
                <a:gridCol w="2508113">
                  <a:extLst>
                    <a:ext uri="{9D8B030D-6E8A-4147-A177-3AD203B41FA5}">
                      <a16:colId xmlns:a16="http://schemas.microsoft.com/office/drawing/2014/main" val="20000"/>
                    </a:ext>
                  </a:extLst>
                </a:gridCol>
                <a:gridCol w="1536525">
                  <a:extLst>
                    <a:ext uri="{9D8B030D-6E8A-4147-A177-3AD203B41FA5}">
                      <a16:colId xmlns:a16="http://schemas.microsoft.com/office/drawing/2014/main" val="20001"/>
                    </a:ext>
                  </a:extLst>
                </a:gridCol>
                <a:gridCol w="1443992">
                  <a:extLst>
                    <a:ext uri="{9D8B030D-6E8A-4147-A177-3AD203B41FA5}">
                      <a16:colId xmlns:a16="http://schemas.microsoft.com/office/drawing/2014/main" val="20002"/>
                    </a:ext>
                  </a:extLst>
                </a:gridCol>
                <a:gridCol w="1443992">
                  <a:extLst>
                    <a:ext uri="{9D8B030D-6E8A-4147-A177-3AD203B41FA5}">
                      <a16:colId xmlns:a16="http://schemas.microsoft.com/office/drawing/2014/main" val="20003"/>
                    </a:ext>
                  </a:extLst>
                </a:gridCol>
                <a:gridCol w="1907911">
                  <a:extLst>
                    <a:ext uri="{9D8B030D-6E8A-4147-A177-3AD203B41FA5}">
                      <a16:colId xmlns:a16="http://schemas.microsoft.com/office/drawing/2014/main" val="20004"/>
                    </a:ext>
                  </a:extLst>
                </a:gridCol>
                <a:gridCol w="1871232">
                  <a:extLst>
                    <a:ext uri="{9D8B030D-6E8A-4147-A177-3AD203B41FA5}">
                      <a16:colId xmlns:a16="http://schemas.microsoft.com/office/drawing/2014/main" val="20005"/>
                    </a:ext>
                  </a:extLst>
                </a:gridCol>
              </a:tblGrid>
              <a:tr h="280907">
                <a:tc>
                  <a:txBody>
                    <a:bodyPr/>
                    <a:lstStyle/>
                    <a:p>
                      <a:pPr algn="ctr">
                        <a:spcAft>
                          <a:spcPts val="0"/>
                        </a:spcAft>
                      </a:pPr>
                      <a:r>
                        <a:rPr lang="zh-CN" sz="1500" kern="0" dirty="0">
                          <a:effectLst/>
                          <a:latin typeface="+mj-ea"/>
                          <a:ea typeface="+mj-ea"/>
                        </a:rPr>
                        <a:t>单位：百万美金 </a:t>
                      </a:r>
                      <a:endParaRPr lang="zh-CN" sz="1300" kern="100" dirty="0">
                        <a:effectLst/>
                        <a:latin typeface="+mj-ea"/>
                        <a:ea typeface="+mj-ea"/>
                        <a:cs typeface="Times New Roman" panose="02020603050405020304" pitchFamily="18" charset="0"/>
                      </a:endParaRPr>
                    </a:p>
                  </a:txBody>
                  <a:tcPr marT="0" marB="0" anchor="ctr"/>
                </a:tc>
                <a:tc>
                  <a:txBody>
                    <a:bodyPr/>
                    <a:lstStyle/>
                    <a:p>
                      <a:pPr algn="ctr">
                        <a:spcAft>
                          <a:spcPts val="0"/>
                        </a:spcAft>
                      </a:pPr>
                      <a:r>
                        <a:rPr lang="en-US" sz="1500" kern="0">
                          <a:effectLst/>
                          <a:latin typeface="+mj-ea"/>
                          <a:ea typeface="+mj-ea"/>
                        </a:rPr>
                        <a:t>2019 </a:t>
                      </a:r>
                      <a:r>
                        <a:rPr lang="zh-CN" sz="1500" kern="0">
                          <a:effectLst/>
                          <a:latin typeface="+mj-ea"/>
                          <a:ea typeface="+mj-ea"/>
                        </a:rPr>
                        <a:t>年 </a:t>
                      </a:r>
                      <a:endParaRPr lang="zh-CN" sz="1300" kern="100">
                        <a:effectLst/>
                        <a:latin typeface="+mj-ea"/>
                        <a:ea typeface="+mj-ea"/>
                        <a:cs typeface="Times New Roman" panose="02020603050405020304" pitchFamily="18" charset="0"/>
                      </a:endParaRPr>
                    </a:p>
                  </a:txBody>
                  <a:tcPr marT="0" marB="0" anchor="ctr"/>
                </a:tc>
                <a:tc>
                  <a:txBody>
                    <a:bodyPr/>
                    <a:lstStyle/>
                    <a:p>
                      <a:pPr algn="ctr">
                        <a:spcAft>
                          <a:spcPts val="0"/>
                        </a:spcAft>
                      </a:pPr>
                      <a:r>
                        <a:rPr lang="en-US" sz="1500" kern="0" dirty="0">
                          <a:effectLst/>
                          <a:latin typeface="+mj-ea"/>
                          <a:ea typeface="+mj-ea"/>
                        </a:rPr>
                        <a:t>2018 </a:t>
                      </a:r>
                      <a:r>
                        <a:rPr lang="zh-CN" sz="1500" kern="0" dirty="0">
                          <a:effectLst/>
                          <a:latin typeface="+mj-ea"/>
                          <a:ea typeface="+mj-ea"/>
                        </a:rPr>
                        <a:t>年 </a:t>
                      </a:r>
                      <a:endParaRPr lang="zh-CN" sz="1300" kern="100" dirty="0">
                        <a:effectLst/>
                        <a:latin typeface="+mj-ea"/>
                        <a:ea typeface="+mj-ea"/>
                        <a:cs typeface="Times New Roman" panose="02020603050405020304" pitchFamily="18" charset="0"/>
                      </a:endParaRPr>
                    </a:p>
                  </a:txBody>
                  <a:tcPr marT="0" marB="0" anchor="ctr"/>
                </a:tc>
                <a:tc>
                  <a:txBody>
                    <a:bodyPr/>
                    <a:lstStyle/>
                    <a:p>
                      <a:pPr algn="ctr">
                        <a:spcAft>
                          <a:spcPts val="0"/>
                        </a:spcAft>
                      </a:pPr>
                      <a:r>
                        <a:rPr lang="en-US" sz="1500" kern="0">
                          <a:effectLst/>
                          <a:latin typeface="+mj-ea"/>
                          <a:ea typeface="+mj-ea"/>
                        </a:rPr>
                        <a:t>2017 </a:t>
                      </a:r>
                      <a:r>
                        <a:rPr lang="zh-CN" sz="1500" kern="0">
                          <a:effectLst/>
                          <a:latin typeface="+mj-ea"/>
                          <a:ea typeface="+mj-ea"/>
                        </a:rPr>
                        <a:t>年</a:t>
                      </a:r>
                      <a:endParaRPr lang="zh-CN" sz="1300" kern="100">
                        <a:effectLst/>
                        <a:latin typeface="+mj-ea"/>
                        <a:ea typeface="+mj-ea"/>
                        <a:cs typeface="Times New Roman" panose="02020603050405020304" pitchFamily="18" charset="0"/>
                      </a:endParaRPr>
                    </a:p>
                  </a:txBody>
                  <a:tcPr marT="0" marB="0" anchor="ctr"/>
                </a:tc>
                <a:tc>
                  <a:txBody>
                    <a:bodyPr/>
                    <a:lstStyle/>
                    <a:p>
                      <a:pPr algn="ctr">
                        <a:spcAft>
                          <a:spcPts val="0"/>
                        </a:spcAft>
                      </a:pPr>
                      <a:r>
                        <a:rPr lang="en-US" sz="1500" kern="0">
                          <a:effectLst/>
                          <a:latin typeface="+mj-ea"/>
                          <a:ea typeface="+mj-ea"/>
                        </a:rPr>
                        <a:t>2019</a:t>
                      </a:r>
                      <a:r>
                        <a:rPr lang="zh-CN" sz="1500" kern="0">
                          <a:effectLst/>
                          <a:latin typeface="+mj-ea"/>
                          <a:ea typeface="+mj-ea"/>
                        </a:rPr>
                        <a:t>年环比增长</a:t>
                      </a:r>
                      <a:endParaRPr lang="zh-CN" sz="1300" kern="100">
                        <a:effectLst/>
                        <a:latin typeface="+mj-ea"/>
                        <a:ea typeface="+mj-ea"/>
                        <a:cs typeface="Times New Roman" panose="02020603050405020304" pitchFamily="18" charset="0"/>
                      </a:endParaRPr>
                    </a:p>
                  </a:txBody>
                  <a:tcPr marT="0" marB="0" anchor="ctr"/>
                </a:tc>
                <a:tc>
                  <a:txBody>
                    <a:bodyPr/>
                    <a:lstStyle/>
                    <a:p>
                      <a:pPr algn="ctr">
                        <a:spcAft>
                          <a:spcPts val="0"/>
                        </a:spcAft>
                      </a:pPr>
                      <a:r>
                        <a:rPr lang="en-US" sz="1500" kern="0">
                          <a:effectLst/>
                          <a:latin typeface="+mj-ea"/>
                          <a:ea typeface="+mj-ea"/>
                        </a:rPr>
                        <a:t>2018</a:t>
                      </a:r>
                      <a:r>
                        <a:rPr lang="zh-CN" sz="1500" kern="0">
                          <a:effectLst/>
                          <a:latin typeface="+mj-ea"/>
                          <a:ea typeface="+mj-ea"/>
                        </a:rPr>
                        <a:t>年环比增长</a:t>
                      </a:r>
                      <a:endParaRPr lang="zh-CN" sz="1300" kern="100">
                        <a:effectLst/>
                        <a:latin typeface="+mj-ea"/>
                        <a:ea typeface="+mj-ea"/>
                        <a:cs typeface="Times New Roman" panose="02020603050405020304" pitchFamily="18" charset="0"/>
                      </a:endParaRPr>
                    </a:p>
                  </a:txBody>
                  <a:tcPr marT="0" marB="0" anchor="ctr"/>
                </a:tc>
                <a:extLst>
                  <a:ext uri="{0D108BD9-81ED-4DB2-BD59-A6C34878D82A}">
                    <a16:rowId xmlns:a16="http://schemas.microsoft.com/office/drawing/2014/main" val="10000"/>
                  </a:ext>
                </a:extLst>
              </a:tr>
              <a:tr h="280907">
                <a:tc>
                  <a:txBody>
                    <a:bodyPr/>
                    <a:lstStyle/>
                    <a:p>
                      <a:pPr algn="ctr">
                        <a:spcAft>
                          <a:spcPts val="0"/>
                        </a:spcAft>
                      </a:pPr>
                      <a:r>
                        <a:rPr lang="zh-CN" sz="1500" kern="0">
                          <a:effectLst/>
                          <a:latin typeface="+mj-ea"/>
                          <a:ea typeface="+mj-ea"/>
                        </a:rPr>
                        <a:t>经营现金流 </a:t>
                      </a:r>
                      <a:endParaRPr lang="zh-CN" sz="1300" kern="100">
                        <a:effectLst/>
                        <a:latin typeface="+mj-ea"/>
                        <a:ea typeface="+mj-ea"/>
                        <a:cs typeface="Times New Roman" panose="02020603050405020304" pitchFamily="18" charset="0"/>
                      </a:endParaRPr>
                    </a:p>
                  </a:txBody>
                  <a:tcPr marT="0" marB="0" anchor="ctr"/>
                </a:tc>
                <a:tc>
                  <a:txBody>
                    <a:bodyPr/>
                    <a:lstStyle/>
                    <a:p>
                      <a:pPr algn="r">
                        <a:spcAft>
                          <a:spcPts val="0"/>
                        </a:spcAft>
                      </a:pPr>
                      <a:r>
                        <a:rPr lang="en-US" sz="1500" kern="0" dirty="0">
                          <a:effectLst/>
                          <a:latin typeface="+mj-ea"/>
                          <a:ea typeface="+mj-ea"/>
                        </a:rPr>
                        <a:t>300.63</a:t>
                      </a:r>
                      <a:endParaRPr lang="zh-CN" sz="1300" kern="100" dirty="0">
                        <a:effectLst/>
                        <a:latin typeface="+mj-ea"/>
                        <a:ea typeface="+mj-ea"/>
                        <a:cs typeface="Times New Roman" panose="02020603050405020304" pitchFamily="18" charset="0"/>
                      </a:endParaRPr>
                    </a:p>
                  </a:txBody>
                  <a:tcPr marT="0" marB="0" anchor="ctr"/>
                </a:tc>
                <a:tc>
                  <a:txBody>
                    <a:bodyPr/>
                    <a:lstStyle/>
                    <a:p>
                      <a:pPr algn="r">
                        <a:spcAft>
                          <a:spcPts val="0"/>
                        </a:spcAft>
                      </a:pPr>
                      <a:r>
                        <a:rPr lang="en-US" sz="1500" kern="0">
                          <a:effectLst/>
                          <a:latin typeface="+mj-ea"/>
                          <a:ea typeface="+mj-ea"/>
                        </a:rPr>
                        <a:t>284.13</a:t>
                      </a:r>
                      <a:endParaRPr lang="zh-CN" sz="1300" kern="100">
                        <a:effectLst/>
                        <a:latin typeface="+mj-ea"/>
                        <a:ea typeface="+mj-ea"/>
                        <a:cs typeface="Times New Roman" panose="02020603050405020304" pitchFamily="18" charset="0"/>
                      </a:endParaRPr>
                    </a:p>
                  </a:txBody>
                  <a:tcPr marT="0" marB="0" anchor="ctr"/>
                </a:tc>
                <a:tc>
                  <a:txBody>
                    <a:bodyPr/>
                    <a:lstStyle/>
                    <a:p>
                      <a:pPr algn="r">
                        <a:spcAft>
                          <a:spcPts val="0"/>
                        </a:spcAft>
                      </a:pPr>
                      <a:r>
                        <a:rPr lang="en-US" sz="1500" kern="0">
                          <a:effectLst/>
                          <a:latin typeface="+mj-ea"/>
                          <a:ea typeface="+mj-ea"/>
                        </a:rPr>
                        <a:t>158.16</a:t>
                      </a:r>
                      <a:endParaRPr lang="zh-CN" sz="1300" kern="100">
                        <a:effectLst/>
                        <a:latin typeface="+mj-ea"/>
                        <a:ea typeface="+mj-ea"/>
                        <a:cs typeface="Times New Roman" panose="02020603050405020304" pitchFamily="18" charset="0"/>
                      </a:endParaRPr>
                    </a:p>
                  </a:txBody>
                  <a:tcPr marT="0" marB="0" anchor="ctr"/>
                </a:tc>
                <a:tc>
                  <a:txBody>
                    <a:bodyPr/>
                    <a:lstStyle/>
                    <a:p>
                      <a:pPr algn="r">
                        <a:spcAft>
                          <a:spcPts val="0"/>
                        </a:spcAft>
                      </a:pPr>
                      <a:r>
                        <a:rPr lang="en-US" sz="1500" kern="0">
                          <a:effectLst/>
                          <a:latin typeface="+mj-ea"/>
                          <a:ea typeface="+mj-ea"/>
                        </a:rPr>
                        <a:t>5.81%</a:t>
                      </a:r>
                      <a:endParaRPr lang="zh-CN" sz="1300" kern="100">
                        <a:effectLst/>
                        <a:latin typeface="+mj-ea"/>
                        <a:ea typeface="+mj-ea"/>
                        <a:cs typeface="Times New Roman" panose="02020603050405020304" pitchFamily="18" charset="0"/>
                      </a:endParaRPr>
                    </a:p>
                  </a:txBody>
                  <a:tcPr marT="0" marB="0" anchor="b"/>
                </a:tc>
                <a:tc>
                  <a:txBody>
                    <a:bodyPr/>
                    <a:lstStyle/>
                    <a:p>
                      <a:pPr algn="r">
                        <a:spcAft>
                          <a:spcPts val="0"/>
                        </a:spcAft>
                      </a:pPr>
                      <a:r>
                        <a:rPr lang="en-US" sz="1500" kern="0">
                          <a:effectLst/>
                          <a:latin typeface="+mj-ea"/>
                          <a:ea typeface="+mj-ea"/>
                        </a:rPr>
                        <a:t>79.65%</a:t>
                      </a:r>
                      <a:endParaRPr lang="zh-CN" sz="1300" kern="100">
                        <a:effectLst/>
                        <a:latin typeface="+mj-ea"/>
                        <a:ea typeface="+mj-ea"/>
                        <a:cs typeface="Times New Roman" panose="02020603050405020304" pitchFamily="18" charset="0"/>
                      </a:endParaRPr>
                    </a:p>
                  </a:txBody>
                  <a:tcPr marT="0" marB="0" anchor="b"/>
                </a:tc>
                <a:extLst>
                  <a:ext uri="{0D108BD9-81ED-4DB2-BD59-A6C34878D82A}">
                    <a16:rowId xmlns:a16="http://schemas.microsoft.com/office/drawing/2014/main" val="10001"/>
                  </a:ext>
                </a:extLst>
              </a:tr>
              <a:tr h="280907">
                <a:tc>
                  <a:txBody>
                    <a:bodyPr/>
                    <a:lstStyle/>
                    <a:p>
                      <a:pPr algn="ctr">
                        <a:spcAft>
                          <a:spcPts val="0"/>
                        </a:spcAft>
                      </a:pPr>
                      <a:r>
                        <a:rPr lang="zh-CN" sz="1500" kern="0" dirty="0">
                          <a:effectLst/>
                          <a:latin typeface="+mj-ea"/>
                          <a:ea typeface="+mj-ea"/>
                        </a:rPr>
                        <a:t>投资现金流 </a:t>
                      </a:r>
                      <a:endParaRPr lang="zh-CN" sz="1300" kern="100" dirty="0">
                        <a:effectLst/>
                        <a:latin typeface="+mj-ea"/>
                        <a:ea typeface="+mj-ea"/>
                        <a:cs typeface="Times New Roman" panose="02020603050405020304" pitchFamily="18" charset="0"/>
                      </a:endParaRPr>
                    </a:p>
                  </a:txBody>
                  <a:tcPr marT="0" marB="0" anchor="ctr"/>
                </a:tc>
                <a:tc>
                  <a:txBody>
                    <a:bodyPr/>
                    <a:lstStyle/>
                    <a:p>
                      <a:pPr algn="r">
                        <a:spcAft>
                          <a:spcPts val="0"/>
                        </a:spcAft>
                      </a:pPr>
                      <a:r>
                        <a:rPr lang="en-US" sz="1500" kern="0" dirty="0">
                          <a:effectLst/>
                          <a:latin typeface="+mj-ea"/>
                          <a:ea typeface="+mj-ea"/>
                        </a:rPr>
                        <a:t>-153.53</a:t>
                      </a:r>
                      <a:endParaRPr lang="zh-CN" sz="1300" kern="100" dirty="0">
                        <a:effectLst/>
                        <a:latin typeface="+mj-ea"/>
                        <a:ea typeface="+mj-ea"/>
                        <a:cs typeface="Times New Roman" panose="02020603050405020304" pitchFamily="18" charset="0"/>
                      </a:endParaRPr>
                    </a:p>
                  </a:txBody>
                  <a:tcPr marT="0" marB="0" anchor="ctr"/>
                </a:tc>
                <a:tc>
                  <a:txBody>
                    <a:bodyPr/>
                    <a:lstStyle/>
                    <a:p>
                      <a:pPr algn="r">
                        <a:spcAft>
                          <a:spcPts val="0"/>
                        </a:spcAft>
                      </a:pPr>
                      <a:r>
                        <a:rPr lang="en-US" sz="1500" kern="0">
                          <a:effectLst/>
                          <a:latin typeface="+mj-ea"/>
                          <a:ea typeface="+mj-ea"/>
                        </a:rPr>
                        <a:t>-168.59</a:t>
                      </a:r>
                      <a:endParaRPr lang="zh-CN" sz="1300" kern="100">
                        <a:effectLst/>
                        <a:latin typeface="+mj-ea"/>
                        <a:ea typeface="+mj-ea"/>
                        <a:cs typeface="Times New Roman" panose="02020603050405020304" pitchFamily="18" charset="0"/>
                      </a:endParaRPr>
                    </a:p>
                  </a:txBody>
                  <a:tcPr marT="0" marB="0" anchor="ctr"/>
                </a:tc>
                <a:tc>
                  <a:txBody>
                    <a:bodyPr/>
                    <a:lstStyle/>
                    <a:p>
                      <a:pPr algn="r">
                        <a:spcAft>
                          <a:spcPts val="0"/>
                        </a:spcAft>
                      </a:pPr>
                      <a:r>
                        <a:rPr lang="en-US" sz="1500" kern="0">
                          <a:effectLst/>
                          <a:latin typeface="+mj-ea"/>
                          <a:ea typeface="+mj-ea"/>
                        </a:rPr>
                        <a:t>-195.23</a:t>
                      </a:r>
                      <a:endParaRPr lang="zh-CN" sz="1300" kern="100">
                        <a:effectLst/>
                        <a:latin typeface="+mj-ea"/>
                        <a:ea typeface="+mj-ea"/>
                        <a:cs typeface="Times New Roman" panose="02020603050405020304" pitchFamily="18" charset="0"/>
                      </a:endParaRPr>
                    </a:p>
                  </a:txBody>
                  <a:tcPr marT="0" marB="0" anchor="ctr"/>
                </a:tc>
                <a:tc>
                  <a:txBody>
                    <a:bodyPr/>
                    <a:lstStyle/>
                    <a:p>
                      <a:pPr algn="r">
                        <a:spcAft>
                          <a:spcPts val="0"/>
                        </a:spcAft>
                      </a:pPr>
                      <a:r>
                        <a:rPr lang="en-US" sz="1500" kern="0">
                          <a:effectLst/>
                          <a:latin typeface="+mj-ea"/>
                          <a:ea typeface="+mj-ea"/>
                        </a:rPr>
                        <a:t>-8.93%</a:t>
                      </a:r>
                      <a:endParaRPr lang="zh-CN" sz="1300" kern="100">
                        <a:effectLst/>
                        <a:latin typeface="+mj-ea"/>
                        <a:ea typeface="+mj-ea"/>
                        <a:cs typeface="Times New Roman" panose="02020603050405020304" pitchFamily="18" charset="0"/>
                      </a:endParaRPr>
                    </a:p>
                  </a:txBody>
                  <a:tcPr marT="0" marB="0" anchor="b"/>
                </a:tc>
                <a:tc>
                  <a:txBody>
                    <a:bodyPr/>
                    <a:lstStyle/>
                    <a:p>
                      <a:pPr algn="r">
                        <a:spcAft>
                          <a:spcPts val="0"/>
                        </a:spcAft>
                      </a:pPr>
                      <a:r>
                        <a:rPr lang="en-US" sz="1500" kern="0">
                          <a:effectLst/>
                          <a:latin typeface="+mj-ea"/>
                          <a:ea typeface="+mj-ea"/>
                        </a:rPr>
                        <a:t>-13.65%</a:t>
                      </a:r>
                      <a:endParaRPr lang="zh-CN" sz="1300" kern="100">
                        <a:effectLst/>
                        <a:latin typeface="+mj-ea"/>
                        <a:ea typeface="+mj-ea"/>
                        <a:cs typeface="Times New Roman" panose="02020603050405020304" pitchFamily="18" charset="0"/>
                      </a:endParaRPr>
                    </a:p>
                  </a:txBody>
                  <a:tcPr marT="0" marB="0" anchor="b"/>
                </a:tc>
                <a:extLst>
                  <a:ext uri="{0D108BD9-81ED-4DB2-BD59-A6C34878D82A}">
                    <a16:rowId xmlns:a16="http://schemas.microsoft.com/office/drawing/2014/main" val="10002"/>
                  </a:ext>
                </a:extLst>
              </a:tr>
              <a:tr h="280907">
                <a:tc>
                  <a:txBody>
                    <a:bodyPr/>
                    <a:lstStyle/>
                    <a:p>
                      <a:pPr algn="ctr">
                        <a:spcAft>
                          <a:spcPts val="0"/>
                        </a:spcAft>
                      </a:pPr>
                      <a:r>
                        <a:rPr lang="zh-CN" sz="1500" kern="0" dirty="0">
                          <a:effectLst/>
                          <a:latin typeface="+mj-ea"/>
                          <a:ea typeface="+mj-ea"/>
                        </a:rPr>
                        <a:t>筹资现金流 </a:t>
                      </a:r>
                      <a:endParaRPr lang="zh-CN" sz="1300" kern="100" dirty="0">
                        <a:effectLst/>
                        <a:latin typeface="+mj-ea"/>
                        <a:ea typeface="+mj-ea"/>
                        <a:cs typeface="Times New Roman" panose="02020603050405020304" pitchFamily="18" charset="0"/>
                      </a:endParaRPr>
                    </a:p>
                  </a:txBody>
                  <a:tcPr marT="0" marB="0" anchor="ctr"/>
                </a:tc>
                <a:tc>
                  <a:txBody>
                    <a:bodyPr/>
                    <a:lstStyle/>
                    <a:p>
                      <a:pPr algn="r">
                        <a:spcAft>
                          <a:spcPts val="0"/>
                        </a:spcAft>
                      </a:pPr>
                      <a:r>
                        <a:rPr lang="en-US" sz="1500" kern="0" dirty="0">
                          <a:effectLst/>
                          <a:latin typeface="+mj-ea"/>
                          <a:ea typeface="+mj-ea"/>
                        </a:rPr>
                        <a:t>-118.91</a:t>
                      </a:r>
                      <a:endParaRPr lang="zh-CN" sz="1300" kern="100" dirty="0">
                        <a:effectLst/>
                        <a:latin typeface="+mj-ea"/>
                        <a:ea typeface="+mj-ea"/>
                        <a:cs typeface="Times New Roman" panose="02020603050405020304" pitchFamily="18" charset="0"/>
                      </a:endParaRPr>
                    </a:p>
                  </a:txBody>
                  <a:tcPr marT="0" marB="0" anchor="ctr"/>
                </a:tc>
                <a:tc>
                  <a:txBody>
                    <a:bodyPr/>
                    <a:lstStyle/>
                    <a:p>
                      <a:pPr algn="r">
                        <a:spcAft>
                          <a:spcPts val="0"/>
                        </a:spcAft>
                      </a:pPr>
                      <a:r>
                        <a:rPr lang="en-US" sz="1500" kern="0" dirty="0">
                          <a:effectLst/>
                          <a:latin typeface="+mj-ea"/>
                          <a:ea typeface="+mj-ea"/>
                        </a:rPr>
                        <a:t>25.91</a:t>
                      </a:r>
                      <a:endParaRPr lang="zh-CN" sz="1300" kern="100" dirty="0">
                        <a:effectLst/>
                        <a:latin typeface="+mj-ea"/>
                        <a:ea typeface="+mj-ea"/>
                        <a:cs typeface="Times New Roman" panose="02020603050405020304" pitchFamily="18" charset="0"/>
                      </a:endParaRPr>
                    </a:p>
                  </a:txBody>
                  <a:tcPr marT="0" marB="0" anchor="ctr"/>
                </a:tc>
                <a:tc>
                  <a:txBody>
                    <a:bodyPr/>
                    <a:lstStyle/>
                    <a:p>
                      <a:pPr algn="r">
                        <a:spcAft>
                          <a:spcPts val="0"/>
                        </a:spcAft>
                      </a:pPr>
                      <a:r>
                        <a:rPr lang="en-US" sz="1500" kern="0">
                          <a:effectLst/>
                          <a:latin typeface="+mj-ea"/>
                          <a:ea typeface="+mj-ea"/>
                        </a:rPr>
                        <a:t>133.91</a:t>
                      </a:r>
                      <a:endParaRPr lang="zh-CN" sz="1300" kern="100">
                        <a:effectLst/>
                        <a:latin typeface="+mj-ea"/>
                        <a:ea typeface="+mj-ea"/>
                        <a:cs typeface="Times New Roman" panose="02020603050405020304" pitchFamily="18" charset="0"/>
                      </a:endParaRPr>
                    </a:p>
                  </a:txBody>
                  <a:tcPr marT="0" marB="0" anchor="ctr"/>
                </a:tc>
                <a:tc>
                  <a:txBody>
                    <a:bodyPr/>
                    <a:lstStyle/>
                    <a:p>
                      <a:pPr algn="r">
                        <a:spcAft>
                          <a:spcPts val="0"/>
                        </a:spcAft>
                      </a:pPr>
                      <a:r>
                        <a:rPr lang="en-US" sz="1500" kern="0">
                          <a:effectLst/>
                          <a:latin typeface="+mj-ea"/>
                          <a:ea typeface="+mj-ea"/>
                        </a:rPr>
                        <a:t>-558.93%</a:t>
                      </a:r>
                      <a:endParaRPr lang="zh-CN" sz="1300" kern="100">
                        <a:effectLst/>
                        <a:latin typeface="+mj-ea"/>
                        <a:ea typeface="+mj-ea"/>
                        <a:cs typeface="Times New Roman" panose="02020603050405020304" pitchFamily="18" charset="0"/>
                      </a:endParaRPr>
                    </a:p>
                  </a:txBody>
                  <a:tcPr marT="0" marB="0" anchor="b"/>
                </a:tc>
                <a:tc>
                  <a:txBody>
                    <a:bodyPr/>
                    <a:lstStyle/>
                    <a:p>
                      <a:pPr algn="r">
                        <a:spcAft>
                          <a:spcPts val="0"/>
                        </a:spcAft>
                      </a:pPr>
                      <a:r>
                        <a:rPr lang="en-US" sz="1500" kern="0" dirty="0">
                          <a:effectLst/>
                          <a:latin typeface="+mj-ea"/>
                          <a:ea typeface="+mj-ea"/>
                        </a:rPr>
                        <a:t>-80.65%</a:t>
                      </a:r>
                      <a:endParaRPr lang="zh-CN" sz="1300" kern="100" dirty="0">
                        <a:effectLst/>
                        <a:latin typeface="+mj-ea"/>
                        <a:ea typeface="+mj-ea"/>
                        <a:cs typeface="Times New Roman" panose="02020603050405020304" pitchFamily="18" charset="0"/>
                      </a:endParaRPr>
                    </a:p>
                  </a:txBody>
                  <a:tcPr marT="0" marB="0" anchor="b"/>
                </a:tc>
                <a:extLst>
                  <a:ext uri="{0D108BD9-81ED-4DB2-BD59-A6C34878D82A}">
                    <a16:rowId xmlns:a16="http://schemas.microsoft.com/office/drawing/2014/main" val="10003"/>
                  </a:ext>
                </a:extLst>
              </a:tr>
              <a:tr h="280907">
                <a:tc>
                  <a:txBody>
                    <a:bodyPr/>
                    <a:lstStyle/>
                    <a:p>
                      <a:pPr algn="ctr">
                        <a:spcAft>
                          <a:spcPts val="0"/>
                        </a:spcAft>
                      </a:pPr>
                      <a:r>
                        <a:rPr lang="zh-CN" sz="1500" kern="0">
                          <a:effectLst/>
                          <a:latin typeface="+mj-ea"/>
                          <a:ea typeface="+mj-ea"/>
                        </a:rPr>
                        <a:t>合计现金流入 </a:t>
                      </a:r>
                      <a:endParaRPr lang="zh-CN" sz="1300" kern="100">
                        <a:effectLst/>
                        <a:latin typeface="+mj-ea"/>
                        <a:ea typeface="+mj-ea"/>
                        <a:cs typeface="Times New Roman" panose="02020603050405020304" pitchFamily="18" charset="0"/>
                      </a:endParaRPr>
                    </a:p>
                  </a:txBody>
                  <a:tcPr marT="0" marB="0" anchor="ctr"/>
                </a:tc>
                <a:tc>
                  <a:txBody>
                    <a:bodyPr/>
                    <a:lstStyle/>
                    <a:p>
                      <a:pPr algn="r">
                        <a:spcAft>
                          <a:spcPts val="0"/>
                        </a:spcAft>
                      </a:pPr>
                      <a:r>
                        <a:rPr lang="en-US" sz="1500" kern="0" dirty="0">
                          <a:effectLst/>
                          <a:latin typeface="+mj-ea"/>
                          <a:ea typeface="+mj-ea"/>
                        </a:rPr>
                        <a:t>28.19</a:t>
                      </a:r>
                      <a:endParaRPr lang="zh-CN" sz="1300" kern="100" dirty="0">
                        <a:effectLst/>
                        <a:latin typeface="+mj-ea"/>
                        <a:ea typeface="+mj-ea"/>
                        <a:cs typeface="Times New Roman" panose="02020603050405020304" pitchFamily="18" charset="0"/>
                      </a:endParaRPr>
                    </a:p>
                  </a:txBody>
                  <a:tcPr marT="0" marB="0" anchor="ctr"/>
                </a:tc>
                <a:tc>
                  <a:txBody>
                    <a:bodyPr/>
                    <a:lstStyle/>
                    <a:p>
                      <a:pPr algn="r">
                        <a:spcAft>
                          <a:spcPts val="0"/>
                        </a:spcAft>
                      </a:pPr>
                      <a:r>
                        <a:rPr lang="en-US" sz="1500" kern="0" dirty="0">
                          <a:effectLst/>
                          <a:latin typeface="+mj-ea"/>
                          <a:ea typeface="+mj-ea"/>
                        </a:rPr>
                        <a:t>141.44</a:t>
                      </a:r>
                      <a:endParaRPr lang="zh-CN" sz="1300" kern="100" dirty="0">
                        <a:effectLst/>
                        <a:latin typeface="+mj-ea"/>
                        <a:ea typeface="+mj-ea"/>
                        <a:cs typeface="Times New Roman" panose="02020603050405020304" pitchFamily="18" charset="0"/>
                      </a:endParaRPr>
                    </a:p>
                  </a:txBody>
                  <a:tcPr marT="0" marB="0" anchor="ctr"/>
                </a:tc>
                <a:tc>
                  <a:txBody>
                    <a:bodyPr/>
                    <a:lstStyle/>
                    <a:p>
                      <a:pPr algn="r">
                        <a:spcAft>
                          <a:spcPts val="0"/>
                        </a:spcAft>
                      </a:pPr>
                      <a:r>
                        <a:rPr lang="en-US" sz="1500" kern="0">
                          <a:effectLst/>
                          <a:latin typeface="+mj-ea"/>
                          <a:ea typeface="+mj-ea"/>
                        </a:rPr>
                        <a:t>96.83</a:t>
                      </a:r>
                      <a:endParaRPr lang="zh-CN" sz="1300" kern="100">
                        <a:effectLst/>
                        <a:latin typeface="+mj-ea"/>
                        <a:ea typeface="+mj-ea"/>
                        <a:cs typeface="Times New Roman" panose="02020603050405020304" pitchFamily="18" charset="0"/>
                      </a:endParaRPr>
                    </a:p>
                  </a:txBody>
                  <a:tcPr marT="0" marB="0" anchor="ctr"/>
                </a:tc>
                <a:tc>
                  <a:txBody>
                    <a:bodyPr/>
                    <a:lstStyle/>
                    <a:p>
                      <a:pPr algn="r">
                        <a:spcAft>
                          <a:spcPts val="0"/>
                        </a:spcAft>
                      </a:pPr>
                      <a:r>
                        <a:rPr lang="en-US" sz="1500" kern="0">
                          <a:effectLst/>
                          <a:latin typeface="+mj-ea"/>
                          <a:ea typeface="+mj-ea"/>
                        </a:rPr>
                        <a:t>-80.07%</a:t>
                      </a:r>
                      <a:endParaRPr lang="zh-CN" sz="1300" kern="100">
                        <a:effectLst/>
                        <a:latin typeface="+mj-ea"/>
                        <a:ea typeface="+mj-ea"/>
                        <a:cs typeface="Times New Roman" panose="02020603050405020304" pitchFamily="18" charset="0"/>
                      </a:endParaRPr>
                    </a:p>
                  </a:txBody>
                  <a:tcPr marT="0" marB="0" anchor="b"/>
                </a:tc>
                <a:tc>
                  <a:txBody>
                    <a:bodyPr/>
                    <a:lstStyle/>
                    <a:p>
                      <a:pPr algn="r">
                        <a:spcAft>
                          <a:spcPts val="0"/>
                        </a:spcAft>
                      </a:pPr>
                      <a:r>
                        <a:rPr lang="en-US" sz="1500" kern="0">
                          <a:effectLst/>
                          <a:latin typeface="+mj-ea"/>
                          <a:ea typeface="+mj-ea"/>
                        </a:rPr>
                        <a:t>46.07%</a:t>
                      </a:r>
                      <a:endParaRPr lang="zh-CN" sz="1300" kern="100">
                        <a:effectLst/>
                        <a:latin typeface="+mj-ea"/>
                        <a:ea typeface="+mj-ea"/>
                        <a:cs typeface="Times New Roman" panose="02020603050405020304" pitchFamily="18" charset="0"/>
                      </a:endParaRPr>
                    </a:p>
                  </a:txBody>
                  <a:tcPr marT="0" marB="0" anchor="b"/>
                </a:tc>
                <a:extLst>
                  <a:ext uri="{0D108BD9-81ED-4DB2-BD59-A6C34878D82A}">
                    <a16:rowId xmlns:a16="http://schemas.microsoft.com/office/drawing/2014/main" val="10004"/>
                  </a:ext>
                </a:extLst>
              </a:tr>
              <a:tr h="280907">
                <a:tc>
                  <a:txBody>
                    <a:bodyPr/>
                    <a:lstStyle/>
                    <a:p>
                      <a:pPr algn="ctr">
                        <a:spcAft>
                          <a:spcPts val="0"/>
                        </a:spcAft>
                      </a:pPr>
                      <a:r>
                        <a:rPr lang="zh-CN" sz="1500" kern="0">
                          <a:effectLst/>
                          <a:latin typeface="+mj-ea"/>
                          <a:ea typeface="+mj-ea"/>
                        </a:rPr>
                        <a:t>年初净现金流 </a:t>
                      </a:r>
                      <a:endParaRPr lang="zh-CN" sz="1300" kern="100">
                        <a:effectLst/>
                        <a:latin typeface="+mj-ea"/>
                        <a:ea typeface="+mj-ea"/>
                        <a:cs typeface="Times New Roman" panose="02020603050405020304" pitchFamily="18" charset="0"/>
                      </a:endParaRPr>
                    </a:p>
                  </a:txBody>
                  <a:tcPr marT="0" marB="0" anchor="ctr"/>
                </a:tc>
                <a:tc>
                  <a:txBody>
                    <a:bodyPr/>
                    <a:lstStyle/>
                    <a:p>
                      <a:pPr algn="r">
                        <a:spcAft>
                          <a:spcPts val="0"/>
                        </a:spcAft>
                      </a:pPr>
                      <a:r>
                        <a:rPr lang="en-US" sz="1500" kern="0" dirty="0">
                          <a:effectLst/>
                          <a:latin typeface="+mj-ea"/>
                          <a:ea typeface="+mj-ea"/>
                        </a:rPr>
                        <a:t>194.28</a:t>
                      </a:r>
                      <a:endParaRPr lang="zh-CN" sz="1300" kern="100" dirty="0">
                        <a:effectLst/>
                        <a:latin typeface="+mj-ea"/>
                        <a:ea typeface="+mj-ea"/>
                        <a:cs typeface="Times New Roman" panose="02020603050405020304" pitchFamily="18" charset="0"/>
                      </a:endParaRPr>
                    </a:p>
                  </a:txBody>
                  <a:tcPr marT="0" marB="0" anchor="ctr"/>
                </a:tc>
                <a:tc>
                  <a:txBody>
                    <a:bodyPr/>
                    <a:lstStyle/>
                    <a:p>
                      <a:pPr algn="r">
                        <a:spcAft>
                          <a:spcPts val="0"/>
                        </a:spcAft>
                      </a:pPr>
                      <a:r>
                        <a:rPr lang="en-US" sz="1500" kern="0">
                          <a:effectLst/>
                          <a:latin typeface="+mj-ea"/>
                          <a:ea typeface="+mj-ea"/>
                        </a:rPr>
                        <a:t>52.84</a:t>
                      </a:r>
                      <a:endParaRPr lang="zh-CN" sz="1300" kern="100">
                        <a:effectLst/>
                        <a:latin typeface="+mj-ea"/>
                        <a:ea typeface="+mj-ea"/>
                        <a:cs typeface="Times New Roman" panose="02020603050405020304" pitchFamily="18" charset="0"/>
                      </a:endParaRPr>
                    </a:p>
                  </a:txBody>
                  <a:tcPr marT="0" marB="0" anchor="ctr"/>
                </a:tc>
                <a:tc>
                  <a:txBody>
                    <a:bodyPr/>
                    <a:lstStyle/>
                    <a:p>
                      <a:pPr algn="r">
                        <a:spcAft>
                          <a:spcPts val="0"/>
                        </a:spcAft>
                      </a:pPr>
                      <a:r>
                        <a:rPr lang="en-US" sz="1500" kern="0">
                          <a:effectLst/>
                          <a:latin typeface="+mj-ea"/>
                          <a:ea typeface="+mj-ea"/>
                        </a:rPr>
                        <a:t>-44</a:t>
                      </a:r>
                      <a:endParaRPr lang="zh-CN" sz="1300" kern="100">
                        <a:effectLst/>
                        <a:latin typeface="+mj-ea"/>
                        <a:ea typeface="+mj-ea"/>
                        <a:cs typeface="Times New Roman" panose="02020603050405020304" pitchFamily="18" charset="0"/>
                      </a:endParaRPr>
                    </a:p>
                  </a:txBody>
                  <a:tcPr marT="0" marB="0" anchor="ctr"/>
                </a:tc>
                <a:tc>
                  <a:txBody>
                    <a:bodyPr/>
                    <a:lstStyle/>
                    <a:p>
                      <a:pPr algn="r">
                        <a:spcAft>
                          <a:spcPts val="0"/>
                        </a:spcAft>
                      </a:pPr>
                      <a:r>
                        <a:rPr lang="en-US" sz="1500" kern="0">
                          <a:effectLst/>
                          <a:latin typeface="+mj-ea"/>
                          <a:ea typeface="+mj-ea"/>
                        </a:rPr>
                        <a:t>267.68%</a:t>
                      </a:r>
                      <a:endParaRPr lang="zh-CN" sz="1300" kern="100">
                        <a:effectLst/>
                        <a:latin typeface="+mj-ea"/>
                        <a:ea typeface="+mj-ea"/>
                        <a:cs typeface="Times New Roman" panose="02020603050405020304" pitchFamily="18" charset="0"/>
                      </a:endParaRPr>
                    </a:p>
                  </a:txBody>
                  <a:tcPr marT="0" marB="0" anchor="b"/>
                </a:tc>
                <a:tc>
                  <a:txBody>
                    <a:bodyPr/>
                    <a:lstStyle/>
                    <a:p>
                      <a:pPr algn="r">
                        <a:spcAft>
                          <a:spcPts val="0"/>
                        </a:spcAft>
                      </a:pPr>
                      <a:r>
                        <a:rPr lang="en-US" sz="1500" kern="0">
                          <a:effectLst/>
                          <a:latin typeface="+mj-ea"/>
                          <a:ea typeface="+mj-ea"/>
                        </a:rPr>
                        <a:t>-220.09%</a:t>
                      </a:r>
                      <a:endParaRPr lang="zh-CN" sz="1300" kern="100">
                        <a:effectLst/>
                        <a:latin typeface="+mj-ea"/>
                        <a:ea typeface="+mj-ea"/>
                        <a:cs typeface="Times New Roman" panose="02020603050405020304" pitchFamily="18" charset="0"/>
                      </a:endParaRPr>
                    </a:p>
                  </a:txBody>
                  <a:tcPr marT="0" marB="0" anchor="b"/>
                </a:tc>
                <a:extLst>
                  <a:ext uri="{0D108BD9-81ED-4DB2-BD59-A6C34878D82A}">
                    <a16:rowId xmlns:a16="http://schemas.microsoft.com/office/drawing/2014/main" val="10005"/>
                  </a:ext>
                </a:extLst>
              </a:tr>
              <a:tr h="280907">
                <a:tc>
                  <a:txBody>
                    <a:bodyPr/>
                    <a:lstStyle/>
                    <a:p>
                      <a:pPr algn="ctr">
                        <a:spcAft>
                          <a:spcPts val="0"/>
                        </a:spcAft>
                      </a:pPr>
                      <a:r>
                        <a:rPr lang="zh-CN" sz="1500" kern="0">
                          <a:effectLst/>
                          <a:latin typeface="+mj-ea"/>
                          <a:ea typeface="+mj-ea"/>
                        </a:rPr>
                        <a:t>年底现金流 </a:t>
                      </a:r>
                      <a:endParaRPr lang="zh-CN" sz="1300" kern="100">
                        <a:effectLst/>
                        <a:latin typeface="+mj-ea"/>
                        <a:ea typeface="+mj-ea"/>
                        <a:cs typeface="Times New Roman" panose="02020603050405020304" pitchFamily="18" charset="0"/>
                      </a:endParaRPr>
                    </a:p>
                  </a:txBody>
                  <a:tcPr marT="0" marB="0" anchor="ctr"/>
                </a:tc>
                <a:tc>
                  <a:txBody>
                    <a:bodyPr/>
                    <a:lstStyle/>
                    <a:p>
                      <a:pPr algn="r">
                        <a:spcAft>
                          <a:spcPts val="0"/>
                        </a:spcAft>
                      </a:pPr>
                      <a:r>
                        <a:rPr lang="en-US" sz="1500" kern="0" dirty="0">
                          <a:effectLst/>
                          <a:latin typeface="+mj-ea"/>
                          <a:ea typeface="+mj-ea"/>
                        </a:rPr>
                        <a:t>222.47</a:t>
                      </a:r>
                      <a:endParaRPr lang="zh-CN" sz="1300" kern="100" dirty="0">
                        <a:effectLst/>
                        <a:latin typeface="+mj-ea"/>
                        <a:ea typeface="+mj-ea"/>
                        <a:cs typeface="Times New Roman" panose="02020603050405020304" pitchFamily="18" charset="0"/>
                      </a:endParaRPr>
                    </a:p>
                  </a:txBody>
                  <a:tcPr marT="0" marB="0" anchor="ctr"/>
                </a:tc>
                <a:tc>
                  <a:txBody>
                    <a:bodyPr/>
                    <a:lstStyle/>
                    <a:p>
                      <a:pPr algn="r">
                        <a:spcAft>
                          <a:spcPts val="0"/>
                        </a:spcAft>
                      </a:pPr>
                      <a:r>
                        <a:rPr lang="en-US" sz="1500" kern="0" dirty="0">
                          <a:effectLst/>
                          <a:latin typeface="+mj-ea"/>
                          <a:ea typeface="+mj-ea"/>
                        </a:rPr>
                        <a:t>194.28</a:t>
                      </a:r>
                      <a:endParaRPr lang="zh-CN" sz="1300" kern="100" dirty="0">
                        <a:effectLst/>
                        <a:latin typeface="+mj-ea"/>
                        <a:ea typeface="+mj-ea"/>
                        <a:cs typeface="Times New Roman" panose="02020603050405020304" pitchFamily="18" charset="0"/>
                      </a:endParaRPr>
                    </a:p>
                  </a:txBody>
                  <a:tcPr marT="0" marB="0" anchor="ctr"/>
                </a:tc>
                <a:tc>
                  <a:txBody>
                    <a:bodyPr/>
                    <a:lstStyle/>
                    <a:p>
                      <a:pPr algn="r">
                        <a:spcAft>
                          <a:spcPts val="0"/>
                        </a:spcAft>
                      </a:pPr>
                      <a:r>
                        <a:rPr lang="en-US" sz="1500" kern="0">
                          <a:effectLst/>
                          <a:latin typeface="+mj-ea"/>
                          <a:ea typeface="+mj-ea"/>
                        </a:rPr>
                        <a:t>52.84</a:t>
                      </a:r>
                      <a:endParaRPr lang="zh-CN" sz="1300" kern="100">
                        <a:effectLst/>
                        <a:latin typeface="+mj-ea"/>
                        <a:ea typeface="+mj-ea"/>
                        <a:cs typeface="Times New Roman" panose="02020603050405020304" pitchFamily="18" charset="0"/>
                      </a:endParaRPr>
                    </a:p>
                  </a:txBody>
                  <a:tcPr marT="0" marB="0" anchor="ctr"/>
                </a:tc>
                <a:tc>
                  <a:txBody>
                    <a:bodyPr/>
                    <a:lstStyle/>
                    <a:p>
                      <a:pPr algn="r">
                        <a:spcAft>
                          <a:spcPts val="0"/>
                        </a:spcAft>
                      </a:pPr>
                      <a:r>
                        <a:rPr lang="en-US" sz="1500" kern="0">
                          <a:effectLst/>
                          <a:latin typeface="+mj-ea"/>
                          <a:ea typeface="+mj-ea"/>
                        </a:rPr>
                        <a:t>14.51%</a:t>
                      </a:r>
                      <a:endParaRPr lang="zh-CN" sz="1300" kern="100">
                        <a:effectLst/>
                        <a:latin typeface="+mj-ea"/>
                        <a:ea typeface="+mj-ea"/>
                        <a:cs typeface="Times New Roman" panose="02020603050405020304" pitchFamily="18" charset="0"/>
                      </a:endParaRPr>
                    </a:p>
                  </a:txBody>
                  <a:tcPr marT="0" marB="0" anchor="b"/>
                </a:tc>
                <a:tc>
                  <a:txBody>
                    <a:bodyPr/>
                    <a:lstStyle/>
                    <a:p>
                      <a:pPr algn="r">
                        <a:spcAft>
                          <a:spcPts val="0"/>
                        </a:spcAft>
                      </a:pPr>
                      <a:r>
                        <a:rPr lang="en-US" sz="1500" kern="0">
                          <a:effectLst/>
                          <a:latin typeface="+mj-ea"/>
                          <a:ea typeface="+mj-ea"/>
                        </a:rPr>
                        <a:t>267.68%</a:t>
                      </a:r>
                      <a:endParaRPr lang="zh-CN" sz="1300" kern="100">
                        <a:effectLst/>
                        <a:latin typeface="+mj-ea"/>
                        <a:ea typeface="+mj-ea"/>
                        <a:cs typeface="Times New Roman" panose="02020603050405020304" pitchFamily="18" charset="0"/>
                      </a:endParaRPr>
                    </a:p>
                  </a:txBody>
                  <a:tcPr marT="0" marB="0" anchor="b"/>
                </a:tc>
                <a:extLst>
                  <a:ext uri="{0D108BD9-81ED-4DB2-BD59-A6C34878D82A}">
                    <a16:rowId xmlns:a16="http://schemas.microsoft.com/office/drawing/2014/main" val="10006"/>
                  </a:ext>
                </a:extLst>
              </a:tr>
              <a:tr h="280907">
                <a:tc>
                  <a:txBody>
                    <a:bodyPr/>
                    <a:lstStyle/>
                    <a:p>
                      <a:pPr algn="ctr">
                        <a:spcAft>
                          <a:spcPts val="0"/>
                        </a:spcAft>
                      </a:pPr>
                      <a:r>
                        <a:rPr lang="zh-CN" sz="1500" kern="0">
                          <a:effectLst/>
                          <a:latin typeface="+mj-ea"/>
                          <a:ea typeface="+mj-ea"/>
                        </a:rPr>
                        <a:t>现金流动负债比</a:t>
                      </a:r>
                      <a:endParaRPr lang="zh-CN" sz="1300" kern="100">
                        <a:effectLst/>
                        <a:latin typeface="+mj-ea"/>
                        <a:ea typeface="+mj-ea"/>
                        <a:cs typeface="Times New Roman" panose="02020603050405020304" pitchFamily="18" charset="0"/>
                      </a:endParaRPr>
                    </a:p>
                  </a:txBody>
                  <a:tcPr marT="0" marB="0" anchor="ctr"/>
                </a:tc>
                <a:tc>
                  <a:txBody>
                    <a:bodyPr/>
                    <a:lstStyle/>
                    <a:p>
                      <a:pPr algn="r">
                        <a:spcAft>
                          <a:spcPts val="0"/>
                        </a:spcAft>
                      </a:pPr>
                      <a:r>
                        <a:rPr lang="en-US" sz="1500" kern="0" dirty="0">
                          <a:effectLst/>
                          <a:latin typeface="+mj-ea"/>
                          <a:ea typeface="+mj-ea"/>
                        </a:rPr>
                        <a:t>33.15%</a:t>
                      </a:r>
                      <a:endParaRPr lang="zh-CN" sz="1300" kern="100" dirty="0">
                        <a:effectLst/>
                        <a:latin typeface="+mj-ea"/>
                        <a:ea typeface="+mj-ea"/>
                        <a:cs typeface="Times New Roman" panose="02020603050405020304" pitchFamily="18" charset="0"/>
                      </a:endParaRPr>
                    </a:p>
                  </a:txBody>
                  <a:tcPr marT="0" marB="0" anchor="b"/>
                </a:tc>
                <a:tc>
                  <a:txBody>
                    <a:bodyPr/>
                    <a:lstStyle/>
                    <a:p>
                      <a:pPr algn="r">
                        <a:spcAft>
                          <a:spcPts val="0"/>
                        </a:spcAft>
                      </a:pPr>
                      <a:r>
                        <a:rPr lang="en-US" sz="1500" kern="0" dirty="0">
                          <a:effectLst/>
                          <a:latin typeface="+mj-ea"/>
                          <a:ea typeface="+mj-ea"/>
                        </a:rPr>
                        <a:t>38.83%</a:t>
                      </a:r>
                      <a:endParaRPr lang="zh-CN" sz="1300" kern="100" dirty="0">
                        <a:effectLst/>
                        <a:latin typeface="+mj-ea"/>
                        <a:ea typeface="+mj-ea"/>
                        <a:cs typeface="Times New Roman" panose="02020603050405020304" pitchFamily="18" charset="0"/>
                      </a:endParaRPr>
                    </a:p>
                  </a:txBody>
                  <a:tcPr marT="0" marB="0" anchor="b"/>
                </a:tc>
                <a:tc>
                  <a:txBody>
                    <a:bodyPr/>
                    <a:lstStyle/>
                    <a:p>
                      <a:pPr algn="r">
                        <a:spcAft>
                          <a:spcPts val="0"/>
                        </a:spcAft>
                      </a:pPr>
                      <a:r>
                        <a:rPr lang="en-US" sz="1500" kern="0" dirty="0">
                          <a:effectLst/>
                          <a:latin typeface="+mj-ea"/>
                          <a:ea typeface="+mj-ea"/>
                        </a:rPr>
                        <a:t>22.61%</a:t>
                      </a:r>
                      <a:endParaRPr lang="zh-CN" sz="1300" kern="100" dirty="0">
                        <a:effectLst/>
                        <a:latin typeface="+mj-ea"/>
                        <a:ea typeface="+mj-ea"/>
                        <a:cs typeface="Times New Roman" panose="02020603050405020304" pitchFamily="18" charset="0"/>
                      </a:endParaRPr>
                    </a:p>
                  </a:txBody>
                  <a:tcPr marT="0" marB="0" anchor="b"/>
                </a:tc>
                <a:tc>
                  <a:txBody>
                    <a:bodyPr/>
                    <a:lstStyle/>
                    <a:p>
                      <a:pPr algn="r">
                        <a:spcAft>
                          <a:spcPts val="0"/>
                        </a:spcAft>
                      </a:pPr>
                      <a:r>
                        <a:rPr lang="zh-CN" sz="1500" kern="0" dirty="0">
                          <a:effectLst/>
                          <a:latin typeface="+mj-ea"/>
                          <a:ea typeface="+mj-ea"/>
                        </a:rPr>
                        <a:t>　</a:t>
                      </a:r>
                      <a:endParaRPr lang="zh-CN" sz="1300" kern="100" dirty="0">
                        <a:effectLst/>
                        <a:latin typeface="+mj-ea"/>
                        <a:ea typeface="+mj-ea"/>
                        <a:cs typeface="Times New Roman" panose="02020603050405020304" pitchFamily="18" charset="0"/>
                      </a:endParaRPr>
                    </a:p>
                  </a:txBody>
                  <a:tcPr marT="0" marB="0" anchor="b"/>
                </a:tc>
                <a:tc>
                  <a:txBody>
                    <a:bodyPr/>
                    <a:lstStyle/>
                    <a:p>
                      <a:pPr algn="r">
                        <a:spcAft>
                          <a:spcPts val="0"/>
                        </a:spcAft>
                      </a:pPr>
                      <a:r>
                        <a:rPr lang="zh-CN" sz="1500" kern="0" dirty="0">
                          <a:effectLst/>
                          <a:latin typeface="+mj-ea"/>
                          <a:ea typeface="+mj-ea"/>
                        </a:rPr>
                        <a:t>　</a:t>
                      </a:r>
                      <a:endParaRPr lang="zh-CN" sz="1300" kern="100" dirty="0">
                        <a:effectLst/>
                        <a:latin typeface="+mj-ea"/>
                        <a:ea typeface="+mj-ea"/>
                        <a:cs typeface="Times New Roman" panose="02020603050405020304" pitchFamily="18" charset="0"/>
                      </a:endParaRPr>
                    </a:p>
                  </a:txBody>
                  <a:tcPr marT="0" marB="0" anchor="b"/>
                </a:tc>
                <a:extLst>
                  <a:ext uri="{0D108BD9-81ED-4DB2-BD59-A6C34878D82A}">
                    <a16:rowId xmlns:a16="http://schemas.microsoft.com/office/drawing/2014/main" val="10007"/>
                  </a:ext>
                </a:extLst>
              </a:tr>
              <a:tr h="280907">
                <a:tc>
                  <a:txBody>
                    <a:bodyPr/>
                    <a:lstStyle/>
                    <a:p>
                      <a:pPr algn="ctr">
                        <a:spcAft>
                          <a:spcPts val="0"/>
                        </a:spcAft>
                      </a:pPr>
                      <a:r>
                        <a:rPr lang="zh-CN" sz="1500" kern="0">
                          <a:effectLst/>
                          <a:latin typeface="+mj-ea"/>
                          <a:ea typeface="+mj-ea"/>
                        </a:rPr>
                        <a:t>盈利现金比率</a:t>
                      </a:r>
                      <a:endParaRPr lang="zh-CN" sz="1300" kern="100">
                        <a:effectLst/>
                        <a:latin typeface="+mj-ea"/>
                        <a:ea typeface="+mj-ea"/>
                        <a:cs typeface="Times New Roman" panose="02020603050405020304" pitchFamily="18" charset="0"/>
                      </a:endParaRPr>
                    </a:p>
                  </a:txBody>
                  <a:tcPr marT="0" marB="0" anchor="ctr"/>
                </a:tc>
                <a:tc>
                  <a:txBody>
                    <a:bodyPr/>
                    <a:lstStyle/>
                    <a:p>
                      <a:pPr algn="r">
                        <a:spcAft>
                          <a:spcPts val="0"/>
                        </a:spcAft>
                      </a:pPr>
                      <a:r>
                        <a:rPr lang="en-US" sz="1500" kern="0">
                          <a:effectLst/>
                          <a:latin typeface="+mj-ea"/>
                          <a:ea typeface="+mj-ea"/>
                        </a:rPr>
                        <a:t>123.43%</a:t>
                      </a:r>
                      <a:endParaRPr lang="zh-CN" sz="1300" kern="100">
                        <a:effectLst/>
                        <a:latin typeface="+mj-ea"/>
                        <a:ea typeface="+mj-ea"/>
                        <a:cs typeface="Times New Roman" panose="02020603050405020304" pitchFamily="18" charset="0"/>
                      </a:endParaRPr>
                    </a:p>
                  </a:txBody>
                  <a:tcPr marT="0" marB="0" anchor="b"/>
                </a:tc>
                <a:tc>
                  <a:txBody>
                    <a:bodyPr/>
                    <a:lstStyle/>
                    <a:p>
                      <a:pPr algn="r">
                        <a:spcAft>
                          <a:spcPts val="0"/>
                        </a:spcAft>
                      </a:pPr>
                      <a:r>
                        <a:rPr lang="en-US" sz="1500" kern="0">
                          <a:effectLst/>
                          <a:latin typeface="+mj-ea"/>
                          <a:ea typeface="+mj-ea"/>
                        </a:rPr>
                        <a:t>124.25%</a:t>
                      </a:r>
                      <a:endParaRPr lang="zh-CN" sz="1300" kern="100">
                        <a:effectLst/>
                        <a:latin typeface="+mj-ea"/>
                        <a:ea typeface="+mj-ea"/>
                        <a:cs typeface="Times New Roman" panose="02020603050405020304" pitchFamily="18" charset="0"/>
                      </a:endParaRPr>
                    </a:p>
                  </a:txBody>
                  <a:tcPr marT="0" marB="0" anchor="b"/>
                </a:tc>
                <a:tc>
                  <a:txBody>
                    <a:bodyPr/>
                    <a:lstStyle/>
                    <a:p>
                      <a:pPr algn="r">
                        <a:spcAft>
                          <a:spcPts val="0"/>
                        </a:spcAft>
                      </a:pPr>
                      <a:r>
                        <a:rPr lang="en-US" sz="1500" kern="0" dirty="0">
                          <a:effectLst/>
                          <a:latin typeface="+mj-ea"/>
                          <a:ea typeface="+mj-ea"/>
                        </a:rPr>
                        <a:t>47.45%</a:t>
                      </a:r>
                      <a:endParaRPr lang="zh-CN" sz="1300" kern="100" dirty="0">
                        <a:effectLst/>
                        <a:latin typeface="+mj-ea"/>
                        <a:ea typeface="+mj-ea"/>
                        <a:cs typeface="Times New Roman" panose="02020603050405020304" pitchFamily="18" charset="0"/>
                      </a:endParaRPr>
                    </a:p>
                  </a:txBody>
                  <a:tcPr marT="0" marB="0" anchor="b"/>
                </a:tc>
                <a:tc>
                  <a:txBody>
                    <a:bodyPr/>
                    <a:lstStyle/>
                    <a:p>
                      <a:pPr algn="r">
                        <a:spcAft>
                          <a:spcPts val="0"/>
                        </a:spcAft>
                      </a:pPr>
                      <a:r>
                        <a:rPr lang="zh-CN" sz="1500" kern="0" dirty="0">
                          <a:effectLst/>
                          <a:latin typeface="+mj-ea"/>
                          <a:ea typeface="+mj-ea"/>
                        </a:rPr>
                        <a:t>　</a:t>
                      </a:r>
                      <a:endParaRPr lang="zh-CN" sz="1300" kern="100" dirty="0">
                        <a:effectLst/>
                        <a:latin typeface="+mj-ea"/>
                        <a:ea typeface="+mj-ea"/>
                        <a:cs typeface="Times New Roman" panose="02020603050405020304" pitchFamily="18" charset="0"/>
                      </a:endParaRPr>
                    </a:p>
                  </a:txBody>
                  <a:tcPr marT="0" marB="0" anchor="b"/>
                </a:tc>
                <a:tc>
                  <a:txBody>
                    <a:bodyPr/>
                    <a:lstStyle/>
                    <a:p>
                      <a:pPr algn="r">
                        <a:spcAft>
                          <a:spcPts val="0"/>
                        </a:spcAft>
                      </a:pPr>
                      <a:r>
                        <a:rPr lang="zh-CN" sz="1500" kern="0" dirty="0">
                          <a:effectLst/>
                          <a:latin typeface="+mj-ea"/>
                          <a:ea typeface="+mj-ea"/>
                        </a:rPr>
                        <a:t>　</a:t>
                      </a:r>
                      <a:endParaRPr lang="zh-CN" sz="1300" kern="100" dirty="0">
                        <a:effectLst/>
                        <a:latin typeface="+mj-ea"/>
                        <a:ea typeface="+mj-ea"/>
                        <a:cs typeface="Times New Roman" panose="02020603050405020304" pitchFamily="18" charset="0"/>
                      </a:endParaRPr>
                    </a:p>
                  </a:txBody>
                  <a:tcPr marT="0" marB="0" anchor="b"/>
                </a:tc>
                <a:extLst>
                  <a:ext uri="{0D108BD9-81ED-4DB2-BD59-A6C34878D82A}">
                    <a16:rowId xmlns:a16="http://schemas.microsoft.com/office/drawing/2014/main" val="10008"/>
                  </a:ext>
                </a:extLst>
              </a:tr>
            </a:tbl>
          </a:graphicData>
        </a:graphic>
      </p:graphicFrame>
      <p:sp>
        <p:nvSpPr>
          <p:cNvPr id="5" name="矩形: 圆角 4"/>
          <p:cNvSpPr/>
          <p:nvPr/>
        </p:nvSpPr>
        <p:spPr>
          <a:xfrm>
            <a:off x="601276" y="3827725"/>
            <a:ext cx="10711765" cy="652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6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      </a:t>
            </a:r>
            <a:r>
              <a:rPr kumimoji="0" lang="zh-CN" altLang="zh-CN" sz="166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经营活动产生的现金净流量应为正数，投资活动的现金净流量应为负数，筹资活动的现金净流量应为正负相间，</a:t>
            </a:r>
            <a:r>
              <a:rPr kumimoji="0" lang="en-US" altLang="zh-CN" sz="166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B</a:t>
            </a:r>
            <a:r>
              <a:rPr kumimoji="0" lang="zh-CN" altLang="zh-CN" sz="166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企业现金流量基本体现了成长型公司的现金流量状况。</a:t>
            </a:r>
          </a:p>
        </p:txBody>
      </p:sp>
      <p:sp>
        <p:nvSpPr>
          <p:cNvPr id="7" name="矩形: 圆角 6"/>
          <p:cNvSpPr/>
          <p:nvPr/>
        </p:nvSpPr>
        <p:spPr>
          <a:xfrm>
            <a:off x="601276" y="4735041"/>
            <a:ext cx="10711765" cy="652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6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      B</a:t>
            </a:r>
            <a:r>
              <a:rPr kumimoji="0" lang="zh-CN" altLang="zh-CN" sz="166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企业经营活动产生的现金流逐年增长，</a:t>
            </a:r>
            <a:r>
              <a:rPr kumimoji="0" lang="en-US" altLang="zh-CN" sz="166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B</a:t>
            </a:r>
            <a:r>
              <a:rPr kumimoji="0" lang="zh-CN" altLang="zh-CN" sz="166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企业通过营业收入产生现金的能力增强；现金流动负债比表明企业经营活动产生的现金流较多，可以保障偿还小额短期债务；盈利现金比率较高，</a:t>
            </a:r>
            <a:r>
              <a:rPr kumimoji="0" lang="en-US" altLang="zh-CN" sz="166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B</a:t>
            </a:r>
            <a:r>
              <a:rPr kumimoji="0" lang="zh-CN" altLang="zh-CN" sz="166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企业收益质量较高。</a:t>
            </a:r>
            <a:endParaRPr kumimoji="0" lang="zh-CN" altLang="en-US" sz="166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 name="矩形: 圆角 7"/>
          <p:cNvSpPr/>
          <p:nvPr/>
        </p:nvSpPr>
        <p:spPr>
          <a:xfrm>
            <a:off x="601276" y="5642357"/>
            <a:ext cx="10711765" cy="652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6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       </a:t>
            </a:r>
            <a:r>
              <a:rPr kumimoji="0" lang="zh-CN" altLang="zh-CN" sz="166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投资现金流为负，且逐年递减，表明</a:t>
            </a:r>
            <a:r>
              <a:rPr kumimoji="0" lang="en-US" altLang="zh-CN" sz="166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B</a:t>
            </a:r>
            <a:r>
              <a:rPr kumimoji="0" lang="zh-CN" altLang="zh-CN" sz="166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企业处于开拓市场的阶段；筹资现金流出现负数，表明</a:t>
            </a:r>
            <a:r>
              <a:rPr kumimoji="0" lang="en-US" altLang="zh-CN" sz="166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B</a:t>
            </a:r>
            <a:r>
              <a:rPr kumimoji="0" lang="zh-CN" altLang="zh-CN" sz="166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企业可能在投资和企业扩张方面没有太大的作为，企业现金流量质量较差。</a:t>
            </a:r>
          </a:p>
        </p:txBody>
      </p:sp>
      <p:sp>
        <p:nvSpPr>
          <p:cNvPr id="15" name="矩形 14"/>
          <p:cNvSpPr/>
          <p:nvPr/>
        </p:nvSpPr>
        <p:spPr>
          <a:xfrm>
            <a:off x="0" y="6636210"/>
            <a:ext cx="12193200" cy="226800"/>
          </a:xfrm>
          <a:prstGeom prst="rect">
            <a:avLst/>
          </a:prstGeom>
          <a:solidFill>
            <a:srgbClr val="C00000"/>
          </a:solidFill>
          <a:ln w="9525" cap="flat" cmpd="sng" algn="ctr">
            <a:noFill/>
            <a:prstDash val="solid"/>
          </a:ln>
          <a:effectLst/>
        </p:spPr>
        <p:txBody>
          <a:bodyPr rtlCol="0"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sz="1200" b="0" i="0" u="none" strike="noStrike" kern="1200" cap="none" spc="0" normalizeH="0" baseline="0" noProof="0" dirty="0" err="1">
                <a:ln>
                  <a:noFill/>
                </a:ln>
                <a:solidFill>
                  <a:prstClr val="white"/>
                </a:solidFill>
                <a:effectLst/>
                <a:uLnTx/>
                <a:uFillTx/>
                <a:latin typeface="微软雅黑" panose="020B0503020204020204" charset="-122"/>
                <a:ea typeface="微软雅黑" panose="020B0503020204020204" charset="-122"/>
                <a:cs typeface="+mj-ea"/>
                <a:sym typeface="+mn-ea"/>
              </a:rPr>
              <a:t>资料来源</a:t>
            </a:r>
            <a:r>
              <a:rPr kumimoji="0"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j-ea"/>
                <a:sym typeface="+mn-ea"/>
              </a:rPr>
              <a:t>: </a:t>
            </a:r>
            <a:r>
              <a:rPr kumimoji="0" lang="en-US"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j-ea"/>
                <a:sym typeface="+mn-ea"/>
              </a:rPr>
              <a:t>B</a:t>
            </a:r>
            <a:r>
              <a:rPr kumimoji="0" lang="zh-CN" altLang="en-US"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j-ea"/>
                <a:sym typeface="+mn-ea"/>
              </a:rPr>
              <a:t>企业财报，</a:t>
            </a:r>
            <a:r>
              <a:rPr kumimoji="0" lang="en-US" altLang="zh-CN"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j-ea"/>
                <a:sym typeface="+mn-ea"/>
              </a:rPr>
              <a:t>wind</a:t>
            </a:r>
            <a:r>
              <a:rPr kumimoji="0" lang="zh-CN" altLang="en-US"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j-ea"/>
                <a:sym typeface="+mn-ea"/>
              </a:rPr>
              <a:t>数据库，</a:t>
            </a:r>
            <a:r>
              <a:rPr kumimoji="0"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j-ea"/>
                <a:sym typeface="+mn-ea"/>
              </a:rPr>
              <a:t>We can </a:t>
            </a:r>
            <a:r>
              <a:rPr kumimoji="0" sz="1200" b="0" i="0" u="none" strike="noStrike" kern="1200" cap="none" spc="0" normalizeH="0" baseline="0" noProof="0" dirty="0" err="1">
                <a:ln>
                  <a:noFill/>
                </a:ln>
                <a:solidFill>
                  <a:prstClr val="white"/>
                </a:solidFill>
                <a:effectLst/>
                <a:uLnTx/>
                <a:uFillTx/>
                <a:latin typeface="微软雅黑" panose="020B0503020204020204" charset="-122"/>
                <a:ea typeface="微软雅黑" panose="020B0503020204020204" charset="-122"/>
                <a:cs typeface="+mj-ea"/>
                <a:sym typeface="+mn-ea"/>
              </a:rPr>
              <a:t>分析</a:t>
            </a:r>
            <a:endParaRPr kumimoji="0"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j-ea"/>
              <a:sym typeface="+mn-ea"/>
            </a:endParaRPr>
          </a:p>
        </p:txBody>
      </p:sp>
      <p:grpSp>
        <p:nvGrpSpPr>
          <p:cNvPr id="16" name="组合 15"/>
          <p:cNvGrpSpPr/>
          <p:nvPr/>
        </p:nvGrpSpPr>
        <p:grpSpPr>
          <a:xfrm>
            <a:off x="577517" y="6365"/>
            <a:ext cx="11614484" cy="470335"/>
            <a:chOff x="-19050" y="0"/>
            <a:chExt cx="11600187" cy="470334"/>
          </a:xfrm>
        </p:grpSpPr>
        <p:sp>
          <p:nvSpPr>
            <p:cNvPr id="17" name="矩形: 圆角 16"/>
            <p:cNvSpPr/>
            <p:nvPr/>
          </p:nvSpPr>
          <p:spPr>
            <a:xfrm>
              <a:off x="0" y="0"/>
              <a:ext cx="11581137" cy="470334"/>
            </a:xfrm>
            <a:prstGeom prst="roundRect">
              <a:avLst>
                <a:gd name="adj" fmla="val 10000"/>
              </a:avLst>
            </a:prstGeom>
            <a:solidFill>
              <a:schemeClr val="accent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矩形: 圆角 4"/>
            <p:cNvSpPr txBox="1"/>
            <p:nvPr/>
          </p:nvSpPr>
          <p:spPr>
            <a:xfrm>
              <a:off x="-19050" y="13776"/>
              <a:ext cx="11586410" cy="442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defRPr/>
              </a:pPr>
              <a:r>
                <a:rPr kumimoji="0" lang="zh-CN" altLang="en-US" sz="1800" b="1" i="0" u="none" strike="noStrike" kern="1200" cap="none" spc="0" normalizeH="0" baseline="0" noProof="0" dirty="0">
                  <a:ln>
                    <a:noFill/>
                  </a:ln>
                  <a:solidFill>
                    <a:srgbClr val="C51729"/>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财报分析：现金流量                  </a:t>
              </a:r>
              <a:r>
                <a:rPr kumimoji="0" lang="zh-CN" altLang="en-US" sz="18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风险识别及应对                    签约决策</a:t>
              </a:r>
            </a:p>
          </p:txBody>
        </p:sp>
      </p:grpSp>
      <p:sp>
        <p:nvSpPr>
          <p:cNvPr id="19" name="等腰三角形 18"/>
          <p:cNvSpPr/>
          <p:nvPr/>
        </p:nvSpPr>
        <p:spPr>
          <a:xfrm rot="5400000">
            <a:off x="5087303" y="148502"/>
            <a:ext cx="143511"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err="1">
              <a:ln>
                <a:noFill/>
              </a:ln>
              <a:solidFill>
                <a:prstClr val="black"/>
              </a:solidFill>
              <a:effectLst/>
              <a:uLnTx/>
              <a:uFillTx/>
              <a:latin typeface="Calibri Light" panose="020F0302020204030204"/>
              <a:ea typeface="微软雅黑 Light"/>
              <a:cs typeface="+mn-cs"/>
            </a:endParaRPr>
          </a:p>
        </p:txBody>
      </p:sp>
      <p:sp>
        <p:nvSpPr>
          <p:cNvPr id="20" name="等腰三角形 19"/>
          <p:cNvSpPr/>
          <p:nvPr/>
        </p:nvSpPr>
        <p:spPr>
          <a:xfrm rot="5400000">
            <a:off x="8550363" y="148502"/>
            <a:ext cx="143511"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err="1">
              <a:ln>
                <a:noFill/>
              </a:ln>
              <a:solidFill>
                <a:prstClr val="black"/>
              </a:solidFill>
              <a:effectLst/>
              <a:uLnTx/>
              <a:uFillTx/>
              <a:latin typeface="Calibri Light" panose="020F0302020204030204"/>
              <a:ea typeface="微软雅黑 Light"/>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3F2">
            <a:alpha val="84000"/>
          </a:srgbClr>
        </a:solidFill>
        <a:effectLst/>
      </p:bgPr>
    </p:bg>
    <p:spTree>
      <p:nvGrpSpPr>
        <p:cNvPr id="1" name=""/>
        <p:cNvGrpSpPr/>
        <p:nvPr/>
      </p:nvGrpSpPr>
      <p:grpSpPr>
        <a:xfrm>
          <a:off x="0" y="0"/>
          <a:ext cx="0" cy="0"/>
          <a:chOff x="0" y="0"/>
          <a:chExt cx="0" cy="0"/>
        </a:xfrm>
      </p:grpSpPr>
      <p:sp>
        <p:nvSpPr>
          <p:cNvPr id="3" name="文本框 2"/>
          <p:cNvSpPr txBox="1"/>
          <p:nvPr/>
        </p:nvSpPr>
        <p:spPr>
          <a:xfrm>
            <a:off x="18415" y="57150"/>
            <a:ext cx="6229350" cy="299085"/>
          </a:xfrm>
          <a:prstGeom prst="rect">
            <a:avLst/>
          </a:prstGeom>
          <a:noFill/>
        </p:spPr>
        <p:txBody>
          <a:bodyPr wrap="square" rtlCol="0">
            <a:spAutoFit/>
          </a:bodyPr>
          <a:lstStyle/>
          <a:p>
            <a:endParaRPr lang="zh-CN" altLang="en-US" sz="1350"/>
          </a:p>
        </p:txBody>
      </p:sp>
      <p:pic>
        <p:nvPicPr>
          <p:cNvPr id="4" name="图片 3" descr="20160315083100_99382"/>
          <p:cNvPicPr>
            <a:picLocks noChangeAspect="1"/>
          </p:cNvPicPr>
          <p:nvPr/>
        </p:nvPicPr>
        <p:blipFill>
          <a:blip r:embed="rId3"/>
          <a:stretch>
            <a:fillRect/>
          </a:stretch>
        </p:blipFill>
        <p:spPr>
          <a:xfrm>
            <a:off x="0" y="8255"/>
            <a:ext cx="12192000" cy="6842125"/>
          </a:xfrm>
          <a:prstGeom prst="rect">
            <a:avLst/>
          </a:prstGeom>
        </p:spPr>
      </p:pic>
      <p:sp>
        <p:nvSpPr>
          <p:cNvPr id="6" name="流程图: 手动输入 5"/>
          <p:cNvSpPr/>
          <p:nvPr/>
        </p:nvSpPr>
        <p:spPr>
          <a:xfrm rot="5400000">
            <a:off x="621665" y="-774065"/>
            <a:ext cx="6851650" cy="8396605"/>
          </a:xfrm>
          <a:prstGeom prst="flowChartManualInput">
            <a:avLst/>
          </a:prstGeom>
          <a:solidFill>
            <a:schemeClr val="accent1">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a:p>
        </p:txBody>
      </p:sp>
      <p:sp>
        <p:nvSpPr>
          <p:cNvPr id="13" name="文本框 12"/>
          <p:cNvSpPr txBox="1"/>
          <p:nvPr/>
        </p:nvSpPr>
        <p:spPr>
          <a:xfrm>
            <a:off x="227965" y="-43815"/>
            <a:ext cx="800100" cy="1861185"/>
          </a:xfrm>
          <a:prstGeom prst="rect">
            <a:avLst/>
          </a:prstGeom>
          <a:noFill/>
        </p:spPr>
        <p:txBody>
          <a:bodyPr wrap="square" rtlCol="0">
            <a:spAutoFit/>
          </a:bodyPr>
          <a:lstStyle/>
          <a:p>
            <a:r>
              <a:rPr lang="en-US" altLang="zh-CN" sz="11500">
                <a:solidFill>
                  <a:schemeClr val="bg1"/>
                </a:solidFill>
                <a:latin typeface="+mj-ea"/>
                <a:ea typeface="+mj-ea"/>
              </a:rPr>
              <a:t>1</a:t>
            </a:r>
          </a:p>
        </p:txBody>
      </p:sp>
      <p:sp>
        <p:nvSpPr>
          <p:cNvPr id="14" name="文本框 13"/>
          <p:cNvSpPr txBox="1"/>
          <p:nvPr/>
        </p:nvSpPr>
        <p:spPr>
          <a:xfrm>
            <a:off x="1028065" y="2014855"/>
            <a:ext cx="2457450" cy="521970"/>
          </a:xfrm>
          <a:prstGeom prst="rect">
            <a:avLst/>
          </a:prstGeom>
          <a:noFill/>
        </p:spPr>
        <p:txBody>
          <a:bodyPr wrap="square" rtlCol="0">
            <a:spAutoFit/>
          </a:bodyPr>
          <a:lstStyle/>
          <a:p>
            <a:r>
              <a:rPr lang="en-US" altLang="zh-CN" sz="2800">
                <a:solidFill>
                  <a:schemeClr val="bg1"/>
                </a:solidFill>
                <a:latin typeface="+mj-ea"/>
                <a:ea typeface="+mj-ea"/>
                <a:cs typeface="+mj-ea"/>
              </a:rPr>
              <a:t>5G</a:t>
            </a:r>
            <a:r>
              <a:rPr lang="zh-CN" altLang="en-US" sz="2800">
                <a:solidFill>
                  <a:schemeClr val="bg1"/>
                </a:solidFill>
                <a:latin typeface="+mj-ea"/>
                <a:ea typeface="+mj-ea"/>
                <a:cs typeface="+mj-ea"/>
              </a:rPr>
              <a:t>竞争优劣势</a:t>
            </a:r>
          </a:p>
        </p:txBody>
      </p:sp>
      <p:sp>
        <p:nvSpPr>
          <p:cNvPr id="15" name="文本框 14"/>
          <p:cNvSpPr txBox="1"/>
          <p:nvPr/>
        </p:nvSpPr>
        <p:spPr>
          <a:xfrm>
            <a:off x="1028065" y="3878580"/>
            <a:ext cx="3256915" cy="521970"/>
          </a:xfrm>
          <a:prstGeom prst="rect">
            <a:avLst/>
          </a:prstGeom>
          <a:noFill/>
        </p:spPr>
        <p:txBody>
          <a:bodyPr wrap="square" rtlCol="0">
            <a:spAutoFit/>
          </a:bodyPr>
          <a:lstStyle/>
          <a:p>
            <a:r>
              <a:rPr lang="zh-CN" altLang="en-US" sz="2800">
                <a:solidFill>
                  <a:schemeClr val="bg1"/>
                </a:solidFill>
                <a:latin typeface="+mj-ea"/>
                <a:ea typeface="+mj-ea"/>
                <a:cs typeface="+mj-ea"/>
              </a:rPr>
              <a:t>华为</a:t>
            </a:r>
            <a:r>
              <a:rPr lang="en-US" altLang="zh-CN" sz="2800">
                <a:solidFill>
                  <a:schemeClr val="bg1"/>
                </a:solidFill>
                <a:latin typeface="+mj-ea"/>
                <a:ea typeface="+mj-ea"/>
                <a:cs typeface="+mj-ea"/>
              </a:rPr>
              <a:t>2020</a:t>
            </a:r>
            <a:r>
              <a:rPr lang="zh-CN" altLang="en-US" sz="2800">
                <a:solidFill>
                  <a:schemeClr val="bg1"/>
                </a:solidFill>
                <a:latin typeface="+mj-ea"/>
                <a:ea typeface="+mj-ea"/>
                <a:cs typeface="+mj-ea"/>
              </a:rPr>
              <a:t>经营策略</a:t>
            </a:r>
          </a:p>
        </p:txBody>
      </p:sp>
      <p:sp>
        <p:nvSpPr>
          <p:cNvPr id="16" name="文本框 15"/>
          <p:cNvSpPr txBox="1"/>
          <p:nvPr/>
        </p:nvSpPr>
        <p:spPr>
          <a:xfrm>
            <a:off x="1028065" y="5589905"/>
            <a:ext cx="2457450" cy="521970"/>
          </a:xfrm>
          <a:prstGeom prst="rect">
            <a:avLst/>
          </a:prstGeom>
          <a:noFill/>
        </p:spPr>
        <p:txBody>
          <a:bodyPr wrap="square" rtlCol="0">
            <a:spAutoFit/>
          </a:bodyPr>
          <a:lstStyle/>
          <a:p>
            <a:r>
              <a:rPr lang="zh-CN" altLang="en-US" sz="2800">
                <a:solidFill>
                  <a:schemeClr val="bg1"/>
                </a:solidFill>
                <a:latin typeface="+mj-ea"/>
                <a:ea typeface="+mj-ea"/>
                <a:cs typeface="+mj-ea"/>
              </a:rPr>
              <a:t>市场规模预测</a:t>
            </a:r>
          </a:p>
        </p:txBody>
      </p:sp>
      <p:sp>
        <p:nvSpPr>
          <p:cNvPr id="17" name="文本框 16"/>
          <p:cNvSpPr txBox="1"/>
          <p:nvPr/>
        </p:nvSpPr>
        <p:spPr>
          <a:xfrm>
            <a:off x="4666615" y="1537970"/>
            <a:ext cx="1581150" cy="1476375"/>
          </a:xfrm>
          <a:prstGeom prst="rect">
            <a:avLst/>
          </a:prstGeom>
          <a:noFill/>
        </p:spPr>
        <p:txBody>
          <a:bodyPr wrap="square" rtlCol="0">
            <a:spAutoFit/>
          </a:bodyPr>
          <a:lstStyle/>
          <a:p>
            <a:pPr marL="285750" indent="-285750" fontAlgn="auto">
              <a:lnSpc>
                <a:spcPct val="150000"/>
              </a:lnSpc>
              <a:buFont typeface="Wingdings" panose="05000000000000000000" charset="0"/>
              <a:buChar char="l"/>
            </a:pPr>
            <a:r>
              <a:rPr lang="zh-CN" altLang="en-US" sz="2000">
                <a:solidFill>
                  <a:schemeClr val="bg1"/>
                </a:solidFill>
                <a:latin typeface="+mj-ea"/>
                <a:ea typeface="+mj-ea"/>
              </a:rPr>
              <a:t>宏观分析</a:t>
            </a:r>
          </a:p>
          <a:p>
            <a:pPr marL="285750" indent="-285750" fontAlgn="auto">
              <a:lnSpc>
                <a:spcPct val="150000"/>
              </a:lnSpc>
              <a:buFont typeface="Wingdings" panose="05000000000000000000" charset="0"/>
              <a:buChar char="l"/>
            </a:pPr>
            <a:r>
              <a:rPr lang="zh-CN" altLang="en-US" sz="2000">
                <a:solidFill>
                  <a:schemeClr val="bg1"/>
                </a:solidFill>
                <a:latin typeface="+mj-ea"/>
                <a:ea typeface="+mj-ea"/>
              </a:rPr>
              <a:t>中观分析</a:t>
            </a:r>
          </a:p>
          <a:p>
            <a:pPr marL="285750" indent="-285750" fontAlgn="auto">
              <a:lnSpc>
                <a:spcPct val="150000"/>
              </a:lnSpc>
              <a:buFont typeface="Wingdings" panose="05000000000000000000" charset="0"/>
              <a:buChar char="l"/>
            </a:pPr>
            <a:r>
              <a:rPr lang="zh-CN" altLang="en-US" sz="2000">
                <a:solidFill>
                  <a:schemeClr val="bg1"/>
                </a:solidFill>
                <a:latin typeface="+mj-ea"/>
                <a:ea typeface="+mj-ea"/>
              </a:rPr>
              <a:t>微观分析</a:t>
            </a:r>
          </a:p>
        </p:txBody>
      </p:sp>
      <p:sp>
        <p:nvSpPr>
          <p:cNvPr id="18" name="文本框 17"/>
          <p:cNvSpPr txBox="1"/>
          <p:nvPr/>
        </p:nvSpPr>
        <p:spPr>
          <a:xfrm>
            <a:off x="4666615" y="3170555"/>
            <a:ext cx="1581150" cy="1938020"/>
          </a:xfrm>
          <a:prstGeom prst="rect">
            <a:avLst/>
          </a:prstGeom>
          <a:noFill/>
        </p:spPr>
        <p:txBody>
          <a:bodyPr wrap="square" rtlCol="0">
            <a:spAutoFit/>
          </a:bodyPr>
          <a:lstStyle/>
          <a:p>
            <a:pPr marL="285750" indent="-285750" fontAlgn="auto">
              <a:lnSpc>
                <a:spcPct val="150000"/>
              </a:lnSpc>
              <a:buFont typeface="Wingdings" panose="05000000000000000000" charset="0"/>
              <a:buChar char="l"/>
            </a:pPr>
            <a:r>
              <a:rPr lang="zh-CN" altLang="en-US" sz="2000">
                <a:solidFill>
                  <a:schemeClr val="bg1"/>
                </a:solidFill>
                <a:latin typeface="+mj-ea"/>
                <a:ea typeface="+mj-ea"/>
              </a:rPr>
              <a:t>投资策略</a:t>
            </a:r>
          </a:p>
          <a:p>
            <a:pPr marL="285750" indent="-285750" fontAlgn="auto">
              <a:lnSpc>
                <a:spcPct val="150000"/>
              </a:lnSpc>
              <a:buFont typeface="Wingdings" panose="05000000000000000000" charset="0"/>
              <a:buChar char="l"/>
            </a:pPr>
            <a:r>
              <a:rPr lang="zh-CN" altLang="en-US" sz="2000">
                <a:solidFill>
                  <a:schemeClr val="bg1"/>
                </a:solidFill>
                <a:latin typeface="+mj-ea"/>
                <a:ea typeface="+mj-ea"/>
              </a:rPr>
              <a:t>市场策略</a:t>
            </a:r>
          </a:p>
          <a:p>
            <a:pPr marL="285750" indent="-285750" fontAlgn="auto">
              <a:lnSpc>
                <a:spcPct val="150000"/>
              </a:lnSpc>
              <a:buFont typeface="Wingdings" panose="05000000000000000000" charset="0"/>
              <a:buChar char="l"/>
            </a:pPr>
            <a:r>
              <a:rPr lang="zh-CN" altLang="en-US" sz="2000">
                <a:solidFill>
                  <a:schemeClr val="bg1"/>
                </a:solidFill>
                <a:latin typeface="+mj-ea"/>
                <a:ea typeface="+mj-ea"/>
              </a:rPr>
              <a:t>成本策略</a:t>
            </a:r>
          </a:p>
          <a:p>
            <a:pPr marL="285750" indent="-285750" fontAlgn="auto">
              <a:lnSpc>
                <a:spcPct val="150000"/>
              </a:lnSpc>
              <a:buFont typeface="Wingdings" panose="05000000000000000000" charset="0"/>
              <a:buChar char="l"/>
            </a:pPr>
            <a:r>
              <a:rPr lang="zh-CN" altLang="en-US" sz="2000">
                <a:solidFill>
                  <a:schemeClr val="bg1"/>
                </a:solidFill>
                <a:latin typeface="+mj-ea"/>
                <a:ea typeface="+mj-ea"/>
              </a:rPr>
              <a:t>供应策略</a:t>
            </a:r>
          </a:p>
        </p:txBody>
      </p:sp>
      <p:sp>
        <p:nvSpPr>
          <p:cNvPr id="19" name="文本框 18"/>
          <p:cNvSpPr txBox="1"/>
          <p:nvPr/>
        </p:nvSpPr>
        <p:spPr>
          <a:xfrm>
            <a:off x="4666614" y="5343525"/>
            <a:ext cx="3016575" cy="961225"/>
          </a:xfrm>
          <a:prstGeom prst="rect">
            <a:avLst/>
          </a:prstGeom>
          <a:noFill/>
        </p:spPr>
        <p:txBody>
          <a:bodyPr wrap="square" rtlCol="0">
            <a:spAutoFit/>
          </a:bodyPr>
          <a:lstStyle/>
          <a:p>
            <a:pPr marL="285750" indent="-285750" fontAlgn="auto">
              <a:lnSpc>
                <a:spcPct val="150000"/>
              </a:lnSpc>
              <a:buFont typeface="Wingdings" panose="05000000000000000000" charset="0"/>
              <a:buChar char="l"/>
            </a:pPr>
            <a:r>
              <a:rPr lang="zh-CN" altLang="en-US" sz="2000" dirty="0">
                <a:solidFill>
                  <a:schemeClr val="bg1"/>
                </a:solidFill>
                <a:latin typeface="+mj-ea"/>
                <a:ea typeface="+mj-ea"/>
              </a:rPr>
              <a:t>建立随机森林回归模型</a:t>
            </a:r>
            <a:endParaRPr lang="en-US" altLang="zh-CN" sz="2000" dirty="0">
              <a:solidFill>
                <a:schemeClr val="bg1"/>
              </a:solidFill>
              <a:latin typeface="+mj-ea"/>
              <a:ea typeface="+mj-ea"/>
            </a:endParaRPr>
          </a:p>
          <a:p>
            <a:pPr marL="285750" indent="-285750" fontAlgn="auto">
              <a:lnSpc>
                <a:spcPct val="150000"/>
              </a:lnSpc>
              <a:buFont typeface="Wingdings" panose="05000000000000000000" charset="0"/>
              <a:buChar char="l"/>
            </a:pPr>
            <a:r>
              <a:rPr lang="zh-CN" altLang="en-US" sz="2000" dirty="0">
                <a:solidFill>
                  <a:schemeClr val="bg1"/>
                </a:solidFill>
                <a:latin typeface="+mj-ea"/>
                <a:ea typeface="+mj-ea"/>
              </a:rPr>
              <a:t>预测</a:t>
            </a:r>
            <a:r>
              <a:rPr lang="en-US" altLang="zh-CN" sz="2000" dirty="0">
                <a:solidFill>
                  <a:schemeClr val="bg1"/>
                </a:solidFill>
                <a:latin typeface="+mj-ea"/>
                <a:ea typeface="+mj-ea"/>
              </a:rPr>
              <a:t>2020</a:t>
            </a:r>
            <a:r>
              <a:rPr lang="zh-CN" altLang="en-US" sz="2000" dirty="0">
                <a:solidFill>
                  <a:schemeClr val="bg1"/>
                </a:solidFill>
                <a:latin typeface="+mj-ea"/>
                <a:ea typeface="+mj-ea"/>
              </a:rPr>
              <a:t>基站规模</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6590" y="531166"/>
            <a:ext cx="4133756" cy="474644"/>
          </a:xfrm>
        </p:spPr>
        <p:txBody>
          <a:bodyPr/>
          <a:lstStyle/>
          <a:p>
            <a:r>
              <a:rPr lang="zh-CN" altLang="en-US" sz="2400" dirty="0"/>
              <a:t>杜邦综合分析体系</a:t>
            </a:r>
          </a:p>
        </p:txBody>
      </p:sp>
      <p:graphicFrame>
        <p:nvGraphicFramePr>
          <p:cNvPr id="3" name="表格 2"/>
          <p:cNvGraphicFramePr>
            <a:graphicFrameLocks noGrp="1"/>
          </p:cNvGraphicFramePr>
          <p:nvPr/>
        </p:nvGraphicFramePr>
        <p:xfrm>
          <a:off x="596590" y="1085645"/>
          <a:ext cx="4675342" cy="1943505"/>
        </p:xfrm>
        <a:graphic>
          <a:graphicData uri="http://schemas.openxmlformats.org/drawingml/2006/table">
            <a:tbl>
              <a:tblPr firstRow="1" firstCol="1" bandRow="1">
                <a:tableStyleId>{5C22544A-7EE6-4342-B048-85BDC9FD1C3A}</a:tableStyleId>
              </a:tblPr>
              <a:tblGrid>
                <a:gridCol w="2860463">
                  <a:extLst>
                    <a:ext uri="{9D8B030D-6E8A-4147-A177-3AD203B41FA5}">
                      <a16:colId xmlns:a16="http://schemas.microsoft.com/office/drawing/2014/main" val="20000"/>
                    </a:ext>
                  </a:extLst>
                </a:gridCol>
                <a:gridCol w="888236">
                  <a:extLst>
                    <a:ext uri="{9D8B030D-6E8A-4147-A177-3AD203B41FA5}">
                      <a16:colId xmlns:a16="http://schemas.microsoft.com/office/drawing/2014/main" val="20001"/>
                    </a:ext>
                  </a:extLst>
                </a:gridCol>
                <a:gridCol w="926643">
                  <a:extLst>
                    <a:ext uri="{9D8B030D-6E8A-4147-A177-3AD203B41FA5}">
                      <a16:colId xmlns:a16="http://schemas.microsoft.com/office/drawing/2014/main" val="20002"/>
                    </a:ext>
                  </a:extLst>
                </a:gridCol>
              </a:tblGrid>
              <a:tr h="294540">
                <a:tc>
                  <a:txBody>
                    <a:bodyPr/>
                    <a:lstStyle/>
                    <a:p>
                      <a:pPr algn="ctr">
                        <a:spcAft>
                          <a:spcPts val="0"/>
                        </a:spcAft>
                      </a:pPr>
                      <a:r>
                        <a:rPr lang="zh-CN" sz="1500" kern="0" dirty="0">
                          <a:effectLst/>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T="0" marB="0" anchor="b"/>
                </a:tc>
                <a:tc>
                  <a:txBody>
                    <a:bodyPr/>
                    <a:lstStyle/>
                    <a:p>
                      <a:pPr algn="ctr">
                        <a:spcAft>
                          <a:spcPts val="0"/>
                        </a:spcAft>
                      </a:pPr>
                      <a:r>
                        <a:rPr lang="en-US" sz="1500" kern="0" dirty="0">
                          <a:effectLst/>
                          <a:latin typeface="+mj-ea"/>
                          <a:ea typeface="+mj-ea"/>
                        </a:rPr>
                        <a:t>2019</a:t>
                      </a:r>
                      <a:endParaRPr lang="zh-CN" sz="1400" kern="100" dirty="0">
                        <a:effectLst/>
                        <a:latin typeface="+mj-ea"/>
                        <a:ea typeface="+mj-ea"/>
                        <a:cs typeface="Times New Roman" panose="02020603050405020304" pitchFamily="18" charset="0"/>
                      </a:endParaRPr>
                    </a:p>
                  </a:txBody>
                  <a:tcPr marT="0" marB="0" anchor="b"/>
                </a:tc>
                <a:tc>
                  <a:txBody>
                    <a:bodyPr/>
                    <a:lstStyle/>
                    <a:p>
                      <a:pPr algn="ctr">
                        <a:spcAft>
                          <a:spcPts val="0"/>
                        </a:spcAft>
                      </a:pPr>
                      <a:r>
                        <a:rPr lang="en-US" sz="1500" kern="0" dirty="0">
                          <a:effectLst/>
                          <a:latin typeface="+mj-ea"/>
                          <a:ea typeface="+mj-ea"/>
                        </a:rPr>
                        <a:t>2018</a:t>
                      </a:r>
                      <a:endParaRPr lang="zh-CN" sz="1400" kern="100" dirty="0">
                        <a:effectLst/>
                        <a:latin typeface="+mj-ea"/>
                        <a:ea typeface="+mj-ea"/>
                        <a:cs typeface="Times New Roman" panose="02020603050405020304" pitchFamily="18" charset="0"/>
                      </a:endParaRPr>
                    </a:p>
                  </a:txBody>
                  <a:tcPr marT="0" marB="0" anchor="b"/>
                </a:tc>
                <a:extLst>
                  <a:ext uri="{0D108BD9-81ED-4DB2-BD59-A6C34878D82A}">
                    <a16:rowId xmlns:a16="http://schemas.microsoft.com/office/drawing/2014/main" val="10000"/>
                  </a:ext>
                </a:extLst>
              </a:tr>
              <a:tr h="397255">
                <a:tc>
                  <a:txBody>
                    <a:bodyPr/>
                    <a:lstStyle/>
                    <a:p>
                      <a:pPr algn="ctr">
                        <a:spcAft>
                          <a:spcPts val="0"/>
                        </a:spcAft>
                      </a:pPr>
                      <a:r>
                        <a:rPr lang="zh-CN" sz="1500" kern="0" dirty="0">
                          <a:effectLst/>
                          <a:latin typeface="+mj-ea"/>
                          <a:ea typeface="+mj-ea"/>
                        </a:rPr>
                        <a:t>销售净利率变动对</a:t>
                      </a:r>
                      <a:r>
                        <a:rPr lang="en-US" sz="1500" kern="0" dirty="0">
                          <a:effectLst/>
                          <a:latin typeface="+mj-ea"/>
                          <a:ea typeface="+mj-ea"/>
                        </a:rPr>
                        <a:t>ROE</a:t>
                      </a:r>
                      <a:r>
                        <a:rPr lang="zh-CN" sz="1500" kern="0" dirty="0">
                          <a:effectLst/>
                          <a:latin typeface="+mj-ea"/>
                          <a:ea typeface="+mj-ea"/>
                        </a:rPr>
                        <a:t>的影响</a:t>
                      </a:r>
                      <a:endParaRPr lang="zh-CN" sz="1400" kern="100" dirty="0">
                        <a:effectLst/>
                        <a:latin typeface="+mj-ea"/>
                        <a:ea typeface="+mj-ea"/>
                        <a:cs typeface="Times New Roman" panose="02020603050405020304" pitchFamily="18" charset="0"/>
                      </a:endParaRPr>
                    </a:p>
                  </a:txBody>
                  <a:tcPr marT="0" marB="0" anchor="b"/>
                </a:tc>
                <a:tc>
                  <a:txBody>
                    <a:bodyPr/>
                    <a:lstStyle/>
                    <a:p>
                      <a:pPr algn="r">
                        <a:spcAft>
                          <a:spcPts val="0"/>
                        </a:spcAft>
                      </a:pPr>
                      <a:r>
                        <a:rPr lang="en-US" sz="1500" kern="0" dirty="0">
                          <a:effectLst/>
                          <a:latin typeface="+mj-ea"/>
                          <a:ea typeface="+mj-ea"/>
                        </a:rPr>
                        <a:t>-5.30%</a:t>
                      </a:r>
                      <a:endParaRPr lang="zh-CN" sz="1400" kern="100" dirty="0">
                        <a:effectLst/>
                        <a:latin typeface="+mj-ea"/>
                        <a:ea typeface="+mj-ea"/>
                        <a:cs typeface="Times New Roman" panose="02020603050405020304" pitchFamily="18" charset="0"/>
                      </a:endParaRPr>
                    </a:p>
                  </a:txBody>
                  <a:tcPr marT="0" marB="0" anchor="b"/>
                </a:tc>
                <a:tc>
                  <a:txBody>
                    <a:bodyPr/>
                    <a:lstStyle/>
                    <a:p>
                      <a:pPr algn="r">
                        <a:spcAft>
                          <a:spcPts val="0"/>
                        </a:spcAft>
                      </a:pPr>
                      <a:r>
                        <a:rPr lang="en-US" sz="1500" kern="0" dirty="0">
                          <a:effectLst/>
                          <a:latin typeface="+mj-ea"/>
                          <a:ea typeface="+mj-ea"/>
                        </a:rPr>
                        <a:t>-79.80%</a:t>
                      </a:r>
                      <a:endParaRPr lang="zh-CN" sz="1400" kern="100" dirty="0">
                        <a:effectLst/>
                        <a:latin typeface="+mj-ea"/>
                        <a:ea typeface="+mj-ea"/>
                        <a:cs typeface="Times New Roman" panose="02020603050405020304" pitchFamily="18" charset="0"/>
                      </a:endParaRPr>
                    </a:p>
                  </a:txBody>
                  <a:tcPr marT="0" marB="0" anchor="b"/>
                </a:tc>
                <a:extLst>
                  <a:ext uri="{0D108BD9-81ED-4DB2-BD59-A6C34878D82A}">
                    <a16:rowId xmlns:a16="http://schemas.microsoft.com/office/drawing/2014/main" val="10001"/>
                  </a:ext>
                </a:extLst>
              </a:tr>
              <a:tr h="424691">
                <a:tc>
                  <a:txBody>
                    <a:bodyPr/>
                    <a:lstStyle/>
                    <a:p>
                      <a:pPr algn="ctr">
                        <a:spcAft>
                          <a:spcPts val="0"/>
                        </a:spcAft>
                      </a:pPr>
                      <a:r>
                        <a:rPr lang="zh-CN" sz="1500" kern="0" dirty="0">
                          <a:effectLst/>
                          <a:latin typeface="+mj-ea"/>
                          <a:ea typeface="+mj-ea"/>
                        </a:rPr>
                        <a:t>总资产周转率变动对</a:t>
                      </a:r>
                      <a:r>
                        <a:rPr lang="en-US" sz="1500" kern="0" dirty="0">
                          <a:effectLst/>
                          <a:latin typeface="+mj-ea"/>
                          <a:ea typeface="+mj-ea"/>
                        </a:rPr>
                        <a:t>ROE</a:t>
                      </a:r>
                      <a:r>
                        <a:rPr lang="zh-CN" sz="1500" kern="0" dirty="0">
                          <a:effectLst/>
                          <a:latin typeface="+mj-ea"/>
                          <a:ea typeface="+mj-ea"/>
                        </a:rPr>
                        <a:t>的影响</a:t>
                      </a:r>
                      <a:endParaRPr lang="zh-CN" sz="1400" kern="100" dirty="0">
                        <a:effectLst/>
                        <a:latin typeface="+mj-ea"/>
                        <a:ea typeface="+mj-ea"/>
                        <a:cs typeface="Times New Roman" panose="02020603050405020304" pitchFamily="18" charset="0"/>
                      </a:endParaRPr>
                    </a:p>
                  </a:txBody>
                  <a:tcPr marT="0" marB="0" anchor="b"/>
                </a:tc>
                <a:tc>
                  <a:txBody>
                    <a:bodyPr/>
                    <a:lstStyle/>
                    <a:p>
                      <a:pPr algn="r">
                        <a:spcAft>
                          <a:spcPts val="0"/>
                        </a:spcAft>
                      </a:pPr>
                      <a:r>
                        <a:rPr lang="en-US" sz="1500" kern="0">
                          <a:effectLst/>
                          <a:latin typeface="+mj-ea"/>
                          <a:ea typeface="+mj-ea"/>
                        </a:rPr>
                        <a:t>-5.37%</a:t>
                      </a:r>
                      <a:endParaRPr lang="zh-CN" sz="1400" kern="100">
                        <a:effectLst/>
                        <a:latin typeface="+mj-ea"/>
                        <a:ea typeface="+mj-ea"/>
                        <a:cs typeface="Times New Roman" panose="02020603050405020304" pitchFamily="18" charset="0"/>
                      </a:endParaRPr>
                    </a:p>
                  </a:txBody>
                  <a:tcPr marT="0" marB="0" anchor="b"/>
                </a:tc>
                <a:tc>
                  <a:txBody>
                    <a:bodyPr/>
                    <a:lstStyle/>
                    <a:p>
                      <a:pPr algn="r">
                        <a:spcAft>
                          <a:spcPts val="0"/>
                        </a:spcAft>
                      </a:pPr>
                      <a:r>
                        <a:rPr lang="en-US" sz="1500" kern="0" dirty="0">
                          <a:effectLst/>
                          <a:latin typeface="+mj-ea"/>
                          <a:ea typeface="+mj-ea"/>
                        </a:rPr>
                        <a:t>-19.11%</a:t>
                      </a:r>
                      <a:endParaRPr lang="zh-CN" sz="1400" kern="100" dirty="0">
                        <a:effectLst/>
                        <a:latin typeface="+mj-ea"/>
                        <a:ea typeface="+mj-ea"/>
                        <a:cs typeface="Times New Roman" panose="02020603050405020304" pitchFamily="18" charset="0"/>
                      </a:endParaRPr>
                    </a:p>
                  </a:txBody>
                  <a:tcPr marT="0" marB="0" anchor="b"/>
                </a:tc>
                <a:extLst>
                  <a:ext uri="{0D108BD9-81ED-4DB2-BD59-A6C34878D82A}">
                    <a16:rowId xmlns:a16="http://schemas.microsoft.com/office/drawing/2014/main" val="10002"/>
                  </a:ext>
                </a:extLst>
              </a:tr>
              <a:tr h="397255">
                <a:tc>
                  <a:txBody>
                    <a:bodyPr/>
                    <a:lstStyle/>
                    <a:p>
                      <a:pPr algn="ctr">
                        <a:spcAft>
                          <a:spcPts val="0"/>
                        </a:spcAft>
                      </a:pPr>
                      <a:r>
                        <a:rPr lang="zh-CN" sz="1500" kern="0" dirty="0">
                          <a:effectLst/>
                          <a:latin typeface="+mj-ea"/>
                          <a:ea typeface="+mj-ea"/>
                        </a:rPr>
                        <a:t>权益乘数变动对</a:t>
                      </a:r>
                      <a:r>
                        <a:rPr lang="en-US" sz="1500" kern="0" dirty="0">
                          <a:effectLst/>
                          <a:latin typeface="+mj-ea"/>
                          <a:ea typeface="+mj-ea"/>
                        </a:rPr>
                        <a:t>ROE</a:t>
                      </a:r>
                      <a:r>
                        <a:rPr lang="zh-CN" sz="1500" kern="0" dirty="0">
                          <a:effectLst/>
                          <a:latin typeface="+mj-ea"/>
                          <a:ea typeface="+mj-ea"/>
                        </a:rPr>
                        <a:t>的影响</a:t>
                      </a:r>
                      <a:endParaRPr lang="zh-CN" sz="1400" kern="100" dirty="0">
                        <a:effectLst/>
                        <a:latin typeface="+mj-ea"/>
                        <a:ea typeface="+mj-ea"/>
                        <a:cs typeface="Times New Roman" panose="02020603050405020304" pitchFamily="18" charset="0"/>
                      </a:endParaRPr>
                    </a:p>
                  </a:txBody>
                  <a:tcPr marT="0" marB="0" anchor="b"/>
                </a:tc>
                <a:tc>
                  <a:txBody>
                    <a:bodyPr/>
                    <a:lstStyle/>
                    <a:p>
                      <a:pPr algn="r">
                        <a:spcAft>
                          <a:spcPts val="0"/>
                        </a:spcAft>
                      </a:pPr>
                      <a:r>
                        <a:rPr lang="en-US" sz="1500" kern="0" dirty="0">
                          <a:effectLst/>
                          <a:latin typeface="+mj-ea"/>
                          <a:ea typeface="+mj-ea"/>
                        </a:rPr>
                        <a:t>17.93%</a:t>
                      </a:r>
                      <a:endParaRPr lang="zh-CN" sz="1400" kern="100" dirty="0">
                        <a:effectLst/>
                        <a:latin typeface="+mj-ea"/>
                        <a:ea typeface="+mj-ea"/>
                        <a:cs typeface="Times New Roman" panose="02020603050405020304" pitchFamily="18" charset="0"/>
                      </a:endParaRPr>
                    </a:p>
                  </a:txBody>
                  <a:tcPr marT="0" marB="0" anchor="b"/>
                </a:tc>
                <a:tc>
                  <a:txBody>
                    <a:bodyPr/>
                    <a:lstStyle/>
                    <a:p>
                      <a:pPr algn="r">
                        <a:spcAft>
                          <a:spcPts val="0"/>
                        </a:spcAft>
                      </a:pPr>
                      <a:r>
                        <a:rPr lang="en-US" sz="1500" kern="0" dirty="0">
                          <a:effectLst/>
                          <a:latin typeface="+mj-ea"/>
                          <a:ea typeface="+mj-ea"/>
                        </a:rPr>
                        <a:t>41.03%</a:t>
                      </a:r>
                      <a:endParaRPr lang="zh-CN" sz="1400" kern="100" dirty="0">
                        <a:effectLst/>
                        <a:latin typeface="+mj-ea"/>
                        <a:ea typeface="+mj-ea"/>
                        <a:cs typeface="Times New Roman" panose="02020603050405020304" pitchFamily="18" charset="0"/>
                      </a:endParaRPr>
                    </a:p>
                  </a:txBody>
                  <a:tcPr marT="0" marB="0" anchor="b"/>
                </a:tc>
                <a:extLst>
                  <a:ext uri="{0D108BD9-81ED-4DB2-BD59-A6C34878D82A}">
                    <a16:rowId xmlns:a16="http://schemas.microsoft.com/office/drawing/2014/main" val="10003"/>
                  </a:ext>
                </a:extLst>
              </a:tr>
              <a:tr h="397255">
                <a:tc>
                  <a:txBody>
                    <a:bodyPr/>
                    <a:lstStyle/>
                    <a:p>
                      <a:pPr algn="ctr">
                        <a:spcAft>
                          <a:spcPts val="0"/>
                        </a:spcAft>
                      </a:pPr>
                      <a:r>
                        <a:rPr lang="en-US" sz="1500" kern="0" dirty="0">
                          <a:effectLst/>
                          <a:latin typeface="+mj-ea"/>
                          <a:ea typeface="+mj-ea"/>
                        </a:rPr>
                        <a:t>ROE</a:t>
                      </a:r>
                      <a:r>
                        <a:rPr lang="zh-CN" sz="1500" kern="0" dirty="0">
                          <a:effectLst/>
                          <a:latin typeface="+mj-ea"/>
                          <a:ea typeface="+mj-ea"/>
                        </a:rPr>
                        <a:t>总变动</a:t>
                      </a:r>
                      <a:endParaRPr lang="zh-CN" sz="1400" kern="100" dirty="0">
                        <a:effectLst/>
                        <a:latin typeface="+mj-ea"/>
                        <a:ea typeface="+mj-ea"/>
                        <a:cs typeface="Times New Roman" panose="02020603050405020304" pitchFamily="18" charset="0"/>
                      </a:endParaRPr>
                    </a:p>
                  </a:txBody>
                  <a:tcPr marT="0" marB="0" anchor="b"/>
                </a:tc>
                <a:tc>
                  <a:txBody>
                    <a:bodyPr/>
                    <a:lstStyle/>
                    <a:p>
                      <a:pPr algn="r">
                        <a:spcAft>
                          <a:spcPts val="0"/>
                        </a:spcAft>
                      </a:pPr>
                      <a:r>
                        <a:rPr lang="en-US" sz="1500" kern="0">
                          <a:effectLst/>
                          <a:latin typeface="+mj-ea"/>
                          <a:ea typeface="+mj-ea"/>
                        </a:rPr>
                        <a:t>7.26%</a:t>
                      </a:r>
                      <a:endParaRPr lang="zh-CN" sz="1400" kern="100">
                        <a:effectLst/>
                        <a:latin typeface="+mj-ea"/>
                        <a:ea typeface="+mj-ea"/>
                        <a:cs typeface="Times New Roman" panose="02020603050405020304" pitchFamily="18" charset="0"/>
                      </a:endParaRPr>
                    </a:p>
                  </a:txBody>
                  <a:tcPr marT="0" marB="0" anchor="b"/>
                </a:tc>
                <a:tc>
                  <a:txBody>
                    <a:bodyPr/>
                    <a:lstStyle/>
                    <a:p>
                      <a:pPr algn="r">
                        <a:spcAft>
                          <a:spcPts val="0"/>
                        </a:spcAft>
                      </a:pPr>
                      <a:r>
                        <a:rPr lang="en-US" sz="1500" kern="0" dirty="0">
                          <a:effectLst/>
                          <a:latin typeface="+mj-ea"/>
                          <a:ea typeface="+mj-ea"/>
                        </a:rPr>
                        <a:t>-57.89%</a:t>
                      </a:r>
                      <a:endParaRPr lang="zh-CN" sz="1400" kern="100" dirty="0">
                        <a:effectLst/>
                        <a:latin typeface="+mj-ea"/>
                        <a:ea typeface="+mj-ea"/>
                        <a:cs typeface="Times New Roman" panose="02020603050405020304" pitchFamily="18" charset="0"/>
                      </a:endParaRPr>
                    </a:p>
                  </a:txBody>
                  <a:tcPr marT="0" marB="0" anchor="b"/>
                </a:tc>
                <a:extLst>
                  <a:ext uri="{0D108BD9-81ED-4DB2-BD59-A6C34878D82A}">
                    <a16:rowId xmlns:a16="http://schemas.microsoft.com/office/drawing/2014/main" val="10004"/>
                  </a:ext>
                </a:extLst>
              </a:tr>
            </a:tbl>
          </a:graphicData>
        </a:graphic>
      </p:graphicFrame>
      <p:sp>
        <p:nvSpPr>
          <p:cNvPr id="4" name="矩形 3"/>
          <p:cNvSpPr/>
          <p:nvPr/>
        </p:nvSpPr>
        <p:spPr>
          <a:xfrm>
            <a:off x="8747053" y="1103670"/>
            <a:ext cx="1148316" cy="3284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065" b="0" i="0" u="none" strike="noStrike" kern="1200" cap="none" spc="0" normalizeH="0" baseline="0" noProof="0" dirty="0">
              <a:ln>
                <a:noFill/>
              </a:ln>
              <a:solidFill>
                <a:prstClr val="black"/>
              </a:solidFill>
              <a:effectLst/>
              <a:uLnTx/>
              <a:uFillTx/>
              <a:latin typeface="Calibri Light" panose="020F0302020204030204"/>
              <a:ea typeface="微软雅黑 Light"/>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06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净资产收益率</a:t>
            </a:r>
            <a:endParaRPr kumimoji="0" lang="zh-CN" altLang="en-US" sz="1065" b="0" i="0" u="none" strike="noStrike" kern="1200" cap="none" spc="0" normalizeH="0" baseline="0" noProof="0" dirty="0">
              <a:ln>
                <a:noFill/>
              </a:ln>
              <a:solidFill>
                <a:prstClr val="white"/>
              </a:solidFill>
              <a:effectLst/>
              <a:uLnTx/>
              <a:uFillTx/>
              <a:latin typeface="Calibri Light" panose="020F0302020204030204"/>
              <a:ea typeface="微软雅黑 Light"/>
              <a:cs typeface="+mn-cs"/>
            </a:endParaRPr>
          </a:p>
        </p:txBody>
      </p:sp>
      <p:sp>
        <p:nvSpPr>
          <p:cNvPr id="15" name="矩形 14"/>
          <p:cNvSpPr/>
          <p:nvPr/>
        </p:nvSpPr>
        <p:spPr>
          <a:xfrm>
            <a:off x="8747051" y="1449003"/>
            <a:ext cx="1148316" cy="328479"/>
          </a:xfrm>
          <a:prstGeom prst="rect">
            <a:avLst/>
          </a:prstGeom>
          <a:solidFill>
            <a:schemeClr val="accent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65" b="0" i="0" u="none" strike="noStrike" kern="1200" cap="none" spc="0" normalizeH="0" baseline="0" noProof="0" dirty="0">
                <a:ln>
                  <a:noFill/>
                </a:ln>
                <a:solidFill>
                  <a:prstClr val="white"/>
                </a:solidFill>
                <a:effectLst/>
                <a:uLnTx/>
                <a:uFillTx/>
                <a:latin typeface="微软雅黑 Light"/>
                <a:ea typeface="微软雅黑 Light"/>
                <a:cs typeface="+mn-cs"/>
              </a:rPr>
              <a:t>2.34</a:t>
            </a:r>
            <a:endParaRPr kumimoji="0" lang="zh-CN" altLang="en-US" sz="1065"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16" name="矩形 15"/>
          <p:cNvSpPr/>
          <p:nvPr/>
        </p:nvSpPr>
        <p:spPr>
          <a:xfrm>
            <a:off x="8747051" y="1760627"/>
            <a:ext cx="1148316" cy="328479"/>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65" b="0" i="0" u="none" strike="noStrike" kern="1200" cap="none" spc="0" normalizeH="0" baseline="0" noProof="0" dirty="0">
                <a:ln>
                  <a:noFill/>
                </a:ln>
                <a:solidFill>
                  <a:prstClr val="white"/>
                </a:solidFill>
                <a:effectLst/>
                <a:uLnTx/>
                <a:uFillTx/>
                <a:latin typeface="微软雅黑 Light"/>
                <a:ea typeface="微软雅黑 Light"/>
                <a:cs typeface="+mn-cs"/>
              </a:rPr>
              <a:t>1.76</a:t>
            </a:r>
            <a:endParaRPr kumimoji="0" lang="zh-CN" altLang="en-US" sz="1065"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17" name="矩形 16"/>
          <p:cNvSpPr/>
          <p:nvPr/>
        </p:nvSpPr>
        <p:spPr>
          <a:xfrm>
            <a:off x="8747051" y="2077254"/>
            <a:ext cx="1148316" cy="328479"/>
          </a:xfrm>
          <a:prstGeom prst="rect">
            <a:avLst/>
          </a:prstGeom>
          <a:solidFill>
            <a:srgbClr val="CAA8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65" b="0" i="0" u="none" strike="noStrike" kern="1200" cap="none" spc="0" normalizeH="0" baseline="0" noProof="0" dirty="0">
                <a:ln>
                  <a:noFill/>
                </a:ln>
                <a:solidFill>
                  <a:prstClr val="white"/>
                </a:solidFill>
                <a:effectLst/>
                <a:uLnTx/>
                <a:uFillTx/>
                <a:latin typeface="微软雅黑 Light"/>
                <a:ea typeface="微软雅黑 Light"/>
                <a:cs typeface="+mn-cs"/>
              </a:rPr>
              <a:t>1.83</a:t>
            </a:r>
            <a:endParaRPr kumimoji="0" lang="zh-CN" altLang="en-US" sz="1065"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18" name="矩形 17"/>
          <p:cNvSpPr/>
          <p:nvPr/>
        </p:nvSpPr>
        <p:spPr>
          <a:xfrm>
            <a:off x="6634717" y="3117379"/>
            <a:ext cx="1148316" cy="3284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06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资产净利率</a:t>
            </a:r>
          </a:p>
        </p:txBody>
      </p:sp>
      <p:sp>
        <p:nvSpPr>
          <p:cNvPr id="19" name="矩形 18"/>
          <p:cNvSpPr/>
          <p:nvPr/>
        </p:nvSpPr>
        <p:spPr>
          <a:xfrm>
            <a:off x="6634715" y="3445858"/>
            <a:ext cx="1148316" cy="328479"/>
          </a:xfrm>
          <a:prstGeom prst="rect">
            <a:avLst/>
          </a:prstGeom>
          <a:solidFill>
            <a:schemeClr val="accent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65" b="0" i="0" u="none" strike="noStrike" kern="1200" cap="none" spc="0" normalizeH="0" baseline="0" noProof="0" dirty="0">
                <a:ln>
                  <a:noFill/>
                </a:ln>
                <a:solidFill>
                  <a:prstClr val="white"/>
                </a:solidFill>
                <a:effectLst/>
                <a:uLnTx/>
                <a:uFillTx/>
                <a:latin typeface="微软雅黑 Light"/>
                <a:ea typeface="微软雅黑 Light"/>
                <a:cs typeface="+mn-cs"/>
              </a:rPr>
              <a:t>21.78</a:t>
            </a:r>
            <a:r>
              <a:rPr kumimoji="0" lang="en-US" altLang="zh-CN" sz="1065" b="0" i="0" u="none" strike="noStrike" kern="1200" cap="none" spc="0" normalizeH="0" baseline="0" noProof="0" dirty="0">
                <a:ln>
                  <a:noFill/>
                </a:ln>
                <a:solidFill>
                  <a:prstClr val="white"/>
                </a:solidFill>
                <a:effectLst/>
                <a:uLnTx/>
                <a:uFillTx/>
                <a:latin typeface="Calibri Light" panose="020F0302020204030204"/>
                <a:ea typeface="微软雅黑 Light"/>
                <a:cs typeface="+mn-cs"/>
              </a:rPr>
              <a:t>%</a:t>
            </a:r>
            <a:endParaRPr kumimoji="0" lang="zh-CN" altLang="en-US" sz="1065" b="0" i="0" u="none" strike="noStrike" kern="1200" cap="none" spc="0" normalizeH="0" baseline="0" noProof="0" dirty="0">
              <a:ln>
                <a:noFill/>
              </a:ln>
              <a:solidFill>
                <a:prstClr val="white"/>
              </a:solidFill>
              <a:effectLst/>
              <a:uLnTx/>
              <a:uFillTx/>
              <a:latin typeface="Calibri Light" panose="020F0302020204030204"/>
              <a:ea typeface="微软雅黑 Light"/>
              <a:cs typeface="+mn-cs"/>
            </a:endParaRPr>
          </a:p>
        </p:txBody>
      </p:sp>
      <p:sp>
        <p:nvSpPr>
          <p:cNvPr id="20" name="矩形 19"/>
          <p:cNvSpPr/>
          <p:nvPr/>
        </p:nvSpPr>
        <p:spPr>
          <a:xfrm>
            <a:off x="10442409" y="3142666"/>
            <a:ext cx="1148316" cy="3284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06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权益乘数</a:t>
            </a:r>
          </a:p>
        </p:txBody>
      </p:sp>
      <p:sp>
        <p:nvSpPr>
          <p:cNvPr id="21" name="矩形 20"/>
          <p:cNvSpPr/>
          <p:nvPr/>
        </p:nvSpPr>
        <p:spPr>
          <a:xfrm>
            <a:off x="10442409" y="3445858"/>
            <a:ext cx="1148316" cy="328479"/>
          </a:xfrm>
          <a:prstGeom prst="rect">
            <a:avLst/>
          </a:prstGeom>
          <a:solidFill>
            <a:schemeClr val="accent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6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10.73</a:t>
            </a:r>
            <a:endParaRPr kumimoji="0" lang="zh-CN" altLang="en-US" sz="106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2" name="矩形 21"/>
          <p:cNvSpPr/>
          <p:nvPr/>
        </p:nvSpPr>
        <p:spPr>
          <a:xfrm>
            <a:off x="6634715" y="3791194"/>
            <a:ext cx="1148316" cy="328479"/>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65" b="0" i="0" u="none" strike="noStrike" kern="1200" cap="none" spc="0" normalizeH="0" baseline="0" noProof="0" dirty="0">
                <a:ln>
                  <a:noFill/>
                </a:ln>
                <a:solidFill>
                  <a:prstClr val="white"/>
                </a:solidFill>
                <a:effectLst/>
                <a:uLnTx/>
                <a:uFillTx/>
                <a:latin typeface="微软雅黑 Light"/>
                <a:ea typeface="微软雅黑 Light"/>
                <a:cs typeface="+mn-cs"/>
              </a:rPr>
              <a:t>12.57%</a:t>
            </a:r>
            <a:endParaRPr kumimoji="0" lang="zh-CN" altLang="en-US" sz="1065"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23" name="矩形 22"/>
          <p:cNvSpPr/>
          <p:nvPr/>
        </p:nvSpPr>
        <p:spPr>
          <a:xfrm>
            <a:off x="10442409" y="3807051"/>
            <a:ext cx="1148316" cy="328479"/>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6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14.00</a:t>
            </a:r>
            <a:endParaRPr kumimoji="0" lang="zh-CN" altLang="en-US" sz="106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23"/>
          <p:cNvSpPr/>
          <p:nvPr/>
        </p:nvSpPr>
        <p:spPr>
          <a:xfrm>
            <a:off x="6634715" y="4102815"/>
            <a:ext cx="1148316" cy="328479"/>
          </a:xfrm>
          <a:prstGeom prst="rect">
            <a:avLst/>
          </a:prstGeom>
          <a:solidFill>
            <a:srgbClr val="CAA8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65" b="0" i="0" u="none" strike="noStrike" kern="1200" cap="none" spc="0" normalizeH="0" baseline="0" noProof="0" dirty="0">
                <a:ln>
                  <a:noFill/>
                </a:ln>
                <a:solidFill>
                  <a:prstClr val="white"/>
                </a:solidFill>
                <a:effectLst/>
                <a:uLnTx/>
                <a:uFillTx/>
                <a:latin typeface="微软雅黑 Light"/>
                <a:ea typeface="微软雅黑 Light"/>
                <a:cs typeface="+mn-cs"/>
              </a:rPr>
              <a:t>11.80%</a:t>
            </a:r>
            <a:endParaRPr kumimoji="0" lang="zh-CN" altLang="en-US" sz="1065"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25" name="矩形 24"/>
          <p:cNvSpPr/>
          <p:nvPr/>
        </p:nvSpPr>
        <p:spPr>
          <a:xfrm>
            <a:off x="10442409" y="4102815"/>
            <a:ext cx="1148316" cy="328479"/>
          </a:xfrm>
          <a:prstGeom prst="rect">
            <a:avLst/>
          </a:prstGeom>
          <a:solidFill>
            <a:srgbClr val="CAA8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6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15.52</a:t>
            </a:r>
            <a:endParaRPr kumimoji="0" lang="zh-CN" altLang="en-US" sz="106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6" name="矩形 25"/>
          <p:cNvSpPr/>
          <p:nvPr/>
        </p:nvSpPr>
        <p:spPr>
          <a:xfrm>
            <a:off x="5486397" y="5161251"/>
            <a:ext cx="1148316" cy="3284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06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销售净利率</a:t>
            </a:r>
          </a:p>
        </p:txBody>
      </p:sp>
      <p:sp>
        <p:nvSpPr>
          <p:cNvPr id="27" name="矩形 26"/>
          <p:cNvSpPr/>
          <p:nvPr/>
        </p:nvSpPr>
        <p:spPr>
          <a:xfrm>
            <a:off x="7783031" y="5137717"/>
            <a:ext cx="1148316" cy="3284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06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总资产周转率</a:t>
            </a:r>
          </a:p>
        </p:txBody>
      </p:sp>
      <p:sp>
        <p:nvSpPr>
          <p:cNvPr id="28" name="矩形 27"/>
          <p:cNvSpPr/>
          <p:nvPr/>
        </p:nvSpPr>
        <p:spPr>
          <a:xfrm>
            <a:off x="9294093" y="5137715"/>
            <a:ext cx="1148316" cy="3284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06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总资产</a:t>
            </a:r>
          </a:p>
        </p:txBody>
      </p:sp>
      <p:sp>
        <p:nvSpPr>
          <p:cNvPr id="29" name="矩形 28"/>
          <p:cNvSpPr/>
          <p:nvPr/>
        </p:nvSpPr>
        <p:spPr>
          <a:xfrm>
            <a:off x="10981123" y="5137714"/>
            <a:ext cx="1148316" cy="3284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06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所有者权益</a:t>
            </a:r>
          </a:p>
        </p:txBody>
      </p:sp>
      <p:sp>
        <p:nvSpPr>
          <p:cNvPr id="31" name="矩形 30"/>
          <p:cNvSpPr/>
          <p:nvPr/>
        </p:nvSpPr>
        <p:spPr>
          <a:xfrm>
            <a:off x="7783031" y="5466193"/>
            <a:ext cx="1148316" cy="328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65" b="0" i="0" u="none" strike="noStrike" kern="1200" cap="none" spc="0" normalizeH="0" baseline="0" noProof="0" dirty="0">
              <a:ln>
                <a:noFill/>
              </a:ln>
              <a:solidFill>
                <a:prstClr val="white"/>
              </a:solidFill>
              <a:effectLst/>
              <a:uLnTx/>
              <a:uFillTx/>
              <a:latin typeface="Calibri Light" panose="020F0302020204030204"/>
              <a:ea typeface="微软雅黑 Light"/>
              <a:cs typeface="+mn-cs"/>
            </a:endParaRPr>
          </a:p>
        </p:txBody>
      </p:sp>
      <p:sp>
        <p:nvSpPr>
          <p:cNvPr id="37" name="矩形 36"/>
          <p:cNvSpPr/>
          <p:nvPr/>
        </p:nvSpPr>
        <p:spPr>
          <a:xfrm>
            <a:off x="7783029" y="5483047"/>
            <a:ext cx="1148316" cy="328479"/>
          </a:xfrm>
          <a:prstGeom prst="rect">
            <a:avLst/>
          </a:prstGeom>
          <a:solidFill>
            <a:schemeClr val="accent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65" b="0" i="0" u="none" strike="noStrike" kern="1200" cap="none" spc="0" normalizeH="0" baseline="0" noProof="0" dirty="0">
                <a:ln>
                  <a:noFill/>
                </a:ln>
                <a:solidFill>
                  <a:prstClr val="white"/>
                </a:solidFill>
                <a:effectLst/>
                <a:uLnTx/>
                <a:uFillTx/>
                <a:latin typeface="微软雅黑 Light"/>
                <a:ea typeface="微软雅黑 Light"/>
                <a:cs typeface="+mn-cs"/>
              </a:rPr>
              <a:t>81.79%</a:t>
            </a:r>
            <a:endParaRPr kumimoji="0" lang="en-US" altLang="zh-CN" sz="1065" b="0" i="0" u="none" strike="noStrike" kern="1200" cap="none" spc="0" normalizeH="0" baseline="0" noProof="0" dirty="0">
              <a:ln>
                <a:noFill/>
              </a:ln>
              <a:solidFill>
                <a:prstClr val="white"/>
              </a:solidFill>
              <a:effectLst/>
              <a:uLnTx/>
              <a:uFillTx/>
              <a:latin typeface="Calibri Light" panose="020F0302020204030204"/>
              <a:ea typeface="微软雅黑 Light"/>
              <a:cs typeface="+mn-cs"/>
            </a:endParaRPr>
          </a:p>
        </p:txBody>
      </p:sp>
      <p:sp>
        <p:nvSpPr>
          <p:cNvPr id="39" name="矩形 38"/>
          <p:cNvSpPr/>
          <p:nvPr/>
        </p:nvSpPr>
        <p:spPr>
          <a:xfrm>
            <a:off x="7783030" y="5824207"/>
            <a:ext cx="1148316" cy="328479"/>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65" b="0" i="0" u="none" strike="noStrike" kern="1200" cap="none" spc="0" normalizeH="0" baseline="0" noProof="0" dirty="0">
                <a:ln>
                  <a:noFill/>
                </a:ln>
                <a:solidFill>
                  <a:prstClr val="white"/>
                </a:solidFill>
                <a:effectLst/>
                <a:uLnTx/>
                <a:uFillTx/>
                <a:latin typeface="微软雅黑 Light"/>
                <a:ea typeface="微软雅黑 Light"/>
                <a:cs typeface="+mn-cs"/>
              </a:rPr>
              <a:t>71.64%</a:t>
            </a:r>
            <a:endParaRPr kumimoji="0" lang="zh-CN" altLang="en-US" sz="1065"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40" name="矩形 39"/>
          <p:cNvSpPr/>
          <p:nvPr/>
        </p:nvSpPr>
        <p:spPr>
          <a:xfrm>
            <a:off x="7783029" y="6130497"/>
            <a:ext cx="1148316" cy="328479"/>
          </a:xfrm>
          <a:prstGeom prst="rect">
            <a:avLst/>
          </a:prstGeom>
          <a:solidFill>
            <a:srgbClr val="CAA8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65" b="0" i="0" u="none" strike="noStrike" kern="1200" cap="none" spc="0" normalizeH="0" baseline="0" noProof="0" dirty="0">
                <a:ln>
                  <a:noFill/>
                </a:ln>
                <a:solidFill>
                  <a:prstClr val="white"/>
                </a:solidFill>
                <a:effectLst/>
                <a:uLnTx/>
                <a:uFillTx/>
                <a:latin typeface="微软雅黑 Light"/>
                <a:ea typeface="微软雅黑 Light"/>
                <a:cs typeface="+mn-cs"/>
              </a:rPr>
              <a:t>69.38%</a:t>
            </a:r>
            <a:endParaRPr kumimoji="0" lang="zh-CN" altLang="en-US" sz="1065"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41" name="矩形 40"/>
          <p:cNvSpPr/>
          <p:nvPr/>
        </p:nvSpPr>
        <p:spPr>
          <a:xfrm>
            <a:off x="9294093" y="5483049"/>
            <a:ext cx="1148316" cy="328479"/>
          </a:xfrm>
          <a:prstGeom prst="rect">
            <a:avLst/>
          </a:prstGeom>
          <a:solidFill>
            <a:schemeClr val="accent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65" b="0" i="0" u="none" strike="noStrike" kern="1200" cap="none" spc="0" normalizeH="0" baseline="0" noProof="0" dirty="0">
                <a:ln>
                  <a:noFill/>
                </a:ln>
                <a:solidFill>
                  <a:prstClr val="white"/>
                </a:solidFill>
                <a:effectLst/>
                <a:uLnTx/>
                <a:uFillTx/>
                <a:latin typeface="微软雅黑 Light"/>
                <a:ea typeface="微软雅黑 Light"/>
                <a:cs typeface="+mn-cs"/>
              </a:rPr>
              <a:t>1530.17</a:t>
            </a:r>
            <a:endParaRPr kumimoji="0" lang="zh-CN" altLang="en-US" sz="1065" b="0" i="0" u="none" strike="noStrike" kern="1200" cap="none" spc="0" normalizeH="0" baseline="0" noProof="0" dirty="0">
              <a:ln>
                <a:noFill/>
              </a:ln>
              <a:solidFill>
                <a:prstClr val="white"/>
              </a:solidFill>
              <a:effectLst/>
              <a:uLnTx/>
              <a:uFillTx/>
              <a:latin typeface="Calibri Light" panose="020F0302020204030204"/>
              <a:ea typeface="微软雅黑 Light"/>
              <a:cs typeface="+mn-cs"/>
            </a:endParaRPr>
          </a:p>
        </p:txBody>
      </p:sp>
      <p:sp>
        <p:nvSpPr>
          <p:cNvPr id="42" name="矩形 41"/>
          <p:cNvSpPr/>
          <p:nvPr/>
        </p:nvSpPr>
        <p:spPr>
          <a:xfrm>
            <a:off x="9294093" y="5811527"/>
            <a:ext cx="1148316" cy="328479"/>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65" b="0" i="0" u="none" strike="noStrike" kern="1200" cap="none" spc="0" normalizeH="0" baseline="0" noProof="0" dirty="0">
                <a:ln>
                  <a:noFill/>
                </a:ln>
                <a:solidFill>
                  <a:prstClr val="white"/>
                </a:solidFill>
                <a:effectLst/>
                <a:uLnTx/>
                <a:uFillTx/>
                <a:latin typeface="微软雅黑 Light"/>
                <a:ea typeface="微软雅黑 Light"/>
                <a:cs typeface="+mn-cs"/>
              </a:rPr>
              <a:t>1819.55</a:t>
            </a:r>
            <a:endParaRPr kumimoji="0" lang="zh-CN" altLang="en-US" sz="1065" b="0" i="0" u="none" strike="noStrike" kern="1200" cap="none" spc="0" normalizeH="0" baseline="0" noProof="0" dirty="0">
              <a:ln>
                <a:noFill/>
              </a:ln>
              <a:solidFill>
                <a:prstClr val="white"/>
              </a:solidFill>
              <a:effectLst/>
              <a:uLnTx/>
              <a:uFillTx/>
              <a:latin typeface="Calibri Light" panose="020F0302020204030204"/>
              <a:ea typeface="微软雅黑 Light"/>
              <a:cs typeface="+mn-cs"/>
            </a:endParaRPr>
          </a:p>
        </p:txBody>
      </p:sp>
      <p:sp>
        <p:nvSpPr>
          <p:cNvPr id="43" name="矩形 42"/>
          <p:cNvSpPr/>
          <p:nvPr/>
        </p:nvSpPr>
        <p:spPr>
          <a:xfrm>
            <a:off x="9294093" y="6150121"/>
            <a:ext cx="1148316" cy="328479"/>
          </a:xfrm>
          <a:prstGeom prst="rect">
            <a:avLst/>
          </a:prstGeom>
          <a:solidFill>
            <a:srgbClr val="CAA8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65" b="0" i="0" u="none" strike="noStrike" kern="1200" cap="none" spc="0" normalizeH="0" baseline="0" noProof="0" dirty="0">
                <a:ln>
                  <a:noFill/>
                </a:ln>
                <a:solidFill>
                  <a:prstClr val="white"/>
                </a:solidFill>
                <a:effectLst/>
                <a:uLnTx/>
                <a:uFillTx/>
                <a:latin typeface="微软雅黑 Light"/>
                <a:ea typeface="微软雅黑 Light"/>
                <a:cs typeface="+mn-cs"/>
              </a:rPr>
              <a:t>2063.27</a:t>
            </a:r>
            <a:endParaRPr kumimoji="0" lang="zh-CN" altLang="en-US" sz="1065"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44" name="矩形 43"/>
          <p:cNvSpPr/>
          <p:nvPr/>
        </p:nvSpPr>
        <p:spPr>
          <a:xfrm>
            <a:off x="10981122" y="5483047"/>
            <a:ext cx="1148316" cy="328479"/>
          </a:xfrm>
          <a:prstGeom prst="rect">
            <a:avLst/>
          </a:prstGeom>
          <a:solidFill>
            <a:schemeClr val="accent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65" b="0" i="0" u="none" strike="noStrike" kern="1200" cap="none" spc="0" normalizeH="0" baseline="0" noProof="0" dirty="0">
                <a:ln>
                  <a:noFill/>
                </a:ln>
                <a:solidFill>
                  <a:prstClr val="white"/>
                </a:solidFill>
                <a:effectLst/>
                <a:uLnTx/>
                <a:uFillTx/>
                <a:latin typeface="微软雅黑 Light"/>
                <a:ea typeface="微软雅黑 Light"/>
                <a:cs typeface="+mn-cs"/>
              </a:rPr>
              <a:t>142.58</a:t>
            </a:r>
            <a:endParaRPr kumimoji="0" lang="zh-CN" altLang="en-US" sz="1065"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45" name="矩形 44"/>
          <p:cNvSpPr/>
          <p:nvPr/>
        </p:nvSpPr>
        <p:spPr>
          <a:xfrm>
            <a:off x="10981122" y="5811526"/>
            <a:ext cx="1148316" cy="328479"/>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65" b="0" i="0" u="none" strike="noStrike" kern="1200" cap="none" spc="0" normalizeH="0" baseline="0" noProof="0" dirty="0">
                <a:ln>
                  <a:noFill/>
                </a:ln>
                <a:solidFill>
                  <a:prstClr val="white"/>
                </a:solidFill>
                <a:effectLst/>
                <a:uLnTx/>
                <a:uFillTx/>
                <a:latin typeface="微软雅黑 Light"/>
                <a:ea typeface="微软雅黑 Light"/>
                <a:cs typeface="+mn-cs"/>
              </a:rPr>
              <a:t>130.00</a:t>
            </a:r>
            <a:endParaRPr kumimoji="0" lang="zh-CN" altLang="en-US" sz="1065"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46" name="矩形 45"/>
          <p:cNvSpPr/>
          <p:nvPr/>
        </p:nvSpPr>
        <p:spPr>
          <a:xfrm>
            <a:off x="10981122" y="6101801"/>
            <a:ext cx="1148316" cy="328479"/>
          </a:xfrm>
          <a:prstGeom prst="rect">
            <a:avLst/>
          </a:prstGeom>
          <a:solidFill>
            <a:srgbClr val="CAA8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65" b="0" i="0" u="none" strike="noStrike" kern="1200" cap="none" spc="0" normalizeH="0" baseline="0" noProof="0" dirty="0">
                <a:ln>
                  <a:noFill/>
                </a:ln>
                <a:solidFill>
                  <a:prstClr val="white"/>
                </a:solidFill>
                <a:effectLst/>
                <a:uLnTx/>
                <a:uFillTx/>
                <a:latin typeface="微软雅黑 Light"/>
                <a:ea typeface="微软雅黑 Light"/>
                <a:cs typeface="+mn-cs"/>
              </a:rPr>
              <a:t>132.98</a:t>
            </a:r>
            <a:endParaRPr kumimoji="0" lang="zh-CN" altLang="en-US" sz="1065"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cxnSp>
        <p:nvCxnSpPr>
          <p:cNvPr id="48" name="直接箭头连接符 47"/>
          <p:cNvCxnSpPr>
            <a:stCxn id="17" idx="1"/>
            <a:endCxn id="18" idx="0"/>
          </p:cNvCxnSpPr>
          <p:nvPr/>
        </p:nvCxnSpPr>
        <p:spPr>
          <a:xfrm flipH="1">
            <a:off x="7208875" y="2241494"/>
            <a:ext cx="1538176" cy="875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17" idx="3"/>
            <a:endCxn id="20" idx="0"/>
          </p:cNvCxnSpPr>
          <p:nvPr/>
        </p:nvCxnSpPr>
        <p:spPr>
          <a:xfrm>
            <a:off x="9895367" y="2241494"/>
            <a:ext cx="1121200" cy="901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5486397" y="5489730"/>
            <a:ext cx="1148316" cy="328479"/>
          </a:xfrm>
          <a:prstGeom prst="rect">
            <a:avLst/>
          </a:prstGeom>
          <a:solidFill>
            <a:schemeClr val="accent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65" b="0" i="0" u="none" strike="noStrike" kern="1200" cap="none" spc="0" normalizeH="0" baseline="0" noProof="0" dirty="0">
                <a:ln>
                  <a:noFill/>
                </a:ln>
                <a:solidFill>
                  <a:prstClr val="white"/>
                </a:solidFill>
                <a:effectLst/>
                <a:uLnTx/>
                <a:uFillTx/>
                <a:latin typeface="微软雅黑 Light"/>
                <a:ea typeface="微软雅黑 Light"/>
                <a:cs typeface="+mn-cs"/>
              </a:rPr>
              <a:t>26.63</a:t>
            </a:r>
            <a:r>
              <a:rPr kumimoji="0" lang="en-US" altLang="zh-CN" sz="1065" b="0" i="0" u="none" strike="noStrike" kern="1200" cap="none" spc="0" normalizeH="0" baseline="0" noProof="0" dirty="0">
                <a:ln>
                  <a:noFill/>
                </a:ln>
                <a:solidFill>
                  <a:prstClr val="white"/>
                </a:solidFill>
                <a:effectLst/>
                <a:uLnTx/>
                <a:uFillTx/>
                <a:latin typeface="Calibri Light" panose="020F0302020204030204"/>
                <a:ea typeface="微软雅黑 Light"/>
                <a:cs typeface="+mn-cs"/>
              </a:rPr>
              <a:t>%</a:t>
            </a:r>
            <a:endParaRPr kumimoji="0" lang="zh-CN" altLang="en-US" sz="1065" b="0" i="0" u="none" strike="noStrike" kern="1200" cap="none" spc="0" normalizeH="0" baseline="0" noProof="0" dirty="0">
              <a:ln>
                <a:noFill/>
              </a:ln>
              <a:solidFill>
                <a:prstClr val="white"/>
              </a:solidFill>
              <a:effectLst/>
              <a:uLnTx/>
              <a:uFillTx/>
              <a:latin typeface="Calibri Light" panose="020F0302020204030204"/>
              <a:ea typeface="微软雅黑 Light"/>
              <a:cs typeface="+mn-cs"/>
            </a:endParaRPr>
          </a:p>
        </p:txBody>
      </p:sp>
      <p:sp>
        <p:nvSpPr>
          <p:cNvPr id="68" name="矩形 67"/>
          <p:cNvSpPr/>
          <p:nvPr/>
        </p:nvSpPr>
        <p:spPr>
          <a:xfrm>
            <a:off x="5486397" y="5799465"/>
            <a:ext cx="1148316" cy="328479"/>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65" b="0" i="0" u="none" strike="noStrike" kern="1200" cap="none" spc="0" normalizeH="0" baseline="0" noProof="0" dirty="0">
                <a:ln>
                  <a:noFill/>
                </a:ln>
                <a:solidFill>
                  <a:prstClr val="white"/>
                </a:solidFill>
                <a:effectLst/>
                <a:uLnTx/>
                <a:uFillTx/>
                <a:latin typeface="微软雅黑 Light"/>
                <a:ea typeface="微软雅黑 Light"/>
                <a:cs typeface="+mn-cs"/>
              </a:rPr>
              <a:t>17.54%</a:t>
            </a:r>
            <a:endParaRPr kumimoji="0" lang="zh-CN" altLang="en-US" sz="1065"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70" name="矩形 69"/>
          <p:cNvSpPr/>
          <p:nvPr/>
        </p:nvSpPr>
        <p:spPr>
          <a:xfrm>
            <a:off x="5486397" y="6141735"/>
            <a:ext cx="1148316" cy="328479"/>
          </a:xfrm>
          <a:prstGeom prst="rect">
            <a:avLst/>
          </a:prstGeom>
          <a:solidFill>
            <a:srgbClr val="CAA8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65" b="0" i="0" u="none" strike="noStrike" kern="1200" cap="none" spc="0" normalizeH="0" baseline="0" noProof="0" dirty="0">
                <a:ln>
                  <a:noFill/>
                </a:ln>
                <a:solidFill>
                  <a:prstClr val="white"/>
                </a:solidFill>
                <a:effectLst/>
                <a:uLnTx/>
                <a:uFillTx/>
                <a:latin typeface="微软雅黑 Light"/>
                <a:ea typeface="微软雅黑 Light"/>
                <a:cs typeface="+mn-cs"/>
              </a:rPr>
              <a:t>17.01%</a:t>
            </a:r>
            <a:endParaRPr kumimoji="0" lang="zh-CN" altLang="en-US" sz="1065"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cxnSp>
        <p:nvCxnSpPr>
          <p:cNvPr id="73" name="直接箭头连接符 72"/>
          <p:cNvCxnSpPr>
            <a:stCxn id="24" idx="1"/>
            <a:endCxn id="26" idx="0"/>
          </p:cNvCxnSpPr>
          <p:nvPr/>
        </p:nvCxnSpPr>
        <p:spPr>
          <a:xfrm flipH="1">
            <a:off x="6060555" y="4267055"/>
            <a:ext cx="574160" cy="894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24" idx="3"/>
            <a:endCxn id="27" idx="0"/>
          </p:cNvCxnSpPr>
          <p:nvPr/>
        </p:nvCxnSpPr>
        <p:spPr>
          <a:xfrm>
            <a:off x="7783031" y="4267055"/>
            <a:ext cx="574159" cy="870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25" idx="1"/>
            <a:endCxn id="28" idx="0"/>
          </p:cNvCxnSpPr>
          <p:nvPr/>
        </p:nvCxnSpPr>
        <p:spPr>
          <a:xfrm flipH="1">
            <a:off x="9868251" y="4267055"/>
            <a:ext cx="574157" cy="870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25" idx="3"/>
          </p:cNvCxnSpPr>
          <p:nvPr/>
        </p:nvCxnSpPr>
        <p:spPr>
          <a:xfrm>
            <a:off x="11590725" y="4267055"/>
            <a:ext cx="538713" cy="870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矩形: 圆角 83"/>
          <p:cNvSpPr/>
          <p:nvPr/>
        </p:nvSpPr>
        <p:spPr>
          <a:xfrm>
            <a:off x="601276" y="3233420"/>
            <a:ext cx="4403115" cy="783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166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销售净利率近三年连续走低，但是近三年收入持续增加，表明成本费用结构不合理</a:t>
            </a:r>
            <a:endParaRPr kumimoji="0" lang="en-US" altLang="zh-CN" sz="1665" b="0" i="0" u="none" strike="noStrike" kern="1200" cap="none" spc="0" normalizeH="0" baseline="0" noProof="0" dirty="0">
              <a:ln>
                <a:noFill/>
              </a:ln>
              <a:solidFill>
                <a:prstClr val="white"/>
              </a:solidFill>
              <a:effectLst/>
              <a:uLnTx/>
              <a:uFillTx/>
              <a:latin typeface="Calibri Light" panose="020F0302020204030204"/>
              <a:ea typeface="微软雅黑 Light"/>
              <a:cs typeface="+mn-cs"/>
            </a:endParaRPr>
          </a:p>
        </p:txBody>
      </p:sp>
      <p:sp>
        <p:nvSpPr>
          <p:cNvPr id="85" name="矩形: 圆角 84"/>
          <p:cNvSpPr/>
          <p:nvPr/>
        </p:nvSpPr>
        <p:spPr>
          <a:xfrm>
            <a:off x="601276" y="4309409"/>
            <a:ext cx="4403115" cy="783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166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总资产周转率三年持续走低，表明资产运营效率和效果都不太理想，营运能力较差</a:t>
            </a:r>
            <a:endParaRPr kumimoji="0" lang="en-US" altLang="zh-CN" sz="1665" b="0" i="0" u="none" strike="noStrike" kern="1200" cap="none" spc="0" normalizeH="0" baseline="0" noProof="0" dirty="0">
              <a:ln>
                <a:noFill/>
              </a:ln>
              <a:solidFill>
                <a:prstClr val="white"/>
              </a:solidFill>
              <a:effectLst/>
              <a:uLnTx/>
              <a:uFillTx/>
              <a:latin typeface="Calibri Light" panose="020F0302020204030204"/>
              <a:ea typeface="微软雅黑 Light"/>
              <a:cs typeface="+mn-cs"/>
            </a:endParaRPr>
          </a:p>
        </p:txBody>
      </p:sp>
      <p:sp>
        <p:nvSpPr>
          <p:cNvPr id="86" name="矩形: 圆角 85"/>
          <p:cNvSpPr/>
          <p:nvPr/>
        </p:nvSpPr>
        <p:spPr>
          <a:xfrm>
            <a:off x="601275" y="5384815"/>
            <a:ext cx="4403116" cy="909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166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权益乘数三年持续走高</a:t>
            </a:r>
            <a:r>
              <a:rPr kumimoji="0" lang="zh-CN" altLang="en-US" sz="166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a:t>
            </a:r>
            <a:r>
              <a:rPr kumimoji="0" lang="zh-CN" altLang="zh-CN" sz="166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表明有较高的负债可能带来一定的收益和权益，但是</a:t>
            </a:r>
            <a:r>
              <a:rPr kumimoji="0" lang="zh-CN" altLang="en-US" sz="166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也</a:t>
            </a:r>
            <a:r>
              <a:rPr kumimoji="0" lang="zh-CN" altLang="zh-CN" sz="166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面临较大的风险，财务杠杆过大</a:t>
            </a:r>
            <a:endParaRPr kumimoji="0" lang="zh-CN" altLang="en-US" sz="1665" b="0" i="0" u="none" strike="noStrike" kern="1200" cap="none" spc="0" normalizeH="0" baseline="0" noProof="0" dirty="0">
              <a:ln>
                <a:noFill/>
              </a:ln>
              <a:solidFill>
                <a:prstClr val="white"/>
              </a:solidFill>
              <a:effectLst/>
              <a:uLnTx/>
              <a:uFillTx/>
              <a:latin typeface="Calibri Light" panose="020F0302020204030204"/>
              <a:ea typeface="微软雅黑 Light"/>
              <a:cs typeface="+mn-cs"/>
            </a:endParaRPr>
          </a:p>
        </p:txBody>
      </p:sp>
      <p:sp>
        <p:nvSpPr>
          <p:cNvPr id="50" name="矩形 49"/>
          <p:cNvSpPr/>
          <p:nvPr/>
        </p:nvSpPr>
        <p:spPr>
          <a:xfrm>
            <a:off x="-9747" y="6640066"/>
            <a:ext cx="12193200" cy="226800"/>
          </a:xfrm>
          <a:prstGeom prst="rect">
            <a:avLst/>
          </a:prstGeom>
          <a:solidFill>
            <a:srgbClr val="C00000"/>
          </a:solidFill>
          <a:ln w="9525" cap="flat" cmpd="sng" algn="ctr">
            <a:noFill/>
            <a:prstDash val="solid"/>
          </a:ln>
          <a:effectLst/>
        </p:spPr>
        <p:txBody>
          <a:bodyPr rtlCol="0"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sz="1200" b="0" i="0" u="none" strike="noStrike" kern="1200" cap="none" spc="0" normalizeH="0" baseline="0" noProof="0" dirty="0" err="1">
                <a:ln>
                  <a:noFill/>
                </a:ln>
                <a:solidFill>
                  <a:prstClr val="white"/>
                </a:solidFill>
                <a:effectLst/>
                <a:uLnTx/>
                <a:uFillTx/>
                <a:latin typeface="微软雅黑" panose="020B0503020204020204" charset="-122"/>
                <a:ea typeface="微软雅黑" panose="020B0503020204020204" charset="-122"/>
                <a:cs typeface="+mj-ea"/>
                <a:sym typeface="+mn-ea"/>
              </a:rPr>
              <a:t>资料来源</a:t>
            </a:r>
            <a:r>
              <a:rPr kumimoji="0"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j-ea"/>
                <a:sym typeface="+mn-ea"/>
              </a:rPr>
              <a:t>: </a:t>
            </a:r>
            <a:r>
              <a:rPr kumimoji="0" lang="en-US"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j-ea"/>
                <a:sym typeface="+mn-ea"/>
              </a:rPr>
              <a:t>B</a:t>
            </a:r>
            <a:r>
              <a:rPr kumimoji="0" lang="zh-CN" altLang="en-US"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j-ea"/>
                <a:sym typeface="+mn-ea"/>
              </a:rPr>
              <a:t>企业财报，</a:t>
            </a:r>
            <a:r>
              <a:rPr kumimoji="0" lang="en-US" altLang="zh-CN"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j-ea"/>
                <a:sym typeface="+mn-ea"/>
              </a:rPr>
              <a:t>wind</a:t>
            </a:r>
            <a:r>
              <a:rPr kumimoji="0" lang="zh-CN" altLang="en-US"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j-ea"/>
                <a:sym typeface="+mn-ea"/>
              </a:rPr>
              <a:t>数据库，</a:t>
            </a:r>
            <a:r>
              <a:rPr kumimoji="0"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j-ea"/>
                <a:sym typeface="+mn-ea"/>
              </a:rPr>
              <a:t>We can </a:t>
            </a:r>
            <a:r>
              <a:rPr kumimoji="0" sz="1200" b="0" i="0" u="none" strike="noStrike" kern="1200" cap="none" spc="0" normalizeH="0" baseline="0" noProof="0" dirty="0" err="1">
                <a:ln>
                  <a:noFill/>
                </a:ln>
                <a:solidFill>
                  <a:prstClr val="white"/>
                </a:solidFill>
                <a:effectLst/>
                <a:uLnTx/>
                <a:uFillTx/>
                <a:latin typeface="微软雅黑" panose="020B0503020204020204" charset="-122"/>
                <a:ea typeface="微软雅黑" panose="020B0503020204020204" charset="-122"/>
                <a:cs typeface="+mj-ea"/>
                <a:sym typeface="+mn-ea"/>
              </a:rPr>
              <a:t>分析</a:t>
            </a:r>
            <a:endParaRPr kumimoji="0"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j-ea"/>
              <a:sym typeface="+mn-ea"/>
            </a:endParaRPr>
          </a:p>
        </p:txBody>
      </p:sp>
      <p:grpSp>
        <p:nvGrpSpPr>
          <p:cNvPr id="51" name="组合 50"/>
          <p:cNvGrpSpPr/>
          <p:nvPr/>
        </p:nvGrpSpPr>
        <p:grpSpPr>
          <a:xfrm>
            <a:off x="577517" y="6365"/>
            <a:ext cx="11614484" cy="470335"/>
            <a:chOff x="-19050" y="0"/>
            <a:chExt cx="11600187" cy="470334"/>
          </a:xfrm>
        </p:grpSpPr>
        <p:sp>
          <p:nvSpPr>
            <p:cNvPr id="53" name="矩形: 圆角 52"/>
            <p:cNvSpPr/>
            <p:nvPr/>
          </p:nvSpPr>
          <p:spPr>
            <a:xfrm>
              <a:off x="0" y="0"/>
              <a:ext cx="11581137" cy="470334"/>
            </a:xfrm>
            <a:prstGeom prst="roundRect">
              <a:avLst>
                <a:gd name="adj" fmla="val 10000"/>
              </a:avLst>
            </a:prstGeom>
            <a:solidFill>
              <a:schemeClr val="accent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4" name="矩形: 圆角 4"/>
            <p:cNvSpPr txBox="1"/>
            <p:nvPr/>
          </p:nvSpPr>
          <p:spPr>
            <a:xfrm>
              <a:off x="-19050" y="13776"/>
              <a:ext cx="11586410" cy="442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defRPr/>
              </a:pPr>
              <a:r>
                <a:rPr kumimoji="0" lang="zh-CN" altLang="en-US" sz="1800" b="1" i="0" u="none" strike="noStrike" kern="1200" cap="none" spc="0" normalizeH="0" baseline="0" noProof="0" dirty="0">
                  <a:ln>
                    <a:noFill/>
                  </a:ln>
                  <a:solidFill>
                    <a:srgbClr val="C51729"/>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财报分析：杜邦综合分析体系                  </a:t>
              </a:r>
              <a:r>
                <a:rPr kumimoji="0" lang="zh-CN" altLang="en-US" sz="18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风险识别及应对                   签约决策</a:t>
              </a:r>
            </a:p>
          </p:txBody>
        </p:sp>
      </p:grpSp>
      <p:sp>
        <p:nvSpPr>
          <p:cNvPr id="55" name="等腰三角形 54"/>
          <p:cNvSpPr/>
          <p:nvPr/>
        </p:nvSpPr>
        <p:spPr>
          <a:xfrm rot="5400000">
            <a:off x="5690486" y="148503"/>
            <a:ext cx="143511"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err="1">
              <a:ln>
                <a:noFill/>
              </a:ln>
              <a:solidFill>
                <a:prstClr val="black"/>
              </a:solidFill>
              <a:effectLst/>
              <a:uLnTx/>
              <a:uFillTx/>
              <a:latin typeface="Calibri Light" panose="020F0302020204030204"/>
              <a:ea typeface="微软雅黑 Light"/>
              <a:cs typeface="+mn-cs"/>
            </a:endParaRPr>
          </a:p>
        </p:txBody>
      </p:sp>
      <p:sp>
        <p:nvSpPr>
          <p:cNvPr id="56" name="等腰三角形 55"/>
          <p:cNvSpPr/>
          <p:nvPr/>
        </p:nvSpPr>
        <p:spPr>
          <a:xfrm rot="5400000">
            <a:off x="9054010" y="109618"/>
            <a:ext cx="143511"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err="1">
              <a:ln>
                <a:noFill/>
              </a:ln>
              <a:solidFill>
                <a:prstClr val="black"/>
              </a:solidFill>
              <a:effectLst/>
              <a:uLnTx/>
              <a:uFillTx/>
              <a:latin typeface="Calibri Light" panose="020F0302020204030204"/>
              <a:ea typeface="微软雅黑 Light"/>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41361" y="598857"/>
            <a:ext cx="2755681" cy="474644"/>
          </a:xfrm>
        </p:spPr>
        <p:txBody>
          <a:bodyPr/>
          <a:lstStyle/>
          <a:p>
            <a:r>
              <a:rPr lang="zh-CN" altLang="en-US" sz="2400" dirty="0"/>
              <a:t>亏损风险</a:t>
            </a:r>
          </a:p>
        </p:txBody>
      </p:sp>
      <p:sp>
        <p:nvSpPr>
          <p:cNvPr id="66" name="TextBox 19"/>
          <p:cNvSpPr>
            <a:spLocks noChangeArrowheads="1"/>
          </p:cNvSpPr>
          <p:nvPr/>
        </p:nvSpPr>
        <p:spPr bwMode="auto">
          <a:xfrm>
            <a:off x="5124457" y="2372111"/>
            <a:ext cx="24034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1" i="0" u="none" strike="noStrike" kern="1200" cap="none" spc="0" normalizeH="0" baseline="0" noProof="0">
              <a:ln>
                <a:noFill/>
              </a:ln>
              <a:solidFill>
                <a:srgbClr val="3F3F3F"/>
              </a:solidFill>
              <a:effectLst/>
              <a:uLnTx/>
              <a:uFillTx/>
              <a:latin typeface="微软雅黑" panose="020B0503020204020204" charset="-122"/>
              <a:ea typeface="微软雅黑" panose="020B0503020204020204" charset="-122"/>
              <a:cs typeface="+mn-cs"/>
              <a:sym typeface="宋体" panose="02010600030101010101" pitchFamily="2" charset="-122"/>
            </a:endParaRPr>
          </a:p>
        </p:txBody>
      </p:sp>
      <p:graphicFrame>
        <p:nvGraphicFramePr>
          <p:cNvPr id="4" name="表格 4"/>
          <p:cNvGraphicFramePr>
            <a:graphicFrameLocks noGrp="1"/>
          </p:cNvGraphicFramePr>
          <p:nvPr/>
        </p:nvGraphicFramePr>
        <p:xfrm>
          <a:off x="596590" y="1104587"/>
          <a:ext cx="6981700" cy="1554480"/>
        </p:xfrm>
        <a:graphic>
          <a:graphicData uri="http://schemas.openxmlformats.org/drawingml/2006/table">
            <a:tbl>
              <a:tblPr firstRow="1" bandRow="1">
                <a:tableStyleId>{5C22544A-7EE6-4342-B048-85BDC9FD1C3A}</a:tableStyleId>
              </a:tblPr>
              <a:tblGrid>
                <a:gridCol w="1617295">
                  <a:extLst>
                    <a:ext uri="{9D8B030D-6E8A-4147-A177-3AD203B41FA5}">
                      <a16:colId xmlns:a16="http://schemas.microsoft.com/office/drawing/2014/main" val="20000"/>
                    </a:ext>
                  </a:extLst>
                </a:gridCol>
                <a:gridCol w="1308604">
                  <a:extLst>
                    <a:ext uri="{9D8B030D-6E8A-4147-A177-3AD203B41FA5}">
                      <a16:colId xmlns:a16="http://schemas.microsoft.com/office/drawing/2014/main" val="20001"/>
                    </a:ext>
                  </a:extLst>
                </a:gridCol>
                <a:gridCol w="1390392">
                  <a:extLst>
                    <a:ext uri="{9D8B030D-6E8A-4147-A177-3AD203B41FA5}">
                      <a16:colId xmlns:a16="http://schemas.microsoft.com/office/drawing/2014/main" val="20002"/>
                    </a:ext>
                  </a:extLst>
                </a:gridCol>
                <a:gridCol w="1330909">
                  <a:extLst>
                    <a:ext uri="{9D8B030D-6E8A-4147-A177-3AD203B41FA5}">
                      <a16:colId xmlns:a16="http://schemas.microsoft.com/office/drawing/2014/main" val="20003"/>
                    </a:ext>
                  </a:extLst>
                </a:gridCol>
                <a:gridCol w="1334500">
                  <a:extLst>
                    <a:ext uri="{9D8B030D-6E8A-4147-A177-3AD203B41FA5}">
                      <a16:colId xmlns:a16="http://schemas.microsoft.com/office/drawing/2014/main" val="20004"/>
                    </a:ext>
                  </a:extLst>
                </a:gridCol>
              </a:tblGrid>
              <a:tr h="310896">
                <a:tc>
                  <a:txBody>
                    <a:bodyPr/>
                    <a:lstStyle/>
                    <a:p>
                      <a:pPr algn="ctr" defTabSz="685800" rtl="0" eaLnBrk="1" latinLnBrk="0" hangingPunct="1">
                        <a:lnSpc>
                          <a:spcPct val="90000"/>
                        </a:lnSpc>
                        <a:spcBef>
                          <a:spcPct val="0"/>
                        </a:spcBef>
                        <a:buNone/>
                      </a:pPr>
                      <a:r>
                        <a:rPr lang="zh-CN" altLang="en-US" sz="1600" b="0" kern="1200" dirty="0">
                          <a:solidFill>
                            <a:schemeClr val="bg1"/>
                          </a:solidFill>
                          <a:latin typeface="+mj-lt"/>
                          <a:ea typeface="+mj-ea"/>
                          <a:cs typeface="+mj-cs"/>
                        </a:rPr>
                        <a:t>单位：万美金</a:t>
                      </a:r>
                    </a:p>
                  </a:txBody>
                  <a:tcPr/>
                </a:tc>
                <a:tc>
                  <a:txBody>
                    <a:bodyPr/>
                    <a:lstStyle/>
                    <a:p>
                      <a:pPr algn="ctr" defTabSz="685800" rtl="0" eaLnBrk="1" latinLnBrk="0" hangingPunct="1">
                        <a:lnSpc>
                          <a:spcPct val="90000"/>
                        </a:lnSpc>
                        <a:spcBef>
                          <a:spcPct val="0"/>
                        </a:spcBef>
                        <a:buNone/>
                      </a:pPr>
                      <a:r>
                        <a:rPr lang="zh-CN" altLang="en-US" sz="1600" b="0" kern="1200" dirty="0">
                          <a:solidFill>
                            <a:schemeClr val="bg1"/>
                          </a:solidFill>
                          <a:latin typeface="+mj-lt"/>
                          <a:ea typeface="+mj-ea"/>
                          <a:cs typeface="+mj-cs"/>
                        </a:rPr>
                        <a:t>收入</a:t>
                      </a:r>
                    </a:p>
                  </a:txBody>
                  <a:tcPr/>
                </a:tc>
                <a:tc>
                  <a:txBody>
                    <a:bodyPr/>
                    <a:lstStyle/>
                    <a:p>
                      <a:pPr algn="ctr" defTabSz="685800" rtl="0" eaLnBrk="1" latinLnBrk="0" hangingPunct="1">
                        <a:lnSpc>
                          <a:spcPct val="90000"/>
                        </a:lnSpc>
                        <a:spcBef>
                          <a:spcPct val="0"/>
                        </a:spcBef>
                        <a:buNone/>
                      </a:pPr>
                      <a:r>
                        <a:rPr lang="zh-CN" altLang="en-US" sz="1600" b="0" kern="1200" dirty="0">
                          <a:solidFill>
                            <a:schemeClr val="bg1"/>
                          </a:solidFill>
                          <a:latin typeface="+mj-lt"/>
                          <a:ea typeface="+mj-ea"/>
                          <a:cs typeface="+mj-cs"/>
                        </a:rPr>
                        <a:t>成本</a:t>
                      </a:r>
                    </a:p>
                  </a:txBody>
                  <a:tcPr/>
                </a:tc>
                <a:tc>
                  <a:txBody>
                    <a:bodyPr/>
                    <a:lstStyle/>
                    <a:p>
                      <a:pPr algn="ctr" defTabSz="685800" rtl="0" eaLnBrk="1" latinLnBrk="0" hangingPunct="1">
                        <a:lnSpc>
                          <a:spcPct val="90000"/>
                        </a:lnSpc>
                        <a:spcBef>
                          <a:spcPct val="0"/>
                        </a:spcBef>
                        <a:buNone/>
                      </a:pPr>
                      <a:r>
                        <a:rPr lang="zh-CN" altLang="en-US" sz="1600" b="0" kern="1200" dirty="0">
                          <a:solidFill>
                            <a:schemeClr val="bg1"/>
                          </a:solidFill>
                          <a:latin typeface="+mj-lt"/>
                          <a:ea typeface="+mj-ea"/>
                          <a:cs typeface="+mj-cs"/>
                        </a:rPr>
                        <a:t>利润</a:t>
                      </a:r>
                    </a:p>
                  </a:txBody>
                  <a:tcPr/>
                </a:tc>
                <a:tc>
                  <a:txBody>
                    <a:bodyPr/>
                    <a:lstStyle/>
                    <a:p>
                      <a:pPr algn="ctr" defTabSz="685800" rtl="0" eaLnBrk="1" latinLnBrk="0" hangingPunct="1">
                        <a:lnSpc>
                          <a:spcPct val="90000"/>
                        </a:lnSpc>
                        <a:spcBef>
                          <a:spcPct val="0"/>
                        </a:spcBef>
                        <a:buNone/>
                      </a:pPr>
                      <a:r>
                        <a:rPr lang="zh-CN" altLang="en-US" sz="1600" b="0" kern="1200" dirty="0">
                          <a:solidFill>
                            <a:schemeClr val="bg1"/>
                          </a:solidFill>
                          <a:latin typeface="+mj-lt"/>
                          <a:ea typeface="+mj-ea"/>
                          <a:cs typeface="+mj-cs"/>
                        </a:rPr>
                        <a:t>利润率</a:t>
                      </a:r>
                    </a:p>
                  </a:txBody>
                  <a:tcPr/>
                </a:tc>
                <a:extLst>
                  <a:ext uri="{0D108BD9-81ED-4DB2-BD59-A6C34878D82A}">
                    <a16:rowId xmlns:a16="http://schemas.microsoft.com/office/drawing/2014/main" val="10000"/>
                  </a:ext>
                </a:extLst>
              </a:tr>
              <a:tr h="310896">
                <a:tc>
                  <a:txBody>
                    <a:bodyPr/>
                    <a:lstStyle/>
                    <a:p>
                      <a:pPr algn="ctr" defTabSz="685800" rtl="0" eaLnBrk="1" latinLnBrk="0" hangingPunct="1">
                        <a:lnSpc>
                          <a:spcPct val="90000"/>
                        </a:lnSpc>
                        <a:spcBef>
                          <a:spcPct val="0"/>
                        </a:spcBef>
                        <a:buNone/>
                      </a:pPr>
                      <a:r>
                        <a:rPr lang="zh-CN" altLang="en-US" sz="1600" b="0" kern="1200" dirty="0">
                          <a:solidFill>
                            <a:schemeClr val="tx1"/>
                          </a:solidFill>
                          <a:latin typeface="+mj-lt"/>
                          <a:ea typeface="+mj-ea"/>
                          <a:cs typeface="+mj-cs"/>
                        </a:rPr>
                        <a:t>一期</a:t>
                      </a:r>
                    </a:p>
                  </a:txBody>
                  <a:tcPr/>
                </a:tc>
                <a:tc>
                  <a:txBody>
                    <a:bodyPr/>
                    <a:lstStyle/>
                    <a:p>
                      <a:pPr algn="r" defTabSz="685800" rtl="0" eaLnBrk="1" latinLnBrk="0" hangingPunct="1">
                        <a:lnSpc>
                          <a:spcPct val="90000"/>
                        </a:lnSpc>
                        <a:spcBef>
                          <a:spcPct val="0"/>
                        </a:spcBef>
                        <a:buNone/>
                      </a:pPr>
                      <a:r>
                        <a:rPr lang="en-US" altLang="zh-CN" sz="1600" b="0" kern="1200" dirty="0">
                          <a:solidFill>
                            <a:schemeClr val="tx1"/>
                          </a:solidFill>
                          <a:latin typeface="+mj-ea"/>
                          <a:ea typeface="+mj-ea"/>
                          <a:cs typeface="+mj-cs"/>
                        </a:rPr>
                        <a:t>2,200</a:t>
                      </a:r>
                      <a:endParaRPr lang="zh-CN" altLang="en-US" sz="1600" b="0" kern="1200" dirty="0">
                        <a:solidFill>
                          <a:schemeClr val="tx1"/>
                        </a:solidFill>
                        <a:latin typeface="+mj-ea"/>
                        <a:ea typeface="+mj-ea"/>
                        <a:cs typeface="+mj-cs"/>
                      </a:endParaRPr>
                    </a:p>
                  </a:txBody>
                  <a:tcPr/>
                </a:tc>
                <a:tc>
                  <a:txBody>
                    <a:bodyPr/>
                    <a:lstStyle/>
                    <a:p>
                      <a:pPr marL="0" algn="r" defTabSz="685800" rtl="0" eaLnBrk="1" latinLnBrk="0" hangingPunct="1">
                        <a:lnSpc>
                          <a:spcPct val="90000"/>
                        </a:lnSpc>
                        <a:spcBef>
                          <a:spcPct val="0"/>
                        </a:spcBef>
                        <a:buNone/>
                      </a:pPr>
                      <a:r>
                        <a:rPr lang="en-US" altLang="zh-CN" sz="1600" b="0" kern="1200" dirty="0">
                          <a:solidFill>
                            <a:schemeClr val="tx1"/>
                          </a:solidFill>
                          <a:latin typeface="+mj-ea"/>
                          <a:ea typeface="+mj-ea"/>
                          <a:cs typeface="+mj-cs"/>
                        </a:rPr>
                        <a:t>5,050</a:t>
                      </a:r>
                      <a:endParaRPr lang="zh-CN" altLang="en-US" sz="1600" b="0" kern="1200" dirty="0">
                        <a:solidFill>
                          <a:schemeClr val="tx1"/>
                        </a:solidFill>
                        <a:latin typeface="+mj-ea"/>
                        <a:ea typeface="+mj-ea"/>
                        <a:cs typeface="+mj-cs"/>
                      </a:endParaRPr>
                    </a:p>
                  </a:txBody>
                  <a:tcPr/>
                </a:tc>
                <a:tc>
                  <a:txBody>
                    <a:bodyPr/>
                    <a:lstStyle/>
                    <a:p>
                      <a:pPr marL="0" algn="r" defTabSz="685800" rtl="0" eaLnBrk="1" latinLnBrk="0" hangingPunct="1">
                        <a:lnSpc>
                          <a:spcPct val="90000"/>
                        </a:lnSpc>
                        <a:spcBef>
                          <a:spcPct val="0"/>
                        </a:spcBef>
                        <a:buNone/>
                      </a:pPr>
                      <a:r>
                        <a:rPr lang="en-US" altLang="zh-CN" sz="1600" b="0" kern="1200" dirty="0">
                          <a:solidFill>
                            <a:schemeClr val="tx1"/>
                          </a:solidFill>
                          <a:latin typeface="+mj-ea"/>
                          <a:ea typeface="+mj-ea"/>
                          <a:cs typeface="+mj-cs"/>
                        </a:rPr>
                        <a:t>-2,850</a:t>
                      </a:r>
                      <a:endParaRPr lang="zh-CN" altLang="en-US" sz="1600" b="0" kern="1200" dirty="0">
                        <a:solidFill>
                          <a:schemeClr val="tx1"/>
                        </a:solidFill>
                        <a:latin typeface="+mj-ea"/>
                        <a:ea typeface="+mj-ea"/>
                        <a:cs typeface="+mj-cs"/>
                      </a:endParaRPr>
                    </a:p>
                  </a:txBody>
                  <a:tcPr/>
                </a:tc>
                <a:tc>
                  <a:txBody>
                    <a:bodyPr/>
                    <a:lstStyle/>
                    <a:p>
                      <a:pPr marL="0" algn="r" defTabSz="685800" rtl="0" eaLnBrk="1" latinLnBrk="0" hangingPunct="1">
                        <a:lnSpc>
                          <a:spcPct val="90000"/>
                        </a:lnSpc>
                        <a:spcBef>
                          <a:spcPct val="0"/>
                        </a:spcBef>
                        <a:buNone/>
                      </a:pPr>
                      <a:r>
                        <a:rPr lang="en-US" altLang="zh-CN" sz="1600" b="0" kern="1200" dirty="0">
                          <a:solidFill>
                            <a:schemeClr val="tx1"/>
                          </a:solidFill>
                          <a:latin typeface="+mj-ea"/>
                          <a:ea typeface="+mj-ea"/>
                          <a:cs typeface="+mj-cs"/>
                        </a:rPr>
                        <a:t>-129.55%</a:t>
                      </a:r>
                      <a:endParaRPr lang="zh-CN" altLang="en-US" sz="1600" b="0" kern="1200" dirty="0">
                        <a:solidFill>
                          <a:schemeClr val="tx1"/>
                        </a:solidFill>
                        <a:latin typeface="+mj-ea"/>
                        <a:ea typeface="+mj-ea"/>
                        <a:cs typeface="+mj-cs"/>
                      </a:endParaRPr>
                    </a:p>
                  </a:txBody>
                  <a:tcPr/>
                </a:tc>
                <a:extLst>
                  <a:ext uri="{0D108BD9-81ED-4DB2-BD59-A6C34878D82A}">
                    <a16:rowId xmlns:a16="http://schemas.microsoft.com/office/drawing/2014/main" val="10001"/>
                  </a:ext>
                </a:extLst>
              </a:tr>
              <a:tr h="310896">
                <a:tc>
                  <a:txBody>
                    <a:bodyPr/>
                    <a:lstStyle/>
                    <a:p>
                      <a:pPr algn="ctr" defTabSz="685800" rtl="0" eaLnBrk="1" latinLnBrk="0" hangingPunct="1">
                        <a:lnSpc>
                          <a:spcPct val="90000"/>
                        </a:lnSpc>
                        <a:spcBef>
                          <a:spcPct val="0"/>
                        </a:spcBef>
                        <a:buNone/>
                      </a:pPr>
                      <a:r>
                        <a:rPr lang="zh-CN" altLang="en-US" sz="1600" b="0" kern="1200" dirty="0">
                          <a:solidFill>
                            <a:schemeClr val="tx1"/>
                          </a:solidFill>
                          <a:latin typeface="+mj-lt"/>
                          <a:ea typeface="+mj-ea"/>
                          <a:cs typeface="+mj-cs"/>
                        </a:rPr>
                        <a:t>一期</a:t>
                      </a:r>
                      <a:r>
                        <a:rPr lang="en-US" altLang="zh-CN" sz="1600" b="0" kern="1200" dirty="0">
                          <a:solidFill>
                            <a:schemeClr val="tx1"/>
                          </a:solidFill>
                          <a:latin typeface="+mj-lt"/>
                          <a:ea typeface="+mj-ea"/>
                          <a:cs typeface="+mj-cs"/>
                        </a:rPr>
                        <a:t>+</a:t>
                      </a:r>
                      <a:r>
                        <a:rPr lang="zh-CN" altLang="en-US" sz="1600" b="0" kern="1200" dirty="0">
                          <a:solidFill>
                            <a:schemeClr val="tx1"/>
                          </a:solidFill>
                          <a:latin typeface="+mj-lt"/>
                          <a:ea typeface="+mj-ea"/>
                          <a:cs typeface="+mj-cs"/>
                        </a:rPr>
                        <a:t>二期</a:t>
                      </a:r>
                    </a:p>
                  </a:txBody>
                  <a:tcPr/>
                </a:tc>
                <a:tc>
                  <a:txBody>
                    <a:bodyPr/>
                    <a:lstStyle/>
                    <a:p>
                      <a:pPr marL="0" algn="r" defTabSz="685800" rtl="0" eaLnBrk="1" latinLnBrk="0" hangingPunct="1">
                        <a:lnSpc>
                          <a:spcPct val="90000"/>
                        </a:lnSpc>
                        <a:spcBef>
                          <a:spcPct val="0"/>
                        </a:spcBef>
                        <a:buNone/>
                      </a:pPr>
                      <a:r>
                        <a:rPr lang="en-US" altLang="zh-CN" sz="1600" b="0" kern="1200" dirty="0">
                          <a:solidFill>
                            <a:schemeClr val="tx1"/>
                          </a:solidFill>
                          <a:latin typeface="+mj-ea"/>
                          <a:ea typeface="+mj-ea"/>
                          <a:cs typeface="+mj-cs"/>
                        </a:rPr>
                        <a:t>23,000</a:t>
                      </a:r>
                      <a:endParaRPr lang="zh-CN" altLang="en-US" sz="1600" b="0" kern="1200" dirty="0">
                        <a:solidFill>
                          <a:schemeClr val="tx1"/>
                        </a:solidFill>
                        <a:latin typeface="+mj-ea"/>
                        <a:ea typeface="+mj-ea"/>
                        <a:cs typeface="+mj-cs"/>
                      </a:endParaRPr>
                    </a:p>
                  </a:txBody>
                  <a:tcPr/>
                </a:tc>
                <a:tc>
                  <a:txBody>
                    <a:bodyPr/>
                    <a:lstStyle/>
                    <a:p>
                      <a:pPr marL="0" algn="r" defTabSz="685800" rtl="0" eaLnBrk="1" latinLnBrk="0" hangingPunct="1">
                        <a:lnSpc>
                          <a:spcPct val="90000"/>
                        </a:lnSpc>
                        <a:spcBef>
                          <a:spcPct val="0"/>
                        </a:spcBef>
                        <a:buNone/>
                      </a:pPr>
                      <a:r>
                        <a:rPr lang="en-US" altLang="zh-CN" sz="1600" b="0" kern="1200" dirty="0">
                          <a:solidFill>
                            <a:schemeClr val="tx1"/>
                          </a:solidFill>
                          <a:latin typeface="+mj-ea"/>
                          <a:ea typeface="+mj-ea"/>
                          <a:cs typeface="+mj-cs"/>
                        </a:rPr>
                        <a:t>24,030</a:t>
                      </a:r>
                      <a:endParaRPr lang="zh-CN" altLang="en-US" sz="1600" b="0" kern="1200" dirty="0">
                        <a:solidFill>
                          <a:schemeClr val="tx1"/>
                        </a:solidFill>
                        <a:latin typeface="+mj-ea"/>
                        <a:ea typeface="+mj-ea"/>
                        <a:cs typeface="+mj-cs"/>
                      </a:endParaRPr>
                    </a:p>
                  </a:txBody>
                  <a:tcPr/>
                </a:tc>
                <a:tc>
                  <a:txBody>
                    <a:bodyPr/>
                    <a:lstStyle/>
                    <a:p>
                      <a:pPr marL="0" algn="r" defTabSz="685800" rtl="0" eaLnBrk="1" latinLnBrk="0" hangingPunct="1">
                        <a:lnSpc>
                          <a:spcPct val="90000"/>
                        </a:lnSpc>
                        <a:spcBef>
                          <a:spcPct val="0"/>
                        </a:spcBef>
                        <a:buNone/>
                      </a:pPr>
                      <a:r>
                        <a:rPr lang="en-US" altLang="zh-CN" sz="1600" b="0" kern="1200" dirty="0">
                          <a:solidFill>
                            <a:schemeClr val="tx1"/>
                          </a:solidFill>
                          <a:latin typeface="+mj-ea"/>
                          <a:ea typeface="+mj-ea"/>
                          <a:cs typeface="+mj-cs"/>
                        </a:rPr>
                        <a:t>-1,030</a:t>
                      </a:r>
                      <a:endParaRPr lang="zh-CN" altLang="en-US" sz="1600" b="0" kern="1200" dirty="0">
                        <a:solidFill>
                          <a:schemeClr val="tx1"/>
                        </a:solidFill>
                        <a:latin typeface="+mj-ea"/>
                        <a:ea typeface="+mj-ea"/>
                        <a:cs typeface="+mj-cs"/>
                      </a:endParaRPr>
                    </a:p>
                  </a:txBody>
                  <a:tcPr/>
                </a:tc>
                <a:tc>
                  <a:txBody>
                    <a:bodyPr/>
                    <a:lstStyle/>
                    <a:p>
                      <a:pPr marL="0" algn="r" defTabSz="685800" rtl="0" eaLnBrk="1" latinLnBrk="0" hangingPunct="1">
                        <a:lnSpc>
                          <a:spcPct val="90000"/>
                        </a:lnSpc>
                        <a:spcBef>
                          <a:spcPct val="0"/>
                        </a:spcBef>
                        <a:buNone/>
                      </a:pPr>
                      <a:r>
                        <a:rPr lang="en-US" altLang="zh-CN" sz="1600" b="0" kern="1200" dirty="0">
                          <a:solidFill>
                            <a:schemeClr val="tx1"/>
                          </a:solidFill>
                          <a:latin typeface="+mj-ea"/>
                          <a:ea typeface="+mj-ea"/>
                          <a:cs typeface="+mj-cs"/>
                        </a:rPr>
                        <a:t>-4.49%</a:t>
                      </a:r>
                      <a:endParaRPr lang="zh-CN" altLang="en-US" sz="1600" b="0" kern="1200" dirty="0">
                        <a:solidFill>
                          <a:schemeClr val="tx1"/>
                        </a:solidFill>
                        <a:latin typeface="+mj-ea"/>
                        <a:ea typeface="+mj-ea"/>
                        <a:cs typeface="+mj-cs"/>
                      </a:endParaRPr>
                    </a:p>
                  </a:txBody>
                  <a:tcPr/>
                </a:tc>
                <a:extLst>
                  <a:ext uri="{0D108BD9-81ED-4DB2-BD59-A6C34878D82A}">
                    <a16:rowId xmlns:a16="http://schemas.microsoft.com/office/drawing/2014/main" val="10002"/>
                  </a:ext>
                </a:extLst>
              </a:tr>
              <a:tr h="310896">
                <a:tc>
                  <a:txBody>
                    <a:bodyPr/>
                    <a:lstStyle/>
                    <a:p>
                      <a:pPr algn="ctr" defTabSz="685800" rtl="0" eaLnBrk="1" latinLnBrk="0" hangingPunct="1">
                        <a:lnSpc>
                          <a:spcPct val="90000"/>
                        </a:lnSpc>
                        <a:spcBef>
                          <a:spcPct val="0"/>
                        </a:spcBef>
                        <a:buNone/>
                      </a:pPr>
                      <a:r>
                        <a:rPr lang="zh-CN" altLang="en-US" sz="1600" b="0" kern="1200" dirty="0">
                          <a:solidFill>
                            <a:schemeClr val="tx1"/>
                          </a:solidFill>
                          <a:latin typeface="+mj-lt"/>
                          <a:ea typeface="+mj-ea"/>
                          <a:cs typeface="+mj-cs"/>
                        </a:rPr>
                        <a:t>保本点</a:t>
                      </a:r>
                    </a:p>
                  </a:txBody>
                  <a:tcPr/>
                </a:tc>
                <a:tc>
                  <a:txBody>
                    <a:bodyPr/>
                    <a:lstStyle/>
                    <a:p>
                      <a:pPr marL="0" algn="r" defTabSz="685800" rtl="0" eaLnBrk="1" latinLnBrk="0" hangingPunct="1">
                        <a:lnSpc>
                          <a:spcPct val="90000"/>
                        </a:lnSpc>
                        <a:spcBef>
                          <a:spcPct val="0"/>
                        </a:spcBef>
                        <a:buNone/>
                      </a:pPr>
                      <a:r>
                        <a:rPr lang="en-US" altLang="zh-CN" sz="1600" b="0" kern="1200" dirty="0">
                          <a:solidFill>
                            <a:schemeClr val="tx1"/>
                          </a:solidFill>
                          <a:latin typeface="+mj-ea"/>
                          <a:ea typeface="+mj-ea"/>
                          <a:cs typeface="+mj-cs"/>
                        </a:rPr>
                        <a:t>34,771</a:t>
                      </a:r>
                      <a:endParaRPr lang="zh-CN" altLang="en-US" sz="1600" b="0" kern="1200" dirty="0">
                        <a:solidFill>
                          <a:schemeClr val="tx1"/>
                        </a:solidFill>
                        <a:latin typeface="+mj-ea"/>
                        <a:ea typeface="+mj-ea"/>
                        <a:cs typeface="+mj-cs"/>
                      </a:endParaRPr>
                    </a:p>
                  </a:txBody>
                  <a:tcPr/>
                </a:tc>
                <a:tc>
                  <a:txBody>
                    <a:bodyPr/>
                    <a:lstStyle/>
                    <a:p>
                      <a:pPr marL="0" algn="r" defTabSz="685800" rtl="0" eaLnBrk="1" latinLnBrk="0" hangingPunct="1">
                        <a:lnSpc>
                          <a:spcPct val="90000"/>
                        </a:lnSpc>
                        <a:spcBef>
                          <a:spcPct val="0"/>
                        </a:spcBef>
                        <a:buNone/>
                      </a:pPr>
                      <a:r>
                        <a:rPr lang="en-US" altLang="zh-CN" sz="1600" b="0" kern="1200" dirty="0">
                          <a:solidFill>
                            <a:schemeClr val="tx1"/>
                          </a:solidFill>
                          <a:latin typeface="+mj-ea"/>
                          <a:ea typeface="+mj-ea"/>
                          <a:cs typeface="+mj-cs"/>
                        </a:rPr>
                        <a:t>34,771</a:t>
                      </a:r>
                      <a:endParaRPr lang="zh-CN" altLang="en-US" sz="1600" b="0" kern="1200" dirty="0">
                        <a:solidFill>
                          <a:schemeClr val="tx1"/>
                        </a:solidFill>
                        <a:latin typeface="+mj-ea"/>
                        <a:ea typeface="+mj-ea"/>
                        <a:cs typeface="+mj-cs"/>
                      </a:endParaRPr>
                    </a:p>
                  </a:txBody>
                  <a:tcPr/>
                </a:tc>
                <a:tc>
                  <a:txBody>
                    <a:bodyPr/>
                    <a:lstStyle/>
                    <a:p>
                      <a:pPr marL="0" algn="r" defTabSz="685800" rtl="0" eaLnBrk="1" latinLnBrk="0" hangingPunct="1">
                        <a:lnSpc>
                          <a:spcPct val="90000"/>
                        </a:lnSpc>
                        <a:spcBef>
                          <a:spcPct val="0"/>
                        </a:spcBef>
                        <a:buNone/>
                      </a:pPr>
                      <a:r>
                        <a:rPr lang="en-US" altLang="zh-CN" sz="1600" b="0" kern="1200" dirty="0">
                          <a:solidFill>
                            <a:schemeClr val="tx1"/>
                          </a:solidFill>
                          <a:latin typeface="+mj-ea"/>
                          <a:ea typeface="+mj-ea"/>
                          <a:cs typeface="+mj-cs"/>
                        </a:rPr>
                        <a:t>0</a:t>
                      </a:r>
                      <a:endParaRPr lang="zh-CN" altLang="en-US" sz="1600" b="0" kern="1200" dirty="0">
                        <a:solidFill>
                          <a:schemeClr val="tx1"/>
                        </a:solidFill>
                        <a:latin typeface="+mj-ea"/>
                        <a:ea typeface="+mj-ea"/>
                        <a:cs typeface="+mj-cs"/>
                      </a:endParaRPr>
                    </a:p>
                  </a:txBody>
                  <a:tcPr/>
                </a:tc>
                <a:tc>
                  <a:txBody>
                    <a:bodyPr/>
                    <a:lstStyle/>
                    <a:p>
                      <a:pPr marL="0" algn="r" defTabSz="685800" rtl="0" eaLnBrk="1" latinLnBrk="0" hangingPunct="1">
                        <a:lnSpc>
                          <a:spcPct val="90000"/>
                        </a:lnSpc>
                        <a:spcBef>
                          <a:spcPct val="0"/>
                        </a:spcBef>
                        <a:buNone/>
                      </a:pPr>
                      <a:r>
                        <a:rPr lang="en-US" altLang="zh-CN" sz="1600" b="0" kern="1200" dirty="0">
                          <a:solidFill>
                            <a:schemeClr val="tx1"/>
                          </a:solidFill>
                          <a:latin typeface="+mj-ea"/>
                          <a:ea typeface="+mj-ea"/>
                          <a:cs typeface="+mj-cs"/>
                        </a:rPr>
                        <a:t>0</a:t>
                      </a:r>
                      <a:endParaRPr lang="zh-CN" altLang="en-US" sz="1600" b="0" kern="1200" dirty="0">
                        <a:solidFill>
                          <a:schemeClr val="tx1"/>
                        </a:solidFill>
                        <a:latin typeface="+mj-ea"/>
                        <a:ea typeface="+mj-ea"/>
                        <a:cs typeface="+mj-cs"/>
                      </a:endParaRPr>
                    </a:p>
                  </a:txBody>
                  <a:tcPr/>
                </a:tc>
                <a:extLst>
                  <a:ext uri="{0D108BD9-81ED-4DB2-BD59-A6C34878D82A}">
                    <a16:rowId xmlns:a16="http://schemas.microsoft.com/office/drawing/2014/main" val="10003"/>
                  </a:ext>
                </a:extLst>
              </a:tr>
              <a:tr h="310896">
                <a:tc>
                  <a:txBody>
                    <a:bodyPr/>
                    <a:lstStyle/>
                    <a:p>
                      <a:pPr algn="ctr" defTabSz="685800" rtl="0" eaLnBrk="1" latinLnBrk="0" hangingPunct="1">
                        <a:lnSpc>
                          <a:spcPct val="90000"/>
                        </a:lnSpc>
                        <a:spcBef>
                          <a:spcPct val="0"/>
                        </a:spcBef>
                        <a:buNone/>
                      </a:pPr>
                      <a:r>
                        <a:rPr lang="zh-CN" altLang="en-US" sz="1600" b="0" kern="1200" dirty="0">
                          <a:solidFill>
                            <a:schemeClr val="tx1"/>
                          </a:solidFill>
                          <a:latin typeface="+mj-lt"/>
                          <a:ea typeface="+mj-ea"/>
                          <a:cs typeface="+mj-cs"/>
                        </a:rPr>
                        <a:t>最大点</a:t>
                      </a:r>
                    </a:p>
                  </a:txBody>
                  <a:tcPr/>
                </a:tc>
                <a:tc>
                  <a:txBody>
                    <a:bodyPr/>
                    <a:lstStyle/>
                    <a:p>
                      <a:pPr marL="0" algn="r" defTabSz="685800" rtl="0" eaLnBrk="1" latinLnBrk="0" hangingPunct="1">
                        <a:lnSpc>
                          <a:spcPct val="90000"/>
                        </a:lnSpc>
                        <a:spcBef>
                          <a:spcPct val="0"/>
                        </a:spcBef>
                        <a:buNone/>
                      </a:pPr>
                      <a:r>
                        <a:rPr lang="en-US" altLang="zh-CN" sz="1600" b="0" kern="1200" dirty="0">
                          <a:solidFill>
                            <a:schemeClr val="tx1"/>
                          </a:solidFill>
                          <a:latin typeface="+mj-ea"/>
                          <a:ea typeface="+mj-ea"/>
                          <a:cs typeface="+mj-cs"/>
                        </a:rPr>
                        <a:t>111,400</a:t>
                      </a:r>
                      <a:endParaRPr lang="zh-CN" altLang="en-US" sz="1600" b="0" kern="1200" dirty="0">
                        <a:solidFill>
                          <a:schemeClr val="tx1"/>
                        </a:solidFill>
                        <a:latin typeface="+mj-ea"/>
                        <a:ea typeface="+mj-ea"/>
                        <a:cs typeface="+mj-cs"/>
                      </a:endParaRPr>
                    </a:p>
                  </a:txBody>
                  <a:tcPr/>
                </a:tc>
                <a:tc>
                  <a:txBody>
                    <a:bodyPr/>
                    <a:lstStyle/>
                    <a:p>
                      <a:pPr marL="0" algn="r" defTabSz="685800" rtl="0" eaLnBrk="1" latinLnBrk="0" hangingPunct="1">
                        <a:lnSpc>
                          <a:spcPct val="90000"/>
                        </a:lnSpc>
                        <a:spcBef>
                          <a:spcPct val="0"/>
                        </a:spcBef>
                        <a:buNone/>
                      </a:pPr>
                      <a:r>
                        <a:rPr lang="en-US" altLang="zh-CN" sz="1600" b="0" kern="1200" dirty="0">
                          <a:solidFill>
                            <a:schemeClr val="tx1"/>
                          </a:solidFill>
                          <a:latin typeface="+mj-ea"/>
                          <a:ea typeface="+mj-ea"/>
                          <a:cs typeface="+mj-cs"/>
                        </a:rPr>
                        <a:t>104,695</a:t>
                      </a:r>
                      <a:endParaRPr lang="zh-CN" altLang="en-US" sz="1600" b="0" kern="1200" dirty="0">
                        <a:solidFill>
                          <a:schemeClr val="tx1"/>
                        </a:solidFill>
                        <a:latin typeface="+mj-ea"/>
                        <a:ea typeface="+mj-ea"/>
                        <a:cs typeface="+mj-cs"/>
                      </a:endParaRPr>
                    </a:p>
                  </a:txBody>
                  <a:tcPr/>
                </a:tc>
                <a:tc>
                  <a:txBody>
                    <a:bodyPr/>
                    <a:lstStyle/>
                    <a:p>
                      <a:pPr marL="0" algn="r" defTabSz="685800" rtl="0" eaLnBrk="1" latinLnBrk="0" hangingPunct="1">
                        <a:lnSpc>
                          <a:spcPct val="90000"/>
                        </a:lnSpc>
                        <a:spcBef>
                          <a:spcPct val="0"/>
                        </a:spcBef>
                        <a:buNone/>
                      </a:pPr>
                      <a:r>
                        <a:rPr lang="en-US" altLang="zh-CN" sz="1600" b="0" kern="1200" dirty="0">
                          <a:solidFill>
                            <a:schemeClr val="tx1"/>
                          </a:solidFill>
                          <a:latin typeface="+mj-ea"/>
                          <a:ea typeface="+mj-ea"/>
                          <a:cs typeface="+mj-cs"/>
                        </a:rPr>
                        <a:t>6,705</a:t>
                      </a:r>
                      <a:endParaRPr lang="zh-CN" altLang="en-US" sz="1600" b="0" kern="1200" dirty="0">
                        <a:solidFill>
                          <a:schemeClr val="tx1"/>
                        </a:solidFill>
                        <a:latin typeface="+mj-ea"/>
                        <a:ea typeface="+mj-ea"/>
                        <a:cs typeface="+mj-cs"/>
                      </a:endParaRPr>
                    </a:p>
                  </a:txBody>
                  <a:tcPr/>
                </a:tc>
                <a:tc>
                  <a:txBody>
                    <a:bodyPr/>
                    <a:lstStyle/>
                    <a:p>
                      <a:pPr marL="0" algn="r" defTabSz="685800" rtl="0" eaLnBrk="1" latinLnBrk="0" hangingPunct="1">
                        <a:lnSpc>
                          <a:spcPct val="90000"/>
                        </a:lnSpc>
                        <a:spcBef>
                          <a:spcPct val="0"/>
                        </a:spcBef>
                        <a:buNone/>
                      </a:pPr>
                      <a:r>
                        <a:rPr lang="en-US" altLang="zh-CN" sz="1600" b="0" kern="1200" dirty="0">
                          <a:solidFill>
                            <a:schemeClr val="tx1"/>
                          </a:solidFill>
                          <a:latin typeface="+mj-ea"/>
                          <a:ea typeface="+mj-ea"/>
                          <a:cs typeface="+mj-cs"/>
                        </a:rPr>
                        <a:t>6.02%</a:t>
                      </a:r>
                      <a:endParaRPr lang="zh-CN" altLang="en-US" sz="1600" b="0" kern="1200" dirty="0">
                        <a:solidFill>
                          <a:schemeClr val="tx1"/>
                        </a:solidFill>
                        <a:latin typeface="+mj-ea"/>
                        <a:ea typeface="+mj-ea"/>
                        <a:cs typeface="+mj-cs"/>
                      </a:endParaRPr>
                    </a:p>
                  </a:txBody>
                  <a:tcPr/>
                </a:tc>
                <a:extLst>
                  <a:ext uri="{0D108BD9-81ED-4DB2-BD59-A6C34878D82A}">
                    <a16:rowId xmlns:a16="http://schemas.microsoft.com/office/drawing/2014/main" val="10004"/>
                  </a:ext>
                </a:extLst>
              </a:tr>
            </a:tbl>
          </a:graphicData>
        </a:graphic>
      </p:graphicFrame>
      <p:sp>
        <p:nvSpPr>
          <p:cNvPr id="34" name="Teardrop 25"/>
          <p:cNvSpPr/>
          <p:nvPr/>
        </p:nvSpPr>
        <p:spPr>
          <a:xfrm rot="8100000">
            <a:off x="652391" y="2791872"/>
            <a:ext cx="264182" cy="267261"/>
          </a:xfrm>
          <a:prstGeom prst="teardrop">
            <a:avLst>
              <a:gd name="adj" fmla="val 131619"/>
            </a:avLst>
          </a:prstGeom>
          <a:solidFill>
            <a:srgbClr val="C00000"/>
          </a:solidFill>
          <a:ln w="12700" cap="flat" cmpd="sng" algn="ctr">
            <a:no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dirty="0">
              <a:ln>
                <a:noFill/>
              </a:ln>
              <a:solidFill>
                <a:prstClr val="white"/>
              </a:solidFill>
              <a:effectLst/>
              <a:uLnTx/>
              <a:uFillTx/>
              <a:latin typeface="微软雅黑 Light"/>
              <a:ea typeface="微软雅黑 Light"/>
              <a:cs typeface="+mn-cs"/>
            </a:endParaRPr>
          </a:p>
        </p:txBody>
      </p:sp>
      <p:sp>
        <p:nvSpPr>
          <p:cNvPr id="35" name="文本框 34"/>
          <p:cNvSpPr txBox="1"/>
          <p:nvPr/>
        </p:nvSpPr>
        <p:spPr>
          <a:xfrm>
            <a:off x="921233" y="2788233"/>
            <a:ext cx="19910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解决方案</a:t>
            </a:r>
          </a:p>
        </p:txBody>
      </p:sp>
      <p:sp>
        <p:nvSpPr>
          <p:cNvPr id="9" name="文本框 8"/>
          <p:cNvSpPr txBox="1"/>
          <p:nvPr/>
        </p:nvSpPr>
        <p:spPr>
          <a:xfrm>
            <a:off x="1020869" y="3284357"/>
            <a:ext cx="364743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拿到</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B</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运营商后续</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5G</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项目</a:t>
            </a:r>
          </a:p>
        </p:txBody>
      </p:sp>
      <p:sp>
        <p:nvSpPr>
          <p:cNvPr id="39" name="矩形: 圆角 38"/>
          <p:cNvSpPr/>
          <p:nvPr/>
        </p:nvSpPr>
        <p:spPr>
          <a:xfrm>
            <a:off x="3409521" y="4762271"/>
            <a:ext cx="1764969" cy="554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B</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运营商现有</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1</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万个</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4G</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基站</a:t>
            </a:r>
          </a:p>
        </p:txBody>
      </p:sp>
      <p:sp>
        <p:nvSpPr>
          <p:cNvPr id="59" name="矩形: 圆角 58"/>
          <p:cNvSpPr/>
          <p:nvPr/>
        </p:nvSpPr>
        <p:spPr>
          <a:xfrm>
            <a:off x="3397645" y="3982875"/>
            <a:ext cx="1764969" cy="554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5G</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基站个数约为</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4G</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的两倍</a:t>
            </a:r>
          </a:p>
        </p:txBody>
      </p:sp>
      <p:sp>
        <p:nvSpPr>
          <p:cNvPr id="60" name="矩形: 圆角 59"/>
          <p:cNvSpPr/>
          <p:nvPr/>
        </p:nvSpPr>
        <p:spPr>
          <a:xfrm>
            <a:off x="3425971" y="5541667"/>
            <a:ext cx="1764968" cy="830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B</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运营商采用双</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Vendor</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供应商策略</a:t>
            </a:r>
          </a:p>
        </p:txBody>
      </p:sp>
      <p:sp>
        <p:nvSpPr>
          <p:cNvPr id="11" name="右大括号 10"/>
          <p:cNvSpPr/>
          <p:nvPr/>
        </p:nvSpPr>
        <p:spPr>
          <a:xfrm>
            <a:off x="5312586" y="4156425"/>
            <a:ext cx="293308" cy="2119201"/>
          </a:xfrm>
          <a:prstGeom prst="rightBrace">
            <a:avLst/>
          </a:prstGeom>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black"/>
              </a:solidFill>
              <a:effectLst/>
              <a:uLnTx/>
              <a:uFillTx/>
              <a:latin typeface="Calibri Light" panose="020F0302020204030204"/>
              <a:ea typeface="微软雅黑 Light"/>
              <a:cs typeface="+mn-cs"/>
            </a:endParaRPr>
          </a:p>
        </p:txBody>
      </p:sp>
      <p:sp>
        <p:nvSpPr>
          <p:cNvPr id="61" name="矩形: 圆角 60"/>
          <p:cNvSpPr/>
          <p:nvPr/>
        </p:nvSpPr>
        <p:spPr>
          <a:xfrm>
            <a:off x="596590" y="4195357"/>
            <a:ext cx="436765" cy="19794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保本点</a:t>
            </a:r>
          </a:p>
        </p:txBody>
      </p:sp>
      <p:sp>
        <p:nvSpPr>
          <p:cNvPr id="12" name="左大括号 11"/>
          <p:cNvSpPr/>
          <p:nvPr/>
        </p:nvSpPr>
        <p:spPr>
          <a:xfrm>
            <a:off x="1226938" y="4195356"/>
            <a:ext cx="149719" cy="1907061"/>
          </a:xfrm>
          <a:prstGeom prst="leftBrace">
            <a:avLst/>
          </a:prstGeom>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13" name="文本框 12"/>
          <p:cNvSpPr txBox="1"/>
          <p:nvPr/>
        </p:nvSpPr>
        <p:spPr>
          <a:xfrm>
            <a:off x="1426920" y="4313310"/>
            <a:ext cx="167371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若此次只拿到一期项目</a:t>
            </a:r>
            <a:r>
              <a:rPr kumimoji="0" lang="en-US" altLang="zh-CN"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:3631</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个</a:t>
            </a:r>
          </a:p>
        </p:txBody>
      </p:sp>
      <p:sp>
        <p:nvSpPr>
          <p:cNvPr id="65" name="文本框 64"/>
          <p:cNvSpPr txBox="1"/>
          <p:nvPr/>
        </p:nvSpPr>
        <p:spPr>
          <a:xfrm>
            <a:off x="1460570" y="5434597"/>
            <a:ext cx="160384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若此次拿到两期项目</a:t>
            </a:r>
            <a:r>
              <a:rPr kumimoji="0" lang="en-US" altLang="zh-CN"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:1131</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个</a:t>
            </a:r>
          </a:p>
        </p:txBody>
      </p:sp>
      <p:sp>
        <p:nvSpPr>
          <p:cNvPr id="14" name="箭头: 右 13"/>
          <p:cNvSpPr/>
          <p:nvPr/>
        </p:nvSpPr>
        <p:spPr>
          <a:xfrm>
            <a:off x="6330972" y="5088990"/>
            <a:ext cx="265803" cy="299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a:cs typeface="+mn-cs"/>
            </a:endParaRPr>
          </a:p>
        </p:txBody>
      </p:sp>
      <p:sp>
        <p:nvSpPr>
          <p:cNvPr id="15" name="文本框 14"/>
          <p:cNvSpPr txBox="1"/>
          <p:nvPr/>
        </p:nvSpPr>
        <p:spPr>
          <a:xfrm>
            <a:off x="6596776" y="5053355"/>
            <a:ext cx="10970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11000</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个</a:t>
            </a:r>
          </a:p>
        </p:txBody>
      </p:sp>
      <p:sp>
        <p:nvSpPr>
          <p:cNvPr id="68" name="文本框 67"/>
          <p:cNvSpPr txBox="1"/>
          <p:nvPr/>
        </p:nvSpPr>
        <p:spPr>
          <a:xfrm>
            <a:off x="8037311" y="3272673"/>
            <a:ext cx="41408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借助</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B</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运营商打开</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N</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国</a:t>
            </a: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5G</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市场</a:t>
            </a:r>
          </a:p>
        </p:txBody>
      </p:sp>
      <p:sp>
        <p:nvSpPr>
          <p:cNvPr id="73" name="矩形: 圆角 72"/>
          <p:cNvSpPr/>
          <p:nvPr/>
        </p:nvSpPr>
        <p:spPr>
          <a:xfrm>
            <a:off x="8837026" y="3857386"/>
            <a:ext cx="1930437" cy="571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B</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运营商</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5G</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项目的成功建设</a:t>
            </a:r>
          </a:p>
        </p:txBody>
      </p:sp>
      <p:sp>
        <p:nvSpPr>
          <p:cNvPr id="74" name="矩形: 圆角 73"/>
          <p:cNvSpPr/>
          <p:nvPr/>
        </p:nvSpPr>
        <p:spPr>
          <a:xfrm>
            <a:off x="8913502" y="5976173"/>
            <a:ext cx="1930437" cy="488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打开</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N</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国</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5G</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市场</a:t>
            </a:r>
          </a:p>
        </p:txBody>
      </p:sp>
      <p:sp>
        <p:nvSpPr>
          <p:cNvPr id="18" name="箭头: 下 17"/>
          <p:cNvSpPr/>
          <p:nvPr/>
        </p:nvSpPr>
        <p:spPr>
          <a:xfrm>
            <a:off x="10346469" y="4523947"/>
            <a:ext cx="118135" cy="284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a:cs typeface="+mn-cs"/>
            </a:endParaRPr>
          </a:p>
        </p:txBody>
      </p:sp>
      <p:sp>
        <p:nvSpPr>
          <p:cNvPr id="76" name="箭头: 下 75"/>
          <p:cNvSpPr/>
          <p:nvPr/>
        </p:nvSpPr>
        <p:spPr>
          <a:xfrm>
            <a:off x="9246771" y="4516977"/>
            <a:ext cx="118135" cy="284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a:cs typeface="+mn-cs"/>
            </a:endParaRPr>
          </a:p>
        </p:txBody>
      </p:sp>
      <p:sp>
        <p:nvSpPr>
          <p:cNvPr id="80" name="箭头: 下 79"/>
          <p:cNvSpPr/>
          <p:nvPr/>
        </p:nvSpPr>
        <p:spPr>
          <a:xfrm>
            <a:off x="9246770" y="5567403"/>
            <a:ext cx="118135" cy="284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a:cs typeface="+mn-cs"/>
            </a:endParaRPr>
          </a:p>
        </p:txBody>
      </p:sp>
      <p:sp>
        <p:nvSpPr>
          <p:cNvPr id="81" name="箭头: 下 80"/>
          <p:cNvSpPr/>
          <p:nvPr/>
        </p:nvSpPr>
        <p:spPr>
          <a:xfrm>
            <a:off x="10346467" y="5585308"/>
            <a:ext cx="118135" cy="284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a:cs typeface="+mn-cs"/>
            </a:endParaRPr>
          </a:p>
        </p:txBody>
      </p:sp>
      <p:sp>
        <p:nvSpPr>
          <p:cNvPr id="19" name="文本框 18"/>
          <p:cNvSpPr txBox="1"/>
          <p:nvPr/>
        </p:nvSpPr>
        <p:spPr>
          <a:xfrm>
            <a:off x="7527932" y="1289213"/>
            <a:ext cx="4578225" cy="132343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两期项目建设会造成亏损</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若只能拿到一期项目，亏损远远大于两期项目之和</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可做出进一步的让步，促使</a:t>
            </a:r>
            <a:r>
              <a:rPr kumimoji="0" lang="en-US" altLang="zh-CN"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B</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运营商一次签署两期项目，让步金额控制在</a:t>
            </a:r>
            <a:r>
              <a:rPr kumimoji="0" lang="en-US" altLang="zh-CN"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1820</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万美金之内</a:t>
            </a:r>
          </a:p>
        </p:txBody>
      </p:sp>
      <p:sp>
        <p:nvSpPr>
          <p:cNvPr id="38" name="等腰三角形 37"/>
          <p:cNvSpPr/>
          <p:nvPr/>
        </p:nvSpPr>
        <p:spPr>
          <a:xfrm rot="5400000">
            <a:off x="8706075" y="129878"/>
            <a:ext cx="143511"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err="1">
              <a:ln>
                <a:noFill/>
              </a:ln>
              <a:solidFill>
                <a:prstClr val="black"/>
              </a:solidFill>
              <a:effectLst/>
              <a:uLnTx/>
              <a:uFillTx/>
              <a:latin typeface="Calibri Light" panose="020F0302020204030204"/>
              <a:ea typeface="微软雅黑 Light"/>
              <a:cs typeface="+mn-cs"/>
            </a:endParaRPr>
          </a:p>
        </p:txBody>
      </p:sp>
      <p:sp>
        <p:nvSpPr>
          <p:cNvPr id="40" name="等腰三角形 39"/>
          <p:cNvSpPr/>
          <p:nvPr/>
        </p:nvSpPr>
        <p:spPr>
          <a:xfrm rot="5400000">
            <a:off x="3511519" y="134078"/>
            <a:ext cx="143511"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err="1">
              <a:ln>
                <a:noFill/>
              </a:ln>
              <a:solidFill>
                <a:prstClr val="black"/>
              </a:solidFill>
              <a:effectLst/>
              <a:uLnTx/>
              <a:uFillTx/>
              <a:latin typeface="Calibri Light" panose="020F0302020204030204"/>
              <a:ea typeface="微软雅黑 Light"/>
              <a:cs typeface="+mn-cs"/>
            </a:endParaRPr>
          </a:p>
        </p:txBody>
      </p:sp>
      <p:sp>
        <p:nvSpPr>
          <p:cNvPr id="43" name="三角形 91"/>
          <p:cNvSpPr/>
          <p:nvPr/>
        </p:nvSpPr>
        <p:spPr>
          <a:xfrm rot="5400000">
            <a:off x="1901125" y="5122609"/>
            <a:ext cx="2578476" cy="60959"/>
          </a:xfrm>
          <a:prstGeom prst="triangle">
            <a:avLst/>
          </a:prstGeom>
          <a:solidFill>
            <a:schemeClr val="accent1">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120" b="0" i="0" u="none" strike="noStrike" kern="1200" cap="none" spc="0" normalizeH="0" baseline="0" noProof="0">
              <a:ln>
                <a:noFill/>
              </a:ln>
              <a:solidFill>
                <a:prstClr val="white"/>
              </a:solidFill>
              <a:effectLst/>
              <a:uLnTx/>
              <a:uFillTx/>
              <a:latin typeface="Calibri Light" panose="020F0302020204030204"/>
              <a:ea typeface="微软雅黑 Light"/>
              <a:cs typeface="+mn-cs"/>
            </a:endParaRPr>
          </a:p>
        </p:txBody>
      </p:sp>
      <p:sp>
        <p:nvSpPr>
          <p:cNvPr id="44" name="矩形: 圆角 43"/>
          <p:cNvSpPr/>
          <p:nvPr/>
        </p:nvSpPr>
        <p:spPr>
          <a:xfrm>
            <a:off x="5788684" y="4249039"/>
            <a:ext cx="436765" cy="19794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最大点</a:t>
            </a:r>
          </a:p>
        </p:txBody>
      </p:sp>
      <p:sp>
        <p:nvSpPr>
          <p:cNvPr id="47" name="矩形: 圆角 46"/>
          <p:cNvSpPr/>
          <p:nvPr/>
        </p:nvSpPr>
        <p:spPr>
          <a:xfrm>
            <a:off x="7719584" y="4907067"/>
            <a:ext cx="1930437" cy="571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促使</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A</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运营商选择华为</a:t>
            </a:r>
          </a:p>
        </p:txBody>
      </p:sp>
      <p:sp>
        <p:nvSpPr>
          <p:cNvPr id="48" name="矩形: 圆角 47"/>
          <p:cNvSpPr/>
          <p:nvPr/>
        </p:nvSpPr>
        <p:spPr>
          <a:xfrm>
            <a:off x="9999844" y="4907255"/>
            <a:ext cx="1930437" cy="571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Light"/>
                <a:cs typeface="+mn-cs"/>
              </a:rPr>
              <a:t>推动</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Light"/>
                <a:cs typeface="+mn-cs"/>
              </a:rPr>
              <a:t>C</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Light"/>
                <a:cs typeface="+mn-cs"/>
              </a:rPr>
              <a:t>运营商进行</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Light"/>
                <a:cs typeface="+mn-cs"/>
              </a:rPr>
              <a:t>5G</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Light"/>
                <a:cs typeface="+mn-cs"/>
              </a:rPr>
              <a:t>建设</a:t>
            </a:r>
          </a:p>
        </p:txBody>
      </p:sp>
      <p:grpSp>
        <p:nvGrpSpPr>
          <p:cNvPr id="50" name="组合 49"/>
          <p:cNvGrpSpPr/>
          <p:nvPr/>
        </p:nvGrpSpPr>
        <p:grpSpPr>
          <a:xfrm>
            <a:off x="596590" y="4220"/>
            <a:ext cx="11581137" cy="470334"/>
            <a:chOff x="11326" y="0"/>
            <a:chExt cx="11581137" cy="470334"/>
          </a:xfrm>
        </p:grpSpPr>
        <p:sp>
          <p:nvSpPr>
            <p:cNvPr id="51" name="矩形: 圆角 50"/>
            <p:cNvSpPr/>
            <p:nvPr/>
          </p:nvSpPr>
          <p:spPr>
            <a:xfrm>
              <a:off x="11326" y="0"/>
              <a:ext cx="11581137" cy="470334"/>
            </a:xfrm>
            <a:prstGeom prst="roundRect">
              <a:avLst>
                <a:gd name="adj" fmla="val 10000"/>
              </a:avLst>
            </a:prstGeom>
            <a:solidFill>
              <a:schemeClr val="accent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2" name="矩形: 圆角 4"/>
            <p:cNvSpPr txBox="1"/>
            <p:nvPr/>
          </p:nvSpPr>
          <p:spPr>
            <a:xfrm>
              <a:off x="25102" y="13776"/>
              <a:ext cx="11553585" cy="442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defRPr/>
              </a:pPr>
              <a:r>
                <a:rPr kumimoji="0" lang="zh-CN" altLang="en-US" sz="1800" b="0" i="0" u="none" strike="noStrike" kern="1200" cap="none" spc="0" normalizeH="0" baseline="0" noProof="0" dirty="0">
                  <a:ln>
                    <a:noFill/>
                  </a:ln>
                  <a:solidFill>
                    <a:srgbClr val="C51729"/>
                  </a:solidFill>
                  <a:effectLst/>
                  <a:uLnTx/>
                  <a:uFillTx/>
                  <a:latin typeface="微软雅黑" panose="020B0503020204020204" charset="-122"/>
                  <a:ea typeface="微软雅黑" panose="020B0503020204020204" charset="-122"/>
                  <a:cs typeface="+mn-cs"/>
                </a:rPr>
                <a:t>财报分析               </a:t>
              </a:r>
              <a:r>
                <a:rPr kumimoji="0" lang="zh-CN" altLang="en-US" sz="1800" b="1" i="0" u="none" strike="noStrike" kern="1200" cap="none" spc="0" normalizeH="0" baseline="0" noProof="0" dirty="0">
                  <a:ln>
                    <a:noFill/>
                  </a:ln>
                  <a:solidFill>
                    <a:srgbClr val="C51729"/>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风险识别及应对：亏损风险                     </a:t>
              </a:r>
              <a:r>
                <a:rPr kumimoji="0" lang="zh-CN" altLang="en-US" sz="1800" b="0" i="0" u="none" strike="noStrike" kern="1200" cap="none" spc="0" normalizeH="0" baseline="0" noProof="0" dirty="0">
                  <a:ln>
                    <a:noFill/>
                  </a:ln>
                  <a:solidFill>
                    <a:srgbClr val="C51729"/>
                  </a:solidFill>
                  <a:effectLst/>
                  <a:uLnTx/>
                  <a:uFillTx/>
                  <a:latin typeface="微软雅黑" panose="020B0503020204020204" charset="-122"/>
                  <a:ea typeface="微软雅黑" panose="020B0503020204020204" charset="-122"/>
                  <a:cs typeface="+mn-cs"/>
                </a:rPr>
                <a:t>签约决策</a:t>
              </a:r>
              <a:endParaRPr kumimoji="0" lang="zh-CN" altLang="en-US" sz="1200" b="0" i="0" u="none" strike="noStrike" kern="1200" cap="none" spc="0" normalizeH="0" baseline="0" noProof="0" dirty="0">
                <a:ln>
                  <a:noFill/>
                </a:ln>
                <a:solidFill>
                  <a:srgbClr val="C51729"/>
                </a:solidFill>
                <a:effectLst/>
                <a:uLnTx/>
                <a:uFillTx/>
                <a:latin typeface="微软雅黑" panose="020B0503020204020204" charset="-122"/>
                <a:ea typeface="微软雅黑" panose="020B0503020204020204" charset="-122"/>
                <a:cs typeface="+mn-cs"/>
              </a:endParaRPr>
            </a:p>
          </p:txBody>
        </p:sp>
      </p:grpSp>
      <p:sp>
        <p:nvSpPr>
          <p:cNvPr id="53" name="等腰三角形 52"/>
          <p:cNvSpPr/>
          <p:nvPr/>
        </p:nvSpPr>
        <p:spPr>
          <a:xfrm rot="5400000">
            <a:off x="4236699" y="146360"/>
            <a:ext cx="143510"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err="1">
              <a:ln>
                <a:noFill/>
              </a:ln>
              <a:solidFill>
                <a:prstClr val="black"/>
              </a:solidFill>
              <a:effectLst/>
              <a:uLnTx/>
              <a:uFillTx/>
              <a:latin typeface="Calibri Light" panose="020F0302020204030204"/>
              <a:ea typeface="微软雅黑 Light"/>
              <a:cs typeface="+mn-cs"/>
            </a:endParaRPr>
          </a:p>
        </p:txBody>
      </p:sp>
      <p:sp>
        <p:nvSpPr>
          <p:cNvPr id="54" name="等腰三角形 53"/>
          <p:cNvSpPr/>
          <p:nvPr/>
        </p:nvSpPr>
        <p:spPr>
          <a:xfrm rot="5400000">
            <a:off x="8194433" y="146360"/>
            <a:ext cx="143510"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err="1">
              <a:ln>
                <a:noFill/>
              </a:ln>
              <a:solidFill>
                <a:prstClr val="black"/>
              </a:solidFill>
              <a:effectLst/>
              <a:uLnTx/>
              <a:uFillTx/>
              <a:latin typeface="Calibri Light" panose="020F0302020204030204"/>
              <a:ea typeface="微软雅黑 Light"/>
              <a:cs typeface="+mn-cs"/>
            </a:endParaRPr>
          </a:p>
        </p:txBody>
      </p:sp>
      <p:sp>
        <p:nvSpPr>
          <p:cNvPr id="55" name="矩形 54"/>
          <p:cNvSpPr/>
          <p:nvPr/>
        </p:nvSpPr>
        <p:spPr>
          <a:xfrm>
            <a:off x="582833" y="3315289"/>
            <a:ext cx="338400" cy="338400"/>
          </a:xfrm>
          <a:prstGeom prst="rect">
            <a:avLst/>
          </a:prstGeom>
          <a:solidFill>
            <a:srgbClr val="C00000"/>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1</a:t>
            </a:r>
          </a:p>
        </p:txBody>
      </p:sp>
      <p:sp>
        <p:nvSpPr>
          <p:cNvPr id="56" name="矩形 55"/>
          <p:cNvSpPr/>
          <p:nvPr/>
        </p:nvSpPr>
        <p:spPr>
          <a:xfrm>
            <a:off x="7636913" y="3303605"/>
            <a:ext cx="338400" cy="338400"/>
          </a:xfrm>
          <a:prstGeom prst="rect">
            <a:avLst/>
          </a:prstGeom>
          <a:solidFill>
            <a:srgbClr val="C00000"/>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2</a:t>
            </a:r>
          </a:p>
        </p:txBody>
      </p:sp>
      <p:sp>
        <p:nvSpPr>
          <p:cNvPr id="62" name="矩形 61"/>
          <p:cNvSpPr/>
          <p:nvPr/>
        </p:nvSpPr>
        <p:spPr>
          <a:xfrm>
            <a:off x="0" y="6630670"/>
            <a:ext cx="12193905" cy="227330"/>
          </a:xfrm>
          <a:prstGeom prst="rect">
            <a:avLst/>
          </a:prstGeom>
          <a:solidFill>
            <a:srgbClr val="C00000"/>
          </a:solidFill>
          <a:ln w="9525" cap="flat" cmpd="sng" algn="ctr">
            <a:noFill/>
            <a:prstDash val="solid"/>
          </a:ln>
          <a:effectLst/>
        </p:spPr>
        <p:txBody>
          <a:bodyPr rtlCol="0"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资料来源：</a:t>
            </a:r>
            <a:r>
              <a:rPr kumimoji="0" lang="en-US" altLang="zh-CN" sz="12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B</a:t>
            </a:r>
            <a:r>
              <a:rPr kumimoji="0" lang="zh-CN" altLang="en-US" sz="12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企业财报</a:t>
            </a:r>
            <a:r>
              <a:rPr kumimoji="0" sz="12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，We can 分析</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121" y="579866"/>
            <a:ext cx="2755681" cy="474644"/>
          </a:xfrm>
        </p:spPr>
        <p:txBody>
          <a:bodyPr/>
          <a:lstStyle/>
          <a:p>
            <a:r>
              <a:rPr lang="zh-CN" altLang="en-US" sz="2400" dirty="0"/>
              <a:t>汇率风险</a:t>
            </a:r>
          </a:p>
        </p:txBody>
      </p:sp>
      <p:graphicFrame>
        <p:nvGraphicFramePr>
          <p:cNvPr id="3" name="表格 17"/>
          <p:cNvGraphicFramePr>
            <a:graphicFrameLocks noGrp="1"/>
          </p:cNvGraphicFramePr>
          <p:nvPr/>
        </p:nvGraphicFramePr>
        <p:xfrm>
          <a:off x="596590" y="1043138"/>
          <a:ext cx="11094897" cy="1534447"/>
        </p:xfrm>
        <a:graphic>
          <a:graphicData uri="http://schemas.openxmlformats.org/drawingml/2006/table">
            <a:tbl>
              <a:tblPr firstRow="1" bandRow="1">
                <a:tableStyleId>{5C22544A-7EE6-4342-B048-85BDC9FD1C3A}</a:tableStyleId>
              </a:tblPr>
              <a:tblGrid>
                <a:gridCol w="3311137">
                  <a:extLst>
                    <a:ext uri="{9D8B030D-6E8A-4147-A177-3AD203B41FA5}">
                      <a16:colId xmlns:a16="http://schemas.microsoft.com/office/drawing/2014/main" val="20000"/>
                    </a:ext>
                  </a:extLst>
                </a:gridCol>
                <a:gridCol w="2497105">
                  <a:extLst>
                    <a:ext uri="{9D8B030D-6E8A-4147-A177-3AD203B41FA5}">
                      <a16:colId xmlns:a16="http://schemas.microsoft.com/office/drawing/2014/main" val="20001"/>
                    </a:ext>
                  </a:extLst>
                </a:gridCol>
                <a:gridCol w="2640107">
                  <a:extLst>
                    <a:ext uri="{9D8B030D-6E8A-4147-A177-3AD203B41FA5}">
                      <a16:colId xmlns:a16="http://schemas.microsoft.com/office/drawing/2014/main" val="20002"/>
                    </a:ext>
                  </a:extLst>
                </a:gridCol>
                <a:gridCol w="2646548">
                  <a:extLst>
                    <a:ext uri="{9D8B030D-6E8A-4147-A177-3AD203B41FA5}">
                      <a16:colId xmlns:a16="http://schemas.microsoft.com/office/drawing/2014/main" val="20003"/>
                    </a:ext>
                  </a:extLst>
                </a:gridCol>
              </a:tblGrid>
              <a:tr h="345719">
                <a:tc>
                  <a:txBody>
                    <a:bodyPr/>
                    <a:lstStyle/>
                    <a:p>
                      <a:pPr algn="ctr"/>
                      <a:r>
                        <a:rPr lang="zh-CN" altLang="en-US" sz="1500" dirty="0">
                          <a:latin typeface="+mj-ea"/>
                          <a:ea typeface="+mj-ea"/>
                        </a:rPr>
                        <a:t>单位：人民币百万元</a:t>
                      </a:r>
                    </a:p>
                  </a:txBody>
                  <a:tcPr marL="68580" marR="68580" marT="34291" marB="34291"/>
                </a:tc>
                <a:tc>
                  <a:txBody>
                    <a:bodyPr/>
                    <a:lstStyle/>
                    <a:p>
                      <a:pPr algn="ctr"/>
                      <a:r>
                        <a:rPr lang="zh-CN" altLang="en-US" sz="1500" kern="1200" dirty="0">
                          <a:solidFill>
                            <a:schemeClr val="bg1"/>
                          </a:solidFill>
                          <a:latin typeface="+mj-ea"/>
                          <a:ea typeface="+mj-ea"/>
                        </a:rPr>
                        <a:t>净利润</a:t>
                      </a:r>
                      <a:endParaRPr lang="zh-CN" altLang="en-US" sz="1500" kern="1200" dirty="0">
                        <a:solidFill>
                          <a:schemeClr val="bg1"/>
                        </a:solidFill>
                        <a:latin typeface="+mj-ea"/>
                        <a:ea typeface="+mj-ea"/>
                        <a:cs typeface="+mn-cs"/>
                      </a:endParaRPr>
                    </a:p>
                  </a:txBody>
                  <a:tcPr marL="68580" marR="68580" marT="34291" marB="34291"/>
                </a:tc>
                <a:tc>
                  <a:txBody>
                    <a:bodyPr/>
                    <a:lstStyle/>
                    <a:p>
                      <a:pPr algn="ctr"/>
                      <a:r>
                        <a:rPr lang="zh-CN" altLang="en-US" sz="1500" kern="1200" dirty="0">
                          <a:solidFill>
                            <a:schemeClr val="bg1"/>
                          </a:solidFill>
                          <a:latin typeface="+mj-ea"/>
                          <a:ea typeface="+mj-ea"/>
                        </a:rPr>
                        <a:t>美元每贬值</a:t>
                      </a:r>
                      <a:r>
                        <a:rPr lang="en-US" altLang="zh-CN" sz="1500" kern="1200" dirty="0">
                          <a:solidFill>
                            <a:schemeClr val="bg1"/>
                          </a:solidFill>
                          <a:latin typeface="+mj-ea"/>
                          <a:ea typeface="+mj-ea"/>
                        </a:rPr>
                        <a:t>5%</a:t>
                      </a:r>
                      <a:endParaRPr lang="zh-CN" altLang="en-US" sz="1500" kern="1200" dirty="0">
                        <a:solidFill>
                          <a:schemeClr val="bg1"/>
                        </a:solidFill>
                        <a:latin typeface="+mj-ea"/>
                        <a:ea typeface="+mj-ea"/>
                        <a:cs typeface="+mn-cs"/>
                      </a:endParaRPr>
                    </a:p>
                  </a:txBody>
                  <a:tcPr marL="68580" marR="68580" marT="34291" marB="34291"/>
                </a:tc>
                <a:tc>
                  <a:txBody>
                    <a:bodyPr/>
                    <a:lstStyle/>
                    <a:p>
                      <a:pPr algn="ctr"/>
                      <a:r>
                        <a:rPr lang="zh-CN" altLang="en-US" sz="1500" kern="1200" dirty="0">
                          <a:solidFill>
                            <a:schemeClr val="bg1"/>
                          </a:solidFill>
                          <a:latin typeface="+mj-ea"/>
                          <a:ea typeface="+mj-ea"/>
                        </a:rPr>
                        <a:t>比例</a:t>
                      </a:r>
                      <a:endParaRPr lang="zh-CN" altLang="en-US" sz="1500" kern="1200" dirty="0">
                        <a:solidFill>
                          <a:schemeClr val="bg1"/>
                        </a:solidFill>
                        <a:latin typeface="+mj-ea"/>
                        <a:ea typeface="+mj-ea"/>
                        <a:cs typeface="+mn-cs"/>
                      </a:endParaRPr>
                    </a:p>
                  </a:txBody>
                  <a:tcPr marL="68580" marR="68580" marT="34291" marB="34291"/>
                </a:tc>
                <a:extLst>
                  <a:ext uri="{0D108BD9-81ED-4DB2-BD59-A6C34878D82A}">
                    <a16:rowId xmlns:a16="http://schemas.microsoft.com/office/drawing/2014/main" val="10000"/>
                  </a:ext>
                </a:extLst>
              </a:tr>
              <a:tr h="292101">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500" kern="1200" dirty="0">
                          <a:solidFill>
                            <a:schemeClr val="tx1"/>
                          </a:solidFill>
                          <a:latin typeface="+mj-ea"/>
                          <a:ea typeface="+mj-ea"/>
                        </a:rPr>
                        <a:t>2019</a:t>
                      </a:r>
                      <a:endParaRPr lang="zh-CN" altLang="en-US" sz="1500" kern="1200" dirty="0">
                        <a:solidFill>
                          <a:schemeClr val="tx1"/>
                        </a:solidFill>
                        <a:latin typeface="+mj-ea"/>
                        <a:ea typeface="+mj-ea"/>
                        <a:cs typeface="+mn-cs"/>
                      </a:endParaRPr>
                    </a:p>
                  </a:txBody>
                  <a:tcPr marL="68580" marR="68580" marT="34291" marB="34291"/>
                </a:tc>
                <a:tc>
                  <a:txBody>
                    <a:bodyPr/>
                    <a:lstStyle/>
                    <a:p>
                      <a:pPr algn="r"/>
                      <a:r>
                        <a:rPr lang="en-US" altLang="zh-CN" sz="1500" dirty="0">
                          <a:solidFill>
                            <a:schemeClr val="tx1"/>
                          </a:solidFill>
                          <a:latin typeface="+mj-ea"/>
                          <a:ea typeface="+mj-ea"/>
                        </a:rPr>
                        <a:t>858,833</a:t>
                      </a:r>
                      <a:endParaRPr lang="zh-CN" altLang="en-US" sz="1500" dirty="0">
                        <a:solidFill>
                          <a:schemeClr val="tx1"/>
                        </a:solidFill>
                        <a:latin typeface="+mj-ea"/>
                        <a:ea typeface="+mj-ea"/>
                      </a:endParaRPr>
                    </a:p>
                  </a:txBody>
                  <a:tcPr marL="68580" marR="68580" marT="34291" marB="34291"/>
                </a:tc>
                <a:tc>
                  <a:txBody>
                    <a:bodyPr/>
                    <a:lstStyle/>
                    <a:p>
                      <a:pPr marL="0" marR="0" lvl="0" indent="0" algn="r" defTabSz="914400" rtl="0" eaLnBrk="1" fontAlgn="auto" latinLnBrk="0" hangingPunct="1">
                        <a:lnSpc>
                          <a:spcPct val="100000"/>
                        </a:lnSpc>
                        <a:spcBef>
                          <a:spcPts val="0"/>
                        </a:spcBef>
                        <a:spcAft>
                          <a:spcPts val="0"/>
                        </a:spcAft>
                        <a:buClrTx/>
                        <a:buSzTx/>
                        <a:buFontTx/>
                        <a:buNone/>
                        <a:defRPr/>
                      </a:pPr>
                      <a:r>
                        <a:rPr lang="en-US" altLang="zh-CN" sz="1500" dirty="0">
                          <a:solidFill>
                            <a:schemeClr val="tx1"/>
                          </a:solidFill>
                          <a:latin typeface="+mj-ea"/>
                          <a:ea typeface="+mj-ea"/>
                        </a:rPr>
                        <a:t>2,427</a:t>
                      </a:r>
                    </a:p>
                  </a:txBody>
                  <a:tcPr marL="68580" marR="68580" marT="34291" marB="34291"/>
                </a:tc>
                <a:tc>
                  <a:txBody>
                    <a:bodyPr/>
                    <a:lstStyle/>
                    <a:p>
                      <a:pPr marL="0" marR="0" lvl="0" indent="0" algn="r" defTabSz="914400" rtl="0" eaLnBrk="1" fontAlgn="auto" latinLnBrk="0" hangingPunct="1">
                        <a:lnSpc>
                          <a:spcPct val="100000"/>
                        </a:lnSpc>
                        <a:spcBef>
                          <a:spcPts val="0"/>
                        </a:spcBef>
                        <a:spcAft>
                          <a:spcPts val="0"/>
                        </a:spcAft>
                        <a:buClrTx/>
                        <a:buSzTx/>
                        <a:buFontTx/>
                        <a:buNone/>
                        <a:defRPr/>
                      </a:pPr>
                      <a:r>
                        <a:rPr lang="en-US" altLang="zh-CN" sz="1500" dirty="0">
                          <a:solidFill>
                            <a:schemeClr val="tx1"/>
                          </a:solidFill>
                          <a:latin typeface="+mj-ea"/>
                          <a:ea typeface="+mj-ea"/>
                        </a:rPr>
                        <a:t>3.87%</a:t>
                      </a:r>
                      <a:endParaRPr lang="zh-CN" altLang="en-US" sz="1500" dirty="0">
                        <a:solidFill>
                          <a:schemeClr val="tx1"/>
                        </a:solidFill>
                        <a:latin typeface="+mj-ea"/>
                        <a:ea typeface="+mj-ea"/>
                      </a:endParaRPr>
                    </a:p>
                  </a:txBody>
                  <a:tcPr marL="68580" marR="68580" marT="34291" marB="34291"/>
                </a:tc>
                <a:extLst>
                  <a:ext uri="{0D108BD9-81ED-4DB2-BD59-A6C34878D82A}">
                    <a16:rowId xmlns:a16="http://schemas.microsoft.com/office/drawing/2014/main" val="10001"/>
                  </a:ext>
                </a:extLst>
              </a:tr>
              <a:tr h="292101">
                <a:tc>
                  <a:txBody>
                    <a:bodyPr/>
                    <a:lstStyle/>
                    <a:p>
                      <a:pPr algn="ctr"/>
                      <a:r>
                        <a:rPr lang="en-US" altLang="zh-CN" sz="1500" dirty="0">
                          <a:solidFill>
                            <a:schemeClr val="tx1"/>
                          </a:solidFill>
                          <a:latin typeface="+mj-ea"/>
                          <a:ea typeface="+mj-ea"/>
                        </a:rPr>
                        <a:t>2018</a:t>
                      </a:r>
                      <a:endParaRPr lang="zh-CN" altLang="en-US" sz="1500" dirty="0">
                        <a:solidFill>
                          <a:schemeClr val="tx1"/>
                        </a:solidFill>
                        <a:latin typeface="+mj-ea"/>
                        <a:ea typeface="+mj-ea"/>
                      </a:endParaRPr>
                    </a:p>
                  </a:txBody>
                  <a:tcPr marL="68580" marR="68580" marT="34291" marB="34291"/>
                </a:tc>
                <a:tc>
                  <a:txBody>
                    <a:bodyPr/>
                    <a:lstStyle/>
                    <a:p>
                      <a:pPr marL="0" marR="0" lvl="0" indent="0" algn="r" defTabSz="914400" rtl="0" eaLnBrk="1" fontAlgn="auto" latinLnBrk="0" hangingPunct="1">
                        <a:lnSpc>
                          <a:spcPct val="100000"/>
                        </a:lnSpc>
                        <a:spcBef>
                          <a:spcPts val="0"/>
                        </a:spcBef>
                        <a:spcAft>
                          <a:spcPts val="0"/>
                        </a:spcAft>
                        <a:buClrTx/>
                        <a:buSzTx/>
                        <a:buFontTx/>
                        <a:buNone/>
                        <a:defRPr/>
                      </a:pPr>
                      <a:r>
                        <a:rPr lang="en-US" altLang="zh-CN" sz="1500" dirty="0">
                          <a:solidFill>
                            <a:schemeClr val="tx1"/>
                          </a:solidFill>
                          <a:latin typeface="+mj-ea"/>
                          <a:ea typeface="+mj-ea"/>
                        </a:rPr>
                        <a:t>721,202</a:t>
                      </a:r>
                    </a:p>
                  </a:txBody>
                  <a:tcPr marL="68580" marR="68580" marT="34291" marB="34291"/>
                </a:tc>
                <a:tc>
                  <a:txBody>
                    <a:bodyPr/>
                    <a:lstStyle/>
                    <a:p>
                      <a:pPr algn="r"/>
                      <a:r>
                        <a:rPr lang="en-US" altLang="zh-CN" sz="1500" dirty="0">
                          <a:solidFill>
                            <a:schemeClr val="tx1"/>
                          </a:solidFill>
                          <a:latin typeface="+mj-ea"/>
                          <a:ea typeface="+mj-ea"/>
                        </a:rPr>
                        <a:t>1,776</a:t>
                      </a:r>
                      <a:endParaRPr lang="zh-CN" altLang="en-US" sz="1500" dirty="0">
                        <a:solidFill>
                          <a:schemeClr val="tx1"/>
                        </a:solidFill>
                        <a:latin typeface="+mj-ea"/>
                        <a:ea typeface="+mj-ea"/>
                      </a:endParaRPr>
                    </a:p>
                  </a:txBody>
                  <a:tcPr marL="68580" marR="68580" marT="34291" marB="34291"/>
                </a:tc>
                <a:tc>
                  <a:txBody>
                    <a:bodyPr/>
                    <a:lstStyle/>
                    <a:p>
                      <a:pPr marL="0" marR="0" lvl="0" indent="0" algn="r" defTabSz="914400" rtl="0" eaLnBrk="1" fontAlgn="auto" latinLnBrk="0" hangingPunct="1">
                        <a:lnSpc>
                          <a:spcPct val="100000"/>
                        </a:lnSpc>
                        <a:spcBef>
                          <a:spcPts val="0"/>
                        </a:spcBef>
                        <a:spcAft>
                          <a:spcPts val="0"/>
                        </a:spcAft>
                        <a:buClrTx/>
                        <a:buSzTx/>
                        <a:buFontTx/>
                        <a:buNone/>
                        <a:defRPr/>
                      </a:pPr>
                      <a:r>
                        <a:rPr lang="en-US" altLang="zh-CN" sz="1500" dirty="0">
                          <a:solidFill>
                            <a:schemeClr val="tx1"/>
                          </a:solidFill>
                          <a:latin typeface="+mj-ea"/>
                          <a:ea typeface="+mj-ea"/>
                        </a:rPr>
                        <a:t>2.99%</a:t>
                      </a:r>
                      <a:endParaRPr lang="zh-CN" altLang="en-US" sz="1500" dirty="0">
                        <a:solidFill>
                          <a:schemeClr val="tx1"/>
                        </a:solidFill>
                        <a:latin typeface="+mj-ea"/>
                        <a:ea typeface="+mj-ea"/>
                      </a:endParaRPr>
                    </a:p>
                  </a:txBody>
                  <a:tcPr marL="68580" marR="68580" marT="34291" marB="34291"/>
                </a:tc>
                <a:extLst>
                  <a:ext uri="{0D108BD9-81ED-4DB2-BD59-A6C34878D82A}">
                    <a16:rowId xmlns:a16="http://schemas.microsoft.com/office/drawing/2014/main" val="10002"/>
                  </a:ext>
                </a:extLst>
              </a:tr>
              <a:tr h="292101">
                <a:tc>
                  <a:txBody>
                    <a:bodyPr/>
                    <a:lstStyle/>
                    <a:p>
                      <a:pPr algn="ctr"/>
                      <a:r>
                        <a:rPr lang="zh-CN" altLang="en-US" sz="1500" dirty="0">
                          <a:solidFill>
                            <a:schemeClr val="tx1"/>
                          </a:solidFill>
                          <a:latin typeface="+mj-ea"/>
                          <a:ea typeface="+mj-ea"/>
                        </a:rPr>
                        <a:t>一期项目</a:t>
                      </a:r>
                    </a:p>
                  </a:txBody>
                  <a:tcPr marL="68580" marR="68580" marT="34291" marB="34291"/>
                </a:tc>
                <a:tc>
                  <a:txBody>
                    <a:bodyPr/>
                    <a:lstStyle/>
                    <a:p>
                      <a:pPr marL="0" marR="0" lvl="0" indent="0" algn="r" defTabSz="914400" rtl="0" eaLnBrk="1" fontAlgn="auto" latinLnBrk="0" hangingPunct="1">
                        <a:lnSpc>
                          <a:spcPct val="100000"/>
                        </a:lnSpc>
                        <a:spcBef>
                          <a:spcPts val="0"/>
                        </a:spcBef>
                        <a:spcAft>
                          <a:spcPts val="0"/>
                        </a:spcAft>
                        <a:buClrTx/>
                        <a:buSzTx/>
                        <a:buFontTx/>
                        <a:buNone/>
                        <a:defRPr/>
                      </a:pPr>
                      <a:r>
                        <a:rPr lang="en-US" altLang="zh-CN" sz="1500" dirty="0">
                          <a:solidFill>
                            <a:schemeClr val="tx1"/>
                          </a:solidFill>
                          <a:latin typeface="+mj-ea"/>
                          <a:ea typeface="+mj-ea"/>
                        </a:rPr>
                        <a:t>-201.99</a:t>
                      </a:r>
                      <a:endParaRPr lang="zh-CN" altLang="en-US" sz="1500" dirty="0">
                        <a:solidFill>
                          <a:schemeClr val="tx1"/>
                        </a:solidFill>
                        <a:latin typeface="+mj-ea"/>
                        <a:ea typeface="+mj-ea"/>
                      </a:endParaRPr>
                    </a:p>
                  </a:txBody>
                  <a:tcPr marL="68580" marR="68580" marT="34291" marB="34291"/>
                </a:tc>
                <a:tc>
                  <a:txBody>
                    <a:bodyPr/>
                    <a:lstStyle/>
                    <a:p>
                      <a:pPr marL="0" marR="0" lvl="0" indent="0" algn="r" defTabSz="914400" rtl="0" eaLnBrk="1" fontAlgn="auto" latinLnBrk="0" hangingPunct="1">
                        <a:lnSpc>
                          <a:spcPct val="100000"/>
                        </a:lnSpc>
                        <a:spcBef>
                          <a:spcPts val="0"/>
                        </a:spcBef>
                        <a:spcAft>
                          <a:spcPts val="0"/>
                        </a:spcAft>
                        <a:buClrTx/>
                        <a:buSzTx/>
                        <a:buFontTx/>
                        <a:buNone/>
                        <a:defRPr/>
                      </a:pPr>
                      <a:r>
                        <a:rPr lang="en-US" altLang="zh-CN" sz="1500" dirty="0">
                          <a:solidFill>
                            <a:schemeClr val="tx1"/>
                          </a:solidFill>
                          <a:latin typeface="+mj-ea"/>
                          <a:ea typeface="+mj-ea"/>
                        </a:rPr>
                        <a:t>10.1</a:t>
                      </a:r>
                      <a:endParaRPr lang="zh-CN" altLang="en-US" sz="1500" dirty="0">
                        <a:solidFill>
                          <a:schemeClr val="tx1"/>
                        </a:solidFill>
                        <a:latin typeface="+mj-ea"/>
                        <a:ea typeface="+mj-ea"/>
                      </a:endParaRPr>
                    </a:p>
                  </a:txBody>
                  <a:tcPr marL="68580" marR="68580" marT="34291" marB="34291"/>
                </a:tc>
                <a:tc>
                  <a:txBody>
                    <a:bodyPr/>
                    <a:lstStyle/>
                    <a:p>
                      <a:pPr algn="r"/>
                      <a:r>
                        <a:rPr lang="en-US" altLang="zh-CN" sz="1500" dirty="0">
                          <a:solidFill>
                            <a:schemeClr val="tx1"/>
                          </a:solidFill>
                          <a:latin typeface="+mj-ea"/>
                          <a:ea typeface="+mj-ea"/>
                        </a:rPr>
                        <a:t>5.00%</a:t>
                      </a:r>
                      <a:endParaRPr lang="zh-CN" altLang="en-US" sz="1500" dirty="0">
                        <a:solidFill>
                          <a:schemeClr val="tx1"/>
                        </a:solidFill>
                        <a:latin typeface="+mj-ea"/>
                        <a:ea typeface="+mj-ea"/>
                      </a:endParaRPr>
                    </a:p>
                  </a:txBody>
                  <a:tcPr marL="68580" marR="68580" marT="34291" marB="34291"/>
                </a:tc>
                <a:extLst>
                  <a:ext uri="{0D108BD9-81ED-4DB2-BD59-A6C34878D82A}">
                    <a16:rowId xmlns:a16="http://schemas.microsoft.com/office/drawing/2014/main" val="10003"/>
                  </a:ext>
                </a:extLst>
              </a:tr>
              <a:tr h="292101">
                <a:tc>
                  <a:txBody>
                    <a:bodyPr/>
                    <a:lstStyle/>
                    <a:p>
                      <a:pPr algn="ctr"/>
                      <a:r>
                        <a:rPr lang="zh-CN" altLang="en-US" sz="1500" dirty="0">
                          <a:solidFill>
                            <a:schemeClr val="tx1"/>
                          </a:solidFill>
                          <a:latin typeface="+mj-ea"/>
                          <a:ea typeface="+mj-ea"/>
                        </a:rPr>
                        <a:t>一期</a:t>
                      </a:r>
                      <a:r>
                        <a:rPr lang="en-US" altLang="zh-CN" sz="1500" dirty="0">
                          <a:solidFill>
                            <a:schemeClr val="tx1"/>
                          </a:solidFill>
                          <a:latin typeface="+mj-ea"/>
                          <a:ea typeface="+mj-ea"/>
                        </a:rPr>
                        <a:t>+</a:t>
                      </a:r>
                      <a:r>
                        <a:rPr lang="zh-CN" altLang="en-US" sz="1500" dirty="0">
                          <a:solidFill>
                            <a:schemeClr val="tx1"/>
                          </a:solidFill>
                          <a:latin typeface="+mj-ea"/>
                          <a:ea typeface="+mj-ea"/>
                        </a:rPr>
                        <a:t>二期项目</a:t>
                      </a:r>
                    </a:p>
                  </a:txBody>
                  <a:tcPr marL="68580" marR="68580" marT="34291" marB="34291"/>
                </a:tc>
                <a:tc>
                  <a:txBody>
                    <a:bodyPr/>
                    <a:lstStyle/>
                    <a:p>
                      <a:pPr marL="0" marR="0" lvl="0" indent="0" algn="r" defTabSz="914400" rtl="0" eaLnBrk="1" fontAlgn="auto" latinLnBrk="0" hangingPunct="1">
                        <a:lnSpc>
                          <a:spcPct val="100000"/>
                        </a:lnSpc>
                        <a:spcBef>
                          <a:spcPts val="0"/>
                        </a:spcBef>
                        <a:spcAft>
                          <a:spcPts val="0"/>
                        </a:spcAft>
                        <a:buClrTx/>
                        <a:buSzTx/>
                        <a:buFontTx/>
                        <a:buNone/>
                        <a:defRPr/>
                      </a:pPr>
                      <a:r>
                        <a:rPr lang="en-US" altLang="zh-CN" sz="1500" dirty="0">
                          <a:solidFill>
                            <a:schemeClr val="tx1"/>
                          </a:solidFill>
                          <a:latin typeface="+mj-ea"/>
                          <a:ea typeface="+mj-ea"/>
                        </a:rPr>
                        <a:t>-73.00</a:t>
                      </a:r>
                      <a:endParaRPr lang="zh-CN" altLang="en-US" sz="1500" dirty="0">
                        <a:solidFill>
                          <a:schemeClr val="tx1"/>
                        </a:solidFill>
                        <a:latin typeface="+mj-ea"/>
                        <a:ea typeface="+mj-ea"/>
                      </a:endParaRPr>
                    </a:p>
                  </a:txBody>
                  <a:tcPr marL="68580" marR="68580" marT="34291" marB="34291"/>
                </a:tc>
                <a:tc>
                  <a:txBody>
                    <a:bodyPr/>
                    <a:lstStyle/>
                    <a:p>
                      <a:pPr marL="0" marR="0" lvl="0" indent="0" algn="r" defTabSz="914400" rtl="0" eaLnBrk="1" fontAlgn="auto" latinLnBrk="0" hangingPunct="1">
                        <a:lnSpc>
                          <a:spcPct val="100000"/>
                        </a:lnSpc>
                        <a:spcBef>
                          <a:spcPts val="0"/>
                        </a:spcBef>
                        <a:spcAft>
                          <a:spcPts val="0"/>
                        </a:spcAft>
                        <a:buClrTx/>
                        <a:buSzTx/>
                        <a:buFontTx/>
                        <a:buNone/>
                        <a:defRPr/>
                      </a:pPr>
                      <a:r>
                        <a:rPr lang="en-US" altLang="zh-CN" sz="1500" dirty="0">
                          <a:solidFill>
                            <a:schemeClr val="tx1"/>
                          </a:solidFill>
                          <a:latin typeface="+mj-ea"/>
                          <a:ea typeface="+mj-ea"/>
                        </a:rPr>
                        <a:t>3.65</a:t>
                      </a:r>
                      <a:endParaRPr lang="zh-CN" altLang="en-US" sz="1500" dirty="0">
                        <a:solidFill>
                          <a:schemeClr val="tx1"/>
                        </a:solidFill>
                        <a:latin typeface="+mj-ea"/>
                        <a:ea typeface="+mj-ea"/>
                      </a:endParaRPr>
                    </a:p>
                  </a:txBody>
                  <a:tcPr marL="68580" marR="68580" marT="34291" marB="34291"/>
                </a:tc>
                <a:tc>
                  <a:txBody>
                    <a:bodyPr/>
                    <a:lstStyle/>
                    <a:p>
                      <a:pPr marL="0" marR="0" lvl="0" indent="0" algn="r" defTabSz="914400" rtl="0" eaLnBrk="1" fontAlgn="auto" latinLnBrk="0" hangingPunct="1">
                        <a:lnSpc>
                          <a:spcPct val="100000"/>
                        </a:lnSpc>
                        <a:spcBef>
                          <a:spcPts val="0"/>
                        </a:spcBef>
                        <a:spcAft>
                          <a:spcPts val="0"/>
                        </a:spcAft>
                        <a:buClrTx/>
                        <a:buSzTx/>
                        <a:buFontTx/>
                        <a:buNone/>
                        <a:defRPr/>
                      </a:pPr>
                      <a:r>
                        <a:rPr lang="en-US" altLang="zh-CN" sz="1500" dirty="0">
                          <a:solidFill>
                            <a:schemeClr val="tx1"/>
                          </a:solidFill>
                          <a:latin typeface="+mj-ea"/>
                          <a:ea typeface="+mj-ea"/>
                        </a:rPr>
                        <a:t>5.00%</a:t>
                      </a:r>
                      <a:endParaRPr lang="zh-CN" altLang="en-US" sz="1500" dirty="0">
                        <a:solidFill>
                          <a:schemeClr val="tx1"/>
                        </a:solidFill>
                        <a:latin typeface="+mj-ea"/>
                        <a:ea typeface="+mj-ea"/>
                      </a:endParaRPr>
                    </a:p>
                  </a:txBody>
                  <a:tcPr marL="68580" marR="68580" marT="34291" marB="34291"/>
                </a:tc>
                <a:extLst>
                  <a:ext uri="{0D108BD9-81ED-4DB2-BD59-A6C34878D82A}">
                    <a16:rowId xmlns:a16="http://schemas.microsoft.com/office/drawing/2014/main" val="10004"/>
                  </a:ext>
                </a:extLst>
              </a:tr>
            </a:tbl>
          </a:graphicData>
        </a:graphic>
      </p:graphicFrame>
      <p:sp>
        <p:nvSpPr>
          <p:cNvPr id="8" name="右大括号 7"/>
          <p:cNvSpPr/>
          <p:nvPr/>
        </p:nvSpPr>
        <p:spPr>
          <a:xfrm>
            <a:off x="2809743" y="3779627"/>
            <a:ext cx="315949" cy="2490761"/>
          </a:xfrm>
          <a:prstGeom prst="rightBrace">
            <a:avLst/>
          </a:prstGeom>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black"/>
              </a:solidFill>
              <a:effectLst/>
              <a:uLnTx/>
              <a:uFillTx/>
              <a:latin typeface="Calibri Light" panose="020F0302020204030204"/>
              <a:ea typeface="微软雅黑 Light"/>
              <a:cs typeface="+mn-cs"/>
            </a:endParaRPr>
          </a:p>
        </p:txBody>
      </p:sp>
      <p:sp>
        <p:nvSpPr>
          <p:cNvPr id="11" name="文本框 10"/>
          <p:cNvSpPr txBox="1"/>
          <p:nvPr/>
        </p:nvSpPr>
        <p:spPr>
          <a:xfrm>
            <a:off x="489751" y="2575383"/>
            <a:ext cx="11201736" cy="128496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表</a:t>
            </a:r>
            <a:r>
              <a:rPr kumimoji="0" lang="en-US" altLang="zh-CN"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B</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前两列为华为</a:t>
            </a:r>
            <a:r>
              <a:rPr kumimoji="0" lang="en-US" altLang="zh-CN"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2019</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年和</a:t>
            </a:r>
            <a:r>
              <a:rPr kumimoji="0" lang="en-US" altLang="zh-CN"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2018</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年的分别为净利润以及在其它条件不变的情况下，汇率变动对公司净利润的影响，并测算了变动与净利润比例</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285750" indent="-285750">
              <a:buFont typeface="Wingdings" panose="05000000000000000000" pitchFamily="2" charset="2"/>
              <a:buChar char="n"/>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表</a:t>
            </a:r>
            <a:r>
              <a:rPr kumimoji="0" lang="en-US" altLang="zh-CN"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B</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后两列分别为一期项目和两期项目的相关数据，可以看出美元的贬值对净利润的影响为</a:t>
            </a:r>
            <a:r>
              <a:rPr kumimoji="0" lang="en-US" altLang="zh-CN"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5%</a:t>
            </a:r>
            <a:r>
              <a:rPr lang="zh-CN" altLang="en-US" sz="1600" dirty="0">
                <a:solidFill>
                  <a:prstClr val="black"/>
                </a:solidFill>
                <a:latin typeface="微软雅黑"/>
                <a:ea typeface="微软雅黑"/>
              </a:rPr>
              <a:t>（</a:t>
            </a:r>
            <a:r>
              <a:rPr lang="en-US" altLang="zh-CN" sz="1600" dirty="0">
                <a:solidFill>
                  <a:prstClr val="black"/>
                </a:solidFill>
                <a:latin typeface="微软雅黑"/>
                <a:ea typeface="微软雅黑"/>
              </a:rPr>
              <a:t>1</a:t>
            </a:r>
            <a:r>
              <a:rPr lang="zh-CN" altLang="en-US" sz="1600" dirty="0">
                <a:solidFill>
                  <a:prstClr val="black"/>
                </a:solidFill>
                <a:latin typeface="微软雅黑"/>
                <a:ea typeface="微软雅黑"/>
              </a:rPr>
              <a:t>美元兑</a:t>
            </a:r>
            <a:r>
              <a:rPr lang="en-US" altLang="zh-CN" sz="1600" dirty="0">
                <a:solidFill>
                  <a:prstClr val="black"/>
                </a:solidFill>
                <a:latin typeface="微软雅黑"/>
                <a:ea typeface="微软雅黑"/>
              </a:rPr>
              <a:t>7.0872</a:t>
            </a:r>
            <a:r>
              <a:rPr lang="zh-CN" altLang="en-US" sz="1600" dirty="0">
                <a:solidFill>
                  <a:prstClr val="black"/>
                </a:solidFill>
                <a:latin typeface="微软雅黑"/>
                <a:ea typeface="微软雅黑"/>
              </a:rPr>
              <a:t>人民币）</a:t>
            </a:r>
            <a:endParaRPr lang="en-US" altLang="zh-CN" sz="1600" dirty="0">
              <a:solidFill>
                <a:prstClr val="black"/>
              </a:solidFill>
              <a:latin typeface="微软雅黑"/>
              <a:ea typeface="微软雅黑"/>
            </a:endParaRPr>
          </a:p>
          <a:p>
            <a:pPr marR="0" lvl="0" algn="l" defTabSz="914400" rtl="0" eaLnBrk="1" fontAlgn="auto" latinLnBrk="0" hangingPunct="1">
              <a:lnSpc>
                <a:spcPct val="100000"/>
              </a:lnSpc>
              <a:spcBef>
                <a:spcPts val="0"/>
              </a:spcBef>
              <a:spcAft>
                <a:spcPts val="0"/>
              </a:spcAft>
              <a:buClrTx/>
              <a:buSzTx/>
              <a:defRPr/>
            </a:pPr>
            <a:endParaRPr kumimoji="0" lang="en-US" altLang="zh-CN"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black"/>
              </a:solidFill>
              <a:effectLst/>
              <a:uLnTx/>
              <a:uFillTx/>
              <a:latin typeface="Calibri Light" panose="020F0302020204030204"/>
              <a:ea typeface="微软雅黑 Light"/>
              <a:cs typeface="+mn-cs"/>
            </a:endParaRPr>
          </a:p>
        </p:txBody>
      </p:sp>
      <p:sp>
        <p:nvSpPr>
          <p:cNvPr id="15" name="文本框 14"/>
          <p:cNvSpPr txBox="1"/>
          <p:nvPr/>
        </p:nvSpPr>
        <p:spPr>
          <a:xfrm>
            <a:off x="7065144" y="4021813"/>
            <a:ext cx="243021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财务对冲 </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6" name="文本框 15"/>
          <p:cNvSpPr txBox="1"/>
          <p:nvPr/>
        </p:nvSpPr>
        <p:spPr>
          <a:xfrm>
            <a:off x="7080993" y="4527983"/>
            <a:ext cx="4302560" cy="566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采用外汇远期管理</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的方式来应对汇率风险</a:t>
            </a:r>
            <a:endParaRPr kumimoji="0" lang="zh-CN" altLang="zh-CN"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black"/>
              </a:solidFill>
              <a:effectLst/>
              <a:uLnTx/>
              <a:uFillTx/>
              <a:latin typeface="Calibri Light" panose="020F0302020204030204"/>
              <a:ea typeface="微软雅黑 Light"/>
              <a:cs typeface="+mn-cs"/>
            </a:endParaRPr>
          </a:p>
        </p:txBody>
      </p:sp>
      <p:sp>
        <p:nvSpPr>
          <p:cNvPr id="17" name="文本框 16"/>
          <p:cNvSpPr txBox="1"/>
          <p:nvPr/>
        </p:nvSpPr>
        <p:spPr>
          <a:xfrm>
            <a:off x="7065144" y="5365487"/>
            <a:ext cx="4828736"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以伦敦外币市场公布的汇率为依据，当汇率浮动超过</a:t>
            </a:r>
            <a:r>
              <a:rPr kumimoji="0" lang="en-US" altLang="zh-CN"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5%</a:t>
            </a:r>
            <a:r>
              <a:rPr kumimoji="0" lang="zh-CN" altLang="zh-CN"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，双方就价格问题进行讨论，在达成书面协议之前，原合同依然有效；达成的新价格协议，作为原合同不可分割的一部分</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0" name="文本框 19"/>
          <p:cNvSpPr txBox="1"/>
          <p:nvPr/>
        </p:nvSpPr>
        <p:spPr>
          <a:xfrm>
            <a:off x="7080994" y="4931017"/>
            <a:ext cx="437034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合同中加入合同价格调整条款</a:t>
            </a:r>
          </a:p>
        </p:txBody>
      </p:sp>
      <p:sp>
        <p:nvSpPr>
          <p:cNvPr id="30" name="矩形: 圆角 29"/>
          <p:cNvSpPr/>
          <p:nvPr/>
        </p:nvSpPr>
        <p:spPr>
          <a:xfrm>
            <a:off x="829527" y="3579833"/>
            <a:ext cx="1930437" cy="571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合同</a:t>
            </a:r>
            <a:r>
              <a:rPr kumimoji="0" lang="zh-CN"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中规定采用美元支付</a:t>
            </a:r>
            <a:endPar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Light"/>
              <a:cs typeface="+mn-cs"/>
            </a:endParaRPr>
          </a:p>
        </p:txBody>
      </p:sp>
      <p:sp>
        <p:nvSpPr>
          <p:cNvPr id="31" name="矩形: 圆角 30"/>
          <p:cNvSpPr/>
          <p:nvPr/>
        </p:nvSpPr>
        <p:spPr>
          <a:xfrm>
            <a:off x="829527" y="4353294"/>
            <a:ext cx="1930437" cy="571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项目工程期</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约</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2</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个月</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a:t>
            </a:r>
            <a:endPar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Light"/>
              <a:cs typeface="+mn-cs"/>
            </a:endParaRPr>
          </a:p>
        </p:txBody>
      </p:sp>
      <p:sp>
        <p:nvSpPr>
          <p:cNvPr id="32" name="矩形: 圆角 31"/>
          <p:cNvSpPr/>
          <p:nvPr/>
        </p:nvSpPr>
        <p:spPr>
          <a:xfrm>
            <a:off x="829526" y="5146502"/>
            <a:ext cx="1930437" cy="571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验收后</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90</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天内付款</a:t>
            </a:r>
          </a:p>
        </p:txBody>
      </p:sp>
      <p:sp>
        <p:nvSpPr>
          <p:cNvPr id="34" name="矩形: 圆角 33"/>
          <p:cNvSpPr/>
          <p:nvPr/>
        </p:nvSpPr>
        <p:spPr>
          <a:xfrm>
            <a:off x="829526" y="5923970"/>
            <a:ext cx="1930437" cy="488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项目金额较大</a:t>
            </a:r>
            <a:endPar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Light"/>
              <a:cs typeface="+mn-cs"/>
            </a:endParaRPr>
          </a:p>
        </p:txBody>
      </p:sp>
      <p:sp>
        <p:nvSpPr>
          <p:cNvPr id="37" name="矩形: 圆角 36"/>
          <p:cNvSpPr/>
          <p:nvPr/>
        </p:nvSpPr>
        <p:spPr>
          <a:xfrm>
            <a:off x="3250207" y="4771465"/>
            <a:ext cx="1930437" cy="488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可能存在汇率风险</a:t>
            </a:r>
            <a:endPar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Light"/>
              <a:cs typeface="+mn-cs"/>
            </a:endParaRPr>
          </a:p>
        </p:txBody>
      </p:sp>
      <p:grpSp>
        <p:nvGrpSpPr>
          <p:cNvPr id="26" name="组合 25"/>
          <p:cNvGrpSpPr/>
          <p:nvPr/>
        </p:nvGrpSpPr>
        <p:grpSpPr>
          <a:xfrm>
            <a:off x="596590" y="4220"/>
            <a:ext cx="11581137" cy="470334"/>
            <a:chOff x="11326" y="0"/>
            <a:chExt cx="11581137" cy="470334"/>
          </a:xfrm>
        </p:grpSpPr>
        <p:sp>
          <p:nvSpPr>
            <p:cNvPr id="27" name="矩形: 圆角 26"/>
            <p:cNvSpPr/>
            <p:nvPr/>
          </p:nvSpPr>
          <p:spPr>
            <a:xfrm>
              <a:off x="11326" y="0"/>
              <a:ext cx="11581137" cy="470334"/>
            </a:xfrm>
            <a:prstGeom prst="roundRect">
              <a:avLst>
                <a:gd name="adj" fmla="val 10000"/>
              </a:avLst>
            </a:prstGeom>
            <a:solidFill>
              <a:schemeClr val="accent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矩形: 圆角 4"/>
            <p:cNvSpPr txBox="1"/>
            <p:nvPr/>
          </p:nvSpPr>
          <p:spPr>
            <a:xfrm>
              <a:off x="25102" y="13776"/>
              <a:ext cx="11553585" cy="442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defRPr/>
              </a:pPr>
              <a:r>
                <a:rPr kumimoji="0" lang="zh-CN" altLang="en-US" sz="1800" b="0" i="0" u="none" strike="noStrike" kern="1200" cap="none" spc="0" normalizeH="0" baseline="0" noProof="0" dirty="0">
                  <a:ln>
                    <a:noFill/>
                  </a:ln>
                  <a:solidFill>
                    <a:srgbClr val="C51729"/>
                  </a:solidFill>
                  <a:effectLst/>
                  <a:uLnTx/>
                  <a:uFillTx/>
                  <a:latin typeface="微软雅黑" panose="020B0503020204020204" charset="-122"/>
                  <a:ea typeface="微软雅黑" panose="020B0503020204020204" charset="-122"/>
                  <a:cs typeface="+mn-cs"/>
                </a:rPr>
                <a:t>财报分析               </a:t>
              </a:r>
              <a:r>
                <a:rPr kumimoji="0" lang="zh-CN" altLang="en-US" sz="1800" b="1" i="0" u="none" strike="noStrike" kern="1200" cap="none" spc="0" normalizeH="0" baseline="0" noProof="0" dirty="0">
                  <a:ln>
                    <a:noFill/>
                  </a:ln>
                  <a:solidFill>
                    <a:srgbClr val="C51729"/>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风险识别及应对：汇率风险                     </a:t>
              </a:r>
              <a:r>
                <a:rPr kumimoji="0" lang="zh-CN" altLang="en-US" sz="1800" b="0" i="0" u="none" strike="noStrike" kern="1200" cap="none" spc="0" normalizeH="0" baseline="0" noProof="0" dirty="0">
                  <a:ln>
                    <a:noFill/>
                  </a:ln>
                  <a:solidFill>
                    <a:srgbClr val="C51729"/>
                  </a:solidFill>
                  <a:effectLst/>
                  <a:uLnTx/>
                  <a:uFillTx/>
                  <a:latin typeface="微软雅黑" panose="020B0503020204020204" charset="-122"/>
                  <a:ea typeface="微软雅黑" panose="020B0503020204020204" charset="-122"/>
                  <a:cs typeface="+mn-cs"/>
                </a:rPr>
                <a:t>签约决策</a:t>
              </a:r>
              <a:endParaRPr kumimoji="0" lang="zh-CN" altLang="en-US" sz="1200" b="0" i="0" u="none" strike="noStrike" kern="1200" cap="none" spc="0" normalizeH="0" baseline="0" noProof="0" dirty="0">
                <a:ln>
                  <a:noFill/>
                </a:ln>
                <a:solidFill>
                  <a:srgbClr val="C51729"/>
                </a:solidFill>
                <a:effectLst/>
                <a:uLnTx/>
                <a:uFillTx/>
                <a:latin typeface="微软雅黑" panose="020B0503020204020204" charset="-122"/>
                <a:ea typeface="微软雅黑" panose="020B0503020204020204" charset="-122"/>
                <a:cs typeface="+mn-cs"/>
              </a:endParaRPr>
            </a:p>
          </p:txBody>
        </p:sp>
      </p:grpSp>
      <p:sp>
        <p:nvSpPr>
          <p:cNvPr id="29" name="Teardrop 25"/>
          <p:cNvSpPr/>
          <p:nvPr/>
        </p:nvSpPr>
        <p:spPr>
          <a:xfrm rot="8100000">
            <a:off x="6700120" y="3510450"/>
            <a:ext cx="264182" cy="267261"/>
          </a:xfrm>
          <a:prstGeom prst="teardrop">
            <a:avLst>
              <a:gd name="adj" fmla="val 131619"/>
            </a:avLst>
          </a:prstGeom>
          <a:solidFill>
            <a:srgbClr val="C00000"/>
          </a:solidFill>
          <a:ln w="12700" cap="flat" cmpd="sng" algn="ctr">
            <a:no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dirty="0">
              <a:ln>
                <a:noFill/>
              </a:ln>
              <a:solidFill>
                <a:prstClr val="white"/>
              </a:solidFill>
              <a:effectLst/>
              <a:uLnTx/>
              <a:uFillTx/>
              <a:latin typeface="微软雅黑 Light"/>
              <a:ea typeface="微软雅黑 Light"/>
              <a:cs typeface="+mn-cs"/>
            </a:endParaRPr>
          </a:p>
        </p:txBody>
      </p:sp>
      <p:sp>
        <p:nvSpPr>
          <p:cNvPr id="33" name="文本框 32"/>
          <p:cNvSpPr txBox="1"/>
          <p:nvPr/>
        </p:nvSpPr>
        <p:spPr>
          <a:xfrm>
            <a:off x="7041006" y="3501566"/>
            <a:ext cx="19910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解决方案</a:t>
            </a:r>
          </a:p>
        </p:txBody>
      </p:sp>
      <p:sp>
        <p:nvSpPr>
          <p:cNvPr id="35" name="矩形 34"/>
          <p:cNvSpPr/>
          <p:nvPr/>
        </p:nvSpPr>
        <p:spPr>
          <a:xfrm>
            <a:off x="6663011" y="4055499"/>
            <a:ext cx="338400" cy="338400"/>
          </a:xfrm>
          <a:prstGeom prst="rect">
            <a:avLst/>
          </a:prstGeom>
          <a:solidFill>
            <a:srgbClr val="C00000"/>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1</a:t>
            </a:r>
          </a:p>
        </p:txBody>
      </p:sp>
      <p:sp>
        <p:nvSpPr>
          <p:cNvPr id="36" name="矩形 35"/>
          <p:cNvSpPr/>
          <p:nvPr/>
        </p:nvSpPr>
        <p:spPr>
          <a:xfrm>
            <a:off x="6681705" y="4942647"/>
            <a:ext cx="338400" cy="338400"/>
          </a:xfrm>
          <a:prstGeom prst="rect">
            <a:avLst/>
          </a:prstGeom>
          <a:solidFill>
            <a:srgbClr val="C00000"/>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2</a:t>
            </a:r>
          </a:p>
        </p:txBody>
      </p:sp>
      <p:sp>
        <p:nvSpPr>
          <p:cNvPr id="42" name="矩形 41"/>
          <p:cNvSpPr/>
          <p:nvPr/>
        </p:nvSpPr>
        <p:spPr>
          <a:xfrm>
            <a:off x="0" y="6630670"/>
            <a:ext cx="12193905" cy="227330"/>
          </a:xfrm>
          <a:prstGeom prst="rect">
            <a:avLst/>
          </a:prstGeom>
          <a:solidFill>
            <a:srgbClr val="C00000"/>
          </a:solidFill>
          <a:ln w="9525" cap="flat" cmpd="sng" algn="ctr">
            <a:noFill/>
            <a:prstDash val="solid"/>
          </a:ln>
          <a:effectLst/>
        </p:spPr>
        <p:txBody>
          <a:bodyPr rtlCol="0"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资料来源：</a:t>
            </a:r>
            <a:r>
              <a:rPr kumimoji="0" lang="en-US" altLang="zh-CN" sz="12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B</a:t>
            </a:r>
            <a:r>
              <a:rPr kumimoji="0" lang="zh-CN" altLang="en-US" sz="12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企业财报</a:t>
            </a:r>
            <a:r>
              <a:rPr kumimoji="0" sz="12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a:t>
            </a:r>
            <a:r>
              <a:rPr kumimoji="0" lang="zh-CN" altLang="en-US" sz="12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华为年报，</a:t>
            </a:r>
            <a:r>
              <a:rPr kumimoji="0" sz="12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We can 分析</a:t>
            </a:r>
          </a:p>
        </p:txBody>
      </p:sp>
      <p:sp>
        <p:nvSpPr>
          <p:cNvPr id="43" name="等腰三角形 42"/>
          <p:cNvSpPr/>
          <p:nvPr/>
        </p:nvSpPr>
        <p:spPr>
          <a:xfrm rot="5400000">
            <a:off x="4236699" y="146360"/>
            <a:ext cx="143510"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err="1">
              <a:ln>
                <a:noFill/>
              </a:ln>
              <a:solidFill>
                <a:prstClr val="black"/>
              </a:solidFill>
              <a:effectLst/>
              <a:uLnTx/>
              <a:uFillTx/>
              <a:latin typeface="Calibri Light" panose="020F0302020204030204"/>
              <a:ea typeface="微软雅黑 Light"/>
              <a:cs typeface="+mn-cs"/>
            </a:endParaRPr>
          </a:p>
        </p:txBody>
      </p:sp>
      <p:sp>
        <p:nvSpPr>
          <p:cNvPr id="44" name="等腰三角形 43"/>
          <p:cNvSpPr/>
          <p:nvPr/>
        </p:nvSpPr>
        <p:spPr>
          <a:xfrm rot="5400000">
            <a:off x="8194433" y="146360"/>
            <a:ext cx="143510"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err="1">
              <a:ln>
                <a:noFill/>
              </a:ln>
              <a:solidFill>
                <a:prstClr val="black"/>
              </a:solidFill>
              <a:effectLst/>
              <a:uLnTx/>
              <a:uFillTx/>
              <a:latin typeface="Calibri Light" panose="020F0302020204030204"/>
              <a:ea typeface="微软雅黑 Light"/>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122" y="572227"/>
            <a:ext cx="2755681" cy="474644"/>
          </a:xfrm>
        </p:spPr>
        <p:txBody>
          <a:bodyPr/>
          <a:lstStyle/>
          <a:p>
            <a:r>
              <a:rPr lang="zh-CN" altLang="en-US" sz="2400" dirty="0"/>
              <a:t>信用风险</a:t>
            </a:r>
          </a:p>
        </p:txBody>
      </p:sp>
      <p:sp>
        <p:nvSpPr>
          <p:cNvPr id="4" name="文本框 3"/>
          <p:cNvSpPr txBox="1"/>
          <p:nvPr/>
        </p:nvSpPr>
        <p:spPr>
          <a:xfrm>
            <a:off x="891640" y="1182190"/>
            <a:ext cx="361720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不同意采用信用证结算</a:t>
            </a:r>
          </a:p>
        </p:txBody>
      </p:sp>
      <p:sp>
        <p:nvSpPr>
          <p:cNvPr id="5" name="矩形: 圆角 4"/>
          <p:cNvSpPr/>
          <p:nvPr/>
        </p:nvSpPr>
        <p:spPr>
          <a:xfrm>
            <a:off x="519491" y="1738929"/>
            <a:ext cx="2990249" cy="622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B</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运营商付款</a:t>
            </a:r>
            <a:r>
              <a:rPr kumimoji="0" lang="zh-CN"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缺少银行信用担保</a:t>
            </a:r>
            <a:endPar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 name="文本框 7"/>
          <p:cNvSpPr txBox="1"/>
          <p:nvPr/>
        </p:nvSpPr>
        <p:spPr>
          <a:xfrm>
            <a:off x="4369961" y="1142439"/>
            <a:ext cx="3989255"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100%</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合同金额的履约保函</a:t>
            </a:r>
          </a:p>
        </p:txBody>
      </p:sp>
      <p:sp>
        <p:nvSpPr>
          <p:cNvPr id="12" name="文本框 11"/>
          <p:cNvSpPr txBox="1"/>
          <p:nvPr/>
        </p:nvSpPr>
        <p:spPr>
          <a:xfrm>
            <a:off x="9189749" y="1157123"/>
            <a:ext cx="243021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应收账款坏账</a:t>
            </a:r>
          </a:p>
        </p:txBody>
      </p:sp>
      <p:sp>
        <p:nvSpPr>
          <p:cNvPr id="13" name="矩形: 圆角 12"/>
          <p:cNvSpPr/>
          <p:nvPr/>
        </p:nvSpPr>
        <p:spPr>
          <a:xfrm>
            <a:off x="8729607" y="1674371"/>
            <a:ext cx="2990251" cy="8795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B</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运营商流动资产并不能满足流动负债和项目的资金需要，偿债能力不足</a:t>
            </a:r>
          </a:p>
        </p:txBody>
      </p:sp>
      <p:sp>
        <p:nvSpPr>
          <p:cNvPr id="14" name="矩形: 圆角 13"/>
          <p:cNvSpPr/>
          <p:nvPr/>
        </p:nvSpPr>
        <p:spPr>
          <a:xfrm>
            <a:off x="8739102" y="2709440"/>
            <a:ext cx="2990249" cy="8795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B</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运营商的筹资风险和投资风险较高，</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 </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未达到一个风险均衡</a:t>
            </a:r>
          </a:p>
        </p:txBody>
      </p:sp>
      <p:sp>
        <p:nvSpPr>
          <p:cNvPr id="18" name="文本框 17"/>
          <p:cNvSpPr txBox="1"/>
          <p:nvPr/>
        </p:nvSpPr>
        <p:spPr>
          <a:xfrm>
            <a:off x="2239478" y="4325304"/>
            <a:ext cx="284624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建立信用评价体系</a:t>
            </a:r>
            <a:r>
              <a:rPr kumimoji="0" lang="zh-CN"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9" name="文本框 18"/>
          <p:cNvSpPr txBox="1"/>
          <p:nvPr/>
        </p:nvSpPr>
        <p:spPr>
          <a:xfrm>
            <a:off x="2199056" y="4817319"/>
            <a:ext cx="3983537" cy="153131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defRPr/>
            </a:pPr>
            <a:r>
              <a:rPr kumimoji="0" lang="zh-CN" altLang="zh-CN"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对客户提供信用评价信息，建立针对</a:t>
            </a:r>
            <a:r>
              <a:rPr kumimoji="0" lang="en-US" altLang="zh-CN"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B</a:t>
            </a:r>
            <a:r>
              <a:rPr kumimoji="0" lang="zh-CN" altLang="zh-CN"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供应商的授信额度</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defRPr/>
            </a:pPr>
            <a:r>
              <a:rPr kumimoji="0" lang="zh-CN" altLang="zh-CN"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确认其流动资金是否处于正常水平，评价应收账款的管理成效与不足</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defRPr/>
            </a:pPr>
            <a:r>
              <a:rPr kumimoji="0" lang="zh-CN" altLang="zh-CN"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修正信用评价体系</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black"/>
              </a:solidFill>
              <a:effectLst/>
              <a:uLnTx/>
              <a:uFillTx/>
              <a:latin typeface="Calibri Light" panose="020F0302020204030204"/>
              <a:ea typeface="微软雅黑 Light"/>
              <a:cs typeface="+mn-cs"/>
            </a:endParaRPr>
          </a:p>
        </p:txBody>
      </p:sp>
      <p:sp>
        <p:nvSpPr>
          <p:cNvPr id="22" name="文本框 21"/>
          <p:cNvSpPr txBox="1"/>
          <p:nvPr/>
        </p:nvSpPr>
        <p:spPr>
          <a:xfrm>
            <a:off x="7308377" y="4244650"/>
            <a:ext cx="243021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购买商业保险</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3" name="文本框 22"/>
          <p:cNvSpPr txBox="1"/>
          <p:nvPr/>
        </p:nvSpPr>
        <p:spPr>
          <a:xfrm>
            <a:off x="7308377" y="4764895"/>
            <a:ext cx="3983537" cy="153131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通过购买中国出口信用保险公司的中长期出口信用保险来规避信用风险</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当</a:t>
            </a:r>
            <a:r>
              <a:rPr kumimoji="0" lang="en-US" altLang="zh-CN"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B</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供应商发生拖欠货款、拒付货款等情况时，可以获得比例为</a:t>
            </a:r>
            <a:r>
              <a:rPr kumimoji="0" lang="en-US" altLang="zh-CN"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95%</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的损失赔偿</a:t>
            </a:r>
            <a:endParaRPr kumimoji="0" lang="zh-CN" altLang="zh-CN"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black"/>
              </a:solidFill>
              <a:effectLst/>
              <a:uLnTx/>
              <a:uFillTx/>
              <a:latin typeface="Calibri Light" panose="020F0302020204030204"/>
              <a:ea typeface="微软雅黑 Light"/>
              <a:cs typeface="+mn-cs"/>
            </a:endParaRPr>
          </a:p>
        </p:txBody>
      </p:sp>
      <p:sp>
        <p:nvSpPr>
          <p:cNvPr id="37" name="矩形: 圆角 36"/>
          <p:cNvSpPr/>
          <p:nvPr/>
        </p:nvSpPr>
        <p:spPr>
          <a:xfrm>
            <a:off x="534731" y="2526355"/>
            <a:ext cx="2990249" cy="622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B</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运营</a:t>
            </a:r>
            <a:r>
              <a:rPr kumimoji="0" lang="zh-CN"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商近三年来的流动比率约为</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0.3</a:t>
            </a:r>
            <a:r>
              <a:rPr kumimoji="0" lang="zh-CN"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，远远小于</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1</a:t>
            </a:r>
            <a:endPar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Light"/>
              <a:cs typeface="+mn-cs"/>
            </a:endParaRPr>
          </a:p>
        </p:txBody>
      </p:sp>
      <p:sp>
        <p:nvSpPr>
          <p:cNvPr id="40" name="矩形: 圆角 39"/>
          <p:cNvSpPr/>
          <p:nvPr/>
        </p:nvSpPr>
        <p:spPr>
          <a:xfrm>
            <a:off x="4714021" y="2497487"/>
            <a:ext cx="2990249" cy="622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远超过国内合同金额</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10%</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的有关标准</a:t>
            </a:r>
            <a:endPar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Light"/>
              <a:cs typeface="+mn-cs"/>
            </a:endParaRPr>
          </a:p>
        </p:txBody>
      </p:sp>
      <p:sp>
        <p:nvSpPr>
          <p:cNvPr id="47" name="矩形: 圆角 46"/>
          <p:cNvSpPr/>
          <p:nvPr/>
        </p:nvSpPr>
        <p:spPr>
          <a:xfrm>
            <a:off x="4687468" y="1734543"/>
            <a:ext cx="2990249" cy="488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见索即付</a:t>
            </a:r>
            <a:endPar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Light"/>
              <a:cs typeface="+mn-cs"/>
            </a:endParaRPr>
          </a:p>
        </p:txBody>
      </p:sp>
      <p:grpSp>
        <p:nvGrpSpPr>
          <p:cNvPr id="36" name="组合 35"/>
          <p:cNvGrpSpPr/>
          <p:nvPr/>
        </p:nvGrpSpPr>
        <p:grpSpPr>
          <a:xfrm>
            <a:off x="596590" y="4220"/>
            <a:ext cx="11581137" cy="470334"/>
            <a:chOff x="11326" y="0"/>
            <a:chExt cx="11581137" cy="470334"/>
          </a:xfrm>
        </p:grpSpPr>
        <p:sp>
          <p:nvSpPr>
            <p:cNvPr id="39" name="矩形: 圆角 38"/>
            <p:cNvSpPr/>
            <p:nvPr/>
          </p:nvSpPr>
          <p:spPr>
            <a:xfrm>
              <a:off x="11326" y="0"/>
              <a:ext cx="11581137" cy="470334"/>
            </a:xfrm>
            <a:prstGeom prst="roundRect">
              <a:avLst>
                <a:gd name="adj" fmla="val 10000"/>
              </a:avLst>
            </a:prstGeom>
            <a:solidFill>
              <a:schemeClr val="accent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6" name="矩形: 圆角 4"/>
            <p:cNvSpPr txBox="1"/>
            <p:nvPr/>
          </p:nvSpPr>
          <p:spPr>
            <a:xfrm>
              <a:off x="25102" y="13776"/>
              <a:ext cx="11553585" cy="442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defRPr/>
              </a:pPr>
              <a:r>
                <a:rPr kumimoji="0" lang="zh-CN" altLang="en-US" sz="1800" b="0" i="0" u="none" strike="noStrike" kern="1200" cap="none" spc="0" normalizeH="0" baseline="0" noProof="0" dirty="0">
                  <a:ln>
                    <a:noFill/>
                  </a:ln>
                  <a:solidFill>
                    <a:srgbClr val="C51729"/>
                  </a:solidFill>
                  <a:effectLst/>
                  <a:uLnTx/>
                  <a:uFillTx/>
                  <a:latin typeface="微软雅黑" panose="020B0503020204020204" charset="-122"/>
                  <a:ea typeface="微软雅黑" panose="020B0503020204020204" charset="-122"/>
                  <a:cs typeface="+mn-cs"/>
                </a:rPr>
                <a:t>财报分析               </a:t>
              </a:r>
              <a:r>
                <a:rPr kumimoji="0" lang="zh-CN" altLang="en-US" sz="1800" b="1" i="0" u="none" strike="noStrike" kern="1200" cap="none" spc="0" normalizeH="0" baseline="0" noProof="0" dirty="0">
                  <a:ln>
                    <a:noFill/>
                  </a:ln>
                  <a:solidFill>
                    <a:srgbClr val="C51729"/>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风险识别及应对：信用风险                     </a:t>
              </a:r>
              <a:r>
                <a:rPr kumimoji="0" lang="zh-CN" altLang="en-US" sz="1800" b="0" i="0" u="none" strike="noStrike" kern="1200" cap="none" spc="0" normalizeH="0" baseline="0" noProof="0" dirty="0">
                  <a:ln>
                    <a:noFill/>
                  </a:ln>
                  <a:solidFill>
                    <a:srgbClr val="C51729"/>
                  </a:solidFill>
                  <a:effectLst/>
                  <a:uLnTx/>
                  <a:uFillTx/>
                  <a:latin typeface="微软雅黑" panose="020B0503020204020204" charset="-122"/>
                  <a:ea typeface="微软雅黑" panose="020B0503020204020204" charset="-122"/>
                  <a:cs typeface="+mn-cs"/>
                </a:rPr>
                <a:t>签约决策</a:t>
              </a:r>
              <a:endParaRPr kumimoji="0" lang="zh-CN" altLang="en-US" sz="1200" b="0" i="0" u="none" strike="noStrike" kern="1200" cap="none" spc="0" normalizeH="0" baseline="0" noProof="0" dirty="0">
                <a:ln>
                  <a:noFill/>
                </a:ln>
                <a:solidFill>
                  <a:srgbClr val="C51729"/>
                </a:solidFill>
                <a:effectLst/>
                <a:uLnTx/>
                <a:uFillTx/>
                <a:latin typeface="微软雅黑" panose="020B0503020204020204" charset="-122"/>
                <a:ea typeface="微软雅黑" panose="020B0503020204020204" charset="-122"/>
                <a:cs typeface="+mn-cs"/>
              </a:endParaRPr>
            </a:p>
          </p:txBody>
        </p:sp>
      </p:grpSp>
      <p:sp>
        <p:nvSpPr>
          <p:cNvPr id="48" name="等腰三角形 47"/>
          <p:cNvSpPr/>
          <p:nvPr/>
        </p:nvSpPr>
        <p:spPr>
          <a:xfrm rot="5400000">
            <a:off x="4236699" y="146360"/>
            <a:ext cx="143510"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err="1">
              <a:ln>
                <a:noFill/>
              </a:ln>
              <a:solidFill>
                <a:prstClr val="black"/>
              </a:solidFill>
              <a:effectLst/>
              <a:uLnTx/>
              <a:uFillTx/>
              <a:latin typeface="Calibri Light" panose="020F0302020204030204"/>
              <a:ea typeface="微软雅黑 Light"/>
              <a:cs typeface="+mn-cs"/>
            </a:endParaRPr>
          </a:p>
        </p:txBody>
      </p:sp>
      <p:sp>
        <p:nvSpPr>
          <p:cNvPr id="49" name="等腰三角形 48"/>
          <p:cNvSpPr/>
          <p:nvPr/>
        </p:nvSpPr>
        <p:spPr>
          <a:xfrm rot="5400000">
            <a:off x="8194433" y="146360"/>
            <a:ext cx="143510"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err="1">
              <a:ln>
                <a:noFill/>
              </a:ln>
              <a:solidFill>
                <a:prstClr val="black"/>
              </a:solidFill>
              <a:effectLst/>
              <a:uLnTx/>
              <a:uFillTx/>
              <a:latin typeface="Calibri Light" panose="020F0302020204030204"/>
              <a:ea typeface="微软雅黑 Light"/>
              <a:cs typeface="+mn-cs"/>
            </a:endParaRPr>
          </a:p>
        </p:txBody>
      </p:sp>
      <p:sp>
        <p:nvSpPr>
          <p:cNvPr id="50" name="矩形 49"/>
          <p:cNvSpPr/>
          <p:nvPr/>
        </p:nvSpPr>
        <p:spPr>
          <a:xfrm>
            <a:off x="405954" y="1182190"/>
            <a:ext cx="338400" cy="338400"/>
          </a:xfrm>
          <a:prstGeom prst="rect">
            <a:avLst/>
          </a:prstGeom>
          <a:solidFill>
            <a:srgbClr val="C00000"/>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1</a:t>
            </a:r>
          </a:p>
        </p:txBody>
      </p:sp>
      <p:sp>
        <p:nvSpPr>
          <p:cNvPr id="51" name="矩形 50"/>
          <p:cNvSpPr/>
          <p:nvPr/>
        </p:nvSpPr>
        <p:spPr>
          <a:xfrm>
            <a:off x="4480434" y="1162989"/>
            <a:ext cx="338400" cy="357601"/>
          </a:xfrm>
          <a:prstGeom prst="rect">
            <a:avLst/>
          </a:prstGeom>
          <a:solidFill>
            <a:srgbClr val="C00000"/>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2</a:t>
            </a:r>
          </a:p>
        </p:txBody>
      </p:sp>
      <p:sp>
        <p:nvSpPr>
          <p:cNvPr id="52" name="矩形 51"/>
          <p:cNvSpPr/>
          <p:nvPr/>
        </p:nvSpPr>
        <p:spPr>
          <a:xfrm>
            <a:off x="8729607" y="1134624"/>
            <a:ext cx="338400" cy="338400"/>
          </a:xfrm>
          <a:prstGeom prst="rect">
            <a:avLst/>
          </a:prstGeom>
          <a:solidFill>
            <a:srgbClr val="C00000"/>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3</a:t>
            </a:r>
          </a:p>
        </p:txBody>
      </p:sp>
      <p:sp>
        <p:nvSpPr>
          <p:cNvPr id="53" name="Teardrop 25"/>
          <p:cNvSpPr/>
          <p:nvPr/>
        </p:nvSpPr>
        <p:spPr>
          <a:xfrm rot="8100000">
            <a:off x="1882525" y="3817998"/>
            <a:ext cx="264182" cy="267261"/>
          </a:xfrm>
          <a:prstGeom prst="teardrop">
            <a:avLst>
              <a:gd name="adj" fmla="val 131619"/>
            </a:avLst>
          </a:prstGeom>
          <a:solidFill>
            <a:srgbClr val="C00000"/>
          </a:solidFill>
          <a:ln w="12700" cap="flat" cmpd="sng" algn="ctr">
            <a:no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dirty="0">
              <a:ln>
                <a:noFill/>
              </a:ln>
              <a:solidFill>
                <a:prstClr val="white"/>
              </a:solidFill>
              <a:effectLst/>
              <a:uLnTx/>
              <a:uFillTx/>
              <a:latin typeface="微软雅黑 Light"/>
              <a:ea typeface="微软雅黑 Light"/>
              <a:cs typeface="+mn-cs"/>
            </a:endParaRPr>
          </a:p>
        </p:txBody>
      </p:sp>
      <p:sp>
        <p:nvSpPr>
          <p:cNvPr id="54" name="文本框 53"/>
          <p:cNvSpPr txBox="1"/>
          <p:nvPr/>
        </p:nvSpPr>
        <p:spPr>
          <a:xfrm>
            <a:off x="2239478" y="3820653"/>
            <a:ext cx="19910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解决方案</a:t>
            </a:r>
          </a:p>
        </p:txBody>
      </p:sp>
      <p:sp>
        <p:nvSpPr>
          <p:cNvPr id="55" name="矩形 54"/>
          <p:cNvSpPr/>
          <p:nvPr/>
        </p:nvSpPr>
        <p:spPr>
          <a:xfrm>
            <a:off x="0" y="6630670"/>
            <a:ext cx="12193905" cy="227330"/>
          </a:xfrm>
          <a:prstGeom prst="rect">
            <a:avLst/>
          </a:prstGeom>
          <a:solidFill>
            <a:srgbClr val="C00000"/>
          </a:solidFill>
          <a:ln w="9525" cap="flat" cmpd="sng" algn="ctr">
            <a:noFill/>
            <a:prstDash val="solid"/>
          </a:ln>
          <a:effectLst/>
        </p:spPr>
        <p:txBody>
          <a:bodyPr rtlCol="0"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资料来源：</a:t>
            </a:r>
            <a:r>
              <a:rPr kumimoji="0" lang="en-US" altLang="zh-CN" sz="12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B</a:t>
            </a:r>
            <a:r>
              <a:rPr kumimoji="0" lang="zh-CN" altLang="en-US" sz="12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企业财报</a:t>
            </a:r>
            <a:r>
              <a:rPr kumimoji="0" sz="12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，We can 分析</a:t>
            </a:r>
          </a:p>
        </p:txBody>
      </p:sp>
      <p:sp>
        <p:nvSpPr>
          <p:cNvPr id="56" name="矩形 55"/>
          <p:cNvSpPr/>
          <p:nvPr/>
        </p:nvSpPr>
        <p:spPr>
          <a:xfrm>
            <a:off x="1860656" y="4323158"/>
            <a:ext cx="338400" cy="338400"/>
          </a:xfrm>
          <a:prstGeom prst="rect">
            <a:avLst/>
          </a:prstGeom>
          <a:solidFill>
            <a:srgbClr val="C00000"/>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1</a:t>
            </a:r>
          </a:p>
        </p:txBody>
      </p:sp>
      <p:sp>
        <p:nvSpPr>
          <p:cNvPr id="57" name="矩形 56"/>
          <p:cNvSpPr/>
          <p:nvPr/>
        </p:nvSpPr>
        <p:spPr>
          <a:xfrm>
            <a:off x="6937075" y="4275582"/>
            <a:ext cx="338400" cy="338400"/>
          </a:xfrm>
          <a:prstGeom prst="rect">
            <a:avLst/>
          </a:prstGeom>
          <a:solidFill>
            <a:srgbClr val="C00000"/>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2</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8058" y="517537"/>
            <a:ext cx="6288621" cy="474644"/>
          </a:xfrm>
        </p:spPr>
        <p:txBody>
          <a:bodyPr/>
          <a:lstStyle/>
          <a:p>
            <a:r>
              <a:rPr lang="zh-CN" altLang="en-US" sz="2400" dirty="0"/>
              <a:t>该项目的远期收益定量分析</a:t>
            </a:r>
          </a:p>
        </p:txBody>
      </p:sp>
      <p:graphicFrame>
        <p:nvGraphicFramePr>
          <p:cNvPr id="3" name="表格 2"/>
          <p:cNvGraphicFramePr>
            <a:graphicFrameLocks noGrp="1"/>
          </p:cNvGraphicFramePr>
          <p:nvPr/>
        </p:nvGraphicFramePr>
        <p:xfrm>
          <a:off x="601276" y="1153536"/>
          <a:ext cx="10852786" cy="2482408"/>
        </p:xfrm>
        <a:graphic>
          <a:graphicData uri="http://schemas.openxmlformats.org/drawingml/2006/table">
            <a:tbl>
              <a:tblPr>
                <a:tableStyleId>{5C22544A-7EE6-4342-B048-85BDC9FD1C3A}</a:tableStyleId>
              </a:tblPr>
              <a:tblGrid>
                <a:gridCol w="3127836">
                  <a:extLst>
                    <a:ext uri="{9D8B030D-6E8A-4147-A177-3AD203B41FA5}">
                      <a16:colId xmlns:a16="http://schemas.microsoft.com/office/drawing/2014/main" val="20000"/>
                    </a:ext>
                  </a:extLst>
                </a:gridCol>
                <a:gridCol w="2452171">
                  <a:extLst>
                    <a:ext uri="{9D8B030D-6E8A-4147-A177-3AD203B41FA5}">
                      <a16:colId xmlns:a16="http://schemas.microsoft.com/office/drawing/2014/main" val="20001"/>
                    </a:ext>
                  </a:extLst>
                </a:gridCol>
                <a:gridCol w="1490049">
                  <a:extLst>
                    <a:ext uri="{9D8B030D-6E8A-4147-A177-3AD203B41FA5}">
                      <a16:colId xmlns:a16="http://schemas.microsoft.com/office/drawing/2014/main" val="20002"/>
                    </a:ext>
                  </a:extLst>
                </a:gridCol>
                <a:gridCol w="1580401">
                  <a:extLst>
                    <a:ext uri="{9D8B030D-6E8A-4147-A177-3AD203B41FA5}">
                      <a16:colId xmlns:a16="http://schemas.microsoft.com/office/drawing/2014/main" val="20003"/>
                    </a:ext>
                  </a:extLst>
                </a:gridCol>
                <a:gridCol w="2202329">
                  <a:extLst>
                    <a:ext uri="{9D8B030D-6E8A-4147-A177-3AD203B41FA5}">
                      <a16:colId xmlns:a16="http://schemas.microsoft.com/office/drawing/2014/main" val="20004"/>
                    </a:ext>
                  </a:extLst>
                </a:gridCol>
              </a:tblGrid>
              <a:tr h="347348">
                <a:tc>
                  <a:txBody>
                    <a:bodyPr/>
                    <a:lstStyle/>
                    <a:p>
                      <a:pPr algn="l" fontAlgn="ctr"/>
                      <a:r>
                        <a:rPr lang="zh-CN" altLang="en-US" sz="1500" b="1" u="none" strike="noStrike" dirty="0">
                          <a:solidFill>
                            <a:schemeClr val="bg1"/>
                          </a:solidFill>
                          <a:effectLst/>
                          <a:latin typeface="+mj-ea"/>
                          <a:ea typeface="+mj-ea"/>
                        </a:rPr>
                        <a:t>单位：万美金</a:t>
                      </a:r>
                      <a:endParaRPr lang="zh-CN" altLang="en-US" sz="1500" b="1" i="0" u="none" strike="noStrike" dirty="0">
                        <a:solidFill>
                          <a:schemeClr val="bg1"/>
                        </a:solidFill>
                        <a:effectLst/>
                        <a:latin typeface="+mj-ea"/>
                        <a:ea typeface="+mj-ea"/>
                      </a:endParaRPr>
                    </a:p>
                  </a:txBody>
                  <a:tcPr marL="11171" marR="11171" marT="11171" marB="0" anchor="ctr">
                    <a:solidFill>
                      <a:schemeClr val="accent1"/>
                    </a:solidFill>
                  </a:tcPr>
                </a:tc>
                <a:tc>
                  <a:txBody>
                    <a:bodyPr/>
                    <a:lstStyle/>
                    <a:p>
                      <a:pPr algn="ctr" fontAlgn="ctr"/>
                      <a:r>
                        <a:rPr lang="zh-CN" altLang="en-US" sz="1500" u="none" strike="noStrike" dirty="0">
                          <a:solidFill>
                            <a:schemeClr val="bg1"/>
                          </a:solidFill>
                          <a:effectLst/>
                          <a:latin typeface="+mj-ea"/>
                          <a:ea typeface="+mj-ea"/>
                        </a:rPr>
                        <a:t>一期（</a:t>
                      </a:r>
                      <a:r>
                        <a:rPr lang="en-US" altLang="zh-CN" sz="1500" u="none" strike="noStrike" dirty="0">
                          <a:solidFill>
                            <a:schemeClr val="bg1"/>
                          </a:solidFill>
                          <a:effectLst/>
                          <a:latin typeface="+mj-ea"/>
                          <a:ea typeface="+mj-ea"/>
                        </a:rPr>
                        <a:t>500</a:t>
                      </a:r>
                      <a:r>
                        <a:rPr lang="zh-CN" altLang="en-US" sz="1500" u="none" strike="noStrike" dirty="0">
                          <a:solidFill>
                            <a:schemeClr val="bg1"/>
                          </a:solidFill>
                          <a:effectLst/>
                          <a:latin typeface="+mj-ea"/>
                          <a:ea typeface="+mj-ea"/>
                        </a:rPr>
                        <a:t>站）</a:t>
                      </a:r>
                      <a:endParaRPr lang="zh-CN" altLang="en-US" sz="1500" b="0" i="0" u="none" strike="noStrike" dirty="0">
                        <a:solidFill>
                          <a:schemeClr val="bg1"/>
                        </a:solidFill>
                        <a:effectLst/>
                        <a:latin typeface="+mj-ea"/>
                        <a:ea typeface="+mj-ea"/>
                      </a:endParaRPr>
                    </a:p>
                  </a:txBody>
                  <a:tcPr marL="11171" marR="11171" marT="11171" marB="0" anchor="ctr">
                    <a:solidFill>
                      <a:schemeClr val="accent1"/>
                    </a:solidFill>
                  </a:tcPr>
                </a:tc>
                <a:tc>
                  <a:txBody>
                    <a:bodyPr/>
                    <a:lstStyle/>
                    <a:p>
                      <a:pPr algn="ctr" fontAlgn="ctr"/>
                      <a:r>
                        <a:rPr lang="zh-CN" altLang="en-US" sz="1500" u="none" strike="noStrike" dirty="0">
                          <a:solidFill>
                            <a:schemeClr val="bg1"/>
                          </a:solidFill>
                          <a:effectLst/>
                          <a:latin typeface="+mj-ea"/>
                          <a:ea typeface="+mj-ea"/>
                        </a:rPr>
                        <a:t>二期（</a:t>
                      </a:r>
                      <a:r>
                        <a:rPr lang="en-US" altLang="zh-CN" sz="1500" u="none" strike="noStrike" dirty="0">
                          <a:solidFill>
                            <a:schemeClr val="bg1"/>
                          </a:solidFill>
                          <a:effectLst/>
                          <a:latin typeface="+mj-ea"/>
                          <a:ea typeface="+mj-ea"/>
                        </a:rPr>
                        <a:t>2000</a:t>
                      </a:r>
                      <a:r>
                        <a:rPr lang="zh-CN" altLang="en-US" sz="1500" u="none" strike="noStrike" dirty="0">
                          <a:solidFill>
                            <a:schemeClr val="bg1"/>
                          </a:solidFill>
                          <a:effectLst/>
                          <a:latin typeface="+mj-ea"/>
                          <a:ea typeface="+mj-ea"/>
                        </a:rPr>
                        <a:t>站）</a:t>
                      </a:r>
                      <a:endParaRPr lang="zh-CN" altLang="en-US" sz="1500" b="0" i="0" u="none" strike="noStrike" dirty="0">
                        <a:solidFill>
                          <a:schemeClr val="bg1"/>
                        </a:solidFill>
                        <a:effectLst/>
                        <a:latin typeface="+mj-ea"/>
                        <a:ea typeface="+mj-ea"/>
                      </a:endParaRPr>
                    </a:p>
                  </a:txBody>
                  <a:tcPr marL="11171" marR="11171" marT="11171" marB="0" anchor="ctr">
                    <a:solidFill>
                      <a:schemeClr val="accent1"/>
                    </a:solidFill>
                  </a:tcPr>
                </a:tc>
                <a:tc>
                  <a:txBody>
                    <a:bodyPr/>
                    <a:lstStyle/>
                    <a:p>
                      <a:pPr algn="ctr" fontAlgn="ctr"/>
                      <a:r>
                        <a:rPr lang="zh-CN" altLang="en-US" sz="1500" u="none" strike="noStrike" dirty="0">
                          <a:solidFill>
                            <a:schemeClr val="bg1"/>
                          </a:solidFill>
                          <a:effectLst/>
                          <a:latin typeface="+mj-ea"/>
                          <a:ea typeface="+mj-ea"/>
                        </a:rPr>
                        <a:t>盈亏平衡点</a:t>
                      </a:r>
                      <a:endParaRPr lang="zh-CN" altLang="en-US" sz="1500" b="0" i="0" u="none" strike="noStrike" dirty="0">
                        <a:solidFill>
                          <a:schemeClr val="bg1"/>
                        </a:solidFill>
                        <a:effectLst/>
                        <a:latin typeface="+mj-ea"/>
                        <a:ea typeface="+mj-ea"/>
                      </a:endParaRPr>
                    </a:p>
                  </a:txBody>
                  <a:tcPr marL="11171" marR="11171" marT="11171" marB="0" anchor="ctr">
                    <a:solidFill>
                      <a:schemeClr val="accent1"/>
                    </a:solidFill>
                  </a:tcPr>
                </a:tc>
                <a:tc>
                  <a:txBody>
                    <a:bodyPr/>
                    <a:lstStyle/>
                    <a:p>
                      <a:pPr algn="ctr" fontAlgn="ctr"/>
                      <a:r>
                        <a:rPr lang="zh-CN" altLang="en-US" sz="1500" u="none" strike="noStrike" dirty="0">
                          <a:solidFill>
                            <a:schemeClr val="bg1"/>
                          </a:solidFill>
                          <a:effectLst/>
                          <a:latin typeface="+mj-ea"/>
                          <a:ea typeface="+mj-ea"/>
                        </a:rPr>
                        <a:t>最大市场点</a:t>
                      </a:r>
                      <a:endParaRPr lang="zh-CN" altLang="en-US" sz="1500" b="0" i="0" u="none" strike="noStrike" dirty="0">
                        <a:solidFill>
                          <a:schemeClr val="bg1"/>
                        </a:solidFill>
                        <a:effectLst/>
                        <a:latin typeface="+mj-ea"/>
                        <a:ea typeface="+mj-ea"/>
                      </a:endParaRPr>
                    </a:p>
                  </a:txBody>
                  <a:tcPr marL="11171" marR="11171" marT="11171" marB="0" anchor="ctr">
                    <a:solidFill>
                      <a:schemeClr val="accent1"/>
                    </a:solidFill>
                  </a:tcPr>
                </a:tc>
                <a:extLst>
                  <a:ext uri="{0D108BD9-81ED-4DB2-BD59-A6C34878D82A}">
                    <a16:rowId xmlns:a16="http://schemas.microsoft.com/office/drawing/2014/main" val="10000"/>
                  </a:ext>
                </a:extLst>
              </a:tr>
              <a:tr h="347348">
                <a:tc>
                  <a:txBody>
                    <a:bodyPr/>
                    <a:lstStyle/>
                    <a:p>
                      <a:pPr algn="l" fontAlgn="ctr"/>
                      <a:r>
                        <a:rPr lang="zh-CN" altLang="en-US" sz="1500" b="1" u="none" strike="noStrike" dirty="0">
                          <a:solidFill>
                            <a:schemeClr val="bg1"/>
                          </a:solidFill>
                          <a:effectLst/>
                          <a:latin typeface="+mj-ea"/>
                          <a:ea typeface="+mj-ea"/>
                        </a:rPr>
                        <a:t>总收入</a:t>
                      </a:r>
                      <a:endParaRPr lang="zh-CN" altLang="en-US" sz="1500" b="1" i="0" u="none" strike="noStrike" dirty="0">
                        <a:solidFill>
                          <a:schemeClr val="bg1"/>
                        </a:solidFill>
                        <a:effectLst/>
                        <a:latin typeface="+mj-ea"/>
                        <a:ea typeface="+mj-ea"/>
                      </a:endParaRPr>
                    </a:p>
                  </a:txBody>
                  <a:tcPr marL="11171" marR="11171" marT="11171" marB="0" anchor="ctr">
                    <a:solidFill>
                      <a:schemeClr val="accent1"/>
                    </a:solidFill>
                  </a:tcPr>
                </a:tc>
                <a:tc>
                  <a:txBody>
                    <a:bodyPr/>
                    <a:lstStyle/>
                    <a:p>
                      <a:pPr algn="r" fontAlgn="ctr"/>
                      <a:r>
                        <a:rPr lang="en-US" altLang="zh-CN" sz="1500" u="none" strike="noStrike" dirty="0">
                          <a:effectLst/>
                          <a:latin typeface="+mj-ea"/>
                          <a:ea typeface="+mj-ea"/>
                        </a:rPr>
                        <a:t>2,200</a:t>
                      </a:r>
                      <a:endParaRPr lang="en-US" altLang="zh-CN" sz="1500" b="0" i="0" u="none" strike="noStrike" dirty="0">
                        <a:solidFill>
                          <a:srgbClr val="000000"/>
                        </a:solidFill>
                        <a:effectLst/>
                        <a:latin typeface="+mj-ea"/>
                        <a:ea typeface="+mj-ea"/>
                      </a:endParaRPr>
                    </a:p>
                  </a:txBody>
                  <a:tcPr marL="11171" marR="11171" marT="11171" marB="0" anchor="ctr">
                    <a:solidFill>
                      <a:schemeClr val="accent1">
                        <a:lumMod val="20000"/>
                        <a:lumOff val="80000"/>
                      </a:schemeClr>
                    </a:solidFill>
                  </a:tcPr>
                </a:tc>
                <a:tc>
                  <a:txBody>
                    <a:bodyPr/>
                    <a:lstStyle/>
                    <a:p>
                      <a:pPr algn="r" fontAlgn="ctr"/>
                      <a:r>
                        <a:rPr lang="en-US" altLang="zh-CN" sz="1500" u="none" strike="noStrike" dirty="0">
                          <a:effectLst/>
                          <a:latin typeface="+mj-ea"/>
                          <a:ea typeface="+mj-ea"/>
                        </a:rPr>
                        <a:t>20,800</a:t>
                      </a:r>
                      <a:endParaRPr lang="en-US" altLang="zh-CN" sz="1500" b="0" i="0" u="none" strike="noStrike" dirty="0">
                        <a:solidFill>
                          <a:srgbClr val="000000"/>
                        </a:solidFill>
                        <a:effectLst/>
                        <a:latin typeface="+mj-ea"/>
                        <a:ea typeface="+mj-ea"/>
                      </a:endParaRPr>
                    </a:p>
                  </a:txBody>
                  <a:tcPr marL="11171" marR="11171" marT="11171" marB="0" anchor="ctr">
                    <a:solidFill>
                      <a:schemeClr val="accent1">
                        <a:lumMod val="20000"/>
                        <a:lumOff val="80000"/>
                      </a:schemeClr>
                    </a:solidFill>
                  </a:tcPr>
                </a:tc>
                <a:tc>
                  <a:txBody>
                    <a:bodyPr/>
                    <a:lstStyle/>
                    <a:p>
                      <a:pPr algn="r" fontAlgn="ctr"/>
                      <a:r>
                        <a:rPr lang="en-US" altLang="zh-CN" sz="1500" u="none" strike="noStrike" dirty="0">
                          <a:effectLst/>
                          <a:latin typeface="+mj-ea"/>
                          <a:ea typeface="+mj-ea"/>
                        </a:rPr>
                        <a:t>11,773</a:t>
                      </a:r>
                      <a:endParaRPr lang="en-US" altLang="zh-CN" sz="1500" b="0" i="0" u="none" strike="noStrike" dirty="0">
                        <a:solidFill>
                          <a:srgbClr val="000000"/>
                        </a:solidFill>
                        <a:effectLst/>
                        <a:latin typeface="+mj-ea"/>
                        <a:ea typeface="+mj-ea"/>
                      </a:endParaRPr>
                    </a:p>
                  </a:txBody>
                  <a:tcPr marL="11171" marR="11171" marT="11171" marB="0" anchor="ctr">
                    <a:solidFill>
                      <a:schemeClr val="accent1">
                        <a:lumMod val="20000"/>
                        <a:lumOff val="80000"/>
                      </a:schemeClr>
                    </a:solidFill>
                  </a:tcPr>
                </a:tc>
                <a:tc>
                  <a:txBody>
                    <a:bodyPr/>
                    <a:lstStyle/>
                    <a:p>
                      <a:pPr algn="r" fontAlgn="ctr"/>
                      <a:r>
                        <a:rPr lang="en-US" altLang="zh-CN" sz="1500" u="none" strike="noStrike" dirty="0">
                          <a:effectLst/>
                          <a:latin typeface="+mj-ea"/>
                          <a:ea typeface="+mj-ea"/>
                        </a:rPr>
                        <a:t>400,400</a:t>
                      </a:r>
                      <a:endParaRPr lang="en-US" altLang="zh-CN" sz="1500" b="0" i="0" u="none" strike="noStrike" dirty="0">
                        <a:solidFill>
                          <a:srgbClr val="000000"/>
                        </a:solidFill>
                        <a:effectLst/>
                        <a:latin typeface="+mj-ea"/>
                        <a:ea typeface="+mj-ea"/>
                      </a:endParaRPr>
                    </a:p>
                  </a:txBody>
                  <a:tcPr marL="11171" marR="11171" marT="11171" marB="0" anchor="ctr">
                    <a:solidFill>
                      <a:schemeClr val="accent1">
                        <a:lumMod val="20000"/>
                        <a:lumOff val="80000"/>
                      </a:schemeClr>
                    </a:solidFill>
                  </a:tcPr>
                </a:tc>
                <a:extLst>
                  <a:ext uri="{0D108BD9-81ED-4DB2-BD59-A6C34878D82A}">
                    <a16:rowId xmlns:a16="http://schemas.microsoft.com/office/drawing/2014/main" val="10001"/>
                  </a:ext>
                </a:extLst>
              </a:tr>
              <a:tr h="398320">
                <a:tc>
                  <a:txBody>
                    <a:bodyPr/>
                    <a:lstStyle/>
                    <a:p>
                      <a:pPr algn="l" fontAlgn="ctr"/>
                      <a:r>
                        <a:rPr lang="zh-CN" altLang="en-US" sz="1500" b="1" u="none" strike="noStrike">
                          <a:solidFill>
                            <a:schemeClr val="bg1"/>
                          </a:solidFill>
                          <a:effectLst/>
                          <a:latin typeface="+mj-ea"/>
                          <a:ea typeface="+mj-ea"/>
                        </a:rPr>
                        <a:t>总成本</a:t>
                      </a:r>
                      <a:endParaRPr lang="zh-CN" altLang="en-US" sz="1500" b="1" i="0" u="none" strike="noStrike">
                        <a:solidFill>
                          <a:schemeClr val="bg1"/>
                        </a:solidFill>
                        <a:effectLst/>
                        <a:latin typeface="+mj-ea"/>
                        <a:ea typeface="+mj-ea"/>
                      </a:endParaRPr>
                    </a:p>
                  </a:txBody>
                  <a:tcPr marL="11171" marR="11171" marT="11171" marB="0" anchor="ctr">
                    <a:solidFill>
                      <a:schemeClr val="accent1"/>
                    </a:solidFill>
                  </a:tcPr>
                </a:tc>
                <a:tc>
                  <a:txBody>
                    <a:bodyPr/>
                    <a:lstStyle/>
                    <a:p>
                      <a:pPr algn="r" fontAlgn="ctr"/>
                      <a:r>
                        <a:rPr lang="en-US" altLang="zh-CN" sz="1500" u="none" strike="noStrike" dirty="0">
                          <a:effectLst/>
                          <a:latin typeface="+mj-ea"/>
                          <a:ea typeface="+mj-ea"/>
                        </a:rPr>
                        <a:t>5,050</a:t>
                      </a:r>
                      <a:endParaRPr lang="en-US" altLang="zh-CN" sz="1500" b="0" i="0" u="none" strike="noStrike" dirty="0">
                        <a:solidFill>
                          <a:srgbClr val="000000"/>
                        </a:solidFill>
                        <a:effectLst/>
                        <a:latin typeface="+mj-ea"/>
                        <a:ea typeface="+mj-ea"/>
                      </a:endParaRPr>
                    </a:p>
                  </a:txBody>
                  <a:tcPr marL="11171" marR="11171" marT="11171" marB="0" anchor="ctr"/>
                </a:tc>
                <a:tc>
                  <a:txBody>
                    <a:bodyPr/>
                    <a:lstStyle/>
                    <a:p>
                      <a:pPr algn="r" fontAlgn="ctr"/>
                      <a:r>
                        <a:rPr lang="en-US" altLang="zh-CN" sz="1500" u="none" strike="noStrike" dirty="0">
                          <a:effectLst/>
                          <a:latin typeface="+mj-ea"/>
                          <a:ea typeface="+mj-ea"/>
                        </a:rPr>
                        <a:t>18,980</a:t>
                      </a:r>
                      <a:endParaRPr lang="en-US" altLang="zh-CN" sz="1500" b="0" i="0" u="none" strike="noStrike" dirty="0">
                        <a:solidFill>
                          <a:srgbClr val="000000"/>
                        </a:solidFill>
                        <a:effectLst/>
                        <a:latin typeface="+mj-ea"/>
                        <a:ea typeface="+mj-ea"/>
                      </a:endParaRPr>
                    </a:p>
                  </a:txBody>
                  <a:tcPr marL="11171" marR="11171" marT="11171" marB="0" anchor="ctr"/>
                </a:tc>
                <a:tc>
                  <a:txBody>
                    <a:bodyPr/>
                    <a:lstStyle/>
                    <a:p>
                      <a:pPr algn="r" fontAlgn="ctr"/>
                      <a:r>
                        <a:rPr lang="en-US" altLang="zh-CN" sz="1500" u="none" strike="noStrike" dirty="0">
                          <a:effectLst/>
                          <a:latin typeface="+mj-ea"/>
                          <a:ea typeface="+mj-ea"/>
                        </a:rPr>
                        <a:t>10,743</a:t>
                      </a:r>
                      <a:endParaRPr lang="en-US" altLang="zh-CN" sz="1500" b="0" i="0" u="none" strike="noStrike" dirty="0">
                        <a:solidFill>
                          <a:srgbClr val="000000"/>
                        </a:solidFill>
                        <a:effectLst/>
                        <a:latin typeface="+mj-ea"/>
                        <a:ea typeface="+mj-ea"/>
                      </a:endParaRPr>
                    </a:p>
                  </a:txBody>
                  <a:tcPr marL="11171" marR="11171" marT="11171" marB="0" anchor="ctr"/>
                </a:tc>
                <a:tc>
                  <a:txBody>
                    <a:bodyPr/>
                    <a:lstStyle/>
                    <a:p>
                      <a:pPr algn="r" fontAlgn="ctr"/>
                      <a:r>
                        <a:rPr lang="en-US" altLang="zh-CN" sz="1500" u="none" strike="noStrike" dirty="0">
                          <a:effectLst/>
                          <a:latin typeface="+mj-ea"/>
                          <a:ea typeface="+mj-ea"/>
                        </a:rPr>
                        <a:t>365,365</a:t>
                      </a:r>
                      <a:endParaRPr lang="en-US" altLang="zh-CN" sz="1500" b="0" i="0" u="none" strike="noStrike" dirty="0">
                        <a:solidFill>
                          <a:srgbClr val="000000"/>
                        </a:solidFill>
                        <a:effectLst/>
                        <a:latin typeface="+mj-ea"/>
                        <a:ea typeface="+mj-ea"/>
                      </a:endParaRPr>
                    </a:p>
                  </a:txBody>
                  <a:tcPr marL="11171" marR="11171" marT="11171" marB="0" anchor="ctr"/>
                </a:tc>
                <a:extLst>
                  <a:ext uri="{0D108BD9-81ED-4DB2-BD59-A6C34878D82A}">
                    <a16:rowId xmlns:a16="http://schemas.microsoft.com/office/drawing/2014/main" val="10002"/>
                  </a:ext>
                </a:extLst>
              </a:tr>
              <a:tr h="347348">
                <a:tc>
                  <a:txBody>
                    <a:bodyPr/>
                    <a:lstStyle/>
                    <a:p>
                      <a:pPr algn="r" fontAlgn="ctr"/>
                      <a:r>
                        <a:rPr lang="zh-CN" altLang="en-US" sz="1500" b="1" u="none" strike="noStrike">
                          <a:solidFill>
                            <a:schemeClr val="bg1"/>
                          </a:solidFill>
                          <a:effectLst/>
                          <a:latin typeface="+mj-ea"/>
                          <a:ea typeface="+mj-ea"/>
                        </a:rPr>
                        <a:t>（</a:t>
                      </a:r>
                      <a:r>
                        <a:rPr lang="en-US" altLang="zh-CN" sz="1500" b="1" u="none" strike="noStrike">
                          <a:solidFill>
                            <a:schemeClr val="bg1"/>
                          </a:solidFill>
                          <a:effectLst/>
                          <a:latin typeface="+mj-ea"/>
                          <a:ea typeface="+mj-ea"/>
                        </a:rPr>
                        <a:t>1</a:t>
                      </a:r>
                      <a:r>
                        <a:rPr lang="zh-CN" altLang="en-US" sz="1500" b="1" u="none" strike="noStrike">
                          <a:solidFill>
                            <a:schemeClr val="bg1"/>
                          </a:solidFill>
                          <a:effectLst/>
                          <a:latin typeface="+mj-ea"/>
                          <a:ea typeface="+mj-ea"/>
                        </a:rPr>
                        <a:t>）设备成本</a:t>
                      </a:r>
                      <a:endParaRPr lang="zh-CN" altLang="en-US" sz="1500" b="1" i="0" u="none" strike="noStrike">
                        <a:solidFill>
                          <a:schemeClr val="bg1"/>
                        </a:solidFill>
                        <a:effectLst/>
                        <a:latin typeface="+mj-ea"/>
                        <a:ea typeface="+mj-ea"/>
                      </a:endParaRPr>
                    </a:p>
                  </a:txBody>
                  <a:tcPr marL="11171" marR="11171" marT="11171" marB="0" anchor="ctr">
                    <a:solidFill>
                      <a:schemeClr val="accent1"/>
                    </a:solidFill>
                  </a:tcPr>
                </a:tc>
                <a:tc>
                  <a:txBody>
                    <a:bodyPr/>
                    <a:lstStyle/>
                    <a:p>
                      <a:pPr algn="r" fontAlgn="ctr"/>
                      <a:r>
                        <a:rPr lang="en-US" altLang="zh-CN" sz="1500" u="none" strike="noStrike" dirty="0">
                          <a:effectLst/>
                          <a:latin typeface="+mj-ea"/>
                          <a:ea typeface="+mj-ea"/>
                        </a:rPr>
                        <a:t>4,000</a:t>
                      </a:r>
                      <a:endParaRPr lang="en-US" altLang="zh-CN" sz="1500" b="0" i="0" u="none" strike="noStrike" dirty="0">
                        <a:solidFill>
                          <a:srgbClr val="000000"/>
                        </a:solidFill>
                        <a:effectLst/>
                        <a:latin typeface="+mj-ea"/>
                        <a:ea typeface="+mj-ea"/>
                      </a:endParaRPr>
                    </a:p>
                  </a:txBody>
                  <a:tcPr marL="11171" marR="11171" marT="11171" marB="0" anchor="ctr">
                    <a:solidFill>
                      <a:schemeClr val="accent1">
                        <a:lumMod val="20000"/>
                        <a:lumOff val="80000"/>
                      </a:schemeClr>
                    </a:solidFill>
                  </a:tcPr>
                </a:tc>
                <a:tc>
                  <a:txBody>
                    <a:bodyPr/>
                    <a:lstStyle/>
                    <a:p>
                      <a:pPr algn="r" fontAlgn="ctr"/>
                      <a:r>
                        <a:rPr lang="en-US" altLang="zh-CN" sz="1500" u="none" strike="noStrike" dirty="0">
                          <a:effectLst/>
                          <a:latin typeface="+mj-ea"/>
                          <a:ea typeface="+mj-ea"/>
                        </a:rPr>
                        <a:t>15,200</a:t>
                      </a:r>
                      <a:endParaRPr lang="en-US" altLang="zh-CN" sz="1500" b="0" i="0" u="none" strike="noStrike" dirty="0">
                        <a:solidFill>
                          <a:srgbClr val="000000"/>
                        </a:solidFill>
                        <a:effectLst/>
                        <a:latin typeface="+mj-ea"/>
                        <a:ea typeface="+mj-ea"/>
                      </a:endParaRPr>
                    </a:p>
                  </a:txBody>
                  <a:tcPr marL="11171" marR="11171" marT="11171" marB="0" anchor="ctr">
                    <a:solidFill>
                      <a:schemeClr val="accent1">
                        <a:lumMod val="20000"/>
                        <a:lumOff val="80000"/>
                      </a:schemeClr>
                    </a:solidFill>
                  </a:tcPr>
                </a:tc>
                <a:tc>
                  <a:txBody>
                    <a:bodyPr/>
                    <a:lstStyle/>
                    <a:p>
                      <a:pPr algn="r" fontAlgn="ctr"/>
                      <a:r>
                        <a:rPr lang="en-US" altLang="zh-CN" sz="1500" u="none" strike="noStrike" dirty="0">
                          <a:effectLst/>
                          <a:latin typeface="+mj-ea"/>
                          <a:ea typeface="+mj-ea"/>
                        </a:rPr>
                        <a:t>8,603</a:t>
                      </a:r>
                      <a:endParaRPr lang="en-US" altLang="zh-CN" sz="1500" b="0" i="0" u="none" strike="noStrike" dirty="0">
                        <a:solidFill>
                          <a:srgbClr val="000000"/>
                        </a:solidFill>
                        <a:effectLst/>
                        <a:latin typeface="+mj-ea"/>
                        <a:ea typeface="+mj-ea"/>
                      </a:endParaRPr>
                    </a:p>
                  </a:txBody>
                  <a:tcPr marL="11171" marR="11171" marT="11171" marB="0" anchor="ctr">
                    <a:solidFill>
                      <a:schemeClr val="accent1">
                        <a:lumMod val="20000"/>
                        <a:lumOff val="80000"/>
                      </a:schemeClr>
                    </a:solidFill>
                  </a:tcPr>
                </a:tc>
                <a:tc>
                  <a:txBody>
                    <a:bodyPr/>
                    <a:lstStyle/>
                    <a:p>
                      <a:pPr algn="r" fontAlgn="ctr"/>
                      <a:r>
                        <a:rPr lang="en-US" altLang="zh-CN" sz="1500" u="none" strike="noStrike" dirty="0">
                          <a:effectLst/>
                          <a:latin typeface="+mj-ea"/>
                          <a:ea typeface="+mj-ea"/>
                        </a:rPr>
                        <a:t>292,600</a:t>
                      </a:r>
                      <a:endParaRPr lang="en-US" altLang="zh-CN" sz="1500" b="0" i="0" u="none" strike="noStrike" dirty="0">
                        <a:solidFill>
                          <a:srgbClr val="000000"/>
                        </a:solidFill>
                        <a:effectLst/>
                        <a:latin typeface="+mj-ea"/>
                        <a:ea typeface="+mj-ea"/>
                      </a:endParaRPr>
                    </a:p>
                  </a:txBody>
                  <a:tcPr marL="11171" marR="11171" marT="11171" marB="0" anchor="ctr">
                    <a:solidFill>
                      <a:schemeClr val="accent1">
                        <a:lumMod val="20000"/>
                        <a:lumOff val="80000"/>
                      </a:schemeClr>
                    </a:solidFill>
                  </a:tcPr>
                </a:tc>
                <a:extLst>
                  <a:ext uri="{0D108BD9-81ED-4DB2-BD59-A6C34878D82A}">
                    <a16:rowId xmlns:a16="http://schemas.microsoft.com/office/drawing/2014/main" val="10003"/>
                  </a:ext>
                </a:extLst>
              </a:tr>
              <a:tr h="347348">
                <a:tc>
                  <a:txBody>
                    <a:bodyPr/>
                    <a:lstStyle/>
                    <a:p>
                      <a:pPr algn="r" fontAlgn="ctr"/>
                      <a:r>
                        <a:rPr lang="zh-CN" altLang="en-US" sz="1500" b="1" u="none" strike="noStrike">
                          <a:solidFill>
                            <a:schemeClr val="bg1"/>
                          </a:solidFill>
                          <a:effectLst/>
                          <a:latin typeface="+mj-ea"/>
                          <a:ea typeface="+mj-ea"/>
                        </a:rPr>
                        <a:t>（</a:t>
                      </a:r>
                      <a:r>
                        <a:rPr lang="en-US" altLang="zh-CN" sz="1500" b="1" u="none" strike="noStrike">
                          <a:solidFill>
                            <a:schemeClr val="bg1"/>
                          </a:solidFill>
                          <a:effectLst/>
                          <a:latin typeface="+mj-ea"/>
                          <a:ea typeface="+mj-ea"/>
                        </a:rPr>
                        <a:t>2</a:t>
                      </a:r>
                      <a:r>
                        <a:rPr lang="zh-CN" altLang="en-US" sz="1500" b="1" u="none" strike="noStrike">
                          <a:solidFill>
                            <a:schemeClr val="bg1"/>
                          </a:solidFill>
                          <a:effectLst/>
                          <a:latin typeface="+mj-ea"/>
                          <a:ea typeface="+mj-ea"/>
                        </a:rPr>
                        <a:t>）人力及服务成本</a:t>
                      </a:r>
                      <a:endParaRPr lang="zh-CN" altLang="en-US" sz="1500" b="1" i="0" u="none" strike="noStrike">
                        <a:solidFill>
                          <a:schemeClr val="bg1"/>
                        </a:solidFill>
                        <a:effectLst/>
                        <a:latin typeface="+mj-ea"/>
                        <a:ea typeface="+mj-ea"/>
                      </a:endParaRPr>
                    </a:p>
                  </a:txBody>
                  <a:tcPr marL="11171" marR="11171" marT="11171" marB="0" anchor="ctr">
                    <a:solidFill>
                      <a:schemeClr val="accent1"/>
                    </a:solidFill>
                  </a:tcPr>
                </a:tc>
                <a:tc>
                  <a:txBody>
                    <a:bodyPr/>
                    <a:lstStyle/>
                    <a:p>
                      <a:pPr algn="r" fontAlgn="ctr"/>
                      <a:r>
                        <a:rPr lang="en-US" altLang="zh-CN" sz="1500" u="none" strike="noStrike" dirty="0">
                          <a:effectLst/>
                          <a:latin typeface="+mj-ea"/>
                          <a:ea typeface="+mj-ea"/>
                        </a:rPr>
                        <a:t>900</a:t>
                      </a:r>
                      <a:endParaRPr lang="en-US" altLang="zh-CN" sz="1500" b="0" i="0" u="none" strike="noStrike" dirty="0">
                        <a:solidFill>
                          <a:srgbClr val="000000"/>
                        </a:solidFill>
                        <a:effectLst/>
                        <a:latin typeface="+mj-ea"/>
                        <a:ea typeface="+mj-ea"/>
                      </a:endParaRPr>
                    </a:p>
                  </a:txBody>
                  <a:tcPr marL="11171" marR="11171" marT="11171" marB="0" anchor="ctr"/>
                </a:tc>
                <a:tc>
                  <a:txBody>
                    <a:bodyPr/>
                    <a:lstStyle/>
                    <a:p>
                      <a:pPr algn="r" fontAlgn="ctr"/>
                      <a:r>
                        <a:rPr lang="en-US" altLang="zh-CN" sz="1500" u="none" strike="noStrike" dirty="0">
                          <a:effectLst/>
                          <a:latin typeface="+mj-ea"/>
                          <a:ea typeface="+mj-ea"/>
                        </a:rPr>
                        <a:t>3,240</a:t>
                      </a:r>
                      <a:endParaRPr lang="en-US" altLang="zh-CN" sz="1500" b="0" i="0" u="none" strike="noStrike" dirty="0">
                        <a:solidFill>
                          <a:srgbClr val="000000"/>
                        </a:solidFill>
                        <a:effectLst/>
                        <a:latin typeface="+mj-ea"/>
                        <a:ea typeface="+mj-ea"/>
                      </a:endParaRPr>
                    </a:p>
                  </a:txBody>
                  <a:tcPr marL="11171" marR="11171" marT="11171" marB="0" anchor="ctr"/>
                </a:tc>
                <a:tc>
                  <a:txBody>
                    <a:bodyPr/>
                    <a:lstStyle/>
                    <a:p>
                      <a:pPr algn="r" fontAlgn="ctr"/>
                      <a:r>
                        <a:rPr lang="en-US" altLang="zh-CN" sz="1500" u="none" strike="noStrike" dirty="0">
                          <a:effectLst/>
                          <a:latin typeface="+mj-ea"/>
                          <a:ea typeface="+mj-ea"/>
                        </a:rPr>
                        <a:t>1,834</a:t>
                      </a:r>
                      <a:endParaRPr lang="en-US" altLang="zh-CN" sz="1500" b="0" i="0" u="none" strike="noStrike" dirty="0">
                        <a:solidFill>
                          <a:srgbClr val="000000"/>
                        </a:solidFill>
                        <a:effectLst/>
                        <a:latin typeface="+mj-ea"/>
                        <a:ea typeface="+mj-ea"/>
                      </a:endParaRPr>
                    </a:p>
                  </a:txBody>
                  <a:tcPr marL="11171" marR="11171" marT="11171" marB="0" anchor="ctr"/>
                </a:tc>
                <a:tc>
                  <a:txBody>
                    <a:bodyPr/>
                    <a:lstStyle/>
                    <a:p>
                      <a:pPr algn="r" fontAlgn="ctr"/>
                      <a:r>
                        <a:rPr lang="en-US" altLang="zh-CN" sz="1500" u="none" strike="noStrike" dirty="0">
                          <a:effectLst/>
                          <a:latin typeface="+mj-ea"/>
                          <a:ea typeface="+mj-ea"/>
                        </a:rPr>
                        <a:t>62,370</a:t>
                      </a:r>
                      <a:endParaRPr lang="en-US" altLang="zh-CN" sz="1500" b="0" i="0" u="none" strike="noStrike" dirty="0">
                        <a:solidFill>
                          <a:srgbClr val="000000"/>
                        </a:solidFill>
                        <a:effectLst/>
                        <a:latin typeface="+mj-ea"/>
                        <a:ea typeface="+mj-ea"/>
                      </a:endParaRPr>
                    </a:p>
                  </a:txBody>
                  <a:tcPr marL="11171" marR="11171" marT="11171" marB="0" anchor="ctr"/>
                </a:tc>
                <a:extLst>
                  <a:ext uri="{0D108BD9-81ED-4DB2-BD59-A6C34878D82A}">
                    <a16:rowId xmlns:a16="http://schemas.microsoft.com/office/drawing/2014/main" val="10004"/>
                  </a:ext>
                </a:extLst>
              </a:tr>
              <a:tr h="347348">
                <a:tc>
                  <a:txBody>
                    <a:bodyPr/>
                    <a:lstStyle/>
                    <a:p>
                      <a:pPr algn="r" fontAlgn="ctr"/>
                      <a:r>
                        <a:rPr lang="zh-CN" altLang="en-US" sz="1500" b="1" u="none" strike="noStrike">
                          <a:solidFill>
                            <a:schemeClr val="bg1"/>
                          </a:solidFill>
                          <a:effectLst/>
                          <a:latin typeface="+mj-ea"/>
                          <a:ea typeface="+mj-ea"/>
                        </a:rPr>
                        <a:t>（</a:t>
                      </a:r>
                      <a:r>
                        <a:rPr lang="en-US" altLang="zh-CN" sz="1500" b="1" u="none" strike="noStrike">
                          <a:solidFill>
                            <a:schemeClr val="bg1"/>
                          </a:solidFill>
                          <a:effectLst/>
                          <a:latin typeface="+mj-ea"/>
                          <a:ea typeface="+mj-ea"/>
                        </a:rPr>
                        <a:t>3</a:t>
                      </a:r>
                      <a:r>
                        <a:rPr lang="zh-CN" altLang="en-US" sz="1500" b="1" u="none" strike="noStrike">
                          <a:solidFill>
                            <a:schemeClr val="bg1"/>
                          </a:solidFill>
                          <a:effectLst/>
                          <a:latin typeface="+mj-ea"/>
                          <a:ea typeface="+mj-ea"/>
                        </a:rPr>
                        <a:t>）搬迁成本</a:t>
                      </a:r>
                      <a:endParaRPr lang="zh-CN" altLang="en-US" sz="1500" b="1" i="0" u="none" strike="noStrike">
                        <a:solidFill>
                          <a:schemeClr val="bg1"/>
                        </a:solidFill>
                        <a:effectLst/>
                        <a:latin typeface="+mj-ea"/>
                        <a:ea typeface="+mj-ea"/>
                      </a:endParaRPr>
                    </a:p>
                  </a:txBody>
                  <a:tcPr marL="11171" marR="11171" marT="11171" marB="0" anchor="ctr">
                    <a:solidFill>
                      <a:schemeClr val="accent1"/>
                    </a:solidFill>
                  </a:tcPr>
                </a:tc>
                <a:tc>
                  <a:txBody>
                    <a:bodyPr/>
                    <a:lstStyle/>
                    <a:p>
                      <a:pPr algn="r" fontAlgn="ctr"/>
                      <a:r>
                        <a:rPr lang="en-US" altLang="zh-CN" sz="1500" u="none" strike="noStrike" dirty="0">
                          <a:effectLst/>
                          <a:latin typeface="+mj-ea"/>
                          <a:ea typeface="+mj-ea"/>
                        </a:rPr>
                        <a:t>150</a:t>
                      </a:r>
                      <a:endParaRPr lang="en-US" altLang="zh-CN" sz="1500" b="0" i="0" u="none" strike="noStrike" dirty="0">
                        <a:solidFill>
                          <a:srgbClr val="000000"/>
                        </a:solidFill>
                        <a:effectLst/>
                        <a:latin typeface="+mj-ea"/>
                        <a:ea typeface="+mj-ea"/>
                      </a:endParaRPr>
                    </a:p>
                  </a:txBody>
                  <a:tcPr marL="11171" marR="11171" marT="11171" marB="0" anchor="ctr">
                    <a:solidFill>
                      <a:schemeClr val="accent1">
                        <a:lumMod val="20000"/>
                        <a:lumOff val="80000"/>
                      </a:schemeClr>
                    </a:solidFill>
                  </a:tcPr>
                </a:tc>
                <a:tc>
                  <a:txBody>
                    <a:bodyPr/>
                    <a:lstStyle/>
                    <a:p>
                      <a:pPr algn="r" fontAlgn="ctr"/>
                      <a:r>
                        <a:rPr lang="en-US" altLang="zh-CN" sz="1500" u="none" strike="noStrike" dirty="0">
                          <a:effectLst/>
                          <a:latin typeface="+mj-ea"/>
                          <a:ea typeface="+mj-ea"/>
                        </a:rPr>
                        <a:t>540</a:t>
                      </a:r>
                      <a:endParaRPr lang="en-US" altLang="zh-CN" sz="1500" b="0" i="0" u="none" strike="noStrike" dirty="0">
                        <a:solidFill>
                          <a:srgbClr val="000000"/>
                        </a:solidFill>
                        <a:effectLst/>
                        <a:latin typeface="+mj-ea"/>
                        <a:ea typeface="+mj-ea"/>
                      </a:endParaRPr>
                    </a:p>
                  </a:txBody>
                  <a:tcPr marL="11171" marR="11171" marT="11171" marB="0" anchor="ctr">
                    <a:solidFill>
                      <a:schemeClr val="accent1">
                        <a:lumMod val="20000"/>
                        <a:lumOff val="80000"/>
                      </a:schemeClr>
                    </a:solidFill>
                  </a:tcPr>
                </a:tc>
                <a:tc>
                  <a:txBody>
                    <a:bodyPr/>
                    <a:lstStyle/>
                    <a:p>
                      <a:pPr algn="r" fontAlgn="ctr"/>
                      <a:r>
                        <a:rPr lang="en-US" altLang="zh-CN" sz="1500" u="none" strike="noStrike" dirty="0">
                          <a:effectLst/>
                          <a:latin typeface="+mj-ea"/>
                          <a:ea typeface="+mj-ea"/>
                        </a:rPr>
                        <a:t>306</a:t>
                      </a:r>
                      <a:endParaRPr lang="en-US" altLang="zh-CN" sz="1500" b="0" i="0" u="none" strike="noStrike" dirty="0">
                        <a:solidFill>
                          <a:srgbClr val="000000"/>
                        </a:solidFill>
                        <a:effectLst/>
                        <a:latin typeface="+mj-ea"/>
                        <a:ea typeface="+mj-ea"/>
                      </a:endParaRPr>
                    </a:p>
                  </a:txBody>
                  <a:tcPr marL="11171" marR="11171" marT="11171" marB="0" anchor="ctr">
                    <a:solidFill>
                      <a:schemeClr val="accent1">
                        <a:lumMod val="20000"/>
                        <a:lumOff val="80000"/>
                      </a:schemeClr>
                    </a:solidFill>
                  </a:tcPr>
                </a:tc>
                <a:tc>
                  <a:txBody>
                    <a:bodyPr/>
                    <a:lstStyle/>
                    <a:p>
                      <a:pPr algn="r" fontAlgn="ctr"/>
                      <a:r>
                        <a:rPr lang="en-US" altLang="zh-CN" sz="1500" u="none" strike="noStrike" dirty="0">
                          <a:effectLst/>
                          <a:latin typeface="+mj-ea"/>
                          <a:ea typeface="+mj-ea"/>
                        </a:rPr>
                        <a:t>10,395</a:t>
                      </a:r>
                      <a:endParaRPr lang="en-US" altLang="zh-CN" sz="1500" b="0" i="0" u="none" strike="noStrike" dirty="0">
                        <a:solidFill>
                          <a:srgbClr val="000000"/>
                        </a:solidFill>
                        <a:effectLst/>
                        <a:latin typeface="+mj-ea"/>
                        <a:ea typeface="+mj-ea"/>
                      </a:endParaRPr>
                    </a:p>
                  </a:txBody>
                  <a:tcPr marL="11171" marR="11171" marT="11171" marB="0" anchor="ctr">
                    <a:solidFill>
                      <a:schemeClr val="accent1">
                        <a:lumMod val="20000"/>
                        <a:lumOff val="80000"/>
                      </a:schemeClr>
                    </a:solidFill>
                  </a:tcPr>
                </a:tc>
                <a:extLst>
                  <a:ext uri="{0D108BD9-81ED-4DB2-BD59-A6C34878D82A}">
                    <a16:rowId xmlns:a16="http://schemas.microsoft.com/office/drawing/2014/main" val="10005"/>
                  </a:ext>
                </a:extLst>
              </a:tr>
              <a:tr h="347348">
                <a:tc>
                  <a:txBody>
                    <a:bodyPr/>
                    <a:lstStyle/>
                    <a:p>
                      <a:pPr algn="l" fontAlgn="ctr"/>
                      <a:r>
                        <a:rPr lang="zh-CN" altLang="en-US" sz="1500" b="1" u="none" strike="noStrike" dirty="0">
                          <a:solidFill>
                            <a:schemeClr val="bg1"/>
                          </a:solidFill>
                          <a:effectLst/>
                          <a:latin typeface="+mj-ea"/>
                          <a:ea typeface="+mj-ea"/>
                        </a:rPr>
                        <a:t>总利润</a:t>
                      </a:r>
                      <a:endParaRPr lang="zh-CN" altLang="en-US" sz="1500" b="1" i="0" u="none" strike="noStrike" dirty="0">
                        <a:solidFill>
                          <a:schemeClr val="bg1"/>
                        </a:solidFill>
                        <a:effectLst/>
                        <a:latin typeface="+mj-ea"/>
                        <a:ea typeface="+mj-ea"/>
                      </a:endParaRPr>
                    </a:p>
                  </a:txBody>
                  <a:tcPr marL="11171" marR="11171" marT="11171" marB="0" anchor="ctr">
                    <a:solidFill>
                      <a:schemeClr val="accent1"/>
                    </a:solidFill>
                  </a:tcPr>
                </a:tc>
                <a:tc>
                  <a:txBody>
                    <a:bodyPr/>
                    <a:lstStyle/>
                    <a:p>
                      <a:pPr algn="r" fontAlgn="ctr"/>
                      <a:r>
                        <a:rPr lang="en-US" altLang="zh-CN" sz="1500" u="none" strike="noStrike" dirty="0">
                          <a:effectLst/>
                          <a:latin typeface="+mj-ea"/>
                          <a:ea typeface="+mj-ea"/>
                        </a:rPr>
                        <a:t>-2,850</a:t>
                      </a:r>
                      <a:endParaRPr lang="en-US" altLang="zh-CN" sz="1500" b="0" i="0" u="none" strike="noStrike" dirty="0">
                        <a:solidFill>
                          <a:srgbClr val="000000"/>
                        </a:solidFill>
                        <a:effectLst/>
                        <a:latin typeface="+mj-ea"/>
                        <a:ea typeface="+mj-ea"/>
                      </a:endParaRPr>
                    </a:p>
                  </a:txBody>
                  <a:tcPr marL="11171" marR="11171" marT="11171" marB="0" anchor="ctr"/>
                </a:tc>
                <a:tc>
                  <a:txBody>
                    <a:bodyPr/>
                    <a:lstStyle/>
                    <a:p>
                      <a:pPr algn="r" fontAlgn="ctr"/>
                      <a:r>
                        <a:rPr lang="en-US" altLang="zh-CN" sz="1500" u="none" strike="noStrike" dirty="0">
                          <a:effectLst/>
                          <a:latin typeface="+mj-ea"/>
                          <a:ea typeface="+mj-ea"/>
                        </a:rPr>
                        <a:t>1,820</a:t>
                      </a:r>
                      <a:endParaRPr lang="en-US" altLang="zh-CN" sz="1500" b="0" i="0" u="none" strike="noStrike" dirty="0">
                        <a:solidFill>
                          <a:srgbClr val="000000"/>
                        </a:solidFill>
                        <a:effectLst/>
                        <a:latin typeface="+mj-ea"/>
                        <a:ea typeface="+mj-ea"/>
                      </a:endParaRPr>
                    </a:p>
                  </a:txBody>
                  <a:tcPr marL="11171" marR="11171" marT="11171" marB="0" anchor="ctr"/>
                </a:tc>
                <a:tc>
                  <a:txBody>
                    <a:bodyPr/>
                    <a:lstStyle/>
                    <a:p>
                      <a:pPr algn="r" fontAlgn="ctr"/>
                      <a:r>
                        <a:rPr lang="en-US" altLang="zh-CN" sz="1500" u="none" strike="noStrike" dirty="0">
                          <a:effectLst/>
                          <a:latin typeface="+mj-ea"/>
                          <a:ea typeface="+mj-ea"/>
                        </a:rPr>
                        <a:t>1,030</a:t>
                      </a:r>
                      <a:endParaRPr lang="en-US" altLang="zh-CN" sz="1500" b="0" i="0" u="none" strike="noStrike" dirty="0">
                        <a:solidFill>
                          <a:srgbClr val="000000"/>
                        </a:solidFill>
                        <a:effectLst/>
                        <a:latin typeface="+mj-ea"/>
                        <a:ea typeface="+mj-ea"/>
                      </a:endParaRPr>
                    </a:p>
                  </a:txBody>
                  <a:tcPr marL="11171" marR="11171" marT="11171" marB="0" anchor="ctr"/>
                </a:tc>
                <a:tc>
                  <a:txBody>
                    <a:bodyPr/>
                    <a:lstStyle/>
                    <a:p>
                      <a:pPr algn="r" fontAlgn="ctr"/>
                      <a:r>
                        <a:rPr lang="en-US" altLang="zh-CN" sz="1500" u="none" strike="noStrike" dirty="0">
                          <a:effectLst/>
                          <a:latin typeface="+mj-ea"/>
                          <a:ea typeface="+mj-ea"/>
                        </a:rPr>
                        <a:t>35,035</a:t>
                      </a:r>
                      <a:endParaRPr lang="en-US" altLang="zh-CN" sz="1500" b="0" i="0" u="none" strike="noStrike" dirty="0">
                        <a:solidFill>
                          <a:srgbClr val="000000"/>
                        </a:solidFill>
                        <a:effectLst/>
                        <a:latin typeface="+mj-ea"/>
                        <a:ea typeface="+mj-ea"/>
                      </a:endParaRPr>
                    </a:p>
                  </a:txBody>
                  <a:tcPr marL="11171" marR="11171" marT="11171" marB="0" anchor="ctr"/>
                </a:tc>
                <a:extLst>
                  <a:ext uri="{0D108BD9-81ED-4DB2-BD59-A6C34878D82A}">
                    <a16:rowId xmlns:a16="http://schemas.microsoft.com/office/drawing/2014/main" val="10006"/>
                  </a:ext>
                </a:extLst>
              </a:tr>
            </a:tbl>
          </a:graphicData>
        </a:graphic>
      </p:graphicFrame>
      <p:sp>
        <p:nvSpPr>
          <p:cNvPr id="12" name="矩形: 圆角 11"/>
          <p:cNvSpPr/>
          <p:nvPr/>
        </p:nvSpPr>
        <p:spPr>
          <a:xfrm>
            <a:off x="601276" y="3742809"/>
            <a:ext cx="3884096" cy="9998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从利润表中看出，假设</a:t>
            </a:r>
            <a:r>
              <a:rPr kumimoji="0" lang="en-US" altLang="zh-CN"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B</a:t>
            </a:r>
            <a:r>
              <a:rPr kumimoji="0" lang="zh-CN" altLang="zh-CN"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企业一期建成后看到潜力并建设二期，两期建设完毕后华为的确共亏损</a:t>
            </a:r>
            <a:r>
              <a:rPr kumimoji="0" lang="en-US" altLang="zh-CN"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1030</a:t>
            </a:r>
            <a:r>
              <a:rPr kumimoji="0" lang="zh-CN" altLang="zh-CN"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万美金</a:t>
            </a:r>
            <a:endParaRPr kumimoji="0" lang="zh-CN" altLang="en-US"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矩形: 圆角 15"/>
          <p:cNvSpPr/>
          <p:nvPr/>
        </p:nvSpPr>
        <p:spPr>
          <a:xfrm>
            <a:off x="596589" y="6365"/>
            <a:ext cx="11595411" cy="470335"/>
          </a:xfrm>
          <a:prstGeom prst="roundRect">
            <a:avLst>
              <a:gd name="adj" fmla="val 10000"/>
            </a:avLst>
          </a:prstGeom>
          <a:solidFill>
            <a:schemeClr val="accent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18" name="组合 17"/>
          <p:cNvGrpSpPr/>
          <p:nvPr/>
        </p:nvGrpSpPr>
        <p:grpSpPr>
          <a:xfrm>
            <a:off x="577517" y="-6268"/>
            <a:ext cx="11614484" cy="470335"/>
            <a:chOff x="-19050" y="0"/>
            <a:chExt cx="11600187" cy="470334"/>
          </a:xfrm>
        </p:grpSpPr>
        <p:sp>
          <p:nvSpPr>
            <p:cNvPr id="19" name="矩形: 圆角 18"/>
            <p:cNvSpPr/>
            <p:nvPr/>
          </p:nvSpPr>
          <p:spPr>
            <a:xfrm>
              <a:off x="0" y="0"/>
              <a:ext cx="11581137" cy="470334"/>
            </a:xfrm>
            <a:prstGeom prst="roundRect">
              <a:avLst>
                <a:gd name="adj" fmla="val 10000"/>
              </a:avLst>
            </a:prstGeom>
            <a:solidFill>
              <a:schemeClr val="accent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矩形: 圆角 4"/>
            <p:cNvSpPr txBox="1"/>
            <p:nvPr/>
          </p:nvSpPr>
          <p:spPr>
            <a:xfrm>
              <a:off x="-19050" y="13776"/>
              <a:ext cx="11586410" cy="442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defRPr/>
              </a:pPr>
              <a:r>
                <a:rPr kumimoji="0" lang="zh-CN" altLang="en-US" sz="1800" b="0" i="0" u="none" strike="noStrike" kern="1200" cap="none" spc="0" normalizeH="0" baseline="0" noProof="0" dirty="0">
                  <a:ln>
                    <a:noFill/>
                  </a:ln>
                  <a:solidFill>
                    <a:srgbClr val="C51729"/>
                  </a:solidFill>
                  <a:effectLst/>
                  <a:uLnTx/>
                  <a:uFillTx/>
                  <a:latin typeface="微软雅黑" panose="020B0503020204020204" charset="-122"/>
                  <a:ea typeface="微软雅黑" panose="020B0503020204020204" charset="-122"/>
                  <a:cs typeface="+mn-cs"/>
                </a:rPr>
                <a:t>财报分析                  </a:t>
              </a:r>
              <a:r>
                <a:rPr kumimoji="0" lang="zh-CN" altLang="en-US" sz="18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风险识别            </a:t>
              </a:r>
              <a:r>
                <a:rPr kumimoji="0" lang="zh-CN" altLang="en-US" sz="18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签约决策：远期收益定量分析</a:t>
              </a:r>
            </a:p>
          </p:txBody>
        </p:sp>
      </p:grpSp>
      <p:sp>
        <p:nvSpPr>
          <p:cNvPr id="21" name="等腰三角形 20"/>
          <p:cNvSpPr/>
          <p:nvPr/>
        </p:nvSpPr>
        <p:spPr>
          <a:xfrm rot="5400000">
            <a:off x="4199586" y="106111"/>
            <a:ext cx="143511"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err="1">
              <a:ln>
                <a:noFill/>
              </a:ln>
              <a:solidFill>
                <a:prstClr val="black"/>
              </a:solidFill>
              <a:effectLst/>
              <a:uLnTx/>
              <a:uFillTx/>
              <a:latin typeface="Calibri Light" panose="020F0302020204030204"/>
              <a:ea typeface="微软雅黑 Light"/>
              <a:cs typeface="+mn-cs"/>
            </a:endParaRPr>
          </a:p>
        </p:txBody>
      </p:sp>
      <p:sp>
        <p:nvSpPr>
          <p:cNvPr id="22" name="等腰三角形 21"/>
          <p:cNvSpPr/>
          <p:nvPr/>
        </p:nvSpPr>
        <p:spPr>
          <a:xfrm rot="5400000">
            <a:off x="6415567" y="130941"/>
            <a:ext cx="143511"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err="1">
              <a:ln>
                <a:noFill/>
              </a:ln>
              <a:solidFill>
                <a:prstClr val="black"/>
              </a:solidFill>
              <a:effectLst/>
              <a:uLnTx/>
              <a:uFillTx/>
              <a:latin typeface="Calibri Light" panose="020F0302020204030204"/>
              <a:ea typeface="微软雅黑 Light"/>
              <a:cs typeface="+mn-cs"/>
            </a:endParaRPr>
          </a:p>
        </p:txBody>
      </p:sp>
      <p:sp>
        <p:nvSpPr>
          <p:cNvPr id="23" name="矩形: 圆角 22"/>
          <p:cNvSpPr/>
          <p:nvPr/>
        </p:nvSpPr>
        <p:spPr>
          <a:xfrm>
            <a:off x="4983629" y="3742283"/>
            <a:ext cx="3731768" cy="9998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结合</a:t>
            </a:r>
            <a:r>
              <a:rPr kumimoji="0" lang="en-US" altLang="zh-CN"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N</a:t>
            </a:r>
            <a:r>
              <a:rPr kumimoji="0" lang="zh-CN" altLang="zh-CN"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国国内用户情况，若</a:t>
            </a:r>
            <a:r>
              <a:rPr kumimoji="0" lang="en-US" altLang="zh-CN"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B</a:t>
            </a:r>
            <a:r>
              <a:rPr kumimoji="0" lang="zh-CN" altLang="zh-CN"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企业最少再与华为合作</a:t>
            </a:r>
            <a:r>
              <a:rPr kumimoji="0" lang="en-US" altLang="zh-CN"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1132</a:t>
            </a:r>
            <a:r>
              <a:rPr kumimoji="0" lang="zh-CN" altLang="zh-CN"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站，华为</a:t>
            </a:r>
            <a:r>
              <a:rPr kumimoji="0" lang="zh-CN" altLang="en-US"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便可以弥补亏损</a:t>
            </a:r>
            <a:r>
              <a:rPr kumimoji="0" lang="zh-CN" altLang="zh-CN"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，此点为盈亏平衡点</a:t>
            </a:r>
            <a:endParaRPr kumimoji="0" lang="zh-CN" altLang="en-US"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矩形: 圆角 23"/>
          <p:cNvSpPr/>
          <p:nvPr/>
        </p:nvSpPr>
        <p:spPr>
          <a:xfrm>
            <a:off x="9266612" y="3742283"/>
            <a:ext cx="2187451" cy="9998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若再次合作建设基站数量大于等于</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1132</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站，华为便可盈利</a:t>
            </a:r>
            <a:endParaRPr kumimoji="0" lang="zh-CN" altLang="en-US"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箭头: 右 4"/>
          <p:cNvSpPr/>
          <p:nvPr/>
        </p:nvSpPr>
        <p:spPr>
          <a:xfrm>
            <a:off x="4626543" y="4029778"/>
            <a:ext cx="179672" cy="46201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Light"/>
              <a:cs typeface="+mn-cs"/>
            </a:endParaRPr>
          </a:p>
        </p:txBody>
      </p:sp>
      <p:sp>
        <p:nvSpPr>
          <p:cNvPr id="25" name="箭头: 右 24"/>
          <p:cNvSpPr/>
          <p:nvPr/>
        </p:nvSpPr>
        <p:spPr>
          <a:xfrm>
            <a:off x="8899229" y="4016957"/>
            <a:ext cx="179672" cy="46201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Light"/>
              <a:cs typeface="+mn-cs"/>
            </a:endParaRPr>
          </a:p>
        </p:txBody>
      </p:sp>
      <p:sp>
        <p:nvSpPr>
          <p:cNvPr id="26" name="矩形: 圆角 25"/>
          <p:cNvSpPr/>
          <p:nvPr/>
        </p:nvSpPr>
        <p:spPr>
          <a:xfrm>
            <a:off x="627739" y="4977370"/>
            <a:ext cx="3821392" cy="13630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81000" marR="0" lvl="0" indent="-381000" algn="l" defTabSz="914400" rtl="0" eaLnBrk="1" fontAlgn="auto" latinLnBrk="0" hangingPunct="1">
              <a:lnSpc>
                <a:spcPct val="100000"/>
              </a:lnSpc>
              <a:spcBef>
                <a:spcPts val="0"/>
              </a:spcBef>
              <a:spcAft>
                <a:spcPts val="0"/>
              </a:spcAft>
              <a:buClrTx/>
              <a:buSzTx/>
              <a:buFont typeface="Wingdings" panose="05000000000000000000" pitchFamily="2" charset="2"/>
              <a:buChar char="n"/>
              <a:defRPr/>
            </a:pPr>
            <a:r>
              <a:rPr kumimoji="0" lang="en-US" altLang="zh-CN"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A</a:t>
            </a:r>
            <a:r>
              <a:rPr kumimoji="0" lang="zh-CN" altLang="en-US"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运营商在技术上倾向华为</a:t>
            </a:r>
            <a:endParaRPr kumimoji="0" lang="en-US" altLang="zh-CN"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381000" marR="0" lvl="0" indent="-381000" algn="l" defTabSz="914400" rtl="0" eaLnBrk="1" fontAlgn="auto" latinLnBrk="0" hangingPunct="1">
              <a:lnSpc>
                <a:spcPct val="100000"/>
              </a:lnSpc>
              <a:spcBef>
                <a:spcPts val="0"/>
              </a:spcBef>
              <a:spcAft>
                <a:spcPts val="0"/>
              </a:spcAft>
              <a:buClrTx/>
              <a:buSzTx/>
              <a:buFont typeface="Wingdings" panose="05000000000000000000" pitchFamily="2" charset="2"/>
              <a:buChar char="n"/>
              <a:defRPr/>
            </a:pPr>
            <a:r>
              <a:rPr kumimoji="0" lang="en-US" altLang="zh-CN"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B</a:t>
            </a:r>
            <a:r>
              <a:rPr kumimoji="0" lang="zh-CN" altLang="en-US"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运营商与华为有两期合作</a:t>
            </a:r>
          </a:p>
          <a:p>
            <a:pPr marL="381000" marR="0" lvl="0" indent="-381000" algn="l" defTabSz="914400" rtl="0" eaLnBrk="1" fontAlgn="auto" latinLnBrk="0" hangingPunct="1">
              <a:lnSpc>
                <a:spcPct val="100000"/>
              </a:lnSpc>
              <a:spcBef>
                <a:spcPts val="0"/>
              </a:spcBef>
              <a:spcAft>
                <a:spcPts val="0"/>
              </a:spcAft>
              <a:buClrTx/>
              <a:buSzTx/>
              <a:buFont typeface="Wingdings" panose="05000000000000000000" pitchFamily="2" charset="2"/>
              <a:buChar char="n"/>
              <a:defRPr/>
            </a:pPr>
            <a:r>
              <a:rPr kumimoji="0" lang="en-US" altLang="zh-CN"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C</a:t>
            </a:r>
            <a:r>
              <a:rPr kumimoji="0" lang="zh-CN" altLang="en-US"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运营商的主要供应商为华为</a:t>
            </a:r>
            <a:endParaRPr kumimoji="0" lang="en-US" altLang="zh-CN"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381000" marR="0" lvl="0" indent="-381000" algn="l" defTabSz="914400" rtl="0" eaLnBrk="1" fontAlgn="auto" latinLnBrk="0" hangingPunct="1">
              <a:lnSpc>
                <a:spcPct val="100000"/>
              </a:lnSpc>
              <a:spcBef>
                <a:spcPts val="0"/>
              </a:spcBef>
              <a:spcAft>
                <a:spcPts val="0"/>
              </a:spcAft>
              <a:buClrTx/>
              <a:buSzTx/>
              <a:buFont typeface="Wingdings" panose="05000000000000000000" pitchFamily="2" charset="2"/>
              <a:buChar char="n"/>
              <a:defRPr/>
            </a:pPr>
            <a:r>
              <a:rPr kumimoji="0" lang="zh-CN" altLang="en-US"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假设</a:t>
            </a:r>
            <a:r>
              <a:rPr kumimoji="0" lang="en-US" altLang="zh-CN"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5G</a:t>
            </a:r>
            <a:r>
              <a:rPr kumimoji="0" lang="zh-CN" altLang="en-US"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规模是</a:t>
            </a:r>
            <a:r>
              <a:rPr kumimoji="0" lang="en-US" altLang="zh-CN"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4G</a:t>
            </a:r>
            <a:r>
              <a:rPr kumimoji="0" lang="zh-CN" altLang="en-US"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规模的两倍</a:t>
            </a:r>
          </a:p>
        </p:txBody>
      </p:sp>
      <p:sp>
        <p:nvSpPr>
          <p:cNvPr id="28" name="箭头: 右 27"/>
          <p:cNvSpPr/>
          <p:nvPr/>
        </p:nvSpPr>
        <p:spPr>
          <a:xfrm>
            <a:off x="4626543" y="5380719"/>
            <a:ext cx="179672" cy="46201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Light"/>
              <a:cs typeface="+mn-cs"/>
            </a:endParaRPr>
          </a:p>
        </p:txBody>
      </p:sp>
      <p:sp>
        <p:nvSpPr>
          <p:cNvPr id="29" name="矩形: 圆角 28"/>
          <p:cNvSpPr/>
          <p:nvPr/>
        </p:nvSpPr>
        <p:spPr>
          <a:xfrm>
            <a:off x="4983629" y="4842487"/>
            <a:ext cx="3731767" cy="46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A</a:t>
            </a:r>
            <a:r>
              <a:rPr kumimoji="0" lang="zh-CN" altLang="en-US"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运营商</a:t>
            </a:r>
            <a:r>
              <a:rPr kumimoji="0" lang="zh-CN" altLang="zh-CN"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预期</a:t>
            </a:r>
            <a:r>
              <a:rPr kumimoji="0" lang="en-US" altLang="zh-CN"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5G</a:t>
            </a:r>
            <a:r>
              <a:rPr kumimoji="0" lang="zh-CN" altLang="en-US"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基站</a:t>
            </a:r>
            <a:r>
              <a:rPr kumimoji="0" lang="zh-CN" altLang="zh-CN"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为</a:t>
            </a:r>
            <a:r>
              <a:rPr kumimoji="0" lang="en-US" altLang="zh-CN"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20000</a:t>
            </a:r>
            <a:r>
              <a:rPr kumimoji="0" lang="zh-CN" altLang="en-US"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个</a:t>
            </a:r>
          </a:p>
        </p:txBody>
      </p:sp>
      <p:sp>
        <p:nvSpPr>
          <p:cNvPr id="31" name="矩形: 圆角 30"/>
          <p:cNvSpPr/>
          <p:nvPr/>
        </p:nvSpPr>
        <p:spPr>
          <a:xfrm>
            <a:off x="4983627" y="5380719"/>
            <a:ext cx="3731767" cy="46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B</a:t>
            </a:r>
            <a:r>
              <a:rPr kumimoji="0" lang="zh-CN" altLang="en-US"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运营商</a:t>
            </a:r>
            <a:r>
              <a:rPr kumimoji="0" lang="zh-CN" altLang="zh-CN"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预期</a:t>
            </a:r>
            <a:r>
              <a:rPr kumimoji="0" lang="en-US" altLang="zh-CN"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5G</a:t>
            </a:r>
            <a:r>
              <a:rPr kumimoji="0" lang="zh-CN" altLang="en-US"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基站</a:t>
            </a:r>
            <a:r>
              <a:rPr kumimoji="0" lang="zh-CN" altLang="zh-CN"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为</a:t>
            </a:r>
            <a:r>
              <a:rPr kumimoji="0" lang="en-US" altLang="zh-CN" sz="1735" b="0" i="0" u="none" strike="noStrike" kern="1200" cap="none" spc="0" normalizeH="0" baseline="0" noProof="0" dirty="0">
                <a:ln>
                  <a:noFill/>
                </a:ln>
                <a:solidFill>
                  <a:prstClr val="white"/>
                </a:solidFill>
                <a:effectLst/>
                <a:uLnTx/>
                <a:uFillTx/>
                <a:latin typeface="微软雅黑" panose="020B0503020204020204" charset="-122"/>
                <a:ea typeface="微软雅黑 Light"/>
                <a:cs typeface="+mn-cs"/>
              </a:rPr>
              <a:t>8500</a:t>
            </a:r>
            <a:r>
              <a:rPr kumimoji="0" lang="zh-CN" altLang="en-US"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个</a:t>
            </a:r>
            <a:r>
              <a:rPr kumimoji="0" lang="en-US" altLang="zh-CN"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a:t>
            </a:r>
            <a:r>
              <a:rPr kumimoji="0" lang="zh-CN" altLang="en-US"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剩余</a:t>
            </a:r>
            <a:r>
              <a:rPr kumimoji="0" lang="en-US" altLang="zh-CN"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a:t>
            </a:r>
            <a:endParaRPr kumimoji="0" lang="zh-CN" altLang="en-US"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2" name="矩形: 圆角 31"/>
          <p:cNvSpPr/>
          <p:nvPr/>
        </p:nvSpPr>
        <p:spPr>
          <a:xfrm>
            <a:off x="4983627" y="5970389"/>
            <a:ext cx="3731765" cy="46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C</a:t>
            </a:r>
            <a:r>
              <a:rPr kumimoji="0" lang="zh-CN" altLang="en-US"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运营商</a:t>
            </a:r>
            <a:r>
              <a:rPr kumimoji="0" lang="zh-CN" altLang="zh-CN"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预期</a:t>
            </a:r>
            <a:r>
              <a:rPr kumimoji="0" lang="en-US" altLang="zh-CN"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5G</a:t>
            </a:r>
            <a:r>
              <a:rPr kumimoji="0" lang="zh-CN" altLang="en-US"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基站</a:t>
            </a:r>
            <a:r>
              <a:rPr kumimoji="0" lang="zh-CN" altLang="zh-CN"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为</a:t>
            </a:r>
            <a:r>
              <a:rPr kumimoji="0" lang="en-US" altLang="zh-CN"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10000</a:t>
            </a:r>
            <a:r>
              <a:rPr kumimoji="0" lang="zh-CN" altLang="en-US"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个</a:t>
            </a:r>
          </a:p>
        </p:txBody>
      </p:sp>
      <p:sp>
        <p:nvSpPr>
          <p:cNvPr id="33" name="箭头: 右 32"/>
          <p:cNvSpPr/>
          <p:nvPr/>
        </p:nvSpPr>
        <p:spPr>
          <a:xfrm>
            <a:off x="8892805" y="5380718"/>
            <a:ext cx="179672" cy="46201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Light"/>
              <a:cs typeface="+mn-cs"/>
            </a:endParaRPr>
          </a:p>
        </p:txBody>
      </p:sp>
      <p:sp>
        <p:nvSpPr>
          <p:cNvPr id="34" name="矩形: 圆角 33"/>
          <p:cNvSpPr/>
          <p:nvPr/>
        </p:nvSpPr>
        <p:spPr>
          <a:xfrm>
            <a:off x="9266612" y="4842488"/>
            <a:ext cx="2187451" cy="16513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marR="0" lvl="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n"/>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预计</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N</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国</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5G</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基站有</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38500</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个，此点为最大市场点</a:t>
            </a:r>
            <a:endPar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228600" marR="0" lvl="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n"/>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全部建设完在</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N</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国可获利</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34005</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万美金</a:t>
            </a:r>
            <a:endParaRPr kumimoji="0" lang="zh-CN" altLang="en-US" sz="17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 name="文本框 3"/>
          <p:cNvSpPr txBox="1"/>
          <p:nvPr/>
        </p:nvSpPr>
        <p:spPr>
          <a:xfrm>
            <a:off x="627739" y="900667"/>
            <a:ext cx="106017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利润表</a:t>
            </a:r>
          </a:p>
        </p:txBody>
      </p:sp>
      <p:sp>
        <p:nvSpPr>
          <p:cNvPr id="36" name="矩形 35"/>
          <p:cNvSpPr/>
          <p:nvPr/>
        </p:nvSpPr>
        <p:spPr>
          <a:xfrm>
            <a:off x="0" y="6631072"/>
            <a:ext cx="12192000" cy="226800"/>
          </a:xfrm>
          <a:prstGeom prst="rect">
            <a:avLst/>
          </a:prstGeom>
          <a:solidFill>
            <a:srgbClr val="C00000"/>
          </a:solidFill>
          <a:ln w="9525" cap="flat" cmpd="sng" algn="ctr">
            <a:noFill/>
            <a:prstDash val="solid"/>
          </a:ln>
          <a:effectLst/>
        </p:spPr>
        <p:txBody>
          <a:bodyPr rtlCol="0"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sz="12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j-ea"/>
                <a:sym typeface="+mn-ea"/>
              </a:rPr>
              <a:t>资料来源: B企业财报，wind数据库，We can 分析</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676" y="552869"/>
            <a:ext cx="6469603" cy="474644"/>
          </a:xfrm>
        </p:spPr>
        <p:txBody>
          <a:bodyPr/>
          <a:lstStyle/>
          <a:p>
            <a:r>
              <a:rPr lang="zh-CN" altLang="en-US" sz="2400" dirty="0"/>
              <a:t>该项目可能的远期收益定性分析</a:t>
            </a:r>
          </a:p>
        </p:txBody>
      </p:sp>
      <p:sp>
        <p:nvSpPr>
          <p:cNvPr id="4" name="文本框 3"/>
          <p:cNvSpPr txBox="1"/>
          <p:nvPr/>
        </p:nvSpPr>
        <p:spPr>
          <a:xfrm>
            <a:off x="1468395" y="1116314"/>
            <a:ext cx="3050797"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N</a:t>
            </a:r>
            <a:r>
              <a:rPr kumimoji="0" lang="zh-CN" altLang="en-US"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国未来</a:t>
            </a:r>
            <a:r>
              <a:rPr kumimoji="0" lang="en-US" altLang="zh-CN"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5G</a:t>
            </a:r>
            <a:r>
              <a:rPr kumimoji="0" lang="zh-CN" altLang="en-US"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市场</a:t>
            </a:r>
          </a:p>
        </p:txBody>
      </p:sp>
      <p:sp>
        <p:nvSpPr>
          <p:cNvPr id="14" name="箭头: 下 13"/>
          <p:cNvSpPr/>
          <p:nvPr/>
        </p:nvSpPr>
        <p:spPr>
          <a:xfrm>
            <a:off x="2891497" y="2989674"/>
            <a:ext cx="177971" cy="31298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a:cs typeface="+mn-cs"/>
            </a:endParaRPr>
          </a:p>
        </p:txBody>
      </p:sp>
      <p:sp>
        <p:nvSpPr>
          <p:cNvPr id="15" name="文本框 14"/>
          <p:cNvSpPr txBox="1"/>
          <p:nvPr/>
        </p:nvSpPr>
        <p:spPr>
          <a:xfrm>
            <a:off x="2980483" y="2971011"/>
            <a:ext cx="1841981" cy="287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6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与</a:t>
            </a:r>
            <a:r>
              <a:rPr kumimoji="0" lang="en-US" altLang="zh-CN" sz="126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B</a:t>
            </a:r>
            <a:r>
              <a:rPr kumimoji="0" lang="zh-CN" altLang="en-US" sz="126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运营商成功合作</a:t>
            </a:r>
          </a:p>
        </p:txBody>
      </p:sp>
      <p:grpSp>
        <p:nvGrpSpPr>
          <p:cNvPr id="38" name="组合 37"/>
          <p:cNvGrpSpPr/>
          <p:nvPr/>
        </p:nvGrpSpPr>
        <p:grpSpPr>
          <a:xfrm>
            <a:off x="577517" y="-6268"/>
            <a:ext cx="11614484" cy="470335"/>
            <a:chOff x="-19050" y="0"/>
            <a:chExt cx="11600187" cy="470334"/>
          </a:xfrm>
        </p:grpSpPr>
        <p:sp>
          <p:nvSpPr>
            <p:cNvPr id="39" name="矩形: 圆角 38"/>
            <p:cNvSpPr/>
            <p:nvPr/>
          </p:nvSpPr>
          <p:spPr>
            <a:xfrm>
              <a:off x="0" y="0"/>
              <a:ext cx="11581137" cy="470334"/>
            </a:xfrm>
            <a:prstGeom prst="roundRect">
              <a:avLst>
                <a:gd name="adj" fmla="val 10000"/>
              </a:avLst>
            </a:prstGeom>
            <a:solidFill>
              <a:schemeClr val="accent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0" name="矩形: 圆角 4"/>
            <p:cNvSpPr txBox="1"/>
            <p:nvPr/>
          </p:nvSpPr>
          <p:spPr>
            <a:xfrm>
              <a:off x="-19050" y="13776"/>
              <a:ext cx="11586410" cy="442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defRPr/>
              </a:pPr>
              <a:r>
                <a:rPr kumimoji="0" lang="zh-CN" altLang="en-US" sz="1800" b="0" i="0" u="none" strike="noStrike" kern="1200" cap="none" spc="0" normalizeH="0" baseline="0" noProof="0" dirty="0">
                  <a:ln>
                    <a:noFill/>
                  </a:ln>
                  <a:solidFill>
                    <a:srgbClr val="C51729"/>
                  </a:solidFill>
                  <a:effectLst/>
                  <a:uLnTx/>
                  <a:uFillTx/>
                  <a:latin typeface="微软雅黑" panose="020B0503020204020204" charset="-122"/>
                  <a:ea typeface="微软雅黑" panose="020B0503020204020204" charset="-122"/>
                  <a:cs typeface="+mn-cs"/>
                </a:rPr>
                <a:t>财报分析                  </a:t>
              </a:r>
              <a:r>
                <a:rPr kumimoji="0" lang="zh-CN" altLang="en-US" sz="18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风险识别            </a:t>
              </a:r>
              <a:r>
                <a:rPr kumimoji="0" lang="zh-CN" altLang="en-US" sz="18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签约决策：远期收益定性分析</a:t>
              </a:r>
            </a:p>
          </p:txBody>
        </p:sp>
      </p:grpSp>
      <p:sp>
        <p:nvSpPr>
          <p:cNvPr id="45" name="等腰三角形 44"/>
          <p:cNvSpPr/>
          <p:nvPr/>
        </p:nvSpPr>
        <p:spPr>
          <a:xfrm rot="5400000">
            <a:off x="4252650" y="106398"/>
            <a:ext cx="143511"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err="1">
              <a:ln>
                <a:noFill/>
              </a:ln>
              <a:solidFill>
                <a:prstClr val="black"/>
              </a:solidFill>
              <a:effectLst/>
              <a:uLnTx/>
              <a:uFillTx/>
              <a:latin typeface="Calibri Light" panose="020F0302020204030204"/>
              <a:ea typeface="微软雅黑 Light"/>
              <a:cs typeface="+mn-cs"/>
            </a:endParaRPr>
          </a:p>
        </p:txBody>
      </p:sp>
      <p:sp>
        <p:nvSpPr>
          <p:cNvPr id="46" name="等腰三角形 45"/>
          <p:cNvSpPr/>
          <p:nvPr/>
        </p:nvSpPr>
        <p:spPr>
          <a:xfrm rot="5400000">
            <a:off x="6415567" y="130941"/>
            <a:ext cx="143511"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err="1">
              <a:ln>
                <a:noFill/>
              </a:ln>
              <a:solidFill>
                <a:prstClr val="black"/>
              </a:solidFill>
              <a:effectLst/>
              <a:uLnTx/>
              <a:uFillTx/>
              <a:latin typeface="Calibri Light" panose="020F0302020204030204"/>
              <a:ea typeface="微软雅黑 Light"/>
              <a:cs typeface="+mn-cs"/>
            </a:endParaRPr>
          </a:p>
        </p:txBody>
      </p:sp>
      <p:sp>
        <p:nvSpPr>
          <p:cNvPr id="47" name="矩形 46"/>
          <p:cNvSpPr/>
          <p:nvPr/>
        </p:nvSpPr>
        <p:spPr>
          <a:xfrm>
            <a:off x="1067203" y="1174642"/>
            <a:ext cx="338400" cy="338400"/>
          </a:xfrm>
          <a:prstGeom prst="rect">
            <a:avLst/>
          </a:prstGeom>
          <a:solidFill>
            <a:srgbClr val="C00000"/>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1</a:t>
            </a:r>
          </a:p>
        </p:txBody>
      </p:sp>
      <p:sp>
        <p:nvSpPr>
          <p:cNvPr id="48" name="矩形: 圆角 47"/>
          <p:cNvSpPr/>
          <p:nvPr/>
        </p:nvSpPr>
        <p:spPr>
          <a:xfrm>
            <a:off x="1386203" y="1694983"/>
            <a:ext cx="3436261" cy="488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N</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国未来</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5G</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市场规模潜力巨大</a:t>
            </a:r>
            <a:endPar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Light"/>
              <a:cs typeface="+mn-cs"/>
            </a:endParaRPr>
          </a:p>
        </p:txBody>
      </p:sp>
      <p:sp>
        <p:nvSpPr>
          <p:cNvPr id="49" name="矩形: 圆角 48"/>
          <p:cNvSpPr/>
          <p:nvPr/>
        </p:nvSpPr>
        <p:spPr>
          <a:xfrm>
            <a:off x="1379624" y="2281055"/>
            <a:ext cx="3442841" cy="6199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N</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国三大运营商均希望占据优势，</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5G</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市场竞争激烈</a:t>
            </a:r>
            <a:endPar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Light"/>
              <a:cs typeface="+mn-cs"/>
            </a:endParaRPr>
          </a:p>
        </p:txBody>
      </p:sp>
      <p:sp>
        <p:nvSpPr>
          <p:cNvPr id="50" name="矩形: 圆角 49"/>
          <p:cNvSpPr/>
          <p:nvPr/>
        </p:nvSpPr>
        <p:spPr>
          <a:xfrm>
            <a:off x="1386203" y="3395885"/>
            <a:ext cx="3436261" cy="488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为进驻</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N</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国</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5G</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市场打下基础</a:t>
            </a:r>
            <a:endPar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Light"/>
              <a:cs typeface="+mn-cs"/>
            </a:endParaRPr>
          </a:p>
        </p:txBody>
      </p:sp>
      <p:sp>
        <p:nvSpPr>
          <p:cNvPr id="51" name="矩形 50"/>
          <p:cNvSpPr/>
          <p:nvPr/>
        </p:nvSpPr>
        <p:spPr>
          <a:xfrm>
            <a:off x="6727631" y="1174642"/>
            <a:ext cx="338400" cy="338400"/>
          </a:xfrm>
          <a:prstGeom prst="rect">
            <a:avLst/>
          </a:prstGeom>
          <a:solidFill>
            <a:srgbClr val="C00000"/>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2</a:t>
            </a:r>
          </a:p>
        </p:txBody>
      </p:sp>
      <p:sp>
        <p:nvSpPr>
          <p:cNvPr id="52" name="文本框 51"/>
          <p:cNvSpPr txBox="1"/>
          <p:nvPr/>
        </p:nvSpPr>
        <p:spPr>
          <a:xfrm>
            <a:off x="7122216" y="1116314"/>
            <a:ext cx="3050797"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a:t>
            </a:r>
            <a:r>
              <a:rPr kumimoji="0" lang="zh-CN" altLang="en-US"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运营商</a:t>
            </a:r>
          </a:p>
        </p:txBody>
      </p:sp>
      <p:sp>
        <p:nvSpPr>
          <p:cNvPr id="53" name="矩形: 圆角 52"/>
          <p:cNvSpPr/>
          <p:nvPr/>
        </p:nvSpPr>
        <p:spPr>
          <a:xfrm>
            <a:off x="7029188" y="1686915"/>
            <a:ext cx="3436261" cy="488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A</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运营商青睐于华为的</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5G</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技术</a:t>
            </a:r>
            <a:endPar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Light"/>
              <a:cs typeface="+mn-cs"/>
            </a:endParaRPr>
          </a:p>
        </p:txBody>
      </p:sp>
      <p:sp>
        <p:nvSpPr>
          <p:cNvPr id="54" name="矩形: 圆角 53"/>
          <p:cNvSpPr/>
          <p:nvPr/>
        </p:nvSpPr>
        <p:spPr>
          <a:xfrm>
            <a:off x="7029188" y="2272653"/>
            <a:ext cx="3436261" cy="488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A</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运营商</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5G</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建设仍在观望中</a:t>
            </a:r>
            <a:endPar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Light"/>
              <a:cs typeface="+mn-cs"/>
            </a:endParaRPr>
          </a:p>
        </p:txBody>
      </p:sp>
      <p:sp>
        <p:nvSpPr>
          <p:cNvPr id="55" name="箭头: 下 54"/>
          <p:cNvSpPr/>
          <p:nvPr/>
        </p:nvSpPr>
        <p:spPr>
          <a:xfrm>
            <a:off x="8432800" y="2920783"/>
            <a:ext cx="177971" cy="31298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a:cs typeface="+mn-cs"/>
            </a:endParaRPr>
          </a:p>
        </p:txBody>
      </p:sp>
      <p:sp>
        <p:nvSpPr>
          <p:cNvPr id="56" name="文本框 55"/>
          <p:cNvSpPr txBox="1"/>
          <p:nvPr/>
        </p:nvSpPr>
        <p:spPr>
          <a:xfrm>
            <a:off x="8521786" y="2902120"/>
            <a:ext cx="1841981" cy="287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6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与</a:t>
            </a:r>
            <a:r>
              <a:rPr kumimoji="0" lang="en-US" altLang="zh-CN" sz="126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B</a:t>
            </a:r>
            <a:r>
              <a:rPr kumimoji="0" lang="zh-CN" altLang="en-US" sz="126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运营商成功合作</a:t>
            </a:r>
          </a:p>
        </p:txBody>
      </p:sp>
      <p:sp>
        <p:nvSpPr>
          <p:cNvPr id="57" name="矩形: 圆角 56"/>
          <p:cNvSpPr/>
          <p:nvPr/>
        </p:nvSpPr>
        <p:spPr>
          <a:xfrm>
            <a:off x="7029189" y="3339536"/>
            <a:ext cx="3442841" cy="6199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促使</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A</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运营商加快</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5G</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建设进程</a:t>
            </a: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向其展现华为的实力</a:t>
            </a:r>
          </a:p>
        </p:txBody>
      </p:sp>
      <p:sp>
        <p:nvSpPr>
          <p:cNvPr id="58" name="矩形 57"/>
          <p:cNvSpPr/>
          <p:nvPr/>
        </p:nvSpPr>
        <p:spPr>
          <a:xfrm>
            <a:off x="1067203" y="4165526"/>
            <a:ext cx="338400" cy="338400"/>
          </a:xfrm>
          <a:prstGeom prst="rect">
            <a:avLst/>
          </a:prstGeom>
          <a:solidFill>
            <a:srgbClr val="C00000"/>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3</a:t>
            </a:r>
          </a:p>
        </p:txBody>
      </p:sp>
      <p:sp>
        <p:nvSpPr>
          <p:cNvPr id="59" name="文本框 58"/>
          <p:cNvSpPr txBox="1"/>
          <p:nvPr/>
        </p:nvSpPr>
        <p:spPr>
          <a:xfrm>
            <a:off x="1451398" y="4092637"/>
            <a:ext cx="3050797"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B</a:t>
            </a:r>
            <a:r>
              <a:rPr kumimoji="0" lang="zh-CN" altLang="en-US"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运营商</a:t>
            </a:r>
          </a:p>
        </p:txBody>
      </p:sp>
      <p:sp>
        <p:nvSpPr>
          <p:cNvPr id="60" name="矩形: 圆角 59"/>
          <p:cNvSpPr/>
          <p:nvPr/>
        </p:nvSpPr>
        <p:spPr>
          <a:xfrm>
            <a:off x="1351337" y="4648893"/>
            <a:ext cx="1540160" cy="6353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B</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运营商为跨国大运营商</a:t>
            </a:r>
            <a:endPar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Light"/>
              <a:cs typeface="+mn-cs"/>
            </a:endParaRPr>
          </a:p>
        </p:txBody>
      </p:sp>
      <p:sp>
        <p:nvSpPr>
          <p:cNvPr id="61" name="矩形: 圆角 60"/>
          <p:cNvSpPr/>
          <p:nvPr/>
        </p:nvSpPr>
        <p:spPr>
          <a:xfrm>
            <a:off x="1338768" y="5534269"/>
            <a:ext cx="1540160" cy="6353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与</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B</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运营商首次合作成功</a:t>
            </a:r>
            <a:endPar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Light"/>
              <a:cs typeface="+mn-cs"/>
            </a:endParaRPr>
          </a:p>
        </p:txBody>
      </p:sp>
      <p:sp>
        <p:nvSpPr>
          <p:cNvPr id="8" name="箭头: 右 7"/>
          <p:cNvSpPr/>
          <p:nvPr/>
        </p:nvSpPr>
        <p:spPr>
          <a:xfrm>
            <a:off x="3101043" y="5153443"/>
            <a:ext cx="237067" cy="49244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Light"/>
              <a:cs typeface="+mn-cs"/>
            </a:endParaRPr>
          </a:p>
        </p:txBody>
      </p:sp>
      <p:sp>
        <p:nvSpPr>
          <p:cNvPr id="62" name="矩形: 圆角 61"/>
          <p:cNvSpPr/>
          <p:nvPr/>
        </p:nvSpPr>
        <p:spPr>
          <a:xfrm>
            <a:off x="3583273" y="4393956"/>
            <a:ext cx="2419699" cy="10609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协助</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B</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运营商获得更多市场份额，与</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B</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运营商在</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N</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国的进行深入合租</a:t>
            </a:r>
            <a:endPar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Light"/>
              <a:cs typeface="+mn-cs"/>
            </a:endParaRPr>
          </a:p>
        </p:txBody>
      </p:sp>
      <p:sp>
        <p:nvSpPr>
          <p:cNvPr id="63" name="矩形: 圆角 62"/>
          <p:cNvSpPr/>
          <p:nvPr/>
        </p:nvSpPr>
        <p:spPr>
          <a:xfrm>
            <a:off x="3583273" y="5699930"/>
            <a:ext cx="2419697" cy="6353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与</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B</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运营商合作其他海外市场</a:t>
            </a:r>
            <a:endPar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Light"/>
              <a:cs typeface="+mn-cs"/>
            </a:endParaRPr>
          </a:p>
        </p:txBody>
      </p:sp>
      <p:sp>
        <p:nvSpPr>
          <p:cNvPr id="64" name="矩形 63"/>
          <p:cNvSpPr/>
          <p:nvPr/>
        </p:nvSpPr>
        <p:spPr>
          <a:xfrm>
            <a:off x="6698409" y="4167927"/>
            <a:ext cx="338400" cy="338400"/>
          </a:xfrm>
          <a:prstGeom prst="rect">
            <a:avLst/>
          </a:prstGeom>
          <a:solidFill>
            <a:srgbClr val="C00000"/>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4</a:t>
            </a:r>
          </a:p>
        </p:txBody>
      </p:sp>
      <p:sp>
        <p:nvSpPr>
          <p:cNvPr id="65" name="文本框 64"/>
          <p:cNvSpPr txBox="1"/>
          <p:nvPr/>
        </p:nvSpPr>
        <p:spPr>
          <a:xfrm>
            <a:off x="7128568" y="4123456"/>
            <a:ext cx="3050797"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C</a:t>
            </a:r>
            <a:r>
              <a:rPr kumimoji="0" lang="zh-CN" altLang="en-US"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运营商</a:t>
            </a:r>
          </a:p>
        </p:txBody>
      </p:sp>
      <p:sp>
        <p:nvSpPr>
          <p:cNvPr id="66" name="矩形: 圆角 65"/>
          <p:cNvSpPr/>
          <p:nvPr/>
        </p:nvSpPr>
        <p:spPr>
          <a:xfrm>
            <a:off x="7072903" y="4682103"/>
            <a:ext cx="3436261" cy="488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与</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C</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运营商在</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4G</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项目的成功合作</a:t>
            </a:r>
            <a:endPar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Light"/>
              <a:cs typeface="+mn-cs"/>
            </a:endParaRPr>
          </a:p>
        </p:txBody>
      </p:sp>
      <p:sp>
        <p:nvSpPr>
          <p:cNvPr id="67" name="箭头: 下 66"/>
          <p:cNvSpPr/>
          <p:nvPr/>
        </p:nvSpPr>
        <p:spPr>
          <a:xfrm>
            <a:off x="8432800" y="5285878"/>
            <a:ext cx="177971" cy="31298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a:cs typeface="+mn-cs"/>
            </a:endParaRPr>
          </a:p>
        </p:txBody>
      </p:sp>
      <p:sp>
        <p:nvSpPr>
          <p:cNvPr id="68" name="文本框 67"/>
          <p:cNvSpPr txBox="1"/>
          <p:nvPr/>
        </p:nvSpPr>
        <p:spPr>
          <a:xfrm>
            <a:off x="8521786" y="5267215"/>
            <a:ext cx="1841981" cy="287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6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与</a:t>
            </a:r>
            <a:r>
              <a:rPr kumimoji="0" lang="en-US" altLang="zh-CN" sz="126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B</a:t>
            </a:r>
            <a:r>
              <a:rPr kumimoji="0" lang="zh-CN" altLang="en-US" sz="126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运营商成功合作</a:t>
            </a:r>
          </a:p>
        </p:txBody>
      </p:sp>
      <p:sp>
        <p:nvSpPr>
          <p:cNvPr id="69" name="矩形: 圆角 68"/>
          <p:cNvSpPr/>
          <p:nvPr/>
        </p:nvSpPr>
        <p:spPr>
          <a:xfrm>
            <a:off x="7120168" y="5681380"/>
            <a:ext cx="3442841" cy="6199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促使</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C</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运营商进行</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5G</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建设，并继续选择华为为</a:t>
            </a:r>
            <a:r>
              <a:rPr kumimoji="0" lang="en-US" altLang="zh-CN"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5G</a:t>
            </a: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建设合作伙伴</a:t>
            </a:r>
            <a:endPar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Light"/>
              <a:cs typeface="+mn-cs"/>
            </a:endParaRPr>
          </a:p>
        </p:txBody>
      </p:sp>
      <p:sp>
        <p:nvSpPr>
          <p:cNvPr id="36" name="矩形 35"/>
          <p:cNvSpPr/>
          <p:nvPr/>
        </p:nvSpPr>
        <p:spPr>
          <a:xfrm>
            <a:off x="0" y="6631072"/>
            <a:ext cx="12192000" cy="226800"/>
          </a:xfrm>
          <a:prstGeom prst="rect">
            <a:avLst/>
          </a:prstGeom>
          <a:solidFill>
            <a:srgbClr val="C00000"/>
          </a:solidFill>
          <a:ln w="9525" cap="flat" cmpd="sng" algn="ctr">
            <a:noFill/>
            <a:prstDash val="solid"/>
          </a:ln>
          <a:effectLst/>
        </p:spPr>
        <p:txBody>
          <a:bodyPr rtlCol="0"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sz="1200" b="0" i="0" u="none" strike="noStrike" kern="1200" cap="none" spc="0" normalizeH="0" baseline="0" noProof="0" dirty="0" err="1">
                <a:ln>
                  <a:noFill/>
                </a:ln>
                <a:solidFill>
                  <a:prstClr val="white"/>
                </a:solidFill>
                <a:effectLst/>
                <a:uLnTx/>
                <a:uFillTx/>
                <a:latin typeface="微软雅黑" panose="020B0503020204020204" charset="-122"/>
                <a:ea typeface="微软雅黑" panose="020B0503020204020204" charset="-122"/>
                <a:cs typeface="+mj-ea"/>
                <a:sym typeface="+mn-ea"/>
              </a:rPr>
              <a:t>资料来源</a:t>
            </a:r>
            <a:r>
              <a:rPr kumimoji="0"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j-ea"/>
                <a:sym typeface="+mn-ea"/>
              </a:rPr>
              <a:t>: </a:t>
            </a:r>
            <a:r>
              <a:rPr kumimoji="0" lang="en-US"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j-ea"/>
                <a:sym typeface="+mn-ea"/>
              </a:rPr>
              <a:t>B</a:t>
            </a:r>
            <a:r>
              <a:rPr kumimoji="0" lang="zh-CN" altLang="en-US"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j-ea"/>
                <a:sym typeface="+mn-ea"/>
              </a:rPr>
              <a:t>企业财报，</a:t>
            </a:r>
            <a:r>
              <a:rPr kumimoji="0"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j-ea"/>
                <a:sym typeface="+mn-ea"/>
              </a:rPr>
              <a:t>We can </a:t>
            </a:r>
            <a:r>
              <a:rPr kumimoji="0" sz="1200" b="0" i="0" u="none" strike="noStrike" kern="1200" cap="none" spc="0" normalizeH="0" baseline="0" noProof="0" dirty="0" err="1">
                <a:ln>
                  <a:noFill/>
                </a:ln>
                <a:solidFill>
                  <a:prstClr val="white"/>
                </a:solidFill>
                <a:effectLst/>
                <a:uLnTx/>
                <a:uFillTx/>
                <a:latin typeface="微软雅黑" panose="020B0503020204020204" charset="-122"/>
                <a:ea typeface="微软雅黑" panose="020B0503020204020204" charset="-122"/>
                <a:cs typeface="+mj-ea"/>
                <a:sym typeface="+mn-ea"/>
              </a:rPr>
              <a:t>分析</a:t>
            </a:r>
            <a:endParaRPr kumimoji="0"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j-ea"/>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6590" y="525518"/>
            <a:ext cx="6203561" cy="474644"/>
          </a:xfrm>
        </p:spPr>
        <p:txBody>
          <a:bodyPr/>
          <a:lstStyle/>
          <a:p>
            <a:r>
              <a:rPr lang="zh-CN" altLang="en-US" sz="2400" dirty="0"/>
              <a:t>华为对该项目的风险承受力</a:t>
            </a:r>
          </a:p>
        </p:txBody>
      </p:sp>
      <p:graphicFrame>
        <p:nvGraphicFramePr>
          <p:cNvPr id="3" name="表格 2"/>
          <p:cNvGraphicFramePr>
            <a:graphicFrameLocks noGrp="1"/>
          </p:cNvGraphicFramePr>
          <p:nvPr/>
        </p:nvGraphicFramePr>
        <p:xfrm>
          <a:off x="659028" y="1141816"/>
          <a:ext cx="6528581" cy="2693862"/>
        </p:xfrm>
        <a:graphic>
          <a:graphicData uri="http://schemas.openxmlformats.org/drawingml/2006/table">
            <a:tbl>
              <a:tblPr firstRow="1" firstCol="1" bandRow="1">
                <a:tableStyleId>{5C22544A-7EE6-4342-B048-85BDC9FD1C3A}</a:tableStyleId>
              </a:tblPr>
              <a:tblGrid>
                <a:gridCol w="1908847">
                  <a:extLst>
                    <a:ext uri="{9D8B030D-6E8A-4147-A177-3AD203B41FA5}">
                      <a16:colId xmlns:a16="http://schemas.microsoft.com/office/drawing/2014/main" val="20000"/>
                    </a:ext>
                  </a:extLst>
                </a:gridCol>
                <a:gridCol w="2376429">
                  <a:extLst>
                    <a:ext uri="{9D8B030D-6E8A-4147-A177-3AD203B41FA5}">
                      <a16:colId xmlns:a16="http://schemas.microsoft.com/office/drawing/2014/main" val="20001"/>
                    </a:ext>
                  </a:extLst>
                </a:gridCol>
                <a:gridCol w="2243305">
                  <a:extLst>
                    <a:ext uri="{9D8B030D-6E8A-4147-A177-3AD203B41FA5}">
                      <a16:colId xmlns:a16="http://schemas.microsoft.com/office/drawing/2014/main" val="20002"/>
                    </a:ext>
                  </a:extLst>
                </a:gridCol>
              </a:tblGrid>
              <a:tr h="448977">
                <a:tc>
                  <a:txBody>
                    <a:bodyPr/>
                    <a:lstStyle/>
                    <a:p>
                      <a:pPr algn="ctr">
                        <a:spcAft>
                          <a:spcPts val="0"/>
                        </a:spcAft>
                      </a:pPr>
                      <a:r>
                        <a:rPr lang="zh-CN" sz="1600" kern="0" dirty="0">
                          <a:effectLst/>
                          <a:latin typeface="+mj-ea"/>
                          <a:ea typeface="+mj-ea"/>
                        </a:rPr>
                        <a:t>单位：百万人民币</a:t>
                      </a:r>
                      <a:endParaRPr lang="zh-CN" sz="1600" kern="100" dirty="0">
                        <a:effectLst/>
                        <a:latin typeface="+mj-ea"/>
                        <a:ea typeface="+mj-ea"/>
                        <a:cs typeface="Times New Roman" panose="02020603050405020304" pitchFamily="18" charset="0"/>
                      </a:endParaRPr>
                    </a:p>
                  </a:txBody>
                  <a:tcPr marT="0" marB="0" anchor="b"/>
                </a:tc>
                <a:tc>
                  <a:txBody>
                    <a:bodyPr/>
                    <a:lstStyle/>
                    <a:p>
                      <a:pPr algn="ctr">
                        <a:spcAft>
                          <a:spcPts val="0"/>
                        </a:spcAft>
                      </a:pPr>
                      <a:r>
                        <a:rPr lang="en-US" sz="1600" kern="0" dirty="0">
                          <a:effectLst/>
                          <a:latin typeface="+mj-ea"/>
                          <a:ea typeface="+mj-ea"/>
                        </a:rPr>
                        <a:t>2019</a:t>
                      </a:r>
                      <a:r>
                        <a:rPr lang="zh-CN" sz="1600" kern="0" dirty="0">
                          <a:effectLst/>
                          <a:latin typeface="+mj-ea"/>
                          <a:ea typeface="+mj-ea"/>
                        </a:rPr>
                        <a:t>年</a:t>
                      </a:r>
                      <a:endParaRPr lang="zh-CN" sz="1600" kern="100" dirty="0">
                        <a:effectLst/>
                        <a:latin typeface="+mj-ea"/>
                        <a:ea typeface="+mj-ea"/>
                        <a:cs typeface="Times New Roman" panose="02020603050405020304" pitchFamily="18" charset="0"/>
                      </a:endParaRPr>
                    </a:p>
                  </a:txBody>
                  <a:tcPr marT="0" marB="0" anchor="b"/>
                </a:tc>
                <a:tc>
                  <a:txBody>
                    <a:bodyPr/>
                    <a:lstStyle/>
                    <a:p>
                      <a:pPr algn="ctr">
                        <a:spcAft>
                          <a:spcPts val="0"/>
                        </a:spcAft>
                      </a:pPr>
                      <a:r>
                        <a:rPr lang="en-US" sz="1600" kern="0" dirty="0">
                          <a:effectLst/>
                          <a:latin typeface="+mj-ea"/>
                          <a:ea typeface="+mj-ea"/>
                        </a:rPr>
                        <a:t>2018</a:t>
                      </a:r>
                      <a:r>
                        <a:rPr lang="zh-CN" sz="1600" kern="0" dirty="0">
                          <a:effectLst/>
                          <a:latin typeface="+mj-ea"/>
                          <a:ea typeface="+mj-ea"/>
                        </a:rPr>
                        <a:t>年</a:t>
                      </a:r>
                      <a:endParaRPr lang="zh-CN" sz="1600" kern="100" dirty="0">
                        <a:effectLst/>
                        <a:latin typeface="+mj-ea"/>
                        <a:ea typeface="+mj-ea"/>
                        <a:cs typeface="Times New Roman" panose="02020603050405020304" pitchFamily="18" charset="0"/>
                      </a:endParaRPr>
                    </a:p>
                  </a:txBody>
                  <a:tcPr marT="0" marB="0" anchor="b"/>
                </a:tc>
                <a:extLst>
                  <a:ext uri="{0D108BD9-81ED-4DB2-BD59-A6C34878D82A}">
                    <a16:rowId xmlns:a16="http://schemas.microsoft.com/office/drawing/2014/main" val="10000"/>
                  </a:ext>
                </a:extLst>
              </a:tr>
              <a:tr h="448977">
                <a:tc>
                  <a:txBody>
                    <a:bodyPr/>
                    <a:lstStyle/>
                    <a:p>
                      <a:pPr algn="ctr">
                        <a:spcAft>
                          <a:spcPts val="0"/>
                        </a:spcAft>
                      </a:pPr>
                      <a:r>
                        <a:rPr lang="zh-CN" sz="1600" kern="0" dirty="0">
                          <a:effectLst/>
                          <a:latin typeface="+mj-ea"/>
                          <a:ea typeface="+mj-ea"/>
                        </a:rPr>
                        <a:t>产品质量保证准备</a:t>
                      </a:r>
                      <a:endParaRPr lang="zh-CN" sz="1600" kern="100" dirty="0">
                        <a:effectLst/>
                        <a:latin typeface="+mj-ea"/>
                        <a:ea typeface="+mj-ea"/>
                        <a:cs typeface="Times New Roman" panose="02020603050405020304" pitchFamily="18" charset="0"/>
                      </a:endParaRPr>
                    </a:p>
                  </a:txBody>
                  <a:tcPr marT="0" marB="0" anchor="b"/>
                </a:tc>
                <a:tc>
                  <a:txBody>
                    <a:bodyPr/>
                    <a:lstStyle/>
                    <a:p>
                      <a:pPr algn="r">
                        <a:spcAft>
                          <a:spcPts val="0"/>
                        </a:spcAft>
                      </a:pPr>
                      <a:r>
                        <a:rPr lang="en-US" sz="1900" kern="0" dirty="0">
                          <a:effectLst/>
                          <a:latin typeface="+mj-ea"/>
                          <a:ea typeface="+mj-ea"/>
                        </a:rPr>
                        <a:t>5,740</a:t>
                      </a:r>
                      <a:endParaRPr lang="zh-CN" sz="1900" kern="100" dirty="0">
                        <a:effectLst/>
                        <a:latin typeface="+mj-ea"/>
                        <a:ea typeface="+mj-ea"/>
                        <a:cs typeface="Times New Roman" panose="02020603050405020304" pitchFamily="18" charset="0"/>
                      </a:endParaRPr>
                    </a:p>
                  </a:txBody>
                  <a:tcPr marT="0" marB="0" anchor="b"/>
                </a:tc>
                <a:tc>
                  <a:txBody>
                    <a:bodyPr/>
                    <a:lstStyle/>
                    <a:p>
                      <a:pPr algn="r">
                        <a:spcAft>
                          <a:spcPts val="0"/>
                        </a:spcAft>
                      </a:pPr>
                      <a:r>
                        <a:rPr lang="en-US" sz="1900" kern="0" dirty="0">
                          <a:effectLst/>
                          <a:latin typeface="+mj-ea"/>
                          <a:ea typeface="+mj-ea"/>
                        </a:rPr>
                        <a:t>5,517</a:t>
                      </a:r>
                      <a:endParaRPr lang="zh-CN" sz="1900" kern="100" dirty="0">
                        <a:effectLst/>
                        <a:latin typeface="+mj-ea"/>
                        <a:ea typeface="+mj-ea"/>
                        <a:cs typeface="Times New Roman" panose="02020603050405020304" pitchFamily="18" charset="0"/>
                      </a:endParaRPr>
                    </a:p>
                  </a:txBody>
                  <a:tcPr marT="0" marB="0" anchor="b"/>
                </a:tc>
                <a:extLst>
                  <a:ext uri="{0D108BD9-81ED-4DB2-BD59-A6C34878D82A}">
                    <a16:rowId xmlns:a16="http://schemas.microsoft.com/office/drawing/2014/main" val="10001"/>
                  </a:ext>
                </a:extLst>
              </a:tr>
              <a:tr h="448977">
                <a:tc>
                  <a:txBody>
                    <a:bodyPr/>
                    <a:lstStyle/>
                    <a:p>
                      <a:pPr algn="ctr">
                        <a:spcAft>
                          <a:spcPts val="0"/>
                        </a:spcAft>
                      </a:pPr>
                      <a:r>
                        <a:rPr lang="zh-CN" sz="1600" kern="0" dirty="0">
                          <a:effectLst/>
                          <a:latin typeface="+mj-ea"/>
                          <a:ea typeface="+mj-ea"/>
                        </a:rPr>
                        <a:t>客户亏损合同准备</a:t>
                      </a:r>
                      <a:endParaRPr lang="zh-CN" sz="1600" kern="100" dirty="0">
                        <a:effectLst/>
                        <a:latin typeface="+mj-ea"/>
                        <a:ea typeface="+mj-ea"/>
                        <a:cs typeface="Times New Roman" panose="02020603050405020304" pitchFamily="18" charset="0"/>
                      </a:endParaRPr>
                    </a:p>
                  </a:txBody>
                  <a:tcPr marT="0" marB="0" anchor="b"/>
                </a:tc>
                <a:tc>
                  <a:txBody>
                    <a:bodyPr/>
                    <a:lstStyle/>
                    <a:p>
                      <a:pPr algn="r">
                        <a:spcAft>
                          <a:spcPts val="0"/>
                        </a:spcAft>
                      </a:pPr>
                      <a:r>
                        <a:rPr lang="en-US" sz="1900" kern="0" dirty="0">
                          <a:effectLst/>
                          <a:latin typeface="+mj-ea"/>
                          <a:ea typeface="+mj-ea"/>
                        </a:rPr>
                        <a:t>1,692</a:t>
                      </a:r>
                      <a:endParaRPr lang="zh-CN" sz="1900" kern="100" dirty="0">
                        <a:effectLst/>
                        <a:latin typeface="+mj-ea"/>
                        <a:ea typeface="+mj-ea"/>
                        <a:cs typeface="Times New Roman" panose="02020603050405020304" pitchFamily="18" charset="0"/>
                      </a:endParaRPr>
                    </a:p>
                  </a:txBody>
                  <a:tcPr marT="0" marB="0" anchor="b"/>
                </a:tc>
                <a:tc>
                  <a:txBody>
                    <a:bodyPr/>
                    <a:lstStyle/>
                    <a:p>
                      <a:pPr algn="r">
                        <a:spcAft>
                          <a:spcPts val="0"/>
                        </a:spcAft>
                      </a:pPr>
                      <a:r>
                        <a:rPr lang="en-US" sz="1900" kern="0" dirty="0">
                          <a:effectLst/>
                          <a:latin typeface="+mj-ea"/>
                          <a:ea typeface="+mj-ea"/>
                        </a:rPr>
                        <a:t>1,129</a:t>
                      </a:r>
                      <a:endParaRPr lang="zh-CN" sz="1900" kern="100" dirty="0">
                        <a:effectLst/>
                        <a:latin typeface="+mj-ea"/>
                        <a:ea typeface="+mj-ea"/>
                        <a:cs typeface="Times New Roman" panose="02020603050405020304" pitchFamily="18" charset="0"/>
                      </a:endParaRPr>
                    </a:p>
                  </a:txBody>
                  <a:tcPr marT="0" marB="0" anchor="b"/>
                </a:tc>
                <a:extLst>
                  <a:ext uri="{0D108BD9-81ED-4DB2-BD59-A6C34878D82A}">
                    <a16:rowId xmlns:a16="http://schemas.microsoft.com/office/drawing/2014/main" val="10002"/>
                  </a:ext>
                </a:extLst>
              </a:tr>
              <a:tr h="448977">
                <a:tc>
                  <a:txBody>
                    <a:bodyPr/>
                    <a:lstStyle/>
                    <a:p>
                      <a:pPr algn="ctr">
                        <a:spcAft>
                          <a:spcPts val="0"/>
                        </a:spcAft>
                      </a:pPr>
                      <a:r>
                        <a:rPr lang="zh-CN" sz="1600" kern="0" dirty="0">
                          <a:effectLst/>
                          <a:latin typeface="+mj-ea"/>
                          <a:ea typeface="+mj-ea"/>
                        </a:rPr>
                        <a:t>供应商亏损合同</a:t>
                      </a:r>
                      <a:endParaRPr lang="zh-CN" sz="1600" kern="100" dirty="0">
                        <a:effectLst/>
                        <a:latin typeface="+mj-ea"/>
                        <a:ea typeface="+mj-ea"/>
                        <a:cs typeface="Times New Roman" panose="02020603050405020304" pitchFamily="18" charset="0"/>
                      </a:endParaRPr>
                    </a:p>
                  </a:txBody>
                  <a:tcPr marT="0" marB="0" anchor="b"/>
                </a:tc>
                <a:tc>
                  <a:txBody>
                    <a:bodyPr/>
                    <a:lstStyle/>
                    <a:p>
                      <a:pPr algn="r">
                        <a:spcAft>
                          <a:spcPts val="0"/>
                        </a:spcAft>
                      </a:pPr>
                      <a:r>
                        <a:rPr lang="en-US" sz="1900" kern="0" dirty="0">
                          <a:effectLst/>
                          <a:latin typeface="+mj-ea"/>
                          <a:ea typeface="+mj-ea"/>
                        </a:rPr>
                        <a:t>4,548</a:t>
                      </a:r>
                      <a:endParaRPr lang="zh-CN" sz="1900" kern="100" dirty="0">
                        <a:effectLst/>
                        <a:latin typeface="+mj-ea"/>
                        <a:ea typeface="+mj-ea"/>
                        <a:cs typeface="Times New Roman" panose="02020603050405020304" pitchFamily="18" charset="0"/>
                      </a:endParaRPr>
                    </a:p>
                  </a:txBody>
                  <a:tcPr marT="0" marB="0" anchor="b"/>
                </a:tc>
                <a:tc>
                  <a:txBody>
                    <a:bodyPr/>
                    <a:lstStyle/>
                    <a:p>
                      <a:pPr algn="r">
                        <a:spcAft>
                          <a:spcPts val="0"/>
                        </a:spcAft>
                      </a:pPr>
                      <a:r>
                        <a:rPr lang="en-US" sz="1900" kern="0" dirty="0">
                          <a:effectLst/>
                          <a:latin typeface="+mj-ea"/>
                          <a:ea typeface="+mj-ea"/>
                        </a:rPr>
                        <a:t>306</a:t>
                      </a:r>
                      <a:endParaRPr lang="zh-CN" sz="1900" kern="100" dirty="0">
                        <a:effectLst/>
                        <a:latin typeface="+mj-ea"/>
                        <a:ea typeface="+mj-ea"/>
                        <a:cs typeface="Times New Roman" panose="02020603050405020304" pitchFamily="18" charset="0"/>
                      </a:endParaRPr>
                    </a:p>
                  </a:txBody>
                  <a:tcPr marT="0" marB="0" anchor="b"/>
                </a:tc>
                <a:extLst>
                  <a:ext uri="{0D108BD9-81ED-4DB2-BD59-A6C34878D82A}">
                    <a16:rowId xmlns:a16="http://schemas.microsoft.com/office/drawing/2014/main" val="10003"/>
                  </a:ext>
                </a:extLst>
              </a:tr>
              <a:tr h="448977">
                <a:tc>
                  <a:txBody>
                    <a:bodyPr/>
                    <a:lstStyle/>
                    <a:p>
                      <a:pPr algn="ctr">
                        <a:spcAft>
                          <a:spcPts val="0"/>
                        </a:spcAft>
                      </a:pPr>
                      <a:r>
                        <a:rPr lang="zh-CN" sz="1600" kern="0">
                          <a:effectLst/>
                          <a:latin typeface="+mj-ea"/>
                          <a:ea typeface="+mj-ea"/>
                        </a:rPr>
                        <a:t>其他准备</a:t>
                      </a:r>
                      <a:endParaRPr lang="zh-CN" sz="1600" kern="100">
                        <a:effectLst/>
                        <a:latin typeface="+mj-ea"/>
                        <a:ea typeface="+mj-ea"/>
                        <a:cs typeface="Times New Roman" panose="02020603050405020304" pitchFamily="18" charset="0"/>
                      </a:endParaRPr>
                    </a:p>
                  </a:txBody>
                  <a:tcPr marT="0" marB="0" anchor="b"/>
                </a:tc>
                <a:tc>
                  <a:txBody>
                    <a:bodyPr/>
                    <a:lstStyle/>
                    <a:p>
                      <a:pPr algn="r">
                        <a:spcAft>
                          <a:spcPts val="0"/>
                        </a:spcAft>
                      </a:pPr>
                      <a:r>
                        <a:rPr lang="en-US" sz="1900" kern="0" dirty="0">
                          <a:effectLst/>
                          <a:latin typeface="+mj-ea"/>
                          <a:ea typeface="+mj-ea"/>
                        </a:rPr>
                        <a:t>3,569</a:t>
                      </a:r>
                      <a:endParaRPr lang="zh-CN" sz="1900" kern="100" dirty="0">
                        <a:effectLst/>
                        <a:latin typeface="+mj-ea"/>
                        <a:ea typeface="+mj-ea"/>
                        <a:cs typeface="Times New Roman" panose="02020603050405020304" pitchFamily="18" charset="0"/>
                      </a:endParaRPr>
                    </a:p>
                  </a:txBody>
                  <a:tcPr marT="0" marB="0" anchor="b"/>
                </a:tc>
                <a:tc>
                  <a:txBody>
                    <a:bodyPr/>
                    <a:lstStyle/>
                    <a:p>
                      <a:pPr algn="r">
                        <a:spcAft>
                          <a:spcPts val="0"/>
                        </a:spcAft>
                      </a:pPr>
                      <a:r>
                        <a:rPr lang="en-US" sz="1900" kern="0" dirty="0">
                          <a:effectLst/>
                          <a:latin typeface="+mj-ea"/>
                          <a:ea typeface="+mj-ea"/>
                        </a:rPr>
                        <a:t>3,292</a:t>
                      </a:r>
                      <a:endParaRPr lang="zh-CN" sz="1900" kern="100" dirty="0">
                        <a:effectLst/>
                        <a:latin typeface="+mj-ea"/>
                        <a:ea typeface="+mj-ea"/>
                        <a:cs typeface="Times New Roman" panose="02020603050405020304" pitchFamily="18" charset="0"/>
                      </a:endParaRPr>
                    </a:p>
                  </a:txBody>
                  <a:tcPr marT="0" marB="0" anchor="b"/>
                </a:tc>
                <a:extLst>
                  <a:ext uri="{0D108BD9-81ED-4DB2-BD59-A6C34878D82A}">
                    <a16:rowId xmlns:a16="http://schemas.microsoft.com/office/drawing/2014/main" val="10004"/>
                  </a:ext>
                </a:extLst>
              </a:tr>
              <a:tr h="448977">
                <a:tc>
                  <a:txBody>
                    <a:bodyPr/>
                    <a:lstStyle/>
                    <a:p>
                      <a:pPr algn="ctr">
                        <a:spcAft>
                          <a:spcPts val="0"/>
                        </a:spcAft>
                      </a:pPr>
                      <a:r>
                        <a:rPr lang="zh-CN" sz="1600" kern="0" dirty="0">
                          <a:effectLst/>
                          <a:latin typeface="+mj-ea"/>
                          <a:ea typeface="+mj-ea"/>
                        </a:rPr>
                        <a:t>合计</a:t>
                      </a:r>
                      <a:endParaRPr lang="zh-CN" sz="1600" kern="100" dirty="0">
                        <a:effectLst/>
                        <a:latin typeface="+mj-ea"/>
                        <a:ea typeface="+mj-ea"/>
                        <a:cs typeface="Times New Roman" panose="02020603050405020304" pitchFamily="18" charset="0"/>
                      </a:endParaRPr>
                    </a:p>
                  </a:txBody>
                  <a:tcPr marT="0" marB="0" anchor="b"/>
                </a:tc>
                <a:tc>
                  <a:txBody>
                    <a:bodyPr/>
                    <a:lstStyle/>
                    <a:p>
                      <a:pPr algn="r">
                        <a:spcAft>
                          <a:spcPts val="0"/>
                        </a:spcAft>
                      </a:pPr>
                      <a:r>
                        <a:rPr lang="en-US" sz="1900" kern="0" dirty="0">
                          <a:effectLst/>
                          <a:latin typeface="+mj-ea"/>
                          <a:ea typeface="+mj-ea"/>
                        </a:rPr>
                        <a:t>15,549</a:t>
                      </a:r>
                      <a:endParaRPr lang="zh-CN" sz="1900" kern="100" dirty="0">
                        <a:effectLst/>
                        <a:latin typeface="+mj-ea"/>
                        <a:ea typeface="+mj-ea"/>
                        <a:cs typeface="Times New Roman" panose="02020603050405020304" pitchFamily="18" charset="0"/>
                      </a:endParaRPr>
                    </a:p>
                  </a:txBody>
                  <a:tcPr marT="0" marB="0" anchor="b"/>
                </a:tc>
                <a:tc>
                  <a:txBody>
                    <a:bodyPr/>
                    <a:lstStyle/>
                    <a:p>
                      <a:pPr algn="r">
                        <a:spcAft>
                          <a:spcPts val="0"/>
                        </a:spcAft>
                      </a:pPr>
                      <a:r>
                        <a:rPr lang="en-US" sz="1900" kern="0" dirty="0">
                          <a:effectLst/>
                          <a:latin typeface="+mj-ea"/>
                          <a:ea typeface="+mj-ea"/>
                        </a:rPr>
                        <a:t>10,244</a:t>
                      </a:r>
                      <a:endParaRPr lang="zh-CN" sz="1900" kern="100" dirty="0">
                        <a:effectLst/>
                        <a:latin typeface="+mj-ea"/>
                        <a:ea typeface="+mj-ea"/>
                        <a:cs typeface="Times New Roman" panose="02020603050405020304" pitchFamily="18" charset="0"/>
                      </a:endParaRPr>
                    </a:p>
                  </a:txBody>
                  <a:tcPr marT="0" marB="0" anchor="b"/>
                </a:tc>
                <a:extLst>
                  <a:ext uri="{0D108BD9-81ED-4DB2-BD59-A6C34878D82A}">
                    <a16:rowId xmlns:a16="http://schemas.microsoft.com/office/drawing/2014/main" val="10005"/>
                  </a:ext>
                </a:extLst>
              </a:tr>
            </a:tbl>
          </a:graphicData>
        </a:graphic>
      </p:graphicFrame>
      <p:sp>
        <p:nvSpPr>
          <p:cNvPr id="4" name="Rectangle 1"/>
          <p:cNvSpPr>
            <a:spLocks noChangeArrowheads="1"/>
          </p:cNvSpPr>
          <p:nvPr/>
        </p:nvSpPr>
        <p:spPr bwMode="auto">
          <a:xfrm>
            <a:off x="838201" y="3383462"/>
            <a:ext cx="2462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grpSp>
        <p:nvGrpSpPr>
          <p:cNvPr id="14" name="组合 13"/>
          <p:cNvGrpSpPr/>
          <p:nvPr/>
        </p:nvGrpSpPr>
        <p:grpSpPr>
          <a:xfrm>
            <a:off x="577517" y="-6268"/>
            <a:ext cx="11614484" cy="470335"/>
            <a:chOff x="-19050" y="0"/>
            <a:chExt cx="11600187" cy="470334"/>
          </a:xfrm>
        </p:grpSpPr>
        <p:sp>
          <p:nvSpPr>
            <p:cNvPr id="15" name="矩形: 圆角 14"/>
            <p:cNvSpPr/>
            <p:nvPr/>
          </p:nvSpPr>
          <p:spPr>
            <a:xfrm>
              <a:off x="0" y="0"/>
              <a:ext cx="11581137" cy="470334"/>
            </a:xfrm>
            <a:prstGeom prst="roundRect">
              <a:avLst>
                <a:gd name="adj" fmla="val 10000"/>
              </a:avLst>
            </a:prstGeom>
            <a:solidFill>
              <a:schemeClr val="accent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矩形: 圆角 4"/>
            <p:cNvSpPr txBox="1"/>
            <p:nvPr/>
          </p:nvSpPr>
          <p:spPr>
            <a:xfrm>
              <a:off x="-19050" y="13776"/>
              <a:ext cx="11586410" cy="442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defRPr/>
              </a:pPr>
              <a:r>
                <a:rPr kumimoji="0" lang="zh-CN" altLang="en-US" sz="1800" b="0" i="0" u="none" strike="noStrike" kern="1200" cap="none" spc="0" normalizeH="0" baseline="0" noProof="0" dirty="0">
                  <a:ln>
                    <a:noFill/>
                  </a:ln>
                  <a:solidFill>
                    <a:srgbClr val="C51729"/>
                  </a:solidFill>
                  <a:effectLst/>
                  <a:uLnTx/>
                  <a:uFillTx/>
                  <a:latin typeface="微软雅黑" panose="020B0503020204020204" charset="-122"/>
                  <a:ea typeface="微软雅黑" panose="020B0503020204020204" charset="-122"/>
                  <a:cs typeface="+mn-cs"/>
                </a:rPr>
                <a:t>财报分析              </a:t>
              </a:r>
              <a:r>
                <a:rPr kumimoji="0" lang="zh-CN" altLang="en-US" sz="18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风险识别            </a:t>
              </a:r>
              <a:r>
                <a:rPr kumimoji="0" lang="zh-CN" altLang="en-US" sz="18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签约决策：风险承受力</a:t>
              </a:r>
            </a:p>
          </p:txBody>
        </p:sp>
      </p:grpSp>
      <p:sp>
        <p:nvSpPr>
          <p:cNvPr id="6" name="矩形: 圆角 5"/>
          <p:cNvSpPr/>
          <p:nvPr/>
        </p:nvSpPr>
        <p:spPr>
          <a:xfrm>
            <a:off x="577517" y="4097596"/>
            <a:ext cx="1198127" cy="964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13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华为的客户亏损合同准备为</a:t>
            </a:r>
            <a:r>
              <a:rPr kumimoji="0" lang="en-US" altLang="zh-CN" sz="13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1692</a:t>
            </a:r>
            <a:r>
              <a:rPr kumimoji="0" lang="zh-CN" altLang="zh-CN" sz="13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百万人</a:t>
            </a:r>
            <a:r>
              <a:rPr kumimoji="0" lang="zh-CN" altLang="en-US" sz="13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民</a:t>
            </a:r>
            <a:r>
              <a:rPr kumimoji="0" lang="zh-CN" altLang="zh-CN" sz="13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币</a:t>
            </a:r>
            <a:endParaRPr kumimoji="0" lang="zh-CN" altLang="en-US" sz="13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1" name="矩形: 圆角 10"/>
          <p:cNvSpPr/>
          <p:nvPr/>
        </p:nvSpPr>
        <p:spPr>
          <a:xfrm>
            <a:off x="601682" y="5254904"/>
            <a:ext cx="1198125" cy="964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13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华为运营商收入占总收入的比重为</a:t>
            </a:r>
            <a:r>
              <a:rPr kumimoji="0" lang="en-US" altLang="zh-CN" sz="13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35%</a:t>
            </a:r>
            <a:endParaRPr kumimoji="0" lang="zh-CN" altLang="en-US" sz="13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0" name="矩形: 圆角 9"/>
          <p:cNvSpPr/>
          <p:nvPr/>
        </p:nvSpPr>
        <p:spPr>
          <a:xfrm>
            <a:off x="2443654" y="4496345"/>
            <a:ext cx="1281237" cy="11268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13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运营商亏损合同准备为</a:t>
            </a:r>
            <a:r>
              <a:rPr kumimoji="0" lang="en-US" altLang="zh-CN" sz="13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8362</a:t>
            </a:r>
            <a:r>
              <a:rPr kumimoji="0" lang="zh-CN" altLang="zh-CN" sz="13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万美金</a:t>
            </a:r>
            <a:endParaRPr kumimoji="0" lang="zh-CN" altLang="en-US" sz="13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箭头: 右 12"/>
          <p:cNvSpPr/>
          <p:nvPr/>
        </p:nvSpPr>
        <p:spPr>
          <a:xfrm>
            <a:off x="3749391" y="5001605"/>
            <a:ext cx="432000" cy="239336"/>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Light"/>
              <a:cs typeface="+mn-cs"/>
            </a:endParaRPr>
          </a:p>
        </p:txBody>
      </p:sp>
      <p:sp>
        <p:nvSpPr>
          <p:cNvPr id="18" name="矩形: 圆角 17"/>
          <p:cNvSpPr/>
          <p:nvPr/>
        </p:nvSpPr>
        <p:spPr>
          <a:xfrm>
            <a:off x="4133611" y="4508467"/>
            <a:ext cx="1384004" cy="11268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13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两期亏损为</a:t>
            </a:r>
            <a:r>
              <a:rPr kumimoji="0" lang="en-US" altLang="zh-CN" sz="13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1030</a:t>
            </a:r>
            <a:r>
              <a:rPr kumimoji="0" lang="zh-CN" altLang="zh-CN" sz="13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万美金，占运营商计提减值准备的比大约为</a:t>
            </a:r>
            <a:r>
              <a:rPr kumimoji="0" lang="en-US" altLang="zh-CN" sz="13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12.3%</a:t>
            </a:r>
            <a:endParaRPr kumimoji="0" lang="zh-CN" altLang="en-US" sz="13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箭头: 右 18"/>
          <p:cNvSpPr/>
          <p:nvPr/>
        </p:nvSpPr>
        <p:spPr>
          <a:xfrm>
            <a:off x="5539713" y="5001605"/>
            <a:ext cx="432000" cy="239336"/>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Light"/>
              <a:cs typeface="+mn-cs"/>
            </a:endParaRPr>
          </a:p>
        </p:txBody>
      </p:sp>
      <p:sp>
        <p:nvSpPr>
          <p:cNvPr id="20" name="矩形: 圆角 19"/>
          <p:cNvSpPr/>
          <p:nvPr/>
        </p:nvSpPr>
        <p:spPr>
          <a:xfrm>
            <a:off x="5971714" y="4467235"/>
            <a:ext cx="1594180" cy="11268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13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风险承受能力较强，不会对华为产生重大影响</a:t>
            </a:r>
            <a:endParaRPr kumimoji="0" lang="zh-CN" altLang="en-US" sz="13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1" name="箭头: 右 20"/>
          <p:cNvSpPr/>
          <p:nvPr/>
        </p:nvSpPr>
        <p:spPr>
          <a:xfrm>
            <a:off x="1821648" y="5006497"/>
            <a:ext cx="576000" cy="24000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Light"/>
              <a:cs typeface="+mn-cs"/>
            </a:endParaRPr>
          </a:p>
        </p:txBody>
      </p:sp>
      <p:sp>
        <p:nvSpPr>
          <p:cNvPr id="22" name="文本框 21"/>
          <p:cNvSpPr txBox="1"/>
          <p:nvPr/>
        </p:nvSpPr>
        <p:spPr>
          <a:xfrm>
            <a:off x="1827116" y="4753628"/>
            <a:ext cx="728080" cy="2974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比重</a:t>
            </a:r>
          </a:p>
        </p:txBody>
      </p:sp>
      <p:sp>
        <p:nvSpPr>
          <p:cNvPr id="23" name="文本框 22"/>
          <p:cNvSpPr txBox="1"/>
          <p:nvPr/>
        </p:nvSpPr>
        <p:spPr>
          <a:xfrm>
            <a:off x="1673704" y="5179706"/>
            <a:ext cx="1034904" cy="2974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当前汇率</a:t>
            </a:r>
          </a:p>
        </p:txBody>
      </p:sp>
      <p:sp>
        <p:nvSpPr>
          <p:cNvPr id="5" name="矩形: 圆角 4"/>
          <p:cNvSpPr/>
          <p:nvPr/>
        </p:nvSpPr>
        <p:spPr>
          <a:xfrm>
            <a:off x="8350103" y="1346791"/>
            <a:ext cx="3264381" cy="456491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Light"/>
              <a:cs typeface="+mn-cs"/>
            </a:endParaRPr>
          </a:p>
        </p:txBody>
      </p:sp>
      <p:sp>
        <p:nvSpPr>
          <p:cNvPr id="7" name="矩形: 圆角 6"/>
          <p:cNvSpPr/>
          <p:nvPr/>
        </p:nvSpPr>
        <p:spPr>
          <a:xfrm>
            <a:off x="8819800" y="1663085"/>
            <a:ext cx="2324987" cy="567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远期收益定量分析</a:t>
            </a:r>
          </a:p>
        </p:txBody>
      </p:sp>
      <p:sp>
        <p:nvSpPr>
          <p:cNvPr id="24" name="矩形: 圆角 23"/>
          <p:cNvSpPr/>
          <p:nvPr/>
        </p:nvSpPr>
        <p:spPr>
          <a:xfrm>
            <a:off x="8819800" y="2413407"/>
            <a:ext cx="2324987" cy="567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远期收益定性分析</a:t>
            </a:r>
          </a:p>
        </p:txBody>
      </p:sp>
      <p:sp>
        <p:nvSpPr>
          <p:cNvPr id="25" name="矩形: 圆角 24"/>
          <p:cNvSpPr/>
          <p:nvPr/>
        </p:nvSpPr>
        <p:spPr>
          <a:xfrm>
            <a:off x="8819800" y="3180536"/>
            <a:ext cx="2324987" cy="567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华为风险承受力</a:t>
            </a:r>
          </a:p>
        </p:txBody>
      </p:sp>
      <p:sp>
        <p:nvSpPr>
          <p:cNvPr id="8" name="箭头: 下 7"/>
          <p:cNvSpPr/>
          <p:nvPr/>
        </p:nvSpPr>
        <p:spPr>
          <a:xfrm>
            <a:off x="9812717" y="3789900"/>
            <a:ext cx="306412" cy="7631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Light"/>
              <a:cs typeface="+mn-cs"/>
            </a:endParaRPr>
          </a:p>
        </p:txBody>
      </p:sp>
      <p:sp>
        <p:nvSpPr>
          <p:cNvPr id="12" name="矩形: 圆角 11"/>
          <p:cNvSpPr/>
          <p:nvPr/>
        </p:nvSpPr>
        <p:spPr>
          <a:xfrm>
            <a:off x="8757723" y="4525778"/>
            <a:ext cx="2416400" cy="850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签约</a:t>
            </a:r>
          </a:p>
        </p:txBody>
      </p:sp>
      <p:sp>
        <p:nvSpPr>
          <p:cNvPr id="27" name="等腰三角形 26"/>
          <p:cNvSpPr/>
          <p:nvPr/>
        </p:nvSpPr>
        <p:spPr>
          <a:xfrm rot="5400000">
            <a:off x="6723865" y="136343"/>
            <a:ext cx="128739" cy="17464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err="1">
              <a:ln>
                <a:noFill/>
              </a:ln>
              <a:solidFill>
                <a:prstClr val="black"/>
              </a:solidFill>
              <a:effectLst/>
              <a:uLnTx/>
              <a:uFillTx/>
              <a:latin typeface="Calibri Light" panose="020F0302020204030204"/>
              <a:ea typeface="微软雅黑 Light"/>
              <a:cs typeface="+mn-cs"/>
            </a:endParaRPr>
          </a:p>
        </p:txBody>
      </p:sp>
      <p:sp>
        <p:nvSpPr>
          <p:cNvPr id="28" name="等腰三角形 27"/>
          <p:cNvSpPr/>
          <p:nvPr/>
        </p:nvSpPr>
        <p:spPr>
          <a:xfrm rot="5400000">
            <a:off x="4753857" y="148313"/>
            <a:ext cx="143511"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err="1">
              <a:ln>
                <a:noFill/>
              </a:ln>
              <a:solidFill>
                <a:prstClr val="black"/>
              </a:solidFill>
              <a:effectLst/>
              <a:uLnTx/>
              <a:uFillTx/>
              <a:latin typeface="Calibri Light" panose="020F0302020204030204"/>
              <a:ea typeface="微软雅黑 Light"/>
              <a:cs typeface="+mn-cs"/>
            </a:endParaRPr>
          </a:p>
        </p:txBody>
      </p:sp>
      <p:sp>
        <p:nvSpPr>
          <p:cNvPr id="36" name="矩形 35"/>
          <p:cNvSpPr/>
          <p:nvPr/>
        </p:nvSpPr>
        <p:spPr>
          <a:xfrm>
            <a:off x="0" y="6631072"/>
            <a:ext cx="12192000" cy="226800"/>
          </a:xfrm>
          <a:prstGeom prst="rect">
            <a:avLst/>
          </a:prstGeom>
          <a:solidFill>
            <a:srgbClr val="C00000"/>
          </a:solidFill>
          <a:ln w="9525" cap="flat" cmpd="sng" algn="ctr">
            <a:noFill/>
            <a:prstDash val="solid"/>
          </a:ln>
          <a:effectLst/>
        </p:spPr>
        <p:txBody>
          <a:bodyPr rtlCol="0"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sz="1200" b="0" i="0" u="none" strike="noStrike" kern="1200" cap="none" spc="0" normalizeH="0" baseline="0" noProof="0" dirty="0" err="1">
                <a:ln>
                  <a:noFill/>
                </a:ln>
                <a:solidFill>
                  <a:prstClr val="white"/>
                </a:solidFill>
                <a:effectLst/>
                <a:uLnTx/>
                <a:uFillTx/>
                <a:latin typeface="微软雅黑" panose="020B0503020204020204" charset="-122"/>
                <a:ea typeface="微软雅黑" panose="020B0503020204020204" charset="-122"/>
                <a:cs typeface="+mj-ea"/>
                <a:sym typeface="+mn-ea"/>
              </a:rPr>
              <a:t>资料来源</a:t>
            </a:r>
            <a:r>
              <a:rPr kumimoji="0"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j-ea"/>
                <a:sym typeface="+mn-ea"/>
              </a:rPr>
              <a:t>: </a:t>
            </a:r>
            <a:r>
              <a:rPr kumimoji="0" lang="zh-CN"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j-ea"/>
                <a:sym typeface="+mn-ea"/>
              </a:rPr>
              <a:t>华为财报</a:t>
            </a:r>
            <a:r>
              <a:rPr kumimoji="0" lang="zh-CN" altLang="en-US"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j-ea"/>
                <a:sym typeface="+mn-ea"/>
              </a:rPr>
              <a:t>，</a:t>
            </a:r>
            <a:r>
              <a:rPr kumimoji="0"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j-ea"/>
                <a:sym typeface="+mn-ea"/>
              </a:rPr>
              <a:t>We can </a:t>
            </a:r>
            <a:r>
              <a:rPr kumimoji="0" sz="1200" b="0" i="0" u="none" strike="noStrike" kern="1200" cap="none" spc="0" normalizeH="0" baseline="0" noProof="0" dirty="0" err="1">
                <a:ln>
                  <a:noFill/>
                </a:ln>
                <a:solidFill>
                  <a:prstClr val="white"/>
                </a:solidFill>
                <a:effectLst/>
                <a:uLnTx/>
                <a:uFillTx/>
                <a:latin typeface="微软雅黑" panose="020B0503020204020204" charset="-122"/>
                <a:ea typeface="微软雅黑" panose="020B0503020204020204" charset="-122"/>
                <a:cs typeface="+mj-ea"/>
                <a:sym typeface="+mn-ea"/>
              </a:rPr>
              <a:t>分析</a:t>
            </a:r>
            <a:endParaRPr kumimoji="0"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j-ea"/>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20160315083100_99382"/>
          <p:cNvPicPr>
            <a:picLocks noChangeAspect="1"/>
          </p:cNvPicPr>
          <p:nvPr/>
        </p:nvPicPr>
        <p:blipFill>
          <a:blip r:embed="rId3"/>
          <a:stretch>
            <a:fillRect/>
          </a:stretch>
        </p:blipFill>
        <p:spPr>
          <a:xfrm>
            <a:off x="0" y="8255"/>
            <a:ext cx="12192000" cy="6842125"/>
          </a:xfrm>
          <a:prstGeom prst="rect">
            <a:avLst/>
          </a:prstGeom>
        </p:spPr>
      </p:pic>
      <p:sp>
        <p:nvSpPr>
          <p:cNvPr id="6" name="矩形 5"/>
          <p:cNvSpPr/>
          <p:nvPr/>
        </p:nvSpPr>
        <p:spPr>
          <a:xfrm>
            <a:off x="0" y="3458210"/>
            <a:ext cx="12192000" cy="2798445"/>
          </a:xfrm>
          <a:prstGeom prst="rect">
            <a:avLst/>
          </a:prstGeom>
          <a:solidFill>
            <a:srgbClr val="C00000">
              <a:alpha val="8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5400" b="1"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j-ea"/>
              </a:rPr>
              <a:t>谢谢观看</a:t>
            </a:r>
          </a:p>
          <a:p>
            <a:pPr marL="0" marR="0" lvl="0" indent="0" algn="r" defTabSz="914400" rtl="0" eaLnBrk="1" fontAlgn="auto" latinLnBrk="0" hangingPunct="1">
              <a:lnSpc>
                <a:spcPct val="15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j-ea"/>
              </a:rPr>
              <a:t>		We can Group</a:t>
            </a:r>
          </a:p>
        </p:txBody>
      </p:sp>
      <p:sp>
        <p:nvSpPr>
          <p:cNvPr id="8" name="矩形 7"/>
          <p:cNvSpPr/>
          <p:nvPr/>
        </p:nvSpPr>
        <p:spPr>
          <a:xfrm>
            <a:off x="407670" y="2432050"/>
            <a:ext cx="76200" cy="8496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a:cs typeface="+mn-cs"/>
            </a:endParaRPr>
          </a:p>
        </p:txBody>
      </p:sp>
      <p:cxnSp>
        <p:nvCxnSpPr>
          <p:cNvPr id="25" name="直接连接符 24"/>
          <p:cNvCxnSpPr/>
          <p:nvPr/>
        </p:nvCxnSpPr>
        <p:spPr>
          <a:xfrm>
            <a:off x="523875" y="2446655"/>
            <a:ext cx="0" cy="820420"/>
          </a:xfrm>
          <a:prstGeom prst="line">
            <a:avLst/>
          </a:prstGeom>
        </p:spPr>
        <p:style>
          <a:lnRef idx="3">
            <a:schemeClr val="accent5"/>
          </a:lnRef>
          <a:fillRef idx="0">
            <a:schemeClr val="accent5"/>
          </a:fillRef>
          <a:effectRef idx="2">
            <a:schemeClr val="accent5"/>
          </a:effectRef>
          <a:fontRef idx="minor">
            <a:schemeClr val="tx1"/>
          </a:fontRef>
        </p:style>
      </p:cxnSp>
      <p:sp>
        <p:nvSpPr>
          <p:cNvPr id="26" name="文本框 25"/>
          <p:cNvSpPr txBox="1"/>
          <p:nvPr/>
        </p:nvSpPr>
        <p:spPr>
          <a:xfrm>
            <a:off x="684530" y="2432050"/>
            <a:ext cx="3369945" cy="1198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华为投资控股有限公司</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5G</a:t>
            </a:r>
            <a:r>
              <a:rPr kumimoji="0" lang="zh-CN" altLang="en-US" sz="24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产业</a:t>
            </a:r>
            <a:endParaRPr kumimoji="0" lang="zh-CN" altLang="zh-CN" sz="24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24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260" y="601345"/>
            <a:ext cx="3366135" cy="356235"/>
          </a:xfrm>
        </p:spPr>
        <p:txBody>
          <a:bodyPr/>
          <a:lstStyle/>
          <a:p>
            <a:r>
              <a:rPr lang="zh-CN" altLang="en-US" sz="2400" dirty="0"/>
              <a:t>宏观环境量化评分模型</a:t>
            </a:r>
          </a:p>
        </p:txBody>
      </p:sp>
      <p:graphicFrame>
        <p:nvGraphicFramePr>
          <p:cNvPr id="8" name="图表 7"/>
          <p:cNvGraphicFramePr/>
          <p:nvPr/>
        </p:nvGraphicFramePr>
        <p:xfrm>
          <a:off x="6116955" y="1315720"/>
          <a:ext cx="5536565" cy="26454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图表 3"/>
          <p:cNvGraphicFramePr/>
          <p:nvPr/>
        </p:nvGraphicFramePr>
        <p:xfrm>
          <a:off x="588010" y="1315720"/>
          <a:ext cx="5528945" cy="2645410"/>
        </p:xfrm>
        <a:graphic>
          <a:graphicData uri="http://schemas.openxmlformats.org/drawingml/2006/chart">
            <c:chart xmlns:c="http://schemas.openxmlformats.org/drawingml/2006/chart" xmlns:r="http://schemas.openxmlformats.org/officeDocument/2006/relationships" r:id="rId4"/>
          </a:graphicData>
        </a:graphic>
      </p:graphicFrame>
      <p:sp>
        <p:nvSpPr>
          <p:cNvPr id="5" name="半闭框 4"/>
          <p:cNvSpPr/>
          <p:nvPr/>
        </p:nvSpPr>
        <p:spPr>
          <a:xfrm>
            <a:off x="683260" y="4343400"/>
            <a:ext cx="901065" cy="936625"/>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文本框 5"/>
          <p:cNvSpPr txBox="1"/>
          <p:nvPr/>
        </p:nvSpPr>
        <p:spPr>
          <a:xfrm>
            <a:off x="683260" y="4006215"/>
            <a:ext cx="2520315" cy="337185"/>
          </a:xfrm>
          <a:prstGeom prst="rect">
            <a:avLst/>
          </a:prstGeom>
          <a:noFill/>
        </p:spPr>
        <p:txBody>
          <a:bodyPr wrap="square" rtlCol="0">
            <a:spAutoFit/>
          </a:bodyPr>
          <a:lstStyle/>
          <a:p>
            <a:r>
              <a:rPr lang="zh-CN" altLang="en-US" sz="1600" b="1">
                <a:solidFill>
                  <a:srgbClr val="613620"/>
                </a:solidFill>
                <a:latin typeface="+mj-ea"/>
                <a:ea typeface="+mj-ea"/>
              </a:rPr>
              <a:t>全球宏观环境量化模型</a:t>
            </a:r>
          </a:p>
        </p:txBody>
      </p:sp>
      <p:grpSp>
        <p:nvGrpSpPr>
          <p:cNvPr id="12" name="组合 11"/>
          <p:cNvGrpSpPr/>
          <p:nvPr/>
        </p:nvGrpSpPr>
        <p:grpSpPr>
          <a:xfrm>
            <a:off x="1584325" y="4688840"/>
            <a:ext cx="1645285" cy="1677670"/>
            <a:chOff x="1192" y="7475"/>
            <a:chExt cx="2591" cy="2642"/>
          </a:xfrm>
        </p:grpSpPr>
        <p:sp>
          <p:nvSpPr>
            <p:cNvPr id="7" name="文本框 6"/>
            <p:cNvSpPr txBox="1"/>
            <p:nvPr/>
          </p:nvSpPr>
          <p:spPr>
            <a:xfrm>
              <a:off x="1761" y="8044"/>
              <a:ext cx="1453" cy="434"/>
            </a:xfrm>
            <a:prstGeom prst="rect">
              <a:avLst/>
            </a:prstGeom>
            <a:noFill/>
          </p:spPr>
          <p:txBody>
            <a:bodyPr wrap="square" rtlCol="0">
              <a:spAutoFit/>
            </a:bodyPr>
            <a:lstStyle/>
            <a:p>
              <a:pPr algn="ctr"/>
              <a:r>
                <a:rPr lang="zh-CN" altLang="en-US" sz="1200">
                  <a:latin typeface="+mj-ea"/>
                  <a:ea typeface="+mj-ea"/>
                </a:rPr>
                <a:t>经济实力</a:t>
              </a:r>
            </a:p>
          </p:txBody>
        </p:sp>
        <p:sp>
          <p:nvSpPr>
            <p:cNvPr id="9" name="文本框 8"/>
            <p:cNvSpPr txBox="1"/>
            <p:nvPr/>
          </p:nvSpPr>
          <p:spPr>
            <a:xfrm>
              <a:off x="1192" y="8849"/>
              <a:ext cx="2591" cy="434"/>
            </a:xfrm>
            <a:prstGeom prst="rect">
              <a:avLst/>
            </a:prstGeom>
            <a:noFill/>
          </p:spPr>
          <p:txBody>
            <a:bodyPr wrap="square" rtlCol="0">
              <a:spAutoFit/>
            </a:bodyPr>
            <a:lstStyle/>
            <a:p>
              <a:pPr algn="ctr"/>
              <a:r>
                <a:rPr lang="zh-CN" altLang="en-US" sz="1200">
                  <a:latin typeface="+mj-ea"/>
                  <a:ea typeface="+mj-ea"/>
                  <a:cs typeface="+mj-ea"/>
                </a:rPr>
                <a:t>国家对</a:t>
              </a:r>
              <a:r>
                <a:rPr lang="en-US" altLang="zh-CN" sz="1200">
                  <a:latin typeface="+mj-ea"/>
                  <a:ea typeface="+mj-ea"/>
                  <a:cs typeface="+mj-ea"/>
                </a:rPr>
                <a:t>5G</a:t>
              </a:r>
              <a:r>
                <a:rPr lang="zh-CN" altLang="en-US" sz="1200">
                  <a:latin typeface="+mj-ea"/>
                  <a:ea typeface="+mj-ea"/>
                  <a:cs typeface="+mj-ea"/>
                </a:rPr>
                <a:t>准备程度</a:t>
              </a:r>
            </a:p>
          </p:txBody>
        </p:sp>
        <p:sp>
          <p:nvSpPr>
            <p:cNvPr id="10" name="文本框 9"/>
            <p:cNvSpPr txBox="1"/>
            <p:nvPr/>
          </p:nvSpPr>
          <p:spPr>
            <a:xfrm>
              <a:off x="1761" y="9683"/>
              <a:ext cx="1453" cy="434"/>
            </a:xfrm>
            <a:prstGeom prst="rect">
              <a:avLst/>
            </a:prstGeom>
            <a:noFill/>
          </p:spPr>
          <p:txBody>
            <a:bodyPr wrap="square" rtlCol="0">
              <a:spAutoFit/>
            </a:bodyPr>
            <a:lstStyle/>
            <a:p>
              <a:pPr algn="ctr"/>
              <a:r>
                <a:rPr lang="zh-CN" altLang="en-US" sz="1200">
                  <a:latin typeface="+mj-ea"/>
                  <a:ea typeface="+mj-ea"/>
                </a:rPr>
                <a:t>科技水平</a:t>
              </a:r>
            </a:p>
          </p:txBody>
        </p:sp>
        <p:sp>
          <p:nvSpPr>
            <p:cNvPr id="11" name="矩形 10"/>
            <p:cNvSpPr/>
            <p:nvPr/>
          </p:nvSpPr>
          <p:spPr>
            <a:xfrm>
              <a:off x="1599" y="7475"/>
              <a:ext cx="1777" cy="392"/>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a:latin typeface="+mj-ea"/>
                  <a:ea typeface="+mj-ea"/>
                </a:rPr>
                <a:t>影响因素</a:t>
              </a:r>
            </a:p>
          </p:txBody>
        </p:sp>
      </p:grpSp>
      <p:grpSp>
        <p:nvGrpSpPr>
          <p:cNvPr id="13" name="组合 12"/>
          <p:cNvGrpSpPr/>
          <p:nvPr/>
        </p:nvGrpSpPr>
        <p:grpSpPr>
          <a:xfrm>
            <a:off x="4621382" y="4688840"/>
            <a:ext cx="2510477" cy="1770380"/>
            <a:chOff x="1068" y="7544"/>
            <a:chExt cx="3102" cy="2788"/>
          </a:xfrm>
        </p:grpSpPr>
        <p:sp>
          <p:nvSpPr>
            <p:cNvPr id="14" name="文本框 13"/>
            <p:cNvSpPr txBox="1"/>
            <p:nvPr/>
          </p:nvSpPr>
          <p:spPr>
            <a:xfrm>
              <a:off x="1682" y="8113"/>
              <a:ext cx="1875" cy="434"/>
            </a:xfrm>
            <a:prstGeom prst="rect">
              <a:avLst/>
            </a:prstGeom>
            <a:noFill/>
          </p:spPr>
          <p:txBody>
            <a:bodyPr wrap="square" rtlCol="0">
              <a:spAutoFit/>
            </a:bodyPr>
            <a:lstStyle/>
            <a:p>
              <a:pPr algn="ctr"/>
              <a:r>
                <a:rPr lang="zh-CN" altLang="en-US" sz="1200">
                  <a:latin typeface="+mj-ea"/>
                  <a:ea typeface="+mj-ea"/>
                  <a:cs typeface="+mj-ea"/>
                </a:rPr>
                <a:t>区域人均</a:t>
              </a:r>
              <a:r>
                <a:rPr lang="en-US" altLang="zh-CN" sz="1200">
                  <a:latin typeface="+mj-ea"/>
                  <a:ea typeface="+mj-ea"/>
                  <a:cs typeface="+mj-ea"/>
                </a:rPr>
                <a:t>GDP</a:t>
              </a:r>
            </a:p>
          </p:txBody>
        </p:sp>
        <p:sp>
          <p:nvSpPr>
            <p:cNvPr id="15" name="文本框 14"/>
            <p:cNvSpPr txBox="1"/>
            <p:nvPr/>
          </p:nvSpPr>
          <p:spPr>
            <a:xfrm>
              <a:off x="1353" y="8838"/>
              <a:ext cx="2532" cy="725"/>
            </a:xfrm>
            <a:prstGeom prst="rect">
              <a:avLst/>
            </a:prstGeom>
            <a:noFill/>
          </p:spPr>
          <p:txBody>
            <a:bodyPr wrap="square" rtlCol="0">
              <a:spAutoFit/>
            </a:bodyPr>
            <a:lstStyle/>
            <a:p>
              <a:pPr algn="ctr"/>
              <a:r>
                <a:rPr lang="zh-CN" altLang="en-US" sz="1200">
                  <a:latin typeface="+mj-ea"/>
                  <a:ea typeface="+mj-ea"/>
                </a:rPr>
                <a:t>频谱、牌照、基站选址、许可政策等</a:t>
              </a:r>
            </a:p>
          </p:txBody>
        </p:sp>
        <p:sp>
          <p:nvSpPr>
            <p:cNvPr id="16" name="文本框 15"/>
            <p:cNvSpPr txBox="1"/>
            <p:nvPr/>
          </p:nvSpPr>
          <p:spPr>
            <a:xfrm>
              <a:off x="1068" y="9607"/>
              <a:ext cx="3102" cy="725"/>
            </a:xfrm>
            <a:prstGeom prst="rect">
              <a:avLst/>
            </a:prstGeom>
            <a:noFill/>
          </p:spPr>
          <p:txBody>
            <a:bodyPr wrap="square" rtlCol="0">
              <a:spAutoFit/>
            </a:bodyPr>
            <a:lstStyle/>
            <a:p>
              <a:pPr marL="171450" indent="-171450" algn="ctr">
                <a:buFont typeface="Wingdings" panose="05000000000000000000" charset="0"/>
                <a:buChar char="n"/>
              </a:pPr>
              <a:r>
                <a:rPr lang="zh-CN" altLang="en-US" sz="1200">
                  <a:latin typeface="+mj-ea"/>
                  <a:ea typeface="+mj-ea"/>
                  <a:cs typeface="+mj-ea"/>
                </a:rPr>
                <a:t>科技水平级别（</a:t>
              </a:r>
              <a:r>
                <a:rPr lang="en-US" altLang="zh-CN" sz="1200">
                  <a:latin typeface="+mj-ea"/>
                  <a:ea typeface="+mj-ea"/>
                  <a:cs typeface="+mj-ea"/>
                </a:rPr>
                <a:t>70%</a:t>
              </a:r>
              <a:r>
                <a:rPr lang="zh-CN" altLang="en-US" sz="1200">
                  <a:latin typeface="+mj-ea"/>
                  <a:ea typeface="+mj-ea"/>
                  <a:cs typeface="+mj-ea"/>
                </a:rPr>
                <a:t>）</a:t>
              </a:r>
            </a:p>
            <a:p>
              <a:pPr marL="171450" indent="-171450" algn="ctr">
                <a:buFont typeface="Wingdings" panose="05000000000000000000" charset="0"/>
                <a:buChar char="n"/>
              </a:pPr>
              <a:r>
                <a:rPr lang="zh-CN" altLang="en-US" sz="1200">
                  <a:latin typeface="+mj-ea"/>
                  <a:ea typeface="+mj-ea"/>
                  <a:cs typeface="+mj-ea"/>
                </a:rPr>
                <a:t>全球科技企业</a:t>
              </a:r>
              <a:r>
                <a:rPr lang="en-US" altLang="zh-CN" sz="1200">
                  <a:latin typeface="+mj-ea"/>
                  <a:ea typeface="+mj-ea"/>
                  <a:cs typeface="+mj-ea"/>
                </a:rPr>
                <a:t>100</a:t>
              </a:r>
              <a:r>
                <a:rPr lang="zh-CN" altLang="en-US" sz="1200">
                  <a:latin typeface="+mj-ea"/>
                  <a:ea typeface="+mj-ea"/>
                  <a:cs typeface="+mj-ea"/>
                </a:rPr>
                <a:t>强数量（</a:t>
              </a:r>
              <a:r>
                <a:rPr lang="en-US" altLang="zh-CN" sz="1200">
                  <a:latin typeface="+mj-ea"/>
                  <a:ea typeface="+mj-ea"/>
                  <a:cs typeface="+mj-ea"/>
                </a:rPr>
                <a:t>30%</a:t>
              </a:r>
              <a:r>
                <a:rPr lang="zh-CN" altLang="en-US" sz="1200">
                  <a:latin typeface="+mj-ea"/>
                  <a:ea typeface="+mj-ea"/>
                  <a:cs typeface="+mj-ea"/>
                </a:rPr>
                <a:t>）</a:t>
              </a:r>
            </a:p>
          </p:txBody>
        </p:sp>
        <p:sp>
          <p:nvSpPr>
            <p:cNvPr id="17" name="矩形 16"/>
            <p:cNvSpPr/>
            <p:nvPr/>
          </p:nvSpPr>
          <p:spPr>
            <a:xfrm>
              <a:off x="1730" y="7544"/>
              <a:ext cx="1777" cy="392"/>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a:latin typeface="+mj-ea"/>
                  <a:ea typeface="+mj-ea"/>
                </a:rPr>
                <a:t>评级指标</a:t>
              </a:r>
            </a:p>
          </p:txBody>
        </p:sp>
      </p:grpSp>
      <p:sp>
        <p:nvSpPr>
          <p:cNvPr id="18" name="虚尾箭头 17"/>
          <p:cNvSpPr/>
          <p:nvPr/>
        </p:nvSpPr>
        <p:spPr>
          <a:xfrm>
            <a:off x="3497580" y="4688840"/>
            <a:ext cx="870585" cy="24892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9" name="组合 18"/>
          <p:cNvGrpSpPr/>
          <p:nvPr/>
        </p:nvGrpSpPr>
        <p:grpSpPr>
          <a:xfrm>
            <a:off x="8279604" y="4688840"/>
            <a:ext cx="2279015" cy="1677670"/>
            <a:chOff x="1210" y="7544"/>
            <a:chExt cx="2816" cy="2642"/>
          </a:xfrm>
        </p:grpSpPr>
        <p:sp>
          <p:nvSpPr>
            <p:cNvPr id="20" name="文本框 19"/>
            <p:cNvSpPr txBox="1"/>
            <p:nvPr/>
          </p:nvSpPr>
          <p:spPr>
            <a:xfrm>
              <a:off x="1682" y="8113"/>
              <a:ext cx="2202" cy="725"/>
            </a:xfrm>
            <a:prstGeom prst="rect">
              <a:avLst/>
            </a:prstGeom>
            <a:noFill/>
          </p:spPr>
          <p:txBody>
            <a:bodyPr wrap="square" rtlCol="0">
              <a:spAutoFit/>
            </a:bodyPr>
            <a:lstStyle/>
            <a:p>
              <a:pPr algn="ctr"/>
              <a:r>
                <a:rPr lang="zh-CN" altLang="en-US" sz="1200">
                  <a:latin typeface="+mj-ea"/>
                  <a:ea typeface="+mj-ea"/>
                  <a:cs typeface="+mj-ea"/>
                </a:rPr>
                <a:t>区域人均</a:t>
              </a:r>
              <a:r>
                <a:rPr lang="en-US" altLang="zh-CN" sz="1200">
                  <a:latin typeface="+mj-ea"/>
                  <a:ea typeface="+mj-ea"/>
                  <a:cs typeface="+mj-ea"/>
                </a:rPr>
                <a:t>GDP</a:t>
              </a:r>
              <a:r>
                <a:rPr lang="zh-CN" altLang="en-US" sz="1200">
                  <a:latin typeface="+mj-ea"/>
                  <a:ea typeface="+mj-ea"/>
                  <a:cs typeface="+mj-ea"/>
                </a:rPr>
                <a:t>越高，经济环境越好</a:t>
              </a:r>
            </a:p>
          </p:txBody>
        </p:sp>
        <p:sp>
          <p:nvSpPr>
            <p:cNvPr id="21" name="文本框 20"/>
            <p:cNvSpPr txBox="1"/>
            <p:nvPr/>
          </p:nvSpPr>
          <p:spPr>
            <a:xfrm>
              <a:off x="1352" y="8838"/>
              <a:ext cx="2532" cy="725"/>
            </a:xfrm>
            <a:prstGeom prst="rect">
              <a:avLst/>
            </a:prstGeom>
            <a:noFill/>
          </p:spPr>
          <p:txBody>
            <a:bodyPr wrap="square" rtlCol="0">
              <a:spAutoFit/>
            </a:bodyPr>
            <a:lstStyle/>
            <a:p>
              <a:pPr algn="ctr"/>
              <a:r>
                <a:rPr lang="en-US" altLang="zh-CN" sz="1200">
                  <a:latin typeface="+mj-ea"/>
                  <a:ea typeface="+mj-ea"/>
                  <a:cs typeface="+mj-ea"/>
                </a:rPr>
                <a:t>5G</a:t>
              </a:r>
              <a:r>
                <a:rPr lang="zh-CN" altLang="en-US" sz="1200">
                  <a:latin typeface="+mj-ea"/>
                  <a:ea typeface="+mj-ea"/>
                  <a:cs typeface="+mj-ea"/>
                </a:rPr>
                <a:t>准备程度越高，发展</a:t>
              </a:r>
              <a:r>
                <a:rPr lang="en-US" altLang="zh-CN" sz="1200">
                  <a:latin typeface="+mj-ea"/>
                  <a:ea typeface="+mj-ea"/>
                  <a:cs typeface="+mj-ea"/>
                </a:rPr>
                <a:t>5G</a:t>
              </a:r>
              <a:r>
                <a:rPr lang="zh-CN" altLang="en-US" sz="1200">
                  <a:latin typeface="+mj-ea"/>
                  <a:ea typeface="+mj-ea"/>
                  <a:cs typeface="+mj-ea"/>
                </a:rPr>
                <a:t>环境越好</a:t>
              </a:r>
            </a:p>
          </p:txBody>
        </p:sp>
        <p:sp>
          <p:nvSpPr>
            <p:cNvPr id="22" name="文本框 21"/>
            <p:cNvSpPr txBox="1"/>
            <p:nvPr/>
          </p:nvSpPr>
          <p:spPr>
            <a:xfrm>
              <a:off x="1210" y="9752"/>
              <a:ext cx="2816" cy="434"/>
            </a:xfrm>
            <a:prstGeom prst="rect">
              <a:avLst/>
            </a:prstGeom>
            <a:noFill/>
          </p:spPr>
          <p:txBody>
            <a:bodyPr wrap="square" rtlCol="0">
              <a:spAutoFit/>
            </a:bodyPr>
            <a:lstStyle/>
            <a:p>
              <a:pPr indent="0" algn="ctr">
                <a:buFont typeface="Wingdings" panose="05000000000000000000" charset="0"/>
                <a:buNone/>
              </a:pPr>
              <a:r>
                <a:rPr lang="zh-CN" altLang="en-US" sz="1200">
                  <a:latin typeface="+mj-ea"/>
                  <a:ea typeface="+mj-ea"/>
                </a:rPr>
                <a:t>科技水平越高，科技环境越好</a:t>
              </a:r>
            </a:p>
          </p:txBody>
        </p:sp>
        <p:sp>
          <p:nvSpPr>
            <p:cNvPr id="23" name="矩形 22"/>
            <p:cNvSpPr/>
            <p:nvPr/>
          </p:nvSpPr>
          <p:spPr>
            <a:xfrm>
              <a:off x="1730" y="7544"/>
              <a:ext cx="1777" cy="392"/>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a:latin typeface="+mj-ea"/>
                  <a:ea typeface="+mj-ea"/>
                </a:rPr>
                <a:t>评级逻辑</a:t>
              </a:r>
            </a:p>
          </p:txBody>
        </p:sp>
      </p:grpSp>
      <p:sp>
        <p:nvSpPr>
          <p:cNvPr id="24" name="虚尾箭头 23"/>
          <p:cNvSpPr/>
          <p:nvPr/>
        </p:nvSpPr>
        <p:spPr>
          <a:xfrm>
            <a:off x="7132320" y="4692015"/>
            <a:ext cx="894080" cy="245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aphicFrame>
        <p:nvGraphicFramePr>
          <p:cNvPr id="26" name="图示 25"/>
          <p:cNvGraphicFramePr/>
          <p:nvPr/>
        </p:nvGraphicFramePr>
        <p:xfrm>
          <a:off x="588210" y="0"/>
          <a:ext cx="11603790" cy="47033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0" name="矩形 79"/>
          <p:cNvSpPr/>
          <p:nvPr/>
        </p:nvSpPr>
        <p:spPr>
          <a:xfrm>
            <a:off x="0" y="6630670"/>
            <a:ext cx="12193905" cy="227330"/>
          </a:xfrm>
          <a:prstGeom prst="rect">
            <a:avLst/>
          </a:prstGeom>
          <a:solidFill>
            <a:srgbClr val="C00000"/>
          </a:solidFill>
          <a:ln w="9525" cap="flat" cmpd="sng" algn="ctr">
            <a:noFill/>
            <a:prstDash val="solid"/>
          </a:ln>
          <a:effectLst/>
        </p:spPr>
        <p:txBody>
          <a:bodyPr rtlCol="0" anchor="ctr"/>
          <a:lstStyle/>
          <a:p>
            <a:pPr lvl="0" fontAlgn="base">
              <a:spcBef>
                <a:spcPct val="0"/>
              </a:spcBef>
              <a:spcAft>
                <a:spcPct val="0"/>
              </a:spcAft>
            </a:pPr>
            <a:r>
              <a:rPr kumimoji="0" lang="zh-CN" altLang="en-US" sz="1200" b="0" i="0" u="none" strike="noStrike" kern="0" cap="none" spc="0" normalizeH="0" baseline="0" noProof="0" dirty="0">
                <a:ln>
                  <a:noFill/>
                </a:ln>
                <a:solidFill>
                  <a:schemeClr val="bg1"/>
                </a:solidFill>
                <a:effectLst/>
                <a:uLnTx/>
                <a:uFillTx/>
                <a:latin typeface="+mj-ea"/>
                <a:ea typeface="+mj-ea"/>
                <a:cs typeface="+mn-cs"/>
              </a:rPr>
              <a:t>资料来源：</a:t>
            </a:r>
            <a:r>
              <a:rPr kumimoji="0" sz="1200" b="0" i="0" u="none" strike="noStrike" kern="0" cap="none" spc="0" normalizeH="0" baseline="0" dirty="0">
                <a:solidFill>
                  <a:schemeClr val="bg1"/>
                </a:solidFill>
                <a:latin typeface="+mj-ea"/>
                <a:ea typeface="+mj-ea"/>
              </a:rPr>
              <a:t>Wind，公司官网，We can 分析</a:t>
            </a:r>
          </a:p>
        </p:txBody>
      </p:sp>
      <p:sp>
        <p:nvSpPr>
          <p:cNvPr id="29" name="等腰三角形 28"/>
          <p:cNvSpPr/>
          <p:nvPr/>
        </p:nvSpPr>
        <p:spPr>
          <a:xfrm rot="5400000">
            <a:off x="5553337" y="142146"/>
            <a:ext cx="143510"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zh-CN" altLang="en-US" sz="1350" dirty="0" err="1">
              <a:solidFill>
                <a:schemeClr val="tx1"/>
              </a:solidFill>
            </a:endParaRPr>
          </a:p>
        </p:txBody>
      </p:sp>
      <p:sp>
        <p:nvSpPr>
          <p:cNvPr id="31" name="等腰三角形 30"/>
          <p:cNvSpPr/>
          <p:nvPr/>
        </p:nvSpPr>
        <p:spPr>
          <a:xfrm rot="5400000">
            <a:off x="8580382" y="142781"/>
            <a:ext cx="143510"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zh-CN" altLang="en-US" sz="1350" dirty="0" err="1">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260" y="558800"/>
            <a:ext cx="3366135" cy="356235"/>
          </a:xfrm>
        </p:spPr>
        <p:txBody>
          <a:bodyPr/>
          <a:lstStyle/>
          <a:p>
            <a:r>
              <a:rPr lang="zh-CN" altLang="en-US" sz="2400" dirty="0"/>
              <a:t>宏观环境量化评分模型</a:t>
            </a:r>
          </a:p>
        </p:txBody>
      </p:sp>
      <p:graphicFrame>
        <p:nvGraphicFramePr>
          <p:cNvPr id="4" name="图表 3"/>
          <p:cNvGraphicFramePr/>
          <p:nvPr/>
        </p:nvGraphicFramePr>
        <p:xfrm>
          <a:off x="683895" y="2042160"/>
          <a:ext cx="5358765" cy="2236470"/>
        </p:xfrm>
        <a:graphic>
          <a:graphicData uri="http://schemas.openxmlformats.org/drawingml/2006/chart">
            <c:chart xmlns:c="http://schemas.openxmlformats.org/drawingml/2006/chart" xmlns:r="http://schemas.openxmlformats.org/officeDocument/2006/relationships" r:id="rId3"/>
          </a:graphicData>
        </a:graphic>
      </p:graphicFrame>
      <p:grpSp>
        <p:nvGrpSpPr>
          <p:cNvPr id="3" name="组合 2"/>
          <p:cNvGrpSpPr/>
          <p:nvPr/>
        </p:nvGrpSpPr>
        <p:grpSpPr>
          <a:xfrm>
            <a:off x="6944995" y="1233170"/>
            <a:ext cx="5043805" cy="553720"/>
            <a:chOff x="250" y="1804"/>
            <a:chExt cx="7943" cy="872"/>
          </a:xfrm>
        </p:grpSpPr>
        <p:sp>
          <p:nvSpPr>
            <p:cNvPr id="30" name="矩形 29"/>
            <p:cNvSpPr/>
            <p:nvPr/>
          </p:nvSpPr>
          <p:spPr>
            <a:xfrm>
              <a:off x="250" y="1804"/>
              <a:ext cx="533" cy="533"/>
            </a:xfrm>
            <a:prstGeom prst="rect">
              <a:avLst/>
            </a:prstGeom>
            <a:solidFill>
              <a:srgbClr val="C00000"/>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800" dirty="0" err="1">
                  <a:solidFill>
                    <a:schemeClr val="bg1"/>
                  </a:solidFill>
                  <a:latin typeface="+mj-ea"/>
                  <a:ea typeface="+mj-ea"/>
                </a:rPr>
                <a:t>2</a:t>
              </a:r>
            </a:p>
          </p:txBody>
        </p:sp>
        <p:sp>
          <p:nvSpPr>
            <p:cNvPr id="31" name="TextBox 2"/>
            <p:cNvSpPr txBox="1"/>
            <p:nvPr/>
          </p:nvSpPr>
          <p:spPr>
            <a:xfrm>
              <a:off x="1065" y="1804"/>
              <a:ext cx="7128" cy="872"/>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zh-CN" altLang="en-US" sz="1800" dirty="0">
                  <a:solidFill>
                    <a:schemeClr val="tx1"/>
                  </a:solidFill>
                  <a:latin typeface="+mj-ea"/>
                  <a:ea typeface="+mj-ea"/>
                  <a:cs typeface="+mj-ea"/>
                </a:rPr>
                <a:t>疫情影响叠加中国市场空间，</a:t>
              </a:r>
              <a:r>
                <a:rPr lang="en-US" altLang="zh-CN" sz="1800" dirty="0">
                  <a:solidFill>
                    <a:schemeClr val="tx1"/>
                  </a:solidFill>
                  <a:latin typeface="+mj-ea"/>
                  <a:ea typeface="+mj-ea"/>
                  <a:cs typeface="+mj-ea"/>
                </a:rPr>
                <a:t>2020</a:t>
              </a:r>
              <a:r>
                <a:rPr lang="zh-CN" altLang="en-US" sz="1800" dirty="0">
                  <a:solidFill>
                    <a:schemeClr val="tx1"/>
                  </a:solidFill>
                  <a:latin typeface="+mj-ea"/>
                  <a:ea typeface="+mj-ea"/>
                  <a:cs typeface="+mj-ea"/>
                </a:rPr>
                <a:t>年宏观环境优势华为有望强于竞争对手</a:t>
              </a:r>
            </a:p>
          </p:txBody>
        </p:sp>
      </p:grpSp>
      <p:grpSp>
        <p:nvGrpSpPr>
          <p:cNvPr id="10" name="组合 9"/>
          <p:cNvGrpSpPr/>
          <p:nvPr/>
        </p:nvGrpSpPr>
        <p:grpSpPr>
          <a:xfrm>
            <a:off x="683895" y="4423410"/>
            <a:ext cx="4019550" cy="1935480"/>
            <a:chOff x="2697" y="7140"/>
            <a:chExt cx="6330" cy="3048"/>
          </a:xfrm>
        </p:grpSpPr>
        <p:cxnSp>
          <p:nvCxnSpPr>
            <p:cNvPr id="26" name="直接连接符 25"/>
            <p:cNvCxnSpPr/>
            <p:nvPr/>
          </p:nvCxnSpPr>
          <p:spPr>
            <a:xfrm flipV="1">
              <a:off x="2697" y="7671"/>
              <a:ext cx="4189" cy="3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3928" y="7140"/>
              <a:ext cx="1727" cy="531"/>
            </a:xfrm>
            <a:prstGeom prst="rect">
              <a:avLst/>
            </a:prstGeom>
            <a:noFill/>
          </p:spPr>
          <p:txBody>
            <a:bodyPr wrap="square" rtlCol="0">
              <a:spAutoFit/>
              <a:scene3d>
                <a:camera prst="orthographicFront"/>
                <a:lightRig rig="threePt" dir="t"/>
              </a:scene3d>
            </a:bodyPr>
            <a:lstStyle/>
            <a:p>
              <a:pPr algn="ctr"/>
              <a:r>
                <a:rPr lang="zh-CN" altLang="en-US" sz="1600" b="1">
                  <a:solidFill>
                    <a:schemeClr val="tx1"/>
                  </a:solidFill>
                  <a:effectLst>
                    <a:outerShdw blurRad="38100" dist="19050" dir="2700000" algn="tl" rotWithShape="0">
                      <a:schemeClr val="dk1">
                        <a:alpha val="40000"/>
                      </a:schemeClr>
                    </a:outerShdw>
                  </a:effectLst>
                  <a:latin typeface="+mj-ea"/>
                  <a:ea typeface="+mj-ea"/>
                </a:rPr>
                <a:t>主要原因</a:t>
              </a:r>
            </a:p>
          </p:txBody>
        </p:sp>
        <p:sp>
          <p:nvSpPr>
            <p:cNvPr id="28" name="文本框 27"/>
            <p:cNvSpPr txBox="1"/>
            <p:nvPr/>
          </p:nvSpPr>
          <p:spPr>
            <a:xfrm>
              <a:off x="2698" y="8009"/>
              <a:ext cx="6329" cy="2179"/>
            </a:xfrm>
            <a:prstGeom prst="rect">
              <a:avLst/>
            </a:prstGeom>
            <a:noFill/>
          </p:spPr>
          <p:txBody>
            <a:bodyPr wrap="square" rtlCol="0">
              <a:spAutoFit/>
            </a:bodyPr>
            <a:lstStyle/>
            <a:p>
              <a:pPr marL="285750" indent="-285750" fontAlgn="auto">
                <a:buFont typeface="Wingdings" panose="05000000000000000000" charset="0"/>
                <a:buChar char="n"/>
              </a:pPr>
              <a:r>
                <a:rPr lang="zh-CN" altLang="en-US" sz="1200" dirty="0">
                  <a:latin typeface="+mj-ea"/>
                  <a:ea typeface="+mj-ea"/>
                  <a:cs typeface="+mj-ea"/>
                </a:rPr>
                <a:t>美国对华为实施</a:t>
              </a:r>
              <a:r>
                <a:rPr lang="en-US" altLang="zh-CN" sz="1200" dirty="0">
                  <a:latin typeface="+mj-ea"/>
                  <a:ea typeface="+mj-ea"/>
                  <a:cs typeface="+mj-ea"/>
                </a:rPr>
                <a:t>“</a:t>
              </a:r>
              <a:r>
                <a:rPr lang="zh-CN" altLang="en-US" sz="1200" dirty="0">
                  <a:latin typeface="+mj-ea"/>
                  <a:ea typeface="+mj-ea"/>
                  <a:cs typeface="+mj-ea"/>
                </a:rPr>
                <a:t>实体清单禁运</a:t>
              </a:r>
              <a:r>
                <a:rPr lang="en-US" altLang="zh-CN" sz="1200" dirty="0">
                  <a:latin typeface="+mj-ea"/>
                  <a:ea typeface="+mj-ea"/>
                  <a:cs typeface="+mj-ea"/>
                </a:rPr>
                <a:t>”</a:t>
              </a:r>
              <a:r>
                <a:rPr lang="zh-CN" altLang="en-US" sz="1200" dirty="0">
                  <a:latin typeface="+mj-ea"/>
                  <a:ea typeface="+mj-ea"/>
                  <a:cs typeface="+mj-ea"/>
                </a:rPr>
                <a:t>及联合部分西方国家抵制华为</a:t>
              </a:r>
              <a:r>
                <a:rPr lang="en-US" altLang="zh-CN" sz="1200" dirty="0">
                  <a:latin typeface="+mj-ea"/>
                  <a:ea typeface="+mj-ea"/>
                  <a:cs typeface="+mj-ea"/>
                </a:rPr>
                <a:t>5G</a:t>
              </a:r>
              <a:r>
                <a:rPr lang="zh-CN" altLang="en-US" sz="1200" dirty="0">
                  <a:latin typeface="+mj-ea"/>
                  <a:ea typeface="+mj-ea"/>
                  <a:cs typeface="+mj-ea"/>
                </a:rPr>
                <a:t>使华为丧失了宏观环境情况最好的北美市场</a:t>
              </a:r>
            </a:p>
            <a:p>
              <a:pPr marL="285750" indent="-285750">
                <a:buFont typeface="Wingdings" panose="05000000000000000000" charset="0"/>
                <a:buChar char="n"/>
              </a:pPr>
              <a:r>
                <a:rPr lang="zh-CN" altLang="en-US" sz="1200" dirty="0">
                  <a:latin typeface="+mj-ea"/>
                  <a:ea typeface="+mj-ea"/>
                  <a:cs typeface="+mj-ea"/>
                </a:rPr>
                <a:t>华为</a:t>
              </a:r>
              <a:r>
                <a:rPr lang="en-US" altLang="zh-CN" sz="1200" dirty="0">
                  <a:latin typeface="+mj-ea"/>
                  <a:ea typeface="+mj-ea"/>
                  <a:cs typeface="+mj-ea"/>
                </a:rPr>
                <a:t>5G</a:t>
              </a:r>
              <a:r>
                <a:rPr lang="zh-CN" altLang="en-US" sz="1200" dirty="0">
                  <a:latin typeface="+mj-ea"/>
                  <a:ea typeface="+mj-ea"/>
                  <a:cs typeface="+mj-ea"/>
                </a:rPr>
                <a:t>欧洲市场占比接近</a:t>
              </a:r>
              <a:r>
                <a:rPr lang="en-US" altLang="zh-CN" sz="1200" dirty="0">
                  <a:latin typeface="+mj-ea"/>
                  <a:ea typeface="+mj-ea"/>
                  <a:cs typeface="+mj-ea"/>
                </a:rPr>
                <a:t>60%</a:t>
              </a:r>
              <a:r>
                <a:rPr lang="zh-CN" altLang="en-US" sz="1200" dirty="0">
                  <a:latin typeface="+mj-ea"/>
                  <a:ea typeface="+mj-ea"/>
                  <a:cs typeface="+mj-ea"/>
                </a:rPr>
                <a:t>，但目前欧洲国家对</a:t>
              </a:r>
              <a:r>
                <a:rPr lang="en-US" altLang="zh-CN" sz="1200" dirty="0">
                  <a:latin typeface="+mj-ea"/>
                  <a:ea typeface="+mj-ea"/>
                  <a:cs typeface="+mj-ea"/>
                </a:rPr>
                <a:t>5G</a:t>
              </a:r>
              <a:r>
                <a:rPr lang="zh-CN" altLang="en-US" sz="1200" dirty="0">
                  <a:latin typeface="+mj-ea"/>
                  <a:ea typeface="+mj-ea"/>
                  <a:cs typeface="+mj-ea"/>
                </a:rPr>
                <a:t>的准备程度还处于中等水平</a:t>
              </a:r>
            </a:p>
            <a:p>
              <a:pPr marL="285750" indent="-285750">
                <a:buFont typeface="Wingdings" panose="05000000000000000000" charset="0"/>
                <a:buChar char="n"/>
              </a:pPr>
              <a:r>
                <a:rPr lang="zh-CN" altLang="en-US" sz="1200" dirty="0">
                  <a:latin typeface="+mj-ea"/>
                  <a:ea typeface="+mj-ea"/>
                  <a:cs typeface="+mj-ea"/>
                </a:rPr>
                <a:t>分析采用</a:t>
              </a:r>
              <a:r>
                <a:rPr lang="en-US" altLang="zh-CN" sz="1200" dirty="0">
                  <a:latin typeface="+mj-ea"/>
                  <a:ea typeface="+mj-ea"/>
                  <a:cs typeface="+mj-ea"/>
                </a:rPr>
                <a:t>2019</a:t>
              </a:r>
              <a:r>
                <a:rPr lang="zh-CN" altLang="en-US" sz="1200" dirty="0">
                  <a:latin typeface="+mj-ea"/>
                  <a:ea typeface="+mj-ea"/>
                  <a:cs typeface="+mj-ea"/>
                </a:rPr>
                <a:t>年数据，未将中国市场纳入，可能会对华为宏观环境得分造成一定影响</a:t>
              </a:r>
            </a:p>
          </p:txBody>
        </p:sp>
      </p:grpSp>
      <p:grpSp>
        <p:nvGrpSpPr>
          <p:cNvPr id="29" name="组合 28"/>
          <p:cNvGrpSpPr/>
          <p:nvPr/>
        </p:nvGrpSpPr>
        <p:grpSpPr>
          <a:xfrm>
            <a:off x="684530" y="1233170"/>
            <a:ext cx="5358130" cy="338455"/>
            <a:chOff x="250" y="1804"/>
            <a:chExt cx="8438" cy="533"/>
          </a:xfrm>
        </p:grpSpPr>
        <p:sp>
          <p:nvSpPr>
            <p:cNvPr id="32" name="矩形 31"/>
            <p:cNvSpPr/>
            <p:nvPr/>
          </p:nvSpPr>
          <p:spPr>
            <a:xfrm>
              <a:off x="250" y="1804"/>
              <a:ext cx="533" cy="533"/>
            </a:xfrm>
            <a:prstGeom prst="rect">
              <a:avLst/>
            </a:prstGeom>
            <a:solidFill>
              <a:srgbClr val="C00000"/>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800" dirty="0" err="1">
                  <a:solidFill>
                    <a:schemeClr val="bg1"/>
                  </a:solidFill>
                  <a:latin typeface="+mj-ea"/>
                  <a:ea typeface="+mj-ea"/>
                </a:rPr>
                <a:t>1</a:t>
              </a:r>
            </a:p>
          </p:txBody>
        </p:sp>
        <p:sp>
          <p:nvSpPr>
            <p:cNvPr id="33" name="TextBox 2"/>
            <p:cNvSpPr txBox="1"/>
            <p:nvPr/>
          </p:nvSpPr>
          <p:spPr>
            <a:xfrm>
              <a:off x="1065" y="1804"/>
              <a:ext cx="7623" cy="436"/>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zh-CN" altLang="en-US" sz="1800" dirty="0">
                  <a:solidFill>
                    <a:schemeClr val="tx1"/>
                  </a:solidFill>
                  <a:latin typeface="+mj-ea"/>
                  <a:ea typeface="+mj-ea"/>
                </a:rPr>
                <a:t>目前华为在宏观环境所能获得的红利并不占优势</a:t>
              </a:r>
            </a:p>
          </p:txBody>
        </p:sp>
      </p:grpSp>
      <p:grpSp>
        <p:nvGrpSpPr>
          <p:cNvPr id="11" name="组合 10"/>
          <p:cNvGrpSpPr/>
          <p:nvPr/>
        </p:nvGrpSpPr>
        <p:grpSpPr>
          <a:xfrm>
            <a:off x="6944995" y="1887855"/>
            <a:ext cx="4352925" cy="1202690"/>
            <a:chOff x="9760" y="3045"/>
            <a:chExt cx="6855" cy="1894"/>
          </a:xfrm>
        </p:grpSpPr>
        <p:sp>
          <p:nvSpPr>
            <p:cNvPr id="34" name="矩形 33"/>
            <p:cNvSpPr/>
            <p:nvPr/>
          </p:nvSpPr>
          <p:spPr>
            <a:xfrm>
              <a:off x="9760" y="3045"/>
              <a:ext cx="432" cy="1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latin typeface="+mj-ea"/>
                  <a:ea typeface="+mj-ea"/>
                </a:rPr>
                <a:t>疫情影响</a:t>
              </a:r>
            </a:p>
          </p:txBody>
        </p:sp>
        <p:grpSp>
          <p:nvGrpSpPr>
            <p:cNvPr id="40" name="组合 39"/>
            <p:cNvGrpSpPr/>
            <p:nvPr/>
          </p:nvGrpSpPr>
          <p:grpSpPr>
            <a:xfrm>
              <a:off x="10602" y="3080"/>
              <a:ext cx="1521" cy="643"/>
              <a:chOff x="8202" y="2882"/>
              <a:chExt cx="1521" cy="643"/>
            </a:xfrm>
          </p:grpSpPr>
          <p:sp>
            <p:nvSpPr>
              <p:cNvPr id="35" name="右箭头 34"/>
              <p:cNvSpPr/>
              <p:nvPr/>
            </p:nvSpPr>
            <p:spPr>
              <a:xfrm rot="21000000">
                <a:off x="8202" y="3147"/>
                <a:ext cx="1521" cy="378"/>
              </a:xfrm>
              <a:prstGeom prst="rightArrow">
                <a:avLst/>
              </a:prstGeom>
              <a:solidFill>
                <a:srgbClr val="7554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j-ea"/>
                  <a:ea typeface="+mj-ea"/>
                </a:endParaRPr>
              </a:p>
            </p:txBody>
          </p:sp>
          <p:sp>
            <p:nvSpPr>
              <p:cNvPr id="37" name="文本框 36"/>
              <p:cNvSpPr txBox="1"/>
              <p:nvPr/>
            </p:nvSpPr>
            <p:spPr>
              <a:xfrm>
                <a:off x="8247" y="2882"/>
                <a:ext cx="1023" cy="434"/>
              </a:xfrm>
              <a:prstGeom prst="rect">
                <a:avLst/>
              </a:prstGeom>
              <a:noFill/>
            </p:spPr>
            <p:txBody>
              <a:bodyPr wrap="square" rtlCol="0">
                <a:spAutoFit/>
              </a:bodyPr>
              <a:lstStyle/>
              <a:p>
                <a:r>
                  <a:rPr lang="zh-CN" altLang="en-US" sz="1200">
                    <a:latin typeface="+mj-ea"/>
                    <a:ea typeface="+mj-ea"/>
                  </a:rPr>
                  <a:t>中国</a:t>
                </a:r>
              </a:p>
            </p:txBody>
          </p:sp>
        </p:grpSp>
        <p:grpSp>
          <p:nvGrpSpPr>
            <p:cNvPr id="39" name="组合 38"/>
            <p:cNvGrpSpPr/>
            <p:nvPr/>
          </p:nvGrpSpPr>
          <p:grpSpPr>
            <a:xfrm>
              <a:off x="10601" y="4193"/>
              <a:ext cx="1521" cy="747"/>
              <a:chOff x="8201" y="4369"/>
              <a:chExt cx="1521" cy="747"/>
            </a:xfrm>
          </p:grpSpPr>
          <p:sp>
            <p:nvSpPr>
              <p:cNvPr id="36" name="右箭头 35"/>
              <p:cNvSpPr/>
              <p:nvPr/>
            </p:nvSpPr>
            <p:spPr>
              <a:xfrm rot="660000">
                <a:off x="8201" y="4369"/>
                <a:ext cx="1521" cy="378"/>
              </a:xfrm>
              <a:prstGeom prst="rightArrow">
                <a:avLst/>
              </a:prstGeom>
              <a:solidFill>
                <a:srgbClr val="7554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j-ea"/>
                  <a:ea typeface="+mj-ea"/>
                </a:endParaRPr>
              </a:p>
            </p:txBody>
          </p:sp>
          <p:sp>
            <p:nvSpPr>
              <p:cNvPr id="38" name="文本框 37"/>
              <p:cNvSpPr txBox="1"/>
              <p:nvPr/>
            </p:nvSpPr>
            <p:spPr>
              <a:xfrm>
                <a:off x="8247" y="4682"/>
                <a:ext cx="1023" cy="434"/>
              </a:xfrm>
              <a:prstGeom prst="rect">
                <a:avLst/>
              </a:prstGeom>
              <a:noFill/>
            </p:spPr>
            <p:txBody>
              <a:bodyPr wrap="square" rtlCol="0">
                <a:spAutoFit/>
              </a:bodyPr>
              <a:lstStyle/>
              <a:p>
                <a:r>
                  <a:rPr lang="zh-CN" altLang="en-US" sz="1200">
                    <a:latin typeface="+mj-ea"/>
                    <a:ea typeface="+mj-ea"/>
                  </a:rPr>
                  <a:t>欧美</a:t>
                </a:r>
              </a:p>
            </p:txBody>
          </p:sp>
        </p:grpSp>
        <p:sp>
          <p:nvSpPr>
            <p:cNvPr id="41" name="文本框 40"/>
            <p:cNvSpPr txBox="1"/>
            <p:nvPr/>
          </p:nvSpPr>
          <p:spPr>
            <a:xfrm>
              <a:off x="12481" y="3216"/>
              <a:ext cx="4134" cy="434"/>
            </a:xfrm>
            <a:prstGeom prst="rect">
              <a:avLst/>
            </a:prstGeom>
            <a:noFill/>
          </p:spPr>
          <p:txBody>
            <a:bodyPr wrap="square" rtlCol="0">
              <a:spAutoFit/>
            </a:bodyPr>
            <a:lstStyle/>
            <a:p>
              <a:r>
                <a:rPr lang="zh-CN" altLang="en-US" sz="1200">
                  <a:latin typeface="+mj-ea"/>
                  <a:ea typeface="+mj-ea"/>
                  <a:cs typeface="+mj-ea"/>
                </a:rPr>
                <a:t>国内企业3月份开始复工复产</a:t>
              </a:r>
            </a:p>
          </p:txBody>
        </p:sp>
        <p:sp>
          <p:nvSpPr>
            <p:cNvPr id="42" name="文本框 41"/>
            <p:cNvSpPr txBox="1"/>
            <p:nvPr/>
          </p:nvSpPr>
          <p:spPr>
            <a:xfrm>
              <a:off x="12481" y="4278"/>
              <a:ext cx="4134" cy="434"/>
            </a:xfrm>
            <a:prstGeom prst="rect">
              <a:avLst/>
            </a:prstGeom>
            <a:noFill/>
          </p:spPr>
          <p:txBody>
            <a:bodyPr wrap="square" rtlCol="0">
              <a:spAutoFit/>
            </a:bodyPr>
            <a:lstStyle/>
            <a:p>
              <a:r>
                <a:rPr lang="zh-CN" altLang="en-US" sz="1200">
                  <a:latin typeface="+mj-ea"/>
                  <a:ea typeface="+mj-ea"/>
                  <a:cs typeface="+mj-ea"/>
                </a:rPr>
                <a:t>欧美企业预计</a:t>
              </a:r>
              <a:r>
                <a:rPr lang="en-US" altLang="zh-CN" sz="1200">
                  <a:latin typeface="+mj-ea"/>
                  <a:ea typeface="+mj-ea"/>
                  <a:cs typeface="+mj-ea"/>
                </a:rPr>
                <a:t>6-9</a:t>
              </a:r>
              <a:r>
                <a:rPr lang="zh-CN" altLang="en-US" sz="1200">
                  <a:latin typeface="+mj-ea"/>
                  <a:ea typeface="+mj-ea"/>
                  <a:cs typeface="+mj-ea"/>
                </a:rPr>
                <a:t>月份开始复工复产</a:t>
              </a:r>
            </a:p>
          </p:txBody>
        </p:sp>
      </p:grpSp>
      <p:graphicFrame>
        <p:nvGraphicFramePr>
          <p:cNvPr id="43" name="图表 42"/>
          <p:cNvGraphicFramePr/>
          <p:nvPr/>
        </p:nvGraphicFramePr>
        <p:xfrm>
          <a:off x="6944995" y="3281045"/>
          <a:ext cx="4506595" cy="2037715"/>
        </p:xfrm>
        <a:graphic>
          <a:graphicData uri="http://schemas.openxmlformats.org/drawingml/2006/chart">
            <c:chart xmlns:c="http://schemas.openxmlformats.org/drawingml/2006/chart" xmlns:r="http://schemas.openxmlformats.org/officeDocument/2006/relationships" r:id="rId4"/>
          </a:graphicData>
        </a:graphic>
      </p:graphicFrame>
      <p:sp>
        <p:nvSpPr>
          <p:cNvPr id="44" name="矩形 43"/>
          <p:cNvSpPr/>
          <p:nvPr/>
        </p:nvSpPr>
        <p:spPr>
          <a:xfrm>
            <a:off x="6944995" y="3281680"/>
            <a:ext cx="274320" cy="1693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latin typeface="+mj-ea"/>
                <a:ea typeface="+mj-ea"/>
                <a:cs typeface="+mj-ea"/>
              </a:rPr>
              <a:t>华为</a:t>
            </a:r>
            <a:r>
              <a:rPr lang="en-US" altLang="zh-CN" sz="1200" b="1">
                <a:latin typeface="+mj-ea"/>
                <a:ea typeface="+mj-ea"/>
                <a:cs typeface="+mj-ea"/>
              </a:rPr>
              <a:t>5G</a:t>
            </a:r>
            <a:r>
              <a:rPr lang="zh-CN" altLang="en-US" sz="1200" b="1">
                <a:latin typeface="+mj-ea"/>
                <a:ea typeface="+mj-ea"/>
                <a:cs typeface="+mj-ea"/>
              </a:rPr>
              <a:t>国内潜力</a:t>
            </a:r>
          </a:p>
        </p:txBody>
      </p:sp>
      <p:sp>
        <p:nvSpPr>
          <p:cNvPr id="45" name="三角形 91"/>
          <p:cNvSpPr/>
          <p:nvPr/>
        </p:nvSpPr>
        <p:spPr>
          <a:xfrm rot="10800000">
            <a:off x="7394575" y="5318760"/>
            <a:ext cx="3593465" cy="10477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590"/>
          </a:p>
        </p:txBody>
      </p:sp>
      <p:sp>
        <p:nvSpPr>
          <p:cNvPr id="46" name="文本框 45"/>
          <p:cNvSpPr txBox="1"/>
          <p:nvPr/>
        </p:nvSpPr>
        <p:spPr>
          <a:xfrm>
            <a:off x="7145020" y="5528945"/>
            <a:ext cx="4105910" cy="829945"/>
          </a:xfrm>
          <a:prstGeom prst="rect">
            <a:avLst/>
          </a:prstGeom>
          <a:noFill/>
        </p:spPr>
        <p:txBody>
          <a:bodyPr wrap="square" rtlCol="0">
            <a:spAutoFit/>
          </a:bodyPr>
          <a:lstStyle/>
          <a:p>
            <a:pPr marL="285750" indent="-285750">
              <a:buFont typeface="Wingdings" panose="05000000000000000000" charset="0"/>
              <a:buChar char="n"/>
            </a:pPr>
            <a:r>
              <a:rPr lang="zh-CN" altLang="en-US" sz="1200" dirty="0">
                <a:latin typeface="微软雅黑" panose="020B0503020204020204" charset="-122"/>
                <a:ea typeface="微软雅黑" panose="020B0503020204020204" charset="-122"/>
                <a:cs typeface="微软雅黑" panose="020B0503020204020204" charset="-122"/>
              </a:rPr>
              <a:t>华为主要竞争对手爱立信、诺基亚</a:t>
            </a:r>
            <a:r>
              <a:rPr lang="en-US" altLang="zh-CN" sz="1200" dirty="0">
                <a:latin typeface="微软雅黑" panose="020B0503020204020204" charset="-122"/>
                <a:ea typeface="微软雅黑" panose="020B0503020204020204" charset="-122"/>
                <a:cs typeface="微软雅黑" panose="020B0503020204020204" charset="-122"/>
              </a:rPr>
              <a:t>5G</a:t>
            </a:r>
            <a:r>
              <a:rPr lang="zh-CN" altLang="en-US" sz="1200" dirty="0">
                <a:latin typeface="微软雅黑" panose="020B0503020204020204" charset="-122"/>
                <a:ea typeface="微软雅黑" panose="020B0503020204020204" charset="-122"/>
                <a:cs typeface="微软雅黑" panose="020B0503020204020204" charset="-122"/>
              </a:rPr>
              <a:t>业务欧美市场份额较大，在华份额较小，</a:t>
            </a:r>
            <a:r>
              <a:rPr lang="en-US" altLang="zh-CN" sz="1200" dirty="0">
                <a:latin typeface="微软雅黑" panose="020B0503020204020204" charset="-122"/>
                <a:ea typeface="微软雅黑" panose="020B0503020204020204" charset="-122"/>
                <a:cs typeface="微软雅黑" panose="020B0503020204020204" charset="-122"/>
              </a:rPr>
              <a:t>2020</a:t>
            </a:r>
            <a:r>
              <a:rPr lang="zh-CN" altLang="en-US" sz="1200" dirty="0">
                <a:latin typeface="微软雅黑" panose="020B0503020204020204" charset="-122"/>
                <a:ea typeface="微软雅黑" panose="020B0503020204020204" charset="-122"/>
                <a:cs typeface="微软雅黑" panose="020B0503020204020204" charset="-122"/>
              </a:rPr>
              <a:t>年受疫情影响更大</a:t>
            </a:r>
          </a:p>
          <a:p>
            <a:pPr marL="285750" indent="-285750">
              <a:buFont typeface="Wingdings" panose="05000000000000000000" charset="0"/>
              <a:buChar char="n"/>
            </a:pPr>
            <a:r>
              <a:rPr lang="zh-CN" altLang="en-US" sz="1200" dirty="0">
                <a:latin typeface="微软雅黑" panose="020B0503020204020204" charset="-122"/>
                <a:ea typeface="微软雅黑" panose="020B0503020204020204" charset="-122"/>
                <a:cs typeface="微软雅黑" panose="020B0503020204020204" charset="-122"/>
              </a:rPr>
              <a:t>中国被视为未来</a:t>
            </a:r>
            <a:r>
              <a:rPr lang="en-US" altLang="zh-CN" sz="1200" dirty="0">
                <a:latin typeface="微软雅黑" panose="020B0503020204020204" charset="-122"/>
                <a:ea typeface="微软雅黑" panose="020B0503020204020204" charset="-122"/>
                <a:cs typeface="微软雅黑" panose="020B0503020204020204" charset="-122"/>
              </a:rPr>
              <a:t>5G</a:t>
            </a:r>
            <a:r>
              <a:rPr lang="zh-CN" altLang="en-US" sz="1200" dirty="0">
                <a:latin typeface="微软雅黑" panose="020B0503020204020204" charset="-122"/>
                <a:ea typeface="微软雅黑" panose="020B0503020204020204" charset="-122"/>
                <a:cs typeface="微软雅黑" panose="020B0503020204020204" charset="-122"/>
              </a:rPr>
              <a:t>第一大市场，华为</a:t>
            </a:r>
            <a:r>
              <a:rPr lang="en-US" altLang="zh-CN" sz="1200" dirty="0">
                <a:latin typeface="微软雅黑" panose="020B0503020204020204" charset="-122"/>
                <a:ea typeface="微软雅黑" panose="020B0503020204020204" charset="-122"/>
                <a:cs typeface="微软雅黑" panose="020B0503020204020204" charset="-122"/>
              </a:rPr>
              <a:t>5G</a:t>
            </a:r>
            <a:r>
              <a:rPr lang="zh-CN" altLang="en-US" sz="1200" dirty="0">
                <a:latin typeface="微软雅黑" panose="020B0503020204020204" charset="-122"/>
                <a:ea typeface="微软雅黑" panose="020B0503020204020204" charset="-122"/>
                <a:cs typeface="微软雅黑" panose="020B0503020204020204" charset="-122"/>
              </a:rPr>
              <a:t>产业在华收获的宏观环境红利值得期待</a:t>
            </a:r>
          </a:p>
        </p:txBody>
      </p:sp>
      <p:graphicFrame>
        <p:nvGraphicFramePr>
          <p:cNvPr id="9" name="图示 8"/>
          <p:cNvGraphicFramePr/>
          <p:nvPr/>
        </p:nvGraphicFramePr>
        <p:xfrm>
          <a:off x="588210" y="0"/>
          <a:ext cx="11603790" cy="47033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0" name="矩形 79"/>
          <p:cNvSpPr/>
          <p:nvPr/>
        </p:nvSpPr>
        <p:spPr>
          <a:xfrm>
            <a:off x="0" y="6630670"/>
            <a:ext cx="12193905" cy="227330"/>
          </a:xfrm>
          <a:prstGeom prst="rect">
            <a:avLst/>
          </a:prstGeom>
          <a:solidFill>
            <a:srgbClr val="C00000"/>
          </a:solidFill>
          <a:ln w="9525" cap="flat" cmpd="sng" algn="ctr">
            <a:noFill/>
            <a:prstDash val="solid"/>
          </a:ln>
          <a:effectLst/>
        </p:spPr>
        <p:txBody>
          <a:bodyPr rtlCol="0" anchor="ctr"/>
          <a:lstStyle/>
          <a:p>
            <a:pPr lvl="0" fontAlgn="base">
              <a:spcBef>
                <a:spcPct val="0"/>
              </a:spcBef>
              <a:spcAft>
                <a:spcPct val="0"/>
              </a:spcAft>
            </a:pPr>
            <a:r>
              <a:rPr kumimoji="0" sz="1200" b="0" i="0" u="none" strike="noStrike" kern="0" cap="none" spc="0" normalizeH="0" baseline="0" dirty="0">
                <a:solidFill>
                  <a:schemeClr val="bg1"/>
                </a:solidFill>
                <a:latin typeface="+mj-ea"/>
                <a:ea typeface="+mj-ea"/>
              </a:rPr>
              <a:t>资料来源</a:t>
            </a:r>
            <a:r>
              <a:rPr kumimoji="0" lang="zh-CN" sz="1200" b="0" i="0" u="none" strike="noStrike" kern="0" cap="none" spc="0" normalizeH="0" baseline="0" dirty="0">
                <a:solidFill>
                  <a:schemeClr val="bg1"/>
                </a:solidFill>
                <a:latin typeface="+mj-ea"/>
                <a:ea typeface="+mj-ea"/>
              </a:rPr>
              <a:t>：</a:t>
            </a:r>
            <a:r>
              <a:rPr kumimoji="0" sz="1200" b="0" i="0" u="none" strike="noStrike" kern="0" cap="none" spc="0" normalizeH="0" baseline="0" dirty="0">
                <a:solidFill>
                  <a:schemeClr val="bg1"/>
                </a:solidFill>
                <a:latin typeface="+mj-ea"/>
                <a:ea typeface="+mj-ea"/>
              </a:rPr>
              <a:t>Wind，中国信息通信研究院，We can 分析</a:t>
            </a:r>
          </a:p>
        </p:txBody>
      </p:sp>
      <p:sp>
        <p:nvSpPr>
          <p:cNvPr id="5" name="等腰三角形 4"/>
          <p:cNvSpPr/>
          <p:nvPr/>
        </p:nvSpPr>
        <p:spPr>
          <a:xfrm rot="5400000">
            <a:off x="5553337" y="142146"/>
            <a:ext cx="143510"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zh-CN" altLang="en-US" sz="1350" dirty="0" err="1">
              <a:solidFill>
                <a:schemeClr val="tx1"/>
              </a:solidFill>
            </a:endParaRPr>
          </a:p>
        </p:txBody>
      </p:sp>
      <p:sp>
        <p:nvSpPr>
          <p:cNvPr id="6" name="等腰三角形 5"/>
          <p:cNvSpPr/>
          <p:nvPr/>
        </p:nvSpPr>
        <p:spPr>
          <a:xfrm rot="5400000">
            <a:off x="8594987" y="142146"/>
            <a:ext cx="143510"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zh-CN" altLang="en-US" sz="1350" dirty="0" err="1">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nvGraphicFramePr>
        <p:xfrm>
          <a:off x="953613" y="169333"/>
          <a:ext cx="15471720" cy="627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标题 1"/>
          <p:cNvSpPr>
            <a:spLocks noGrp="1"/>
          </p:cNvSpPr>
          <p:nvPr>
            <p:ph type="title"/>
          </p:nvPr>
        </p:nvSpPr>
        <p:spPr>
          <a:xfrm>
            <a:off x="773853" y="523240"/>
            <a:ext cx="2693247" cy="474980"/>
          </a:xfrm>
        </p:spPr>
        <p:txBody>
          <a:bodyPr/>
          <a:lstStyle/>
          <a:p>
            <a:pPr algn="l"/>
            <a:r>
              <a:rPr lang="zh-CN" altLang="en-US" sz="2400" dirty="0"/>
              <a:t>产业发展分析</a:t>
            </a:r>
            <a:endParaRPr lang="zh-CN" altLang="en-US" sz="2400" dirty="0">
              <a:solidFill>
                <a:schemeClr val="bg1"/>
              </a:solidFill>
            </a:endParaRPr>
          </a:p>
        </p:txBody>
      </p:sp>
      <p:grpSp>
        <p:nvGrpSpPr>
          <p:cNvPr id="34" name="组合 33"/>
          <p:cNvGrpSpPr/>
          <p:nvPr/>
        </p:nvGrpSpPr>
        <p:grpSpPr>
          <a:xfrm>
            <a:off x="588010" y="1126913"/>
            <a:ext cx="5129953" cy="338666"/>
            <a:chOff x="250" y="1804"/>
            <a:chExt cx="6059" cy="400"/>
          </a:xfrm>
        </p:grpSpPr>
        <p:sp>
          <p:nvSpPr>
            <p:cNvPr id="36" name="矩形 35"/>
            <p:cNvSpPr/>
            <p:nvPr/>
          </p:nvSpPr>
          <p:spPr>
            <a:xfrm>
              <a:off x="250" y="1804"/>
              <a:ext cx="400" cy="400"/>
            </a:xfrm>
            <a:prstGeom prst="rect">
              <a:avLst/>
            </a:prstGeom>
            <a:solidFill>
              <a:srgbClr val="C00000"/>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i="0" u="none" strike="noStrike" kern="1200" cap="none" spc="0" normalizeH="0" baseline="0" noProof="0" dirty="0" err="1">
                  <a:ln>
                    <a:noFill/>
                  </a:ln>
                  <a:solidFill>
                    <a:prstClr val="white"/>
                  </a:solidFill>
                  <a:effectLst/>
                  <a:uLnTx/>
                  <a:uFillTx/>
                  <a:latin typeface="微软雅黑" panose="020B0503020204020204" charset="-122"/>
                  <a:ea typeface="微软雅黑" panose="020B0503020204020204" charset="-122"/>
                  <a:cs typeface="+mn-cs"/>
                </a:rPr>
                <a:t>1</a:t>
              </a:r>
            </a:p>
          </p:txBody>
        </p:sp>
        <p:sp>
          <p:nvSpPr>
            <p:cNvPr id="37" name="TextBox 2"/>
            <p:cNvSpPr txBox="1"/>
            <p:nvPr/>
          </p:nvSpPr>
          <p:spPr>
            <a:xfrm>
              <a:off x="864" y="1804"/>
              <a:ext cx="5445" cy="327"/>
            </a:xfrm>
            <a:prstGeom prst="rect">
              <a:avLst/>
            </a:prstGeom>
            <a:noFill/>
          </p:spPr>
          <p:txBody>
            <a:bodyPr vert="horz" wrap="squar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5G</a:t>
              </a: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行业发展大事记</a:t>
              </a:r>
            </a:p>
          </p:txBody>
        </p:sp>
      </p:grpSp>
      <p:graphicFrame>
        <p:nvGraphicFramePr>
          <p:cNvPr id="39" name="图示 38"/>
          <p:cNvGraphicFramePr/>
          <p:nvPr/>
        </p:nvGraphicFramePr>
        <p:xfrm>
          <a:off x="669980" y="0"/>
          <a:ext cx="15471720" cy="6271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40" name="图示 39"/>
          <p:cNvGraphicFramePr/>
          <p:nvPr/>
        </p:nvGraphicFramePr>
        <p:xfrm>
          <a:off x="1971040" y="158327"/>
          <a:ext cx="14098693" cy="23622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26" name="图示 25"/>
          <p:cNvGraphicFramePr/>
          <p:nvPr/>
        </p:nvGraphicFramePr>
        <p:xfrm>
          <a:off x="486253" y="-37253"/>
          <a:ext cx="15471720" cy="627112"/>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8" name="图示 7"/>
          <p:cNvGraphicFramePr/>
          <p:nvPr/>
        </p:nvGraphicFramePr>
        <p:xfrm>
          <a:off x="784280" y="0"/>
          <a:ext cx="15471720" cy="627112"/>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
        <p:nvSpPr>
          <p:cNvPr id="29" name="等腰三角形 28"/>
          <p:cNvSpPr/>
          <p:nvPr/>
        </p:nvSpPr>
        <p:spPr>
          <a:xfrm rot="5400000">
            <a:off x="7404449" y="189528"/>
            <a:ext cx="191347" cy="248073"/>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err="1">
              <a:ln>
                <a:noFill/>
              </a:ln>
              <a:solidFill>
                <a:prstClr val="black"/>
              </a:solidFill>
              <a:effectLst/>
              <a:uLnTx/>
              <a:uFillTx/>
              <a:latin typeface="Calibri Light" panose="020F0302020204030204"/>
              <a:ea typeface="微软雅黑 Light"/>
              <a:cs typeface="+mn-cs"/>
            </a:endParaRPr>
          </a:p>
        </p:txBody>
      </p:sp>
      <p:sp>
        <p:nvSpPr>
          <p:cNvPr id="31" name="等腰三角形 30"/>
          <p:cNvSpPr/>
          <p:nvPr/>
        </p:nvSpPr>
        <p:spPr>
          <a:xfrm rot="5400000">
            <a:off x="11440509" y="190375"/>
            <a:ext cx="191347" cy="248073"/>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err="1">
              <a:ln>
                <a:noFill/>
              </a:ln>
              <a:solidFill>
                <a:prstClr val="black"/>
              </a:solidFill>
              <a:effectLst/>
              <a:uLnTx/>
              <a:uFillTx/>
              <a:latin typeface="Calibri Light" panose="020F0302020204030204"/>
              <a:ea typeface="微软雅黑 Light"/>
              <a:cs typeface="+mn-cs"/>
            </a:endParaRPr>
          </a:p>
        </p:txBody>
      </p:sp>
      <p:grpSp>
        <p:nvGrpSpPr>
          <p:cNvPr id="23" name="组合 22"/>
          <p:cNvGrpSpPr/>
          <p:nvPr/>
        </p:nvGrpSpPr>
        <p:grpSpPr>
          <a:xfrm>
            <a:off x="601278" y="-538"/>
            <a:ext cx="11581137" cy="470334"/>
            <a:chOff x="11326" y="0"/>
            <a:chExt cx="11581137" cy="470334"/>
          </a:xfrm>
        </p:grpSpPr>
        <p:sp>
          <p:nvSpPr>
            <p:cNvPr id="24" name="矩形: 圆角 23"/>
            <p:cNvSpPr/>
            <p:nvPr/>
          </p:nvSpPr>
          <p:spPr>
            <a:xfrm>
              <a:off x="11326" y="0"/>
              <a:ext cx="11581137" cy="470334"/>
            </a:xfrm>
            <a:prstGeom prst="roundRect">
              <a:avLst>
                <a:gd name="adj" fmla="val 10000"/>
              </a:avLst>
            </a:prstGeom>
            <a:solidFill>
              <a:schemeClr val="accent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 name="矩形: 圆角 4"/>
            <p:cNvSpPr txBox="1"/>
            <p:nvPr/>
          </p:nvSpPr>
          <p:spPr>
            <a:xfrm>
              <a:off x="25102" y="13776"/>
              <a:ext cx="11553585" cy="442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defRPr/>
              </a:pPr>
              <a:r>
                <a:rPr kumimoji="0" lang="en-US" sz="1800" b="0" i="0" u="none" strike="noStrike" kern="1200" cap="none" spc="0" normalizeH="0" baseline="0" noProof="0" dirty="0">
                  <a:ln>
                    <a:noFill/>
                  </a:ln>
                  <a:solidFill>
                    <a:srgbClr val="C51729"/>
                  </a:solidFill>
                  <a:effectLst/>
                  <a:uLnTx/>
                  <a:uFillTx/>
                  <a:latin typeface="微软雅黑" panose="020B0503020204020204" charset="-122"/>
                  <a:ea typeface="微软雅黑" panose="020B0503020204020204" charset="-122"/>
                  <a:cs typeface="+mn-cs"/>
                </a:rPr>
                <a:t>5G</a:t>
              </a:r>
              <a:r>
                <a:rPr kumimoji="0" lang="zh-CN" altLang="en-US" sz="1800" b="0" i="0" u="none" strike="noStrike" kern="1200" cap="none" spc="0" normalizeH="0" baseline="0" noProof="0" dirty="0">
                  <a:ln>
                    <a:noFill/>
                  </a:ln>
                  <a:solidFill>
                    <a:srgbClr val="C51729"/>
                  </a:solidFill>
                  <a:effectLst/>
                  <a:uLnTx/>
                  <a:uFillTx/>
                  <a:latin typeface="微软雅黑" panose="020B0503020204020204" charset="-122"/>
                  <a:ea typeface="微软雅黑" panose="020B0503020204020204" charset="-122"/>
                  <a:cs typeface="+mn-cs"/>
                </a:rPr>
                <a:t>竞争优劣势</a:t>
              </a:r>
              <a:r>
                <a:rPr kumimoji="0" lang="en-US" altLang="zh-CN" sz="1800" b="0" i="0" u="none" strike="noStrike" kern="1200" cap="none" spc="0" normalizeH="0" baseline="0" noProof="0" dirty="0">
                  <a:ln>
                    <a:noFill/>
                  </a:ln>
                  <a:solidFill>
                    <a:srgbClr val="C51729"/>
                  </a:solidFill>
                  <a:effectLst/>
                  <a:uLnTx/>
                  <a:uFillTx/>
                  <a:latin typeface="微软雅黑" panose="020B0503020204020204" charset="-122"/>
                  <a:ea typeface="微软雅黑" panose="020B0503020204020204" charset="-122"/>
                  <a:cs typeface="+mn-cs"/>
                </a:rPr>
                <a:t>                     </a:t>
              </a:r>
              <a:r>
                <a:rPr kumimoji="0" lang="zh-CN" altLang="en-US" sz="1800" b="1" i="0" u="none" strike="noStrike" kern="1200" cap="none" spc="0" normalizeH="0" baseline="0" noProof="0" dirty="0">
                  <a:ln>
                    <a:noFill/>
                  </a:ln>
                  <a:solidFill>
                    <a:srgbClr val="C51729"/>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华为</a:t>
              </a:r>
              <a:r>
                <a:rPr kumimoji="0" lang="en-US" sz="1800" b="1" i="0" u="none" strike="noStrike" kern="1200" cap="none" spc="0" normalizeH="0" baseline="0" noProof="0" dirty="0">
                  <a:ln>
                    <a:noFill/>
                  </a:ln>
                  <a:solidFill>
                    <a:srgbClr val="C51729"/>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2020</a:t>
              </a:r>
              <a:r>
                <a:rPr kumimoji="0" lang="zh-CN" altLang="en-US" sz="1800" b="1" i="0" u="none" strike="noStrike" kern="1200" cap="none" spc="0" normalizeH="0" baseline="0" noProof="0" dirty="0">
                  <a:ln>
                    <a:noFill/>
                  </a:ln>
                  <a:solidFill>
                    <a:srgbClr val="C51729"/>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经营策略：供应策略             </a:t>
              </a:r>
              <a:r>
                <a:rPr kumimoji="0" lang="zh-CN" altLang="en-US" sz="1800" b="0" i="0" u="none" strike="noStrike" kern="1200" cap="none" spc="0" normalizeH="0" baseline="0" noProof="0" dirty="0">
                  <a:ln>
                    <a:noFill/>
                  </a:ln>
                  <a:solidFill>
                    <a:srgbClr val="C51729"/>
                  </a:solidFill>
                  <a:effectLst/>
                  <a:uLnTx/>
                  <a:uFillTx/>
                  <a:latin typeface="微软雅黑" panose="020B0503020204020204" charset="-122"/>
                  <a:ea typeface="微软雅黑" panose="020B0503020204020204" charset="-122"/>
                  <a:cs typeface="+mn-cs"/>
                </a:rPr>
                <a:t>市场规模预测</a:t>
              </a:r>
              <a:endParaRPr kumimoji="0" lang="zh-CN" altLang="en-US" sz="1200" b="0" i="0" u="none" strike="noStrike" kern="1200" cap="none" spc="0" normalizeH="0" baseline="0" noProof="0" dirty="0">
                <a:ln>
                  <a:noFill/>
                </a:ln>
                <a:solidFill>
                  <a:srgbClr val="C51729"/>
                </a:solidFill>
                <a:effectLst/>
                <a:uLnTx/>
                <a:uFillTx/>
                <a:latin typeface="微软雅黑" panose="020B0503020204020204" charset="-122"/>
                <a:ea typeface="微软雅黑" panose="020B0503020204020204" charset="-122"/>
                <a:cs typeface="+mn-cs"/>
              </a:endParaRPr>
            </a:p>
          </p:txBody>
        </p:sp>
      </p:grpSp>
      <p:graphicFrame>
        <p:nvGraphicFramePr>
          <p:cNvPr id="5" name="图示 4"/>
          <p:cNvGraphicFramePr/>
          <p:nvPr/>
        </p:nvGraphicFramePr>
        <p:xfrm>
          <a:off x="588210" y="0"/>
          <a:ext cx="11603790" cy="470334"/>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sp>
        <p:nvSpPr>
          <p:cNvPr id="13" name="等腰三角形 12"/>
          <p:cNvSpPr/>
          <p:nvPr/>
        </p:nvSpPr>
        <p:spPr>
          <a:xfrm rot="5400000">
            <a:off x="5553337" y="142146"/>
            <a:ext cx="143510"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err="1">
              <a:ln>
                <a:noFill/>
              </a:ln>
              <a:solidFill>
                <a:prstClr val="black"/>
              </a:solidFill>
              <a:effectLst/>
              <a:uLnTx/>
              <a:uFillTx/>
              <a:latin typeface="Calibri Light" panose="020F0302020204030204"/>
              <a:ea typeface="微软雅黑 Light"/>
              <a:cs typeface="+mn-cs"/>
            </a:endParaRPr>
          </a:p>
        </p:txBody>
      </p:sp>
      <p:sp>
        <p:nvSpPr>
          <p:cNvPr id="15" name="等腰三角形 14"/>
          <p:cNvSpPr/>
          <p:nvPr/>
        </p:nvSpPr>
        <p:spPr>
          <a:xfrm rot="5400000">
            <a:off x="8580382" y="142781"/>
            <a:ext cx="143510"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err="1">
              <a:ln>
                <a:noFill/>
              </a:ln>
              <a:solidFill>
                <a:prstClr val="black"/>
              </a:solidFill>
              <a:effectLst/>
              <a:uLnTx/>
              <a:uFillTx/>
              <a:latin typeface="Calibri Light" panose="020F0302020204030204"/>
              <a:ea typeface="微软雅黑 Light"/>
              <a:cs typeface="+mn-cs"/>
            </a:endParaRPr>
          </a:p>
        </p:txBody>
      </p:sp>
      <p:pic>
        <p:nvPicPr>
          <p:cNvPr id="7" name="ECB019B1-382A-4266-B25C-5B523AA43C14-1" descr="qt_temp"/>
          <p:cNvPicPr>
            <a:picLocks noChangeAspect="1"/>
          </p:cNvPicPr>
          <p:nvPr/>
        </p:nvPicPr>
        <p:blipFill>
          <a:blip r:embed="rId33"/>
          <a:stretch>
            <a:fillRect/>
          </a:stretch>
        </p:blipFill>
        <p:spPr>
          <a:xfrm>
            <a:off x="-258669" y="788188"/>
            <a:ext cx="13015595" cy="6014663"/>
          </a:xfrm>
          <a:prstGeom prst="rect">
            <a:avLst/>
          </a:prstGeom>
        </p:spPr>
      </p:pic>
      <p:sp>
        <p:nvSpPr>
          <p:cNvPr id="21" name="矩形 20"/>
          <p:cNvSpPr/>
          <p:nvPr/>
        </p:nvSpPr>
        <p:spPr>
          <a:xfrm>
            <a:off x="-1905" y="6630670"/>
            <a:ext cx="12193905" cy="227330"/>
          </a:xfrm>
          <a:prstGeom prst="rect">
            <a:avLst/>
          </a:prstGeom>
          <a:solidFill>
            <a:srgbClr val="C00000"/>
          </a:solidFill>
          <a:ln w="9525" cap="flat" cmpd="sng" algn="ctr">
            <a:noFill/>
            <a:prstDash val="solid"/>
          </a:ln>
          <a:effectLst/>
        </p:spPr>
        <p:txBody>
          <a:bodyPr rtlCol="0"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资料来源：网易财经</a:t>
            </a:r>
            <a:r>
              <a:rPr kumimoji="0" lang="zh-CN" altLang="en-US"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a:t>
            </a:r>
            <a:r>
              <a:rPr kumimoji="0" lang="en-US" altLang="zh-CN"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We can </a:t>
            </a:r>
            <a:r>
              <a:rPr kumimoji="0" lang="zh-CN" altLang="en-US"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分析</a:t>
            </a:r>
            <a:endParaRPr kumimoji="0" lang="en-US" altLang="zh-CN" sz="12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5875020" y="3346027"/>
            <a:ext cx="1354667" cy="332740"/>
          </a:xfrm>
          <a:prstGeom prst="roundRect">
            <a:avLst/>
          </a:prstGeom>
          <a:solidFill>
            <a:schemeClr val="accent1"/>
          </a:solidFill>
          <a:ln w="28575" cmpd="sng">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a:ln>
                  <a:noFill/>
                </a:ln>
                <a:solidFill>
                  <a:prstClr val="black"/>
                </a:solidFill>
                <a:effectLst/>
                <a:uLnTx/>
                <a:uFillTx/>
                <a:latin typeface="Arial" panose="020B0604020202020204" pitchFamily="34" charset="0"/>
                <a:ea typeface="微软雅黑 Light"/>
                <a:cs typeface="Arial" panose="020B0604020202020204" pitchFamily="34" charset="0"/>
              </a:rPr>
              <a:t> </a:t>
            </a:r>
          </a:p>
        </p:txBody>
      </p:sp>
      <p:sp>
        <p:nvSpPr>
          <p:cNvPr id="100" name="文本框 99"/>
          <p:cNvSpPr txBox="1"/>
          <p:nvPr/>
        </p:nvSpPr>
        <p:spPr>
          <a:xfrm>
            <a:off x="5875020" y="3346027"/>
            <a:ext cx="5998633" cy="1260475"/>
          </a:xfrm>
          <a:prstGeom prst="rect">
            <a:avLst/>
          </a:prstGeom>
          <a:noFill/>
          <a:ln w="9525">
            <a:noFill/>
          </a:ln>
        </p:spPr>
        <p:txBody>
          <a:bodyPr wrap="square">
            <a:spAutoFit/>
          </a:bodyPr>
          <a:lstStyle/>
          <a:p>
            <a:pPr marL="228600" marR="0" lvl="0" indent="-228600" algn="l" defTabSz="914400" rtl="0" eaLnBrk="1" fontAlgn="auto" latinLnBrk="0" hangingPunct="1">
              <a:lnSpc>
                <a:spcPct val="100000"/>
              </a:lnSpc>
              <a:spcBef>
                <a:spcPts val="0"/>
              </a:spcBef>
              <a:spcAft>
                <a:spcPts val="0"/>
              </a:spcAft>
              <a:buClrTx/>
              <a:buSzTx/>
              <a:buFont typeface="+mj-ea"/>
              <a:buAutoNum type="circleNumDbPlain" startAt="2"/>
              <a:defRPr/>
            </a:pPr>
            <a:r>
              <a:rPr kumimoji="0" lang="zh-CN" altLang="en-US" sz="1600" b="0" i="0" u="none" strike="noStrike" kern="1200" cap="none" spc="0" normalizeH="0" baseline="0" noProof="0" dirty="0">
                <a:ln>
                  <a:noFill/>
                </a:ln>
                <a:solidFill>
                  <a:prstClr val="white"/>
                </a:solidFill>
                <a:effectLst/>
                <a:uLnTx/>
                <a:uFillTx/>
                <a:latin typeface="微软雅黑 Light"/>
                <a:ea typeface="微软雅黑 Light"/>
                <a:cs typeface="+mn-cs"/>
              </a:rPr>
              <a:t>行业标准</a:t>
            </a:r>
          </a:p>
          <a:p>
            <a:pPr marL="228600" marR="0" lvl="0" indent="-228600" algn="l" defTabSz="914400" rtl="0" eaLnBrk="1" fontAlgn="auto" latinLnBrk="0" hangingPunct="1">
              <a:lnSpc>
                <a:spcPct val="100000"/>
              </a:lnSpc>
              <a:spcBef>
                <a:spcPts val="0"/>
              </a:spcBef>
              <a:spcAft>
                <a:spcPts val="0"/>
              </a:spcAft>
              <a:buClrTx/>
              <a:buSzTx/>
              <a:buFont typeface="+mj-ea"/>
              <a:buAutoNum type="circleNumDbPlain" startAt="2"/>
              <a:defRPr/>
            </a:pPr>
            <a:endParaRPr kumimoji="0" lang="zh-CN" altLang="en-US" sz="1600" b="0" i="0" u="none" strike="noStrike" kern="1200" cap="none" spc="0" normalizeH="0" baseline="0" noProof="0" dirty="0">
              <a:ln>
                <a:noFill/>
              </a:ln>
              <a:solidFill>
                <a:srgbClr val="613920"/>
              </a:solidFill>
              <a:effectLst/>
              <a:uLnTx/>
              <a:uFillTx/>
              <a:latin typeface="微软雅黑 Light"/>
              <a:ea typeface="微软雅黑 Light"/>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613920"/>
                </a:solidFill>
                <a:effectLst/>
                <a:uLnTx/>
                <a:uFillTx/>
                <a:latin typeface="微软雅黑 Light"/>
                <a:ea typeface="微软雅黑 Light"/>
                <a:cs typeface="+mn-cs"/>
              </a:rPr>
              <a:t> </a:t>
            </a:r>
            <a:r>
              <a:rPr kumimoji="0" lang="zh-CN" altLang="en-US" sz="1600" b="0" i="0" u="none" strike="noStrike" kern="1200" cap="none" spc="0" normalizeH="0" baseline="0" noProof="0" dirty="0">
                <a:ln>
                  <a:noFill/>
                </a:ln>
                <a:solidFill>
                  <a:srgbClr val="613920"/>
                </a:solidFill>
                <a:effectLst/>
                <a:uLnTx/>
                <a:uFillTx/>
                <a:latin typeface="微软雅黑" panose="020B0503020204020204" charset="-122"/>
                <a:ea typeface="微软雅黑" panose="020B0503020204020204" charset="-122"/>
                <a:cs typeface="+mj-ea"/>
              </a:rPr>
              <a:t>    </a:t>
            </a:r>
            <a:r>
              <a:rPr kumimoji="0" lang="zh-CN" altLang="en-US" sz="1400" b="0" i="0" u="none" strike="noStrike" kern="1200" cap="none" spc="0" normalizeH="0" baseline="0" noProof="0" dirty="0">
                <a:ln>
                  <a:noFill/>
                </a:ln>
                <a:solidFill>
                  <a:srgbClr val="C51729"/>
                </a:solidFill>
                <a:effectLst/>
                <a:uLnTx/>
                <a:uFillTx/>
                <a:latin typeface="微软雅黑" panose="020B0503020204020204" charset="-122"/>
                <a:ea typeface="微软雅黑" panose="020B0503020204020204" charset="-122"/>
                <a:cs typeface="+mj-ea"/>
                <a:sym typeface="+mn-ea"/>
              </a:rPr>
              <a:t>领先企业引领</a:t>
            </a:r>
            <a:r>
              <a:rPr kumimoji="0" lang="zh-CN" altLang="en-US" sz="1400" b="0" i="0" u="none" strike="noStrike" kern="1200" cap="none" spc="0" normalizeH="0" baseline="0" noProof="0" dirty="0">
                <a:ln>
                  <a:noFill/>
                </a:ln>
                <a:solidFill>
                  <a:srgbClr val="C51729"/>
                </a:solidFill>
                <a:effectLst/>
                <a:uLnTx/>
                <a:uFillTx/>
                <a:latin typeface="微软雅黑" panose="020B0503020204020204" charset="-122"/>
                <a:ea typeface="微软雅黑" panose="020B0503020204020204" charset="-122"/>
                <a:cs typeface="+mj-ea"/>
              </a:rPr>
              <a:t>5G标准化进程。</a:t>
            </a:r>
            <a:r>
              <a:rPr kumimoji="0" lang="zh-CN" altLang="en-US"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rPr>
              <a:t>3GPP 5G标准活动中排名前5位的公司是华为，爱立信，诺基亚，高通和中国移动。领先的网络基础设施供应商对5G标准的贡献比其他研究公司更大。</a:t>
            </a:r>
          </a:p>
        </p:txBody>
      </p:sp>
      <p:sp>
        <p:nvSpPr>
          <p:cNvPr id="28" name="圆角矩形 27"/>
          <p:cNvSpPr/>
          <p:nvPr/>
        </p:nvSpPr>
        <p:spPr>
          <a:xfrm>
            <a:off x="5875020" y="4822613"/>
            <a:ext cx="1354667" cy="312420"/>
          </a:xfrm>
          <a:prstGeom prst="roundRect">
            <a:avLst/>
          </a:prstGeom>
          <a:solidFill>
            <a:schemeClr val="accent1"/>
          </a:solidFill>
          <a:ln w="28575" cmpd="sng">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a:ln>
                  <a:noFill/>
                </a:ln>
                <a:solidFill>
                  <a:prstClr val="black"/>
                </a:solidFill>
                <a:effectLst/>
                <a:uLnTx/>
                <a:uFillTx/>
                <a:latin typeface="Arial" panose="020B0604020202020204" pitchFamily="34" charset="0"/>
                <a:ea typeface="微软雅黑 Light"/>
                <a:cs typeface="Arial" panose="020B0604020202020204" pitchFamily="34" charset="0"/>
              </a:rPr>
              <a:t> </a:t>
            </a:r>
          </a:p>
        </p:txBody>
      </p:sp>
      <p:sp>
        <p:nvSpPr>
          <p:cNvPr id="2" name="标题 1"/>
          <p:cNvSpPr>
            <a:spLocks noGrp="1"/>
          </p:cNvSpPr>
          <p:nvPr>
            <p:ph type="title"/>
          </p:nvPr>
        </p:nvSpPr>
        <p:spPr>
          <a:xfrm>
            <a:off x="773853" y="561340"/>
            <a:ext cx="2693247" cy="474980"/>
          </a:xfrm>
        </p:spPr>
        <p:txBody>
          <a:bodyPr/>
          <a:lstStyle/>
          <a:p>
            <a:pPr algn="l"/>
            <a:r>
              <a:rPr lang="zh-CN" altLang="en-US" sz="2400" dirty="0"/>
              <a:t>产业发展分析</a:t>
            </a:r>
            <a:endParaRPr lang="zh-CN" altLang="en-US" sz="2400" dirty="0">
              <a:solidFill>
                <a:schemeClr val="bg1"/>
              </a:solidFill>
            </a:endParaRPr>
          </a:p>
        </p:txBody>
      </p:sp>
      <p:graphicFrame>
        <p:nvGraphicFramePr>
          <p:cNvPr id="5" name="图表 4"/>
          <p:cNvGraphicFramePr/>
          <p:nvPr/>
        </p:nvGraphicFramePr>
        <p:xfrm>
          <a:off x="163407" y="1126913"/>
          <a:ext cx="5186680" cy="4603327"/>
        </p:xfrm>
        <a:graphic>
          <a:graphicData uri="http://schemas.openxmlformats.org/drawingml/2006/chart">
            <c:chart xmlns:c="http://schemas.openxmlformats.org/drawingml/2006/chart" xmlns:r="http://schemas.openxmlformats.org/officeDocument/2006/relationships" r:id="rId4"/>
          </a:graphicData>
        </a:graphic>
      </p:graphicFrame>
      <p:sp>
        <p:nvSpPr>
          <p:cNvPr id="30" name="圆角矩形 29"/>
          <p:cNvSpPr/>
          <p:nvPr/>
        </p:nvSpPr>
        <p:spPr>
          <a:xfrm>
            <a:off x="5875020" y="1805093"/>
            <a:ext cx="1423247" cy="358987"/>
          </a:xfrm>
          <a:prstGeom prst="roundRect">
            <a:avLst/>
          </a:prstGeom>
          <a:solidFill>
            <a:schemeClr val="accent1"/>
          </a:solidFill>
          <a:ln w="28575" cmpd="sng">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a:ln>
                  <a:noFill/>
                </a:ln>
                <a:solidFill>
                  <a:prstClr val="black"/>
                </a:solidFill>
                <a:effectLst/>
                <a:uLnTx/>
                <a:uFillTx/>
                <a:latin typeface="Arial" panose="020B0604020202020204" pitchFamily="34" charset="0"/>
                <a:ea typeface="微软雅黑 Light"/>
                <a:cs typeface="Arial" panose="020B0604020202020204" pitchFamily="34" charset="0"/>
              </a:rPr>
              <a:t> </a:t>
            </a:r>
          </a:p>
        </p:txBody>
      </p:sp>
      <p:sp>
        <p:nvSpPr>
          <p:cNvPr id="18" name="文本框 17"/>
          <p:cNvSpPr txBox="1"/>
          <p:nvPr/>
        </p:nvSpPr>
        <p:spPr>
          <a:xfrm>
            <a:off x="5803053" y="1805093"/>
            <a:ext cx="5998633" cy="1045210"/>
          </a:xfrm>
          <a:prstGeom prst="rect">
            <a:avLst/>
          </a:prstGeom>
          <a:noFill/>
          <a:effectLst/>
          <a:scene3d>
            <a:camera prst="orthographicFront"/>
            <a:lightRig rig="threePt" dir="t"/>
          </a:scene3d>
          <a:sp3d prstMaterial="matte"/>
        </p:spPr>
        <p:txBody>
          <a:bodyPr wrap="square" rtlCol="0">
            <a:spAutoFit/>
          </a:bodyPr>
          <a:lstStyle/>
          <a:p>
            <a:pPr marL="228600" marR="0" lvl="0" indent="-228600" algn="l" defTabSz="914400" rtl="0" eaLnBrk="1" fontAlgn="auto" latinLnBrk="0" hangingPunct="1">
              <a:lnSpc>
                <a:spcPct val="100000"/>
              </a:lnSpc>
              <a:spcBef>
                <a:spcPts val="0"/>
              </a:spcBef>
              <a:spcAft>
                <a:spcPts val="0"/>
              </a:spcAft>
              <a:buClrTx/>
              <a:buSzTx/>
              <a:buFont typeface="+mj-ea"/>
              <a:buAutoNum type="circleNumDbPlain"/>
              <a:defRPr/>
            </a:pPr>
            <a:r>
              <a:rPr kumimoji="0" lang="zh-CN" altLang="en-US" sz="1600" b="0" i="0" u="none" strike="noStrike" kern="1200" cap="none" spc="0" normalizeH="0" baseline="0" noProof="0">
                <a:ln>
                  <a:noFill/>
                </a:ln>
                <a:solidFill>
                  <a:prstClr val="white"/>
                </a:solidFill>
                <a:effectLst/>
                <a:uLnTx/>
                <a:uFillTx/>
                <a:latin typeface="Calibri Light" panose="020F0302020204030204"/>
                <a:ea typeface="微软雅黑 Light"/>
                <a:cs typeface="+mn-cs"/>
              </a:rPr>
              <a:t>先进入优势</a:t>
            </a:r>
          </a:p>
          <a:p>
            <a:pPr marL="228600" marR="0" lvl="0" indent="-228600" algn="l" defTabSz="914400" rtl="0" eaLnBrk="1" fontAlgn="auto" latinLnBrk="0" hangingPunct="1">
              <a:lnSpc>
                <a:spcPct val="100000"/>
              </a:lnSpc>
              <a:spcBef>
                <a:spcPts val="0"/>
              </a:spcBef>
              <a:spcAft>
                <a:spcPts val="0"/>
              </a:spcAft>
              <a:buClrTx/>
              <a:buSzTx/>
              <a:buFont typeface="+mj-ea"/>
              <a:buAutoNum type="circleNumDbPlain"/>
              <a:defRPr/>
            </a:pPr>
            <a:endParaRPr kumimoji="0" lang="zh-CN" altLang="en-US" sz="1600" b="0" i="0" u="none" strike="noStrike" kern="1200" cap="none" spc="0" normalizeH="0" baseline="0" noProof="0">
              <a:ln>
                <a:noFill/>
              </a:ln>
              <a:solidFill>
                <a:prstClr val="white"/>
              </a:solidFill>
              <a:effectLst/>
              <a:uLnTx/>
              <a:uFillTx/>
              <a:latin typeface="Calibri Light" panose="020F0302020204030204"/>
              <a:ea typeface="微软雅黑 Light"/>
              <a:cs typeface="+mn-cs"/>
            </a:endParaRPr>
          </a:p>
          <a:p>
            <a:pPr marL="0" marR="0" lvl="0" indent="0" algn="l" defTabSz="914400" rtl="0" eaLnBrk="1" fontAlgn="auto" latinLnBrk="0" hangingPunct="1">
              <a:lnSpc>
                <a:spcPct val="100000"/>
              </a:lnSpc>
              <a:spcBef>
                <a:spcPts val="0"/>
              </a:spcBef>
              <a:spcAft>
                <a:spcPts val="0"/>
              </a:spcAft>
              <a:buClrTx/>
              <a:buSzTx/>
              <a:buFont typeface="+mj-ea"/>
              <a:buNone/>
              <a:defRPr/>
            </a:pPr>
            <a:r>
              <a:rPr kumimoji="0" lang="zh-CN" altLang="en-US" sz="1600" b="0" i="0" u="none" strike="noStrike" kern="1200" cap="none" spc="0" normalizeH="0" baseline="0" noProof="0">
                <a:ln>
                  <a:noFill/>
                </a:ln>
                <a:solidFill>
                  <a:srgbClr val="613920"/>
                </a:solidFill>
                <a:effectLst/>
                <a:uLnTx/>
                <a:uFillTx/>
                <a:latin typeface="Calibri Light" panose="020F0302020204030204"/>
                <a:ea typeface="微软雅黑 Light"/>
                <a:cs typeface="+mn-cs"/>
              </a:rPr>
              <a:t>       </a:t>
            </a:r>
            <a:r>
              <a:rPr kumimoji="0" lang="zh-CN" altLang="en-US" sz="1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华为已建立</a:t>
            </a:r>
            <a:r>
              <a:rPr kumimoji="0" lang="zh-CN" altLang="en-US" sz="1400" b="0" i="0" u="none" strike="noStrike" kern="1200" cap="none" spc="0" normalizeH="0" baseline="0" noProof="0">
                <a:ln>
                  <a:noFill/>
                </a:ln>
                <a:solidFill>
                  <a:srgbClr val="C51729"/>
                </a:solidFill>
                <a:effectLst/>
                <a:uLnTx/>
                <a:uFillTx/>
                <a:latin typeface="微软雅黑" panose="020B0503020204020204" charset="-122"/>
                <a:ea typeface="微软雅黑" panose="020B0503020204020204" charset="-122"/>
                <a:cs typeface="+mn-cs"/>
              </a:rPr>
              <a:t>完整的市场渠道体系</a:t>
            </a:r>
            <a:r>
              <a:rPr kumimoji="0" lang="zh-CN" altLang="en-US" sz="1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，享有市场营销渠道优势。</a:t>
            </a:r>
            <a:r>
              <a:rPr kumimoji="0" lang="zh-CN" altLang="en-US" sz="1400" b="0" i="0" u="none" strike="noStrike" kern="1200" cap="none" spc="0" normalizeH="0" baseline="0" noProof="0">
                <a:ln>
                  <a:noFill/>
                </a:ln>
                <a:solidFill>
                  <a:srgbClr val="C51729"/>
                </a:solidFill>
                <a:effectLst/>
                <a:uLnTx/>
                <a:uFillTx/>
                <a:latin typeface="微软雅黑" panose="020B0503020204020204" charset="-122"/>
                <a:ea typeface="微软雅黑" panose="020B0503020204020204" charset="-122"/>
                <a:cs typeface="+mn-cs"/>
              </a:rPr>
              <a:t>产业链正逐渐成型</a:t>
            </a:r>
            <a:r>
              <a:rPr kumimoji="0" lang="zh-CN" altLang="en-US" sz="1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，拥有众多合作伙伴。</a:t>
            </a:r>
          </a:p>
        </p:txBody>
      </p:sp>
      <p:sp>
        <p:nvSpPr>
          <p:cNvPr id="19" name="文本框 18"/>
          <p:cNvSpPr txBox="1"/>
          <p:nvPr/>
        </p:nvSpPr>
        <p:spPr>
          <a:xfrm>
            <a:off x="5803053" y="4822613"/>
            <a:ext cx="5999480" cy="1229995"/>
          </a:xfrm>
          <a:prstGeom prst="rect">
            <a:avLst/>
          </a:prstGeom>
          <a:noFill/>
        </p:spPr>
        <p:txBody>
          <a:bodyPr wrap="square" rtlCol="0" anchor="t">
            <a:spAutoFit/>
          </a:bodyPr>
          <a:lstStyle/>
          <a:p>
            <a:pPr marL="228600" marR="0" lvl="0" indent="-228600" algn="l" defTabSz="914400" rtl="0" eaLnBrk="1" fontAlgn="auto" latinLnBrk="0" hangingPunct="1">
              <a:lnSpc>
                <a:spcPct val="100000"/>
              </a:lnSpc>
              <a:spcBef>
                <a:spcPts val="0"/>
              </a:spcBef>
              <a:spcAft>
                <a:spcPts val="0"/>
              </a:spcAft>
              <a:buClrTx/>
              <a:buSzTx/>
              <a:buFont typeface="+mj-ea"/>
              <a:buAutoNum type="circleNumDbPlain" startAt="3"/>
              <a:defRPr/>
            </a:pPr>
            <a:r>
              <a:rPr kumimoji="0" lang="zh-CN" altLang="en-US" sz="1600" b="0" i="0" u="none" strike="noStrike" kern="1200" cap="none" spc="0" normalizeH="0" baseline="0" noProof="0" dirty="0">
                <a:ln>
                  <a:noFill/>
                </a:ln>
                <a:solidFill>
                  <a:prstClr val="white"/>
                </a:solidFill>
                <a:effectLst/>
                <a:uLnTx/>
                <a:uFillTx/>
                <a:latin typeface="微软雅黑 Light"/>
                <a:ea typeface="微软雅黑 Light"/>
                <a:cs typeface="+mn-cs"/>
                <a:sym typeface="+mn-ea"/>
              </a:rPr>
              <a:t>技术壁垒</a:t>
            </a:r>
          </a:p>
          <a:p>
            <a:pPr marL="228600" marR="0" lvl="0" indent="-228600" algn="l" defTabSz="914400" rtl="0" eaLnBrk="1" fontAlgn="auto" latinLnBrk="0" hangingPunct="1">
              <a:lnSpc>
                <a:spcPct val="100000"/>
              </a:lnSpc>
              <a:spcBef>
                <a:spcPts val="0"/>
              </a:spcBef>
              <a:spcAft>
                <a:spcPts val="0"/>
              </a:spcAft>
              <a:buClrTx/>
              <a:buSzTx/>
              <a:buFont typeface="+mj-ea"/>
              <a:buAutoNum type="circleNumDbPlain" startAt="3"/>
              <a:defRPr/>
            </a:pPr>
            <a:endParaRPr kumimoji="0" lang="zh-CN" altLang="en-US" sz="1600" b="0" i="0" u="none" strike="noStrike" kern="1200" cap="none" spc="0" normalizeH="0" baseline="0" noProof="0" dirty="0">
              <a:ln>
                <a:noFill/>
              </a:ln>
              <a:solidFill>
                <a:srgbClr val="613920"/>
              </a:solidFill>
              <a:effectLst/>
              <a:uLnTx/>
              <a:uFillTx/>
              <a:latin typeface="微软雅黑 Light"/>
              <a:ea typeface="微软雅黑 Light"/>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solidFill>
                <a:effectLst/>
                <a:uLnTx/>
                <a:uFillTx/>
                <a:latin typeface="Calibri Light" panose="020F0302020204030204"/>
                <a:ea typeface="微软雅黑 Light"/>
                <a:cs typeface="+mn-cs"/>
              </a:rPr>
              <a:t>  </a:t>
            </a:r>
            <a:r>
              <a:rPr kumimoji="0" lang="zh-CN" altLang="en-US" sz="133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rPr>
              <a:t>    </a:t>
            </a:r>
            <a:r>
              <a:rPr kumimoji="0" lang="zh-CN" altLang="en-US"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rPr>
              <a:t> </a:t>
            </a:r>
            <a:r>
              <a:rPr kumimoji="0" lang="en-US"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rPr>
              <a:t>5G</a:t>
            </a:r>
            <a:r>
              <a:rPr kumimoji="0" lang="zh-CN" altLang="en-US"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rPr>
              <a:t>带来思维方式、商业模式的变革。相互之间跨界融合仍不充分，运营商、设备商、工业互联网企业间的</a:t>
            </a:r>
            <a:r>
              <a:rPr kumimoji="0" lang="zh-CN" altLang="en-US" sz="1400" b="0" i="0" u="none" strike="noStrike" kern="1200" cap="none" spc="0" normalizeH="0" baseline="0" noProof="0" dirty="0">
                <a:ln>
                  <a:noFill/>
                </a:ln>
                <a:solidFill>
                  <a:srgbClr val="C51729"/>
                </a:solidFill>
                <a:effectLst/>
                <a:uLnTx/>
                <a:uFillTx/>
                <a:latin typeface="微软雅黑" panose="020B0503020204020204" charset="-122"/>
                <a:ea typeface="微软雅黑" panose="020B0503020204020204" charset="-122"/>
                <a:cs typeface="+mj-ea"/>
              </a:rPr>
              <a:t>行业壁垒仍较高</a:t>
            </a:r>
            <a:r>
              <a:rPr kumimoji="0" lang="zh-CN" altLang="en-US"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rPr>
              <a:t>，企业间融合融通、相互促进的产业生态尚未形成。</a:t>
            </a:r>
          </a:p>
        </p:txBody>
      </p:sp>
      <p:graphicFrame>
        <p:nvGraphicFramePr>
          <p:cNvPr id="21" name="表格 20"/>
          <p:cNvGraphicFramePr/>
          <p:nvPr>
            <p:custDataLst>
              <p:tags r:id="rId1"/>
            </p:custDataLst>
          </p:nvPr>
        </p:nvGraphicFramePr>
        <p:xfrm>
          <a:off x="400473" y="5567680"/>
          <a:ext cx="4711700" cy="753110"/>
        </p:xfrm>
        <a:graphic>
          <a:graphicData uri="http://schemas.openxmlformats.org/drawingml/2006/table">
            <a:tbl>
              <a:tblPr firstRow="1" bandRow="1">
                <a:tableStyleId>{5C22544A-7EE6-4342-B048-85BDC9FD1C3A}</a:tableStyleId>
              </a:tblPr>
              <a:tblGrid>
                <a:gridCol w="942340">
                  <a:extLst>
                    <a:ext uri="{9D8B030D-6E8A-4147-A177-3AD203B41FA5}">
                      <a16:colId xmlns:a16="http://schemas.microsoft.com/office/drawing/2014/main" val="20000"/>
                    </a:ext>
                  </a:extLst>
                </a:gridCol>
                <a:gridCol w="942340">
                  <a:extLst>
                    <a:ext uri="{9D8B030D-6E8A-4147-A177-3AD203B41FA5}">
                      <a16:colId xmlns:a16="http://schemas.microsoft.com/office/drawing/2014/main" val="20001"/>
                    </a:ext>
                  </a:extLst>
                </a:gridCol>
                <a:gridCol w="942340">
                  <a:extLst>
                    <a:ext uri="{9D8B030D-6E8A-4147-A177-3AD203B41FA5}">
                      <a16:colId xmlns:a16="http://schemas.microsoft.com/office/drawing/2014/main" val="20002"/>
                    </a:ext>
                  </a:extLst>
                </a:gridCol>
                <a:gridCol w="942340">
                  <a:extLst>
                    <a:ext uri="{9D8B030D-6E8A-4147-A177-3AD203B41FA5}">
                      <a16:colId xmlns:a16="http://schemas.microsoft.com/office/drawing/2014/main" val="20003"/>
                    </a:ext>
                  </a:extLst>
                </a:gridCol>
                <a:gridCol w="942340">
                  <a:extLst>
                    <a:ext uri="{9D8B030D-6E8A-4147-A177-3AD203B41FA5}">
                      <a16:colId xmlns:a16="http://schemas.microsoft.com/office/drawing/2014/main" val="20004"/>
                    </a:ext>
                  </a:extLst>
                </a:gridCol>
              </a:tblGrid>
              <a:tr h="321945">
                <a:tc>
                  <a:txBody>
                    <a:bodyPr/>
                    <a:lstStyle/>
                    <a:p>
                      <a:pPr indent="0" algn="ctr">
                        <a:buNone/>
                      </a:pPr>
                      <a:r>
                        <a:rPr lang="zh-CN" sz="1600" b="1">
                          <a:solidFill>
                            <a:schemeClr val="bg1"/>
                          </a:solidFill>
                          <a:latin typeface="+mj-ea"/>
                          <a:ea typeface="+mj-ea"/>
                        </a:rPr>
                        <a:t>品牌</a:t>
                      </a:r>
                      <a:endParaRPr lang="zh-CN" altLang="en-US" sz="1600" b="1">
                        <a:solidFill>
                          <a:schemeClr val="bg1"/>
                        </a:solidFill>
                        <a:latin typeface="+mj-ea"/>
                        <a:ea typeface="+mj-ea"/>
                      </a:endParaRPr>
                    </a:p>
                  </a:txBody>
                  <a:tcPr marL="16933" marR="16933" marT="16933" marB="6096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accent1"/>
                    </a:solidFill>
                  </a:tcPr>
                </a:tc>
                <a:tc>
                  <a:txBody>
                    <a:bodyPr/>
                    <a:lstStyle/>
                    <a:p>
                      <a:pPr indent="0" algn="ctr">
                        <a:buNone/>
                      </a:pPr>
                      <a:r>
                        <a:rPr lang="zh-CN" sz="1600" b="1">
                          <a:solidFill>
                            <a:schemeClr val="bg1"/>
                          </a:solidFill>
                          <a:latin typeface="+mj-ea"/>
                          <a:ea typeface="+mj-ea"/>
                        </a:rPr>
                        <a:t>华为</a:t>
                      </a:r>
                      <a:endParaRPr lang="zh-CN" altLang="en-US" sz="1600" b="1">
                        <a:solidFill>
                          <a:schemeClr val="bg1"/>
                        </a:solidFill>
                        <a:latin typeface="+mj-ea"/>
                        <a:ea typeface="+mj-ea"/>
                      </a:endParaRPr>
                    </a:p>
                  </a:txBody>
                  <a:tcPr marL="16933" marR="16933" marT="16933" marB="6096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accent1"/>
                    </a:solidFill>
                  </a:tcPr>
                </a:tc>
                <a:tc>
                  <a:txBody>
                    <a:bodyPr/>
                    <a:lstStyle/>
                    <a:p>
                      <a:pPr indent="0" algn="ctr">
                        <a:buNone/>
                      </a:pPr>
                      <a:r>
                        <a:rPr lang="zh-CN" sz="1600" b="1">
                          <a:solidFill>
                            <a:schemeClr val="bg1"/>
                          </a:solidFill>
                          <a:latin typeface="+mj-ea"/>
                          <a:ea typeface="+mj-ea"/>
                        </a:rPr>
                        <a:t>爱立信</a:t>
                      </a:r>
                      <a:endParaRPr lang="zh-CN" altLang="en-US" sz="1600" b="1">
                        <a:solidFill>
                          <a:schemeClr val="bg1"/>
                        </a:solidFill>
                        <a:latin typeface="+mj-ea"/>
                        <a:ea typeface="+mj-ea"/>
                      </a:endParaRPr>
                    </a:p>
                  </a:txBody>
                  <a:tcPr marL="16933" marR="16933" marT="16933" marB="6096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accent1"/>
                    </a:solidFill>
                  </a:tcPr>
                </a:tc>
                <a:tc>
                  <a:txBody>
                    <a:bodyPr/>
                    <a:lstStyle/>
                    <a:p>
                      <a:pPr indent="0" algn="ctr">
                        <a:buNone/>
                      </a:pPr>
                      <a:r>
                        <a:rPr lang="zh-CN" sz="1600" b="1">
                          <a:solidFill>
                            <a:schemeClr val="bg1"/>
                          </a:solidFill>
                          <a:latin typeface="+mj-ea"/>
                          <a:ea typeface="+mj-ea"/>
                        </a:rPr>
                        <a:t>诺基亚</a:t>
                      </a:r>
                      <a:endParaRPr lang="zh-CN" altLang="en-US" sz="1600" b="1">
                        <a:solidFill>
                          <a:schemeClr val="bg1"/>
                        </a:solidFill>
                        <a:latin typeface="+mj-ea"/>
                        <a:ea typeface="+mj-ea"/>
                      </a:endParaRPr>
                    </a:p>
                  </a:txBody>
                  <a:tcPr marL="16933" marR="16933" marT="16933" marB="6096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accent1"/>
                    </a:solidFill>
                  </a:tcPr>
                </a:tc>
                <a:tc>
                  <a:txBody>
                    <a:bodyPr/>
                    <a:lstStyle/>
                    <a:p>
                      <a:pPr indent="0" algn="ctr">
                        <a:buNone/>
                      </a:pPr>
                      <a:r>
                        <a:rPr lang="zh-CN" sz="1600" b="1">
                          <a:solidFill>
                            <a:schemeClr val="bg1"/>
                          </a:solidFill>
                          <a:latin typeface="+mj-ea"/>
                          <a:ea typeface="+mj-ea"/>
                        </a:rPr>
                        <a:t>中兴</a:t>
                      </a:r>
                      <a:endParaRPr lang="zh-CN" altLang="en-US" sz="1600" b="1">
                        <a:solidFill>
                          <a:schemeClr val="bg1"/>
                        </a:solidFill>
                        <a:latin typeface="+mj-ea"/>
                        <a:ea typeface="+mj-ea"/>
                      </a:endParaRPr>
                    </a:p>
                  </a:txBody>
                  <a:tcPr marL="16933" marR="16933" marT="16933" marB="6096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31165">
                <a:tc>
                  <a:txBody>
                    <a:bodyPr/>
                    <a:lstStyle/>
                    <a:p>
                      <a:pPr indent="0" algn="ctr">
                        <a:buNone/>
                      </a:pPr>
                      <a:r>
                        <a:rPr lang="zh-CN" sz="1600" b="0">
                          <a:solidFill>
                            <a:schemeClr val="tx1"/>
                          </a:solidFill>
                          <a:latin typeface="+mj-ea"/>
                          <a:ea typeface="+mj-ea"/>
                          <a:cs typeface="+mj-ea"/>
                        </a:rPr>
                        <a:t>5G订单数</a:t>
                      </a:r>
                      <a:endParaRPr lang="zh-CN" altLang="en-US" sz="1600" b="0">
                        <a:solidFill>
                          <a:schemeClr val="tx1"/>
                        </a:solidFill>
                        <a:latin typeface="+mj-ea"/>
                        <a:ea typeface="+mj-ea"/>
                        <a:cs typeface="+mj-ea"/>
                      </a:endParaRPr>
                    </a:p>
                  </a:txBody>
                  <a:tcPr marL="16933" marR="16933" marT="16933" marB="6096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bg2">
                        <a:lumMod val="90000"/>
                      </a:schemeClr>
                    </a:solidFill>
                  </a:tcPr>
                </a:tc>
                <a:tc>
                  <a:txBody>
                    <a:bodyPr/>
                    <a:lstStyle/>
                    <a:p>
                      <a:pPr indent="0" algn="ctr">
                        <a:buNone/>
                      </a:pPr>
                      <a:r>
                        <a:rPr lang="en-US" altLang="en-US" sz="1600" b="0">
                          <a:solidFill>
                            <a:schemeClr val="tx1"/>
                          </a:solidFill>
                          <a:latin typeface="+mj-ea"/>
                          <a:ea typeface="+mj-ea"/>
                        </a:rPr>
                        <a:t>91</a:t>
                      </a:r>
                    </a:p>
                  </a:txBody>
                  <a:tcPr marL="16933" marR="16933" marT="16933" marB="6096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bg2">
                        <a:lumMod val="90000"/>
                      </a:schemeClr>
                    </a:solidFill>
                  </a:tcPr>
                </a:tc>
                <a:tc>
                  <a:txBody>
                    <a:bodyPr/>
                    <a:lstStyle/>
                    <a:p>
                      <a:pPr indent="0" algn="ctr">
                        <a:buNone/>
                      </a:pPr>
                      <a:r>
                        <a:rPr lang="en-US" sz="1600" b="0">
                          <a:solidFill>
                            <a:schemeClr val="tx1"/>
                          </a:solidFill>
                          <a:latin typeface="+mj-ea"/>
                          <a:ea typeface="+mj-ea"/>
                        </a:rPr>
                        <a:t>81</a:t>
                      </a:r>
                      <a:endParaRPr lang="en-US" altLang="en-US" sz="1600" b="0">
                        <a:solidFill>
                          <a:schemeClr val="tx1"/>
                        </a:solidFill>
                        <a:latin typeface="+mj-ea"/>
                        <a:ea typeface="+mj-ea"/>
                      </a:endParaRPr>
                    </a:p>
                  </a:txBody>
                  <a:tcPr marL="16933" marR="16933" marT="16933" marB="6096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bg2">
                        <a:lumMod val="90000"/>
                      </a:schemeClr>
                    </a:solidFill>
                  </a:tcPr>
                </a:tc>
                <a:tc>
                  <a:txBody>
                    <a:bodyPr/>
                    <a:lstStyle/>
                    <a:p>
                      <a:pPr indent="0" algn="ctr">
                        <a:buNone/>
                      </a:pPr>
                      <a:r>
                        <a:rPr lang="en-US" altLang="en-US" sz="1600" b="0">
                          <a:solidFill>
                            <a:schemeClr val="tx1"/>
                          </a:solidFill>
                          <a:latin typeface="+mj-ea"/>
                          <a:ea typeface="+mj-ea"/>
                        </a:rPr>
                        <a:t>67</a:t>
                      </a:r>
                    </a:p>
                  </a:txBody>
                  <a:tcPr marL="16933" marR="16933" marT="16933" marB="6096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bg2">
                        <a:lumMod val="90000"/>
                      </a:schemeClr>
                    </a:solidFill>
                  </a:tcPr>
                </a:tc>
                <a:tc>
                  <a:txBody>
                    <a:bodyPr/>
                    <a:lstStyle/>
                    <a:p>
                      <a:pPr indent="0" algn="ctr">
                        <a:buNone/>
                      </a:pPr>
                      <a:r>
                        <a:rPr lang="en-US" sz="1600" b="0">
                          <a:solidFill>
                            <a:schemeClr val="tx1"/>
                          </a:solidFill>
                          <a:latin typeface="+mj-ea"/>
                          <a:ea typeface="+mj-ea"/>
                        </a:rPr>
                        <a:t>35</a:t>
                      </a:r>
                      <a:endParaRPr lang="en-US" altLang="en-US" sz="1600" b="0">
                        <a:solidFill>
                          <a:schemeClr val="tx1"/>
                        </a:solidFill>
                        <a:latin typeface="+mj-ea"/>
                        <a:ea typeface="+mj-ea"/>
                      </a:endParaRPr>
                    </a:p>
                  </a:txBody>
                  <a:tcPr marL="16933" marR="16933" marT="16933" marB="6096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1"/>
                  </a:ext>
                </a:extLst>
              </a:tr>
            </a:tbl>
          </a:graphicData>
        </a:graphic>
      </p:graphicFrame>
      <p:sp>
        <p:nvSpPr>
          <p:cNvPr id="41" name="矩形 40"/>
          <p:cNvSpPr/>
          <p:nvPr/>
        </p:nvSpPr>
        <p:spPr>
          <a:xfrm>
            <a:off x="-10785" y="6647286"/>
            <a:ext cx="12193200" cy="226800"/>
          </a:xfrm>
          <a:prstGeom prst="rect">
            <a:avLst/>
          </a:prstGeom>
          <a:solidFill>
            <a:srgbClr val="C00000"/>
          </a:solidFill>
          <a:ln w="9525" cap="flat" cmpd="sng" algn="ctr">
            <a:noFill/>
            <a:prstDash val="solid"/>
          </a:ln>
          <a:effectLst/>
        </p:spPr>
        <p:txBody>
          <a:bodyPr rtlCol="0" anchor="ctr"/>
          <a:lstStyle/>
          <a:p>
            <a:pPr lvl="0" fontAlgn="base">
              <a:spcBef>
                <a:spcPct val="0"/>
              </a:spcBef>
              <a:spcAft>
                <a:spcPct val="0"/>
              </a:spcAft>
            </a:pPr>
            <a:r>
              <a:rPr kumimoji="0" lang="en-US" altLang="zh-CN" sz="1200" b="0" i="0" u="none" strike="noStrike" kern="1200" cap="none" spc="0" normalizeH="0" baseline="0" noProof="0" dirty="0" err="1">
                <a:ln>
                  <a:noFill/>
                </a:ln>
                <a:solidFill>
                  <a:prstClr val="white"/>
                </a:solidFill>
                <a:effectLst/>
                <a:uLnTx/>
                <a:uFillTx/>
                <a:latin typeface="微软雅黑" panose="020B0503020204020204" charset="-122"/>
                <a:ea typeface="微软雅黑" panose="020B0503020204020204" charset="-122"/>
                <a:cs typeface="+mj-ea"/>
                <a:sym typeface="+mn-ea"/>
              </a:rPr>
              <a:t>资料来源</a:t>
            </a:r>
            <a:r>
              <a:rPr kumimoji="0" lang="en-US" altLang="zh-CN"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j-ea"/>
                <a:sym typeface="+mn-ea"/>
              </a:rPr>
              <a:t>：《全球5G设备市场份额排名</a:t>
            </a:r>
            <a:r>
              <a:rPr lang="en-US" altLang="zh-CN" sz="1200" dirty="0">
                <a:solidFill>
                  <a:prstClr val="white"/>
                </a:solidFill>
                <a:latin typeface="微软雅黑" panose="020B0503020204020204" charset="-122"/>
                <a:ea typeface="微软雅黑" panose="020B0503020204020204" charset="-122"/>
                <a:cs typeface="+mj-ea"/>
                <a:sym typeface="+mn-ea"/>
              </a:rPr>
              <a:t>》——</a:t>
            </a:r>
            <a:r>
              <a:rPr lang="en-US" altLang="zh-CN" sz="1200" dirty="0" err="1">
                <a:solidFill>
                  <a:prstClr val="white"/>
                </a:solidFill>
                <a:latin typeface="微软雅黑" panose="020B0503020204020204" charset="-122"/>
                <a:ea typeface="微软雅黑" panose="020B0503020204020204" charset="-122"/>
                <a:cs typeface="+mj-ea"/>
                <a:sym typeface="+mn-ea"/>
              </a:rPr>
              <a:t>Dell'Oro</a:t>
            </a:r>
            <a:r>
              <a:rPr lang="en-US" altLang="zh-CN" sz="1200" dirty="0">
                <a:solidFill>
                  <a:prstClr val="white"/>
                </a:solidFill>
                <a:latin typeface="微软雅黑" panose="020B0503020204020204" charset="-122"/>
                <a:ea typeface="微软雅黑" panose="020B0503020204020204" charset="-122"/>
                <a:cs typeface="+mj-ea"/>
                <a:sym typeface="+mn-ea"/>
              </a:rPr>
              <a:t> Group，</a:t>
            </a:r>
            <a:r>
              <a:rPr kumimoji="0" lang="en-US" altLang="zh-CN"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j-ea"/>
                <a:sym typeface="+mn-ea"/>
              </a:rPr>
              <a:t>We can </a:t>
            </a:r>
            <a:r>
              <a:rPr kumimoji="0" lang="zh-CN" altLang="en-US" sz="1200" b="0" i="0" u="none" strike="noStrike" kern="1200" cap="none" spc="0" normalizeH="0" baseline="0" noProof="0" dirty="0" err="1">
                <a:ln>
                  <a:noFill/>
                </a:ln>
                <a:solidFill>
                  <a:prstClr val="white"/>
                </a:solidFill>
                <a:effectLst/>
                <a:uLnTx/>
                <a:uFillTx/>
                <a:latin typeface="微软雅黑" panose="020B0503020204020204" charset="-122"/>
                <a:ea typeface="微软雅黑" panose="020B0503020204020204" charset="-122"/>
                <a:cs typeface="+mj-ea"/>
                <a:sym typeface="+mn-ea"/>
              </a:rPr>
              <a:t>分析</a:t>
            </a:r>
            <a:endParaRPr kumimoji="0" lang="en-US" altLang="zh-CN" sz="1200" b="0"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grpSp>
        <p:nvGrpSpPr>
          <p:cNvPr id="29" name="组合 28"/>
          <p:cNvGrpSpPr/>
          <p:nvPr/>
        </p:nvGrpSpPr>
        <p:grpSpPr>
          <a:xfrm>
            <a:off x="615315" y="1127550"/>
            <a:ext cx="5742093" cy="342053"/>
            <a:chOff x="250" y="1804"/>
            <a:chExt cx="6782" cy="404"/>
          </a:xfrm>
        </p:grpSpPr>
        <p:sp>
          <p:nvSpPr>
            <p:cNvPr id="32" name="矩形 31"/>
            <p:cNvSpPr/>
            <p:nvPr/>
          </p:nvSpPr>
          <p:spPr>
            <a:xfrm>
              <a:off x="250" y="1804"/>
              <a:ext cx="400" cy="400"/>
            </a:xfrm>
            <a:prstGeom prst="rect">
              <a:avLst/>
            </a:prstGeom>
            <a:solidFill>
              <a:srgbClr val="C00000"/>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i="0" u="none" strike="noStrike" kern="1200" cap="none" spc="0" normalizeH="0" baseline="0" noProof="0" dirty="0" err="1">
                  <a:ln>
                    <a:noFill/>
                  </a:ln>
                  <a:solidFill>
                    <a:prstClr val="white"/>
                  </a:solidFill>
                  <a:effectLst/>
                  <a:uLnTx/>
                  <a:uFillTx/>
                  <a:latin typeface="微软雅黑" panose="020B0503020204020204" charset="-122"/>
                  <a:ea typeface="微软雅黑" panose="020B0503020204020204" charset="-122"/>
                  <a:cs typeface="+mn-cs"/>
                </a:rPr>
                <a:t>1</a:t>
              </a:r>
            </a:p>
          </p:txBody>
        </p:sp>
        <p:sp>
          <p:nvSpPr>
            <p:cNvPr id="33" name="TextBox 2"/>
            <p:cNvSpPr txBox="1"/>
            <p:nvPr/>
          </p:nvSpPr>
          <p:spPr>
            <a:xfrm>
              <a:off x="840" y="1881"/>
              <a:ext cx="6192" cy="327"/>
            </a:xfrm>
            <a:prstGeom prst="rect">
              <a:avLst/>
            </a:prstGeom>
            <a:noFill/>
          </p:spPr>
          <p:txBody>
            <a:bodyPr vert="horz" wrap="squar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市场份额第一，处于产业领导地位</a:t>
              </a:r>
            </a:p>
          </p:txBody>
        </p:sp>
      </p:grpSp>
      <p:grpSp>
        <p:nvGrpSpPr>
          <p:cNvPr id="12" name="组合 11"/>
          <p:cNvGrpSpPr/>
          <p:nvPr/>
        </p:nvGrpSpPr>
        <p:grpSpPr>
          <a:xfrm>
            <a:off x="6123093" y="1127762"/>
            <a:ext cx="5499947" cy="354753"/>
            <a:chOff x="250" y="1804"/>
            <a:chExt cx="6496" cy="419"/>
          </a:xfrm>
        </p:grpSpPr>
        <p:sp>
          <p:nvSpPr>
            <p:cNvPr id="14" name="矩形 13"/>
            <p:cNvSpPr/>
            <p:nvPr/>
          </p:nvSpPr>
          <p:spPr>
            <a:xfrm>
              <a:off x="250" y="1804"/>
              <a:ext cx="400" cy="400"/>
            </a:xfrm>
            <a:prstGeom prst="rect">
              <a:avLst/>
            </a:prstGeom>
            <a:solidFill>
              <a:srgbClr val="C00000"/>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i="0" u="none" strike="noStrike" kern="1200" cap="none" spc="0" normalizeH="0" baseline="0" noProof="0" dirty="0" err="1">
                  <a:ln>
                    <a:noFill/>
                  </a:ln>
                  <a:solidFill>
                    <a:prstClr val="white"/>
                  </a:solidFill>
                  <a:effectLst/>
                  <a:uLnTx/>
                  <a:uFillTx/>
                  <a:latin typeface="微软雅黑" panose="020B0503020204020204" charset="-122"/>
                  <a:ea typeface="微软雅黑" panose="020B0503020204020204" charset="-122"/>
                  <a:cs typeface="+mn-cs"/>
                </a:rPr>
                <a:t>2</a:t>
              </a:r>
            </a:p>
          </p:txBody>
        </p:sp>
        <p:sp>
          <p:nvSpPr>
            <p:cNvPr id="17" name="TextBox 2"/>
            <p:cNvSpPr txBox="1"/>
            <p:nvPr/>
          </p:nvSpPr>
          <p:spPr>
            <a:xfrm>
              <a:off x="797" y="1896"/>
              <a:ext cx="5949" cy="327"/>
            </a:xfrm>
            <a:prstGeom prst="rect">
              <a:avLst/>
            </a:prstGeom>
            <a:noFill/>
          </p:spPr>
          <p:txBody>
            <a:bodyPr vert="horz" wrap="squar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sym typeface="+mn-ea"/>
                </a:rPr>
                <a:t>行业壁垒高，潜在竞争者进入能力弱</a:t>
              </a:r>
            </a:p>
          </p:txBody>
        </p:sp>
      </p:grpSp>
      <p:grpSp>
        <p:nvGrpSpPr>
          <p:cNvPr id="23" name="组合 22"/>
          <p:cNvGrpSpPr/>
          <p:nvPr/>
        </p:nvGrpSpPr>
        <p:grpSpPr>
          <a:xfrm>
            <a:off x="601278" y="-538"/>
            <a:ext cx="11581137" cy="470334"/>
            <a:chOff x="11326" y="0"/>
            <a:chExt cx="11581137" cy="470334"/>
          </a:xfrm>
        </p:grpSpPr>
        <p:sp>
          <p:nvSpPr>
            <p:cNvPr id="24" name="矩形: 圆角 23"/>
            <p:cNvSpPr/>
            <p:nvPr/>
          </p:nvSpPr>
          <p:spPr>
            <a:xfrm>
              <a:off x="11326" y="0"/>
              <a:ext cx="11581137" cy="470334"/>
            </a:xfrm>
            <a:prstGeom prst="roundRect">
              <a:avLst>
                <a:gd name="adj" fmla="val 10000"/>
              </a:avLst>
            </a:prstGeom>
            <a:solidFill>
              <a:schemeClr val="accent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矩形: 圆角 4"/>
            <p:cNvSpPr txBox="1"/>
            <p:nvPr/>
          </p:nvSpPr>
          <p:spPr>
            <a:xfrm>
              <a:off x="25102" y="13776"/>
              <a:ext cx="11553585" cy="442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defRPr/>
              </a:pPr>
              <a:r>
                <a:rPr kumimoji="0" lang="en-US" sz="1800" b="0" i="0" u="none" strike="noStrike" kern="1200" cap="none" spc="0" normalizeH="0" baseline="0" noProof="0" dirty="0">
                  <a:ln>
                    <a:noFill/>
                  </a:ln>
                  <a:solidFill>
                    <a:srgbClr val="C51729"/>
                  </a:solidFill>
                  <a:effectLst/>
                  <a:uLnTx/>
                  <a:uFillTx/>
                  <a:latin typeface="微软雅黑" panose="020B0503020204020204" charset="-122"/>
                  <a:ea typeface="微软雅黑" panose="020B0503020204020204" charset="-122"/>
                  <a:cs typeface="+mn-cs"/>
                </a:rPr>
                <a:t>5G</a:t>
              </a:r>
              <a:r>
                <a:rPr kumimoji="0" lang="zh-CN" altLang="en-US" sz="1800" b="0" i="0" u="none" strike="noStrike" kern="1200" cap="none" spc="0" normalizeH="0" baseline="0" noProof="0" dirty="0">
                  <a:ln>
                    <a:noFill/>
                  </a:ln>
                  <a:solidFill>
                    <a:srgbClr val="C51729"/>
                  </a:solidFill>
                  <a:effectLst/>
                  <a:uLnTx/>
                  <a:uFillTx/>
                  <a:latin typeface="微软雅黑" panose="020B0503020204020204" charset="-122"/>
                  <a:ea typeface="微软雅黑" panose="020B0503020204020204" charset="-122"/>
                  <a:cs typeface="+mn-cs"/>
                </a:rPr>
                <a:t>竞争优劣势</a:t>
              </a:r>
              <a:r>
                <a:rPr kumimoji="0" lang="en-US" altLang="zh-CN" sz="1800" b="0" i="0" u="none" strike="noStrike" kern="1200" cap="none" spc="0" normalizeH="0" baseline="0" noProof="0" dirty="0">
                  <a:ln>
                    <a:noFill/>
                  </a:ln>
                  <a:solidFill>
                    <a:srgbClr val="C51729"/>
                  </a:solidFill>
                  <a:effectLst/>
                  <a:uLnTx/>
                  <a:uFillTx/>
                  <a:latin typeface="微软雅黑" panose="020B0503020204020204" charset="-122"/>
                  <a:ea typeface="微软雅黑" panose="020B0503020204020204" charset="-122"/>
                  <a:cs typeface="+mn-cs"/>
                </a:rPr>
                <a:t>                     </a:t>
              </a:r>
              <a:r>
                <a:rPr kumimoji="0" lang="zh-CN" altLang="en-US" sz="1800" b="1" i="0" u="none" strike="noStrike" kern="1200" cap="none" spc="0" normalizeH="0" baseline="0" noProof="0" dirty="0">
                  <a:ln>
                    <a:noFill/>
                  </a:ln>
                  <a:solidFill>
                    <a:srgbClr val="C51729"/>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华为</a:t>
              </a:r>
              <a:r>
                <a:rPr kumimoji="0" lang="en-US" sz="1800" b="1" i="0" u="none" strike="noStrike" kern="1200" cap="none" spc="0" normalizeH="0" baseline="0" noProof="0" dirty="0">
                  <a:ln>
                    <a:noFill/>
                  </a:ln>
                  <a:solidFill>
                    <a:srgbClr val="C51729"/>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2020</a:t>
              </a:r>
              <a:r>
                <a:rPr kumimoji="0" lang="zh-CN" altLang="en-US" sz="1800" b="1" i="0" u="none" strike="noStrike" kern="1200" cap="none" spc="0" normalizeH="0" baseline="0" noProof="0" dirty="0">
                  <a:ln>
                    <a:noFill/>
                  </a:ln>
                  <a:solidFill>
                    <a:srgbClr val="C51729"/>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经营策略：供应策略             </a:t>
              </a:r>
              <a:r>
                <a:rPr kumimoji="0" lang="zh-CN" altLang="en-US" sz="1800" b="0" i="0" u="none" strike="noStrike" kern="1200" cap="none" spc="0" normalizeH="0" baseline="0" noProof="0" dirty="0">
                  <a:ln>
                    <a:noFill/>
                  </a:ln>
                  <a:solidFill>
                    <a:srgbClr val="C51729"/>
                  </a:solidFill>
                  <a:effectLst/>
                  <a:uLnTx/>
                  <a:uFillTx/>
                  <a:latin typeface="微软雅黑" panose="020B0503020204020204" charset="-122"/>
                  <a:ea typeface="微软雅黑" panose="020B0503020204020204" charset="-122"/>
                  <a:cs typeface="+mn-cs"/>
                </a:rPr>
                <a:t>市场规模预测</a:t>
              </a:r>
              <a:endParaRPr kumimoji="0" lang="zh-CN" altLang="en-US" sz="1200" b="0" i="0" u="none" strike="noStrike" kern="1200" cap="none" spc="0" normalizeH="0" baseline="0" noProof="0" dirty="0">
                <a:ln>
                  <a:noFill/>
                </a:ln>
                <a:solidFill>
                  <a:srgbClr val="C51729"/>
                </a:solidFill>
                <a:effectLst/>
                <a:uLnTx/>
                <a:uFillTx/>
                <a:latin typeface="微软雅黑" panose="020B0503020204020204" charset="-122"/>
                <a:ea typeface="微软雅黑" panose="020B0503020204020204" charset="-122"/>
                <a:cs typeface="+mn-cs"/>
              </a:endParaRPr>
            </a:p>
          </p:txBody>
        </p:sp>
      </p:grpSp>
      <p:graphicFrame>
        <p:nvGraphicFramePr>
          <p:cNvPr id="26" name="图示 25"/>
          <p:cNvGraphicFramePr/>
          <p:nvPr/>
        </p:nvGraphicFramePr>
        <p:xfrm>
          <a:off x="588210" y="0"/>
          <a:ext cx="11603790" cy="47033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0" name="等腰三角形 9"/>
          <p:cNvSpPr/>
          <p:nvPr/>
        </p:nvSpPr>
        <p:spPr>
          <a:xfrm rot="5400000">
            <a:off x="5553337" y="142146"/>
            <a:ext cx="143510"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err="1">
              <a:ln>
                <a:noFill/>
              </a:ln>
              <a:solidFill>
                <a:prstClr val="black"/>
              </a:solidFill>
              <a:effectLst/>
              <a:uLnTx/>
              <a:uFillTx/>
              <a:latin typeface="Calibri Light" panose="020F0302020204030204"/>
              <a:ea typeface="微软雅黑 Light"/>
              <a:cs typeface="+mn-cs"/>
            </a:endParaRPr>
          </a:p>
        </p:txBody>
      </p:sp>
      <p:sp>
        <p:nvSpPr>
          <p:cNvPr id="31" name="等腰三角形 30"/>
          <p:cNvSpPr/>
          <p:nvPr/>
        </p:nvSpPr>
        <p:spPr>
          <a:xfrm rot="5400000">
            <a:off x="8580382" y="142781"/>
            <a:ext cx="143510"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err="1">
              <a:ln>
                <a:noFill/>
              </a:ln>
              <a:solidFill>
                <a:prstClr val="black"/>
              </a:solidFill>
              <a:effectLst/>
              <a:uLnTx/>
              <a:uFillTx/>
              <a:latin typeface="Calibri Light" panose="020F0302020204030204"/>
              <a:ea typeface="微软雅黑 Light"/>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p:cNvSpPr txBox="1"/>
          <p:nvPr/>
        </p:nvSpPr>
        <p:spPr>
          <a:xfrm>
            <a:off x="170180" y="1573953"/>
            <a:ext cx="6773333" cy="737235"/>
          </a:xfrm>
          <a:prstGeom prst="rect">
            <a:avLst/>
          </a:prstGeom>
          <a:noFill/>
          <a:ln w="9525">
            <a:noFill/>
          </a:ln>
        </p:spPr>
        <p:txBody>
          <a:bodyPr>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charset="0"/>
              <a:buChar char="n"/>
              <a:defRPr/>
            </a:pPr>
            <a:r>
              <a:rPr kumimoji="0" lang="en-US" sz="14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j-ea"/>
              </a:rPr>
              <a:t>9</a:t>
            </a:r>
            <a:r>
              <a:rPr kumimoji="0" lang="en-US" altLang="zh-CN" sz="14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j-ea"/>
              </a:rPr>
              <a:t>2</a:t>
            </a:r>
            <a:r>
              <a:rPr kumimoji="0" lang="zh-CN" altLang="en-US" sz="14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j-ea"/>
              </a:rPr>
              <a:t>家核心供应商</a:t>
            </a:r>
            <a:r>
              <a:rPr kumimoji="0" lang="zh-CN" altLang="en-US" sz="14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j-ea"/>
              </a:rPr>
              <a:t>，美国供应商入选数量最多，中国第二。</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charset="0"/>
              <a:buChar char="n"/>
              <a:defRPr/>
            </a:pPr>
            <a:r>
              <a:rPr kumimoji="0" lang="zh-CN" altLang="en-US" sz="1400" b="0" i="0" u="none" strike="noStrike" kern="1200" cap="none" spc="0" normalizeH="0" baseline="0" noProof="0" dirty="0">
                <a:ln>
                  <a:noFill/>
                </a:ln>
                <a:solidFill>
                  <a:srgbClr val="C51729"/>
                </a:solidFill>
                <a:effectLst/>
                <a:uLnTx/>
                <a:uFillTx/>
                <a:latin typeface="微软雅黑" panose="020B0503020204020204" charset="-122"/>
                <a:ea typeface="微软雅黑" panose="020B0503020204020204" charset="-122"/>
                <a:cs typeface="+mj-ea"/>
              </a:rPr>
              <a:t>核心部件主要被美、日厂商垄断。</a:t>
            </a:r>
            <a:endParaRPr kumimoji="0" lang="zh-CN" altLang="en-US" sz="14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j-ea"/>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charset="0"/>
              <a:buChar char="n"/>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rPr>
              <a:t>中国厂商</a:t>
            </a:r>
            <a:r>
              <a:rPr kumimoji="0" lang="zh-CN" altLang="en-US" sz="1400" b="0" i="0" u="none" strike="noStrike" kern="1200" cap="none" spc="0" normalizeH="0" baseline="0" noProof="0" dirty="0">
                <a:ln>
                  <a:noFill/>
                </a:ln>
                <a:solidFill>
                  <a:srgbClr val="333333"/>
                </a:solidFill>
                <a:effectLst/>
                <a:uLnTx/>
                <a:uFillTx/>
                <a:latin typeface="微软雅黑" panose="020B0503020204020204" charset="-122"/>
                <a:ea typeface="微软雅黑" panose="020B0503020204020204" charset="-122"/>
                <a:cs typeface="+mj-ea"/>
              </a:rPr>
              <a:t>主要集中在光模块及下游通信设备领域。</a:t>
            </a:r>
          </a:p>
        </p:txBody>
      </p:sp>
      <p:grpSp>
        <p:nvGrpSpPr>
          <p:cNvPr id="30" name="组合 29"/>
          <p:cNvGrpSpPr/>
          <p:nvPr/>
        </p:nvGrpSpPr>
        <p:grpSpPr>
          <a:xfrm>
            <a:off x="1948180" y="2641600"/>
            <a:ext cx="3639820" cy="3352800"/>
            <a:chOff x="3570" y="3203"/>
            <a:chExt cx="4299" cy="3960"/>
          </a:xfrm>
        </p:grpSpPr>
        <p:cxnSp>
          <p:nvCxnSpPr>
            <p:cNvPr id="6" name="直接连接符 5"/>
            <p:cNvCxnSpPr/>
            <p:nvPr/>
          </p:nvCxnSpPr>
          <p:spPr>
            <a:xfrm flipV="1">
              <a:off x="3570" y="3203"/>
              <a:ext cx="28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879" y="4371"/>
              <a:ext cx="2910" cy="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668" y="7162"/>
              <a:ext cx="320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279" y="5820"/>
              <a:ext cx="2990" cy="2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817033" y="2582333"/>
            <a:ext cx="1910080" cy="3411220"/>
            <a:chOff x="5538" y="2345"/>
            <a:chExt cx="4235" cy="3363"/>
          </a:xfrm>
        </p:grpSpPr>
        <p:sp>
          <p:nvSpPr>
            <p:cNvPr id="45" name="任意多边形 44"/>
            <p:cNvSpPr/>
            <p:nvPr/>
          </p:nvSpPr>
          <p:spPr>
            <a:xfrm>
              <a:off x="7010" y="2345"/>
              <a:ext cx="1280" cy="1033"/>
            </a:xfrm>
            <a:custGeom>
              <a:avLst/>
              <a:gdLst/>
              <a:ahLst/>
              <a:cxnLst/>
              <a:rect l="0" t="0" r="0" b="0"/>
              <a:pathLst>
                <a:path w="460" h="405">
                  <a:moveTo>
                    <a:pt x="0" y="405"/>
                  </a:moveTo>
                  <a:lnTo>
                    <a:pt x="460" y="405"/>
                  </a:lnTo>
                  <a:lnTo>
                    <a:pt x="230" y="0"/>
                  </a:lnTo>
                  <a:lnTo>
                    <a:pt x="0" y="405"/>
                  </a:lnTo>
                  <a:close/>
                </a:path>
              </a:pathLst>
            </a:custGeom>
            <a:solidFill>
              <a:schemeClr val="accent3">
                <a:lumMod val="20000"/>
                <a:lumOff val="80000"/>
              </a:schemeClr>
            </a:solidFill>
            <a:ln w="3175">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39" name="任意多边形 38"/>
            <p:cNvSpPr/>
            <p:nvPr/>
          </p:nvSpPr>
          <p:spPr>
            <a:xfrm>
              <a:off x="5538" y="4688"/>
              <a:ext cx="4235" cy="1020"/>
            </a:xfrm>
            <a:custGeom>
              <a:avLst/>
              <a:gdLst/>
              <a:ahLst/>
              <a:cxnLst/>
              <a:rect l="0" t="0" r="0" b="0"/>
              <a:pathLst>
                <a:path w="1525" h="400">
                  <a:moveTo>
                    <a:pt x="0" y="400"/>
                  </a:moveTo>
                  <a:lnTo>
                    <a:pt x="1525" y="400"/>
                  </a:lnTo>
                  <a:lnTo>
                    <a:pt x="1294" y="0"/>
                  </a:lnTo>
                  <a:lnTo>
                    <a:pt x="227" y="0"/>
                  </a:lnTo>
                  <a:lnTo>
                    <a:pt x="0" y="400"/>
                  </a:lnTo>
                  <a:close/>
                </a:path>
              </a:pathLst>
            </a:custGeom>
            <a:solidFill>
              <a:schemeClr val="accent1"/>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40" name="任意多边形 39"/>
            <p:cNvSpPr/>
            <p:nvPr/>
          </p:nvSpPr>
          <p:spPr>
            <a:xfrm>
              <a:off x="6275" y="3515"/>
              <a:ext cx="2753" cy="1038"/>
            </a:xfrm>
            <a:custGeom>
              <a:avLst/>
              <a:gdLst/>
              <a:ahLst/>
              <a:cxnLst/>
              <a:rect l="0" t="0" r="0" b="0"/>
              <a:pathLst>
                <a:path w="992" h="407">
                  <a:moveTo>
                    <a:pt x="0" y="407"/>
                  </a:moveTo>
                  <a:lnTo>
                    <a:pt x="992" y="407"/>
                  </a:lnTo>
                  <a:lnTo>
                    <a:pt x="762" y="0"/>
                  </a:lnTo>
                  <a:lnTo>
                    <a:pt x="231" y="0"/>
                  </a:lnTo>
                  <a:lnTo>
                    <a:pt x="0" y="407"/>
                  </a:lnTo>
                  <a:close/>
                </a:path>
              </a:pathLst>
            </a:custGeom>
            <a:solidFill>
              <a:schemeClr val="tx2">
                <a:lumMod val="20000"/>
                <a:lumOff val="80000"/>
              </a:schemeClr>
            </a:solidFill>
            <a:ln w="3175">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grpSp>
      <p:sp>
        <p:nvSpPr>
          <p:cNvPr id="36" name="文本框 35"/>
          <p:cNvSpPr txBox="1"/>
          <p:nvPr/>
        </p:nvSpPr>
        <p:spPr>
          <a:xfrm>
            <a:off x="2391833" y="3695700"/>
            <a:ext cx="2945553" cy="1859280"/>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charset="0"/>
              <a:buChar char=""/>
              <a:defRPr/>
            </a:pPr>
            <a:r>
              <a:rPr kumimoji="0" sz="1335"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j-ea"/>
                <a:sym typeface="+mn-ea"/>
              </a:rPr>
              <a:t>村田</a:t>
            </a:r>
            <a:r>
              <a:rPr kumimoji="0" lang="zh-CN" altLang="en-US" sz="1335"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j-ea"/>
                <a:sym typeface="+mn-ea"/>
              </a:rPr>
              <a:t>、</a:t>
            </a:r>
            <a:r>
              <a:rPr kumimoji="0" sz="1335"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j-ea"/>
              </a:rPr>
              <a:t>Powerwave</a:t>
            </a:r>
            <a:r>
              <a:rPr kumimoji="0" lang="zh-CN" altLang="en-US" sz="1335"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j-ea"/>
              </a:rPr>
              <a:t>、</a:t>
            </a:r>
            <a:r>
              <a:rPr kumimoji="0" sz="1335"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j-ea"/>
              </a:rPr>
              <a:t>   CommScope</a:t>
            </a:r>
            <a:r>
              <a:rPr kumimoji="0" lang="zh-CN" altLang="en-US" sz="1335"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j-ea"/>
              </a:rPr>
              <a:t>、</a:t>
            </a:r>
            <a:endParaRPr kumimoji="0" sz="1335"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j-ea"/>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charset="0"/>
              <a:buNone/>
              <a:defRPr/>
            </a:pPr>
            <a:r>
              <a:rPr kumimoji="0" sz="1335"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j-ea"/>
              </a:rPr>
              <a:t>    CTS</a:t>
            </a:r>
            <a:r>
              <a:rPr kumimoji="0" lang="zh-CN" altLang="en-US" sz="1335"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j-ea"/>
              </a:rPr>
              <a:t>、</a:t>
            </a:r>
            <a:r>
              <a:rPr kumimoji="0" sz="1335"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j-ea"/>
              </a:rPr>
              <a:t>PARTRON</a:t>
            </a:r>
            <a:r>
              <a:rPr kumimoji="0" lang="zh-CN" altLang="en-US" sz="1335"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j-ea"/>
              </a:rPr>
              <a:t>、</a:t>
            </a:r>
            <a:r>
              <a:rPr kumimoji="0" sz="1335"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j-ea"/>
              </a:rPr>
              <a:t>SAWNICS</a:t>
            </a:r>
          </a:p>
          <a:p>
            <a:pPr marL="0" marR="0" lvl="0" indent="0" algn="l" defTabSz="914400" rtl="0" eaLnBrk="1" fontAlgn="auto" latinLnBrk="0" hangingPunct="1">
              <a:lnSpc>
                <a:spcPct val="100000"/>
              </a:lnSpc>
              <a:spcBef>
                <a:spcPts val="0"/>
              </a:spcBef>
              <a:spcAft>
                <a:spcPts val="0"/>
              </a:spcAft>
              <a:buClrTx/>
              <a:buSzTx/>
              <a:buFont typeface="Wingdings" panose="05000000000000000000" charset="0"/>
              <a:buNone/>
              <a:defRPr/>
            </a:pPr>
            <a:endParaRPr kumimoji="0" sz="1335"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j-ea"/>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charset="0"/>
              <a:buChar char=""/>
              <a:defRPr/>
            </a:pPr>
            <a:r>
              <a:rPr kumimoji="0" lang="en-US" altLang="zh-CN" sz="1335" b="0" i="0" u="none" strike="noStrike" kern="1200" cap="none" spc="0" normalizeH="0" baseline="0" noProof="0">
                <a:ln>
                  <a:noFill/>
                </a:ln>
                <a:solidFill>
                  <a:srgbClr val="613920"/>
                </a:solidFill>
                <a:effectLst/>
                <a:uLnTx/>
                <a:uFillTx/>
                <a:latin typeface="微软雅黑" panose="020B0503020204020204" charset="-122"/>
                <a:ea typeface="微软雅黑" panose="020B0503020204020204" charset="-122"/>
                <a:cs typeface="+mj-ea"/>
              </a:rPr>
              <a:t>大富科技、武汉凡谷</a:t>
            </a:r>
            <a:r>
              <a:rPr kumimoji="0" lang="zh-CN" altLang="en-US" sz="1335" b="0" i="0" u="none" strike="noStrike" kern="1200" cap="none" spc="0" normalizeH="0" baseline="0" noProof="0">
                <a:ln>
                  <a:noFill/>
                </a:ln>
                <a:solidFill>
                  <a:srgbClr val="613920"/>
                </a:solidFill>
                <a:effectLst/>
                <a:uLnTx/>
                <a:uFillTx/>
                <a:latin typeface="微软雅黑" panose="020B0503020204020204" charset="-122"/>
                <a:ea typeface="微软雅黑" panose="020B0503020204020204" charset="-122"/>
                <a:cs typeface="+mj-ea"/>
              </a:rPr>
              <a:t>、</a:t>
            </a:r>
            <a:r>
              <a:rPr kumimoji="0" lang="en-US" altLang="zh-CN" sz="1335" b="0" i="0" u="none" strike="noStrike" kern="1200" cap="none" spc="0" normalizeH="0" baseline="0" noProof="0">
                <a:ln>
                  <a:noFill/>
                </a:ln>
                <a:solidFill>
                  <a:srgbClr val="613920"/>
                </a:solidFill>
                <a:effectLst/>
                <a:uLnTx/>
                <a:uFillTx/>
                <a:latin typeface="微软雅黑" panose="020B0503020204020204" charset="-122"/>
                <a:ea typeface="微软雅黑" panose="020B0503020204020204" charset="-122"/>
                <a:cs typeface="+mj-ea"/>
              </a:rPr>
              <a:t>东山精密</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charset="0"/>
              <a:buChar char=""/>
              <a:defRPr/>
            </a:pPr>
            <a:endParaRPr kumimoji="0" lang="en-US" altLang="zh-CN" sz="1600"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charset="0"/>
              <a:buNone/>
              <a:defRPr/>
            </a:pPr>
            <a:endParaRPr kumimoji="0" lang="en-US" altLang="zh-CN" sz="1600"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charset="0"/>
              <a:buChar char=""/>
              <a:defRPr/>
            </a:pPr>
            <a:endParaRPr kumimoji="0" lang="en-US" altLang="zh-CN" sz="1600"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47" name="文本框 46"/>
          <p:cNvSpPr txBox="1"/>
          <p:nvPr/>
        </p:nvSpPr>
        <p:spPr>
          <a:xfrm>
            <a:off x="1430020" y="3215640"/>
            <a:ext cx="589280" cy="33718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a:ln>
                  <a:noFill/>
                </a:ln>
                <a:solidFill>
                  <a:prstClr val="black"/>
                </a:solidFill>
                <a:effectLst/>
                <a:uLnTx/>
                <a:uFillTx/>
                <a:latin typeface="Arial" panose="020B0604020202020204" pitchFamily="34" charset="0"/>
                <a:ea typeface="微软雅黑 Light"/>
                <a:cs typeface="Arial" panose="020B0604020202020204" pitchFamily="34" charset="0"/>
              </a:rPr>
              <a:t>上游</a:t>
            </a:r>
          </a:p>
        </p:txBody>
      </p:sp>
      <p:sp>
        <p:nvSpPr>
          <p:cNvPr id="17" name="文本框 16"/>
          <p:cNvSpPr txBox="1"/>
          <p:nvPr/>
        </p:nvSpPr>
        <p:spPr>
          <a:xfrm>
            <a:off x="1430020" y="4224020"/>
            <a:ext cx="589280" cy="33718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a:ln>
                  <a:noFill/>
                </a:ln>
                <a:solidFill>
                  <a:prstClr val="black"/>
                </a:solidFill>
                <a:effectLst/>
                <a:uLnTx/>
                <a:uFillTx/>
                <a:latin typeface="Arial" panose="020B0604020202020204" pitchFamily="34" charset="0"/>
                <a:ea typeface="微软雅黑 Light"/>
                <a:cs typeface="Arial" panose="020B0604020202020204" pitchFamily="34" charset="0"/>
              </a:rPr>
              <a:t>中游</a:t>
            </a:r>
          </a:p>
        </p:txBody>
      </p:sp>
      <p:sp>
        <p:nvSpPr>
          <p:cNvPr id="20" name="文本框 19"/>
          <p:cNvSpPr txBox="1"/>
          <p:nvPr/>
        </p:nvSpPr>
        <p:spPr>
          <a:xfrm>
            <a:off x="1446953" y="5288280"/>
            <a:ext cx="589280" cy="33718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a:ln>
                  <a:noFill/>
                </a:ln>
                <a:solidFill>
                  <a:prstClr val="black"/>
                </a:solidFill>
                <a:effectLst/>
                <a:uLnTx/>
                <a:uFillTx/>
                <a:latin typeface="Arial" panose="020B0604020202020204" pitchFamily="34" charset="0"/>
                <a:ea typeface="微软雅黑 Light"/>
                <a:cs typeface="Arial" panose="020B0604020202020204" pitchFamily="34" charset="0"/>
              </a:rPr>
              <a:t>下游</a:t>
            </a:r>
          </a:p>
        </p:txBody>
      </p:sp>
      <p:cxnSp>
        <p:nvCxnSpPr>
          <p:cNvPr id="51" name="直接箭头连接符 50"/>
          <p:cNvCxnSpPr/>
          <p:nvPr/>
        </p:nvCxnSpPr>
        <p:spPr>
          <a:xfrm flipV="1">
            <a:off x="488527" y="2743200"/>
            <a:ext cx="933873" cy="3091180"/>
          </a:xfrm>
          <a:prstGeom prst="straightConnector1">
            <a:avLst/>
          </a:prstGeom>
          <a:ln>
            <a:solidFill>
              <a:schemeClr val="bg1">
                <a:lumMod val="6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rot="17280000">
            <a:off x="-1011767" y="3827780"/>
            <a:ext cx="372364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a:ln>
                  <a:noFill/>
                </a:ln>
                <a:solidFill>
                  <a:prstClr val="black"/>
                </a:solidFill>
                <a:effectLst/>
                <a:uLnTx/>
                <a:uFillTx/>
                <a:latin typeface="Calibri Light" panose="020F0302020204030204"/>
                <a:ea typeface="微软雅黑 Light"/>
                <a:cs typeface="+mn-cs"/>
              </a:rPr>
              <a:t>部件核心成度</a:t>
            </a:r>
          </a:p>
        </p:txBody>
      </p:sp>
      <p:sp>
        <p:nvSpPr>
          <p:cNvPr id="57" name="文本框 56"/>
          <p:cNvSpPr txBox="1"/>
          <p:nvPr/>
        </p:nvSpPr>
        <p:spPr>
          <a:xfrm>
            <a:off x="163407" y="6146800"/>
            <a:ext cx="1497330" cy="368300"/>
          </a:xfrm>
          <a:prstGeom prst="rect">
            <a:avLst/>
          </a:prstGeom>
          <a:noFill/>
        </p:spPr>
        <p:txBody>
          <a:bodyPr wrap="none" rtlCol="0" anchor="t">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charset="0"/>
              <a:buChar char=""/>
              <a:defRPr/>
            </a:pPr>
            <a:r>
              <a:rPr kumimoji="0" lang="zh-CN" altLang="en-US" sz="1800" b="0" i="0" u="none" strike="noStrike" kern="1200" cap="none" spc="0" normalizeH="0" baseline="0" noProof="0">
                <a:ln>
                  <a:noFill/>
                </a:ln>
                <a:solidFill>
                  <a:prstClr val="black"/>
                </a:solidFill>
                <a:effectLst/>
                <a:uLnTx/>
                <a:uFillTx/>
                <a:latin typeface="Calibri Light" panose="020F0302020204030204"/>
                <a:ea typeface="微软雅黑 Light"/>
                <a:cs typeface="+mn-cs"/>
              </a:rPr>
              <a:t>外国供应商</a:t>
            </a:r>
          </a:p>
        </p:txBody>
      </p:sp>
      <p:sp>
        <p:nvSpPr>
          <p:cNvPr id="58" name="文本框 57"/>
          <p:cNvSpPr txBox="1"/>
          <p:nvPr/>
        </p:nvSpPr>
        <p:spPr>
          <a:xfrm>
            <a:off x="2269913" y="6146800"/>
            <a:ext cx="1497330" cy="368300"/>
          </a:xfrm>
          <a:prstGeom prst="rect">
            <a:avLst/>
          </a:prstGeom>
          <a:noFill/>
        </p:spPr>
        <p:txBody>
          <a:bodyPr wrap="none" rtlCol="0" anchor="t">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charset="0"/>
              <a:buChar char=""/>
              <a:defRPr/>
            </a:pPr>
            <a:r>
              <a:rPr kumimoji="0" lang="zh-CN" altLang="en-US" sz="1800" b="0" i="0" u="none" strike="noStrike" kern="1200" cap="none" spc="0" normalizeH="0" baseline="0" noProof="0">
                <a:ln>
                  <a:noFill/>
                </a:ln>
                <a:solidFill>
                  <a:srgbClr val="613920"/>
                </a:solidFill>
                <a:effectLst/>
                <a:uLnTx/>
                <a:uFillTx/>
                <a:latin typeface="Calibri Light" panose="020F0302020204030204"/>
                <a:ea typeface="微软雅黑 Light"/>
                <a:cs typeface="+mn-cs"/>
              </a:rPr>
              <a:t>中国供应商</a:t>
            </a:r>
          </a:p>
        </p:txBody>
      </p:sp>
      <p:sp>
        <p:nvSpPr>
          <p:cNvPr id="59" name="文本框 58"/>
          <p:cNvSpPr txBox="1"/>
          <p:nvPr/>
        </p:nvSpPr>
        <p:spPr>
          <a:xfrm>
            <a:off x="2849880" y="5025813"/>
            <a:ext cx="2945553" cy="1652905"/>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charset="0"/>
              <a:buChar char=""/>
              <a:defRPr/>
            </a:pPr>
            <a:r>
              <a:rPr kumimoji="0" lang="en-US" altLang="zh-CN" sz="1335" b="0" i="0" u="none" strike="noStrike" kern="1200" cap="none" spc="0" normalizeH="0" baseline="0" noProof="0" dirty="0" err="1">
                <a:ln>
                  <a:noFill/>
                </a:ln>
                <a:solidFill>
                  <a:prstClr val="black"/>
                </a:solidFill>
                <a:effectLst/>
                <a:uLnTx/>
                <a:uFillTx/>
                <a:latin typeface="微软雅黑" panose="020B0503020204020204" charset="-122"/>
                <a:ea typeface="微软雅黑" panose="020B0503020204020204" charset="-122"/>
                <a:cs typeface="+mj-ea"/>
              </a:rPr>
              <a:t>Lumentum</a:t>
            </a:r>
            <a:r>
              <a:rPr kumimoji="0" lang="zh-CN" altLang="en-US" sz="133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rPr>
              <a:t>、菲尼萨</a:t>
            </a:r>
          </a:p>
          <a:p>
            <a:pPr marL="0" marR="0" lvl="0" indent="0" algn="l" defTabSz="914400" rtl="0" eaLnBrk="1" fontAlgn="auto" latinLnBrk="0" hangingPunct="1">
              <a:lnSpc>
                <a:spcPct val="100000"/>
              </a:lnSpc>
              <a:spcBef>
                <a:spcPts val="0"/>
              </a:spcBef>
              <a:spcAft>
                <a:spcPts val="0"/>
              </a:spcAft>
              <a:buClrTx/>
              <a:buSzTx/>
              <a:buFont typeface="Wingdings" panose="05000000000000000000" charset="0"/>
              <a:buNone/>
              <a:defRPr/>
            </a:pPr>
            <a:endParaRPr kumimoji="0" lang="zh-CN" altLang="en-US" sz="133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j-ea"/>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charset="0"/>
              <a:buChar char=""/>
              <a:defRPr/>
            </a:pPr>
            <a:r>
              <a:rPr kumimoji="0" lang="zh-CN" altLang="en-US" sz="1335" b="0" i="0" u="none" strike="noStrike" kern="1200" cap="none" spc="0" normalizeH="0" baseline="0" noProof="0" dirty="0">
                <a:ln>
                  <a:noFill/>
                </a:ln>
                <a:solidFill>
                  <a:srgbClr val="613920"/>
                </a:solidFill>
                <a:effectLst/>
                <a:uLnTx/>
                <a:uFillTx/>
                <a:latin typeface="微软雅黑" panose="020B0503020204020204" charset="-122"/>
                <a:ea typeface="微软雅黑" panose="020B0503020204020204" charset="-122"/>
                <a:cs typeface="+mj-ea"/>
              </a:rPr>
              <a:t>佳友电工、古河电工、</a:t>
            </a:r>
          </a:p>
          <a:p>
            <a:pPr marL="0" marR="0" lvl="0" indent="0" algn="l" defTabSz="914400" rtl="0" eaLnBrk="1" fontAlgn="auto" latinLnBrk="0" hangingPunct="1">
              <a:lnSpc>
                <a:spcPct val="100000"/>
              </a:lnSpc>
              <a:spcBef>
                <a:spcPts val="0"/>
              </a:spcBef>
              <a:spcAft>
                <a:spcPts val="0"/>
              </a:spcAft>
              <a:buClrTx/>
              <a:buSzTx/>
              <a:buFont typeface="Wingdings" panose="05000000000000000000" charset="0"/>
              <a:buNone/>
              <a:defRPr/>
            </a:pPr>
            <a:r>
              <a:rPr kumimoji="0" lang="zh-CN" altLang="en-US" sz="1335" b="0" i="0" u="none" strike="noStrike" kern="1200" cap="none" spc="0" normalizeH="0" baseline="0" noProof="0" dirty="0">
                <a:ln>
                  <a:noFill/>
                </a:ln>
                <a:solidFill>
                  <a:srgbClr val="613920"/>
                </a:solidFill>
                <a:effectLst/>
                <a:uLnTx/>
                <a:uFillTx/>
                <a:latin typeface="微软雅黑" panose="020B0503020204020204" charset="-122"/>
                <a:ea typeface="微软雅黑" panose="020B0503020204020204" charset="-122"/>
                <a:cs typeface="+mj-ea"/>
              </a:rPr>
              <a:t>     华工科技、高意</a:t>
            </a:r>
            <a:endParaRPr kumimoji="0" lang="en-US" altLang="zh-CN" sz="1335" b="0" i="0" u="none" strike="noStrike" kern="1200" cap="none" spc="0" normalizeH="0" baseline="0" noProof="0" dirty="0">
              <a:ln>
                <a:noFill/>
              </a:ln>
              <a:solidFill>
                <a:srgbClr val="613920"/>
              </a:solidFill>
              <a:effectLst/>
              <a:uLnTx/>
              <a:uFillTx/>
              <a:latin typeface="微软雅黑" panose="020B0503020204020204" charset="-122"/>
              <a:ea typeface="微软雅黑" panose="020B0503020204020204" charset="-122"/>
              <a:cs typeface="+mj-ea"/>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charset="0"/>
              <a:buChar char=""/>
              <a:defRPr/>
            </a:pPr>
            <a:endParaRPr kumimoji="0" lang="en-US" altLang="zh-CN" sz="1600" b="0" i="0" u="none" strike="noStrike" kern="1200" cap="none" spc="0" normalizeH="0" baseline="0" noProof="0" dirty="0">
              <a:ln>
                <a:noFill/>
              </a:ln>
              <a:solidFill>
                <a:prstClr val="black"/>
              </a:solidFill>
              <a:effectLst/>
              <a:uLnTx/>
              <a:uFillTx/>
              <a:latin typeface="Calibri Light" panose="020F0302020204030204"/>
              <a:ea typeface="微软雅黑 Light"/>
              <a:cs typeface="+mn-cs"/>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charset="0"/>
              <a:buNone/>
              <a:defRPr/>
            </a:pPr>
            <a:endParaRPr kumimoji="0" lang="en-US" altLang="zh-CN" sz="1600" b="0" i="0" u="none" strike="noStrike" kern="1200" cap="none" spc="0" normalizeH="0" baseline="0" noProof="0" dirty="0">
              <a:ln>
                <a:noFill/>
              </a:ln>
              <a:solidFill>
                <a:prstClr val="black"/>
              </a:solidFill>
              <a:effectLst/>
              <a:uLnTx/>
              <a:uFillTx/>
              <a:latin typeface="Calibri Light" panose="020F0302020204030204"/>
              <a:ea typeface="微软雅黑 Light"/>
              <a:cs typeface="+mn-cs"/>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charset="0"/>
              <a:buChar char=""/>
              <a:defRPr/>
            </a:pPr>
            <a:endParaRPr kumimoji="0" lang="en-US" altLang="zh-CN" sz="1600" b="0" i="0" u="none" strike="noStrike" kern="1200" cap="none" spc="0" normalizeH="0" baseline="0" noProof="0" dirty="0">
              <a:ln>
                <a:noFill/>
              </a:ln>
              <a:solidFill>
                <a:prstClr val="black"/>
              </a:solidFill>
              <a:effectLst/>
              <a:uLnTx/>
              <a:uFillTx/>
              <a:latin typeface="Calibri Light" panose="020F0302020204030204"/>
              <a:ea typeface="微软雅黑 Light"/>
              <a:cs typeface="+mn-cs"/>
            </a:endParaRPr>
          </a:p>
        </p:txBody>
      </p:sp>
      <p:sp>
        <p:nvSpPr>
          <p:cNvPr id="61" name="文本框 60"/>
          <p:cNvSpPr txBox="1"/>
          <p:nvPr/>
        </p:nvSpPr>
        <p:spPr>
          <a:xfrm>
            <a:off x="2134447" y="2684780"/>
            <a:ext cx="2945553" cy="1407160"/>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charset="0"/>
              <a:buChar char=""/>
              <a:defRPr/>
            </a:pPr>
            <a:r>
              <a:rPr kumimoji="0" sz="1335"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j-ea"/>
              </a:rPr>
              <a:t>NoPhotornics FInsar</a:t>
            </a:r>
            <a:r>
              <a:rPr kumimoji="0" lang="zh-CN" altLang="en-US" sz="1335"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j-ea"/>
              </a:rPr>
              <a:t>、</a:t>
            </a:r>
            <a:r>
              <a:rPr kumimoji="0" sz="1335"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j-ea"/>
              </a:rPr>
              <a:t>Lumentin</a:t>
            </a:r>
            <a:r>
              <a:rPr kumimoji="0" lang="zh-CN" altLang="en-US" sz="1335"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j-ea"/>
              </a:rPr>
              <a:t>、</a:t>
            </a:r>
            <a:r>
              <a:rPr kumimoji="0" sz="1335"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j-ea"/>
              </a:rPr>
              <a:t>博通、三菱、住友</a:t>
            </a:r>
          </a:p>
          <a:p>
            <a:pPr marL="0" marR="0" lvl="0" indent="0" algn="l" defTabSz="914400" rtl="0" eaLnBrk="1" fontAlgn="auto" latinLnBrk="0" hangingPunct="1">
              <a:lnSpc>
                <a:spcPct val="100000"/>
              </a:lnSpc>
              <a:spcBef>
                <a:spcPts val="0"/>
              </a:spcBef>
              <a:spcAft>
                <a:spcPts val="0"/>
              </a:spcAft>
              <a:buClrTx/>
              <a:buSzTx/>
              <a:buFont typeface="Wingdings" panose="05000000000000000000" charset="0"/>
              <a:buNone/>
              <a:defRPr/>
            </a:pPr>
            <a:endParaRPr kumimoji="0" sz="1335"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j-ea"/>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charset="0"/>
              <a:buChar char=""/>
              <a:defRPr/>
            </a:pPr>
            <a:r>
              <a:rPr kumimoji="0" lang="zh-CN" altLang="en-US" sz="1335" b="0" i="0" u="none" strike="noStrike" kern="1200" cap="none" spc="0" normalizeH="0" baseline="0" noProof="0">
                <a:ln>
                  <a:noFill/>
                </a:ln>
                <a:solidFill>
                  <a:srgbClr val="613920"/>
                </a:solidFill>
                <a:effectLst/>
                <a:uLnTx/>
                <a:uFillTx/>
                <a:latin typeface="微软雅黑" panose="020B0503020204020204" charset="-122"/>
                <a:ea typeface="微软雅黑" panose="020B0503020204020204" charset="-122"/>
                <a:cs typeface="+mj-ea"/>
              </a:rPr>
              <a:t>光迅科技、华为海思</a:t>
            </a:r>
            <a:endParaRPr kumimoji="0" lang="en-US" altLang="zh-CN" sz="1335" b="0" i="0" u="none" strike="noStrike" kern="1200" cap="none" spc="0" normalizeH="0" baseline="0" noProof="0">
              <a:ln>
                <a:noFill/>
              </a:ln>
              <a:solidFill>
                <a:srgbClr val="613920"/>
              </a:solidFill>
              <a:effectLst/>
              <a:uLnTx/>
              <a:uFillTx/>
              <a:latin typeface="微软雅黑" panose="020B0503020204020204" charset="-122"/>
              <a:ea typeface="微软雅黑" panose="020B0503020204020204" charset="-122"/>
              <a:cs typeface="+mj-ea"/>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charset="0"/>
              <a:buNone/>
              <a:defRPr/>
            </a:pPr>
            <a:endParaRPr kumimoji="0" lang="en-US" altLang="zh-CN" sz="1600"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charset="0"/>
              <a:buChar char=""/>
              <a:defRPr/>
            </a:pPr>
            <a:endParaRPr kumimoji="0" lang="en-US" altLang="zh-CN" sz="1600"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64" name="文本框 63"/>
          <p:cNvSpPr txBox="1"/>
          <p:nvPr/>
        </p:nvSpPr>
        <p:spPr>
          <a:xfrm>
            <a:off x="5836920" y="1489287"/>
            <a:ext cx="5310293" cy="521970"/>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charset="0"/>
              <a:buChar char="n"/>
              <a:defRPr/>
            </a:pPr>
            <a:r>
              <a:rPr kumimoji="0" lang="zh-CN" altLang="en-US" sz="1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j-ea"/>
              </a:rPr>
              <a:t>华为5G在全球已基本布局，客户众多并获得高度认可。</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charset="0"/>
              <a:buChar char="Ø"/>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j-ea"/>
            </a:endParaRPr>
          </a:p>
        </p:txBody>
      </p:sp>
      <p:sp>
        <p:nvSpPr>
          <p:cNvPr id="66" name="文本框 65"/>
          <p:cNvSpPr txBox="1"/>
          <p:nvPr/>
        </p:nvSpPr>
        <p:spPr>
          <a:xfrm>
            <a:off x="5869093" y="5507567"/>
            <a:ext cx="5808980" cy="306705"/>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charset="0"/>
              <a:buChar char="n"/>
              <a:defRPr/>
            </a:pPr>
            <a:r>
              <a:rPr kumimoji="0" lang="zh-CN" altLang="en-US" sz="1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j-ea"/>
              </a:rPr>
              <a:t>华为</a:t>
            </a:r>
            <a:r>
              <a:rPr kumimoji="0" lang="en-US" altLang="zh-CN" sz="1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j-ea"/>
              </a:rPr>
              <a:t>5G</a:t>
            </a:r>
            <a:r>
              <a:rPr kumimoji="0" lang="zh-CN" altLang="en-US" sz="1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j-ea"/>
              </a:rPr>
              <a:t>极简站点，减少</a:t>
            </a:r>
            <a:r>
              <a:rPr kumimoji="0" lang="en-US" altLang="zh-CN" sz="1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j-ea"/>
              </a:rPr>
              <a:t>15%-40%</a:t>
            </a:r>
            <a:r>
              <a:rPr kumimoji="0" lang="zh-CN" altLang="en-US" sz="1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j-ea"/>
              </a:rPr>
              <a:t>安装成本，有力吸引客户。</a:t>
            </a:r>
          </a:p>
        </p:txBody>
      </p:sp>
      <p:grpSp>
        <p:nvGrpSpPr>
          <p:cNvPr id="285699" name="组合 440567"/>
          <p:cNvGrpSpPr/>
          <p:nvPr/>
        </p:nvGrpSpPr>
        <p:grpSpPr>
          <a:xfrm>
            <a:off x="5248487" y="2208953"/>
            <a:ext cx="5537200" cy="2906607"/>
            <a:chOff x="174" y="1335"/>
            <a:chExt cx="5664" cy="2721"/>
          </a:xfrm>
        </p:grpSpPr>
        <p:sp>
          <p:nvSpPr>
            <p:cNvPr id="285700" name="任意多边形 440322"/>
            <p:cNvSpPr/>
            <p:nvPr/>
          </p:nvSpPr>
          <p:spPr>
            <a:xfrm>
              <a:off x="1765" y="2794"/>
              <a:ext cx="24" cy="21"/>
            </a:xfrm>
            <a:custGeom>
              <a:avLst/>
              <a:gdLst/>
              <a:ahLst/>
              <a:cxnLst/>
              <a:rect l="0" t="0" r="0" b="0"/>
              <a:pathLst>
                <a:path w="25" h="22">
                  <a:moveTo>
                    <a:pt x="0" y="0"/>
                  </a:moveTo>
                  <a:lnTo>
                    <a:pt x="1" y="21"/>
                  </a:lnTo>
                  <a:lnTo>
                    <a:pt x="24" y="14"/>
                  </a:lnTo>
                  <a:lnTo>
                    <a:pt x="0" y="0"/>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01" name="任意多边形 440323"/>
            <p:cNvSpPr/>
            <p:nvPr/>
          </p:nvSpPr>
          <p:spPr>
            <a:xfrm>
              <a:off x="3780" y="2458"/>
              <a:ext cx="224" cy="158"/>
            </a:xfrm>
            <a:custGeom>
              <a:avLst/>
              <a:gdLst/>
              <a:ahLst/>
              <a:cxnLst/>
              <a:rect l="0" t="0" r="0" b="0"/>
              <a:pathLst>
                <a:path w="231" h="165">
                  <a:moveTo>
                    <a:pt x="0" y="79"/>
                  </a:moveTo>
                  <a:lnTo>
                    <a:pt x="1" y="120"/>
                  </a:lnTo>
                  <a:lnTo>
                    <a:pt x="17" y="134"/>
                  </a:lnTo>
                  <a:lnTo>
                    <a:pt x="5" y="155"/>
                  </a:lnTo>
                  <a:lnTo>
                    <a:pt x="29" y="164"/>
                  </a:lnTo>
                  <a:lnTo>
                    <a:pt x="90" y="155"/>
                  </a:lnTo>
                  <a:lnTo>
                    <a:pt x="101" y="131"/>
                  </a:lnTo>
                  <a:lnTo>
                    <a:pt x="142" y="118"/>
                  </a:lnTo>
                  <a:lnTo>
                    <a:pt x="146" y="98"/>
                  </a:lnTo>
                  <a:lnTo>
                    <a:pt x="159" y="94"/>
                  </a:lnTo>
                  <a:lnTo>
                    <a:pt x="152" y="83"/>
                  </a:lnTo>
                  <a:lnTo>
                    <a:pt x="167" y="82"/>
                  </a:lnTo>
                  <a:lnTo>
                    <a:pt x="178" y="61"/>
                  </a:lnTo>
                  <a:lnTo>
                    <a:pt x="174" y="41"/>
                  </a:lnTo>
                  <a:lnTo>
                    <a:pt x="228" y="26"/>
                  </a:lnTo>
                  <a:lnTo>
                    <a:pt x="230" y="22"/>
                  </a:lnTo>
                  <a:lnTo>
                    <a:pt x="209" y="18"/>
                  </a:lnTo>
                  <a:lnTo>
                    <a:pt x="181" y="32"/>
                  </a:lnTo>
                  <a:lnTo>
                    <a:pt x="167" y="0"/>
                  </a:lnTo>
                  <a:lnTo>
                    <a:pt x="142" y="24"/>
                  </a:lnTo>
                  <a:lnTo>
                    <a:pt x="71" y="22"/>
                  </a:lnTo>
                  <a:lnTo>
                    <a:pt x="35" y="60"/>
                  </a:lnTo>
                  <a:lnTo>
                    <a:pt x="10" y="48"/>
                  </a:lnTo>
                  <a:lnTo>
                    <a:pt x="0" y="79"/>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02" name="任意多边形 440324"/>
            <p:cNvSpPr/>
            <p:nvPr/>
          </p:nvSpPr>
          <p:spPr>
            <a:xfrm>
              <a:off x="3128" y="2382"/>
              <a:ext cx="28" cy="55"/>
            </a:xfrm>
            <a:custGeom>
              <a:avLst/>
              <a:gdLst/>
              <a:ahLst/>
              <a:cxnLst/>
              <a:rect l="0" t="0" r="0" b="0"/>
              <a:pathLst>
                <a:path w="29" h="57">
                  <a:moveTo>
                    <a:pt x="0" y="42"/>
                  </a:moveTo>
                  <a:lnTo>
                    <a:pt x="1" y="13"/>
                  </a:lnTo>
                  <a:lnTo>
                    <a:pt x="13" y="0"/>
                  </a:lnTo>
                  <a:lnTo>
                    <a:pt x="28" y="32"/>
                  </a:lnTo>
                  <a:lnTo>
                    <a:pt x="14" y="56"/>
                  </a:lnTo>
                  <a:lnTo>
                    <a:pt x="0" y="42"/>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03" name="任意多边形 440325"/>
            <p:cNvSpPr/>
            <p:nvPr/>
          </p:nvSpPr>
          <p:spPr>
            <a:xfrm>
              <a:off x="2688" y="2484"/>
              <a:ext cx="322" cy="302"/>
            </a:xfrm>
            <a:custGeom>
              <a:avLst/>
              <a:gdLst/>
              <a:ahLst/>
              <a:cxnLst/>
              <a:rect l="0" t="0" r="0" b="0"/>
              <a:pathLst>
                <a:path w="333" h="315">
                  <a:moveTo>
                    <a:pt x="0" y="167"/>
                  </a:moveTo>
                  <a:lnTo>
                    <a:pt x="1" y="173"/>
                  </a:lnTo>
                  <a:lnTo>
                    <a:pt x="62" y="212"/>
                  </a:lnTo>
                  <a:lnTo>
                    <a:pt x="192" y="299"/>
                  </a:lnTo>
                  <a:lnTo>
                    <a:pt x="194" y="314"/>
                  </a:lnTo>
                  <a:lnTo>
                    <a:pt x="206" y="311"/>
                  </a:lnTo>
                  <a:lnTo>
                    <a:pt x="232" y="304"/>
                  </a:lnTo>
                  <a:lnTo>
                    <a:pt x="332" y="237"/>
                  </a:lnTo>
                  <a:lnTo>
                    <a:pt x="292" y="192"/>
                  </a:lnTo>
                  <a:lnTo>
                    <a:pt x="294" y="121"/>
                  </a:lnTo>
                  <a:lnTo>
                    <a:pt x="288" y="87"/>
                  </a:lnTo>
                  <a:lnTo>
                    <a:pt x="261" y="55"/>
                  </a:lnTo>
                  <a:lnTo>
                    <a:pt x="275" y="44"/>
                  </a:lnTo>
                  <a:lnTo>
                    <a:pt x="282" y="0"/>
                  </a:lnTo>
                  <a:lnTo>
                    <a:pt x="166" y="6"/>
                  </a:lnTo>
                  <a:lnTo>
                    <a:pt x="105" y="33"/>
                  </a:lnTo>
                  <a:lnTo>
                    <a:pt x="120" y="86"/>
                  </a:lnTo>
                  <a:lnTo>
                    <a:pt x="94" y="87"/>
                  </a:lnTo>
                  <a:lnTo>
                    <a:pt x="79" y="94"/>
                  </a:lnTo>
                  <a:lnTo>
                    <a:pt x="82" y="107"/>
                  </a:lnTo>
                  <a:lnTo>
                    <a:pt x="9" y="140"/>
                  </a:lnTo>
                  <a:lnTo>
                    <a:pt x="0" y="167"/>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04" name="任意多边形 440326"/>
            <p:cNvSpPr/>
            <p:nvPr/>
          </p:nvSpPr>
          <p:spPr>
            <a:xfrm>
              <a:off x="1668" y="3423"/>
              <a:ext cx="311" cy="549"/>
            </a:xfrm>
            <a:custGeom>
              <a:avLst/>
              <a:gdLst/>
              <a:ahLst/>
              <a:cxnLst/>
              <a:rect l="0" t="0" r="0" b="0"/>
              <a:pathLst>
                <a:path w="322" h="573">
                  <a:moveTo>
                    <a:pt x="0" y="528"/>
                  </a:moveTo>
                  <a:lnTo>
                    <a:pt x="2" y="540"/>
                  </a:lnTo>
                  <a:lnTo>
                    <a:pt x="16" y="536"/>
                  </a:lnTo>
                  <a:lnTo>
                    <a:pt x="21" y="566"/>
                  </a:lnTo>
                  <a:lnTo>
                    <a:pt x="79" y="572"/>
                  </a:lnTo>
                  <a:lnTo>
                    <a:pt x="63" y="557"/>
                  </a:lnTo>
                  <a:lnTo>
                    <a:pt x="75" y="518"/>
                  </a:lnTo>
                  <a:lnTo>
                    <a:pt x="87" y="526"/>
                  </a:lnTo>
                  <a:lnTo>
                    <a:pt x="124" y="472"/>
                  </a:lnTo>
                  <a:lnTo>
                    <a:pt x="95" y="441"/>
                  </a:lnTo>
                  <a:lnTo>
                    <a:pt x="128" y="422"/>
                  </a:lnTo>
                  <a:lnTo>
                    <a:pt x="132" y="393"/>
                  </a:lnTo>
                  <a:lnTo>
                    <a:pt x="147" y="381"/>
                  </a:lnTo>
                  <a:lnTo>
                    <a:pt x="134" y="376"/>
                  </a:lnTo>
                  <a:lnTo>
                    <a:pt x="159" y="376"/>
                  </a:lnTo>
                  <a:lnTo>
                    <a:pt x="156" y="362"/>
                  </a:lnTo>
                  <a:lnTo>
                    <a:pt x="145" y="372"/>
                  </a:lnTo>
                  <a:lnTo>
                    <a:pt x="134" y="361"/>
                  </a:lnTo>
                  <a:lnTo>
                    <a:pt x="133" y="341"/>
                  </a:lnTo>
                  <a:lnTo>
                    <a:pt x="176" y="344"/>
                  </a:lnTo>
                  <a:lnTo>
                    <a:pt x="180" y="300"/>
                  </a:lnTo>
                  <a:lnTo>
                    <a:pt x="249" y="294"/>
                  </a:lnTo>
                  <a:lnTo>
                    <a:pt x="269" y="265"/>
                  </a:lnTo>
                  <a:lnTo>
                    <a:pt x="242" y="211"/>
                  </a:lnTo>
                  <a:lnTo>
                    <a:pt x="256" y="145"/>
                  </a:lnTo>
                  <a:lnTo>
                    <a:pt x="321" y="90"/>
                  </a:lnTo>
                  <a:lnTo>
                    <a:pt x="318" y="66"/>
                  </a:lnTo>
                  <a:lnTo>
                    <a:pt x="304" y="64"/>
                  </a:lnTo>
                  <a:lnTo>
                    <a:pt x="288" y="94"/>
                  </a:lnTo>
                  <a:lnTo>
                    <a:pt x="244" y="93"/>
                  </a:lnTo>
                  <a:lnTo>
                    <a:pt x="253" y="59"/>
                  </a:lnTo>
                  <a:lnTo>
                    <a:pt x="175" y="8"/>
                  </a:lnTo>
                  <a:lnTo>
                    <a:pt x="148" y="4"/>
                  </a:lnTo>
                  <a:lnTo>
                    <a:pt x="147" y="14"/>
                  </a:lnTo>
                  <a:lnTo>
                    <a:pt x="115" y="0"/>
                  </a:lnTo>
                  <a:lnTo>
                    <a:pt x="98" y="18"/>
                  </a:lnTo>
                  <a:lnTo>
                    <a:pt x="97" y="39"/>
                  </a:lnTo>
                  <a:lnTo>
                    <a:pt x="79" y="47"/>
                  </a:lnTo>
                  <a:lnTo>
                    <a:pt x="79" y="86"/>
                  </a:lnTo>
                  <a:lnTo>
                    <a:pt x="60" y="109"/>
                  </a:lnTo>
                  <a:lnTo>
                    <a:pt x="45" y="164"/>
                  </a:lnTo>
                  <a:lnTo>
                    <a:pt x="56" y="217"/>
                  </a:lnTo>
                  <a:lnTo>
                    <a:pt x="36" y="261"/>
                  </a:lnTo>
                  <a:lnTo>
                    <a:pt x="21" y="373"/>
                  </a:lnTo>
                  <a:lnTo>
                    <a:pt x="32" y="414"/>
                  </a:lnTo>
                  <a:lnTo>
                    <a:pt x="21" y="418"/>
                  </a:lnTo>
                  <a:lnTo>
                    <a:pt x="26" y="453"/>
                  </a:lnTo>
                  <a:lnTo>
                    <a:pt x="0" y="528"/>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05" name="任意多边形 440327"/>
            <p:cNvSpPr/>
            <p:nvPr/>
          </p:nvSpPr>
          <p:spPr>
            <a:xfrm>
              <a:off x="1742" y="3978"/>
              <a:ext cx="57" cy="49"/>
            </a:xfrm>
            <a:custGeom>
              <a:avLst/>
              <a:gdLst/>
              <a:ahLst/>
              <a:cxnLst/>
              <a:rect l="0" t="0" r="0" b="0"/>
              <a:pathLst>
                <a:path w="59" h="51">
                  <a:moveTo>
                    <a:pt x="0" y="0"/>
                  </a:moveTo>
                  <a:lnTo>
                    <a:pt x="1" y="50"/>
                  </a:lnTo>
                  <a:lnTo>
                    <a:pt x="58" y="44"/>
                  </a:lnTo>
                  <a:lnTo>
                    <a:pt x="13" y="24"/>
                  </a:lnTo>
                  <a:lnTo>
                    <a:pt x="0" y="0"/>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06" name="任意多边形 440328"/>
            <p:cNvSpPr/>
            <p:nvPr/>
          </p:nvSpPr>
          <p:spPr>
            <a:xfrm>
              <a:off x="4608" y="3248"/>
              <a:ext cx="637" cy="472"/>
            </a:xfrm>
            <a:custGeom>
              <a:avLst/>
              <a:gdLst/>
              <a:ahLst/>
              <a:cxnLst/>
              <a:rect l="0" t="0" r="0" b="0"/>
              <a:pathLst>
                <a:path w="659" h="493">
                  <a:moveTo>
                    <a:pt x="0" y="258"/>
                  </a:moveTo>
                  <a:lnTo>
                    <a:pt x="10" y="262"/>
                  </a:lnTo>
                  <a:lnTo>
                    <a:pt x="4" y="248"/>
                  </a:lnTo>
                  <a:lnTo>
                    <a:pt x="17" y="256"/>
                  </a:lnTo>
                  <a:lnTo>
                    <a:pt x="4" y="229"/>
                  </a:lnTo>
                  <a:lnTo>
                    <a:pt x="12" y="184"/>
                  </a:lnTo>
                  <a:lnTo>
                    <a:pt x="16" y="196"/>
                  </a:lnTo>
                  <a:lnTo>
                    <a:pt x="57" y="163"/>
                  </a:lnTo>
                  <a:lnTo>
                    <a:pt x="125" y="146"/>
                  </a:lnTo>
                  <a:lnTo>
                    <a:pt x="149" y="121"/>
                  </a:lnTo>
                  <a:lnTo>
                    <a:pt x="148" y="105"/>
                  </a:lnTo>
                  <a:lnTo>
                    <a:pt x="157" y="93"/>
                  </a:lnTo>
                  <a:lnTo>
                    <a:pt x="168" y="111"/>
                  </a:lnTo>
                  <a:lnTo>
                    <a:pt x="168" y="90"/>
                  </a:lnTo>
                  <a:lnTo>
                    <a:pt x="183" y="95"/>
                  </a:lnTo>
                  <a:lnTo>
                    <a:pt x="184" y="79"/>
                  </a:lnTo>
                  <a:lnTo>
                    <a:pt x="208" y="55"/>
                  </a:lnTo>
                  <a:lnTo>
                    <a:pt x="234" y="56"/>
                  </a:lnTo>
                  <a:lnTo>
                    <a:pt x="240" y="80"/>
                  </a:lnTo>
                  <a:lnTo>
                    <a:pt x="250" y="67"/>
                  </a:lnTo>
                  <a:lnTo>
                    <a:pt x="269" y="75"/>
                  </a:lnTo>
                  <a:lnTo>
                    <a:pt x="262" y="59"/>
                  </a:lnTo>
                  <a:lnTo>
                    <a:pt x="277" y="33"/>
                  </a:lnTo>
                  <a:lnTo>
                    <a:pt x="316" y="22"/>
                  </a:lnTo>
                  <a:lnTo>
                    <a:pt x="307" y="6"/>
                  </a:lnTo>
                  <a:lnTo>
                    <a:pt x="381" y="26"/>
                  </a:lnTo>
                  <a:lnTo>
                    <a:pt x="365" y="71"/>
                  </a:lnTo>
                  <a:lnTo>
                    <a:pt x="439" y="115"/>
                  </a:lnTo>
                  <a:lnTo>
                    <a:pt x="458" y="98"/>
                  </a:lnTo>
                  <a:lnTo>
                    <a:pt x="466" y="22"/>
                  </a:lnTo>
                  <a:lnTo>
                    <a:pt x="484" y="0"/>
                  </a:lnTo>
                  <a:lnTo>
                    <a:pt x="498" y="57"/>
                  </a:lnTo>
                  <a:lnTo>
                    <a:pt x="524" y="71"/>
                  </a:lnTo>
                  <a:lnTo>
                    <a:pt x="542" y="137"/>
                  </a:lnTo>
                  <a:lnTo>
                    <a:pt x="582" y="159"/>
                  </a:lnTo>
                  <a:lnTo>
                    <a:pt x="595" y="196"/>
                  </a:lnTo>
                  <a:lnTo>
                    <a:pt x="612" y="194"/>
                  </a:lnTo>
                  <a:lnTo>
                    <a:pt x="614" y="214"/>
                  </a:lnTo>
                  <a:lnTo>
                    <a:pt x="647" y="242"/>
                  </a:lnTo>
                  <a:lnTo>
                    <a:pt x="658" y="295"/>
                  </a:lnTo>
                  <a:lnTo>
                    <a:pt x="651" y="345"/>
                  </a:lnTo>
                  <a:lnTo>
                    <a:pt x="621" y="388"/>
                  </a:lnTo>
                  <a:lnTo>
                    <a:pt x="601" y="462"/>
                  </a:lnTo>
                  <a:lnTo>
                    <a:pt x="563" y="469"/>
                  </a:lnTo>
                  <a:lnTo>
                    <a:pt x="540" y="482"/>
                  </a:lnTo>
                  <a:lnTo>
                    <a:pt x="542" y="492"/>
                  </a:lnTo>
                  <a:lnTo>
                    <a:pt x="519" y="466"/>
                  </a:lnTo>
                  <a:lnTo>
                    <a:pt x="493" y="485"/>
                  </a:lnTo>
                  <a:lnTo>
                    <a:pt x="462" y="477"/>
                  </a:lnTo>
                  <a:lnTo>
                    <a:pt x="438" y="459"/>
                  </a:lnTo>
                  <a:lnTo>
                    <a:pt x="426" y="421"/>
                  </a:lnTo>
                  <a:lnTo>
                    <a:pt x="407" y="425"/>
                  </a:lnTo>
                  <a:lnTo>
                    <a:pt x="407" y="401"/>
                  </a:lnTo>
                  <a:lnTo>
                    <a:pt x="400" y="417"/>
                  </a:lnTo>
                  <a:lnTo>
                    <a:pt x="386" y="417"/>
                  </a:lnTo>
                  <a:lnTo>
                    <a:pt x="401" y="370"/>
                  </a:lnTo>
                  <a:lnTo>
                    <a:pt x="372" y="415"/>
                  </a:lnTo>
                  <a:lnTo>
                    <a:pt x="358" y="405"/>
                  </a:lnTo>
                  <a:lnTo>
                    <a:pt x="345" y="370"/>
                  </a:lnTo>
                  <a:lnTo>
                    <a:pt x="296" y="350"/>
                  </a:lnTo>
                  <a:lnTo>
                    <a:pt x="208" y="366"/>
                  </a:lnTo>
                  <a:lnTo>
                    <a:pt x="172" y="392"/>
                  </a:lnTo>
                  <a:lnTo>
                    <a:pt x="111" y="393"/>
                  </a:lnTo>
                  <a:lnTo>
                    <a:pt x="78" y="416"/>
                  </a:lnTo>
                  <a:lnTo>
                    <a:pt x="32" y="400"/>
                  </a:lnTo>
                  <a:lnTo>
                    <a:pt x="41" y="353"/>
                  </a:lnTo>
                  <a:lnTo>
                    <a:pt x="0" y="258"/>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07" name="任意多边形 440329"/>
            <p:cNvSpPr/>
            <p:nvPr/>
          </p:nvSpPr>
          <p:spPr>
            <a:xfrm>
              <a:off x="5108" y="3746"/>
              <a:ext cx="55" cy="54"/>
            </a:xfrm>
            <a:custGeom>
              <a:avLst/>
              <a:gdLst/>
              <a:ahLst/>
              <a:cxnLst/>
              <a:rect l="0" t="0" r="0" b="0"/>
              <a:pathLst>
                <a:path w="57" h="57">
                  <a:moveTo>
                    <a:pt x="0" y="9"/>
                  </a:moveTo>
                  <a:lnTo>
                    <a:pt x="0" y="0"/>
                  </a:lnTo>
                  <a:lnTo>
                    <a:pt x="29" y="8"/>
                  </a:lnTo>
                  <a:lnTo>
                    <a:pt x="50" y="1"/>
                  </a:lnTo>
                  <a:lnTo>
                    <a:pt x="56" y="15"/>
                  </a:lnTo>
                  <a:lnTo>
                    <a:pt x="56" y="31"/>
                  </a:lnTo>
                  <a:lnTo>
                    <a:pt x="34" y="56"/>
                  </a:lnTo>
                  <a:lnTo>
                    <a:pt x="20" y="54"/>
                  </a:lnTo>
                  <a:lnTo>
                    <a:pt x="0" y="9"/>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08" name="任意多边形 440330"/>
            <p:cNvSpPr/>
            <p:nvPr/>
          </p:nvSpPr>
          <p:spPr>
            <a:xfrm>
              <a:off x="2973" y="2263"/>
              <a:ext cx="122" cy="47"/>
            </a:xfrm>
            <a:custGeom>
              <a:avLst/>
              <a:gdLst/>
              <a:ahLst/>
              <a:cxnLst/>
              <a:rect l="0" t="0" r="0" b="0"/>
              <a:pathLst>
                <a:path w="127" h="49">
                  <a:moveTo>
                    <a:pt x="0" y="26"/>
                  </a:moveTo>
                  <a:lnTo>
                    <a:pt x="2" y="28"/>
                  </a:lnTo>
                  <a:lnTo>
                    <a:pt x="2" y="37"/>
                  </a:lnTo>
                  <a:lnTo>
                    <a:pt x="16" y="39"/>
                  </a:lnTo>
                  <a:lnTo>
                    <a:pt x="42" y="34"/>
                  </a:lnTo>
                  <a:lnTo>
                    <a:pt x="69" y="48"/>
                  </a:lnTo>
                  <a:lnTo>
                    <a:pt x="108" y="38"/>
                  </a:lnTo>
                  <a:lnTo>
                    <a:pt x="126" y="13"/>
                  </a:lnTo>
                  <a:lnTo>
                    <a:pt x="119" y="0"/>
                  </a:lnTo>
                  <a:lnTo>
                    <a:pt x="70" y="0"/>
                  </a:lnTo>
                  <a:lnTo>
                    <a:pt x="55" y="26"/>
                  </a:lnTo>
                  <a:lnTo>
                    <a:pt x="0" y="26"/>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09" name="任意多边形 440331"/>
            <p:cNvSpPr/>
            <p:nvPr/>
          </p:nvSpPr>
          <p:spPr>
            <a:xfrm>
              <a:off x="4209" y="2662"/>
              <a:ext cx="78" cy="94"/>
            </a:xfrm>
            <a:custGeom>
              <a:avLst/>
              <a:gdLst/>
              <a:ahLst/>
              <a:cxnLst/>
              <a:rect l="0" t="0" r="0" b="0"/>
              <a:pathLst>
                <a:path w="80" h="98">
                  <a:moveTo>
                    <a:pt x="0" y="29"/>
                  </a:moveTo>
                  <a:lnTo>
                    <a:pt x="10" y="39"/>
                  </a:lnTo>
                  <a:lnTo>
                    <a:pt x="16" y="83"/>
                  </a:lnTo>
                  <a:lnTo>
                    <a:pt x="36" y="80"/>
                  </a:lnTo>
                  <a:lnTo>
                    <a:pt x="47" y="61"/>
                  </a:lnTo>
                  <a:lnTo>
                    <a:pt x="62" y="66"/>
                  </a:lnTo>
                  <a:lnTo>
                    <a:pt x="72" y="97"/>
                  </a:lnTo>
                  <a:lnTo>
                    <a:pt x="79" y="79"/>
                  </a:lnTo>
                  <a:lnTo>
                    <a:pt x="69" y="47"/>
                  </a:lnTo>
                  <a:lnTo>
                    <a:pt x="62" y="59"/>
                  </a:lnTo>
                  <a:lnTo>
                    <a:pt x="51" y="44"/>
                  </a:lnTo>
                  <a:lnTo>
                    <a:pt x="70" y="25"/>
                  </a:lnTo>
                  <a:lnTo>
                    <a:pt x="34" y="22"/>
                  </a:lnTo>
                  <a:lnTo>
                    <a:pt x="9" y="0"/>
                  </a:lnTo>
                  <a:lnTo>
                    <a:pt x="2" y="12"/>
                  </a:lnTo>
                  <a:lnTo>
                    <a:pt x="10" y="22"/>
                  </a:lnTo>
                  <a:lnTo>
                    <a:pt x="0" y="29"/>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10" name="任意多边形 440332"/>
            <p:cNvSpPr/>
            <p:nvPr/>
          </p:nvSpPr>
          <p:spPr>
            <a:xfrm>
              <a:off x="2870" y="2210"/>
              <a:ext cx="51" cy="38"/>
            </a:xfrm>
            <a:custGeom>
              <a:avLst/>
              <a:gdLst/>
              <a:ahLst/>
              <a:cxnLst/>
              <a:rect l="0" t="0" r="0" b="0"/>
              <a:pathLst>
                <a:path w="53" h="40">
                  <a:moveTo>
                    <a:pt x="0" y="8"/>
                  </a:moveTo>
                  <a:lnTo>
                    <a:pt x="12" y="2"/>
                  </a:lnTo>
                  <a:lnTo>
                    <a:pt x="34" y="0"/>
                  </a:lnTo>
                  <a:lnTo>
                    <a:pt x="50" y="16"/>
                  </a:lnTo>
                  <a:lnTo>
                    <a:pt x="52" y="28"/>
                  </a:lnTo>
                  <a:lnTo>
                    <a:pt x="45" y="39"/>
                  </a:lnTo>
                  <a:lnTo>
                    <a:pt x="0" y="8"/>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11" name="任意多边形 440333"/>
            <p:cNvSpPr/>
            <p:nvPr/>
          </p:nvSpPr>
          <p:spPr>
            <a:xfrm>
              <a:off x="4226" y="2635"/>
              <a:ext cx="49" cy="27"/>
            </a:xfrm>
            <a:custGeom>
              <a:avLst/>
              <a:gdLst/>
              <a:ahLst/>
              <a:cxnLst/>
              <a:rect l="0" t="0" r="0" b="0"/>
              <a:pathLst>
                <a:path w="51" h="28">
                  <a:moveTo>
                    <a:pt x="0" y="16"/>
                  </a:moveTo>
                  <a:lnTo>
                    <a:pt x="6" y="27"/>
                  </a:lnTo>
                  <a:lnTo>
                    <a:pt x="50" y="22"/>
                  </a:lnTo>
                  <a:lnTo>
                    <a:pt x="47" y="8"/>
                  </a:lnTo>
                  <a:lnTo>
                    <a:pt x="16" y="0"/>
                  </a:lnTo>
                  <a:lnTo>
                    <a:pt x="0" y="16"/>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12" name="任意多边形 440334"/>
            <p:cNvSpPr/>
            <p:nvPr/>
          </p:nvSpPr>
          <p:spPr>
            <a:xfrm>
              <a:off x="1725" y="3231"/>
              <a:ext cx="191" cy="212"/>
            </a:xfrm>
            <a:custGeom>
              <a:avLst/>
              <a:gdLst/>
              <a:ahLst/>
              <a:cxnLst/>
              <a:rect l="0" t="0" r="0" b="0"/>
              <a:pathLst>
                <a:path w="197" h="221">
                  <a:moveTo>
                    <a:pt x="0" y="21"/>
                  </a:moveTo>
                  <a:lnTo>
                    <a:pt x="14" y="44"/>
                  </a:lnTo>
                  <a:lnTo>
                    <a:pt x="4" y="95"/>
                  </a:lnTo>
                  <a:lnTo>
                    <a:pt x="14" y="101"/>
                  </a:lnTo>
                  <a:lnTo>
                    <a:pt x="9" y="107"/>
                  </a:lnTo>
                  <a:lnTo>
                    <a:pt x="1" y="128"/>
                  </a:lnTo>
                  <a:lnTo>
                    <a:pt x="17" y="157"/>
                  </a:lnTo>
                  <a:lnTo>
                    <a:pt x="28" y="218"/>
                  </a:lnTo>
                  <a:lnTo>
                    <a:pt x="39" y="220"/>
                  </a:lnTo>
                  <a:lnTo>
                    <a:pt x="56" y="201"/>
                  </a:lnTo>
                  <a:lnTo>
                    <a:pt x="87" y="215"/>
                  </a:lnTo>
                  <a:lnTo>
                    <a:pt x="89" y="205"/>
                  </a:lnTo>
                  <a:lnTo>
                    <a:pt x="116" y="209"/>
                  </a:lnTo>
                  <a:lnTo>
                    <a:pt x="125" y="166"/>
                  </a:lnTo>
                  <a:lnTo>
                    <a:pt x="173" y="157"/>
                  </a:lnTo>
                  <a:lnTo>
                    <a:pt x="189" y="172"/>
                  </a:lnTo>
                  <a:lnTo>
                    <a:pt x="196" y="139"/>
                  </a:lnTo>
                  <a:lnTo>
                    <a:pt x="185" y="110"/>
                  </a:lnTo>
                  <a:lnTo>
                    <a:pt x="156" y="107"/>
                  </a:lnTo>
                  <a:lnTo>
                    <a:pt x="145" y="64"/>
                  </a:lnTo>
                  <a:lnTo>
                    <a:pt x="72" y="36"/>
                  </a:lnTo>
                  <a:lnTo>
                    <a:pt x="68" y="0"/>
                  </a:lnTo>
                  <a:lnTo>
                    <a:pt x="20" y="22"/>
                  </a:lnTo>
                  <a:lnTo>
                    <a:pt x="0" y="21"/>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13" name="任意多边形 440335"/>
            <p:cNvSpPr/>
            <p:nvPr/>
          </p:nvSpPr>
          <p:spPr>
            <a:xfrm>
              <a:off x="1660" y="3002"/>
              <a:ext cx="615" cy="621"/>
            </a:xfrm>
            <a:custGeom>
              <a:avLst/>
              <a:gdLst/>
              <a:ahLst/>
              <a:cxnLst/>
              <a:rect l="0" t="0" r="0" b="0"/>
              <a:pathLst>
                <a:path w="636" h="649">
                  <a:moveTo>
                    <a:pt x="0" y="205"/>
                  </a:moveTo>
                  <a:lnTo>
                    <a:pt x="13" y="234"/>
                  </a:lnTo>
                  <a:lnTo>
                    <a:pt x="36" y="245"/>
                  </a:lnTo>
                  <a:lnTo>
                    <a:pt x="53" y="233"/>
                  </a:lnTo>
                  <a:lnTo>
                    <a:pt x="53" y="260"/>
                  </a:lnTo>
                  <a:lnTo>
                    <a:pt x="67" y="260"/>
                  </a:lnTo>
                  <a:lnTo>
                    <a:pt x="87" y="261"/>
                  </a:lnTo>
                  <a:lnTo>
                    <a:pt x="136" y="238"/>
                  </a:lnTo>
                  <a:lnTo>
                    <a:pt x="140" y="275"/>
                  </a:lnTo>
                  <a:lnTo>
                    <a:pt x="213" y="303"/>
                  </a:lnTo>
                  <a:lnTo>
                    <a:pt x="223" y="346"/>
                  </a:lnTo>
                  <a:lnTo>
                    <a:pt x="252" y="349"/>
                  </a:lnTo>
                  <a:lnTo>
                    <a:pt x="262" y="378"/>
                  </a:lnTo>
                  <a:lnTo>
                    <a:pt x="256" y="411"/>
                  </a:lnTo>
                  <a:lnTo>
                    <a:pt x="260" y="444"/>
                  </a:lnTo>
                  <a:lnTo>
                    <a:pt x="293" y="449"/>
                  </a:lnTo>
                  <a:lnTo>
                    <a:pt x="299" y="472"/>
                  </a:lnTo>
                  <a:lnTo>
                    <a:pt x="315" y="476"/>
                  </a:lnTo>
                  <a:lnTo>
                    <a:pt x="312" y="504"/>
                  </a:lnTo>
                  <a:lnTo>
                    <a:pt x="326" y="506"/>
                  </a:lnTo>
                  <a:lnTo>
                    <a:pt x="328" y="530"/>
                  </a:lnTo>
                  <a:lnTo>
                    <a:pt x="264" y="585"/>
                  </a:lnTo>
                  <a:lnTo>
                    <a:pt x="276" y="581"/>
                  </a:lnTo>
                  <a:lnTo>
                    <a:pt x="326" y="616"/>
                  </a:lnTo>
                  <a:lnTo>
                    <a:pt x="335" y="630"/>
                  </a:lnTo>
                  <a:lnTo>
                    <a:pt x="331" y="648"/>
                  </a:lnTo>
                  <a:lnTo>
                    <a:pt x="409" y="552"/>
                  </a:lnTo>
                  <a:lnTo>
                    <a:pt x="413" y="502"/>
                  </a:lnTo>
                  <a:lnTo>
                    <a:pt x="475" y="459"/>
                  </a:lnTo>
                  <a:lnTo>
                    <a:pt x="515" y="459"/>
                  </a:lnTo>
                  <a:lnTo>
                    <a:pt x="531" y="442"/>
                  </a:lnTo>
                  <a:lnTo>
                    <a:pt x="563" y="369"/>
                  </a:lnTo>
                  <a:lnTo>
                    <a:pt x="567" y="297"/>
                  </a:lnTo>
                  <a:lnTo>
                    <a:pt x="629" y="228"/>
                  </a:lnTo>
                  <a:lnTo>
                    <a:pt x="635" y="198"/>
                  </a:lnTo>
                  <a:lnTo>
                    <a:pt x="625" y="168"/>
                  </a:lnTo>
                  <a:lnTo>
                    <a:pt x="599" y="164"/>
                  </a:lnTo>
                  <a:lnTo>
                    <a:pt x="559" y="133"/>
                  </a:lnTo>
                  <a:lnTo>
                    <a:pt x="478" y="126"/>
                  </a:lnTo>
                  <a:lnTo>
                    <a:pt x="471" y="108"/>
                  </a:lnTo>
                  <a:lnTo>
                    <a:pt x="435" y="94"/>
                  </a:lnTo>
                  <a:lnTo>
                    <a:pt x="420" y="94"/>
                  </a:lnTo>
                  <a:lnTo>
                    <a:pt x="399" y="122"/>
                  </a:lnTo>
                  <a:lnTo>
                    <a:pt x="399" y="113"/>
                  </a:lnTo>
                  <a:lnTo>
                    <a:pt x="364" y="117"/>
                  </a:lnTo>
                  <a:lnTo>
                    <a:pt x="378" y="112"/>
                  </a:lnTo>
                  <a:lnTo>
                    <a:pt x="365" y="90"/>
                  </a:lnTo>
                  <a:lnTo>
                    <a:pt x="390" y="58"/>
                  </a:lnTo>
                  <a:lnTo>
                    <a:pt x="364" y="18"/>
                  </a:lnTo>
                  <a:lnTo>
                    <a:pt x="339" y="49"/>
                  </a:lnTo>
                  <a:lnTo>
                    <a:pt x="316" y="48"/>
                  </a:lnTo>
                  <a:lnTo>
                    <a:pt x="283" y="52"/>
                  </a:lnTo>
                  <a:lnTo>
                    <a:pt x="235" y="59"/>
                  </a:lnTo>
                  <a:lnTo>
                    <a:pt x="227" y="43"/>
                  </a:lnTo>
                  <a:lnTo>
                    <a:pt x="230" y="12"/>
                  </a:lnTo>
                  <a:lnTo>
                    <a:pt x="215" y="0"/>
                  </a:lnTo>
                  <a:lnTo>
                    <a:pt x="176" y="20"/>
                  </a:lnTo>
                  <a:lnTo>
                    <a:pt x="148" y="13"/>
                  </a:lnTo>
                  <a:lnTo>
                    <a:pt x="156" y="44"/>
                  </a:lnTo>
                  <a:lnTo>
                    <a:pt x="171" y="48"/>
                  </a:lnTo>
                  <a:lnTo>
                    <a:pt x="132" y="70"/>
                  </a:lnTo>
                  <a:lnTo>
                    <a:pt x="113" y="62"/>
                  </a:lnTo>
                  <a:lnTo>
                    <a:pt x="103" y="51"/>
                  </a:lnTo>
                  <a:lnTo>
                    <a:pt x="64" y="56"/>
                  </a:lnTo>
                  <a:lnTo>
                    <a:pt x="76" y="74"/>
                  </a:lnTo>
                  <a:lnTo>
                    <a:pt x="62" y="75"/>
                  </a:lnTo>
                  <a:lnTo>
                    <a:pt x="70" y="103"/>
                  </a:lnTo>
                  <a:lnTo>
                    <a:pt x="63" y="151"/>
                  </a:lnTo>
                  <a:lnTo>
                    <a:pt x="22" y="167"/>
                  </a:lnTo>
                  <a:lnTo>
                    <a:pt x="0" y="205"/>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14" name="任意多边形 440336"/>
            <p:cNvSpPr/>
            <p:nvPr/>
          </p:nvSpPr>
          <p:spPr>
            <a:xfrm>
              <a:off x="1418" y="2794"/>
              <a:ext cx="21" cy="42"/>
            </a:xfrm>
            <a:custGeom>
              <a:avLst/>
              <a:gdLst/>
              <a:ahLst/>
              <a:cxnLst/>
              <a:rect l="0" t="0" r="0" b="0"/>
              <a:pathLst>
                <a:path w="22" h="44">
                  <a:moveTo>
                    <a:pt x="0" y="9"/>
                  </a:moveTo>
                  <a:lnTo>
                    <a:pt x="8" y="43"/>
                  </a:lnTo>
                  <a:lnTo>
                    <a:pt x="21" y="0"/>
                  </a:lnTo>
                  <a:lnTo>
                    <a:pt x="0" y="9"/>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15" name="任意多边形 440337"/>
            <p:cNvSpPr/>
            <p:nvPr/>
          </p:nvSpPr>
          <p:spPr>
            <a:xfrm>
              <a:off x="4622" y="3004"/>
              <a:ext cx="22" cy="21"/>
            </a:xfrm>
            <a:custGeom>
              <a:avLst/>
              <a:gdLst/>
              <a:ahLst/>
              <a:cxnLst/>
              <a:rect l="0" t="0" r="0" b="0"/>
              <a:pathLst>
                <a:path w="22" h="22">
                  <a:moveTo>
                    <a:pt x="0" y="9"/>
                  </a:moveTo>
                  <a:lnTo>
                    <a:pt x="11" y="21"/>
                  </a:lnTo>
                  <a:lnTo>
                    <a:pt x="21" y="0"/>
                  </a:lnTo>
                  <a:lnTo>
                    <a:pt x="0" y="9"/>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16" name="任意多边形 440338"/>
            <p:cNvSpPr/>
            <p:nvPr/>
          </p:nvSpPr>
          <p:spPr>
            <a:xfrm>
              <a:off x="3179" y="2349"/>
              <a:ext cx="98" cy="56"/>
            </a:xfrm>
            <a:custGeom>
              <a:avLst/>
              <a:gdLst/>
              <a:ahLst/>
              <a:cxnLst/>
              <a:rect l="0" t="0" r="0" b="0"/>
              <a:pathLst>
                <a:path w="102" h="58">
                  <a:moveTo>
                    <a:pt x="0" y="39"/>
                  </a:moveTo>
                  <a:lnTo>
                    <a:pt x="5" y="0"/>
                  </a:lnTo>
                  <a:lnTo>
                    <a:pt x="101" y="9"/>
                  </a:lnTo>
                  <a:lnTo>
                    <a:pt x="83" y="33"/>
                  </a:lnTo>
                  <a:lnTo>
                    <a:pt x="91" y="46"/>
                  </a:lnTo>
                  <a:lnTo>
                    <a:pt x="65" y="47"/>
                  </a:lnTo>
                  <a:lnTo>
                    <a:pt x="49" y="57"/>
                  </a:lnTo>
                  <a:lnTo>
                    <a:pt x="9" y="57"/>
                  </a:lnTo>
                  <a:lnTo>
                    <a:pt x="0" y="39"/>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17" name="任意多边形 440339"/>
            <p:cNvSpPr/>
            <p:nvPr/>
          </p:nvSpPr>
          <p:spPr>
            <a:xfrm>
              <a:off x="4279" y="2637"/>
              <a:ext cx="143" cy="289"/>
            </a:xfrm>
            <a:custGeom>
              <a:avLst/>
              <a:gdLst/>
              <a:ahLst/>
              <a:cxnLst/>
              <a:rect l="0" t="0" r="0" b="0"/>
              <a:pathLst>
                <a:path w="148" h="302">
                  <a:moveTo>
                    <a:pt x="0" y="124"/>
                  </a:moveTo>
                  <a:lnTo>
                    <a:pt x="6" y="106"/>
                  </a:lnTo>
                  <a:lnTo>
                    <a:pt x="48" y="28"/>
                  </a:lnTo>
                  <a:lnTo>
                    <a:pt x="76" y="17"/>
                  </a:lnTo>
                  <a:lnTo>
                    <a:pt x="83" y="0"/>
                  </a:lnTo>
                  <a:lnTo>
                    <a:pt x="103" y="9"/>
                  </a:lnTo>
                  <a:lnTo>
                    <a:pt x="105" y="25"/>
                  </a:lnTo>
                  <a:lnTo>
                    <a:pt x="87" y="72"/>
                  </a:lnTo>
                  <a:lnTo>
                    <a:pt x="106" y="68"/>
                  </a:lnTo>
                  <a:lnTo>
                    <a:pt x="115" y="102"/>
                  </a:lnTo>
                  <a:lnTo>
                    <a:pt x="147" y="110"/>
                  </a:lnTo>
                  <a:lnTo>
                    <a:pt x="130" y="126"/>
                  </a:lnTo>
                  <a:lnTo>
                    <a:pt x="95" y="145"/>
                  </a:lnTo>
                  <a:lnTo>
                    <a:pt x="87" y="166"/>
                  </a:lnTo>
                  <a:lnTo>
                    <a:pt x="106" y="202"/>
                  </a:lnTo>
                  <a:lnTo>
                    <a:pt x="98" y="224"/>
                  </a:lnTo>
                  <a:lnTo>
                    <a:pt x="121" y="272"/>
                  </a:lnTo>
                  <a:lnTo>
                    <a:pt x="105" y="301"/>
                  </a:lnTo>
                  <a:lnTo>
                    <a:pt x="87" y="198"/>
                  </a:lnTo>
                  <a:lnTo>
                    <a:pt x="74" y="182"/>
                  </a:lnTo>
                  <a:lnTo>
                    <a:pt x="49" y="209"/>
                  </a:lnTo>
                  <a:lnTo>
                    <a:pt x="32" y="203"/>
                  </a:lnTo>
                  <a:lnTo>
                    <a:pt x="35" y="166"/>
                  </a:lnTo>
                  <a:lnTo>
                    <a:pt x="0" y="124"/>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18" name="任意多边形 440340"/>
            <p:cNvSpPr/>
            <p:nvPr/>
          </p:nvSpPr>
          <p:spPr>
            <a:xfrm>
              <a:off x="4441" y="2854"/>
              <a:ext cx="81" cy="67"/>
            </a:xfrm>
            <a:custGeom>
              <a:avLst/>
              <a:gdLst/>
              <a:ahLst/>
              <a:cxnLst/>
              <a:rect l="0" t="0" r="0" b="0"/>
              <a:pathLst>
                <a:path w="84" h="70">
                  <a:moveTo>
                    <a:pt x="0" y="13"/>
                  </a:moveTo>
                  <a:lnTo>
                    <a:pt x="6" y="48"/>
                  </a:lnTo>
                  <a:lnTo>
                    <a:pt x="17" y="66"/>
                  </a:lnTo>
                  <a:lnTo>
                    <a:pt x="34" y="69"/>
                  </a:lnTo>
                  <a:lnTo>
                    <a:pt x="83" y="37"/>
                  </a:lnTo>
                  <a:lnTo>
                    <a:pt x="81" y="0"/>
                  </a:lnTo>
                  <a:lnTo>
                    <a:pt x="43" y="5"/>
                  </a:lnTo>
                  <a:lnTo>
                    <a:pt x="12" y="4"/>
                  </a:lnTo>
                  <a:lnTo>
                    <a:pt x="0" y="13"/>
                  </a:lnTo>
                </a:path>
              </a:pathLst>
            </a:custGeom>
            <a:solidFill>
              <a:srgbClr val="C0000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19" name="任意多边形 440341"/>
            <p:cNvSpPr/>
            <p:nvPr/>
          </p:nvSpPr>
          <p:spPr>
            <a:xfrm>
              <a:off x="600" y="1717"/>
              <a:ext cx="1349" cy="678"/>
            </a:xfrm>
            <a:custGeom>
              <a:avLst/>
              <a:gdLst/>
              <a:ahLst/>
              <a:cxnLst/>
              <a:rect l="0" t="0" r="0" b="0"/>
              <a:pathLst>
                <a:path w="1394" h="709">
                  <a:moveTo>
                    <a:pt x="0" y="314"/>
                  </a:moveTo>
                  <a:lnTo>
                    <a:pt x="0" y="66"/>
                  </a:lnTo>
                  <a:lnTo>
                    <a:pt x="110" y="98"/>
                  </a:lnTo>
                  <a:lnTo>
                    <a:pt x="103" y="85"/>
                  </a:lnTo>
                  <a:lnTo>
                    <a:pt x="116" y="77"/>
                  </a:lnTo>
                  <a:lnTo>
                    <a:pt x="183" y="49"/>
                  </a:lnTo>
                  <a:lnTo>
                    <a:pt x="130" y="83"/>
                  </a:lnTo>
                  <a:lnTo>
                    <a:pt x="161" y="74"/>
                  </a:lnTo>
                  <a:lnTo>
                    <a:pt x="161" y="81"/>
                  </a:lnTo>
                  <a:lnTo>
                    <a:pt x="218" y="51"/>
                  </a:lnTo>
                  <a:lnTo>
                    <a:pt x="210" y="41"/>
                  </a:lnTo>
                  <a:lnTo>
                    <a:pt x="247" y="77"/>
                  </a:lnTo>
                  <a:lnTo>
                    <a:pt x="271" y="55"/>
                  </a:lnTo>
                  <a:lnTo>
                    <a:pt x="268" y="77"/>
                  </a:lnTo>
                  <a:lnTo>
                    <a:pt x="298" y="62"/>
                  </a:lnTo>
                  <a:lnTo>
                    <a:pt x="380" y="87"/>
                  </a:lnTo>
                  <a:lnTo>
                    <a:pt x="418" y="86"/>
                  </a:lnTo>
                  <a:lnTo>
                    <a:pt x="440" y="101"/>
                  </a:lnTo>
                  <a:lnTo>
                    <a:pt x="414" y="114"/>
                  </a:lnTo>
                  <a:lnTo>
                    <a:pt x="429" y="120"/>
                  </a:lnTo>
                  <a:lnTo>
                    <a:pt x="503" y="113"/>
                  </a:lnTo>
                  <a:lnTo>
                    <a:pt x="537" y="133"/>
                  </a:lnTo>
                  <a:lnTo>
                    <a:pt x="541" y="147"/>
                  </a:lnTo>
                  <a:lnTo>
                    <a:pt x="549" y="137"/>
                  </a:lnTo>
                  <a:lnTo>
                    <a:pt x="537" y="120"/>
                  </a:lnTo>
                  <a:lnTo>
                    <a:pt x="572" y="95"/>
                  </a:lnTo>
                  <a:lnTo>
                    <a:pt x="537" y="110"/>
                  </a:lnTo>
                  <a:lnTo>
                    <a:pt x="525" y="104"/>
                  </a:lnTo>
                  <a:lnTo>
                    <a:pt x="568" y="86"/>
                  </a:lnTo>
                  <a:lnTo>
                    <a:pt x="591" y="112"/>
                  </a:lnTo>
                  <a:lnTo>
                    <a:pt x="615" y="110"/>
                  </a:lnTo>
                  <a:lnTo>
                    <a:pt x="630" y="122"/>
                  </a:lnTo>
                  <a:lnTo>
                    <a:pt x="695" y="120"/>
                  </a:lnTo>
                  <a:lnTo>
                    <a:pt x="693" y="112"/>
                  </a:lnTo>
                  <a:lnTo>
                    <a:pt x="711" y="125"/>
                  </a:lnTo>
                  <a:lnTo>
                    <a:pt x="714" y="114"/>
                  </a:lnTo>
                  <a:lnTo>
                    <a:pt x="700" y="118"/>
                  </a:lnTo>
                  <a:lnTo>
                    <a:pt x="689" y="104"/>
                  </a:lnTo>
                  <a:lnTo>
                    <a:pt x="714" y="101"/>
                  </a:lnTo>
                  <a:lnTo>
                    <a:pt x="723" y="113"/>
                  </a:lnTo>
                  <a:lnTo>
                    <a:pt x="732" y="109"/>
                  </a:lnTo>
                  <a:lnTo>
                    <a:pt x="728" y="127"/>
                  </a:lnTo>
                  <a:lnTo>
                    <a:pt x="746" y="136"/>
                  </a:lnTo>
                  <a:lnTo>
                    <a:pt x="741" y="112"/>
                  </a:lnTo>
                  <a:lnTo>
                    <a:pt x="773" y="97"/>
                  </a:lnTo>
                  <a:lnTo>
                    <a:pt x="765" y="85"/>
                  </a:lnTo>
                  <a:lnTo>
                    <a:pt x="755" y="94"/>
                  </a:lnTo>
                  <a:lnTo>
                    <a:pt x="772" y="72"/>
                  </a:lnTo>
                  <a:lnTo>
                    <a:pt x="724" y="56"/>
                  </a:lnTo>
                  <a:lnTo>
                    <a:pt x="730" y="21"/>
                  </a:lnTo>
                  <a:lnTo>
                    <a:pt x="741" y="21"/>
                  </a:lnTo>
                  <a:lnTo>
                    <a:pt x="747" y="0"/>
                  </a:lnTo>
                  <a:lnTo>
                    <a:pt x="782" y="21"/>
                  </a:lnTo>
                  <a:lnTo>
                    <a:pt x="782" y="35"/>
                  </a:lnTo>
                  <a:lnTo>
                    <a:pt x="807" y="52"/>
                  </a:lnTo>
                  <a:lnTo>
                    <a:pt x="792" y="52"/>
                  </a:lnTo>
                  <a:lnTo>
                    <a:pt x="799" y="59"/>
                  </a:lnTo>
                  <a:lnTo>
                    <a:pt x="789" y="67"/>
                  </a:lnTo>
                  <a:lnTo>
                    <a:pt x="817" y="72"/>
                  </a:lnTo>
                  <a:lnTo>
                    <a:pt x="809" y="77"/>
                  </a:lnTo>
                  <a:lnTo>
                    <a:pt x="826" y="108"/>
                  </a:lnTo>
                  <a:lnTo>
                    <a:pt x="840" y="79"/>
                  </a:lnTo>
                  <a:lnTo>
                    <a:pt x="862" y="90"/>
                  </a:lnTo>
                  <a:lnTo>
                    <a:pt x="867" y="109"/>
                  </a:lnTo>
                  <a:lnTo>
                    <a:pt x="857" y="114"/>
                  </a:lnTo>
                  <a:lnTo>
                    <a:pt x="876" y="136"/>
                  </a:lnTo>
                  <a:lnTo>
                    <a:pt x="888" y="131"/>
                  </a:lnTo>
                  <a:lnTo>
                    <a:pt x="901" y="97"/>
                  </a:lnTo>
                  <a:lnTo>
                    <a:pt x="919" y="93"/>
                  </a:lnTo>
                  <a:lnTo>
                    <a:pt x="905" y="63"/>
                  </a:lnTo>
                  <a:lnTo>
                    <a:pt x="952" y="66"/>
                  </a:lnTo>
                  <a:lnTo>
                    <a:pt x="971" y="83"/>
                  </a:lnTo>
                  <a:lnTo>
                    <a:pt x="965" y="91"/>
                  </a:lnTo>
                  <a:lnTo>
                    <a:pt x="973" y="97"/>
                  </a:lnTo>
                  <a:lnTo>
                    <a:pt x="952" y="102"/>
                  </a:lnTo>
                  <a:lnTo>
                    <a:pt x="971" y="139"/>
                  </a:lnTo>
                  <a:lnTo>
                    <a:pt x="940" y="159"/>
                  </a:lnTo>
                  <a:lnTo>
                    <a:pt x="930" y="149"/>
                  </a:lnTo>
                  <a:lnTo>
                    <a:pt x="935" y="163"/>
                  </a:lnTo>
                  <a:lnTo>
                    <a:pt x="888" y="154"/>
                  </a:lnTo>
                  <a:lnTo>
                    <a:pt x="897" y="167"/>
                  </a:lnTo>
                  <a:lnTo>
                    <a:pt x="878" y="186"/>
                  </a:lnTo>
                  <a:lnTo>
                    <a:pt x="831" y="171"/>
                  </a:lnTo>
                  <a:lnTo>
                    <a:pt x="849" y="186"/>
                  </a:lnTo>
                  <a:lnTo>
                    <a:pt x="882" y="190"/>
                  </a:lnTo>
                  <a:lnTo>
                    <a:pt x="859" y="220"/>
                  </a:lnTo>
                  <a:lnTo>
                    <a:pt x="834" y="218"/>
                  </a:lnTo>
                  <a:lnTo>
                    <a:pt x="822" y="235"/>
                  </a:lnTo>
                  <a:lnTo>
                    <a:pt x="776" y="221"/>
                  </a:lnTo>
                  <a:lnTo>
                    <a:pt x="817" y="235"/>
                  </a:lnTo>
                  <a:lnTo>
                    <a:pt x="823" y="248"/>
                  </a:lnTo>
                  <a:lnTo>
                    <a:pt x="792" y="254"/>
                  </a:lnTo>
                  <a:lnTo>
                    <a:pt x="799" y="256"/>
                  </a:lnTo>
                  <a:lnTo>
                    <a:pt x="789" y="258"/>
                  </a:lnTo>
                  <a:lnTo>
                    <a:pt x="789" y="270"/>
                  </a:lnTo>
                  <a:lnTo>
                    <a:pt x="757" y="287"/>
                  </a:lnTo>
                  <a:lnTo>
                    <a:pt x="750" y="344"/>
                  </a:lnTo>
                  <a:lnTo>
                    <a:pt x="762" y="356"/>
                  </a:lnTo>
                  <a:lnTo>
                    <a:pt x="780" y="349"/>
                  </a:lnTo>
                  <a:lnTo>
                    <a:pt x="788" y="393"/>
                  </a:lnTo>
                  <a:lnTo>
                    <a:pt x="813" y="385"/>
                  </a:lnTo>
                  <a:lnTo>
                    <a:pt x="844" y="397"/>
                  </a:lnTo>
                  <a:lnTo>
                    <a:pt x="907" y="428"/>
                  </a:lnTo>
                  <a:lnTo>
                    <a:pt x="901" y="440"/>
                  </a:lnTo>
                  <a:lnTo>
                    <a:pt x="908" y="431"/>
                  </a:lnTo>
                  <a:lnTo>
                    <a:pt x="955" y="433"/>
                  </a:lnTo>
                  <a:lnTo>
                    <a:pt x="955" y="482"/>
                  </a:lnTo>
                  <a:lnTo>
                    <a:pt x="970" y="497"/>
                  </a:lnTo>
                  <a:lnTo>
                    <a:pt x="959" y="501"/>
                  </a:lnTo>
                  <a:lnTo>
                    <a:pt x="984" y="509"/>
                  </a:lnTo>
                  <a:lnTo>
                    <a:pt x="977" y="524"/>
                  </a:lnTo>
                  <a:lnTo>
                    <a:pt x="998" y="524"/>
                  </a:lnTo>
                  <a:lnTo>
                    <a:pt x="1029" y="498"/>
                  </a:lnTo>
                  <a:lnTo>
                    <a:pt x="1016" y="493"/>
                  </a:lnTo>
                  <a:lnTo>
                    <a:pt x="998" y="447"/>
                  </a:lnTo>
                  <a:lnTo>
                    <a:pt x="1056" y="408"/>
                  </a:lnTo>
                  <a:lnTo>
                    <a:pt x="1048" y="408"/>
                  </a:lnTo>
                  <a:lnTo>
                    <a:pt x="1035" y="360"/>
                  </a:lnTo>
                  <a:lnTo>
                    <a:pt x="1015" y="349"/>
                  </a:lnTo>
                  <a:lnTo>
                    <a:pt x="1042" y="331"/>
                  </a:lnTo>
                  <a:lnTo>
                    <a:pt x="1032" y="320"/>
                  </a:lnTo>
                  <a:lnTo>
                    <a:pt x="1036" y="304"/>
                  </a:lnTo>
                  <a:lnTo>
                    <a:pt x="1025" y="301"/>
                  </a:lnTo>
                  <a:lnTo>
                    <a:pt x="1036" y="283"/>
                  </a:lnTo>
                  <a:lnTo>
                    <a:pt x="1024" y="272"/>
                  </a:lnTo>
                  <a:lnTo>
                    <a:pt x="1031" y="258"/>
                  </a:lnTo>
                  <a:lnTo>
                    <a:pt x="1075" y="268"/>
                  </a:lnTo>
                  <a:lnTo>
                    <a:pt x="1094" y="260"/>
                  </a:lnTo>
                  <a:lnTo>
                    <a:pt x="1132" y="283"/>
                  </a:lnTo>
                  <a:lnTo>
                    <a:pt x="1132" y="293"/>
                  </a:lnTo>
                  <a:lnTo>
                    <a:pt x="1164" y="295"/>
                  </a:lnTo>
                  <a:lnTo>
                    <a:pt x="1167" y="318"/>
                  </a:lnTo>
                  <a:lnTo>
                    <a:pt x="1139" y="320"/>
                  </a:lnTo>
                  <a:lnTo>
                    <a:pt x="1163" y="324"/>
                  </a:lnTo>
                  <a:lnTo>
                    <a:pt x="1171" y="337"/>
                  </a:lnTo>
                  <a:lnTo>
                    <a:pt x="1145" y="358"/>
                  </a:lnTo>
                  <a:lnTo>
                    <a:pt x="1183" y="347"/>
                  </a:lnTo>
                  <a:lnTo>
                    <a:pt x="1185" y="364"/>
                  </a:lnTo>
                  <a:lnTo>
                    <a:pt x="1168" y="372"/>
                  </a:lnTo>
                  <a:lnTo>
                    <a:pt x="1191" y="354"/>
                  </a:lnTo>
                  <a:lnTo>
                    <a:pt x="1194" y="366"/>
                  </a:lnTo>
                  <a:lnTo>
                    <a:pt x="1217" y="348"/>
                  </a:lnTo>
                  <a:lnTo>
                    <a:pt x="1221" y="358"/>
                  </a:lnTo>
                  <a:lnTo>
                    <a:pt x="1236" y="333"/>
                  </a:lnTo>
                  <a:lnTo>
                    <a:pt x="1231" y="328"/>
                  </a:lnTo>
                  <a:lnTo>
                    <a:pt x="1248" y="314"/>
                  </a:lnTo>
                  <a:lnTo>
                    <a:pt x="1268" y="340"/>
                  </a:lnTo>
                  <a:lnTo>
                    <a:pt x="1251" y="347"/>
                  </a:lnTo>
                  <a:lnTo>
                    <a:pt x="1270" y="343"/>
                  </a:lnTo>
                  <a:lnTo>
                    <a:pt x="1276" y="354"/>
                  </a:lnTo>
                  <a:lnTo>
                    <a:pt x="1264" y="356"/>
                  </a:lnTo>
                  <a:lnTo>
                    <a:pt x="1280" y="359"/>
                  </a:lnTo>
                  <a:lnTo>
                    <a:pt x="1270" y="367"/>
                  </a:lnTo>
                  <a:lnTo>
                    <a:pt x="1280" y="364"/>
                  </a:lnTo>
                  <a:lnTo>
                    <a:pt x="1290" y="376"/>
                  </a:lnTo>
                  <a:lnTo>
                    <a:pt x="1283" y="382"/>
                  </a:lnTo>
                  <a:lnTo>
                    <a:pt x="1299" y="391"/>
                  </a:lnTo>
                  <a:lnTo>
                    <a:pt x="1274" y="401"/>
                  </a:lnTo>
                  <a:lnTo>
                    <a:pt x="1293" y="401"/>
                  </a:lnTo>
                  <a:lnTo>
                    <a:pt x="1289" y="410"/>
                  </a:lnTo>
                  <a:lnTo>
                    <a:pt x="1316" y="418"/>
                  </a:lnTo>
                  <a:lnTo>
                    <a:pt x="1326" y="440"/>
                  </a:lnTo>
                  <a:lnTo>
                    <a:pt x="1336" y="432"/>
                  </a:lnTo>
                  <a:lnTo>
                    <a:pt x="1364" y="447"/>
                  </a:lnTo>
                  <a:lnTo>
                    <a:pt x="1303" y="466"/>
                  </a:lnTo>
                  <a:lnTo>
                    <a:pt x="1316" y="475"/>
                  </a:lnTo>
                  <a:lnTo>
                    <a:pt x="1367" y="455"/>
                  </a:lnTo>
                  <a:lnTo>
                    <a:pt x="1367" y="472"/>
                  </a:lnTo>
                  <a:lnTo>
                    <a:pt x="1390" y="468"/>
                  </a:lnTo>
                  <a:lnTo>
                    <a:pt x="1393" y="478"/>
                  </a:lnTo>
                  <a:lnTo>
                    <a:pt x="1382" y="478"/>
                  </a:lnTo>
                  <a:lnTo>
                    <a:pt x="1393" y="498"/>
                  </a:lnTo>
                  <a:lnTo>
                    <a:pt x="1321" y="540"/>
                  </a:lnTo>
                  <a:lnTo>
                    <a:pt x="1220" y="540"/>
                  </a:lnTo>
                  <a:lnTo>
                    <a:pt x="1177" y="570"/>
                  </a:lnTo>
                  <a:lnTo>
                    <a:pt x="1141" y="612"/>
                  </a:lnTo>
                  <a:lnTo>
                    <a:pt x="1177" y="579"/>
                  </a:lnTo>
                  <a:lnTo>
                    <a:pt x="1232" y="560"/>
                  </a:lnTo>
                  <a:lnTo>
                    <a:pt x="1251" y="575"/>
                  </a:lnTo>
                  <a:lnTo>
                    <a:pt x="1216" y="586"/>
                  </a:lnTo>
                  <a:lnTo>
                    <a:pt x="1244" y="593"/>
                  </a:lnTo>
                  <a:lnTo>
                    <a:pt x="1236" y="605"/>
                  </a:lnTo>
                  <a:lnTo>
                    <a:pt x="1258" y="629"/>
                  </a:lnTo>
                  <a:lnTo>
                    <a:pt x="1301" y="637"/>
                  </a:lnTo>
                  <a:lnTo>
                    <a:pt x="1312" y="608"/>
                  </a:lnTo>
                  <a:lnTo>
                    <a:pt x="1312" y="626"/>
                  </a:lnTo>
                  <a:lnTo>
                    <a:pt x="1324" y="624"/>
                  </a:lnTo>
                  <a:lnTo>
                    <a:pt x="1303" y="643"/>
                  </a:lnTo>
                  <a:lnTo>
                    <a:pt x="1253" y="655"/>
                  </a:lnTo>
                  <a:lnTo>
                    <a:pt x="1235" y="678"/>
                  </a:lnTo>
                  <a:lnTo>
                    <a:pt x="1221" y="658"/>
                  </a:lnTo>
                  <a:lnTo>
                    <a:pt x="1268" y="641"/>
                  </a:lnTo>
                  <a:lnTo>
                    <a:pt x="1244" y="641"/>
                  </a:lnTo>
                  <a:lnTo>
                    <a:pt x="1248" y="629"/>
                  </a:lnTo>
                  <a:lnTo>
                    <a:pt x="1206" y="644"/>
                  </a:lnTo>
                  <a:lnTo>
                    <a:pt x="1194" y="635"/>
                  </a:lnTo>
                  <a:lnTo>
                    <a:pt x="1194" y="608"/>
                  </a:lnTo>
                  <a:lnTo>
                    <a:pt x="1167" y="599"/>
                  </a:lnTo>
                  <a:lnTo>
                    <a:pt x="1148" y="643"/>
                  </a:lnTo>
                  <a:lnTo>
                    <a:pt x="1064" y="658"/>
                  </a:lnTo>
                  <a:lnTo>
                    <a:pt x="1008" y="674"/>
                  </a:lnTo>
                  <a:lnTo>
                    <a:pt x="998" y="682"/>
                  </a:lnTo>
                  <a:lnTo>
                    <a:pt x="1011" y="685"/>
                  </a:lnTo>
                  <a:lnTo>
                    <a:pt x="1015" y="690"/>
                  </a:lnTo>
                  <a:lnTo>
                    <a:pt x="944" y="708"/>
                  </a:lnTo>
                  <a:lnTo>
                    <a:pt x="948" y="699"/>
                  </a:lnTo>
                  <a:lnTo>
                    <a:pt x="952" y="694"/>
                  </a:lnTo>
                  <a:lnTo>
                    <a:pt x="955" y="686"/>
                  </a:lnTo>
                  <a:lnTo>
                    <a:pt x="966" y="680"/>
                  </a:lnTo>
                  <a:lnTo>
                    <a:pt x="967" y="643"/>
                  </a:lnTo>
                  <a:lnTo>
                    <a:pt x="979" y="655"/>
                  </a:lnTo>
                  <a:lnTo>
                    <a:pt x="1000" y="651"/>
                  </a:lnTo>
                  <a:lnTo>
                    <a:pt x="982" y="629"/>
                  </a:lnTo>
                  <a:lnTo>
                    <a:pt x="923" y="618"/>
                  </a:lnTo>
                  <a:lnTo>
                    <a:pt x="920" y="618"/>
                  </a:lnTo>
                  <a:lnTo>
                    <a:pt x="913" y="587"/>
                  </a:lnTo>
                  <a:lnTo>
                    <a:pt x="901" y="590"/>
                  </a:lnTo>
                  <a:lnTo>
                    <a:pt x="892" y="572"/>
                  </a:lnTo>
                  <a:lnTo>
                    <a:pt x="878" y="571"/>
                  </a:lnTo>
                  <a:lnTo>
                    <a:pt x="878" y="582"/>
                  </a:lnTo>
                  <a:lnTo>
                    <a:pt x="863" y="567"/>
                  </a:lnTo>
                  <a:lnTo>
                    <a:pt x="835" y="587"/>
                  </a:lnTo>
                  <a:lnTo>
                    <a:pt x="758" y="572"/>
                  </a:lnTo>
                  <a:lnTo>
                    <a:pt x="747" y="558"/>
                  </a:lnTo>
                  <a:lnTo>
                    <a:pt x="747" y="567"/>
                  </a:lnTo>
                  <a:lnTo>
                    <a:pt x="298" y="567"/>
                  </a:lnTo>
                  <a:lnTo>
                    <a:pt x="291" y="551"/>
                  </a:lnTo>
                  <a:lnTo>
                    <a:pt x="267" y="547"/>
                  </a:lnTo>
                  <a:lnTo>
                    <a:pt x="268" y="536"/>
                  </a:lnTo>
                  <a:lnTo>
                    <a:pt x="218" y="521"/>
                  </a:lnTo>
                  <a:lnTo>
                    <a:pt x="224" y="514"/>
                  </a:lnTo>
                  <a:lnTo>
                    <a:pt x="213" y="494"/>
                  </a:lnTo>
                  <a:lnTo>
                    <a:pt x="199" y="493"/>
                  </a:lnTo>
                  <a:lnTo>
                    <a:pt x="172" y="449"/>
                  </a:lnTo>
                  <a:lnTo>
                    <a:pt x="176" y="436"/>
                  </a:lnTo>
                  <a:lnTo>
                    <a:pt x="178" y="413"/>
                  </a:lnTo>
                  <a:lnTo>
                    <a:pt x="147" y="401"/>
                  </a:lnTo>
                  <a:lnTo>
                    <a:pt x="90" y="325"/>
                  </a:lnTo>
                  <a:lnTo>
                    <a:pt x="56" y="347"/>
                  </a:lnTo>
                  <a:lnTo>
                    <a:pt x="48" y="337"/>
                  </a:lnTo>
                  <a:lnTo>
                    <a:pt x="45" y="335"/>
                  </a:lnTo>
                  <a:lnTo>
                    <a:pt x="29" y="314"/>
                  </a:lnTo>
                  <a:lnTo>
                    <a:pt x="0" y="314"/>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20" name="任意多边形 440342"/>
            <p:cNvSpPr/>
            <p:nvPr/>
          </p:nvSpPr>
          <p:spPr>
            <a:xfrm>
              <a:off x="802" y="2223"/>
              <a:ext cx="79" cy="47"/>
            </a:xfrm>
            <a:custGeom>
              <a:avLst/>
              <a:gdLst/>
              <a:ahLst/>
              <a:cxnLst/>
              <a:rect l="0" t="0" r="0" b="0"/>
              <a:pathLst>
                <a:path w="82" h="49">
                  <a:moveTo>
                    <a:pt x="0" y="0"/>
                  </a:moveTo>
                  <a:lnTo>
                    <a:pt x="43" y="9"/>
                  </a:lnTo>
                  <a:lnTo>
                    <a:pt x="81" y="48"/>
                  </a:lnTo>
                  <a:lnTo>
                    <a:pt x="59" y="41"/>
                  </a:lnTo>
                  <a:lnTo>
                    <a:pt x="0" y="0"/>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21" name="任意多边形 440343"/>
            <p:cNvSpPr/>
            <p:nvPr/>
          </p:nvSpPr>
          <p:spPr>
            <a:xfrm>
              <a:off x="838" y="1641"/>
              <a:ext cx="167" cy="102"/>
            </a:xfrm>
            <a:custGeom>
              <a:avLst/>
              <a:gdLst/>
              <a:ahLst/>
              <a:cxnLst/>
              <a:rect l="0" t="0" r="0" b="0"/>
              <a:pathLst>
                <a:path w="172" h="106">
                  <a:moveTo>
                    <a:pt x="0" y="79"/>
                  </a:moveTo>
                  <a:lnTo>
                    <a:pt x="8" y="65"/>
                  </a:lnTo>
                  <a:lnTo>
                    <a:pt x="32" y="21"/>
                  </a:lnTo>
                  <a:lnTo>
                    <a:pt x="20" y="4"/>
                  </a:lnTo>
                  <a:lnTo>
                    <a:pt x="74" y="0"/>
                  </a:lnTo>
                  <a:lnTo>
                    <a:pt x="110" y="17"/>
                  </a:lnTo>
                  <a:lnTo>
                    <a:pt x="133" y="6"/>
                  </a:lnTo>
                  <a:lnTo>
                    <a:pt x="171" y="32"/>
                  </a:lnTo>
                  <a:lnTo>
                    <a:pt x="92" y="70"/>
                  </a:lnTo>
                  <a:lnTo>
                    <a:pt x="86" y="94"/>
                  </a:lnTo>
                  <a:lnTo>
                    <a:pt x="47" y="105"/>
                  </a:lnTo>
                  <a:lnTo>
                    <a:pt x="29" y="86"/>
                  </a:lnTo>
                  <a:lnTo>
                    <a:pt x="0" y="79"/>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22" name="任意多边形 440344"/>
            <p:cNvSpPr/>
            <p:nvPr/>
          </p:nvSpPr>
          <p:spPr>
            <a:xfrm>
              <a:off x="887" y="1547"/>
              <a:ext cx="115" cy="58"/>
            </a:xfrm>
            <a:custGeom>
              <a:avLst/>
              <a:gdLst/>
              <a:ahLst/>
              <a:cxnLst/>
              <a:rect l="0" t="0" r="0" b="0"/>
              <a:pathLst>
                <a:path w="119" h="61">
                  <a:moveTo>
                    <a:pt x="0" y="45"/>
                  </a:moveTo>
                  <a:lnTo>
                    <a:pt x="26" y="54"/>
                  </a:lnTo>
                  <a:lnTo>
                    <a:pt x="33" y="45"/>
                  </a:lnTo>
                  <a:lnTo>
                    <a:pt x="40" y="60"/>
                  </a:lnTo>
                  <a:lnTo>
                    <a:pt x="52" y="53"/>
                  </a:lnTo>
                  <a:lnTo>
                    <a:pt x="50" y="39"/>
                  </a:lnTo>
                  <a:lnTo>
                    <a:pt x="63" y="47"/>
                  </a:lnTo>
                  <a:lnTo>
                    <a:pt x="69" y="25"/>
                  </a:lnTo>
                  <a:lnTo>
                    <a:pt x="80" y="24"/>
                  </a:lnTo>
                  <a:lnTo>
                    <a:pt x="84" y="43"/>
                  </a:lnTo>
                  <a:lnTo>
                    <a:pt x="109" y="28"/>
                  </a:lnTo>
                  <a:lnTo>
                    <a:pt x="101" y="12"/>
                  </a:lnTo>
                  <a:lnTo>
                    <a:pt x="118" y="8"/>
                  </a:lnTo>
                  <a:lnTo>
                    <a:pt x="101" y="0"/>
                  </a:lnTo>
                  <a:lnTo>
                    <a:pt x="59" y="8"/>
                  </a:lnTo>
                  <a:lnTo>
                    <a:pt x="0" y="45"/>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23" name="任意多边形 440345"/>
            <p:cNvSpPr/>
            <p:nvPr/>
          </p:nvSpPr>
          <p:spPr>
            <a:xfrm>
              <a:off x="948" y="1678"/>
              <a:ext cx="285" cy="137"/>
            </a:xfrm>
            <a:custGeom>
              <a:avLst/>
              <a:gdLst/>
              <a:ahLst/>
              <a:cxnLst/>
              <a:rect l="0" t="0" r="0" b="0"/>
              <a:pathLst>
                <a:path w="295" h="144">
                  <a:moveTo>
                    <a:pt x="0" y="45"/>
                  </a:moveTo>
                  <a:lnTo>
                    <a:pt x="14" y="33"/>
                  </a:lnTo>
                  <a:lnTo>
                    <a:pt x="6" y="28"/>
                  </a:lnTo>
                  <a:lnTo>
                    <a:pt x="41" y="8"/>
                  </a:lnTo>
                  <a:lnTo>
                    <a:pt x="71" y="0"/>
                  </a:lnTo>
                  <a:lnTo>
                    <a:pt x="80" y="14"/>
                  </a:lnTo>
                  <a:lnTo>
                    <a:pt x="70" y="22"/>
                  </a:lnTo>
                  <a:lnTo>
                    <a:pt x="97" y="10"/>
                  </a:lnTo>
                  <a:lnTo>
                    <a:pt x="125" y="20"/>
                  </a:lnTo>
                  <a:lnTo>
                    <a:pt x="114" y="31"/>
                  </a:lnTo>
                  <a:lnTo>
                    <a:pt x="148" y="24"/>
                  </a:lnTo>
                  <a:lnTo>
                    <a:pt x="138" y="12"/>
                  </a:lnTo>
                  <a:lnTo>
                    <a:pt x="152" y="13"/>
                  </a:lnTo>
                  <a:lnTo>
                    <a:pt x="178" y="52"/>
                  </a:lnTo>
                  <a:lnTo>
                    <a:pt x="187" y="43"/>
                  </a:lnTo>
                  <a:lnTo>
                    <a:pt x="176" y="1"/>
                  </a:lnTo>
                  <a:lnTo>
                    <a:pt x="198" y="1"/>
                  </a:lnTo>
                  <a:lnTo>
                    <a:pt x="222" y="16"/>
                  </a:lnTo>
                  <a:lnTo>
                    <a:pt x="236" y="68"/>
                  </a:lnTo>
                  <a:lnTo>
                    <a:pt x="294" y="94"/>
                  </a:lnTo>
                  <a:lnTo>
                    <a:pt x="292" y="107"/>
                  </a:lnTo>
                  <a:lnTo>
                    <a:pt x="276" y="102"/>
                  </a:lnTo>
                  <a:lnTo>
                    <a:pt x="260" y="111"/>
                  </a:lnTo>
                  <a:lnTo>
                    <a:pt x="284" y="122"/>
                  </a:lnTo>
                  <a:lnTo>
                    <a:pt x="261" y="134"/>
                  </a:lnTo>
                  <a:lnTo>
                    <a:pt x="223" y="129"/>
                  </a:lnTo>
                  <a:lnTo>
                    <a:pt x="202" y="114"/>
                  </a:lnTo>
                  <a:lnTo>
                    <a:pt x="153" y="138"/>
                  </a:lnTo>
                  <a:lnTo>
                    <a:pt x="93" y="143"/>
                  </a:lnTo>
                  <a:lnTo>
                    <a:pt x="80" y="120"/>
                  </a:lnTo>
                  <a:lnTo>
                    <a:pt x="47" y="118"/>
                  </a:lnTo>
                  <a:lnTo>
                    <a:pt x="25" y="99"/>
                  </a:lnTo>
                  <a:lnTo>
                    <a:pt x="111" y="87"/>
                  </a:lnTo>
                  <a:lnTo>
                    <a:pt x="22" y="82"/>
                  </a:lnTo>
                  <a:lnTo>
                    <a:pt x="10" y="70"/>
                  </a:lnTo>
                  <a:lnTo>
                    <a:pt x="56" y="56"/>
                  </a:lnTo>
                  <a:lnTo>
                    <a:pt x="14" y="58"/>
                  </a:lnTo>
                  <a:lnTo>
                    <a:pt x="17" y="52"/>
                  </a:lnTo>
                  <a:lnTo>
                    <a:pt x="0" y="45"/>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24" name="任意多边形 440346"/>
            <p:cNvSpPr/>
            <p:nvPr/>
          </p:nvSpPr>
          <p:spPr>
            <a:xfrm>
              <a:off x="969" y="1568"/>
              <a:ext cx="193" cy="77"/>
            </a:xfrm>
            <a:custGeom>
              <a:avLst/>
              <a:gdLst/>
              <a:ahLst/>
              <a:cxnLst/>
              <a:rect l="0" t="0" r="0" b="0"/>
              <a:pathLst>
                <a:path w="200" h="81">
                  <a:moveTo>
                    <a:pt x="0" y="52"/>
                  </a:moveTo>
                  <a:lnTo>
                    <a:pt x="6" y="47"/>
                  </a:lnTo>
                  <a:lnTo>
                    <a:pt x="41" y="39"/>
                  </a:lnTo>
                  <a:lnTo>
                    <a:pt x="6" y="40"/>
                  </a:lnTo>
                  <a:lnTo>
                    <a:pt x="47" y="32"/>
                  </a:lnTo>
                  <a:lnTo>
                    <a:pt x="14" y="32"/>
                  </a:lnTo>
                  <a:lnTo>
                    <a:pt x="17" y="24"/>
                  </a:lnTo>
                  <a:lnTo>
                    <a:pt x="48" y="23"/>
                  </a:lnTo>
                  <a:lnTo>
                    <a:pt x="26" y="21"/>
                  </a:lnTo>
                  <a:lnTo>
                    <a:pt x="43" y="13"/>
                  </a:lnTo>
                  <a:lnTo>
                    <a:pt x="83" y="23"/>
                  </a:lnTo>
                  <a:lnTo>
                    <a:pt x="103" y="43"/>
                  </a:lnTo>
                  <a:lnTo>
                    <a:pt x="141" y="44"/>
                  </a:lnTo>
                  <a:lnTo>
                    <a:pt x="126" y="32"/>
                  </a:lnTo>
                  <a:lnTo>
                    <a:pt x="134" y="24"/>
                  </a:lnTo>
                  <a:lnTo>
                    <a:pt x="118" y="14"/>
                  </a:lnTo>
                  <a:lnTo>
                    <a:pt x="143" y="0"/>
                  </a:lnTo>
                  <a:lnTo>
                    <a:pt x="155" y="17"/>
                  </a:lnTo>
                  <a:lnTo>
                    <a:pt x="147" y="25"/>
                  </a:lnTo>
                  <a:lnTo>
                    <a:pt x="162" y="28"/>
                  </a:lnTo>
                  <a:lnTo>
                    <a:pt x="157" y="37"/>
                  </a:lnTo>
                  <a:lnTo>
                    <a:pt x="176" y="40"/>
                  </a:lnTo>
                  <a:lnTo>
                    <a:pt x="185" y="28"/>
                  </a:lnTo>
                  <a:lnTo>
                    <a:pt x="199" y="42"/>
                  </a:lnTo>
                  <a:lnTo>
                    <a:pt x="188" y="59"/>
                  </a:lnTo>
                  <a:lnTo>
                    <a:pt x="145" y="58"/>
                  </a:lnTo>
                  <a:lnTo>
                    <a:pt x="80" y="80"/>
                  </a:lnTo>
                  <a:lnTo>
                    <a:pt x="53" y="69"/>
                  </a:lnTo>
                  <a:lnTo>
                    <a:pt x="108" y="51"/>
                  </a:lnTo>
                  <a:lnTo>
                    <a:pt x="61" y="62"/>
                  </a:lnTo>
                  <a:lnTo>
                    <a:pt x="69" y="47"/>
                  </a:lnTo>
                  <a:lnTo>
                    <a:pt x="45" y="62"/>
                  </a:lnTo>
                  <a:lnTo>
                    <a:pt x="17" y="58"/>
                  </a:lnTo>
                  <a:lnTo>
                    <a:pt x="0" y="52"/>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25" name="任意多边形 440347"/>
            <p:cNvSpPr/>
            <p:nvPr/>
          </p:nvSpPr>
          <p:spPr>
            <a:xfrm>
              <a:off x="1160" y="1489"/>
              <a:ext cx="102" cy="49"/>
            </a:xfrm>
            <a:custGeom>
              <a:avLst/>
              <a:gdLst/>
              <a:ahLst/>
              <a:cxnLst/>
              <a:rect l="0" t="0" r="0" b="0"/>
              <a:pathLst>
                <a:path w="105" h="51">
                  <a:moveTo>
                    <a:pt x="0" y="0"/>
                  </a:moveTo>
                  <a:lnTo>
                    <a:pt x="9" y="17"/>
                  </a:lnTo>
                  <a:lnTo>
                    <a:pt x="33" y="17"/>
                  </a:lnTo>
                  <a:lnTo>
                    <a:pt x="25" y="21"/>
                  </a:lnTo>
                  <a:lnTo>
                    <a:pt x="32" y="27"/>
                  </a:lnTo>
                  <a:lnTo>
                    <a:pt x="9" y="29"/>
                  </a:lnTo>
                  <a:lnTo>
                    <a:pt x="45" y="36"/>
                  </a:lnTo>
                  <a:lnTo>
                    <a:pt x="104" y="50"/>
                  </a:lnTo>
                  <a:lnTo>
                    <a:pt x="94" y="20"/>
                  </a:lnTo>
                  <a:lnTo>
                    <a:pt x="52" y="4"/>
                  </a:lnTo>
                  <a:lnTo>
                    <a:pt x="40" y="10"/>
                  </a:lnTo>
                  <a:lnTo>
                    <a:pt x="36" y="0"/>
                  </a:lnTo>
                  <a:lnTo>
                    <a:pt x="0" y="0"/>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26" name="任意多边形 440348"/>
            <p:cNvSpPr/>
            <p:nvPr/>
          </p:nvSpPr>
          <p:spPr>
            <a:xfrm>
              <a:off x="1208" y="1579"/>
              <a:ext cx="80" cy="49"/>
            </a:xfrm>
            <a:custGeom>
              <a:avLst/>
              <a:gdLst/>
              <a:ahLst/>
              <a:cxnLst/>
              <a:rect l="0" t="0" r="0" b="0"/>
              <a:pathLst>
                <a:path w="83" h="51">
                  <a:moveTo>
                    <a:pt x="0" y="32"/>
                  </a:moveTo>
                  <a:lnTo>
                    <a:pt x="8" y="20"/>
                  </a:lnTo>
                  <a:lnTo>
                    <a:pt x="24" y="22"/>
                  </a:lnTo>
                  <a:lnTo>
                    <a:pt x="4" y="10"/>
                  </a:lnTo>
                  <a:lnTo>
                    <a:pt x="9" y="2"/>
                  </a:lnTo>
                  <a:lnTo>
                    <a:pt x="43" y="18"/>
                  </a:lnTo>
                  <a:lnTo>
                    <a:pt x="24" y="1"/>
                  </a:lnTo>
                  <a:lnTo>
                    <a:pt x="73" y="0"/>
                  </a:lnTo>
                  <a:lnTo>
                    <a:pt x="82" y="36"/>
                  </a:lnTo>
                  <a:lnTo>
                    <a:pt x="72" y="31"/>
                  </a:lnTo>
                  <a:lnTo>
                    <a:pt x="71" y="50"/>
                  </a:lnTo>
                  <a:lnTo>
                    <a:pt x="30" y="47"/>
                  </a:lnTo>
                  <a:lnTo>
                    <a:pt x="38" y="43"/>
                  </a:lnTo>
                  <a:lnTo>
                    <a:pt x="28" y="35"/>
                  </a:lnTo>
                  <a:lnTo>
                    <a:pt x="57" y="25"/>
                  </a:lnTo>
                  <a:lnTo>
                    <a:pt x="0" y="32"/>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27" name="任意多边形 440349"/>
            <p:cNvSpPr/>
            <p:nvPr/>
          </p:nvSpPr>
          <p:spPr>
            <a:xfrm>
              <a:off x="1209" y="1661"/>
              <a:ext cx="95" cy="77"/>
            </a:xfrm>
            <a:custGeom>
              <a:avLst/>
              <a:gdLst/>
              <a:ahLst/>
              <a:cxnLst/>
              <a:rect l="0" t="0" r="0" b="0"/>
              <a:pathLst>
                <a:path w="98" h="80">
                  <a:moveTo>
                    <a:pt x="0" y="39"/>
                  </a:moveTo>
                  <a:lnTo>
                    <a:pt x="5" y="29"/>
                  </a:lnTo>
                  <a:lnTo>
                    <a:pt x="37" y="35"/>
                  </a:lnTo>
                  <a:lnTo>
                    <a:pt x="32" y="23"/>
                  </a:lnTo>
                  <a:lnTo>
                    <a:pt x="41" y="23"/>
                  </a:lnTo>
                  <a:lnTo>
                    <a:pt x="20" y="16"/>
                  </a:lnTo>
                  <a:lnTo>
                    <a:pt x="29" y="13"/>
                  </a:lnTo>
                  <a:lnTo>
                    <a:pt x="20" y="6"/>
                  </a:lnTo>
                  <a:lnTo>
                    <a:pt x="82" y="0"/>
                  </a:lnTo>
                  <a:lnTo>
                    <a:pt x="84" y="17"/>
                  </a:lnTo>
                  <a:lnTo>
                    <a:pt x="66" y="31"/>
                  </a:lnTo>
                  <a:lnTo>
                    <a:pt x="94" y="35"/>
                  </a:lnTo>
                  <a:lnTo>
                    <a:pt x="97" y="64"/>
                  </a:lnTo>
                  <a:lnTo>
                    <a:pt x="55" y="79"/>
                  </a:lnTo>
                  <a:lnTo>
                    <a:pt x="37" y="57"/>
                  </a:lnTo>
                  <a:lnTo>
                    <a:pt x="0" y="39"/>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28" name="任意多边形 440350"/>
            <p:cNvSpPr/>
            <p:nvPr/>
          </p:nvSpPr>
          <p:spPr>
            <a:xfrm>
              <a:off x="1275" y="1501"/>
              <a:ext cx="58" cy="39"/>
            </a:xfrm>
            <a:custGeom>
              <a:avLst/>
              <a:gdLst/>
              <a:ahLst/>
              <a:cxnLst/>
              <a:rect l="0" t="0" r="0" b="0"/>
              <a:pathLst>
                <a:path w="59" h="41">
                  <a:moveTo>
                    <a:pt x="0" y="0"/>
                  </a:moveTo>
                  <a:lnTo>
                    <a:pt x="6" y="24"/>
                  </a:lnTo>
                  <a:lnTo>
                    <a:pt x="24" y="25"/>
                  </a:lnTo>
                  <a:lnTo>
                    <a:pt x="9" y="29"/>
                  </a:lnTo>
                  <a:lnTo>
                    <a:pt x="16" y="40"/>
                  </a:lnTo>
                  <a:lnTo>
                    <a:pt x="52" y="33"/>
                  </a:lnTo>
                  <a:lnTo>
                    <a:pt x="58" y="20"/>
                  </a:lnTo>
                  <a:lnTo>
                    <a:pt x="0" y="0"/>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29" name="任意多边形 440351"/>
            <p:cNvSpPr/>
            <p:nvPr/>
          </p:nvSpPr>
          <p:spPr>
            <a:xfrm>
              <a:off x="1295" y="1560"/>
              <a:ext cx="273" cy="85"/>
            </a:xfrm>
            <a:custGeom>
              <a:avLst/>
              <a:gdLst/>
              <a:ahLst/>
              <a:cxnLst/>
              <a:rect l="0" t="0" r="0" b="0"/>
              <a:pathLst>
                <a:path w="282" h="89">
                  <a:moveTo>
                    <a:pt x="0" y="13"/>
                  </a:moveTo>
                  <a:lnTo>
                    <a:pt x="17" y="0"/>
                  </a:lnTo>
                  <a:lnTo>
                    <a:pt x="41" y="6"/>
                  </a:lnTo>
                  <a:lnTo>
                    <a:pt x="59" y="13"/>
                  </a:lnTo>
                  <a:lnTo>
                    <a:pt x="54" y="24"/>
                  </a:lnTo>
                  <a:lnTo>
                    <a:pt x="86" y="14"/>
                  </a:lnTo>
                  <a:lnTo>
                    <a:pt x="106" y="24"/>
                  </a:lnTo>
                  <a:lnTo>
                    <a:pt x="89" y="24"/>
                  </a:lnTo>
                  <a:lnTo>
                    <a:pt x="125" y="31"/>
                  </a:lnTo>
                  <a:lnTo>
                    <a:pt x="86" y="33"/>
                  </a:lnTo>
                  <a:lnTo>
                    <a:pt x="106" y="39"/>
                  </a:lnTo>
                  <a:lnTo>
                    <a:pt x="91" y="47"/>
                  </a:lnTo>
                  <a:lnTo>
                    <a:pt x="110" y="40"/>
                  </a:lnTo>
                  <a:lnTo>
                    <a:pt x="128" y="58"/>
                  </a:lnTo>
                  <a:lnTo>
                    <a:pt x="132" y="50"/>
                  </a:lnTo>
                  <a:lnTo>
                    <a:pt x="183" y="58"/>
                  </a:lnTo>
                  <a:lnTo>
                    <a:pt x="237" y="41"/>
                  </a:lnTo>
                  <a:lnTo>
                    <a:pt x="281" y="60"/>
                  </a:lnTo>
                  <a:lnTo>
                    <a:pt x="267" y="70"/>
                  </a:lnTo>
                  <a:lnTo>
                    <a:pt x="272" y="85"/>
                  </a:lnTo>
                  <a:lnTo>
                    <a:pt x="247" y="88"/>
                  </a:lnTo>
                  <a:lnTo>
                    <a:pt x="217" y="74"/>
                  </a:lnTo>
                  <a:lnTo>
                    <a:pt x="217" y="85"/>
                  </a:lnTo>
                  <a:lnTo>
                    <a:pt x="202" y="86"/>
                  </a:lnTo>
                  <a:lnTo>
                    <a:pt x="139" y="88"/>
                  </a:lnTo>
                  <a:lnTo>
                    <a:pt x="132" y="75"/>
                  </a:lnTo>
                  <a:lnTo>
                    <a:pt x="117" y="86"/>
                  </a:lnTo>
                  <a:lnTo>
                    <a:pt x="97" y="75"/>
                  </a:lnTo>
                  <a:lnTo>
                    <a:pt x="85" y="83"/>
                  </a:lnTo>
                  <a:lnTo>
                    <a:pt x="60" y="25"/>
                  </a:lnTo>
                  <a:lnTo>
                    <a:pt x="32" y="31"/>
                  </a:lnTo>
                  <a:lnTo>
                    <a:pt x="0" y="13"/>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30" name="任意多边形 440352"/>
            <p:cNvSpPr/>
            <p:nvPr/>
          </p:nvSpPr>
          <p:spPr>
            <a:xfrm>
              <a:off x="1306" y="1415"/>
              <a:ext cx="177" cy="113"/>
            </a:xfrm>
            <a:custGeom>
              <a:avLst/>
              <a:gdLst/>
              <a:ahLst/>
              <a:cxnLst/>
              <a:rect l="0" t="0" r="0" b="0"/>
              <a:pathLst>
                <a:path w="183" h="118">
                  <a:moveTo>
                    <a:pt x="0" y="36"/>
                  </a:moveTo>
                  <a:lnTo>
                    <a:pt x="43" y="29"/>
                  </a:lnTo>
                  <a:lnTo>
                    <a:pt x="20" y="13"/>
                  </a:lnTo>
                  <a:lnTo>
                    <a:pt x="59" y="6"/>
                  </a:lnTo>
                  <a:lnTo>
                    <a:pt x="28" y="0"/>
                  </a:lnTo>
                  <a:lnTo>
                    <a:pt x="76" y="8"/>
                  </a:lnTo>
                  <a:lnTo>
                    <a:pt x="91" y="30"/>
                  </a:lnTo>
                  <a:lnTo>
                    <a:pt x="117" y="30"/>
                  </a:lnTo>
                  <a:lnTo>
                    <a:pt x="126" y="47"/>
                  </a:lnTo>
                  <a:lnTo>
                    <a:pt x="128" y="36"/>
                  </a:lnTo>
                  <a:lnTo>
                    <a:pt x="141" y="36"/>
                  </a:lnTo>
                  <a:lnTo>
                    <a:pt x="136" y="47"/>
                  </a:lnTo>
                  <a:lnTo>
                    <a:pt x="149" y="53"/>
                  </a:lnTo>
                  <a:lnTo>
                    <a:pt x="141" y="64"/>
                  </a:lnTo>
                  <a:lnTo>
                    <a:pt x="169" y="63"/>
                  </a:lnTo>
                  <a:lnTo>
                    <a:pt x="182" y="78"/>
                  </a:lnTo>
                  <a:lnTo>
                    <a:pt x="148" y="83"/>
                  </a:lnTo>
                  <a:lnTo>
                    <a:pt x="138" y="98"/>
                  </a:lnTo>
                  <a:lnTo>
                    <a:pt x="132" y="83"/>
                  </a:lnTo>
                  <a:lnTo>
                    <a:pt x="122" y="117"/>
                  </a:lnTo>
                  <a:lnTo>
                    <a:pt x="99" y="99"/>
                  </a:lnTo>
                  <a:lnTo>
                    <a:pt x="111" y="117"/>
                  </a:lnTo>
                  <a:lnTo>
                    <a:pt x="68" y="114"/>
                  </a:lnTo>
                  <a:lnTo>
                    <a:pt x="55" y="104"/>
                  </a:lnTo>
                  <a:lnTo>
                    <a:pt x="75" y="103"/>
                  </a:lnTo>
                  <a:lnTo>
                    <a:pt x="53" y="100"/>
                  </a:lnTo>
                  <a:lnTo>
                    <a:pt x="47" y="95"/>
                  </a:lnTo>
                  <a:lnTo>
                    <a:pt x="59" y="94"/>
                  </a:lnTo>
                  <a:lnTo>
                    <a:pt x="40" y="87"/>
                  </a:lnTo>
                  <a:lnTo>
                    <a:pt x="98" y="76"/>
                  </a:lnTo>
                  <a:lnTo>
                    <a:pt x="28" y="78"/>
                  </a:lnTo>
                  <a:lnTo>
                    <a:pt x="16" y="67"/>
                  </a:lnTo>
                  <a:lnTo>
                    <a:pt x="40" y="61"/>
                  </a:lnTo>
                  <a:lnTo>
                    <a:pt x="2" y="53"/>
                  </a:lnTo>
                  <a:lnTo>
                    <a:pt x="10" y="53"/>
                  </a:lnTo>
                  <a:lnTo>
                    <a:pt x="0" y="45"/>
                  </a:lnTo>
                  <a:lnTo>
                    <a:pt x="43" y="45"/>
                  </a:lnTo>
                  <a:lnTo>
                    <a:pt x="0" y="36"/>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31" name="任意多边形 440353"/>
            <p:cNvSpPr/>
            <p:nvPr/>
          </p:nvSpPr>
          <p:spPr>
            <a:xfrm>
              <a:off x="1306" y="1609"/>
              <a:ext cx="43" cy="29"/>
            </a:xfrm>
            <a:custGeom>
              <a:avLst/>
              <a:gdLst/>
              <a:ahLst/>
              <a:cxnLst/>
              <a:rect l="0" t="0" r="0" b="0"/>
              <a:pathLst>
                <a:path w="44" h="31">
                  <a:moveTo>
                    <a:pt x="0" y="20"/>
                  </a:moveTo>
                  <a:lnTo>
                    <a:pt x="6" y="0"/>
                  </a:lnTo>
                  <a:lnTo>
                    <a:pt x="34" y="6"/>
                  </a:lnTo>
                  <a:lnTo>
                    <a:pt x="43" y="30"/>
                  </a:lnTo>
                  <a:lnTo>
                    <a:pt x="0" y="20"/>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32" name="任意多边形 440354"/>
            <p:cNvSpPr/>
            <p:nvPr/>
          </p:nvSpPr>
          <p:spPr>
            <a:xfrm>
              <a:off x="1306" y="1539"/>
              <a:ext cx="50" cy="22"/>
            </a:xfrm>
            <a:custGeom>
              <a:avLst/>
              <a:gdLst/>
              <a:ahLst/>
              <a:cxnLst/>
              <a:rect l="0" t="0" r="0" b="0"/>
              <a:pathLst>
                <a:path w="51" h="23">
                  <a:moveTo>
                    <a:pt x="0" y="8"/>
                  </a:moveTo>
                  <a:lnTo>
                    <a:pt x="12" y="22"/>
                  </a:lnTo>
                  <a:lnTo>
                    <a:pt x="50" y="8"/>
                  </a:lnTo>
                  <a:lnTo>
                    <a:pt x="13" y="0"/>
                  </a:lnTo>
                  <a:lnTo>
                    <a:pt x="0" y="8"/>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33" name="任意多边形 440355"/>
            <p:cNvSpPr/>
            <p:nvPr/>
          </p:nvSpPr>
          <p:spPr>
            <a:xfrm>
              <a:off x="1316" y="1658"/>
              <a:ext cx="84" cy="60"/>
            </a:xfrm>
            <a:custGeom>
              <a:avLst/>
              <a:gdLst/>
              <a:ahLst/>
              <a:cxnLst/>
              <a:rect l="0" t="0" r="0" b="0"/>
              <a:pathLst>
                <a:path w="87" h="63">
                  <a:moveTo>
                    <a:pt x="0" y="9"/>
                  </a:moveTo>
                  <a:lnTo>
                    <a:pt x="1" y="39"/>
                  </a:lnTo>
                  <a:lnTo>
                    <a:pt x="10" y="44"/>
                  </a:lnTo>
                  <a:lnTo>
                    <a:pt x="8" y="60"/>
                  </a:lnTo>
                  <a:lnTo>
                    <a:pt x="20" y="62"/>
                  </a:lnTo>
                  <a:lnTo>
                    <a:pt x="34" y="48"/>
                  </a:lnTo>
                  <a:lnTo>
                    <a:pt x="20" y="39"/>
                  </a:lnTo>
                  <a:lnTo>
                    <a:pt x="56" y="39"/>
                  </a:lnTo>
                  <a:lnTo>
                    <a:pt x="86" y="4"/>
                  </a:lnTo>
                  <a:lnTo>
                    <a:pt x="6" y="0"/>
                  </a:lnTo>
                  <a:lnTo>
                    <a:pt x="17" y="10"/>
                  </a:lnTo>
                  <a:lnTo>
                    <a:pt x="0" y="9"/>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34" name="任意多边形 440356"/>
            <p:cNvSpPr/>
            <p:nvPr/>
          </p:nvSpPr>
          <p:spPr>
            <a:xfrm>
              <a:off x="1373" y="1347"/>
              <a:ext cx="486" cy="246"/>
            </a:xfrm>
            <a:custGeom>
              <a:avLst/>
              <a:gdLst/>
              <a:ahLst/>
              <a:cxnLst/>
              <a:rect l="0" t="0" r="0" b="0"/>
              <a:pathLst>
                <a:path w="502" h="257">
                  <a:moveTo>
                    <a:pt x="0" y="60"/>
                  </a:moveTo>
                  <a:lnTo>
                    <a:pt x="43" y="60"/>
                  </a:lnTo>
                  <a:lnTo>
                    <a:pt x="28" y="70"/>
                  </a:lnTo>
                  <a:lnTo>
                    <a:pt x="90" y="63"/>
                  </a:lnTo>
                  <a:lnTo>
                    <a:pt x="36" y="70"/>
                  </a:lnTo>
                  <a:lnTo>
                    <a:pt x="52" y="74"/>
                  </a:lnTo>
                  <a:lnTo>
                    <a:pt x="35" y="75"/>
                  </a:lnTo>
                  <a:lnTo>
                    <a:pt x="41" y="82"/>
                  </a:lnTo>
                  <a:lnTo>
                    <a:pt x="121" y="71"/>
                  </a:lnTo>
                  <a:lnTo>
                    <a:pt x="43" y="88"/>
                  </a:lnTo>
                  <a:lnTo>
                    <a:pt x="78" y="100"/>
                  </a:lnTo>
                  <a:lnTo>
                    <a:pt x="108" y="81"/>
                  </a:lnTo>
                  <a:lnTo>
                    <a:pt x="160" y="78"/>
                  </a:lnTo>
                  <a:lnTo>
                    <a:pt x="105" y="85"/>
                  </a:lnTo>
                  <a:lnTo>
                    <a:pt x="93" y="100"/>
                  </a:lnTo>
                  <a:lnTo>
                    <a:pt x="125" y="101"/>
                  </a:lnTo>
                  <a:lnTo>
                    <a:pt x="160" y="86"/>
                  </a:lnTo>
                  <a:lnTo>
                    <a:pt x="136" y="100"/>
                  </a:lnTo>
                  <a:lnTo>
                    <a:pt x="160" y="100"/>
                  </a:lnTo>
                  <a:lnTo>
                    <a:pt x="198" y="90"/>
                  </a:lnTo>
                  <a:lnTo>
                    <a:pt x="193" y="75"/>
                  </a:lnTo>
                  <a:lnTo>
                    <a:pt x="233" y="65"/>
                  </a:lnTo>
                  <a:lnTo>
                    <a:pt x="205" y="89"/>
                  </a:lnTo>
                  <a:lnTo>
                    <a:pt x="268" y="83"/>
                  </a:lnTo>
                  <a:lnTo>
                    <a:pt x="139" y="108"/>
                  </a:lnTo>
                  <a:lnTo>
                    <a:pt x="168" y="132"/>
                  </a:lnTo>
                  <a:lnTo>
                    <a:pt x="194" y="132"/>
                  </a:lnTo>
                  <a:lnTo>
                    <a:pt x="180" y="138"/>
                  </a:lnTo>
                  <a:lnTo>
                    <a:pt x="130" y="112"/>
                  </a:lnTo>
                  <a:lnTo>
                    <a:pt x="89" y="108"/>
                  </a:lnTo>
                  <a:lnTo>
                    <a:pt x="87" y="119"/>
                  </a:lnTo>
                  <a:lnTo>
                    <a:pt x="106" y="124"/>
                  </a:lnTo>
                  <a:lnTo>
                    <a:pt x="89" y="128"/>
                  </a:lnTo>
                  <a:lnTo>
                    <a:pt x="139" y="155"/>
                  </a:lnTo>
                  <a:lnTo>
                    <a:pt x="118" y="157"/>
                  </a:lnTo>
                  <a:lnTo>
                    <a:pt x="170" y="158"/>
                  </a:lnTo>
                  <a:lnTo>
                    <a:pt x="140" y="165"/>
                  </a:lnTo>
                  <a:lnTo>
                    <a:pt x="156" y="174"/>
                  </a:lnTo>
                  <a:lnTo>
                    <a:pt x="110" y="159"/>
                  </a:lnTo>
                  <a:lnTo>
                    <a:pt x="83" y="165"/>
                  </a:lnTo>
                  <a:lnTo>
                    <a:pt x="72" y="188"/>
                  </a:lnTo>
                  <a:lnTo>
                    <a:pt x="98" y="181"/>
                  </a:lnTo>
                  <a:lnTo>
                    <a:pt x="94" y="189"/>
                  </a:lnTo>
                  <a:lnTo>
                    <a:pt x="103" y="189"/>
                  </a:lnTo>
                  <a:lnTo>
                    <a:pt x="120" y="172"/>
                  </a:lnTo>
                  <a:lnTo>
                    <a:pt x="114" y="185"/>
                  </a:lnTo>
                  <a:lnTo>
                    <a:pt x="129" y="188"/>
                  </a:lnTo>
                  <a:lnTo>
                    <a:pt x="101" y="195"/>
                  </a:lnTo>
                  <a:lnTo>
                    <a:pt x="118" y="195"/>
                  </a:lnTo>
                  <a:lnTo>
                    <a:pt x="103" y="200"/>
                  </a:lnTo>
                  <a:lnTo>
                    <a:pt x="116" y="209"/>
                  </a:lnTo>
                  <a:lnTo>
                    <a:pt x="136" y="209"/>
                  </a:lnTo>
                  <a:lnTo>
                    <a:pt x="156" y="190"/>
                  </a:lnTo>
                  <a:lnTo>
                    <a:pt x="121" y="216"/>
                  </a:lnTo>
                  <a:lnTo>
                    <a:pt x="89" y="197"/>
                  </a:lnTo>
                  <a:lnTo>
                    <a:pt x="59" y="201"/>
                  </a:lnTo>
                  <a:lnTo>
                    <a:pt x="85" y="220"/>
                  </a:lnTo>
                  <a:lnTo>
                    <a:pt x="41" y="232"/>
                  </a:lnTo>
                  <a:lnTo>
                    <a:pt x="45" y="247"/>
                  </a:lnTo>
                  <a:lnTo>
                    <a:pt x="54" y="234"/>
                  </a:lnTo>
                  <a:lnTo>
                    <a:pt x="55" y="247"/>
                  </a:lnTo>
                  <a:lnTo>
                    <a:pt x="85" y="241"/>
                  </a:lnTo>
                  <a:lnTo>
                    <a:pt x="105" y="253"/>
                  </a:lnTo>
                  <a:lnTo>
                    <a:pt x="120" y="253"/>
                  </a:lnTo>
                  <a:lnTo>
                    <a:pt x="109" y="242"/>
                  </a:lnTo>
                  <a:lnTo>
                    <a:pt x="139" y="246"/>
                  </a:lnTo>
                  <a:lnTo>
                    <a:pt x="136" y="237"/>
                  </a:lnTo>
                  <a:lnTo>
                    <a:pt x="149" y="247"/>
                  </a:lnTo>
                  <a:lnTo>
                    <a:pt x="157" y="245"/>
                  </a:lnTo>
                  <a:lnTo>
                    <a:pt x="153" y="238"/>
                  </a:lnTo>
                  <a:lnTo>
                    <a:pt x="176" y="245"/>
                  </a:lnTo>
                  <a:lnTo>
                    <a:pt x="178" y="256"/>
                  </a:lnTo>
                  <a:lnTo>
                    <a:pt x="220" y="245"/>
                  </a:lnTo>
                  <a:lnTo>
                    <a:pt x="228" y="230"/>
                  </a:lnTo>
                  <a:lnTo>
                    <a:pt x="209" y="234"/>
                  </a:lnTo>
                  <a:lnTo>
                    <a:pt x="209" y="220"/>
                  </a:lnTo>
                  <a:lnTo>
                    <a:pt x="160" y="219"/>
                  </a:lnTo>
                  <a:lnTo>
                    <a:pt x="224" y="216"/>
                  </a:lnTo>
                  <a:lnTo>
                    <a:pt x="233" y="207"/>
                  </a:lnTo>
                  <a:lnTo>
                    <a:pt x="224" y="193"/>
                  </a:lnTo>
                  <a:lnTo>
                    <a:pt x="260" y="195"/>
                  </a:lnTo>
                  <a:lnTo>
                    <a:pt x="267" y="189"/>
                  </a:lnTo>
                  <a:lnTo>
                    <a:pt x="243" y="185"/>
                  </a:lnTo>
                  <a:lnTo>
                    <a:pt x="275" y="184"/>
                  </a:lnTo>
                  <a:lnTo>
                    <a:pt x="253" y="176"/>
                  </a:lnTo>
                  <a:lnTo>
                    <a:pt x="280" y="170"/>
                  </a:lnTo>
                  <a:lnTo>
                    <a:pt x="279" y="163"/>
                  </a:lnTo>
                  <a:lnTo>
                    <a:pt x="230" y="159"/>
                  </a:lnTo>
                  <a:lnTo>
                    <a:pt x="257" y="154"/>
                  </a:lnTo>
                  <a:lnTo>
                    <a:pt x="229" y="151"/>
                  </a:lnTo>
                  <a:lnTo>
                    <a:pt x="280" y="157"/>
                  </a:lnTo>
                  <a:lnTo>
                    <a:pt x="282" y="150"/>
                  </a:lnTo>
                  <a:lnTo>
                    <a:pt x="229" y="147"/>
                  </a:lnTo>
                  <a:lnTo>
                    <a:pt x="298" y="138"/>
                  </a:lnTo>
                  <a:lnTo>
                    <a:pt x="279" y="130"/>
                  </a:lnTo>
                  <a:lnTo>
                    <a:pt x="329" y="132"/>
                  </a:lnTo>
                  <a:lnTo>
                    <a:pt x="345" y="119"/>
                  </a:lnTo>
                  <a:lnTo>
                    <a:pt x="320" y="117"/>
                  </a:lnTo>
                  <a:lnTo>
                    <a:pt x="352" y="116"/>
                  </a:lnTo>
                  <a:lnTo>
                    <a:pt x="348" y="105"/>
                  </a:lnTo>
                  <a:lnTo>
                    <a:pt x="363" y="108"/>
                  </a:lnTo>
                  <a:lnTo>
                    <a:pt x="448" y="66"/>
                  </a:lnTo>
                  <a:lnTo>
                    <a:pt x="355" y="81"/>
                  </a:lnTo>
                  <a:lnTo>
                    <a:pt x="406" y="63"/>
                  </a:lnTo>
                  <a:lnTo>
                    <a:pt x="375" y="65"/>
                  </a:lnTo>
                  <a:lnTo>
                    <a:pt x="367" y="56"/>
                  </a:lnTo>
                  <a:lnTo>
                    <a:pt x="426" y="60"/>
                  </a:lnTo>
                  <a:lnTo>
                    <a:pt x="501" y="39"/>
                  </a:lnTo>
                  <a:lnTo>
                    <a:pt x="499" y="28"/>
                  </a:lnTo>
                  <a:lnTo>
                    <a:pt x="468" y="28"/>
                  </a:lnTo>
                  <a:lnTo>
                    <a:pt x="461" y="10"/>
                  </a:lnTo>
                  <a:lnTo>
                    <a:pt x="375" y="18"/>
                  </a:lnTo>
                  <a:lnTo>
                    <a:pt x="411" y="6"/>
                  </a:lnTo>
                  <a:lnTo>
                    <a:pt x="298" y="0"/>
                  </a:lnTo>
                  <a:lnTo>
                    <a:pt x="288" y="9"/>
                  </a:lnTo>
                  <a:lnTo>
                    <a:pt x="297" y="13"/>
                  </a:lnTo>
                  <a:lnTo>
                    <a:pt x="275" y="5"/>
                  </a:lnTo>
                  <a:lnTo>
                    <a:pt x="225" y="5"/>
                  </a:lnTo>
                  <a:lnTo>
                    <a:pt x="260" y="23"/>
                  </a:lnTo>
                  <a:lnTo>
                    <a:pt x="248" y="28"/>
                  </a:lnTo>
                  <a:lnTo>
                    <a:pt x="229" y="10"/>
                  </a:lnTo>
                  <a:lnTo>
                    <a:pt x="183" y="8"/>
                  </a:lnTo>
                  <a:lnTo>
                    <a:pt x="193" y="16"/>
                  </a:lnTo>
                  <a:lnTo>
                    <a:pt x="156" y="13"/>
                  </a:lnTo>
                  <a:lnTo>
                    <a:pt x="174" y="25"/>
                  </a:lnTo>
                  <a:lnTo>
                    <a:pt x="147" y="18"/>
                  </a:lnTo>
                  <a:lnTo>
                    <a:pt x="155" y="25"/>
                  </a:lnTo>
                  <a:lnTo>
                    <a:pt x="139" y="28"/>
                  </a:lnTo>
                  <a:lnTo>
                    <a:pt x="175" y="46"/>
                  </a:lnTo>
                  <a:lnTo>
                    <a:pt x="95" y="27"/>
                  </a:lnTo>
                  <a:lnTo>
                    <a:pt x="76" y="40"/>
                  </a:lnTo>
                  <a:lnTo>
                    <a:pt x="108" y="46"/>
                  </a:lnTo>
                  <a:lnTo>
                    <a:pt x="55" y="41"/>
                  </a:lnTo>
                  <a:lnTo>
                    <a:pt x="0" y="60"/>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35" name="任意多边形 440357"/>
            <p:cNvSpPr/>
            <p:nvPr/>
          </p:nvSpPr>
          <p:spPr>
            <a:xfrm>
              <a:off x="1403" y="1663"/>
              <a:ext cx="454" cy="316"/>
            </a:xfrm>
            <a:custGeom>
              <a:avLst/>
              <a:gdLst/>
              <a:ahLst/>
              <a:cxnLst/>
              <a:rect l="0" t="0" r="0" b="0"/>
              <a:pathLst>
                <a:path w="469" h="330">
                  <a:moveTo>
                    <a:pt x="0" y="72"/>
                  </a:moveTo>
                  <a:lnTo>
                    <a:pt x="4" y="37"/>
                  </a:lnTo>
                  <a:lnTo>
                    <a:pt x="22" y="12"/>
                  </a:lnTo>
                  <a:lnTo>
                    <a:pt x="56" y="0"/>
                  </a:lnTo>
                  <a:lnTo>
                    <a:pt x="82" y="4"/>
                  </a:lnTo>
                  <a:lnTo>
                    <a:pt x="53" y="37"/>
                  </a:lnTo>
                  <a:lnTo>
                    <a:pt x="62" y="57"/>
                  </a:lnTo>
                  <a:lnTo>
                    <a:pt x="82" y="78"/>
                  </a:lnTo>
                  <a:lnTo>
                    <a:pt x="56" y="84"/>
                  </a:lnTo>
                  <a:lnTo>
                    <a:pt x="83" y="84"/>
                  </a:lnTo>
                  <a:lnTo>
                    <a:pt x="87" y="67"/>
                  </a:lnTo>
                  <a:lnTo>
                    <a:pt x="66" y="56"/>
                  </a:lnTo>
                  <a:lnTo>
                    <a:pt x="83" y="44"/>
                  </a:lnTo>
                  <a:lnTo>
                    <a:pt x="70" y="29"/>
                  </a:lnTo>
                  <a:lnTo>
                    <a:pt x="98" y="32"/>
                  </a:lnTo>
                  <a:lnTo>
                    <a:pt x="72" y="25"/>
                  </a:lnTo>
                  <a:lnTo>
                    <a:pt x="101" y="26"/>
                  </a:lnTo>
                  <a:lnTo>
                    <a:pt x="82" y="16"/>
                  </a:lnTo>
                  <a:lnTo>
                    <a:pt x="105" y="16"/>
                  </a:lnTo>
                  <a:lnTo>
                    <a:pt x="120" y="4"/>
                  </a:lnTo>
                  <a:lnTo>
                    <a:pt x="138" y="4"/>
                  </a:lnTo>
                  <a:lnTo>
                    <a:pt x="140" y="18"/>
                  </a:lnTo>
                  <a:lnTo>
                    <a:pt x="153" y="25"/>
                  </a:lnTo>
                  <a:lnTo>
                    <a:pt x="148" y="57"/>
                  </a:lnTo>
                  <a:lnTo>
                    <a:pt x="167" y="41"/>
                  </a:lnTo>
                  <a:lnTo>
                    <a:pt x="178" y="48"/>
                  </a:lnTo>
                  <a:lnTo>
                    <a:pt x="202" y="33"/>
                  </a:lnTo>
                  <a:lnTo>
                    <a:pt x="241" y="41"/>
                  </a:lnTo>
                  <a:lnTo>
                    <a:pt x="257" y="57"/>
                  </a:lnTo>
                  <a:lnTo>
                    <a:pt x="246" y="67"/>
                  </a:lnTo>
                  <a:lnTo>
                    <a:pt x="269" y="63"/>
                  </a:lnTo>
                  <a:lnTo>
                    <a:pt x="261" y="72"/>
                  </a:lnTo>
                  <a:lnTo>
                    <a:pt x="276" y="78"/>
                  </a:lnTo>
                  <a:lnTo>
                    <a:pt x="287" y="66"/>
                  </a:lnTo>
                  <a:lnTo>
                    <a:pt x="304" y="71"/>
                  </a:lnTo>
                  <a:lnTo>
                    <a:pt x="308" y="82"/>
                  </a:lnTo>
                  <a:lnTo>
                    <a:pt x="294" y="84"/>
                  </a:lnTo>
                  <a:lnTo>
                    <a:pt x="316" y="84"/>
                  </a:lnTo>
                  <a:lnTo>
                    <a:pt x="314" y="97"/>
                  </a:lnTo>
                  <a:lnTo>
                    <a:pt x="329" y="90"/>
                  </a:lnTo>
                  <a:lnTo>
                    <a:pt x="319" y="101"/>
                  </a:lnTo>
                  <a:lnTo>
                    <a:pt x="352" y="98"/>
                  </a:lnTo>
                  <a:lnTo>
                    <a:pt x="334" y="109"/>
                  </a:lnTo>
                  <a:lnTo>
                    <a:pt x="349" y="109"/>
                  </a:lnTo>
                  <a:lnTo>
                    <a:pt x="343" y="117"/>
                  </a:lnTo>
                  <a:lnTo>
                    <a:pt x="358" y="106"/>
                  </a:lnTo>
                  <a:lnTo>
                    <a:pt x="373" y="117"/>
                  </a:lnTo>
                  <a:lnTo>
                    <a:pt x="346" y="126"/>
                  </a:lnTo>
                  <a:lnTo>
                    <a:pt x="385" y="134"/>
                  </a:lnTo>
                  <a:lnTo>
                    <a:pt x="352" y="137"/>
                  </a:lnTo>
                  <a:lnTo>
                    <a:pt x="364" y="142"/>
                  </a:lnTo>
                  <a:lnTo>
                    <a:pt x="354" y="153"/>
                  </a:lnTo>
                  <a:lnTo>
                    <a:pt x="393" y="173"/>
                  </a:lnTo>
                  <a:lnTo>
                    <a:pt x="412" y="169"/>
                  </a:lnTo>
                  <a:lnTo>
                    <a:pt x="422" y="192"/>
                  </a:lnTo>
                  <a:lnTo>
                    <a:pt x="441" y="191"/>
                  </a:lnTo>
                  <a:lnTo>
                    <a:pt x="438" y="200"/>
                  </a:lnTo>
                  <a:lnTo>
                    <a:pt x="468" y="206"/>
                  </a:lnTo>
                  <a:lnTo>
                    <a:pt x="463" y="219"/>
                  </a:lnTo>
                  <a:lnTo>
                    <a:pt x="450" y="217"/>
                  </a:lnTo>
                  <a:lnTo>
                    <a:pt x="455" y="225"/>
                  </a:lnTo>
                  <a:lnTo>
                    <a:pt x="449" y="237"/>
                  </a:lnTo>
                  <a:lnTo>
                    <a:pt x="435" y="231"/>
                  </a:lnTo>
                  <a:lnTo>
                    <a:pt x="432" y="254"/>
                  </a:lnTo>
                  <a:lnTo>
                    <a:pt x="378" y="211"/>
                  </a:lnTo>
                  <a:lnTo>
                    <a:pt x="358" y="215"/>
                  </a:lnTo>
                  <a:lnTo>
                    <a:pt x="373" y="226"/>
                  </a:lnTo>
                  <a:lnTo>
                    <a:pt x="362" y="237"/>
                  </a:lnTo>
                  <a:lnTo>
                    <a:pt x="370" y="235"/>
                  </a:lnTo>
                  <a:lnTo>
                    <a:pt x="383" y="257"/>
                  </a:lnTo>
                  <a:lnTo>
                    <a:pt x="408" y="261"/>
                  </a:lnTo>
                  <a:lnTo>
                    <a:pt x="405" y="273"/>
                  </a:lnTo>
                  <a:lnTo>
                    <a:pt x="420" y="284"/>
                  </a:lnTo>
                  <a:lnTo>
                    <a:pt x="412" y="314"/>
                  </a:lnTo>
                  <a:lnTo>
                    <a:pt x="346" y="284"/>
                  </a:lnTo>
                  <a:lnTo>
                    <a:pt x="391" y="329"/>
                  </a:lnTo>
                  <a:lnTo>
                    <a:pt x="307" y="304"/>
                  </a:lnTo>
                  <a:lnTo>
                    <a:pt x="295" y="288"/>
                  </a:lnTo>
                  <a:lnTo>
                    <a:pt x="306" y="287"/>
                  </a:lnTo>
                  <a:lnTo>
                    <a:pt x="279" y="277"/>
                  </a:lnTo>
                  <a:lnTo>
                    <a:pt x="271" y="260"/>
                  </a:lnTo>
                  <a:lnTo>
                    <a:pt x="250" y="254"/>
                  </a:lnTo>
                  <a:lnTo>
                    <a:pt x="249" y="266"/>
                  </a:lnTo>
                  <a:lnTo>
                    <a:pt x="236" y="260"/>
                  </a:lnTo>
                  <a:lnTo>
                    <a:pt x="218" y="272"/>
                  </a:lnTo>
                  <a:lnTo>
                    <a:pt x="195" y="260"/>
                  </a:lnTo>
                  <a:lnTo>
                    <a:pt x="207" y="241"/>
                  </a:lnTo>
                  <a:lnTo>
                    <a:pt x="269" y="241"/>
                  </a:lnTo>
                  <a:lnTo>
                    <a:pt x="254" y="221"/>
                  </a:lnTo>
                  <a:lnTo>
                    <a:pt x="289" y="191"/>
                  </a:lnTo>
                  <a:lnTo>
                    <a:pt x="264" y="152"/>
                  </a:lnTo>
                  <a:lnTo>
                    <a:pt x="248" y="149"/>
                  </a:lnTo>
                  <a:lnTo>
                    <a:pt x="257" y="142"/>
                  </a:lnTo>
                  <a:lnTo>
                    <a:pt x="218" y="153"/>
                  </a:lnTo>
                  <a:lnTo>
                    <a:pt x="218" y="141"/>
                  </a:lnTo>
                  <a:lnTo>
                    <a:pt x="231" y="134"/>
                  </a:lnTo>
                  <a:lnTo>
                    <a:pt x="203" y="120"/>
                  </a:lnTo>
                  <a:lnTo>
                    <a:pt x="202" y="107"/>
                  </a:lnTo>
                  <a:lnTo>
                    <a:pt x="176" y="102"/>
                  </a:lnTo>
                  <a:lnTo>
                    <a:pt x="183" y="118"/>
                  </a:lnTo>
                  <a:lnTo>
                    <a:pt x="137" y="111"/>
                  </a:lnTo>
                  <a:lnTo>
                    <a:pt x="149" y="121"/>
                  </a:lnTo>
                  <a:lnTo>
                    <a:pt x="31" y="105"/>
                  </a:lnTo>
                  <a:lnTo>
                    <a:pt x="10" y="84"/>
                  </a:lnTo>
                  <a:lnTo>
                    <a:pt x="47" y="86"/>
                  </a:lnTo>
                  <a:lnTo>
                    <a:pt x="0" y="72"/>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36" name="任意多边形 440358"/>
            <p:cNvSpPr/>
            <p:nvPr/>
          </p:nvSpPr>
          <p:spPr>
            <a:xfrm>
              <a:off x="1449" y="1881"/>
              <a:ext cx="107" cy="69"/>
            </a:xfrm>
            <a:custGeom>
              <a:avLst/>
              <a:gdLst/>
              <a:ahLst/>
              <a:cxnLst/>
              <a:rect l="0" t="0" r="0" b="0"/>
              <a:pathLst>
                <a:path w="111" h="72">
                  <a:moveTo>
                    <a:pt x="0" y="57"/>
                  </a:moveTo>
                  <a:lnTo>
                    <a:pt x="16" y="44"/>
                  </a:lnTo>
                  <a:lnTo>
                    <a:pt x="25" y="0"/>
                  </a:lnTo>
                  <a:lnTo>
                    <a:pt x="35" y="16"/>
                  </a:lnTo>
                  <a:lnTo>
                    <a:pt x="61" y="20"/>
                  </a:lnTo>
                  <a:lnTo>
                    <a:pt x="110" y="52"/>
                  </a:lnTo>
                  <a:lnTo>
                    <a:pt x="103" y="62"/>
                  </a:lnTo>
                  <a:lnTo>
                    <a:pt x="58" y="48"/>
                  </a:lnTo>
                  <a:lnTo>
                    <a:pt x="31" y="71"/>
                  </a:lnTo>
                  <a:lnTo>
                    <a:pt x="24" y="52"/>
                  </a:lnTo>
                  <a:lnTo>
                    <a:pt x="0" y="57"/>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37" name="任意多边形 440359"/>
            <p:cNvSpPr/>
            <p:nvPr/>
          </p:nvSpPr>
          <p:spPr>
            <a:xfrm>
              <a:off x="1889" y="2207"/>
              <a:ext cx="106" cy="100"/>
            </a:xfrm>
            <a:custGeom>
              <a:avLst/>
              <a:gdLst/>
              <a:ahLst/>
              <a:cxnLst/>
              <a:rect l="0" t="0" r="0" b="0"/>
              <a:pathLst>
                <a:path w="110" h="105">
                  <a:moveTo>
                    <a:pt x="0" y="81"/>
                  </a:moveTo>
                  <a:lnTo>
                    <a:pt x="44" y="5"/>
                  </a:lnTo>
                  <a:lnTo>
                    <a:pt x="61" y="0"/>
                  </a:lnTo>
                  <a:lnTo>
                    <a:pt x="41" y="40"/>
                  </a:lnTo>
                  <a:lnTo>
                    <a:pt x="55" y="31"/>
                  </a:lnTo>
                  <a:lnTo>
                    <a:pt x="64" y="48"/>
                  </a:lnTo>
                  <a:lnTo>
                    <a:pt x="94" y="48"/>
                  </a:lnTo>
                  <a:lnTo>
                    <a:pt x="87" y="64"/>
                  </a:lnTo>
                  <a:lnTo>
                    <a:pt x="102" y="63"/>
                  </a:lnTo>
                  <a:lnTo>
                    <a:pt x="92" y="79"/>
                  </a:lnTo>
                  <a:lnTo>
                    <a:pt x="104" y="70"/>
                  </a:lnTo>
                  <a:lnTo>
                    <a:pt x="109" y="86"/>
                  </a:lnTo>
                  <a:lnTo>
                    <a:pt x="94" y="104"/>
                  </a:lnTo>
                  <a:lnTo>
                    <a:pt x="94" y="91"/>
                  </a:lnTo>
                  <a:lnTo>
                    <a:pt x="87" y="98"/>
                  </a:lnTo>
                  <a:lnTo>
                    <a:pt x="87" y="78"/>
                  </a:lnTo>
                  <a:lnTo>
                    <a:pt x="60" y="98"/>
                  </a:lnTo>
                  <a:lnTo>
                    <a:pt x="75" y="85"/>
                  </a:lnTo>
                  <a:lnTo>
                    <a:pt x="53" y="86"/>
                  </a:lnTo>
                  <a:lnTo>
                    <a:pt x="59" y="78"/>
                  </a:lnTo>
                  <a:lnTo>
                    <a:pt x="0" y="81"/>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38" name="任意多边形 440360"/>
            <p:cNvSpPr/>
            <p:nvPr/>
          </p:nvSpPr>
          <p:spPr>
            <a:xfrm>
              <a:off x="4085" y="2931"/>
              <a:ext cx="30" cy="58"/>
            </a:xfrm>
            <a:custGeom>
              <a:avLst/>
              <a:gdLst/>
              <a:ahLst/>
              <a:cxnLst/>
              <a:rect l="0" t="0" r="0" b="0"/>
              <a:pathLst>
                <a:path w="31" h="60">
                  <a:moveTo>
                    <a:pt x="0" y="0"/>
                  </a:moveTo>
                  <a:lnTo>
                    <a:pt x="5" y="59"/>
                  </a:lnTo>
                  <a:lnTo>
                    <a:pt x="30" y="48"/>
                  </a:lnTo>
                  <a:lnTo>
                    <a:pt x="17" y="13"/>
                  </a:lnTo>
                  <a:lnTo>
                    <a:pt x="0" y="0"/>
                  </a:lnTo>
                </a:path>
              </a:pathLst>
            </a:custGeom>
            <a:solidFill>
              <a:srgbClr val="C0000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39" name="任意多边形 440361"/>
            <p:cNvSpPr/>
            <p:nvPr/>
          </p:nvSpPr>
          <p:spPr>
            <a:xfrm>
              <a:off x="1633" y="3353"/>
              <a:ext cx="131" cy="651"/>
            </a:xfrm>
            <a:custGeom>
              <a:avLst/>
              <a:gdLst/>
              <a:ahLst/>
              <a:cxnLst/>
              <a:rect l="0" t="0" r="0" b="0"/>
              <a:pathLst>
                <a:path w="135" h="680">
                  <a:moveTo>
                    <a:pt x="0" y="530"/>
                  </a:moveTo>
                  <a:lnTo>
                    <a:pt x="10" y="511"/>
                  </a:lnTo>
                  <a:lnTo>
                    <a:pt x="28" y="525"/>
                  </a:lnTo>
                  <a:lnTo>
                    <a:pt x="45" y="491"/>
                  </a:lnTo>
                  <a:lnTo>
                    <a:pt x="38" y="477"/>
                  </a:lnTo>
                  <a:lnTo>
                    <a:pt x="53" y="429"/>
                  </a:lnTo>
                  <a:lnTo>
                    <a:pt x="28" y="425"/>
                  </a:lnTo>
                  <a:lnTo>
                    <a:pt x="32" y="348"/>
                  </a:lnTo>
                  <a:lnTo>
                    <a:pt x="65" y="267"/>
                  </a:lnTo>
                  <a:lnTo>
                    <a:pt x="64" y="198"/>
                  </a:lnTo>
                  <a:lnTo>
                    <a:pt x="88" y="68"/>
                  </a:lnTo>
                  <a:lnTo>
                    <a:pt x="80" y="12"/>
                  </a:lnTo>
                  <a:lnTo>
                    <a:pt x="96" y="0"/>
                  </a:lnTo>
                  <a:lnTo>
                    <a:pt x="112" y="29"/>
                  </a:lnTo>
                  <a:lnTo>
                    <a:pt x="123" y="90"/>
                  </a:lnTo>
                  <a:lnTo>
                    <a:pt x="134" y="91"/>
                  </a:lnTo>
                  <a:lnTo>
                    <a:pt x="132" y="112"/>
                  </a:lnTo>
                  <a:lnTo>
                    <a:pt x="115" y="120"/>
                  </a:lnTo>
                  <a:lnTo>
                    <a:pt x="115" y="159"/>
                  </a:lnTo>
                  <a:lnTo>
                    <a:pt x="96" y="182"/>
                  </a:lnTo>
                  <a:lnTo>
                    <a:pt x="81" y="237"/>
                  </a:lnTo>
                  <a:lnTo>
                    <a:pt x="92" y="290"/>
                  </a:lnTo>
                  <a:lnTo>
                    <a:pt x="72" y="334"/>
                  </a:lnTo>
                  <a:lnTo>
                    <a:pt x="57" y="446"/>
                  </a:lnTo>
                  <a:lnTo>
                    <a:pt x="68" y="487"/>
                  </a:lnTo>
                  <a:lnTo>
                    <a:pt x="57" y="491"/>
                  </a:lnTo>
                  <a:lnTo>
                    <a:pt x="62" y="526"/>
                  </a:lnTo>
                  <a:lnTo>
                    <a:pt x="36" y="602"/>
                  </a:lnTo>
                  <a:lnTo>
                    <a:pt x="38" y="614"/>
                  </a:lnTo>
                  <a:lnTo>
                    <a:pt x="52" y="610"/>
                  </a:lnTo>
                  <a:lnTo>
                    <a:pt x="57" y="639"/>
                  </a:lnTo>
                  <a:lnTo>
                    <a:pt x="115" y="645"/>
                  </a:lnTo>
                  <a:lnTo>
                    <a:pt x="76" y="656"/>
                  </a:lnTo>
                  <a:lnTo>
                    <a:pt x="72" y="679"/>
                  </a:lnTo>
                  <a:lnTo>
                    <a:pt x="54" y="672"/>
                  </a:lnTo>
                  <a:lnTo>
                    <a:pt x="73" y="658"/>
                  </a:lnTo>
                  <a:lnTo>
                    <a:pt x="45" y="652"/>
                  </a:lnTo>
                  <a:lnTo>
                    <a:pt x="41" y="629"/>
                  </a:lnTo>
                  <a:lnTo>
                    <a:pt x="34" y="639"/>
                  </a:lnTo>
                  <a:lnTo>
                    <a:pt x="24" y="618"/>
                  </a:lnTo>
                  <a:lnTo>
                    <a:pt x="29" y="611"/>
                  </a:lnTo>
                  <a:lnTo>
                    <a:pt x="16" y="600"/>
                  </a:lnTo>
                  <a:lnTo>
                    <a:pt x="28" y="588"/>
                  </a:lnTo>
                  <a:lnTo>
                    <a:pt x="17" y="556"/>
                  </a:lnTo>
                  <a:lnTo>
                    <a:pt x="37" y="558"/>
                  </a:lnTo>
                  <a:lnTo>
                    <a:pt x="17" y="542"/>
                  </a:lnTo>
                  <a:lnTo>
                    <a:pt x="21" y="529"/>
                  </a:lnTo>
                  <a:lnTo>
                    <a:pt x="0" y="530"/>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40" name="任意多边形 440362"/>
            <p:cNvSpPr/>
            <p:nvPr/>
          </p:nvSpPr>
          <p:spPr>
            <a:xfrm>
              <a:off x="1639" y="3899"/>
              <a:ext cx="22" cy="24"/>
            </a:xfrm>
            <a:custGeom>
              <a:avLst/>
              <a:gdLst/>
              <a:ahLst/>
              <a:cxnLst/>
              <a:rect l="0" t="0" r="0" b="0"/>
              <a:pathLst>
                <a:path w="23" h="25">
                  <a:moveTo>
                    <a:pt x="0" y="10"/>
                  </a:moveTo>
                  <a:lnTo>
                    <a:pt x="8" y="0"/>
                  </a:lnTo>
                  <a:lnTo>
                    <a:pt x="22" y="24"/>
                  </a:lnTo>
                  <a:lnTo>
                    <a:pt x="0" y="10"/>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41" name="任意多边形 440363"/>
            <p:cNvSpPr/>
            <p:nvPr/>
          </p:nvSpPr>
          <p:spPr>
            <a:xfrm>
              <a:off x="1651" y="3767"/>
              <a:ext cx="22" cy="32"/>
            </a:xfrm>
            <a:custGeom>
              <a:avLst/>
              <a:gdLst/>
              <a:ahLst/>
              <a:cxnLst/>
              <a:rect l="0" t="0" r="0" b="0"/>
              <a:pathLst>
                <a:path w="23" h="33">
                  <a:moveTo>
                    <a:pt x="0" y="26"/>
                  </a:moveTo>
                  <a:lnTo>
                    <a:pt x="22" y="0"/>
                  </a:lnTo>
                  <a:lnTo>
                    <a:pt x="22" y="32"/>
                  </a:lnTo>
                  <a:lnTo>
                    <a:pt x="0" y="26"/>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42" name="任意多边形 440364"/>
            <p:cNvSpPr/>
            <p:nvPr/>
          </p:nvSpPr>
          <p:spPr>
            <a:xfrm>
              <a:off x="1661" y="3996"/>
              <a:ext cx="23" cy="22"/>
            </a:xfrm>
            <a:custGeom>
              <a:avLst/>
              <a:gdLst/>
              <a:ahLst/>
              <a:cxnLst/>
              <a:rect l="0" t="0" r="0" b="0"/>
              <a:pathLst>
                <a:path w="23" h="23">
                  <a:moveTo>
                    <a:pt x="0" y="0"/>
                  </a:moveTo>
                  <a:lnTo>
                    <a:pt x="22" y="4"/>
                  </a:lnTo>
                  <a:lnTo>
                    <a:pt x="22" y="22"/>
                  </a:lnTo>
                  <a:lnTo>
                    <a:pt x="0" y="0"/>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43" name="任意多边形 440365"/>
            <p:cNvSpPr/>
            <p:nvPr/>
          </p:nvSpPr>
          <p:spPr>
            <a:xfrm>
              <a:off x="1665" y="3966"/>
              <a:ext cx="33" cy="31"/>
            </a:xfrm>
            <a:custGeom>
              <a:avLst/>
              <a:gdLst/>
              <a:ahLst/>
              <a:cxnLst/>
              <a:rect l="0" t="0" r="0" b="0"/>
              <a:pathLst>
                <a:path w="34" h="32">
                  <a:moveTo>
                    <a:pt x="0" y="5"/>
                  </a:moveTo>
                  <a:lnTo>
                    <a:pt x="9" y="0"/>
                  </a:lnTo>
                  <a:lnTo>
                    <a:pt x="8" y="13"/>
                  </a:lnTo>
                  <a:lnTo>
                    <a:pt x="33" y="18"/>
                  </a:lnTo>
                  <a:lnTo>
                    <a:pt x="17" y="31"/>
                  </a:lnTo>
                  <a:lnTo>
                    <a:pt x="0" y="5"/>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44" name="任意多边形 440366"/>
            <p:cNvSpPr/>
            <p:nvPr/>
          </p:nvSpPr>
          <p:spPr>
            <a:xfrm>
              <a:off x="1689" y="4006"/>
              <a:ext cx="22" cy="21"/>
            </a:xfrm>
            <a:custGeom>
              <a:avLst/>
              <a:gdLst/>
              <a:ahLst/>
              <a:cxnLst/>
              <a:rect l="0" t="0" r="0" b="0"/>
              <a:pathLst>
                <a:path w="22" h="22">
                  <a:moveTo>
                    <a:pt x="0" y="14"/>
                  </a:moveTo>
                  <a:lnTo>
                    <a:pt x="4" y="0"/>
                  </a:lnTo>
                  <a:lnTo>
                    <a:pt x="21" y="21"/>
                  </a:lnTo>
                  <a:lnTo>
                    <a:pt x="0" y="14"/>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45" name="任意多边形 440367"/>
            <p:cNvSpPr/>
            <p:nvPr/>
          </p:nvSpPr>
          <p:spPr>
            <a:xfrm>
              <a:off x="1699" y="3978"/>
              <a:ext cx="45" cy="49"/>
            </a:xfrm>
            <a:custGeom>
              <a:avLst/>
              <a:gdLst/>
              <a:ahLst/>
              <a:cxnLst/>
              <a:rect l="0" t="0" r="0" b="0"/>
              <a:pathLst>
                <a:path w="46" h="51">
                  <a:moveTo>
                    <a:pt x="0" y="40"/>
                  </a:moveTo>
                  <a:lnTo>
                    <a:pt x="8" y="33"/>
                  </a:lnTo>
                  <a:lnTo>
                    <a:pt x="31" y="37"/>
                  </a:lnTo>
                  <a:lnTo>
                    <a:pt x="21" y="25"/>
                  </a:lnTo>
                  <a:lnTo>
                    <a:pt x="32" y="17"/>
                  </a:lnTo>
                  <a:lnTo>
                    <a:pt x="15" y="14"/>
                  </a:lnTo>
                  <a:lnTo>
                    <a:pt x="15" y="2"/>
                  </a:lnTo>
                  <a:lnTo>
                    <a:pt x="43" y="0"/>
                  </a:lnTo>
                  <a:lnTo>
                    <a:pt x="45" y="50"/>
                  </a:lnTo>
                  <a:lnTo>
                    <a:pt x="0" y="40"/>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46" name="任意多边形 440368"/>
            <p:cNvSpPr/>
            <p:nvPr/>
          </p:nvSpPr>
          <p:spPr>
            <a:xfrm>
              <a:off x="1721" y="4034"/>
              <a:ext cx="34" cy="22"/>
            </a:xfrm>
            <a:custGeom>
              <a:avLst/>
              <a:gdLst/>
              <a:ahLst/>
              <a:cxnLst/>
              <a:rect l="0" t="0" r="0" b="0"/>
              <a:pathLst>
                <a:path w="35" h="23">
                  <a:moveTo>
                    <a:pt x="0" y="0"/>
                  </a:moveTo>
                  <a:lnTo>
                    <a:pt x="29" y="6"/>
                  </a:lnTo>
                  <a:lnTo>
                    <a:pt x="34" y="22"/>
                  </a:lnTo>
                  <a:lnTo>
                    <a:pt x="0" y="0"/>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47" name="任意多边形 440369"/>
            <p:cNvSpPr/>
            <p:nvPr/>
          </p:nvSpPr>
          <p:spPr>
            <a:xfrm>
              <a:off x="1753" y="4028"/>
              <a:ext cx="21" cy="21"/>
            </a:xfrm>
            <a:custGeom>
              <a:avLst/>
              <a:gdLst/>
              <a:ahLst/>
              <a:cxnLst/>
              <a:rect l="0" t="0" r="0" b="0"/>
              <a:pathLst>
                <a:path w="22" h="22">
                  <a:moveTo>
                    <a:pt x="0" y="21"/>
                  </a:moveTo>
                  <a:lnTo>
                    <a:pt x="3" y="0"/>
                  </a:lnTo>
                  <a:lnTo>
                    <a:pt x="21" y="21"/>
                  </a:lnTo>
                  <a:lnTo>
                    <a:pt x="0" y="21"/>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48" name="任意多边形 440370"/>
            <p:cNvSpPr/>
            <p:nvPr/>
          </p:nvSpPr>
          <p:spPr>
            <a:xfrm>
              <a:off x="3987" y="2167"/>
              <a:ext cx="965" cy="599"/>
            </a:xfrm>
            <a:custGeom>
              <a:avLst/>
              <a:gdLst/>
              <a:ahLst/>
              <a:cxnLst/>
              <a:rect l="0" t="0" r="0" b="0"/>
              <a:pathLst>
                <a:path w="998" h="626">
                  <a:moveTo>
                    <a:pt x="0" y="298"/>
                  </a:moveTo>
                  <a:lnTo>
                    <a:pt x="5" y="274"/>
                  </a:lnTo>
                  <a:lnTo>
                    <a:pt x="41" y="268"/>
                  </a:lnTo>
                  <a:lnTo>
                    <a:pt x="105" y="236"/>
                  </a:lnTo>
                  <a:lnTo>
                    <a:pt x="114" y="210"/>
                  </a:lnTo>
                  <a:lnTo>
                    <a:pt x="101" y="180"/>
                  </a:lnTo>
                  <a:lnTo>
                    <a:pt x="141" y="172"/>
                  </a:lnTo>
                  <a:lnTo>
                    <a:pt x="152" y="133"/>
                  </a:lnTo>
                  <a:lnTo>
                    <a:pt x="192" y="134"/>
                  </a:lnTo>
                  <a:lnTo>
                    <a:pt x="198" y="109"/>
                  </a:lnTo>
                  <a:lnTo>
                    <a:pt x="229" y="97"/>
                  </a:lnTo>
                  <a:lnTo>
                    <a:pt x="246" y="118"/>
                  </a:lnTo>
                  <a:lnTo>
                    <a:pt x="269" y="126"/>
                  </a:lnTo>
                  <a:lnTo>
                    <a:pt x="279" y="172"/>
                  </a:lnTo>
                  <a:lnTo>
                    <a:pt x="350" y="190"/>
                  </a:lnTo>
                  <a:lnTo>
                    <a:pt x="380" y="222"/>
                  </a:lnTo>
                  <a:lnTo>
                    <a:pt x="439" y="220"/>
                  </a:lnTo>
                  <a:lnTo>
                    <a:pt x="507" y="245"/>
                  </a:lnTo>
                  <a:lnTo>
                    <a:pt x="596" y="222"/>
                  </a:lnTo>
                  <a:lnTo>
                    <a:pt x="623" y="203"/>
                  </a:lnTo>
                  <a:lnTo>
                    <a:pt x="623" y="179"/>
                  </a:lnTo>
                  <a:lnTo>
                    <a:pt x="648" y="182"/>
                  </a:lnTo>
                  <a:lnTo>
                    <a:pt x="702" y="145"/>
                  </a:lnTo>
                  <a:lnTo>
                    <a:pt x="746" y="144"/>
                  </a:lnTo>
                  <a:lnTo>
                    <a:pt x="725" y="116"/>
                  </a:lnTo>
                  <a:lnTo>
                    <a:pt x="684" y="124"/>
                  </a:lnTo>
                  <a:lnTo>
                    <a:pt x="684" y="93"/>
                  </a:lnTo>
                  <a:lnTo>
                    <a:pt x="694" y="76"/>
                  </a:lnTo>
                  <a:lnTo>
                    <a:pt x="719" y="86"/>
                  </a:lnTo>
                  <a:lnTo>
                    <a:pt x="742" y="75"/>
                  </a:lnTo>
                  <a:lnTo>
                    <a:pt x="766" y="33"/>
                  </a:lnTo>
                  <a:lnTo>
                    <a:pt x="755" y="18"/>
                  </a:lnTo>
                  <a:lnTo>
                    <a:pt x="814" y="0"/>
                  </a:lnTo>
                  <a:lnTo>
                    <a:pt x="847" y="13"/>
                  </a:lnTo>
                  <a:lnTo>
                    <a:pt x="876" y="82"/>
                  </a:lnTo>
                  <a:lnTo>
                    <a:pt x="926" y="98"/>
                  </a:lnTo>
                  <a:lnTo>
                    <a:pt x="936" y="122"/>
                  </a:lnTo>
                  <a:lnTo>
                    <a:pt x="997" y="106"/>
                  </a:lnTo>
                  <a:lnTo>
                    <a:pt x="970" y="175"/>
                  </a:lnTo>
                  <a:lnTo>
                    <a:pt x="933" y="184"/>
                  </a:lnTo>
                  <a:lnTo>
                    <a:pt x="938" y="210"/>
                  </a:lnTo>
                  <a:lnTo>
                    <a:pt x="926" y="225"/>
                  </a:lnTo>
                  <a:lnTo>
                    <a:pt x="920" y="220"/>
                  </a:lnTo>
                  <a:lnTo>
                    <a:pt x="889" y="238"/>
                  </a:lnTo>
                  <a:lnTo>
                    <a:pt x="889" y="249"/>
                  </a:lnTo>
                  <a:lnTo>
                    <a:pt x="867" y="247"/>
                  </a:lnTo>
                  <a:lnTo>
                    <a:pt x="825" y="276"/>
                  </a:lnTo>
                  <a:lnTo>
                    <a:pt x="777" y="301"/>
                  </a:lnTo>
                  <a:lnTo>
                    <a:pt x="791" y="268"/>
                  </a:lnTo>
                  <a:lnTo>
                    <a:pt x="785" y="256"/>
                  </a:lnTo>
                  <a:lnTo>
                    <a:pt x="719" y="294"/>
                  </a:lnTo>
                  <a:lnTo>
                    <a:pt x="717" y="303"/>
                  </a:lnTo>
                  <a:lnTo>
                    <a:pt x="739" y="328"/>
                  </a:lnTo>
                  <a:lnTo>
                    <a:pt x="767" y="318"/>
                  </a:lnTo>
                  <a:lnTo>
                    <a:pt x="798" y="326"/>
                  </a:lnTo>
                  <a:lnTo>
                    <a:pt x="758" y="345"/>
                  </a:lnTo>
                  <a:lnTo>
                    <a:pt x="743" y="371"/>
                  </a:lnTo>
                  <a:lnTo>
                    <a:pt x="786" y="427"/>
                  </a:lnTo>
                  <a:lnTo>
                    <a:pt x="756" y="422"/>
                  </a:lnTo>
                  <a:lnTo>
                    <a:pt x="786" y="442"/>
                  </a:lnTo>
                  <a:lnTo>
                    <a:pt x="756" y="454"/>
                  </a:lnTo>
                  <a:lnTo>
                    <a:pt x="787" y="460"/>
                  </a:lnTo>
                  <a:lnTo>
                    <a:pt x="732" y="550"/>
                  </a:lnTo>
                  <a:lnTo>
                    <a:pt x="696" y="577"/>
                  </a:lnTo>
                  <a:lnTo>
                    <a:pt x="659" y="587"/>
                  </a:lnTo>
                  <a:lnTo>
                    <a:pt x="657" y="587"/>
                  </a:lnTo>
                  <a:lnTo>
                    <a:pt x="648" y="581"/>
                  </a:lnTo>
                  <a:lnTo>
                    <a:pt x="639" y="598"/>
                  </a:lnTo>
                  <a:lnTo>
                    <a:pt x="596" y="607"/>
                  </a:lnTo>
                  <a:lnTo>
                    <a:pt x="593" y="625"/>
                  </a:lnTo>
                  <a:lnTo>
                    <a:pt x="586" y="603"/>
                  </a:lnTo>
                  <a:lnTo>
                    <a:pt x="557" y="604"/>
                  </a:lnTo>
                  <a:lnTo>
                    <a:pt x="512" y="576"/>
                  </a:lnTo>
                  <a:lnTo>
                    <a:pt x="464" y="588"/>
                  </a:lnTo>
                  <a:lnTo>
                    <a:pt x="454" y="588"/>
                  </a:lnTo>
                  <a:lnTo>
                    <a:pt x="456" y="607"/>
                  </a:lnTo>
                  <a:lnTo>
                    <a:pt x="449" y="602"/>
                  </a:lnTo>
                  <a:lnTo>
                    <a:pt x="418" y="593"/>
                  </a:lnTo>
                  <a:lnTo>
                    <a:pt x="408" y="560"/>
                  </a:lnTo>
                  <a:lnTo>
                    <a:pt x="389" y="564"/>
                  </a:lnTo>
                  <a:lnTo>
                    <a:pt x="407" y="517"/>
                  </a:lnTo>
                  <a:lnTo>
                    <a:pt x="406" y="500"/>
                  </a:lnTo>
                  <a:lnTo>
                    <a:pt x="385" y="491"/>
                  </a:lnTo>
                  <a:lnTo>
                    <a:pt x="369" y="484"/>
                  </a:lnTo>
                  <a:lnTo>
                    <a:pt x="364" y="467"/>
                  </a:lnTo>
                  <a:lnTo>
                    <a:pt x="294" y="496"/>
                  </a:lnTo>
                  <a:lnTo>
                    <a:pt x="263" y="488"/>
                  </a:lnTo>
                  <a:lnTo>
                    <a:pt x="246" y="504"/>
                  </a:lnTo>
                  <a:lnTo>
                    <a:pt x="245" y="492"/>
                  </a:lnTo>
                  <a:lnTo>
                    <a:pt x="234" y="495"/>
                  </a:lnTo>
                  <a:lnTo>
                    <a:pt x="198" y="495"/>
                  </a:lnTo>
                  <a:lnTo>
                    <a:pt x="171" y="471"/>
                  </a:lnTo>
                  <a:lnTo>
                    <a:pt x="120" y="453"/>
                  </a:lnTo>
                  <a:lnTo>
                    <a:pt x="86" y="441"/>
                  </a:lnTo>
                  <a:lnTo>
                    <a:pt x="78" y="413"/>
                  </a:lnTo>
                  <a:lnTo>
                    <a:pt x="95" y="410"/>
                  </a:lnTo>
                  <a:lnTo>
                    <a:pt x="84" y="387"/>
                  </a:lnTo>
                  <a:lnTo>
                    <a:pt x="107" y="360"/>
                  </a:lnTo>
                  <a:lnTo>
                    <a:pt x="90" y="350"/>
                  </a:lnTo>
                  <a:lnTo>
                    <a:pt x="64" y="360"/>
                  </a:lnTo>
                  <a:lnTo>
                    <a:pt x="14" y="330"/>
                  </a:lnTo>
                  <a:lnTo>
                    <a:pt x="16" y="326"/>
                  </a:lnTo>
                  <a:lnTo>
                    <a:pt x="17" y="305"/>
                  </a:lnTo>
                  <a:lnTo>
                    <a:pt x="0" y="298"/>
                  </a:lnTo>
                </a:path>
              </a:pathLst>
            </a:custGeom>
            <a:solidFill>
              <a:srgbClr val="C0000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49" name="任意多边形 440371"/>
            <p:cNvSpPr/>
            <p:nvPr/>
          </p:nvSpPr>
          <p:spPr>
            <a:xfrm>
              <a:off x="4540" y="2769"/>
              <a:ext cx="35" cy="30"/>
            </a:xfrm>
            <a:custGeom>
              <a:avLst/>
              <a:gdLst/>
              <a:ahLst/>
              <a:cxnLst/>
              <a:rect l="0" t="0" r="0" b="0"/>
              <a:pathLst>
                <a:path w="36" h="32">
                  <a:moveTo>
                    <a:pt x="0" y="24"/>
                  </a:moveTo>
                  <a:lnTo>
                    <a:pt x="10" y="0"/>
                  </a:lnTo>
                  <a:lnTo>
                    <a:pt x="35" y="5"/>
                  </a:lnTo>
                  <a:lnTo>
                    <a:pt x="16" y="31"/>
                  </a:lnTo>
                  <a:lnTo>
                    <a:pt x="0" y="24"/>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50" name="任意多边形 440372"/>
            <p:cNvSpPr/>
            <p:nvPr/>
          </p:nvSpPr>
          <p:spPr>
            <a:xfrm>
              <a:off x="4717" y="2688"/>
              <a:ext cx="30" cy="52"/>
            </a:xfrm>
            <a:custGeom>
              <a:avLst/>
              <a:gdLst/>
              <a:ahLst/>
              <a:cxnLst/>
              <a:rect l="0" t="0" r="0" b="0"/>
              <a:pathLst>
                <a:path w="31" h="54">
                  <a:moveTo>
                    <a:pt x="0" y="20"/>
                  </a:moveTo>
                  <a:lnTo>
                    <a:pt x="12" y="53"/>
                  </a:lnTo>
                  <a:lnTo>
                    <a:pt x="30" y="0"/>
                  </a:lnTo>
                  <a:lnTo>
                    <a:pt x="13" y="0"/>
                  </a:lnTo>
                  <a:lnTo>
                    <a:pt x="0" y="20"/>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51" name="任意多边形 440373"/>
            <p:cNvSpPr/>
            <p:nvPr/>
          </p:nvSpPr>
          <p:spPr>
            <a:xfrm>
              <a:off x="1582" y="2890"/>
              <a:ext cx="189" cy="258"/>
            </a:xfrm>
            <a:custGeom>
              <a:avLst/>
              <a:gdLst/>
              <a:ahLst/>
              <a:cxnLst/>
              <a:rect l="0" t="0" r="0" b="0"/>
              <a:pathLst>
                <a:path w="195" h="269">
                  <a:moveTo>
                    <a:pt x="0" y="177"/>
                  </a:moveTo>
                  <a:lnTo>
                    <a:pt x="22" y="197"/>
                  </a:lnTo>
                  <a:lnTo>
                    <a:pt x="57" y="202"/>
                  </a:lnTo>
                  <a:lnTo>
                    <a:pt x="92" y="238"/>
                  </a:lnTo>
                  <a:lnTo>
                    <a:pt x="140" y="241"/>
                  </a:lnTo>
                  <a:lnTo>
                    <a:pt x="133" y="261"/>
                  </a:lnTo>
                  <a:lnTo>
                    <a:pt x="144" y="268"/>
                  </a:lnTo>
                  <a:lnTo>
                    <a:pt x="150" y="220"/>
                  </a:lnTo>
                  <a:lnTo>
                    <a:pt x="142" y="192"/>
                  </a:lnTo>
                  <a:lnTo>
                    <a:pt x="157" y="191"/>
                  </a:lnTo>
                  <a:lnTo>
                    <a:pt x="145" y="173"/>
                  </a:lnTo>
                  <a:lnTo>
                    <a:pt x="184" y="168"/>
                  </a:lnTo>
                  <a:lnTo>
                    <a:pt x="194" y="179"/>
                  </a:lnTo>
                  <a:lnTo>
                    <a:pt x="179" y="156"/>
                  </a:lnTo>
                  <a:lnTo>
                    <a:pt x="184" y="99"/>
                  </a:lnTo>
                  <a:lnTo>
                    <a:pt x="152" y="102"/>
                  </a:lnTo>
                  <a:lnTo>
                    <a:pt x="142" y="88"/>
                  </a:lnTo>
                  <a:lnTo>
                    <a:pt x="110" y="84"/>
                  </a:lnTo>
                  <a:lnTo>
                    <a:pt x="90" y="52"/>
                  </a:lnTo>
                  <a:lnTo>
                    <a:pt x="121" y="10"/>
                  </a:lnTo>
                  <a:lnTo>
                    <a:pt x="117" y="0"/>
                  </a:lnTo>
                  <a:lnTo>
                    <a:pt x="61" y="22"/>
                  </a:lnTo>
                  <a:lnTo>
                    <a:pt x="32" y="71"/>
                  </a:lnTo>
                  <a:lnTo>
                    <a:pt x="22" y="60"/>
                  </a:lnTo>
                  <a:lnTo>
                    <a:pt x="14" y="83"/>
                  </a:lnTo>
                  <a:lnTo>
                    <a:pt x="22" y="137"/>
                  </a:lnTo>
                  <a:lnTo>
                    <a:pt x="29" y="137"/>
                  </a:lnTo>
                  <a:lnTo>
                    <a:pt x="0" y="177"/>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52" name="任意多边形 440374"/>
            <p:cNvSpPr/>
            <p:nvPr/>
          </p:nvSpPr>
          <p:spPr>
            <a:xfrm>
              <a:off x="1473" y="2912"/>
              <a:ext cx="50" cy="42"/>
            </a:xfrm>
            <a:custGeom>
              <a:avLst/>
              <a:gdLst/>
              <a:ahLst/>
              <a:cxnLst/>
              <a:rect l="0" t="0" r="0" b="0"/>
              <a:pathLst>
                <a:path w="52" h="44">
                  <a:moveTo>
                    <a:pt x="0" y="0"/>
                  </a:moveTo>
                  <a:lnTo>
                    <a:pt x="1" y="16"/>
                  </a:lnTo>
                  <a:lnTo>
                    <a:pt x="12" y="13"/>
                  </a:lnTo>
                  <a:lnTo>
                    <a:pt x="44" y="43"/>
                  </a:lnTo>
                  <a:lnTo>
                    <a:pt x="51" y="21"/>
                  </a:lnTo>
                  <a:lnTo>
                    <a:pt x="33" y="1"/>
                  </a:lnTo>
                  <a:lnTo>
                    <a:pt x="0" y="0"/>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53" name="任意多边形 440375"/>
            <p:cNvSpPr/>
            <p:nvPr/>
          </p:nvSpPr>
          <p:spPr>
            <a:xfrm>
              <a:off x="1484" y="2720"/>
              <a:ext cx="171" cy="53"/>
            </a:xfrm>
            <a:custGeom>
              <a:avLst/>
              <a:gdLst/>
              <a:ahLst/>
              <a:cxnLst/>
              <a:rect l="0" t="0" r="0" b="0"/>
              <a:pathLst>
                <a:path w="176" h="55">
                  <a:moveTo>
                    <a:pt x="0" y="21"/>
                  </a:moveTo>
                  <a:lnTo>
                    <a:pt x="24" y="2"/>
                  </a:lnTo>
                  <a:lnTo>
                    <a:pt x="68" y="0"/>
                  </a:lnTo>
                  <a:lnTo>
                    <a:pt x="175" y="45"/>
                  </a:lnTo>
                  <a:lnTo>
                    <a:pt x="118" y="54"/>
                  </a:lnTo>
                  <a:lnTo>
                    <a:pt x="127" y="44"/>
                  </a:lnTo>
                  <a:lnTo>
                    <a:pt x="100" y="27"/>
                  </a:lnTo>
                  <a:lnTo>
                    <a:pt x="48" y="16"/>
                  </a:lnTo>
                  <a:lnTo>
                    <a:pt x="51" y="8"/>
                  </a:lnTo>
                  <a:lnTo>
                    <a:pt x="0" y="21"/>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54" name="任意多边形 440376"/>
            <p:cNvSpPr/>
            <p:nvPr/>
          </p:nvSpPr>
          <p:spPr>
            <a:xfrm>
              <a:off x="3012" y="2216"/>
              <a:ext cx="167" cy="68"/>
            </a:xfrm>
            <a:custGeom>
              <a:avLst/>
              <a:gdLst/>
              <a:ahLst/>
              <a:cxnLst/>
              <a:rect l="0" t="0" r="0" b="0"/>
              <a:pathLst>
                <a:path w="172" h="72">
                  <a:moveTo>
                    <a:pt x="0" y="17"/>
                  </a:moveTo>
                  <a:lnTo>
                    <a:pt x="29" y="50"/>
                  </a:lnTo>
                  <a:lnTo>
                    <a:pt x="78" y="50"/>
                  </a:lnTo>
                  <a:lnTo>
                    <a:pt x="84" y="64"/>
                  </a:lnTo>
                  <a:lnTo>
                    <a:pt x="106" y="71"/>
                  </a:lnTo>
                  <a:lnTo>
                    <a:pt x="144" y="54"/>
                  </a:lnTo>
                  <a:lnTo>
                    <a:pt x="165" y="58"/>
                  </a:lnTo>
                  <a:lnTo>
                    <a:pt x="171" y="43"/>
                  </a:lnTo>
                  <a:lnTo>
                    <a:pt x="130" y="39"/>
                  </a:lnTo>
                  <a:lnTo>
                    <a:pt x="44" y="6"/>
                  </a:lnTo>
                  <a:lnTo>
                    <a:pt x="36" y="0"/>
                  </a:lnTo>
                  <a:lnTo>
                    <a:pt x="0" y="17"/>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55" name="任意多边形 440377"/>
            <p:cNvSpPr/>
            <p:nvPr/>
          </p:nvSpPr>
          <p:spPr>
            <a:xfrm>
              <a:off x="2953" y="2077"/>
              <a:ext cx="43" cy="62"/>
            </a:xfrm>
            <a:custGeom>
              <a:avLst/>
              <a:gdLst/>
              <a:ahLst/>
              <a:cxnLst/>
              <a:rect l="0" t="0" r="0" b="0"/>
              <a:pathLst>
                <a:path w="44" h="65">
                  <a:moveTo>
                    <a:pt x="0" y="48"/>
                  </a:moveTo>
                  <a:lnTo>
                    <a:pt x="2" y="17"/>
                  </a:lnTo>
                  <a:lnTo>
                    <a:pt x="36" y="0"/>
                  </a:lnTo>
                  <a:lnTo>
                    <a:pt x="30" y="25"/>
                  </a:lnTo>
                  <a:lnTo>
                    <a:pt x="43" y="32"/>
                  </a:lnTo>
                  <a:lnTo>
                    <a:pt x="21" y="45"/>
                  </a:lnTo>
                  <a:lnTo>
                    <a:pt x="20" y="64"/>
                  </a:lnTo>
                  <a:lnTo>
                    <a:pt x="8" y="64"/>
                  </a:lnTo>
                  <a:lnTo>
                    <a:pt x="0" y="48"/>
                  </a:lnTo>
                </a:path>
              </a:pathLst>
            </a:custGeom>
            <a:solidFill>
              <a:srgbClr val="00B05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56" name="任意多边形 440378"/>
            <p:cNvSpPr/>
            <p:nvPr/>
          </p:nvSpPr>
          <p:spPr>
            <a:xfrm>
              <a:off x="2980" y="2123"/>
              <a:ext cx="23" cy="22"/>
            </a:xfrm>
            <a:custGeom>
              <a:avLst/>
              <a:gdLst/>
              <a:ahLst/>
              <a:cxnLst/>
              <a:rect l="0" t="0" r="0" b="0"/>
              <a:pathLst>
                <a:path w="23" h="23">
                  <a:moveTo>
                    <a:pt x="0" y="22"/>
                  </a:moveTo>
                  <a:lnTo>
                    <a:pt x="16" y="0"/>
                  </a:lnTo>
                  <a:lnTo>
                    <a:pt x="22" y="14"/>
                  </a:lnTo>
                  <a:lnTo>
                    <a:pt x="0" y="22"/>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57" name="任意多边形 440379"/>
            <p:cNvSpPr/>
            <p:nvPr/>
          </p:nvSpPr>
          <p:spPr>
            <a:xfrm>
              <a:off x="3001" y="2110"/>
              <a:ext cx="24" cy="27"/>
            </a:xfrm>
            <a:custGeom>
              <a:avLst/>
              <a:gdLst/>
              <a:ahLst/>
              <a:cxnLst/>
              <a:rect l="0" t="0" r="0" b="0"/>
              <a:pathLst>
                <a:path w="25" h="28">
                  <a:moveTo>
                    <a:pt x="0" y="13"/>
                  </a:moveTo>
                  <a:lnTo>
                    <a:pt x="17" y="27"/>
                  </a:lnTo>
                  <a:lnTo>
                    <a:pt x="24" y="12"/>
                  </a:lnTo>
                  <a:lnTo>
                    <a:pt x="20" y="0"/>
                  </a:lnTo>
                  <a:lnTo>
                    <a:pt x="0" y="13"/>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58" name="任意多边形 440380"/>
            <p:cNvSpPr/>
            <p:nvPr/>
          </p:nvSpPr>
          <p:spPr>
            <a:xfrm>
              <a:off x="1689" y="2772"/>
              <a:ext cx="55" cy="30"/>
            </a:xfrm>
            <a:custGeom>
              <a:avLst/>
              <a:gdLst/>
              <a:ahLst/>
              <a:cxnLst/>
              <a:rect l="0" t="0" r="0" b="0"/>
              <a:pathLst>
                <a:path w="57" h="32">
                  <a:moveTo>
                    <a:pt x="0" y="0"/>
                  </a:moveTo>
                  <a:lnTo>
                    <a:pt x="0" y="31"/>
                  </a:lnTo>
                  <a:lnTo>
                    <a:pt x="56" y="21"/>
                  </a:lnTo>
                  <a:lnTo>
                    <a:pt x="31" y="4"/>
                  </a:lnTo>
                  <a:lnTo>
                    <a:pt x="0" y="0"/>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59" name="任意多边形 440381"/>
            <p:cNvSpPr/>
            <p:nvPr/>
          </p:nvSpPr>
          <p:spPr>
            <a:xfrm>
              <a:off x="1551" y="3061"/>
              <a:ext cx="88" cy="97"/>
            </a:xfrm>
            <a:custGeom>
              <a:avLst/>
              <a:gdLst/>
              <a:ahLst/>
              <a:cxnLst/>
              <a:rect l="0" t="0" r="0" b="0"/>
              <a:pathLst>
                <a:path w="91" h="102">
                  <a:moveTo>
                    <a:pt x="0" y="39"/>
                  </a:moveTo>
                  <a:lnTo>
                    <a:pt x="0" y="59"/>
                  </a:lnTo>
                  <a:lnTo>
                    <a:pt x="16" y="63"/>
                  </a:lnTo>
                  <a:lnTo>
                    <a:pt x="8" y="79"/>
                  </a:lnTo>
                  <a:lnTo>
                    <a:pt x="5" y="96"/>
                  </a:lnTo>
                  <a:lnTo>
                    <a:pt x="26" y="101"/>
                  </a:lnTo>
                  <a:lnTo>
                    <a:pt x="44" y="72"/>
                  </a:lnTo>
                  <a:lnTo>
                    <a:pt x="81" y="51"/>
                  </a:lnTo>
                  <a:lnTo>
                    <a:pt x="90" y="24"/>
                  </a:lnTo>
                  <a:lnTo>
                    <a:pt x="55" y="20"/>
                  </a:lnTo>
                  <a:lnTo>
                    <a:pt x="32" y="0"/>
                  </a:lnTo>
                  <a:lnTo>
                    <a:pt x="10" y="10"/>
                  </a:lnTo>
                  <a:lnTo>
                    <a:pt x="0" y="39"/>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60" name="任意多边形 440382"/>
            <p:cNvSpPr/>
            <p:nvPr/>
          </p:nvSpPr>
          <p:spPr>
            <a:xfrm>
              <a:off x="1404" y="2858"/>
              <a:ext cx="38" cy="22"/>
            </a:xfrm>
            <a:custGeom>
              <a:avLst/>
              <a:gdLst/>
              <a:ahLst/>
              <a:cxnLst/>
              <a:rect l="0" t="0" r="0" b="0"/>
              <a:pathLst>
                <a:path w="39" h="23">
                  <a:moveTo>
                    <a:pt x="0" y="16"/>
                  </a:moveTo>
                  <a:lnTo>
                    <a:pt x="10" y="0"/>
                  </a:lnTo>
                  <a:lnTo>
                    <a:pt x="38" y="22"/>
                  </a:lnTo>
                  <a:lnTo>
                    <a:pt x="0" y="16"/>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61" name="任意多边形 440383"/>
            <p:cNvSpPr/>
            <p:nvPr/>
          </p:nvSpPr>
          <p:spPr>
            <a:xfrm>
              <a:off x="1863" y="3953"/>
              <a:ext cx="27" cy="22"/>
            </a:xfrm>
            <a:custGeom>
              <a:avLst/>
              <a:gdLst/>
              <a:ahLst/>
              <a:cxnLst/>
              <a:rect l="0" t="0" r="0" b="0"/>
              <a:pathLst>
                <a:path w="27" h="23">
                  <a:moveTo>
                    <a:pt x="0" y="22"/>
                  </a:moveTo>
                  <a:lnTo>
                    <a:pt x="15" y="10"/>
                  </a:lnTo>
                  <a:lnTo>
                    <a:pt x="8" y="0"/>
                  </a:lnTo>
                  <a:lnTo>
                    <a:pt x="26" y="2"/>
                  </a:lnTo>
                  <a:lnTo>
                    <a:pt x="0" y="22"/>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62" name="任意多边形 440384"/>
            <p:cNvSpPr/>
            <p:nvPr/>
          </p:nvSpPr>
          <p:spPr>
            <a:xfrm>
              <a:off x="1884" y="3952"/>
              <a:ext cx="29" cy="22"/>
            </a:xfrm>
            <a:custGeom>
              <a:avLst/>
              <a:gdLst/>
              <a:ahLst/>
              <a:cxnLst/>
              <a:rect l="0" t="0" r="0" b="0"/>
              <a:pathLst>
                <a:path w="30" h="23">
                  <a:moveTo>
                    <a:pt x="0" y="22"/>
                  </a:moveTo>
                  <a:lnTo>
                    <a:pt x="13" y="0"/>
                  </a:lnTo>
                  <a:lnTo>
                    <a:pt x="29" y="6"/>
                  </a:lnTo>
                  <a:lnTo>
                    <a:pt x="0" y="22"/>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63" name="任意多边形 440385"/>
            <p:cNvSpPr/>
            <p:nvPr/>
          </p:nvSpPr>
          <p:spPr>
            <a:xfrm>
              <a:off x="3149" y="1772"/>
              <a:ext cx="172" cy="256"/>
            </a:xfrm>
            <a:custGeom>
              <a:avLst/>
              <a:gdLst/>
              <a:ahLst/>
              <a:cxnLst/>
              <a:rect l="0" t="0" r="0" b="0"/>
              <a:pathLst>
                <a:path w="178" h="267">
                  <a:moveTo>
                    <a:pt x="0" y="27"/>
                  </a:moveTo>
                  <a:lnTo>
                    <a:pt x="10" y="18"/>
                  </a:lnTo>
                  <a:lnTo>
                    <a:pt x="29" y="35"/>
                  </a:lnTo>
                  <a:lnTo>
                    <a:pt x="64" y="37"/>
                  </a:lnTo>
                  <a:lnTo>
                    <a:pt x="83" y="28"/>
                  </a:lnTo>
                  <a:lnTo>
                    <a:pt x="89" y="5"/>
                  </a:lnTo>
                  <a:lnTo>
                    <a:pt x="121" y="0"/>
                  </a:lnTo>
                  <a:lnTo>
                    <a:pt x="139" y="8"/>
                  </a:lnTo>
                  <a:lnTo>
                    <a:pt x="136" y="27"/>
                  </a:lnTo>
                  <a:lnTo>
                    <a:pt x="129" y="45"/>
                  </a:lnTo>
                  <a:lnTo>
                    <a:pt x="152" y="68"/>
                  </a:lnTo>
                  <a:lnTo>
                    <a:pt x="139" y="85"/>
                  </a:lnTo>
                  <a:lnTo>
                    <a:pt x="156" y="114"/>
                  </a:lnTo>
                  <a:lnTo>
                    <a:pt x="149" y="140"/>
                  </a:lnTo>
                  <a:lnTo>
                    <a:pt x="177" y="197"/>
                  </a:lnTo>
                  <a:lnTo>
                    <a:pt x="114" y="248"/>
                  </a:lnTo>
                  <a:lnTo>
                    <a:pt x="39" y="266"/>
                  </a:lnTo>
                  <a:lnTo>
                    <a:pt x="35" y="255"/>
                  </a:lnTo>
                  <a:lnTo>
                    <a:pt x="10" y="247"/>
                  </a:lnTo>
                  <a:lnTo>
                    <a:pt x="8" y="195"/>
                  </a:lnTo>
                  <a:lnTo>
                    <a:pt x="79" y="139"/>
                  </a:lnTo>
                  <a:lnTo>
                    <a:pt x="56" y="112"/>
                  </a:lnTo>
                  <a:lnTo>
                    <a:pt x="47" y="56"/>
                  </a:lnTo>
                  <a:lnTo>
                    <a:pt x="0" y="27"/>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64" name="任意多边形 440386"/>
            <p:cNvSpPr/>
            <p:nvPr/>
          </p:nvSpPr>
          <p:spPr>
            <a:xfrm>
              <a:off x="2754" y="2217"/>
              <a:ext cx="199" cy="170"/>
            </a:xfrm>
            <a:custGeom>
              <a:avLst/>
              <a:gdLst/>
              <a:ahLst/>
              <a:cxnLst/>
              <a:rect l="0" t="0" r="0" b="0"/>
              <a:pathLst>
                <a:path w="206" h="177">
                  <a:moveTo>
                    <a:pt x="0" y="53"/>
                  </a:moveTo>
                  <a:lnTo>
                    <a:pt x="5" y="68"/>
                  </a:lnTo>
                  <a:lnTo>
                    <a:pt x="48" y="79"/>
                  </a:lnTo>
                  <a:lnTo>
                    <a:pt x="41" y="88"/>
                  </a:lnTo>
                  <a:lnTo>
                    <a:pt x="56" y="99"/>
                  </a:lnTo>
                  <a:lnTo>
                    <a:pt x="63" y="119"/>
                  </a:lnTo>
                  <a:lnTo>
                    <a:pt x="45" y="157"/>
                  </a:lnTo>
                  <a:lnTo>
                    <a:pt x="97" y="171"/>
                  </a:lnTo>
                  <a:lnTo>
                    <a:pt x="102" y="173"/>
                  </a:lnTo>
                  <a:lnTo>
                    <a:pt x="126" y="176"/>
                  </a:lnTo>
                  <a:lnTo>
                    <a:pt x="126" y="161"/>
                  </a:lnTo>
                  <a:lnTo>
                    <a:pt x="138" y="153"/>
                  </a:lnTo>
                  <a:lnTo>
                    <a:pt x="173" y="162"/>
                  </a:lnTo>
                  <a:lnTo>
                    <a:pt x="195" y="147"/>
                  </a:lnTo>
                  <a:lnTo>
                    <a:pt x="182" y="126"/>
                  </a:lnTo>
                  <a:lnTo>
                    <a:pt x="187" y="106"/>
                  </a:lnTo>
                  <a:lnTo>
                    <a:pt x="171" y="95"/>
                  </a:lnTo>
                  <a:lnTo>
                    <a:pt x="195" y="71"/>
                  </a:lnTo>
                  <a:lnTo>
                    <a:pt x="205" y="44"/>
                  </a:lnTo>
                  <a:lnTo>
                    <a:pt x="173" y="33"/>
                  </a:lnTo>
                  <a:lnTo>
                    <a:pt x="165" y="30"/>
                  </a:lnTo>
                  <a:lnTo>
                    <a:pt x="120" y="0"/>
                  </a:lnTo>
                  <a:lnTo>
                    <a:pt x="103" y="5"/>
                  </a:lnTo>
                  <a:lnTo>
                    <a:pt x="84" y="34"/>
                  </a:lnTo>
                  <a:lnTo>
                    <a:pt x="44" y="29"/>
                  </a:lnTo>
                  <a:lnTo>
                    <a:pt x="51" y="52"/>
                  </a:lnTo>
                  <a:lnTo>
                    <a:pt x="0" y="53"/>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65" name="任意多边形 440387"/>
            <p:cNvSpPr/>
            <p:nvPr/>
          </p:nvSpPr>
          <p:spPr>
            <a:xfrm>
              <a:off x="2960" y="2373"/>
              <a:ext cx="21" cy="34"/>
            </a:xfrm>
            <a:custGeom>
              <a:avLst/>
              <a:gdLst/>
              <a:ahLst/>
              <a:cxnLst/>
              <a:rect l="0" t="0" r="0" b="0"/>
              <a:pathLst>
                <a:path w="22" h="35">
                  <a:moveTo>
                    <a:pt x="0" y="17"/>
                  </a:moveTo>
                  <a:lnTo>
                    <a:pt x="18" y="34"/>
                  </a:lnTo>
                  <a:lnTo>
                    <a:pt x="21" y="0"/>
                  </a:lnTo>
                  <a:lnTo>
                    <a:pt x="0" y="17"/>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66" name="任意多边形 440388"/>
            <p:cNvSpPr/>
            <p:nvPr/>
          </p:nvSpPr>
          <p:spPr>
            <a:xfrm>
              <a:off x="1967" y="2997"/>
              <a:ext cx="46" cy="54"/>
            </a:xfrm>
            <a:custGeom>
              <a:avLst/>
              <a:gdLst/>
              <a:ahLst/>
              <a:cxnLst/>
              <a:rect l="0" t="0" r="0" b="0"/>
              <a:pathLst>
                <a:path w="48" h="56">
                  <a:moveTo>
                    <a:pt x="0" y="53"/>
                  </a:moveTo>
                  <a:lnTo>
                    <a:pt x="6" y="0"/>
                  </a:lnTo>
                  <a:lnTo>
                    <a:pt x="47" y="24"/>
                  </a:lnTo>
                  <a:lnTo>
                    <a:pt x="22" y="55"/>
                  </a:lnTo>
                  <a:lnTo>
                    <a:pt x="0" y="53"/>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67" name="任意多边形 440389"/>
            <p:cNvSpPr/>
            <p:nvPr/>
          </p:nvSpPr>
          <p:spPr>
            <a:xfrm>
              <a:off x="2918" y="2138"/>
              <a:ext cx="138" cy="151"/>
            </a:xfrm>
            <a:custGeom>
              <a:avLst/>
              <a:gdLst/>
              <a:ahLst/>
              <a:cxnLst/>
              <a:rect l="0" t="0" r="0" b="0"/>
              <a:pathLst>
                <a:path w="142" h="158">
                  <a:moveTo>
                    <a:pt x="0" y="64"/>
                  </a:moveTo>
                  <a:lnTo>
                    <a:pt x="1" y="90"/>
                  </a:lnTo>
                  <a:lnTo>
                    <a:pt x="2" y="102"/>
                  </a:lnTo>
                  <a:lnTo>
                    <a:pt x="4" y="116"/>
                  </a:lnTo>
                  <a:lnTo>
                    <a:pt x="34" y="127"/>
                  </a:lnTo>
                  <a:lnTo>
                    <a:pt x="25" y="154"/>
                  </a:lnTo>
                  <a:lnTo>
                    <a:pt x="56" y="157"/>
                  </a:lnTo>
                  <a:lnTo>
                    <a:pt x="111" y="157"/>
                  </a:lnTo>
                  <a:lnTo>
                    <a:pt x="126" y="131"/>
                  </a:lnTo>
                  <a:lnTo>
                    <a:pt x="96" y="98"/>
                  </a:lnTo>
                  <a:lnTo>
                    <a:pt x="131" y="81"/>
                  </a:lnTo>
                  <a:lnTo>
                    <a:pt x="141" y="86"/>
                  </a:lnTo>
                  <a:lnTo>
                    <a:pt x="131" y="24"/>
                  </a:lnTo>
                  <a:lnTo>
                    <a:pt x="106" y="8"/>
                  </a:lnTo>
                  <a:lnTo>
                    <a:pt x="77" y="18"/>
                  </a:lnTo>
                  <a:lnTo>
                    <a:pt x="81" y="12"/>
                  </a:lnTo>
                  <a:lnTo>
                    <a:pt x="56" y="0"/>
                  </a:lnTo>
                  <a:lnTo>
                    <a:pt x="44" y="0"/>
                  </a:lnTo>
                  <a:lnTo>
                    <a:pt x="42" y="35"/>
                  </a:lnTo>
                  <a:lnTo>
                    <a:pt x="28" y="25"/>
                  </a:lnTo>
                  <a:lnTo>
                    <a:pt x="20" y="36"/>
                  </a:lnTo>
                  <a:lnTo>
                    <a:pt x="17" y="56"/>
                  </a:lnTo>
                  <a:lnTo>
                    <a:pt x="0" y="64"/>
                  </a:lnTo>
                </a:path>
              </a:pathLst>
            </a:custGeom>
            <a:solidFill>
              <a:srgbClr val="C0000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68" name="任意多边形 440390"/>
            <p:cNvSpPr/>
            <p:nvPr/>
          </p:nvSpPr>
          <p:spPr>
            <a:xfrm>
              <a:off x="3143" y="2396"/>
              <a:ext cx="99" cy="98"/>
            </a:xfrm>
            <a:custGeom>
              <a:avLst/>
              <a:gdLst/>
              <a:ahLst/>
              <a:cxnLst/>
              <a:rect l="0" t="0" r="0" b="0"/>
              <a:pathLst>
                <a:path w="103" h="102">
                  <a:moveTo>
                    <a:pt x="0" y="40"/>
                  </a:moveTo>
                  <a:lnTo>
                    <a:pt x="13" y="17"/>
                  </a:lnTo>
                  <a:lnTo>
                    <a:pt x="45" y="9"/>
                  </a:lnTo>
                  <a:lnTo>
                    <a:pt x="85" y="9"/>
                  </a:lnTo>
                  <a:lnTo>
                    <a:pt x="102" y="0"/>
                  </a:lnTo>
                  <a:lnTo>
                    <a:pt x="96" y="21"/>
                  </a:lnTo>
                  <a:lnTo>
                    <a:pt x="68" y="16"/>
                  </a:lnTo>
                  <a:lnTo>
                    <a:pt x="55" y="35"/>
                  </a:lnTo>
                  <a:lnTo>
                    <a:pt x="40" y="24"/>
                  </a:lnTo>
                  <a:lnTo>
                    <a:pt x="51" y="51"/>
                  </a:lnTo>
                  <a:lnTo>
                    <a:pt x="37" y="56"/>
                  </a:lnTo>
                  <a:lnTo>
                    <a:pt x="63" y="68"/>
                  </a:lnTo>
                  <a:lnTo>
                    <a:pt x="63" y="79"/>
                  </a:lnTo>
                  <a:lnTo>
                    <a:pt x="41" y="82"/>
                  </a:lnTo>
                  <a:lnTo>
                    <a:pt x="48" y="101"/>
                  </a:lnTo>
                  <a:lnTo>
                    <a:pt x="24" y="94"/>
                  </a:lnTo>
                  <a:lnTo>
                    <a:pt x="16" y="76"/>
                  </a:lnTo>
                  <a:lnTo>
                    <a:pt x="49" y="70"/>
                  </a:lnTo>
                  <a:lnTo>
                    <a:pt x="16" y="67"/>
                  </a:lnTo>
                  <a:lnTo>
                    <a:pt x="0" y="40"/>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69" name="任意多边形 440391"/>
            <p:cNvSpPr/>
            <p:nvPr/>
          </p:nvSpPr>
          <p:spPr>
            <a:xfrm>
              <a:off x="3195" y="2510"/>
              <a:ext cx="47" cy="22"/>
            </a:xfrm>
            <a:custGeom>
              <a:avLst/>
              <a:gdLst/>
              <a:ahLst/>
              <a:cxnLst/>
              <a:rect l="0" t="0" r="0" b="0"/>
              <a:pathLst>
                <a:path w="49" h="23">
                  <a:moveTo>
                    <a:pt x="0" y="22"/>
                  </a:moveTo>
                  <a:lnTo>
                    <a:pt x="4" y="0"/>
                  </a:lnTo>
                  <a:lnTo>
                    <a:pt x="48" y="22"/>
                  </a:lnTo>
                  <a:lnTo>
                    <a:pt x="16" y="22"/>
                  </a:lnTo>
                  <a:lnTo>
                    <a:pt x="0" y="22"/>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70" name="任意多边形 440392"/>
            <p:cNvSpPr/>
            <p:nvPr/>
          </p:nvSpPr>
          <p:spPr>
            <a:xfrm>
              <a:off x="1673" y="1335"/>
              <a:ext cx="959" cy="687"/>
            </a:xfrm>
            <a:custGeom>
              <a:avLst/>
              <a:gdLst/>
              <a:ahLst/>
              <a:cxnLst/>
              <a:rect l="0" t="0" r="0" b="0"/>
              <a:pathLst>
                <a:path w="992" h="718">
                  <a:moveTo>
                    <a:pt x="0" y="198"/>
                  </a:moveTo>
                  <a:lnTo>
                    <a:pt x="5" y="187"/>
                  </a:lnTo>
                  <a:lnTo>
                    <a:pt x="70" y="167"/>
                  </a:lnTo>
                  <a:lnTo>
                    <a:pt x="110" y="167"/>
                  </a:lnTo>
                  <a:lnTo>
                    <a:pt x="133" y="151"/>
                  </a:lnTo>
                  <a:lnTo>
                    <a:pt x="126" y="145"/>
                  </a:lnTo>
                  <a:lnTo>
                    <a:pt x="141" y="140"/>
                  </a:lnTo>
                  <a:lnTo>
                    <a:pt x="129" y="136"/>
                  </a:lnTo>
                  <a:lnTo>
                    <a:pt x="151" y="129"/>
                  </a:lnTo>
                  <a:lnTo>
                    <a:pt x="143" y="124"/>
                  </a:lnTo>
                  <a:lnTo>
                    <a:pt x="114" y="135"/>
                  </a:lnTo>
                  <a:lnTo>
                    <a:pt x="86" y="121"/>
                  </a:lnTo>
                  <a:lnTo>
                    <a:pt x="122" y="113"/>
                  </a:lnTo>
                  <a:lnTo>
                    <a:pt x="143" y="90"/>
                  </a:lnTo>
                  <a:lnTo>
                    <a:pt x="186" y="89"/>
                  </a:lnTo>
                  <a:lnTo>
                    <a:pt x="184" y="64"/>
                  </a:lnTo>
                  <a:lnTo>
                    <a:pt x="217" y="64"/>
                  </a:lnTo>
                  <a:lnTo>
                    <a:pt x="251" y="81"/>
                  </a:lnTo>
                  <a:lnTo>
                    <a:pt x="211" y="59"/>
                  </a:lnTo>
                  <a:lnTo>
                    <a:pt x="286" y="43"/>
                  </a:lnTo>
                  <a:lnTo>
                    <a:pt x="305" y="54"/>
                  </a:lnTo>
                  <a:lnTo>
                    <a:pt x="307" y="75"/>
                  </a:lnTo>
                  <a:lnTo>
                    <a:pt x="317" y="58"/>
                  </a:lnTo>
                  <a:lnTo>
                    <a:pt x="364" y="71"/>
                  </a:lnTo>
                  <a:lnTo>
                    <a:pt x="348" y="60"/>
                  </a:lnTo>
                  <a:lnTo>
                    <a:pt x="371" y="62"/>
                  </a:lnTo>
                  <a:lnTo>
                    <a:pt x="351" y="49"/>
                  </a:lnTo>
                  <a:lnTo>
                    <a:pt x="345" y="39"/>
                  </a:lnTo>
                  <a:lnTo>
                    <a:pt x="356" y="37"/>
                  </a:lnTo>
                  <a:lnTo>
                    <a:pt x="450" y="67"/>
                  </a:lnTo>
                  <a:lnTo>
                    <a:pt x="444" y="58"/>
                  </a:lnTo>
                  <a:lnTo>
                    <a:pt x="464" y="56"/>
                  </a:lnTo>
                  <a:lnTo>
                    <a:pt x="450" y="47"/>
                  </a:lnTo>
                  <a:lnTo>
                    <a:pt x="483" y="49"/>
                  </a:lnTo>
                  <a:lnTo>
                    <a:pt x="433" y="27"/>
                  </a:lnTo>
                  <a:lnTo>
                    <a:pt x="525" y="39"/>
                  </a:lnTo>
                  <a:lnTo>
                    <a:pt x="504" y="27"/>
                  </a:lnTo>
                  <a:lnTo>
                    <a:pt x="450" y="24"/>
                  </a:lnTo>
                  <a:lnTo>
                    <a:pt x="468" y="22"/>
                  </a:lnTo>
                  <a:lnTo>
                    <a:pt x="434" y="12"/>
                  </a:lnTo>
                  <a:lnTo>
                    <a:pt x="473" y="14"/>
                  </a:lnTo>
                  <a:lnTo>
                    <a:pt x="457" y="10"/>
                  </a:lnTo>
                  <a:lnTo>
                    <a:pt x="475" y="6"/>
                  </a:lnTo>
                  <a:lnTo>
                    <a:pt x="544" y="27"/>
                  </a:lnTo>
                  <a:lnTo>
                    <a:pt x="536" y="20"/>
                  </a:lnTo>
                  <a:lnTo>
                    <a:pt x="567" y="12"/>
                  </a:lnTo>
                  <a:lnTo>
                    <a:pt x="541" y="10"/>
                  </a:lnTo>
                  <a:lnTo>
                    <a:pt x="540" y="1"/>
                  </a:lnTo>
                  <a:lnTo>
                    <a:pt x="557" y="0"/>
                  </a:lnTo>
                  <a:lnTo>
                    <a:pt x="739" y="1"/>
                  </a:lnTo>
                  <a:lnTo>
                    <a:pt x="753" y="6"/>
                  </a:lnTo>
                  <a:lnTo>
                    <a:pt x="747" y="10"/>
                  </a:lnTo>
                  <a:lnTo>
                    <a:pt x="625" y="12"/>
                  </a:lnTo>
                  <a:lnTo>
                    <a:pt x="638" y="17"/>
                  </a:lnTo>
                  <a:lnTo>
                    <a:pt x="591" y="22"/>
                  </a:lnTo>
                  <a:lnTo>
                    <a:pt x="764" y="12"/>
                  </a:lnTo>
                  <a:lnTo>
                    <a:pt x="770" y="21"/>
                  </a:lnTo>
                  <a:lnTo>
                    <a:pt x="747" y="28"/>
                  </a:lnTo>
                  <a:lnTo>
                    <a:pt x="787" y="24"/>
                  </a:lnTo>
                  <a:lnTo>
                    <a:pt x="833" y="35"/>
                  </a:lnTo>
                  <a:lnTo>
                    <a:pt x="764" y="54"/>
                  </a:lnTo>
                  <a:lnTo>
                    <a:pt x="654" y="52"/>
                  </a:lnTo>
                  <a:lnTo>
                    <a:pt x="680" y="56"/>
                  </a:lnTo>
                  <a:lnTo>
                    <a:pt x="634" y="64"/>
                  </a:lnTo>
                  <a:lnTo>
                    <a:pt x="634" y="74"/>
                  </a:lnTo>
                  <a:lnTo>
                    <a:pt x="754" y="59"/>
                  </a:lnTo>
                  <a:lnTo>
                    <a:pt x="765" y="64"/>
                  </a:lnTo>
                  <a:lnTo>
                    <a:pt x="739" y="79"/>
                  </a:lnTo>
                  <a:lnTo>
                    <a:pt x="818" y="56"/>
                  </a:lnTo>
                  <a:lnTo>
                    <a:pt x="822" y="78"/>
                  </a:lnTo>
                  <a:lnTo>
                    <a:pt x="784" y="117"/>
                  </a:lnTo>
                  <a:lnTo>
                    <a:pt x="858" y="72"/>
                  </a:lnTo>
                  <a:lnTo>
                    <a:pt x="857" y="79"/>
                  </a:lnTo>
                  <a:lnTo>
                    <a:pt x="893" y="78"/>
                  </a:lnTo>
                  <a:lnTo>
                    <a:pt x="904" y="64"/>
                  </a:lnTo>
                  <a:lnTo>
                    <a:pt x="943" y="62"/>
                  </a:lnTo>
                  <a:lnTo>
                    <a:pt x="991" y="74"/>
                  </a:lnTo>
                  <a:lnTo>
                    <a:pt x="945" y="94"/>
                  </a:lnTo>
                  <a:lnTo>
                    <a:pt x="947" y="102"/>
                  </a:lnTo>
                  <a:lnTo>
                    <a:pt x="839" y="113"/>
                  </a:lnTo>
                  <a:lnTo>
                    <a:pt x="926" y="114"/>
                  </a:lnTo>
                  <a:lnTo>
                    <a:pt x="854" y="130"/>
                  </a:lnTo>
                  <a:lnTo>
                    <a:pt x="860" y="143"/>
                  </a:lnTo>
                  <a:lnTo>
                    <a:pt x="907" y="130"/>
                  </a:lnTo>
                  <a:lnTo>
                    <a:pt x="872" y="145"/>
                  </a:lnTo>
                  <a:lnTo>
                    <a:pt x="868" y="164"/>
                  </a:lnTo>
                  <a:lnTo>
                    <a:pt x="878" y="160"/>
                  </a:lnTo>
                  <a:lnTo>
                    <a:pt x="846" y="178"/>
                  </a:lnTo>
                  <a:lnTo>
                    <a:pt x="834" y="214"/>
                  </a:lnTo>
                  <a:lnTo>
                    <a:pt x="851" y="206"/>
                  </a:lnTo>
                  <a:lnTo>
                    <a:pt x="877" y="214"/>
                  </a:lnTo>
                  <a:lnTo>
                    <a:pt x="854" y="214"/>
                  </a:lnTo>
                  <a:lnTo>
                    <a:pt x="854" y="225"/>
                  </a:lnTo>
                  <a:lnTo>
                    <a:pt x="892" y="229"/>
                  </a:lnTo>
                  <a:lnTo>
                    <a:pt x="893" y="243"/>
                  </a:lnTo>
                  <a:lnTo>
                    <a:pt x="837" y="240"/>
                  </a:lnTo>
                  <a:lnTo>
                    <a:pt x="851" y="247"/>
                  </a:lnTo>
                  <a:lnTo>
                    <a:pt x="820" y="251"/>
                  </a:lnTo>
                  <a:lnTo>
                    <a:pt x="837" y="266"/>
                  </a:lnTo>
                  <a:lnTo>
                    <a:pt x="865" y="266"/>
                  </a:lnTo>
                  <a:lnTo>
                    <a:pt x="849" y="275"/>
                  </a:lnTo>
                  <a:lnTo>
                    <a:pt x="870" y="283"/>
                  </a:lnTo>
                  <a:lnTo>
                    <a:pt x="870" y="301"/>
                  </a:lnTo>
                  <a:lnTo>
                    <a:pt x="828" y="290"/>
                  </a:lnTo>
                  <a:lnTo>
                    <a:pt x="853" y="299"/>
                  </a:lnTo>
                  <a:lnTo>
                    <a:pt x="838" y="306"/>
                  </a:lnTo>
                  <a:lnTo>
                    <a:pt x="851" y="305"/>
                  </a:lnTo>
                  <a:lnTo>
                    <a:pt x="849" y="317"/>
                  </a:lnTo>
                  <a:lnTo>
                    <a:pt x="878" y="324"/>
                  </a:lnTo>
                  <a:lnTo>
                    <a:pt x="831" y="320"/>
                  </a:lnTo>
                  <a:lnTo>
                    <a:pt x="822" y="326"/>
                  </a:lnTo>
                  <a:lnTo>
                    <a:pt x="858" y="341"/>
                  </a:lnTo>
                  <a:lnTo>
                    <a:pt x="853" y="355"/>
                  </a:lnTo>
                  <a:lnTo>
                    <a:pt x="824" y="361"/>
                  </a:lnTo>
                  <a:lnTo>
                    <a:pt x="795" y="344"/>
                  </a:lnTo>
                  <a:lnTo>
                    <a:pt x="752" y="359"/>
                  </a:lnTo>
                  <a:lnTo>
                    <a:pt x="783" y="368"/>
                  </a:lnTo>
                  <a:lnTo>
                    <a:pt x="753" y="376"/>
                  </a:lnTo>
                  <a:lnTo>
                    <a:pt x="785" y="378"/>
                  </a:lnTo>
                  <a:lnTo>
                    <a:pt x="774" y="396"/>
                  </a:lnTo>
                  <a:lnTo>
                    <a:pt x="787" y="386"/>
                  </a:lnTo>
                  <a:lnTo>
                    <a:pt x="822" y="401"/>
                  </a:lnTo>
                  <a:lnTo>
                    <a:pt x="811" y="413"/>
                  </a:lnTo>
                  <a:lnTo>
                    <a:pt x="831" y="407"/>
                  </a:lnTo>
                  <a:lnTo>
                    <a:pt x="822" y="421"/>
                  </a:lnTo>
                  <a:lnTo>
                    <a:pt x="835" y="414"/>
                  </a:lnTo>
                  <a:lnTo>
                    <a:pt x="838" y="445"/>
                  </a:lnTo>
                  <a:lnTo>
                    <a:pt x="822" y="434"/>
                  </a:lnTo>
                  <a:lnTo>
                    <a:pt x="822" y="445"/>
                  </a:lnTo>
                  <a:lnTo>
                    <a:pt x="807" y="445"/>
                  </a:lnTo>
                  <a:lnTo>
                    <a:pt x="787" y="419"/>
                  </a:lnTo>
                  <a:lnTo>
                    <a:pt x="739" y="405"/>
                  </a:lnTo>
                  <a:lnTo>
                    <a:pt x="773" y="422"/>
                  </a:lnTo>
                  <a:lnTo>
                    <a:pt x="729" y="430"/>
                  </a:lnTo>
                  <a:lnTo>
                    <a:pt x="718" y="445"/>
                  </a:lnTo>
                  <a:lnTo>
                    <a:pt x="757" y="448"/>
                  </a:lnTo>
                  <a:lnTo>
                    <a:pt x="723" y="457"/>
                  </a:lnTo>
                  <a:lnTo>
                    <a:pt x="774" y="446"/>
                  </a:lnTo>
                  <a:lnTo>
                    <a:pt x="826" y="460"/>
                  </a:lnTo>
                  <a:lnTo>
                    <a:pt x="760" y="495"/>
                  </a:lnTo>
                  <a:lnTo>
                    <a:pt x="698" y="511"/>
                  </a:lnTo>
                  <a:lnTo>
                    <a:pt x="675" y="513"/>
                  </a:lnTo>
                  <a:lnTo>
                    <a:pt x="660" y="496"/>
                  </a:lnTo>
                  <a:lnTo>
                    <a:pt x="666" y="513"/>
                  </a:lnTo>
                  <a:lnTo>
                    <a:pt x="648" y="522"/>
                  </a:lnTo>
                  <a:lnTo>
                    <a:pt x="625" y="560"/>
                  </a:lnTo>
                  <a:lnTo>
                    <a:pt x="604" y="559"/>
                  </a:lnTo>
                  <a:lnTo>
                    <a:pt x="600" y="571"/>
                  </a:lnTo>
                  <a:lnTo>
                    <a:pt x="583" y="572"/>
                  </a:lnTo>
                  <a:lnTo>
                    <a:pt x="573" y="568"/>
                  </a:lnTo>
                  <a:lnTo>
                    <a:pt x="585" y="560"/>
                  </a:lnTo>
                  <a:lnTo>
                    <a:pt x="572" y="559"/>
                  </a:lnTo>
                  <a:lnTo>
                    <a:pt x="565" y="579"/>
                  </a:lnTo>
                  <a:lnTo>
                    <a:pt x="536" y="580"/>
                  </a:lnTo>
                  <a:lnTo>
                    <a:pt x="536" y="596"/>
                  </a:lnTo>
                  <a:lnTo>
                    <a:pt x="518" y="596"/>
                  </a:lnTo>
                  <a:lnTo>
                    <a:pt x="534" y="610"/>
                  </a:lnTo>
                  <a:lnTo>
                    <a:pt x="513" y="613"/>
                  </a:lnTo>
                  <a:lnTo>
                    <a:pt x="529" y="626"/>
                  </a:lnTo>
                  <a:lnTo>
                    <a:pt x="514" y="626"/>
                  </a:lnTo>
                  <a:lnTo>
                    <a:pt x="526" y="630"/>
                  </a:lnTo>
                  <a:lnTo>
                    <a:pt x="514" y="645"/>
                  </a:lnTo>
                  <a:lnTo>
                    <a:pt x="504" y="642"/>
                  </a:lnTo>
                  <a:lnTo>
                    <a:pt x="513" y="649"/>
                  </a:lnTo>
                  <a:lnTo>
                    <a:pt x="492" y="656"/>
                  </a:lnTo>
                  <a:lnTo>
                    <a:pt x="504" y="676"/>
                  </a:lnTo>
                  <a:lnTo>
                    <a:pt x="492" y="706"/>
                  </a:lnTo>
                  <a:lnTo>
                    <a:pt x="477" y="707"/>
                  </a:lnTo>
                  <a:lnTo>
                    <a:pt x="488" y="717"/>
                  </a:lnTo>
                  <a:lnTo>
                    <a:pt x="454" y="717"/>
                  </a:lnTo>
                  <a:lnTo>
                    <a:pt x="450" y="698"/>
                  </a:lnTo>
                  <a:lnTo>
                    <a:pt x="405" y="700"/>
                  </a:lnTo>
                  <a:lnTo>
                    <a:pt x="415" y="695"/>
                  </a:lnTo>
                  <a:lnTo>
                    <a:pt x="391" y="687"/>
                  </a:lnTo>
                  <a:lnTo>
                    <a:pt x="403" y="683"/>
                  </a:lnTo>
                  <a:lnTo>
                    <a:pt x="386" y="683"/>
                  </a:lnTo>
                  <a:lnTo>
                    <a:pt x="392" y="668"/>
                  </a:lnTo>
                  <a:lnTo>
                    <a:pt x="382" y="672"/>
                  </a:lnTo>
                  <a:lnTo>
                    <a:pt x="351" y="630"/>
                  </a:lnTo>
                  <a:lnTo>
                    <a:pt x="351" y="617"/>
                  </a:lnTo>
                  <a:lnTo>
                    <a:pt x="373" y="603"/>
                  </a:lnTo>
                  <a:lnTo>
                    <a:pt x="364" y="599"/>
                  </a:lnTo>
                  <a:lnTo>
                    <a:pt x="341" y="615"/>
                  </a:lnTo>
                  <a:lnTo>
                    <a:pt x="341" y="584"/>
                  </a:lnTo>
                  <a:lnTo>
                    <a:pt x="319" y="568"/>
                  </a:lnTo>
                  <a:lnTo>
                    <a:pt x="325" y="544"/>
                  </a:lnTo>
                  <a:lnTo>
                    <a:pt x="313" y="534"/>
                  </a:lnTo>
                  <a:lnTo>
                    <a:pt x="330" y="514"/>
                  </a:lnTo>
                  <a:lnTo>
                    <a:pt x="319" y="511"/>
                  </a:lnTo>
                  <a:lnTo>
                    <a:pt x="359" y="511"/>
                  </a:lnTo>
                  <a:lnTo>
                    <a:pt x="355" y="503"/>
                  </a:lnTo>
                  <a:lnTo>
                    <a:pt x="328" y="503"/>
                  </a:lnTo>
                  <a:lnTo>
                    <a:pt x="368" y="484"/>
                  </a:lnTo>
                  <a:lnTo>
                    <a:pt x="359" y="478"/>
                  </a:lnTo>
                  <a:lnTo>
                    <a:pt x="368" y="457"/>
                  </a:lnTo>
                  <a:lnTo>
                    <a:pt x="336" y="456"/>
                  </a:lnTo>
                  <a:lnTo>
                    <a:pt x="299" y="440"/>
                  </a:lnTo>
                  <a:lnTo>
                    <a:pt x="364" y="448"/>
                  </a:lnTo>
                  <a:lnTo>
                    <a:pt x="353" y="441"/>
                  </a:lnTo>
                  <a:lnTo>
                    <a:pt x="364" y="438"/>
                  </a:lnTo>
                  <a:lnTo>
                    <a:pt x="338" y="425"/>
                  </a:lnTo>
                  <a:lnTo>
                    <a:pt x="348" y="419"/>
                  </a:lnTo>
                  <a:lnTo>
                    <a:pt x="334" y="423"/>
                  </a:lnTo>
                  <a:lnTo>
                    <a:pt x="342" y="415"/>
                  </a:lnTo>
                  <a:lnTo>
                    <a:pt x="326" y="415"/>
                  </a:lnTo>
                  <a:lnTo>
                    <a:pt x="345" y="409"/>
                  </a:lnTo>
                  <a:lnTo>
                    <a:pt x="317" y="399"/>
                  </a:lnTo>
                  <a:lnTo>
                    <a:pt x="310" y="415"/>
                  </a:lnTo>
                  <a:lnTo>
                    <a:pt x="286" y="415"/>
                  </a:lnTo>
                  <a:lnTo>
                    <a:pt x="282" y="409"/>
                  </a:lnTo>
                  <a:lnTo>
                    <a:pt x="298" y="399"/>
                  </a:lnTo>
                  <a:lnTo>
                    <a:pt x="284" y="399"/>
                  </a:lnTo>
                  <a:lnTo>
                    <a:pt x="299" y="372"/>
                  </a:lnTo>
                  <a:lnTo>
                    <a:pt x="283" y="368"/>
                  </a:lnTo>
                  <a:lnTo>
                    <a:pt x="291" y="356"/>
                  </a:lnTo>
                  <a:lnTo>
                    <a:pt x="264" y="322"/>
                  </a:lnTo>
                  <a:lnTo>
                    <a:pt x="272" y="322"/>
                  </a:lnTo>
                  <a:lnTo>
                    <a:pt x="236" y="294"/>
                  </a:lnTo>
                  <a:lnTo>
                    <a:pt x="236" y="283"/>
                  </a:lnTo>
                  <a:lnTo>
                    <a:pt x="197" y="268"/>
                  </a:lnTo>
                  <a:lnTo>
                    <a:pt x="160" y="260"/>
                  </a:lnTo>
                  <a:lnTo>
                    <a:pt x="126" y="274"/>
                  </a:lnTo>
                  <a:lnTo>
                    <a:pt x="98" y="266"/>
                  </a:lnTo>
                  <a:lnTo>
                    <a:pt x="109" y="276"/>
                  </a:lnTo>
                  <a:lnTo>
                    <a:pt x="79" y="271"/>
                  </a:lnTo>
                  <a:lnTo>
                    <a:pt x="55" y="260"/>
                  </a:lnTo>
                  <a:lnTo>
                    <a:pt x="79" y="251"/>
                  </a:lnTo>
                  <a:lnTo>
                    <a:pt x="25" y="240"/>
                  </a:lnTo>
                  <a:lnTo>
                    <a:pt x="45" y="230"/>
                  </a:lnTo>
                  <a:lnTo>
                    <a:pt x="110" y="233"/>
                  </a:lnTo>
                  <a:lnTo>
                    <a:pt x="118" y="230"/>
                  </a:lnTo>
                  <a:lnTo>
                    <a:pt x="108" y="224"/>
                  </a:lnTo>
                  <a:lnTo>
                    <a:pt x="118" y="220"/>
                  </a:lnTo>
                  <a:lnTo>
                    <a:pt x="59" y="224"/>
                  </a:lnTo>
                  <a:lnTo>
                    <a:pt x="0" y="198"/>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71" name="任意多边形 440393"/>
            <p:cNvSpPr/>
            <p:nvPr/>
          </p:nvSpPr>
          <p:spPr>
            <a:xfrm>
              <a:off x="1369" y="2802"/>
              <a:ext cx="64" cy="68"/>
            </a:xfrm>
            <a:custGeom>
              <a:avLst/>
              <a:gdLst/>
              <a:ahLst/>
              <a:cxnLst/>
              <a:rect l="0" t="0" r="0" b="0"/>
              <a:pathLst>
                <a:path w="66" h="71">
                  <a:moveTo>
                    <a:pt x="0" y="56"/>
                  </a:moveTo>
                  <a:lnTo>
                    <a:pt x="13" y="30"/>
                  </a:lnTo>
                  <a:lnTo>
                    <a:pt x="29" y="30"/>
                  </a:lnTo>
                  <a:lnTo>
                    <a:pt x="12" y="9"/>
                  </a:lnTo>
                  <a:lnTo>
                    <a:pt x="50" y="0"/>
                  </a:lnTo>
                  <a:lnTo>
                    <a:pt x="55" y="33"/>
                  </a:lnTo>
                  <a:lnTo>
                    <a:pt x="65" y="36"/>
                  </a:lnTo>
                  <a:lnTo>
                    <a:pt x="47" y="57"/>
                  </a:lnTo>
                  <a:lnTo>
                    <a:pt x="36" y="70"/>
                  </a:lnTo>
                  <a:lnTo>
                    <a:pt x="0" y="56"/>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72" name="任意多边形 440394"/>
            <p:cNvSpPr/>
            <p:nvPr/>
          </p:nvSpPr>
          <p:spPr>
            <a:xfrm>
              <a:off x="1859" y="2953"/>
              <a:ext cx="76" cy="108"/>
            </a:xfrm>
            <a:custGeom>
              <a:avLst/>
              <a:gdLst/>
              <a:ahLst/>
              <a:cxnLst/>
              <a:rect l="0" t="0" r="0" b="0"/>
              <a:pathLst>
                <a:path w="79" h="112">
                  <a:moveTo>
                    <a:pt x="0" y="36"/>
                  </a:moveTo>
                  <a:lnTo>
                    <a:pt x="10" y="51"/>
                  </a:lnTo>
                  <a:lnTo>
                    <a:pt x="25" y="63"/>
                  </a:lnTo>
                  <a:lnTo>
                    <a:pt x="22" y="94"/>
                  </a:lnTo>
                  <a:lnTo>
                    <a:pt x="30" y="111"/>
                  </a:lnTo>
                  <a:lnTo>
                    <a:pt x="78" y="104"/>
                  </a:lnTo>
                  <a:lnTo>
                    <a:pt x="51" y="70"/>
                  </a:lnTo>
                  <a:lnTo>
                    <a:pt x="69" y="40"/>
                  </a:lnTo>
                  <a:lnTo>
                    <a:pt x="22" y="0"/>
                  </a:lnTo>
                  <a:lnTo>
                    <a:pt x="8" y="12"/>
                  </a:lnTo>
                  <a:lnTo>
                    <a:pt x="13" y="23"/>
                  </a:lnTo>
                  <a:lnTo>
                    <a:pt x="0" y="36"/>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73" name="任意多边形 440395"/>
            <p:cNvSpPr/>
            <p:nvPr/>
          </p:nvSpPr>
          <p:spPr>
            <a:xfrm>
              <a:off x="1651" y="2772"/>
              <a:ext cx="41" cy="30"/>
            </a:xfrm>
            <a:custGeom>
              <a:avLst/>
              <a:gdLst/>
              <a:ahLst/>
              <a:cxnLst/>
              <a:rect l="0" t="0" r="0" b="0"/>
              <a:pathLst>
                <a:path w="43" h="32">
                  <a:moveTo>
                    <a:pt x="0" y="22"/>
                  </a:moveTo>
                  <a:lnTo>
                    <a:pt x="32" y="22"/>
                  </a:lnTo>
                  <a:lnTo>
                    <a:pt x="16" y="2"/>
                  </a:lnTo>
                  <a:lnTo>
                    <a:pt x="42" y="0"/>
                  </a:lnTo>
                  <a:lnTo>
                    <a:pt x="42" y="31"/>
                  </a:lnTo>
                  <a:lnTo>
                    <a:pt x="0" y="22"/>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74" name="任意多边形 440396"/>
            <p:cNvSpPr/>
            <p:nvPr/>
          </p:nvSpPr>
          <p:spPr>
            <a:xfrm>
              <a:off x="1415" y="2835"/>
              <a:ext cx="96" cy="47"/>
            </a:xfrm>
            <a:custGeom>
              <a:avLst/>
              <a:gdLst/>
              <a:ahLst/>
              <a:cxnLst/>
              <a:rect l="0" t="0" r="0" b="0"/>
              <a:pathLst>
                <a:path w="100" h="49">
                  <a:moveTo>
                    <a:pt x="0" y="24"/>
                  </a:moveTo>
                  <a:lnTo>
                    <a:pt x="17" y="2"/>
                  </a:lnTo>
                  <a:lnTo>
                    <a:pt x="70" y="0"/>
                  </a:lnTo>
                  <a:lnTo>
                    <a:pt x="99" y="14"/>
                  </a:lnTo>
                  <a:lnTo>
                    <a:pt x="75" y="17"/>
                  </a:lnTo>
                  <a:lnTo>
                    <a:pt x="33" y="48"/>
                  </a:lnTo>
                  <a:lnTo>
                    <a:pt x="27" y="40"/>
                  </a:lnTo>
                  <a:lnTo>
                    <a:pt x="0" y="24"/>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75" name="任意多边形 440397"/>
            <p:cNvSpPr/>
            <p:nvPr/>
          </p:nvSpPr>
          <p:spPr>
            <a:xfrm>
              <a:off x="3077" y="2267"/>
              <a:ext cx="107" cy="57"/>
            </a:xfrm>
            <a:custGeom>
              <a:avLst/>
              <a:gdLst/>
              <a:ahLst/>
              <a:cxnLst/>
              <a:rect l="0" t="0" r="0" b="0"/>
              <a:pathLst>
                <a:path w="111" h="59">
                  <a:moveTo>
                    <a:pt x="0" y="33"/>
                  </a:moveTo>
                  <a:lnTo>
                    <a:pt x="17" y="9"/>
                  </a:lnTo>
                  <a:lnTo>
                    <a:pt x="39" y="16"/>
                  </a:lnTo>
                  <a:lnTo>
                    <a:pt x="77" y="0"/>
                  </a:lnTo>
                  <a:lnTo>
                    <a:pt x="99" y="4"/>
                  </a:lnTo>
                  <a:lnTo>
                    <a:pt x="110" y="12"/>
                  </a:lnTo>
                  <a:lnTo>
                    <a:pt x="67" y="51"/>
                  </a:lnTo>
                  <a:lnTo>
                    <a:pt x="32" y="58"/>
                  </a:lnTo>
                  <a:lnTo>
                    <a:pt x="0" y="33"/>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76" name="任意多边形 440398"/>
            <p:cNvSpPr/>
            <p:nvPr/>
          </p:nvSpPr>
          <p:spPr>
            <a:xfrm>
              <a:off x="2438" y="1866"/>
              <a:ext cx="175" cy="80"/>
            </a:xfrm>
            <a:custGeom>
              <a:avLst/>
              <a:gdLst/>
              <a:ahLst/>
              <a:cxnLst/>
              <a:rect l="0" t="0" r="0" b="0"/>
              <a:pathLst>
                <a:path w="181" h="83">
                  <a:moveTo>
                    <a:pt x="0" y="29"/>
                  </a:moveTo>
                  <a:lnTo>
                    <a:pt x="12" y="25"/>
                  </a:lnTo>
                  <a:lnTo>
                    <a:pt x="5" y="17"/>
                  </a:lnTo>
                  <a:lnTo>
                    <a:pt x="20" y="22"/>
                  </a:lnTo>
                  <a:lnTo>
                    <a:pt x="13" y="9"/>
                  </a:lnTo>
                  <a:lnTo>
                    <a:pt x="31" y="17"/>
                  </a:lnTo>
                  <a:lnTo>
                    <a:pt x="23" y="1"/>
                  </a:lnTo>
                  <a:lnTo>
                    <a:pt x="51" y="13"/>
                  </a:lnTo>
                  <a:lnTo>
                    <a:pt x="52" y="34"/>
                  </a:lnTo>
                  <a:lnTo>
                    <a:pt x="67" y="10"/>
                  </a:lnTo>
                  <a:lnTo>
                    <a:pt x="82" y="20"/>
                  </a:lnTo>
                  <a:lnTo>
                    <a:pt x="93" y="8"/>
                  </a:lnTo>
                  <a:lnTo>
                    <a:pt x="104" y="22"/>
                  </a:lnTo>
                  <a:lnTo>
                    <a:pt x="101" y="9"/>
                  </a:lnTo>
                  <a:lnTo>
                    <a:pt x="131" y="9"/>
                  </a:lnTo>
                  <a:lnTo>
                    <a:pt x="135" y="0"/>
                  </a:lnTo>
                  <a:lnTo>
                    <a:pt x="147" y="8"/>
                  </a:lnTo>
                  <a:lnTo>
                    <a:pt x="163" y="5"/>
                  </a:lnTo>
                  <a:lnTo>
                    <a:pt x="152" y="10"/>
                  </a:lnTo>
                  <a:lnTo>
                    <a:pt x="180" y="37"/>
                  </a:lnTo>
                  <a:lnTo>
                    <a:pt x="156" y="59"/>
                  </a:lnTo>
                  <a:lnTo>
                    <a:pt x="89" y="82"/>
                  </a:lnTo>
                  <a:lnTo>
                    <a:pt x="31" y="71"/>
                  </a:lnTo>
                  <a:lnTo>
                    <a:pt x="44" y="49"/>
                  </a:lnTo>
                  <a:lnTo>
                    <a:pt x="9" y="43"/>
                  </a:lnTo>
                  <a:lnTo>
                    <a:pt x="43" y="41"/>
                  </a:lnTo>
                  <a:lnTo>
                    <a:pt x="31" y="34"/>
                  </a:lnTo>
                  <a:lnTo>
                    <a:pt x="44" y="29"/>
                  </a:lnTo>
                  <a:lnTo>
                    <a:pt x="0" y="29"/>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77" name="任意多边形 440399"/>
            <p:cNvSpPr/>
            <p:nvPr/>
          </p:nvSpPr>
          <p:spPr>
            <a:xfrm>
              <a:off x="3899" y="2509"/>
              <a:ext cx="463" cy="455"/>
            </a:xfrm>
            <a:custGeom>
              <a:avLst/>
              <a:gdLst/>
              <a:ahLst/>
              <a:cxnLst/>
              <a:rect l="0" t="0" r="0" b="0"/>
              <a:pathLst>
                <a:path w="479" h="476">
                  <a:moveTo>
                    <a:pt x="0" y="215"/>
                  </a:moveTo>
                  <a:lnTo>
                    <a:pt x="13" y="205"/>
                  </a:lnTo>
                  <a:lnTo>
                    <a:pt x="49" y="205"/>
                  </a:lnTo>
                  <a:lnTo>
                    <a:pt x="24" y="155"/>
                  </a:lnTo>
                  <a:lnTo>
                    <a:pt x="39" y="141"/>
                  </a:lnTo>
                  <a:lnTo>
                    <a:pt x="60" y="143"/>
                  </a:lnTo>
                  <a:lnTo>
                    <a:pt x="109" y="89"/>
                  </a:lnTo>
                  <a:lnTo>
                    <a:pt x="105" y="74"/>
                  </a:lnTo>
                  <a:lnTo>
                    <a:pt x="118" y="66"/>
                  </a:lnTo>
                  <a:lnTo>
                    <a:pt x="97" y="48"/>
                  </a:lnTo>
                  <a:lnTo>
                    <a:pt x="95" y="22"/>
                  </a:lnTo>
                  <a:lnTo>
                    <a:pt x="143" y="22"/>
                  </a:lnTo>
                  <a:lnTo>
                    <a:pt x="156" y="9"/>
                  </a:lnTo>
                  <a:lnTo>
                    <a:pt x="182" y="0"/>
                  </a:lnTo>
                  <a:lnTo>
                    <a:pt x="199" y="9"/>
                  </a:lnTo>
                  <a:lnTo>
                    <a:pt x="176" y="36"/>
                  </a:lnTo>
                  <a:lnTo>
                    <a:pt x="187" y="59"/>
                  </a:lnTo>
                  <a:lnTo>
                    <a:pt x="170" y="62"/>
                  </a:lnTo>
                  <a:lnTo>
                    <a:pt x="178" y="90"/>
                  </a:lnTo>
                  <a:lnTo>
                    <a:pt x="211" y="102"/>
                  </a:lnTo>
                  <a:lnTo>
                    <a:pt x="195" y="128"/>
                  </a:lnTo>
                  <a:lnTo>
                    <a:pt x="239" y="153"/>
                  </a:lnTo>
                  <a:lnTo>
                    <a:pt x="324" y="170"/>
                  </a:lnTo>
                  <a:lnTo>
                    <a:pt x="326" y="144"/>
                  </a:lnTo>
                  <a:lnTo>
                    <a:pt x="337" y="141"/>
                  </a:lnTo>
                  <a:lnTo>
                    <a:pt x="338" y="153"/>
                  </a:lnTo>
                  <a:lnTo>
                    <a:pt x="345" y="164"/>
                  </a:lnTo>
                  <a:lnTo>
                    <a:pt x="388" y="160"/>
                  </a:lnTo>
                  <a:lnTo>
                    <a:pt x="386" y="145"/>
                  </a:lnTo>
                  <a:lnTo>
                    <a:pt x="456" y="116"/>
                  </a:lnTo>
                  <a:lnTo>
                    <a:pt x="461" y="133"/>
                  </a:lnTo>
                  <a:lnTo>
                    <a:pt x="478" y="140"/>
                  </a:lnTo>
                  <a:lnTo>
                    <a:pt x="471" y="157"/>
                  </a:lnTo>
                  <a:lnTo>
                    <a:pt x="442" y="168"/>
                  </a:lnTo>
                  <a:lnTo>
                    <a:pt x="401" y="246"/>
                  </a:lnTo>
                  <a:lnTo>
                    <a:pt x="391" y="214"/>
                  </a:lnTo>
                  <a:lnTo>
                    <a:pt x="384" y="226"/>
                  </a:lnTo>
                  <a:lnTo>
                    <a:pt x="374" y="211"/>
                  </a:lnTo>
                  <a:lnTo>
                    <a:pt x="392" y="192"/>
                  </a:lnTo>
                  <a:lnTo>
                    <a:pt x="356" y="190"/>
                  </a:lnTo>
                  <a:lnTo>
                    <a:pt x="332" y="167"/>
                  </a:lnTo>
                  <a:lnTo>
                    <a:pt x="325" y="179"/>
                  </a:lnTo>
                  <a:lnTo>
                    <a:pt x="333" y="190"/>
                  </a:lnTo>
                  <a:lnTo>
                    <a:pt x="322" y="197"/>
                  </a:lnTo>
                  <a:lnTo>
                    <a:pt x="333" y="206"/>
                  </a:lnTo>
                  <a:lnTo>
                    <a:pt x="338" y="250"/>
                  </a:lnTo>
                  <a:lnTo>
                    <a:pt x="325" y="244"/>
                  </a:lnTo>
                  <a:lnTo>
                    <a:pt x="297" y="279"/>
                  </a:lnTo>
                  <a:lnTo>
                    <a:pt x="198" y="350"/>
                  </a:lnTo>
                  <a:lnTo>
                    <a:pt x="191" y="438"/>
                  </a:lnTo>
                  <a:lnTo>
                    <a:pt x="151" y="475"/>
                  </a:lnTo>
                  <a:lnTo>
                    <a:pt x="113" y="406"/>
                  </a:lnTo>
                  <a:lnTo>
                    <a:pt x="98" y="352"/>
                  </a:lnTo>
                  <a:lnTo>
                    <a:pt x="85" y="340"/>
                  </a:lnTo>
                  <a:lnTo>
                    <a:pt x="75" y="241"/>
                  </a:lnTo>
                  <a:lnTo>
                    <a:pt x="67" y="237"/>
                  </a:lnTo>
                  <a:lnTo>
                    <a:pt x="60" y="259"/>
                  </a:lnTo>
                  <a:lnTo>
                    <a:pt x="37" y="265"/>
                  </a:lnTo>
                  <a:lnTo>
                    <a:pt x="14" y="238"/>
                  </a:lnTo>
                  <a:lnTo>
                    <a:pt x="36" y="225"/>
                  </a:lnTo>
                  <a:lnTo>
                    <a:pt x="14" y="230"/>
                  </a:lnTo>
                  <a:lnTo>
                    <a:pt x="0" y="215"/>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78" name="任意多边形 440400"/>
            <p:cNvSpPr/>
            <p:nvPr/>
          </p:nvSpPr>
          <p:spPr>
            <a:xfrm>
              <a:off x="4327" y="2996"/>
              <a:ext cx="173" cy="177"/>
            </a:xfrm>
            <a:custGeom>
              <a:avLst/>
              <a:gdLst/>
              <a:ahLst/>
              <a:cxnLst/>
              <a:rect l="0" t="0" r="0" b="0"/>
              <a:pathLst>
                <a:path w="179" h="185">
                  <a:moveTo>
                    <a:pt x="0" y="0"/>
                  </a:moveTo>
                  <a:lnTo>
                    <a:pt x="39" y="6"/>
                  </a:lnTo>
                  <a:lnTo>
                    <a:pt x="89" y="55"/>
                  </a:lnTo>
                  <a:lnTo>
                    <a:pt x="129" y="73"/>
                  </a:lnTo>
                  <a:lnTo>
                    <a:pt x="124" y="86"/>
                  </a:lnTo>
                  <a:lnTo>
                    <a:pt x="138" y="85"/>
                  </a:lnTo>
                  <a:lnTo>
                    <a:pt x="136" y="102"/>
                  </a:lnTo>
                  <a:lnTo>
                    <a:pt x="178" y="136"/>
                  </a:lnTo>
                  <a:lnTo>
                    <a:pt x="172" y="184"/>
                  </a:lnTo>
                  <a:lnTo>
                    <a:pt x="155" y="184"/>
                  </a:lnTo>
                  <a:lnTo>
                    <a:pt x="118" y="156"/>
                  </a:lnTo>
                  <a:lnTo>
                    <a:pt x="60" y="63"/>
                  </a:lnTo>
                  <a:lnTo>
                    <a:pt x="0" y="0"/>
                  </a:lnTo>
                </a:path>
              </a:pathLst>
            </a:custGeom>
            <a:solidFill>
              <a:srgbClr val="C0000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79" name="任意多边形 440401"/>
            <p:cNvSpPr/>
            <p:nvPr/>
          </p:nvSpPr>
          <p:spPr>
            <a:xfrm>
              <a:off x="4488" y="3175"/>
              <a:ext cx="144" cy="45"/>
            </a:xfrm>
            <a:custGeom>
              <a:avLst/>
              <a:gdLst/>
              <a:ahLst/>
              <a:cxnLst/>
              <a:rect l="0" t="0" r="0" b="0"/>
              <a:pathLst>
                <a:path w="149" h="47">
                  <a:moveTo>
                    <a:pt x="0" y="13"/>
                  </a:moveTo>
                  <a:lnTo>
                    <a:pt x="9" y="0"/>
                  </a:lnTo>
                  <a:lnTo>
                    <a:pt x="113" y="14"/>
                  </a:lnTo>
                  <a:lnTo>
                    <a:pt x="123" y="25"/>
                  </a:lnTo>
                  <a:lnTo>
                    <a:pt x="145" y="29"/>
                  </a:lnTo>
                  <a:lnTo>
                    <a:pt x="148" y="46"/>
                  </a:lnTo>
                  <a:lnTo>
                    <a:pt x="25" y="24"/>
                  </a:lnTo>
                  <a:lnTo>
                    <a:pt x="0" y="13"/>
                  </a:lnTo>
                </a:path>
              </a:pathLst>
            </a:custGeom>
            <a:solidFill>
              <a:srgbClr val="C0000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80" name="任意多边形 440402"/>
            <p:cNvSpPr/>
            <p:nvPr/>
          </p:nvSpPr>
          <p:spPr>
            <a:xfrm>
              <a:off x="4545" y="3016"/>
              <a:ext cx="155" cy="131"/>
            </a:xfrm>
            <a:custGeom>
              <a:avLst/>
              <a:gdLst/>
              <a:ahLst/>
              <a:cxnLst/>
              <a:rect l="0" t="0" r="0" b="0"/>
              <a:pathLst>
                <a:path w="160" h="137">
                  <a:moveTo>
                    <a:pt x="0" y="61"/>
                  </a:moveTo>
                  <a:lnTo>
                    <a:pt x="10" y="43"/>
                  </a:lnTo>
                  <a:lnTo>
                    <a:pt x="22" y="55"/>
                  </a:lnTo>
                  <a:lnTo>
                    <a:pt x="72" y="51"/>
                  </a:lnTo>
                  <a:lnTo>
                    <a:pt x="88" y="44"/>
                  </a:lnTo>
                  <a:lnTo>
                    <a:pt x="110" y="0"/>
                  </a:lnTo>
                  <a:lnTo>
                    <a:pt x="138" y="2"/>
                  </a:lnTo>
                  <a:lnTo>
                    <a:pt x="132" y="13"/>
                  </a:lnTo>
                  <a:lnTo>
                    <a:pt x="159" y="55"/>
                  </a:lnTo>
                  <a:lnTo>
                    <a:pt x="144" y="51"/>
                  </a:lnTo>
                  <a:lnTo>
                    <a:pt x="117" y="98"/>
                  </a:lnTo>
                  <a:lnTo>
                    <a:pt x="113" y="127"/>
                  </a:lnTo>
                  <a:lnTo>
                    <a:pt x="95" y="136"/>
                  </a:lnTo>
                  <a:lnTo>
                    <a:pt x="64" y="118"/>
                  </a:lnTo>
                  <a:lnTo>
                    <a:pt x="45" y="126"/>
                  </a:lnTo>
                  <a:lnTo>
                    <a:pt x="43" y="113"/>
                  </a:lnTo>
                  <a:lnTo>
                    <a:pt x="18" y="115"/>
                  </a:lnTo>
                  <a:lnTo>
                    <a:pt x="0" y="61"/>
                  </a:lnTo>
                </a:path>
              </a:pathLst>
            </a:custGeom>
            <a:solidFill>
              <a:srgbClr val="C0000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81" name="任意多边形 440403"/>
            <p:cNvSpPr/>
            <p:nvPr/>
          </p:nvSpPr>
          <p:spPr>
            <a:xfrm>
              <a:off x="4667" y="3213"/>
              <a:ext cx="39" cy="22"/>
            </a:xfrm>
            <a:custGeom>
              <a:avLst/>
              <a:gdLst/>
              <a:ahLst/>
              <a:cxnLst/>
              <a:rect l="0" t="0" r="0" b="0"/>
              <a:pathLst>
                <a:path w="40" h="23">
                  <a:moveTo>
                    <a:pt x="0" y="3"/>
                  </a:moveTo>
                  <a:lnTo>
                    <a:pt x="5" y="22"/>
                  </a:lnTo>
                  <a:lnTo>
                    <a:pt x="39" y="6"/>
                  </a:lnTo>
                  <a:lnTo>
                    <a:pt x="13" y="0"/>
                  </a:lnTo>
                  <a:lnTo>
                    <a:pt x="0" y="3"/>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82" name="任意多边形 440404"/>
            <p:cNvSpPr/>
            <p:nvPr/>
          </p:nvSpPr>
          <p:spPr>
            <a:xfrm>
              <a:off x="4699" y="3054"/>
              <a:ext cx="99" cy="116"/>
            </a:xfrm>
            <a:custGeom>
              <a:avLst/>
              <a:gdLst/>
              <a:ahLst/>
              <a:cxnLst/>
              <a:rect l="0" t="0" r="0" b="0"/>
              <a:pathLst>
                <a:path w="103" h="121">
                  <a:moveTo>
                    <a:pt x="0" y="71"/>
                  </a:moveTo>
                  <a:lnTo>
                    <a:pt x="13" y="93"/>
                  </a:lnTo>
                  <a:lnTo>
                    <a:pt x="9" y="114"/>
                  </a:lnTo>
                  <a:lnTo>
                    <a:pt x="25" y="120"/>
                  </a:lnTo>
                  <a:lnTo>
                    <a:pt x="24" y="75"/>
                  </a:lnTo>
                  <a:lnTo>
                    <a:pt x="35" y="71"/>
                  </a:lnTo>
                  <a:lnTo>
                    <a:pt x="36" y="87"/>
                  </a:lnTo>
                  <a:lnTo>
                    <a:pt x="46" y="107"/>
                  </a:lnTo>
                  <a:lnTo>
                    <a:pt x="63" y="98"/>
                  </a:lnTo>
                  <a:lnTo>
                    <a:pt x="42" y="57"/>
                  </a:lnTo>
                  <a:lnTo>
                    <a:pt x="76" y="40"/>
                  </a:lnTo>
                  <a:lnTo>
                    <a:pt x="29" y="51"/>
                  </a:lnTo>
                  <a:lnTo>
                    <a:pt x="23" y="25"/>
                  </a:lnTo>
                  <a:lnTo>
                    <a:pt x="89" y="22"/>
                  </a:lnTo>
                  <a:lnTo>
                    <a:pt x="102" y="0"/>
                  </a:lnTo>
                  <a:lnTo>
                    <a:pt x="82" y="14"/>
                  </a:lnTo>
                  <a:lnTo>
                    <a:pt x="35" y="6"/>
                  </a:lnTo>
                  <a:lnTo>
                    <a:pt x="19" y="17"/>
                  </a:lnTo>
                  <a:lnTo>
                    <a:pt x="0" y="71"/>
                  </a:lnTo>
                </a:path>
              </a:pathLst>
            </a:custGeom>
            <a:solidFill>
              <a:srgbClr val="C0000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83" name="任意多边形 440405"/>
            <p:cNvSpPr/>
            <p:nvPr/>
          </p:nvSpPr>
          <p:spPr>
            <a:xfrm>
              <a:off x="4776" y="3213"/>
              <a:ext cx="56" cy="30"/>
            </a:xfrm>
            <a:custGeom>
              <a:avLst/>
              <a:gdLst/>
              <a:ahLst/>
              <a:cxnLst/>
              <a:rect l="0" t="0" r="0" b="0"/>
              <a:pathLst>
                <a:path w="58" h="32">
                  <a:moveTo>
                    <a:pt x="0" y="18"/>
                  </a:moveTo>
                  <a:lnTo>
                    <a:pt x="2" y="31"/>
                  </a:lnTo>
                  <a:lnTo>
                    <a:pt x="57" y="0"/>
                  </a:lnTo>
                  <a:lnTo>
                    <a:pt x="16" y="9"/>
                  </a:lnTo>
                  <a:lnTo>
                    <a:pt x="0" y="18"/>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84" name="任意多边形 440406"/>
            <p:cNvSpPr/>
            <p:nvPr/>
          </p:nvSpPr>
          <p:spPr>
            <a:xfrm>
              <a:off x="4833" y="3049"/>
              <a:ext cx="22" cy="47"/>
            </a:xfrm>
            <a:custGeom>
              <a:avLst/>
              <a:gdLst/>
              <a:ahLst/>
              <a:cxnLst/>
              <a:rect l="0" t="0" r="0" b="0"/>
              <a:pathLst>
                <a:path w="23" h="49">
                  <a:moveTo>
                    <a:pt x="0" y="16"/>
                  </a:moveTo>
                  <a:lnTo>
                    <a:pt x="4" y="38"/>
                  </a:lnTo>
                  <a:lnTo>
                    <a:pt x="17" y="48"/>
                  </a:lnTo>
                  <a:lnTo>
                    <a:pt x="8" y="28"/>
                  </a:lnTo>
                  <a:lnTo>
                    <a:pt x="22" y="25"/>
                  </a:lnTo>
                  <a:lnTo>
                    <a:pt x="20" y="9"/>
                  </a:lnTo>
                  <a:lnTo>
                    <a:pt x="4" y="20"/>
                  </a:lnTo>
                  <a:lnTo>
                    <a:pt x="11" y="0"/>
                  </a:lnTo>
                  <a:lnTo>
                    <a:pt x="0" y="16"/>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85" name="任意多边形 440407"/>
            <p:cNvSpPr/>
            <p:nvPr/>
          </p:nvSpPr>
          <p:spPr>
            <a:xfrm>
              <a:off x="4841" y="3124"/>
              <a:ext cx="47" cy="22"/>
            </a:xfrm>
            <a:custGeom>
              <a:avLst/>
              <a:gdLst/>
              <a:ahLst/>
              <a:cxnLst/>
              <a:rect l="0" t="0" r="0" b="0"/>
              <a:pathLst>
                <a:path w="49" h="23">
                  <a:moveTo>
                    <a:pt x="0" y="9"/>
                  </a:moveTo>
                  <a:lnTo>
                    <a:pt x="27" y="0"/>
                  </a:lnTo>
                  <a:lnTo>
                    <a:pt x="48" y="22"/>
                  </a:lnTo>
                  <a:lnTo>
                    <a:pt x="0" y="9"/>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86" name="任意多边形 440408"/>
            <p:cNvSpPr/>
            <p:nvPr/>
          </p:nvSpPr>
          <p:spPr>
            <a:xfrm>
              <a:off x="4888" y="3087"/>
              <a:ext cx="166" cy="136"/>
            </a:xfrm>
            <a:custGeom>
              <a:avLst/>
              <a:gdLst/>
              <a:ahLst/>
              <a:cxnLst/>
              <a:rect l="0" t="0" r="0" b="0"/>
              <a:pathLst>
                <a:path w="171" h="142">
                  <a:moveTo>
                    <a:pt x="0" y="17"/>
                  </a:moveTo>
                  <a:lnTo>
                    <a:pt x="24" y="31"/>
                  </a:lnTo>
                  <a:lnTo>
                    <a:pt x="49" y="28"/>
                  </a:lnTo>
                  <a:lnTo>
                    <a:pt x="17" y="37"/>
                  </a:lnTo>
                  <a:lnTo>
                    <a:pt x="33" y="61"/>
                  </a:lnTo>
                  <a:lnTo>
                    <a:pt x="48" y="40"/>
                  </a:lnTo>
                  <a:lnTo>
                    <a:pt x="58" y="61"/>
                  </a:lnTo>
                  <a:lnTo>
                    <a:pt x="118" y="82"/>
                  </a:lnTo>
                  <a:lnTo>
                    <a:pt x="133" y="116"/>
                  </a:lnTo>
                  <a:lnTo>
                    <a:pt x="122" y="115"/>
                  </a:lnTo>
                  <a:lnTo>
                    <a:pt x="113" y="131"/>
                  </a:lnTo>
                  <a:lnTo>
                    <a:pt x="149" y="123"/>
                  </a:lnTo>
                  <a:lnTo>
                    <a:pt x="170" y="141"/>
                  </a:lnTo>
                  <a:lnTo>
                    <a:pt x="167" y="35"/>
                  </a:lnTo>
                  <a:lnTo>
                    <a:pt x="114" y="17"/>
                  </a:lnTo>
                  <a:lnTo>
                    <a:pt x="71" y="48"/>
                  </a:lnTo>
                  <a:lnTo>
                    <a:pt x="55" y="32"/>
                  </a:lnTo>
                  <a:lnTo>
                    <a:pt x="49" y="6"/>
                  </a:lnTo>
                  <a:lnTo>
                    <a:pt x="24" y="0"/>
                  </a:lnTo>
                  <a:lnTo>
                    <a:pt x="0" y="17"/>
                  </a:lnTo>
                </a:path>
              </a:pathLst>
            </a:custGeom>
            <a:solidFill>
              <a:srgbClr val="C0000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87" name="任意多边形 440409"/>
            <p:cNvSpPr/>
            <p:nvPr/>
          </p:nvSpPr>
          <p:spPr>
            <a:xfrm>
              <a:off x="4893" y="3193"/>
              <a:ext cx="22" cy="21"/>
            </a:xfrm>
            <a:custGeom>
              <a:avLst/>
              <a:gdLst/>
              <a:ahLst/>
              <a:cxnLst/>
              <a:rect l="0" t="0" r="0" b="0"/>
              <a:pathLst>
                <a:path w="23" h="22">
                  <a:moveTo>
                    <a:pt x="0" y="21"/>
                  </a:moveTo>
                  <a:lnTo>
                    <a:pt x="14" y="0"/>
                  </a:lnTo>
                  <a:lnTo>
                    <a:pt x="22" y="11"/>
                  </a:lnTo>
                  <a:lnTo>
                    <a:pt x="0" y="21"/>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88" name="任意多边形 440410"/>
            <p:cNvSpPr/>
            <p:nvPr/>
          </p:nvSpPr>
          <p:spPr>
            <a:xfrm>
              <a:off x="3521" y="2432"/>
              <a:ext cx="303" cy="255"/>
            </a:xfrm>
            <a:custGeom>
              <a:avLst/>
              <a:gdLst/>
              <a:ahLst/>
              <a:cxnLst/>
              <a:rect l="0" t="0" r="0" b="0"/>
              <a:pathLst>
                <a:path w="313" h="267">
                  <a:moveTo>
                    <a:pt x="0" y="9"/>
                  </a:moveTo>
                  <a:lnTo>
                    <a:pt x="6" y="0"/>
                  </a:lnTo>
                  <a:lnTo>
                    <a:pt x="31" y="20"/>
                  </a:lnTo>
                  <a:lnTo>
                    <a:pt x="60" y="4"/>
                  </a:lnTo>
                  <a:lnTo>
                    <a:pt x="63" y="20"/>
                  </a:lnTo>
                  <a:lnTo>
                    <a:pt x="76" y="25"/>
                  </a:lnTo>
                  <a:lnTo>
                    <a:pt x="81" y="43"/>
                  </a:lnTo>
                  <a:lnTo>
                    <a:pt x="124" y="60"/>
                  </a:lnTo>
                  <a:lnTo>
                    <a:pt x="163" y="55"/>
                  </a:lnTo>
                  <a:lnTo>
                    <a:pt x="159" y="45"/>
                  </a:lnTo>
                  <a:lnTo>
                    <a:pt x="210" y="28"/>
                  </a:lnTo>
                  <a:lnTo>
                    <a:pt x="276" y="58"/>
                  </a:lnTo>
                  <a:lnTo>
                    <a:pt x="279" y="75"/>
                  </a:lnTo>
                  <a:lnTo>
                    <a:pt x="268" y="106"/>
                  </a:lnTo>
                  <a:lnTo>
                    <a:pt x="270" y="148"/>
                  </a:lnTo>
                  <a:lnTo>
                    <a:pt x="286" y="162"/>
                  </a:lnTo>
                  <a:lnTo>
                    <a:pt x="274" y="183"/>
                  </a:lnTo>
                  <a:lnTo>
                    <a:pt x="312" y="232"/>
                  </a:lnTo>
                  <a:lnTo>
                    <a:pt x="286" y="266"/>
                  </a:lnTo>
                  <a:lnTo>
                    <a:pt x="216" y="255"/>
                  </a:lnTo>
                  <a:lnTo>
                    <a:pt x="201" y="232"/>
                  </a:lnTo>
                  <a:lnTo>
                    <a:pt x="152" y="240"/>
                  </a:lnTo>
                  <a:lnTo>
                    <a:pt x="118" y="218"/>
                  </a:lnTo>
                  <a:lnTo>
                    <a:pt x="94" y="178"/>
                  </a:lnTo>
                  <a:lnTo>
                    <a:pt x="76" y="171"/>
                  </a:lnTo>
                  <a:lnTo>
                    <a:pt x="71" y="180"/>
                  </a:lnTo>
                  <a:lnTo>
                    <a:pt x="49" y="139"/>
                  </a:lnTo>
                  <a:lnTo>
                    <a:pt x="20" y="114"/>
                  </a:lnTo>
                  <a:lnTo>
                    <a:pt x="33" y="75"/>
                  </a:lnTo>
                  <a:lnTo>
                    <a:pt x="21" y="70"/>
                  </a:lnTo>
                  <a:lnTo>
                    <a:pt x="9" y="49"/>
                  </a:lnTo>
                  <a:lnTo>
                    <a:pt x="0" y="9"/>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89" name="任意多边形 440411"/>
            <p:cNvSpPr/>
            <p:nvPr/>
          </p:nvSpPr>
          <p:spPr>
            <a:xfrm>
              <a:off x="3434" y="2480"/>
              <a:ext cx="157" cy="141"/>
            </a:xfrm>
            <a:custGeom>
              <a:avLst/>
              <a:gdLst/>
              <a:ahLst/>
              <a:cxnLst/>
              <a:rect l="0" t="0" r="0" b="0"/>
              <a:pathLst>
                <a:path w="162" h="148">
                  <a:moveTo>
                    <a:pt x="0" y="71"/>
                  </a:moveTo>
                  <a:lnTo>
                    <a:pt x="8" y="91"/>
                  </a:lnTo>
                  <a:lnTo>
                    <a:pt x="81" y="125"/>
                  </a:lnTo>
                  <a:lnTo>
                    <a:pt x="81" y="137"/>
                  </a:lnTo>
                  <a:lnTo>
                    <a:pt x="99" y="145"/>
                  </a:lnTo>
                  <a:lnTo>
                    <a:pt x="128" y="147"/>
                  </a:lnTo>
                  <a:lnTo>
                    <a:pt x="152" y="132"/>
                  </a:lnTo>
                  <a:lnTo>
                    <a:pt x="161" y="130"/>
                  </a:lnTo>
                  <a:lnTo>
                    <a:pt x="139" y="89"/>
                  </a:lnTo>
                  <a:lnTo>
                    <a:pt x="110" y="64"/>
                  </a:lnTo>
                  <a:lnTo>
                    <a:pt x="123" y="25"/>
                  </a:lnTo>
                  <a:lnTo>
                    <a:pt x="111" y="20"/>
                  </a:lnTo>
                  <a:lnTo>
                    <a:pt x="99" y="0"/>
                  </a:lnTo>
                  <a:lnTo>
                    <a:pt x="64" y="1"/>
                  </a:lnTo>
                  <a:lnTo>
                    <a:pt x="45" y="14"/>
                  </a:lnTo>
                  <a:lnTo>
                    <a:pt x="40" y="49"/>
                  </a:lnTo>
                  <a:lnTo>
                    <a:pt x="0" y="71"/>
                  </a:lnTo>
                </a:path>
              </a:pathLst>
            </a:custGeom>
            <a:solidFill>
              <a:srgbClr val="C0000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90" name="任意多边形 440412"/>
            <p:cNvSpPr/>
            <p:nvPr/>
          </p:nvSpPr>
          <p:spPr>
            <a:xfrm>
              <a:off x="2930" y="2296"/>
              <a:ext cx="186" cy="172"/>
            </a:xfrm>
            <a:custGeom>
              <a:avLst/>
              <a:gdLst/>
              <a:ahLst/>
              <a:cxnLst/>
              <a:rect l="0" t="0" r="0" b="0"/>
              <a:pathLst>
                <a:path w="192" h="180">
                  <a:moveTo>
                    <a:pt x="0" y="44"/>
                  </a:moveTo>
                  <a:lnTo>
                    <a:pt x="5" y="24"/>
                  </a:lnTo>
                  <a:lnTo>
                    <a:pt x="28" y="14"/>
                  </a:lnTo>
                  <a:lnTo>
                    <a:pt x="37" y="24"/>
                  </a:lnTo>
                  <a:lnTo>
                    <a:pt x="60" y="5"/>
                  </a:lnTo>
                  <a:lnTo>
                    <a:pt x="86" y="0"/>
                  </a:lnTo>
                  <a:lnTo>
                    <a:pt x="112" y="13"/>
                  </a:lnTo>
                  <a:lnTo>
                    <a:pt x="112" y="32"/>
                  </a:lnTo>
                  <a:lnTo>
                    <a:pt x="91" y="36"/>
                  </a:lnTo>
                  <a:lnTo>
                    <a:pt x="92" y="59"/>
                  </a:lnTo>
                  <a:lnTo>
                    <a:pt x="129" y="99"/>
                  </a:lnTo>
                  <a:lnTo>
                    <a:pt x="151" y="102"/>
                  </a:lnTo>
                  <a:lnTo>
                    <a:pt x="150" y="111"/>
                  </a:lnTo>
                  <a:lnTo>
                    <a:pt x="191" y="137"/>
                  </a:lnTo>
                  <a:lnTo>
                    <a:pt x="162" y="133"/>
                  </a:lnTo>
                  <a:lnTo>
                    <a:pt x="169" y="158"/>
                  </a:lnTo>
                  <a:lnTo>
                    <a:pt x="151" y="179"/>
                  </a:lnTo>
                  <a:lnTo>
                    <a:pt x="145" y="137"/>
                  </a:lnTo>
                  <a:lnTo>
                    <a:pt x="73" y="92"/>
                  </a:lnTo>
                  <a:lnTo>
                    <a:pt x="56" y="63"/>
                  </a:lnTo>
                  <a:lnTo>
                    <a:pt x="33" y="53"/>
                  </a:lnTo>
                  <a:lnTo>
                    <a:pt x="13" y="65"/>
                  </a:lnTo>
                  <a:lnTo>
                    <a:pt x="0" y="44"/>
                  </a:lnTo>
                </a:path>
              </a:pathLst>
            </a:custGeom>
            <a:solidFill>
              <a:srgbClr val="C0000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91" name="任意多边形 440413"/>
            <p:cNvSpPr/>
            <p:nvPr/>
          </p:nvSpPr>
          <p:spPr>
            <a:xfrm>
              <a:off x="2954" y="2406"/>
              <a:ext cx="23" cy="43"/>
            </a:xfrm>
            <a:custGeom>
              <a:avLst/>
              <a:gdLst/>
              <a:ahLst/>
              <a:cxnLst/>
              <a:rect l="0" t="0" r="0" b="0"/>
              <a:pathLst>
                <a:path w="24" h="45">
                  <a:moveTo>
                    <a:pt x="0" y="6"/>
                  </a:moveTo>
                  <a:lnTo>
                    <a:pt x="4" y="40"/>
                  </a:lnTo>
                  <a:lnTo>
                    <a:pt x="13" y="44"/>
                  </a:lnTo>
                  <a:lnTo>
                    <a:pt x="23" y="17"/>
                  </a:lnTo>
                  <a:lnTo>
                    <a:pt x="14" y="0"/>
                  </a:lnTo>
                  <a:lnTo>
                    <a:pt x="0" y="6"/>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92" name="任意多边形 440414"/>
            <p:cNvSpPr/>
            <p:nvPr/>
          </p:nvSpPr>
          <p:spPr>
            <a:xfrm>
              <a:off x="3021" y="2461"/>
              <a:ext cx="50" cy="28"/>
            </a:xfrm>
            <a:custGeom>
              <a:avLst/>
              <a:gdLst/>
              <a:ahLst/>
              <a:cxnLst/>
              <a:rect l="0" t="0" r="0" b="0"/>
              <a:pathLst>
                <a:path w="52" h="29">
                  <a:moveTo>
                    <a:pt x="0" y="6"/>
                  </a:moveTo>
                  <a:lnTo>
                    <a:pt x="42" y="28"/>
                  </a:lnTo>
                  <a:lnTo>
                    <a:pt x="51" y="0"/>
                  </a:lnTo>
                  <a:lnTo>
                    <a:pt x="0" y="6"/>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93" name="任意多边形 440415"/>
            <p:cNvSpPr/>
            <p:nvPr/>
          </p:nvSpPr>
          <p:spPr>
            <a:xfrm>
              <a:off x="4870" y="2540"/>
              <a:ext cx="38" cy="44"/>
            </a:xfrm>
            <a:custGeom>
              <a:avLst/>
              <a:gdLst/>
              <a:ahLst/>
              <a:cxnLst/>
              <a:rect l="0" t="0" r="0" b="0"/>
              <a:pathLst>
                <a:path w="39" h="46">
                  <a:moveTo>
                    <a:pt x="0" y="12"/>
                  </a:moveTo>
                  <a:lnTo>
                    <a:pt x="1" y="23"/>
                  </a:lnTo>
                  <a:lnTo>
                    <a:pt x="9" y="12"/>
                  </a:lnTo>
                  <a:lnTo>
                    <a:pt x="13" y="19"/>
                  </a:lnTo>
                  <a:lnTo>
                    <a:pt x="9" y="45"/>
                  </a:lnTo>
                  <a:lnTo>
                    <a:pt x="27" y="45"/>
                  </a:lnTo>
                  <a:lnTo>
                    <a:pt x="38" y="17"/>
                  </a:lnTo>
                  <a:lnTo>
                    <a:pt x="32" y="2"/>
                  </a:lnTo>
                  <a:lnTo>
                    <a:pt x="14" y="0"/>
                  </a:lnTo>
                  <a:lnTo>
                    <a:pt x="0" y="12"/>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94" name="任意多边形 440416"/>
            <p:cNvSpPr/>
            <p:nvPr/>
          </p:nvSpPr>
          <p:spPr>
            <a:xfrm>
              <a:off x="4888" y="2406"/>
              <a:ext cx="180" cy="142"/>
            </a:xfrm>
            <a:custGeom>
              <a:avLst/>
              <a:gdLst/>
              <a:ahLst/>
              <a:cxnLst/>
              <a:rect l="0" t="0" r="0" b="0"/>
              <a:pathLst>
                <a:path w="186" h="148">
                  <a:moveTo>
                    <a:pt x="0" y="137"/>
                  </a:moveTo>
                  <a:lnTo>
                    <a:pt x="33" y="110"/>
                  </a:lnTo>
                  <a:lnTo>
                    <a:pt x="79" y="110"/>
                  </a:lnTo>
                  <a:lnTo>
                    <a:pt x="98" y="76"/>
                  </a:lnTo>
                  <a:lnTo>
                    <a:pt x="106" y="74"/>
                  </a:lnTo>
                  <a:lnTo>
                    <a:pt x="106" y="86"/>
                  </a:lnTo>
                  <a:lnTo>
                    <a:pt x="128" y="74"/>
                  </a:lnTo>
                  <a:lnTo>
                    <a:pt x="145" y="48"/>
                  </a:lnTo>
                  <a:lnTo>
                    <a:pt x="153" y="6"/>
                  </a:lnTo>
                  <a:lnTo>
                    <a:pt x="168" y="8"/>
                  </a:lnTo>
                  <a:lnTo>
                    <a:pt x="163" y="0"/>
                  </a:lnTo>
                  <a:lnTo>
                    <a:pt x="172" y="0"/>
                  </a:lnTo>
                  <a:lnTo>
                    <a:pt x="185" y="35"/>
                  </a:lnTo>
                  <a:lnTo>
                    <a:pt x="168" y="59"/>
                  </a:lnTo>
                  <a:lnTo>
                    <a:pt x="168" y="82"/>
                  </a:lnTo>
                  <a:lnTo>
                    <a:pt x="156" y="115"/>
                  </a:lnTo>
                  <a:lnTo>
                    <a:pt x="148" y="120"/>
                  </a:lnTo>
                  <a:lnTo>
                    <a:pt x="148" y="107"/>
                  </a:lnTo>
                  <a:lnTo>
                    <a:pt x="121" y="126"/>
                  </a:lnTo>
                  <a:lnTo>
                    <a:pt x="98" y="118"/>
                  </a:lnTo>
                  <a:lnTo>
                    <a:pt x="99" y="133"/>
                  </a:lnTo>
                  <a:lnTo>
                    <a:pt x="79" y="147"/>
                  </a:lnTo>
                  <a:lnTo>
                    <a:pt x="74" y="125"/>
                  </a:lnTo>
                  <a:lnTo>
                    <a:pt x="0" y="137"/>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95" name="任意多边形 440417"/>
            <p:cNvSpPr/>
            <p:nvPr/>
          </p:nvSpPr>
          <p:spPr>
            <a:xfrm>
              <a:off x="4911" y="2533"/>
              <a:ext cx="37" cy="27"/>
            </a:xfrm>
            <a:custGeom>
              <a:avLst/>
              <a:gdLst/>
              <a:ahLst/>
              <a:cxnLst/>
              <a:rect l="0" t="0" r="0" b="0"/>
              <a:pathLst>
                <a:path w="39" h="28">
                  <a:moveTo>
                    <a:pt x="0" y="14"/>
                  </a:moveTo>
                  <a:lnTo>
                    <a:pt x="12" y="27"/>
                  </a:lnTo>
                  <a:lnTo>
                    <a:pt x="33" y="16"/>
                  </a:lnTo>
                  <a:lnTo>
                    <a:pt x="38" y="0"/>
                  </a:lnTo>
                  <a:lnTo>
                    <a:pt x="0" y="14"/>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96" name="任意多边形 440418"/>
            <p:cNvSpPr/>
            <p:nvPr/>
          </p:nvSpPr>
          <p:spPr>
            <a:xfrm>
              <a:off x="5031" y="2329"/>
              <a:ext cx="93" cy="78"/>
            </a:xfrm>
            <a:custGeom>
              <a:avLst/>
              <a:gdLst/>
              <a:ahLst/>
              <a:cxnLst/>
              <a:rect l="0" t="0" r="0" b="0"/>
              <a:pathLst>
                <a:path w="96" h="81">
                  <a:moveTo>
                    <a:pt x="0" y="56"/>
                  </a:moveTo>
                  <a:lnTo>
                    <a:pt x="4" y="80"/>
                  </a:lnTo>
                  <a:lnTo>
                    <a:pt x="20" y="70"/>
                  </a:lnTo>
                  <a:lnTo>
                    <a:pt x="9" y="56"/>
                  </a:lnTo>
                  <a:lnTo>
                    <a:pt x="54" y="69"/>
                  </a:lnTo>
                  <a:lnTo>
                    <a:pt x="65" y="50"/>
                  </a:lnTo>
                  <a:lnTo>
                    <a:pt x="95" y="44"/>
                  </a:lnTo>
                  <a:lnTo>
                    <a:pt x="85" y="32"/>
                  </a:lnTo>
                  <a:lnTo>
                    <a:pt x="88" y="21"/>
                  </a:lnTo>
                  <a:lnTo>
                    <a:pt x="62" y="23"/>
                  </a:lnTo>
                  <a:lnTo>
                    <a:pt x="32" y="0"/>
                  </a:lnTo>
                  <a:lnTo>
                    <a:pt x="21" y="44"/>
                  </a:lnTo>
                  <a:lnTo>
                    <a:pt x="8" y="42"/>
                  </a:lnTo>
                  <a:lnTo>
                    <a:pt x="0" y="56"/>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97" name="任意多边形 440419"/>
            <p:cNvSpPr/>
            <p:nvPr/>
          </p:nvSpPr>
          <p:spPr>
            <a:xfrm>
              <a:off x="4785" y="2377"/>
              <a:ext cx="101" cy="97"/>
            </a:xfrm>
            <a:custGeom>
              <a:avLst/>
              <a:gdLst/>
              <a:ahLst/>
              <a:cxnLst/>
              <a:rect l="0" t="0" r="0" b="0"/>
              <a:pathLst>
                <a:path w="105" h="101">
                  <a:moveTo>
                    <a:pt x="0" y="56"/>
                  </a:moveTo>
                  <a:lnTo>
                    <a:pt x="18" y="64"/>
                  </a:lnTo>
                  <a:lnTo>
                    <a:pt x="6" y="93"/>
                  </a:lnTo>
                  <a:lnTo>
                    <a:pt x="36" y="100"/>
                  </a:lnTo>
                  <a:lnTo>
                    <a:pt x="66" y="82"/>
                  </a:lnTo>
                  <a:lnTo>
                    <a:pt x="52" y="59"/>
                  </a:lnTo>
                  <a:lnTo>
                    <a:pt x="87" y="37"/>
                  </a:lnTo>
                  <a:lnTo>
                    <a:pt x="104" y="9"/>
                  </a:lnTo>
                  <a:lnTo>
                    <a:pt x="101" y="5"/>
                  </a:lnTo>
                  <a:lnTo>
                    <a:pt x="94" y="0"/>
                  </a:lnTo>
                  <a:lnTo>
                    <a:pt x="63" y="18"/>
                  </a:lnTo>
                  <a:lnTo>
                    <a:pt x="63" y="29"/>
                  </a:lnTo>
                  <a:lnTo>
                    <a:pt x="41" y="27"/>
                  </a:lnTo>
                  <a:lnTo>
                    <a:pt x="0" y="56"/>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98" name="任意多边形 440420"/>
            <p:cNvSpPr/>
            <p:nvPr/>
          </p:nvSpPr>
          <p:spPr>
            <a:xfrm>
              <a:off x="4815" y="2456"/>
              <a:ext cx="55" cy="76"/>
            </a:xfrm>
            <a:custGeom>
              <a:avLst/>
              <a:gdLst/>
              <a:ahLst/>
              <a:cxnLst/>
              <a:rect l="0" t="0" r="0" b="0"/>
              <a:pathLst>
                <a:path w="57" h="80">
                  <a:moveTo>
                    <a:pt x="0" y="79"/>
                  </a:moveTo>
                  <a:lnTo>
                    <a:pt x="5" y="17"/>
                  </a:lnTo>
                  <a:lnTo>
                    <a:pt x="35" y="0"/>
                  </a:lnTo>
                  <a:lnTo>
                    <a:pt x="56" y="47"/>
                  </a:lnTo>
                  <a:lnTo>
                    <a:pt x="35" y="70"/>
                  </a:lnTo>
                  <a:lnTo>
                    <a:pt x="0" y="79"/>
                  </a:lnTo>
                </a:path>
              </a:pathLst>
            </a:custGeom>
            <a:solidFill>
              <a:srgbClr val="C0000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799" name="任意多边形 440421"/>
            <p:cNvSpPr/>
            <p:nvPr/>
          </p:nvSpPr>
          <p:spPr>
            <a:xfrm>
              <a:off x="4406" y="2729"/>
              <a:ext cx="114" cy="131"/>
            </a:xfrm>
            <a:custGeom>
              <a:avLst/>
              <a:gdLst/>
              <a:ahLst/>
              <a:cxnLst/>
              <a:rect l="0" t="0" r="0" b="0"/>
              <a:pathLst>
                <a:path w="118" h="136">
                  <a:moveTo>
                    <a:pt x="0" y="29"/>
                  </a:moveTo>
                  <a:lnTo>
                    <a:pt x="16" y="48"/>
                  </a:lnTo>
                  <a:lnTo>
                    <a:pt x="10" y="82"/>
                  </a:lnTo>
                  <a:lnTo>
                    <a:pt x="52" y="67"/>
                  </a:lnTo>
                  <a:lnTo>
                    <a:pt x="69" y="82"/>
                  </a:lnTo>
                  <a:lnTo>
                    <a:pt x="84" y="114"/>
                  </a:lnTo>
                  <a:lnTo>
                    <a:pt x="79" y="135"/>
                  </a:lnTo>
                  <a:lnTo>
                    <a:pt x="117" y="129"/>
                  </a:lnTo>
                  <a:lnTo>
                    <a:pt x="99" y="86"/>
                  </a:lnTo>
                  <a:lnTo>
                    <a:pt x="59" y="54"/>
                  </a:lnTo>
                  <a:lnTo>
                    <a:pt x="69" y="35"/>
                  </a:lnTo>
                  <a:lnTo>
                    <a:pt x="48" y="25"/>
                  </a:lnTo>
                  <a:lnTo>
                    <a:pt x="30" y="0"/>
                  </a:lnTo>
                  <a:lnTo>
                    <a:pt x="21" y="0"/>
                  </a:lnTo>
                  <a:lnTo>
                    <a:pt x="22" y="18"/>
                  </a:lnTo>
                  <a:lnTo>
                    <a:pt x="16" y="13"/>
                  </a:lnTo>
                  <a:lnTo>
                    <a:pt x="0" y="29"/>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00" name="任意多边形 440422"/>
            <p:cNvSpPr/>
            <p:nvPr/>
          </p:nvSpPr>
          <p:spPr>
            <a:xfrm>
              <a:off x="2915" y="2237"/>
              <a:ext cx="21" cy="22"/>
            </a:xfrm>
            <a:custGeom>
              <a:avLst/>
              <a:gdLst/>
              <a:ahLst/>
              <a:cxnLst/>
              <a:rect l="0" t="0" r="0" b="0"/>
              <a:pathLst>
                <a:path w="22" h="23">
                  <a:moveTo>
                    <a:pt x="0" y="17"/>
                  </a:moveTo>
                  <a:lnTo>
                    <a:pt x="17" y="0"/>
                  </a:lnTo>
                  <a:lnTo>
                    <a:pt x="21" y="22"/>
                  </a:lnTo>
                  <a:lnTo>
                    <a:pt x="0" y="17"/>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01" name="任意多边形 440423"/>
            <p:cNvSpPr/>
            <p:nvPr/>
          </p:nvSpPr>
          <p:spPr>
            <a:xfrm>
              <a:off x="4407" y="2980"/>
              <a:ext cx="60" cy="79"/>
            </a:xfrm>
            <a:custGeom>
              <a:avLst/>
              <a:gdLst/>
              <a:ahLst/>
              <a:cxnLst/>
              <a:rect l="0" t="0" r="0" b="0"/>
              <a:pathLst>
                <a:path w="62" h="82">
                  <a:moveTo>
                    <a:pt x="0" y="0"/>
                  </a:moveTo>
                  <a:lnTo>
                    <a:pt x="12" y="0"/>
                  </a:lnTo>
                  <a:lnTo>
                    <a:pt x="16" y="14"/>
                  </a:lnTo>
                  <a:lnTo>
                    <a:pt x="31" y="5"/>
                  </a:lnTo>
                  <a:lnTo>
                    <a:pt x="51" y="24"/>
                  </a:lnTo>
                  <a:lnTo>
                    <a:pt x="61" y="81"/>
                  </a:lnTo>
                  <a:lnTo>
                    <a:pt x="59" y="81"/>
                  </a:lnTo>
                  <a:lnTo>
                    <a:pt x="18" y="58"/>
                  </a:lnTo>
                  <a:lnTo>
                    <a:pt x="0" y="0"/>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02" name="任意多边形 440424"/>
            <p:cNvSpPr/>
            <p:nvPr/>
          </p:nvSpPr>
          <p:spPr>
            <a:xfrm>
              <a:off x="4556" y="2975"/>
              <a:ext cx="151" cy="94"/>
            </a:xfrm>
            <a:custGeom>
              <a:avLst/>
              <a:gdLst/>
              <a:ahLst/>
              <a:cxnLst/>
              <a:rect l="0" t="0" r="0" b="0"/>
              <a:pathLst>
                <a:path w="156" h="98">
                  <a:moveTo>
                    <a:pt x="0" y="84"/>
                  </a:moveTo>
                  <a:lnTo>
                    <a:pt x="12" y="97"/>
                  </a:lnTo>
                  <a:lnTo>
                    <a:pt x="62" y="92"/>
                  </a:lnTo>
                  <a:lnTo>
                    <a:pt x="78" y="86"/>
                  </a:lnTo>
                  <a:lnTo>
                    <a:pt x="99" y="41"/>
                  </a:lnTo>
                  <a:lnTo>
                    <a:pt x="128" y="44"/>
                  </a:lnTo>
                  <a:lnTo>
                    <a:pt x="155" y="28"/>
                  </a:lnTo>
                  <a:lnTo>
                    <a:pt x="129" y="16"/>
                  </a:lnTo>
                  <a:lnTo>
                    <a:pt x="121" y="0"/>
                  </a:lnTo>
                  <a:lnTo>
                    <a:pt x="88" y="29"/>
                  </a:lnTo>
                  <a:lnTo>
                    <a:pt x="79" y="47"/>
                  </a:lnTo>
                  <a:lnTo>
                    <a:pt x="68" y="37"/>
                  </a:lnTo>
                  <a:lnTo>
                    <a:pt x="49" y="61"/>
                  </a:lnTo>
                  <a:lnTo>
                    <a:pt x="29" y="64"/>
                  </a:lnTo>
                  <a:lnTo>
                    <a:pt x="22" y="86"/>
                  </a:lnTo>
                  <a:lnTo>
                    <a:pt x="0" y="84"/>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03" name="任意多边形 440425"/>
            <p:cNvSpPr/>
            <p:nvPr/>
          </p:nvSpPr>
          <p:spPr>
            <a:xfrm>
              <a:off x="980" y="2559"/>
              <a:ext cx="476" cy="299"/>
            </a:xfrm>
            <a:custGeom>
              <a:avLst/>
              <a:gdLst/>
              <a:ahLst/>
              <a:cxnLst/>
              <a:rect l="0" t="0" r="0" b="0"/>
              <a:pathLst>
                <a:path w="493" h="312">
                  <a:moveTo>
                    <a:pt x="0" y="4"/>
                  </a:moveTo>
                  <a:lnTo>
                    <a:pt x="22" y="52"/>
                  </a:lnTo>
                  <a:lnTo>
                    <a:pt x="51" y="74"/>
                  </a:lnTo>
                  <a:lnTo>
                    <a:pt x="48" y="87"/>
                  </a:lnTo>
                  <a:lnTo>
                    <a:pt x="35" y="90"/>
                  </a:lnTo>
                  <a:lnTo>
                    <a:pt x="66" y="101"/>
                  </a:lnTo>
                  <a:lnTo>
                    <a:pt x="82" y="123"/>
                  </a:lnTo>
                  <a:lnTo>
                    <a:pt x="80" y="140"/>
                  </a:lnTo>
                  <a:lnTo>
                    <a:pt x="115" y="171"/>
                  </a:lnTo>
                  <a:lnTo>
                    <a:pt x="124" y="160"/>
                  </a:lnTo>
                  <a:lnTo>
                    <a:pt x="41" y="44"/>
                  </a:lnTo>
                  <a:lnTo>
                    <a:pt x="36" y="13"/>
                  </a:lnTo>
                  <a:lnTo>
                    <a:pt x="53" y="21"/>
                  </a:lnTo>
                  <a:lnTo>
                    <a:pt x="84" y="71"/>
                  </a:lnTo>
                  <a:lnTo>
                    <a:pt x="128" y="110"/>
                  </a:lnTo>
                  <a:lnTo>
                    <a:pt x="126" y="125"/>
                  </a:lnTo>
                  <a:lnTo>
                    <a:pt x="187" y="177"/>
                  </a:lnTo>
                  <a:lnTo>
                    <a:pt x="195" y="200"/>
                  </a:lnTo>
                  <a:lnTo>
                    <a:pt x="187" y="213"/>
                  </a:lnTo>
                  <a:lnTo>
                    <a:pt x="202" y="233"/>
                  </a:lnTo>
                  <a:lnTo>
                    <a:pt x="318" y="288"/>
                  </a:lnTo>
                  <a:lnTo>
                    <a:pt x="369" y="285"/>
                  </a:lnTo>
                  <a:lnTo>
                    <a:pt x="403" y="311"/>
                  </a:lnTo>
                  <a:lnTo>
                    <a:pt x="416" y="285"/>
                  </a:lnTo>
                  <a:lnTo>
                    <a:pt x="432" y="285"/>
                  </a:lnTo>
                  <a:lnTo>
                    <a:pt x="415" y="263"/>
                  </a:lnTo>
                  <a:lnTo>
                    <a:pt x="452" y="254"/>
                  </a:lnTo>
                  <a:lnTo>
                    <a:pt x="466" y="244"/>
                  </a:lnTo>
                  <a:lnTo>
                    <a:pt x="471" y="239"/>
                  </a:lnTo>
                  <a:lnTo>
                    <a:pt x="475" y="251"/>
                  </a:lnTo>
                  <a:lnTo>
                    <a:pt x="492" y="200"/>
                  </a:lnTo>
                  <a:lnTo>
                    <a:pt x="470" y="192"/>
                  </a:lnTo>
                  <a:lnTo>
                    <a:pt x="434" y="200"/>
                  </a:lnTo>
                  <a:lnTo>
                    <a:pt x="413" y="244"/>
                  </a:lnTo>
                  <a:lnTo>
                    <a:pt x="366" y="250"/>
                  </a:lnTo>
                  <a:lnTo>
                    <a:pt x="347" y="237"/>
                  </a:lnTo>
                  <a:lnTo>
                    <a:pt x="315" y="183"/>
                  </a:lnTo>
                  <a:lnTo>
                    <a:pt x="314" y="140"/>
                  </a:lnTo>
                  <a:lnTo>
                    <a:pt x="324" y="120"/>
                  </a:lnTo>
                  <a:lnTo>
                    <a:pt x="292" y="109"/>
                  </a:lnTo>
                  <a:lnTo>
                    <a:pt x="252" y="51"/>
                  </a:lnTo>
                  <a:lnTo>
                    <a:pt x="218" y="63"/>
                  </a:lnTo>
                  <a:lnTo>
                    <a:pt x="172" y="16"/>
                  </a:lnTo>
                  <a:lnTo>
                    <a:pt x="99" y="25"/>
                  </a:lnTo>
                  <a:lnTo>
                    <a:pt x="37" y="0"/>
                  </a:lnTo>
                  <a:lnTo>
                    <a:pt x="0" y="4"/>
                  </a:lnTo>
                </a:path>
              </a:pathLst>
            </a:custGeom>
            <a:solidFill>
              <a:srgbClr val="C0000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04" name="任意多边形 440426"/>
            <p:cNvSpPr/>
            <p:nvPr/>
          </p:nvSpPr>
          <p:spPr>
            <a:xfrm>
              <a:off x="4209" y="2194"/>
              <a:ext cx="500" cy="209"/>
            </a:xfrm>
            <a:custGeom>
              <a:avLst/>
              <a:gdLst/>
              <a:ahLst/>
              <a:cxnLst/>
              <a:rect l="0" t="0" r="0" b="0"/>
              <a:pathLst>
                <a:path w="518" h="219">
                  <a:moveTo>
                    <a:pt x="0" y="69"/>
                  </a:moveTo>
                  <a:lnTo>
                    <a:pt x="17" y="90"/>
                  </a:lnTo>
                  <a:lnTo>
                    <a:pt x="40" y="98"/>
                  </a:lnTo>
                  <a:lnTo>
                    <a:pt x="49" y="144"/>
                  </a:lnTo>
                  <a:lnTo>
                    <a:pt x="121" y="162"/>
                  </a:lnTo>
                  <a:lnTo>
                    <a:pt x="151" y="194"/>
                  </a:lnTo>
                  <a:lnTo>
                    <a:pt x="210" y="192"/>
                  </a:lnTo>
                  <a:lnTo>
                    <a:pt x="278" y="218"/>
                  </a:lnTo>
                  <a:lnTo>
                    <a:pt x="367" y="194"/>
                  </a:lnTo>
                  <a:lnTo>
                    <a:pt x="394" y="176"/>
                  </a:lnTo>
                  <a:lnTo>
                    <a:pt x="394" y="151"/>
                  </a:lnTo>
                  <a:lnTo>
                    <a:pt x="419" y="154"/>
                  </a:lnTo>
                  <a:lnTo>
                    <a:pt x="473" y="117"/>
                  </a:lnTo>
                  <a:lnTo>
                    <a:pt x="517" y="116"/>
                  </a:lnTo>
                  <a:lnTo>
                    <a:pt x="496" y="88"/>
                  </a:lnTo>
                  <a:lnTo>
                    <a:pt x="454" y="96"/>
                  </a:lnTo>
                  <a:lnTo>
                    <a:pt x="454" y="64"/>
                  </a:lnTo>
                  <a:lnTo>
                    <a:pt x="465" y="48"/>
                  </a:lnTo>
                  <a:lnTo>
                    <a:pt x="436" y="43"/>
                  </a:lnTo>
                  <a:lnTo>
                    <a:pt x="359" y="62"/>
                  </a:lnTo>
                  <a:lnTo>
                    <a:pt x="290" y="35"/>
                  </a:lnTo>
                  <a:lnTo>
                    <a:pt x="247" y="39"/>
                  </a:lnTo>
                  <a:lnTo>
                    <a:pt x="230" y="16"/>
                  </a:lnTo>
                  <a:lnTo>
                    <a:pt x="187" y="0"/>
                  </a:lnTo>
                  <a:lnTo>
                    <a:pt x="164" y="16"/>
                  </a:lnTo>
                  <a:lnTo>
                    <a:pt x="163" y="47"/>
                  </a:lnTo>
                  <a:lnTo>
                    <a:pt x="66" y="33"/>
                  </a:lnTo>
                  <a:lnTo>
                    <a:pt x="0" y="69"/>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05" name="任意多边形 440427"/>
            <p:cNvSpPr/>
            <p:nvPr/>
          </p:nvSpPr>
          <p:spPr>
            <a:xfrm>
              <a:off x="3645" y="2690"/>
              <a:ext cx="123" cy="135"/>
            </a:xfrm>
            <a:custGeom>
              <a:avLst/>
              <a:gdLst/>
              <a:ahLst/>
              <a:cxnLst/>
              <a:rect l="0" t="0" r="0" b="0"/>
              <a:pathLst>
                <a:path w="127" h="141">
                  <a:moveTo>
                    <a:pt x="0" y="99"/>
                  </a:moveTo>
                  <a:lnTo>
                    <a:pt x="16" y="140"/>
                  </a:lnTo>
                  <a:lnTo>
                    <a:pt x="46" y="133"/>
                  </a:lnTo>
                  <a:lnTo>
                    <a:pt x="93" y="98"/>
                  </a:lnTo>
                  <a:lnTo>
                    <a:pt x="93" y="82"/>
                  </a:lnTo>
                  <a:lnTo>
                    <a:pt x="123" y="51"/>
                  </a:lnTo>
                  <a:lnTo>
                    <a:pt x="126" y="41"/>
                  </a:lnTo>
                  <a:lnTo>
                    <a:pt x="108" y="22"/>
                  </a:lnTo>
                  <a:lnTo>
                    <a:pt x="70" y="0"/>
                  </a:lnTo>
                  <a:lnTo>
                    <a:pt x="59" y="1"/>
                  </a:lnTo>
                  <a:lnTo>
                    <a:pt x="65" y="13"/>
                  </a:lnTo>
                  <a:lnTo>
                    <a:pt x="51" y="37"/>
                  </a:lnTo>
                  <a:lnTo>
                    <a:pt x="59" y="49"/>
                  </a:lnTo>
                  <a:lnTo>
                    <a:pt x="47" y="82"/>
                  </a:lnTo>
                  <a:lnTo>
                    <a:pt x="0" y="99"/>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06" name="任意多边形 440428"/>
            <p:cNvSpPr/>
            <p:nvPr/>
          </p:nvSpPr>
          <p:spPr>
            <a:xfrm>
              <a:off x="4088" y="2600"/>
              <a:ext cx="126" cy="66"/>
            </a:xfrm>
            <a:custGeom>
              <a:avLst/>
              <a:gdLst/>
              <a:ahLst/>
              <a:cxnLst/>
              <a:rect l="0" t="0" r="0" b="0"/>
              <a:pathLst>
                <a:path w="131" h="69">
                  <a:moveTo>
                    <a:pt x="0" y="25"/>
                  </a:moveTo>
                  <a:lnTo>
                    <a:pt x="16" y="0"/>
                  </a:lnTo>
                  <a:lnTo>
                    <a:pt x="67" y="17"/>
                  </a:lnTo>
                  <a:lnTo>
                    <a:pt x="93" y="42"/>
                  </a:lnTo>
                  <a:lnTo>
                    <a:pt x="130" y="42"/>
                  </a:lnTo>
                  <a:lnTo>
                    <a:pt x="127" y="68"/>
                  </a:lnTo>
                  <a:lnTo>
                    <a:pt x="42" y="51"/>
                  </a:lnTo>
                  <a:lnTo>
                    <a:pt x="0" y="25"/>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07" name="任意多边形 440429"/>
            <p:cNvSpPr/>
            <p:nvPr/>
          </p:nvSpPr>
          <p:spPr>
            <a:xfrm>
              <a:off x="2882" y="2173"/>
              <a:ext cx="57" cy="53"/>
            </a:xfrm>
            <a:custGeom>
              <a:avLst/>
              <a:gdLst/>
              <a:ahLst/>
              <a:cxnLst/>
              <a:rect l="0" t="0" r="0" b="0"/>
              <a:pathLst>
                <a:path w="59" h="55">
                  <a:moveTo>
                    <a:pt x="0" y="40"/>
                  </a:moveTo>
                  <a:lnTo>
                    <a:pt x="21" y="33"/>
                  </a:lnTo>
                  <a:lnTo>
                    <a:pt x="9" y="27"/>
                  </a:lnTo>
                  <a:lnTo>
                    <a:pt x="21" y="8"/>
                  </a:lnTo>
                  <a:lnTo>
                    <a:pt x="29" y="20"/>
                  </a:lnTo>
                  <a:lnTo>
                    <a:pt x="31" y="0"/>
                  </a:lnTo>
                  <a:lnTo>
                    <a:pt x="58" y="0"/>
                  </a:lnTo>
                  <a:lnTo>
                    <a:pt x="55" y="20"/>
                  </a:lnTo>
                  <a:lnTo>
                    <a:pt x="37" y="28"/>
                  </a:lnTo>
                  <a:lnTo>
                    <a:pt x="39" y="54"/>
                  </a:lnTo>
                  <a:lnTo>
                    <a:pt x="22" y="37"/>
                  </a:lnTo>
                  <a:lnTo>
                    <a:pt x="0" y="40"/>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08" name="任意多边形 440430"/>
            <p:cNvSpPr/>
            <p:nvPr/>
          </p:nvSpPr>
          <p:spPr>
            <a:xfrm>
              <a:off x="5451" y="3746"/>
              <a:ext cx="122" cy="114"/>
            </a:xfrm>
            <a:custGeom>
              <a:avLst/>
              <a:gdLst/>
              <a:ahLst/>
              <a:cxnLst/>
              <a:rect l="0" t="0" r="0" b="0"/>
              <a:pathLst>
                <a:path w="126" h="119">
                  <a:moveTo>
                    <a:pt x="0" y="103"/>
                  </a:moveTo>
                  <a:lnTo>
                    <a:pt x="25" y="67"/>
                  </a:lnTo>
                  <a:lnTo>
                    <a:pt x="71" y="40"/>
                  </a:lnTo>
                  <a:lnTo>
                    <a:pt x="94" y="0"/>
                  </a:lnTo>
                  <a:lnTo>
                    <a:pt x="107" y="12"/>
                  </a:lnTo>
                  <a:lnTo>
                    <a:pt x="123" y="6"/>
                  </a:lnTo>
                  <a:lnTo>
                    <a:pt x="125" y="20"/>
                  </a:lnTo>
                  <a:lnTo>
                    <a:pt x="100" y="48"/>
                  </a:lnTo>
                  <a:lnTo>
                    <a:pt x="106" y="62"/>
                  </a:lnTo>
                  <a:lnTo>
                    <a:pt x="79" y="66"/>
                  </a:lnTo>
                  <a:lnTo>
                    <a:pt x="67" y="105"/>
                  </a:lnTo>
                  <a:lnTo>
                    <a:pt x="38" y="118"/>
                  </a:lnTo>
                  <a:lnTo>
                    <a:pt x="0" y="103"/>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09" name="任意多边形 440431"/>
            <p:cNvSpPr/>
            <p:nvPr/>
          </p:nvSpPr>
          <p:spPr>
            <a:xfrm>
              <a:off x="5546" y="3635"/>
              <a:ext cx="93" cy="126"/>
            </a:xfrm>
            <a:custGeom>
              <a:avLst/>
              <a:gdLst/>
              <a:ahLst/>
              <a:cxnLst/>
              <a:rect l="0" t="0" r="0" b="0"/>
              <a:pathLst>
                <a:path w="96" h="132">
                  <a:moveTo>
                    <a:pt x="0" y="0"/>
                  </a:moveTo>
                  <a:lnTo>
                    <a:pt x="27" y="14"/>
                  </a:lnTo>
                  <a:lnTo>
                    <a:pt x="33" y="44"/>
                  </a:lnTo>
                  <a:lnTo>
                    <a:pt x="44" y="52"/>
                  </a:lnTo>
                  <a:lnTo>
                    <a:pt x="51" y="40"/>
                  </a:lnTo>
                  <a:lnTo>
                    <a:pt x="57" y="59"/>
                  </a:lnTo>
                  <a:lnTo>
                    <a:pt x="95" y="59"/>
                  </a:lnTo>
                  <a:lnTo>
                    <a:pt x="86" y="87"/>
                  </a:lnTo>
                  <a:lnTo>
                    <a:pt x="67" y="91"/>
                  </a:lnTo>
                  <a:lnTo>
                    <a:pt x="51" y="129"/>
                  </a:lnTo>
                  <a:lnTo>
                    <a:pt x="33" y="131"/>
                  </a:lnTo>
                  <a:lnTo>
                    <a:pt x="42" y="117"/>
                  </a:lnTo>
                  <a:lnTo>
                    <a:pt x="19" y="90"/>
                  </a:lnTo>
                  <a:lnTo>
                    <a:pt x="38" y="66"/>
                  </a:lnTo>
                  <a:lnTo>
                    <a:pt x="33" y="47"/>
                  </a:lnTo>
                  <a:lnTo>
                    <a:pt x="0" y="0"/>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10" name="任意多边形 440432"/>
            <p:cNvSpPr/>
            <p:nvPr/>
          </p:nvSpPr>
          <p:spPr>
            <a:xfrm>
              <a:off x="1448" y="2849"/>
              <a:ext cx="63" cy="65"/>
            </a:xfrm>
            <a:custGeom>
              <a:avLst/>
              <a:gdLst/>
              <a:ahLst/>
              <a:cxnLst/>
              <a:rect l="0" t="0" r="0" b="0"/>
              <a:pathLst>
                <a:path w="66" h="68">
                  <a:moveTo>
                    <a:pt x="0" y="33"/>
                  </a:moveTo>
                  <a:lnTo>
                    <a:pt x="25" y="65"/>
                  </a:lnTo>
                  <a:lnTo>
                    <a:pt x="59" y="67"/>
                  </a:lnTo>
                  <a:lnTo>
                    <a:pt x="65" y="0"/>
                  </a:lnTo>
                  <a:lnTo>
                    <a:pt x="41" y="2"/>
                  </a:lnTo>
                  <a:lnTo>
                    <a:pt x="0" y="33"/>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11" name="任意多边形 440433"/>
            <p:cNvSpPr/>
            <p:nvPr/>
          </p:nvSpPr>
          <p:spPr>
            <a:xfrm>
              <a:off x="2904" y="1743"/>
              <a:ext cx="409" cy="324"/>
            </a:xfrm>
            <a:custGeom>
              <a:avLst/>
              <a:gdLst/>
              <a:ahLst/>
              <a:cxnLst/>
              <a:rect l="0" t="0" r="0" b="0"/>
              <a:pathLst>
                <a:path w="423" h="339">
                  <a:moveTo>
                    <a:pt x="0" y="252"/>
                  </a:moveTo>
                  <a:lnTo>
                    <a:pt x="1" y="266"/>
                  </a:lnTo>
                  <a:lnTo>
                    <a:pt x="40" y="256"/>
                  </a:lnTo>
                  <a:lnTo>
                    <a:pt x="41" y="262"/>
                  </a:lnTo>
                  <a:lnTo>
                    <a:pt x="1" y="273"/>
                  </a:lnTo>
                  <a:lnTo>
                    <a:pt x="10" y="278"/>
                  </a:lnTo>
                  <a:lnTo>
                    <a:pt x="6" y="296"/>
                  </a:lnTo>
                  <a:lnTo>
                    <a:pt x="33" y="281"/>
                  </a:lnTo>
                  <a:lnTo>
                    <a:pt x="4" y="306"/>
                  </a:lnTo>
                  <a:lnTo>
                    <a:pt x="21" y="306"/>
                  </a:lnTo>
                  <a:lnTo>
                    <a:pt x="10" y="328"/>
                  </a:lnTo>
                  <a:lnTo>
                    <a:pt x="51" y="338"/>
                  </a:lnTo>
                  <a:lnTo>
                    <a:pt x="83" y="316"/>
                  </a:lnTo>
                  <a:lnTo>
                    <a:pt x="90" y="297"/>
                  </a:lnTo>
                  <a:lnTo>
                    <a:pt x="101" y="316"/>
                  </a:lnTo>
                  <a:lnTo>
                    <a:pt x="118" y="292"/>
                  </a:lnTo>
                  <a:lnTo>
                    <a:pt x="115" y="270"/>
                  </a:lnTo>
                  <a:lnTo>
                    <a:pt x="124" y="260"/>
                  </a:lnTo>
                  <a:lnTo>
                    <a:pt x="115" y="251"/>
                  </a:lnTo>
                  <a:lnTo>
                    <a:pt x="117" y="202"/>
                  </a:lnTo>
                  <a:lnTo>
                    <a:pt x="146" y="191"/>
                  </a:lnTo>
                  <a:lnTo>
                    <a:pt x="141" y="177"/>
                  </a:lnTo>
                  <a:lnTo>
                    <a:pt x="155" y="140"/>
                  </a:lnTo>
                  <a:lnTo>
                    <a:pt x="183" y="113"/>
                  </a:lnTo>
                  <a:lnTo>
                    <a:pt x="188" y="91"/>
                  </a:lnTo>
                  <a:lnTo>
                    <a:pt x="208" y="87"/>
                  </a:lnTo>
                  <a:lnTo>
                    <a:pt x="215" y="73"/>
                  </a:lnTo>
                  <a:lnTo>
                    <a:pt x="245" y="77"/>
                  </a:lnTo>
                  <a:lnTo>
                    <a:pt x="245" y="58"/>
                  </a:lnTo>
                  <a:lnTo>
                    <a:pt x="253" y="58"/>
                  </a:lnTo>
                  <a:lnTo>
                    <a:pt x="264" y="50"/>
                  </a:lnTo>
                  <a:lnTo>
                    <a:pt x="283" y="66"/>
                  </a:lnTo>
                  <a:lnTo>
                    <a:pt x="318" y="68"/>
                  </a:lnTo>
                  <a:lnTo>
                    <a:pt x="337" y="59"/>
                  </a:lnTo>
                  <a:lnTo>
                    <a:pt x="342" y="36"/>
                  </a:lnTo>
                  <a:lnTo>
                    <a:pt x="374" y="31"/>
                  </a:lnTo>
                  <a:lnTo>
                    <a:pt x="392" y="39"/>
                  </a:lnTo>
                  <a:lnTo>
                    <a:pt x="389" y="58"/>
                  </a:lnTo>
                  <a:lnTo>
                    <a:pt x="420" y="36"/>
                  </a:lnTo>
                  <a:lnTo>
                    <a:pt x="400" y="40"/>
                  </a:lnTo>
                  <a:lnTo>
                    <a:pt x="405" y="35"/>
                  </a:lnTo>
                  <a:lnTo>
                    <a:pt x="384" y="28"/>
                  </a:lnTo>
                  <a:lnTo>
                    <a:pt x="422" y="18"/>
                  </a:lnTo>
                  <a:lnTo>
                    <a:pt x="392" y="6"/>
                  </a:lnTo>
                  <a:lnTo>
                    <a:pt x="373" y="18"/>
                  </a:lnTo>
                  <a:lnTo>
                    <a:pt x="382" y="2"/>
                  </a:lnTo>
                  <a:lnTo>
                    <a:pt x="368" y="0"/>
                  </a:lnTo>
                  <a:lnTo>
                    <a:pt x="357" y="18"/>
                  </a:lnTo>
                  <a:lnTo>
                    <a:pt x="351" y="20"/>
                  </a:lnTo>
                  <a:lnTo>
                    <a:pt x="351" y="4"/>
                  </a:lnTo>
                  <a:lnTo>
                    <a:pt x="324" y="31"/>
                  </a:lnTo>
                  <a:lnTo>
                    <a:pt x="339" y="6"/>
                  </a:lnTo>
                  <a:lnTo>
                    <a:pt x="324" y="2"/>
                  </a:lnTo>
                  <a:lnTo>
                    <a:pt x="296" y="32"/>
                  </a:lnTo>
                  <a:lnTo>
                    <a:pt x="268" y="22"/>
                  </a:lnTo>
                  <a:lnTo>
                    <a:pt x="276" y="39"/>
                  </a:lnTo>
                  <a:lnTo>
                    <a:pt x="264" y="31"/>
                  </a:lnTo>
                  <a:lnTo>
                    <a:pt x="245" y="51"/>
                  </a:lnTo>
                  <a:lnTo>
                    <a:pt x="248" y="33"/>
                  </a:lnTo>
                  <a:lnTo>
                    <a:pt x="238" y="48"/>
                  </a:lnTo>
                  <a:lnTo>
                    <a:pt x="229" y="37"/>
                  </a:lnTo>
                  <a:lnTo>
                    <a:pt x="235" y="52"/>
                  </a:lnTo>
                  <a:lnTo>
                    <a:pt x="213" y="47"/>
                  </a:lnTo>
                  <a:lnTo>
                    <a:pt x="207" y="67"/>
                  </a:lnTo>
                  <a:lnTo>
                    <a:pt x="187" y="74"/>
                  </a:lnTo>
                  <a:lnTo>
                    <a:pt x="206" y="75"/>
                  </a:lnTo>
                  <a:lnTo>
                    <a:pt x="172" y="86"/>
                  </a:lnTo>
                  <a:lnTo>
                    <a:pt x="165" y="100"/>
                  </a:lnTo>
                  <a:lnTo>
                    <a:pt x="176" y="100"/>
                  </a:lnTo>
                  <a:lnTo>
                    <a:pt x="134" y="123"/>
                  </a:lnTo>
                  <a:lnTo>
                    <a:pt x="119" y="163"/>
                  </a:lnTo>
                  <a:lnTo>
                    <a:pt x="75" y="197"/>
                  </a:lnTo>
                  <a:lnTo>
                    <a:pt x="83" y="205"/>
                  </a:lnTo>
                  <a:lnTo>
                    <a:pt x="103" y="200"/>
                  </a:lnTo>
                  <a:lnTo>
                    <a:pt x="57" y="209"/>
                  </a:lnTo>
                  <a:lnTo>
                    <a:pt x="33" y="223"/>
                  </a:lnTo>
                  <a:lnTo>
                    <a:pt x="40" y="231"/>
                  </a:lnTo>
                  <a:lnTo>
                    <a:pt x="22" y="231"/>
                  </a:lnTo>
                  <a:lnTo>
                    <a:pt x="24" y="242"/>
                  </a:lnTo>
                  <a:lnTo>
                    <a:pt x="2" y="242"/>
                  </a:lnTo>
                  <a:lnTo>
                    <a:pt x="22" y="246"/>
                  </a:lnTo>
                  <a:lnTo>
                    <a:pt x="0" y="252"/>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12" name="任意多边形 440434"/>
            <p:cNvSpPr/>
            <p:nvPr/>
          </p:nvSpPr>
          <p:spPr>
            <a:xfrm>
              <a:off x="3786" y="2484"/>
              <a:ext cx="264" cy="226"/>
            </a:xfrm>
            <a:custGeom>
              <a:avLst/>
              <a:gdLst/>
              <a:ahLst/>
              <a:cxnLst/>
              <a:rect l="0" t="0" r="0" b="0"/>
              <a:pathLst>
                <a:path w="273" h="237">
                  <a:moveTo>
                    <a:pt x="0" y="129"/>
                  </a:moveTo>
                  <a:lnTo>
                    <a:pt x="24" y="137"/>
                  </a:lnTo>
                  <a:lnTo>
                    <a:pt x="84" y="129"/>
                  </a:lnTo>
                  <a:lnTo>
                    <a:pt x="95" y="105"/>
                  </a:lnTo>
                  <a:lnTo>
                    <a:pt x="136" y="91"/>
                  </a:lnTo>
                  <a:lnTo>
                    <a:pt x="140" y="71"/>
                  </a:lnTo>
                  <a:lnTo>
                    <a:pt x="153" y="67"/>
                  </a:lnTo>
                  <a:lnTo>
                    <a:pt x="146" y="56"/>
                  </a:lnTo>
                  <a:lnTo>
                    <a:pt x="161" y="55"/>
                  </a:lnTo>
                  <a:lnTo>
                    <a:pt x="172" y="35"/>
                  </a:lnTo>
                  <a:lnTo>
                    <a:pt x="168" y="14"/>
                  </a:lnTo>
                  <a:lnTo>
                    <a:pt x="222" y="0"/>
                  </a:lnTo>
                  <a:lnTo>
                    <a:pt x="272" y="29"/>
                  </a:lnTo>
                  <a:lnTo>
                    <a:pt x="258" y="43"/>
                  </a:lnTo>
                  <a:lnTo>
                    <a:pt x="211" y="43"/>
                  </a:lnTo>
                  <a:lnTo>
                    <a:pt x="212" y="68"/>
                  </a:lnTo>
                  <a:lnTo>
                    <a:pt x="234" y="86"/>
                  </a:lnTo>
                  <a:lnTo>
                    <a:pt x="220" y="94"/>
                  </a:lnTo>
                  <a:lnTo>
                    <a:pt x="224" y="109"/>
                  </a:lnTo>
                  <a:lnTo>
                    <a:pt x="176" y="163"/>
                  </a:lnTo>
                  <a:lnTo>
                    <a:pt x="154" y="161"/>
                  </a:lnTo>
                  <a:lnTo>
                    <a:pt x="140" y="175"/>
                  </a:lnTo>
                  <a:lnTo>
                    <a:pt x="165" y="225"/>
                  </a:lnTo>
                  <a:lnTo>
                    <a:pt x="129" y="225"/>
                  </a:lnTo>
                  <a:lnTo>
                    <a:pt x="115" y="236"/>
                  </a:lnTo>
                  <a:lnTo>
                    <a:pt x="87" y="206"/>
                  </a:lnTo>
                  <a:lnTo>
                    <a:pt x="12" y="211"/>
                  </a:lnTo>
                  <a:lnTo>
                    <a:pt x="37" y="178"/>
                  </a:lnTo>
                  <a:lnTo>
                    <a:pt x="0" y="129"/>
                  </a:lnTo>
                </a:path>
              </a:pathLst>
            </a:custGeom>
            <a:solidFill>
              <a:srgbClr val="C0000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13" name="任意多边形 440435"/>
            <p:cNvSpPr/>
            <p:nvPr/>
          </p:nvSpPr>
          <p:spPr>
            <a:xfrm>
              <a:off x="1515" y="2932"/>
              <a:ext cx="90" cy="41"/>
            </a:xfrm>
            <a:custGeom>
              <a:avLst/>
              <a:gdLst/>
              <a:ahLst/>
              <a:cxnLst/>
              <a:rect l="0" t="0" r="0" b="0"/>
              <a:pathLst>
                <a:path w="93" h="42">
                  <a:moveTo>
                    <a:pt x="0" y="21"/>
                  </a:moveTo>
                  <a:lnTo>
                    <a:pt x="6" y="0"/>
                  </a:lnTo>
                  <a:lnTo>
                    <a:pt x="27" y="13"/>
                  </a:lnTo>
                  <a:lnTo>
                    <a:pt x="62" y="0"/>
                  </a:lnTo>
                  <a:lnTo>
                    <a:pt x="92" y="16"/>
                  </a:lnTo>
                  <a:lnTo>
                    <a:pt x="83" y="39"/>
                  </a:lnTo>
                  <a:lnTo>
                    <a:pt x="81" y="20"/>
                  </a:lnTo>
                  <a:lnTo>
                    <a:pt x="62" y="12"/>
                  </a:lnTo>
                  <a:lnTo>
                    <a:pt x="43" y="24"/>
                  </a:lnTo>
                  <a:lnTo>
                    <a:pt x="47" y="35"/>
                  </a:lnTo>
                  <a:lnTo>
                    <a:pt x="39" y="41"/>
                  </a:lnTo>
                  <a:lnTo>
                    <a:pt x="0" y="21"/>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14" name="任意多边形 440436"/>
            <p:cNvSpPr/>
            <p:nvPr/>
          </p:nvSpPr>
          <p:spPr>
            <a:xfrm>
              <a:off x="5050" y="3121"/>
              <a:ext cx="157" cy="122"/>
            </a:xfrm>
            <a:custGeom>
              <a:avLst/>
              <a:gdLst/>
              <a:ahLst/>
              <a:cxnLst/>
              <a:rect l="0" t="0" r="0" b="0"/>
              <a:pathLst>
                <a:path w="163" h="128">
                  <a:moveTo>
                    <a:pt x="0" y="0"/>
                  </a:moveTo>
                  <a:lnTo>
                    <a:pt x="2" y="105"/>
                  </a:lnTo>
                  <a:lnTo>
                    <a:pt x="28" y="109"/>
                  </a:lnTo>
                  <a:lnTo>
                    <a:pt x="55" y="79"/>
                  </a:lnTo>
                  <a:lnTo>
                    <a:pt x="83" y="93"/>
                  </a:lnTo>
                  <a:lnTo>
                    <a:pt x="110" y="121"/>
                  </a:lnTo>
                  <a:lnTo>
                    <a:pt x="162" y="127"/>
                  </a:lnTo>
                  <a:lnTo>
                    <a:pt x="103" y="79"/>
                  </a:lnTo>
                  <a:lnTo>
                    <a:pt x="108" y="56"/>
                  </a:lnTo>
                  <a:lnTo>
                    <a:pt x="79" y="48"/>
                  </a:lnTo>
                  <a:lnTo>
                    <a:pt x="54" y="20"/>
                  </a:lnTo>
                  <a:lnTo>
                    <a:pt x="0" y="0"/>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15" name="任意多边形 440437"/>
            <p:cNvSpPr/>
            <p:nvPr/>
          </p:nvSpPr>
          <p:spPr>
            <a:xfrm>
              <a:off x="5165" y="3147"/>
              <a:ext cx="65" cy="33"/>
            </a:xfrm>
            <a:custGeom>
              <a:avLst/>
              <a:gdLst/>
              <a:ahLst/>
              <a:cxnLst/>
              <a:rect l="0" t="0" r="0" b="0"/>
              <a:pathLst>
                <a:path w="67" h="35">
                  <a:moveTo>
                    <a:pt x="0" y="21"/>
                  </a:moveTo>
                  <a:lnTo>
                    <a:pt x="39" y="34"/>
                  </a:lnTo>
                  <a:lnTo>
                    <a:pt x="66" y="10"/>
                  </a:lnTo>
                  <a:lnTo>
                    <a:pt x="55" y="0"/>
                  </a:lnTo>
                  <a:lnTo>
                    <a:pt x="47" y="13"/>
                  </a:lnTo>
                  <a:lnTo>
                    <a:pt x="0" y="21"/>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16" name="任意多边形 440438"/>
            <p:cNvSpPr/>
            <p:nvPr/>
          </p:nvSpPr>
          <p:spPr>
            <a:xfrm>
              <a:off x="5205" y="3124"/>
              <a:ext cx="34" cy="31"/>
            </a:xfrm>
            <a:custGeom>
              <a:avLst/>
              <a:gdLst/>
              <a:ahLst/>
              <a:cxnLst/>
              <a:rect l="0" t="0" r="0" b="0"/>
              <a:pathLst>
                <a:path w="36" h="33">
                  <a:moveTo>
                    <a:pt x="0" y="0"/>
                  </a:moveTo>
                  <a:lnTo>
                    <a:pt x="26" y="14"/>
                  </a:lnTo>
                  <a:lnTo>
                    <a:pt x="35" y="32"/>
                  </a:lnTo>
                  <a:lnTo>
                    <a:pt x="35" y="18"/>
                  </a:lnTo>
                  <a:lnTo>
                    <a:pt x="0" y="0"/>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17" name="任意多边形 440439"/>
            <p:cNvSpPr/>
            <p:nvPr/>
          </p:nvSpPr>
          <p:spPr>
            <a:xfrm>
              <a:off x="1837" y="3382"/>
              <a:ext cx="130" cy="133"/>
            </a:xfrm>
            <a:custGeom>
              <a:avLst/>
              <a:gdLst/>
              <a:ahLst/>
              <a:cxnLst/>
              <a:rect l="0" t="0" r="0" b="0"/>
              <a:pathLst>
                <a:path w="134" h="139">
                  <a:moveTo>
                    <a:pt x="0" y="51"/>
                  </a:moveTo>
                  <a:lnTo>
                    <a:pt x="9" y="8"/>
                  </a:lnTo>
                  <a:lnTo>
                    <a:pt x="57" y="0"/>
                  </a:lnTo>
                  <a:lnTo>
                    <a:pt x="73" y="14"/>
                  </a:lnTo>
                  <a:lnTo>
                    <a:pt x="77" y="47"/>
                  </a:lnTo>
                  <a:lnTo>
                    <a:pt x="111" y="52"/>
                  </a:lnTo>
                  <a:lnTo>
                    <a:pt x="116" y="75"/>
                  </a:lnTo>
                  <a:lnTo>
                    <a:pt x="133" y="79"/>
                  </a:lnTo>
                  <a:lnTo>
                    <a:pt x="130" y="108"/>
                  </a:lnTo>
                  <a:lnTo>
                    <a:pt x="114" y="138"/>
                  </a:lnTo>
                  <a:lnTo>
                    <a:pt x="69" y="136"/>
                  </a:lnTo>
                  <a:lnTo>
                    <a:pt x="78" y="102"/>
                  </a:lnTo>
                  <a:lnTo>
                    <a:pt x="0" y="51"/>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18" name="任意多边形 440440"/>
            <p:cNvSpPr/>
            <p:nvPr/>
          </p:nvSpPr>
          <p:spPr>
            <a:xfrm>
              <a:off x="1541" y="3084"/>
              <a:ext cx="200" cy="282"/>
            </a:xfrm>
            <a:custGeom>
              <a:avLst/>
              <a:gdLst/>
              <a:ahLst/>
              <a:cxnLst/>
              <a:rect l="0" t="0" r="0" b="0"/>
              <a:pathLst>
                <a:path w="206" h="295">
                  <a:moveTo>
                    <a:pt x="0" y="68"/>
                  </a:moveTo>
                  <a:lnTo>
                    <a:pt x="4" y="93"/>
                  </a:lnTo>
                  <a:lnTo>
                    <a:pt x="41" y="133"/>
                  </a:lnTo>
                  <a:lnTo>
                    <a:pt x="82" y="229"/>
                  </a:lnTo>
                  <a:lnTo>
                    <a:pt x="175" y="294"/>
                  </a:lnTo>
                  <a:lnTo>
                    <a:pt x="191" y="281"/>
                  </a:lnTo>
                  <a:lnTo>
                    <a:pt x="199" y="261"/>
                  </a:lnTo>
                  <a:lnTo>
                    <a:pt x="186" y="254"/>
                  </a:lnTo>
                  <a:lnTo>
                    <a:pt x="194" y="249"/>
                  </a:lnTo>
                  <a:lnTo>
                    <a:pt x="205" y="198"/>
                  </a:lnTo>
                  <a:lnTo>
                    <a:pt x="190" y="175"/>
                  </a:lnTo>
                  <a:lnTo>
                    <a:pt x="176" y="175"/>
                  </a:lnTo>
                  <a:lnTo>
                    <a:pt x="176" y="148"/>
                  </a:lnTo>
                  <a:lnTo>
                    <a:pt x="159" y="160"/>
                  </a:lnTo>
                  <a:lnTo>
                    <a:pt x="136" y="149"/>
                  </a:lnTo>
                  <a:lnTo>
                    <a:pt x="122" y="120"/>
                  </a:lnTo>
                  <a:lnTo>
                    <a:pt x="145" y="82"/>
                  </a:lnTo>
                  <a:lnTo>
                    <a:pt x="186" y="66"/>
                  </a:lnTo>
                  <a:lnTo>
                    <a:pt x="175" y="59"/>
                  </a:lnTo>
                  <a:lnTo>
                    <a:pt x="182" y="39"/>
                  </a:lnTo>
                  <a:lnTo>
                    <a:pt x="134" y="36"/>
                  </a:lnTo>
                  <a:lnTo>
                    <a:pt x="99" y="0"/>
                  </a:lnTo>
                  <a:lnTo>
                    <a:pt x="91" y="26"/>
                  </a:lnTo>
                  <a:lnTo>
                    <a:pt x="53" y="48"/>
                  </a:lnTo>
                  <a:lnTo>
                    <a:pt x="36" y="76"/>
                  </a:lnTo>
                  <a:lnTo>
                    <a:pt x="14" y="72"/>
                  </a:lnTo>
                  <a:lnTo>
                    <a:pt x="17" y="55"/>
                  </a:lnTo>
                  <a:lnTo>
                    <a:pt x="0" y="68"/>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19" name="任意多边形 440441"/>
            <p:cNvSpPr/>
            <p:nvPr/>
          </p:nvSpPr>
          <p:spPr>
            <a:xfrm>
              <a:off x="4673" y="2906"/>
              <a:ext cx="37" cy="46"/>
            </a:xfrm>
            <a:custGeom>
              <a:avLst/>
              <a:gdLst/>
              <a:ahLst/>
              <a:cxnLst/>
              <a:rect l="0" t="0" r="0" b="0"/>
              <a:pathLst>
                <a:path w="39" h="48">
                  <a:moveTo>
                    <a:pt x="0" y="47"/>
                  </a:moveTo>
                  <a:lnTo>
                    <a:pt x="25" y="25"/>
                  </a:lnTo>
                  <a:lnTo>
                    <a:pt x="38" y="0"/>
                  </a:lnTo>
                  <a:lnTo>
                    <a:pt x="0" y="47"/>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20" name="任意多边形 440442"/>
            <p:cNvSpPr/>
            <p:nvPr/>
          </p:nvSpPr>
          <p:spPr>
            <a:xfrm>
              <a:off x="4716" y="2792"/>
              <a:ext cx="65" cy="96"/>
            </a:xfrm>
            <a:custGeom>
              <a:avLst/>
              <a:gdLst/>
              <a:ahLst/>
              <a:cxnLst/>
              <a:rect l="0" t="0" r="0" b="0"/>
              <a:pathLst>
                <a:path w="67" h="101">
                  <a:moveTo>
                    <a:pt x="0" y="39"/>
                  </a:moveTo>
                  <a:lnTo>
                    <a:pt x="12" y="0"/>
                  </a:lnTo>
                  <a:lnTo>
                    <a:pt x="36" y="1"/>
                  </a:lnTo>
                  <a:lnTo>
                    <a:pt x="41" y="27"/>
                  </a:lnTo>
                  <a:lnTo>
                    <a:pt x="24" y="54"/>
                  </a:lnTo>
                  <a:lnTo>
                    <a:pt x="28" y="68"/>
                  </a:lnTo>
                  <a:lnTo>
                    <a:pt x="63" y="78"/>
                  </a:lnTo>
                  <a:lnTo>
                    <a:pt x="66" y="100"/>
                  </a:lnTo>
                  <a:lnTo>
                    <a:pt x="44" y="78"/>
                  </a:lnTo>
                  <a:lnTo>
                    <a:pt x="44" y="89"/>
                  </a:lnTo>
                  <a:lnTo>
                    <a:pt x="12" y="78"/>
                  </a:lnTo>
                  <a:lnTo>
                    <a:pt x="0" y="39"/>
                  </a:lnTo>
                </a:path>
              </a:pathLst>
            </a:custGeom>
            <a:solidFill>
              <a:srgbClr val="C0000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21" name="任意多边形 440443"/>
            <p:cNvSpPr/>
            <p:nvPr/>
          </p:nvSpPr>
          <p:spPr>
            <a:xfrm>
              <a:off x="4721" y="2873"/>
              <a:ext cx="22" cy="22"/>
            </a:xfrm>
            <a:custGeom>
              <a:avLst/>
              <a:gdLst/>
              <a:ahLst/>
              <a:cxnLst/>
              <a:rect l="0" t="0" r="0" b="0"/>
              <a:pathLst>
                <a:path w="23" h="23">
                  <a:moveTo>
                    <a:pt x="0" y="0"/>
                  </a:moveTo>
                  <a:lnTo>
                    <a:pt x="11" y="0"/>
                  </a:lnTo>
                  <a:lnTo>
                    <a:pt x="22" y="4"/>
                  </a:lnTo>
                  <a:lnTo>
                    <a:pt x="17" y="22"/>
                  </a:lnTo>
                  <a:lnTo>
                    <a:pt x="0" y="0"/>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22" name="任意多边形 440444"/>
            <p:cNvSpPr/>
            <p:nvPr/>
          </p:nvSpPr>
          <p:spPr>
            <a:xfrm>
              <a:off x="4747" y="2898"/>
              <a:ext cx="22" cy="24"/>
            </a:xfrm>
            <a:custGeom>
              <a:avLst/>
              <a:gdLst/>
              <a:ahLst/>
              <a:cxnLst/>
              <a:rect l="0" t="0" r="0" b="0"/>
              <a:pathLst>
                <a:path w="23" h="25">
                  <a:moveTo>
                    <a:pt x="0" y="0"/>
                  </a:moveTo>
                  <a:lnTo>
                    <a:pt x="1" y="24"/>
                  </a:lnTo>
                  <a:lnTo>
                    <a:pt x="22" y="13"/>
                  </a:lnTo>
                  <a:lnTo>
                    <a:pt x="0" y="0"/>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23" name="任意多边形 440445"/>
            <p:cNvSpPr/>
            <p:nvPr/>
          </p:nvSpPr>
          <p:spPr>
            <a:xfrm>
              <a:off x="4749" y="2931"/>
              <a:ext cx="70" cy="66"/>
            </a:xfrm>
            <a:custGeom>
              <a:avLst/>
              <a:gdLst/>
              <a:ahLst/>
              <a:cxnLst/>
              <a:rect l="0" t="0" r="0" b="0"/>
              <a:pathLst>
                <a:path w="72" h="68">
                  <a:moveTo>
                    <a:pt x="0" y="45"/>
                  </a:moveTo>
                  <a:lnTo>
                    <a:pt x="14" y="21"/>
                  </a:lnTo>
                  <a:lnTo>
                    <a:pt x="33" y="25"/>
                  </a:lnTo>
                  <a:lnTo>
                    <a:pt x="58" y="0"/>
                  </a:lnTo>
                  <a:lnTo>
                    <a:pt x="71" y="14"/>
                  </a:lnTo>
                  <a:lnTo>
                    <a:pt x="68" y="54"/>
                  </a:lnTo>
                  <a:lnTo>
                    <a:pt x="62" y="38"/>
                  </a:lnTo>
                  <a:lnTo>
                    <a:pt x="56" y="67"/>
                  </a:lnTo>
                  <a:lnTo>
                    <a:pt x="37" y="58"/>
                  </a:lnTo>
                  <a:lnTo>
                    <a:pt x="26" y="29"/>
                  </a:lnTo>
                  <a:lnTo>
                    <a:pt x="0" y="45"/>
                  </a:lnTo>
                </a:path>
              </a:pathLst>
            </a:custGeom>
            <a:solidFill>
              <a:srgbClr val="C0000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24" name="任意多边形 440446"/>
            <p:cNvSpPr/>
            <p:nvPr/>
          </p:nvSpPr>
          <p:spPr>
            <a:xfrm>
              <a:off x="4757" y="2914"/>
              <a:ext cx="21" cy="29"/>
            </a:xfrm>
            <a:custGeom>
              <a:avLst/>
              <a:gdLst/>
              <a:ahLst/>
              <a:cxnLst/>
              <a:rect l="0" t="0" r="0" b="0"/>
              <a:pathLst>
                <a:path w="22" h="30">
                  <a:moveTo>
                    <a:pt x="0" y="17"/>
                  </a:moveTo>
                  <a:lnTo>
                    <a:pt x="5" y="12"/>
                  </a:lnTo>
                  <a:lnTo>
                    <a:pt x="21" y="0"/>
                  </a:lnTo>
                  <a:lnTo>
                    <a:pt x="14" y="29"/>
                  </a:lnTo>
                  <a:lnTo>
                    <a:pt x="0" y="17"/>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25" name="任意多边形 440447"/>
            <p:cNvSpPr/>
            <p:nvPr/>
          </p:nvSpPr>
          <p:spPr>
            <a:xfrm>
              <a:off x="3046" y="2140"/>
              <a:ext cx="159" cy="119"/>
            </a:xfrm>
            <a:custGeom>
              <a:avLst/>
              <a:gdLst/>
              <a:ahLst/>
              <a:cxnLst/>
              <a:rect l="0" t="0" r="0" b="0"/>
              <a:pathLst>
                <a:path w="164" h="124">
                  <a:moveTo>
                    <a:pt x="0" y="22"/>
                  </a:moveTo>
                  <a:lnTo>
                    <a:pt x="9" y="86"/>
                  </a:lnTo>
                  <a:lnTo>
                    <a:pt x="95" y="118"/>
                  </a:lnTo>
                  <a:lnTo>
                    <a:pt x="136" y="123"/>
                  </a:lnTo>
                  <a:lnTo>
                    <a:pt x="163" y="90"/>
                  </a:lnTo>
                  <a:lnTo>
                    <a:pt x="149" y="54"/>
                  </a:lnTo>
                  <a:lnTo>
                    <a:pt x="158" y="44"/>
                  </a:lnTo>
                  <a:lnTo>
                    <a:pt x="152" y="16"/>
                  </a:lnTo>
                  <a:lnTo>
                    <a:pt x="91" y="6"/>
                  </a:lnTo>
                  <a:lnTo>
                    <a:pt x="51" y="0"/>
                  </a:lnTo>
                  <a:lnTo>
                    <a:pt x="0" y="22"/>
                  </a:lnTo>
                </a:path>
              </a:pathLst>
            </a:custGeom>
            <a:solidFill>
              <a:srgbClr val="C0000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26" name="任意多边形 440448"/>
            <p:cNvSpPr/>
            <p:nvPr/>
          </p:nvSpPr>
          <p:spPr>
            <a:xfrm>
              <a:off x="2680" y="2396"/>
              <a:ext cx="50" cy="88"/>
            </a:xfrm>
            <a:custGeom>
              <a:avLst/>
              <a:gdLst/>
              <a:ahLst/>
              <a:cxnLst/>
              <a:rect l="0" t="0" r="0" b="0"/>
              <a:pathLst>
                <a:path w="52" h="92">
                  <a:moveTo>
                    <a:pt x="0" y="59"/>
                  </a:moveTo>
                  <a:lnTo>
                    <a:pt x="9" y="0"/>
                  </a:lnTo>
                  <a:lnTo>
                    <a:pt x="51" y="4"/>
                  </a:lnTo>
                  <a:lnTo>
                    <a:pt x="32" y="42"/>
                  </a:lnTo>
                  <a:lnTo>
                    <a:pt x="32" y="88"/>
                  </a:lnTo>
                  <a:lnTo>
                    <a:pt x="8" y="91"/>
                  </a:lnTo>
                  <a:lnTo>
                    <a:pt x="10" y="62"/>
                  </a:lnTo>
                  <a:lnTo>
                    <a:pt x="0" y="59"/>
                  </a:lnTo>
                </a:path>
              </a:pathLst>
            </a:custGeom>
            <a:solidFill>
              <a:srgbClr val="C0000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27" name="任意多边形 440449"/>
            <p:cNvSpPr/>
            <p:nvPr/>
          </p:nvSpPr>
          <p:spPr>
            <a:xfrm>
              <a:off x="3139" y="2275"/>
              <a:ext cx="151" cy="87"/>
            </a:xfrm>
            <a:custGeom>
              <a:avLst/>
              <a:gdLst/>
              <a:ahLst/>
              <a:cxnLst/>
              <a:rect l="0" t="0" r="0" b="0"/>
              <a:pathLst>
                <a:path w="156" h="91">
                  <a:moveTo>
                    <a:pt x="0" y="44"/>
                  </a:moveTo>
                  <a:lnTo>
                    <a:pt x="41" y="80"/>
                  </a:lnTo>
                  <a:lnTo>
                    <a:pt x="137" y="90"/>
                  </a:lnTo>
                  <a:lnTo>
                    <a:pt x="155" y="59"/>
                  </a:lnTo>
                  <a:lnTo>
                    <a:pt x="130" y="56"/>
                  </a:lnTo>
                  <a:lnTo>
                    <a:pt x="128" y="29"/>
                  </a:lnTo>
                  <a:lnTo>
                    <a:pt x="106" y="0"/>
                  </a:lnTo>
                  <a:lnTo>
                    <a:pt x="41" y="5"/>
                  </a:lnTo>
                  <a:lnTo>
                    <a:pt x="0" y="44"/>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28" name="任意多边形 440450"/>
            <p:cNvSpPr/>
            <p:nvPr/>
          </p:nvSpPr>
          <p:spPr>
            <a:xfrm>
              <a:off x="3371" y="2567"/>
              <a:ext cx="333" cy="273"/>
            </a:xfrm>
            <a:custGeom>
              <a:avLst/>
              <a:gdLst/>
              <a:ahLst/>
              <a:cxnLst/>
              <a:rect l="0" t="0" r="0" b="0"/>
              <a:pathLst>
                <a:path w="344" h="286">
                  <a:moveTo>
                    <a:pt x="0" y="74"/>
                  </a:moveTo>
                  <a:lnTo>
                    <a:pt x="5" y="49"/>
                  </a:lnTo>
                  <a:lnTo>
                    <a:pt x="22" y="55"/>
                  </a:lnTo>
                  <a:lnTo>
                    <a:pt x="44" y="40"/>
                  </a:lnTo>
                  <a:lnTo>
                    <a:pt x="54" y="29"/>
                  </a:lnTo>
                  <a:lnTo>
                    <a:pt x="36" y="12"/>
                  </a:lnTo>
                  <a:lnTo>
                    <a:pt x="72" y="0"/>
                  </a:lnTo>
                  <a:lnTo>
                    <a:pt x="147" y="33"/>
                  </a:lnTo>
                  <a:lnTo>
                    <a:pt x="147" y="45"/>
                  </a:lnTo>
                  <a:lnTo>
                    <a:pt x="164" y="54"/>
                  </a:lnTo>
                  <a:lnTo>
                    <a:pt x="179" y="60"/>
                  </a:lnTo>
                  <a:lnTo>
                    <a:pt x="194" y="55"/>
                  </a:lnTo>
                  <a:lnTo>
                    <a:pt x="224" y="64"/>
                  </a:lnTo>
                  <a:lnTo>
                    <a:pt x="263" y="129"/>
                  </a:lnTo>
                  <a:lnTo>
                    <a:pt x="268" y="133"/>
                  </a:lnTo>
                  <a:lnTo>
                    <a:pt x="283" y="159"/>
                  </a:lnTo>
                  <a:lnTo>
                    <a:pt x="334" y="166"/>
                  </a:lnTo>
                  <a:lnTo>
                    <a:pt x="343" y="178"/>
                  </a:lnTo>
                  <a:lnTo>
                    <a:pt x="330" y="210"/>
                  </a:lnTo>
                  <a:lnTo>
                    <a:pt x="283" y="228"/>
                  </a:lnTo>
                  <a:lnTo>
                    <a:pt x="230" y="239"/>
                  </a:lnTo>
                  <a:lnTo>
                    <a:pt x="189" y="285"/>
                  </a:lnTo>
                  <a:lnTo>
                    <a:pt x="189" y="267"/>
                  </a:lnTo>
                  <a:lnTo>
                    <a:pt x="160" y="256"/>
                  </a:lnTo>
                  <a:lnTo>
                    <a:pt x="130" y="271"/>
                  </a:lnTo>
                  <a:lnTo>
                    <a:pt x="101" y="220"/>
                  </a:lnTo>
                  <a:lnTo>
                    <a:pt x="76" y="199"/>
                  </a:lnTo>
                  <a:lnTo>
                    <a:pt x="60" y="145"/>
                  </a:lnTo>
                  <a:lnTo>
                    <a:pt x="0" y="74"/>
                  </a:lnTo>
                </a:path>
              </a:pathLst>
            </a:custGeom>
            <a:solidFill>
              <a:srgbClr val="C0000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29" name="任意多边形 440451"/>
            <p:cNvSpPr/>
            <p:nvPr/>
          </p:nvSpPr>
          <p:spPr>
            <a:xfrm>
              <a:off x="3135" y="1542"/>
              <a:ext cx="2692" cy="852"/>
            </a:xfrm>
            <a:custGeom>
              <a:avLst/>
              <a:gdLst/>
              <a:ahLst/>
              <a:cxnLst/>
              <a:rect l="0" t="0" r="0" b="0"/>
              <a:pathLst>
                <a:path w="2784" h="890">
                  <a:moveTo>
                    <a:pt x="0" y="631"/>
                  </a:moveTo>
                  <a:lnTo>
                    <a:pt x="21" y="611"/>
                  </a:lnTo>
                  <a:lnTo>
                    <a:pt x="14" y="619"/>
                  </a:lnTo>
                  <a:lnTo>
                    <a:pt x="24" y="621"/>
                  </a:lnTo>
                  <a:lnTo>
                    <a:pt x="21" y="580"/>
                  </a:lnTo>
                  <a:lnTo>
                    <a:pt x="31" y="561"/>
                  </a:lnTo>
                  <a:lnTo>
                    <a:pt x="44" y="558"/>
                  </a:lnTo>
                  <a:lnTo>
                    <a:pt x="71" y="576"/>
                  </a:lnTo>
                  <a:lnTo>
                    <a:pt x="78" y="540"/>
                  </a:lnTo>
                  <a:lnTo>
                    <a:pt x="66" y="542"/>
                  </a:lnTo>
                  <a:lnTo>
                    <a:pt x="62" y="522"/>
                  </a:lnTo>
                  <a:lnTo>
                    <a:pt x="171" y="504"/>
                  </a:lnTo>
                  <a:lnTo>
                    <a:pt x="144" y="496"/>
                  </a:lnTo>
                  <a:lnTo>
                    <a:pt x="145" y="486"/>
                  </a:lnTo>
                  <a:lnTo>
                    <a:pt x="129" y="489"/>
                  </a:lnTo>
                  <a:lnTo>
                    <a:pt x="191" y="438"/>
                  </a:lnTo>
                  <a:lnTo>
                    <a:pt x="164" y="381"/>
                  </a:lnTo>
                  <a:lnTo>
                    <a:pt x="171" y="356"/>
                  </a:lnTo>
                  <a:lnTo>
                    <a:pt x="153" y="326"/>
                  </a:lnTo>
                  <a:lnTo>
                    <a:pt x="167" y="310"/>
                  </a:lnTo>
                  <a:lnTo>
                    <a:pt x="144" y="287"/>
                  </a:lnTo>
                  <a:lnTo>
                    <a:pt x="151" y="268"/>
                  </a:lnTo>
                  <a:lnTo>
                    <a:pt x="182" y="246"/>
                  </a:lnTo>
                  <a:lnTo>
                    <a:pt x="198" y="244"/>
                  </a:lnTo>
                  <a:lnTo>
                    <a:pt x="219" y="249"/>
                  </a:lnTo>
                  <a:lnTo>
                    <a:pt x="201" y="253"/>
                  </a:lnTo>
                  <a:lnTo>
                    <a:pt x="215" y="261"/>
                  </a:lnTo>
                  <a:lnTo>
                    <a:pt x="264" y="264"/>
                  </a:lnTo>
                  <a:lnTo>
                    <a:pt x="349" y="308"/>
                  </a:lnTo>
                  <a:lnTo>
                    <a:pt x="350" y="330"/>
                  </a:lnTo>
                  <a:lnTo>
                    <a:pt x="314" y="350"/>
                  </a:lnTo>
                  <a:lnTo>
                    <a:pt x="199" y="323"/>
                  </a:lnTo>
                  <a:lnTo>
                    <a:pt x="246" y="356"/>
                  </a:lnTo>
                  <a:lnTo>
                    <a:pt x="245" y="392"/>
                  </a:lnTo>
                  <a:lnTo>
                    <a:pt x="291" y="410"/>
                  </a:lnTo>
                  <a:lnTo>
                    <a:pt x="303" y="407"/>
                  </a:lnTo>
                  <a:lnTo>
                    <a:pt x="296" y="392"/>
                  </a:lnTo>
                  <a:lnTo>
                    <a:pt x="275" y="385"/>
                  </a:lnTo>
                  <a:lnTo>
                    <a:pt x="280" y="373"/>
                  </a:lnTo>
                  <a:lnTo>
                    <a:pt x="302" y="387"/>
                  </a:lnTo>
                  <a:lnTo>
                    <a:pt x="346" y="392"/>
                  </a:lnTo>
                  <a:lnTo>
                    <a:pt x="327" y="362"/>
                  </a:lnTo>
                  <a:lnTo>
                    <a:pt x="369" y="338"/>
                  </a:lnTo>
                  <a:lnTo>
                    <a:pt x="399" y="356"/>
                  </a:lnTo>
                  <a:lnTo>
                    <a:pt x="399" y="290"/>
                  </a:lnTo>
                  <a:lnTo>
                    <a:pt x="385" y="279"/>
                  </a:lnTo>
                  <a:lnTo>
                    <a:pt x="435" y="294"/>
                  </a:lnTo>
                  <a:lnTo>
                    <a:pt x="439" y="302"/>
                  </a:lnTo>
                  <a:lnTo>
                    <a:pt x="412" y="312"/>
                  </a:lnTo>
                  <a:lnTo>
                    <a:pt x="439" y="334"/>
                  </a:lnTo>
                  <a:lnTo>
                    <a:pt x="462" y="310"/>
                  </a:lnTo>
                  <a:lnTo>
                    <a:pt x="555" y="271"/>
                  </a:lnTo>
                  <a:lnTo>
                    <a:pt x="570" y="269"/>
                  </a:lnTo>
                  <a:lnTo>
                    <a:pt x="555" y="276"/>
                  </a:lnTo>
                  <a:lnTo>
                    <a:pt x="571" y="295"/>
                  </a:lnTo>
                  <a:lnTo>
                    <a:pt x="639" y="269"/>
                  </a:lnTo>
                  <a:lnTo>
                    <a:pt x="655" y="288"/>
                  </a:lnTo>
                  <a:lnTo>
                    <a:pt x="671" y="273"/>
                  </a:lnTo>
                  <a:lnTo>
                    <a:pt x="663" y="252"/>
                  </a:lnTo>
                  <a:lnTo>
                    <a:pt x="673" y="245"/>
                  </a:lnTo>
                  <a:lnTo>
                    <a:pt x="724" y="256"/>
                  </a:lnTo>
                  <a:lnTo>
                    <a:pt x="793" y="294"/>
                  </a:lnTo>
                  <a:lnTo>
                    <a:pt x="806" y="275"/>
                  </a:lnTo>
                  <a:lnTo>
                    <a:pt x="791" y="256"/>
                  </a:lnTo>
                  <a:lnTo>
                    <a:pt x="770" y="250"/>
                  </a:lnTo>
                  <a:lnTo>
                    <a:pt x="778" y="222"/>
                  </a:lnTo>
                  <a:lnTo>
                    <a:pt x="764" y="218"/>
                  </a:lnTo>
                  <a:lnTo>
                    <a:pt x="768" y="205"/>
                  </a:lnTo>
                  <a:lnTo>
                    <a:pt x="794" y="190"/>
                  </a:lnTo>
                  <a:lnTo>
                    <a:pt x="809" y="155"/>
                  </a:lnTo>
                  <a:lnTo>
                    <a:pt x="845" y="155"/>
                  </a:lnTo>
                  <a:lnTo>
                    <a:pt x="862" y="160"/>
                  </a:lnTo>
                  <a:lnTo>
                    <a:pt x="849" y="198"/>
                  </a:lnTo>
                  <a:lnTo>
                    <a:pt x="864" y="217"/>
                  </a:lnTo>
                  <a:lnTo>
                    <a:pt x="859" y="268"/>
                  </a:lnTo>
                  <a:lnTo>
                    <a:pt x="876" y="287"/>
                  </a:lnTo>
                  <a:lnTo>
                    <a:pt x="870" y="306"/>
                  </a:lnTo>
                  <a:lnTo>
                    <a:pt x="843" y="319"/>
                  </a:lnTo>
                  <a:lnTo>
                    <a:pt x="852" y="326"/>
                  </a:lnTo>
                  <a:lnTo>
                    <a:pt x="816" y="334"/>
                  </a:lnTo>
                  <a:lnTo>
                    <a:pt x="853" y="346"/>
                  </a:lnTo>
                  <a:lnTo>
                    <a:pt x="897" y="306"/>
                  </a:lnTo>
                  <a:lnTo>
                    <a:pt x="891" y="279"/>
                  </a:lnTo>
                  <a:lnTo>
                    <a:pt x="906" y="275"/>
                  </a:lnTo>
                  <a:lnTo>
                    <a:pt x="929" y="271"/>
                  </a:lnTo>
                  <a:lnTo>
                    <a:pt x="940" y="285"/>
                  </a:lnTo>
                  <a:lnTo>
                    <a:pt x="938" y="304"/>
                  </a:lnTo>
                  <a:lnTo>
                    <a:pt x="965" y="310"/>
                  </a:lnTo>
                  <a:lnTo>
                    <a:pt x="944" y="304"/>
                  </a:lnTo>
                  <a:lnTo>
                    <a:pt x="953" y="292"/>
                  </a:lnTo>
                  <a:lnTo>
                    <a:pt x="945" y="275"/>
                  </a:lnTo>
                  <a:lnTo>
                    <a:pt x="882" y="264"/>
                  </a:lnTo>
                  <a:lnTo>
                    <a:pt x="891" y="223"/>
                  </a:lnTo>
                  <a:lnTo>
                    <a:pt x="870" y="198"/>
                  </a:lnTo>
                  <a:lnTo>
                    <a:pt x="901" y="174"/>
                  </a:lnTo>
                  <a:lnTo>
                    <a:pt x="897" y="157"/>
                  </a:lnTo>
                  <a:lnTo>
                    <a:pt x="911" y="167"/>
                  </a:lnTo>
                  <a:lnTo>
                    <a:pt x="905" y="199"/>
                  </a:lnTo>
                  <a:lnTo>
                    <a:pt x="914" y="205"/>
                  </a:lnTo>
                  <a:lnTo>
                    <a:pt x="957" y="214"/>
                  </a:lnTo>
                  <a:lnTo>
                    <a:pt x="918" y="187"/>
                  </a:lnTo>
                  <a:lnTo>
                    <a:pt x="948" y="188"/>
                  </a:lnTo>
                  <a:lnTo>
                    <a:pt x="941" y="178"/>
                  </a:lnTo>
                  <a:lnTo>
                    <a:pt x="957" y="172"/>
                  </a:lnTo>
                  <a:lnTo>
                    <a:pt x="1036" y="194"/>
                  </a:lnTo>
                  <a:lnTo>
                    <a:pt x="1021" y="207"/>
                  </a:lnTo>
                  <a:lnTo>
                    <a:pt x="1019" y="229"/>
                  </a:lnTo>
                  <a:lnTo>
                    <a:pt x="1036" y="241"/>
                  </a:lnTo>
                  <a:lnTo>
                    <a:pt x="1044" y="194"/>
                  </a:lnTo>
                  <a:lnTo>
                    <a:pt x="1000" y="169"/>
                  </a:lnTo>
                  <a:lnTo>
                    <a:pt x="991" y="137"/>
                  </a:lnTo>
                  <a:lnTo>
                    <a:pt x="1091" y="125"/>
                  </a:lnTo>
                  <a:lnTo>
                    <a:pt x="1079" y="94"/>
                  </a:lnTo>
                  <a:lnTo>
                    <a:pt x="1091" y="101"/>
                  </a:lnTo>
                  <a:lnTo>
                    <a:pt x="1108" y="89"/>
                  </a:lnTo>
                  <a:lnTo>
                    <a:pt x="1096" y="86"/>
                  </a:lnTo>
                  <a:lnTo>
                    <a:pt x="1201" y="62"/>
                  </a:lnTo>
                  <a:lnTo>
                    <a:pt x="1192" y="55"/>
                  </a:lnTo>
                  <a:lnTo>
                    <a:pt x="1241" y="52"/>
                  </a:lnTo>
                  <a:lnTo>
                    <a:pt x="1239" y="60"/>
                  </a:lnTo>
                  <a:lnTo>
                    <a:pt x="1251" y="60"/>
                  </a:lnTo>
                  <a:lnTo>
                    <a:pt x="1286" y="49"/>
                  </a:lnTo>
                  <a:lnTo>
                    <a:pt x="1304" y="55"/>
                  </a:lnTo>
                  <a:lnTo>
                    <a:pt x="1288" y="41"/>
                  </a:lnTo>
                  <a:lnTo>
                    <a:pt x="1328" y="39"/>
                  </a:lnTo>
                  <a:lnTo>
                    <a:pt x="1330" y="22"/>
                  </a:lnTo>
                  <a:lnTo>
                    <a:pt x="1375" y="0"/>
                  </a:lnTo>
                  <a:lnTo>
                    <a:pt x="1408" y="13"/>
                  </a:lnTo>
                  <a:lnTo>
                    <a:pt x="1381" y="25"/>
                  </a:lnTo>
                  <a:lnTo>
                    <a:pt x="1428" y="24"/>
                  </a:lnTo>
                  <a:lnTo>
                    <a:pt x="1409" y="41"/>
                  </a:lnTo>
                  <a:lnTo>
                    <a:pt x="1489" y="33"/>
                  </a:lnTo>
                  <a:lnTo>
                    <a:pt x="1533" y="60"/>
                  </a:lnTo>
                  <a:lnTo>
                    <a:pt x="1527" y="70"/>
                  </a:lnTo>
                  <a:lnTo>
                    <a:pt x="1512" y="64"/>
                  </a:lnTo>
                  <a:lnTo>
                    <a:pt x="1532" y="72"/>
                  </a:lnTo>
                  <a:lnTo>
                    <a:pt x="1523" y="89"/>
                  </a:lnTo>
                  <a:lnTo>
                    <a:pt x="1375" y="165"/>
                  </a:lnTo>
                  <a:lnTo>
                    <a:pt x="1423" y="156"/>
                  </a:lnTo>
                  <a:lnTo>
                    <a:pt x="1413" y="147"/>
                  </a:lnTo>
                  <a:lnTo>
                    <a:pt x="1486" y="132"/>
                  </a:lnTo>
                  <a:lnTo>
                    <a:pt x="1467" y="134"/>
                  </a:lnTo>
                  <a:lnTo>
                    <a:pt x="1471" y="121"/>
                  </a:lnTo>
                  <a:lnTo>
                    <a:pt x="1512" y="132"/>
                  </a:lnTo>
                  <a:lnTo>
                    <a:pt x="1518" y="121"/>
                  </a:lnTo>
                  <a:lnTo>
                    <a:pt x="1528" y="147"/>
                  </a:lnTo>
                  <a:lnTo>
                    <a:pt x="1548" y="148"/>
                  </a:lnTo>
                  <a:lnTo>
                    <a:pt x="1529" y="137"/>
                  </a:lnTo>
                  <a:lnTo>
                    <a:pt x="1568" y="130"/>
                  </a:lnTo>
                  <a:lnTo>
                    <a:pt x="1614" y="137"/>
                  </a:lnTo>
                  <a:lnTo>
                    <a:pt x="1610" y="147"/>
                  </a:lnTo>
                  <a:lnTo>
                    <a:pt x="1652" y="155"/>
                  </a:lnTo>
                  <a:lnTo>
                    <a:pt x="1687" y="152"/>
                  </a:lnTo>
                  <a:lnTo>
                    <a:pt x="1688" y="128"/>
                  </a:lnTo>
                  <a:lnTo>
                    <a:pt x="1699" y="125"/>
                  </a:lnTo>
                  <a:lnTo>
                    <a:pt x="1790" y="152"/>
                  </a:lnTo>
                  <a:lnTo>
                    <a:pt x="1777" y="194"/>
                  </a:lnTo>
                  <a:lnTo>
                    <a:pt x="1819" y="222"/>
                  </a:lnTo>
                  <a:lnTo>
                    <a:pt x="1842" y="183"/>
                  </a:lnTo>
                  <a:lnTo>
                    <a:pt x="1858" y="199"/>
                  </a:lnTo>
                  <a:lnTo>
                    <a:pt x="1888" y="194"/>
                  </a:lnTo>
                  <a:lnTo>
                    <a:pt x="1929" y="207"/>
                  </a:lnTo>
                  <a:lnTo>
                    <a:pt x="1961" y="199"/>
                  </a:lnTo>
                  <a:lnTo>
                    <a:pt x="1958" y="183"/>
                  </a:lnTo>
                  <a:lnTo>
                    <a:pt x="1980" y="156"/>
                  </a:lnTo>
                  <a:lnTo>
                    <a:pt x="2116" y="175"/>
                  </a:lnTo>
                  <a:lnTo>
                    <a:pt x="2124" y="187"/>
                  </a:lnTo>
                  <a:lnTo>
                    <a:pt x="2108" y="192"/>
                  </a:lnTo>
                  <a:lnTo>
                    <a:pt x="2151" y="199"/>
                  </a:lnTo>
                  <a:lnTo>
                    <a:pt x="2167" y="218"/>
                  </a:lnTo>
                  <a:lnTo>
                    <a:pt x="2270" y="214"/>
                  </a:lnTo>
                  <a:lnTo>
                    <a:pt x="2287" y="229"/>
                  </a:lnTo>
                  <a:lnTo>
                    <a:pt x="2281" y="246"/>
                  </a:lnTo>
                  <a:lnTo>
                    <a:pt x="2310" y="260"/>
                  </a:lnTo>
                  <a:lnTo>
                    <a:pt x="2327" y="249"/>
                  </a:lnTo>
                  <a:lnTo>
                    <a:pt x="2399" y="257"/>
                  </a:lnTo>
                  <a:lnTo>
                    <a:pt x="2413" y="246"/>
                  </a:lnTo>
                  <a:lnTo>
                    <a:pt x="2422" y="263"/>
                  </a:lnTo>
                  <a:lnTo>
                    <a:pt x="2452" y="276"/>
                  </a:lnTo>
                  <a:lnTo>
                    <a:pt x="2467" y="267"/>
                  </a:lnTo>
                  <a:lnTo>
                    <a:pt x="2452" y="252"/>
                  </a:lnTo>
                  <a:lnTo>
                    <a:pt x="2460" y="241"/>
                  </a:lnTo>
                  <a:lnTo>
                    <a:pt x="2587" y="259"/>
                  </a:lnTo>
                  <a:lnTo>
                    <a:pt x="2672" y="306"/>
                  </a:lnTo>
                  <a:lnTo>
                    <a:pt x="2688" y="306"/>
                  </a:lnTo>
                  <a:lnTo>
                    <a:pt x="2710" y="343"/>
                  </a:lnTo>
                  <a:lnTo>
                    <a:pt x="2702" y="323"/>
                  </a:lnTo>
                  <a:lnTo>
                    <a:pt x="2715" y="321"/>
                  </a:lnTo>
                  <a:lnTo>
                    <a:pt x="2723" y="329"/>
                  </a:lnTo>
                  <a:lnTo>
                    <a:pt x="2747" y="326"/>
                  </a:lnTo>
                  <a:lnTo>
                    <a:pt x="2783" y="349"/>
                  </a:lnTo>
                  <a:lnTo>
                    <a:pt x="2733" y="373"/>
                  </a:lnTo>
                  <a:lnTo>
                    <a:pt x="2743" y="380"/>
                  </a:lnTo>
                  <a:lnTo>
                    <a:pt x="2726" y="384"/>
                  </a:lnTo>
                  <a:lnTo>
                    <a:pt x="2739" y="392"/>
                  </a:lnTo>
                  <a:lnTo>
                    <a:pt x="2710" y="393"/>
                  </a:lnTo>
                  <a:lnTo>
                    <a:pt x="2700" y="380"/>
                  </a:lnTo>
                  <a:lnTo>
                    <a:pt x="2689" y="384"/>
                  </a:lnTo>
                  <a:lnTo>
                    <a:pt x="2671" y="362"/>
                  </a:lnTo>
                  <a:lnTo>
                    <a:pt x="2638" y="364"/>
                  </a:lnTo>
                  <a:lnTo>
                    <a:pt x="2629" y="350"/>
                  </a:lnTo>
                  <a:lnTo>
                    <a:pt x="2637" y="343"/>
                  </a:lnTo>
                  <a:lnTo>
                    <a:pt x="2625" y="343"/>
                  </a:lnTo>
                  <a:lnTo>
                    <a:pt x="2614" y="349"/>
                  </a:lnTo>
                  <a:lnTo>
                    <a:pt x="2626" y="364"/>
                  </a:lnTo>
                  <a:lnTo>
                    <a:pt x="2618" y="373"/>
                  </a:lnTo>
                  <a:lnTo>
                    <a:pt x="2590" y="388"/>
                  </a:lnTo>
                  <a:lnTo>
                    <a:pt x="2571" y="385"/>
                  </a:lnTo>
                  <a:lnTo>
                    <a:pt x="2603" y="428"/>
                  </a:lnTo>
                  <a:lnTo>
                    <a:pt x="2598" y="446"/>
                  </a:lnTo>
                  <a:lnTo>
                    <a:pt x="2565" y="434"/>
                  </a:lnTo>
                  <a:lnTo>
                    <a:pt x="2567" y="441"/>
                  </a:lnTo>
                  <a:lnTo>
                    <a:pt x="2507" y="461"/>
                  </a:lnTo>
                  <a:lnTo>
                    <a:pt x="2455" y="505"/>
                  </a:lnTo>
                  <a:lnTo>
                    <a:pt x="2420" y="489"/>
                  </a:lnTo>
                  <a:lnTo>
                    <a:pt x="2387" y="507"/>
                  </a:lnTo>
                  <a:lnTo>
                    <a:pt x="2387" y="491"/>
                  </a:lnTo>
                  <a:lnTo>
                    <a:pt x="2368" y="508"/>
                  </a:lnTo>
                  <a:lnTo>
                    <a:pt x="2345" y="507"/>
                  </a:lnTo>
                  <a:lnTo>
                    <a:pt x="2320" y="549"/>
                  </a:lnTo>
                  <a:lnTo>
                    <a:pt x="2340" y="558"/>
                  </a:lnTo>
                  <a:lnTo>
                    <a:pt x="2332" y="571"/>
                  </a:lnTo>
                  <a:lnTo>
                    <a:pt x="2341" y="594"/>
                  </a:lnTo>
                  <a:lnTo>
                    <a:pt x="2324" y="590"/>
                  </a:lnTo>
                  <a:lnTo>
                    <a:pt x="2314" y="609"/>
                  </a:lnTo>
                  <a:lnTo>
                    <a:pt x="2321" y="627"/>
                  </a:lnTo>
                  <a:lnTo>
                    <a:pt x="2285" y="642"/>
                  </a:lnTo>
                  <a:lnTo>
                    <a:pt x="2287" y="661"/>
                  </a:lnTo>
                  <a:lnTo>
                    <a:pt x="2264" y="666"/>
                  </a:lnTo>
                  <a:lnTo>
                    <a:pt x="2258" y="687"/>
                  </a:lnTo>
                  <a:lnTo>
                    <a:pt x="2236" y="710"/>
                  </a:lnTo>
                  <a:lnTo>
                    <a:pt x="2219" y="627"/>
                  </a:lnTo>
                  <a:lnTo>
                    <a:pt x="2220" y="582"/>
                  </a:lnTo>
                  <a:lnTo>
                    <a:pt x="2236" y="555"/>
                  </a:lnTo>
                  <a:lnTo>
                    <a:pt x="2262" y="550"/>
                  </a:lnTo>
                  <a:lnTo>
                    <a:pt x="2318" y="493"/>
                  </a:lnTo>
                  <a:lnTo>
                    <a:pt x="2347" y="482"/>
                  </a:lnTo>
                  <a:lnTo>
                    <a:pt x="2356" y="450"/>
                  </a:lnTo>
                  <a:lnTo>
                    <a:pt x="2368" y="441"/>
                  </a:lnTo>
                  <a:lnTo>
                    <a:pt x="2345" y="441"/>
                  </a:lnTo>
                  <a:lnTo>
                    <a:pt x="2339" y="466"/>
                  </a:lnTo>
                  <a:lnTo>
                    <a:pt x="2290" y="489"/>
                  </a:lnTo>
                  <a:lnTo>
                    <a:pt x="2294" y="455"/>
                  </a:lnTo>
                  <a:lnTo>
                    <a:pt x="2243" y="462"/>
                  </a:lnTo>
                  <a:lnTo>
                    <a:pt x="2193" y="507"/>
                  </a:lnTo>
                  <a:lnTo>
                    <a:pt x="2202" y="526"/>
                  </a:lnTo>
                  <a:lnTo>
                    <a:pt x="2148" y="531"/>
                  </a:lnTo>
                  <a:lnTo>
                    <a:pt x="2142" y="526"/>
                  </a:lnTo>
                  <a:lnTo>
                    <a:pt x="2161" y="523"/>
                  </a:lnTo>
                  <a:lnTo>
                    <a:pt x="2116" y="512"/>
                  </a:lnTo>
                  <a:lnTo>
                    <a:pt x="2104" y="523"/>
                  </a:lnTo>
                  <a:lnTo>
                    <a:pt x="2004" y="524"/>
                  </a:lnTo>
                  <a:lnTo>
                    <a:pt x="1884" y="625"/>
                  </a:lnTo>
                  <a:lnTo>
                    <a:pt x="1908" y="629"/>
                  </a:lnTo>
                  <a:lnTo>
                    <a:pt x="1908" y="647"/>
                  </a:lnTo>
                  <a:lnTo>
                    <a:pt x="1923" y="636"/>
                  </a:lnTo>
                  <a:lnTo>
                    <a:pt x="1919" y="651"/>
                  </a:lnTo>
                  <a:lnTo>
                    <a:pt x="1937" y="643"/>
                  </a:lnTo>
                  <a:lnTo>
                    <a:pt x="1935" y="652"/>
                  </a:lnTo>
                  <a:lnTo>
                    <a:pt x="1941" y="636"/>
                  </a:lnTo>
                  <a:lnTo>
                    <a:pt x="1958" y="636"/>
                  </a:lnTo>
                  <a:lnTo>
                    <a:pt x="1984" y="658"/>
                  </a:lnTo>
                  <a:lnTo>
                    <a:pt x="1961" y="661"/>
                  </a:lnTo>
                  <a:lnTo>
                    <a:pt x="1981" y="667"/>
                  </a:lnTo>
                  <a:lnTo>
                    <a:pt x="1985" y="681"/>
                  </a:lnTo>
                  <a:lnTo>
                    <a:pt x="1969" y="713"/>
                  </a:lnTo>
                  <a:lnTo>
                    <a:pt x="1966" y="762"/>
                  </a:lnTo>
                  <a:lnTo>
                    <a:pt x="1881" y="863"/>
                  </a:lnTo>
                  <a:lnTo>
                    <a:pt x="1853" y="876"/>
                  </a:lnTo>
                  <a:lnTo>
                    <a:pt x="1830" y="863"/>
                  </a:lnTo>
                  <a:lnTo>
                    <a:pt x="1810" y="882"/>
                  </a:lnTo>
                  <a:lnTo>
                    <a:pt x="1807" y="878"/>
                  </a:lnTo>
                  <a:lnTo>
                    <a:pt x="1819" y="863"/>
                  </a:lnTo>
                  <a:lnTo>
                    <a:pt x="1814" y="837"/>
                  </a:lnTo>
                  <a:lnTo>
                    <a:pt x="1850" y="828"/>
                  </a:lnTo>
                  <a:lnTo>
                    <a:pt x="1877" y="759"/>
                  </a:lnTo>
                  <a:lnTo>
                    <a:pt x="1817" y="775"/>
                  </a:lnTo>
                  <a:lnTo>
                    <a:pt x="1807" y="751"/>
                  </a:lnTo>
                  <a:lnTo>
                    <a:pt x="1757" y="735"/>
                  </a:lnTo>
                  <a:lnTo>
                    <a:pt x="1728" y="666"/>
                  </a:lnTo>
                  <a:lnTo>
                    <a:pt x="1695" y="652"/>
                  </a:lnTo>
                  <a:lnTo>
                    <a:pt x="1636" y="671"/>
                  </a:lnTo>
                  <a:lnTo>
                    <a:pt x="1647" y="686"/>
                  </a:lnTo>
                  <a:lnTo>
                    <a:pt x="1622" y="728"/>
                  </a:lnTo>
                  <a:lnTo>
                    <a:pt x="1599" y="739"/>
                  </a:lnTo>
                  <a:lnTo>
                    <a:pt x="1575" y="729"/>
                  </a:lnTo>
                  <a:lnTo>
                    <a:pt x="1545" y="724"/>
                  </a:lnTo>
                  <a:lnTo>
                    <a:pt x="1469" y="743"/>
                  </a:lnTo>
                  <a:lnTo>
                    <a:pt x="1400" y="716"/>
                  </a:lnTo>
                  <a:lnTo>
                    <a:pt x="1357" y="720"/>
                  </a:lnTo>
                  <a:lnTo>
                    <a:pt x="1340" y="697"/>
                  </a:lnTo>
                  <a:lnTo>
                    <a:pt x="1297" y="681"/>
                  </a:lnTo>
                  <a:lnTo>
                    <a:pt x="1274" y="697"/>
                  </a:lnTo>
                  <a:lnTo>
                    <a:pt x="1273" y="728"/>
                  </a:lnTo>
                  <a:lnTo>
                    <a:pt x="1176" y="714"/>
                  </a:lnTo>
                  <a:lnTo>
                    <a:pt x="1123" y="743"/>
                  </a:lnTo>
                  <a:lnTo>
                    <a:pt x="1096" y="754"/>
                  </a:lnTo>
                  <a:lnTo>
                    <a:pt x="1061" y="732"/>
                  </a:lnTo>
                  <a:lnTo>
                    <a:pt x="1040" y="744"/>
                  </a:lnTo>
                  <a:lnTo>
                    <a:pt x="998" y="729"/>
                  </a:lnTo>
                  <a:lnTo>
                    <a:pt x="982" y="728"/>
                  </a:lnTo>
                  <a:lnTo>
                    <a:pt x="969" y="704"/>
                  </a:lnTo>
                  <a:lnTo>
                    <a:pt x="948" y="704"/>
                  </a:lnTo>
                  <a:lnTo>
                    <a:pt x="938" y="708"/>
                  </a:lnTo>
                  <a:lnTo>
                    <a:pt x="921" y="689"/>
                  </a:lnTo>
                  <a:lnTo>
                    <a:pt x="909" y="694"/>
                  </a:lnTo>
                  <a:lnTo>
                    <a:pt x="898" y="700"/>
                  </a:lnTo>
                  <a:lnTo>
                    <a:pt x="852" y="662"/>
                  </a:lnTo>
                  <a:lnTo>
                    <a:pt x="839" y="659"/>
                  </a:lnTo>
                  <a:lnTo>
                    <a:pt x="808" y="629"/>
                  </a:lnTo>
                  <a:lnTo>
                    <a:pt x="779" y="647"/>
                  </a:lnTo>
                  <a:lnTo>
                    <a:pt x="774" y="635"/>
                  </a:lnTo>
                  <a:lnTo>
                    <a:pt x="731" y="634"/>
                  </a:lnTo>
                  <a:lnTo>
                    <a:pt x="714" y="612"/>
                  </a:lnTo>
                  <a:lnTo>
                    <a:pt x="692" y="615"/>
                  </a:lnTo>
                  <a:lnTo>
                    <a:pt x="683" y="623"/>
                  </a:lnTo>
                  <a:lnTo>
                    <a:pt x="655" y="628"/>
                  </a:lnTo>
                  <a:lnTo>
                    <a:pt x="647" y="623"/>
                  </a:lnTo>
                  <a:lnTo>
                    <a:pt x="636" y="639"/>
                  </a:lnTo>
                  <a:lnTo>
                    <a:pt x="627" y="635"/>
                  </a:lnTo>
                  <a:lnTo>
                    <a:pt x="593" y="640"/>
                  </a:lnTo>
                  <a:lnTo>
                    <a:pt x="581" y="635"/>
                  </a:lnTo>
                  <a:lnTo>
                    <a:pt x="577" y="640"/>
                  </a:lnTo>
                  <a:lnTo>
                    <a:pt x="594" y="659"/>
                  </a:lnTo>
                  <a:lnTo>
                    <a:pt x="582" y="670"/>
                  </a:lnTo>
                  <a:lnTo>
                    <a:pt x="584" y="685"/>
                  </a:lnTo>
                  <a:lnTo>
                    <a:pt x="604" y="685"/>
                  </a:lnTo>
                  <a:lnTo>
                    <a:pt x="612" y="700"/>
                  </a:lnTo>
                  <a:lnTo>
                    <a:pt x="607" y="710"/>
                  </a:lnTo>
                  <a:lnTo>
                    <a:pt x="593" y="704"/>
                  </a:lnTo>
                  <a:lnTo>
                    <a:pt x="581" y="710"/>
                  </a:lnTo>
                  <a:lnTo>
                    <a:pt x="570" y="704"/>
                  </a:lnTo>
                  <a:lnTo>
                    <a:pt x="565" y="694"/>
                  </a:lnTo>
                  <a:lnTo>
                    <a:pt x="551" y="700"/>
                  </a:lnTo>
                  <a:lnTo>
                    <a:pt x="542" y="694"/>
                  </a:lnTo>
                  <a:lnTo>
                    <a:pt x="531" y="704"/>
                  </a:lnTo>
                  <a:lnTo>
                    <a:pt x="516" y="705"/>
                  </a:lnTo>
                  <a:lnTo>
                    <a:pt x="507" y="694"/>
                  </a:lnTo>
                  <a:lnTo>
                    <a:pt x="454" y="690"/>
                  </a:lnTo>
                  <a:lnTo>
                    <a:pt x="447" y="697"/>
                  </a:lnTo>
                  <a:lnTo>
                    <a:pt x="442" y="696"/>
                  </a:lnTo>
                  <a:lnTo>
                    <a:pt x="435" y="708"/>
                  </a:lnTo>
                  <a:lnTo>
                    <a:pt x="435" y="720"/>
                  </a:lnTo>
                  <a:lnTo>
                    <a:pt x="430" y="721"/>
                  </a:lnTo>
                  <a:lnTo>
                    <a:pt x="424" y="710"/>
                  </a:lnTo>
                  <a:lnTo>
                    <a:pt x="418" y="712"/>
                  </a:lnTo>
                  <a:lnTo>
                    <a:pt x="415" y="747"/>
                  </a:lnTo>
                  <a:lnTo>
                    <a:pt x="423" y="756"/>
                  </a:lnTo>
                  <a:lnTo>
                    <a:pt x="423" y="766"/>
                  </a:lnTo>
                  <a:lnTo>
                    <a:pt x="433" y="764"/>
                  </a:lnTo>
                  <a:lnTo>
                    <a:pt x="442" y="760"/>
                  </a:lnTo>
                  <a:lnTo>
                    <a:pt x="453" y="775"/>
                  </a:lnTo>
                  <a:lnTo>
                    <a:pt x="460" y="786"/>
                  </a:lnTo>
                  <a:lnTo>
                    <a:pt x="468" y="798"/>
                  </a:lnTo>
                  <a:lnTo>
                    <a:pt x="478" y="802"/>
                  </a:lnTo>
                  <a:lnTo>
                    <a:pt x="464" y="812"/>
                  </a:lnTo>
                  <a:lnTo>
                    <a:pt x="453" y="802"/>
                  </a:lnTo>
                  <a:lnTo>
                    <a:pt x="442" y="841"/>
                  </a:lnTo>
                  <a:lnTo>
                    <a:pt x="455" y="851"/>
                  </a:lnTo>
                  <a:lnTo>
                    <a:pt x="466" y="889"/>
                  </a:lnTo>
                  <a:lnTo>
                    <a:pt x="455" y="882"/>
                  </a:lnTo>
                  <a:lnTo>
                    <a:pt x="445" y="878"/>
                  </a:lnTo>
                  <a:lnTo>
                    <a:pt x="433" y="876"/>
                  </a:lnTo>
                  <a:lnTo>
                    <a:pt x="423" y="872"/>
                  </a:lnTo>
                  <a:lnTo>
                    <a:pt x="415" y="871"/>
                  </a:lnTo>
                  <a:lnTo>
                    <a:pt x="407" y="857"/>
                  </a:lnTo>
                  <a:lnTo>
                    <a:pt x="391" y="866"/>
                  </a:lnTo>
                  <a:lnTo>
                    <a:pt x="376" y="864"/>
                  </a:lnTo>
                  <a:lnTo>
                    <a:pt x="365" y="853"/>
                  </a:lnTo>
                  <a:lnTo>
                    <a:pt x="339" y="843"/>
                  </a:lnTo>
                  <a:lnTo>
                    <a:pt x="312" y="844"/>
                  </a:lnTo>
                  <a:lnTo>
                    <a:pt x="285" y="826"/>
                  </a:lnTo>
                  <a:lnTo>
                    <a:pt x="307" y="809"/>
                  </a:lnTo>
                  <a:lnTo>
                    <a:pt x="310" y="794"/>
                  </a:lnTo>
                  <a:lnTo>
                    <a:pt x="308" y="779"/>
                  </a:lnTo>
                  <a:lnTo>
                    <a:pt x="311" y="767"/>
                  </a:lnTo>
                  <a:lnTo>
                    <a:pt x="325" y="763"/>
                  </a:lnTo>
                  <a:lnTo>
                    <a:pt x="318" y="741"/>
                  </a:lnTo>
                  <a:lnTo>
                    <a:pt x="300" y="735"/>
                  </a:lnTo>
                  <a:lnTo>
                    <a:pt x="292" y="731"/>
                  </a:lnTo>
                  <a:lnTo>
                    <a:pt x="281" y="735"/>
                  </a:lnTo>
                  <a:lnTo>
                    <a:pt x="257" y="728"/>
                  </a:lnTo>
                  <a:lnTo>
                    <a:pt x="238" y="706"/>
                  </a:lnTo>
                  <a:lnTo>
                    <a:pt x="222" y="700"/>
                  </a:lnTo>
                  <a:lnTo>
                    <a:pt x="215" y="678"/>
                  </a:lnTo>
                  <a:lnTo>
                    <a:pt x="201" y="677"/>
                  </a:lnTo>
                  <a:lnTo>
                    <a:pt x="188" y="683"/>
                  </a:lnTo>
                  <a:lnTo>
                    <a:pt x="179" y="687"/>
                  </a:lnTo>
                  <a:lnTo>
                    <a:pt x="175" y="678"/>
                  </a:lnTo>
                  <a:lnTo>
                    <a:pt x="168" y="669"/>
                  </a:lnTo>
                  <a:lnTo>
                    <a:pt x="187" y="667"/>
                  </a:lnTo>
                  <a:lnTo>
                    <a:pt x="186" y="662"/>
                  </a:lnTo>
                  <a:lnTo>
                    <a:pt x="182" y="656"/>
                  </a:lnTo>
                  <a:lnTo>
                    <a:pt x="175" y="652"/>
                  </a:lnTo>
                  <a:lnTo>
                    <a:pt x="165" y="628"/>
                  </a:lnTo>
                  <a:lnTo>
                    <a:pt x="151" y="616"/>
                  </a:lnTo>
                  <a:lnTo>
                    <a:pt x="137" y="615"/>
                  </a:lnTo>
                  <a:lnTo>
                    <a:pt x="122" y="615"/>
                  </a:lnTo>
                  <a:lnTo>
                    <a:pt x="111" y="608"/>
                  </a:lnTo>
                  <a:lnTo>
                    <a:pt x="102" y="607"/>
                  </a:lnTo>
                  <a:lnTo>
                    <a:pt x="94" y="607"/>
                  </a:lnTo>
                  <a:lnTo>
                    <a:pt x="89" y="612"/>
                  </a:lnTo>
                  <a:lnTo>
                    <a:pt x="78" y="623"/>
                  </a:lnTo>
                  <a:lnTo>
                    <a:pt x="76" y="632"/>
                  </a:lnTo>
                  <a:lnTo>
                    <a:pt x="72" y="635"/>
                  </a:lnTo>
                  <a:lnTo>
                    <a:pt x="67" y="651"/>
                  </a:lnTo>
                  <a:lnTo>
                    <a:pt x="63" y="647"/>
                  </a:lnTo>
                  <a:lnTo>
                    <a:pt x="60" y="640"/>
                  </a:lnTo>
                  <a:lnTo>
                    <a:pt x="0" y="631"/>
                  </a:lnTo>
                </a:path>
              </a:pathLst>
            </a:custGeom>
            <a:solidFill>
              <a:srgbClr val="CC000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30" name="任意多边形 440452"/>
            <p:cNvSpPr/>
            <p:nvPr/>
          </p:nvSpPr>
          <p:spPr>
            <a:xfrm>
              <a:off x="3559" y="1431"/>
              <a:ext cx="80" cy="34"/>
            </a:xfrm>
            <a:custGeom>
              <a:avLst/>
              <a:gdLst/>
              <a:ahLst/>
              <a:cxnLst/>
              <a:rect l="0" t="0" r="0" b="0"/>
              <a:pathLst>
                <a:path w="83" h="36">
                  <a:moveTo>
                    <a:pt x="0" y="25"/>
                  </a:moveTo>
                  <a:lnTo>
                    <a:pt x="17" y="17"/>
                  </a:lnTo>
                  <a:lnTo>
                    <a:pt x="4" y="10"/>
                  </a:lnTo>
                  <a:lnTo>
                    <a:pt x="63" y="0"/>
                  </a:lnTo>
                  <a:lnTo>
                    <a:pt x="72" y="1"/>
                  </a:lnTo>
                  <a:lnTo>
                    <a:pt x="61" y="9"/>
                  </a:lnTo>
                  <a:lnTo>
                    <a:pt x="82" y="9"/>
                  </a:lnTo>
                  <a:lnTo>
                    <a:pt x="29" y="29"/>
                  </a:lnTo>
                  <a:lnTo>
                    <a:pt x="17" y="35"/>
                  </a:lnTo>
                  <a:lnTo>
                    <a:pt x="20" y="26"/>
                  </a:lnTo>
                  <a:lnTo>
                    <a:pt x="0" y="25"/>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31" name="任意多边形 440453"/>
            <p:cNvSpPr/>
            <p:nvPr/>
          </p:nvSpPr>
          <p:spPr>
            <a:xfrm>
              <a:off x="3584" y="1789"/>
              <a:ext cx="32" cy="21"/>
            </a:xfrm>
            <a:custGeom>
              <a:avLst/>
              <a:gdLst/>
              <a:ahLst/>
              <a:cxnLst/>
              <a:rect l="0" t="0" r="0" b="0"/>
              <a:pathLst>
                <a:path w="33" h="22">
                  <a:moveTo>
                    <a:pt x="0" y="21"/>
                  </a:moveTo>
                  <a:lnTo>
                    <a:pt x="9" y="0"/>
                  </a:lnTo>
                  <a:lnTo>
                    <a:pt x="32" y="11"/>
                  </a:lnTo>
                  <a:lnTo>
                    <a:pt x="0" y="21"/>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32" name="任意多边形 440454"/>
            <p:cNvSpPr/>
            <p:nvPr/>
          </p:nvSpPr>
          <p:spPr>
            <a:xfrm>
              <a:off x="3637" y="1682"/>
              <a:ext cx="98" cy="72"/>
            </a:xfrm>
            <a:custGeom>
              <a:avLst/>
              <a:gdLst/>
              <a:ahLst/>
              <a:cxnLst/>
              <a:rect l="0" t="0" r="0" b="0"/>
              <a:pathLst>
                <a:path w="101" h="75">
                  <a:moveTo>
                    <a:pt x="0" y="36"/>
                  </a:moveTo>
                  <a:lnTo>
                    <a:pt x="8" y="52"/>
                  </a:lnTo>
                  <a:lnTo>
                    <a:pt x="18" y="47"/>
                  </a:lnTo>
                  <a:lnTo>
                    <a:pt x="31" y="57"/>
                  </a:lnTo>
                  <a:lnTo>
                    <a:pt x="40" y="52"/>
                  </a:lnTo>
                  <a:lnTo>
                    <a:pt x="36" y="71"/>
                  </a:lnTo>
                  <a:lnTo>
                    <a:pt x="100" y="74"/>
                  </a:lnTo>
                  <a:lnTo>
                    <a:pt x="75" y="60"/>
                  </a:lnTo>
                  <a:lnTo>
                    <a:pt x="63" y="37"/>
                  </a:lnTo>
                  <a:lnTo>
                    <a:pt x="64" y="13"/>
                  </a:lnTo>
                  <a:lnTo>
                    <a:pt x="79" y="0"/>
                  </a:lnTo>
                  <a:lnTo>
                    <a:pt x="25" y="4"/>
                  </a:lnTo>
                  <a:lnTo>
                    <a:pt x="13" y="36"/>
                  </a:lnTo>
                  <a:lnTo>
                    <a:pt x="0" y="36"/>
                  </a:lnTo>
                </a:path>
              </a:pathLst>
            </a:custGeom>
            <a:solidFill>
              <a:srgbClr val="C0000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33" name="任意多边形 440455"/>
            <p:cNvSpPr/>
            <p:nvPr/>
          </p:nvSpPr>
          <p:spPr>
            <a:xfrm>
              <a:off x="3671" y="1565"/>
              <a:ext cx="244" cy="117"/>
            </a:xfrm>
            <a:custGeom>
              <a:avLst/>
              <a:gdLst/>
              <a:ahLst/>
              <a:cxnLst/>
              <a:rect l="0" t="0" r="0" b="0"/>
              <a:pathLst>
                <a:path w="252" h="123">
                  <a:moveTo>
                    <a:pt x="0" y="104"/>
                  </a:moveTo>
                  <a:lnTo>
                    <a:pt x="22" y="108"/>
                  </a:lnTo>
                  <a:lnTo>
                    <a:pt x="8" y="119"/>
                  </a:lnTo>
                  <a:lnTo>
                    <a:pt x="49" y="122"/>
                  </a:lnTo>
                  <a:lnTo>
                    <a:pt x="51" y="108"/>
                  </a:lnTo>
                  <a:lnTo>
                    <a:pt x="62" y="111"/>
                  </a:lnTo>
                  <a:lnTo>
                    <a:pt x="49" y="103"/>
                  </a:lnTo>
                  <a:lnTo>
                    <a:pt x="67" y="105"/>
                  </a:lnTo>
                  <a:lnTo>
                    <a:pt x="63" y="89"/>
                  </a:lnTo>
                  <a:lnTo>
                    <a:pt x="71" y="98"/>
                  </a:lnTo>
                  <a:lnTo>
                    <a:pt x="83" y="90"/>
                  </a:lnTo>
                  <a:lnTo>
                    <a:pt x="75" y="79"/>
                  </a:lnTo>
                  <a:lnTo>
                    <a:pt x="101" y="81"/>
                  </a:lnTo>
                  <a:lnTo>
                    <a:pt x="94" y="75"/>
                  </a:lnTo>
                  <a:lnTo>
                    <a:pt x="106" y="77"/>
                  </a:lnTo>
                  <a:lnTo>
                    <a:pt x="113" y="65"/>
                  </a:lnTo>
                  <a:lnTo>
                    <a:pt x="237" y="25"/>
                  </a:lnTo>
                  <a:lnTo>
                    <a:pt x="251" y="10"/>
                  </a:lnTo>
                  <a:lnTo>
                    <a:pt x="226" y="0"/>
                  </a:lnTo>
                  <a:lnTo>
                    <a:pt x="174" y="24"/>
                  </a:lnTo>
                  <a:lnTo>
                    <a:pt x="118" y="24"/>
                  </a:lnTo>
                  <a:lnTo>
                    <a:pt x="62" y="58"/>
                  </a:lnTo>
                  <a:lnTo>
                    <a:pt x="29" y="61"/>
                  </a:lnTo>
                  <a:lnTo>
                    <a:pt x="31" y="75"/>
                  </a:lnTo>
                  <a:lnTo>
                    <a:pt x="48" y="77"/>
                  </a:lnTo>
                  <a:lnTo>
                    <a:pt x="29" y="77"/>
                  </a:lnTo>
                  <a:lnTo>
                    <a:pt x="37" y="84"/>
                  </a:lnTo>
                  <a:lnTo>
                    <a:pt x="22" y="90"/>
                  </a:lnTo>
                  <a:lnTo>
                    <a:pt x="40" y="97"/>
                  </a:lnTo>
                  <a:lnTo>
                    <a:pt x="0" y="104"/>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34" name="任意多边形 440456"/>
            <p:cNvSpPr/>
            <p:nvPr/>
          </p:nvSpPr>
          <p:spPr>
            <a:xfrm>
              <a:off x="3809" y="1413"/>
              <a:ext cx="48" cy="25"/>
            </a:xfrm>
            <a:custGeom>
              <a:avLst/>
              <a:gdLst/>
              <a:ahLst/>
              <a:cxnLst/>
              <a:rect l="0" t="0" r="0" b="0"/>
              <a:pathLst>
                <a:path w="50" h="27">
                  <a:moveTo>
                    <a:pt x="0" y="17"/>
                  </a:moveTo>
                  <a:lnTo>
                    <a:pt x="14" y="26"/>
                  </a:lnTo>
                  <a:lnTo>
                    <a:pt x="49" y="16"/>
                  </a:lnTo>
                  <a:lnTo>
                    <a:pt x="28" y="0"/>
                  </a:lnTo>
                  <a:lnTo>
                    <a:pt x="0" y="17"/>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35" name="任意多边形 440457"/>
            <p:cNvSpPr/>
            <p:nvPr/>
          </p:nvSpPr>
          <p:spPr>
            <a:xfrm>
              <a:off x="4260" y="1460"/>
              <a:ext cx="43" cy="21"/>
            </a:xfrm>
            <a:custGeom>
              <a:avLst/>
              <a:gdLst/>
              <a:ahLst/>
              <a:cxnLst/>
              <a:rect l="0" t="0" r="0" b="0"/>
              <a:pathLst>
                <a:path w="45" h="22">
                  <a:moveTo>
                    <a:pt x="0" y="0"/>
                  </a:moveTo>
                  <a:lnTo>
                    <a:pt x="20" y="15"/>
                  </a:lnTo>
                  <a:lnTo>
                    <a:pt x="13" y="21"/>
                  </a:lnTo>
                  <a:lnTo>
                    <a:pt x="30" y="19"/>
                  </a:lnTo>
                  <a:lnTo>
                    <a:pt x="44" y="8"/>
                  </a:lnTo>
                  <a:lnTo>
                    <a:pt x="0" y="0"/>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36" name="任意多边形 440458"/>
            <p:cNvSpPr/>
            <p:nvPr/>
          </p:nvSpPr>
          <p:spPr>
            <a:xfrm>
              <a:off x="4268" y="1419"/>
              <a:ext cx="99" cy="43"/>
            </a:xfrm>
            <a:custGeom>
              <a:avLst/>
              <a:gdLst/>
              <a:ahLst/>
              <a:cxnLst/>
              <a:rect l="0" t="0" r="0" b="0"/>
              <a:pathLst>
                <a:path w="103" h="45">
                  <a:moveTo>
                    <a:pt x="0" y="36"/>
                  </a:moveTo>
                  <a:lnTo>
                    <a:pt x="26" y="12"/>
                  </a:lnTo>
                  <a:lnTo>
                    <a:pt x="65" y="0"/>
                  </a:lnTo>
                  <a:lnTo>
                    <a:pt x="102" y="21"/>
                  </a:lnTo>
                  <a:lnTo>
                    <a:pt x="89" y="25"/>
                  </a:lnTo>
                  <a:lnTo>
                    <a:pt x="93" y="34"/>
                  </a:lnTo>
                  <a:lnTo>
                    <a:pt x="40" y="44"/>
                  </a:lnTo>
                  <a:lnTo>
                    <a:pt x="0" y="36"/>
                  </a:lnTo>
                </a:path>
              </a:pathLst>
            </a:custGeom>
            <a:solidFill>
              <a:srgbClr val="C0000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37" name="任意多边形 440459"/>
            <p:cNvSpPr/>
            <p:nvPr/>
          </p:nvSpPr>
          <p:spPr>
            <a:xfrm>
              <a:off x="4288" y="1457"/>
              <a:ext cx="115" cy="49"/>
            </a:xfrm>
            <a:custGeom>
              <a:avLst/>
              <a:gdLst/>
              <a:ahLst/>
              <a:cxnLst/>
              <a:rect l="0" t="0" r="0" b="0"/>
              <a:pathLst>
                <a:path w="119" h="52">
                  <a:moveTo>
                    <a:pt x="0" y="22"/>
                  </a:moveTo>
                  <a:lnTo>
                    <a:pt x="21" y="24"/>
                  </a:lnTo>
                  <a:lnTo>
                    <a:pt x="36" y="42"/>
                  </a:lnTo>
                  <a:lnTo>
                    <a:pt x="47" y="37"/>
                  </a:lnTo>
                  <a:lnTo>
                    <a:pt x="96" y="51"/>
                  </a:lnTo>
                  <a:lnTo>
                    <a:pt x="112" y="45"/>
                  </a:lnTo>
                  <a:lnTo>
                    <a:pt x="100" y="32"/>
                  </a:lnTo>
                  <a:lnTo>
                    <a:pt x="109" y="34"/>
                  </a:lnTo>
                  <a:lnTo>
                    <a:pt x="118" y="14"/>
                  </a:lnTo>
                  <a:lnTo>
                    <a:pt x="92" y="4"/>
                  </a:lnTo>
                  <a:lnTo>
                    <a:pt x="66" y="18"/>
                  </a:lnTo>
                  <a:lnTo>
                    <a:pt x="86" y="10"/>
                  </a:lnTo>
                  <a:lnTo>
                    <a:pt x="74" y="0"/>
                  </a:lnTo>
                  <a:lnTo>
                    <a:pt x="33" y="4"/>
                  </a:lnTo>
                  <a:lnTo>
                    <a:pt x="0" y="22"/>
                  </a:lnTo>
                </a:path>
              </a:pathLst>
            </a:custGeom>
            <a:solidFill>
              <a:srgbClr val="CC000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38" name="任意多边形 440460"/>
            <p:cNvSpPr/>
            <p:nvPr/>
          </p:nvSpPr>
          <p:spPr>
            <a:xfrm>
              <a:off x="4394" y="1482"/>
              <a:ext cx="95" cy="51"/>
            </a:xfrm>
            <a:custGeom>
              <a:avLst/>
              <a:gdLst/>
              <a:ahLst/>
              <a:cxnLst/>
              <a:rect l="0" t="0" r="0" b="0"/>
              <a:pathLst>
                <a:path w="98" h="53">
                  <a:moveTo>
                    <a:pt x="0" y="44"/>
                  </a:moveTo>
                  <a:lnTo>
                    <a:pt x="6" y="52"/>
                  </a:lnTo>
                  <a:lnTo>
                    <a:pt x="88" y="41"/>
                  </a:lnTo>
                  <a:lnTo>
                    <a:pt x="97" y="24"/>
                  </a:lnTo>
                  <a:lnTo>
                    <a:pt x="74" y="10"/>
                  </a:lnTo>
                  <a:lnTo>
                    <a:pt x="53" y="16"/>
                  </a:lnTo>
                  <a:lnTo>
                    <a:pt x="57" y="4"/>
                  </a:lnTo>
                  <a:lnTo>
                    <a:pt x="45" y="0"/>
                  </a:lnTo>
                  <a:lnTo>
                    <a:pt x="9" y="38"/>
                  </a:lnTo>
                  <a:lnTo>
                    <a:pt x="0" y="44"/>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39" name="任意多边形 440461"/>
            <p:cNvSpPr/>
            <p:nvPr/>
          </p:nvSpPr>
          <p:spPr>
            <a:xfrm>
              <a:off x="4980" y="1590"/>
              <a:ext cx="105" cy="48"/>
            </a:xfrm>
            <a:custGeom>
              <a:avLst/>
              <a:gdLst/>
              <a:ahLst/>
              <a:cxnLst/>
              <a:rect l="0" t="0" r="0" b="0"/>
              <a:pathLst>
                <a:path w="108" h="51">
                  <a:moveTo>
                    <a:pt x="0" y="28"/>
                  </a:moveTo>
                  <a:lnTo>
                    <a:pt x="21" y="2"/>
                  </a:lnTo>
                  <a:lnTo>
                    <a:pt x="37" y="0"/>
                  </a:lnTo>
                  <a:lnTo>
                    <a:pt x="61" y="20"/>
                  </a:lnTo>
                  <a:lnTo>
                    <a:pt x="65" y="5"/>
                  </a:lnTo>
                  <a:lnTo>
                    <a:pt x="93" y="17"/>
                  </a:lnTo>
                  <a:lnTo>
                    <a:pt x="90" y="35"/>
                  </a:lnTo>
                  <a:lnTo>
                    <a:pt x="107" y="41"/>
                  </a:lnTo>
                  <a:lnTo>
                    <a:pt x="50" y="44"/>
                  </a:lnTo>
                  <a:lnTo>
                    <a:pt x="48" y="36"/>
                  </a:lnTo>
                  <a:lnTo>
                    <a:pt x="38" y="50"/>
                  </a:lnTo>
                  <a:lnTo>
                    <a:pt x="0" y="28"/>
                  </a:lnTo>
                </a:path>
              </a:pathLst>
            </a:custGeom>
            <a:solidFill>
              <a:srgbClr val="CC000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40" name="任意多边形 440462"/>
            <p:cNvSpPr/>
            <p:nvPr/>
          </p:nvSpPr>
          <p:spPr>
            <a:xfrm>
              <a:off x="5053" y="1592"/>
              <a:ext cx="66" cy="33"/>
            </a:xfrm>
            <a:custGeom>
              <a:avLst/>
              <a:gdLst/>
              <a:ahLst/>
              <a:cxnLst/>
              <a:rect l="0" t="0" r="0" b="0"/>
              <a:pathLst>
                <a:path w="69" h="34">
                  <a:moveTo>
                    <a:pt x="0" y="0"/>
                  </a:moveTo>
                  <a:lnTo>
                    <a:pt x="23" y="11"/>
                  </a:lnTo>
                  <a:lnTo>
                    <a:pt x="16" y="23"/>
                  </a:lnTo>
                  <a:lnTo>
                    <a:pt x="27" y="33"/>
                  </a:lnTo>
                  <a:lnTo>
                    <a:pt x="47" y="33"/>
                  </a:lnTo>
                  <a:lnTo>
                    <a:pt x="68" y="21"/>
                  </a:lnTo>
                  <a:lnTo>
                    <a:pt x="0" y="0"/>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41" name="任意多边形 440463"/>
            <p:cNvSpPr/>
            <p:nvPr/>
          </p:nvSpPr>
          <p:spPr>
            <a:xfrm>
              <a:off x="5060" y="2150"/>
              <a:ext cx="49" cy="170"/>
            </a:xfrm>
            <a:custGeom>
              <a:avLst/>
              <a:gdLst/>
              <a:ahLst/>
              <a:cxnLst/>
              <a:rect l="0" t="0" r="0" b="0"/>
              <a:pathLst>
                <a:path w="51" h="177">
                  <a:moveTo>
                    <a:pt x="0" y="44"/>
                  </a:moveTo>
                  <a:lnTo>
                    <a:pt x="9" y="65"/>
                  </a:lnTo>
                  <a:lnTo>
                    <a:pt x="9" y="176"/>
                  </a:lnTo>
                  <a:lnTo>
                    <a:pt x="17" y="162"/>
                  </a:lnTo>
                  <a:lnTo>
                    <a:pt x="29" y="170"/>
                  </a:lnTo>
                  <a:lnTo>
                    <a:pt x="16" y="141"/>
                  </a:lnTo>
                  <a:lnTo>
                    <a:pt x="22" y="110"/>
                  </a:lnTo>
                  <a:lnTo>
                    <a:pt x="50" y="119"/>
                  </a:lnTo>
                  <a:lnTo>
                    <a:pt x="24" y="61"/>
                  </a:lnTo>
                  <a:lnTo>
                    <a:pt x="17" y="0"/>
                  </a:lnTo>
                  <a:lnTo>
                    <a:pt x="0" y="44"/>
                  </a:lnTo>
                </a:path>
              </a:pathLst>
            </a:custGeom>
            <a:solidFill>
              <a:srgbClr val="C0000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42" name="任意多边形 440464"/>
            <p:cNvSpPr/>
            <p:nvPr/>
          </p:nvSpPr>
          <p:spPr>
            <a:xfrm>
              <a:off x="5131" y="1610"/>
              <a:ext cx="75" cy="26"/>
            </a:xfrm>
            <a:custGeom>
              <a:avLst/>
              <a:gdLst/>
              <a:ahLst/>
              <a:cxnLst/>
              <a:rect l="0" t="0" r="0" b="0"/>
              <a:pathLst>
                <a:path w="77" h="27">
                  <a:moveTo>
                    <a:pt x="0" y="0"/>
                  </a:moveTo>
                  <a:lnTo>
                    <a:pt x="13" y="17"/>
                  </a:lnTo>
                  <a:lnTo>
                    <a:pt x="48" y="26"/>
                  </a:lnTo>
                  <a:lnTo>
                    <a:pt x="76" y="20"/>
                  </a:lnTo>
                  <a:lnTo>
                    <a:pt x="0" y="0"/>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43" name="任意多边形 440465"/>
            <p:cNvSpPr/>
            <p:nvPr/>
          </p:nvSpPr>
          <p:spPr>
            <a:xfrm>
              <a:off x="2682" y="2363"/>
              <a:ext cx="195" cy="138"/>
            </a:xfrm>
            <a:custGeom>
              <a:avLst/>
              <a:gdLst/>
              <a:ahLst/>
              <a:cxnLst/>
              <a:rect l="0" t="0" r="0" b="0"/>
              <a:pathLst>
                <a:path w="202" h="144">
                  <a:moveTo>
                    <a:pt x="0" y="12"/>
                  </a:moveTo>
                  <a:lnTo>
                    <a:pt x="6" y="35"/>
                  </a:lnTo>
                  <a:lnTo>
                    <a:pt x="48" y="39"/>
                  </a:lnTo>
                  <a:lnTo>
                    <a:pt x="29" y="76"/>
                  </a:lnTo>
                  <a:lnTo>
                    <a:pt x="29" y="122"/>
                  </a:lnTo>
                  <a:lnTo>
                    <a:pt x="60" y="143"/>
                  </a:lnTo>
                  <a:lnTo>
                    <a:pt x="118" y="129"/>
                  </a:lnTo>
                  <a:lnTo>
                    <a:pt x="151" y="95"/>
                  </a:lnTo>
                  <a:lnTo>
                    <a:pt x="144" y="80"/>
                  </a:lnTo>
                  <a:lnTo>
                    <a:pt x="161" y="55"/>
                  </a:lnTo>
                  <a:lnTo>
                    <a:pt x="199" y="36"/>
                  </a:lnTo>
                  <a:lnTo>
                    <a:pt x="201" y="24"/>
                  </a:lnTo>
                  <a:lnTo>
                    <a:pt x="176" y="21"/>
                  </a:lnTo>
                  <a:lnTo>
                    <a:pt x="171" y="20"/>
                  </a:lnTo>
                  <a:lnTo>
                    <a:pt x="120" y="5"/>
                  </a:lnTo>
                  <a:lnTo>
                    <a:pt x="17" y="0"/>
                  </a:lnTo>
                  <a:lnTo>
                    <a:pt x="0" y="12"/>
                  </a:lnTo>
                </a:path>
              </a:pathLst>
            </a:custGeom>
            <a:solidFill>
              <a:srgbClr val="C0000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44" name="任意多边形 440466"/>
            <p:cNvSpPr/>
            <p:nvPr/>
          </p:nvSpPr>
          <p:spPr>
            <a:xfrm>
              <a:off x="1908" y="2992"/>
              <a:ext cx="67" cy="62"/>
            </a:xfrm>
            <a:custGeom>
              <a:avLst/>
              <a:gdLst/>
              <a:ahLst/>
              <a:cxnLst/>
              <a:rect l="0" t="0" r="0" b="0"/>
              <a:pathLst>
                <a:path w="69" h="65">
                  <a:moveTo>
                    <a:pt x="0" y="29"/>
                  </a:moveTo>
                  <a:lnTo>
                    <a:pt x="19" y="0"/>
                  </a:lnTo>
                  <a:lnTo>
                    <a:pt x="68" y="5"/>
                  </a:lnTo>
                  <a:lnTo>
                    <a:pt x="61" y="59"/>
                  </a:lnTo>
                  <a:lnTo>
                    <a:pt x="27" y="64"/>
                  </a:lnTo>
                  <a:lnTo>
                    <a:pt x="0" y="29"/>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45" name="任意多边形 440467"/>
            <p:cNvSpPr/>
            <p:nvPr/>
          </p:nvSpPr>
          <p:spPr>
            <a:xfrm>
              <a:off x="2995" y="1460"/>
              <a:ext cx="167" cy="117"/>
            </a:xfrm>
            <a:custGeom>
              <a:avLst/>
              <a:gdLst/>
              <a:ahLst/>
              <a:cxnLst/>
              <a:rect l="0" t="0" r="0" b="0"/>
              <a:pathLst>
                <a:path w="173" h="122">
                  <a:moveTo>
                    <a:pt x="0" y="14"/>
                  </a:moveTo>
                  <a:lnTo>
                    <a:pt x="1" y="29"/>
                  </a:lnTo>
                  <a:lnTo>
                    <a:pt x="17" y="29"/>
                  </a:lnTo>
                  <a:lnTo>
                    <a:pt x="13" y="36"/>
                  </a:lnTo>
                  <a:lnTo>
                    <a:pt x="25" y="41"/>
                  </a:lnTo>
                  <a:lnTo>
                    <a:pt x="9" y="40"/>
                  </a:lnTo>
                  <a:lnTo>
                    <a:pt x="39" y="53"/>
                  </a:lnTo>
                  <a:lnTo>
                    <a:pt x="25" y="57"/>
                  </a:lnTo>
                  <a:lnTo>
                    <a:pt x="35" y="67"/>
                  </a:lnTo>
                  <a:lnTo>
                    <a:pt x="62" y="61"/>
                  </a:lnTo>
                  <a:lnTo>
                    <a:pt x="62" y="49"/>
                  </a:lnTo>
                  <a:lnTo>
                    <a:pt x="75" y="44"/>
                  </a:lnTo>
                  <a:lnTo>
                    <a:pt x="78" y="59"/>
                  </a:lnTo>
                  <a:lnTo>
                    <a:pt x="94" y="49"/>
                  </a:lnTo>
                  <a:lnTo>
                    <a:pt x="92" y="59"/>
                  </a:lnTo>
                  <a:lnTo>
                    <a:pt x="106" y="59"/>
                  </a:lnTo>
                  <a:lnTo>
                    <a:pt x="47" y="73"/>
                  </a:lnTo>
                  <a:lnTo>
                    <a:pt x="50" y="84"/>
                  </a:lnTo>
                  <a:lnTo>
                    <a:pt x="98" y="76"/>
                  </a:lnTo>
                  <a:lnTo>
                    <a:pt x="65" y="86"/>
                  </a:lnTo>
                  <a:lnTo>
                    <a:pt x="85" y="92"/>
                  </a:lnTo>
                  <a:lnTo>
                    <a:pt x="51" y="96"/>
                  </a:lnTo>
                  <a:lnTo>
                    <a:pt x="101" y="121"/>
                  </a:lnTo>
                  <a:lnTo>
                    <a:pt x="134" y="59"/>
                  </a:lnTo>
                  <a:lnTo>
                    <a:pt x="172" y="44"/>
                  </a:lnTo>
                  <a:lnTo>
                    <a:pt x="130" y="33"/>
                  </a:lnTo>
                  <a:lnTo>
                    <a:pt x="124" y="17"/>
                  </a:lnTo>
                  <a:lnTo>
                    <a:pt x="112" y="26"/>
                  </a:lnTo>
                  <a:lnTo>
                    <a:pt x="117" y="12"/>
                  </a:lnTo>
                  <a:lnTo>
                    <a:pt x="88" y="0"/>
                  </a:lnTo>
                  <a:lnTo>
                    <a:pt x="78" y="12"/>
                  </a:lnTo>
                  <a:lnTo>
                    <a:pt x="92" y="41"/>
                  </a:lnTo>
                  <a:lnTo>
                    <a:pt x="59" y="12"/>
                  </a:lnTo>
                  <a:lnTo>
                    <a:pt x="50" y="17"/>
                  </a:lnTo>
                  <a:lnTo>
                    <a:pt x="56" y="32"/>
                  </a:lnTo>
                  <a:lnTo>
                    <a:pt x="24" y="18"/>
                  </a:lnTo>
                  <a:lnTo>
                    <a:pt x="47" y="10"/>
                  </a:lnTo>
                  <a:lnTo>
                    <a:pt x="0" y="14"/>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46" name="任意多边形 440468"/>
            <p:cNvSpPr/>
            <p:nvPr/>
          </p:nvSpPr>
          <p:spPr>
            <a:xfrm>
              <a:off x="3102" y="1443"/>
              <a:ext cx="152" cy="51"/>
            </a:xfrm>
            <a:custGeom>
              <a:avLst/>
              <a:gdLst/>
              <a:ahLst/>
              <a:cxnLst/>
              <a:rect l="0" t="0" r="0" b="0"/>
              <a:pathLst>
                <a:path w="157" h="53">
                  <a:moveTo>
                    <a:pt x="0" y="15"/>
                  </a:moveTo>
                  <a:lnTo>
                    <a:pt x="22" y="19"/>
                  </a:lnTo>
                  <a:lnTo>
                    <a:pt x="8" y="24"/>
                  </a:lnTo>
                  <a:lnTo>
                    <a:pt x="13" y="30"/>
                  </a:lnTo>
                  <a:lnTo>
                    <a:pt x="71" y="28"/>
                  </a:lnTo>
                  <a:lnTo>
                    <a:pt x="34" y="36"/>
                  </a:lnTo>
                  <a:lnTo>
                    <a:pt x="92" y="52"/>
                  </a:lnTo>
                  <a:lnTo>
                    <a:pt x="130" y="42"/>
                  </a:lnTo>
                  <a:lnTo>
                    <a:pt x="156" y="24"/>
                  </a:lnTo>
                  <a:lnTo>
                    <a:pt x="149" y="16"/>
                  </a:lnTo>
                  <a:lnTo>
                    <a:pt x="111" y="16"/>
                  </a:lnTo>
                  <a:lnTo>
                    <a:pt x="118" y="6"/>
                  </a:lnTo>
                  <a:lnTo>
                    <a:pt x="87" y="16"/>
                  </a:lnTo>
                  <a:lnTo>
                    <a:pt x="83" y="0"/>
                  </a:lnTo>
                  <a:lnTo>
                    <a:pt x="76" y="21"/>
                  </a:lnTo>
                  <a:lnTo>
                    <a:pt x="34" y="0"/>
                  </a:lnTo>
                  <a:lnTo>
                    <a:pt x="36" y="13"/>
                  </a:lnTo>
                  <a:lnTo>
                    <a:pt x="24" y="6"/>
                  </a:lnTo>
                  <a:lnTo>
                    <a:pt x="29" y="19"/>
                  </a:lnTo>
                  <a:lnTo>
                    <a:pt x="0" y="15"/>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47" name="任意多边形 440469"/>
            <p:cNvSpPr/>
            <p:nvPr/>
          </p:nvSpPr>
          <p:spPr>
            <a:xfrm>
              <a:off x="3153" y="1524"/>
              <a:ext cx="66" cy="33"/>
            </a:xfrm>
            <a:custGeom>
              <a:avLst/>
              <a:gdLst/>
              <a:ahLst/>
              <a:cxnLst/>
              <a:rect l="0" t="0" r="0" b="0"/>
              <a:pathLst>
                <a:path w="69" h="35">
                  <a:moveTo>
                    <a:pt x="0" y="27"/>
                  </a:moveTo>
                  <a:lnTo>
                    <a:pt x="5" y="9"/>
                  </a:lnTo>
                  <a:lnTo>
                    <a:pt x="34" y="0"/>
                  </a:lnTo>
                  <a:lnTo>
                    <a:pt x="38" y="9"/>
                  </a:lnTo>
                  <a:lnTo>
                    <a:pt x="68" y="17"/>
                  </a:lnTo>
                  <a:lnTo>
                    <a:pt x="27" y="34"/>
                  </a:lnTo>
                  <a:lnTo>
                    <a:pt x="34" y="25"/>
                  </a:lnTo>
                  <a:lnTo>
                    <a:pt x="0" y="27"/>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48" name="任意多边形 440470"/>
            <p:cNvSpPr/>
            <p:nvPr/>
          </p:nvSpPr>
          <p:spPr>
            <a:xfrm>
              <a:off x="3002" y="1798"/>
              <a:ext cx="203" cy="329"/>
            </a:xfrm>
            <a:custGeom>
              <a:avLst/>
              <a:gdLst/>
              <a:ahLst/>
              <a:cxnLst/>
              <a:rect l="0" t="0" r="0" b="0"/>
              <a:pathLst>
                <a:path w="210" h="344">
                  <a:moveTo>
                    <a:pt x="0" y="257"/>
                  </a:moveTo>
                  <a:lnTo>
                    <a:pt x="8" y="297"/>
                  </a:lnTo>
                  <a:lnTo>
                    <a:pt x="25" y="315"/>
                  </a:lnTo>
                  <a:lnTo>
                    <a:pt x="24" y="343"/>
                  </a:lnTo>
                  <a:lnTo>
                    <a:pt x="75" y="325"/>
                  </a:lnTo>
                  <a:lnTo>
                    <a:pt x="88" y="270"/>
                  </a:lnTo>
                  <a:lnTo>
                    <a:pt x="78" y="268"/>
                  </a:lnTo>
                  <a:lnTo>
                    <a:pt x="117" y="252"/>
                  </a:lnTo>
                  <a:lnTo>
                    <a:pt x="80" y="248"/>
                  </a:lnTo>
                  <a:lnTo>
                    <a:pt x="107" y="252"/>
                  </a:lnTo>
                  <a:lnTo>
                    <a:pt x="122" y="237"/>
                  </a:lnTo>
                  <a:lnTo>
                    <a:pt x="101" y="220"/>
                  </a:lnTo>
                  <a:lnTo>
                    <a:pt x="79" y="232"/>
                  </a:lnTo>
                  <a:lnTo>
                    <a:pt x="97" y="221"/>
                  </a:lnTo>
                  <a:lnTo>
                    <a:pt x="97" y="172"/>
                  </a:lnTo>
                  <a:lnTo>
                    <a:pt x="167" y="125"/>
                  </a:lnTo>
                  <a:lnTo>
                    <a:pt x="161" y="114"/>
                  </a:lnTo>
                  <a:lnTo>
                    <a:pt x="173" y="91"/>
                  </a:lnTo>
                  <a:lnTo>
                    <a:pt x="209" y="85"/>
                  </a:lnTo>
                  <a:lnTo>
                    <a:pt x="199" y="29"/>
                  </a:lnTo>
                  <a:lnTo>
                    <a:pt x="152" y="0"/>
                  </a:lnTo>
                  <a:lnTo>
                    <a:pt x="144" y="0"/>
                  </a:lnTo>
                  <a:lnTo>
                    <a:pt x="144" y="18"/>
                  </a:lnTo>
                  <a:lnTo>
                    <a:pt x="114" y="14"/>
                  </a:lnTo>
                  <a:lnTo>
                    <a:pt x="107" y="29"/>
                  </a:lnTo>
                  <a:lnTo>
                    <a:pt x="87" y="33"/>
                  </a:lnTo>
                  <a:lnTo>
                    <a:pt x="82" y="55"/>
                  </a:lnTo>
                  <a:lnTo>
                    <a:pt x="53" y="82"/>
                  </a:lnTo>
                  <a:lnTo>
                    <a:pt x="40" y="118"/>
                  </a:lnTo>
                  <a:lnTo>
                    <a:pt x="45" y="133"/>
                  </a:lnTo>
                  <a:lnTo>
                    <a:pt x="16" y="144"/>
                  </a:lnTo>
                  <a:lnTo>
                    <a:pt x="14" y="193"/>
                  </a:lnTo>
                  <a:lnTo>
                    <a:pt x="22" y="202"/>
                  </a:lnTo>
                  <a:lnTo>
                    <a:pt x="14" y="212"/>
                  </a:lnTo>
                  <a:lnTo>
                    <a:pt x="17" y="233"/>
                  </a:lnTo>
                  <a:lnTo>
                    <a:pt x="0" y="257"/>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49" name="任意多边形 440471"/>
            <p:cNvSpPr/>
            <p:nvPr/>
          </p:nvSpPr>
          <p:spPr>
            <a:xfrm>
              <a:off x="2919" y="2285"/>
              <a:ext cx="70" cy="35"/>
            </a:xfrm>
            <a:custGeom>
              <a:avLst/>
              <a:gdLst/>
              <a:ahLst/>
              <a:cxnLst/>
              <a:rect l="0" t="0" r="0" b="0"/>
              <a:pathLst>
                <a:path w="72" h="36">
                  <a:moveTo>
                    <a:pt x="0" y="24"/>
                  </a:moveTo>
                  <a:lnTo>
                    <a:pt x="16" y="35"/>
                  </a:lnTo>
                  <a:lnTo>
                    <a:pt x="38" y="25"/>
                  </a:lnTo>
                  <a:lnTo>
                    <a:pt x="48" y="35"/>
                  </a:lnTo>
                  <a:lnTo>
                    <a:pt x="71" y="16"/>
                  </a:lnTo>
                  <a:lnTo>
                    <a:pt x="57" y="13"/>
                  </a:lnTo>
                  <a:lnTo>
                    <a:pt x="57" y="5"/>
                  </a:lnTo>
                  <a:lnTo>
                    <a:pt x="54" y="2"/>
                  </a:lnTo>
                  <a:lnTo>
                    <a:pt x="24" y="0"/>
                  </a:lnTo>
                  <a:lnTo>
                    <a:pt x="0" y="24"/>
                  </a:lnTo>
                </a:path>
              </a:pathLst>
            </a:custGeom>
            <a:solidFill>
              <a:srgbClr val="C0000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50" name="任意多边形 440472"/>
            <p:cNvSpPr/>
            <p:nvPr/>
          </p:nvSpPr>
          <p:spPr>
            <a:xfrm>
              <a:off x="3384" y="2481"/>
              <a:ext cx="113" cy="86"/>
            </a:xfrm>
            <a:custGeom>
              <a:avLst/>
              <a:gdLst/>
              <a:ahLst/>
              <a:cxnLst/>
              <a:rect l="0" t="0" r="0" b="0"/>
              <a:pathLst>
                <a:path w="117" h="90">
                  <a:moveTo>
                    <a:pt x="0" y="82"/>
                  </a:moveTo>
                  <a:lnTo>
                    <a:pt x="1" y="72"/>
                  </a:lnTo>
                  <a:lnTo>
                    <a:pt x="17" y="53"/>
                  </a:lnTo>
                  <a:lnTo>
                    <a:pt x="9" y="45"/>
                  </a:lnTo>
                  <a:lnTo>
                    <a:pt x="8" y="22"/>
                  </a:lnTo>
                  <a:lnTo>
                    <a:pt x="17" y="4"/>
                  </a:lnTo>
                  <a:lnTo>
                    <a:pt x="116" y="0"/>
                  </a:lnTo>
                  <a:lnTo>
                    <a:pt x="97" y="13"/>
                  </a:lnTo>
                  <a:lnTo>
                    <a:pt x="91" y="48"/>
                  </a:lnTo>
                  <a:lnTo>
                    <a:pt x="51" y="70"/>
                  </a:lnTo>
                  <a:lnTo>
                    <a:pt x="16" y="89"/>
                  </a:lnTo>
                  <a:lnTo>
                    <a:pt x="0" y="82"/>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51" name="任意多边形 440473"/>
            <p:cNvSpPr/>
            <p:nvPr/>
          </p:nvSpPr>
          <p:spPr>
            <a:xfrm>
              <a:off x="4364" y="2758"/>
              <a:ext cx="125" cy="238"/>
            </a:xfrm>
            <a:custGeom>
              <a:avLst/>
              <a:gdLst/>
              <a:ahLst/>
              <a:cxnLst/>
              <a:rect l="0" t="0" r="0" b="0"/>
              <a:pathLst>
                <a:path w="129" h="248">
                  <a:moveTo>
                    <a:pt x="0" y="39"/>
                  </a:moveTo>
                  <a:lnTo>
                    <a:pt x="8" y="18"/>
                  </a:lnTo>
                  <a:lnTo>
                    <a:pt x="43" y="0"/>
                  </a:lnTo>
                  <a:lnTo>
                    <a:pt x="59" y="18"/>
                  </a:lnTo>
                  <a:lnTo>
                    <a:pt x="53" y="52"/>
                  </a:lnTo>
                  <a:lnTo>
                    <a:pt x="95" y="37"/>
                  </a:lnTo>
                  <a:lnTo>
                    <a:pt x="113" y="52"/>
                  </a:lnTo>
                  <a:lnTo>
                    <a:pt x="128" y="85"/>
                  </a:lnTo>
                  <a:lnTo>
                    <a:pt x="122" y="105"/>
                  </a:lnTo>
                  <a:lnTo>
                    <a:pt x="91" y="103"/>
                  </a:lnTo>
                  <a:lnTo>
                    <a:pt x="79" y="113"/>
                  </a:lnTo>
                  <a:lnTo>
                    <a:pt x="86" y="148"/>
                  </a:lnTo>
                  <a:lnTo>
                    <a:pt x="44" y="118"/>
                  </a:lnTo>
                  <a:lnTo>
                    <a:pt x="26" y="171"/>
                  </a:lnTo>
                  <a:lnTo>
                    <a:pt x="47" y="221"/>
                  </a:lnTo>
                  <a:lnTo>
                    <a:pt x="75" y="237"/>
                  </a:lnTo>
                  <a:lnTo>
                    <a:pt x="60" y="247"/>
                  </a:lnTo>
                  <a:lnTo>
                    <a:pt x="56" y="232"/>
                  </a:lnTo>
                  <a:lnTo>
                    <a:pt x="44" y="232"/>
                  </a:lnTo>
                  <a:lnTo>
                    <a:pt x="12" y="205"/>
                  </a:lnTo>
                  <a:lnTo>
                    <a:pt x="17" y="174"/>
                  </a:lnTo>
                  <a:lnTo>
                    <a:pt x="33" y="145"/>
                  </a:lnTo>
                  <a:lnTo>
                    <a:pt x="10" y="97"/>
                  </a:lnTo>
                  <a:lnTo>
                    <a:pt x="18" y="75"/>
                  </a:lnTo>
                  <a:lnTo>
                    <a:pt x="0" y="39"/>
                  </a:lnTo>
                </a:path>
              </a:pathLst>
            </a:custGeom>
            <a:solidFill>
              <a:srgbClr val="C0000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52" name="任意多边形 440474"/>
            <p:cNvSpPr/>
            <p:nvPr/>
          </p:nvSpPr>
          <p:spPr>
            <a:xfrm>
              <a:off x="1847" y="2916"/>
              <a:ext cx="21" cy="21"/>
            </a:xfrm>
            <a:custGeom>
              <a:avLst/>
              <a:gdLst/>
              <a:ahLst/>
              <a:cxnLst/>
              <a:rect l="0" t="0" r="0" b="0"/>
              <a:pathLst>
                <a:path w="22" h="22">
                  <a:moveTo>
                    <a:pt x="0" y="21"/>
                  </a:moveTo>
                  <a:lnTo>
                    <a:pt x="19" y="18"/>
                  </a:lnTo>
                  <a:lnTo>
                    <a:pt x="21" y="0"/>
                  </a:lnTo>
                  <a:lnTo>
                    <a:pt x="0" y="21"/>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53" name="任意多边形 440475"/>
            <p:cNvSpPr/>
            <p:nvPr/>
          </p:nvSpPr>
          <p:spPr>
            <a:xfrm>
              <a:off x="3630" y="2670"/>
              <a:ext cx="83" cy="57"/>
            </a:xfrm>
            <a:custGeom>
              <a:avLst/>
              <a:gdLst/>
              <a:ahLst/>
              <a:cxnLst/>
              <a:rect l="0" t="0" r="0" b="0"/>
              <a:pathLst>
                <a:path w="86" h="59">
                  <a:moveTo>
                    <a:pt x="0" y="25"/>
                  </a:moveTo>
                  <a:lnTo>
                    <a:pt x="4" y="24"/>
                  </a:lnTo>
                  <a:lnTo>
                    <a:pt x="10" y="33"/>
                  </a:lnTo>
                  <a:lnTo>
                    <a:pt x="47" y="33"/>
                  </a:lnTo>
                  <a:lnTo>
                    <a:pt x="79" y="0"/>
                  </a:lnTo>
                  <a:lnTo>
                    <a:pt x="85" y="20"/>
                  </a:lnTo>
                  <a:lnTo>
                    <a:pt x="74" y="21"/>
                  </a:lnTo>
                  <a:lnTo>
                    <a:pt x="79" y="33"/>
                  </a:lnTo>
                  <a:lnTo>
                    <a:pt x="66" y="58"/>
                  </a:lnTo>
                  <a:lnTo>
                    <a:pt x="14" y="51"/>
                  </a:lnTo>
                  <a:lnTo>
                    <a:pt x="0" y="25"/>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54" name="任意多边形 440476"/>
            <p:cNvSpPr/>
            <p:nvPr/>
          </p:nvSpPr>
          <p:spPr>
            <a:xfrm>
              <a:off x="2942" y="2484"/>
              <a:ext cx="64" cy="117"/>
            </a:xfrm>
            <a:custGeom>
              <a:avLst/>
              <a:gdLst/>
              <a:ahLst/>
              <a:cxnLst/>
              <a:rect l="0" t="0" r="0" b="0"/>
              <a:pathLst>
                <a:path w="66" h="123">
                  <a:moveTo>
                    <a:pt x="0" y="56"/>
                  </a:moveTo>
                  <a:lnTo>
                    <a:pt x="13" y="45"/>
                  </a:lnTo>
                  <a:lnTo>
                    <a:pt x="20" y="1"/>
                  </a:lnTo>
                  <a:lnTo>
                    <a:pt x="60" y="0"/>
                  </a:lnTo>
                  <a:lnTo>
                    <a:pt x="50" y="14"/>
                  </a:lnTo>
                  <a:lnTo>
                    <a:pt x="62" y="33"/>
                  </a:lnTo>
                  <a:lnTo>
                    <a:pt x="39" y="56"/>
                  </a:lnTo>
                  <a:lnTo>
                    <a:pt x="65" y="71"/>
                  </a:lnTo>
                  <a:lnTo>
                    <a:pt x="32" y="122"/>
                  </a:lnTo>
                  <a:lnTo>
                    <a:pt x="27" y="88"/>
                  </a:lnTo>
                  <a:lnTo>
                    <a:pt x="0" y="56"/>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55" name="任意多边形 440477"/>
            <p:cNvSpPr/>
            <p:nvPr/>
          </p:nvSpPr>
          <p:spPr>
            <a:xfrm>
              <a:off x="3237" y="2395"/>
              <a:ext cx="43" cy="34"/>
            </a:xfrm>
            <a:custGeom>
              <a:avLst/>
              <a:gdLst/>
              <a:ahLst/>
              <a:cxnLst/>
              <a:rect l="0" t="0" r="0" b="0"/>
              <a:pathLst>
                <a:path w="45" h="35">
                  <a:moveTo>
                    <a:pt x="0" y="23"/>
                  </a:moveTo>
                  <a:lnTo>
                    <a:pt x="5" y="1"/>
                  </a:lnTo>
                  <a:lnTo>
                    <a:pt x="30" y="0"/>
                  </a:lnTo>
                  <a:lnTo>
                    <a:pt x="44" y="16"/>
                  </a:lnTo>
                  <a:lnTo>
                    <a:pt x="24" y="17"/>
                  </a:lnTo>
                  <a:lnTo>
                    <a:pt x="1" y="34"/>
                  </a:lnTo>
                  <a:lnTo>
                    <a:pt x="12" y="24"/>
                  </a:lnTo>
                  <a:lnTo>
                    <a:pt x="0" y="23"/>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56" name="任意多边形 440478"/>
            <p:cNvSpPr/>
            <p:nvPr/>
          </p:nvSpPr>
          <p:spPr>
            <a:xfrm>
              <a:off x="3241" y="2392"/>
              <a:ext cx="290" cy="112"/>
            </a:xfrm>
            <a:custGeom>
              <a:avLst/>
              <a:gdLst/>
              <a:ahLst/>
              <a:cxnLst/>
              <a:rect l="0" t="0" r="0" b="0"/>
              <a:pathLst>
                <a:path w="300" h="117">
                  <a:moveTo>
                    <a:pt x="0" y="39"/>
                  </a:moveTo>
                  <a:lnTo>
                    <a:pt x="13" y="68"/>
                  </a:lnTo>
                  <a:lnTo>
                    <a:pt x="1" y="72"/>
                  </a:lnTo>
                  <a:lnTo>
                    <a:pt x="13" y="76"/>
                  </a:lnTo>
                  <a:lnTo>
                    <a:pt x="17" y="95"/>
                  </a:lnTo>
                  <a:lnTo>
                    <a:pt x="33" y="93"/>
                  </a:lnTo>
                  <a:lnTo>
                    <a:pt x="17" y="101"/>
                  </a:lnTo>
                  <a:lnTo>
                    <a:pt x="36" y="98"/>
                  </a:lnTo>
                  <a:lnTo>
                    <a:pt x="57" y="110"/>
                  </a:lnTo>
                  <a:lnTo>
                    <a:pt x="76" y="97"/>
                  </a:lnTo>
                  <a:lnTo>
                    <a:pt x="106" y="114"/>
                  </a:lnTo>
                  <a:lnTo>
                    <a:pt x="157" y="97"/>
                  </a:lnTo>
                  <a:lnTo>
                    <a:pt x="156" y="116"/>
                  </a:lnTo>
                  <a:lnTo>
                    <a:pt x="165" y="97"/>
                  </a:lnTo>
                  <a:lnTo>
                    <a:pt x="263" y="93"/>
                  </a:lnTo>
                  <a:lnTo>
                    <a:pt x="299" y="91"/>
                  </a:lnTo>
                  <a:lnTo>
                    <a:pt x="289" y="51"/>
                  </a:lnTo>
                  <a:lnTo>
                    <a:pt x="296" y="41"/>
                  </a:lnTo>
                  <a:lnTo>
                    <a:pt x="266" y="8"/>
                  </a:lnTo>
                  <a:lnTo>
                    <a:pt x="246" y="8"/>
                  </a:lnTo>
                  <a:lnTo>
                    <a:pt x="191" y="21"/>
                  </a:lnTo>
                  <a:lnTo>
                    <a:pt x="144" y="0"/>
                  </a:lnTo>
                  <a:lnTo>
                    <a:pt x="114" y="1"/>
                  </a:lnTo>
                  <a:lnTo>
                    <a:pt x="76" y="20"/>
                  </a:lnTo>
                  <a:lnTo>
                    <a:pt x="47" y="14"/>
                  </a:lnTo>
                  <a:lnTo>
                    <a:pt x="56" y="25"/>
                  </a:lnTo>
                  <a:lnTo>
                    <a:pt x="0" y="39"/>
                  </a:lnTo>
                </a:path>
              </a:pathLst>
            </a:custGeom>
            <a:solidFill>
              <a:srgbClr val="C0000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57" name="任意多边形 440479"/>
            <p:cNvSpPr/>
            <p:nvPr/>
          </p:nvSpPr>
          <p:spPr>
            <a:xfrm>
              <a:off x="2665" y="2133"/>
              <a:ext cx="65" cy="75"/>
            </a:xfrm>
            <a:custGeom>
              <a:avLst/>
              <a:gdLst/>
              <a:ahLst/>
              <a:cxnLst/>
              <a:rect l="0" t="0" r="0" b="0"/>
              <a:pathLst>
                <a:path w="67" h="78">
                  <a:moveTo>
                    <a:pt x="0" y="63"/>
                  </a:moveTo>
                  <a:lnTo>
                    <a:pt x="8" y="70"/>
                  </a:lnTo>
                  <a:lnTo>
                    <a:pt x="1" y="77"/>
                  </a:lnTo>
                  <a:lnTo>
                    <a:pt x="61" y="64"/>
                  </a:lnTo>
                  <a:lnTo>
                    <a:pt x="66" y="24"/>
                  </a:lnTo>
                  <a:lnTo>
                    <a:pt x="57" y="14"/>
                  </a:lnTo>
                  <a:lnTo>
                    <a:pt x="40" y="20"/>
                  </a:lnTo>
                  <a:lnTo>
                    <a:pt x="35" y="13"/>
                  </a:lnTo>
                  <a:lnTo>
                    <a:pt x="41" y="4"/>
                  </a:lnTo>
                  <a:lnTo>
                    <a:pt x="35" y="0"/>
                  </a:lnTo>
                  <a:lnTo>
                    <a:pt x="26" y="18"/>
                  </a:lnTo>
                  <a:lnTo>
                    <a:pt x="1" y="24"/>
                  </a:lnTo>
                  <a:lnTo>
                    <a:pt x="9" y="29"/>
                  </a:lnTo>
                  <a:lnTo>
                    <a:pt x="5" y="40"/>
                  </a:lnTo>
                  <a:lnTo>
                    <a:pt x="21" y="43"/>
                  </a:lnTo>
                  <a:lnTo>
                    <a:pt x="6" y="58"/>
                  </a:lnTo>
                  <a:lnTo>
                    <a:pt x="24" y="54"/>
                  </a:lnTo>
                  <a:lnTo>
                    <a:pt x="0" y="63"/>
                  </a:lnTo>
                </a:path>
              </a:pathLst>
            </a:custGeom>
            <a:solidFill>
              <a:srgbClr val="C0000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58" name="任意多边形 440480"/>
            <p:cNvSpPr/>
            <p:nvPr/>
          </p:nvSpPr>
          <p:spPr>
            <a:xfrm>
              <a:off x="2699" y="2128"/>
              <a:ext cx="42" cy="29"/>
            </a:xfrm>
            <a:custGeom>
              <a:avLst/>
              <a:gdLst/>
              <a:ahLst/>
              <a:cxnLst/>
              <a:rect l="0" t="0" r="0" b="0"/>
              <a:pathLst>
                <a:path w="43" h="30">
                  <a:moveTo>
                    <a:pt x="0" y="18"/>
                  </a:moveTo>
                  <a:lnTo>
                    <a:pt x="5" y="25"/>
                  </a:lnTo>
                  <a:lnTo>
                    <a:pt x="23" y="19"/>
                  </a:lnTo>
                  <a:lnTo>
                    <a:pt x="31" y="29"/>
                  </a:lnTo>
                  <a:lnTo>
                    <a:pt x="42" y="18"/>
                  </a:lnTo>
                  <a:lnTo>
                    <a:pt x="32" y="3"/>
                  </a:lnTo>
                  <a:lnTo>
                    <a:pt x="12" y="0"/>
                  </a:lnTo>
                  <a:lnTo>
                    <a:pt x="6" y="9"/>
                  </a:lnTo>
                  <a:lnTo>
                    <a:pt x="0" y="18"/>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59" name="任意多边形 440481"/>
            <p:cNvSpPr/>
            <p:nvPr/>
          </p:nvSpPr>
          <p:spPr>
            <a:xfrm>
              <a:off x="2715" y="2063"/>
              <a:ext cx="23" cy="22"/>
            </a:xfrm>
            <a:custGeom>
              <a:avLst/>
              <a:gdLst/>
              <a:ahLst/>
              <a:cxnLst/>
              <a:rect l="0" t="0" r="0" b="0"/>
              <a:pathLst>
                <a:path w="23" h="23">
                  <a:moveTo>
                    <a:pt x="0" y="22"/>
                  </a:moveTo>
                  <a:lnTo>
                    <a:pt x="0" y="4"/>
                  </a:lnTo>
                  <a:lnTo>
                    <a:pt x="22" y="0"/>
                  </a:lnTo>
                  <a:lnTo>
                    <a:pt x="0" y="22"/>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60" name="任意多边形 440482"/>
            <p:cNvSpPr/>
            <p:nvPr/>
          </p:nvSpPr>
          <p:spPr>
            <a:xfrm>
              <a:off x="2721" y="2077"/>
              <a:ext cx="21" cy="21"/>
            </a:xfrm>
            <a:custGeom>
              <a:avLst/>
              <a:gdLst/>
              <a:ahLst/>
              <a:cxnLst/>
              <a:rect l="0" t="0" r="0" b="0"/>
              <a:pathLst>
                <a:path w="22" h="22">
                  <a:moveTo>
                    <a:pt x="0" y="15"/>
                  </a:moveTo>
                  <a:lnTo>
                    <a:pt x="12" y="0"/>
                  </a:lnTo>
                  <a:lnTo>
                    <a:pt x="21" y="21"/>
                  </a:lnTo>
                  <a:lnTo>
                    <a:pt x="0" y="15"/>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61" name="任意多边形 440483"/>
            <p:cNvSpPr/>
            <p:nvPr/>
          </p:nvSpPr>
          <p:spPr>
            <a:xfrm>
              <a:off x="2730" y="2057"/>
              <a:ext cx="124" cy="184"/>
            </a:xfrm>
            <a:custGeom>
              <a:avLst/>
              <a:gdLst/>
              <a:ahLst/>
              <a:cxnLst/>
              <a:rect l="0" t="0" r="0" b="0"/>
              <a:pathLst>
                <a:path w="128" h="193">
                  <a:moveTo>
                    <a:pt x="0" y="44"/>
                  </a:moveTo>
                  <a:lnTo>
                    <a:pt x="5" y="18"/>
                  </a:lnTo>
                  <a:lnTo>
                    <a:pt x="18" y="0"/>
                  </a:lnTo>
                  <a:lnTo>
                    <a:pt x="47" y="0"/>
                  </a:lnTo>
                  <a:lnTo>
                    <a:pt x="31" y="22"/>
                  </a:lnTo>
                  <a:lnTo>
                    <a:pt x="68" y="27"/>
                  </a:lnTo>
                  <a:lnTo>
                    <a:pt x="44" y="59"/>
                  </a:lnTo>
                  <a:lnTo>
                    <a:pt x="74" y="68"/>
                  </a:lnTo>
                  <a:lnTo>
                    <a:pt x="101" y="109"/>
                  </a:lnTo>
                  <a:lnTo>
                    <a:pt x="93" y="112"/>
                  </a:lnTo>
                  <a:lnTo>
                    <a:pt x="105" y="121"/>
                  </a:lnTo>
                  <a:lnTo>
                    <a:pt x="98" y="131"/>
                  </a:lnTo>
                  <a:lnTo>
                    <a:pt x="127" y="133"/>
                  </a:lnTo>
                  <a:lnTo>
                    <a:pt x="109" y="159"/>
                  </a:lnTo>
                  <a:lnTo>
                    <a:pt x="121" y="166"/>
                  </a:lnTo>
                  <a:lnTo>
                    <a:pt x="8" y="192"/>
                  </a:lnTo>
                  <a:lnTo>
                    <a:pt x="58" y="155"/>
                  </a:lnTo>
                  <a:lnTo>
                    <a:pt x="43" y="160"/>
                  </a:lnTo>
                  <a:lnTo>
                    <a:pt x="14" y="150"/>
                  </a:lnTo>
                  <a:lnTo>
                    <a:pt x="35" y="137"/>
                  </a:lnTo>
                  <a:lnTo>
                    <a:pt x="22" y="131"/>
                  </a:lnTo>
                  <a:lnTo>
                    <a:pt x="51" y="117"/>
                  </a:lnTo>
                  <a:lnTo>
                    <a:pt x="54" y="100"/>
                  </a:lnTo>
                  <a:lnTo>
                    <a:pt x="39" y="94"/>
                  </a:lnTo>
                  <a:lnTo>
                    <a:pt x="47" y="83"/>
                  </a:lnTo>
                  <a:lnTo>
                    <a:pt x="18" y="89"/>
                  </a:lnTo>
                  <a:lnTo>
                    <a:pt x="18" y="62"/>
                  </a:lnTo>
                  <a:lnTo>
                    <a:pt x="5" y="74"/>
                  </a:lnTo>
                  <a:lnTo>
                    <a:pt x="13" y="45"/>
                  </a:lnTo>
                  <a:lnTo>
                    <a:pt x="0" y="44"/>
                  </a:lnTo>
                </a:path>
              </a:pathLst>
            </a:custGeom>
            <a:solidFill>
              <a:srgbClr val="C0000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62" name="任意多边形 440484"/>
            <p:cNvSpPr/>
            <p:nvPr/>
          </p:nvSpPr>
          <p:spPr>
            <a:xfrm>
              <a:off x="174" y="1734"/>
              <a:ext cx="472" cy="405"/>
            </a:xfrm>
            <a:custGeom>
              <a:avLst/>
              <a:gdLst/>
              <a:ahLst/>
              <a:cxnLst/>
              <a:rect l="0" t="0" r="0" b="0"/>
              <a:pathLst>
                <a:path w="488" h="423">
                  <a:moveTo>
                    <a:pt x="0" y="161"/>
                  </a:moveTo>
                  <a:lnTo>
                    <a:pt x="31" y="169"/>
                  </a:lnTo>
                  <a:lnTo>
                    <a:pt x="18" y="172"/>
                  </a:lnTo>
                  <a:lnTo>
                    <a:pt x="32" y="187"/>
                  </a:lnTo>
                  <a:lnTo>
                    <a:pt x="80" y="186"/>
                  </a:lnTo>
                  <a:lnTo>
                    <a:pt x="89" y="196"/>
                  </a:lnTo>
                  <a:lnTo>
                    <a:pt x="120" y="183"/>
                  </a:lnTo>
                  <a:lnTo>
                    <a:pt x="109" y="188"/>
                  </a:lnTo>
                  <a:lnTo>
                    <a:pt x="114" y="215"/>
                  </a:lnTo>
                  <a:lnTo>
                    <a:pt x="48" y="239"/>
                  </a:lnTo>
                  <a:lnTo>
                    <a:pt x="29" y="266"/>
                  </a:lnTo>
                  <a:lnTo>
                    <a:pt x="45" y="262"/>
                  </a:lnTo>
                  <a:lnTo>
                    <a:pt x="33" y="269"/>
                  </a:lnTo>
                  <a:lnTo>
                    <a:pt x="45" y="279"/>
                  </a:lnTo>
                  <a:lnTo>
                    <a:pt x="71" y="281"/>
                  </a:lnTo>
                  <a:lnTo>
                    <a:pt x="56" y="296"/>
                  </a:lnTo>
                  <a:lnTo>
                    <a:pt x="68" y="310"/>
                  </a:lnTo>
                  <a:lnTo>
                    <a:pt x="80" y="311"/>
                  </a:lnTo>
                  <a:lnTo>
                    <a:pt x="107" y="281"/>
                  </a:lnTo>
                  <a:lnTo>
                    <a:pt x="91" y="296"/>
                  </a:lnTo>
                  <a:lnTo>
                    <a:pt x="105" y="324"/>
                  </a:lnTo>
                  <a:lnTo>
                    <a:pt x="98" y="335"/>
                  </a:lnTo>
                  <a:lnTo>
                    <a:pt x="128" y="319"/>
                  </a:lnTo>
                  <a:lnTo>
                    <a:pt x="148" y="339"/>
                  </a:lnTo>
                  <a:lnTo>
                    <a:pt x="155" y="327"/>
                  </a:lnTo>
                  <a:lnTo>
                    <a:pt x="161" y="335"/>
                  </a:lnTo>
                  <a:lnTo>
                    <a:pt x="184" y="324"/>
                  </a:lnTo>
                  <a:lnTo>
                    <a:pt x="152" y="377"/>
                  </a:lnTo>
                  <a:lnTo>
                    <a:pt x="129" y="388"/>
                  </a:lnTo>
                  <a:lnTo>
                    <a:pt x="128" y="400"/>
                  </a:lnTo>
                  <a:lnTo>
                    <a:pt x="98" y="400"/>
                  </a:lnTo>
                  <a:lnTo>
                    <a:pt x="76" y="422"/>
                  </a:lnTo>
                  <a:lnTo>
                    <a:pt x="105" y="405"/>
                  </a:lnTo>
                  <a:lnTo>
                    <a:pt x="136" y="405"/>
                  </a:lnTo>
                  <a:lnTo>
                    <a:pt x="153" y="393"/>
                  </a:lnTo>
                  <a:lnTo>
                    <a:pt x="145" y="382"/>
                  </a:lnTo>
                  <a:lnTo>
                    <a:pt x="164" y="385"/>
                  </a:lnTo>
                  <a:lnTo>
                    <a:pt x="226" y="345"/>
                  </a:lnTo>
                  <a:lnTo>
                    <a:pt x="238" y="330"/>
                  </a:lnTo>
                  <a:lnTo>
                    <a:pt x="227" y="319"/>
                  </a:lnTo>
                  <a:lnTo>
                    <a:pt x="280" y="270"/>
                  </a:lnTo>
                  <a:lnTo>
                    <a:pt x="288" y="246"/>
                  </a:lnTo>
                  <a:lnTo>
                    <a:pt x="283" y="270"/>
                  </a:lnTo>
                  <a:lnTo>
                    <a:pt x="304" y="265"/>
                  </a:lnTo>
                  <a:lnTo>
                    <a:pt x="292" y="276"/>
                  </a:lnTo>
                  <a:lnTo>
                    <a:pt x="310" y="281"/>
                  </a:lnTo>
                  <a:lnTo>
                    <a:pt x="271" y="284"/>
                  </a:lnTo>
                  <a:lnTo>
                    <a:pt x="264" y="307"/>
                  </a:lnTo>
                  <a:lnTo>
                    <a:pt x="277" y="307"/>
                  </a:lnTo>
                  <a:lnTo>
                    <a:pt x="265" y="323"/>
                  </a:lnTo>
                  <a:lnTo>
                    <a:pt x="317" y="302"/>
                  </a:lnTo>
                  <a:lnTo>
                    <a:pt x="323" y="289"/>
                  </a:lnTo>
                  <a:lnTo>
                    <a:pt x="315" y="283"/>
                  </a:lnTo>
                  <a:lnTo>
                    <a:pt x="327" y="270"/>
                  </a:lnTo>
                  <a:lnTo>
                    <a:pt x="326" y="281"/>
                  </a:lnTo>
                  <a:lnTo>
                    <a:pt x="352" y="275"/>
                  </a:lnTo>
                  <a:lnTo>
                    <a:pt x="346" y="285"/>
                  </a:lnTo>
                  <a:lnTo>
                    <a:pt x="389" y="302"/>
                  </a:lnTo>
                  <a:lnTo>
                    <a:pt x="451" y="310"/>
                  </a:lnTo>
                  <a:lnTo>
                    <a:pt x="462" y="300"/>
                  </a:lnTo>
                  <a:lnTo>
                    <a:pt x="472" y="306"/>
                  </a:lnTo>
                  <a:lnTo>
                    <a:pt x="460" y="315"/>
                  </a:lnTo>
                  <a:lnTo>
                    <a:pt x="478" y="324"/>
                  </a:lnTo>
                  <a:lnTo>
                    <a:pt x="487" y="316"/>
                  </a:lnTo>
                  <a:lnTo>
                    <a:pt x="470" y="296"/>
                  </a:lnTo>
                  <a:lnTo>
                    <a:pt x="441" y="296"/>
                  </a:lnTo>
                  <a:lnTo>
                    <a:pt x="441" y="48"/>
                  </a:lnTo>
                  <a:lnTo>
                    <a:pt x="267" y="28"/>
                  </a:lnTo>
                  <a:lnTo>
                    <a:pt x="260" y="16"/>
                  </a:lnTo>
                  <a:lnTo>
                    <a:pt x="211" y="8"/>
                  </a:lnTo>
                  <a:lnTo>
                    <a:pt x="206" y="18"/>
                  </a:lnTo>
                  <a:lnTo>
                    <a:pt x="191" y="16"/>
                  </a:lnTo>
                  <a:lnTo>
                    <a:pt x="205" y="6"/>
                  </a:lnTo>
                  <a:lnTo>
                    <a:pt x="184" y="0"/>
                  </a:lnTo>
                  <a:lnTo>
                    <a:pt x="165" y="16"/>
                  </a:lnTo>
                  <a:lnTo>
                    <a:pt x="133" y="18"/>
                  </a:lnTo>
                  <a:lnTo>
                    <a:pt x="133" y="32"/>
                  </a:lnTo>
                  <a:lnTo>
                    <a:pt x="129" y="24"/>
                  </a:lnTo>
                  <a:lnTo>
                    <a:pt x="99" y="32"/>
                  </a:lnTo>
                  <a:lnTo>
                    <a:pt x="105" y="43"/>
                  </a:lnTo>
                  <a:lnTo>
                    <a:pt x="91" y="40"/>
                  </a:lnTo>
                  <a:lnTo>
                    <a:pt x="72" y="63"/>
                  </a:lnTo>
                  <a:lnTo>
                    <a:pt x="29" y="72"/>
                  </a:lnTo>
                  <a:lnTo>
                    <a:pt x="32" y="83"/>
                  </a:lnTo>
                  <a:lnTo>
                    <a:pt x="20" y="86"/>
                  </a:lnTo>
                  <a:lnTo>
                    <a:pt x="71" y="121"/>
                  </a:lnTo>
                  <a:lnTo>
                    <a:pt x="140" y="137"/>
                  </a:lnTo>
                  <a:lnTo>
                    <a:pt x="98" y="133"/>
                  </a:lnTo>
                  <a:lnTo>
                    <a:pt x="99" y="142"/>
                  </a:lnTo>
                  <a:lnTo>
                    <a:pt x="117" y="144"/>
                  </a:lnTo>
                  <a:lnTo>
                    <a:pt x="102" y="151"/>
                  </a:lnTo>
                  <a:lnTo>
                    <a:pt x="71" y="149"/>
                  </a:lnTo>
                  <a:lnTo>
                    <a:pt x="71" y="134"/>
                  </a:lnTo>
                  <a:lnTo>
                    <a:pt x="55" y="136"/>
                  </a:lnTo>
                  <a:lnTo>
                    <a:pt x="0" y="161"/>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63" name="任意多边形 440485"/>
            <p:cNvSpPr/>
            <p:nvPr/>
          </p:nvSpPr>
          <p:spPr>
            <a:xfrm>
              <a:off x="383" y="2074"/>
              <a:ext cx="42" cy="24"/>
            </a:xfrm>
            <a:custGeom>
              <a:avLst/>
              <a:gdLst/>
              <a:ahLst/>
              <a:cxnLst/>
              <a:rect l="0" t="0" r="0" b="0"/>
              <a:pathLst>
                <a:path w="44" h="25">
                  <a:moveTo>
                    <a:pt x="0" y="9"/>
                  </a:moveTo>
                  <a:lnTo>
                    <a:pt x="12" y="24"/>
                  </a:lnTo>
                  <a:lnTo>
                    <a:pt x="43" y="4"/>
                  </a:lnTo>
                  <a:lnTo>
                    <a:pt x="13" y="0"/>
                  </a:lnTo>
                  <a:lnTo>
                    <a:pt x="17" y="9"/>
                  </a:lnTo>
                  <a:lnTo>
                    <a:pt x="0" y="9"/>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64" name="任意多边形 440486"/>
            <p:cNvSpPr/>
            <p:nvPr/>
          </p:nvSpPr>
          <p:spPr>
            <a:xfrm>
              <a:off x="648" y="2029"/>
              <a:ext cx="126" cy="112"/>
            </a:xfrm>
            <a:custGeom>
              <a:avLst/>
              <a:gdLst/>
              <a:ahLst/>
              <a:cxnLst/>
              <a:rect l="0" t="0" r="0" b="0"/>
              <a:pathLst>
                <a:path w="130" h="117">
                  <a:moveTo>
                    <a:pt x="0" y="12"/>
                  </a:moveTo>
                  <a:lnTo>
                    <a:pt x="5" y="28"/>
                  </a:lnTo>
                  <a:lnTo>
                    <a:pt x="22" y="35"/>
                  </a:lnTo>
                  <a:lnTo>
                    <a:pt x="30" y="29"/>
                  </a:lnTo>
                  <a:lnTo>
                    <a:pt x="16" y="21"/>
                  </a:lnTo>
                  <a:lnTo>
                    <a:pt x="30" y="21"/>
                  </a:lnTo>
                  <a:lnTo>
                    <a:pt x="44" y="36"/>
                  </a:lnTo>
                  <a:lnTo>
                    <a:pt x="40" y="10"/>
                  </a:lnTo>
                  <a:lnTo>
                    <a:pt x="51" y="32"/>
                  </a:lnTo>
                  <a:lnTo>
                    <a:pt x="77" y="45"/>
                  </a:lnTo>
                  <a:lnTo>
                    <a:pt x="72" y="62"/>
                  </a:lnTo>
                  <a:lnTo>
                    <a:pt x="104" y="82"/>
                  </a:lnTo>
                  <a:lnTo>
                    <a:pt x="95" y="98"/>
                  </a:lnTo>
                  <a:lnTo>
                    <a:pt x="112" y="86"/>
                  </a:lnTo>
                  <a:lnTo>
                    <a:pt x="115" y="116"/>
                  </a:lnTo>
                  <a:lnTo>
                    <a:pt x="127" y="110"/>
                  </a:lnTo>
                  <a:lnTo>
                    <a:pt x="129" y="87"/>
                  </a:lnTo>
                  <a:lnTo>
                    <a:pt x="98" y="75"/>
                  </a:lnTo>
                  <a:lnTo>
                    <a:pt x="41" y="0"/>
                  </a:lnTo>
                  <a:lnTo>
                    <a:pt x="8" y="21"/>
                  </a:lnTo>
                  <a:lnTo>
                    <a:pt x="0" y="12"/>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65" name="任意多边形 440487"/>
            <p:cNvSpPr/>
            <p:nvPr/>
          </p:nvSpPr>
          <p:spPr>
            <a:xfrm>
              <a:off x="675" y="2064"/>
              <a:ext cx="22" cy="22"/>
            </a:xfrm>
            <a:custGeom>
              <a:avLst/>
              <a:gdLst/>
              <a:ahLst/>
              <a:cxnLst/>
              <a:rect l="0" t="0" r="0" b="0"/>
              <a:pathLst>
                <a:path w="23" h="23">
                  <a:moveTo>
                    <a:pt x="0" y="0"/>
                  </a:moveTo>
                  <a:lnTo>
                    <a:pt x="6" y="22"/>
                  </a:lnTo>
                  <a:lnTo>
                    <a:pt x="8" y="11"/>
                  </a:lnTo>
                  <a:lnTo>
                    <a:pt x="22" y="20"/>
                  </a:lnTo>
                  <a:lnTo>
                    <a:pt x="9" y="11"/>
                  </a:lnTo>
                  <a:lnTo>
                    <a:pt x="20" y="3"/>
                  </a:lnTo>
                  <a:lnTo>
                    <a:pt x="0" y="0"/>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66" name="任意多边形 440488"/>
            <p:cNvSpPr/>
            <p:nvPr/>
          </p:nvSpPr>
          <p:spPr>
            <a:xfrm>
              <a:off x="686" y="2081"/>
              <a:ext cx="22" cy="27"/>
            </a:xfrm>
            <a:custGeom>
              <a:avLst/>
              <a:gdLst/>
              <a:ahLst/>
              <a:cxnLst/>
              <a:rect l="0" t="0" r="0" b="0"/>
              <a:pathLst>
                <a:path w="23" h="29">
                  <a:moveTo>
                    <a:pt x="0" y="0"/>
                  </a:moveTo>
                  <a:lnTo>
                    <a:pt x="19" y="5"/>
                  </a:lnTo>
                  <a:lnTo>
                    <a:pt x="22" y="28"/>
                  </a:lnTo>
                  <a:lnTo>
                    <a:pt x="0" y="0"/>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67" name="任意多边形 440489"/>
            <p:cNvSpPr/>
            <p:nvPr/>
          </p:nvSpPr>
          <p:spPr>
            <a:xfrm>
              <a:off x="698" y="2066"/>
              <a:ext cx="22" cy="21"/>
            </a:xfrm>
            <a:custGeom>
              <a:avLst/>
              <a:gdLst/>
              <a:ahLst/>
              <a:cxnLst/>
              <a:rect l="0" t="0" r="0" b="0"/>
              <a:pathLst>
                <a:path w="23" h="22">
                  <a:moveTo>
                    <a:pt x="0" y="0"/>
                  </a:moveTo>
                  <a:lnTo>
                    <a:pt x="3" y="21"/>
                  </a:lnTo>
                  <a:lnTo>
                    <a:pt x="18" y="21"/>
                  </a:lnTo>
                  <a:lnTo>
                    <a:pt x="11" y="3"/>
                  </a:lnTo>
                  <a:lnTo>
                    <a:pt x="22" y="16"/>
                  </a:lnTo>
                  <a:lnTo>
                    <a:pt x="12" y="0"/>
                  </a:lnTo>
                  <a:lnTo>
                    <a:pt x="0" y="0"/>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68" name="任意多边形 440490"/>
            <p:cNvSpPr/>
            <p:nvPr/>
          </p:nvSpPr>
          <p:spPr>
            <a:xfrm>
              <a:off x="712" y="2090"/>
              <a:ext cx="22" cy="22"/>
            </a:xfrm>
            <a:custGeom>
              <a:avLst/>
              <a:gdLst/>
              <a:ahLst/>
              <a:cxnLst/>
              <a:rect l="0" t="0" r="0" b="0"/>
              <a:pathLst>
                <a:path w="23" h="23">
                  <a:moveTo>
                    <a:pt x="0" y="0"/>
                  </a:moveTo>
                  <a:lnTo>
                    <a:pt x="22" y="22"/>
                  </a:lnTo>
                  <a:lnTo>
                    <a:pt x="22" y="2"/>
                  </a:lnTo>
                  <a:lnTo>
                    <a:pt x="0" y="0"/>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69" name="任意多边形 440491"/>
            <p:cNvSpPr/>
            <p:nvPr/>
          </p:nvSpPr>
          <p:spPr>
            <a:xfrm>
              <a:off x="716" y="2107"/>
              <a:ext cx="22" cy="30"/>
            </a:xfrm>
            <a:custGeom>
              <a:avLst/>
              <a:gdLst/>
              <a:ahLst/>
              <a:cxnLst/>
              <a:rect l="0" t="0" r="0" b="0"/>
              <a:pathLst>
                <a:path w="23" h="31">
                  <a:moveTo>
                    <a:pt x="0" y="0"/>
                  </a:moveTo>
                  <a:lnTo>
                    <a:pt x="17" y="10"/>
                  </a:lnTo>
                  <a:lnTo>
                    <a:pt x="22" y="30"/>
                  </a:lnTo>
                  <a:lnTo>
                    <a:pt x="0" y="0"/>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70" name="任意多边形 440492"/>
            <p:cNvSpPr/>
            <p:nvPr/>
          </p:nvSpPr>
          <p:spPr>
            <a:xfrm>
              <a:off x="749" y="2115"/>
              <a:ext cx="23" cy="22"/>
            </a:xfrm>
            <a:custGeom>
              <a:avLst/>
              <a:gdLst/>
              <a:ahLst/>
              <a:cxnLst/>
              <a:rect l="0" t="0" r="0" b="0"/>
              <a:pathLst>
                <a:path w="23" h="23">
                  <a:moveTo>
                    <a:pt x="0" y="11"/>
                  </a:moveTo>
                  <a:lnTo>
                    <a:pt x="11" y="0"/>
                  </a:lnTo>
                  <a:lnTo>
                    <a:pt x="22" y="22"/>
                  </a:lnTo>
                  <a:lnTo>
                    <a:pt x="0" y="11"/>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71" name="任意多边形 440493"/>
            <p:cNvSpPr/>
            <p:nvPr/>
          </p:nvSpPr>
          <p:spPr>
            <a:xfrm>
              <a:off x="859" y="2251"/>
              <a:ext cx="910" cy="436"/>
            </a:xfrm>
            <a:custGeom>
              <a:avLst/>
              <a:gdLst/>
              <a:ahLst/>
              <a:cxnLst/>
              <a:rect l="0" t="0" r="0" b="0"/>
              <a:pathLst>
                <a:path w="941" h="456">
                  <a:moveTo>
                    <a:pt x="0" y="25"/>
                  </a:moveTo>
                  <a:lnTo>
                    <a:pt x="10" y="62"/>
                  </a:lnTo>
                  <a:lnTo>
                    <a:pt x="24" y="66"/>
                  </a:lnTo>
                  <a:lnTo>
                    <a:pt x="13" y="68"/>
                  </a:lnTo>
                  <a:lnTo>
                    <a:pt x="5" y="180"/>
                  </a:lnTo>
                  <a:lnTo>
                    <a:pt x="28" y="224"/>
                  </a:lnTo>
                  <a:lnTo>
                    <a:pt x="44" y="224"/>
                  </a:lnTo>
                  <a:lnTo>
                    <a:pt x="37" y="240"/>
                  </a:lnTo>
                  <a:lnTo>
                    <a:pt x="68" y="288"/>
                  </a:lnTo>
                  <a:lnTo>
                    <a:pt x="98" y="299"/>
                  </a:lnTo>
                  <a:lnTo>
                    <a:pt x="124" y="326"/>
                  </a:lnTo>
                  <a:lnTo>
                    <a:pt x="162" y="322"/>
                  </a:lnTo>
                  <a:lnTo>
                    <a:pt x="224" y="348"/>
                  </a:lnTo>
                  <a:lnTo>
                    <a:pt x="297" y="338"/>
                  </a:lnTo>
                  <a:lnTo>
                    <a:pt x="343" y="386"/>
                  </a:lnTo>
                  <a:lnTo>
                    <a:pt x="376" y="373"/>
                  </a:lnTo>
                  <a:lnTo>
                    <a:pt x="417" y="432"/>
                  </a:lnTo>
                  <a:lnTo>
                    <a:pt x="449" y="442"/>
                  </a:lnTo>
                  <a:lnTo>
                    <a:pt x="447" y="410"/>
                  </a:lnTo>
                  <a:lnTo>
                    <a:pt x="480" y="390"/>
                  </a:lnTo>
                  <a:lnTo>
                    <a:pt x="483" y="375"/>
                  </a:lnTo>
                  <a:lnTo>
                    <a:pt x="532" y="373"/>
                  </a:lnTo>
                  <a:lnTo>
                    <a:pt x="575" y="386"/>
                  </a:lnTo>
                  <a:lnTo>
                    <a:pt x="575" y="367"/>
                  </a:lnTo>
                  <a:lnTo>
                    <a:pt x="559" y="364"/>
                  </a:lnTo>
                  <a:lnTo>
                    <a:pt x="594" y="364"/>
                  </a:lnTo>
                  <a:lnTo>
                    <a:pt x="596" y="355"/>
                  </a:lnTo>
                  <a:lnTo>
                    <a:pt x="599" y="365"/>
                  </a:lnTo>
                  <a:lnTo>
                    <a:pt x="665" y="369"/>
                  </a:lnTo>
                  <a:lnTo>
                    <a:pt x="683" y="386"/>
                  </a:lnTo>
                  <a:lnTo>
                    <a:pt x="686" y="415"/>
                  </a:lnTo>
                  <a:lnTo>
                    <a:pt x="707" y="455"/>
                  </a:lnTo>
                  <a:lnTo>
                    <a:pt x="719" y="453"/>
                  </a:lnTo>
                  <a:lnTo>
                    <a:pt x="725" y="423"/>
                  </a:lnTo>
                  <a:lnTo>
                    <a:pt x="703" y="355"/>
                  </a:lnTo>
                  <a:lnTo>
                    <a:pt x="717" y="325"/>
                  </a:lnTo>
                  <a:lnTo>
                    <a:pt x="799" y="270"/>
                  </a:lnTo>
                  <a:lnTo>
                    <a:pt x="783" y="263"/>
                  </a:lnTo>
                  <a:lnTo>
                    <a:pt x="798" y="261"/>
                  </a:lnTo>
                  <a:lnTo>
                    <a:pt x="786" y="243"/>
                  </a:lnTo>
                  <a:lnTo>
                    <a:pt x="788" y="226"/>
                  </a:lnTo>
                  <a:lnTo>
                    <a:pt x="772" y="214"/>
                  </a:lnTo>
                  <a:lnTo>
                    <a:pt x="788" y="222"/>
                  </a:lnTo>
                  <a:lnTo>
                    <a:pt x="783" y="202"/>
                  </a:lnTo>
                  <a:lnTo>
                    <a:pt x="795" y="197"/>
                  </a:lnTo>
                  <a:lnTo>
                    <a:pt x="798" y="240"/>
                  </a:lnTo>
                  <a:lnTo>
                    <a:pt x="810" y="214"/>
                  </a:lnTo>
                  <a:lnTo>
                    <a:pt x="802" y="194"/>
                  </a:lnTo>
                  <a:lnTo>
                    <a:pt x="811" y="206"/>
                  </a:lnTo>
                  <a:lnTo>
                    <a:pt x="827" y="170"/>
                  </a:lnTo>
                  <a:lnTo>
                    <a:pt x="894" y="155"/>
                  </a:lnTo>
                  <a:lnTo>
                    <a:pt x="877" y="144"/>
                  </a:lnTo>
                  <a:lnTo>
                    <a:pt x="890" y="117"/>
                  </a:lnTo>
                  <a:lnTo>
                    <a:pt x="938" y="97"/>
                  </a:lnTo>
                  <a:lnTo>
                    <a:pt x="940" y="86"/>
                  </a:lnTo>
                  <a:lnTo>
                    <a:pt x="927" y="76"/>
                  </a:lnTo>
                  <a:lnTo>
                    <a:pt x="927" y="49"/>
                  </a:lnTo>
                  <a:lnTo>
                    <a:pt x="900" y="41"/>
                  </a:lnTo>
                  <a:lnTo>
                    <a:pt x="881" y="85"/>
                  </a:lnTo>
                  <a:lnTo>
                    <a:pt x="798" y="99"/>
                  </a:lnTo>
                  <a:lnTo>
                    <a:pt x="791" y="118"/>
                  </a:lnTo>
                  <a:lnTo>
                    <a:pt x="744" y="126"/>
                  </a:lnTo>
                  <a:lnTo>
                    <a:pt x="748" y="132"/>
                  </a:lnTo>
                  <a:lnTo>
                    <a:pt x="699" y="159"/>
                  </a:lnTo>
                  <a:lnTo>
                    <a:pt x="679" y="157"/>
                  </a:lnTo>
                  <a:lnTo>
                    <a:pt x="677" y="149"/>
                  </a:lnTo>
                  <a:lnTo>
                    <a:pt x="682" y="141"/>
                  </a:lnTo>
                  <a:lnTo>
                    <a:pt x="686" y="136"/>
                  </a:lnTo>
                  <a:lnTo>
                    <a:pt x="688" y="128"/>
                  </a:lnTo>
                  <a:lnTo>
                    <a:pt x="682" y="109"/>
                  </a:lnTo>
                  <a:lnTo>
                    <a:pt x="664" y="116"/>
                  </a:lnTo>
                  <a:lnTo>
                    <a:pt x="671" y="85"/>
                  </a:lnTo>
                  <a:lnTo>
                    <a:pt x="645" y="76"/>
                  </a:lnTo>
                  <a:lnTo>
                    <a:pt x="626" y="97"/>
                  </a:lnTo>
                  <a:lnTo>
                    <a:pt x="619" y="151"/>
                  </a:lnTo>
                  <a:lnTo>
                    <a:pt x="605" y="152"/>
                  </a:lnTo>
                  <a:lnTo>
                    <a:pt x="599" y="126"/>
                  </a:lnTo>
                  <a:lnTo>
                    <a:pt x="611" y="86"/>
                  </a:lnTo>
                  <a:lnTo>
                    <a:pt x="601" y="93"/>
                  </a:lnTo>
                  <a:lnTo>
                    <a:pt x="621" y="71"/>
                  </a:lnTo>
                  <a:lnTo>
                    <a:pt x="664" y="71"/>
                  </a:lnTo>
                  <a:lnTo>
                    <a:pt x="656" y="60"/>
                  </a:lnTo>
                  <a:lnTo>
                    <a:pt x="653" y="60"/>
                  </a:lnTo>
                  <a:lnTo>
                    <a:pt x="590" y="54"/>
                  </a:lnTo>
                  <a:lnTo>
                    <a:pt x="601" y="40"/>
                  </a:lnTo>
                  <a:lnTo>
                    <a:pt x="561" y="58"/>
                  </a:lnTo>
                  <a:lnTo>
                    <a:pt x="532" y="58"/>
                  </a:lnTo>
                  <a:lnTo>
                    <a:pt x="568" y="29"/>
                  </a:lnTo>
                  <a:lnTo>
                    <a:pt x="491" y="14"/>
                  </a:lnTo>
                  <a:lnTo>
                    <a:pt x="480" y="0"/>
                  </a:lnTo>
                  <a:lnTo>
                    <a:pt x="480" y="9"/>
                  </a:lnTo>
                  <a:lnTo>
                    <a:pt x="31" y="9"/>
                  </a:lnTo>
                  <a:lnTo>
                    <a:pt x="39" y="27"/>
                  </a:lnTo>
                  <a:lnTo>
                    <a:pt x="28" y="41"/>
                  </a:lnTo>
                  <a:lnTo>
                    <a:pt x="32" y="27"/>
                  </a:lnTo>
                  <a:lnTo>
                    <a:pt x="0" y="25"/>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72" name="任意多边形 440494"/>
            <p:cNvSpPr/>
            <p:nvPr/>
          </p:nvSpPr>
          <p:spPr>
            <a:xfrm>
              <a:off x="5789" y="1938"/>
              <a:ext cx="49" cy="22"/>
            </a:xfrm>
            <a:custGeom>
              <a:avLst/>
              <a:gdLst/>
              <a:ahLst/>
              <a:cxnLst/>
              <a:rect l="0" t="0" r="0" b="0"/>
              <a:pathLst>
                <a:path w="51" h="23">
                  <a:moveTo>
                    <a:pt x="0" y="6"/>
                  </a:moveTo>
                  <a:lnTo>
                    <a:pt x="31" y="0"/>
                  </a:lnTo>
                  <a:lnTo>
                    <a:pt x="50" y="10"/>
                  </a:lnTo>
                  <a:lnTo>
                    <a:pt x="40" y="22"/>
                  </a:lnTo>
                  <a:lnTo>
                    <a:pt x="0" y="6"/>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73" name="任意多边形 440495"/>
            <p:cNvSpPr/>
            <p:nvPr/>
          </p:nvSpPr>
          <p:spPr>
            <a:xfrm>
              <a:off x="1903" y="3559"/>
              <a:ext cx="83" cy="85"/>
            </a:xfrm>
            <a:custGeom>
              <a:avLst/>
              <a:gdLst/>
              <a:ahLst/>
              <a:cxnLst/>
              <a:rect l="0" t="0" r="0" b="0"/>
              <a:pathLst>
                <a:path w="86" h="89">
                  <a:moveTo>
                    <a:pt x="0" y="70"/>
                  </a:moveTo>
                  <a:lnTo>
                    <a:pt x="13" y="4"/>
                  </a:lnTo>
                  <a:lnTo>
                    <a:pt x="25" y="0"/>
                  </a:lnTo>
                  <a:lnTo>
                    <a:pt x="75" y="35"/>
                  </a:lnTo>
                  <a:lnTo>
                    <a:pt x="85" y="48"/>
                  </a:lnTo>
                  <a:lnTo>
                    <a:pt x="80" y="66"/>
                  </a:lnTo>
                  <a:lnTo>
                    <a:pt x="58" y="88"/>
                  </a:lnTo>
                  <a:lnTo>
                    <a:pt x="0" y="70"/>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74" name="任意多边形 440496"/>
            <p:cNvSpPr/>
            <p:nvPr/>
          </p:nvSpPr>
          <p:spPr>
            <a:xfrm>
              <a:off x="1669" y="2892"/>
              <a:ext cx="213" cy="178"/>
            </a:xfrm>
            <a:custGeom>
              <a:avLst/>
              <a:gdLst/>
              <a:ahLst/>
              <a:cxnLst/>
              <a:rect l="0" t="0" r="0" b="0"/>
              <a:pathLst>
                <a:path w="220" h="186">
                  <a:moveTo>
                    <a:pt x="0" y="49"/>
                  </a:moveTo>
                  <a:lnTo>
                    <a:pt x="20" y="82"/>
                  </a:lnTo>
                  <a:lnTo>
                    <a:pt x="52" y="86"/>
                  </a:lnTo>
                  <a:lnTo>
                    <a:pt x="62" y="99"/>
                  </a:lnTo>
                  <a:lnTo>
                    <a:pt x="94" y="97"/>
                  </a:lnTo>
                  <a:lnTo>
                    <a:pt x="89" y="153"/>
                  </a:lnTo>
                  <a:lnTo>
                    <a:pt x="104" y="176"/>
                  </a:lnTo>
                  <a:lnTo>
                    <a:pt x="123" y="185"/>
                  </a:lnTo>
                  <a:lnTo>
                    <a:pt x="162" y="163"/>
                  </a:lnTo>
                  <a:lnTo>
                    <a:pt x="147" y="159"/>
                  </a:lnTo>
                  <a:lnTo>
                    <a:pt x="139" y="128"/>
                  </a:lnTo>
                  <a:lnTo>
                    <a:pt x="167" y="135"/>
                  </a:lnTo>
                  <a:lnTo>
                    <a:pt x="206" y="114"/>
                  </a:lnTo>
                  <a:lnTo>
                    <a:pt x="196" y="99"/>
                  </a:lnTo>
                  <a:lnTo>
                    <a:pt x="209" y="86"/>
                  </a:lnTo>
                  <a:lnTo>
                    <a:pt x="204" y="75"/>
                  </a:lnTo>
                  <a:lnTo>
                    <a:pt x="219" y="63"/>
                  </a:lnTo>
                  <a:lnTo>
                    <a:pt x="200" y="60"/>
                  </a:lnTo>
                  <a:lnTo>
                    <a:pt x="200" y="45"/>
                  </a:lnTo>
                  <a:lnTo>
                    <a:pt x="168" y="29"/>
                  </a:lnTo>
                  <a:lnTo>
                    <a:pt x="182" y="25"/>
                  </a:lnTo>
                  <a:lnTo>
                    <a:pt x="86" y="28"/>
                  </a:lnTo>
                  <a:lnTo>
                    <a:pt x="54" y="0"/>
                  </a:lnTo>
                  <a:lnTo>
                    <a:pt x="55" y="13"/>
                  </a:lnTo>
                  <a:lnTo>
                    <a:pt x="29" y="24"/>
                  </a:lnTo>
                  <a:lnTo>
                    <a:pt x="37" y="45"/>
                  </a:lnTo>
                  <a:lnTo>
                    <a:pt x="27" y="54"/>
                  </a:lnTo>
                  <a:lnTo>
                    <a:pt x="20" y="33"/>
                  </a:lnTo>
                  <a:lnTo>
                    <a:pt x="31" y="8"/>
                  </a:lnTo>
                  <a:lnTo>
                    <a:pt x="0" y="49"/>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75" name="任意多边形 440497"/>
            <p:cNvSpPr/>
            <p:nvPr/>
          </p:nvSpPr>
          <p:spPr>
            <a:xfrm>
              <a:off x="4436" y="2718"/>
              <a:ext cx="112" cy="233"/>
            </a:xfrm>
            <a:custGeom>
              <a:avLst/>
              <a:gdLst/>
              <a:ahLst/>
              <a:cxnLst/>
              <a:rect l="0" t="0" r="0" b="0"/>
              <a:pathLst>
                <a:path w="116" h="243">
                  <a:moveTo>
                    <a:pt x="0" y="12"/>
                  </a:moveTo>
                  <a:lnTo>
                    <a:pt x="17" y="37"/>
                  </a:lnTo>
                  <a:lnTo>
                    <a:pt x="39" y="47"/>
                  </a:lnTo>
                  <a:lnTo>
                    <a:pt x="28" y="66"/>
                  </a:lnTo>
                  <a:lnTo>
                    <a:pt x="69" y="98"/>
                  </a:lnTo>
                  <a:lnTo>
                    <a:pt x="86" y="141"/>
                  </a:lnTo>
                  <a:lnTo>
                    <a:pt x="87" y="179"/>
                  </a:lnTo>
                  <a:lnTo>
                    <a:pt x="39" y="210"/>
                  </a:lnTo>
                  <a:lnTo>
                    <a:pt x="47" y="242"/>
                  </a:lnTo>
                  <a:lnTo>
                    <a:pt x="62" y="220"/>
                  </a:lnTo>
                  <a:lnTo>
                    <a:pt x="71" y="225"/>
                  </a:lnTo>
                  <a:lnTo>
                    <a:pt x="75" y="212"/>
                  </a:lnTo>
                  <a:lnTo>
                    <a:pt x="115" y="190"/>
                  </a:lnTo>
                  <a:lnTo>
                    <a:pt x="109" y="129"/>
                  </a:lnTo>
                  <a:lnTo>
                    <a:pt x="56" y="73"/>
                  </a:lnTo>
                  <a:lnTo>
                    <a:pt x="62" y="55"/>
                  </a:lnTo>
                  <a:lnTo>
                    <a:pt x="93" y="28"/>
                  </a:lnTo>
                  <a:lnTo>
                    <a:pt x="48" y="0"/>
                  </a:lnTo>
                  <a:lnTo>
                    <a:pt x="0" y="12"/>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76" name="任意多边形 440498"/>
            <p:cNvSpPr/>
            <p:nvPr/>
          </p:nvSpPr>
          <p:spPr>
            <a:xfrm>
              <a:off x="3509" y="2785"/>
              <a:ext cx="152" cy="102"/>
            </a:xfrm>
            <a:custGeom>
              <a:avLst/>
              <a:gdLst/>
              <a:ahLst/>
              <a:cxnLst/>
              <a:rect l="0" t="0" r="0" b="0"/>
              <a:pathLst>
                <a:path w="157" h="107">
                  <a:moveTo>
                    <a:pt x="0" y="106"/>
                  </a:moveTo>
                  <a:lnTo>
                    <a:pt x="41" y="81"/>
                  </a:lnTo>
                  <a:lnTo>
                    <a:pt x="33" y="70"/>
                  </a:lnTo>
                  <a:lnTo>
                    <a:pt x="45" y="57"/>
                  </a:lnTo>
                  <a:lnTo>
                    <a:pt x="87" y="10"/>
                  </a:lnTo>
                  <a:lnTo>
                    <a:pt x="139" y="0"/>
                  </a:lnTo>
                  <a:lnTo>
                    <a:pt x="156" y="40"/>
                  </a:lnTo>
                  <a:lnTo>
                    <a:pt x="143" y="57"/>
                  </a:lnTo>
                  <a:lnTo>
                    <a:pt x="83" y="85"/>
                  </a:lnTo>
                  <a:lnTo>
                    <a:pt x="0" y="106"/>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77" name="任意多边形 440499"/>
            <p:cNvSpPr/>
            <p:nvPr/>
          </p:nvSpPr>
          <p:spPr>
            <a:xfrm>
              <a:off x="3498" y="2813"/>
              <a:ext cx="57" cy="74"/>
            </a:xfrm>
            <a:custGeom>
              <a:avLst/>
              <a:gdLst/>
              <a:ahLst/>
              <a:cxnLst/>
              <a:rect l="0" t="0" r="0" b="0"/>
              <a:pathLst>
                <a:path w="59" h="78">
                  <a:moveTo>
                    <a:pt x="0" y="14"/>
                  </a:moveTo>
                  <a:lnTo>
                    <a:pt x="12" y="77"/>
                  </a:lnTo>
                  <a:lnTo>
                    <a:pt x="53" y="52"/>
                  </a:lnTo>
                  <a:lnTo>
                    <a:pt x="45" y="41"/>
                  </a:lnTo>
                  <a:lnTo>
                    <a:pt x="58" y="28"/>
                  </a:lnTo>
                  <a:lnTo>
                    <a:pt x="58" y="10"/>
                  </a:lnTo>
                  <a:lnTo>
                    <a:pt x="29" y="0"/>
                  </a:lnTo>
                  <a:lnTo>
                    <a:pt x="0" y="14"/>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78" name="任意多边形 440500"/>
            <p:cNvSpPr/>
            <p:nvPr/>
          </p:nvSpPr>
          <p:spPr>
            <a:xfrm>
              <a:off x="3039" y="2300"/>
              <a:ext cx="149" cy="115"/>
            </a:xfrm>
            <a:custGeom>
              <a:avLst/>
              <a:gdLst/>
              <a:ahLst/>
              <a:cxnLst/>
              <a:rect l="0" t="0" r="0" b="0"/>
              <a:pathLst>
                <a:path w="154" h="120">
                  <a:moveTo>
                    <a:pt x="0" y="28"/>
                  </a:moveTo>
                  <a:lnTo>
                    <a:pt x="0" y="9"/>
                  </a:lnTo>
                  <a:lnTo>
                    <a:pt x="39" y="0"/>
                  </a:lnTo>
                  <a:lnTo>
                    <a:pt x="71" y="24"/>
                  </a:lnTo>
                  <a:lnTo>
                    <a:pt x="106" y="17"/>
                  </a:lnTo>
                  <a:lnTo>
                    <a:pt x="148" y="54"/>
                  </a:lnTo>
                  <a:lnTo>
                    <a:pt x="143" y="93"/>
                  </a:lnTo>
                  <a:lnTo>
                    <a:pt x="153" y="110"/>
                  </a:lnTo>
                  <a:lnTo>
                    <a:pt x="120" y="119"/>
                  </a:lnTo>
                  <a:lnTo>
                    <a:pt x="105" y="86"/>
                  </a:lnTo>
                  <a:lnTo>
                    <a:pt x="93" y="100"/>
                  </a:lnTo>
                  <a:lnTo>
                    <a:pt x="39" y="67"/>
                  </a:lnTo>
                  <a:lnTo>
                    <a:pt x="14" y="33"/>
                  </a:lnTo>
                  <a:lnTo>
                    <a:pt x="1" y="40"/>
                  </a:lnTo>
                  <a:lnTo>
                    <a:pt x="0" y="28"/>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79" name="任意多边形 440501"/>
            <p:cNvSpPr/>
            <p:nvPr/>
          </p:nvSpPr>
          <p:spPr>
            <a:xfrm>
              <a:off x="3006" y="3172"/>
              <a:ext cx="202" cy="193"/>
            </a:xfrm>
            <a:custGeom>
              <a:avLst/>
              <a:gdLst/>
              <a:ahLst/>
              <a:cxnLst/>
              <a:rect l="0" t="0" r="0" b="0"/>
              <a:pathLst>
                <a:path w="208" h="202">
                  <a:moveTo>
                    <a:pt x="0" y="187"/>
                  </a:moveTo>
                  <a:lnTo>
                    <a:pt x="27" y="180"/>
                  </a:lnTo>
                  <a:lnTo>
                    <a:pt x="159" y="201"/>
                  </a:lnTo>
                  <a:lnTo>
                    <a:pt x="190" y="191"/>
                  </a:lnTo>
                  <a:lnTo>
                    <a:pt x="170" y="176"/>
                  </a:lnTo>
                  <a:lnTo>
                    <a:pt x="170" y="116"/>
                  </a:lnTo>
                  <a:lnTo>
                    <a:pt x="207" y="116"/>
                  </a:lnTo>
                  <a:lnTo>
                    <a:pt x="204" y="82"/>
                  </a:lnTo>
                  <a:lnTo>
                    <a:pt x="170" y="86"/>
                  </a:lnTo>
                  <a:lnTo>
                    <a:pt x="166" y="26"/>
                  </a:lnTo>
                  <a:lnTo>
                    <a:pt x="151" y="17"/>
                  </a:lnTo>
                  <a:lnTo>
                    <a:pt x="131" y="18"/>
                  </a:lnTo>
                  <a:lnTo>
                    <a:pt x="125" y="35"/>
                  </a:lnTo>
                  <a:lnTo>
                    <a:pt x="102" y="36"/>
                  </a:lnTo>
                  <a:lnTo>
                    <a:pt x="75" y="0"/>
                  </a:lnTo>
                  <a:lnTo>
                    <a:pt x="12" y="8"/>
                  </a:lnTo>
                  <a:lnTo>
                    <a:pt x="35" y="83"/>
                  </a:lnTo>
                  <a:lnTo>
                    <a:pt x="0" y="187"/>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80" name="任意多边形 440502"/>
            <p:cNvSpPr/>
            <p:nvPr/>
          </p:nvSpPr>
          <p:spPr>
            <a:xfrm>
              <a:off x="3012" y="3154"/>
              <a:ext cx="22" cy="22"/>
            </a:xfrm>
            <a:custGeom>
              <a:avLst/>
              <a:gdLst/>
              <a:ahLst/>
              <a:cxnLst/>
              <a:rect l="0" t="0" r="0" b="0"/>
              <a:pathLst>
                <a:path w="22" h="23">
                  <a:moveTo>
                    <a:pt x="0" y="6"/>
                  </a:moveTo>
                  <a:lnTo>
                    <a:pt x="8" y="22"/>
                  </a:lnTo>
                  <a:lnTo>
                    <a:pt x="21" y="0"/>
                  </a:lnTo>
                  <a:lnTo>
                    <a:pt x="0" y="6"/>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81" name="任意多边形 440503"/>
            <p:cNvSpPr/>
            <p:nvPr/>
          </p:nvSpPr>
          <p:spPr>
            <a:xfrm>
              <a:off x="3139" y="3359"/>
              <a:ext cx="148" cy="146"/>
            </a:xfrm>
            <a:custGeom>
              <a:avLst/>
              <a:gdLst/>
              <a:ahLst/>
              <a:cxnLst/>
              <a:rect l="0" t="0" r="0" b="0"/>
              <a:pathLst>
                <a:path w="153" h="152">
                  <a:moveTo>
                    <a:pt x="0" y="115"/>
                  </a:moveTo>
                  <a:lnTo>
                    <a:pt x="0" y="70"/>
                  </a:lnTo>
                  <a:lnTo>
                    <a:pt x="16" y="70"/>
                  </a:lnTo>
                  <a:lnTo>
                    <a:pt x="16" y="12"/>
                  </a:lnTo>
                  <a:lnTo>
                    <a:pt x="47" y="5"/>
                  </a:lnTo>
                  <a:lnTo>
                    <a:pt x="57" y="14"/>
                  </a:lnTo>
                  <a:lnTo>
                    <a:pt x="84" y="0"/>
                  </a:lnTo>
                  <a:lnTo>
                    <a:pt x="130" y="62"/>
                  </a:lnTo>
                  <a:lnTo>
                    <a:pt x="152" y="72"/>
                  </a:lnTo>
                  <a:lnTo>
                    <a:pt x="90" y="129"/>
                  </a:lnTo>
                  <a:lnTo>
                    <a:pt x="55" y="129"/>
                  </a:lnTo>
                  <a:lnTo>
                    <a:pt x="34" y="149"/>
                  </a:lnTo>
                  <a:lnTo>
                    <a:pt x="12" y="151"/>
                  </a:lnTo>
                  <a:lnTo>
                    <a:pt x="13" y="132"/>
                  </a:lnTo>
                  <a:lnTo>
                    <a:pt x="0" y="115"/>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82" name="任意多边形 440504"/>
            <p:cNvSpPr/>
            <p:nvPr/>
          </p:nvSpPr>
          <p:spPr>
            <a:xfrm>
              <a:off x="3283" y="3119"/>
              <a:ext cx="29" cy="31"/>
            </a:xfrm>
            <a:custGeom>
              <a:avLst/>
              <a:gdLst/>
              <a:ahLst/>
              <a:cxnLst/>
              <a:rect l="0" t="0" r="0" b="0"/>
              <a:pathLst>
                <a:path w="30" h="32">
                  <a:moveTo>
                    <a:pt x="0" y="4"/>
                  </a:moveTo>
                  <a:lnTo>
                    <a:pt x="2" y="16"/>
                  </a:lnTo>
                  <a:lnTo>
                    <a:pt x="9" y="31"/>
                  </a:lnTo>
                  <a:lnTo>
                    <a:pt x="29" y="12"/>
                  </a:lnTo>
                  <a:lnTo>
                    <a:pt x="27" y="0"/>
                  </a:lnTo>
                  <a:lnTo>
                    <a:pt x="0" y="4"/>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83" name="任意多边形 440505"/>
            <p:cNvSpPr/>
            <p:nvPr/>
          </p:nvSpPr>
          <p:spPr>
            <a:xfrm>
              <a:off x="2955" y="2885"/>
              <a:ext cx="123" cy="174"/>
            </a:xfrm>
            <a:custGeom>
              <a:avLst/>
              <a:gdLst/>
              <a:ahLst/>
              <a:cxnLst/>
              <a:rect l="0" t="0" r="0" b="0"/>
              <a:pathLst>
                <a:path w="127" h="182">
                  <a:moveTo>
                    <a:pt x="0" y="129"/>
                  </a:moveTo>
                  <a:lnTo>
                    <a:pt x="17" y="95"/>
                  </a:lnTo>
                  <a:lnTo>
                    <a:pt x="48" y="99"/>
                  </a:lnTo>
                  <a:lnTo>
                    <a:pt x="81" y="28"/>
                  </a:lnTo>
                  <a:lnTo>
                    <a:pt x="98" y="16"/>
                  </a:lnTo>
                  <a:lnTo>
                    <a:pt x="92" y="2"/>
                  </a:lnTo>
                  <a:lnTo>
                    <a:pt x="100" y="0"/>
                  </a:lnTo>
                  <a:lnTo>
                    <a:pt x="112" y="43"/>
                  </a:lnTo>
                  <a:lnTo>
                    <a:pt x="92" y="51"/>
                  </a:lnTo>
                  <a:lnTo>
                    <a:pt x="115" y="86"/>
                  </a:lnTo>
                  <a:lnTo>
                    <a:pt x="100" y="128"/>
                  </a:lnTo>
                  <a:lnTo>
                    <a:pt x="126" y="159"/>
                  </a:lnTo>
                  <a:lnTo>
                    <a:pt x="123" y="181"/>
                  </a:lnTo>
                  <a:lnTo>
                    <a:pt x="79" y="171"/>
                  </a:lnTo>
                  <a:lnTo>
                    <a:pt x="47" y="171"/>
                  </a:lnTo>
                  <a:lnTo>
                    <a:pt x="20" y="171"/>
                  </a:lnTo>
                  <a:lnTo>
                    <a:pt x="18" y="141"/>
                  </a:lnTo>
                  <a:lnTo>
                    <a:pt x="0" y="129"/>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84" name="任意多边形 440506"/>
            <p:cNvSpPr/>
            <p:nvPr/>
          </p:nvSpPr>
          <p:spPr>
            <a:xfrm>
              <a:off x="3054" y="2912"/>
              <a:ext cx="207" cy="127"/>
            </a:xfrm>
            <a:custGeom>
              <a:avLst/>
              <a:gdLst/>
              <a:ahLst/>
              <a:cxnLst/>
              <a:rect l="0" t="0" r="0" b="0"/>
              <a:pathLst>
                <a:path w="214" h="132">
                  <a:moveTo>
                    <a:pt x="0" y="99"/>
                  </a:moveTo>
                  <a:lnTo>
                    <a:pt x="14" y="58"/>
                  </a:lnTo>
                  <a:lnTo>
                    <a:pt x="67" y="47"/>
                  </a:lnTo>
                  <a:lnTo>
                    <a:pt x="72" y="33"/>
                  </a:lnTo>
                  <a:lnTo>
                    <a:pt x="97" y="29"/>
                  </a:lnTo>
                  <a:lnTo>
                    <a:pt x="133" y="0"/>
                  </a:lnTo>
                  <a:lnTo>
                    <a:pt x="145" y="35"/>
                  </a:lnTo>
                  <a:lnTo>
                    <a:pt x="172" y="47"/>
                  </a:lnTo>
                  <a:lnTo>
                    <a:pt x="213" y="94"/>
                  </a:lnTo>
                  <a:lnTo>
                    <a:pt x="113" y="108"/>
                  </a:lnTo>
                  <a:lnTo>
                    <a:pt x="82" y="94"/>
                  </a:lnTo>
                  <a:lnTo>
                    <a:pt x="67" y="118"/>
                  </a:lnTo>
                  <a:lnTo>
                    <a:pt x="39" y="118"/>
                  </a:lnTo>
                  <a:lnTo>
                    <a:pt x="25" y="131"/>
                  </a:lnTo>
                  <a:lnTo>
                    <a:pt x="0" y="99"/>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85" name="任意多边形 440507"/>
            <p:cNvSpPr/>
            <p:nvPr/>
          </p:nvSpPr>
          <p:spPr>
            <a:xfrm>
              <a:off x="3035" y="2713"/>
              <a:ext cx="170" cy="256"/>
            </a:xfrm>
            <a:custGeom>
              <a:avLst/>
              <a:gdLst/>
              <a:ahLst/>
              <a:cxnLst/>
              <a:rect l="0" t="0" r="0" b="0"/>
              <a:pathLst>
                <a:path w="175" h="267">
                  <a:moveTo>
                    <a:pt x="0" y="152"/>
                  </a:moveTo>
                  <a:lnTo>
                    <a:pt x="25" y="166"/>
                  </a:lnTo>
                  <a:lnTo>
                    <a:pt x="18" y="179"/>
                  </a:lnTo>
                  <a:lnTo>
                    <a:pt x="31" y="222"/>
                  </a:lnTo>
                  <a:lnTo>
                    <a:pt x="10" y="230"/>
                  </a:lnTo>
                  <a:lnTo>
                    <a:pt x="33" y="266"/>
                  </a:lnTo>
                  <a:lnTo>
                    <a:pt x="86" y="255"/>
                  </a:lnTo>
                  <a:lnTo>
                    <a:pt x="91" y="241"/>
                  </a:lnTo>
                  <a:lnTo>
                    <a:pt x="116" y="237"/>
                  </a:lnTo>
                  <a:lnTo>
                    <a:pt x="152" y="207"/>
                  </a:lnTo>
                  <a:lnTo>
                    <a:pt x="138" y="175"/>
                  </a:lnTo>
                  <a:lnTo>
                    <a:pt x="156" y="132"/>
                  </a:lnTo>
                  <a:lnTo>
                    <a:pt x="174" y="128"/>
                  </a:lnTo>
                  <a:lnTo>
                    <a:pt x="174" y="67"/>
                  </a:lnTo>
                  <a:lnTo>
                    <a:pt x="43" y="0"/>
                  </a:lnTo>
                  <a:lnTo>
                    <a:pt x="26" y="6"/>
                  </a:lnTo>
                  <a:lnTo>
                    <a:pt x="26" y="33"/>
                  </a:lnTo>
                  <a:lnTo>
                    <a:pt x="43" y="51"/>
                  </a:lnTo>
                  <a:lnTo>
                    <a:pt x="33" y="109"/>
                  </a:lnTo>
                  <a:lnTo>
                    <a:pt x="0" y="152"/>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86" name="任意多边形 440508"/>
            <p:cNvSpPr/>
            <p:nvPr/>
          </p:nvSpPr>
          <p:spPr>
            <a:xfrm>
              <a:off x="3001" y="3025"/>
              <a:ext cx="119" cy="136"/>
            </a:xfrm>
            <a:custGeom>
              <a:avLst/>
              <a:gdLst/>
              <a:ahLst/>
              <a:cxnLst/>
              <a:rect l="0" t="0" r="0" b="0"/>
              <a:pathLst>
                <a:path w="123" h="142">
                  <a:moveTo>
                    <a:pt x="0" y="123"/>
                  </a:moveTo>
                  <a:lnTo>
                    <a:pt x="12" y="141"/>
                  </a:lnTo>
                  <a:lnTo>
                    <a:pt x="29" y="135"/>
                  </a:lnTo>
                  <a:lnTo>
                    <a:pt x="53" y="136"/>
                  </a:lnTo>
                  <a:lnTo>
                    <a:pt x="76" y="122"/>
                  </a:lnTo>
                  <a:lnTo>
                    <a:pt x="83" y="93"/>
                  </a:lnTo>
                  <a:lnTo>
                    <a:pt x="107" y="70"/>
                  </a:lnTo>
                  <a:lnTo>
                    <a:pt x="122" y="0"/>
                  </a:lnTo>
                  <a:lnTo>
                    <a:pt x="93" y="0"/>
                  </a:lnTo>
                  <a:lnTo>
                    <a:pt x="80" y="12"/>
                  </a:lnTo>
                  <a:lnTo>
                    <a:pt x="77" y="33"/>
                  </a:lnTo>
                  <a:lnTo>
                    <a:pt x="34" y="24"/>
                  </a:lnTo>
                  <a:lnTo>
                    <a:pt x="33" y="39"/>
                  </a:lnTo>
                  <a:lnTo>
                    <a:pt x="50" y="40"/>
                  </a:lnTo>
                  <a:lnTo>
                    <a:pt x="45" y="96"/>
                  </a:lnTo>
                  <a:lnTo>
                    <a:pt x="24" y="89"/>
                  </a:lnTo>
                  <a:lnTo>
                    <a:pt x="0" y="123"/>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87" name="任意多边形 440509"/>
            <p:cNvSpPr/>
            <p:nvPr/>
          </p:nvSpPr>
          <p:spPr>
            <a:xfrm>
              <a:off x="3018" y="3002"/>
              <a:ext cx="300" cy="285"/>
            </a:xfrm>
            <a:custGeom>
              <a:avLst/>
              <a:gdLst/>
              <a:ahLst/>
              <a:cxnLst/>
              <a:rect l="0" t="0" r="0" b="0"/>
              <a:pathLst>
                <a:path w="310" h="298">
                  <a:moveTo>
                    <a:pt x="0" y="176"/>
                  </a:moveTo>
                  <a:lnTo>
                    <a:pt x="0" y="184"/>
                  </a:lnTo>
                  <a:lnTo>
                    <a:pt x="63" y="176"/>
                  </a:lnTo>
                  <a:lnTo>
                    <a:pt x="90" y="213"/>
                  </a:lnTo>
                  <a:lnTo>
                    <a:pt x="113" y="211"/>
                  </a:lnTo>
                  <a:lnTo>
                    <a:pt x="118" y="195"/>
                  </a:lnTo>
                  <a:lnTo>
                    <a:pt x="138" y="194"/>
                  </a:lnTo>
                  <a:lnTo>
                    <a:pt x="153" y="203"/>
                  </a:lnTo>
                  <a:lnTo>
                    <a:pt x="157" y="263"/>
                  </a:lnTo>
                  <a:lnTo>
                    <a:pt x="191" y="259"/>
                  </a:lnTo>
                  <a:lnTo>
                    <a:pt x="284" y="297"/>
                  </a:lnTo>
                  <a:lnTo>
                    <a:pt x="283" y="279"/>
                  </a:lnTo>
                  <a:lnTo>
                    <a:pt x="265" y="272"/>
                  </a:lnTo>
                  <a:lnTo>
                    <a:pt x="268" y="229"/>
                  </a:lnTo>
                  <a:lnTo>
                    <a:pt x="298" y="214"/>
                  </a:lnTo>
                  <a:lnTo>
                    <a:pt x="279" y="186"/>
                  </a:lnTo>
                  <a:lnTo>
                    <a:pt x="276" y="137"/>
                  </a:lnTo>
                  <a:lnTo>
                    <a:pt x="273" y="125"/>
                  </a:lnTo>
                  <a:lnTo>
                    <a:pt x="284" y="103"/>
                  </a:lnTo>
                  <a:lnTo>
                    <a:pt x="298" y="63"/>
                  </a:lnTo>
                  <a:lnTo>
                    <a:pt x="309" y="48"/>
                  </a:lnTo>
                  <a:lnTo>
                    <a:pt x="303" y="24"/>
                  </a:lnTo>
                  <a:lnTo>
                    <a:pt x="249" y="0"/>
                  </a:lnTo>
                  <a:lnTo>
                    <a:pt x="149" y="13"/>
                  </a:lnTo>
                  <a:lnTo>
                    <a:pt x="118" y="0"/>
                  </a:lnTo>
                  <a:lnTo>
                    <a:pt x="103" y="24"/>
                  </a:lnTo>
                  <a:lnTo>
                    <a:pt x="89" y="94"/>
                  </a:lnTo>
                  <a:lnTo>
                    <a:pt x="64" y="117"/>
                  </a:lnTo>
                  <a:lnTo>
                    <a:pt x="58" y="145"/>
                  </a:lnTo>
                  <a:lnTo>
                    <a:pt x="35" y="160"/>
                  </a:lnTo>
                  <a:lnTo>
                    <a:pt x="10" y="159"/>
                  </a:lnTo>
                  <a:lnTo>
                    <a:pt x="0" y="176"/>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88" name="任意多边形 440510"/>
            <p:cNvSpPr/>
            <p:nvPr/>
          </p:nvSpPr>
          <p:spPr>
            <a:xfrm>
              <a:off x="3334" y="2507"/>
              <a:ext cx="39" cy="22"/>
            </a:xfrm>
            <a:custGeom>
              <a:avLst/>
              <a:gdLst/>
              <a:ahLst/>
              <a:cxnLst/>
              <a:rect l="0" t="0" r="0" b="0"/>
              <a:pathLst>
                <a:path w="40" h="23">
                  <a:moveTo>
                    <a:pt x="0" y="11"/>
                  </a:moveTo>
                  <a:lnTo>
                    <a:pt x="13" y="22"/>
                  </a:lnTo>
                  <a:lnTo>
                    <a:pt x="39" y="0"/>
                  </a:lnTo>
                  <a:lnTo>
                    <a:pt x="0" y="11"/>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89" name="任意多边形 440511"/>
            <p:cNvSpPr/>
            <p:nvPr/>
          </p:nvSpPr>
          <p:spPr>
            <a:xfrm>
              <a:off x="2838" y="2890"/>
              <a:ext cx="45" cy="95"/>
            </a:xfrm>
            <a:custGeom>
              <a:avLst/>
              <a:gdLst/>
              <a:ahLst/>
              <a:cxnLst/>
              <a:rect l="0" t="0" r="0" b="0"/>
              <a:pathLst>
                <a:path w="46" h="99">
                  <a:moveTo>
                    <a:pt x="0" y="22"/>
                  </a:moveTo>
                  <a:lnTo>
                    <a:pt x="17" y="98"/>
                  </a:lnTo>
                  <a:lnTo>
                    <a:pt x="32" y="98"/>
                  </a:lnTo>
                  <a:lnTo>
                    <a:pt x="45" y="10"/>
                  </a:lnTo>
                  <a:lnTo>
                    <a:pt x="32" y="0"/>
                  </a:lnTo>
                  <a:lnTo>
                    <a:pt x="24" y="6"/>
                  </a:lnTo>
                  <a:lnTo>
                    <a:pt x="0" y="22"/>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90" name="任意多边形 440512"/>
            <p:cNvSpPr/>
            <p:nvPr/>
          </p:nvSpPr>
          <p:spPr>
            <a:xfrm>
              <a:off x="2975" y="3049"/>
              <a:ext cx="29" cy="21"/>
            </a:xfrm>
            <a:custGeom>
              <a:avLst/>
              <a:gdLst/>
              <a:ahLst/>
              <a:cxnLst/>
              <a:rect l="0" t="0" r="0" b="0"/>
              <a:pathLst>
                <a:path w="30" h="22">
                  <a:moveTo>
                    <a:pt x="0" y="21"/>
                  </a:moveTo>
                  <a:lnTo>
                    <a:pt x="2" y="0"/>
                  </a:lnTo>
                  <a:lnTo>
                    <a:pt x="29" y="0"/>
                  </a:lnTo>
                  <a:lnTo>
                    <a:pt x="29" y="18"/>
                  </a:lnTo>
                  <a:lnTo>
                    <a:pt x="0" y="21"/>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91" name="任意多边形 440513"/>
            <p:cNvSpPr/>
            <p:nvPr/>
          </p:nvSpPr>
          <p:spPr>
            <a:xfrm>
              <a:off x="3345" y="2801"/>
              <a:ext cx="238" cy="228"/>
            </a:xfrm>
            <a:custGeom>
              <a:avLst/>
              <a:gdLst/>
              <a:ahLst/>
              <a:cxnLst/>
              <a:rect l="0" t="0" r="0" b="0"/>
              <a:pathLst>
                <a:path w="246" h="238">
                  <a:moveTo>
                    <a:pt x="0" y="165"/>
                  </a:moveTo>
                  <a:lnTo>
                    <a:pt x="18" y="153"/>
                  </a:lnTo>
                  <a:lnTo>
                    <a:pt x="20" y="123"/>
                  </a:lnTo>
                  <a:lnTo>
                    <a:pt x="52" y="84"/>
                  </a:lnTo>
                  <a:lnTo>
                    <a:pt x="64" y="14"/>
                  </a:lnTo>
                  <a:lnTo>
                    <a:pt x="90" y="0"/>
                  </a:lnTo>
                  <a:lnTo>
                    <a:pt x="109" y="47"/>
                  </a:lnTo>
                  <a:lnTo>
                    <a:pt x="162" y="87"/>
                  </a:lnTo>
                  <a:lnTo>
                    <a:pt x="144" y="111"/>
                  </a:lnTo>
                  <a:lnTo>
                    <a:pt x="161" y="117"/>
                  </a:lnTo>
                  <a:lnTo>
                    <a:pt x="181" y="146"/>
                  </a:lnTo>
                  <a:lnTo>
                    <a:pt x="245" y="162"/>
                  </a:lnTo>
                  <a:lnTo>
                    <a:pt x="195" y="211"/>
                  </a:lnTo>
                  <a:lnTo>
                    <a:pt x="145" y="230"/>
                  </a:lnTo>
                  <a:lnTo>
                    <a:pt x="98" y="237"/>
                  </a:lnTo>
                  <a:lnTo>
                    <a:pt x="47" y="219"/>
                  </a:lnTo>
                  <a:lnTo>
                    <a:pt x="28" y="184"/>
                  </a:lnTo>
                  <a:lnTo>
                    <a:pt x="0" y="165"/>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92" name="任意多边形 440514"/>
            <p:cNvSpPr/>
            <p:nvPr/>
          </p:nvSpPr>
          <p:spPr>
            <a:xfrm>
              <a:off x="3484" y="2885"/>
              <a:ext cx="26" cy="29"/>
            </a:xfrm>
            <a:custGeom>
              <a:avLst/>
              <a:gdLst/>
              <a:ahLst/>
              <a:cxnLst/>
              <a:rect l="0" t="0" r="0" b="0"/>
              <a:pathLst>
                <a:path w="27" h="31">
                  <a:moveTo>
                    <a:pt x="0" y="24"/>
                  </a:moveTo>
                  <a:lnTo>
                    <a:pt x="17" y="30"/>
                  </a:lnTo>
                  <a:lnTo>
                    <a:pt x="24" y="21"/>
                  </a:lnTo>
                  <a:lnTo>
                    <a:pt x="12" y="19"/>
                  </a:lnTo>
                  <a:lnTo>
                    <a:pt x="26" y="12"/>
                  </a:lnTo>
                  <a:lnTo>
                    <a:pt x="19" y="0"/>
                  </a:lnTo>
                  <a:lnTo>
                    <a:pt x="0" y="24"/>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93" name="任意多边形 440515"/>
            <p:cNvSpPr/>
            <p:nvPr/>
          </p:nvSpPr>
          <p:spPr>
            <a:xfrm>
              <a:off x="2962" y="3049"/>
              <a:ext cx="89" cy="95"/>
            </a:xfrm>
            <a:custGeom>
              <a:avLst/>
              <a:gdLst/>
              <a:ahLst/>
              <a:cxnLst/>
              <a:rect l="0" t="0" r="0" b="0"/>
              <a:pathLst>
                <a:path w="92" h="99">
                  <a:moveTo>
                    <a:pt x="0" y="45"/>
                  </a:moveTo>
                  <a:lnTo>
                    <a:pt x="9" y="30"/>
                  </a:lnTo>
                  <a:lnTo>
                    <a:pt x="16" y="32"/>
                  </a:lnTo>
                  <a:lnTo>
                    <a:pt x="12" y="18"/>
                  </a:lnTo>
                  <a:lnTo>
                    <a:pt x="42" y="16"/>
                  </a:lnTo>
                  <a:lnTo>
                    <a:pt x="42" y="0"/>
                  </a:lnTo>
                  <a:lnTo>
                    <a:pt x="74" y="0"/>
                  </a:lnTo>
                  <a:lnTo>
                    <a:pt x="73" y="14"/>
                  </a:lnTo>
                  <a:lnTo>
                    <a:pt x="91" y="16"/>
                  </a:lnTo>
                  <a:lnTo>
                    <a:pt x="85" y="71"/>
                  </a:lnTo>
                  <a:lnTo>
                    <a:pt x="63" y="64"/>
                  </a:lnTo>
                  <a:lnTo>
                    <a:pt x="39" y="98"/>
                  </a:lnTo>
                  <a:lnTo>
                    <a:pt x="0" y="45"/>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94" name="任意多边形 440516"/>
            <p:cNvSpPr/>
            <p:nvPr/>
          </p:nvSpPr>
          <p:spPr>
            <a:xfrm>
              <a:off x="2561" y="2871"/>
              <a:ext cx="47" cy="21"/>
            </a:xfrm>
            <a:custGeom>
              <a:avLst/>
              <a:gdLst/>
              <a:ahLst/>
              <a:cxnLst/>
              <a:rect l="0" t="0" r="0" b="0"/>
              <a:pathLst>
                <a:path w="49" h="22">
                  <a:moveTo>
                    <a:pt x="0" y="21"/>
                  </a:moveTo>
                  <a:lnTo>
                    <a:pt x="2" y="0"/>
                  </a:lnTo>
                  <a:lnTo>
                    <a:pt x="48" y="6"/>
                  </a:lnTo>
                  <a:lnTo>
                    <a:pt x="0" y="21"/>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95" name="任意多边形 440517"/>
            <p:cNvSpPr/>
            <p:nvPr/>
          </p:nvSpPr>
          <p:spPr>
            <a:xfrm>
              <a:off x="2776" y="2908"/>
              <a:ext cx="69" cy="102"/>
            </a:xfrm>
            <a:custGeom>
              <a:avLst/>
              <a:gdLst/>
              <a:ahLst/>
              <a:cxnLst/>
              <a:rect l="0" t="0" r="0" b="0"/>
              <a:pathLst>
                <a:path w="71" h="106">
                  <a:moveTo>
                    <a:pt x="0" y="99"/>
                  </a:moveTo>
                  <a:lnTo>
                    <a:pt x="6" y="26"/>
                  </a:lnTo>
                  <a:lnTo>
                    <a:pt x="4" y="4"/>
                  </a:lnTo>
                  <a:lnTo>
                    <a:pt x="47" y="0"/>
                  </a:lnTo>
                  <a:lnTo>
                    <a:pt x="70" y="83"/>
                  </a:lnTo>
                  <a:lnTo>
                    <a:pt x="18" y="105"/>
                  </a:lnTo>
                  <a:lnTo>
                    <a:pt x="0" y="99"/>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96" name="任意多边形 440518"/>
            <p:cNvSpPr/>
            <p:nvPr/>
          </p:nvSpPr>
          <p:spPr>
            <a:xfrm>
              <a:off x="2588" y="2885"/>
              <a:ext cx="117" cy="85"/>
            </a:xfrm>
            <a:custGeom>
              <a:avLst/>
              <a:gdLst/>
              <a:ahLst/>
              <a:cxnLst/>
              <a:rect l="0" t="0" r="0" b="0"/>
              <a:pathLst>
                <a:path w="121" h="89">
                  <a:moveTo>
                    <a:pt x="0" y="28"/>
                  </a:moveTo>
                  <a:lnTo>
                    <a:pt x="20" y="16"/>
                  </a:lnTo>
                  <a:lnTo>
                    <a:pt x="21" y="0"/>
                  </a:lnTo>
                  <a:lnTo>
                    <a:pt x="59" y="4"/>
                  </a:lnTo>
                  <a:lnTo>
                    <a:pt x="70" y="12"/>
                  </a:lnTo>
                  <a:lnTo>
                    <a:pt x="98" y="2"/>
                  </a:lnTo>
                  <a:lnTo>
                    <a:pt x="114" y="40"/>
                  </a:lnTo>
                  <a:lnTo>
                    <a:pt x="120" y="70"/>
                  </a:lnTo>
                  <a:lnTo>
                    <a:pt x="109" y="69"/>
                  </a:lnTo>
                  <a:lnTo>
                    <a:pt x="106" y="85"/>
                  </a:lnTo>
                  <a:lnTo>
                    <a:pt x="88" y="88"/>
                  </a:lnTo>
                  <a:lnTo>
                    <a:pt x="88" y="70"/>
                  </a:lnTo>
                  <a:lnTo>
                    <a:pt x="78" y="70"/>
                  </a:lnTo>
                  <a:lnTo>
                    <a:pt x="62" y="44"/>
                  </a:lnTo>
                  <a:lnTo>
                    <a:pt x="28" y="59"/>
                  </a:lnTo>
                  <a:lnTo>
                    <a:pt x="0" y="28"/>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97" name="任意多边形 440519"/>
            <p:cNvSpPr/>
            <p:nvPr/>
          </p:nvSpPr>
          <p:spPr>
            <a:xfrm>
              <a:off x="3530" y="2618"/>
              <a:ext cx="30" cy="22"/>
            </a:xfrm>
            <a:custGeom>
              <a:avLst/>
              <a:gdLst/>
              <a:ahLst/>
              <a:cxnLst/>
              <a:rect l="0" t="0" r="0" b="0"/>
              <a:pathLst>
                <a:path w="31" h="23">
                  <a:moveTo>
                    <a:pt x="0" y="0"/>
                  </a:moveTo>
                  <a:lnTo>
                    <a:pt x="15" y="22"/>
                  </a:lnTo>
                  <a:lnTo>
                    <a:pt x="30" y="4"/>
                  </a:lnTo>
                  <a:lnTo>
                    <a:pt x="0" y="0"/>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98" name="任意多边形 440520"/>
            <p:cNvSpPr/>
            <p:nvPr/>
          </p:nvSpPr>
          <p:spPr>
            <a:xfrm>
              <a:off x="3360" y="2551"/>
              <a:ext cx="27" cy="66"/>
            </a:xfrm>
            <a:custGeom>
              <a:avLst/>
              <a:gdLst/>
              <a:ahLst/>
              <a:cxnLst/>
              <a:rect l="0" t="0" r="0" b="0"/>
              <a:pathLst>
                <a:path w="27" h="70">
                  <a:moveTo>
                    <a:pt x="0" y="33"/>
                  </a:moveTo>
                  <a:lnTo>
                    <a:pt x="13" y="69"/>
                  </a:lnTo>
                  <a:lnTo>
                    <a:pt x="16" y="67"/>
                  </a:lnTo>
                  <a:lnTo>
                    <a:pt x="23" y="31"/>
                  </a:lnTo>
                  <a:lnTo>
                    <a:pt x="13" y="33"/>
                  </a:lnTo>
                  <a:lnTo>
                    <a:pt x="16" y="17"/>
                  </a:lnTo>
                  <a:lnTo>
                    <a:pt x="24" y="9"/>
                  </a:lnTo>
                  <a:lnTo>
                    <a:pt x="26" y="0"/>
                  </a:lnTo>
                  <a:lnTo>
                    <a:pt x="17" y="1"/>
                  </a:lnTo>
                  <a:lnTo>
                    <a:pt x="0" y="33"/>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899" name="任意多边形 440521"/>
            <p:cNvSpPr/>
            <p:nvPr/>
          </p:nvSpPr>
          <p:spPr>
            <a:xfrm>
              <a:off x="2689" y="2916"/>
              <a:ext cx="94" cy="99"/>
            </a:xfrm>
            <a:custGeom>
              <a:avLst/>
              <a:gdLst/>
              <a:ahLst/>
              <a:cxnLst/>
              <a:rect l="0" t="0" r="0" b="0"/>
              <a:pathLst>
                <a:path w="97" h="103">
                  <a:moveTo>
                    <a:pt x="0" y="67"/>
                  </a:moveTo>
                  <a:lnTo>
                    <a:pt x="1" y="52"/>
                  </a:lnTo>
                  <a:lnTo>
                    <a:pt x="4" y="36"/>
                  </a:lnTo>
                  <a:lnTo>
                    <a:pt x="14" y="37"/>
                  </a:lnTo>
                  <a:lnTo>
                    <a:pt x="9" y="8"/>
                  </a:lnTo>
                  <a:lnTo>
                    <a:pt x="37" y="0"/>
                  </a:lnTo>
                  <a:lnTo>
                    <a:pt x="55" y="5"/>
                  </a:lnTo>
                  <a:lnTo>
                    <a:pt x="63" y="16"/>
                  </a:lnTo>
                  <a:lnTo>
                    <a:pt x="96" y="18"/>
                  </a:lnTo>
                  <a:lnTo>
                    <a:pt x="89" y="91"/>
                  </a:lnTo>
                  <a:lnTo>
                    <a:pt x="16" y="102"/>
                  </a:lnTo>
                  <a:lnTo>
                    <a:pt x="17" y="77"/>
                  </a:lnTo>
                  <a:lnTo>
                    <a:pt x="0" y="67"/>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00" name="任意多边形 440522"/>
            <p:cNvSpPr/>
            <p:nvPr/>
          </p:nvSpPr>
          <p:spPr>
            <a:xfrm>
              <a:off x="3374" y="2548"/>
              <a:ext cx="69" cy="73"/>
            </a:xfrm>
            <a:custGeom>
              <a:avLst/>
              <a:gdLst/>
              <a:ahLst/>
              <a:cxnLst/>
              <a:rect l="0" t="0" r="0" b="0"/>
              <a:pathLst>
                <a:path w="71" h="77">
                  <a:moveTo>
                    <a:pt x="0" y="36"/>
                  </a:moveTo>
                  <a:lnTo>
                    <a:pt x="2" y="20"/>
                  </a:lnTo>
                  <a:lnTo>
                    <a:pt x="10" y="12"/>
                  </a:lnTo>
                  <a:lnTo>
                    <a:pt x="26" y="19"/>
                  </a:lnTo>
                  <a:lnTo>
                    <a:pt x="61" y="0"/>
                  </a:lnTo>
                  <a:lnTo>
                    <a:pt x="70" y="20"/>
                  </a:lnTo>
                  <a:lnTo>
                    <a:pt x="33" y="32"/>
                  </a:lnTo>
                  <a:lnTo>
                    <a:pt x="51" y="50"/>
                  </a:lnTo>
                  <a:lnTo>
                    <a:pt x="41" y="61"/>
                  </a:lnTo>
                  <a:lnTo>
                    <a:pt x="20" y="76"/>
                  </a:lnTo>
                  <a:lnTo>
                    <a:pt x="2" y="70"/>
                  </a:lnTo>
                  <a:lnTo>
                    <a:pt x="9" y="33"/>
                  </a:lnTo>
                  <a:lnTo>
                    <a:pt x="0" y="36"/>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01" name="任意多边形 440523"/>
            <p:cNvSpPr/>
            <p:nvPr/>
          </p:nvSpPr>
          <p:spPr>
            <a:xfrm>
              <a:off x="3360" y="3012"/>
              <a:ext cx="127" cy="142"/>
            </a:xfrm>
            <a:custGeom>
              <a:avLst/>
              <a:gdLst/>
              <a:ahLst/>
              <a:cxnLst/>
              <a:rect l="0" t="0" r="0" b="0"/>
              <a:pathLst>
                <a:path w="131" h="149">
                  <a:moveTo>
                    <a:pt x="0" y="9"/>
                  </a:moveTo>
                  <a:lnTo>
                    <a:pt x="17" y="40"/>
                  </a:lnTo>
                  <a:lnTo>
                    <a:pt x="0" y="69"/>
                  </a:lnTo>
                  <a:lnTo>
                    <a:pt x="13" y="78"/>
                  </a:lnTo>
                  <a:lnTo>
                    <a:pt x="4" y="88"/>
                  </a:lnTo>
                  <a:lnTo>
                    <a:pt x="88" y="148"/>
                  </a:lnTo>
                  <a:lnTo>
                    <a:pt x="124" y="100"/>
                  </a:lnTo>
                  <a:lnTo>
                    <a:pt x="116" y="87"/>
                  </a:lnTo>
                  <a:lnTo>
                    <a:pt x="116" y="28"/>
                  </a:lnTo>
                  <a:lnTo>
                    <a:pt x="130" y="10"/>
                  </a:lnTo>
                  <a:lnTo>
                    <a:pt x="82" y="17"/>
                  </a:lnTo>
                  <a:lnTo>
                    <a:pt x="31" y="0"/>
                  </a:lnTo>
                  <a:lnTo>
                    <a:pt x="0" y="9"/>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02" name="任意多边形 440524"/>
            <p:cNvSpPr/>
            <p:nvPr/>
          </p:nvSpPr>
          <p:spPr>
            <a:xfrm>
              <a:off x="3559" y="2606"/>
              <a:ext cx="30" cy="24"/>
            </a:xfrm>
            <a:custGeom>
              <a:avLst/>
              <a:gdLst/>
              <a:ahLst/>
              <a:cxnLst/>
              <a:rect l="0" t="0" r="0" b="0"/>
              <a:pathLst>
                <a:path w="31" h="25">
                  <a:moveTo>
                    <a:pt x="0" y="14"/>
                  </a:moveTo>
                  <a:lnTo>
                    <a:pt x="24" y="0"/>
                  </a:lnTo>
                  <a:lnTo>
                    <a:pt x="30" y="24"/>
                  </a:lnTo>
                  <a:lnTo>
                    <a:pt x="0" y="14"/>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03" name="任意多边形 440525"/>
            <p:cNvSpPr/>
            <p:nvPr/>
          </p:nvSpPr>
          <p:spPr>
            <a:xfrm>
              <a:off x="3378" y="2525"/>
              <a:ext cx="24" cy="27"/>
            </a:xfrm>
            <a:custGeom>
              <a:avLst/>
              <a:gdLst/>
              <a:ahLst/>
              <a:cxnLst/>
              <a:rect l="0" t="0" r="0" b="0"/>
              <a:pathLst>
                <a:path w="25" h="29">
                  <a:moveTo>
                    <a:pt x="0" y="28"/>
                  </a:moveTo>
                  <a:lnTo>
                    <a:pt x="8" y="26"/>
                  </a:lnTo>
                  <a:lnTo>
                    <a:pt x="24" y="8"/>
                  </a:lnTo>
                  <a:lnTo>
                    <a:pt x="16" y="0"/>
                  </a:lnTo>
                  <a:lnTo>
                    <a:pt x="0" y="28"/>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04" name="任意多边形 440526"/>
            <p:cNvSpPr/>
            <p:nvPr/>
          </p:nvSpPr>
          <p:spPr>
            <a:xfrm>
              <a:off x="2644" y="2952"/>
              <a:ext cx="64" cy="63"/>
            </a:xfrm>
            <a:custGeom>
              <a:avLst/>
              <a:gdLst/>
              <a:ahLst/>
              <a:cxnLst/>
              <a:rect l="0" t="0" r="0" b="0"/>
              <a:pathLst>
                <a:path w="66" h="65">
                  <a:moveTo>
                    <a:pt x="0" y="24"/>
                  </a:moveTo>
                  <a:lnTo>
                    <a:pt x="20" y="0"/>
                  </a:lnTo>
                  <a:lnTo>
                    <a:pt x="31" y="0"/>
                  </a:lnTo>
                  <a:lnTo>
                    <a:pt x="31" y="17"/>
                  </a:lnTo>
                  <a:lnTo>
                    <a:pt x="48" y="14"/>
                  </a:lnTo>
                  <a:lnTo>
                    <a:pt x="47" y="29"/>
                  </a:lnTo>
                  <a:lnTo>
                    <a:pt x="65" y="40"/>
                  </a:lnTo>
                  <a:lnTo>
                    <a:pt x="63" y="64"/>
                  </a:lnTo>
                  <a:lnTo>
                    <a:pt x="0" y="24"/>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05" name="任意多边形 440527"/>
            <p:cNvSpPr/>
            <p:nvPr/>
          </p:nvSpPr>
          <p:spPr>
            <a:xfrm>
              <a:off x="2972" y="2551"/>
              <a:ext cx="247" cy="227"/>
            </a:xfrm>
            <a:custGeom>
              <a:avLst/>
              <a:gdLst/>
              <a:ahLst/>
              <a:cxnLst/>
              <a:rect l="0" t="0" r="0" b="0"/>
              <a:pathLst>
                <a:path w="256" h="237">
                  <a:moveTo>
                    <a:pt x="0" y="122"/>
                  </a:moveTo>
                  <a:lnTo>
                    <a:pt x="1" y="51"/>
                  </a:lnTo>
                  <a:lnTo>
                    <a:pt x="33" y="0"/>
                  </a:lnTo>
                  <a:lnTo>
                    <a:pt x="93" y="14"/>
                  </a:lnTo>
                  <a:lnTo>
                    <a:pt x="105" y="32"/>
                  </a:lnTo>
                  <a:lnTo>
                    <a:pt x="155" y="51"/>
                  </a:lnTo>
                  <a:lnTo>
                    <a:pt x="171" y="44"/>
                  </a:lnTo>
                  <a:lnTo>
                    <a:pt x="172" y="18"/>
                  </a:lnTo>
                  <a:lnTo>
                    <a:pt x="187" y="6"/>
                  </a:lnTo>
                  <a:lnTo>
                    <a:pt x="255" y="26"/>
                  </a:lnTo>
                  <a:lnTo>
                    <a:pt x="248" y="55"/>
                  </a:lnTo>
                  <a:lnTo>
                    <a:pt x="255" y="192"/>
                  </a:lnTo>
                  <a:lnTo>
                    <a:pt x="255" y="225"/>
                  </a:lnTo>
                  <a:lnTo>
                    <a:pt x="240" y="226"/>
                  </a:lnTo>
                  <a:lnTo>
                    <a:pt x="240" y="236"/>
                  </a:lnTo>
                  <a:lnTo>
                    <a:pt x="109" y="168"/>
                  </a:lnTo>
                  <a:lnTo>
                    <a:pt x="93" y="175"/>
                  </a:lnTo>
                  <a:lnTo>
                    <a:pt x="39" y="167"/>
                  </a:lnTo>
                  <a:lnTo>
                    <a:pt x="0" y="122"/>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06" name="任意多边形 440528"/>
            <p:cNvSpPr/>
            <p:nvPr/>
          </p:nvSpPr>
          <p:spPr>
            <a:xfrm>
              <a:off x="3504" y="3270"/>
              <a:ext cx="112" cy="217"/>
            </a:xfrm>
            <a:custGeom>
              <a:avLst/>
              <a:gdLst/>
              <a:ahLst/>
              <a:cxnLst/>
              <a:rect l="0" t="0" r="0" b="0"/>
              <a:pathLst>
                <a:path w="116" h="226">
                  <a:moveTo>
                    <a:pt x="0" y="161"/>
                  </a:moveTo>
                  <a:lnTo>
                    <a:pt x="10" y="207"/>
                  </a:lnTo>
                  <a:lnTo>
                    <a:pt x="31" y="225"/>
                  </a:lnTo>
                  <a:lnTo>
                    <a:pt x="67" y="207"/>
                  </a:lnTo>
                  <a:lnTo>
                    <a:pt x="108" y="52"/>
                  </a:lnTo>
                  <a:lnTo>
                    <a:pt x="115" y="59"/>
                  </a:lnTo>
                  <a:lnTo>
                    <a:pt x="97" y="0"/>
                  </a:lnTo>
                  <a:lnTo>
                    <a:pt x="77" y="24"/>
                  </a:lnTo>
                  <a:lnTo>
                    <a:pt x="77" y="41"/>
                  </a:lnTo>
                  <a:lnTo>
                    <a:pt x="51" y="60"/>
                  </a:lnTo>
                  <a:lnTo>
                    <a:pt x="20" y="67"/>
                  </a:lnTo>
                  <a:lnTo>
                    <a:pt x="12" y="87"/>
                  </a:lnTo>
                  <a:lnTo>
                    <a:pt x="20" y="127"/>
                  </a:lnTo>
                  <a:lnTo>
                    <a:pt x="0" y="161"/>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07" name="任意多边形 440529"/>
            <p:cNvSpPr/>
            <p:nvPr/>
          </p:nvSpPr>
          <p:spPr>
            <a:xfrm>
              <a:off x="3341" y="3227"/>
              <a:ext cx="51" cy="123"/>
            </a:xfrm>
            <a:custGeom>
              <a:avLst/>
              <a:gdLst/>
              <a:ahLst/>
              <a:cxnLst/>
              <a:rect l="0" t="0" r="0" b="0"/>
              <a:pathLst>
                <a:path w="53" h="128">
                  <a:moveTo>
                    <a:pt x="0" y="68"/>
                  </a:moveTo>
                  <a:lnTo>
                    <a:pt x="6" y="77"/>
                  </a:lnTo>
                  <a:lnTo>
                    <a:pt x="28" y="83"/>
                  </a:lnTo>
                  <a:lnTo>
                    <a:pt x="25" y="108"/>
                  </a:lnTo>
                  <a:lnTo>
                    <a:pt x="42" y="127"/>
                  </a:lnTo>
                  <a:lnTo>
                    <a:pt x="52" y="91"/>
                  </a:lnTo>
                  <a:lnTo>
                    <a:pt x="36" y="67"/>
                  </a:lnTo>
                  <a:lnTo>
                    <a:pt x="41" y="81"/>
                  </a:lnTo>
                  <a:lnTo>
                    <a:pt x="30" y="79"/>
                  </a:lnTo>
                  <a:lnTo>
                    <a:pt x="20" y="47"/>
                  </a:lnTo>
                  <a:lnTo>
                    <a:pt x="20" y="4"/>
                  </a:lnTo>
                  <a:lnTo>
                    <a:pt x="4" y="0"/>
                  </a:lnTo>
                  <a:lnTo>
                    <a:pt x="16" y="21"/>
                  </a:lnTo>
                  <a:lnTo>
                    <a:pt x="0" y="68"/>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08" name="任意多边形 440530"/>
            <p:cNvSpPr/>
            <p:nvPr/>
          </p:nvSpPr>
          <p:spPr>
            <a:xfrm>
              <a:off x="2633" y="2688"/>
              <a:ext cx="257" cy="237"/>
            </a:xfrm>
            <a:custGeom>
              <a:avLst/>
              <a:gdLst/>
              <a:ahLst/>
              <a:cxnLst/>
              <a:rect l="0" t="0" r="0" b="0"/>
              <a:pathLst>
                <a:path w="266" h="247">
                  <a:moveTo>
                    <a:pt x="0" y="170"/>
                  </a:moveTo>
                  <a:lnTo>
                    <a:pt x="12" y="152"/>
                  </a:lnTo>
                  <a:lnTo>
                    <a:pt x="24" y="164"/>
                  </a:lnTo>
                  <a:lnTo>
                    <a:pt x="108" y="159"/>
                  </a:lnTo>
                  <a:lnTo>
                    <a:pt x="90" y="0"/>
                  </a:lnTo>
                  <a:lnTo>
                    <a:pt x="118" y="0"/>
                  </a:lnTo>
                  <a:lnTo>
                    <a:pt x="250" y="86"/>
                  </a:lnTo>
                  <a:lnTo>
                    <a:pt x="251" y="101"/>
                  </a:lnTo>
                  <a:lnTo>
                    <a:pt x="263" y="98"/>
                  </a:lnTo>
                  <a:lnTo>
                    <a:pt x="265" y="150"/>
                  </a:lnTo>
                  <a:lnTo>
                    <a:pt x="254" y="160"/>
                  </a:lnTo>
                  <a:lnTo>
                    <a:pt x="201" y="167"/>
                  </a:lnTo>
                  <a:lnTo>
                    <a:pt x="133" y="197"/>
                  </a:lnTo>
                  <a:lnTo>
                    <a:pt x="113" y="243"/>
                  </a:lnTo>
                  <a:lnTo>
                    <a:pt x="95" y="237"/>
                  </a:lnTo>
                  <a:lnTo>
                    <a:pt x="67" y="246"/>
                  </a:lnTo>
                  <a:lnTo>
                    <a:pt x="51" y="208"/>
                  </a:lnTo>
                  <a:lnTo>
                    <a:pt x="22" y="217"/>
                  </a:lnTo>
                  <a:lnTo>
                    <a:pt x="12" y="209"/>
                  </a:lnTo>
                  <a:lnTo>
                    <a:pt x="0" y="170"/>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09" name="任意多边形 440531"/>
            <p:cNvSpPr/>
            <p:nvPr/>
          </p:nvSpPr>
          <p:spPr>
            <a:xfrm>
              <a:off x="2558" y="2651"/>
              <a:ext cx="191" cy="201"/>
            </a:xfrm>
            <a:custGeom>
              <a:avLst/>
              <a:gdLst/>
              <a:ahLst/>
              <a:cxnLst/>
              <a:rect l="0" t="0" r="0" b="0"/>
              <a:pathLst>
                <a:path w="198" h="210">
                  <a:moveTo>
                    <a:pt x="0" y="105"/>
                  </a:moveTo>
                  <a:lnTo>
                    <a:pt x="12" y="117"/>
                  </a:lnTo>
                  <a:lnTo>
                    <a:pt x="14" y="148"/>
                  </a:lnTo>
                  <a:lnTo>
                    <a:pt x="5" y="188"/>
                  </a:lnTo>
                  <a:lnTo>
                    <a:pt x="41" y="179"/>
                  </a:lnTo>
                  <a:lnTo>
                    <a:pt x="78" y="209"/>
                  </a:lnTo>
                  <a:lnTo>
                    <a:pt x="90" y="191"/>
                  </a:lnTo>
                  <a:lnTo>
                    <a:pt x="102" y="203"/>
                  </a:lnTo>
                  <a:lnTo>
                    <a:pt x="186" y="198"/>
                  </a:lnTo>
                  <a:lnTo>
                    <a:pt x="168" y="39"/>
                  </a:lnTo>
                  <a:lnTo>
                    <a:pt x="197" y="39"/>
                  </a:lnTo>
                  <a:lnTo>
                    <a:pt x="136" y="0"/>
                  </a:lnTo>
                  <a:lnTo>
                    <a:pt x="134" y="21"/>
                  </a:lnTo>
                  <a:lnTo>
                    <a:pt x="82" y="20"/>
                  </a:lnTo>
                  <a:lnTo>
                    <a:pt x="82" y="63"/>
                  </a:lnTo>
                  <a:lnTo>
                    <a:pt x="63" y="71"/>
                  </a:lnTo>
                  <a:lnTo>
                    <a:pt x="64" y="98"/>
                  </a:lnTo>
                  <a:lnTo>
                    <a:pt x="0" y="105"/>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10" name="任意多边形 440532"/>
            <p:cNvSpPr/>
            <p:nvPr/>
          </p:nvSpPr>
          <p:spPr>
            <a:xfrm>
              <a:off x="2621" y="2507"/>
              <a:ext cx="184" cy="138"/>
            </a:xfrm>
            <a:custGeom>
              <a:avLst/>
              <a:gdLst/>
              <a:ahLst/>
              <a:cxnLst/>
              <a:rect l="0" t="0" r="0" b="0"/>
              <a:pathLst>
                <a:path w="191" h="144">
                  <a:moveTo>
                    <a:pt x="0" y="141"/>
                  </a:moveTo>
                  <a:lnTo>
                    <a:pt x="45" y="114"/>
                  </a:lnTo>
                  <a:lnTo>
                    <a:pt x="63" y="56"/>
                  </a:lnTo>
                  <a:lnTo>
                    <a:pt x="103" y="28"/>
                  </a:lnTo>
                  <a:lnTo>
                    <a:pt x="117" y="0"/>
                  </a:lnTo>
                  <a:lnTo>
                    <a:pt x="175" y="9"/>
                  </a:lnTo>
                  <a:lnTo>
                    <a:pt x="190" y="62"/>
                  </a:lnTo>
                  <a:lnTo>
                    <a:pt x="164" y="63"/>
                  </a:lnTo>
                  <a:lnTo>
                    <a:pt x="149" y="70"/>
                  </a:lnTo>
                  <a:lnTo>
                    <a:pt x="152" y="83"/>
                  </a:lnTo>
                  <a:lnTo>
                    <a:pt x="79" y="116"/>
                  </a:lnTo>
                  <a:lnTo>
                    <a:pt x="70" y="143"/>
                  </a:lnTo>
                  <a:lnTo>
                    <a:pt x="0" y="141"/>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11" name="任意多边形 440533"/>
            <p:cNvSpPr/>
            <p:nvPr/>
          </p:nvSpPr>
          <p:spPr>
            <a:xfrm>
              <a:off x="3297" y="3244"/>
              <a:ext cx="168" cy="261"/>
            </a:xfrm>
            <a:custGeom>
              <a:avLst/>
              <a:gdLst/>
              <a:ahLst/>
              <a:cxnLst/>
              <a:rect l="0" t="0" r="0" b="0"/>
              <a:pathLst>
                <a:path w="174" h="272">
                  <a:moveTo>
                    <a:pt x="0" y="75"/>
                  </a:moveTo>
                  <a:lnTo>
                    <a:pt x="5" y="84"/>
                  </a:lnTo>
                  <a:lnTo>
                    <a:pt x="45" y="97"/>
                  </a:lnTo>
                  <a:lnTo>
                    <a:pt x="50" y="113"/>
                  </a:lnTo>
                  <a:lnTo>
                    <a:pt x="47" y="156"/>
                  </a:lnTo>
                  <a:lnTo>
                    <a:pt x="25" y="200"/>
                  </a:lnTo>
                  <a:lnTo>
                    <a:pt x="32" y="253"/>
                  </a:lnTo>
                  <a:lnTo>
                    <a:pt x="33" y="271"/>
                  </a:lnTo>
                  <a:lnTo>
                    <a:pt x="47" y="271"/>
                  </a:lnTo>
                  <a:lnTo>
                    <a:pt x="47" y="252"/>
                  </a:lnTo>
                  <a:lnTo>
                    <a:pt x="89" y="229"/>
                  </a:lnTo>
                  <a:lnTo>
                    <a:pt x="77" y="156"/>
                  </a:lnTo>
                  <a:lnTo>
                    <a:pt x="171" y="83"/>
                  </a:lnTo>
                  <a:lnTo>
                    <a:pt x="173" y="0"/>
                  </a:lnTo>
                  <a:lnTo>
                    <a:pt x="148" y="14"/>
                  </a:lnTo>
                  <a:lnTo>
                    <a:pt x="83" y="18"/>
                  </a:lnTo>
                  <a:lnTo>
                    <a:pt x="82" y="49"/>
                  </a:lnTo>
                  <a:lnTo>
                    <a:pt x="98" y="74"/>
                  </a:lnTo>
                  <a:lnTo>
                    <a:pt x="89" y="109"/>
                  </a:lnTo>
                  <a:lnTo>
                    <a:pt x="71" y="90"/>
                  </a:lnTo>
                  <a:lnTo>
                    <a:pt x="74" y="66"/>
                  </a:lnTo>
                  <a:lnTo>
                    <a:pt x="52" y="59"/>
                  </a:lnTo>
                  <a:lnTo>
                    <a:pt x="0" y="75"/>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12" name="任意多边形 440534"/>
            <p:cNvSpPr/>
            <p:nvPr/>
          </p:nvSpPr>
          <p:spPr>
            <a:xfrm>
              <a:off x="2828" y="2712"/>
              <a:ext cx="250" cy="190"/>
            </a:xfrm>
            <a:custGeom>
              <a:avLst/>
              <a:gdLst/>
              <a:ahLst/>
              <a:cxnLst/>
              <a:rect l="0" t="0" r="0" b="0"/>
              <a:pathLst>
                <a:path w="259" h="198">
                  <a:moveTo>
                    <a:pt x="0" y="143"/>
                  </a:moveTo>
                  <a:lnTo>
                    <a:pt x="2" y="159"/>
                  </a:lnTo>
                  <a:lnTo>
                    <a:pt x="35" y="192"/>
                  </a:lnTo>
                  <a:lnTo>
                    <a:pt x="43" y="186"/>
                  </a:lnTo>
                  <a:lnTo>
                    <a:pt x="55" y="197"/>
                  </a:lnTo>
                  <a:lnTo>
                    <a:pt x="74" y="163"/>
                  </a:lnTo>
                  <a:lnTo>
                    <a:pt x="148" y="180"/>
                  </a:lnTo>
                  <a:lnTo>
                    <a:pt x="212" y="161"/>
                  </a:lnTo>
                  <a:lnTo>
                    <a:pt x="214" y="153"/>
                  </a:lnTo>
                  <a:lnTo>
                    <a:pt x="248" y="110"/>
                  </a:lnTo>
                  <a:lnTo>
                    <a:pt x="258" y="52"/>
                  </a:lnTo>
                  <a:lnTo>
                    <a:pt x="241" y="35"/>
                  </a:lnTo>
                  <a:lnTo>
                    <a:pt x="241" y="8"/>
                  </a:lnTo>
                  <a:lnTo>
                    <a:pt x="187" y="0"/>
                  </a:lnTo>
                  <a:lnTo>
                    <a:pt x="87" y="67"/>
                  </a:lnTo>
                  <a:lnTo>
                    <a:pt x="62" y="74"/>
                  </a:lnTo>
                  <a:lnTo>
                    <a:pt x="63" y="125"/>
                  </a:lnTo>
                  <a:lnTo>
                    <a:pt x="52" y="136"/>
                  </a:lnTo>
                  <a:lnTo>
                    <a:pt x="0" y="143"/>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13" name="任意多边形 440535"/>
            <p:cNvSpPr/>
            <p:nvPr/>
          </p:nvSpPr>
          <p:spPr>
            <a:xfrm>
              <a:off x="2870" y="2866"/>
              <a:ext cx="184" cy="153"/>
            </a:xfrm>
            <a:custGeom>
              <a:avLst/>
              <a:gdLst/>
              <a:ahLst/>
              <a:cxnLst/>
              <a:rect l="0" t="0" r="0" b="0"/>
              <a:pathLst>
                <a:path w="190" h="159">
                  <a:moveTo>
                    <a:pt x="0" y="122"/>
                  </a:moveTo>
                  <a:lnTo>
                    <a:pt x="12" y="35"/>
                  </a:lnTo>
                  <a:lnTo>
                    <a:pt x="31" y="1"/>
                  </a:lnTo>
                  <a:lnTo>
                    <a:pt x="105" y="18"/>
                  </a:lnTo>
                  <a:lnTo>
                    <a:pt x="168" y="0"/>
                  </a:lnTo>
                  <a:lnTo>
                    <a:pt x="182" y="21"/>
                  </a:lnTo>
                  <a:lnTo>
                    <a:pt x="189" y="35"/>
                  </a:lnTo>
                  <a:lnTo>
                    <a:pt x="171" y="47"/>
                  </a:lnTo>
                  <a:lnTo>
                    <a:pt x="139" y="118"/>
                  </a:lnTo>
                  <a:lnTo>
                    <a:pt x="108" y="114"/>
                  </a:lnTo>
                  <a:lnTo>
                    <a:pt x="90" y="148"/>
                  </a:lnTo>
                  <a:lnTo>
                    <a:pt x="54" y="158"/>
                  </a:lnTo>
                  <a:lnTo>
                    <a:pt x="31" y="126"/>
                  </a:lnTo>
                  <a:lnTo>
                    <a:pt x="0" y="122"/>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14" name="任意多边形 440536"/>
            <p:cNvSpPr/>
            <p:nvPr/>
          </p:nvSpPr>
          <p:spPr>
            <a:xfrm>
              <a:off x="2561" y="2885"/>
              <a:ext cx="49" cy="28"/>
            </a:xfrm>
            <a:custGeom>
              <a:avLst/>
              <a:gdLst/>
              <a:ahLst/>
              <a:cxnLst/>
              <a:rect l="0" t="0" r="0" b="0"/>
              <a:pathLst>
                <a:path w="51" h="30">
                  <a:moveTo>
                    <a:pt x="0" y="4"/>
                  </a:moveTo>
                  <a:lnTo>
                    <a:pt x="14" y="16"/>
                  </a:lnTo>
                  <a:lnTo>
                    <a:pt x="31" y="12"/>
                  </a:lnTo>
                  <a:lnTo>
                    <a:pt x="21" y="16"/>
                  </a:lnTo>
                  <a:lnTo>
                    <a:pt x="28" y="29"/>
                  </a:lnTo>
                  <a:lnTo>
                    <a:pt x="48" y="16"/>
                  </a:lnTo>
                  <a:lnTo>
                    <a:pt x="50" y="0"/>
                  </a:lnTo>
                  <a:lnTo>
                    <a:pt x="0" y="4"/>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15" name="任意多边形 440537"/>
            <p:cNvSpPr/>
            <p:nvPr/>
          </p:nvSpPr>
          <p:spPr>
            <a:xfrm>
              <a:off x="3625" y="2670"/>
              <a:ext cx="23" cy="26"/>
            </a:xfrm>
            <a:custGeom>
              <a:avLst/>
              <a:gdLst/>
              <a:ahLst/>
              <a:cxnLst/>
              <a:rect l="0" t="0" r="0" b="0"/>
              <a:pathLst>
                <a:path w="23" h="27">
                  <a:moveTo>
                    <a:pt x="0" y="21"/>
                  </a:moveTo>
                  <a:lnTo>
                    <a:pt x="12" y="26"/>
                  </a:lnTo>
                  <a:lnTo>
                    <a:pt x="22" y="24"/>
                  </a:lnTo>
                  <a:lnTo>
                    <a:pt x="12" y="0"/>
                  </a:lnTo>
                  <a:lnTo>
                    <a:pt x="0" y="21"/>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16" name="任意多边形 440538"/>
            <p:cNvSpPr/>
            <p:nvPr/>
          </p:nvSpPr>
          <p:spPr>
            <a:xfrm>
              <a:off x="3283" y="3098"/>
              <a:ext cx="27" cy="26"/>
            </a:xfrm>
            <a:custGeom>
              <a:avLst/>
              <a:gdLst/>
              <a:ahLst/>
              <a:cxnLst/>
              <a:rect l="0" t="0" r="0" b="0"/>
              <a:pathLst>
                <a:path w="28" h="27">
                  <a:moveTo>
                    <a:pt x="0" y="26"/>
                  </a:moveTo>
                  <a:lnTo>
                    <a:pt x="10" y="4"/>
                  </a:lnTo>
                  <a:lnTo>
                    <a:pt x="22" y="0"/>
                  </a:lnTo>
                  <a:lnTo>
                    <a:pt x="27" y="21"/>
                  </a:lnTo>
                  <a:lnTo>
                    <a:pt x="0" y="26"/>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17" name="任意多边形 440539"/>
            <p:cNvSpPr/>
            <p:nvPr/>
          </p:nvSpPr>
          <p:spPr>
            <a:xfrm>
              <a:off x="2546" y="2822"/>
              <a:ext cx="98" cy="66"/>
            </a:xfrm>
            <a:custGeom>
              <a:avLst/>
              <a:gdLst/>
              <a:ahLst/>
              <a:cxnLst/>
              <a:rect l="0" t="0" r="0" b="0"/>
              <a:pathLst>
                <a:path w="101" h="69">
                  <a:moveTo>
                    <a:pt x="0" y="29"/>
                  </a:moveTo>
                  <a:lnTo>
                    <a:pt x="14" y="49"/>
                  </a:lnTo>
                  <a:lnTo>
                    <a:pt x="60" y="52"/>
                  </a:lnTo>
                  <a:lnTo>
                    <a:pt x="12" y="58"/>
                  </a:lnTo>
                  <a:lnTo>
                    <a:pt x="12" y="68"/>
                  </a:lnTo>
                  <a:lnTo>
                    <a:pt x="62" y="64"/>
                  </a:lnTo>
                  <a:lnTo>
                    <a:pt x="100" y="68"/>
                  </a:lnTo>
                  <a:lnTo>
                    <a:pt x="87" y="29"/>
                  </a:lnTo>
                  <a:lnTo>
                    <a:pt x="51" y="0"/>
                  </a:lnTo>
                  <a:lnTo>
                    <a:pt x="14" y="9"/>
                  </a:lnTo>
                  <a:lnTo>
                    <a:pt x="0" y="29"/>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18" name="任意多边形 440540"/>
            <p:cNvSpPr/>
            <p:nvPr/>
          </p:nvSpPr>
          <p:spPr>
            <a:xfrm>
              <a:off x="2616" y="2928"/>
              <a:ext cx="48" cy="48"/>
            </a:xfrm>
            <a:custGeom>
              <a:avLst/>
              <a:gdLst/>
              <a:ahLst/>
              <a:cxnLst/>
              <a:rect l="0" t="0" r="0" b="0"/>
              <a:pathLst>
                <a:path w="50" h="51">
                  <a:moveTo>
                    <a:pt x="0" y="14"/>
                  </a:moveTo>
                  <a:lnTo>
                    <a:pt x="5" y="33"/>
                  </a:lnTo>
                  <a:lnTo>
                    <a:pt x="29" y="50"/>
                  </a:lnTo>
                  <a:lnTo>
                    <a:pt x="49" y="25"/>
                  </a:lnTo>
                  <a:lnTo>
                    <a:pt x="33" y="0"/>
                  </a:lnTo>
                  <a:lnTo>
                    <a:pt x="0" y="14"/>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19" name="任意多边形 440541"/>
            <p:cNvSpPr/>
            <p:nvPr/>
          </p:nvSpPr>
          <p:spPr>
            <a:xfrm>
              <a:off x="3473" y="2898"/>
              <a:ext cx="161" cy="211"/>
            </a:xfrm>
            <a:custGeom>
              <a:avLst/>
              <a:gdLst/>
              <a:ahLst/>
              <a:cxnLst/>
              <a:rect l="0" t="0" r="0" b="0"/>
              <a:pathLst>
                <a:path w="167" h="221">
                  <a:moveTo>
                    <a:pt x="0" y="206"/>
                  </a:moveTo>
                  <a:lnTo>
                    <a:pt x="0" y="147"/>
                  </a:lnTo>
                  <a:lnTo>
                    <a:pt x="13" y="129"/>
                  </a:lnTo>
                  <a:lnTo>
                    <a:pt x="63" y="110"/>
                  </a:lnTo>
                  <a:lnTo>
                    <a:pt x="113" y="62"/>
                  </a:lnTo>
                  <a:lnTo>
                    <a:pt x="49" y="45"/>
                  </a:lnTo>
                  <a:lnTo>
                    <a:pt x="29" y="16"/>
                  </a:lnTo>
                  <a:lnTo>
                    <a:pt x="36" y="8"/>
                  </a:lnTo>
                  <a:lnTo>
                    <a:pt x="62" y="24"/>
                  </a:lnTo>
                  <a:lnTo>
                    <a:pt x="159" y="0"/>
                  </a:lnTo>
                  <a:lnTo>
                    <a:pt x="166" y="24"/>
                  </a:lnTo>
                  <a:lnTo>
                    <a:pt x="107" y="128"/>
                  </a:lnTo>
                  <a:lnTo>
                    <a:pt x="8" y="220"/>
                  </a:lnTo>
                  <a:lnTo>
                    <a:pt x="0" y="206"/>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20" name="任意多边形 440542"/>
            <p:cNvSpPr/>
            <p:nvPr/>
          </p:nvSpPr>
          <p:spPr>
            <a:xfrm>
              <a:off x="3221" y="3326"/>
              <a:ext cx="125" cy="112"/>
            </a:xfrm>
            <a:custGeom>
              <a:avLst/>
              <a:gdLst/>
              <a:ahLst/>
              <a:cxnLst/>
              <a:rect l="0" t="0" r="0" b="0"/>
              <a:pathLst>
                <a:path w="129" h="117">
                  <a:moveTo>
                    <a:pt x="0" y="35"/>
                  </a:moveTo>
                  <a:lnTo>
                    <a:pt x="28" y="36"/>
                  </a:lnTo>
                  <a:lnTo>
                    <a:pt x="56" y="14"/>
                  </a:lnTo>
                  <a:lnTo>
                    <a:pt x="57" y="5"/>
                  </a:lnTo>
                  <a:lnTo>
                    <a:pt x="83" y="0"/>
                  </a:lnTo>
                  <a:lnTo>
                    <a:pt x="123" y="12"/>
                  </a:lnTo>
                  <a:lnTo>
                    <a:pt x="128" y="28"/>
                  </a:lnTo>
                  <a:lnTo>
                    <a:pt x="125" y="71"/>
                  </a:lnTo>
                  <a:lnTo>
                    <a:pt x="103" y="116"/>
                  </a:lnTo>
                  <a:lnTo>
                    <a:pt x="67" y="107"/>
                  </a:lnTo>
                  <a:lnTo>
                    <a:pt x="45" y="97"/>
                  </a:lnTo>
                  <a:lnTo>
                    <a:pt x="0" y="35"/>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21" name="任意多边形 440543"/>
            <p:cNvSpPr/>
            <p:nvPr/>
          </p:nvSpPr>
          <p:spPr>
            <a:xfrm>
              <a:off x="3006" y="3345"/>
              <a:ext cx="216" cy="200"/>
            </a:xfrm>
            <a:custGeom>
              <a:avLst/>
              <a:gdLst/>
              <a:ahLst/>
              <a:cxnLst/>
              <a:rect l="0" t="0" r="0" b="0"/>
              <a:pathLst>
                <a:path w="223" h="209">
                  <a:moveTo>
                    <a:pt x="0" y="6"/>
                  </a:moveTo>
                  <a:lnTo>
                    <a:pt x="27" y="0"/>
                  </a:lnTo>
                  <a:lnTo>
                    <a:pt x="159" y="20"/>
                  </a:lnTo>
                  <a:lnTo>
                    <a:pt x="190" y="10"/>
                  </a:lnTo>
                  <a:lnTo>
                    <a:pt x="222" y="14"/>
                  </a:lnTo>
                  <a:lnTo>
                    <a:pt x="194" y="29"/>
                  </a:lnTo>
                  <a:lnTo>
                    <a:pt x="184" y="20"/>
                  </a:lnTo>
                  <a:lnTo>
                    <a:pt x="152" y="27"/>
                  </a:lnTo>
                  <a:lnTo>
                    <a:pt x="152" y="85"/>
                  </a:lnTo>
                  <a:lnTo>
                    <a:pt x="136" y="85"/>
                  </a:lnTo>
                  <a:lnTo>
                    <a:pt x="136" y="131"/>
                  </a:lnTo>
                  <a:lnTo>
                    <a:pt x="136" y="197"/>
                  </a:lnTo>
                  <a:lnTo>
                    <a:pt x="121" y="208"/>
                  </a:lnTo>
                  <a:lnTo>
                    <a:pt x="101" y="208"/>
                  </a:lnTo>
                  <a:lnTo>
                    <a:pt x="89" y="193"/>
                  </a:lnTo>
                  <a:lnTo>
                    <a:pt x="79" y="201"/>
                  </a:lnTo>
                  <a:lnTo>
                    <a:pt x="58" y="178"/>
                  </a:lnTo>
                  <a:lnTo>
                    <a:pt x="47" y="105"/>
                  </a:lnTo>
                  <a:lnTo>
                    <a:pt x="47" y="97"/>
                  </a:lnTo>
                  <a:lnTo>
                    <a:pt x="0" y="6"/>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22" name="任意多边形 440544"/>
            <p:cNvSpPr/>
            <p:nvPr/>
          </p:nvSpPr>
          <p:spPr>
            <a:xfrm>
              <a:off x="2558" y="2643"/>
              <a:ext cx="132" cy="109"/>
            </a:xfrm>
            <a:custGeom>
              <a:avLst/>
              <a:gdLst/>
              <a:ahLst/>
              <a:cxnLst/>
              <a:rect l="0" t="0" r="0" b="0"/>
              <a:pathLst>
                <a:path w="137" h="114">
                  <a:moveTo>
                    <a:pt x="0" y="113"/>
                  </a:moveTo>
                  <a:lnTo>
                    <a:pt x="64" y="0"/>
                  </a:lnTo>
                  <a:lnTo>
                    <a:pt x="134" y="1"/>
                  </a:lnTo>
                  <a:lnTo>
                    <a:pt x="136" y="8"/>
                  </a:lnTo>
                  <a:lnTo>
                    <a:pt x="134" y="29"/>
                  </a:lnTo>
                  <a:lnTo>
                    <a:pt x="82" y="28"/>
                  </a:lnTo>
                  <a:lnTo>
                    <a:pt x="82" y="71"/>
                  </a:lnTo>
                  <a:lnTo>
                    <a:pt x="63" y="79"/>
                  </a:lnTo>
                  <a:lnTo>
                    <a:pt x="64" y="106"/>
                  </a:lnTo>
                  <a:lnTo>
                    <a:pt x="0" y="113"/>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23" name="任意多边形 440545"/>
            <p:cNvSpPr/>
            <p:nvPr/>
          </p:nvSpPr>
          <p:spPr>
            <a:xfrm>
              <a:off x="3170" y="2720"/>
              <a:ext cx="263" cy="306"/>
            </a:xfrm>
            <a:custGeom>
              <a:avLst/>
              <a:gdLst/>
              <a:ahLst/>
              <a:cxnLst/>
              <a:rect l="0" t="0" r="0" b="0"/>
              <a:pathLst>
                <a:path w="272" h="320">
                  <a:moveTo>
                    <a:pt x="0" y="168"/>
                  </a:moveTo>
                  <a:lnTo>
                    <a:pt x="13" y="200"/>
                  </a:lnTo>
                  <a:lnTo>
                    <a:pt x="25" y="235"/>
                  </a:lnTo>
                  <a:lnTo>
                    <a:pt x="52" y="247"/>
                  </a:lnTo>
                  <a:lnTo>
                    <a:pt x="93" y="294"/>
                  </a:lnTo>
                  <a:lnTo>
                    <a:pt x="146" y="319"/>
                  </a:lnTo>
                  <a:lnTo>
                    <a:pt x="196" y="313"/>
                  </a:lnTo>
                  <a:lnTo>
                    <a:pt x="227" y="304"/>
                  </a:lnTo>
                  <a:lnTo>
                    <a:pt x="208" y="269"/>
                  </a:lnTo>
                  <a:lnTo>
                    <a:pt x="180" y="250"/>
                  </a:lnTo>
                  <a:lnTo>
                    <a:pt x="199" y="238"/>
                  </a:lnTo>
                  <a:lnTo>
                    <a:pt x="200" y="208"/>
                  </a:lnTo>
                  <a:lnTo>
                    <a:pt x="233" y="169"/>
                  </a:lnTo>
                  <a:lnTo>
                    <a:pt x="245" y="99"/>
                  </a:lnTo>
                  <a:lnTo>
                    <a:pt x="271" y="84"/>
                  </a:lnTo>
                  <a:lnTo>
                    <a:pt x="250" y="69"/>
                  </a:lnTo>
                  <a:lnTo>
                    <a:pt x="244" y="18"/>
                  </a:lnTo>
                  <a:lnTo>
                    <a:pt x="222" y="0"/>
                  </a:lnTo>
                  <a:lnTo>
                    <a:pt x="196" y="21"/>
                  </a:lnTo>
                  <a:lnTo>
                    <a:pt x="49" y="17"/>
                  </a:lnTo>
                  <a:lnTo>
                    <a:pt x="49" y="49"/>
                  </a:lnTo>
                  <a:lnTo>
                    <a:pt x="35" y="51"/>
                  </a:lnTo>
                  <a:lnTo>
                    <a:pt x="35" y="60"/>
                  </a:lnTo>
                  <a:lnTo>
                    <a:pt x="35" y="121"/>
                  </a:lnTo>
                  <a:lnTo>
                    <a:pt x="17" y="125"/>
                  </a:lnTo>
                  <a:lnTo>
                    <a:pt x="0" y="168"/>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24" name="任意多边形 440546"/>
            <p:cNvSpPr/>
            <p:nvPr/>
          </p:nvSpPr>
          <p:spPr>
            <a:xfrm>
              <a:off x="3311" y="3487"/>
              <a:ext cx="21" cy="26"/>
            </a:xfrm>
            <a:custGeom>
              <a:avLst/>
              <a:gdLst/>
              <a:ahLst/>
              <a:cxnLst/>
              <a:rect l="0" t="0" r="0" b="0"/>
              <a:pathLst>
                <a:path w="22" h="28">
                  <a:moveTo>
                    <a:pt x="0" y="14"/>
                  </a:moveTo>
                  <a:lnTo>
                    <a:pt x="12" y="27"/>
                  </a:lnTo>
                  <a:lnTo>
                    <a:pt x="21" y="17"/>
                  </a:lnTo>
                  <a:lnTo>
                    <a:pt x="19" y="0"/>
                  </a:lnTo>
                  <a:lnTo>
                    <a:pt x="0" y="14"/>
                  </a:lnTo>
                </a:path>
              </a:pathLst>
            </a:custGeom>
            <a:solidFill>
              <a:srgbClr val="ABC7FF"/>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25" name="任意多边形 440547"/>
            <p:cNvSpPr/>
            <p:nvPr/>
          </p:nvSpPr>
          <p:spPr>
            <a:xfrm>
              <a:off x="3293" y="3097"/>
              <a:ext cx="172" cy="166"/>
            </a:xfrm>
            <a:custGeom>
              <a:avLst/>
              <a:gdLst/>
              <a:ahLst/>
              <a:cxnLst/>
              <a:rect l="0" t="0" r="0" b="0"/>
              <a:pathLst>
                <a:path w="178" h="173">
                  <a:moveTo>
                    <a:pt x="0" y="53"/>
                  </a:moveTo>
                  <a:lnTo>
                    <a:pt x="1" y="87"/>
                  </a:lnTo>
                  <a:lnTo>
                    <a:pt x="22" y="120"/>
                  </a:lnTo>
                  <a:lnTo>
                    <a:pt x="54" y="135"/>
                  </a:lnTo>
                  <a:lnTo>
                    <a:pt x="70" y="139"/>
                  </a:lnTo>
                  <a:lnTo>
                    <a:pt x="87" y="172"/>
                  </a:lnTo>
                  <a:lnTo>
                    <a:pt x="152" y="167"/>
                  </a:lnTo>
                  <a:lnTo>
                    <a:pt x="177" y="153"/>
                  </a:lnTo>
                  <a:lnTo>
                    <a:pt x="151" y="86"/>
                  </a:lnTo>
                  <a:lnTo>
                    <a:pt x="158" y="59"/>
                  </a:lnTo>
                  <a:lnTo>
                    <a:pt x="74" y="0"/>
                  </a:lnTo>
                  <a:lnTo>
                    <a:pt x="52" y="29"/>
                  </a:lnTo>
                  <a:lnTo>
                    <a:pt x="43" y="21"/>
                  </a:lnTo>
                  <a:lnTo>
                    <a:pt x="36" y="28"/>
                  </a:lnTo>
                  <a:lnTo>
                    <a:pt x="35" y="0"/>
                  </a:lnTo>
                  <a:lnTo>
                    <a:pt x="13" y="1"/>
                  </a:lnTo>
                  <a:lnTo>
                    <a:pt x="17" y="22"/>
                  </a:lnTo>
                  <a:lnTo>
                    <a:pt x="18" y="34"/>
                  </a:lnTo>
                  <a:lnTo>
                    <a:pt x="0" y="53"/>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26" name="任意多边形 440548"/>
            <p:cNvSpPr/>
            <p:nvPr/>
          </p:nvSpPr>
          <p:spPr>
            <a:xfrm>
              <a:off x="2822" y="2908"/>
              <a:ext cx="35" cy="81"/>
            </a:xfrm>
            <a:custGeom>
              <a:avLst/>
              <a:gdLst/>
              <a:ahLst/>
              <a:cxnLst/>
              <a:rect l="0" t="0" r="0" b="0"/>
              <a:pathLst>
                <a:path w="36" h="84">
                  <a:moveTo>
                    <a:pt x="0" y="0"/>
                  </a:moveTo>
                  <a:lnTo>
                    <a:pt x="17" y="4"/>
                  </a:lnTo>
                  <a:lnTo>
                    <a:pt x="35" y="78"/>
                  </a:lnTo>
                  <a:lnTo>
                    <a:pt x="22" y="83"/>
                  </a:lnTo>
                  <a:lnTo>
                    <a:pt x="0" y="0"/>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27" name="任意多边形 440549"/>
            <p:cNvSpPr/>
            <p:nvPr/>
          </p:nvSpPr>
          <p:spPr>
            <a:xfrm>
              <a:off x="3294" y="3020"/>
              <a:ext cx="85" cy="83"/>
            </a:xfrm>
            <a:custGeom>
              <a:avLst/>
              <a:gdLst/>
              <a:ahLst/>
              <a:cxnLst/>
              <a:rect l="0" t="0" r="0" b="0"/>
              <a:pathLst>
                <a:path w="88" h="86">
                  <a:moveTo>
                    <a:pt x="0" y="85"/>
                  </a:moveTo>
                  <a:lnTo>
                    <a:pt x="12" y="80"/>
                  </a:lnTo>
                  <a:lnTo>
                    <a:pt x="33" y="79"/>
                  </a:lnTo>
                  <a:lnTo>
                    <a:pt x="35" y="67"/>
                  </a:lnTo>
                  <a:lnTo>
                    <a:pt x="69" y="60"/>
                  </a:lnTo>
                  <a:lnTo>
                    <a:pt x="87" y="31"/>
                  </a:lnTo>
                  <a:lnTo>
                    <a:pt x="69" y="0"/>
                  </a:lnTo>
                  <a:lnTo>
                    <a:pt x="19" y="5"/>
                  </a:lnTo>
                  <a:lnTo>
                    <a:pt x="24" y="29"/>
                  </a:lnTo>
                  <a:lnTo>
                    <a:pt x="13" y="44"/>
                  </a:lnTo>
                  <a:lnTo>
                    <a:pt x="0" y="85"/>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28" name="任意多边形 440550"/>
            <p:cNvSpPr/>
            <p:nvPr/>
          </p:nvSpPr>
          <p:spPr>
            <a:xfrm>
              <a:off x="3211" y="2577"/>
              <a:ext cx="177" cy="164"/>
            </a:xfrm>
            <a:custGeom>
              <a:avLst/>
              <a:gdLst/>
              <a:ahLst/>
              <a:cxnLst/>
              <a:rect l="0" t="0" r="0" b="0"/>
              <a:pathLst>
                <a:path w="183" h="171">
                  <a:moveTo>
                    <a:pt x="0" y="28"/>
                  </a:moveTo>
                  <a:lnTo>
                    <a:pt x="6" y="165"/>
                  </a:lnTo>
                  <a:lnTo>
                    <a:pt x="153" y="170"/>
                  </a:lnTo>
                  <a:lnTo>
                    <a:pt x="179" y="148"/>
                  </a:lnTo>
                  <a:lnTo>
                    <a:pt x="182" y="133"/>
                  </a:lnTo>
                  <a:lnTo>
                    <a:pt x="126" y="36"/>
                  </a:lnTo>
                  <a:lnTo>
                    <a:pt x="153" y="67"/>
                  </a:lnTo>
                  <a:lnTo>
                    <a:pt x="167" y="40"/>
                  </a:lnTo>
                  <a:lnTo>
                    <a:pt x="153" y="5"/>
                  </a:lnTo>
                  <a:lnTo>
                    <a:pt x="119" y="10"/>
                  </a:lnTo>
                  <a:lnTo>
                    <a:pt x="118" y="1"/>
                  </a:lnTo>
                  <a:lnTo>
                    <a:pt x="101" y="1"/>
                  </a:lnTo>
                  <a:lnTo>
                    <a:pt x="70" y="14"/>
                  </a:lnTo>
                  <a:lnTo>
                    <a:pt x="6" y="0"/>
                  </a:lnTo>
                  <a:lnTo>
                    <a:pt x="0" y="28"/>
                  </a:lnTo>
                </a:path>
              </a:pathLst>
            </a:custGeom>
            <a:solidFill>
              <a:srgbClr val="C0000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29" name="任意多边形 440551"/>
            <p:cNvSpPr/>
            <p:nvPr/>
          </p:nvSpPr>
          <p:spPr>
            <a:xfrm>
              <a:off x="2743" y="2849"/>
              <a:ext cx="127" cy="89"/>
            </a:xfrm>
            <a:custGeom>
              <a:avLst/>
              <a:gdLst/>
              <a:ahLst/>
              <a:cxnLst/>
              <a:rect l="0" t="0" r="0" b="0"/>
              <a:pathLst>
                <a:path w="124" h="90">
                  <a:moveTo>
                    <a:pt x="0" y="75"/>
                  </a:moveTo>
                  <a:lnTo>
                    <a:pt x="8" y="86"/>
                  </a:lnTo>
                  <a:lnTo>
                    <a:pt x="40" y="89"/>
                  </a:lnTo>
                  <a:lnTo>
                    <a:pt x="37" y="66"/>
                  </a:lnTo>
                  <a:lnTo>
                    <a:pt x="81" y="62"/>
                  </a:lnTo>
                  <a:lnTo>
                    <a:pt x="98" y="66"/>
                  </a:lnTo>
                  <a:lnTo>
                    <a:pt x="123" y="49"/>
                  </a:lnTo>
                  <a:lnTo>
                    <a:pt x="90" y="16"/>
                  </a:lnTo>
                  <a:lnTo>
                    <a:pt x="87" y="0"/>
                  </a:lnTo>
                  <a:lnTo>
                    <a:pt x="20" y="29"/>
                  </a:lnTo>
                  <a:lnTo>
                    <a:pt x="0" y="75"/>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30" name="任意多边形 440552"/>
            <p:cNvSpPr/>
            <p:nvPr/>
          </p:nvSpPr>
          <p:spPr>
            <a:xfrm>
              <a:off x="3171" y="3208"/>
              <a:ext cx="187" cy="153"/>
            </a:xfrm>
            <a:custGeom>
              <a:avLst/>
              <a:gdLst/>
              <a:ahLst/>
              <a:cxnLst/>
              <a:rect l="0" t="0" r="0" b="0"/>
              <a:pathLst>
                <a:path w="193" h="160">
                  <a:moveTo>
                    <a:pt x="0" y="78"/>
                  </a:moveTo>
                  <a:lnTo>
                    <a:pt x="0" y="138"/>
                  </a:lnTo>
                  <a:lnTo>
                    <a:pt x="20" y="153"/>
                  </a:lnTo>
                  <a:lnTo>
                    <a:pt x="51" y="157"/>
                  </a:lnTo>
                  <a:lnTo>
                    <a:pt x="79" y="159"/>
                  </a:lnTo>
                  <a:lnTo>
                    <a:pt x="108" y="137"/>
                  </a:lnTo>
                  <a:lnTo>
                    <a:pt x="109" y="128"/>
                  </a:lnTo>
                  <a:lnTo>
                    <a:pt x="135" y="122"/>
                  </a:lnTo>
                  <a:lnTo>
                    <a:pt x="129" y="113"/>
                  </a:lnTo>
                  <a:lnTo>
                    <a:pt x="182" y="97"/>
                  </a:lnTo>
                  <a:lnTo>
                    <a:pt x="175" y="88"/>
                  </a:lnTo>
                  <a:lnTo>
                    <a:pt x="192" y="41"/>
                  </a:lnTo>
                  <a:lnTo>
                    <a:pt x="179" y="20"/>
                  </a:lnTo>
                  <a:lnTo>
                    <a:pt x="148" y="5"/>
                  </a:lnTo>
                  <a:lnTo>
                    <a:pt x="140" y="0"/>
                  </a:lnTo>
                  <a:lnTo>
                    <a:pt x="110" y="14"/>
                  </a:lnTo>
                  <a:lnTo>
                    <a:pt x="108" y="57"/>
                  </a:lnTo>
                  <a:lnTo>
                    <a:pt x="125" y="64"/>
                  </a:lnTo>
                  <a:lnTo>
                    <a:pt x="127" y="82"/>
                  </a:lnTo>
                  <a:lnTo>
                    <a:pt x="33" y="44"/>
                  </a:lnTo>
                  <a:lnTo>
                    <a:pt x="36" y="78"/>
                  </a:lnTo>
                  <a:lnTo>
                    <a:pt x="0" y="78"/>
                  </a:lnTo>
                </a:path>
              </a:pathLst>
            </a:custGeom>
            <a:solidFill>
              <a:srgbClr val="C0000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31" name="任意多边形 440553"/>
            <p:cNvSpPr/>
            <p:nvPr/>
          </p:nvSpPr>
          <p:spPr>
            <a:xfrm>
              <a:off x="3084" y="3429"/>
              <a:ext cx="259" cy="205"/>
            </a:xfrm>
            <a:custGeom>
              <a:avLst/>
              <a:gdLst/>
              <a:ahLst/>
              <a:cxnLst/>
              <a:rect l="0" t="0" r="0" b="0"/>
              <a:pathLst>
                <a:path w="268" h="214">
                  <a:moveTo>
                    <a:pt x="0" y="113"/>
                  </a:moveTo>
                  <a:lnTo>
                    <a:pt x="9" y="105"/>
                  </a:lnTo>
                  <a:lnTo>
                    <a:pt x="21" y="119"/>
                  </a:lnTo>
                  <a:lnTo>
                    <a:pt x="41" y="119"/>
                  </a:lnTo>
                  <a:lnTo>
                    <a:pt x="56" y="109"/>
                  </a:lnTo>
                  <a:lnTo>
                    <a:pt x="56" y="43"/>
                  </a:lnTo>
                  <a:lnTo>
                    <a:pt x="70" y="59"/>
                  </a:lnTo>
                  <a:lnTo>
                    <a:pt x="68" y="78"/>
                  </a:lnTo>
                  <a:lnTo>
                    <a:pt x="91" y="76"/>
                  </a:lnTo>
                  <a:lnTo>
                    <a:pt x="111" y="56"/>
                  </a:lnTo>
                  <a:lnTo>
                    <a:pt x="146" y="56"/>
                  </a:lnTo>
                  <a:lnTo>
                    <a:pt x="209" y="0"/>
                  </a:lnTo>
                  <a:lnTo>
                    <a:pt x="245" y="8"/>
                  </a:lnTo>
                  <a:lnTo>
                    <a:pt x="252" y="60"/>
                  </a:lnTo>
                  <a:lnTo>
                    <a:pt x="234" y="75"/>
                  </a:lnTo>
                  <a:lnTo>
                    <a:pt x="245" y="87"/>
                  </a:lnTo>
                  <a:lnTo>
                    <a:pt x="253" y="78"/>
                  </a:lnTo>
                  <a:lnTo>
                    <a:pt x="267" y="78"/>
                  </a:lnTo>
                  <a:lnTo>
                    <a:pt x="260" y="109"/>
                  </a:lnTo>
                  <a:lnTo>
                    <a:pt x="221" y="157"/>
                  </a:lnTo>
                  <a:lnTo>
                    <a:pt x="172" y="199"/>
                  </a:lnTo>
                  <a:lnTo>
                    <a:pt x="136" y="213"/>
                  </a:lnTo>
                  <a:lnTo>
                    <a:pt x="32" y="213"/>
                  </a:lnTo>
                  <a:lnTo>
                    <a:pt x="22" y="190"/>
                  </a:lnTo>
                  <a:lnTo>
                    <a:pt x="26" y="171"/>
                  </a:lnTo>
                  <a:lnTo>
                    <a:pt x="0" y="113"/>
                  </a:lnTo>
                </a:path>
              </a:pathLst>
            </a:custGeom>
            <a:solidFill>
              <a:srgbClr val="C0000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32" name="任意多边形 440554"/>
            <p:cNvSpPr/>
            <p:nvPr/>
          </p:nvSpPr>
          <p:spPr>
            <a:xfrm>
              <a:off x="3251" y="3538"/>
              <a:ext cx="36" cy="38"/>
            </a:xfrm>
            <a:custGeom>
              <a:avLst/>
              <a:gdLst/>
              <a:ahLst/>
              <a:cxnLst/>
              <a:rect l="0" t="0" r="0" b="0"/>
              <a:pathLst>
                <a:path w="37" h="40">
                  <a:moveTo>
                    <a:pt x="0" y="18"/>
                  </a:moveTo>
                  <a:lnTo>
                    <a:pt x="13" y="39"/>
                  </a:lnTo>
                  <a:lnTo>
                    <a:pt x="36" y="18"/>
                  </a:lnTo>
                  <a:lnTo>
                    <a:pt x="25" y="0"/>
                  </a:lnTo>
                  <a:lnTo>
                    <a:pt x="0" y="18"/>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33" name="任意多边形 440555"/>
            <p:cNvSpPr/>
            <p:nvPr/>
          </p:nvSpPr>
          <p:spPr>
            <a:xfrm>
              <a:off x="3191" y="2122"/>
              <a:ext cx="126" cy="97"/>
            </a:xfrm>
            <a:custGeom>
              <a:avLst/>
              <a:gdLst/>
              <a:ahLst/>
              <a:cxnLst/>
              <a:rect l="0" t="0" r="0" b="0"/>
              <a:pathLst>
                <a:path w="130" h="102">
                  <a:moveTo>
                    <a:pt x="43" y="0"/>
                  </a:moveTo>
                  <a:lnTo>
                    <a:pt x="53" y="2"/>
                  </a:lnTo>
                  <a:lnTo>
                    <a:pt x="64" y="9"/>
                  </a:lnTo>
                  <a:lnTo>
                    <a:pt x="81" y="9"/>
                  </a:lnTo>
                  <a:lnTo>
                    <a:pt x="99" y="12"/>
                  </a:lnTo>
                  <a:lnTo>
                    <a:pt x="107" y="24"/>
                  </a:lnTo>
                  <a:lnTo>
                    <a:pt x="115" y="41"/>
                  </a:lnTo>
                  <a:lnTo>
                    <a:pt x="118" y="47"/>
                  </a:lnTo>
                  <a:lnTo>
                    <a:pt x="124" y="52"/>
                  </a:lnTo>
                  <a:lnTo>
                    <a:pt x="129" y="57"/>
                  </a:lnTo>
                  <a:lnTo>
                    <a:pt x="129" y="63"/>
                  </a:lnTo>
                  <a:lnTo>
                    <a:pt x="120" y="63"/>
                  </a:lnTo>
                  <a:lnTo>
                    <a:pt x="110" y="63"/>
                  </a:lnTo>
                  <a:lnTo>
                    <a:pt x="115" y="70"/>
                  </a:lnTo>
                  <a:lnTo>
                    <a:pt x="119" y="74"/>
                  </a:lnTo>
                  <a:lnTo>
                    <a:pt x="120" y="82"/>
                  </a:lnTo>
                  <a:lnTo>
                    <a:pt x="115" y="86"/>
                  </a:lnTo>
                  <a:lnTo>
                    <a:pt x="104" y="86"/>
                  </a:lnTo>
                  <a:lnTo>
                    <a:pt x="103" y="86"/>
                  </a:lnTo>
                  <a:lnTo>
                    <a:pt x="99" y="90"/>
                  </a:lnTo>
                  <a:lnTo>
                    <a:pt x="99" y="98"/>
                  </a:lnTo>
                  <a:lnTo>
                    <a:pt x="92" y="101"/>
                  </a:lnTo>
                  <a:lnTo>
                    <a:pt x="86" y="96"/>
                  </a:lnTo>
                  <a:lnTo>
                    <a:pt x="76" y="94"/>
                  </a:lnTo>
                  <a:lnTo>
                    <a:pt x="67" y="90"/>
                  </a:lnTo>
                  <a:lnTo>
                    <a:pt x="57" y="92"/>
                  </a:lnTo>
                  <a:lnTo>
                    <a:pt x="30" y="82"/>
                  </a:lnTo>
                  <a:lnTo>
                    <a:pt x="20" y="84"/>
                  </a:lnTo>
                  <a:lnTo>
                    <a:pt x="10" y="82"/>
                  </a:lnTo>
                  <a:lnTo>
                    <a:pt x="6" y="90"/>
                  </a:lnTo>
                  <a:lnTo>
                    <a:pt x="0" y="72"/>
                  </a:lnTo>
                  <a:lnTo>
                    <a:pt x="12" y="63"/>
                  </a:lnTo>
                  <a:lnTo>
                    <a:pt x="4" y="41"/>
                  </a:lnTo>
                  <a:lnTo>
                    <a:pt x="10" y="44"/>
                  </a:lnTo>
                  <a:lnTo>
                    <a:pt x="12" y="39"/>
                  </a:lnTo>
                  <a:lnTo>
                    <a:pt x="14" y="30"/>
                  </a:lnTo>
                  <a:lnTo>
                    <a:pt x="18" y="26"/>
                  </a:lnTo>
                  <a:lnTo>
                    <a:pt x="20" y="17"/>
                  </a:lnTo>
                  <a:lnTo>
                    <a:pt x="29" y="8"/>
                  </a:lnTo>
                  <a:lnTo>
                    <a:pt x="34" y="0"/>
                  </a:lnTo>
                  <a:lnTo>
                    <a:pt x="43" y="0"/>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34" name="任意多边形 440556"/>
            <p:cNvSpPr/>
            <p:nvPr/>
          </p:nvSpPr>
          <p:spPr>
            <a:xfrm>
              <a:off x="3173" y="2192"/>
              <a:ext cx="278" cy="157"/>
            </a:xfrm>
            <a:custGeom>
              <a:avLst/>
              <a:gdLst/>
              <a:ahLst/>
              <a:cxnLst/>
              <a:rect l="0" t="0" r="0" b="0"/>
              <a:pathLst>
                <a:path w="288" h="164">
                  <a:moveTo>
                    <a:pt x="142" y="6"/>
                  </a:moveTo>
                  <a:lnTo>
                    <a:pt x="146" y="5"/>
                  </a:lnTo>
                  <a:lnTo>
                    <a:pt x="154" y="1"/>
                  </a:lnTo>
                  <a:lnTo>
                    <a:pt x="161" y="0"/>
                  </a:lnTo>
                  <a:lnTo>
                    <a:pt x="173" y="1"/>
                  </a:lnTo>
                  <a:lnTo>
                    <a:pt x="179" y="9"/>
                  </a:lnTo>
                  <a:lnTo>
                    <a:pt x="181" y="20"/>
                  </a:lnTo>
                  <a:lnTo>
                    <a:pt x="185" y="22"/>
                  </a:lnTo>
                  <a:lnTo>
                    <a:pt x="192" y="21"/>
                  </a:lnTo>
                  <a:lnTo>
                    <a:pt x="206" y="35"/>
                  </a:lnTo>
                  <a:lnTo>
                    <a:pt x="214" y="45"/>
                  </a:lnTo>
                  <a:lnTo>
                    <a:pt x="233" y="52"/>
                  </a:lnTo>
                  <a:lnTo>
                    <a:pt x="245" y="55"/>
                  </a:lnTo>
                  <a:lnTo>
                    <a:pt x="251" y="52"/>
                  </a:lnTo>
                  <a:lnTo>
                    <a:pt x="264" y="57"/>
                  </a:lnTo>
                  <a:lnTo>
                    <a:pt x="278" y="60"/>
                  </a:lnTo>
                  <a:lnTo>
                    <a:pt x="287" y="84"/>
                  </a:lnTo>
                  <a:lnTo>
                    <a:pt x="272" y="88"/>
                  </a:lnTo>
                  <a:lnTo>
                    <a:pt x="269" y="101"/>
                  </a:lnTo>
                  <a:lnTo>
                    <a:pt x="247" y="113"/>
                  </a:lnTo>
                  <a:lnTo>
                    <a:pt x="214" y="122"/>
                  </a:lnTo>
                  <a:lnTo>
                    <a:pt x="211" y="133"/>
                  </a:lnTo>
                  <a:lnTo>
                    <a:pt x="196" y="129"/>
                  </a:lnTo>
                  <a:lnTo>
                    <a:pt x="212" y="144"/>
                  </a:lnTo>
                  <a:lnTo>
                    <a:pt x="231" y="146"/>
                  </a:lnTo>
                  <a:lnTo>
                    <a:pt x="194" y="163"/>
                  </a:lnTo>
                  <a:lnTo>
                    <a:pt x="172" y="145"/>
                  </a:lnTo>
                  <a:lnTo>
                    <a:pt x="189" y="130"/>
                  </a:lnTo>
                  <a:lnTo>
                    <a:pt x="172" y="127"/>
                  </a:lnTo>
                  <a:lnTo>
                    <a:pt x="160" y="127"/>
                  </a:lnTo>
                  <a:lnTo>
                    <a:pt x="163" y="115"/>
                  </a:lnTo>
                  <a:lnTo>
                    <a:pt x="158" y="117"/>
                  </a:lnTo>
                  <a:lnTo>
                    <a:pt x="132" y="123"/>
                  </a:lnTo>
                  <a:lnTo>
                    <a:pt x="122" y="145"/>
                  </a:lnTo>
                  <a:lnTo>
                    <a:pt x="105" y="144"/>
                  </a:lnTo>
                  <a:lnTo>
                    <a:pt x="109" y="129"/>
                  </a:lnTo>
                  <a:lnTo>
                    <a:pt x="110" y="122"/>
                  </a:lnTo>
                  <a:lnTo>
                    <a:pt x="119" y="118"/>
                  </a:lnTo>
                  <a:lnTo>
                    <a:pt x="125" y="114"/>
                  </a:lnTo>
                  <a:lnTo>
                    <a:pt x="126" y="110"/>
                  </a:lnTo>
                  <a:lnTo>
                    <a:pt x="119" y="107"/>
                  </a:lnTo>
                  <a:lnTo>
                    <a:pt x="113" y="92"/>
                  </a:lnTo>
                  <a:lnTo>
                    <a:pt x="101" y="83"/>
                  </a:lnTo>
                  <a:lnTo>
                    <a:pt x="87" y="83"/>
                  </a:lnTo>
                  <a:lnTo>
                    <a:pt x="70" y="87"/>
                  </a:lnTo>
                  <a:lnTo>
                    <a:pt x="44" y="88"/>
                  </a:lnTo>
                  <a:lnTo>
                    <a:pt x="30" y="91"/>
                  </a:lnTo>
                  <a:lnTo>
                    <a:pt x="10" y="91"/>
                  </a:lnTo>
                  <a:lnTo>
                    <a:pt x="0" y="82"/>
                  </a:lnTo>
                  <a:lnTo>
                    <a:pt x="6" y="67"/>
                  </a:lnTo>
                  <a:lnTo>
                    <a:pt x="18" y="52"/>
                  </a:lnTo>
                  <a:lnTo>
                    <a:pt x="30" y="36"/>
                  </a:lnTo>
                  <a:lnTo>
                    <a:pt x="25" y="17"/>
                  </a:lnTo>
                  <a:lnTo>
                    <a:pt x="25" y="13"/>
                  </a:lnTo>
                  <a:lnTo>
                    <a:pt x="29" y="9"/>
                  </a:lnTo>
                  <a:lnTo>
                    <a:pt x="39" y="12"/>
                  </a:lnTo>
                  <a:lnTo>
                    <a:pt x="49" y="9"/>
                  </a:lnTo>
                  <a:lnTo>
                    <a:pt x="63" y="14"/>
                  </a:lnTo>
                  <a:lnTo>
                    <a:pt x="76" y="20"/>
                  </a:lnTo>
                  <a:lnTo>
                    <a:pt x="86" y="17"/>
                  </a:lnTo>
                  <a:lnTo>
                    <a:pt x="95" y="21"/>
                  </a:lnTo>
                  <a:lnTo>
                    <a:pt x="105" y="24"/>
                  </a:lnTo>
                  <a:lnTo>
                    <a:pt x="111" y="28"/>
                  </a:lnTo>
                  <a:lnTo>
                    <a:pt x="118" y="25"/>
                  </a:lnTo>
                  <a:lnTo>
                    <a:pt x="118" y="17"/>
                  </a:lnTo>
                  <a:lnTo>
                    <a:pt x="122" y="13"/>
                  </a:lnTo>
                  <a:lnTo>
                    <a:pt x="134" y="13"/>
                  </a:lnTo>
                  <a:lnTo>
                    <a:pt x="138" y="12"/>
                  </a:lnTo>
                  <a:lnTo>
                    <a:pt x="142" y="6"/>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35" name="任意多边形 440557"/>
            <p:cNvSpPr/>
            <p:nvPr/>
          </p:nvSpPr>
          <p:spPr>
            <a:xfrm>
              <a:off x="3244" y="2271"/>
              <a:ext cx="54" cy="58"/>
            </a:xfrm>
            <a:custGeom>
              <a:avLst/>
              <a:gdLst/>
              <a:ahLst/>
              <a:cxnLst/>
              <a:rect l="0" t="0" r="0" b="0"/>
              <a:pathLst>
                <a:path w="55" h="61">
                  <a:moveTo>
                    <a:pt x="12" y="16"/>
                  </a:moveTo>
                  <a:lnTo>
                    <a:pt x="18" y="24"/>
                  </a:lnTo>
                  <a:lnTo>
                    <a:pt x="22" y="31"/>
                  </a:lnTo>
                  <a:lnTo>
                    <a:pt x="25" y="60"/>
                  </a:lnTo>
                  <a:lnTo>
                    <a:pt x="31" y="60"/>
                  </a:lnTo>
                  <a:lnTo>
                    <a:pt x="35" y="46"/>
                  </a:lnTo>
                  <a:lnTo>
                    <a:pt x="36" y="38"/>
                  </a:lnTo>
                  <a:lnTo>
                    <a:pt x="49" y="34"/>
                  </a:lnTo>
                  <a:lnTo>
                    <a:pt x="54" y="27"/>
                  </a:lnTo>
                  <a:lnTo>
                    <a:pt x="47" y="25"/>
                  </a:lnTo>
                  <a:lnTo>
                    <a:pt x="39" y="9"/>
                  </a:lnTo>
                  <a:lnTo>
                    <a:pt x="28" y="0"/>
                  </a:lnTo>
                  <a:lnTo>
                    <a:pt x="13" y="0"/>
                  </a:lnTo>
                  <a:lnTo>
                    <a:pt x="0" y="1"/>
                  </a:lnTo>
                  <a:lnTo>
                    <a:pt x="12" y="16"/>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36" name="任意多边形 440558"/>
            <p:cNvSpPr/>
            <p:nvPr/>
          </p:nvSpPr>
          <p:spPr>
            <a:xfrm>
              <a:off x="3434" y="2349"/>
              <a:ext cx="118" cy="52"/>
            </a:xfrm>
            <a:custGeom>
              <a:avLst/>
              <a:gdLst/>
              <a:ahLst/>
              <a:cxnLst/>
              <a:rect l="0" t="0" r="0" b="0"/>
              <a:pathLst>
                <a:path w="122" h="55">
                  <a:moveTo>
                    <a:pt x="0" y="2"/>
                  </a:moveTo>
                  <a:lnTo>
                    <a:pt x="29" y="0"/>
                  </a:lnTo>
                  <a:lnTo>
                    <a:pt x="56" y="10"/>
                  </a:lnTo>
                  <a:lnTo>
                    <a:pt x="68" y="22"/>
                  </a:lnTo>
                  <a:lnTo>
                    <a:pt x="82" y="22"/>
                  </a:lnTo>
                  <a:lnTo>
                    <a:pt x="92" y="17"/>
                  </a:lnTo>
                  <a:lnTo>
                    <a:pt x="99" y="14"/>
                  </a:lnTo>
                  <a:lnTo>
                    <a:pt x="106" y="28"/>
                  </a:lnTo>
                  <a:lnTo>
                    <a:pt x="119" y="31"/>
                  </a:lnTo>
                  <a:lnTo>
                    <a:pt x="116" y="36"/>
                  </a:lnTo>
                  <a:lnTo>
                    <a:pt x="121" y="45"/>
                  </a:lnTo>
                  <a:lnTo>
                    <a:pt x="119" y="52"/>
                  </a:lnTo>
                  <a:lnTo>
                    <a:pt x="106" y="41"/>
                  </a:lnTo>
                  <a:lnTo>
                    <a:pt x="99" y="37"/>
                  </a:lnTo>
                  <a:lnTo>
                    <a:pt x="92" y="37"/>
                  </a:lnTo>
                  <a:lnTo>
                    <a:pt x="90" y="49"/>
                  </a:lnTo>
                  <a:lnTo>
                    <a:pt x="80" y="47"/>
                  </a:lnTo>
                  <a:lnTo>
                    <a:pt x="64" y="54"/>
                  </a:lnTo>
                  <a:lnTo>
                    <a:pt x="47" y="52"/>
                  </a:lnTo>
                  <a:lnTo>
                    <a:pt x="45" y="31"/>
                  </a:lnTo>
                  <a:lnTo>
                    <a:pt x="16" y="12"/>
                  </a:lnTo>
                  <a:lnTo>
                    <a:pt x="0" y="2"/>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37" name="任意多边形 440559"/>
            <p:cNvSpPr/>
            <p:nvPr/>
          </p:nvSpPr>
          <p:spPr>
            <a:xfrm>
              <a:off x="3525" y="2377"/>
              <a:ext cx="98" cy="79"/>
            </a:xfrm>
            <a:custGeom>
              <a:avLst/>
              <a:gdLst/>
              <a:ahLst/>
              <a:cxnLst/>
              <a:rect l="0" t="0" r="0" b="0"/>
              <a:pathLst>
                <a:path w="101" h="82">
                  <a:moveTo>
                    <a:pt x="36" y="2"/>
                  </a:moveTo>
                  <a:lnTo>
                    <a:pt x="41" y="2"/>
                  </a:lnTo>
                  <a:lnTo>
                    <a:pt x="56" y="6"/>
                  </a:lnTo>
                  <a:lnTo>
                    <a:pt x="71" y="17"/>
                  </a:lnTo>
                  <a:lnTo>
                    <a:pt x="81" y="29"/>
                  </a:lnTo>
                  <a:lnTo>
                    <a:pt x="100" y="45"/>
                  </a:lnTo>
                  <a:lnTo>
                    <a:pt x="89" y="48"/>
                  </a:lnTo>
                  <a:lnTo>
                    <a:pt x="82" y="58"/>
                  </a:lnTo>
                  <a:lnTo>
                    <a:pt x="81" y="63"/>
                  </a:lnTo>
                  <a:lnTo>
                    <a:pt x="77" y="81"/>
                  </a:lnTo>
                  <a:lnTo>
                    <a:pt x="63" y="75"/>
                  </a:lnTo>
                  <a:lnTo>
                    <a:pt x="60" y="60"/>
                  </a:lnTo>
                  <a:lnTo>
                    <a:pt x="47" y="66"/>
                  </a:lnTo>
                  <a:lnTo>
                    <a:pt x="32" y="75"/>
                  </a:lnTo>
                  <a:lnTo>
                    <a:pt x="24" y="72"/>
                  </a:lnTo>
                  <a:lnTo>
                    <a:pt x="17" y="66"/>
                  </a:lnTo>
                  <a:lnTo>
                    <a:pt x="12" y="58"/>
                  </a:lnTo>
                  <a:lnTo>
                    <a:pt x="18" y="51"/>
                  </a:lnTo>
                  <a:lnTo>
                    <a:pt x="22" y="56"/>
                  </a:lnTo>
                  <a:lnTo>
                    <a:pt x="40" y="64"/>
                  </a:lnTo>
                  <a:lnTo>
                    <a:pt x="43" y="58"/>
                  </a:lnTo>
                  <a:lnTo>
                    <a:pt x="27" y="44"/>
                  </a:lnTo>
                  <a:lnTo>
                    <a:pt x="21" y="33"/>
                  </a:lnTo>
                  <a:lnTo>
                    <a:pt x="16" y="29"/>
                  </a:lnTo>
                  <a:lnTo>
                    <a:pt x="16" y="24"/>
                  </a:lnTo>
                  <a:lnTo>
                    <a:pt x="9" y="21"/>
                  </a:lnTo>
                  <a:lnTo>
                    <a:pt x="0" y="20"/>
                  </a:lnTo>
                  <a:lnTo>
                    <a:pt x="2" y="12"/>
                  </a:lnTo>
                  <a:lnTo>
                    <a:pt x="4" y="6"/>
                  </a:lnTo>
                  <a:lnTo>
                    <a:pt x="10" y="6"/>
                  </a:lnTo>
                  <a:lnTo>
                    <a:pt x="16" y="10"/>
                  </a:lnTo>
                  <a:lnTo>
                    <a:pt x="29" y="21"/>
                  </a:lnTo>
                  <a:lnTo>
                    <a:pt x="31" y="14"/>
                  </a:lnTo>
                  <a:lnTo>
                    <a:pt x="27" y="5"/>
                  </a:lnTo>
                  <a:lnTo>
                    <a:pt x="29" y="0"/>
                  </a:lnTo>
                  <a:lnTo>
                    <a:pt x="36" y="2"/>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38" name="任意多边形 440560"/>
            <p:cNvSpPr/>
            <p:nvPr/>
          </p:nvSpPr>
          <p:spPr>
            <a:xfrm>
              <a:off x="3500" y="2394"/>
              <a:ext cx="64" cy="47"/>
            </a:xfrm>
            <a:custGeom>
              <a:avLst/>
              <a:gdLst/>
              <a:ahLst/>
              <a:cxnLst/>
              <a:rect l="0" t="0" r="0" b="0"/>
              <a:pathLst>
                <a:path w="66" h="49">
                  <a:moveTo>
                    <a:pt x="0" y="6"/>
                  </a:moveTo>
                  <a:lnTo>
                    <a:pt x="8" y="14"/>
                  </a:lnTo>
                  <a:lnTo>
                    <a:pt x="17" y="26"/>
                  </a:lnTo>
                  <a:lnTo>
                    <a:pt x="32" y="42"/>
                  </a:lnTo>
                  <a:lnTo>
                    <a:pt x="41" y="33"/>
                  </a:lnTo>
                  <a:lnTo>
                    <a:pt x="43" y="41"/>
                  </a:lnTo>
                  <a:lnTo>
                    <a:pt x="50" y="42"/>
                  </a:lnTo>
                  <a:lnTo>
                    <a:pt x="60" y="48"/>
                  </a:lnTo>
                  <a:lnTo>
                    <a:pt x="65" y="41"/>
                  </a:lnTo>
                  <a:lnTo>
                    <a:pt x="48" y="28"/>
                  </a:lnTo>
                  <a:lnTo>
                    <a:pt x="44" y="18"/>
                  </a:lnTo>
                  <a:lnTo>
                    <a:pt x="37" y="13"/>
                  </a:lnTo>
                  <a:lnTo>
                    <a:pt x="37" y="8"/>
                  </a:lnTo>
                  <a:lnTo>
                    <a:pt x="31" y="5"/>
                  </a:lnTo>
                  <a:lnTo>
                    <a:pt x="20" y="2"/>
                  </a:lnTo>
                  <a:lnTo>
                    <a:pt x="10" y="0"/>
                  </a:lnTo>
                  <a:lnTo>
                    <a:pt x="2" y="1"/>
                  </a:lnTo>
                  <a:lnTo>
                    <a:pt x="0" y="6"/>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39" name="任意多边形 440561"/>
            <p:cNvSpPr/>
            <p:nvPr/>
          </p:nvSpPr>
          <p:spPr>
            <a:xfrm>
              <a:off x="3536" y="2128"/>
              <a:ext cx="661" cy="280"/>
            </a:xfrm>
            <a:custGeom>
              <a:avLst/>
              <a:gdLst/>
              <a:ahLst/>
              <a:cxnLst/>
              <a:rect l="0" t="0" r="0" b="0"/>
              <a:pathLst>
                <a:path w="683" h="292">
                  <a:moveTo>
                    <a:pt x="665" y="149"/>
                  </a:moveTo>
                  <a:lnTo>
                    <a:pt x="682" y="142"/>
                  </a:lnTo>
                  <a:lnTo>
                    <a:pt x="648" y="119"/>
                  </a:lnTo>
                  <a:lnTo>
                    <a:pt x="626" y="129"/>
                  </a:lnTo>
                  <a:lnTo>
                    <a:pt x="594" y="121"/>
                  </a:lnTo>
                  <a:lnTo>
                    <a:pt x="580" y="113"/>
                  </a:lnTo>
                  <a:lnTo>
                    <a:pt x="567" y="113"/>
                  </a:lnTo>
                  <a:lnTo>
                    <a:pt x="559" y="99"/>
                  </a:lnTo>
                  <a:lnTo>
                    <a:pt x="555" y="90"/>
                  </a:lnTo>
                  <a:lnTo>
                    <a:pt x="542" y="90"/>
                  </a:lnTo>
                  <a:lnTo>
                    <a:pt x="532" y="90"/>
                  </a:lnTo>
                  <a:lnTo>
                    <a:pt x="522" y="94"/>
                  </a:lnTo>
                  <a:lnTo>
                    <a:pt x="506" y="78"/>
                  </a:lnTo>
                  <a:lnTo>
                    <a:pt x="499" y="80"/>
                  </a:lnTo>
                  <a:lnTo>
                    <a:pt x="491" y="83"/>
                  </a:lnTo>
                  <a:lnTo>
                    <a:pt x="482" y="87"/>
                  </a:lnTo>
                  <a:lnTo>
                    <a:pt x="468" y="75"/>
                  </a:lnTo>
                  <a:lnTo>
                    <a:pt x="434" y="48"/>
                  </a:lnTo>
                  <a:lnTo>
                    <a:pt x="407" y="32"/>
                  </a:lnTo>
                  <a:lnTo>
                    <a:pt x="391" y="17"/>
                  </a:lnTo>
                  <a:lnTo>
                    <a:pt x="364" y="35"/>
                  </a:lnTo>
                  <a:lnTo>
                    <a:pt x="359" y="22"/>
                  </a:lnTo>
                  <a:lnTo>
                    <a:pt x="320" y="21"/>
                  </a:lnTo>
                  <a:lnTo>
                    <a:pt x="314" y="21"/>
                  </a:lnTo>
                  <a:lnTo>
                    <a:pt x="297" y="0"/>
                  </a:lnTo>
                  <a:lnTo>
                    <a:pt x="278" y="2"/>
                  </a:lnTo>
                  <a:lnTo>
                    <a:pt x="266" y="10"/>
                  </a:lnTo>
                  <a:lnTo>
                    <a:pt x="241" y="16"/>
                  </a:lnTo>
                  <a:lnTo>
                    <a:pt x="233" y="12"/>
                  </a:lnTo>
                  <a:lnTo>
                    <a:pt x="220" y="24"/>
                  </a:lnTo>
                  <a:lnTo>
                    <a:pt x="210" y="22"/>
                  </a:lnTo>
                  <a:lnTo>
                    <a:pt x="174" y="25"/>
                  </a:lnTo>
                  <a:lnTo>
                    <a:pt x="167" y="24"/>
                  </a:lnTo>
                  <a:lnTo>
                    <a:pt x="162" y="26"/>
                  </a:lnTo>
                  <a:lnTo>
                    <a:pt x="176" y="43"/>
                  </a:lnTo>
                  <a:lnTo>
                    <a:pt x="167" y="57"/>
                  </a:lnTo>
                  <a:lnTo>
                    <a:pt x="168" y="68"/>
                  </a:lnTo>
                  <a:lnTo>
                    <a:pt x="168" y="74"/>
                  </a:lnTo>
                  <a:lnTo>
                    <a:pt x="187" y="74"/>
                  </a:lnTo>
                  <a:lnTo>
                    <a:pt x="193" y="83"/>
                  </a:lnTo>
                  <a:lnTo>
                    <a:pt x="193" y="94"/>
                  </a:lnTo>
                  <a:lnTo>
                    <a:pt x="187" y="95"/>
                  </a:lnTo>
                  <a:lnTo>
                    <a:pt x="179" y="90"/>
                  </a:lnTo>
                  <a:lnTo>
                    <a:pt x="171" y="94"/>
                  </a:lnTo>
                  <a:lnTo>
                    <a:pt x="167" y="98"/>
                  </a:lnTo>
                  <a:lnTo>
                    <a:pt x="153" y="90"/>
                  </a:lnTo>
                  <a:lnTo>
                    <a:pt x="149" y="82"/>
                  </a:lnTo>
                  <a:lnTo>
                    <a:pt x="136" y="86"/>
                  </a:lnTo>
                  <a:lnTo>
                    <a:pt x="136" y="88"/>
                  </a:lnTo>
                  <a:lnTo>
                    <a:pt x="128" y="82"/>
                  </a:lnTo>
                  <a:lnTo>
                    <a:pt x="117" y="90"/>
                  </a:lnTo>
                  <a:lnTo>
                    <a:pt x="102" y="94"/>
                  </a:lnTo>
                  <a:lnTo>
                    <a:pt x="97" y="90"/>
                  </a:lnTo>
                  <a:lnTo>
                    <a:pt x="93" y="82"/>
                  </a:lnTo>
                  <a:lnTo>
                    <a:pt x="74" y="80"/>
                  </a:lnTo>
                  <a:lnTo>
                    <a:pt x="43" y="78"/>
                  </a:lnTo>
                  <a:lnTo>
                    <a:pt x="35" y="80"/>
                  </a:lnTo>
                  <a:lnTo>
                    <a:pt x="32" y="86"/>
                  </a:lnTo>
                  <a:lnTo>
                    <a:pt x="27" y="83"/>
                  </a:lnTo>
                  <a:lnTo>
                    <a:pt x="22" y="92"/>
                  </a:lnTo>
                  <a:lnTo>
                    <a:pt x="17" y="99"/>
                  </a:lnTo>
                  <a:lnTo>
                    <a:pt x="17" y="102"/>
                  </a:lnTo>
                  <a:lnTo>
                    <a:pt x="21" y="109"/>
                  </a:lnTo>
                  <a:lnTo>
                    <a:pt x="16" y="110"/>
                  </a:lnTo>
                  <a:lnTo>
                    <a:pt x="10" y="99"/>
                  </a:lnTo>
                  <a:lnTo>
                    <a:pt x="2" y="101"/>
                  </a:lnTo>
                  <a:lnTo>
                    <a:pt x="0" y="115"/>
                  </a:lnTo>
                  <a:lnTo>
                    <a:pt x="0" y="125"/>
                  </a:lnTo>
                  <a:lnTo>
                    <a:pt x="0" y="133"/>
                  </a:lnTo>
                  <a:lnTo>
                    <a:pt x="4" y="141"/>
                  </a:lnTo>
                  <a:lnTo>
                    <a:pt x="8" y="145"/>
                  </a:lnTo>
                  <a:lnTo>
                    <a:pt x="8" y="154"/>
                  </a:lnTo>
                  <a:lnTo>
                    <a:pt x="16" y="153"/>
                  </a:lnTo>
                  <a:lnTo>
                    <a:pt x="25" y="146"/>
                  </a:lnTo>
                  <a:lnTo>
                    <a:pt x="29" y="153"/>
                  </a:lnTo>
                  <a:lnTo>
                    <a:pt x="37" y="163"/>
                  </a:lnTo>
                  <a:lnTo>
                    <a:pt x="43" y="171"/>
                  </a:lnTo>
                  <a:lnTo>
                    <a:pt x="51" y="187"/>
                  </a:lnTo>
                  <a:lnTo>
                    <a:pt x="64" y="183"/>
                  </a:lnTo>
                  <a:lnTo>
                    <a:pt x="87" y="179"/>
                  </a:lnTo>
                  <a:lnTo>
                    <a:pt x="124" y="173"/>
                  </a:lnTo>
                  <a:lnTo>
                    <a:pt x="132" y="184"/>
                  </a:lnTo>
                  <a:lnTo>
                    <a:pt x="133" y="204"/>
                  </a:lnTo>
                  <a:lnTo>
                    <a:pt x="117" y="208"/>
                  </a:lnTo>
                  <a:lnTo>
                    <a:pt x="102" y="212"/>
                  </a:lnTo>
                  <a:lnTo>
                    <a:pt x="103" y="226"/>
                  </a:lnTo>
                  <a:lnTo>
                    <a:pt x="81" y="226"/>
                  </a:lnTo>
                  <a:lnTo>
                    <a:pt x="102" y="255"/>
                  </a:lnTo>
                  <a:lnTo>
                    <a:pt x="112" y="257"/>
                  </a:lnTo>
                  <a:lnTo>
                    <a:pt x="121" y="260"/>
                  </a:lnTo>
                  <a:lnTo>
                    <a:pt x="125" y="272"/>
                  </a:lnTo>
                  <a:lnTo>
                    <a:pt x="130" y="266"/>
                  </a:lnTo>
                  <a:lnTo>
                    <a:pt x="149" y="264"/>
                  </a:lnTo>
                  <a:lnTo>
                    <a:pt x="160" y="269"/>
                  </a:lnTo>
                  <a:lnTo>
                    <a:pt x="167" y="274"/>
                  </a:lnTo>
                  <a:lnTo>
                    <a:pt x="172" y="269"/>
                  </a:lnTo>
                  <a:lnTo>
                    <a:pt x="185" y="270"/>
                  </a:lnTo>
                  <a:lnTo>
                    <a:pt x="163" y="206"/>
                  </a:lnTo>
                  <a:lnTo>
                    <a:pt x="171" y="203"/>
                  </a:lnTo>
                  <a:lnTo>
                    <a:pt x="199" y="188"/>
                  </a:lnTo>
                  <a:lnTo>
                    <a:pt x="203" y="188"/>
                  </a:lnTo>
                  <a:lnTo>
                    <a:pt x="199" y="183"/>
                  </a:lnTo>
                  <a:lnTo>
                    <a:pt x="206" y="185"/>
                  </a:lnTo>
                  <a:lnTo>
                    <a:pt x="206" y="179"/>
                  </a:lnTo>
                  <a:lnTo>
                    <a:pt x="210" y="173"/>
                  </a:lnTo>
                  <a:lnTo>
                    <a:pt x="212" y="176"/>
                  </a:lnTo>
                  <a:lnTo>
                    <a:pt x="218" y="176"/>
                  </a:lnTo>
                  <a:lnTo>
                    <a:pt x="224" y="180"/>
                  </a:lnTo>
                  <a:lnTo>
                    <a:pt x="232" y="172"/>
                  </a:lnTo>
                  <a:lnTo>
                    <a:pt x="237" y="173"/>
                  </a:lnTo>
                  <a:lnTo>
                    <a:pt x="232" y="185"/>
                  </a:lnTo>
                  <a:lnTo>
                    <a:pt x="236" y="200"/>
                  </a:lnTo>
                  <a:lnTo>
                    <a:pt x="249" y="210"/>
                  </a:lnTo>
                  <a:lnTo>
                    <a:pt x="249" y="212"/>
                  </a:lnTo>
                  <a:lnTo>
                    <a:pt x="245" y="219"/>
                  </a:lnTo>
                  <a:lnTo>
                    <a:pt x="247" y="223"/>
                  </a:lnTo>
                  <a:lnTo>
                    <a:pt x="264" y="230"/>
                  </a:lnTo>
                  <a:lnTo>
                    <a:pt x="270" y="239"/>
                  </a:lnTo>
                  <a:lnTo>
                    <a:pt x="286" y="234"/>
                  </a:lnTo>
                  <a:lnTo>
                    <a:pt x="305" y="230"/>
                  </a:lnTo>
                  <a:lnTo>
                    <a:pt x="320" y="258"/>
                  </a:lnTo>
                  <a:lnTo>
                    <a:pt x="325" y="272"/>
                  </a:lnTo>
                  <a:lnTo>
                    <a:pt x="320" y="276"/>
                  </a:lnTo>
                  <a:lnTo>
                    <a:pt x="317" y="280"/>
                  </a:lnTo>
                  <a:lnTo>
                    <a:pt x="332" y="285"/>
                  </a:lnTo>
                  <a:lnTo>
                    <a:pt x="336" y="291"/>
                  </a:lnTo>
                  <a:lnTo>
                    <a:pt x="356" y="285"/>
                  </a:lnTo>
                  <a:lnTo>
                    <a:pt x="363" y="291"/>
                  </a:lnTo>
                  <a:lnTo>
                    <a:pt x="376" y="284"/>
                  </a:lnTo>
                  <a:lnTo>
                    <a:pt x="386" y="282"/>
                  </a:lnTo>
                  <a:lnTo>
                    <a:pt x="397" y="284"/>
                  </a:lnTo>
                  <a:lnTo>
                    <a:pt x="422" y="284"/>
                  </a:lnTo>
                  <a:lnTo>
                    <a:pt x="415" y="278"/>
                  </a:lnTo>
                  <a:lnTo>
                    <a:pt x="415" y="270"/>
                  </a:lnTo>
                  <a:lnTo>
                    <a:pt x="420" y="265"/>
                  </a:lnTo>
                  <a:lnTo>
                    <a:pt x="420" y="260"/>
                  </a:lnTo>
                  <a:lnTo>
                    <a:pt x="411" y="255"/>
                  </a:lnTo>
                  <a:lnTo>
                    <a:pt x="428" y="254"/>
                  </a:lnTo>
                  <a:lnTo>
                    <a:pt x="442" y="255"/>
                  </a:lnTo>
                  <a:lnTo>
                    <a:pt x="445" y="260"/>
                  </a:lnTo>
                  <a:lnTo>
                    <a:pt x="457" y="258"/>
                  </a:lnTo>
                  <a:lnTo>
                    <a:pt x="449" y="246"/>
                  </a:lnTo>
                  <a:lnTo>
                    <a:pt x="457" y="243"/>
                  </a:lnTo>
                  <a:lnTo>
                    <a:pt x="498" y="249"/>
                  </a:lnTo>
                  <a:lnTo>
                    <a:pt x="530" y="251"/>
                  </a:lnTo>
                  <a:lnTo>
                    <a:pt x="555" y="262"/>
                  </a:lnTo>
                  <a:lnTo>
                    <a:pt x="567" y="262"/>
                  </a:lnTo>
                  <a:lnTo>
                    <a:pt x="571" y="274"/>
                  </a:lnTo>
                  <a:lnTo>
                    <a:pt x="580" y="249"/>
                  </a:lnTo>
                  <a:lnTo>
                    <a:pt x="567" y="220"/>
                  </a:lnTo>
                  <a:lnTo>
                    <a:pt x="607" y="212"/>
                  </a:lnTo>
                  <a:lnTo>
                    <a:pt x="611" y="196"/>
                  </a:lnTo>
                  <a:lnTo>
                    <a:pt x="618" y="173"/>
                  </a:lnTo>
                  <a:lnTo>
                    <a:pt x="659" y="176"/>
                  </a:lnTo>
                  <a:lnTo>
                    <a:pt x="665" y="149"/>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40" name="任意多边形 440562"/>
            <p:cNvSpPr/>
            <p:nvPr/>
          </p:nvSpPr>
          <p:spPr>
            <a:xfrm>
              <a:off x="3694" y="2309"/>
              <a:ext cx="290" cy="173"/>
            </a:xfrm>
            <a:custGeom>
              <a:avLst/>
              <a:gdLst/>
              <a:ahLst/>
              <a:cxnLst/>
              <a:rect l="0" t="0" r="0" b="0"/>
              <a:pathLst>
                <a:path w="300" h="180">
                  <a:moveTo>
                    <a:pt x="21" y="82"/>
                  </a:moveTo>
                  <a:lnTo>
                    <a:pt x="28" y="80"/>
                  </a:lnTo>
                  <a:lnTo>
                    <a:pt x="31" y="72"/>
                  </a:lnTo>
                  <a:lnTo>
                    <a:pt x="33" y="67"/>
                  </a:lnTo>
                  <a:lnTo>
                    <a:pt x="43" y="69"/>
                  </a:lnTo>
                  <a:lnTo>
                    <a:pt x="40" y="60"/>
                  </a:lnTo>
                  <a:lnTo>
                    <a:pt x="48" y="57"/>
                  </a:lnTo>
                  <a:lnTo>
                    <a:pt x="54" y="63"/>
                  </a:lnTo>
                  <a:lnTo>
                    <a:pt x="60" y="63"/>
                  </a:lnTo>
                  <a:lnTo>
                    <a:pt x="69" y="67"/>
                  </a:lnTo>
                  <a:lnTo>
                    <a:pt x="73" y="69"/>
                  </a:lnTo>
                  <a:lnTo>
                    <a:pt x="73" y="71"/>
                  </a:lnTo>
                  <a:lnTo>
                    <a:pt x="73" y="78"/>
                  </a:lnTo>
                  <a:lnTo>
                    <a:pt x="82" y="80"/>
                  </a:lnTo>
                  <a:lnTo>
                    <a:pt x="82" y="88"/>
                  </a:lnTo>
                  <a:lnTo>
                    <a:pt x="89" y="100"/>
                  </a:lnTo>
                  <a:lnTo>
                    <a:pt x="96" y="102"/>
                  </a:lnTo>
                  <a:lnTo>
                    <a:pt x="100" y="99"/>
                  </a:lnTo>
                  <a:lnTo>
                    <a:pt x="108" y="94"/>
                  </a:lnTo>
                  <a:lnTo>
                    <a:pt x="116" y="100"/>
                  </a:lnTo>
                  <a:lnTo>
                    <a:pt x="125" y="110"/>
                  </a:lnTo>
                  <a:lnTo>
                    <a:pt x="139" y="125"/>
                  </a:lnTo>
                  <a:lnTo>
                    <a:pt x="165" y="130"/>
                  </a:lnTo>
                  <a:lnTo>
                    <a:pt x="165" y="139"/>
                  </a:lnTo>
                  <a:lnTo>
                    <a:pt x="181" y="145"/>
                  </a:lnTo>
                  <a:lnTo>
                    <a:pt x="189" y="154"/>
                  </a:lnTo>
                  <a:lnTo>
                    <a:pt x="184" y="179"/>
                  </a:lnTo>
                  <a:lnTo>
                    <a:pt x="198" y="179"/>
                  </a:lnTo>
                  <a:lnTo>
                    <a:pt x="208" y="166"/>
                  </a:lnTo>
                  <a:lnTo>
                    <a:pt x="213" y="160"/>
                  </a:lnTo>
                  <a:lnTo>
                    <a:pt x="217" y="153"/>
                  </a:lnTo>
                  <a:lnTo>
                    <a:pt x="215" y="141"/>
                  </a:lnTo>
                  <a:lnTo>
                    <a:pt x="204" y="135"/>
                  </a:lnTo>
                  <a:lnTo>
                    <a:pt x="207" y="114"/>
                  </a:lnTo>
                  <a:lnTo>
                    <a:pt x="217" y="104"/>
                  </a:lnTo>
                  <a:lnTo>
                    <a:pt x="225" y="107"/>
                  </a:lnTo>
                  <a:lnTo>
                    <a:pt x="247" y="103"/>
                  </a:lnTo>
                  <a:lnTo>
                    <a:pt x="251" y="113"/>
                  </a:lnTo>
                  <a:lnTo>
                    <a:pt x="263" y="113"/>
                  </a:lnTo>
                  <a:lnTo>
                    <a:pt x="292" y="110"/>
                  </a:lnTo>
                  <a:lnTo>
                    <a:pt x="299" y="100"/>
                  </a:lnTo>
                  <a:lnTo>
                    <a:pt x="292" y="95"/>
                  </a:lnTo>
                  <a:lnTo>
                    <a:pt x="274" y="95"/>
                  </a:lnTo>
                  <a:lnTo>
                    <a:pt x="243" y="95"/>
                  </a:lnTo>
                  <a:lnTo>
                    <a:pt x="231" y="95"/>
                  </a:lnTo>
                  <a:lnTo>
                    <a:pt x="219" y="92"/>
                  </a:lnTo>
                  <a:lnTo>
                    <a:pt x="200" y="102"/>
                  </a:lnTo>
                  <a:lnTo>
                    <a:pt x="197" y="100"/>
                  </a:lnTo>
                  <a:lnTo>
                    <a:pt x="193" y="96"/>
                  </a:lnTo>
                  <a:lnTo>
                    <a:pt x="182" y="99"/>
                  </a:lnTo>
                  <a:lnTo>
                    <a:pt x="173" y="102"/>
                  </a:lnTo>
                  <a:lnTo>
                    <a:pt x="171" y="100"/>
                  </a:lnTo>
                  <a:lnTo>
                    <a:pt x="169" y="96"/>
                  </a:lnTo>
                  <a:lnTo>
                    <a:pt x="156" y="92"/>
                  </a:lnTo>
                  <a:lnTo>
                    <a:pt x="154" y="91"/>
                  </a:lnTo>
                  <a:lnTo>
                    <a:pt x="156" y="87"/>
                  </a:lnTo>
                  <a:lnTo>
                    <a:pt x="162" y="83"/>
                  </a:lnTo>
                  <a:lnTo>
                    <a:pt x="154" y="65"/>
                  </a:lnTo>
                  <a:lnTo>
                    <a:pt x="142" y="41"/>
                  </a:lnTo>
                  <a:lnTo>
                    <a:pt x="106" y="49"/>
                  </a:lnTo>
                  <a:lnTo>
                    <a:pt x="100" y="41"/>
                  </a:lnTo>
                  <a:lnTo>
                    <a:pt x="83" y="34"/>
                  </a:lnTo>
                  <a:lnTo>
                    <a:pt x="69" y="44"/>
                  </a:lnTo>
                  <a:lnTo>
                    <a:pt x="54" y="41"/>
                  </a:lnTo>
                  <a:lnTo>
                    <a:pt x="37" y="30"/>
                  </a:lnTo>
                  <a:lnTo>
                    <a:pt x="35" y="18"/>
                  </a:lnTo>
                  <a:lnTo>
                    <a:pt x="36" y="9"/>
                  </a:lnTo>
                  <a:lnTo>
                    <a:pt x="36" y="0"/>
                  </a:lnTo>
                  <a:lnTo>
                    <a:pt x="0" y="18"/>
                  </a:lnTo>
                  <a:lnTo>
                    <a:pt x="21" y="82"/>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41" name="任意多边形 440563"/>
            <p:cNvSpPr/>
            <p:nvPr/>
          </p:nvSpPr>
          <p:spPr>
            <a:xfrm>
              <a:off x="3656" y="2365"/>
              <a:ext cx="222" cy="151"/>
            </a:xfrm>
            <a:custGeom>
              <a:avLst/>
              <a:gdLst/>
              <a:ahLst/>
              <a:cxnLst/>
              <a:rect l="0" t="0" r="0" b="0"/>
              <a:pathLst>
                <a:path w="229" h="158">
                  <a:moveTo>
                    <a:pt x="0" y="22"/>
                  </a:moveTo>
                  <a:lnTo>
                    <a:pt x="1" y="42"/>
                  </a:lnTo>
                  <a:lnTo>
                    <a:pt x="14" y="30"/>
                  </a:lnTo>
                  <a:lnTo>
                    <a:pt x="31" y="45"/>
                  </a:lnTo>
                  <a:lnTo>
                    <a:pt x="24" y="56"/>
                  </a:lnTo>
                  <a:lnTo>
                    <a:pt x="2" y="46"/>
                  </a:lnTo>
                  <a:lnTo>
                    <a:pt x="1" y="60"/>
                  </a:lnTo>
                  <a:lnTo>
                    <a:pt x="2" y="68"/>
                  </a:lnTo>
                  <a:lnTo>
                    <a:pt x="14" y="71"/>
                  </a:lnTo>
                  <a:lnTo>
                    <a:pt x="9" y="79"/>
                  </a:lnTo>
                  <a:lnTo>
                    <a:pt x="18" y="85"/>
                  </a:lnTo>
                  <a:lnTo>
                    <a:pt x="18" y="114"/>
                  </a:lnTo>
                  <a:lnTo>
                    <a:pt x="49" y="106"/>
                  </a:lnTo>
                  <a:lnTo>
                    <a:pt x="67" y="97"/>
                  </a:lnTo>
                  <a:lnTo>
                    <a:pt x="107" y="116"/>
                  </a:lnTo>
                  <a:lnTo>
                    <a:pt x="133" y="127"/>
                  </a:lnTo>
                  <a:lnTo>
                    <a:pt x="137" y="132"/>
                  </a:lnTo>
                  <a:lnTo>
                    <a:pt x="140" y="146"/>
                  </a:lnTo>
                  <a:lnTo>
                    <a:pt x="164" y="157"/>
                  </a:lnTo>
                  <a:lnTo>
                    <a:pt x="199" y="119"/>
                  </a:lnTo>
                  <a:lnTo>
                    <a:pt x="222" y="119"/>
                  </a:lnTo>
                  <a:lnTo>
                    <a:pt x="225" y="103"/>
                  </a:lnTo>
                  <a:lnTo>
                    <a:pt x="228" y="96"/>
                  </a:lnTo>
                  <a:lnTo>
                    <a:pt x="221" y="87"/>
                  </a:lnTo>
                  <a:lnTo>
                    <a:pt x="203" y="80"/>
                  </a:lnTo>
                  <a:lnTo>
                    <a:pt x="202" y="72"/>
                  </a:lnTo>
                  <a:lnTo>
                    <a:pt x="178" y="67"/>
                  </a:lnTo>
                  <a:lnTo>
                    <a:pt x="164" y="52"/>
                  </a:lnTo>
                  <a:lnTo>
                    <a:pt x="159" y="44"/>
                  </a:lnTo>
                  <a:lnTo>
                    <a:pt x="147" y="36"/>
                  </a:lnTo>
                  <a:lnTo>
                    <a:pt x="140" y="40"/>
                  </a:lnTo>
                  <a:lnTo>
                    <a:pt x="134" y="44"/>
                  </a:lnTo>
                  <a:lnTo>
                    <a:pt x="128" y="42"/>
                  </a:lnTo>
                  <a:lnTo>
                    <a:pt x="121" y="30"/>
                  </a:lnTo>
                  <a:lnTo>
                    <a:pt x="120" y="22"/>
                  </a:lnTo>
                  <a:lnTo>
                    <a:pt x="111" y="20"/>
                  </a:lnTo>
                  <a:lnTo>
                    <a:pt x="110" y="12"/>
                  </a:lnTo>
                  <a:lnTo>
                    <a:pt x="99" y="5"/>
                  </a:lnTo>
                  <a:lnTo>
                    <a:pt x="93" y="5"/>
                  </a:lnTo>
                  <a:lnTo>
                    <a:pt x="87" y="0"/>
                  </a:lnTo>
                  <a:lnTo>
                    <a:pt x="79" y="2"/>
                  </a:lnTo>
                  <a:lnTo>
                    <a:pt x="82" y="12"/>
                  </a:lnTo>
                  <a:lnTo>
                    <a:pt x="78" y="10"/>
                  </a:lnTo>
                  <a:lnTo>
                    <a:pt x="72" y="9"/>
                  </a:lnTo>
                  <a:lnTo>
                    <a:pt x="67" y="22"/>
                  </a:lnTo>
                  <a:lnTo>
                    <a:pt x="59" y="24"/>
                  </a:lnTo>
                  <a:lnTo>
                    <a:pt x="49" y="21"/>
                  </a:lnTo>
                  <a:lnTo>
                    <a:pt x="43" y="28"/>
                  </a:lnTo>
                  <a:lnTo>
                    <a:pt x="36" y="22"/>
                  </a:lnTo>
                  <a:lnTo>
                    <a:pt x="25" y="16"/>
                  </a:lnTo>
                  <a:lnTo>
                    <a:pt x="0" y="22"/>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42" name="任意多边形 440564"/>
            <p:cNvSpPr/>
            <p:nvPr/>
          </p:nvSpPr>
          <p:spPr>
            <a:xfrm>
              <a:off x="3905" y="2362"/>
              <a:ext cx="184" cy="78"/>
            </a:xfrm>
            <a:custGeom>
              <a:avLst/>
              <a:gdLst/>
              <a:ahLst/>
              <a:cxnLst/>
              <a:rect l="0" t="0" r="0" b="0"/>
              <a:pathLst>
                <a:path w="190" h="82">
                  <a:moveTo>
                    <a:pt x="47" y="58"/>
                  </a:moveTo>
                  <a:lnTo>
                    <a:pt x="33" y="58"/>
                  </a:lnTo>
                  <a:lnTo>
                    <a:pt x="6" y="60"/>
                  </a:lnTo>
                  <a:lnTo>
                    <a:pt x="0" y="70"/>
                  </a:lnTo>
                  <a:lnTo>
                    <a:pt x="6" y="74"/>
                  </a:lnTo>
                  <a:lnTo>
                    <a:pt x="12" y="76"/>
                  </a:lnTo>
                  <a:lnTo>
                    <a:pt x="49" y="75"/>
                  </a:lnTo>
                  <a:lnTo>
                    <a:pt x="75" y="75"/>
                  </a:lnTo>
                  <a:lnTo>
                    <a:pt x="87" y="81"/>
                  </a:lnTo>
                  <a:lnTo>
                    <a:pt x="91" y="71"/>
                  </a:lnTo>
                  <a:lnTo>
                    <a:pt x="102" y="70"/>
                  </a:lnTo>
                  <a:lnTo>
                    <a:pt x="117" y="66"/>
                  </a:lnTo>
                  <a:lnTo>
                    <a:pt x="130" y="63"/>
                  </a:lnTo>
                  <a:lnTo>
                    <a:pt x="155" y="49"/>
                  </a:lnTo>
                  <a:lnTo>
                    <a:pt x="180" y="37"/>
                  </a:lnTo>
                  <a:lnTo>
                    <a:pt x="189" y="31"/>
                  </a:lnTo>
                  <a:lnTo>
                    <a:pt x="186" y="18"/>
                  </a:lnTo>
                  <a:lnTo>
                    <a:pt x="174" y="18"/>
                  </a:lnTo>
                  <a:lnTo>
                    <a:pt x="162" y="13"/>
                  </a:lnTo>
                  <a:lnTo>
                    <a:pt x="148" y="8"/>
                  </a:lnTo>
                  <a:lnTo>
                    <a:pt x="117" y="5"/>
                  </a:lnTo>
                  <a:lnTo>
                    <a:pt x="76" y="0"/>
                  </a:lnTo>
                  <a:lnTo>
                    <a:pt x="68" y="2"/>
                  </a:lnTo>
                  <a:lnTo>
                    <a:pt x="71" y="8"/>
                  </a:lnTo>
                  <a:lnTo>
                    <a:pt x="76" y="14"/>
                  </a:lnTo>
                  <a:lnTo>
                    <a:pt x="64" y="16"/>
                  </a:lnTo>
                  <a:lnTo>
                    <a:pt x="62" y="12"/>
                  </a:lnTo>
                  <a:lnTo>
                    <a:pt x="48" y="10"/>
                  </a:lnTo>
                  <a:lnTo>
                    <a:pt x="31" y="12"/>
                  </a:lnTo>
                  <a:lnTo>
                    <a:pt x="39" y="16"/>
                  </a:lnTo>
                  <a:lnTo>
                    <a:pt x="40" y="21"/>
                  </a:lnTo>
                  <a:lnTo>
                    <a:pt x="35" y="27"/>
                  </a:lnTo>
                  <a:lnTo>
                    <a:pt x="35" y="35"/>
                  </a:lnTo>
                  <a:lnTo>
                    <a:pt x="41" y="40"/>
                  </a:lnTo>
                  <a:lnTo>
                    <a:pt x="64" y="40"/>
                  </a:lnTo>
                  <a:lnTo>
                    <a:pt x="72" y="40"/>
                  </a:lnTo>
                  <a:lnTo>
                    <a:pt x="81" y="47"/>
                  </a:lnTo>
                  <a:lnTo>
                    <a:pt x="72" y="56"/>
                  </a:lnTo>
                  <a:lnTo>
                    <a:pt x="64" y="56"/>
                  </a:lnTo>
                  <a:lnTo>
                    <a:pt x="56" y="55"/>
                  </a:lnTo>
                  <a:lnTo>
                    <a:pt x="52" y="56"/>
                  </a:lnTo>
                  <a:lnTo>
                    <a:pt x="47" y="58"/>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85943" name="任意多边形 440565"/>
            <p:cNvSpPr/>
            <p:nvPr/>
          </p:nvSpPr>
          <p:spPr>
            <a:xfrm>
              <a:off x="3887" y="2408"/>
              <a:ext cx="117" cy="81"/>
            </a:xfrm>
            <a:custGeom>
              <a:avLst/>
              <a:gdLst/>
              <a:ahLst/>
              <a:cxnLst/>
              <a:rect l="0" t="0" r="0" b="0"/>
              <a:pathLst>
                <a:path w="121" h="85">
                  <a:moveTo>
                    <a:pt x="0" y="71"/>
                  </a:moveTo>
                  <a:lnTo>
                    <a:pt x="1" y="74"/>
                  </a:lnTo>
                  <a:lnTo>
                    <a:pt x="9" y="75"/>
                  </a:lnTo>
                  <a:lnTo>
                    <a:pt x="31" y="77"/>
                  </a:lnTo>
                  <a:lnTo>
                    <a:pt x="56" y="51"/>
                  </a:lnTo>
                  <a:lnTo>
                    <a:pt x="62" y="67"/>
                  </a:lnTo>
                  <a:lnTo>
                    <a:pt x="70" y="84"/>
                  </a:lnTo>
                  <a:lnTo>
                    <a:pt x="84" y="77"/>
                  </a:lnTo>
                  <a:lnTo>
                    <a:pt x="102" y="71"/>
                  </a:lnTo>
                  <a:lnTo>
                    <a:pt x="118" y="75"/>
                  </a:lnTo>
                  <a:lnTo>
                    <a:pt x="120" y="51"/>
                  </a:lnTo>
                  <a:lnTo>
                    <a:pt x="107" y="47"/>
                  </a:lnTo>
                  <a:lnTo>
                    <a:pt x="101" y="47"/>
                  </a:lnTo>
                  <a:lnTo>
                    <a:pt x="106" y="32"/>
                  </a:lnTo>
                  <a:lnTo>
                    <a:pt x="91" y="28"/>
                  </a:lnTo>
                  <a:lnTo>
                    <a:pt x="79" y="27"/>
                  </a:lnTo>
                  <a:lnTo>
                    <a:pt x="63" y="27"/>
                  </a:lnTo>
                  <a:lnTo>
                    <a:pt x="49" y="27"/>
                  </a:lnTo>
                  <a:lnTo>
                    <a:pt x="33" y="27"/>
                  </a:lnTo>
                  <a:lnTo>
                    <a:pt x="20" y="24"/>
                  </a:lnTo>
                  <a:lnTo>
                    <a:pt x="17" y="23"/>
                  </a:lnTo>
                  <a:lnTo>
                    <a:pt x="20" y="16"/>
                  </a:lnTo>
                  <a:lnTo>
                    <a:pt x="26" y="12"/>
                  </a:lnTo>
                  <a:lnTo>
                    <a:pt x="48" y="8"/>
                  </a:lnTo>
                  <a:lnTo>
                    <a:pt x="47" y="0"/>
                  </a:lnTo>
                  <a:lnTo>
                    <a:pt x="29" y="2"/>
                  </a:lnTo>
                  <a:lnTo>
                    <a:pt x="16" y="2"/>
                  </a:lnTo>
                  <a:lnTo>
                    <a:pt x="6" y="10"/>
                  </a:lnTo>
                  <a:lnTo>
                    <a:pt x="2" y="27"/>
                  </a:lnTo>
                  <a:lnTo>
                    <a:pt x="4" y="31"/>
                  </a:lnTo>
                  <a:lnTo>
                    <a:pt x="2" y="32"/>
                  </a:lnTo>
                  <a:lnTo>
                    <a:pt x="13" y="36"/>
                  </a:lnTo>
                  <a:lnTo>
                    <a:pt x="18" y="46"/>
                  </a:lnTo>
                  <a:lnTo>
                    <a:pt x="14" y="56"/>
                  </a:lnTo>
                  <a:lnTo>
                    <a:pt x="12" y="58"/>
                  </a:lnTo>
                  <a:lnTo>
                    <a:pt x="8" y="62"/>
                  </a:lnTo>
                  <a:lnTo>
                    <a:pt x="0" y="71"/>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3" name="任意多边形 440455"/>
            <p:cNvSpPr/>
            <p:nvPr/>
          </p:nvSpPr>
          <p:spPr>
            <a:xfrm>
              <a:off x="3661" y="1578"/>
              <a:ext cx="244" cy="117"/>
            </a:xfrm>
            <a:custGeom>
              <a:avLst/>
              <a:gdLst/>
              <a:ahLst/>
              <a:cxnLst/>
              <a:rect l="0" t="0" r="0" b="0"/>
              <a:pathLst>
                <a:path w="252" h="123">
                  <a:moveTo>
                    <a:pt x="0" y="104"/>
                  </a:moveTo>
                  <a:lnTo>
                    <a:pt x="22" y="108"/>
                  </a:lnTo>
                  <a:lnTo>
                    <a:pt x="8" y="119"/>
                  </a:lnTo>
                  <a:lnTo>
                    <a:pt x="49" y="122"/>
                  </a:lnTo>
                  <a:lnTo>
                    <a:pt x="51" y="108"/>
                  </a:lnTo>
                  <a:lnTo>
                    <a:pt x="62" y="111"/>
                  </a:lnTo>
                  <a:lnTo>
                    <a:pt x="49" y="103"/>
                  </a:lnTo>
                  <a:lnTo>
                    <a:pt x="67" y="105"/>
                  </a:lnTo>
                  <a:lnTo>
                    <a:pt x="63" y="89"/>
                  </a:lnTo>
                  <a:lnTo>
                    <a:pt x="71" y="98"/>
                  </a:lnTo>
                  <a:lnTo>
                    <a:pt x="83" y="90"/>
                  </a:lnTo>
                  <a:lnTo>
                    <a:pt x="75" y="79"/>
                  </a:lnTo>
                  <a:lnTo>
                    <a:pt x="101" y="81"/>
                  </a:lnTo>
                  <a:lnTo>
                    <a:pt x="94" y="75"/>
                  </a:lnTo>
                  <a:lnTo>
                    <a:pt x="106" y="77"/>
                  </a:lnTo>
                  <a:lnTo>
                    <a:pt x="113" y="65"/>
                  </a:lnTo>
                  <a:lnTo>
                    <a:pt x="237" y="25"/>
                  </a:lnTo>
                  <a:lnTo>
                    <a:pt x="251" y="10"/>
                  </a:lnTo>
                  <a:lnTo>
                    <a:pt x="226" y="0"/>
                  </a:lnTo>
                  <a:lnTo>
                    <a:pt x="174" y="24"/>
                  </a:lnTo>
                  <a:lnTo>
                    <a:pt x="118" y="24"/>
                  </a:lnTo>
                  <a:lnTo>
                    <a:pt x="62" y="58"/>
                  </a:lnTo>
                  <a:lnTo>
                    <a:pt x="29" y="61"/>
                  </a:lnTo>
                  <a:lnTo>
                    <a:pt x="31" y="75"/>
                  </a:lnTo>
                  <a:lnTo>
                    <a:pt x="48" y="77"/>
                  </a:lnTo>
                  <a:lnTo>
                    <a:pt x="29" y="77"/>
                  </a:lnTo>
                  <a:lnTo>
                    <a:pt x="37" y="84"/>
                  </a:lnTo>
                  <a:lnTo>
                    <a:pt x="22" y="90"/>
                  </a:lnTo>
                  <a:lnTo>
                    <a:pt x="40" y="97"/>
                  </a:lnTo>
                  <a:lnTo>
                    <a:pt x="0" y="104"/>
                  </a:lnTo>
                </a:path>
              </a:pathLst>
            </a:custGeom>
            <a:solidFill>
              <a:srgbClr val="CC000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5" name="任意多边形 440460"/>
            <p:cNvSpPr/>
            <p:nvPr/>
          </p:nvSpPr>
          <p:spPr>
            <a:xfrm>
              <a:off x="4384" y="1495"/>
              <a:ext cx="95" cy="51"/>
            </a:xfrm>
            <a:custGeom>
              <a:avLst/>
              <a:gdLst/>
              <a:ahLst/>
              <a:cxnLst/>
              <a:rect l="0" t="0" r="0" b="0"/>
              <a:pathLst>
                <a:path w="98" h="53">
                  <a:moveTo>
                    <a:pt x="0" y="44"/>
                  </a:moveTo>
                  <a:lnTo>
                    <a:pt x="6" y="52"/>
                  </a:lnTo>
                  <a:lnTo>
                    <a:pt x="88" y="41"/>
                  </a:lnTo>
                  <a:lnTo>
                    <a:pt x="97" y="24"/>
                  </a:lnTo>
                  <a:lnTo>
                    <a:pt x="74" y="10"/>
                  </a:lnTo>
                  <a:lnTo>
                    <a:pt x="53" y="16"/>
                  </a:lnTo>
                  <a:lnTo>
                    <a:pt x="57" y="4"/>
                  </a:lnTo>
                  <a:lnTo>
                    <a:pt x="45" y="0"/>
                  </a:lnTo>
                  <a:lnTo>
                    <a:pt x="9" y="38"/>
                  </a:lnTo>
                  <a:lnTo>
                    <a:pt x="0" y="44"/>
                  </a:lnTo>
                </a:path>
              </a:pathLst>
            </a:custGeom>
            <a:solidFill>
              <a:srgbClr val="CC000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16" name="任意多边形 440462"/>
            <p:cNvSpPr/>
            <p:nvPr/>
          </p:nvSpPr>
          <p:spPr>
            <a:xfrm>
              <a:off x="5043" y="1605"/>
              <a:ext cx="66" cy="33"/>
            </a:xfrm>
            <a:custGeom>
              <a:avLst/>
              <a:gdLst/>
              <a:ahLst/>
              <a:cxnLst/>
              <a:rect l="0" t="0" r="0" b="0"/>
              <a:pathLst>
                <a:path w="69" h="34">
                  <a:moveTo>
                    <a:pt x="0" y="0"/>
                  </a:moveTo>
                  <a:lnTo>
                    <a:pt x="23" y="11"/>
                  </a:lnTo>
                  <a:lnTo>
                    <a:pt x="16" y="23"/>
                  </a:lnTo>
                  <a:lnTo>
                    <a:pt x="27" y="33"/>
                  </a:lnTo>
                  <a:lnTo>
                    <a:pt x="47" y="33"/>
                  </a:lnTo>
                  <a:lnTo>
                    <a:pt x="68" y="21"/>
                  </a:lnTo>
                  <a:lnTo>
                    <a:pt x="0" y="0"/>
                  </a:lnTo>
                </a:path>
              </a:pathLst>
            </a:custGeom>
            <a:solidFill>
              <a:srgbClr val="CC000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18" name="任意多边形 440464"/>
            <p:cNvSpPr/>
            <p:nvPr/>
          </p:nvSpPr>
          <p:spPr>
            <a:xfrm>
              <a:off x="5121" y="1623"/>
              <a:ext cx="75" cy="26"/>
            </a:xfrm>
            <a:custGeom>
              <a:avLst/>
              <a:gdLst/>
              <a:ahLst/>
              <a:cxnLst/>
              <a:rect l="0" t="0" r="0" b="0"/>
              <a:pathLst>
                <a:path w="77" h="27">
                  <a:moveTo>
                    <a:pt x="0" y="0"/>
                  </a:moveTo>
                  <a:lnTo>
                    <a:pt x="13" y="17"/>
                  </a:lnTo>
                  <a:lnTo>
                    <a:pt x="48" y="26"/>
                  </a:lnTo>
                  <a:lnTo>
                    <a:pt x="76" y="20"/>
                  </a:lnTo>
                  <a:lnTo>
                    <a:pt x="0" y="0"/>
                  </a:lnTo>
                </a:path>
              </a:pathLst>
            </a:custGeom>
            <a:solidFill>
              <a:srgbClr val="CC0000"/>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19" name="任意多边形 440535"/>
            <p:cNvSpPr/>
            <p:nvPr/>
          </p:nvSpPr>
          <p:spPr>
            <a:xfrm>
              <a:off x="2872" y="2868"/>
              <a:ext cx="184" cy="153"/>
            </a:xfrm>
            <a:custGeom>
              <a:avLst/>
              <a:gdLst/>
              <a:ahLst/>
              <a:cxnLst/>
              <a:rect l="0" t="0" r="0" b="0"/>
              <a:pathLst>
                <a:path w="190" h="159">
                  <a:moveTo>
                    <a:pt x="0" y="122"/>
                  </a:moveTo>
                  <a:lnTo>
                    <a:pt x="12" y="35"/>
                  </a:lnTo>
                  <a:lnTo>
                    <a:pt x="31" y="1"/>
                  </a:lnTo>
                  <a:lnTo>
                    <a:pt x="105" y="18"/>
                  </a:lnTo>
                  <a:lnTo>
                    <a:pt x="168" y="0"/>
                  </a:lnTo>
                  <a:lnTo>
                    <a:pt x="182" y="21"/>
                  </a:lnTo>
                  <a:lnTo>
                    <a:pt x="189" y="35"/>
                  </a:lnTo>
                  <a:lnTo>
                    <a:pt x="171" y="47"/>
                  </a:lnTo>
                  <a:lnTo>
                    <a:pt x="139" y="118"/>
                  </a:lnTo>
                  <a:lnTo>
                    <a:pt x="108" y="114"/>
                  </a:lnTo>
                  <a:lnTo>
                    <a:pt x="90" y="148"/>
                  </a:lnTo>
                  <a:lnTo>
                    <a:pt x="54" y="158"/>
                  </a:lnTo>
                  <a:lnTo>
                    <a:pt x="31" y="126"/>
                  </a:lnTo>
                  <a:lnTo>
                    <a:pt x="0" y="122"/>
                  </a:lnTo>
                </a:path>
              </a:pathLst>
            </a:custGeom>
            <a:solidFill>
              <a:schemeClr val="tx2"/>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sp>
          <p:nvSpPr>
            <p:cNvPr id="21" name="任意多边形 440551"/>
            <p:cNvSpPr/>
            <p:nvPr/>
          </p:nvSpPr>
          <p:spPr>
            <a:xfrm>
              <a:off x="2745" y="2851"/>
              <a:ext cx="127" cy="89"/>
            </a:xfrm>
            <a:custGeom>
              <a:avLst/>
              <a:gdLst/>
              <a:ahLst/>
              <a:cxnLst/>
              <a:rect l="0" t="0" r="0" b="0"/>
              <a:pathLst>
                <a:path w="124" h="90">
                  <a:moveTo>
                    <a:pt x="0" y="75"/>
                  </a:moveTo>
                  <a:lnTo>
                    <a:pt x="8" y="86"/>
                  </a:lnTo>
                  <a:lnTo>
                    <a:pt x="40" y="89"/>
                  </a:lnTo>
                  <a:lnTo>
                    <a:pt x="37" y="66"/>
                  </a:lnTo>
                  <a:lnTo>
                    <a:pt x="81" y="62"/>
                  </a:lnTo>
                  <a:lnTo>
                    <a:pt x="98" y="66"/>
                  </a:lnTo>
                  <a:lnTo>
                    <a:pt x="123" y="49"/>
                  </a:lnTo>
                  <a:lnTo>
                    <a:pt x="90" y="16"/>
                  </a:lnTo>
                  <a:lnTo>
                    <a:pt x="87" y="0"/>
                  </a:lnTo>
                  <a:lnTo>
                    <a:pt x="20" y="29"/>
                  </a:lnTo>
                  <a:lnTo>
                    <a:pt x="0" y="75"/>
                  </a:lnTo>
                </a:path>
              </a:pathLst>
            </a:custGeom>
            <a:solidFill>
              <a:srgbClr val="FE1EE6"/>
            </a:solidFill>
            <a:ln w="18415" cap="flat" cmpd="sng">
              <a:solidFill>
                <a:schemeClr val="tx1"/>
              </a:solidFill>
              <a:prstDash val="solid"/>
              <a:round/>
              <a:headEnd type="none" w="med" len="med"/>
              <a:tailEnd type="non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15" b="0" i="0" u="none" strike="noStrike" kern="1200" cap="none" spc="0" normalizeH="0" baseline="0" noProof="0">
                <a:ln>
                  <a:noFill/>
                </a:ln>
                <a:solidFill>
                  <a:prstClr val="black"/>
                </a:solidFill>
                <a:effectLst/>
                <a:uLnTx/>
                <a:uFillTx/>
                <a:latin typeface="Calibri Light" panose="020F0302020204030204"/>
                <a:ea typeface="微软雅黑 Light"/>
                <a:cs typeface="+mn-cs"/>
              </a:endParaRPr>
            </a:p>
          </p:txBody>
        </p:sp>
      </p:grpSp>
      <p:grpSp>
        <p:nvGrpSpPr>
          <p:cNvPr id="25" name="组合 24"/>
          <p:cNvGrpSpPr/>
          <p:nvPr/>
        </p:nvGrpSpPr>
        <p:grpSpPr>
          <a:xfrm>
            <a:off x="10500360" y="3118720"/>
            <a:ext cx="2571708" cy="1293126"/>
            <a:chOff x="809" y="5072"/>
            <a:chExt cx="3399" cy="1750"/>
          </a:xfrm>
        </p:grpSpPr>
        <p:sp>
          <p:nvSpPr>
            <p:cNvPr id="26" name="矩形 25"/>
            <p:cNvSpPr/>
            <p:nvPr/>
          </p:nvSpPr>
          <p:spPr>
            <a:xfrm>
              <a:off x="809" y="5701"/>
              <a:ext cx="294" cy="294"/>
            </a:xfrm>
            <a:prstGeom prst="rect">
              <a:avLst/>
            </a:prstGeom>
            <a:solidFill>
              <a:srgbClr val="FE1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Light"/>
                <a:cs typeface="+mn-cs"/>
              </a:endParaRPr>
            </a:p>
          </p:txBody>
        </p:sp>
        <p:sp>
          <p:nvSpPr>
            <p:cNvPr id="27" name="矩形 26"/>
            <p:cNvSpPr/>
            <p:nvPr/>
          </p:nvSpPr>
          <p:spPr>
            <a:xfrm>
              <a:off x="809" y="5108"/>
              <a:ext cx="294" cy="29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Light"/>
                <a:cs typeface="+mn-cs"/>
              </a:endParaRPr>
            </a:p>
          </p:txBody>
        </p:sp>
        <p:sp>
          <p:nvSpPr>
            <p:cNvPr id="28" name="矩形 27"/>
            <p:cNvSpPr/>
            <p:nvPr/>
          </p:nvSpPr>
          <p:spPr>
            <a:xfrm>
              <a:off x="809" y="6300"/>
              <a:ext cx="294" cy="294"/>
            </a:xfrm>
            <a:prstGeom prst="rect">
              <a:avLst/>
            </a:prstGeom>
            <a:solidFill>
              <a:srgbClr val="ABC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Light"/>
                <a:cs typeface="+mn-cs"/>
              </a:endParaRPr>
            </a:p>
          </p:txBody>
        </p:sp>
        <p:sp>
          <p:nvSpPr>
            <p:cNvPr id="29" name="文本框 28"/>
            <p:cNvSpPr txBox="1"/>
            <p:nvPr/>
          </p:nvSpPr>
          <p:spPr>
            <a:xfrm>
              <a:off x="1103" y="5072"/>
              <a:ext cx="2846" cy="56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65"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正在使用华为</a:t>
              </a:r>
              <a:r>
                <a:rPr kumimoji="0" lang="en-US" altLang="zh-CN" sz="1065"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5G</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65"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设备的地区</a:t>
              </a:r>
            </a:p>
          </p:txBody>
        </p:sp>
        <p:sp>
          <p:nvSpPr>
            <p:cNvPr id="31" name="文本框 30"/>
            <p:cNvSpPr txBox="1"/>
            <p:nvPr/>
          </p:nvSpPr>
          <p:spPr>
            <a:xfrm>
              <a:off x="1060" y="5676"/>
              <a:ext cx="3148" cy="56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65"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正在和华为合作进</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65"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行</a:t>
              </a:r>
              <a:r>
                <a:rPr kumimoji="0" lang="en-US" altLang="zh-CN" sz="1065"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5G</a:t>
              </a:r>
              <a:r>
                <a:rPr kumimoji="0" lang="zh-CN" altLang="en-US" sz="1065"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测试的地区</a:t>
              </a:r>
            </a:p>
          </p:txBody>
        </p:sp>
        <p:sp>
          <p:nvSpPr>
            <p:cNvPr id="32" name="文本框 31"/>
            <p:cNvSpPr txBox="1"/>
            <p:nvPr/>
          </p:nvSpPr>
          <p:spPr>
            <a:xfrm>
              <a:off x="1103" y="6254"/>
              <a:ext cx="2845" cy="56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65"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禁止使用华为</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65"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设备的地区</a:t>
              </a:r>
            </a:p>
          </p:txBody>
        </p:sp>
      </p:grpSp>
      <p:grpSp>
        <p:nvGrpSpPr>
          <p:cNvPr id="42" name="组合 41"/>
          <p:cNvGrpSpPr/>
          <p:nvPr/>
        </p:nvGrpSpPr>
        <p:grpSpPr>
          <a:xfrm>
            <a:off x="625263" y="1104055"/>
            <a:ext cx="5145193" cy="338667"/>
            <a:chOff x="250" y="1804"/>
            <a:chExt cx="6077" cy="400"/>
          </a:xfrm>
        </p:grpSpPr>
        <p:sp>
          <p:nvSpPr>
            <p:cNvPr id="43" name="矩形 42"/>
            <p:cNvSpPr/>
            <p:nvPr/>
          </p:nvSpPr>
          <p:spPr>
            <a:xfrm>
              <a:off x="250" y="1804"/>
              <a:ext cx="400" cy="400"/>
            </a:xfrm>
            <a:prstGeom prst="rect">
              <a:avLst/>
            </a:prstGeom>
            <a:solidFill>
              <a:srgbClr val="C00000"/>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i="0" u="none" strike="noStrike" kern="1200" cap="none" spc="0" normalizeH="0" baseline="0" noProof="0" dirty="0" err="1">
                  <a:ln>
                    <a:noFill/>
                  </a:ln>
                  <a:solidFill>
                    <a:prstClr val="white"/>
                  </a:solidFill>
                  <a:effectLst/>
                  <a:uLnTx/>
                  <a:uFillTx/>
                  <a:latin typeface="微软雅黑" panose="020B0503020204020204" charset="-122"/>
                  <a:ea typeface="微软雅黑" panose="020B0503020204020204" charset="-122"/>
                  <a:cs typeface="+mn-cs"/>
                </a:rPr>
                <a:t>3</a:t>
              </a:r>
            </a:p>
          </p:txBody>
        </p:sp>
        <p:sp>
          <p:nvSpPr>
            <p:cNvPr id="44" name="TextBox 2"/>
            <p:cNvSpPr txBox="1"/>
            <p:nvPr/>
          </p:nvSpPr>
          <p:spPr>
            <a:xfrm>
              <a:off x="882" y="1846"/>
              <a:ext cx="5445" cy="327"/>
            </a:xfrm>
            <a:prstGeom prst="rect">
              <a:avLst/>
            </a:prstGeom>
            <a:noFill/>
          </p:spPr>
          <p:txBody>
            <a:bodyPr vert="horz" wrap="squar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供应商议价能力不均</a:t>
              </a:r>
            </a:p>
          </p:txBody>
        </p:sp>
      </p:grpSp>
      <p:grpSp>
        <p:nvGrpSpPr>
          <p:cNvPr id="67" name="组合 66"/>
          <p:cNvGrpSpPr/>
          <p:nvPr/>
        </p:nvGrpSpPr>
        <p:grpSpPr>
          <a:xfrm>
            <a:off x="5818293" y="1038015"/>
            <a:ext cx="5185833" cy="342053"/>
            <a:chOff x="250" y="1804"/>
            <a:chExt cx="6125" cy="404"/>
          </a:xfrm>
        </p:grpSpPr>
        <p:sp>
          <p:nvSpPr>
            <p:cNvPr id="68" name="矩形 67"/>
            <p:cNvSpPr/>
            <p:nvPr/>
          </p:nvSpPr>
          <p:spPr>
            <a:xfrm>
              <a:off x="250" y="1804"/>
              <a:ext cx="400" cy="400"/>
            </a:xfrm>
            <a:prstGeom prst="rect">
              <a:avLst/>
            </a:prstGeom>
            <a:solidFill>
              <a:srgbClr val="C00000"/>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i="0" u="none" strike="noStrike" kern="1200" cap="none" spc="0" normalizeH="0" baseline="0" noProof="0" dirty="0" err="1">
                  <a:ln>
                    <a:noFill/>
                  </a:ln>
                  <a:solidFill>
                    <a:prstClr val="white"/>
                  </a:solidFill>
                  <a:effectLst/>
                  <a:uLnTx/>
                  <a:uFillTx/>
                  <a:latin typeface="微软雅黑" panose="020B0503020204020204" charset="-122"/>
                  <a:ea typeface="微软雅黑" panose="020B0503020204020204" charset="-122"/>
                  <a:cs typeface="+mn-cs"/>
                </a:rPr>
                <a:t>4</a:t>
              </a:r>
            </a:p>
          </p:txBody>
        </p:sp>
        <p:sp>
          <p:nvSpPr>
            <p:cNvPr id="69" name="TextBox 2"/>
            <p:cNvSpPr txBox="1"/>
            <p:nvPr/>
          </p:nvSpPr>
          <p:spPr>
            <a:xfrm>
              <a:off x="930" y="1881"/>
              <a:ext cx="5445" cy="327"/>
            </a:xfrm>
            <a:prstGeom prst="rect">
              <a:avLst/>
            </a:prstGeom>
            <a:noFill/>
          </p:spPr>
          <p:txBody>
            <a:bodyPr vert="horz" wrap="squar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购买者议价能力较弱</a:t>
              </a:r>
            </a:p>
          </p:txBody>
        </p:sp>
      </p:grpSp>
      <p:sp>
        <p:nvSpPr>
          <p:cNvPr id="7" name="标题 6"/>
          <p:cNvSpPr>
            <a:spLocks noGrp="1"/>
          </p:cNvSpPr>
          <p:nvPr>
            <p:ph type="title"/>
          </p:nvPr>
        </p:nvSpPr>
        <p:spPr>
          <a:xfrm>
            <a:off x="796078" y="563245"/>
            <a:ext cx="2693247" cy="474980"/>
          </a:xfrm>
        </p:spPr>
        <p:txBody>
          <a:bodyPr/>
          <a:lstStyle/>
          <a:p>
            <a:pPr algn="l"/>
            <a:r>
              <a:rPr lang="zh-CN" altLang="en-US" sz="2400" dirty="0"/>
              <a:t>产业发展分析</a:t>
            </a:r>
            <a:endParaRPr lang="zh-CN" altLang="en-US" sz="2400" dirty="0">
              <a:solidFill>
                <a:schemeClr val="bg1"/>
              </a:solidFill>
            </a:endParaRPr>
          </a:p>
        </p:txBody>
      </p:sp>
      <p:grpSp>
        <p:nvGrpSpPr>
          <p:cNvPr id="23" name="组合 22"/>
          <p:cNvGrpSpPr/>
          <p:nvPr/>
        </p:nvGrpSpPr>
        <p:grpSpPr>
          <a:xfrm>
            <a:off x="601278" y="-538"/>
            <a:ext cx="11581137" cy="470334"/>
            <a:chOff x="11326" y="0"/>
            <a:chExt cx="11581137" cy="470334"/>
          </a:xfrm>
        </p:grpSpPr>
        <p:sp>
          <p:nvSpPr>
            <p:cNvPr id="24" name="矩形: 圆角 23"/>
            <p:cNvSpPr/>
            <p:nvPr/>
          </p:nvSpPr>
          <p:spPr>
            <a:xfrm>
              <a:off x="11326" y="0"/>
              <a:ext cx="11581137" cy="470334"/>
            </a:xfrm>
            <a:prstGeom prst="roundRect">
              <a:avLst>
                <a:gd name="adj" fmla="val 10000"/>
              </a:avLst>
            </a:prstGeom>
            <a:solidFill>
              <a:schemeClr val="accent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矩形: 圆角 4"/>
            <p:cNvSpPr txBox="1"/>
            <p:nvPr/>
          </p:nvSpPr>
          <p:spPr>
            <a:xfrm>
              <a:off x="25102" y="13776"/>
              <a:ext cx="11553585" cy="442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defRPr/>
              </a:pPr>
              <a:r>
                <a:rPr kumimoji="0" lang="en-US" sz="1800" b="0" i="0" u="none" strike="noStrike" kern="1200" cap="none" spc="0" normalizeH="0" baseline="0" noProof="0" dirty="0">
                  <a:ln>
                    <a:noFill/>
                  </a:ln>
                  <a:solidFill>
                    <a:srgbClr val="C51729"/>
                  </a:solidFill>
                  <a:effectLst/>
                  <a:uLnTx/>
                  <a:uFillTx/>
                  <a:latin typeface="微软雅黑" panose="020B0503020204020204" charset="-122"/>
                  <a:ea typeface="微软雅黑" panose="020B0503020204020204" charset="-122"/>
                  <a:cs typeface="+mn-cs"/>
                </a:rPr>
                <a:t>5G</a:t>
              </a:r>
              <a:r>
                <a:rPr kumimoji="0" lang="zh-CN" altLang="en-US" sz="1800" b="0" i="0" u="none" strike="noStrike" kern="1200" cap="none" spc="0" normalizeH="0" baseline="0" noProof="0" dirty="0">
                  <a:ln>
                    <a:noFill/>
                  </a:ln>
                  <a:solidFill>
                    <a:srgbClr val="C51729"/>
                  </a:solidFill>
                  <a:effectLst/>
                  <a:uLnTx/>
                  <a:uFillTx/>
                  <a:latin typeface="微软雅黑" panose="020B0503020204020204" charset="-122"/>
                  <a:ea typeface="微软雅黑" panose="020B0503020204020204" charset="-122"/>
                  <a:cs typeface="+mn-cs"/>
                </a:rPr>
                <a:t>竞争优劣势</a:t>
              </a:r>
              <a:r>
                <a:rPr kumimoji="0" lang="en-US" altLang="zh-CN" sz="1800" b="0" i="0" u="none" strike="noStrike" kern="1200" cap="none" spc="0" normalizeH="0" baseline="0" noProof="0" dirty="0">
                  <a:ln>
                    <a:noFill/>
                  </a:ln>
                  <a:solidFill>
                    <a:srgbClr val="C51729"/>
                  </a:solidFill>
                  <a:effectLst/>
                  <a:uLnTx/>
                  <a:uFillTx/>
                  <a:latin typeface="微软雅黑" panose="020B0503020204020204" charset="-122"/>
                  <a:ea typeface="微软雅黑" panose="020B0503020204020204" charset="-122"/>
                  <a:cs typeface="+mn-cs"/>
                </a:rPr>
                <a:t>                     </a:t>
              </a:r>
              <a:r>
                <a:rPr kumimoji="0" lang="zh-CN" altLang="en-US" sz="1800" b="1" i="0" u="none" strike="noStrike" kern="1200" cap="none" spc="0" normalizeH="0" baseline="0" noProof="0" dirty="0">
                  <a:ln>
                    <a:noFill/>
                  </a:ln>
                  <a:solidFill>
                    <a:srgbClr val="C51729"/>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华为</a:t>
              </a:r>
              <a:r>
                <a:rPr kumimoji="0" lang="en-US" sz="1800" b="1" i="0" u="none" strike="noStrike" kern="1200" cap="none" spc="0" normalizeH="0" baseline="0" noProof="0" dirty="0">
                  <a:ln>
                    <a:noFill/>
                  </a:ln>
                  <a:solidFill>
                    <a:srgbClr val="C51729"/>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2020</a:t>
              </a:r>
              <a:r>
                <a:rPr kumimoji="0" lang="zh-CN" altLang="en-US" sz="1800" b="1" i="0" u="none" strike="noStrike" kern="1200" cap="none" spc="0" normalizeH="0" baseline="0" noProof="0" dirty="0">
                  <a:ln>
                    <a:noFill/>
                  </a:ln>
                  <a:solidFill>
                    <a:srgbClr val="C51729"/>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经营策略：供应策略             </a:t>
              </a:r>
              <a:r>
                <a:rPr kumimoji="0" lang="zh-CN" altLang="en-US" sz="1800" b="0" i="0" u="none" strike="noStrike" kern="1200" cap="none" spc="0" normalizeH="0" baseline="0" noProof="0" dirty="0">
                  <a:ln>
                    <a:noFill/>
                  </a:ln>
                  <a:solidFill>
                    <a:srgbClr val="C51729"/>
                  </a:solidFill>
                  <a:effectLst/>
                  <a:uLnTx/>
                  <a:uFillTx/>
                  <a:latin typeface="微软雅黑" panose="020B0503020204020204" charset="-122"/>
                  <a:ea typeface="微软雅黑" panose="020B0503020204020204" charset="-122"/>
                  <a:cs typeface="+mn-cs"/>
                </a:rPr>
                <a:t>市场规模预测</a:t>
              </a:r>
              <a:endParaRPr kumimoji="0" lang="zh-CN" altLang="en-US" sz="1200" b="0" i="0" u="none" strike="noStrike" kern="1200" cap="none" spc="0" normalizeH="0" baseline="0" noProof="0" dirty="0">
                <a:ln>
                  <a:noFill/>
                </a:ln>
                <a:solidFill>
                  <a:srgbClr val="C51729"/>
                </a:solidFill>
                <a:effectLst/>
                <a:uLnTx/>
                <a:uFillTx/>
                <a:latin typeface="微软雅黑" panose="020B0503020204020204" charset="-122"/>
                <a:ea typeface="微软雅黑" panose="020B0503020204020204" charset="-122"/>
                <a:cs typeface="+mn-cs"/>
              </a:endParaRPr>
            </a:p>
          </p:txBody>
        </p:sp>
      </p:grpSp>
      <p:graphicFrame>
        <p:nvGraphicFramePr>
          <p:cNvPr id="11" name="图示 10"/>
          <p:cNvGraphicFramePr/>
          <p:nvPr/>
        </p:nvGraphicFramePr>
        <p:xfrm>
          <a:off x="588210" y="0"/>
          <a:ext cx="11603790" cy="4703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等腰三角形 12"/>
          <p:cNvSpPr/>
          <p:nvPr/>
        </p:nvSpPr>
        <p:spPr>
          <a:xfrm rot="5400000">
            <a:off x="5553337" y="142146"/>
            <a:ext cx="143510"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err="1">
              <a:ln>
                <a:noFill/>
              </a:ln>
              <a:solidFill>
                <a:prstClr val="black"/>
              </a:solidFill>
              <a:effectLst/>
              <a:uLnTx/>
              <a:uFillTx/>
              <a:latin typeface="Calibri Light" panose="020F0302020204030204"/>
              <a:ea typeface="微软雅黑 Light"/>
              <a:cs typeface="+mn-cs"/>
            </a:endParaRPr>
          </a:p>
        </p:txBody>
      </p:sp>
      <p:sp>
        <p:nvSpPr>
          <p:cNvPr id="15" name="等腰三角形 14"/>
          <p:cNvSpPr/>
          <p:nvPr/>
        </p:nvSpPr>
        <p:spPr>
          <a:xfrm rot="5400000">
            <a:off x="8580382" y="142781"/>
            <a:ext cx="143510"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err="1">
              <a:ln>
                <a:noFill/>
              </a:ln>
              <a:solidFill>
                <a:prstClr val="black"/>
              </a:solidFill>
              <a:effectLst/>
              <a:uLnTx/>
              <a:uFillTx/>
              <a:latin typeface="Calibri Light" panose="020F0302020204030204"/>
              <a:ea typeface="微软雅黑 Light"/>
              <a:cs typeface="+mn-cs"/>
            </a:endParaRPr>
          </a:p>
        </p:txBody>
      </p:sp>
      <p:sp>
        <p:nvSpPr>
          <p:cNvPr id="298" name="矩形 297"/>
          <p:cNvSpPr/>
          <p:nvPr/>
        </p:nvSpPr>
        <p:spPr>
          <a:xfrm>
            <a:off x="-1905" y="6630670"/>
            <a:ext cx="12193905" cy="227330"/>
          </a:xfrm>
          <a:prstGeom prst="rect">
            <a:avLst/>
          </a:prstGeom>
          <a:solidFill>
            <a:srgbClr val="C00000"/>
          </a:solidFill>
          <a:ln w="9525" cap="flat" cmpd="sng" algn="ctr">
            <a:noFill/>
            <a:prstDash val="solid"/>
          </a:ln>
          <a:effectLst/>
        </p:spPr>
        <p:txBody>
          <a:bodyPr rtlCol="0"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资料来源：公司官网</a:t>
            </a:r>
            <a:r>
              <a:rPr kumimoji="0" lang="zh-CN" altLang="en-US"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a:t>
            </a:r>
            <a:r>
              <a:rPr kumimoji="0" lang="en-US" altLang="zh-CN"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We can </a:t>
            </a:r>
            <a:r>
              <a:rPr kumimoji="0" lang="zh-CN" altLang="en-US"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分析</a:t>
            </a:r>
            <a:endParaRPr kumimoji="0" lang="en-US" altLang="zh-CN" sz="12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905" y="618118"/>
            <a:ext cx="5355386" cy="434761"/>
          </a:xfrm>
        </p:spPr>
        <p:txBody>
          <a:bodyPr/>
          <a:lstStyle/>
          <a:p>
            <a:r>
              <a:rPr lang="zh-CN" altLang="en-US" sz="2400" dirty="0"/>
              <a:t>核心竞争力分析</a:t>
            </a:r>
          </a:p>
        </p:txBody>
      </p:sp>
      <p:sp>
        <p:nvSpPr>
          <p:cNvPr id="3" name="矩形 2"/>
          <p:cNvSpPr/>
          <p:nvPr/>
        </p:nvSpPr>
        <p:spPr>
          <a:xfrm>
            <a:off x="796923" y="5286674"/>
            <a:ext cx="4964090" cy="566309"/>
          </a:xfrm>
          <a:prstGeom prst="rect">
            <a:avLst/>
          </a:prstGeom>
        </p:spPr>
        <p:txBody>
          <a:bodyPr wrap="square">
            <a:spAutoFit/>
          </a:bodyPr>
          <a:lstStyle/>
          <a:p>
            <a:pPr marL="285750" marR="0" lvl="0" indent="-285750" algn="l" defTabSz="914400" rtl="0" eaLnBrk="1" fontAlgn="auto" latinLnBrk="0" hangingPunct="1">
              <a:lnSpc>
                <a:spcPct val="100000"/>
              </a:lnSpc>
              <a:spcBef>
                <a:spcPct val="20000"/>
              </a:spcBef>
              <a:spcAft>
                <a:spcPts val="0"/>
              </a:spcAft>
              <a:buClr>
                <a:srgbClr val="44546A"/>
              </a:buClr>
              <a:buSzPct val="70000"/>
              <a:buFont typeface="Wingdings" panose="05000000000000000000" pitchFamily="2" charset="2"/>
              <a:buChar char="l"/>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研发费用逐年增长</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285750" marR="0" lvl="0" indent="-285750" algn="l" defTabSz="914400" rtl="0" eaLnBrk="1" fontAlgn="auto" latinLnBrk="0" hangingPunct="1">
              <a:lnSpc>
                <a:spcPct val="100000"/>
              </a:lnSpc>
              <a:spcBef>
                <a:spcPct val="20000"/>
              </a:spcBef>
              <a:spcAft>
                <a:spcPts val="0"/>
              </a:spcAft>
              <a:buClr>
                <a:srgbClr val="44546A"/>
              </a:buClr>
              <a:buSzPct val="70000"/>
              <a:buFont typeface="Wingdings" panose="05000000000000000000" pitchFamily="2" charset="2"/>
              <a:buChar char="l"/>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研发费用占营业收入的比重平均达到</a:t>
            </a:r>
            <a:r>
              <a:rPr kumimoji="0" lang="en-US"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15%</a:t>
            </a:r>
            <a:endParaRPr kumimoji="0" lang="zh-CN" altLang="en-US"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矩形 8"/>
          <p:cNvSpPr/>
          <p:nvPr/>
        </p:nvSpPr>
        <p:spPr>
          <a:xfrm>
            <a:off x="6390105" y="1501768"/>
            <a:ext cx="338455" cy="338455"/>
          </a:xfrm>
          <a:prstGeom prst="rect">
            <a:avLst/>
          </a:prstGeom>
          <a:solidFill>
            <a:srgbClr val="C00000"/>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Light" panose="020F0302020204030204"/>
                <a:ea typeface="微软雅黑 Light"/>
                <a:cs typeface="+mn-cs"/>
              </a:rPr>
              <a:t>2</a:t>
            </a:r>
          </a:p>
        </p:txBody>
      </p:sp>
      <p:sp>
        <p:nvSpPr>
          <p:cNvPr id="12" name="矩形 11"/>
          <p:cNvSpPr/>
          <p:nvPr/>
        </p:nvSpPr>
        <p:spPr>
          <a:xfrm>
            <a:off x="627695" y="1506982"/>
            <a:ext cx="338455" cy="338455"/>
          </a:xfrm>
          <a:prstGeom prst="rect">
            <a:avLst/>
          </a:prstGeom>
          <a:solidFill>
            <a:srgbClr val="C00000"/>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Light" panose="020F0302020204030204"/>
                <a:ea typeface="微软雅黑 Light"/>
                <a:cs typeface="+mn-cs"/>
              </a:rPr>
              <a:t>1</a:t>
            </a:r>
          </a:p>
        </p:txBody>
      </p:sp>
      <p:sp>
        <p:nvSpPr>
          <p:cNvPr id="15" name="文本框 14"/>
          <p:cNvSpPr txBox="1"/>
          <p:nvPr/>
        </p:nvSpPr>
        <p:spPr>
          <a:xfrm>
            <a:off x="1077652" y="1483575"/>
            <a:ext cx="426709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研发投入高</a:t>
            </a:r>
          </a:p>
        </p:txBody>
      </p:sp>
      <p:sp>
        <p:nvSpPr>
          <p:cNvPr id="16" name="文本框 15"/>
          <p:cNvSpPr txBox="1"/>
          <p:nvPr/>
        </p:nvSpPr>
        <p:spPr>
          <a:xfrm>
            <a:off x="6847252" y="1491544"/>
            <a:ext cx="426709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专利数量领先</a:t>
            </a:r>
          </a:p>
        </p:txBody>
      </p:sp>
      <p:sp>
        <p:nvSpPr>
          <p:cNvPr id="17" name="矩形 16"/>
          <p:cNvSpPr/>
          <p:nvPr/>
        </p:nvSpPr>
        <p:spPr>
          <a:xfrm>
            <a:off x="6281405" y="5278824"/>
            <a:ext cx="5647391" cy="847604"/>
          </a:xfrm>
          <a:prstGeom prst="rect">
            <a:avLst/>
          </a:prstGeom>
        </p:spPr>
        <p:txBody>
          <a:bodyPr wrap="square">
            <a:spAutoFit/>
          </a:bodyPr>
          <a:lstStyle/>
          <a:p>
            <a:pPr marL="285750" marR="0" lvl="0" indent="-285750" algn="l" defTabSz="914400" rtl="0" eaLnBrk="1" fontAlgn="auto" latinLnBrk="0" hangingPunct="1">
              <a:lnSpc>
                <a:spcPct val="100000"/>
              </a:lnSpc>
              <a:spcBef>
                <a:spcPct val="20000"/>
              </a:spcBef>
              <a:spcAft>
                <a:spcPts val="0"/>
              </a:spcAft>
              <a:buClr>
                <a:srgbClr val="44546A"/>
              </a:buClr>
              <a:buSzPct val="70000"/>
              <a:buFont typeface="Wingdings" panose="05000000000000000000" pitchFamily="2" charset="2"/>
              <a:buChar char="l"/>
              <a:defRPr/>
            </a:pPr>
            <a:r>
              <a:rPr kumimoji="0" lang="zh-CN"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华为</a:t>
            </a:r>
            <a:r>
              <a:rPr kumimoji="0" lang="en-US"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5g</a:t>
            </a:r>
            <a:r>
              <a:rPr kumimoji="0" lang="zh-CN" altLang="en-US"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标准专利领先于三星、中兴、诺基亚、爱立信等竞争对手</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285750" marR="0" lvl="0" indent="-285750" algn="l" defTabSz="914400" rtl="0" eaLnBrk="1" fontAlgn="auto" latinLnBrk="0" hangingPunct="1">
              <a:lnSpc>
                <a:spcPct val="100000"/>
              </a:lnSpc>
              <a:spcBef>
                <a:spcPct val="20000"/>
              </a:spcBef>
              <a:spcAft>
                <a:spcPts val="0"/>
              </a:spcAft>
              <a:buClr>
                <a:srgbClr val="44546A"/>
              </a:buClr>
              <a:buSzPct val="70000"/>
              <a:buFont typeface="Wingdings" panose="05000000000000000000" pitchFamily="2" charset="2"/>
              <a:buChar char="l"/>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专利持有量</a:t>
            </a:r>
            <a:r>
              <a:rPr kumimoji="0" lang="zh-CN"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达到</a:t>
            </a:r>
            <a:r>
              <a:rPr kumimoji="0" lang="en-US"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3147</a:t>
            </a:r>
            <a:r>
              <a:rPr kumimoji="0" lang="zh-CN"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件</a:t>
            </a:r>
            <a:r>
              <a:rPr kumimoji="0" lang="zh-CN" altLang="en-US"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r>
              <a:rPr kumimoji="0" lang="zh-CN" altLang="zh-CN" sz="1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全球排名第一</a:t>
            </a:r>
          </a:p>
          <a:p>
            <a:pPr marL="0" marR="0" lvl="0" indent="0" algn="l" defTabSz="914400" rtl="0" eaLnBrk="1" fontAlgn="auto" latinLnBrk="0" hangingPunct="1">
              <a:lnSpc>
                <a:spcPct val="150000"/>
              </a:lnSpc>
              <a:spcBef>
                <a:spcPct val="20000"/>
              </a:spcBef>
              <a:spcAft>
                <a:spcPts val="0"/>
              </a:spcAft>
              <a:buClr>
                <a:srgbClr val="44546A"/>
              </a:buClr>
              <a:buSzPct val="70000"/>
              <a:buFontTx/>
              <a:buNone/>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aphicFrame>
        <p:nvGraphicFramePr>
          <p:cNvPr id="13" name="图表 12"/>
          <p:cNvGraphicFramePr/>
          <p:nvPr/>
        </p:nvGraphicFramePr>
        <p:xfrm>
          <a:off x="341846" y="2189141"/>
          <a:ext cx="5355385" cy="30896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图表 9"/>
          <p:cNvGraphicFramePr/>
          <p:nvPr/>
        </p:nvGraphicFramePr>
        <p:xfrm>
          <a:off x="6390105" y="1904403"/>
          <a:ext cx="5181392" cy="3232304"/>
        </p:xfrm>
        <a:graphic>
          <a:graphicData uri="http://schemas.openxmlformats.org/drawingml/2006/chart">
            <c:chart xmlns:c="http://schemas.openxmlformats.org/drawingml/2006/chart" xmlns:r="http://schemas.openxmlformats.org/officeDocument/2006/relationships" r:id="rId4"/>
          </a:graphicData>
        </a:graphic>
      </p:graphicFrame>
      <p:sp>
        <p:nvSpPr>
          <p:cNvPr id="19" name="矩形 18"/>
          <p:cNvSpPr/>
          <p:nvPr/>
        </p:nvSpPr>
        <p:spPr>
          <a:xfrm>
            <a:off x="-1905" y="6630670"/>
            <a:ext cx="12193905" cy="227330"/>
          </a:xfrm>
          <a:prstGeom prst="rect">
            <a:avLst/>
          </a:prstGeom>
          <a:solidFill>
            <a:srgbClr val="C00000"/>
          </a:solidFill>
          <a:ln w="9525" cap="flat" cmpd="sng" algn="ctr">
            <a:noFill/>
            <a:prstDash val="solid"/>
          </a:ln>
          <a:effectLst/>
        </p:spPr>
        <p:txBody>
          <a:bodyPr rtlCol="0"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资料来源：公司官网，</a:t>
            </a:r>
            <a:r>
              <a:rPr kumimoji="0" lang="en-US" altLang="zh-CN" sz="12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《2020</a:t>
            </a:r>
            <a:r>
              <a:rPr kumimoji="0" lang="zh-CN" altLang="en-US" sz="12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年全球</a:t>
            </a:r>
            <a:r>
              <a:rPr kumimoji="0" lang="en-US" altLang="zh-CN" sz="12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5G</a:t>
            </a:r>
            <a:r>
              <a:rPr kumimoji="0" lang="zh-CN" altLang="en-US" sz="12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行业专利报告</a:t>
            </a:r>
            <a:r>
              <a:rPr kumimoji="0" lang="en-US" altLang="zh-CN" sz="12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a:t>
            </a:r>
            <a:r>
              <a:rPr kumimoji="0" lang="en-US" altLang="zh-CN" sz="1200" b="0" i="0" u="none" strike="noStrike" kern="1200" cap="none" spc="0" normalizeH="0" baseline="0" noProof="0" dirty="0" err="1">
                <a:ln>
                  <a:noFill/>
                </a:ln>
                <a:solidFill>
                  <a:prstClr val="white"/>
                </a:solidFill>
                <a:effectLst/>
                <a:uLnTx/>
                <a:uFillTx/>
                <a:latin typeface="微软雅黑" panose="020B0503020204020204" charset="-122"/>
                <a:ea typeface="微软雅黑" panose="020B0503020204020204" charset="-122"/>
                <a:cs typeface="+mn-cs"/>
              </a:rPr>
              <a:t>LPLytics</a:t>
            </a:r>
            <a:r>
              <a:rPr kumimoji="0" lang="zh-CN" altLang="en-US"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机构，</a:t>
            </a:r>
            <a:r>
              <a:rPr kumimoji="0" lang="en-US" altLang="zh-CN"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We can </a:t>
            </a:r>
            <a:r>
              <a:rPr kumimoji="0" lang="zh-CN" altLang="en-US"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分析</a:t>
            </a:r>
            <a:endParaRPr kumimoji="0" lang="en-US" altLang="zh-CN" sz="12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aphicFrame>
        <p:nvGraphicFramePr>
          <p:cNvPr id="4" name="图示 3"/>
          <p:cNvGraphicFramePr/>
          <p:nvPr/>
        </p:nvGraphicFramePr>
        <p:xfrm>
          <a:off x="-1905" y="-12108"/>
          <a:ext cx="12193905" cy="33845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7" name="图示 6"/>
          <p:cNvGraphicFramePr/>
          <p:nvPr/>
        </p:nvGraphicFramePr>
        <p:xfrm>
          <a:off x="588210" y="0"/>
          <a:ext cx="11603790" cy="470334"/>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20" name="等腰三角形 19"/>
          <p:cNvSpPr/>
          <p:nvPr/>
        </p:nvSpPr>
        <p:spPr>
          <a:xfrm rot="5400000">
            <a:off x="8639597" y="153357"/>
            <a:ext cx="143510"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err="1">
              <a:ln>
                <a:noFill/>
              </a:ln>
              <a:solidFill>
                <a:prstClr val="black"/>
              </a:solidFill>
              <a:effectLst/>
              <a:uLnTx/>
              <a:uFillTx/>
              <a:latin typeface="Calibri Light" panose="020F0302020204030204"/>
              <a:ea typeface="微软雅黑 Light"/>
              <a:cs typeface="+mn-cs"/>
            </a:endParaRPr>
          </a:p>
        </p:txBody>
      </p:sp>
      <p:sp>
        <p:nvSpPr>
          <p:cNvPr id="21" name="等腰三角形 20"/>
          <p:cNvSpPr/>
          <p:nvPr/>
        </p:nvSpPr>
        <p:spPr>
          <a:xfrm rot="5400000">
            <a:off x="5596230" y="142140"/>
            <a:ext cx="143510"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err="1">
              <a:ln>
                <a:noFill/>
              </a:ln>
              <a:solidFill>
                <a:prstClr val="black"/>
              </a:solidFill>
              <a:effectLst/>
              <a:uLnTx/>
              <a:uFillTx/>
              <a:latin typeface="Calibri Light" panose="020F0302020204030204"/>
              <a:ea typeface="微软雅黑 Light"/>
              <a:cs typeface="+mn-cs"/>
            </a:endParaRPr>
          </a:p>
        </p:txBody>
      </p:sp>
      <p:sp>
        <p:nvSpPr>
          <p:cNvPr id="22" name="矩形: 圆角 21"/>
          <p:cNvSpPr/>
          <p:nvPr/>
        </p:nvSpPr>
        <p:spPr>
          <a:xfrm>
            <a:off x="2921065" y="600330"/>
            <a:ext cx="5181392" cy="4703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Light"/>
              <a:cs typeface="+mn-cs"/>
            </a:endParaRPr>
          </a:p>
        </p:txBody>
      </p:sp>
      <p:sp>
        <p:nvSpPr>
          <p:cNvPr id="23" name="文本框 22"/>
          <p:cNvSpPr txBox="1"/>
          <p:nvPr/>
        </p:nvSpPr>
        <p:spPr>
          <a:xfrm>
            <a:off x="3019539" y="568230"/>
            <a:ext cx="8520193" cy="45890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保持高强度的研发投入，构建核心竞争优势</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582" y="632923"/>
            <a:ext cx="5355386" cy="474644"/>
          </a:xfrm>
        </p:spPr>
        <p:txBody>
          <a:bodyPr/>
          <a:lstStyle/>
          <a:p>
            <a:r>
              <a:rPr lang="zh-CN" altLang="en-US" sz="2400" dirty="0"/>
              <a:t>业绩分析</a:t>
            </a:r>
          </a:p>
        </p:txBody>
      </p:sp>
      <p:graphicFrame>
        <p:nvGraphicFramePr>
          <p:cNvPr id="8" name="图表 7"/>
          <p:cNvGraphicFramePr/>
          <p:nvPr/>
        </p:nvGraphicFramePr>
        <p:xfrm>
          <a:off x="572171" y="2388170"/>
          <a:ext cx="4964090" cy="3179807"/>
        </p:xfrm>
        <a:graphic>
          <a:graphicData uri="http://schemas.openxmlformats.org/drawingml/2006/chart">
            <c:chart xmlns:c="http://schemas.openxmlformats.org/drawingml/2006/chart" xmlns:r="http://schemas.openxmlformats.org/officeDocument/2006/relationships" r:id="rId3"/>
          </a:graphicData>
        </a:graphic>
      </p:graphicFrame>
      <p:sp>
        <p:nvSpPr>
          <p:cNvPr id="3" name="矩形 2"/>
          <p:cNvSpPr/>
          <p:nvPr/>
        </p:nvSpPr>
        <p:spPr>
          <a:xfrm>
            <a:off x="804229" y="5658768"/>
            <a:ext cx="4964090" cy="498598"/>
          </a:xfrm>
          <a:prstGeom prst="rect">
            <a:avLst/>
          </a:prstGeom>
        </p:spPr>
        <p:txBody>
          <a:bodyPr wrap="square">
            <a:spAutoFit/>
          </a:bodyPr>
          <a:lstStyle/>
          <a:p>
            <a:pPr marL="171450" indent="-171450" defTabSz="914400">
              <a:spcBef>
                <a:spcPct val="20000"/>
              </a:spcBef>
              <a:buClr>
                <a:srgbClr val="44546A"/>
              </a:buClr>
              <a:buSzPct val="70000"/>
              <a:buFont typeface="Wingdings" panose="05000000000000000000" pitchFamily="2" charset="2"/>
              <a:buChar char="l"/>
            </a:pPr>
            <a:r>
              <a:rPr lang="zh-CN" altLang="en-US" sz="1200" dirty="0">
                <a:solidFill>
                  <a:prstClr val="black"/>
                </a:solidFill>
                <a:latin typeface="+mj-ea"/>
                <a:ea typeface="+mj-ea"/>
              </a:rPr>
              <a:t>净利润和经营活动现金流逐年增长</a:t>
            </a:r>
            <a:endParaRPr lang="en-US" altLang="zh-CN" sz="1200" dirty="0">
              <a:solidFill>
                <a:prstClr val="black"/>
              </a:solidFill>
              <a:latin typeface="+mj-ea"/>
              <a:ea typeface="+mj-ea"/>
            </a:endParaRPr>
          </a:p>
          <a:p>
            <a:pPr marL="171450" indent="-171450" defTabSz="914400">
              <a:spcBef>
                <a:spcPct val="20000"/>
              </a:spcBef>
              <a:buClr>
                <a:srgbClr val="44546A"/>
              </a:buClr>
              <a:buSzPct val="70000"/>
              <a:buFont typeface="Wingdings" panose="05000000000000000000" pitchFamily="2" charset="2"/>
              <a:buChar char="l"/>
            </a:pPr>
            <a:r>
              <a:rPr lang="zh-CN" altLang="en-US" sz="1200" dirty="0">
                <a:solidFill>
                  <a:prstClr val="black"/>
                </a:solidFill>
                <a:latin typeface="+mj-ea"/>
                <a:ea typeface="+mj-ea"/>
              </a:rPr>
              <a:t>净现比</a:t>
            </a:r>
            <a:r>
              <a:rPr lang="en-US" altLang="zh-CN" sz="1200" dirty="0">
                <a:solidFill>
                  <a:prstClr val="black"/>
                </a:solidFill>
                <a:latin typeface="+mj-ea"/>
                <a:ea typeface="+mj-ea"/>
              </a:rPr>
              <a:t>&gt;1,</a:t>
            </a:r>
            <a:r>
              <a:rPr lang="zh-CN" altLang="en-US" sz="1200" dirty="0">
                <a:solidFill>
                  <a:prstClr val="black"/>
                </a:solidFill>
                <a:latin typeface="+mj-ea"/>
                <a:ea typeface="+mj-ea"/>
              </a:rPr>
              <a:t>盈利质量较高</a:t>
            </a:r>
          </a:p>
        </p:txBody>
      </p:sp>
      <p:sp>
        <p:nvSpPr>
          <p:cNvPr id="9" name="矩形 8"/>
          <p:cNvSpPr/>
          <p:nvPr/>
        </p:nvSpPr>
        <p:spPr>
          <a:xfrm>
            <a:off x="6385863" y="1696473"/>
            <a:ext cx="338455" cy="338455"/>
          </a:xfrm>
          <a:prstGeom prst="rect">
            <a:avLst/>
          </a:prstGeom>
          <a:solidFill>
            <a:srgbClr val="C00000"/>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100000"/>
              </a:lnSpc>
            </a:pPr>
            <a:r>
              <a:rPr lang="en-US" altLang="zh-CN" sz="2000" b="1" dirty="0">
                <a:solidFill>
                  <a:schemeClr val="bg1"/>
                </a:solidFill>
              </a:rPr>
              <a:t>2</a:t>
            </a:r>
          </a:p>
        </p:txBody>
      </p:sp>
      <p:graphicFrame>
        <p:nvGraphicFramePr>
          <p:cNvPr id="11" name="图表 10"/>
          <p:cNvGraphicFramePr/>
          <p:nvPr/>
        </p:nvGraphicFramePr>
        <p:xfrm>
          <a:off x="6095047" y="2212201"/>
          <a:ext cx="5795637" cy="3215160"/>
        </p:xfrm>
        <a:graphic>
          <a:graphicData uri="http://schemas.openxmlformats.org/drawingml/2006/chart">
            <c:chart xmlns:c="http://schemas.openxmlformats.org/drawingml/2006/chart" xmlns:r="http://schemas.openxmlformats.org/officeDocument/2006/relationships" r:id="rId4"/>
          </a:graphicData>
        </a:graphic>
      </p:graphicFrame>
      <p:sp>
        <p:nvSpPr>
          <p:cNvPr id="12" name="矩形 11"/>
          <p:cNvSpPr/>
          <p:nvPr/>
        </p:nvSpPr>
        <p:spPr>
          <a:xfrm>
            <a:off x="685592" y="1666543"/>
            <a:ext cx="338455" cy="338455"/>
          </a:xfrm>
          <a:prstGeom prst="rect">
            <a:avLst/>
          </a:prstGeom>
          <a:solidFill>
            <a:srgbClr val="C00000"/>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100000"/>
              </a:lnSpc>
            </a:pPr>
            <a:r>
              <a:rPr lang="en-US" altLang="zh-CN" sz="2000" b="1" dirty="0">
                <a:solidFill>
                  <a:schemeClr val="bg1"/>
                </a:solidFill>
              </a:rPr>
              <a:t>1</a:t>
            </a:r>
          </a:p>
        </p:txBody>
      </p:sp>
      <p:sp>
        <p:nvSpPr>
          <p:cNvPr id="15" name="文本框 14"/>
          <p:cNvSpPr txBox="1"/>
          <p:nvPr/>
        </p:nvSpPr>
        <p:spPr>
          <a:xfrm>
            <a:off x="1153079" y="1666452"/>
            <a:ext cx="4267097" cy="369332"/>
          </a:xfrm>
          <a:prstGeom prst="rect">
            <a:avLst/>
          </a:prstGeom>
          <a:noFill/>
        </p:spPr>
        <p:txBody>
          <a:bodyPr wrap="square" rtlCol="0">
            <a:spAutoFit/>
          </a:bodyPr>
          <a:lstStyle/>
          <a:p>
            <a:r>
              <a:rPr lang="zh-CN" altLang="en-US" dirty="0">
                <a:latin typeface="+mj-ea"/>
                <a:ea typeface="+mj-ea"/>
              </a:rPr>
              <a:t>盈利质量高，现金流稳定</a:t>
            </a:r>
          </a:p>
        </p:txBody>
      </p:sp>
      <p:sp>
        <p:nvSpPr>
          <p:cNvPr id="16" name="文本框 15"/>
          <p:cNvSpPr txBox="1"/>
          <p:nvPr/>
        </p:nvSpPr>
        <p:spPr>
          <a:xfrm>
            <a:off x="6859316" y="1696724"/>
            <a:ext cx="4267097" cy="369332"/>
          </a:xfrm>
          <a:prstGeom prst="rect">
            <a:avLst/>
          </a:prstGeom>
          <a:noFill/>
        </p:spPr>
        <p:txBody>
          <a:bodyPr wrap="square" rtlCol="0">
            <a:spAutoFit/>
          </a:bodyPr>
          <a:lstStyle/>
          <a:p>
            <a:r>
              <a:rPr lang="zh-CN" altLang="en-US" dirty="0">
                <a:latin typeface="+mj-ea"/>
                <a:ea typeface="+mj-ea"/>
              </a:rPr>
              <a:t>中国市场逆势增长，海外市场低迷</a:t>
            </a:r>
          </a:p>
        </p:txBody>
      </p:sp>
      <p:sp>
        <p:nvSpPr>
          <p:cNvPr id="17" name="矩形 16"/>
          <p:cNvSpPr/>
          <p:nvPr/>
        </p:nvSpPr>
        <p:spPr>
          <a:xfrm>
            <a:off x="6555090" y="5471024"/>
            <a:ext cx="5907387" cy="941796"/>
          </a:xfrm>
          <a:prstGeom prst="rect">
            <a:avLst/>
          </a:prstGeom>
        </p:spPr>
        <p:txBody>
          <a:bodyPr wrap="square">
            <a:spAutoFit/>
          </a:bodyPr>
          <a:lstStyle/>
          <a:p>
            <a:pPr marL="285750" indent="-285750" defTabSz="914400">
              <a:spcBef>
                <a:spcPct val="20000"/>
              </a:spcBef>
              <a:buClr>
                <a:srgbClr val="44546A"/>
              </a:buClr>
              <a:buSzPct val="70000"/>
              <a:buFont typeface="Wingdings" panose="05000000000000000000" pitchFamily="2" charset="2"/>
              <a:buChar char="l"/>
            </a:pPr>
            <a:r>
              <a:rPr lang="zh-CN" altLang="en-US" sz="1200" dirty="0">
                <a:solidFill>
                  <a:prstClr val="black"/>
                </a:solidFill>
                <a:latin typeface="+mj-ea"/>
                <a:ea typeface="+mj-ea"/>
              </a:rPr>
              <a:t>中国市场：主要市场，营业收入和份额稳步提高</a:t>
            </a:r>
            <a:endParaRPr lang="en-US" altLang="zh-CN" sz="1200" dirty="0">
              <a:solidFill>
                <a:prstClr val="black"/>
              </a:solidFill>
              <a:latin typeface="+mj-ea"/>
              <a:ea typeface="+mj-ea"/>
            </a:endParaRPr>
          </a:p>
          <a:p>
            <a:pPr marL="285750" indent="-285750" defTabSz="914400">
              <a:spcBef>
                <a:spcPct val="20000"/>
              </a:spcBef>
              <a:buClr>
                <a:srgbClr val="44546A"/>
              </a:buClr>
              <a:buSzPct val="70000"/>
              <a:buFont typeface="Wingdings" panose="05000000000000000000" pitchFamily="2" charset="2"/>
              <a:buChar char="l"/>
            </a:pPr>
            <a:r>
              <a:rPr lang="zh-CN" altLang="en-US" sz="1200" dirty="0">
                <a:solidFill>
                  <a:prstClr val="black"/>
                </a:solidFill>
                <a:latin typeface="+mj-ea"/>
                <a:ea typeface="+mj-ea"/>
              </a:rPr>
              <a:t>欧洲、中东及非洲市场：第二市场，营收增长遭遇瓶颈，营收份额下降</a:t>
            </a:r>
            <a:endParaRPr lang="en-US" altLang="zh-CN" sz="1200" dirty="0">
              <a:solidFill>
                <a:prstClr val="black"/>
              </a:solidFill>
              <a:latin typeface="+mj-ea"/>
              <a:ea typeface="+mj-ea"/>
            </a:endParaRPr>
          </a:p>
          <a:p>
            <a:pPr marL="285750" indent="-285750" defTabSz="914400">
              <a:spcBef>
                <a:spcPct val="20000"/>
              </a:spcBef>
              <a:buClr>
                <a:srgbClr val="44546A"/>
              </a:buClr>
              <a:buSzPct val="70000"/>
              <a:buFont typeface="Wingdings" panose="05000000000000000000" pitchFamily="2" charset="2"/>
              <a:buChar char="l"/>
            </a:pPr>
            <a:r>
              <a:rPr lang="zh-CN" altLang="en-US" sz="1200" dirty="0">
                <a:solidFill>
                  <a:prstClr val="black"/>
                </a:solidFill>
                <a:latin typeface="+mj-ea"/>
                <a:ea typeface="+mj-ea"/>
              </a:rPr>
              <a:t>亚太市场：营收份额逐年降低，</a:t>
            </a:r>
            <a:r>
              <a:rPr lang="en-US" altLang="zh-CN" sz="1200" dirty="0">
                <a:solidFill>
                  <a:prstClr val="black"/>
                </a:solidFill>
                <a:latin typeface="+mj-ea"/>
                <a:ea typeface="+mj-ea"/>
              </a:rPr>
              <a:t>2019</a:t>
            </a:r>
            <a:r>
              <a:rPr lang="zh-CN" altLang="en-US" sz="1200" dirty="0">
                <a:solidFill>
                  <a:prstClr val="black"/>
                </a:solidFill>
                <a:latin typeface="+mj-ea"/>
                <a:ea typeface="+mj-ea"/>
              </a:rPr>
              <a:t>年营业收入下滑巨大</a:t>
            </a:r>
            <a:endParaRPr lang="en-US" altLang="zh-CN" sz="1200" dirty="0">
              <a:solidFill>
                <a:prstClr val="black"/>
              </a:solidFill>
              <a:latin typeface="+mj-ea"/>
              <a:ea typeface="+mj-ea"/>
            </a:endParaRPr>
          </a:p>
          <a:p>
            <a:pPr marL="285750" indent="-285750" defTabSz="914400">
              <a:spcBef>
                <a:spcPct val="20000"/>
              </a:spcBef>
              <a:buClr>
                <a:srgbClr val="44546A"/>
              </a:buClr>
              <a:buSzPct val="70000"/>
              <a:buFont typeface="Wingdings" panose="05000000000000000000" pitchFamily="2" charset="2"/>
              <a:buChar char="l"/>
            </a:pPr>
            <a:r>
              <a:rPr lang="zh-CN" altLang="en-US" sz="1200" dirty="0">
                <a:solidFill>
                  <a:prstClr val="black"/>
                </a:solidFill>
                <a:latin typeface="+mj-ea"/>
                <a:ea typeface="+mj-ea"/>
              </a:rPr>
              <a:t>美洲市场：</a:t>
            </a:r>
            <a:r>
              <a:rPr lang="en-US" altLang="zh-CN" sz="1200" dirty="0">
                <a:solidFill>
                  <a:prstClr val="black"/>
                </a:solidFill>
                <a:latin typeface="+mj-ea"/>
                <a:ea typeface="+mj-ea"/>
              </a:rPr>
              <a:t>2019</a:t>
            </a:r>
            <a:r>
              <a:rPr lang="zh-CN" altLang="en-US" sz="1200" dirty="0">
                <a:solidFill>
                  <a:prstClr val="black"/>
                </a:solidFill>
                <a:latin typeface="+mj-ea"/>
                <a:ea typeface="+mj-ea"/>
              </a:rPr>
              <a:t>年收入较</a:t>
            </a:r>
            <a:r>
              <a:rPr lang="en-US" altLang="zh-CN" sz="1200" dirty="0">
                <a:solidFill>
                  <a:prstClr val="black"/>
                </a:solidFill>
                <a:latin typeface="+mj-ea"/>
                <a:ea typeface="+mj-ea"/>
              </a:rPr>
              <a:t>2018</a:t>
            </a:r>
            <a:r>
              <a:rPr lang="zh-CN" altLang="en-US" sz="1200" dirty="0">
                <a:solidFill>
                  <a:prstClr val="black"/>
                </a:solidFill>
                <a:latin typeface="+mj-ea"/>
                <a:ea typeface="+mj-ea"/>
              </a:rPr>
              <a:t>年增加，但营收份额下降</a:t>
            </a:r>
            <a:endParaRPr lang="zh-CN" altLang="en-US" sz="1400" dirty="0">
              <a:solidFill>
                <a:prstClr val="black"/>
              </a:solidFill>
              <a:latin typeface="+mj-ea"/>
              <a:ea typeface="+mj-ea"/>
            </a:endParaRPr>
          </a:p>
        </p:txBody>
      </p:sp>
      <p:sp>
        <p:nvSpPr>
          <p:cNvPr id="20" name="文本框 19"/>
          <p:cNvSpPr txBox="1"/>
          <p:nvPr/>
        </p:nvSpPr>
        <p:spPr>
          <a:xfrm>
            <a:off x="2091622" y="628912"/>
            <a:ext cx="10737283" cy="879472"/>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zh-CN" altLang="en-US" dirty="0">
                <a:latin typeface="+mj-ea"/>
                <a:ea typeface="+mj-ea"/>
              </a:rPr>
              <a:t>财务状况稳定，能够为</a:t>
            </a:r>
            <a:r>
              <a:rPr lang="en-US" altLang="zh-CN" dirty="0">
                <a:latin typeface="+mj-ea"/>
                <a:ea typeface="+mj-ea"/>
              </a:rPr>
              <a:t>5G</a:t>
            </a:r>
            <a:r>
              <a:rPr lang="zh-CN" altLang="en-US" dirty="0">
                <a:latin typeface="+mj-ea"/>
                <a:ea typeface="+mj-ea"/>
              </a:rPr>
              <a:t>建设提供必要的资金保障</a:t>
            </a:r>
            <a:endParaRPr lang="en-US" altLang="zh-CN" dirty="0">
              <a:latin typeface="+mj-ea"/>
              <a:ea typeface="+mj-ea"/>
            </a:endParaRPr>
          </a:p>
          <a:p>
            <a:pPr marL="285750" indent="-285750">
              <a:lnSpc>
                <a:spcPct val="150000"/>
              </a:lnSpc>
              <a:buFont typeface="Wingdings" panose="05000000000000000000" pitchFamily="2" charset="2"/>
              <a:buChar char="u"/>
            </a:pPr>
            <a:r>
              <a:rPr lang="zh-CN" altLang="en-US" dirty="0">
                <a:latin typeface="+mj-ea"/>
                <a:ea typeface="+mj-ea"/>
              </a:rPr>
              <a:t>针对区域业务结构的变动，应及时调整市场策略</a:t>
            </a:r>
          </a:p>
        </p:txBody>
      </p:sp>
      <p:sp>
        <p:nvSpPr>
          <p:cNvPr id="4" name="矩形: 圆角 3"/>
          <p:cNvSpPr/>
          <p:nvPr/>
        </p:nvSpPr>
        <p:spPr>
          <a:xfrm>
            <a:off x="2091622" y="642223"/>
            <a:ext cx="6000999" cy="8994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905" y="6630670"/>
            <a:ext cx="12193905" cy="227330"/>
          </a:xfrm>
          <a:prstGeom prst="rect">
            <a:avLst/>
          </a:prstGeom>
          <a:solidFill>
            <a:srgbClr val="C00000"/>
          </a:solidFill>
          <a:ln w="9525" cap="flat" cmpd="sng" algn="ctr">
            <a:noFill/>
            <a:prstDash val="solid"/>
          </a:ln>
          <a:effectLst/>
        </p:spPr>
        <p:txBody>
          <a:bodyPr rtlCol="0" anchor="ctr"/>
          <a:lstStyle/>
          <a:p>
            <a:pPr lvl="0" fontAlgn="base">
              <a:spcBef>
                <a:spcPct val="0"/>
              </a:spcBef>
              <a:spcAft>
                <a:spcPct val="0"/>
              </a:spcAft>
            </a:pPr>
            <a:r>
              <a:rPr kumimoji="0" lang="zh-CN" altLang="en-US" sz="1200" b="0" i="0" u="none" strike="noStrike" kern="0" cap="none" spc="0" normalizeH="0" baseline="0" noProof="0" dirty="0">
                <a:ln>
                  <a:noFill/>
                </a:ln>
                <a:solidFill>
                  <a:schemeClr val="bg1"/>
                </a:solidFill>
                <a:effectLst/>
                <a:uLnTx/>
                <a:uFillTx/>
                <a:latin typeface="+mj-ea"/>
                <a:ea typeface="+mj-ea"/>
                <a:cs typeface="+mn-cs"/>
              </a:rPr>
              <a:t>资料来源：公司官网，</a:t>
            </a:r>
            <a:r>
              <a:rPr lang="en-US" altLang="zh-CN" sz="1200" dirty="0">
                <a:solidFill>
                  <a:schemeClr val="bg1"/>
                </a:solidFill>
                <a:latin typeface="+mj-ea"/>
                <a:ea typeface="+mj-ea"/>
              </a:rPr>
              <a:t>We can </a:t>
            </a:r>
            <a:r>
              <a:rPr lang="zh-CN" altLang="en-US" sz="1200" dirty="0">
                <a:solidFill>
                  <a:schemeClr val="bg1"/>
                </a:solidFill>
                <a:latin typeface="+mj-ea"/>
                <a:ea typeface="+mj-ea"/>
              </a:rPr>
              <a:t>分析</a:t>
            </a:r>
            <a:endParaRPr kumimoji="0" lang="en-US" altLang="zh-CN" sz="1200" b="0" i="0" u="none" strike="noStrike" kern="0" cap="none" spc="0" normalizeH="0" baseline="0" noProof="0" dirty="0">
              <a:ln>
                <a:noFill/>
              </a:ln>
              <a:solidFill>
                <a:schemeClr val="bg1"/>
              </a:solidFill>
              <a:effectLst/>
              <a:uLnTx/>
              <a:uFillTx/>
              <a:latin typeface="+mj-ea"/>
              <a:ea typeface="+mj-ea"/>
            </a:endParaRPr>
          </a:p>
        </p:txBody>
      </p:sp>
      <p:graphicFrame>
        <p:nvGraphicFramePr>
          <p:cNvPr id="27" name="图示 26"/>
          <p:cNvGraphicFramePr/>
          <p:nvPr/>
        </p:nvGraphicFramePr>
        <p:xfrm>
          <a:off x="583968" y="0"/>
          <a:ext cx="11603790" cy="47033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8" name="等腰三角形 27"/>
          <p:cNvSpPr/>
          <p:nvPr/>
        </p:nvSpPr>
        <p:spPr>
          <a:xfrm rot="5400000">
            <a:off x="5596230" y="142140"/>
            <a:ext cx="143510"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zh-CN" altLang="en-US" dirty="0" err="1">
              <a:solidFill>
                <a:schemeClr val="tx1"/>
              </a:solidFill>
            </a:endParaRPr>
          </a:p>
        </p:txBody>
      </p:sp>
      <p:sp>
        <p:nvSpPr>
          <p:cNvPr id="29" name="等腰三角形 28"/>
          <p:cNvSpPr/>
          <p:nvPr/>
        </p:nvSpPr>
        <p:spPr>
          <a:xfrm rot="5400000">
            <a:off x="8712015" y="142141"/>
            <a:ext cx="143510" cy="186055"/>
          </a:xfrm>
          <a:prstGeom prst="triangle">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zh-CN" altLang="en-US" dirty="0" err="1">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ea737409-9a7b-492f-9494-5c32bb840cb1}"/>
</p:tagLst>
</file>

<file path=ppt/theme/theme1.xml><?xml version="1.0" encoding="utf-8"?>
<a:theme xmlns:a="http://schemas.openxmlformats.org/drawingml/2006/main" name="第一PPT，www.1ppt.com">
  <a:themeElements>
    <a:clrScheme name="清新配色2">
      <a:dk1>
        <a:sysClr val="windowText" lastClr="000000"/>
      </a:dk1>
      <a:lt1>
        <a:sysClr val="window" lastClr="FFFFFF"/>
      </a:lt1>
      <a:dk2>
        <a:srgbClr val="44546A"/>
      </a:dk2>
      <a:lt2>
        <a:srgbClr val="E7E6E6"/>
      </a:lt2>
      <a:accent1>
        <a:srgbClr val="C51729"/>
      </a:accent1>
      <a:accent2>
        <a:srgbClr val="2E5660"/>
      </a:accent2>
      <a:accent3>
        <a:srgbClr val="613920"/>
      </a:accent3>
      <a:accent4>
        <a:srgbClr val="CAA884"/>
      </a:accent4>
      <a:accent5>
        <a:srgbClr val="EBEBEB"/>
      </a:accent5>
      <a:accent6>
        <a:srgbClr val="70AD47"/>
      </a:accent6>
      <a:hlink>
        <a:srgbClr val="0563C1"/>
      </a:hlink>
      <a:folHlink>
        <a:srgbClr val="954F72"/>
      </a:folHlink>
    </a:clrScheme>
    <a:fontScheme name="常用3">
      <a:majorFont>
        <a:latin typeface="Calibri"/>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第一PPT，www.1ppt.com">
  <a:themeElements>
    <a:clrScheme name="清新配色2">
      <a:dk1>
        <a:sysClr val="windowText" lastClr="000000"/>
      </a:dk1>
      <a:lt1>
        <a:sysClr val="window" lastClr="FFFFFF"/>
      </a:lt1>
      <a:dk2>
        <a:srgbClr val="44546A"/>
      </a:dk2>
      <a:lt2>
        <a:srgbClr val="E7E6E6"/>
      </a:lt2>
      <a:accent1>
        <a:srgbClr val="C51729"/>
      </a:accent1>
      <a:accent2>
        <a:srgbClr val="2E5660"/>
      </a:accent2>
      <a:accent3>
        <a:srgbClr val="613920"/>
      </a:accent3>
      <a:accent4>
        <a:srgbClr val="CAA884"/>
      </a:accent4>
      <a:accent5>
        <a:srgbClr val="EBEBEB"/>
      </a:accent5>
      <a:accent6>
        <a:srgbClr val="70AD47"/>
      </a:accent6>
      <a:hlink>
        <a:srgbClr val="0563C1"/>
      </a:hlink>
      <a:folHlink>
        <a:srgbClr val="954F72"/>
      </a:folHlink>
    </a:clrScheme>
    <a:fontScheme name="常用3">
      <a:majorFont>
        <a:latin typeface="Calibri"/>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第一PPT，www.1ppt.com">
  <a:themeElements>
    <a:clrScheme name="清新配色2">
      <a:dk1>
        <a:sysClr val="windowText" lastClr="000000"/>
      </a:dk1>
      <a:lt1>
        <a:sysClr val="window" lastClr="FFFFFF"/>
      </a:lt1>
      <a:dk2>
        <a:srgbClr val="44546A"/>
      </a:dk2>
      <a:lt2>
        <a:srgbClr val="E7E6E6"/>
      </a:lt2>
      <a:accent1>
        <a:srgbClr val="C51729"/>
      </a:accent1>
      <a:accent2>
        <a:srgbClr val="2E5660"/>
      </a:accent2>
      <a:accent3>
        <a:srgbClr val="613920"/>
      </a:accent3>
      <a:accent4>
        <a:srgbClr val="CAA884"/>
      </a:accent4>
      <a:accent5>
        <a:srgbClr val="EBEBEB"/>
      </a:accent5>
      <a:accent6>
        <a:srgbClr val="70AD47"/>
      </a:accent6>
      <a:hlink>
        <a:srgbClr val="0563C1"/>
      </a:hlink>
      <a:folHlink>
        <a:srgbClr val="954F72"/>
      </a:folHlink>
    </a:clrScheme>
    <a:fontScheme name="常用3">
      <a:majorFont>
        <a:latin typeface="Calibri"/>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第一PPT，www.1ppt.com">
  <a:themeElements>
    <a:clrScheme name="清新配色2">
      <a:dk1>
        <a:sysClr val="windowText" lastClr="000000"/>
      </a:dk1>
      <a:lt1>
        <a:sysClr val="window" lastClr="FFFFFF"/>
      </a:lt1>
      <a:dk2>
        <a:srgbClr val="44546A"/>
      </a:dk2>
      <a:lt2>
        <a:srgbClr val="E7E6E6"/>
      </a:lt2>
      <a:accent1>
        <a:srgbClr val="C51729"/>
      </a:accent1>
      <a:accent2>
        <a:srgbClr val="2E5660"/>
      </a:accent2>
      <a:accent3>
        <a:srgbClr val="613920"/>
      </a:accent3>
      <a:accent4>
        <a:srgbClr val="CAA884"/>
      </a:accent4>
      <a:accent5>
        <a:srgbClr val="EBEBEB"/>
      </a:accent5>
      <a:accent6>
        <a:srgbClr val="70AD47"/>
      </a:accent6>
      <a:hlink>
        <a:srgbClr val="0563C1"/>
      </a:hlink>
      <a:folHlink>
        <a:srgbClr val="954F72"/>
      </a:folHlink>
    </a:clrScheme>
    <a:fontScheme name="常用3">
      <a:majorFont>
        <a:latin typeface="Calibri"/>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customData xmlns="http://www.wps.cn/officeDocument/2013/wpsCustomData" xmlns:s="http://www.wps.cn/officeDocument/2013/wpsCustomData">
  <extobjs>
    <extobj name="ECB019B1-382A-4266-B25C-5B523AA43C14-1">
      <extobjdata type="ECB019B1-382A-4266-B25C-5B523AA43C14" data="ewogICAiRmlsZUlkIiA6ICI2Njg2ODg5NDA3MCIsCiAgICJHcm91cElkIiA6ICI5NDUxNjY1NjciLAogICAiSW1hZ2UiIDogImlWQk9SdzBLR2dvQUFBQU5TVWhFVWdBQUJTQUFBQUt5Q0FZQUFBREZISERYQUFBQUNYQklXWE1BQUFzVEFBQUxFd0VBbXB3WUFBQWdBRWxFUVZSNG5PemRkN2djVmYzSDhYZW9RVnJvR2tGQUVLSVVSUkFiS0Jha0k5S1ZJa3I5S1NLaVFFRFFpeUFFQllOU0JCRkJLYUtJQlNrMkZLUXJWZWtnaENvaVRVZ2dJV1YrZjN6UFljNU9kdmZ1RGJrSlNkNnY1em5QM1prNU16czdXKzdkenowRk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YVR1YWUyU2NnU1pJa2FZNHpaR2Fmd0N4bWJxQnFySHM5Y1IxZm52R25vK21vK1Y1WUhwZ0xHSjl1VDhIbmVGcDViU1ZKa2lScERyYzI4QVBpeTJCV0FjZWwyOGN4ZGVBQzhjWHgreDNXbjFnc0R3V09Ha0JwWnlmZ1Q4QlcvVDZhMnJuQUpHQTRjR214NzBqZ25CNUw5aGJnQ2VCN3dMS3BMQUJjQ1Z4YnJGdDZBT2VYRFFPMkxwWVhBUDRMbk5wbG4vMkErOXVzdngvNGZRLzNlVGZ4bkM0S1hBZU1BdVpOMjRZREIzVFlieVJ3RGZBSjRGMXAzVGJBemtWWk9LMWZBM2dZK0hrUDUwTTZuN0kwSC84UVlBL2dCbUFjOENKd0wvSGFtSkhuL1FEd2l6Ym5ma0tidWg4ajNqL2R5dnBGL1hXSjUrLzU5QmgvQlN4VmJCOEduQVU4Unp6K1M0RVZPcHhuMXQ5MXkrZi9WSnQ5TzYxdlp6NWd5VWI1RnZBb2NkM0w5VXNVKzYxWjNENkgxcythTndPTEZNdEhBKzlyYzkvUEFkL3BjRjZmU3RzWEo1N2pmVHFVellDN2luTmJIWmdJbkVTOEo4Y0FWMU0zSEhvN3NDV3dGM0FFY0Fid3BnN25BUEc0LzBJOEIrT0FTNGpnclp2KzNoTk5NK3E1emdicjJrcVNKRW1TWmtPYkVsOCs5d2F1U0tVQ0hrbTNIMG5MVndCdkk0TEE1aGZqVGdVaU5PbTFmdDZucjFFdVN0dHVicXpmTjlWZkVGaW9VWEtZc1Jqd0IrQjY0c3Z1UU05L29YUy96VzIvYWJQdTFrNFh1WXV6aWRZL202WGwzZEt4ZnBwdWwyVkVxdE5Ybk4vbVJjblBXMTVlb01OOTVnQnlDUENOZFB1SXRHM1h0THh0bS8xT1R0dE9JNEtsQlloZ3Ryd0d5d0R6QXpjU0ljTVU0Q1BkTGtCU0VZSEpxRlNhWWZPUFU1MHhSSEJ4SXZHY0hqTUR6M3ZsVlBmWGRIN05ORi9IL2RYYnZ6aitDY0Nkd0hlSllEdS96cktmcFhWL0JuNmJidC9RNXZHVytydHVNSDFDcVIzcC9YMDFOdTF6RlBGUGdrM1NjaGxBTGtTRVZnOFNRZm5yZ2NlSWYzQnNUbHkzWENvaVlNN0xteENmRGZkUXY1L2VBNnpXNVp5V0oxNS9QKzNoL0JlaTlYTmtmTHF2RDNTb0QvSGUvVHN3bXJqK0ZYQjVQOWUwdi9kRTA0eDZyZ2Y3MmtxU0pFbVNabFBuRTYyTFRrMGxoMm1ucHA5VnVyMGlzQnp4WmJvQ0xraTN5MUtsNDQyZ3ZZb0l3SnEzbTNWNktYbmZTVDNXSDlYbEdzd0ZIQVJNSUZyMTdKRFdud1A4aDJncGVnang1WDV4NElmQWVjQUdSSXZGdDNRNWRqZHZCSjRsdnZ3dkI5elI1ZncvVC8xODlGSldTUGR4VXFNOG03Ym41WDhRclZrUFRQWFBBNzdOMUszMWJrcjduUUxjQnJ5RENCKzJCdjR2YlJ0S3RCNnMwdnJmcE1lMlJqL1hvVnNBc2t2YS9sZW1EbFVYTFc0UDlubC9PVzNma0FqY2NxbUkxb2psT3FnRHlKWFRjZzUrQWRaaDZnQnliZXBXWUs4anVxUytXR3gvTk8yek1QRjZmYkd4dmFuWDZ6WTlRcW55SEx1VnZxTHVDc0F6eE90eEplb0FjZ2gxeVB1Tm92NXl3TVZFR05udGRmOVRvdFhyYzlRaFdVV0UweU9JMS9wTFJHZzJncmpXRU8vdjNZaVdmZGNDaDZmOURray85eVdDM3lIRVorRkt4R2ZQU2NVNTVzL09FNEJicUovdmVZbzYrWjh5RDdlOWdxM0g2dlg2ejhqbmVyQ3ZyU1JKa2lScE5qVnZZL2xHSW9ENUovRFZ0TnlVVytjODBTZzVyQ3dkUjRSN2ViOTJBZVF4MUYydzd5WmFMUTd0VXNZUW9ROUVDUEE3V3J2VVhwS092eWZ4NVh4bkluaHFad1hxbHA5WDA5bzFjaG5hdDREczFOSnBXdndmMFRJcWgySGZTK2U2R1JGVzVDL3BheFBkcjYrbURsU1hMVXBGZE1QT3l6bk02ald3dkpHNnRkV21QZFRma1FoaXJ5S2UzK2VvVzZ0ZWs3YnZEcnlRdHEzUTVScDBDMEN1U3R2WDZyTC9qRGp2SENnTlllclEvY2ZGOHBLcGZsL2Fkakx4Mm40cUxSOUZkTmx0QnBDbCtZa0E4dkZpM2ZscG4xMkoxMFlGL0xMTE5lbmx1c0hBUXFuK1h2YzUyTzUwUDgydTZsc1RBZmdLMUFIa2ZPbjJ6NmtEcWZtQXoxSUhlZms2NXR1bkVpMmhKd1BITTNWSXRpUjE2TnNzSDIyYzA2ckVaOXZaYVhzK3hsL1RzYUVlTW1JSzBiTHhLT0RkamNkL0FsTmZuNkhFYTZzQ2ZqVFZGV28xa0ZCd1JqN1hnMzF0SlVtU0pFbXpvZnhGc1pkdXBaczM5aHZIMUMyYzJnV1FGd0wvSm9MT2RnSGtnc0QvaUlBbEc5bkQrV1NUaUhINU5paktFYW5PY0NJQXZZelc4ZVJLejZkajlORitITEpsYVEyY0xrakh6c3ZOc2V1bTFjbEU2RFdjYUVrMGpnaGc3aUtDc2F5dnVMKzlpV3VWcjllVHhYSTc1MUZmdno4emRZdWp2TzA0cG5abzJsYU9TM2d4MGVMc1cwVDRlV0U2YnZPNXVyRE5mYlc3MzRsRWk4VlZpMjNQMDlyUzd4RHF3UEh3R1hUZTc2SDFkZGZ0ZGRtWDZ2VDFVNjliQVBtRnRIMTBzVzVCNFBSaTMvUG8zbVcxbCt1V0gwdloxVGVYZHFGVTN2Ykh0UDFuamUxaitpbGZTL1hXQlE1TDVSdnBaMjdkbTljZlVkek9YZXl2STFxQVZrUm92RnU2L1JmaW1sME1mSmoyMXpwL3huMCtQWVk5cVVPeUhBN3ZRL3d6NG42aW0zSCtqS3FJN3ZFM1UzKzJOTXUrZEE4Z2o2UDF1WnVmN3JxOUo1cG01SE05Mk5kV2tpUkpralFiT29yNEFuZzYwZkpyWjJJY3daZUJ6OURhclhRNHJhMisrdXVDUFN6ZHh5WnAvWGEwRHlEM1RyZWJFM0o4cForU3RldUMvY1gwYzB2aUMzY1o0RFdWNTlST0wyT1g1YUJocXg3cmx2dThsZmlTdnk1MVNIWUZNVmJlQWtTcnI4WFMrdm1KRnBJVjBZcnZrUTdIYlJlSWJweldUeW5xSE5yaGVoeEhCQVh0QXBhVmlybzNFbVBaWFVWMEtWMlg2Qjc4T21MQ2w0WG9QQlpsNlJRaWJQdG51bzhyaW0wVGlHQTJ5MEYzTXpRWnpQTStpOWJyV2dhTkZYWEx2bllCWks5ZHNMUDFpSEVGeDFDL2gwam45UVFSM3Z5TGVIMThyTTMrMlVDdVc2ZlNyclhjY3VrOG5xSjE0cVh4SFVwNXZQRkVOL245Nlg2LzdWN0wreEt2L1NIOTFOMksrdk5vY3lJTUd3RnNsTFp2blg1dVR4MlM1VmJHKzlELzU4NFc2WHh5Nkg4eXJhMk5Pd1dRbTZiemZ5Q3QvMUtiYTF2cTlwNW9tcEhQOVl5NHRwSWtTWktrMlZBT1VJWlJUMjd4TjFyRHh4Mkx1cjJXZmRJK2N4TXRJSE5MbWpLQXZJZG8vWEpMVWZld0FaUzVxY080M0JweE12VVg0c2ZUei9mMzgvaTdCWkIzRU9PV2RXb0JtUXZFeENWM0Q2QUFISnVPdDAxYVhwd0lnQ3RpbHQzU1E5VFg5OTlFV0hVbDlVUWU4d0czTTNYZ3VnSXhWdVYxMUVIWXVVUVl1VWViNjNFY0VRaGNSOTFpYXVlMGJaMmliaGwwVkVRTHRBdUpHWXdyb2x2cWFOcTNUR3huNGZUWUp4VHJjbXVwbFJwMU93V1FnM0hleHhKZGhjc0FzbFBwUzNYNnFBT3FYcnRncjBHTWlmZ2tFVXlYYmlWZTI4c1N3ZERrZEcwNkdjaDE2N1ZiN2xBaXZLMW9uVjA1MTcrQmVML2NSejFwek4zRWEvSVh0SWExMmVKcGU3NStMeElUdWpRdFRUdy84NmQ2M3lhNmFlZWhGUzRoWHM4ckEyOUk5M01xRWFDOWs3cDdmaDR2TVUvY2xMc0psNTlablo3YkhDNitubm9zMWVlSmNQQU5qVHJ0dW1Ebnh6c0JlTHJOdG5iYXZTZWFadVJ6UGRqWFZwSWtTWkkwbTZxSThjZ2VwdjlXU0FzUUFjODQ2akc3cmlBbU1Ia2pFVHpjU0h3cExaMUFkTE51QnBBdkVsK3NkMDNyaHZaekRzMnlWUHI1OWJULzJjVDRaTXNWZGM2Zys5aG8zUUxJK1lndWtMMmN5dys3M0VjbmN4TkJ6V1BVNDlzZGs0NTNZMXBmVGlMeE5XSjh6UHg4ckV4TWtqT09hSFYwSnExZi9DR3V4YitJTUdoTjZnQnlHSEJ2dW4wTXJlUHI1ZUJ0RkhVd2tVUGRMWXR6Znl2d0lXSjh5c25VTS9IdVRMd1dEazZQNDVCK3JrRzJCTkdpOWNsaTNkSHBtT2ZUMm8yN1V3QTVHT2Y5Zm1JODFIemRkeVJhczYxTkhaN2tGc0I5cVU1K0hydVZNb0Jja1FqTW42VDlwRDBUaUFrKzVrM2xwVlE2R2NoMTZ6V1V5c01OWE5LbS9zcEVTRGcvOFpyTkUxcGRUWVNTOXhMWGM2NWluK1dJOFBFWjZwbS9yeUphZDI1RHE5eFMraFBwNStIRTlicVJlaktnQzFMZFE0bHc3RGdpNkx1SCt2TXRQNC9yMGowa080ZXBXM2VmUkx4UHJpSkM3TW5FUDAvR1UzZGxiaGRBbHNNL0RDTStVNTZmK2hLK29yLzNSTk9NZks0SDg5cEtraVJKa21aakZkRUs4UWJxeVZoMkxyYm5JR0VlNHN2MkZPb1FxMTM1YS9xNVEzR000VVFvMFF3Zzd5WmFkTTNYNXJ4eWNIUmtvejVFd0xrOThRVzNBbjVDdElZYVI4eDB2SDVhL3d6eDVmOVIyZ2VFeTZSNmQ3WFpSbnJNSTRpV2hyZWx4NTY3UGVjdnorOU55Nk03SEtPYjNDMDlqMzIyRVJFMlhFbTBXbnlKQ0FESzY5TkhhOHVxVldsdDBYZEtzVzAxNnNtQmNrdkhzaXZ3eWtUSVdSSFA3WUxVb2NQeHRBWjVhMUNIWnI4bFpyNHR3OWNxcmJ1R0NFbC9RSFR0bjB4ckM5UmRVNzNzVUtMMTRXamllU2lEUklqbkw4OE9ma3VxbDd2Rk44T1Z3VHp2M09VV0l1aDVtZnE1MkxPNG5vdW4yN21WNDRKcHViOHUyTG5yK0c5cEhaOHYrMHZhL2tmZzk4WGo3V1FnMTYyWFVPcEE2dXQyZHB2ejI1UUlHZThoUXNIOFBuazk4VDRiUWJSczNLYW8vMS9pUGZzQjZzQnJxZUs4enlKYTNFRzAySDJKZWtpSFQ5UDZYRDVCZk03TVJYUmYveVoxVisvOFQ0NGNpTDRFck1MVUlkbU5SRERkNmJQdHBIVDhSNG5QeUR3TDlscHBmVVg3V2JDL1JreVVWWGFwUHF1NGRnTjlUelROcU9kNnNLK3RKRW1TSkdrMmxTZUdxWWhabU5kTHR3K2tEdGp5N0xzUVljNW14TXlubmNhRG5Jc0l1eFluV3AwMUp6dDR1czN0TXN4NEE5RlM2bm1pWlZHZWZLRWl2dmd2U1hTL3JJRHZVcmV1bVVDMGlEcUlhQzFVRVlIaFI5TFA3eFNQK3pxaXBWdHVsWGw1aCt1elpEcVhwMVBkSGFoRHE3V0pMOTdmU3NzSGRUaEdOMWNSUWRjS3hQVWZUN1RnekYwcDgvaUYxeE9oNjF6VWsxbEFCR1RucDJQazUvRXhvdXYyQXFuYzNEaTNNZ2lENk5aNk96RTc3enpGY1I0aVdxVk5Tc2ZjaUFqZHprdlhZamZpOWJJZTlkaVhYd0crVEhTUFg0OElqeWNTd1VOMkJ4R3dadHVuKzhxelBoL0QxRE96RHlPQ3hRZlQ4VjRnWmg4K0lHMmZFZWRkQnBDTHAvdlA5L2xWNEUyTmM3NlIxbEFuWC9jaDFNRjVHVUIyQ21heTVZaVozMStpbnJTcG5GaW5uZjZ1Vzc3ZlhrS3BkbU90NXZQN01CRjQvWlM0enVkU0IySy9Jc0xZazRuWDloblVrOGM4UXozMmF6bVowMUxVczczZlNiU3FmSng0bitiWC8zYlVzeWxYUkV2Zy9Za1dnOE9KcnRtNVczWWVRbUp6NmhiTkQxQVBYVEIvY1p3Y2FuWnJwWmYzbTBScmNOYnArbnlDZUE1eVM4YVRxWU5wbUxiM1JOT01lcTRIKzlwS2tpUkprbVpES3hQaDFVK0lzQ29Ia0oyK2ZBNmtpelRFbDhwZTYxZnBISEtMbjhlQkRZdHp2YTlSOXg5RU1EZVcxaGFDZjZjZTIvQi9SZjJ0aWpybnBEb1QwLzI5dThQMUdabnFuRVcwMUlRNmdOeVNPdVM4Z3dpSUJ1cWQ2VDdXcFI0WHJua3VlYUtnTFlGZnB0di9wVzRKTm9VSUE5WW1ncDFuMDdxM3BmMFhiRDNjVkFFazFPSEcyOUsyYTZsYlZiNUFqQWs2Z3JvVlhrVjBZMzVIc2Z3YzlUaUgzWUswd1RBanpqc0hrQnNScmRrbUVvRnhPWFRCaTBUZ3V5YnhIRnhXN0ordisrblVBYzlucHRjRm1Nbm1hck51TzFvblBNcXYxVThRcjdmdjB6cG1ZWE0yK1htSm9SVldvbjYrK29pV2pvOVFUK2J5QnlKdy8yOWF2cFQ0M0JsUHZBYTJKMEt3azRuUHVwdUk5MWgrUHI1UGRIOS9rV2g1MkcyU20yWkkxaTZBek12ZlR1Y3d1NWxSMTFhU0pFbVNOSnRacjdpOU1oR3d2YWRZdHpOMTkrVWhURDM1U3FjeXJkWUE5bVBxNEd4WklyRFpCL2dVTVRQMGNGcG54SWJvRHBsYi9heFB0S1E2azNxTXc0R1lpeGpic3ZRT0lzd2NRZ1N5N2NLWGFiRU5uVVBNSEVwdVNMVE9leS8xaEQyck5Pb09JNjVQSjNzU1lWb24reEZCOEpwRXE3NXlUTGwzRXRjenR5YWRIL2c0MFoxMk9lQXR3T29keW1BYjdQUGVud2dyVnlYQzd6N2l0VEUzMGNyMlcwVDM2SDJKMSs3M2lVazVzdThUazkzc1NuVG52NURXV2E1blIwc1JueW01TE5tbDdyWkUyTjdPTUNKY0gwRmMveTJKMXFsYk5lb2NURHozbnlkYWlKWUI1N0hFUDFvV1RzdUxBcjhtQWxGb2ZlK05KR1owWHFFb0kybjlod2hFMStwTmkrV2hUTnZuekt4a1JsMWJTWklrU1pJa1NaSWtTWklrU1pJa1NaSWtTWklrU1pJa1NaSWtTWklrU1pJa1NaSWtTWklrU1pJa1NaSWtTWklrU1pJa1NaSWtTWklrU1pJMGMxU3BTSkwwbWpiWHpENEJTWklrU1pJa1NiTXZBMGhKa2lSSmtpUkpnOFlBVXBJa1NaSWtTZEtnTVlDVUpFbVNKRW1TTkdnTUlDVkpraVJKa2lRTkdnTklTWklrU1pJa1NZUEdBRktTSkVtU0pFblNvREdBbENSSmtpUkpralJvRENBbFNaSWtTWklrRFJvRFNFbVNKRW1TSkVtRHhnQlNraVJKa2lSSjBxQXhnSlFrU1pJa1NaSTBhQXdnSlVtU0pFbVNKQTBhQTBoSmtpUkpraVJKZzhZQVVwSWtTWklrU2RLZ01ZQ1VKRW1TSkVtU05HZ01JQ1ZKa2lSSmtpUU5HZ05JU1pJa1NaSWtTWVBHQUZLU0pFbVNKRW5Tb0RHQWxDUkpraVJKa2pSb0RDQWxTWklrU1pJa0RSb0RTRW1TSkVtU0pFbUR4Z0JTa2lSSmtpUkowcUF4Z0pRa1NaSWtTWkkwYUF3Z0pVbVNKRW1TSkEwYUEwaEpraVJKa2lSSmc4WUFVcElrU1pJa1NkS2dNWUNVSkVtU0pFbVNOR2dNSUNWSmtpUkpraVFOR2dOSVNaSWt6V3p6QVBPMVdiOHlzUHdNUGhkSmtpUkpraVJwdGpHaWh3SVIwQTFOWlRSUWRWa2VXaHgvWTJBNHNBUVI1clVyV1ZXVU56Yk84OEZpVzd2NnZhNXJGb0Q1Z2I4QXZ3TVdLUGFiSjlVWjB6aVhwWUh2QVlzanFmbCtreVJKa2lSSnM3SGI2UjYydFFzS2VxMS9hbzkxeTMzMkJDWUNOd0dqZWppZkNwaVFmdTVUckY4enJadllxSitQK1dJUDYwWTF0dVhsN09pMDdYZkFrTFJ1L3JUdWJscHRBRXdCZmsvMDV1bDJIYTVIbXIwWlFFcVNaZ2xEK3E4aVNaS2tIbHdFck5KRHZSSEY3VjZDZ3lIQStzQzdnYkhBbHNDSGdmM1Q5bzJCOVlERGluMldCYjRLUEpQcWZoSTR1TXZ4ODdrOERZd0Q3Z0EyVGVzUEp3TEorWW1XbE9YZmozbWZKZnRaMTkrMklVVEkraXNpaEFSWUZIZ091QTE0UjZQK21jQ0t3RzdBdnNYNkx3TzNBcGVuNVllQUU5dWNoelM3eUo4aGZxK1RKRW1TSkVsdFZjQ1BpZTdHemZKaldyc3Azd01jUTdRY3ZJWTZ4RHNqbGE4QTV3Q0xBWjhESGlWQ3lrT29XeCsrb3lpbk0zVUx5S2VBSHdIamdRWFQrcjhEWjZWdDdWcHdQdFhEdW03YjltSHFGcEVBYjByMW4yeXMveHdScG40c0xiK2JDQ0x6OFUvcWNOL1M3TWdXa0pJa1NaSWtxYXVCZE5uK09uVTM2ZjJMOVRjQmZ5WmFRajZkNnIwZVdBbTRsK2c2L1pNZWpwL0R3YTNUN1U4UVkwRk9BYlpqOEFMSXE5dWNDOEQ3aXZWdktOYm44L2hoV2o2cDJOY0FVbk1hQTBoSmtpUkprdVl3L1lXSlZ4ZDFGeWZDeEtlQnR4TmRzeXVpSzNkekVwb2RpSzdSVTRnQWJxRis3Z2ZxMFBGb3VrOXlzMHh4N3ZuWUU0aHV6dnNRQWVhaURGNEFDWEJDbTJQdlhUeWVUeFhyRndjbTBUbUFMTXV3RHVjaHpTNE1JQ1ZKczRSNVp2WUpTSklrelVidTZXZjdROFh0ZzRINWlFRHQxbUw5RnFsa2V3SVhBOGNSczFaL2l1aEMvUVVpWURzeTFUdVc2SFpOV3JkTHV0MUhCSXFkbkVicnBETmpnU3VCallqdTNOY0EvK3ZuY1Uwdjh3THJwdnZjaGdoV25nTjJCYzVMZFo3cDV4ZzNBMzlNdDhjUHdqbEtraVJKa2lSSnIzbnZJbG9XL2d4WXZTZ1Y4TnZHdWtXSm9ESzM5S3VBUGRKeFBwK1dKeEd0Q0xPZkYzV0gwcjdsWXg1L01yZXlMRnNuN2tjOVkvVkJhZDJNYUFGNU9kR2xmTk5pK1pSMCt3TkYvZHdDY2t2c2dxMDVteTBnSlVtU0pFbFNXMHNESnhNdEluc1pBM0lrTUJuWUs2MzdDakVMOUZQQW5jQjNpRkF1aDNTYkF6OU5kZGZwOFQ3S2NQRE54YmJWMHJwbUFKa250bm14bjNXbC9nTElsNGtXbTg4UzNjM2ZsKzUvTXZBd01URU42YkcrUkIyaUdrQnFUbVVBS1VtU0pFblNIT0lqd04wREtITVRZeTIrbGRhWnFTdmdrc2E2aFlCRmlKbWUzNVhxSEEvY2wyNS9uT2dxL1Rqd2ZGb0dPSW82bUZpVkNPek9BWVpRanlFNXVuZ016WER3VG1CTXNkd01JRHROWk5NdEVPa1VRUDZCQ0JVUFNJOGhQOFpzZEZyM2IrcHJNSTRJRzI5THl6bkV2RFhkemtXYW5SbEFTcElrU1pJMGg5aUsvbHNabG1XZzlTSEN3SW9Zei9HOGRQdlU0aHplUzRSeVo2YmxNb0FFMkl6bzJqd3BsUXJZOTFVLzh1bmpKR0xTR1lCZkErY1RJVzAySDNBcDBlMTZDSEEyOERhaXBXY3YxMDZhWGZrNmx5VE5Fb2JNN0JPUUpFbWFBdzBGbGh4QS9VZUo4UTRYQjY0akpydlpoUWdpSnhmMTNrVzBYQnhIaEhNYk0zWEkrQ1ZnTHFJRjVjVkVWK2VaYlFoMWlES01hQVhaUEsvNWlPdjIvQXc4TCttMUxyOXYvRjRuU1hwTjh4ZVZKRW1EWXg3cVNVVnVwelVra2lScGVqQ0FsQ1RORXZ4RkpVbHpoaEg5VitIdUR1dFBBM1lGZGdKKzJjOHhSZ0pmQUhZQXJ1NVM3eS9BY2tSQU43NmZZMWJBMDNSdUxUWUUyQjNZTXgxdkNORmE3QWpnM0FFYzh5bGdDYWJmNzhidkVqTUoveGRZQlhpdVE3M3ZBVmNCRndBWFVzLzYyODZvSHUvN2tuVE1EWWl4L2k0RzFnY09Kc2JWK3d2Um11NUY0RTg5SGxPUzlOcGpBQ2xKbWlYTU03TlBRSkkwWUxkVHowcmJUZmxsNUs0QjFPODBsdFNGamVVZkV5SGJwNHQxMndMRGdVK2wyMDM3cDU5ckVHRmZYNWZ6dVkyWXhiYy9aeEVCNlVQRTJIY1YwUTExOVI3MkhReHpBZDhpd3NlYmdMV0F5NGpBNzcrTnVxc1FnZTE0WW9iZnJZRy9kem4yd1QyZXcxTkVBSGt5MGZMeVltQkRZZ3pBSTlJNUhraU1HYmdYOEtNZWp5dEpraVJKa3FRNXdFWDBOc3R1cWRkSkxuTGRpNGdBcjExNVc2cHpGckJqajhkdTNzZUVIdXFlWDV4UHUxbHpJY2JBcTRDL0FnczB0aTNhWVo5T3gyek84RHN0bGdQK21JNXpNVEZlM1I1RUNQZ0lFUUNXdnBYcXJrRWRucllydjI1ei9oZTNXVmMrNzI5SzYvNEdmQVc0SXkyUFRNdDlSUEI1UmxxV0pNMTZuSVJHa2lSSjBtdEdSYlJZbktkTitUR3RYMTUrU0hScDdoU0duWlhxZktiWTUzVkVDOFF4UkJDWTY3VXpORzMvMXdET3ZWTUFlVlhhdmxhUHgrcDJ6RjREeU5XSkdZU2JEZ0ZlS0k1OUpCSHk5UkdUaHVUcjl5ZWk1ZU13b2x0MkJhd0l2RnpVZTRxWXdUaVhUN1U1Ly80Q3lEeis1RUREWVVuU3JNUFBjRW5TTE1FdTJKSTA1OWcxbGY3c0Fhd01iTkpoKy9QRTdMbGxkK0p2RVMzdURnWldUZXNXQjk1UjFMazEvY3d0RXhjbXdyVjJYZ2ErMGNPNXZoMTRDYmdsTFI5U0hIOGNFUUxPS0lzQmp3TmpnWGNDaDdXcGN5NndKakZHNWRlcHovVndZRzRpK0wwakhhTnM5WGpqTkp6UDdkVGQ2ZzhGdmdsOEVmaERvOTU0SWppV0pFbVNKRW1TWHRGZmE3WnlBcGpGaVM3UFR4T0IzUWpxYnRZamlqS1E0Lyt3cUx0VEQvWEwxaGx2NmFIdTA0MXo2ZFFDY2dMUjZqQjd0RGhHcDMwNkhmTXBZRW8vKzNSN1hQTUM4M2ZadjZ3SGRldkhDdGdZK0hhWCs1bUh1T2JUMHFKeENlclduZTNLclVpU1psVzJnSlFrelJKc0FTbEpzNlo3K3RuK1VISDdZR0ErSW9nc3c2WXRVc24ycERWWWZKbG9YZGhVanEzNFFWb25NTWxkb1c4QmZndDhEZmdxclJQUzNFZjMyVG9uZHJqZmRzWVEzWmxYSXJwMEw1dlc5L2RsYkJ5d1lEcVBLdjFja0dqZDJjbXg2ZWVTd0dlSlZwL044ejRWMkx1Zis4NlAvWWEwejJiQTcyaWRqZnBSNHZuSUpnT1hFa0hpZ3NDK3dKM0VOYzRPQnA0QlRtL2MzNGxFQ0Fud0srRG9kSHMzNFBQRStKbVNKRW1TSkVuU05Ia1hFWEw5ak5hSlpDb2l2Q3JYbGNGaXM1VWpIYlp0U0hRWi9qV3RvVjg1QnVTcHhiYitXdTNObjM3ZTJ6aFdwOWFNUjZmdDU5TWFhdmJYQXZKdnFVNmVGR2FqdEh4VmwzMnlUbU5BUXYxWWoycFRicUwxR3IyZTFtdFRudnNqUkt2SVhKWXF0cjhuMVJuZFpyL201RU1IcFBVWEVHTjlUaUdDemIzU1k3aUpxU2Z2a1NUTk9td0JLVW1hSmRnQ1VwSm1idzhCUHdBMkIvN1oyTFo1S2xtelZlTHVxWFR6VitDandERWR0czhMdkpINnk5R3hIZXBsT1F4N3NiRitZZUFYeGZMUFV4a0ZmQnpZZ1JoNzhnb2kyT3ZQNlVRNCswdmdIOFFzMUFDbjlMQnZMOXFOLzdna01UWms5a1NYL1pjRkxpdVd0NkNlZEdhdjlQTnYvWnpETHNCeFJDdlJmWWhXbnlPSTF3UEVHSkViMDN0clUwbVNKRW1hSmdhUWtqUnIrUWh3OGdEcXIwWjB6VDJKMXZFSmJ5RzY5SDYxV0xjUUVmU3RST3NNMSszOEQxaVBHR3Z5MzEzcTNVUE04SHhIV2g3WnBzNWMxR012YnBwK05ydEN6d2RzVXl6Zlh0UjdQekdKeTlaRTErVHh4S1F0UCsxeVhxY1RYZEkvVDR5TCtURHduWDcyS2UrN3Y5K2Y3U2JYZVZjUHg4NGVZdXB1NjNNVGsrcDhodWlpL1p0K2pwRm4yZDZKYUtuNm1YUU9VNGl3K1cxRXk4Zy9BWDhIZmorQTg1TWtTWklrU2RKc2Fpc0dOaEhKUU92dk84RDYyUjdVWGE2aDdvSzlLOUVOZVBrdWora2NvanZ3eThWeCsyc3ArVnFWdTFUM2NzM0srcVYyWGFrQjFpZG14MzZDMXBhVW5mWmJtUWhYZjUrMlRTUmFqYTVCQkpFWEVkZTlBbjdTeTRPVE5NdVlCeGhLL09OQ3N6ZTdZR3Q2R1VMOFUxaVNKRWthc0tGRWQ5NWV5ekJhWjhidXIzU3lRVC9iUzNzUXdkbmR3RzNBOTRpSlZtWkZId2IySDhDMnoxRjNyYzUreDlRVHlXU3IwVG9lWk9rZHRML21xeE1oOEJ2YWJGdUdtSXltM1RhcEYwc0NmeUc2K0k4RExtSHFmemdNSWQ3bk42UTZMeExqdk81VTFDbEQra25FT0tpamdkY05zRTVUTC84TVdCQTRBWGljQ09xZklONHpBMzBNM2U1N0xOSHFmTGsyOWE1TmRlNW9zeTN2ZjNCamZaN1p2cDNGaUZiU0ZmREpMdWQzQmZIY05hL3hjVjMyZ2JoZWR4Q3R6YmZzVUdkVFlPM0d1Zzh4c0dFdXppV2U1K0hFdGR1cW4vb0hwUHE5Zko3dFJMVCs3dStZdlp6UFNPSWZhYjJVcHFPQTY0bm5ET0s5Y3lmZEp6TWJRclJvenowVkRDQUhiaFBpSDNUWjhzVHY1K0VkNnE4TzNFVTlpUnZBbXNET1Jka29yZCtBZW5pYjlZbmY4UjlLeTFzU3c5WTA3Y2ZVdi9lL1MvdmVGREQxWjltcGplM1Q4bmwxRWRGRG92blpsMzJNK0d6b1ZqdGZLaElBQUNBQVNVUkJWTlpQZFJjazNoZXZJNGJQeWRkMWRlQm1wdjViYUY2bS9udjBEYlQvdTdQVDMwQ1NKRW1TcE5uWUNLSUwvMmdpU0ttQXl4dDFmcHpXanlHR2d6Z3gxUzNIanEySUw4bWpVcDFIbUhveXJGN3FOSTBxU3JuL3FLTE9PV25iOWNSUURMOW02cUNzbDhmUWxPL3ZXT3FROFhlTk9zc1NYL3JIcHUzTmZ5TGtnT0U1SXV6Tk9nV1FRNGxnYlNMd0grQnBZSzAyOVpaSjkvc1g0aDlQdVZUcHNlWGxSUnY3RFNYQ3R5bnBuQjRueHQ4dExRRThDL3lMQ05aR0VrTm9mRHdkL3lORVMrenppYUVnSUFLTGhSb2xQeStMQVg4Z3J2Y0N0RytwRDNCUXVyMTBtOGZiMXlnWHBibzNOOWJ2T3czbjg2YzI1OU10OUY2VkNJZjJJRjVMazRrQWFRL2dPaUxrUEtTbzA3Ui9PdFlVNmduVTV1UUFzdGRydjNxcVB6OHhqTXcxMUtIV3Rxbk9hRnJEcm9XNkhLK3ZzZnpYZFB3N2lMR2xBYjZSdHIyTGFGbDRGZkg4ZnJieEdMNlg2dVhRZm43Z0JWckhnbTQrNXZLenJCbWs5L2Q1dFVLUDE2eDhiVFVmYjd1U2c4WFhwK1VscVQvWE91MnpHN0JPbS9YbmRLamZLWlNWSkVtU0pNM0d5dkZRYzREMWNMRnVGK292NTgwWjE4dHdxNkoxNXZwbGlXRG1tUUhXNmFhNWZ6YU9hTTFYUHBieVhIdDlETjN1YjJFaWVHaE9zSlhEcEhQVHo2ODJ0bGZVdzFPY1dLeHZGMEF1UXdRY1U0aUFZM1hpMm94Tmo2RzBWOXAvRzdvSENwT0tmZDVJaERZVjhHVmczWFRzWjRpSnN0b2QvOVBFT01HL0lBS1lNZW4ybm1uN21xbCtIZzZpdnpLS2FFMzJReUprL1ZlNi9lc085WDlXWE1kZVNoN0dZaURuMDhsY1JDZzZnUWhyZDBqcjl4akErVFNmNHc4UnI5VUhpWkQzeVE3MTVpUjNOMHArN3BycjM1THE3NWkySDBqLzEzNEkwVlBoZkNKRTJ3TzRpV2psMkpmcXpFTTh2MThIM3BUVy9RMzRDaEZHVmtRSS81VzB6M2pnakxSOEJQRmVmcDc0TEhzcWxhM2JuTXZZNGpGMytpeUQzajZ2NW1YZ3ZWM3k0MTA1TGQ5Ti9ickxBV0ovQWVTUlJPdlQvTjV2QnBCYkUyTjY1K3Q2THZFYUh3b3NrdFlmMHVGeFM1SWtTYk84NXV6ZzB1eHVXZ0tOb2NEdWFiOGZGZXV2U3V2YXRjSnIzbWY1aFhvSThZVjczQURyRE9RK3NoemlIRVU4anFaZUgwTzMreHRDekRqL3YwYWRhNGdnN2EycC9zMXRqdkVFMGVyd1pXQ1Z0TDRaUUc2VDZrMmd0ZHYxYWtUb1Z4R3RML1A0c1g5TzYrWUM5aUhDa0NuVXovMWxhZjFlMUYxK24wbm51aDkxcThBUEUwRllSVXhxbGNPS3VhZ24zanFQQ0ZpR0VxSGxzRlIzTEhYb095bWRYOW1sOVpKMDNEMkpVR1ZuWXFpSmJDd1JERUdFR0xrRjdtaWlPK2drNE95MC9XNmkxZUxRTG1VTWNaMm45WHhLS3hCZDNDdGlzcmJsMjlRcHU1dmVRa3llMXV5R1d2b2c4ZnFaU0V3Q3R6T2RnOG81V2JmaENhQitYcUI3K0pnL0M2NG0zbnR2SWlZQnJJRDNVUWR5SDZRTzJWYnY1NWpOc2gzd1QrSzk5OE9pWEVzODF5Y1FZemRYUkJpWGRRc2dlLzI4V2lxZDh3WHB2alpNeXhzU2dlcTVhVG0zS002UDkyVGlzekpmNTZPSVFMVmRBUG1lOUhPOUx0ZGdOK29BY2xlaW0zdEYvVStNUTRoL1lsVEVaK2o3K25sY2tpUkpVcythZjV4T3k5aEcrd0gzdHpuMi9mUTIyM1Arei82aVJKZTRVVVNMQVdsT01OQkE0N2hpbi9PSTdvUFo4N1MyK2p1RXV0dmc0WTM3ekYrb0YwcjFLcUpsMjBEcWROUHBTL3VYaS9OL2pQaENYT3IxTVhTN3Z4ek9ubDFzZnlNUlBGeWJsdlBuenBzYngvZ3ZFV3hNb242c1pjanlnWFQ3SVRwL3liOGwvYnlkNlBZOGhkYm4rTXZFNTJNRlBFQzBzSnN2YlhzWDBUcnIzaTdIZnpEOS9CZlI4cXA4RGVWV2xqa1lYWVRvWG5wQmNmK1RpSmFSR3hUbGlMVGZjT0kxZGxuYU55c0RTSURqMDNtV3h5ekQ4SkZkenIvNW1wK1c4eWs5bjQ3UlIrZUpnSG9KcUxLOWlIQjVDdkg2WEprSXhJNHM2dTZEL3pDRDdnSGsrMmk5dHQxYS9RMGhXaFVmU0lUc214RWgvTDFwZTE4NnpuZUpWcEZOaDZidCs3VTU5Z3BGdmRGRXFMeHRLcm5iOW1OcCt5ZlQ4aXJGUHZreFRFejNYUTZEME92blZmbTUzYTJja09yMzlWQzNHVURtOG92MDgrRDBlSjRsUHYrYUFXUlpWaUs2cHIrVkdMYmg0OFEvTUdiVk1jSWxTWkwwR2xUeDZzWTJndm9QWllqQjRIT3BpSEhqOG5LemUxS1dnNEFoMUY4R2pwam1SeVROV2dZYVFHNUtmRkY4SU8zM3BXTGJCQ0pzeXZMa0tNMHdzTjJYMlgvUU9pbEVMM1c2NlJSQVFyUm9HMU1jdDV6MHBkZkgwTzcreW5JcHJWMjI5MHZyODVobXVYWFZnUjNPK2JTMC9BR21EbGwyQmhhbkhzc3dQeGZmU01zckUxL3lWNlVPUnZMK3l4Q0JRRzU1ZEhKYUxqL3p0aVpDMzMwNmxPV0l6K3AzQWw4a2dzNTgvS0hwZkc4bVBsTnoxOWZ5czcxZGwrY3ZwcDliRXI4VHJxRlZNNEE4bHdocnN5cGRzMnhkb3FWbnQvSnF6cWRVVVhmbjdsWm5EUEc4Tk1zWTZ1djN3M1I3UEhXSVd4Ni9QTWRqKzduUE9VRzNBREwvL1pDM2R3dlRoaEovWTNUYTNwZCtYa1MwS0M2RDVpV0s4MmhYYmkzcWZxK3g3UktpTld4RmZMYWRRSHorbE1jL2hRZ3UvNW5xWFZGczYvWHpLZ2VRR3hBVDVlVHc4SFBBYjZuL2NkQU1JQWZTQlh0WWNYK2Ryc1Z1eGY0YlVBOUwwVzZzMTRwNmdoOUpzNkI1K3E4aVNkSU05eUxSV3FWcEY2S0x6bFhFNFBzdkZkdnlGL3RicVdlM2JQY2xaRm5pajJ1QUZhbUR6Tkl5NldjZWMrMmZSRGVrQTRGdjkvSUFwRG5JcGFuMEVWM2xEaU8rSEVPOHYxWWhXclA4aTdwYmFidjM1a3ZFbC9HWGlCWjdsOUk2Qm1HdmRhYkYyVVNZZFJqd05hSkZZQTV6QnZJWW1sNGl1aWZ1U2JRb0xEK3p0a3MvVnlQKzJiSmlXdDZHOXA4emh4TUJWTzVlWERxSHVQNmQ3RXlNemZram9xWGovVVNRTURmUmF2VjF3UGVKMWxJdkFUOGdyc1hmaUVCa0ZWcGJZRFhsRnVpdkkxcUV2VFU5TG9qZzdNUjBmbDhsUGtmdklZSWIwam5NVFZ5bjQ5TDlmcEk2WUR1VitHZlJRVjN1SDJKaW13ZlQ3ZndkWjJJNmRxL2p4aDFHL0ROcmVweFBMNVluSm5IcTVxZlVYYTV2N0ZMdkNxSVZxRHA3aUdneG1DZDdlV3VYdWhPQUx6RDEzd2NRd3pic2wyN3ZUcnllRDZIK1o4S0pSQWdKOEN2cTJiTjNBejVQUFdFTnhHdnBDYUxMOUFQRWUzTWI0cDhBbnlTQytpdG9iZDM3dWZSellXS2lxZmNXMjhZd3NNK3JNNGhXMTV0UmYyNURoSWp0ZkNtZFc1NFU2eWltbm5rK2g2WFBwcDlyRU9IaW1lbDhOcWNlSy9qZjFPTnp0cE5iOWE1QS9mNldKRW1TcG90dXJZcDZHZHRvUDJMTXBvcjRVbCtPcDFVUmY5em41ZnhIY3JkV0VHWHA5dVZQbWwwTXBBVmsyUVYxR0JINFBGK3N5NjNxenFlMWUyaTdGcERkV2hQMldtZGE5bjk3Y1hzZUluZ294NVhzOVRGMHU3L2M2dkRJdER5YzFqRVh5ektGMXRDZ3ZJOURHbldiOTlldFhKM3FMVU1FS3hYMVRMUEhGOGM0amdoUG5pYkN5SGYxY094Y3JrakhPVFV0TDBjRW5RdlQyaExyWThWNUw1WFdmVDB0bjAyTVFiZGNVZjhNcHY3Y0gwdE04dkVISXRDWVREMTcrUUpwdjlGRVM3WmV6Nzk2RmVkVHF1aXRCZVFEdE8vK20xdXdaczFHSStYeEIvSituUk4wYXdHNU9oRW81KzM1ZGRxdVFPZFpzRWZTMnRQaXg4VHJHK0NBdFA2Q3RINEs4UStJdlloL0hOeEVhKytMeTRoL3BneEpkZlBFUmo4bnd2dUs2SnFkTlZ0YVRpSUMwYXpYejZ2Y0FuSys5UE5vNHJXWHUvWG5mWElMeUdNNlhJdXk1QmFRYjBuTGVVek05eFRIL1NiMWRYOUhLdTI2WU9jV2tMZW1jaWUyZ0pRa1NkSjBsdi80ZkRWakcvVlIvd0c5Ti9GbElZLy85V1N4M001NXhUbjhHY2ZVMHB4bklJSEcxNGpKT3NydWdHY1YyeGVobmduMmxsVHZwN3kyQXNpSnhOaUszeUhHWTZ5b1owK0czaDlEdC9zYlNyVDRtVUI4eWM4QjRJV05mWDZUMXUvWDVoajVPR1BvL3puNlU5cmVxYmZUUG1uN2I0bXdxMTEzMGIrbCs4cGpyZzBsUGhQSEVoTnZRSFJWL3c4eHJtUXBCd3ovSVZwOURhT2VKT1lGNmdscUFOWlA2MzlDaEM3amdOdUs5YzhRejhHalJIZmtiWW1XWGZrOHB4QXRZU3RpT0FDSTd1Z1Y4SzNHZVcyVTF1Y2d1QXp5M2dsc0QzeDBnT2ZUdEV5cWQxZWJiYVZld3RCdSt4cEF0dGZmSkRUdEFzamRpbkpsc1QwSGtQc1gremNEeUs4VExSanpiUE5UaUpaNlN4RHZtUnVvbjZOL0VnRjNOaS94ZWpxWGFEMWNVZjh0azhkK2ZJcldNYWdQSlQ0M1JoT3ZzWW9JRTdOZVA2OXlBSmtmVTM4QlpKNW9KbjhlZE91Q3ZUNzFQM0h5K202djg2RkU2K2dEaUxCeUpESEc2ZjVFaS9mMWlGYWxQd01XUTVJa1NacE9YdTNZUnZOVGo2bjBRMkxNeDE2LzNHMU0vWVUyMXpuMDFUOGthWll5a0VEakU4U1g3ZHdLNTJTbW5pUmdHTkhDN2tFaTdIdUI2SFo2UU9NK1oxWUErUnVpdGQ5a0lrZzRsYWtuRitubE1mUjNmN3VtZFgraG5xaGxoOFkrTzZYMXVZdG11M1Bla2FtZm83NUdhWTRCbVVzZWR6RUhrQXNTclpUMm93NW1yazYzMTZQdWhybDRPdStLQ0p4SEVZSHRCV25kNDlSZHlLR2VkT0krb2p2N21MU2NROGlYaVRFbUZ5SzZjRmJwbkNha1l4MUVQVHY1RkdJU2lpbnBQcmRKKzE5Q3RDejdHTkZTOHg3cXdQV0RhZDg4anVVYmlIOVlQVSswS3N2LzJLcUkzeU5MRXQzZUs2SUwrVURPSjdzdVBkNy9wWHFYMDExRjd5MGcyKzFyQUJsaDlOMk5rc2Z2Yks3UDE2dGRBTGxIVWE0cXR1Y0FNb2R6STVnNmdEeVRDTm9QSVA2eDhBd3gyYzJPeEtSM1U0alBsdnp6aW5RT0cxRy8zL2NoaGl6SS8zellodnAxVkJHdjlUZWxjOXFlNkVyK012SGFQSWFwSjhucjVmT3FEQ0NmSTE3cjVkOUhhOUVhYnQ1STYyZFJPVloyRHUxekFQbC94UHVSdFA1RHhHZFBMdWVuOVhsNVFlS3o5eXBnaTdSdDQzUnRKeEtmTGVlbXg3d1NraVJKMG5TMk1QSEg1b1JpM1QzRUg2Yk5QMERMTCtubFRMRC9KcjVFWHdsc2tyYlBSMHlRMEp4QVlBVmlBb1BycVArd1BwZjQwckRIcTMwdzBpeGtUZzQwWmxXOXRLYXJxRnVuNWdDeTNYR09hN04rQ2FMMWVYbXNjVVJvOEFBUkV0eEpQUU42bmlXNkw5V2RSTFNXSFVLMDdIb2hyVCtOQ0NYSFVzKzZEUkdXNU0vZU1vakpZVVZ1QmJVcThUbWZBNHRSUk1pVDYrOUdkSGZOTGNVZUJ6WXM3dWUreG1QNnh6U2NUM1pPcWpNeDNkKzcyMXpIVWkvUFY3ZDlEU0RqK2VqMXRaK3YwV0Iwd2M1V0pvWjArSDNhTnBGb1Jic0cwZXIzSXVxQTlDZkVlK0k1NmlDL29wNk02aVVpeFB4NVdyNXlXaTVRRjJVQVdScEtheGk1SlJHOFRpSGUwMW4rTytuMDRqRjlKbTA3RC9obHVsMFIvK1FvOVRYdU8vOFRZajBpVEgyV0dIdHozYlQrcThRNGxSTnAzK3BZa2lSSkdyRHBNYmJSMTRneHdmSWZ0eXNUclJQR0VTMEh6a3piUGxyc3Z4elJwVzg4c0NiMUg5YkRnSHZUN1dOdzhqYk5HZWJrUUdOT3NRN3RKNjBaUmQyTnVXbE5JZ1JZak5iUGFvaVduT1Z3R2ZNUm41Y0xFTjBtMTIzVWZ4UFIybjBZTVI3bVZ4cmIxNkp1cmJVKzBTcnpUS2IrREo2SG1PUWpENm54TWFMNzZkK0kxb2s1UkZ5RGFGbldiSjI3TEJHYTdBTjhLajIyVjNNK0EzRll1dDkyOWtuYk96R0FuSFlmb0g3dGI4N1U3NE10aTNYekVtTVJsdVBFN2t5MFZ0eWFDSjNiV1oxNHZUUW5aNEhvb3I5YjJyWlFPdDRHUkF2Y1hZajMxdW5Vb2QwUVlnYjIxWmkrMXFYelAxZTNJLzVSOE02MHZDQXhTZFV1UlozdkU3Tm43MG9NVVhBaDlhelh5eEhYQjJKNGl6ZlJhbGRpbUloc0NlRFR4ZkpxUkJBS3JWM1dQNFpkc0NWSmtqU2RUSyt4amZwby9VSzJLcTNkdFU4cHRxMUd0T0twcVA4WUw4YzJXaGw0ckxqUDVoZFlhWFpqb0tGWnlWd3ord1JtTXQrdmtpUkpralJBMDJOc283bG83VnIwZnFMRlpOa3Q3ekZpUnNvRlVybVpHT01yS3dOSWlGWS90d083djhySEo4MEtERFNrV1lmdlYwbVNKRW1hQ1g1SmZCbjdMekh1WTBXTVhYUUpzRGJSOWVuWnRDN1AzTnBzMWRnTUlHSHFJRlNhWFJsb1RHMEl0clNiSGN5T3o2SHZWMG1TSkVtYUNUWUVqZ1RlUzR5bGRCaXdTcVBPTUdLOHIwNzJwQjVUVEpyVEdHaTB1b2o0aDBXbkdhOC9SclM2N2xiV2IreXpPakhNeE5IRnVqV0o4ZUJ5MlNpdDczV0NqVkdwL2dMRUpGdDU0aTJJY2U4dXAzVUNsbEx6V0tjMnRnOGhocWk0Z1JoUDkwVmlmTnlkT2h5dlBPYkJqZlZQMGZyNkt1OTNMSEFwTVlaY3RuOVJmMnRpd29wMkJXSk14bks4dmcySWlXVldJWWJyK0FtdDR3ZlBEbnkvU3BJa1NaS2tXYzdzRkdqazhLclhzc0lBNjBNOTVteTNzbitxMjJsVzNhck5jZjZhOWluRHhUeFc3YkxwOXNadDZud2tMYitydUE3bnBIWHY2WENkS2lKVUhKWEtWbzN0UDA1MXhoQ3owNTVJekJaOVRJZmo1V05XeEN5L1N4YnIyd1dRTHdMSEF0ZW01ZDhWMjhzQThpdzZYNy84T01kU1QrRHhBK0JwWWpLYS9ZaGhPejdjNVp4blJiUFQrMVdTSkVtU0pNMGhacWRBNDRQQUNmMlVDbmdtM1o0WEdER0FBblZ3dUhKYUxvZHdXSWZXQUhJSThEbGlYTm9SUkpoNEU5RlNMeDluSGlLMCszcmFaeUF0SU05cXMvNE53QVRxTURDWFBHTnR2bzl5SXEvU0x0U0I2QUtOYll0MjJDY2Y4K1gwODhSaWZic0FNdC8zd3NBa0lwQ0VDRG1iQVhFMzcwejczd2tzVDdUVzdIUzl6dXJuV0xPSzJlbjlLa21hamMwenMwOUFraVJKR2lSWHBySkhtMjAvVEQrL0NEeEpIUkkrRFN4QkRPWHdNV0JiNEJHaVcvQUZ4SGl5UnhLaFplbEx4UGl5dWJYZlVVVDRWNnFJNFIvV0pTYStXb3NJelY0dTZyeWZDUForbHBZWG9SNm45bGhnMThaeEo2VnpQeEk0cmFpM09iQWFjQ2pSQXZCWDZaemZCN3cxN2RlTHZkTFBMd0l2TmJiOXI1OTlueUVtK2RxYkNDSHY3YWYrV0tLVjRzUzAvQk1pOUZ5VGVFeUhFTmU0bmI4UzNiZS9Sd1M5aHdLdkk2NWpYeW83RUkrOWwzT1hKRW1TSkVuU0lKa2RXMVIxNnJLYnQ5MWRMQi9Yb1g2em5KRHE5L1ZRTjRlYnl3QUhFaUhhWmtSQWR5L1JHaklmNTd0RXE4aHNaRC9IdnBFWTgvR0QxQzBnb2U1MmZRNHhkbU1lKy9Ea3RINitOdGRuWXJydlZZdHR6MU8zU0lRSUFYTlg3Y1BwckNJbUExdWRDRHQvbmRaM2F3RzVlMW8rdTloK2YxbzNWei9YNGJoVWYyNmlxL21VdEQ2M05qMC9MZWZXcTB0MU9mZFp5ZXo0ZnBVa1NaSWtTYk81MlRIUXlFRWMxTUZjdWExZEFMa0JjREYxZVBnNTRMZkFOclFQSUh2cGduMFNuUU8wZkp5TGdEOFRRZG9KWGVwMzZsYWN3N2c3aS9PNmdXZzVDVEhCVEVYclpDeW5BS09CZjZadFZ4VGJKZ0F2Rk11UEZ2ZlhxZHMyamUybnBlVVAwSDBTbW9wb3haaTdkbitrV0g4VjhIcGc4V0svL0p5V1llb3k2VEhmMXViWVpSbkY3R0YyZkw5S2tpUkprdVpBY3cyZzdud0F3MkRZbXJENkluVlkwSXQ1Z0tGRThQSmEwVzI0bWlFZHRnOWwxcDVwZDNZTU5LWWxnUHdYN1lPcnY5TStnRHlaNkhhZEE3YWpnRE5vRFNDSDBINHN5Y1dMNHl4RnRJdzhqQWppbGdPMkFNNmpIdFB3WjJtL1pSdmxyRGJuTzV6b1l2NFNNVVAwbVhUdWZyMHcwUjE4UXJIdW5uU2NsUnAxQnhKQUxrMjBwUHdiOEFSVFgvOFhpUzdhNDRFL1VRZUtmNlFlUi9KYVlFZGdjbm9jRlhBdTBXTHppT0o0ZmRRVDBWVFVNM3JuNEhWMk16dStYeVZKa2lSSmM1STN3MXZHd0pqTllZdVJjUER0Y0h2ZTloSDQwTkxSMmdpQVBqamlIL0NQcFdHWno4SG5LcWcrQTUvcDVYNFdoY1VlaFVjcnFENEpuMnh1L3lvYzFnZDl1UlNiNWg0UDQwK0I3MThMMTc0M3hyZHJjU1FjZFQxY3Z5Z3NCckFpTEg4bjNMbFBqRXZYMW1hdzJiUHc3QjhqQUducllCaFpRYlZDTVRGR0h4d3hHU1ovS0xyRGxoWmNCZDQ4QWxaNUc2ejJkbGpyM2ZDZURXQ0RUV0NUYldHN3o4THU3NEYzbHp0VlVKWGx0RHBNeVlic0RudGNEemVNZzNFdndvdjN3cjJmZ3AwQVZvS1Z2eEN6Lzg2OUNvd29DeW5rV1JHV0h3MG5ESWNsbDRQaEIzUUlOQTZHa2RmQU5WdkRKOTdWT3NQeXJLQmRrRmh1YXhkQXpwZCtIazFjcnlPTC9jb0E4cGdPeHk5TGY3TmdqNlFPSUNGbW5YNFUySmNJRC9zN2ZoN1A4cXppR0dYUXVpWFJKZmtRSXJRcngzSXNBLzhsaUhEeXlXTGQwZWs0NTlNYXJBOGtnQ1RkZDZmcm4rc2RtcGFQVE10L291NDZQWVFJZEI5SnQzT29mQ0Z4cmZManVLMVJ4eGFRa2lSSmtpUzlWaTBNUzl3RmR6MEx6eTRMYnh3TkoxUlFMUThybmczblZGQmRFSk55QUxBTmJETUZwcHdPcHg4Q2gxWlFiUkVUWWZSbjZPWHdwNGt3OFQvd242Zmg2YmZINUJ5dkdBL2p5eUJ1S1Zob0tWaG9NVmkwZ3VwNE9QNU1PT3ZTNkw0NTE2cXc2dTZ3eCs2d3gwbHcwbVNZZkJxY3VqdnNjUjFjTndrbWpZUkRjcDB6NGF4bTJOZXBuSjdDbmpLQTdGWi9KVmo1dy9EaFR0dGZncGVlZ3FjZWhBY1BoNitWajd1QzZrVjQ4VmdZZFN5TTJncTJLcmYvQkg1Y1FUVUd4cHdFSjUwSUoxNFAxeDhkb1JpN3dxZW53SlRMNExMbS9hNENJeXFvZG9QZDhubCtHbmF0b05xMlRhQnhNcHljUXREVEhvM0FwemtqOG10WkJWeEhURWFUUzdtdFhRQ1p0L1VYUU9aV2pubWltRzVkc0JkcUxPZGpsUUhrMTRsV2dtT0IzWURIMHZyVGlkYTF6ZEpMQUFuMXJOMi9JRm9qWm9jU0lkNW80SzYwejNIRjlrV0FPOUw2VzFLOW56THdBSElvTUlidUFlUlE0R0dpQmVZSTR2VytmNm96RHpHbTVOSEZmdWNBMjZYYkd3R3JwTnZmS2VyME53YmthS0tMZWQ1blZtTUFLVW1TSkVtYU5RMkg1ZjRKLzZ5Z09qRzZScjRTUUwwTUwwK0FDZCtHYnhHenpMSXRiSGNjSEhjWDNIVVNuSFE5WEY5QmRSNzg5RGc0cml4dmpLNmlBQ3dOeTF3RlYwMkJLYnZEWjllRTFaK0JaOGJDMkYxZ2wvS2NmZ2UvdXpFbTNKaXFaV0JaMW9WMWRvYzllZzBVSzZoeUFMa0Q3Tml0NUFEeVYvRHJjditOWU9QL3dIL09nNSt1QWlPT2dHODhDVTl1RytISXZNRFEvZUFMUDRlZnJ3SWpOb0tOTDRhTE40K3V0WHdKdnZRTCtNWHFNZHZ2S3lxb251b1E4dXdDdTFSUVhSV3ovN2FFZ1l2VlkraXhOK3kxTVd4VVFiVW1yTDR1ck5NcGdBUTRENnB2UTlWODNtNkNteXFvVG9GVGJvUGIzZ0h2bU1hWDE4eXdGYkIydWoyRXVpWGZxa1I0YzFkUnR3d2dueVBDc0xMbDNGcTBoblEzMHZvYzVRQnlDUEJSMmdlUU9kUWN3ZFFCNUpuQWY0QURpUGZYdkduOVdDTDRiWloyQVdSWklNTFJlZExQMjlMeHMrMkJoNGl1em84VDRmVzh0Qm9HSEE4OFNFeFU4d0xSRmYwQU9tc1hVTzdZT0s5MjlYWk42LzZTbG5NQStYWWlPQjFCZE9uT0FlU0NSSXZPSTRGdnBQVzVKWEczQVBKTndQeHAzV1pFQzlIbTQ1NFZHRURPZVh6T0pVbVNwSm5FUDhhbnIvbi9EZitlQ0JNcnFDNkdpMzhCRjA2Qktha0YzS25EWWJsRllQSEw0TEwzd1h0UGh4LzJHdmFsN3I5c0E5czhBVTlNZ0FsbHQrdTN3V3BqWUV3RjFlL2dkMnZETzZFMWdOd0g5djRDN0xjMzdGVkJkU2xjdWp2c3NSOThjVGdzbVkvMVJsZzJsMXZnbGh2aHhuSmREa05QZzFQSHd0Z2I0Y1pPNXcwd0ZzYWVCQ2Z0QUR0ZURuK3FvQm9OSnl3UEt6NER6OXdJTjc0WjNuUS8zUDhVUERVQ1Zsa1MzakFjbHZ3OGZMNkM2c3Z3NVhWaG5Ra3c0V0s0ZUUxWS9WbDQ5akY0Yk0wWXQrNFYzUUxJcStDcUNxcG1hOUhTQitBREg0aUpQNmlnV2cvV0s1K0haZ0I1TEl3YUJkV21QVHlQTzBTWU5DdktyZVRLWUxIc2FsOEdrS1doalgyMkpGN0xVNERMaW5vNWdEeWQ2TTVjVVE5RjBHc1g3S1oyKzVTbEdVQ09Jb1pMeU1jYjFhaC9aWWY3ZVMzS0FTUkVzSDR0OWVQSXJWQ0hwNTluRWlGcDF1MmFYWkhxL0RndC8yUlF6bjd3K2Z0dnp1TnpMa21TSk0way9qRStuWDBadnZ3K2VHOEYxZmx3L24vaHYzZkQzUlZVeTZVdis3bEZZTE5iTU1EbGNQbVVDR1plbDlkOUc3NVZRYlVrdk9FRDhJRUtxb2Zob1U0QjF5MXdTd1hWN1hEN1RyRHpIWERIdy9EUWRyRHRIK0FQUDR1Sk9PYXBpSmFXVzhGV2o4S2pLOVd6RVhkdEtWa0dpOW5IWU1NTDRJSkpNR2tTVE5vU3Rsd0ZScXdCYSt3TmUzMHR1c2NDclYyd0o4R2tUc2QvQ3A0NkNVN3FOYUF0enlldm13Z1RiNEtiVm8wV2V3QThEOCsvR0pOM0FEQVNEc2xkdFErRHd3R3VoV3Nud2FUY0lyUy9BREp2TzY3Tit5bDNxMzk5M1hWMVZuWTlNZVB6RFVUTHVMY1cyOWFsdFl0MmFUc2lMSDluV2w0UStENnRyWFcvVDh5ZXZTdlIydkJDb2dVaFJBdTdmWW5XZk5uT3dHckExdFFUNVRRZEJYeUM5bDJ3ajZKK0QyNUhQYlpoWDNxY0FCc1NyVHh2Qlg1REkraCtqWHN2OFJpekhZbldtQ05wUDhuVnlzWHR1MmtkTTdhVG9kTjZjcThCL3Y2YjgvaWNTNUlrU1RPSmY0d1BrdHpDRHhpYXUveVc1UWw0WXFsbzFWV2E1emw0N2dGNDRBZndnNDFqYkRaT2dlK25nTzExQUR2QnpvdkE0bjFwWXBrSDRJRUtxaVBnRzMzUXR4S3N2QzZzc3lxc2VqL2NuKy96VnJoMVAvaGlCZFdPc0VORmpLUDRQRHgvV2JSRW02YzgvekV3WmwxWXAxbkdwRmFXRUsweDc0UDdLcWh1Z3B0L0NiK3NvUG9HSExrZmZERUhwVmZEMVl2RElxdkNxaitDTXlwZUdSTnl3WDNnLzU2QUp6NE1IODVqVktacnMyQU9JUE9ZayszSzlYQkRNNEE4QlU0WkRhTnpkL2dyNjFaYlRJQUpMMFJYV0FEeUpENDU5QVFZRGt0ZURWZS9HOTVUUWZWQldMOWJBSm12MlhGUWxkZThndW9Mc0c4RjFjcFR6NFlzYWVieDk5K2N4K2Rja2lSSm1rbjhZM3lRSEF1ajhrUXlPWWphRVhiWUFYYmNDclphT0diTmJiRXhiRnBCZFRGYzhqZzhQaDdHYnd5Ym5nZm5UWXp4NDE3UlY4eHMzUXdnKzZCdmQvZ3N3Skt3OE9Yd3AxdmdsaVZoWVdEK2tYRHdzVEFxbjllZGNDZU5zUkI3YlhHNEdDeDZHQnorS2RqcFJQamVPQmozR0R4V3RrQmNxMmkxbHNkRHJLQzZCKzdwZHZ4Ym85VVpXOERtL1ozTENzV00ycVVsWWVFODltWmVsKyszR1FpV0FTVEVUT2JBa0FxcWpXSFRsK0NsWGdMSUErRXIxOEYxZVJLY25XRG5paGhqcyt1TFJ0S001TysvT1kvUHVTUkpralNUK01mNGRQWUVQTkVzRlZTVFlGSnovVWF3Y2JudjFYQjFCZFVHc01IYllhMm40ZW1OWWFOTDRkTG1lSWI5QlhKWHc5VzViamtHNUZhd1ZkbEM3eWw0Nm1WNHVUa3hTZ1hWQS9EQUtqQ2lXWExnQ2JBVGZPcE91TE9DNmpxNGJuZjQ3RTF3Y3dYVlNEamtjWGo4SkRncEgvZURzUDZKY0dJT0RmdmdpQXFxYldDYlZXREVsWERsZUJpL0xxeXpRZ29WbDRMWC93cCtQUjdHSHd3anQ0TnR0NFh0cm9WcjgvMFNrMkprYytjYkM4TVNrMkRTay9Ca1h2ZE5PTG9pdXNoVFQ2b3lWUUI1SDl4M05weGRRWFVRSFBnQS9LdVhBQklpZ003SHloUFpiQmxqSDBwNmJmRDMzNXpINTF5U0pFbWFTZnhqZkRvN0NVNXFsZ3FxWitIWjV2cHk1dWJjTmJvTURoZEo0N1JkRHpmY0IvZDF1czg4cVF0RkYrclNIK0dQRDhQREo4QjMvd2YvZXd3ZSt4VHNWRUYxQW56M1lYajRBZmpYMHJCTTNxZlhGcEFyd0FxbndDbWZoRStPaHRIallmdzFjRTBGMWNsdzh1N3cyZHc2a3hUMmxXTkFuZzZuVDRFcGo4QWpQNEVmVjFCOUc3N2RmQXpyd1hwUHdwTXZ3QXRId1RkeldQdGIrTzNpc0VoWjl4QTQ5QmR3NFdnWWZSZmNsWUxCUFBNeWk4TWlkOEFkRlRGZTVtZ1lmUjc4dEF3Z2w0WmxLcWdPaG9PR3c1SVh3VVgzd0QzcndYb0FkOFBkbjRSUE5nUElTNkE2SG80dkE4ZzFZSTBLcXYxaC85L0NiemVCVFRvOWwvMm9hQTJpKzlLNmE0QzVxTi9QcGt1dXVnQUFJQUJKUkVGVUZkSGk4ejVnTksydGJRZGFCNklGNjViQVhzQVJ3Qm5FVE1qVDI0Z2VTamZuRXBQWERBY3VwYzBZcXcwSHBQcHY2T0hjZGdMKzFNTXhlem1ma2NTWWxiMlU3QzNBRThEM2lBbWdsaVZhTFY5SlRDNlQxeTA5Z1BQTGhoSGphR1lMQVA4RlR1MW52NnBSbXZXSEVHT0MzZ0NNSThaZHZaZTRsdE5pU2VLZkVpdFF6OHlkbDg5dExLL1F3L0g4L1RmbjhUbVhKRW1TWmhML0dKOEJLcWp1amtrZDJ0b0JkcHdFazE2Q2w5SnN6cSswNEJzR3c1NkdwNitOa0FGbzdYN2QxNkVMZGgvMGJRdmIvUWYra3dQRENURGhFN0QxTXJEMGlyQjhCZFd4TUdvVDJHUXlURjY3bmlDazV4YVF1OE1ldjRmZlQ0YkpZMkhzbCtCTDY4UDdjd0FKY0FGY1VFRjFOcHdORERrS3ZsbEJ0U0lzRDh6emVmaDhuam04Z3VwY09QZmQ4SjUwS25PdkFDdHNCcHZsZ0RLWEorSEpnK0dnRGVGamE4QWFwREV5dDRmdEg0YUhYb2FYSDRmSGo0WmppRWxNWGpFTWhoMFB4ejhJRDA2RWlTL0FDMytIdng4UW9SVGJ3L1lWVk8rQmQzOEI5cXVnT2cxTyt5LzhOM1hkZnQxR3NIRVJRTTZUeit0aGVDaFBZdk1ZUExZeGJQUXl2SHdlblBjLytOOXVzTnZBWDBYNWFYa2xnRndWR0U4RU95c1gyMThrSmxNNUZYZzByYnVQZWpLWFh1cU1LdXBCQkcvNXMySThjQTh4UTNnemdDby9TMjd2c0wxVGZRWllmMEZpbk5DeW5KUHFMQWI4Z1poSVpnRmk4cHAyeHprbzNXNFgydlUxeWtXcDdzMk45ZnRPdy9tVTE3T1h4N3RRdXQvbXR0KzBXWGRybThmU243T0ppYTgyUzh1N3BXUDlOTjB1U3hrQ2w2K2xVVXdkenVaWnNzY1FyYUJQVE5mZ21LTE9POW84aGs3WDRhd2U2L2I2ZTgzZmYzTWVuM05Ka2lScEp2R1A4Um1nV3dCNUVCdzRCYVpNZ2tuYncvWUFXOEtXazJIeU9CZzNHU1pYUkV2RjhuaTlsRFBockovRHo0K0NiMzRVUHBvbnZYa1lIczUxdmdEN0FYd1VQdG84NS80S3dNRncwQ1B3eUVnNDVGRDRhcms5ajRFSnpQOXQrTlp5TUR5MzFod1A0N2VDcmNiQzJBcXFmOE8vRDRJRFI4TUo0MkJjQmRXRzhMRlQ0SlI4dkVrdzZTcjQ2Mzd3aFIvQkdjL0FNK1g5clRrZFp5aitFWnp4QXJ5d1crcG1uYTcvM0EvQ2cwZkNVWG5pblVrd2FSRllmRFY0V3dYVnRWRGxTVzFlZ0JmK0JuOWJCVWI4QmY2U3ozUDExcG1qQjZLaURpRC9uSlkvMzJFN3hKaWYxNmYxZlFPbzA2eTNJaEc2VHFMb1RrOGRlSjBBM0VMclo4bEZ4R3UrdjlKOGZMMkdTcE42ckQ4SytCQXg0ZEZFNEYvcDlxODcxUC9aQU02bEtoN0RRTTZuazdtSVVIUUM4Qnl3UTFwL0R2QWZZRzNnRUNMUVd6dzlqdk9BRFlnV2kyL3BjdXh1M2dnOFN6emZ5d0YzZERuL2JxKzMwaTVwKzE5cGpDOExMRnJjSGtIdnI1TjNFek41NzBIOSt0OHhsVDgybG5mczRYSDcrMi9PNDNNdVNaSWt6U1QrTVQ0RGJBQWJyQVBydHR1MktxeDZKOXk1Qlh3OHJ4c09TOTRIOTkwRDk5d0VONThHcDZVSlpLYUwzV0MzcjhIWFB3dTcwenAyNGl1K0NvZnREZnUwMjdZMzdQTlZPQ3d0emswRUo3d1JsajBZRHRvUHZwaTdLamR0QVpzZkJvZXZEKzlmSEJZNUFyNnhJWHlFb29YaTByRE1MaEZnc0R5c2VEaDhiUXZZZk5Gb1NWYWFlMjE0NSs3dzJZUGd3SUZjZy81c0FwdU1oSU9CK1E2T0xyTnpBU3dYM1duWkcvWVpEYU0zaHkzeVB2dEJ0VUFFakd1K09ib292eksrNU5yd3pxdmg2dS9BZDE3RmFlWEE1OVBwOWgvTCs2QjlJTFIrV24vOUFPbzA2eDJWeWhUZzcrbjJ1MU9kSEVpZXdLdi9MS21JVm5QenRDbTVOVjAyQ2ZnZHNITlJMa2wxOWlSZVB6dlRPcmJwV0tMckxrUnJ2aHk4amlhNjZFOGlXZ05DaEY1L0FJWjJLV09JcnRYVGVqNmxGWWlaMml0aUdJYmxpMjNMMEw0RlpMZUFkcUQrajdnTy81ZU84NzEwcnBzUkxXTVBTZXZYTHZicEZrQmVsYmF2OVNyT3FaMGRpYTdvbXhNVGJXMmJ5aDdBL3VuMnUzbzhWcnRyTnRjQXptVStpTmJVYThMcWVjaU1PY1NRWVRBcy8xTnJGaklyLzgwenBQOHFraVJKMG12WHJQekgrT3pFTHhhemg4RitQMVhBODBRQTh6TFJXcTI1dlJrSURVM3JIeDFBbldhOWRrRlg3dFk4dlFQSWdiU0EvQVhSK2krWEkxS2Q0VVNnZUJtdDQ0T1dBU1RBOGNEa3hqRi9WQ3lQSE9UektUMmZqdEZITVFSRFlWbGF4OEs4SUIwN0wrZnUzcS9XeWNBTDZaeS9UM1R4SHdMY1JZdzFXc3JYWUNKd0V6RXNRUGw0WGl5V0Q2SHVxbjE0V3JjQnZUM241YlYrRzlIYTlsSWlKRzVYNzR3ZUgydkxjL2htZU1zWUdMTTViREVTRHI0OWhoRUE0Q1B3b1hLTTNENDQ0aC93ajZWaG1jL0I1eXFvUGdPZjZmRitCK3h1dUx2cThmbGRDVmIrRWZ5b01kYnNmTTFXN3EvUzBBcXEyK0MyOVdDOVA4QWZodFZET0V6bFU3RFQ1ZkNuclFZd2h1cTVjTzRrbUxRY0RMOFVMdTIyYjMvWFozL1lmLzhJcUN1SThYamJsVS9Ecm5tZml0WVcvNmUxR2VOMGQ5amplcmhoSEl4N0VWNjhGKzc5VkRIRzZSZGd2L3ZoL3ViNTNBLzMveDUrMzk4MXlJOXJNVmowLzlrNzd6QXJpcXovZnhCVURBZ2lRUkVVbFVWVU1HQkFYVlI4RGFBQ2E0WVZVUlFEdXlxR1ZRSFRZbHlROFllQlJWRVVSR1V4SjhUd0x1K3FLQ0tLQW9xS0tJeUtCQlVZTWdNelU3OC9UcDN0dWoxOTc5eGhBalBPK1R4UFBmZDJkM1YxVlZmM3ZkWGZQdWZVUi9EUlVMbC90aTVwUDhNd2ZuOGtCbmszRE1Nd0RNUFlERXdFTnJLbEFISFBiWXE0Rm84ckliK0tXWnZLa0tjV0lzYjlBeGlKdU8wWElqSDlNbEhTZGYwaGthVnNRMFJVWFFQOEQrS0cvRFh3T3VLV25NUlpQaW5YK00vRGdMOGlRdFdxRE1mZkZWZ2VMTmNtOVJ6OEg2V3pyQzFMZmVvaHNUVUhwOWsrakdTMzRxOFQxcDBPdkZ4Q1hVTnFJV0VCSGdSdTluWDQxYTl6aUVEZGp1SlcyQThqL1hRaUVqOTJGQ0lxZ2xoV2J3enlYb0c0ZWdNc0ErNUVCTXE1Q2ZYWjErKzdJTGIrRE9TYXV3S1oyT1pkdjM2dm9CM3prVGlscGFJZTdQSUd2RllmNnMrRXowNkFFdzZBQS9hRXZlNkNPOCtIWGkvQUMrZkFPUUJmd096YjROYTc0YTc1dnA2L3lUbmJJbHdMMTU0T3B4OEhKNnlDTmIyaGR6Tm85cWFJM2x3Rmx6MElEOTBKZDkwR3QyWXJabzZGSnk5S2psbTdJUi95NjhHT3ViQ2dIYlM3RVFiY0pFSXpnMlBYY1h0by96OXdRZ05vZUhCZ0Jid01mbnRJWG1MczBEajJJcTRJWEcyb3ZRclcxNEU2QTJIZ0t5TGFyYy8rekFqRHhicVgrMlBMY2ViQzNDZUQzOVQxc1A0aHVTLzRLTlZDbkhFd3RqZGM4QVA4TUFiR09IQ0h3K0Z0ZzFBZ3UwRERmU1I4QlVGSUV2YUJmYmFGYlhYZDZ6QTVVN3RXd0twMzRIOXZnMXZYUS81ZytIc3BUNEZoR05VY0V5QU53ekFNd3pDTXlxWUlFYk1tSTNFcC93MHN5cEMvZy8vOHNneDVka1hjMFVGY2lROEEvcHhGWFpQRXBaQWZndThERUpmV2hxUk9wTktOd00wZGNXY2VnNGlGanlPV2hiZjQrbWlzd0VlUXVJUHBoRXVsSFpISXBXUDdUYjdzUVNYc3E5eUNDTFBsVVo5TUhBaDhoTGdkZ3doNFo1TWNUM1ExSlovN09IMFFJZkVSWURyU0QwY2oxbGE5Z1VlUk9KRWhmL1dmOVJCUjhhaGdXeTdRR2hGZnZrY3NPQ0ZWK0pxT1dHODJBQzVIQk13OG4yY0JZdTNZbTJpU25BTVFjZkVlVWwzWmMvMm5IbU5OVmkzMk5JTVdiOE9rTnRCbUJJeFlDRDl2NDYzTTVzRmNCeTRIaHQzZ1JiV3o0Wndqb2NOY21Kc1ArWCtTR2VMNU0vUTZMaEpnQVJnTzkvK2NhbG1jRmVrRXd2ajZmV0cvYitHYmJXRGJZK0hZL25ERmcvREFKSmpVRmJydURYdk1oOThHd1UxclllMmozb3B2ZElLVjZDWFFkeVdzZkY0c2VRR1lDaDltRWl2M2dyMS84dTBiQkFPL2hibGpZZXpmMHdoazdlR1E5b0ZiL2x5WSt4Q01LSUNWdFpNdGY4a0xYaElNaGI4UGdJR2xQVDk2TEx5Vjd2ayt4SWZ5Rlh6eFdjSUVUdXRnblEvQmtVSnY2TjBiTHZnQXBod0RuUW5FdzUxOWpOT1pNUE1nT0NpcFhnRE5vZmxyOG9LRnZXQ3ZYTWdka1Jwamw2YmU2bmFFZjluekJYelJCSnJjQ0RmY0t5OGxETU13RE1Nd0RLUGFZQzdZaGxGK1ZJWUx0cnBGYTB6RU45SnNCNW1aK1dPLy9zeFM1QW56MVVIaStTMUVyQjQvUjBRZ25TbTdQRnl3RDBlRXYyY1I2eUZORG5sQUQ5ZlZCeHI3YlNweVBJVUlWeTFJZGNPTnh4OWNnMHl3OGc1aWVWU0lXSFNDQ0lRT3NZeXFHNVNUVGRyYytvUTQwa3hVaFFpem03S3N5K2dNeDBoSGJlQm5uMVNJL1ljdjcxTy92bjdDUHNvdWlHWHVMOEc2ZS96K0V5ZzVUcW02anc4TzhueUR4SjhNenl0QUkwU29QSWJJQmJzVmNuNksvUEs1R1Z1YldoZTNHQlp2Z2swTzNFU1krQUs4V0FSRjZuYmJERnJzQkEzZmhEZVBocU1lZzlGeDk5eDBxWFhxck9GWjQ4RGxRZDVqTVBveEdKMEhlUTZjTHVkQ2Jxejg3UmJCb21Xd3JBRTA2QWs5SExpL3dkOXVoenNjdUZzaTEzY0Fla0tQTU02dkkzbXl0QnpJU1VvRlVMQWFWb2ZyamhCclg3NkJiOTRwSVlacUx1Uk84akZVQzZEZ0xYaXJGNXl2YVNLODRjQmRDcGYyaHQ2OTRIeTFuaXp0K1FuYTVram9wenZocm5qN0hiamYwc1E0blFKVEhMaURNdHpUVjBIL0QrQURCMjRvRE5rZG1tdHk0TDZENzNRWmZ6OWxlMTE5S3ZlbFlSaUdZUmlHWVZRclRJQTBqUEtqTWdYSVJ2NjdJN0tLYzRoYjZ4QkVXUHVSU1B5aUZIbUdCUG0yUXNUSDg0bG13VDdFcjNla253VzdORFJCWWcvK1FNa0NHMFNUNW93RG5rUGlGTTRLMWk5SFlpMHVSQVM1c3hFclBDMmpDQkUrSEhDcUw3T2hYNzQzVnJmT2Z2MmRmamtVQ3Rzall0ZUpwYXhQbktZK1g1STdOWWdvMkFaeFY1L2w2LytUMzBkalFCNUZKS0NXbG5QOHZyZjc1YzVJWDcrSFRJNnpIaEc2dHduMnVRbDQwUi92YTc5L1RyQjlKNkxadEQvMytmNUZjUUh5UXIvdXM2RDg4QnkvZ3dqRngvdmxIWHg5SGlBU2xFQW1Scm9iaWVFM0dSRTFTOExoUmJxajRTZ0hiZ0pNK0JWKzFkaDdPdWxVRCtqcHdDWEZJWndNazR1a1Q3YlhkY1BnWGdldUVleVdSVDJTS3BZaWhzVmpITDRNcjhRRnpxdWcvK3Z3ZWt2cHMrMlBoK09BV2hOaDRueHhUYThiSGlOZVpqb0JNaDIvd0M4cllXVzY3V3FwbUNscDNnSW9lQUZlNkFTZE5BMkcyN1VQY2lEblRYaXpvWStoV3RyekV4Y2c4eUR2YlhqN0NEak1pNmExa2dSSUIyNFRiSm9CTS9ZTllweXVnbFhyZ2hpbkEySFFVQmd5RklhRVF1OWdHS3oxNmdlWEQ0Q0JlbDUrZ1Y5ME9lbjhqWWZ4V29mL1NEZ0lpeFZ0R0laaEdJWmhWR3RNZ0RTTThxTXlCVWdRdDFtSFdOczFENDd2RUpGbUJ1S3lITGRBSzAwZWlDYXpVQUV5S1YrWS93VGtRVDdiVkJ1WlRYYy94TUpKazBPRXIzRGRqb2pZNUJEcnJYekVCZjFHeEFKUEJjWVQvT2YvUStJeWJ2UmxYUXFjN05zK2w4amk3emhTUmJqZEVEZnNWWWpGcDRvUERoRVNHeUV1a0E0UncwcFRIK1VqWUI0aTRqaEVPRXVpa2EvTE1wKzNCeUprT21SVzZnc1E0ZFN4ZVc3ZVV4Q1JyeVV5Qy9ZRzVKcmF4Mi9YQ1llbUlhSXJpUEQ2QTNKZUZ5RVdrL0hKTVJvZ0UvMHNRQ3dVVnlPenFGL250eC9pajdVS2NWWGRCam52b1JqYkNqbW5DeEh4c1lmZjNnMEpHZUJJbll4cEgxLzNxVm0wTytWK2RlQ0dpNWhldHpmMGpvdGxTMkJKd3F6UGRmSWdiejdNZnhRZTdTTGlMU1BoWVM4OGJjOW1VQnFCN1ZCb1B3Ykdaa29UNFEzOW5xN01KSUd3RzNUdEJsMlR0czJHMlg3L0ZHRlRPUXlPdUFHdXo1UTBid0VVeE12dkQxYzdjTjJoK3pwWTkyRXdDVkpaQmNnRUliUnV2TXlSTUhJNERQOEN2bkRnM290aWpwSVArYXZsZWdaZ0lTelVzZ0tyeVcwZmdnY2RZcG41RS94VWtoQ3JkSVl1RHB4YTRqcHdnMFQwTnd6RE1BekRNSXhxaXdtUWhsRisvTjd2cHlRQlVwZUhFVTMrY1RySjRtUzZWTnI4MHhCMzZ0QWk3eE5FNEx1RVNORFRzbmNBZHZiNTlnVVcrMjFkRUd2UHdpQi9IOFFkVzYzNkZnRW5CY2VaRjZ2TDdNMm9qL0swejdQSkg2OER5UXowZWNZU3hUbFVBYkk3a2NnNWgrSXpvMmREZTMrTUl4Q3hiMWxDWFZUMDdiNFo1YWRqVzhTZCtrK0lvQmllMS9lRGZMY1N4Ung5SGJrT2QwTGlHV3IrQXA5MCtYcEtKdVYrSFFwRGRGSVFGWDE2UW84ZTBQTjBPTDJldUpxbjBBVk9kZUFtd2h1TFlORUcyTkFGVGgwUDR6ZGxudmlwcElxNWxiQlNSY09Wc05LQjArVWY0VWNWMkU2SDA5TUpXNW5FcmlRQmNnV3NHQVdQYUdvSDdWcERtNkV3WkRMODI0RWJEK09Id3BCSk1NbUJheFVKMVVydG0rR1diQk5RVzBXNjF0RG1LWGk2RUFxN1FHY0hiaEVzY3VDT2dUOXV6dm5SL0tFQXVRSldUSVEzcHNHMGlmSmlvazVjZ0ZRYVFiMk5zREZmN2cxQTRra210VDBVSUgrRUgvU2NMNGJGSGFIamUvQmVNRHY1TmwvQ2x4L0dacGR2Q1MxL2hWOC9nbyswajU2Qlo0cWdxSy84bmhpR1lSaUdZUmhHdGVUM0xwZ1lSbVh5ZTcrZmJpTnlXUWF4ZkNxUGlSbnJJc0phdHFrWnhRV21RNGdzNjQ0QlBrQW1xNG5Ycnc0eVE3UzZQWjZNQ0hmVEVldEVGUkhiSWJOOTd4RGJ2emx3RVdMdGVCNGliSmFsUHRtd0ZkRU0wc3JCaUpoWkN6bC9XMjFHdVVtY1JYb1JNNTFBV2g0MEFiNUNYTXduSVphZFNmVEFUNlNDQ0ppWElkYVhRL3puYlVqc3lHemNWUjJJWldNOE9YQUZVQkJmMzFsRTYvK2lNZjQ2UWFlRDRKQmxzS3dMZEo0RWs5TEZEOHlHYk1YRWVJekpnK0NRbzJUeUlHV2JhK0ZhUkZSUG9iUXUyTmZBTmRwV0FMWHUwM01TdUNqWExZMGd1aXMwZHVCdTg3RStuNEtuOGlDdkdiVFFQRS9BNDJHOHhkS2VuN2dBdVJwV1Q0T1BYNEFYbDhMU2srR2tXUHYvRytPMEh1eFNBQVcvQkRGTzc0WjdIT0t5VDNDdGhRTGtyWERiTy9DT251TjlvTlZTV0xvVzFwNEw1NDd4TTJlZktDRWNBSmtRYVQ1OHZ3RTJ0SVVEdFk4YVFJTnY0VnNIN2g2NXptMUNYTU13RE1Nd0RLUGE4WHNYVEF5ak1ySDdxWHBRWG1LZFViMXhnQnNCSStKSnJRSGo2OXZLYk9RQXFJdndCeUl1QTdDVHhCSmxHbnc4VDZ4bEFlcmVCL2RwUE1sc2VBeEczeEhGSFMwbUZsNEtsNDZBRVUzOExNa0FoMEw3WCtIWE5iQkdZMDllREgwZHVCbncyZDZ3UjNpTXpSVWcrOEhsdmVEOGdURElnUnNNdCs4TTlRdWc0Q3B4MS84dmFzV29iUW1QY1NpMFB4Zk9QUkZPZE9ER3diam40TG0xc0hZV3pEb09qbkhnbHNQeWhyRFRRbGo0bUkraFd0cnpFeGNnNDBMbEdCZ2IxbTBRM1BRQ3ZEZ2NobjhOWHp0d09VR00wNGF3MHh5WTQ4QjlEcDhQaCtIajRWK2hBQW1wTVNCQlJOclFYWHRrTkFrVys4TUJLbjZycFdQWXJuMmcxYy93c3g2VDRpOUhETU13RE1Nd0RLTktZNEtKWVpRZmRqOFpSdlVoN2YxYWtoalhBM29XUU1GNldIK2d6TTcrWDR1NUJ0QmdHU3liNnVOUWRvT3VoVkQ0SS95d04veGhjeW9hRjlqaW5BRm5yb0pWK1pCL0pwd1JiaHNBTnhaQjBXSllmQVFjZGdxY01nb2VXUUVySERMVDl5aDRSRVhYMEFWN0ZEenlMRHc3SGFZdmgrV2hhTmNOL3VUQTVVTHVHWENtQTNlVldBM1RDSFliQ0lOV3dhb05zRUd0SXgyNGhiQ3dHVFFhQnNNY3VQdmhBUWZ1Y3VpWEQvbUxZTkVBdVBFWCtNVWhjUkJQZ2hPS29Pai9wY1pRemZyOHFCczB2cy83d2lYeEZQYjV1WER1ai9ERFJ0aTRDQmJka3hEanRBRTB1QS91V3dBTE5zR20xYkQ2RS9qa3VzanllYXNjeU5GNkhRTi9uQUFUQ3FGUXorSFA4UFBsWXNXN0hiRGREUGhzUUJESE5kNnUxckQzbC9EbHhkQTNYVnNOd3pBTXd6QU1vNnBpZ29saGxCOTJQeGxHOVdHekJNZ2I0WVlpS0NxQWduTmxNaDY2US9kQ0tGd0xhMVZndWw4bUp3TGd6L0RuQWloNEdWN1puSXBtRXRnNndKRU8zREpZMXNtN1I4ZTVGQzR0aE1KcE1PMFd1TFUwTHRMZndyZnJZZjBYOE1YejhQd2RjT2Q1MEF2WVFWMk1OWGt4ZGp1MUdsd0VpMDRPWXFqT2czbGgvdGt3ZXhwTVd4T0xvZm9KZktJeER6VytveU41RnZLU3pnOUVMdHVrc1lEVVZKcFp3RXZpSlhqSmdmc1ZmajBGVGxFeGRTSzgwUjRPN1FOOVZzQ0tJaWc2QVBiM3U2VllOYVpwVjN5eUo4TXdETU13RE1Pb0ZwaGdZaGpsaDkxUE5RL3I4K3BMMnI3ckJKME9rMGw1aXJFdjdQc1ZmTlZOSnM4Qm9CazBtZ2Z6NXNMY0dmRFpLQmpWQ09xRis1MENwelNVeVhOS3pSMXdwN29mSjlFWExtNHBzNWlucFJ2OEtXa2luWkpvS3ZFNUU4TVdOSVVtVDhIVE0ySG1yUkovRTRCMjBPNnFoQmlxdTBQemkrQ2l5NkZmTHppdlB1emNBcHJkRUl1aGVoQWNvcGFFeDhFeEg4QUhZekxFVUMzcC9JeUFFVDdHcE1QSFZJeW40WEQvUUpsdHZsdzRHVTY2QSs0OEdvN0NUOHpUQmxxSGVScEFnMTRTU3phUlMrSFNBVkc4V3NNd0RNTXdETU9vMXRqRHMyR1VIM1kvMVR5c3o2c3ZaZW03YkNhNU1hb2VkcjhhaGxFdHNlRFZobUVZaG1FWWhtRVlOUThUc1F6RE1JeEt3d1JJd3pBTXd6QU13ekFNd3pBTXd6QXFqTVQ0RTRaaEdJWmhHRVlLYWlsa0xvdUdZZnl1T0JhTzNTYVlQR1U1ck5nRFdpVGxmY1ZQUU5NSk90V0RIVitIaWNmQk1UZkFnT0Z3MzJUNFQzZm92ZzdXL1J2K1hjS2h0MjhHMnkrQzM3WmdmV28xZzEwV3dUb2tGYU1GTkRzSGVpYk5YajBBQm5hSGJ2ZEJ6ayt3OEJQNDVDdzRxNjdNQ0EzQTIvRHFiN0M2SGJSN0E5NllCdE4wNGg5bGIvakRWSmp5UER3M0JPNEYrQm1XdlFkdmJRMWJuK1B6RjhER3BXbE9aanBhdzk2SHc5RzZ2QUMrbndvZkhRWkhQQTNqQUxyQ2FkL0I5OEZ1ZGZhRmZkcEQrNDdROFVGNHNEdDBDOHY5QUtaKzVHZEpOd3pETUF6RE1JeWFnc1ZETWlxYW1uU04xYVMyR29MMWVmV2x6SDMzRy93V3pxSThBU2FrbTJGWjk1a0RjMmJEYklEYjRRNEg3bkE0SE5ocUNrd3BnSUsrY0hHNlk5YURYWDZFSDUrQlo3WjBmU2JBaEZ6SXJRODdKMjIvRUM1dzRNNkJzK1BiL2duL2RPQkd3YWlGc0JEWWJna3NDZXZZQkpvQzIzNEtuMjZDVFVWUWRCS2NvR1UwaGgxbndHZnh0cjBLcjhiWHpZU1psREFMZHZ6ODlJRSs0VHFkQ0djYWZLenJ4c1A0c0YxRlVLVGJsc0xTbnRBalh2WmdHSnl1ZnczRE1BeWpxbE9ha0FEYmdNeTZkaUMwM1FrYVZsQ2ROcGV0dDNRRnFoTU5vTUhtenFoWXhhbEsxMEdkK0V5V1ZaamFhYjVud2g2ZWpZcW1KbDFqTmFtdGhtQjlYbjBwYzkvdENYc3Roc1VUWU1JKzBLbys3SHdkWEtjaTNuQVk3c0ExaGwwQjlvWTlITGpwTVAwR3VINE96SEhnQnNEQUcrRDZ3VEI0QTJ4NEFoNlB6d3l0aklHeGVaQ1hOS04xWmRlbktUUlpEYXRId2FoMDUyZzhqQjhHdzNJZ0owd3pZSVlETnhKR3pvSlpCOFBCSGVESU0rRE1mdkFYTHdMV2ZRNmVjK0RPZ0ROZkZZdkkzOXBCTzRDbjRPbWxzTFE5SERvUUJ1VkM3azdROERFWVBSN0dkNEpPdjhLdmU4TWZmSFVjNEw2QmIwcEtFQW1RUjBJSEI2NGYvQ1VIY2h5NGwrR1ZsK0VWQis1MnVJUG9BTzVSZUJUL3pOVUVtdXErdW4wY2pOc2RtcGR3ZVJtR1lSaEcxV0p2K0VNdTVIYUZiZ05od0pmd3BXNDdBWTczYnc0QkdBeTN6NGJaVGFEcFgrR3ZEdHhGY0ZHNnNqdEJwMjdRRmVBNE9HWWlURHdCamdmb0R0MVBoQlBUN1RzQUJ2NE1QM2VFam1teWJOOE1Hb1hwTlhodEUyenFCbDNqMjNTblhuQmVIdVR0QkEwYlFiM0xvVjlTMHZ6N3dyNHJZZVV3NzVJQk1qaWJDRytzaGJVcllNWEpjRktzYnJYNndpWFQ0T08xc0hZZHJQc1d2ajBQZW1rR0IrNjNtTnRMcHZYcEdBRWpib1piZ0RyOTRlcTc0WjV3Kzh2d1N2ek5hdng0UzJCSjByYnhNSDR4TEc0RXU2WGJmeWJNZkJsZWpuOFBhUUpOVzBPYmtwTG1md2dleklPOFRLa3Q3T2V6bC9vNnVBcXVMQ21kQVdkbU91L0tYSmc3R1NabnlqTVRabTZDVFFRdVRURzIreEErUEFWTzBSWEh3ckdUWVhMQ3RRVkl2NFZwRkR3U3kxTGlOWGdPbk8zQTZiay9IbzdMaGR3MjBCcGdHTno3SVh3STFJWElTa0gzRHdiWjdodHdrMkJTcHZOZ0dHV2dKZ2swTmFtdGhtQjlYbjBwYzk4ZERBZXJPS2JyK3NJbERseExhSGtuM0JWYUd4NEliYk94dm90YktTck5ZZmNDS0xnUDdxc0s5UUVaOTIyRWplRXpoeklVaGd5RklWM2cxSkxLN2dFOUg0UFJVMkRLQUxneEQvSmVnOWNjdUEvaHd4N1E4MkxvdXhwVzUwRmVTMmpaQkpvbVdVQm1xSHVwK3J5UEZ5QnZobHZXd0pwN1lhZ0ROeHRtTjRTZGRvS0dYOFBYWGxSOEVxZ2JIak1QOGtiQ3d5b0FBL3dFUDZuSW0yMDlETU13REdPTFV3OTIrUnErWGdFcm1zUHV3K0YrQjI1UDJPc3BlTnFCZXg2ZTEveG53VmxGVVBRWVBEWUlibkxnVkdCTW9qUXVHUWZCSWNQaGZrMExZYUcrMVF6WGF4b01nMHN6NExrS3Jwd0xjL3Y0Z1VBSE9ISi9PS0NrQWRKVW1Mb01saldHSFVGY05lYkQvQUlvZUFxZWVnSWU3d0tuaHUwZUIwODZjTG1RT3dKR1BBUVBUWU5wOThBL05FOTVDWkRPdjRVRnRwb08wNHVnS0JSdEhiaEZzQ2pUL3VrRXlCYlFMQi95azBURmhPT25mQThaQVNOS015aDlERWFuRzZSZUE5YzRjQWRDVzREQnBid090SjRscFEvZ2c3Q042UWJQdVpBYjV1MEFSNWEyUGlmQkNlSEFFdVNOdkY2bjZjNzdPbGluQS9QVDRmUndlemJYWUZ5QWJBVDFjaUYzSkR4OEFPeS9FVGJtUUk3bWp3dVE4YllrOWIxaGxCT2xldUNyNXRTa3RocUM5WG4xcGN4OXAvL1g0YmdnaytBWG9tUHhxNkIvL0tWdVMyaVp0TS9sY0prRGR4d2NVeFhxQTJMdzRFZzJhdEI2aE9PUitQRjJoY2E2YmlKTUhBLy9HZ2IzZmdmZnZRQXYvZ2YrTHo1bWVRRmV4TWNWM2gyYWgzVjlIcDdYOFZGcmFLTmpzcWhLcFJjZzM0UDNub2ZuNThQM2MyQk9DMmltZVZwQXMybnc4VmZ3RmJDVjVyOEdydWtIZitrQ25ZZkQvYnREODkyaGVYczQ5RHpvbGNsQXdEQU13ekNxRk0yZ3hSZndoUVAzRUR3RVVTeVZqYkF4SC9LOTFkLzJBR2ZET1RtUTh6VjhQUUpHVElOcER0eDQrRmZjSldKM2FGNWFsNHdlMExPVXdrMHh5N2RNYVFBTXpJTzhQa0VzbG5QZzdOYlFaaVE4dkI3Vzd3OEhlREZtZTRCVDRCUUhMbnhMZkNQYzRNQmRBOWNrbmRmZTBOdUJtd0x2RXdUQkJ0Z1o2dXQzbDBab1RMYytIYUh3Y3lpMEw0UkNML3JXQnJaeDRPYkQvRXo3cHhNZ0FaNkJaeHk0UTZFOXdPRncrS2Z3YVNmb0ZEOSsrUDFhdUxZL1hBV1JBS2tET1kwbnBNczYyTlZqcWdENUpYd1pUNHRoY1NoQVVzcnJJTjYrYVRCdEZheFNnVG5kT1pvR0gydThubkJiYmt5QTNCVWEzd2wzM1F5MzlJVkw5SzMxS0hqa0JYamhKcmk1TDF3eUh2N1ZGeTRaQTJQajEzWWoyQzBmOGgzeTVsdFRBMmdRMWluZGRaTE5OZmdjUExjUk5qcHcrWkEvRUFhbHU5ZlVWU2hNSGFHakF6Y0NSbUFDcEZIeDFDU0JwaWExMVJDc3o2c3ZaZXE3dHJCZklSUTZjRmZBRlNXTmZVTnZrWHF3U3p4ZVk1aDh2TUppM0E4UE9IRGhtSFJMMWdkZ0oyam93Q1ZOTkFNeTVzbUJuTy9ndTdETXErQktCNjRWN0tONVA0VlBKOFBrS1REbFIvanhNRGdDQ1RXMS9lRnd1Qi92cFl5TnhzTy9zbnoyOE5YSi9rVjJILy9jOFJROHBmVjVBVjRvZ3FLd2ZZL0I2QU5nZjEwT0JjaDB4MUEzZU1Nd0RNT282bXk3R0JadmdrME8zRVNZK0FLOHFFR1BSOEVqemFERlR0RHdUWGp6YURoS1JhRnNVbXRvVXdhWGpPMS9oQjl5eGRKcU93ZHVESXhOMTVDU3loME85NE80ZEljQ1pETm9kQVFjbHJTUHVvYnJHMDkxR3dleGlDeUV3b1Bna0Z2ZzFoN1FNNnpQRkpqaXdCMXpYUFNaQUFBZ0FFbEVRVlFFaDJUcUFFZjJBbVNtOHhVWGZzYkJ1Qy9naTcxaGo1Mmh2Z1BuMzZpbXJVY0JGTVRqMXFqZ3FNS3dEZ3Bidzk2RlVQZ212QmsvZnZCOXE1L2dwN2ZnTGRoOEM4Z2sxK3Yxc042UklrQ21QVWRKMTBGcHJzbUQ0V0RkUjhWMUhmQ3BKZTRxV1BVei9LekxBQy9BQy9OaC9tbHcyaS93eXl5WWRSUGNYQWlGdzJEWUJKaFFBQVZIUW9jeFhvQWNDa08raEM4ZDhrTEFnWHNKWG5vTVJuOEZYL25qN2hpMk41MEFtYzAxZURIMG5RN1RIZUx5Y3h3Y28rRUg1c0NjTmJCR2x6dkFrVG1Rc3hBV3JvU1ZPWkRURWxvNlRJQTBLZzBITlVhZ3FVbHROUVRyOCtwTG1mcXVFZFRUY2MzcGNMb0Rkem4wbXdnVEhianI0THBKTUVuWGh5OGl4OE40SGErOEJDOGRBWWNkQVlmcG1Pc2hlRERwbUUvQTQzN01WU3orKzVhb2o2ZTJBL2NFUEo2MFVjZGhOOEQxSDhGSDZnSFNDODUzNEk2QXd6U3ZlbEJwMG1lYzFyQzNRMkl4RG9maG9VWGxISmd6RmFhbXM0Q01oUXB5VUhJTVNKM2dwNDkvN3VnRW5SemkyajRPbnR3SUc4UDJoYUYwd3ZyblFkNjVjTzQ3OEU0dk9POGNPSHNHekZnSks0a0pxWVpoR0laUlpma2IvTzFvT01vaE05ejlDcjkrQTk4NGNPb1dvT0pUM0wwVFlESk05bS92dHRkMXcrQmVoMWh3aFhsTDQ1S2hBNVVCY0tQR29Ya05YanNZRHRZVTVpK0w4S1NCbjYrQUs0YkNrRXZoMGxDQW5BL3o0OEtQaW1DL3dDOWFUaGhVZXhXc1dnZnJkSGtnREZJMzJWdmcxckRlb1F1dHBpUmhTYmY5TC95dkEvY3NQQnVXRXdvL2ZqQllCOFNsd3lGV3FNbFhRZnJ6cDI3Y09tQ2JCdE4wSDUwWlVFWG11QURaR2Jyb0lDdnMwOGF3YTJQWVZTMGVkZmxSZUZRRnlIMmdWYllwakJXVTdYV2dNUjYxNzMrRDM2NkNLeGZDd2sydzZUYjR1K1pSaThtNEFKbEpYTmMrZUJhZXZRZ3UrZ0srMkFBYkNxRndNQXh1RERzdWhzVWF1a0FGU0lnRTc2Zmc2V253TWQ0MVNDMlRDV0pJNnZFMndhWVpNR05mMkxlMDErQUg4SUVEMXh0NmgrZCtDcnkvSEpick1yQURzTU02V0xjVWx2cEppMnFaQUdsVUlqVkpvS2xKYlRVRTYvUHFTNW43N2xxNE5oVDhRRjRtYjRBTlFLMGtsMmVkRk9aNWVINGNQRmtFUlpmQ3BaZkRaUVZRTUFObWtFYWMwa2xrMGswaVdkbjFnY2dDY2pnTVQ5cXU0ekNRTWJHT2s3dEFad2V1TzNUM1dXdTNoZjFPZ09QYnc2R0ZVS2hqemw1dy9qeVlOeEFHZkFxZkRvUkJmcDl0MUNDanBQUVlqS2FVZmQ3SEM1QUh3UDRPaVFYNUtyeTZBbGFFN1lzTGtEcHVoZWg1N0RGNDdBUTR2aEFLazF6U0RjTXdES1BLRS96SjFWWFh6VEF0Z1NVSjdxbDE4aUJ2UHN4L0ZCN3RBcDBCMU4yVVFKUXNqVXZHZWRBcm13R0E1bGRMeTB6cEFOaC9WMmlzZ21jMzZIb3BYTm9hMnVqQTVRdzQwNEU3Rjg0TkJjaDh5RjhMYThPR0YwQ0JBM2NTbkh3OEhPZElkWEhPaC96VnNGcVh3emV4b2JDWXFYMUpsbTNOb01VU1dQSWIvTllVbW9UbHBCTitEb1gyRGhGYU0vVi9KaGRzWUFjSGJpRXMxQlVud2NrNkVFc1NJRitEMTN6K09sQTZDOGhzOG1tYUFCT2dkTmNCeUdCd1Bhd3ZoTUp1OENjUWQvdENLUHdhdmo0U09zVFBVU2hBaHR0eVl5N1l3TmJYd3JXcllOV2I4T1lUOE1RYVdOTVAvcklNbHQwS3QrVkJYcTZmK0VrRnlCeklVVXZIZmFEVk5QajRRcmdBWUJRODRvOWJTdy9pWTZNTzF6QUs3OEc3dWkyYmExQUh3cHIwZ1NJcG5RTm5Yd1FYNmZKU1dLcmhDYnhGZ3dtUVJrVlRrd1NhbXRSV1E3QStyNzZVdWUrNlFWY0hUc2ZBUUoybHNOUy9pQ1F1K1BXRzNrVlF0QUFXK0ZtczYycUlHQWZ1Qy9naWpJa1lSLy9QUSsrZUxWa2ZrRWtySGJpTG9XL1NkZ2R1SXJ4eEg5d1hDcER0b0oxRHdpSzlEcTlyYk90d2pIb09uUDBoZlBnT3ZQTW9QUG9ZUEZZSWhjZkFIMzN4ZFZwRG00N1FjUmJNS29JaW5lUkZueDNVWU1NTHBLWHE4ejVlZ05ReFhpODRmd2tzK1JRK0RkdW5BdVRsME0rQit4RittQWt6bDhQeVE2RzlDcW41a0w4UUZpYTUwQnVHWVJoR2xXY29ERkZyTFAzVDdnazlla0RQMCtGMFA1aElRV2VpbXdodkxJSkZHMkJERnpoMVBJejNzLzMrbDJ4ZE1vNkg0elR1blVQY1grTVdrT29Tb1dWbksxVGxRRTRqMkcwNDNEOEtIbGtDU3c2Rjl0b09GVjUxMEtVQzVDYll0QWJXaE8zSmc3eFEzRmtOcThNMno0VzVqdFI0TkZyWHVBQlppaGlRZFQrRlQzVkFHTThmQ2oraEc0ck9WSDRyM0JZL1RyaC9DUUxrZG81aUU5blVXZ0FMMUUwbkZDQlh3c29pS0xvSmJnN0wwTmlJQlZBd0IrYm9HL2hKTUtrTnRBN2NlT280Y0N0Z3hVSlltQWQ1NmZwVjk4bjJPaGdCSTk2QmQzVDVIWGluRC9UUnBCYW1Eb21mZUp3UDBGNGFBYkl4N0xvZTFvK0VrUVBneG5nZFZzUHFFK0Q0cVRCMUZJd2FreEFEc2dVMCt3VitXUS9yRDRHRHhzQ1lBaWhJNnB4R1VFOWp0dXE2Yks3QlorRlpGZE5mZzlmYXdvRW53b2tud29tZndDY3JZYVV1dDRCbTgrRjdCMjRaTEhzUDNtMFBoenB3dzJBWXFRSmtuUXpYa21Gc0xqVkpvS2xKYlRVRTYvUHFTN2tKa0pyNnc5VU8zQ0M0Q1lvTGZ2M2hxdVd3L0NnNHVnZjBmQnZlTG9LaVFpalV6L2ZnM1p2aEZqVVFDR2tLVGZJaFA1MUxkR1hYQjJRVzdFMndLVTFNd3pwYWx4L2hoNmt3dFFBS2ZvYWZ1MERuamJCeFBJeGZDU3Y3UUorTzBMRWpkRlFMemh2ZytyL0IzMjZHV3pwQ3h6dmd6azJ3U1FYWVp0Qm9JQXhhQnN0V3dzcWUwRVBGeS9adzZJVndnWHA0RFlBYklUc1hiRTE5dkFCNU9mUTdBODdVV1BLM3dkKzFnYUVBcWVMdGNsZytCZDRmQitQYVFic3dIdmQ4K041UGdGa3I0WHdaaG1FWVJ0VmpDU3lKSjRmRUE0eXY3d3hkd24zVmRiTVRkRG9JRGxrR3k3cEE1MGt3S1JUUFN1T1NjVEtjTkFmbXFHdXNsdUdJWWtBR2xtRC8zWllET1JmQ0JRVlFFRTlobmtGdzB4SllrZ001eTJEWlhKajdJL3pvd04wRU56dHdoOEVSb1FDcGIwQUpMRHFud1B0RlVMUXJOSzRQT3hkQzRZL3dvMjYvRys1eC9OYzZyMVpZMTgwVklOVTFkeUs4a1pUL0cvaW1NZXc2RVNaK0NWLzZUWFhWcFY0bmcwbWlKQUZ5TDlqVGdRdmYxQUtjQ1dlb0JXa29RTTZEZVgyZ2o3N3RyZzg3WHdWWGF1RHcyVERidStodjlSZzhwcUxjU0hqWW4vZXRkYUFHMGF6WGQ4Q2RiOEZiTGFIbDYvRDZBbGlBajE5VW11dGdJcnl4QVRaa0VpcFh3SXA4eU5kNFA2VVJJRUdDdUlPNEZIV0RQdzJEWWMvQU04MmcwYlZ3cmJjbzNocllia3lDQ3paQWQraGVCRVVEWWRBejhNeDZXQjhjb3JaK3FRZTdGRURCTC9DTHJzdm1HcHdPMDhNWVIrZkEyWm8raDg5WHdTcGQ3Z2dkTmRabHJwOEZXeWVoR1FBRDhlZnRXL2gyRVN5eW9PaEdCVkNUQkpxYTFGWkRzRDZ2dnBTNTcwNkE0NytENzVyRDdtM2h3RHpJK3cxKzA1ZXNjY0Z2SDJoMUNCejBOcnp0a0ZBc3o4Rno3YURkNFhENGEvQ2F2bUFjQitPU2pqa1NScTZHMWFGSHpaYXFUeE5vdWhwV1B3cVBKdFZWUFRhbXdsVDE2RmdOcTZmRDlOYlE1ai93SHgyL3RZWDkxSGpCSWZFVE0zbGhnY1NJM3dTYnhzRFkzYUU1UkxISXUwTjNCNjRJaXViQW5HYlFBdC9ubWNhUlllcmpCY2pHc0d0OTJIazVMUDhKZm9wUExLZ0NwSVpQVWhmc00rRU1OZEQ0SEQ0ZkJ2ZnFjdXhsdjJFWWhtRlVYVWJBaUhoUzhTVyt2aTBjcVB2cG05QlFkTkU0TXRQZzQza3dEemJMSldQYlJyQmJLTWhBaWdDNTlldndlbnpXdUJ6STZlUC8zSUc2RUxrdmFKNzc0TDVjeUwwTDdsWkJLeC95TDRRTHRDM3JZWDBiYUIwS2tDL0JTdzdjY2Q0U0R1QUN1TkNCbXdKVDNvTjNIYmpCY0x0dWJ3Zzc2WXpmbjhQbncyRzR6cTYzT1FLa3ZpbDF5QXg2R3N2UGI5N0tnVnNGcTViRGNuK3V4Z0Ridmd3djYzN3JZSjFPS3BOMHZFd0M1Rmx3bGdQM1QvaG51djJUWnNGV2VzRjVEdHhQOE5Oc21CMjZ0S3VnckpPaFRJYkpwTEdBMU92dW4vRFBRaWpzQjM4SjY1RE5kWkFET1kxaHgxRG9TMnJQVS9BMGdlaWNOR0JWY21NQzVBMXdmYmFEVWtjVWh4UlNCVWdRMTNLUVNXMVd3U3BkUHdodWVnRmVIQTdEdjRhdnRXMjZQWnRyOENxNHNpZjBjRjZBTEttT0ErREdDVEFoMXd1UXcrRit4My9qdy83M2pid0RsL1JBWXhobHhGRnpCSnFhMUZaRHNENnZ2cFI3MyswUEI0VGp6aU9odzFWd1pUemZnZEQyT3JndUhuY2RSTlRyQTMyU3RnSHNEUFcvZys4MGxNMldyTTlMOE5KMzhGMG95TVc1Q3ZvRDI3V0ZBL2VHUFFoZXJoNEs3VCtBRDRJWnRMZnRCbi9xQXFjMmd4Wjd3eC9TaGVmeCtiZHFEcnVIeHpzWUR2YmptMXJJbURLY3NLZFVmWDRjSFBNVVBLMHUweDNneVAzaGdERFA1ZEF2UE1mZndYZUJ1TGo5Vy9EV0JYQWgvZ1gwdnJEdk9IalNYdmdhaG1FWTFab2tBU21rQi9Rc2dJTDFzTjcvY2YvWEVxc0JORmdHeTZiQ1ZOaDhsNHgwQXFST0NCTlkrQlVUbnRUaXJSQUtIVElaamdOM0Y5emRBcG9kREFkUGhEZUtvRWhucis0R1hUWDQ5SHlZZndxY291VnJUTWhoY0c5NEhnYkQ3ZXFxNFYxWXRnNjNONEFHOThGOUMyREJKdGkwR2xaL0FwOWNCOWVGZGM5R2dOUzN4a2tpbUZwc3FvallIYnAzZ0NObndTd0hiZ1o4MWdONkZrSFJqL0REbitIUGNkY1FQVzlKYmlOaGYrakFxQ2YwR0FXUGFGS3hNUDVkRTBqTVNHRGI2VEQ5Vy9oVzJ4WmF0UHBCNVIrQWJSeGk4WGdzSEt0V2tnZkR3VHBMOUZwWUc4WnBMTTExQUpIUTF5ZHd2OVlVQ0pBcGZUSU5QbGJ4OTE0WW1tNFc3SGJRcmk5Y0VxYVA0Q01ITHI2K0wxd1NoaWlJQ1p3N0lPN01POHlDV1V0aGFYaGQvZ2cvYklTTmkyRFJQZkNQemJrR05WWlNhMmpUREJwcG1neVRsOEV5WFc0RTlRQlVnT3dBUjI2RWpTdGdoYmZtZEE3Y3IvQ3JmMEdRVWhmREtBZHFra0JUazlwcUNOYm4xWmZxM0hmYkpNUjRyM1FDcjVEcVFuWHVjOE13RE1Pb09tUVNJRytFRzRxZ3FBQUt6b1Z6UWR4RUM2RndMYXhWc2VkK2VBQTIzeVdqTDF3eXhydGNhNTNHd05nTDRZTHI0THE5WU05d203ZjhxbzIzZXZOc3R4YldPc1Q2cndNY09RSkdiSUFOcTJHMXIvKzJhazAzQTJZY0NSMVVrQnNKRHlOdlBXdlBodGxlRU55aC9NNTArZEFjZHY4SmZub1ZYbTBHalZyQlB0cnU1K0Y1UDFzeDk4QS9jaUczTDF4U0d1dThKdEIwUGF4L0I5N1JZMlk3b1V3b3BuV0FJeitCVHh5NHY4SGZ0S3k0U3oyQVd1N0YwMHBZNlVYVkdlcDZjZ1ZjQWFXN0RpQVNJTk9sdUFEWkM4NFBMVWpYd0pwTTdZMlR5ZUpTQmQ2aE1FUUZWcERZckdHNTc4RjdKVjRRcFNRVUlNUDFiOEZiU2VLNENwQjk0V0pINUNZUHVKOUlpUU5wR09WTlRYcmdxMGx0TlFUcjgrcUw5VjNOdy9yY01BekRNTXFEVHREcE1EZ2lhZHUrc085WDhKWE9HZ3dTdUhrZXpKc0xjMmZBWjZOZ2xGcExLV1Z4RWRFNnhRVVNwU1cwckE4N3A5dm1KK0hZQWVBS3VHSUNUQWduNXJnWGhvNkRjVnJubmFIK3kvREttWENHNW1rSDdWYkQ2dERGdFNvUmQ3L29ERjFPaHBOaTJlcWtPNGVaZUFxZVhneUxOU2JPNXJJWDdEa0xac1ZuTnh3Tzk4Y24rVGtKVHU0R1hRK0h3NXRCaTc1dzhaZnc1WVZ3UVZmb3B1WGRETGZnNDRlMkxNVjFBSEFVSE4wTHprL0szd3ZPUHdxT0xrdDc0L1NEdjhSRlRlVnNPRWRkNmdmRDRHa3dEU1FtNnRmdzlVeVkrU3E4R3JnS2xSdjd3d0Yzd2wzTm9GRzQva0s0WUNBTWl1Yy9CODYrQnE0QmlSRVZiSEo3Z3VzQ25lTnVUSVpSVHRTa0I3NmExRlpEc0Q2dnZsamYxVHlzenczRE1BeWprckRaMWd6RGlHT0RjYU9pcVVuWFdFMXFxeUZZbjFkZnJPOXFIdGJuaG1GVVM3WXFPWXRoVkRuc0Q5Y3dETU13RE1Nd0RNTXdES09hWUFLa1lSaUdZUmlHWVJpR1lSaUdZUmdWaGdtUWhtRVlobUVZaG1FWWhtRVlobUZVR0NaQUdvWlJYYkI0TjRaaEdJWmhHRVpsWTJOUXd6Q01jc0FFU01Nd0RNTXdETU13RE1Nd0RNTXdLZ3dUSUEzRE1BekRNQXpETUF6RE1BekRxREJNZ0RRTXd6QU13ekFNd3pBTXd6QU1vOEl3QWRJd0RNTXdETU13RE1Nd0RNTXdqQXJEQkVqRE1BekRNQXpETUF6RE1BekRNQ29NRXlBTnd6QU13ekFNd3pBTXd6QU13Nmd3VElBMERNTXdETU13RE1Nd0RNTXdES1BDTUFIU01BekRNQXpETUF6RE1BekRNSXdLd3dSSXd6QU13ekFNd3pBTXd6QU13ekFxREJNZ0RjTXdETVA0UFZJbitGNXJpOVhDTUF6RE1BekRNQXdUSUEzRE1Bd2pDMXlRa3RidEhzdS9vSVQ4OFpTSkk0QzNnVlhBV3VCbG9IRXNUMmRnRnBBUHpBUE9LOGY5azlnZWFKUmhlN3g5ajhTMjF3SXVBVDcyZFZvSGZBdjBTaWlybGovVzlpWFVhU0x3WGJEOHJEL3U2OENnV040R3dGUEFxYkU2ai9EZlI1QytYMGI3ejdPQnV4S1MwZ25vNnI4ZjQrdDN2Ri91RHB5WW9TMERnWitCamhueUdJWmhHSVpoR0laaEdJWlJ6bVFqMUJnMWw0cStQb2I0OHRmRmpwbnZQL3NGNncvMDZ6YkY2alFrU0ZxV0xtZmlmdUFyNEFGZ3F0LzMxZGp4OG9GZmdZZUEzNEJDNE1oeTJqL09Mc0NQd0RNWjZoeHYzK214N1UvNlBMbUkyUGNRTUEzNFI1cnlKdmk4TzJjNFppaEFOZ0UyQUg4QjdrWUU0VkRBM01Hdnl3UGFBSzE4Zlo3eTM1L3l5NjE4WG0yVEEvcjc1YWZKTENiUEFXYjc3M2Y0YlljakwzK25BQVhBeFg3N0lVZy9hVnJvODQrTXJkZFUwZGp2YmMzRCtyejZZbjFYOFZTMWMxelY2bU1ZaG1FWWh2RzdvaW9QdHVvQWRZSGFXN29pTlpqS3VENGNJczdGbDM4QUpnWHJiMFdzMTM3TFVLZDRXWms0bE9qYTJoN1lTS29RT3NhWHB5SmZMNy84UkRudEgyY3NJdHp0a3FIT21kclgyMjkvSDlndXRxMSttbjJhQUt1QlVXbTJMeUc2QnA0R2hsSmNHTlNrVm82bkFTdUF2MmJJNnhCTFI0TGxUb2lnK0RxcC9mdDBzTHlIL3o0ZHVCNFJJeDFpMlhnOU1CZ1JTQi8zeXoxTHFFTnBMR2JMZzZyOGUydFVETmJuMVJmcnU0cW5xcDNqcWxZZnd6QU13ekNNM3hWbEdXeDlVNHA5V3lIQ3l5bkJ1bTFJN3k2NU01RzEwcDhUdHQrQ2lBMmFsTnFJQVBFd1lwVjJkTUsrZHlGV1lXcjF0U2RpeVhaNXJMNzlmWGx0WW1tYllMLzdpVnhtUXlHakFQZ0pHRTdKTHE3WlVwN3V0NlU5WmtXU1RvQjhBdWxMdFpUN0JCSHB5a3VBRE5rV0VSQVhCZXUrOStWcC96WHp5N01xWVAvZGtXdm12aExxbWFsOVUvejJRMG9vSTg2RFNOMmJKbXk3SHJtR2xnTTNJZjNoa1B2ZzBlQjdtOWorOVludWI0ZTRwNThJdk9LWFQwVEV6ek9JcnJHM2daVkJPOXI2RkFxU2JTbCtIMlFqS0c2UENOcTVpRGpya0d1cHNyR0gyNXFIOVhuMXhmcXU0cWxxNTdpcTFjY3dETU13RE9OM1JVVUtrTmNDN3lHV2pMc2lyck52QmR1djlQdmZHZHV2THZCdm4zOHBzSXppb29vS0lacDI5S20rWDc0UEVSZ21JYTZaK3lMaTNDV0lwVlloSXVCZEFueUVpRCtEZ2p3WEFrWEFteFFYTmRyNHp6NytzNVd2a3lOeWp4MkJDSkNPS0xaZFdRbkxMdy8zMjJ5UHVhVUV5RFA5OXpNUWdhNElPSWVLRVNDdjh2c09EOWJsSXhhSlNoMmZKeFFaeTJ2L3kveTJZMHFvcC9iSEptQUdjbDBycTBpMXdCeEVkSzNjbXFITTQzMlpGNlhacmk3WWQ1TjZEOFFGeUYwUWwrN3dtcWxONm5tSng0QWNST3E5ZFJFbHUyQXJOL24xL1NuK2txQmxMSzhlOTBiZ1lQLzlOZjlkVTJWZ0Q3YzFEK3Z6Nm92MlhTYXJkS05zVkxYN282clZ4ekFNd3pBTTQzZEZhUVpiMlZvZHRmSDVCL3JscS8zeXE0and0d2Rpa2JRSVdFUHFSQ05ORVF1b0lpU09XMXZFK21vTjRtSWE4aGJ3YVJaMU93d1JGVXRyT1hVWk1vbUlXbU1kRnJRdm5RQVppbC9OZlh1WGsweHBaeERPSks1dGp2dHR0c2ZjVWdMa2pvaUlOd2FKQmJrSmFjdm1DSkJobk1nNEhSRkJPeGVaUkVVcFFGeUpGUlVRRjViei9pQnhKQjBsOTlWSVJNejd3dWQvTjlpV2o3aFRLMnBCWEpJbzI5RG4rWDlwdGs5RTRsaGVqY1NvVEhmUDNJS0l4ZS83NWRNejVOVlVOL2orbkQrZUNwQXRmWHFaNHYyOUM5RjFrSlJtQm5sN1pjaVhTZUNzQ096aHR1WmhmVjU5MGI3TE5ER1lVVGFxMnYxUjFlcGpHSVpoR0lieHU2SzBBbVFlWXRFMzJuOTN3WEl1cVFMa2Rvakl1QXdSWm5yNDdYOGptandpdE13NkM0azVsMCtxMi9VQlFkbHZBZTM5K2xDQXZCeXhoRkpMc2ttSTZIZzFxUThQellQMHVkKy9lU3dCSE91VHRyc2pxUUpyTmdKa0xVUTRYUnVzMHp6REViZlhNTzl0aU1Ybk91QUZVc1dzcFBKRE50Zjl0aVMycEFBSjhBNXlEYjFDSkxadGpnQ1pUbWhxaDRpRXZ3RDd4Yll0UlFUa2JmM3k3bjcvNmVXNHYvSzQzN1pWd3JZazZpSFhUMzZ3YnE0dlk1OVkzcElFU0xWU2ZEeTJ2ZzVpWlZtQWlMK0RrUEFGZWc2SGtOd1B1cjRsRWx0U2Z5UDZBZi94eS8xODJvV29YeTVHeEVJVklLLzBhWHJDY2NZSCs3MkV2Qnc0ak1qUzhVR2Y3emlpQ1kwY2tiV2pJN0tBZkQ1Tk95b0NlN2l0ZVZpZlYxLzB2OFlFeUlxanF0MGZWYTAraG1FWWhtRVl2eXRLSzBCK0V5ekhYYkExdmx1YllGMS9KSVpiUzhUcThUaEViSnNJekVjc29FREVQb2ZFYVV0bm9mUzUvL3dTT0IrWmdPSUhaREtMZDRCbmlhek0vb1ZZWUMwa0VnakpVSFpjb0pxS0NDOXFPVmxhQVhKSEl2ZlNWMkxITHdBK0l6V0c0N1YrMjV1K0hZN2lNZXIwK09YcGZsc1NXMXFBN08rWDF5SHVzMUIrTHRoN0llTG1MNGlRR0dlU0w2K0xYMVlyVTQzVFdOYjlRNGI3YlEwejFEZWNqR2tYNURyNkpWaDNqeTlqQXFuV3RTV2RFN1dBSEo2dzdYSGtmdE5ac0ZXQVRFcTMrRHloTUtrQ3BKNmZ1QXYyS2JFeUpsR3lDL1oxZnZsNUpPeEFFWEFwOHZLaEFMazMxQXI0Sk9SMzRwVllHZUg5OVFqcHI2Znl4aDV1YXg3VzU5VVhFeUFybnFwMmYxUzEraGlHWVJpR1lmeXVxQ2dCc2ozeWdKOHB2UkY4QnhFVkd4Sk5MRFBmbDNlSFgyNkZXRG50aXdnaVd2ZVppS1dqSTdLeVhJK0ljbThpb21UWWhsd2lpNmt3NVFidGFRUjhBQnpwMXgwVEhDK1RBQmxQczVISlI0amxhVTRxOHhDTHRxR0lnTE9KNHE3YkZlRitXeElWUFJoWHNTb1VUOE02N3gzVTRRQy9ycndFU0wyR1hpZlpSYnVyMzc0WXNhaGJobGl6N2xWTys0ZGM1UE1lbjZHK053RXZJdGZBMXo1L1RyQjlKNkpab1QvMytmNUZ5ZWVrazgvVE44MTJqUUVKa1FDWkxnWWt5T1JCRG5tNU1BVzVyMVFRalF1UXRZajZkeWVmVklEVXVLNFRnbjE2STRMakFuKzh1c2lrUzFyR0YwRGpvUHh0Z2QyUTM1Z2tBWEpycFArSzByUzl2TEdIMjVxSDlYbjF4UVRJaXFlcTNSOVZyVDZHWVJpR1lSaS9LMG9yUUs0a0VnMVhFajNJanlXS0Q5ZUc3T0svSlZrM0RTYTlBRGtZY2RNRWNVSDlOeUswMUVPRWhnRkVncFpEWnJhT3gwTXNUVjMrUUNTUW5JcUltaVVKa0RwSnpOK0I3cVNLbjVvbmorSnNLcUV1SWVYcGZsc1NGVDBZVDJwcnZNNWZJU0tXVWw0Q1pFbjlEK0ltdkFBNTE1OGhGcnpsdFg5SUU1L253VFRiQWM1RkxINTF0dTEvSUFKYVNBUEV3bklCY2sydFJtWVB2eTVEdVEvNnZMc21iS3NGL0IvWkNaRE5pYXc4VlNBL0dlZ1psSGNVWXFtNEl4THY5ZklnZno3UzE3UDk4bUNmd3VXckVHSCthRi91MjRoNFdCaDh2b3RZWTNZT2pqdVdaQUZTZjJPK1RIdDJ5aGQ3dUsxNVdKOVhYMHlBckhpcTJ2MVIxZXBqR0laaEdJYnh1NkswQW1RMnFVMXN2ME1Rd1VEWkJuRTVqb3VEMlJ6amd5QnZHQVB5ZEZLdEluOURoSnI0N0xZT0VSM2lzK2EySVJJamxIbkFVMzdkRGNEM1FmdlNDWkFsaVYvcDhpeEdSS0I2YWZhcktQZmJrckRCZU9VeEVoRU1tMVRpTVp2Nll6NmFadnVuU1A5UDljdVpYTERmUWl3eVZ5RXhId3N5NUhXSUJmVmZnK1cvSStKaHBuMWFBUWNod3FORDdwbm5FQmZ2dzVHNGpucmNjVUU3TGlFMXBJRUtrQmNnNHV5ZUpaeW44c0x1cDVxSDlYbjF4UVRJaXFlcTNSOVZyVDZHWVJpR1lSaS9LMG96MkJvTjNCa3N4MTJ3TDBWY0xKc0c2OW9qTStpdVFWd2hRVnc5SFdJUnRrZUc0LzNiNTR0YkVTci9pMWhkUG9CWVkvNU1OT1B0QTM3Yjk3SDZaQ09nNHZkeFNOekJSb2l3TVJlSkJhbHQvelBsSjBEZTc3Zk5SR1lqZmc0Uk9KV0tjcjh0Q1J1TVZ4NzFFUkY5UWlVZTh5Vi96UGlFUjhycGlOWGgzbjc1WkpKbkVsZjJJNXE4YVEva0dyNkpWTXZtd2NpRVN5ZjVmSnR6amJWRmhNUGRFclkxOWNkTjJxWjBvdmlMa3NyQTdxZWFoL1Y1NWJNVnFmLzdtV0xyWnFLc0FtVGNRbjF6cUVYMms1TlZSNUx1ajFxeDVUMkJuWVB2NlY3VVZsUjlETU13RE1Nd2pIS2lMSU90dUFBWjUwekVHaW9mT0NPMjdVYkVaWEl4RW44Umlvc1VTUzdZZzRGemtCbUd0ZTc1L2xoTmtNR3BRMFNTVXhDWFRKMDFHN0szZ0R6WGYrOUFOQkhLS0VSTTNRZVpVS2NMNVNkQWJvZE1ockVjc2R5Y2hjU2ZWQ3JLL2JZa2JEQmV1V3lEdUNkWEZqdFNQZy9KWmFFbVhXTTFxYTJHWUgxZStWd0JiRURHQ3FjaEwwQjd4L0lralFIYUlPT0k1ajR0SnhJZ1d5RnhmYnNpY1hGZHNQeHFiTGtyOHRMbUsyVDhnbDgzSkUxS3gydklPQ25UZjNqOEJlb2pzZTIxRUF2d2o1RVl4T3VBYjVHWHRTQXhxdE9WUHhENEVCbS9IZTdYbllYRTY5YWtZbUE3NUtYdmMybktPZzhKUDlQUTc5UFBKNjIzTHArR3ZHVFZtTUp0a2ZITUNHU2NsSXQ0d29SZUllV0ozYStHWVJpR1lSZ1ZTRVVKa0RwNXl6TEUyaWlKU3hHQmNCcXBrMUdVbE1ZaWc5eTdnUk9KQkpzZmd6ejkvYm9UWThmTTFnTHljVVRBNjBOa1VWa2JFZmZ1UXR5ekhlTHV1Ym5XRmRVQkc0d2JGVTFOdXNacVVsc053ZnE4Y21tTENJNC9JMWJsT3lNdjdWYjViVXE2Ly84UEV0WTFBcTRCbHZpMDFxOVB0N3dFZVprMDA2L3ZRK1Rsa0c3TTBUTEQ5blQ3YURzMDl2UVF4R285NUVtZkp4Y1I4UjVDeGx6LzhOc3Y4TnZQVGppWC95UjYrYm9RRVFDWHhPclJGSW5CL1NraUZCWUJKd1JsWElsNGovVHgrWTlFSnBSTDE2NDlmWHYrbFNHUHBvcDRXV2YzcTJFWWhtRVlSZ1ZTbHNIV25ZaGJkam91UmdiVm1mZ1QwWnZ1c3RJSGlTUFhGeGtRSjNFTDhwWTlpWDUrTzRqMTVBRGtJV0lna1F0VXN5RHZjS0JibVdwYzliSEJlUGJFM2NaK2IxUlUrK0xYV0QyMnZGVm1SV0gzVTgzRCtyenkyQXNSMmdwSUZjRk84T3QrQXZZTjF1OUk4ZjVwalloa1J5SldsQ3BBYmtOa0pYa2o4RXF3Zkgxc3ViNHZxNzJ2VDVLNEYyZHIwbHRsSmlVbGsrZUZUZ3IyUHNWamJ0Y1B2bzhIaGlGaFhjSTB3KzgvRXZIS09CZzVMMmNDZi9IYjZpSXZoSjFmLzZxdlR6dGY5a0RFOHJFUDBiaysyN2ZoNFdCZEc4U3pCR0NRejM4ZUVuLzRWcDlua1ArOEVuaWRpdmxQc3Z2Vk1BekRNQXlqQXJIQmxwR0pxbkI5ekVTRTNtOFJ0M2NsYmcxUld0Y3pFRXZaN3lqT2Q4aEVKeVdoVnNEMWdZOFFDeFFWejQ1RkxIQTFIWXBZcHlRbHBSUGlxZ2R3RE9McWQ3eGY3azZxUlc5bHVjNkJQTWd1UVNhVUFtaUJoQVFZa1pEM1hlQS9SQStUSU9jb0p5R3ZidE5yN0MzRUt2cmlOSG1ieDlJMHBHOFBqYTF2Z0p5cjd4R1h2aTh5dEsweXFRcjNrMUc1V0o5WERrY2dWbm9PdUR4aHU3cjcvb3JFbnkzSnNoRGtQME1GeURZWjlvbW5Qa0VaNmlwOFY0YjBkNStuc1QvTzgwaGM2NVA4OGttSWlQY01rWnU0a2ttQW5PSzNINUptTzBTV2s2ZG0wYTZleUV2bktZZ0ltNGU0aVR2ay82WW44Z0o0dGQvV2t1SUNaQ01rN0hzYmlpOEFBQ0FBU1VSQlZFNVMrWEdQbFgyUlB0REpBTFdNOTVGd014V0IzYStHWVJpR1lSZ1ZpQTIyakV4czZldmpSRVEwN0k3RWhZclA4RjBXMXpPUW1LTGF2akIrbDBPc1pYUTVhY1oyaUFUSVdraXNMd2ZjN3JmcEJBYWFKcEQrd1U2WkE4ejIzN1c4d3hFTDNDbUlGWStLY3hYdE9xZTBRaWFmS1VTc1cxb2hFMEJ0UUN5Rnc0bWttdnB5L29PSWdKb2NjdjUxdVQ1aStad1QxQ2NIbVVESklYMGV0OFlody9tTEp4Vkd2MFJFMks5OUc3WTBXL3ArTWlvZjYvUEs0V25rUFArTWhHbEpTZ3VSMzZkL0lMR2pqMEhpS3FzRjNpcmtKZEJnbjNSYktFQ0dzWm1UVUtIc0ZWTDdQdFB2MVFhZko2ZUVmSnJ1angzUEliL2hNMGkxOEZ5Ri9FY3FnNGorTDIrTjdaLzBndWdtdjYxeHNHNGk0aDU5TC9LaTdrWGcveExxK0NMcFErdm91YmtpdHY1RW92L05mc2pMck84UUYyNUg5SC83RlRLSm9mN1hsaWQydnhxR1lSaUdZVlFnTnRneU1yR2xyNDgzRVhlcnlZakxWMGdteTQ5c1hNODBQbGMycWFYZlowUXNyU0FTdkVZZzR1SER3QTJJTytCaVJIaHNoY1FpdTQ1SVZCenV2Ky9xeTk3REwwOUhYUHAwVnZPQmZua3c4cUQ2dUYrR2luV2RVMG82Tjk4RWVTL3o2ODRxWVo4Q2YwNnlQZjhPZVpoOTE3ZTlrVCt2bnlEQ1FLTWd2VXRrR1hxWlgvNExZbDI1cGRuUzk1TlIrVmlmVnc0N0ltRmhNdjJHTEFUK0I2aUQvSmIyUk9KRE91U0ZTQjdSUzZrd05VSW1uMXNJUEZ2Q01RcVF5Vy82SUM5QXdyNS8wbTgvRXJITW5vQzRkaXNxUUhaQ2hMNXIvUHEvSWk3SCtyc2FDcEFqa2YrU0wveTJkNE50K1lnMW9xSVdvdkgvVGhVZ3Y0dTE1VXIvdVUrUTkxUGsvM2dLWWpsL0JQS0NiSHZrZjIxSFV2OXoxV1c4S3hMM3V3M1FtZWgvSnk1QXFwdDFQK1MzUGxPcWlCQTRkcjhhaG1FWXh1K0FPc0gzOG9yWlVsRXo0S1dqVHNsWnFnMUpnMlpsUWNLNjhtWU84RjRGbFIyMmFmZll0cVMySloyRDBwWUJNdUMrQXhuQTV5TUQ4MkhBRGdsMTNCTnhDMTZNUElTRWNaMmFCdmxPcHJpd0ZFL0hKSlFQOGhEUW4yZ3lua3hrcXMrV0hJenZqOHhDZXJUL2pKL0xUQUprTnE1bi9Za21IQmhDcWd1dlEvcFNsL1gzSmx1eDdGTkU5Tk9ITE9VU0lrSHpMbExQYmR0U2xLOTFya2pYT1VVZjNKTmN4K01DcEZyQ2JFWDBBRmtVMU9OTnYvNnlXUGt1MkM4ZHBYR0IxUE82UFRJUjFoLzk1LzRaeXE4TTdPRzI1bUY5WHZtOFRQSC83d0pTZjZzS2dLWEliOUpyeVArMkk5VXFYcTN4R2dYN0RTVHo3ODZ1UWQ2eFFWbkhJcitGTnlQajRKNSsyNk5CZmhVZ3YwOVQ5aWNVRnlDVmVvakZabjZ3VGkwSDk0bmxUU2RBWG8rRUVsSFBndlA5dHNPQ3ZLR0k2UkNoOUVWazFtOEhkRUFFVWJXbzNNM1g5eEhFQ3I4OTBYOVc3MWhaNm9LdEFpU2tQODlKNFQvS0E3dGZEY013akhLalBJU0draDUyMG5FRUVrOXNGUkt2Nm1WU1hScEEzZ2pPUWdZUDg1RGd5K1cxUDRoYnhrckViU0pkZTBvYlEyMDhJbHJzRnR0dklxbHgxVjcwWmIrT3VIU0VORURpdTV3YXE1Y09Ma2FRZkg3Zko1b0E1V3lTNCtwazRobGtBTm9NbUVSeDk4MlFCeEIzelBnNXI2NDRvc0YyZVAwZTZMOXZvbUlIWUJlU1hWRDJ6U0ZzV3pqWlRMcTJEZkhMb1p0U2FjdW9ReVM4VEVVRzN4LzU1U2xFNHZYV2lDWERTdEwvam93TXloMmNJWittYTBpbUx2Snd0WmIwMTIwMjlkbVNnL0hSeUVQTUU0aVlHMGZydHJtdVo1RDZzSGs1OG5DcEQ1aS9CTXRKakEvcThIOFVmN255Sk1YUFlTWUJNa1JkMy9wVGZQS0JsajZQbGx0UnJuT0tJL1hCblRUYldoT0pqY3JmaUt4cTVpUC9xNkhGVDlpT0lwSkY5anQ5dnEyUS80djJ5SFU5SC9uZjI0M0ltblFBa1p1M01nVHBpNkZrbmpTck1yQ0gyNXFIOVhubFVnY1J5ZFlRL1k1dGpmVEJwMEUraDd4MDZZMzhycDdpMXcwbTZxOGtBWEk3VWkydTR5bjg3UndibEpYcnY2OUN3bG1FdjdrOWZCNFZJTGZ4bi9mNHV0MFpsQk1La09HTCtGMlFNZTB2d2JwN2ZQNEpGUDlOVHhJZ1FYNHZkWnRhS25ZUGpyY2ZFcGY0VU44Ty9aODdIM24yR0lDYzUwRituNXNRNFRFSGVRazBGM2xCNnhBeE5oc0I4bW1LdnhnMUFkSXdETU9vOHBTSDBEQWtTRnFXTG1maWZpUm15UU9JUU9FUWQ3ZndlUGxJY095SGtELy9RcUpZTTJYZEg3L2ZNc1F5S214L1dXS29OZlBIZlRtMlh5aEFOa0ZjWGY0QzNJMDhnSWFURSt6ZzErVWhBd3QxeTN2S2Y5ZmcwNjJJTEtDT0lubzRoeWoyVHpyUlpBZmY3akRwUGpzRDcvaDJwWXZ6ZHFQUGUyV2E3ZFVOSFh6K1FPcTV1aFdKbi9RYjFYY0FGclp0VXJBK1U5dVNCdU9sS1VQZGxKNEoxdFVDWHZMci80cFlZT21nTy95OXFlWDNYNGZjQnkyRE1nWVRYZnNReFQrQ0tJaDdLRUNPSmZrK1NMb3ZzcTNQbGhxTTd3eXNSeDV5TmlEdXpISEs2bnEyTGZDZ1h6Y2FlY21RclFEYmhVZzAwenpoeTVYOWlCNHk0M0d1a2xJNHEra3VGSThmR2FhWlFWNTljS3dJMTdud0dKbVNDcEEzQmV0QXJIbFhFRDBFLzlNdngrTjJsVlQrMGxqK1EzeFpxMGp0Z3grUS83QW1zZng3SU5kUWUrU2Eyam1oalpXRlBkeldQS3pQSzQvYXlQK0NJM1ZTcmQzOXVzbkJ1blMvTjRPSitrdC9oM1hNT3lMRGZrbi9GMnFKV1EvNXIzbkdsOVVmTVJJNEY3RmExQWxWY29MOUhTVUxrRGNoTDR5R0kzRnU5ZjlBMllrb2xNZm5QdCsvU0I3enZPSHJFUXFRN1lqR0dhOGpMNDYxamFQOTU5bUlGZjA3aURYblk4aC8zeCtSLzVkY1pPeC9qYytmVHhTLytBTlN6MXNvUUg2S0NKM3B6ckVKa0laaEdFYTFJT2xQdDdSaVJicXlNbkVvMFp2SzdaRUJSeWlFanZIbHFRRFl5eTgvVVU3NzY1dmQrS3h4bWRxUVRRdzFrQUdWUXg3dUlIV2lnNmNScTVPU0JoQ25JUSttZjgyUVZ3YzZJQzR6ODVFNE9YY2dBNk93bjU2T0xSZVVVSzRtRlpLenlWdWEvcTlxYU4yZklIV3c5UWtpWXNXdis1WkkwUERma0FmNXljZ3N1TW9ma2JoMStZaklmVWtKNjhOejl4bXAxOCtoZnZrL2Zya1djQnNpUXF3RFhpRFZ1aWxUMnpZUWlkYnAyaGF2eithVU1kMHYveUZXN2hGKy9idUlSY01Id0ZYSVFIOGpNaUQvT0dodlhEZ1pUQ1RjM0JVYzl5NGtEcUErR0NoamllNnJwS1R1V0pTaVBsdHFNTDRWSXFwMVE5elJUczJRZDNOZHowSUJmakhRRVFrTmNJcmZ2ZzBTdyt2RFdCa3RrWmM5SHhHSndzOGdRcGhlNC9VUXNVdC9seDBpOGs3MDM2OUQvbk4wZlhoTmg1YVZMeUZpODJGRUQ3OFB4dHBUVWE1elNoaHpLd2V4TExvNVdIZVJ6M2N1WWdIamtQK3J5VWlmdEFqcU9SUjVPRDB0MWdaSDhrelZhNUQrVjI0aTFXSTMxNStYMFVIN0NranQ5ODQrMzJuSU5aWEp6YnVpc1lmYm1vZjFlZVh3UDBUamlXWEliOEMva1JkcE9pNTlNc2p2a045NnRhclRjZkxmL2VkT1JERitCL2g5OURlNFpacWtMKzBoc25iWC85UHdKVk5JUzhScXN4YXBBbVFleFQxVkRpSDZMUVg1emYwQitmOWJoSWliVzhmS2I0Q00vUmNnUmhXcmtiR014c210RTVUL0EyS3NVSUE4QTNYMlpZOUhmbmY3SVArVEhZbisxNjVITE4xdjhldnY5TWM1M3BmZkRBbEg4Z2J5SDluVHIrOUtaT1NoZlFIeVlqQWM4K3V6aEZsQUdvWmhHTldTc2dvTm1jcktsbTJKQmd1S3hudFJ5OEJtZm5sV09lMnZndHp4cEpLcERkbkVVSU1vanMzLzg4dlhJMjdheTVHSHhRMStleHZrN2FoK2o4ZTdxNDg4OEovbzg3enN2K3RzZVNjaWdzZ1pmbmtnNHBhK01xaHJXNS9pZ21RQk1nSEIrVUY2dytlNUZCRmJ6MGNHU1JDNS9rMGcyU1h3TmY5WkVUUHdWUWJhNzJFQThOMlJ3ZUU1RkwvdXV5SXVyZzhnczkrcU1LTDg3TmVOUVlTeHEwdFlIMTUzR25EOFJyK3NWbFNYK3VWci9mS2JSTUhmeDVhaWJXZVUwTFo0ZlRhbmpEVSt4ZG5PNS9zcFdMY1BJcWpxZVYvcjIxdzNZZi9CUWI1MEtVbUFURWRjbU0rbVBsdHlNSDRsY3IxZGpWaFhoSlNINjlsdHZseHRYeXNpdC9WemlWN3NuQmpzM3dMNXZkMkFXSjZyQU5rQStkMXp5RU5nSGFKclZ4L1VBTWI1Zld1UjdJS3RrOVE4anp6TUZpSDN3bVcralROSWZTRVVQb3lXdCtzY1NMaUVxNUdYY2pOOVc0cVFGd0cxa0lmMHE1RllwRTBSUVZzZkdCM1JTeSt0NXk2SU9MQWVzYnJVYlE0UjJrTzI4c2RTaTgrdGtiaW9vNUVIM3Y4aHNzSnA1Vk12NUFGNDc2Q2NONUh6K2haYjNvcmRIbTVySHRibmxVTmI1QVhNSFA4ZFVpZU1tVWZxZURiZGYrb0ZDZXM2K24xS1l3SDVNQ0lpaGkrVUNwRGZ2dldJdUtndngzOUYvbk5EQVRLa0xxbGlaUGVFUEp2TC9yN01xVVF2Y1ZZakwxYmJJT0twSG5jL290akd6cmN2azdVK3lEbmI0TXM4RjNtRytTZnlIelFqbHY5aHhOdGhIVElPU1RlTHRzTUVTTU13REtPYVVGYWhJVk5aMmFJUGFNT0RkZm5JSDdtaWJ5UkRrYkVzKzgvM3k2SDdOVVIvdEdXSm9hYldNOU9DZGVxQ2ZYZHdqQ1FCY2hkRUlBai84R3ZIMmhlUEFhbUNsYnJkWFVUSkx0Z0Z5QU56cHlEZDd2TTBRd1o5YnlJUDA4b2tSTkNJQzBQcW52ODQxUmU5ZG5ja09sZjlrT3VnUHNXdisrMlFRZVBCUk5hMUM0UHRTeEZSdkF1cFlrKzY5ZUc5OHdlLy9MOSsrVjIvVDBPL1BNOHZEMFd1dlUySXVKMU4yL0lSRVNsVDIrTDEyWnd5ZEhBZFI5L2s1eUx4QlVNTHRPbklOYmtTdWRkT0pib3YxTUo0TUpHNEF0bTdZRCtTSm4wYjdKOXRmYmJrWUZ3bkVEa0tzVVFKSnhBcEw5ZXp3YVMyYjE5U3owc1lrL01BSWtzYXRYUU0rNlFWa2VqK09aSDFodDR6ZFpCNzRtT2ZQeTVBOWtaKzF4WWd2NDExaVN4U0hXSWhHSS9uNmFnWTF6bmxXMzgrN2cvcWVndGllZDREdVU3V0VIa1E5UFA1WGtmK2Q1SWVUcWNqOThRT1JCWTlEdmx0RGRuTHI5Y0pxMG96Q2MyYVlKK1ZTRGlTWlNSUENsV1oyTU50emNQNnZQSTRrT0lURk5ZaTJlcDVOS2tUeHV5R2pDVnJJKzdSQTVDWFVZNG9CdVFGRkxmR0M5UFZmanVJQjRTR1FlcUEvRGJlaVB4K0RrWitRKzlBeHFLbkIvdm9mMHVjYzRBL0UzbUxsQ2Y5a1hIZWdVaklpbkM4MWg3eGxsQWpnMjJCUHlHLy9TMlFNVnpiTkFra0JNa0VVcTNTaHlJdjQrb1IzUit2SU05Z2tPcGhNeEI1Um1zWnBJSEFTWnZaMXBLdys5VXdETU1vVjhvcU5HUXFTd25qUk1icGlJZ1Z1YVM2M0JVZ0Q5aUtDb2loeUZPVy9mT1JnVlNjc3NaUUEzbWdpOWQxSXZKRzkycFM0OHpGMHkzSWdPTjl2M3g2aHJ5YTZpSkN3RXFpR0Q4cVFMYjBTZVB1S0VrdTJGZjd6KzZJMEJwM3MrenZ0MThXVzYveGhVNmoraEwyWVRqNGU5ZXZpMS8zdlJGUjZsZWlTU3ZDYTZBYmtUdnJQT0M0RXRiSDk1K0pXQVEwUnNURzE0TnRvWXRPa3JpY3FXM3ZJQ0o4cHJZbDFhZTBaWHpsbCtQdXZpb1N2b1VNMGljZ3d0OXBwRnBteE5NRmZ2L0JmamxiRit6bk01UVpQM2VscWMrV0hJemZUVFFaVFRoYmFIbTRubTFGcXNYSkg1RnpFazRROERQeUc3Q2RUNThSV2V0Q3FnQUo4a0xtUzJSeWc2Nmtua1A5emRGWWtYRUI4aXFpV2I5N0loYmVSYjQrK3ZrdThydlptWXAzbmV2azh3MUNKcTV4aUdEWUhMbldaeUF2dnA3d2RkdURTSURjQVhrQTdlL0xkOGhEckI1clY4U2Faam1wMTloMWlIQThpOGo5Y1p6ZlZoc1JBam9nWXVsR1JGUjB2aDV6a1B1aE5TTGdnbGpVREFkR0lWYXgvNSs5YzQrM3Fjei8rRnRVeWlYa1VpNFRrbk1xNlVhbDBhU0phS2FNb2locDVESk1SZjEwUVptWlU5UWdwY1pKNmFhcm1xaG1TdWcyVTFFcGpDSzNFa0lpZDRYRE9jN3orK1A3UE5hejExbDduMzA0aDcyZDcvdjFlbDU3cjdXZTlheG5QZXV5OS9xczcrVmdjN0N2SitYQW84YzhmWEcvdWRVTHE2anNNNmwyZmFSYWZ4UkZVWlEwWjMrRmhrUnQrZk9qZnNCT1F4Nm9ma0lldkh6V0lROXdSOXBwRnpEN2kySmFQNWRvRjFISHZzWlFnOEROZEEzeVFEd0hlUWpPUlI1Yy9ZZnM0VVNQcDV0ZkgzbFFOSWpvMEpmQS9hT3ZMY2NDOCt6KzlFQ3NpNXdBZWJNdExpWWZCQmFWVHlGdnFGOUV4c3E1S0s2eG43N1ZENGdGMWMvSVE2MmpJdkl3djRpQ0dXL1RpU2dCY2dlQnNCSSs3NTNMWkFXQ3VJRCtPWENZTFU3WVdGekkvUEQ2VHFCNHlINzZHZHgvUk02bFN2dXdiMDVFVHJSdlVmMHBhaHQvczlOK2ZLa3lpRVdoRXhTckltS1BTeUlWRnJkdlJhN0JUd2hDS2Z6ZHF4dXYrQUxrTE9Kbkt3WVJ4VndXNEdUN2M3RC9qQitIaUV2TkVCSDgyTVRWaTRSTEVyU2VJUDVYUG1KUmVEWWkybTIyODV6MVpkaUNMaXhBUWlDRVhvUllndGRCTEV1Y3U1cDdlUlFXSUJzQnB5UENvMEhPKzFlUmUzOXpKUFNEZTVueVBDWHZPbGNmQ2J0UUJiRzhpYW8zRWhFbEI5aDZmWWsrWHd3RlkwdVdJL2I4QTdHcWNkTzVpQ1dwaTUzV2hHQzhWeVAzZmljZy80cEFQTjZEQ01XL1FzNlo1blovajQvbzE0SG1ZRjlQeW9GSGozbjZvZ0preVpOcTEwZXE5VWRSRkVWSmMvWlhhRWpVVmlJYUlFTFhUOGpEWkJpWGpLQ2RuWFlKWUZ6OHJQMWQzMlYzOWJOUEYwY01OWUFUN0x6WmR2cHB4QUxJWmNGMkQ5bFJaWWl0NHd1VFRvQjAreGwyd2I0MDFNWVVFcnRnMTdEZi8yYW5YMEFlUnV0NTlaNG1PdGFsaTVGMmdaMit3MDUzajZpYlRrUUprQWF4TElXQzU3MnpSQnFQdU5xSHo0SEZTR0lNWjBVM3E1RDU0ZlV6N0x4TmlLV3VML0k0MTg4dkVZSHlWUktQdjkrMkN3K1FhTi84alBiNzJrWUZ4R0xMSVBGSUh5SVlweW1JQ0hzRUlwd3ZSeXpnMWlGaVl5dkV4ZFFnQXBPLzc4N0swYzFMNUlMdHJFZi9HVFVvRVNUYm4xVDRNOTRMc1hxN2tTQnVZSEhRQnJINmE0SGNENGNnMW5NK1ZZZ1Z4TVAwUnR6Qmt1RlVnbnNKeUQ1RnhTUnNnZ2g2VVlKWkxlVDhkOHRLMG5VdXpBVklUTWp1OXZOaUNybzJOa01zZDhNTUp6cVJVRFZpejdIRGtQTzlQQVZmOHBSQkxCbzdFNGk4ZHhJcnVqZEFFdVRjZ29qSU55UG5UTmlTL1dDUkN0ZVRjbURSWTU2K3FBQlo4cVRhOVpGcS9WRVVSVkhTbU9JUUdueUtJa0F1dGZYZkl0cEYyN25xL1lnSU5oc1JJYVpCTWEzdkxIMzhoOS9paXFIVzBjN3pFd2k0R0pBUUNKRHhZa0JDa0kyNVBDTGdyQ0I0K0F3TGtHV1FoK2hUYkI4ckV3aVFGVzE1eFZ2bkF2djllVVM4Mm82SVJXNytKdHZHYWdMck1FZHJndXpBNVpIeFhZRlk3cVF6VVFMa0NtOTUrTHp2anB4VDZ3a3lPL3Jud0hSa1hIY2dtVzlQS1dSKzFMVXpqMER3OWprS2lWKzRDVGtXWHhIRVZTcHMzMERjb3hQdFcxaXczcGMyUUlTcVJ4RDMxOTFJb3BLL0VWZ2xnNGd0aHlGaWtSTzMzYmI2UnV6TGJBb0t2UWE1Qmx5eUppZEF1bXp6ZjR4b0p4N0o5RWYvakNzbFRXazZ4MHJUdmlxQ0h2UDBSUVhJa2lmVnJvOVU2NCtpS0lxU3hoU1gwQkJ2M1dTM0hkVVBrQWYrNVlnYjlQOEk0dVVWeC9wWDIvb2pRL1AyTjRZYUJJa3ZuTGhaQm9rVG1Jd0FXWmZBV3RNZ3J1K1hJUEhQSEMwUTY1V0tpUFZQSDF0dnFkM1hoUVRpVlpZdC9yVGJmbDliZncxaU5mT1RuWitQV1BMa0k1WkNiUkhSTXh1SjkvaXkvZjV2QWpFMjJ5dnBqdjdaT2pCMFJzSVRiQ1VZODIrUWMvR1lpUHFaeURrNTFadm5CTWduQ1Z4eGI3REwvb2ljMjM2RzVPTG9qNTRmU2tsVG1zNngwclN2aXFESFBIMVJBYkxrU2JYckk5WDZveWlLb2locFNWbEVsTnRBOFdZQnJZWEVCbnpYbXpjYitmSCsxRTRuY3NHZWhsaGRia09zRDZPU3hmaGxNZUtHT1F0NENiRXcrN0NRZFdZaThTS1A4UG80Q3hGM2VoRXJ3SFFnaUVlWWJFbDNEcFg5U0hYcUlvTGZTNGg3YUZRb0JaOEtpTHRwTjIvZVk0aDE4ZldJSmVocnhDYWpPcUVFK3FQbmgxTFNsS1p6ckRUdHF5TG9NVTlmVklBc2VWTHQra2kxL2lpS29pUkZPaWVuVUE1ZFRrTkV3WEZJOXRQaTRFWEVlckE1UVJic0RraDhzYmVCWlloRjQyK0pIeWZ0WkNSKzNjZElETFBmQXJXSkZReEJCTVBQZ1BlSzJNZmFTQXczMzczOFRDUkJ4RU9JNWViZmtTek52UkVSdERUaC9tanBmVXVKUXM4UHBhUXBUZWRZYWRwWFJkQmpucjVzUUVJRjFTQjVqeWVsYUtUYTlaRnEvVkVVUlZFVVJUbWswTGU5U2lMMC9GQkttdEowanJsOTFZZmIwa05wT3I4UE5kUUNzdVJKdGVzajFmcWpLSXFTRk9Hc2tJcWlLS1dCTWtRL1dCK1BXS0llVEZJcGNWQ05nOTBCUlZFT0tyVU9kZ2NVUlZFVVJWR1VRNE5VZXRCVkZFVTVVRHdNTkFLdUF6YmJlWFdBbGNBYlFLZjliUDlvSkhsU0ZKOEJTeENYL2pIQWJVaWN4Q3BJbHZmWGdadHMzV09BazJ6ZDVraFc3WXVCWnNEWlNmWmxsRzM3bjhpK1BSNWFib0I3a0VSSVBwbkExOEFkU0ZiMmZuSGFkeUVMR2dLL0thUXYzeERFWEZVVUpmVXBiYUUrRkVWUkZFVlJGRVZSbEZKT2NicWJkRVd5cWsvdzJpM081RDExRTdUWEQwa2cxTVpPdDRwVHp5VStNb2dJc01yT2E0WUlxRVZOUHZRaHNCMW9VRWo5RmJiK1kzYU1HdHB0RnRiK2RVbjA1YW5raDdESXFEdVNVdEtVcG5OTVhUcExINlhwL0Q3VTBPdTE1RW0xNnlQVitxTW9pcElVYWdHcEtFcHA1Q1hnSjhUeThEOUk4UFpod0NiZ0w0am9WZzM0WWorM2N4ZGlkUWhpRlRrSE9CSVlDbHpsMWJzTXVCdTRHV2lLV0VEK0JlaHNsNWNuMWhMcE92dlpDdmdlMkFHMFJ5d29ad0ozQXFkNzY0TllXdDZIdUZYLzJadi9HSktJYWJLZC9obHhSZThPakFldVFSSXJIVWJzbjkzSGdUN2U5SXZJZU1VTDdiRW96bnhGVVJSRlVSUkZVUlJGVVJSRlNRbUs4MjN2V0NTamVEa2tFL3FYd0MrSW0zTjVZRDZ3MVU3dkM0a3NJRyszbjUzc1oyc2swN2xCaE1QSmlBalloTUFDc3E1WEtoRllRSDVIa0MzZUFBc1JNZE1BSHhGL3ZCSlpLV1lpWW1JZVlxVzVIbkVMRC9ONFJQdS9GTksyV2tBcTZVeHBPc2ZVb3FyMFVack83ME1OdlY1TG5sUzdQbEt0UDRxaUtJcWlLSWNVeGZWbjYzRGdYN2F0a2NBeSt6MFhjVG4yQmJNTlFPTjkyRVk5dTM0M08yMkF2dlo3UldJRnlGN0VGK3hHUmN3YlJDQkE5Z1YySWJFclAwTXNGVmNCYzRGc2d2SEtJbmI4REhBcElqWWFXOWQ5endRK3NXMFpSQXl0aTFpSSttV08xMTRHSXFRbUtnYVlZcitYQlBwblhDbHA5dVVjSzRlODFDaGIvTjBwVVZUUUtIM29QVFI5MGV1MTVFbTE2eVBWK3FNb2lxSW9pbkpJVVp4L3Rzb2hWcERWZ1M3QUxVQUg0TmZBS2NDdmtDUXlVeEhYNmFKeUl0TFhJUlFVRUYwOFJTZEFYZ1FjWjh2WHdIdjJldzBDQWRJSmVLOENKeEFJa0VjaHJ1UUdhQW04UXlCTStnTGtKY0RIM25SaEZwQlZFSmR1ZzdpRkoxb0hiMXZKbHBKQS80eVhUazRDMWdML0lMQVNQZ3F4QVA3VW0xZHpIOXMvSHdsNTRNYzR2UzZpUkZFVldHM1h1U1ppK1JEazVZQXJqckpBRGhJZTRWUGJCNS93OVJST0xGVUdlYkh4T1JMM2RRZVNBS3ByM0wyVUZ4aS9JR0lwSkJZMEtnQUxiQi9iSjJoVFNTLzBIcHErcUFCWjhxVGE5WkZxL1ZFVVJWR1VReDc5OFMxZEZQZngvajlFS0FSNWtQNmI5MmtRSzc5OWpaTjdwbTNqVm9KK3UzYkRBbVFyQ2dvS0JvbmxPQnJZYWR0MEZwRVFDSkJsRUhmeDNZalk0WVRBQzRrVklFRXNKOTEwSmlKOHJyWHoza1hjbzg4QWprRGN2emNpY1J2YkFHZlpldkZjcUtzQVZ5QUNSbDlFOEhuQnJuTzJuZjRUTUIyb24yRGM5Z2U5SDZRSHhYbWNLZ0wvbytDMTgrK0llVi91NHpaZWpHZ3JHVkc5UFBBK1lsbTlEcm1lemd6VnlRbTFVZEdXWSt6MGc4Q3ppT1d3SDF2VklLTGljRnM2aE5wOXp0WlpnZHdIeGlEM2s3OG4yTTk1ZGgyM25YaUNSbm5ibjN4Z0M3QUdzWUJXMGgrOWg2WXY2U0JBcHZ2NWxXcjlUN1grS0lxaUtNb2hqLzc0bGk2SzgzalhzbTA5UXZDdzc2d1ZoM21mTFJCQm9LaGNhdHZvU05EdnZzUVhJRzlGNGpndVFOeWYvd0djakZnOC9tamJqQklnblZYV0hydk9kZ0pMeVhnQ1pEbmdla1I4WEdybnJmSSt1d0pQZVAwMndCMUVDNUM5RWJFU3hGSjBFdUxTM2gxeEN6ZUlpRGtXRVN4bUlHTmZFdWo5SUQwb3p1UDBJaUx1blEwTVJnUzNhc2g1T2dHNXR0WWpWcEw3c3cwRG5FdlE5MlplbVVMQi9hbUZpTzM1UUEva0d0bUVDUFRkUW5XbkFiUHQ5MFFDWnpOdkhZTUlEbEYwczhzL1JpeEJmWTVKc0ovZkl1RWNIRkdDUmgzay9tU1FwRmJuMkgzYUJGeWVvRzBsUGRCN2FQcWlBbVRKazJyOVQ3WCtLSXFpS01vaGovNzRsaTZLODNpN2gvUkxiUEhGUEYrQWZCOTUwSTdpSkVRa2pPSldKSW5MMlY2L2J5YStBRGtYZUI2eDB2b0FjZHQ4QmhGUFByQnRSZ21RYXhDWGJXZHR1QVhKZEowSHZFbnNlTjF0cDZzZ2NSMC9RbHk5RGVMK2VRa2lRRTRIR2lISmJESVJkMHVYQVRzc1FHNUFzb2hqNi9VQk5pUENpM3NnK3R4K0xxRmtINDcwZnBBZUZQZUxoQ2dMeUdRc0ZKT2xxQmFRSFJGeGZ4ZXhidGVuSWdLcFFVVEhzK3g4WDREc0EvUkhySVVOSW03MlFrSkUrTmRPSWdGeXVsMGV0cmIwT1MvSmZYS2xESEFESWpUbTJqNDZhODNmSXRlOEFTWWk5d3dsUGRGN2FQcWlBbVRKazJyOVQ3WCtLSXFpS01vaGovNzRsaTZLODNqL0V4SGhLaU91aWR1Qlk0a1ZJRWNpMW52WHhtbGpIZkJHbkdXdklhS2lTK3hpZ0pjUlliQ0dyZE9PV012SXZzRDN3RnZBSHdoRXhiL1krbEVDNUNwRTJEZ1BpZkUyQ0VtQTB3dEp0Sk5uNnpkSHhFa25FdlJCaE1najdIUm54REt5RnRBUUVURmZBMlloRHpiOUVWZndCVWhzekU0RWd1WW9SSFRaWnFmL2c0aXNyeUdXbVJVUmF6U0RqUG1qY2Nac2Y5SDdRWHBRM01lcExuS2R1VExSdHUrbW5ZQzRyN2oxVHlibyt5QWtXNzIvWFlEZjJPWGZlM1hEWmE3OS9CcDU2YkhBMXUrRWhFTDRKM0l0dW50R0IrU0ZSQ092VDY2dFhDUVpsTzhDdlExeHozWU1KbkRWZHZlU2hzakxCRmQ4a1hXaW5lZmN3MTlFN2g5N2tIdE12UDFhYmorL282RGxwWkllNkQwMGZWRUJzdVJKdGY2blduOFVSVkVVNVpCSGYzeExGOFYxdk1zaGlWdmVRSVM2UEtDbnQ0MWhCRlo3VzVDRU5HSHEyK1U5NG14anFHM25DQUlSOGtZa1RpUEl3N3JMTW4weUl1b3R0Tk5qa1FmNEZZZ0lVTS9yVzFpQURDZklPUXdSVGQxWS9jL083MkwzWlJDd2xmZ2lndHZuNllqWThKYmQxbG5BK0lpNkd4QUI5QmpFV3JRZDhIdHYrVmRlM3k1R2t1VDBpVE5tKzR2ZUQ5S0Q0ajVPTDVQNGZQYTMxeUhKdXY0Ni8wU0V2cWlNOUs0NG9SOUVWS3hHa0ZobW1hMXpyNTF1aEFqMEdRUWhFQXhpL1h5TC9kN1pmdTVFQk1XcHhNYWpIWXZFaDUxdjYzM29MZHVGQ1AwT2x3VEhYYTlSbk8vVjZXM25oUVdOSzVHWENYM2psSHJJK0o2RnNqOGNWbmlWdlJ3QlVBV3FOSVVtbGVXOFN4Yi9mQ3BqUDR2ejJrelg3TzhsUVJtS2RsejNCWGU5Smh2aXBDejdIdU82TUE0L1JmNFhWQWpOTDNCK1ZZZEtWZVJsYURxUWF2OHhVcTAvaXFJb1NWRlNQejZLb2lpcFNoNVFHN0YrM0lTNFFLNjJ5OW9nNHVDOWlQQzRGb2x4RnFZNThzZnY3VGpidUJkNWNOOE5MQWIrak1SazIyeVhQNHBrMi80WUVRd1hJUmFWRllIL0lzTERPWWhGMVNxN1RqL0VlZ3JFeWpDUFdFc25FRkZ6SlBMbmZ3dGlSUWxpRGZrajRuYjlHSkx0KzFqa042QXN3UU5TR2NTQzZiMklmYm9CU2FUalJNODgyemNYTjY2MS9heUNKUGpaaW95dDR3TUNkM0pGS1M2YUlobWMzY3VBb1lnMVlWUjRoSitSVUFCRm9RSWlBdnE4aE1SS1BSbXhNUFN6Uzc5SWJFYnJNTmNoOFZHZlFkeWszMEN1eGQ4Zzk0dnlCTzdUNVpINzBaWEVhUXdlaXdBQUlBQkpSRUZVaXB3MzJzOUtTSEtiRnQ2eUZVQmpKTUhXZDRpRktDUitVSFg5L3dVSk9mRnNSSjNHdGhUV3h0RUVMejZVSXRBUVR2b1B2SGN6OUdzQ3Axd0gzWnJZR0xzWHcwWHpZZUZQOGp0QkZ0eHpKVnpSR3RwMGdvNlB3cU05b01kNGVWRlVnTWt3T1JNeUcxbEwya253ejQyd3ZqYlUrUlErK3p2Y242aHZYOEZYR1pCUlBzaVNIcGRqb09vQ21GOEg2bHdMMTc0c0x3bjJjamNNT2R4Ny9zZ0tycGV5T2JEOUdSaC9CcHgrRzl6K21XU0IzOHRRR05ZR1dyZUZTN2ZDNWdad3d0c3c5Ui93eU9Nd0R1QkV1NC8vZ3psdndsdXUvVDJROXgvNDRFL1E1MzE1WVJhRENWMGpUOEM0UGlLdU84cjBoSjY5b2ZkcDBLUU1sRmtOcTdQZ25nbHlUeWpBbS9EbVpYRFo3WEQ3US9CUWVIa2J1S1N0aEQrSnkxdnc3NC9rcFdCTVg1ZkFrc3hReUlOUFlNYXZRekZ2djRRdmw4UHlLeVJSSEFDTFlVRUdaSlFKeEdmT2hOUHJ3UW5IdzNISFE1MWZRZDFoY004eXVWOUZraFc2MXowQjJaZENoNmZneVY3UTgybTV6OFZsQnN3Szk4T25jVVJJaDIvZys4Wndnajl2QTZ6WlZQQStyU2lLb2lpS1Vxem8yNy9TaFI1dlFjY2hHaDJYOUtBNGo5TVJpSFZpTXRhTThUSzRGOFpzeEUzYXQ0QjBMc3VaU01icHZOQTZoZlZsaGxmWGp3SFpnVmlyeUEySUtIbUdWOSszS0R2V2J2c25iOTc5ZHQxWGlIMm9qMmNCZVJieUV1Ri93RUJiNzJFS1drQW1helg2WWNRMmxFS29CTWN1Z2tXYllYTmRxRE1hSGpaZ1RvQUdMOENMQnN4RWNZOEhvQ04weklmOEorSEp3WENYQVhPNXhPMk5aREpNWGlybkZyV2daZzdrOUlVL0Q0UDdsb3ZJZlRUZXRUa094bTJSbDFnQUxJYkZ2a0FYWHU1Ui9nTjRQeGR5MThHNmpiRHg5RkE4MGh6SU1XQmNxUUVWYTBERnFuQ01BZk1nUERnZW5wMWlzNzluUUVaUDZOVVRlbVZEOWg3WU13NGU3d205UG9QUDhpQnZFQXgyZGZ5Mi9YSXIzR3JBWkVHV3E1dmhoUzh3WUhiQWpoRXdmQVFNN3hES0x2ODhQR2ZBcklBVjJaQTlCc2JNaEpuMzIrenk5YUYrdkcxSEZSQUJyN0I2dDBwTWFTNkZTOGZCNCtQZ2NRTm1NMngyMDBmS1MwdnpMV3h4OC96OVdpd3ZRdmNTUHA0QUg4RDdicHM1a0xNRWx2d0dmaE92NzY1dHYxd0lGNnlEZGVINXRqOEY3djFSL2ZDSjJuWkxhQm1lMTFWZTdKUTBxZllmSTlYNm95aUtvaWlIUFByalc3clE0eTNvT0VTajQ1SWVGT2R4S29lSWdDMFJkLzk4Z296dUxqWmpDenM5ZWgvYXI0QTgyTDlLOGk3WVlkNjNkZUo1bkx5SFdCZzlnbGdOLzRCWUV4bzdieVZpeWVoY0srOUM0cXVPSmdpM01NcHJyeklpbUJyRVlubzBnWnQ2V0lBOERVbGtsWTlZZjVjbkNBV3hrMWdCRXJ2OFA0aWw1SVYyM2tERUt1K1VCR09nSktBMjFKc1A4dzJZTVRBRzRGRjQxSURaRGJ0M3dhNEh4TEw5YUlCT2NOVW9HTFVJRm1WRDlreVlhY0JNZ0pkSHdTaS8xSUc2YTJHdEUycGVnQmRId29oNFlsZTJ2VGFkNk9uNkdCYUt3c3NCYWtLdDZUQTlIL0o3UW8rbTBHUVRiUG9GZnVrV3l2NCtEYWJOdHNKN0l2SHRIR2lXU0ZTTUtpZENveE9oMFhiWVBnRW1uQWlOcXNJeDAyQmF1RzVQQ2NPQzY4ZUdPR0VLdWtFM0EyWjZSSGI1cWtGMitjTWJRMmF5QlFJQjBsbHQrdU44RGpUekJjZ2I0Y2Fsc0hRcExIWG5ocHV1TFBjZzg2TTN6OSt2WkFUSUU2QkJJemd4RC9LeUlkdGYvMHY0Y2pROFBCZm1oZ1hJTytEMnkrRXlBK1liK01hZWl4UDZRTjluNEJrRDVxNGdablJTeDlDTmp3RnpMd3h0REpuM3dmMitBTmtGT3A4TDU2a0FxU2lLb2lqS2dVSi9mRXNYZXJ3RkhZZG9kRnpTZytJOFR0VVJGK2lOaUhqWEdiRjBORWdHK3VzUjRjWUFkKzVEK3k1QlZEZVN0NERNQ3BWd0RFaFhya0tFTzlmbUxzVFZ1aWJpWG1pUXhER1hJZ2xnWEd6RnE1R2tOYnNSOGZEdndPR2hmbGNCSGtRczIzSVIxL05ad0FDNy9IQkUxUGpGYnVjdjNyb25JZUVhWEw5dXNmV3JJZUVoREdLMU9SeHhLWFZKZjlZQURhSUdVVW5Ja1QvQ2o3bVFhOEJNaHNtVDRMVjh5RGVJNVZodHFGY1pxazJGcWVkRGl5ZmhxV1RGdU1hUWVRZmMvZzE4c3drMkRZYTduQVZpWThoOEFwNXczelBCMU5wSEFiSWpkRndMYTNmQnJtdTg3Tytud0trcllJVUJNdzJtblczUFkxK0E3QXQ5K2tIL1B2QW5BMllLVE9rSnZmckRMYlU5QWJ3TzFIVmxMc3lkRGJQOWVYVnN1SUdvY1JnSWQrNkJQV05nVEJXb2NoNmNhOEMwbGJqRnVQWGlDWkRUWWJvQkU3Ym1ESE1jMUdnTW1STmg0bGJZZWdtMGFReVpsMENiTGJEbEpYaXBNV1RXa3V0OHJ3RDVLRHc2RkladGdBMEd6RkFZOWd3ODdRdVFQaUZSOFdpc3hmSW44RzFVM2NMSzEvRDFVQmcyRklibFEvNHNtRFVVaHJseGNvS2tzOHoxMng0SkkvcEFYNE5ZVGhvd0MyRmhWVGhtSm55K0JiWWNJL0d2RFlqbFpqWmtaMFAyWnRqczJzK0c3R1d3TEN4QWhvdGFRTzRsMWZxaktJcWlLSWM4K3VOYnV0RGpMZWc0UktQamtoNFU1M0VhaEFoc3p4TEVPblFDWkh2N21ZOVlCTmFMV0w4dy9vakVoNjFBOGhhUThlcUV5N09JWmVWOVNQelVpbmI5bFY2ZC9uYWVpNjlhWEp3SXJFZEV6UCtMV0g0Q2dXdjdpM2Jlc1VqTVdYOGZ0aU54Y3BmWitndUJJNHU1cjRjOHQ4RnQ1ME1MQStZVmVHVTlySGVDWHoySlYweG42R0xBaE4yQ0FUNkFEL0xsUE4rYmxPd0JHR25BVklmaklYREJIZ2IzK2VKa1dJQThOaVJBRmxZQW5KdnVTdmcrWGoxbk9mYzFmTjBWcmxzQUMxYkM5MWRCcDNmaDNYL2E3TzhHc2VUc0FCMVd3K29UdmV6dnlmYm5WRGpsRERqREwzM2h6enRoNXdNd2NnTnNHQUFEOGlIL21DQXgzTjcyY3lGM0RzengzYk8zd2JZZFhzemxRVERZdVdvUDhRVDhVVEFxbVg2T2xqQUhSWExCOW1rS1RSckNTVDJoeHpiWVZrYmlTNXZqSkhaMERBYk1SdGdZdG83MXkyMXdXOVMyKzhITmhRbVFJU0h3Mm11aGF5N2svZ2cvR2pCWEJyRW5EY1JhWTRhRjdUZmdYKzU4ckE2VndsYWovYUQvVWxqYUFzNi9FVzVjQkl0YXdQbFJzU0pMZ0ZUN2o1RnEvVkVVUlZHVVF4Nzk4UzFkNlBFV2RCeWkwWEZKRDRyek9CMEcxQW5OT3dNUmFjb2dMc1A3bTMzV0NSU25FZDMzMHhITHhlS2lPNUxzcVNjbEsrYTFRUG9lRHhjRDhuaHZYbE9nSVRJbTRlekduZkVFRzZYb2VNSlVlZWZ5NjVlMXNMWkdJRlE3eW0yQkxjdGcyUlB3UkR0b0N6QVdIclBDenRFZ0F1UjZXTjhmYmxrSksrT0pYVVBzK1gwTlhPTUxWQnRob3dFVEZxNWNKN3JDZFpXaFdoWmtaVUdXczJTN0IrN05ncXdUb2RFNTBDd0RNcHdMc1VGY2UvdkRMUVp4cVRWZ2RzTE9iYkJ0YWlqN3UwSGlMNTREemNKbGhiV3lCUERiZCtVcTZGUUxhdDRFTjFtQnE2RWJLOGRZR0RzYVJqdDMrSSs4ZUthN1lOZlBYbmI1MWJEYXRlMWJUVG9Cc2hXMG1neVRmZmZwdCtDdGp0QXhTb0JNeGdVYnhGcjBHcmptQlhqeERmaFhZMmlZQXprVjdBdURxdEJrTER6bXVZVWZaY0RNaC9uSm5JTURZWkJCTERLeDEzZzhBYkl5VkJzSWc2NkNUZ2JNS1hEcUMvREMxL0IxTHVSK0JwL2xRdTV5V1A0NnZJNjlmMjZBRGM3YTByZjRIQXJEbHNBU0owQTYwVDNaa3N6KzdTZXA5aDhqMWZxaktJcWlLSWM4K3VOYnV0RGpMZWc0UktQamtoNms4M0ZLNTc0WGxYQVNHcVdFR1FIRFhTSVpKNnAwZ2M2ZG9Vc0g2RkJKckZCamFBZS9NMkFtdzl0cllFME81TFNEMzAyQUNia2lTcFdiQTNQeUlDOFhjZ2ZCNEtFd3pBazJJMkM0Sjk3RVBiOExTeFlDSXFabHhSRWdzeVR4U3crQTZsRHBBM2gvTHN5dExwbmNqeHdFQTExZkRPTENTeWpXWXJJaVZJS1lpMldkTU5zQ3pvKzNIOVdoa291OTZlWTVZYXlSV0EvSDlDbEtnRndHMzBYMWJ4Yk1paElnazNYQlhnYkwzb1EzVjhBS2x3Um9OSXl1Wm85ZFZXaXlCL2IwaFQ0Z0djRVRqWmR2alZnRGpuTXUwZHRnMjBmd1lYVTRQcDRBMlJneW5ianIyc3VHN0Vrd3FTdGMyeEphZG9ZdWsyRFN3eExQMXBDa21OZ1lNcXRCNVV4bzNCSmE5b0NlazJIeWR0aitLcno2QS94d0g5emZIdG8zZ2FhMXhjSTkvRktrdUVtMSszK3E5VWRSRkVWUkRubjB4N2Qwb2NkYjBIR0lSc2NsUFVqbjQ1VE9mUzhxS2tBZUlOYkMybkF4WVBJZ0x6emZqMWtJTUFObU9JdTcwK0hNamJDeEhiU2RBbE9jTVBZTVBQMDFmTzBTa3pnQk1xbzRDMGlESkt4eDI0a1NJTU4xQ2hPVlpualozLzBZa0IyZ2cyKzF1QUUyN0liZFo4Um1mOGNLZTh1aXhFVW5lQ2JxUjIyb3R3YlcrQUtneDE3eHFoSWNtd2Q1UDNuWjVWMENsRmRDMmVYakNaREFFUWJNZlhCL1k4aThGNGI2L1hQYnZ4LytYdGk0T1FIU2lZR0RZUEFLVDRDMHd2UW13SndOSGQ2RDk2YkRkQkJMVmdQbUUvZ2tiTDBhRWlETFRZZnBxMkgxSHRnekYrYm1RSTRUaFpNUklHK0ZXNXRBMDZoOXNLRUREQ1R2Z24wRDNPRFdYd1dyeHNQNFZ0QUtPS29IOUp3TnMxMnNWR3VkR282Rlc5eWsydjAvMWZxaktJcVNGUEd5TWlxS29paUtvaWlLVW9KTWdrbmhlVGZCVFQvRHorRmxQMGl5SHdENnd5Mi9obDkvQXA5OGFOMkZHOEJKMjJCVEZ0eTdXZUlDNHF6SE1rTng4akxnNU50aFFHL29uUUVuSHdhTDFzdWlNdXdEWmJ6MVBvRDNmd3NYbHhGUnFFQ1crTEpRdGliVWZCZ2V1UUc2L3dLL2RJWHJYb0lYWDRTWHJvUXJYb2ZYem9QemY1SmtUZGo5YTdCRXNyL0g1VDY0ZngzODJCbTZsSWZ5YTJIZDYvQjZkN2orZURoK0hzejdFL1IrQ3A1WUlKYVdESWFCWjhQWnEyQmxPMmhYRnNvK0Q4KzdOaCtFNFIzZ0Q1Mmhjd1prZkFnZjFvTGpFblJqZHpKamRweE5SbE5HWE91M0w0YkZHWkJSQnNxY0E4MCtsK1JSQUxTRzN3QjhCak9jaFNQQXo1S0VLeDlnR3J6eFg1aDRDVnhTSFNwMWhhNEE5OExRZHlSNTFGNXVnOXU4eWZ3RzBHQWdESG9PbnYwRVB1a09QYjZDcis2RWdTMmg1V2g0dUJWY0dHOWYvZ1gvcW14REJBeUNnUi9DeHczZ2hKZEZ0QzB5NDJIOE0vQU1RRjJvMngyNmQ0TnVyYURWMHhMcmR5ODN3MDJJeGEraUtJcVM0cWdBcVNpS29paUtvaWdIZ1p2aDV2QzhtK0NtZGJBdWFobElVcHFINE1FY3lMbFJzcldYQmZac2cwMVZvTXBKMEdnSkxMSFZ5MVR3RXRRa3d2bzgxd0tvQ0JYcVEzMkFJNngxbVpzT2t5V1ozZmZTUUdLRmNnLzgxVmh4RE9CcldQQW9aTmUwd3R1Zm9XOFh1T1pUbUhHMDNmd3UyTmtIK2t5R3lmV2dqaTlBTG9mbDdlQjM0ZTFQZ3lrTmJCYjJybkR0S0JoVkhzcm5RTTY3OE81Z0dOUUlHaTJDUlZmQTVYTmgvbFNZMmhFNnpZSlozOEhTUDBPZjluRDVCdGp3ZHhoK0YvelZ0YjhKdHYwYWZ2MFgrTXVWY09YTmNITU81TXlHMlMvRHkxRmpzaFcyM2c2MzNRV0QzVHlYUlh1UEZXV2J3dWtiUlVEY0hscTlUR1hKWnIrWGpiRDVZL2pvSS9naUYzSXJRSVcyMEc0emJKZ2xDWHpZQVR0dmhuNzVzT044dU9qMzhQdmxzUHdkZUMrcWp4NzV2YUgzVkpqNm5DVEk0aXVZNi9YNzlOTkRNV016b1RIQW42d1krakY4L0JxOFpwZWRuQS81TmFCR2VFTVprQkZsVFJ1dlk3ZEEvOWZnamF2aHFnZmdBVGYvUEdpeEdsYXZobFY1M2ptbUtJcWlLSXBTVXFqN1FlbENqN2VnNHhDTmprdDZrTTdIS1ozN1hsVFVCZnNnRW5LUGplRk91Q01mOHZNZzcycTRHcUE5dE44RGU3YkQ5ajJ3eDRDeGNmZVlEYk1ObUUvaFUwanNnajNOSHZQQzNJSmRjUzdZeWRZZkQ4KytDcThPZy90YVEydVhWTWRQak5QUFpuOXZIY3Irbmt6N1FMbVJNTUtOd2IvaDMwQ0ZiK0NicmJEMU5Fa214UlZ3WlI3a2hWM2E5eGZQQlR0TStWMnd5L1d6UGJSdkRKbjVrRytUN1FDQlMvS1Q4R1FlNUJrd044QU40Y1llaFVmOS9iYlp5ODFBK0llcmN4ZmNiY0M0dUtKaDRwMWplWkRuWEs1ZFBUZjlBRHlRQXprQWQ4RHRCc3h1MlAwdGZEc1ZwdDRJTnhibWdyMFpObWREZGxSeHJ2UXVxM1c0blR6SWF3a3R3L083d25YSkhxUDlJTlh1LzZuV0gwVlJGRVU1NU5FZjM5S0ZIbTlCeHlFYUhaZjBJSjJQVXpyM3ZhaW9BSGtRYVFXdG1zRTVVY3N5SUdNaExMd2MvdURtMVlicTM4SzNTMkRKSFBqZk9CaG5FN3pRQVRyMGgzNk5yVlZpRzdoa0JBeVBhSHJ2TWU4SE54ZFdjaURIdWNqdUw5MmgrMS9oYnowU1pIKy9HNGIwRVd2UEF2U0J2bmZERUwrOW50Q2pwclhtYkFBbm5BMW4rZXVFWTB3V0I4M2duSjdRSzJwWko3anFHcmpHNjBlRnNmQllOK2ptNm95Rnh5YkQ1RC9DOVYvQlY1UGd0U29oUzBqSFdYQjJPMmpiRnRxVmdhMUVYSzhYd2dYeCt0b1RlbDBGbmNMei93Si9EVm1abGlmQ1k2NFcxRHhCckU3M3hzK3NCN1hId2VObldtdkptbEFyRzdLYlFGUGJQNU1Wc3BiMTZRTjl4OEhqN3JpTmgyY3Zob3RxUU1VMmNQRXo4UFNKME9oSmVLb2gvS29HVkJ3UHo1NFBMZUsxV1l5azJ2MC8xZnFqS0lxaUtJYzgrdU5idXREakxlZzRSS1Bqa2g2azgzRks1NzRYRlJVZ1U1dDlpdE5ZQ0hyTTA1ZDBPSGJwZnY5TXRmNm5XbjhVUlZHUzRyQ0QzUUZGVVJSRlVSUkZVWkpHaFFkRlVSUkZVZElPRlNBVlJWRVVSVkVVUlZFVVJWRVVSU2t4VklCVUZFVlJGRVZSRkVWUkZFVlJGS1hFVUFGU1VSUkZVUlJGVVJSRlVSUkZVWlFTUXdWSVJWRVVSVkVVUlZFVVJWRVVSVkZLREJVZ0ZVVlJGRVZSRkVWUkNxTFpoaFZGVVJTbG1GQUJVbEVVUlZFVVJWRVVSVkVVUlZHVUVrTUZTRVZSRkVWUkZFVlJGRVZSRkVWUlNnd1ZJQlZGVVJSRlVRNGU2dUtwS0lxaUtJcWlIUEtvQUtrb2lxSW9pcUlvaXFJY2FoVGxXZmNJZ0NwUXBTazBxUXpWU3FoUCswSTVvRHhROW1CM1pEOG9nMm9QeVpET3gxaFJDa1Z2QW9xaUtJcWlLSXFpS01vaFEwTTRhUVVzdXd3dUh3UUR2NGF2M2JLTDRhS2FVTXROWjhFOTgyQjJUYWgxTFZ6N0ZjenZDSCtJMTNZcmFIVTVYQVp3SVZ3d0dTWmZEQmNCdElmMnJhRjF2SFVId3FBZjRJZVcwREtaL1RnR3FxNkdGUVoyWGdOWGg1ZmZEVU95SU1zVmIxSFpITWdaQzQ5OUNwKzJnUFBENnc2RllUTmg1akZRRmFBQm5MQVFGdmFGUHE3T2lkRG9SR2kwRmJhK0FDKzY2ZnBRZnhsOGwyaGZIVy9DbS9td1p3RGNHclc4RFZ3eUNrWWxLaGZDQmY0NkJveGZ4c0hqb1diTDlJUmVNK0h6N2JCOUIrejRCcjY1RnJvVzF0OWsrQksrZkFQZUNILzM2UTdkRFpqYVVOMmZCbWdKTFEyWXhwRHByek1kL3Zza1BBVndGWFFhQ3NQQ3BUajZyeWlLb2hRZGRWc3JYZWp4Rm5RY290RnhTUS9TK1RpVlZOOVRjVXcySUgycWZyQTdvaHd3OUpoSGs0clhaNWgwT0hZSGRCd3J3YkdMWU5GbTJGd1g2b3lHaHcyWUU2REJDL0NpQVRNUkpycjZIYUZqUHVRL0NVOE9ocnNNR0Njd1J2Vi9BU3lZQi9NQTdvRjdEWmptMEJ3NGJEcE16NE84bnRBRDRIUTRjelE4N01wcVdHM0FqSVd4L254WFFydFMvZ040UHhkeTE4RzZqYkR4ZERqVDcwOE81UGhDWEEyb1dBTXFWb1ZqREpnSDRjSHg4T3dVbUFJY2xnRVpQYUZYVCtpVkRkbDdZTTg0ZUx3bjlQb01Qc3VEdkVFdzJOVUpDMzJ1M0FxM0dqQlprT1hxWmtCR2ZhZ2ZiNTJvQXBBRldZWFZ1elVrWGhvd08yREhDQmcrQW9aM2dBNys4dWZoT1FObUJheklodXd4TUdZbXpMd2YvdTYza1V4cENrM0M1NWdCc3hnV2g3LzdkUGNFeU1Xd09GNzdidDN6b1lVQjB3LzZBN2h6TldyTUZFVlJsQU5QT3Z3cFZJb1BQZDZDamtNMEIzSmN5Z0JWZ0lvSFlGdUhncWRDWmVCays1bk81NjhLa0tsRG1ZUGRnVU9RVkQvbUI0dFV2RDdEcE1PeE8yRGpXQnZxellmNUJzd1lHQVB3S0R4cXdPeUczYnRnMXdNd0VqZ2FvQk5jTlFwR0xZSkYyWkE5RTJZYU1CUGdaYzhDejR3Q1V3ZnFOb1JmR1RCZndCZDN3TzBMWUlFQk14QUczUUczWjBGV0R1UThBMC9mQWJkM2hpNUZGZVFBYWtLdDZUQTlIL0o3UW8rbTBHUVRiUG9GZnVrV0dzOXBNRzAyekxZREhiZnRjNkJaSWxFeHFqaUx4KzJ3ZlFKTU9CRWFWWVZqcHNHMGNOMmUwQXM0dkRGa0psc2dFQ0JQaEVZQVRxd0RPQWVheFJNZ044aTVYNEJ1ME0yQW1RNGZBMGY1eTZyQ01lNzdZbGpzbHp6SWM0S2dYeHJDU2MyaCtXeVkzUXBhdWUxSENaRC9CLy9YSC9wZENwYytBOCs0dm5lRWp2ZkMwTVd3dUFOMDZBKzNMSWJGdmFGM0c3Z1lZQ3BNWFFiTFdrR3JlK0RldCtBdC81eHdnbVNTbDRLaUtJcFN6S1REbjBLbCtORGpMYVRqT0JnSzl0c2tLSDZkOEovTERVVHZ2Nyt1MzlZdnlGdi9ldnUxQjdHVXQyMS9oYmhRdllzSWtvNnV5Qi9SU3NnZjVtbDIvaERzQTRKSE9lQjBiN29WWWxYUkdIZ1plSjVvc1NVOFpnVmNqNUFIZ2MrQjdjQU80QnRpWFkvYUFDZEd0UDBoY0VmRS9EQm5BNDhBTnlXb1V3WjR5L2J4UXVLZnZ6VVI2NUVyZ0Z1QXRrQjk0RDBTdU1FZFlFcXpBRmtjNTF0L1lHbkV0cFlDN3lUUnA4VjIyOGNBbndIRGdjUHRzdDhnYm9DdW5JMVl3MFFWUnlzQ0M2Y0xnTWxZRjBxZ1BiRnVoYldCQVhINk5RajRCRGwzbTl0NUhZSHJ2RkxKemo4TldBbThHdEhPU2NCYTRCOUFYVnVPQWo0Q1B2WG0xWXpUajBRMERQV25oWjEvRGpLdWk0SE54Qjd6Y2tBR2NBM3dxUDErZTZnVWNPbjA2QXE4VDhncXFSQmVBdktROFo1U3hIVkxpbFM4UHNPb0FCbHc1SS93WXk3a0dqQ1RZZklrZUMwZjhnM2lwbHNiNmxXR2FsTmg2dm5RNGtsNEtsa3hyakZrTm9VbSt5SW9Ba2V2aE85WHdBcmdLQU5tUER3YnRSTWRvZU5hV0xzTGRsMGoxeUFBcDhDcEs4UWQyMHdEY3phY0JiRUNaRi9vMHcvNjk0RS9HVEJUWUVwUDZOVWZicW50blNOMW9LNHJjMkh1YkpqdHo2c2o5NXRJUVhNZzNMa0g5b3lCTVZXZ3lubHdyZ0hURnRvQkhBYzFHa1BtUkppNEZiWmVBbTBhUStZbDBHWUxiSGtKWG1vTW1iWHMvU3pMQ3BDUHdxTkRZZGdHMkdEQURJVmh6OERUUlJVZ3A4TjBBOFphaXlhTjIyN1Vzc2JRY0Evc21RcFQzZllqQk1qRFZzR3FhVER0QTNqZkg3TkU1OW5sY05tVmNJVWQyMEh2d0R0YllhdmJqNmJRcENrMENRdVNpcUlveW9FbEhmNFVLc1dISG04aEhjZGhPTkxuSGFGNXcwUEwzTFJqZndUSUhjQUk1TUhkRUlpQWZ0M0N5ck1KOWlrSCtBNm9BL3lJNTlJRDNHelhyNExFOFhIOThyODdYa1JFVXVmZTh3U3dFUW1HM3gvSUJYNGJaMy85TVFzL3FEOW42NndBc2hFcmtKbGVQNDhHRmdBN2tWaFBtVjR4aUd1YW02N3E3WmRmeHRxNmF5T1dPUjRrOFJnN0lldFpiOTV1Mi9adGRqb2JFYmRjK1gzRWVCd0lTcnNBdVQvbkcwaHNNcmVmbDNuRkFLdTg2UmhyRlE4blFKWUI3clhmN3duMTE1VlhpSC9PT1JaZ1hTaTk5cG9qVnNmVEVTR3NoMTErdlYzZUthSmZqOXBsNDREVnR2OXJROXVzQlJ5SkNBUzVRRDdXNHNWU0VmaGZSRi8vSFRIdlM3dk9ZQUx4TUZFQjZCNXFZendpTUg3dXpjc2g5cGpuZTh2V0FaMGorcExsN1VOV3FMeHA2L3d2Tk4vZEh5clkvZmJMaTNhZHFzaUxuWm5FUHg4T0ZLbDRmWVpSQWRMak5yak51YksrQXErc2gvWE9vcTZlaU5zNHE4U3cyeTdBQi9CQnZwei9SN3Q1STYxUVZCMk85K3M2ZCsxKzBEOXMyVmRmWHFMdEpSdXluWGgzQnB4aHdMd0piNTRCWjdnQzhCdjRqUUd6RXI2UEoxak50WjlmdzlkZDRib0ZzR0FsZkg4VmRIb1gzdjBuL0JNb1p4Qkx6ZzdRWVRXc2RoYUdRS1N3R0M0QXA4SXBmaC9QZ0RQNndwOTN3czRIWU9RRzJEQUFCdVJEdm9zbE9RcEdKZE8rY3puUDJrY1hiQU1tRjNMbndKd01lVWtDd0RiWXRzUDd6emtJQmp0WDdTSHdsM2puVGlJQkV1RGY4RytEQ0lLR2dnSmtXMmhud0Z3QlY5cHo2WDBENWd3NDR3NjQzYlpkM3BVbTBOUWdBdVFnR0d6QU9MSDhCcmhCWGJBVlJWRlNpM1Q0VTZnVUgzcThoWFFkQjBPY045VUpsa1hOVDFhQWRPdFZRb1FFWC94OEtxSVlZRXRvM2cxZXU4bVU3b2lnNXMrTEVpQ1BSS3l0TWhEcmhUeGdJWEFDWWowV3IvMW5DeGtiUnplN3ZJRHJFWjdyRWZMQVB3RTRyNUQ5Y24vNml6SVdSd0pQMnU4ZkVsaE11ZVViUW0xbklzSDFEU0pDSFlsWWlrVzEvZDg0KzEzU2xOUzFsNHJYZEpRQXVUL24yNWNrZis3VXQrdGtoNHF6MEhQVDg0REhFR3ZkQnNpTGdGZVFCK3lxaU1XaVFVVEYwZmI3Y2JidFg5bnBMNUR6Y29HZEhtU25zeEJCN21rN0RYS3RQQUNNQ3BVNWR0MnhpRlgwR2NnMWRTWHdaNElIemxmdDl5c1JZWEVEWWhFSklyeXRReXczQnlOQ2JqWGtuakVCc2RaY2oxaEpPaDVPY2p3aEVDRFB0WjkvdG4wM3dMOXNjZlg5WS80RU5qTXdJcUs2ZGQzeTU3RldVa24yeFJDSW9ubEoxdmRmU2gwTVV2SDZES01DWlBRR25jQlYzcm5rK21VdHJLMVJNSlJLdVMyd1pSa3Nld0tlYUNmVytEekdYdUZucnloWkNZNTFnbFZVK1RKNFdjQzEwRFZlUGIrNCtsM2h1c3BRTGNzbWxsa0d5d3lZZStEZUxNaHFCS1labUF6SVdBcEwvVzMyaDFzTW1DN1EyWURaQ1R1M3dUWnJ1VmZPSDU4VnNPSWNhQll1SzZ5VkpZRGZ2aXRYUWFkYVVQTW11TW1BYVF3TjNWaEJJRUMyZ2xhVFliSVREMitFRzkrQ3R6cENSKy80N0pNTHRvMmhPZHE1MjM4ay96VUEyQVc3Zm9hZjNiU0x1Mm1JYnpVSmhRdVFiZUFTUTJETkdCWWczNFEzVjh1THFITE5vYm5iNWsvdzAvUHd2QnR6VjM2QUh3eDc0NDJXUHdWTzNRcGJYN1ZXOGs2QXJBLzE2MFA5TitDTlJQMVRGRVZSU3BaMCtGT29GQjk2dklWMEhZZEVBa2E4WlZIeml5cEFsa0dzL0xhRzZuY0crb2JXTHhCQW5JSmlneXQ1eUo5YmYxNHp4RzN6RGR2ZUVBTFJNUnV4cWpMZThpeTdqWWNRZ1dTY25mOEtJc2c1S3k1bmllaGJYaVFhVDdlZFJLNUhSeUJpeTVGMnVwVlhEUEMyTiswRWh0VkkzS3hFUEdUck9ldklDWWhnTVFjUlczeGg0UUZ2dmVzUk1jbnQvK3YyKzNXSVdIU2VyYmNLc2Q0NkdKVFV0WmVLMTNSUkJNaGt6cmYrd0F3Q1FhbXVWd3ppaHUybXkzcmJUS2JNUmtRL2c3VTZzZlN5OCtvaldVUDlNVzVTaFBaZG40Y0R2MHVpYmhma3VwOE8zSW04MkhEV2dKL1k1VDJSKzhjVzI3OWFSRnRBUnBWOW9UdkJQZWtYeERyY0lDSnVaVVRzZElMZ0t3UmhKbHpaUW5COU9qZnpWWFo2a0oxZWpGZ3RsazlRVmlDdTFkanRUU1BXTmZ4dDIyWnZSTmkrRG1zVmRoQkp4ZXN6akFxUUVZeUE0UzZSakJPQ3VrRG56dENsQTNTb0JNZUcxMmtIdnpOZ0pzUGJhMkJORHVTMGc5OU5BSk1iNnY4RW1PRGFmUjFlZCtLZHMzUWNJK0VVdUFndTNBVzdYRjFuUldnSUxDQW53c1N3c0pUbFpiWU9DNUJaWUhyWSt0V2gwZ2Z3L2x5WVcxMWV1aDQ1Q0FhT2dPRnVtd3ZsSldmTUN5SzNMRkVCU0JDN3NleFllTXlBQ1dmWWRnTGtNdmd1cXQxWk1NdFFVSUFzaWd1Mm96cFVjckU5M2J3bHNNU0FhUlFLTTJQWVB3RVNLTE1jbHUrRW5ZWllBWElyYk0ySC9MdmdiaEJMMm8ydzBTQVdzZy9DZy9IRytYSzRyQkljT3cvbS9RSy85SVFlMTBKWEowRDJnNXY3d2MxZndCZUY5RTlSRkVXSlExRVNLeHdCVUFXcU5JVW1sZVdQTXFUSG44SURRZG9GNHo4RlRqMUh4SnFpb01kYlNOZHhTQ1JneEZzV05iK29BbVJQTy8xQ3FQNWlZdHN4UkF1UThmaUpncUttSThvRjJ5QVAzKzc3WXdUWGJsbEVZSE11ai9FRXlCcWgvaHJFblhNT251c1JzSTFZaTgvQkJBS0tjejNxWWRmL0NCRWdmSXp0dDA5RmI1dkpsQ29FOGY4Nkk5WnJPZDd5UDRiYW54WmEvMTlJUExqRENDeTFqa1hpQ3Q3MWN5VktBQUFnQUVsRVFWVEF3YUdrcnIxVXZLYmp4WURjMS9NTllsMncreURDMVNBNzd5ZHZPb29KWGgvK1E4SGZ2ZWVJUFg4Z3NRRHBjNWRkMXAvWVVBU1pCTmFZcnQxUkNkYjNyOC9KU0F6WGtZaTQrcHJ0ZC9nNmVjM2JsN3FoYlU4azl2cDM3c243UW5lQzYzMGlFajVpQWRZZDFiTEoxbG1DWEhldS9xM0lTNFMyaUZqZ2hPS3prV3ZjZnpIaWptZWk0c2dESmhINzh1TWVXNmMyTXRaVEtYaC9PdENrNHZVWlJnVklqN1d3Tmx3TW1EeklDODkzTVFzZE0yQ0dRU3ozVG9jek44TEdkdEIyaWdoWGUvcy9BQVlZSkpQMjgvQmNQdVQzaHQ1OTRFOTVrRGRIN3BOSEFWd0NiUmJBZ2pmZ1g3NTRaQWhpUUk2RHg4UENVanl4eXBVWlhuMC9CbVFINk9CYkxXNkFEYnRoOXhraE1kK0FXUWJMb3NSRkozZ202a2R0cUxjRzFoZ0NJZEhoQkVqZ0NBUG1QcmkvTVdUZUMwUDlkdDE2OThQZkM5dmZrQURwWGxSUkNZN05nN3lmNUhjRWdQdmdmb080NE9QOVhyanhpSGZ1SkNGQWNpVmMwUTdhR21JRnlHL2gyKzdRL1RqN1cvQW12RGtHL21ISHFub0daTGhZanIvQUwrTmduSnR1QUNkY0NwZjYrenNGcHFnTHRxSW9TakhRRUU1YUFTc3VnOHNId2NDdjRXdTM3R0s0cUtaWUFnQ1FCZmZNZzNrMW9kYU5jS05CWW1MWXhRWCt6TFNDVnU1dDU0Vnd3V1NZZkxFTkt0OGUycmVPRFNvZncwQVk5QVA4MEZLU1NzUWwvQ013TGlJWWYwL29OUk0rM3c3YmQ4Q09iK0NiYTcxZy9QMmcvOUtJWVB4TFllazdTUVRqZDY0SlZlR1l6K0N6RVY0dy9zYlE4Qmw0cGhJYzJ4SmFEb1JCOFlyZDEzTEVXaWdjUFIvbTJ4L1ZzUFZDT1lBWDRBWDc1NHB6b0ZsMzZCNHUxNGNFaHJ0aHlGdVNqT0l3MzdXaUNLVERROENCSUYzSHdWQjhBbVMrTiszSGtUVGVlbjZaUXF6ck1VUUxrT0hpeDZnTGwzbjJzM3lvM1V4RTdEVElBMzZVQy9iOW9YVnFJVzVIWDhYWmxpdStLK0pZeEdweXZsMzJvYmRzRjU3ckVXS1I2TnJ3eDNNRThBTVNVOUdQc1dnUTZ5MS8zdUhJbi85d01ZanJhSGkrNDB5N25aK0lqU2tYaFhOWHZkRk85MEh1STA2QWJJYTFMRGhJbE5TMWw0clhkRmpRMk4vejdVakVHc2dnMThFcTRwL25ZZHJaK2Y3NWM1ZTMvR1JnajUxL1U0SjJYY24wMWozVzI5ZW84cVZYMXlEbjR0SlFIZmZDd2JlMG1RMThnRnhISzVGa0w0Y2g3cHZORVVFLzdLNytjaEo5MzlmenBMdGQ5d1d2UDVPSXZaZTY5bi90VGZzQ1pMeitIT2UxY1E0RkU5V0VpeVBLQmZzVys5a2VFYlUvMmNmOUxVNVM4Zm9Nb3dLa1J6WmtoNHNCc3hrMmgrYzNnYVp1UGVlNlBFT3N0UUZ3UmcrZmcvblc5cjhiZE11SC9PV3czRnBSbHA4Sm43dm5ndmt3LzdqWUZ4SkhWb2ZqeDhPei9uOWZ3MTRCOHZDMzRLMzgyT3N4QmhkTGtNQ0ZPbVk4MzRQM1ZzTEtoK0dScmJEMUIvakJ1WDAvREkrc2hKWEw0RHYvR2N2MU4xRUJHQWIzOVlPYlo4Q00yVEI3TXJ6ZEEzcmVCWGNiTUYvQlY5dGgrNmx3aW12YkV5QXhGQzVBT2l0SEpEWnNvUzdZZytHdVNmRGFhQmk5Q0JZWk1LTzhGMFRWb0xMTFRqNFg1bzZHMFJQZ1pjUCtDNUQrK0VWbHdYYTBoWGJkb2J0QkJNaEU0MnpGNHpLWHd4OU9oVk9xUWVWcVVOa0prRFdnWWcybytBcThrbXovRkVWUkZPUXQxU0pZdEJrMjE0VTZvK0ZoQStZRWFPQnVzaFBsN1R3Z1dlRHlJZjlKZU5JRmVyNDh5RnBaNE0vTUFsZ3d6d2FWdndmdU5XQ2EyNkR5MDJGNkh1VDF0RUhsVDRjelI4UERycmo0SURhbXlNUGhRckJSc3dOMnVHREc0UURXejhOekJvbnhrUTNaWTJETVRKaDV2eGVNUDh1NkdnQmNEcGU1WXNDc2dsVnVtampCMTcwZjVqSnVQN05zTVA2cjRlcmRzSHM1TEg4WUhrbjBnNWRsWFR1UytSUGk2Z05NZ2tudWh6WmVvR25mRlFJNGVpMnNYUS9yKzBCZjl6YTZEL1QxUzBOeHRZeEhPandFSEFqU2RSd01SUmNnZjBIY3A5M2JhK2RPdlNXMGJ2amgzQ0FQcjJNUXE3djNDZUtZT2FJRXlNM0lDd1ZYVGtQRWl1RzJEWU5ZWWcxSFJFMUR3U3pTTHU2aFFlSzh4VXRDVThGYko0c2dFWTBoZUtueE9JVWY2MHBJMGhiL2Vsc1NwMjlSNDN3dVJiTmFtb3BZSWZwdXNpdUp6VURjREhHdlhwMUV1Lyt5N1J5QldHVzUrU05zWDk4a0VDQ2QxV1pVNXU0RFFVbGRlNmw0VGNjVE5QYjFmUHVlWUQ5L1JGNStmUVJjYXBjZmdieU1EQXRPOVpIWWg1OFJYTE12SVEvcXZidys3YlRMT3RqUHZvZ1Zva0ZpUVU3eDV2c1o2MzNMeXRlUmM3Y1pFakxCWUYwb3ZmMFpoWWhvbnhFazVibk9Mdk90K3NQbi9tVEUyckdoblQ0WEVYUjlpOG9GU05Lc2VCYVFydXdMM1cxYnJlem5sWWpWNk83US92bkgzTy8vRmlSRzY3dkF0VWd5bmptSUZmaFJ5UDFnU0JGS1dkdnVVd1RXblhzUUswc0RyTEdmVGd3OW1LVGk5UmxHQmNqQ04xNUFJUExwREYzeUlHOG43R3dxdjhWN0xleXFRSldOWUQ2MS9lOFAvVGJCcGhad2ZtZm84ZzY4a3cvNWUyQ1ArL3dJUHJ3Ymh2aHhFY2ZIRVNDZHRhRnZrSkhsdVY5bnhYSEJ6Z0xUQ2E1YUIrdjgvOTVYd0pXMW9HWURPTUdBR1FIREw0Vkw5OEFlbHpYYmJUOFpDOGpsc1B3bXVHazJ6SjRCTS9yRExkL0N0d1p4N1c0SXY5b0tXMWZDOS9hWkswYUEzQUpiZkJkMGcyU25OZ1NpNFd5WTdRdUQvbk5PYTJodGlCVWdyNGFyVjhMM3UySDNHbGhqbjdFTzk0OXBGYWp5SUR5NEhKYm5RdTdQOFBNc21EVkFmaE80Q2pvdGhzVit5WU04ZDY2RVN4Zm9QQTRlZDhVZ29uYjR1eXNBM1QwQkVpalhCVHF2aC9YL2hmLytCRCs5Qis5ZEtyK0RSL1dHM2gvQmgwdGg2UzdZdFJBV3pvTjU3dmtyQzdMODZiZ251NklvaWlMVWhub3VVUEFZRVFaNEZCNDFZRnpzamdmRVhlbG9nRTV3MVNnWXRRZ1daVVAyVEpocGtHeHVvMkRVS1BuaE1xTmdWQjJvMnhCK1pjQjhBVi9jQWJlN04xOERZZEFkY0hzV1pPVkF6alB3OUIxd3U4dUFsMnh4KzJHSS8vYk1CYm1lSGhHTXY2cTF3UG9Tdmt4Mm0vV3QrMWY0amUxbTJHekF1T2w1TUc4c1BIYW5CT09uTmJRZUJJT3pyTGg0S3B4eUxwem5pdHVQTE1pNkc0YmtRTTZWY01WMG1ONEVUcTRQOVFmRFhWM2hPcmRPRHVUY0NyZHVnUzErSDMwM2k0dmhvZ3ZnMTdOaDlvL3lrQW5BU0JpUnpQNTY0bklVNmZBUWNDQkkxM0h3eFloa2wzMWhsN21zeCs3aGRIcWNOb3ozM2JYbjNDT0hodW9YMVFYYldmdTFzdFBPbXN1NWJ6bVgxTjhoaVJrTWliTmdmd0U4WXI5L2hWaUVsZkgySTZvNEM4aTlEMGFJOVVVZW51c1JZbUZwQ0xrZVVYQ2N6MFFlK252YjZVNjJ6a3ZJSC9sTFFtTndPQ0pFK0NKUlZEOW5JRUtQUzdyeEV3V1QwTGp2VG9DOGo4REM3UW1DQkJ2ZENBVEkydlp6QUFlSGtycjJVdkdhOWdXTjRqamYvb3FJVjI0L0d5R1dzOXNSWVd1OFhlWjdLZFJEUk9rY3hFckpYYk5WRUJIY0lBK2Q1WUQvczlOT2dBUzVEbk5zbjZKY3NGMlNtb21JR0plUFhBdC9zdnU0MTRYUzJ4OG5HQTczOXMzZGw5cmI2YktJVmVaRmlKdnlIZ0lYOGV1QWI0R0JpTVhMWUx2T0VZaDdlNkxyMzVWd2VJUms2RzdYUGNWK0RrRmVrR3dPN1o4NzVtN2FkNnZzWXVjOWFmZHREOEY0aEdOR0ZsWnEyTSsvMmZWZlFPNHQ5Ync2VDVNNHJ1aUJJaFd2enpBcVFCYSs4YmdDNUoxd1J6N2s1MEhlMVhJL29qMjAzd043dHNQMlBiREhnSG5FOXY5RWFIUW1uUDRPdkdPUUxNeXZ3cXVud1duTm9mbWI4S1lUc3A2WCt4QUFQYUhYZUMrWm5FRUV5RC9DOVFOZ1FBTkpSTGQzV1RKbFBEejdLcnc2RE81ckRhMWRVcDJWc05MVjZTZmhKUWg3Z1NYVFBsQnVKSXh3WS9CdnVXOVUrQWErMlFwYlQ3T0p0SzZBSy9NZ3o3bTArd0praVBLK0dOa2UyamVHekh6SXQwbHlnRUNBZkJLZWRHTjVRekdIWCtrSnZaSWRaNE04Y3hXbFBnUUM1S2x3aWpPK2VCMWVyd2FWVDRWVDNIUHhSSmpZRi80OEMyYTlCQy85RmY3MkVYeFlXUHVLb2loS2ZJNzhFWDdNaFZ3RFpqSk1uZ1N2NVVPK1FkeVlhME85eWxCdEtrdzlIMXE0REdQSmxNYVEyUlNhRlBXSHdYTDBTdmgraGNSbk84cjlvTWZiRVVOOEFYSTZURGZJbTcxNDYvZUQvaTdHekFnWVhnZnF1bUxBTElXbGJocjc0SmZzUHMyRzJablEyQXFSaDJWWkFUTDhJK2JhekxKdjBDNkdpemJCSnJjOEIzTCtDLzh4U013Yzk4Y0RLUDlYK050aVdMd1JObzZBNGQ2ZmpESk9HRFZnN3JXQ1QzV285QkY4TkJNK3h5YThVQmZzL1NJZHg4RzVTTytJczl3UWZVMzF0c3QyQWJNSVlnaGVFNmNONDMxMzdaVkhMUFIyRVdzOXRLOENaQjlFUkJoc3ArOUJYaTdrSWE2WUVCMEQ4bVFDS3l5QTVZajFWV003N3lHdkg0WEZnTHdMc2FZYURTeXlkWHhMcXNvRVdYM24ybnJPdmRNZjUzdnR2Q2FJZ0xvRmNiR3RTT0NLL1VldnZoTjNOaUZDZ2V2dk10dUdLdzI4ZGNMakdqNU9Ub0I4bmtDd3ZBeDVFTm1DdkpBYTVhMnprRmozM3dOSlNWMTdxWGhOKzRKR2NaMXZXY1R1WndheGxvSmp2V1duQW12dGZHZnA2Rit6alpEd0FXNmJUanp2YWovTElRTG41N1orV0lEc2hnaU95N0V1bExhdTY4dDhZbDBvc2ZQZkJoNGtWb0IweVpWdVJjS01kUExhY2RkL0owUzRmeGNSMko5RUJEeG40VmNPdWNaYklpOGs4Z25jMU4zMTM4Sk9qN2IxRmhlaGRMZnJMclNmMTlueG5SM2FQM2ZNKzlydjN5TnU2SnNReXlrbnBPNUNqbDA0dEFVRWdxeDc2ZVBmQTg1Q0JKN1dkcjY3N3JmYi9iNkE0QjVUMlc1alh3VFg0aVFWcjg4d0trQVdRaXRvMVV4Q0JCUWdBeklXd3NMTDRROXVYbTJvL2kxOHV3U1d6SUgvalFOVEtkVC9wdEJrQUF5b0hoc0hGWUNhVUtzN2RJOWE1dmVwOGI1Yk5TY2N6KzdRL2Evd3R4NFNCL3ZJcURwM3c1QStzY240OXRJSCt0NHRMeXIydHRjVGVqZ1g3Z1p3Z205TkNlREhtR3dHNS9RTTd0MHhkSUtycm9GcnZQVXJqSVhIdXNsOUdZQ3g4TmhrbVB4SHVQNHIrR29TdkZZbDFubzlMVGdEenNpUzM3Nmp1OEsxRnhTMDZpNTdKVnhSUDRnM3JDaUtvaFFYdDhGdDUwTUxnd1FGWGcvcm5SQlZ6d1pDZDFhSlliZG1rR3hpTmo3SzBYYVdHV25GcnZBUHZIUFg3Z2Y5dzI0RjlVTTNlZmRHYXlEY0djNUs1NHBmM3dsc3VaQTdCK1prZU1INHQ4RzJIWjdJTWdnR08xZnRJVjR3L2l6UEJic3Y5SEV4R1EyWW4rQW5OeDAxam43V3ZmOUdCT01mQTJNTWtzSFB4VnBwRHMyZFc3ZDdPK2tFeUN5NEp3L3lKc0NFUVRENFUvaDBCc3k0Q0M3TWgvd0JNT0FkZU9jRGNVRUZvbDJ3cjRKT0EyREFYWEIzUDdqNUt1aFVIU3JkRFVPU0VVOTljVFFPNmZBUWNDQkl4M0V3Sk81M1BBRVN4RkpvSmVJcXVKUWdQbUM4YlVTMWQ3MmQ5MS9FMWVWeHhQTEhFTGhiR3dxNllEOE8vQk94Vm5RSkdsejVnLzFjZ2JnekdxeVZBZklDd0FtUUxrTndQa0hzdUQ4ZzFrNS9KeEFCei9YNkhrK0FkQ0VLcmthRWdkMklxMklCMXlPNzdRY1JnU1VYaWRFM2kxanJ3U1dJSU5FWUdlTjhSRkM5QlltMTZKS0xaQ0FXV2w4Qkd4RjM4UjhKckV1L1I0U0Rsc0NGUUJ1QzdLS0c1Q3dnejBlc3had0FlVG5RRDNrSjh3VEJzUjNJd1lzRFdWb0Z5T0k0My94a1FpQVBZYThReEc0MGlLRDRKOFRxOENna0svU2QzamJDTHcwYUlpNkxQU2tZcTlYRkVuU3hJc01DWkQva21qNGZzZXg3QnpuLzkzaWZIeUlQNEcwUmdkQzEvVDNpS3Axbis5eldqczBFeENXNU8zSXR0Q1FRN1c4SGJyUHR0VVRFdVZ4c2pHcGtuQWNqMTlkV0pIR1RFeS9QUnU1aEkrMzBuUVJ4TVpNdDNlMW5YK1IrNWU1UmYvUEd4QmNnblJpN0NmSG9lQjRSV2tkNTliNURMTDdkZjVEajdUNXNRMTRXWlhqdHJyYnRQbUNuSC9INnN3czVyKzVFN2hYdWZubXgvWFF2Wnc0V3FYaDlobEVCY3Y4cExLRmpxdlUvMWZxaktJcWlLS21KWVcvUTRmTE9aZGt2YTJHdGN5SHdLTGNGdGl5RFpVL0FFemFtaW5rc0VLMmNLRWtsT05ZRkVZNHFYM3BCNVYyQTVxS0lZalpHNUdobk52K1JaNDJ6QzNiOTdBWGpkM0VsRFRGV2swZTZyR2hQd2xPcllGV3lZbHhiYUdmQU9NdFJBMlp3YkRCK2dESVB3b01ENGM0c0szUzZvTVZ1Zk4xeHlJS3NudERqZVhqdTkvRDdYTWpOaFZ6bkV1RXk5dVZBVHFhSUZHVXlvZkYwK0hnTGJIa1Aza3NVWnpJRE1zNkdzOEt4SGhPVnhLZU8vdGxDeHlFZXlZN0xFSzl1TXVVYkpMN2NmTVJWY3loaVpWV0J3S1hVbFNhSU9HTVE0ZTRveE4xeU0ySXgxZCtydXh1SkdUY2VFVzNDK3hGVlBreCtPQXJsWE52bS9ZZ2dFdDVXTGlJazdFRXN0MDZ6MzY5SHhJOUVTVVFNSWc0VnRqK0dRSUFFRVZrTlFTaUdKbDY5NzR0djEvZVprcnIyVXZHYUxtNUI0M1hiM25ya0pZQVRtZDVHQkxidXlIV1NUNURJb0VLb2piQUFDWUVRZWhFaThOZEIzTFczMkgxd0ZqTmhBYklSY0RvaVBMcnovVlhrUEcrT3hCNTFTVktlSjNCZC9wVEFhdk5uNU9WRUp2Snl3eDNIazVFWGwyN2E5U1hlTlFEeXdqRVg4YjZvYStjNUFiSzlOMTRMQ0t5UGkwSjMyOFp4UUZWRVdGeEZyRVdSNjA5MWduQUh6Z1g3Q2tRb05JakY2VWh2K203a1h1ZXNZOWNnTHlFYzM0YjJkeDR3RTNtUjRjZm1uVVVRMjNPclY3L0FDK2tEVENwZW4yRlVnQ3g1VXEzL3FkWWZSVkVVUlVsTlJzQndGK3ZQQ1ZWZG9ITm42TklCT2xRS0xHZjIwZzUrWnhDcnZqV3dKZ2R5ZmdkbUFtS0o2TmYxTFFSZmg5ZlBnV2JuUURObjZUakdCcFcvQ0M3MDQ1QTRhMGREWUFFNUVTWkdDWUVncnNVdWRxV2J0d1NXR0RDTlFzSDREWUVBdVJLK2Q5djhFWDVzQ1MwL2dvOHU5WUx4ZncxZmZ4SUt4bDhmNnErSDlaL0JaODV5OUNWNEtSL3l3MjRPTGVEODV0QTh5eE1nSjhGcmcrR3VzQUFKSERZUDVxMkg5VHRoWjFpOG5RV3o4aUgvQVhpZ0h0UjI4L01oZno3TWR4YVFkOElkZjRUcnEwQ1ZpVEJ4aXp4MDdjMFFmQWZjbnFna3lsQWVES1ArMlVMSElSNGxOUzQxRWV1dGVNdGVSRjVxL05YT084dCsvNDJkUGhWeEpYU2NqRmoyK0NKQ0krLzdZZzVNY1BGeWlKRG90bjAyNGpwZGpWaFJvQzlCU0luZmV2TVBRMFRHY3dpc0h0c2g4VHAvVDJCTjBndHhQM1g0eCtrNnU2NmpKaUo0T0FIcUNFU1l1UVhQMHZ3Z29nTGt2dE1HRWU5YkVDUXNhUnlxVXdWSmNCS1Azc1R4RElqZ1ZNUXExM0V1UVlnRW55YUlsV2FVbTJRdFJMaHp5L29qUWx0VHhCclp0NWc2QzRsOTZxejFqa1FzblgrSFhPc25FUnVtd0M4ZzExT2QwUGJQUU1TM01zaHZhYno3VURKY2dOeXJuTXYwZWNnWStmeEM3REZmU21CdGZEUXdEUW5KNEdLQ1ppQXUyUzRMOW1uSUdJV0Y0N3BJN0xhK3lQR3RpZ2ljdDRmcW5VbGdNWHNCTXA3akNiTCtIaXhTOGZvTW93Smt5Wk5xL1UrMS9paUtvaWhLYXJFVzFvYUxRV0lNaHVlM0RSSTdBT0JpSnJhQ1ZxZkRtUnRoWTFzd1U0aU54emdBQmhna21PL3o4RncrNVBlRzNuM2dUM21RTjhjTEtuOEp0RmtBQzV5Vm4ydkRFTVNBZEpuTnZLN3NEY1pmQ1k3Tmc3eWZ2R0Q4OThIOVR2RERlemp4QmNpL3dGL2ZoWGRkdXlkQ28zV3dianRzdnhxdUhnL2pEUmhma0tzTjlaYkJkem1RMHdTYU9nR3lDbFQ1QnI0eFlPNFBndkV6Q1NZWk1PTmduT3ZQdS9EdWFCZ2RGaUJ2aFZ0M3drN25iaDEyV1Q4TlRuc1AzclB0UGY0QWpKd05zOE11MktOZzFHcFkzUnBhNzRKZEl5V0xMZjRZSkNyamdzeS84ZEEvVzRLT1F6UTZMdWxCT2g4bkZTQ1ZReGs5NXRHazR2VVpKaDJPWFRxTVl5SlNyZitwMWg5RlVSUkZTUzNDbVp5ZFJlSm0yQnllMzBRc0RBRG9EN2NZTURQa2JUZ0FsY1ZLeDN3TzVsdHg3NkViZE11SC9PV3czRnBSbHA4Sm56dUJhejdNUHk0MnFQeVIxZUg0OGZCc0hBSHk4TGZnTFJ0M0VwRFlrcFBndGRFd2VoRXNjc0tiVzE0TktydnMyM05oN21nWVBRRmU5Z1ZJaUkwQkNSSUEyM2ZYSHVzRjR6OEZUblZpcmJOMDlKTzRuQWlOZm9BZjNEYXJ3akdiWWZNYytGOVdFaTdZbmFITDgvRGNRL0JRSW9Hd0EzUndzVGFqWWtBQ1J5K0VoZm1RdndwV1ZRMEZwMDhrTXFvQVdTUjBIS0xSY1VrUDB2azRxUUNwSE1yb01ZOG1GYS9QTU9sdzdOSmhIQk9SYXYxUHRmNG9pcUlreGNGMmExQktFVGRIdUQvZEJEZXRnM1ZSeTBDUzBqd0VEK1pBem8zaXZsTVcyTE1OTmxWQmZBZVhTRXdwcWtLVkxiRGxXdWo2Lyt6ZGVYd1U5ZjNIOGRmbXZoTUlDVWhBNUJEVUNwS2cxb3VLVjhFRHRZcTMvRXJyclVpOVJldEJ2YW9WeFFwVjBWcVBXclZldFdvVnRWNjFXanlDaW9KeXlobXVKSVFFY3UvTzc0L1pTU2JMYnJMSjdpWXp5L3Y1ZU13ajJabloyZTk4NTd1ek01L3ZNY2ZCTWIrR1h4MElCL2pBNXdIUFByRFAzK0hGZCtEZnBmREZQSGk3M0h5UVFsQXJZY2xnR0x6SUhITUpnQld3L0JLNDZFU1lXQTdsdjRlN2IyenRla2tsVkI4S2g5NE1ONThDcDB5RnFmVlEveVY4K1p6NVZGQ0FoQ3piR0pkajRkREw0UExkYkYzQVRvS1R2b0d2NThKZkY4UEs5VkEyQys1L1BNalRJRmZBOGlOZzdDdncybXlZTXdZT3lJTzgxODB4ckFENEJENzlFRDU0eFA4RXk3NW1WMGQ4WU15SHp6SWdmUUpNS0lYUy9XSHNRM0RmSlhDSkI5TG13VCszUUhsdnlFOHh6eG1KV1R1UDBja1pjR0l2Nk9VQlR5N2tYZ0pUbjRTNVpiYkE2eWpZNzlxZHUxMkppSWlJaUlpSWlJakVoZ0dHMVpJdTBIVndyUTk4emRCOHV2a1VUazZFRTczZzNRRTd2UDZXZVErWVQxTmtLQXdyaHYzZWhyY056TEVoWDRBWFJzTElBK0NBMStDMVptZzJ3SGphSEZRZWdQUGdmS3ZMdFpXbUorREpYOEwvWFFWWERZWkIwZHpuVitBVkE0d3RzT1ZZT05iQUhFL3hEZmhYQ1l5WkFsTzJ3bFlmK0g0U1lqQitld3RJbTJTQVIrRlJBNHd4VURJam9LWGwvbkNnRDN6V1Eyek9nMS8vSC96eU8vanVLcmpxTkpoa0xWdGxQdDJYQVZCMEZWeFZDcVcvZ0ZPc0x0OGZ3VWZRMmdKeUIrellDQnZQZ3JPc1ZxQ1h3V1gyZkZVWDdLaFFQZ1NuZkhFSE54OG50WUNVZUtaakhwd1R2NStCM0hEczNKQ1A3WEZhK3AyV0hoRVJFZWNiQitQMk54OWlzSk1STUdJeExKNW9EdVFPUUgvb3N3eVdMWUVsQzh5Z2xkRUhzdTN2R3dYN1hnVlg5UWt5cUh3aDlKMENVNEl0czZkcHVQbFV5NWo0T1J4ekc5eCtpSDh3L3QvQ1RYc0ZETWFmQjNubnRETVkvd1Z3d2ZVaEJ1TWZEa09tbVE5dDRFZzQ4bmJ6NlorVzVIdmgzanZocnZQZzE5akd0TFNXajRBUi9vZm9wQkhFWkpoOE05d3l4QnhVbjFQaDFMbnd5SWx3WXFFNWFEOUFtditKMWkyRDV2OERYZzMxbE92Mmx0bm9Zc3VrZkFoTytlSU9iajVPQ2tCS1BOTXhEODZKMzg5QWJqaDJic2pIOWpndC9VNUxqNGlJU0Z6d3RMTk1QNzY3RmgxdmsvSWhPT1dMTzdqNU9Da0FLZkZNeHp3NEozNC9BN25oMkxraEg5dmp0UFE3TFQwaUltRko2SGdWa1I2bEgxY1JFUkVSRVJFUkVSZFRBRkpFUkVSRVJFUkVSRVJpUmdGSUVSRVJFUkVSRWVrc053d0JJQ0lPb1FDa2lJaUlpSWlJaUlpSXhJd0NrQ0lpSWlJaUlpSWlJaEl6Q2tDS2lJaUlpSWlJaUloSXpDZ0FLU0lpSWlJaUlpSWlJakdqQUtTSWlJaUlpSWlJaUlqRWpBS1FJaUlpSWlMUlovZ25FUkVSa1YyZUFwQWlJaUk5VDRFSzJTWE1temZQbURkdm5zcTZpSWlJeUM1R0FVZ1JFUkVSRVJFUkVSR0pHUVVnUlVSRVJFUkVSTVN4MUlKZXhQMFVnQlFSRVJFUkVSRVJFWkdZVVFCU1JFUkVSRVM2aFZveFNiU3BUSW1JdUlNQ2tDSTlSdytkRUJFUkVSRVJFWkc0cHdDa2lJaUlpSWlJaUlpSXhJd0NrQ0lpSXJzQWRWRVRFUkVSRVpHZW9nQ2tpSWlJaUlpSWlJaUl4SXdDa0NJaUlpSWlJaUlpSWhJelNUMmRBQkVSRVJIWk5VeVlNTUhUMDJrUUVSRVJrZTZuRnBBaUlsMmc4ZlJFUkVSRVJFUkV3cU1Xa0NJaUlpSWlJaUxpV0dwQkwrSithZ0VwSWlJaUlpSWlJaUlpTWFNV2tDSnh6dW9tckZwREVSSHBhZnBORWgxN2lUYVZLUkVSZDFBTFNCRVJFUkVSRVJFUkVZa1pCU0JGUkVSRVJFUkV4TEgwQUVnUjkxTVhiQkVSa1YyQXVxaUppSWhJbE9YM2RBSkV4RDNVQWxKRVJFUkVSTHFGV2pGSnRLbE1PVUo5VHlkQVJKeFBBVWdSRVJFUkVSRVI2YXJ0UFowQUVYRStCU0JGUkVSRVJFUkVSRVFrWmpRR3BJaElGMmc4UFhFYnEzdWF5cTZJaUlpSWlIUTN0WUFVRVJFUkVSRVJFUkdSbUZFTFNJbXE5UFQwQTR1S2ltN1B6TXc4Mk9QeEpGWlhWNyt6Y3VYS0M0RXQxam9EQnc2YzA5NDJtcHViTjI3WXNPR09tQ2MyVENVbEpXMEd0UzR2TDUrN1pzMmFpNjNYYnRzZmlYdDk5dHh6enhjek16TVBCS2lwcWZsdy9mcjFsOWJYMTYrMlZvaG1tWFh6OXlNdzdYN0dnZ1VMV2lybm5KeCthUldQdnoyQjB0TFNCaGNWRmMzSnpzNGVaeGhHNDZwVnEwN2Z0bTNidTlaeXQrOWZ0TVJEV1VoTlRSMldrWkZ4VUVaR3hqN3IxNisvc2JQTG5iNS9zYUE4NlpTa0FRTUd6TXpQei8rbFlSaSs4dkx5MldWbFpUUHNLeWkvdWk0ZXprRzd1b0tDZ21rREJ3NzhZM056YzhYQ2hRdjcySmZwMklsRVJnRklpYXI4L1B5elUxSlNCbFpVVkR5Um1abDVRRjVlM3NsRGh3NU5XTEZpeFVuV09nVUZCWmUxdDQyR2hvWWxUanR4KzN5K3VzMmJOejhJVUZ0Yk85Kyt6T243bys2V3U1YVVsSlEraVltSldSVVZGWTltWm1ZZW5KdWJlNXpINC9uTDh1WExqN0xXaVhhWmRldjNZK1BHamZkWS95Y2tKQ1FVRmhaZXZXUEhqcy9zNnpnNS9kSXFYbjk3YkxLR0RSdjJYbkp5OHU2VmxaWFBBWTJHWVNUYlYzREwvc1g2TjhudFpXSFVxRkZia3BLUytnQTBOemRYQkFiVE9sb096dDYvV0ZDZWRFNy8vdjF2S1N3cy9NMzI3ZHMvOEhnOGFmMzY5YnUxcnE1dStkYXRXNSt4MWxGK2RaM2J6MEZDem02NzdYWnpxSVU2ZGlLUlVRQlNvcXF5c3ZLdjY5YXR1eHJ3QWhuRnhjVlYyZG5aeHdTdTE5RFFzR1RSb2tWN0JjNFAwU0tweC9sOHZ0cXlzckxwb1phN2JYOGtjazRkVDYreHNYSDVEei84Y0lEL1pWNUpTY25XdExTMFBRUFhpMmFaZGV2M3c1N216TXpNb3dzTEM2K3RxcXI2ZStCNlRrMi90SXJYM3g1THYzNzlMa2xKU1JtOGZ2MzZLemR0MnZSQXFQWGN1bi9SNVBheVVGdGJPNyttcHViVG9xS2l1N3F5M09MVS9Zc0Y1VW5uNU9mbi84b3dETy9TcFV0L0FXU1VsSlNVRlJZV25tOFBRSUx5cTZ2Y2ZnN2ExUlVWRlYxdkdFWjllK3ZvMklsMG5RS1FFbFcxdGJXbHRwZGVBSy9YV3hXNFhsSlNVdCtPbXJDN1NienRUekRxL3VjYXpmNi9hYjE3OXo0Vm9LYW01dCtCSzNWbm1YWEQ5Nk5Qbno3L0IvaHFhbXBlREZ6bWh2VHY2dUw5dHljM04vY1htT1h6bzM3OSt0M2MwTkN3Yk92V3JjOEhydWZXL1lzbXQ1ZUY1Y3VYVHdRSUZVenJhTG5GcWZzWEMwN05FNmQyNDB4S1N0ck5NSXc2WUJ1d3plZnpiVTlMU3hzVlpMMWRwZ3hGazBQUFFYSFI3VDdXbGY3cDZlbEZCUVVGVjJ6WXNPSEdvcUtpa0pWOSttNklkSjBDa0JJekJRVUZGM284bnVSZ0xZb1NFeFB6T21yQzdpUkpTVW41eGNYRlRYVjFkUXQvL1BISHN4c2FHcGJZbDd0dGY3b2dicnIvN1FxS2lvcG05dTNiOTJxQXlzcks1MWF2WG4xSjREclJMTE54OFAzSTZ0V3IxeW5idDIvL2IyMXRiVm5nUWhla1gyemk2YmZIa3BhV3RvL1g2MjBjTm16WTIwbEpTUVVBeWNuSkF6WnYzanpUdnA1Yjl5OVc0ckVzaEN2ZTk2OHJ1amxQSE51TnM3R3hjWFZxYXVxUW5KeWM4VjZ2dHpraElTSExNSzh4SFFNQUFDQUFTVVJCVkF4djRIb3FRNUZ6eWpsSTNlN0RVMWhZZUZ0VFU5UG1UWnMyUGR4ZUFGTGZEWkd1VXdCU1lpSTdPL3V3QVFNRzNOdlkyTGg2N2RxMXY3TXQ4Z0RVMTlkL3Yzang0bjBDMytmRXB1dGJ0bXg1R0dqSXlzbzZPaU1qbzJTUFBmYVl1MlRKa25IK3hZN2ZuMmgwRlZiM1AzZXBxYWw1UHpFeE1TVW5KK2VFM3IxN24xVlhWL2ZGcGsyYlp2a1hSN1hNdXYzN0FaQ2ZuMzlxUWtKQ1pwQWJCRmVrWDFyRjAyK1BYVUpDUXBiSDQwbGNzV0xGU1Y2dnQySDQ4T0VmRmhZV1htb0xRTHBtLzdwcitJcDRMUXRoY1B6KzljRFFKZDJlSjA3dXhybGx5NWI3Qmd3WThLZGh3NGJOODNxOTFZWmhOUGg4dmdiYktvNHZRNEdjTmh3T09Pc2NwRzczSFV0SlNmbEo3OTY5ZjdscTFhcGZBbzBoVm5QZGQwUEVhUlNBbEtqTHpNd2NPV1RJa05lOVhtLzEwcVZMandYczNRN1N3RjFOMTlldVhYdXAvOS9zNHVMaWlveU1qSU50aTEyM1AxMmg3bi91VWwxZC9XWjFkZldid0l6aTR1SU5mZnYydmNrV2dJeHFtWTJINzRlL1M1SjM4K2JOTHdVc2NrWDZ4UlJ2dnoxMlBwOXZ1OGZqU2R5MmJkczcxdXZrNU9TQnRsVmN2WC9SRnM5bElRenh2bjlkMGExNTR2UnVuSnMzYjM2b3NiR3hMQzB0YmIvcTZ1clhSb3dZOFhsRFE4TUsyeW9xUXhGeTJqbEkzZTQ3Tm5EZ3dIc2FHeHQvcksrdi8wOTZldm9BQUkvSGs1Q2VuajZncnE1dW5YODFmVGRFSXFRQXBFUlZXbHJhNENGRGhyeHRHRWJUaWhVcmptcHNiUHpldmp3OVBiMEFJQ2twcWJkTG1xNG40aCsvQlVnQkVyeGViNlcxMElYNzB5WHEvdWNxT1VDMS8zOGZrT0R4ZUZxNnkwZTV6THIrKzVHZW5yNTdWbGJXdUpxYW12ZUJ6UUhMSEo5K01jWGhiMDhiZFhWMUM3T3lzZzREQ29EbWhJU0VqTWJHeHZYV2NyZnZYelRGZTFub1NMenZYMWQwZDU2NG9SdG5WVlhWcThDcmVYbDVKM3M4bnFTYW1wcDUxaktWb2NnNDhSd1VMOTN1WTltQ1BqYzM5M2lBdmZmZWU0MDFMekV4c2RmZWUrKzlkc0dDQlI3UWQwTWtHaFNBbEtnYU9uVG91OG5KeWJ0VlYxZS9rWnViZTA1dWJpN1ErclRaMU5UVVlqREhwVnUxYXRYWmdlOTNXdFAxdm4zN1hwK1ptVG1tcWFscFRYWjI5Z1NQeDVOWVVWSHh0TFhjYmZ2VFZmSFUvUy9lOWV2WDc0cXNyS3hER2hvYXZzL0t5anJhNC9Fa2JkMjY5UlZyZVRUTGJEeDhQL0x5OGlZRG5xMWJ0KzQwUHBNYjB0OFpUdXlpRmkzeDl0c1RxS0tpNHZHc3JLeXh3NGNQZjhYajhYaUJoTXJLeWllczVXN2Z2Mmh5ZTFubzM3Ly8zZGIvQ1FrSkdkWnJLLzBkTFhmNi9zV0NrL0xFRGQwNEN3c0xMMDFMU3pzQWFPalZxOWZaWHE5MzYvcjE2MmRieTNmRk1oUk5UandIeFdPMysyaGJ0bXpaUlB2clBmZmM4M1d2MTF1OWN1WEtjNng1K202SVJFNEJTSW1xMU5UVW9RQTVPVGtuNU9Ua25HRE50MzUwKy9UcE13MWd4NDRkODIxdlN3YWFVbE5UaHdNWWh1SHJ2aFMzcjZtcGFYbEdSc1pGeWNuSkU1dWJtOHMzYnR4NGQxbFoyUzNXY3JmdFQxZXArNTk3MU5mWGY1dWZuLytyN096c283MWViK1dXTFZzZVdydDI3WFhXOG1pVzJYajRmdlR1M1h1eVlSak41ZVhscndRdWMwUDZ4UlJ2dnoyQktpb3Fua3BOVFIzU3AwK2ZxUjZQSjhuL0JOT1dod0c0ZmYraXllMWxvVisvZnRkYi95Y2tKS1JicjYzMGQ3VGM2ZnNIMFcvRjVLUThjVU0zenVibTV2TGMzTnhqazVLUzhtcHJhMHZYcmwwN0RkaGdMWGRER1FyVVhXUExoc09KNXlCMXUrOVlUVTNORzRIekRNTm9zczkzNDNkRHhHa1VnSlNvc3Bxb0I5T3JWNjl6Y25KeWpteHVicTdjc21WTHk2REhlKzIxMXlmcDZlbWpQUjVQRWtCalkrT2FVTnZvYnBXVmxTOVVWbGErRUd5WkcvZW5xOVQ5enoycXFxcitVVlZWOVk5Z3k2SmRadVBoK3hGc3NIVndUL3JGRkcrL1BjR1VsWlhkV2xaV2RtdmcvSGpadjJoeGUxbG9MLzBkTFhmRC9zV0NrL0xFRGQwNDQrRzMyOG1jVkI3dDFPMitjd0tQbzc0Ykl0R2hBS1IwbTYxYnQ3NlFuWjE5elBidDI5OEVXc2FKcTY2dWZqTXBLYW12WVJqTlRVMU5HelpzMkRDOUI1TVp0bmpibi9hbysxOTg2TTR5Ni9idmg5dlRMNjNpL1ZqR2N2OE13OWdTMWNTMjNYYk1maGM4SGsvUUFJREtncnYzcnl1Nk8wL2MzbzFUWlNpMmVpcC8xZTArY3ZwdWlJaUk0Wi9jcWx2U1AyL2VQTVBxbWhLSi92MzcvMjdVcUZFVisrMjMzN2JkZDkvOVFjd3VCd0FNR3pic3ZaS1NFcU9nb0dDYTdTM0pBS21wcWNOTFNrcU1mZmJaWjNHRVNlaHlmaGt1RmUxOGlITnV6NWVZcHo5YTU0SUl1Zms0eFNydFRzeVRjdHg3Nm5SU1hqcngySVpTanBuV1BySCtJSWVjaThJVjBURXNLU2t4Um8wYVZXNmZGNE5ycG00N2RoR0k2WGVoRzhxVTA3N0xuVXBQNzk2OVR4ODVjdVRHNHVMaStoRWpSbnlTa1pFeHhyNDh3akxaYlhuanNuT0hpQVNoRnBBaUVoWjEveE1Sa1o2MGV2VnFzckt5eU0vUDcrbWtpSVJGM1RqRkNYcWkyMzBzSzROaXVlMVFMZWhGSkRvVWdCU1JpS2hMUXVmcEpscEUzR1RSb2tVODlOQkRMRnk0RUovUHgwRUhIY1JOTjkxRXIxNjlXdGI1My8vK3h4Ly8rRWRXclZwRnYzNzl1UGppaTVrd1lVTEw4clZyMS9MdHQ5K3ljdVZLcGs2ZDJtYjdZOGEwYVl3RGdNZmo0Y3N2djJ4NTNkall5UG5ubjQ5aEdMejExbHNrSnlmdjlCNFJwOU0xa3ppTnlxU0lkQ2RGK01YTnJOb3Z0NVpqdDZlL3UzVTV2NnlhMGxqZlJNUE9OOUtubm5vcU45NTRZOHZyeHNaR2pqLysrTEJ1b2tQVXdxcmNCT2YyZklsNStoM3lsRkEzSDZkWXBkMkplVklPNUZ1TlRHYk9uTW44K2ZQNTZVOS95dUxGaTFtNGNDR0hIMzQ0OTk5L1B3RExsaTFqOHVUSlpHWm1Nbjc4ZU9iTm0wZE5UUTEvK2N0ZkdEbHlKRWNkZFJSVlZWVUE1T2JtOHY3Nzc3ZjVzTm16VzRZaXcrZno4Y3d6ejdEdnZ2dnl4Qk10UXczenpEUFBNR3ZXckhZVFBXN2NPTzY3N3o0bnRXQng0ckVOcFJ6SXgzellYRXVYWVlkMWFROWJGTXVBRzQ1aDBHUG5NQzM1Nk1ZeVpTdE9UaWtIVGlxWFFkUGl0T01jYnVXL2czNC9ST0tTV2tDS3lDN2pyYmZlWXRPbVRaeDQ0b2tzWHJ5WUR6LzhFTU13MnR4RVgzbmxsV1JtWm5MS0thY3diOTQ4YnI3NVpvcUtpb0xlUkFjTFFBS2twcVp5MWxsbkFUQnk1TWcyeTE1NDRRVXFLODBLNW9NT09pam8rNjJiYUJFUkp6aisrT081NnFxclNFaElvTDYrbnNNUFA1ejU4K2UzTFAvYjMvNUdVMU1UTjk5OE0rUEdqV1BreUpIY2ROTk52UExLSzR3Y09aS1JJMGV5MzM3N01XZk9uS0Ridi96eXkxdisvK3l6ejNqNjZhZjUrYzkvM2pKdnpabzF6SjA3bDRLQ0FpWk5tZ1RBYzg4OVIxVlZGWmRjY2tuTGVudnNzVWVVOTF4RVJDSVJhZVYvTkJvUHVMVUZmWEZ4OGFDdnZ2cHFkVStuUXlTYUZJQVVjUWluMVJSMmhsdHFDMk45RTIxSlMwdHJjME50MFUyMGlMalIzbnZ2M2ZKL1FrSUNBTm5aMlMzekZpeFlBTFJXcXV5Ly8vNEFmUC85OXdBODhNQURBQjJlT3dIKzlhOS9rWkNRd05GSEh3MUFSVVVGVjF4eEJiVzF0Vnh6elRXY2ROSkpBTHo1NXB0VVZWVngvdm5uUjdSdjRpNGF3a1NpVFdVcXRpS3QvSS8wL2VEZXluK1B4N09xdUxqNGM0L0g4N0xINDNtNXRMUjBSVStuU1NSU0NrQ0t5QzZqTzIraUEra21XanBEZzdlTFU3M3l5aXMwTnplM2FhRzRlZk5tc3JLeVNFdExBNkIzNzk0QWJOMjZ0VlBicnEydDVmMzMzMmYwNk5FVUZCUUFVRmRYeDVZdFcwaExTMlBMbGkzOCtjOS9CbURidG0wQUxhOEJ4bzhmejhDQkE3dStjeEpTckljd3FhbXBZZWJNbVh6NDRZYzBOVFd4Ly83N00zMzZkUHIzNzkreWpsdGJNVWx3c1M1VFhxK1hXYk5tOGNZYmIrRHhlRGp6ekRPNTZLS0wycXlqTWhWN2tWYitSL3ArdDFmK2V6eWVBNEVERGNPNHA2U2s1QnVQeC9PeXorZDcrYXV2dmdyMVZISVJSMU1BVWtSQ2l1ZGE0VmplUkcvYnRvMEREenlRUGZmY2s3dnV1b3RCZ3dicEpscEVYTy9ycjcvbWozLzhJN3Z0dGhzWFhuaGh5M3l2MTB1dzJMTlYwUk91OTk5L243cTZ1amJuNVFFREJuRDMzWGZ6MGtzdjhmREREKy8wSHZ1OEVTTkc2TndaSTdFZXd1VE9PKy9rM1hmZlpmLzk5eWM5UFoyUFAvNlk2ZE9uOC9UVFQ3ZXM0OVpXVEJKY3JNdlVvNDgreW5QUFBjZisrKzlQWTJNamp6NzZLQU1IRHVTNDQ0NXJXU2ZjTWlWZEYybmxmeVR2ajhQSy8vME13OWpQNC9IY1ZsSlM4Z1B3Y2tKQ3dzdGZmdm5sMTdTT3hTbmlhQXBBdXNzSVlBandWazhuUkdLbk94NlVZbm4rK2VlNTk5NTdnejRVSUo1cmhXTjVFejFwMGlSU1VsTDQ3TFBQK09HSEg3anp6anQ1OU5GSGRSTXRyaGJQbFJFU251WExsM1BGRlZlUW1abko3Tm16Mjl3QTV1WGxVVlZWUldOakl5a3BLVlJVVkFDMHRHSU0xK3V2djA1Q1FnSkhIWFZVbS9tSEhub29iNzFsWHZxVWxwWUNjTW9wcDdCNjllcVcxeEpic1I3QzVKdHZ2Z0ZnMXF4WnBLV2xjZGhoaDdGOCtmS1c1VzV2eFNRN2kzV1pzczRuOTkxM0gvWDE5WXdmUDU1WFgzMjFKUURabVRKbEJVVWxNcEZXL25mMi9YRmUrYjhYOEZ1ZnovZmJNV1BHL0dnWXhzdkF5d3NXTFBnYzhQVncya1JDVWdDeWMvWUVmZzhjQ1dRQW53QVhBQ3Y5eXhPQlB3Qy93bndTMktQQWRGcHJKQktBUTRCVGdldUFwb0R0M3crY0MvUUNGZ0tYQWZOdHk2OEd0aEZCQUxLa3BDUWVhMGRjdVU4clY1ckZac2lRSVczUzMxMFBTdG14WXdlUFBmWll5UFIxcHFWQmQ1U3JVUG5WV2JHK2liN2hoaHNBc3l2aEVVY2N3Y0tGQzF1V2RmWW1PbGkrV2pXOWNmcGQ3akszNTB1bzlIZEhoY1Q2OWV1NTU1NTdLQzB0SlRrNW1YdnV1WWVmL3ZTbkxjczdVeG5SVWY2NytUakZLdTFPekpQVnExZmo5WHBiWHE5ZnY1N0xMcnVNcEtRa0hubmtFUVlQSHR4bS9iMzMzcHRQUHZtRUw3Lzhra01PT1lRdnZ2Z0NnT0xpNHJBL2MrUEdqWlNXbG5MQUFRZTAzRUJhYWZuaWl5OVlzMllOQUMrOTlCSmdkdG0xdjdaTW1qVEpNWG5weEdNYmluWE1CdzBhdENVeE1YR241YkVld21UMDZORzg4ODQ3dlAvKysrVGw1ZEhRME1BUlJ4d0JkRzBJazJqbGViU3VQV0pwNGNLRk5EYzNNMnJVcUMxSlNjNjh0ZHV5WlFzQUJRVUZMZmtZNnpKbEJaNnlzckxJeXNvaUl5T0RaY3VXQVowdlU2ZWVlaXJ2dmZlZVk4cUJrODR0NFg1SElxMzg3OHI3dTFMNTc0UTg3U3pETUFZRDF3RFhsSlNVclBkNFBLLzRmTDZYaGcwYjlzbUxMNzdvN2VqOUl0M0ptYjlTem5VUzhBRm0wREVGZUFKNEJqT29DT1lYL3poZ05KQUZmQWdzQlI3M0wxK1BHU3piRGJpQm5RT1Fud0szKzllWkNid0NGUGxmRndCbitOL3pLOXQ3OG9HS2dPMk1CRFowZFNjRnZ2dnVPeG9iRzlsMzMzMUpTVW1KeVdjTUdUSWs2UHp1ZWxES2swOCtTV3BxYXRCbFRteHBFQ3EvT2lQV045RStuNi9sZ3FtcHFRbWZ6MGR1Ymk3UXRadm9ZRXBLU3NKS1MwZHNGNjlSMlY1UGYwNWVYbDVNdHR0ZDZROGwxaFVTdGJXMVhITEpKV3pZc0lFSkV5YVFuSnhNYzNOem0zV2kyZTJ4cC9JUklqK1dzVXA3VCtaSktJTUdEV3J6K3RKTEw2Vzh2Snl4WThlMlZLSkE2OU9yVHp2dE5ENzU1Qk5tekpqQk1jY2N3NXR2dmtsYVdocW5uMzQ2QUxObnoyNTVUMzE5ZmN0cis4TzYvdld2ZjJFWVJwdVdMV0FHVjM3Lys5KzN2TGIvSCt4MXFIT25YVTkvcnlNUnE3UUhIdlAyeEdJSWsxdHV1WVdNakF4dXZmVldBQ1pNbU1CdmYvdGJvR3ZqZ0VZcm42Sng3ZUVXc2Z4ZWRGU1JHNHN5dGR0dXU3RisvWHIrOTcvL2taaVlTRzF0YmNzMVdtZkwxRXN2dmNTWU1XUEMzTnV1Qy9jWVJGb3VseTVkeXZidDJ4aytmRGhaV1ZrUmJTdWN0RVJhK1IvSis2UFpndDROdngwZWo4ZncrWHlHeCtOeFhTQlZkZzBLUUhiT0xNQmVpM0EvOEE1bXkwY3ZjQ2x3TTdER3Yvd3g0UDlvRFVBZWp4bTQvRitJN2RzakVIL3p2emZCdiszZitiZjlvRzJkTktBTzZCUHVEaXhZc0VBUENBalBLbURRZDk5OU45ai9mM2N3b0hzZWxMSjU4MmFlZmZaWnBrNmR5c3laTTlzczYwcExBMys1c243b25GakdESWo5VGZTVFR6N0o5OTkvVDc5Ky9majAwMC94K1h3Y2YvenhRTmR1b21QOGZUV2dXODRKM2ZVNStEOG4ycHZzcWZRYkVQc0tpWmRlZW9uMTY5ZHo5ZFZYYy9iWlorKzB2TE9WRVE3L2plbldZOWtEWW5FT05nRFdyVnNId01jZmY4ekhIMy9jc3RBNjk0MGRPNVliYnJpQnA1NTZpcGRmZnBraFE0Wnc5ZFZYVTFSVUJKam5Sa3REUTBQTDY4QUFaR0ppSWtjZWVXU2JCSXdmUDU2eFk4ZnVsTEFwVTZhd2R1MWEzbnZ2dloyV2hYR00zWHhlNnU1eTNPWW1ObFpEbUt4Y3VaTC8vT2MvREJvMGlPYm1aajc2NkNNbVRweklRUWNkRk5FUUprNyt2bHN0cmFLUXh1dUFqSVVMRi80QnFJMWdPOTE2WFdDSlZabWFQSGt5ZDk5OU4xT25UaVV6TTVPVWxKU1dGdnhkS1ZQZFZKYTY2eGo4RnpoMDZkS2xZLzMveDRJQmtWZitSL0wrcmxUK2Q1RDMzWHIrN1VScnpKV0E5YVRzTC9CM3dZN0JOYkZJeEJTQTdKekFKc3g5Z2MzKytmMkEzV25iWmZwTHpLQ2taUUVRdlBsSUt3OHdFUGdOOEpCLzIyUDk3NXZXMVlRN2pKTURWWTRTcXdlbFBQTElJL1R1M1p0Smt5YnRGSUNNNS9GU1luMFRQWERnUUY1KytXWCs4NS8va0plWHg1UXBVMXFDTkYyNWlSYUpkWVhFQng5OFFFSkNBbVBHak9IUGYvNHpBd2NPWlB6NDhZQ2UzQzZ0d21rbE1tblNwSkN0RDhONS95dXZ2QkowZmtwS1N0Q2VDTmIzSVZhdG4yVm5zUnpDNUk0NzdxQ3Fxb3Bubm5rR2dCTk9PSUUvL09FUExlVkM0NEMyNnc4OW5ZQ3VpbVdaT3UyMDB5Z29LR0RwMHFVY2Z2amhUSjQ4dVUzd1NtV3FlMFJhK1IvSit4Y3NXQkQxRnZRTzhyM0g0M25aNi9XKy9QWFhYMytEUzRja2sxMlBBcEJkbHd4Y0NjejF2OTdOLzNlemJaMXlJSS9XRnBJZE9ScDQxLy8vRzVqalI0TFpqZnRjek83WDY0TzhiNTN0LzgrQlU4TDRMSEc0V05VSXIxaXhndGRmZjUzYmJyc3Q2Rmh1OGZ5d2xGamZSQjl6ekRFY2M4d3hRWmZwSmxvaUZZc0tpWlVyVjVLVWxNUmxsMTNXOHA3Tm16Y3plZkxrdUs2TUVQZWJQbjA2dGJXUk5QYVN6b2oxRUNZLy92Z2pTVWxKTFErNlNrcEtZc01HY3pTaGFBMWhJczdTSFdQTGpoczNqbkhqeHZIaGh4L2k5WG81NUJCejFDeVZxZTRUYWVWL0pPOHZLQ2lJcThwL2o4Znp0Yy9uZTluajhieThZTUdDNzNzNlBTSmRvUUJrMTFtdEUrL3l2N1pHN0xZL2RjcUhXUnNSYm8zRXYvM2IyUXR6Zk1uSGdYT0FUZjRKWUlCdGZhc0x0bjJleElGWTFnZy8rT0NERkJVVlVWSlN3cVpOWnJFeURJTk5temJSdDI5ZlFMWEMzVWszMFJLT1dGVkkxTmJXNHZQNW1EVnJGc25KeVZ4NDRZVzgrT0tMVEo0OE9hNHJJOFQ5RGp6d3dKNU93aTRsMWtPWWpCbzFpdExTVXFaTm00Ykg0Nkd4c1pGRER6MFVpTTA0b05MellsMm1Ybnp4UlJZdFdrUktTZ3B2dmZVV09UazVuSG5tbVlES1ZIZnFqaGIwb2Q0ZkQ1WC9obUY4N3ZGNFh2SjRQSytVbHBhdTZPbjBpRVJLQWNpdXVRLzRHV2JYNkFiL1BLdTVTVytnMnY5L1BtWXJTQi9oOHdHTE1jZDhmQldZM01uM2k4dkZ1a2I0di84MWgzbzU3cmpqV3VaVlYxZHozSEhIVVZwYXFscmhicWFiYU9sSUxDc2tNakl5V3A2dWJiM2V1SEZqeTNKVlJvZ0l4SDRJazl0dnY1MDc3N3lUTDc3NGd1VGtaSDcrODU5ejNYWFhBUnJDSkY3RnVremw1ZVh4eVNlZnNIMzdkdmJlZTIrdXZmWmErdlF4aDgxWG1kcTF1YVh5M3pDTVBiNzY2cXZWUFowT2tXaFNBTEx6N3NKODB2VTQybmEzWGdWVUFmdlQrdENTQTREUHV2ZzVCbWFYYXg5d0QvQkwvL3lOUWRZTk5xOWZGejlYZWxpc2E0U3RNZUVzVm1EanpqdnZCRlFyTE9Ja3NhNlEySFBQUGZuNjY2L1p1blVyaVltSjFOZlh0d1F2VlJraG5tRE5heU0wYjk0OEEyRENoQWthQjlwRll0MktxVy9mdmp6NDRJTkJsOFZES3liWm1ZYkZrWjdpbHNwL0JSOGxIdW5pcjNObUFLY0JSOUxhSmRwdUZtWmc4amlnRi9BQjVwT3MzN2F0Y3hEbVU3RFRnWHJiL0gyQTBjQS9nQUxnZVdBSjhLdDIwbU4xd1hiYmNYVERRMmhXQVlPQWJuc0t0bUVZQnNDWU1XT0NMcmRmYUwzMDBrczg5ZFJUYk5teXBhVkcySHBmT08rM0d6Tm1ETG01dWJ6Ly92c0FORFkyQnEwVkRGVXJuSmVYWjkya3V1RzRTcXZ1T2w1dUx4YzlrbjdyZkhEU1NTZXhidDA2eG80ZHk5Q2hRMXVXV3hVS0gzLzhNVmRjY1FYNStma3RGUktOalkyODhNSUxGQlVWdFZSQVBQbmtrNlNtcG5MV1dXZTFlZjhiYjd6QnJiZmV5dWpSbzBsTVRLUzB0SlFMTHJpQWl5KyttTmRmZjUwWk0yYUVuZWJTMHRLWUJLeWl5TzFsc1NQeHZuL1I1T2E4NnRhMFcrY2lKL3I4ODgrcHJhMWwzTGh4T3kyem5Zb2NlNHlqK0JUc2FPbVdzdVhpTXRWdFQ4RW05dVgydjhDaG1MMzVZdklVYkNjZjUvWjBjSnpkL05zaDRnajY4blJPcUJPcEZVeE14M3dvemFtWXJTSHZBT3dEWjRWNnZ3Y3oyUFVQWUY5Z08vQWljQld3bzUzMEtBQVpPNnZvb1FDa1U3WFg3WEpYREVER1FTc2VCU0REMDZNQnlPNm9rSGpra1VmNCs5Ly9qdGZyWmVMRWlWeDU1WlVrSlNWRlVobmhWRzR2aXgySjkvMkxKamZubFFLUVlWQUFza3QyK1FCa2V4U0E3SGtPdVBaMjgyK0hpQ1BveStOdUNrREd6aW9VZ0d3ampGcGhOeHpYcUhIQVJWQ2tGSUFNVDQ4R0lKMG9qTW9JcDNKN1dleEl2TzlmTkxrNXJ4U0FESU1Da0YyaUFHUTdGSUFVM1AzYkllSUlHZ05TUk1MaWx2RlNSQ1MyM0RKNHU0aEV6c1hqZ0xveXlMVXJjSEdaRWhHUkNDa0E2VzROd040OW5RZ1JFZGwxcURKQ0lxRkFnZWpZUzdTcFRJbUl1SU1Da081bUFELzBkQ0lrT21MVnRVTTNleUlpSWlJaUlpTFNreFNBRkJFUmNSaDFVUk1SRVJGcHBlc1lFZmRUQUZKRVJHUVhvQXQyRVJFUkVSSHBLUWs5blFBUkVSRVJFZGsxekpzM3o3QmFNb2xFZzhxVWlJZzdLQUFwSWlJaUlpSWlJaUlpTWFNQXBJaUlpSWlJaUlpSWlNU014b0FVRWVrQ2phY25icVBCMjBWRVJFUkVwS2VvQmFTSWlJaUlpSWlJaUlqRWpBS1FJaUlpSWlJaUlpSWlFalBxZ2kwUzU5VGRVa1JFbkVLL1NTSWlJaUs3SnJXQUZCSHBnbm56NWhuV21Ib2lJaUlpSWlJaUVwcGFRSXFJaUlpSWlJaUlZNmtGdllqN3FRV2tpSWlJaUlpSWlJaUl4SXhhUUlwRVNXcHE2ckNNakl5RE1qSXk5bG0vZnYyTm5WMCtjT0RBT2UxdHY3bTVlZU9HRFJ2dTZHeTZyRzdDTHFnMVRCb3dZTURNL1B6OFh4cUc0U3N2TDU5ZFZsWTJ3NzVDclBKSTNDVXRMVzF3VVZIUm5PenM3SEdHWVRTdVdyWHE5RzNidHIxckxYZFNPZW5vZTUrVGt6TytxS2pvRDJscGFYczFOamF1S1NzcnUzWHIxcTNQV3N1ZHRDOWQxVlBudnE0b0tDaVlObkRnd0Q4Mk56ZFhMRnk0c0k5OVdWZlRXVkpTMG1hb2h2THk4cmxyMXF5NU9OTHR1cFdMZnBNa1JuVHNKZHBVcGtSRTNFRUJTSEc4V053UVJ0dW9VYU8ySkNVbDlmRi9aa1hnVFhaSHl3RUtDZ291YSs4ekdob2Fsc1RUVFdpZy92MzczMUpZV1BpYjdkdTNmK0R4ZU5MNjlldDNhMTFkM2ZLdFc3YytZNjJ6cSthUm13STQzU0JyMkxCaDd5VW5KKzllV1ZuNUhOQm9HRWF5ZlFXbmxKT092dmVabVptamhnNGQrcHJYNjYwdUx5OS90RmV2WG1jTkhqejRyL1gxOVN2cjZ1cm1nM1AycGF0Y2R1N0wyVzIzM1c0T3RUQ1NkUHA4dnJyTm16Yy9DRkJiV3pzL1d0dU5rQ3A5SXVlYVBHenZkeVE5UGYzQW9xS2kyek16TXcvMmVEeUoxZFhWNzZ4Y3VmSkNZSXUxamxQMkk1YVVEK0dMeC9Ma3RHdXRucXhzVmVXcGlNU0tBcERpZERHN0lZeW0ydHJhK1RVMU5aOFdGUlhkMVpYbGxvYUdoaVdMRmkzYUszQitZQXVhZUpTZm4vOHJ3ekM4UzVjdS9RV1FVVkpTVWxaWVdIaStQUUFKdTE0ZXVTeUFFM1A5K3ZXN0pDVWxaZkQ2OWV1djNMUnAwd09oMW5OQ09lbm9lNStmbjMrbHgrTkpXYk5telFWVlZWV3ZidCsrZmY3Z3dZT2ZLU3dzdkhEMTZ0VXRRU29uN0V0WHVlbmNWMVJVZEwxaEdQWHRyZFBWZFBwOHZ0cXlzckxwMGQ1dUpGVHBFem0zNUdGSHZ5UDUrZmxucDZTa0RLeW9xSGdpTXpQemdMeTh2Sk9IRGgyYXNHTEZpcE9zZFp5d0g3R21mQWhQUEpZbkIxNXI5VmhscTVNclQ5V0NYc1Q5RklBVVI0dmxEV0UwTFYrK2ZDSkFxSnZzanBaYmtwS1MrblpVYXhpdmtwS1Nkak1Nb3c3WUJtenorWHpiMDlMU1JnVlp6eEY1MUYwWFAyNEs0SFNIM056Y1h3QyttcHFhai9yMTYzZHpRMFBEc3ExYnR6NGZ1SjRUeWtsSDMvdnM3T3lmQVZSVlZiMEQwTkRROEFGQVJrYkdHUHQ2MGRxWG5yaGdkOHU1THowOXZhaWdvT0NLRFJzMjNGaFVWQlF5c0IycmRQYkUvcXZTSjNKdXljT09ma2NxS3l2L3VtN2R1cXNCTDVCUlhGeGNsWjJkZlV6Z2VqMjlIN0dtZkFoUFBKWW5wMTFyOVdSbHF5cFBSU1NXRklBVXgrcnBHOEtla0ppWW1OZFJyV0c4YW14c1hKMmFtam9rSnlkbnZOZnJiVTVJU01neURNTWJ1TjZ1bGtkdUNlQjBsN1MwdEgyOFhtL2pzR0hEM2s1S1Npb0FTRTVPSHJCNTgrYVo5dlhjVUU1U1VsSUdlTDNlYlVBdFFHMXQ3V1lBYTc4c2J0aVhTUFgwUGhZV0Z0N1cxTlMwZWRPbVRRKzM5M3ZUMVhRbUpTWGxGeGNYTjlYVjFTMzg4Y2NmejI1b2FGZ1NqZTFHd20yVlBrN2tsanpzNkhla3RyYTIxUGJTQytEMWVxc0MxNHZXZmppMUZWTjM1ME5uT0drc1dhZVZKNGk4VERudFdxc25LMXVkVm5rcUl2RkZBVWh4ckZqZkVEcU1CNkMrdnY3N3hZc1g3eE80Y0Zlb0xkeXlaY3Q5QXdZTStOT3dZY1BtZWIzZWFzTXdHbncrWDROdGxWMCtqOW9USjkrRERpVWtKR1I1UEo3RUZTdFduT1QxZWh1R0R4LytZV0ZoNGFXMkFLU2J5a2tpRUN3OVB2OWZOKzFMVi9YNFBxYWtwUHlrZCsvZXYxeTFhdFV2Z2NZUXEzVTVuVnUyYkhrWWFNakt5am82SXlPalpJODk5cGk3Wk1tU2NaRnVOMUtxOUlsY1BPWmhRVUhCaFI2UEo3bXFxdXJ2Z2N2Y3RCK1JjbUkrT0hRczJYWTVNUjhqMFYxcDdvYksxdnl1cGsyVnB5SVNDUVVneFpGaWZVUG9RR213YTljV2J0NjgrYUhHeHNheXRMUzAvYXFycTE4Yk1XTEU1dzBORFN0c3ErenllUlJDUEgwUE91VHorYlo3UEo3RWJkdTJ2V085VGs1T0htaGJ4VFhseE92MVZ2akhXVW9GR3RMVDAvc0NORFUxbGZsWGNjMitSS0RIOTNIZ3dJSDNORFkyL2xoZlgvK2Y5UFQwQVFBZWp5Y2hQVDE5UUYxZDNicEkwN2wyN2RwTC9mOW1GeGNYVjJSa1pCeHNXOXhqKzY5S244akZXeDVtWjJjZk5tREFnSHNiR3h0WHIxMjc5bmUyUmE3YWowZzVOUitjT0pac2U1eWFqMTNVcldudWhzcFdxNXgwSmQycVBCV1JMbE1BVWh3cDFqZUVUcE9lbmw0QWtKU1UxSHRYcmkyc3FxcDZGWGcxTHkvdlpJL0hrMVJUVXpQUFdxWThDaWx1dmdmaHFLdXJXNWlWbFhVWVVBQTBKeVFrWkRRMk5xNjNscnVwbk5UVzFwYm01T1FjbTVPVGMwUjFkZlc4akl5TUl3RnFhbW8raHVqdml4TzdQVHJoZU9YbTVoNFBzUGZlZTYreDVpVW1KdmJhZSsrOTF5NVlzTUFUWVRvVDhYZEJCRktBQksvWFcya3Q3TW45VjZWUDVPSXBEek16TTBjT0dUTGtkYS9YVzcxMDZkSmpBWHVYV2Rmc1I2VGNuQTlPU3BlYjh6R0ViazF6TjFhMmZ0UFpONmp5VkVRaW9RQ2tPRktNYndpalY1bERWQUFBSUFCSlJFRlVybi8vL25kYi95Y2tKR1JZcjYyYTZvNldwNmFtRmdOVVZsWSt0MnJWcXJNRHQ3OHIxQllXRmhaZW1wYVdkZ0RRMEt0WHI3TzlYdS9XOWV2WHo3YVdLNCtDYzlMM29EdFVWRlE4bnBXVk5YYjQ4T0d2ZUR3ZUw1QlFXVm41aExYY1NlV2tvKy85cGsyYkhzckp5VGwyMEtCQlQyemJ0dTNGdkx5OGMzdytYMjFGUmNVY2NOYStkSlViem4zTGxpMmJhSCs5NTU1N3Z1NzFlcXRYcmx4NWpqV3ZxK25zMjdmdjlabVptV09hbXByV1pHZG5UL0I0UElrVkZSVlBSN3JkYUZHbFQrVGlJUS9UMHRJR0R4a3k1RzNETUpwV3JGaHhWR05qNC9mMjVXN1pqMGc1UFIrY09KWnNNRTdQeDY3bzdqUjNZMlhyOXM2K29ic3JUMFVrdmlnQUtZNFV5eHZDV09qWHI5LzExdjhKQ1FucDFtdnJKcnVqNVgzNjlKa0dzR1BIRHZ1WVBzbEFVMnBxNm5BQXd6Qjh4TEhtNXVieTNOemNZNU9Ta3ZKcWEydEwxNjVkT3czWVlDM2ZWZlBJRFFHYzdsUlJVZkZVYW1ycWtENTkra3oxZUR4SjVlWGxzOHZLeWxyR3RYSlNPZW5vZTE5VFUvUEdtalZyTHVuYnQrLzErZm41RjlYVjFTMWF0MjdkbGZYMTlUODZiVis2eWczbnZwcWFtamNDNXhtRzBXU2YzOVYwTmpVMUxjL0l5TGdvT1RsNVluTnpjL25HalJ2dkxpc3J1eVhTN1VhREtuMGk1NVk4N09oM1pPalFvZThtSnlmdlZsMWQvVVp1YnU0NXVibTUySmM3WlQ5aXpjbjU0S1N4Wk9PeFBEbnRXcXNuSzF0VmVTb2lzYVFBcERoU0xHOElZOEZxbGRtVjViMTY5VG9uSnlmbnlPYm01c290VzdZOFk4M2ZhNis5UGtsUFR4L3Q4WGlTQUJvYkc5ZUUya1o3bk5UZHNqMlZsWlV2VkZaV3ZoQnNXYXp6eU1uY0VNRHBibVZsWmJlV2xaWGRHampmYWVXa28vTUNRSGw1K1NQbDVlV1BCTTUzMnI1MFZVK2UrN29xTU0yUnBOUEo1N1dlcXZSeHkyOVNPTnhTY2RiUjcwaHFhdXBRZ0p5Y25CTnljbkpPc05iZDFYNW5uSndQVGhwTE5oN0xrOU91dFhxeXNsV1ZweUlTU3dwQWlpdEU4NGJRYWJadTNmcENkbmIyTWR1M2IzOFRhQmtickxxNitzMmtwS1MraG1FME56VTFiZGl3WVVQSWdjZmozYTZjUjI0TTRQU1VlQ29uOGJRdm9iaGxIMk9WenA3ZWZ5Y0hSOTNDTFhubzVFcFNKM0Z3UGpocUxObDRMRTlPVEhOUFZiYXE4bFJFWWtrQlNIR2xucjV4aTdLbU5XdldUQW1jV1ZaV05xT3NyR3hHOXlmSGtaUkhRY1RaOXlBYTRxbWN4Tk8raE9LV2ZZeFZPaDI3L3pxM1JDNWU4akJlOWlOU3NjaUhjQUk5NFB5eFpEdkRqZVhKYVdsMlducTZNMjN4MUlKZVJFUzZqK0dmbkd3VlpocjM2TmxrdUlvYmpxdTA2cTdqNWZaeTRmYjB0NWczYjU1aFBRbDdGeFUzeHpLRWVOKy9hSEp6WHJrNTdVQzNuWXRjbjArVzNyMTduNzd2dnZ1dUxpNHViaHc1Y21SWi8vNzlmNC9acFJXQVljT0d2VmRTVW1JVUZCUk1zNzB0R1NBMU5YVjRTVW1Kc2M4Kyt5d080Nk5jbTJkeDlQdW1hek5uVTc2SlJFZ3RJRVZFUkVSRXBGdW9GVlBudUtXcmYwOVNtUklSY1FjRklFVkVSRVJFUkZ6R3lkMXhSVVJFUkp6QURjM1hWNkV1MkozbGh1TXFyZFROSnp4dVQzK0xPT3FpMWxWeGN5eERpUGY5aXlZMzU1V2IwOTZkbEUrZHB6enJlYm8yY3pibG00aUlDN25oNUwwS0JTQTd5dzNIVlZycElqYzhiaysvdElyM1l4bnYreGROYnM0ck42ZTlPeW1mT2s5NTF2TjBiZVpzeWplUkNDWDBkQUpFUkVSRVJFUkVSRVFrZmlrQUtTSWlJaUlpSWlJaUlqR2pBS1JJY0lONk9nRWlJaUlpSWlJaUl2RkFBVWlSOW0zcDZRU0lpSWlJZEVFS1FCN2tqWUo5YzZCM1R5ZW9HeVFCYVlrOW5RcVg2UU83OVhRYVJFUkVSR0xCRFFQNHVpR05UcU04Y3hjTmRCNGV0NmRmV3NYN3NZejMvWXNtVitiVkVOZ1RmOXFudy9YZndYZldzcVBnaUVMb2E3MmVBYjliQ0FzTG9lK2xjS2tCeHEvZ1YrMXQzd0REUHMyRlJ3Slc4WndINTgrSHozYkFqbHFvWFFwTHo0WnpRbXd5Q1VnRDBtYkJMTU5NZTlEWC9nbUE4VEJoSVBUUGh2eWhNQ3pZRk96RGNxSFhPbGhuZ0hGV2tHUDhXN2hwQnN5d0p0dWl4SHFvZndnZS9oUStQUmdPc1JZTWdUMDN3c2JaOEdBUkRDaUNBVUQ2Ui9EUnAvQ3BOYTh2RkxhWHQ4Rk1ndE4rQ3pkWlV5L0lMWWZ5R2ZBN2E1Mkw0YUpzeUxlL0x3YkhpWS9nSXpyNFhsd1AwOXViTG9BTEF0NlNjRGxNL1FhK3FZZjZHcWdwaGRKUSsyRjA4SjBNdG43Zys4TFlac2cwOVlYQzJmQmdWd1AxQmhnL3dBLytsMG4vaEgrZUIrZDNmak82Tm5NdzVadUlpQXU1NGVUdGhqUTZqZkxNWFhTUkd4NjNwMTlheGZ1eGpQZjlpeWJYNVZVMjVIOFAzK05QK3l4NHdBQmpFQXorS3p4amdQRWl2R2l0ZnlxYzZnUGZZL0RZRFhDakFjWkVPS0c5enpEQXFJWGFlK0R1ZStEdWsrRmsrL0tuNFNrRGpGV3dhZzdNbVEyejU4UDh1K0Qzd2JZM0Z4NXBMMmdVTEZCMEFWelFCRTJsVUhvUDNOMVJ3TWttN1QzNGR4TTBiWUpORldBVUI2eFhEL1gyYlJSQVZnRms5WUpjQTR6NzRMNG40TWszNFUwZ29RQ3lTbUZCNEdmL0UvNFpPTzlyK0Rxc0EybnpEM2pWdm8waUdHQ0FNUk5tQW9sellJNEJ4bC9nOFNnZnA3UVFlV3JReWVDZWZiSUYzd0I0RnA0MXdGZ0pLMmJEN0xud3lDcFlGV28vN29HNzI4c3YrM3FCN3cxM20rMmxhUnlNODRIdmJYZ2JTR2h2WCtmRGZDRFRIaFMzdGpzVWhvMkcwVi9EMXdZWS80QlhjNkZYZS92Vzl2RHEyc3pCbEc4aUlpN2tocE8zRzlMb05Nb3pkOUZGYm5qY25uNXBGZS9ITXQ3M0w1cGNsVmY5WWVDMzhLMDlTUFFuK0pNQlJpTTBOa0REdmZBSElBUE1sblV6WWViMzhQMGNtRE1mNWh0Z1BBdlB6WVNaOXNuZm9nL01EUnZsVUI0c0RaTmhzZ0hHeC9BZklOMityQmZrQm52UDRURDJXcmptSXJqNFRYaXpIdW92Z29zdmdvdi9BYStXUTduMStpSzQrSGE0d3dDakFpcUtZYjl3QTVDRjBQZGorTmdIdnZQZzE2TmczMG93dG9NeEdTYmIxNTBIODc2RUw2MzlEVFVkQ1B2L0ZaN1pCSnRLWU14MHVHRVZyTXFCM28vQm41K0ZaOGZCdUMyd3hkOHl0Y3ZPZy9QdEFjaTVNUGNkZU1mNkgwaTJyeCtGNDVSb3RicjhBcjU0QXA3OExkeUV2Mng5RFY4L0JBOWI2OWcvTnpESUdHcVpsWTRQNEgxc3JWdnQrOUxlZm5RazFIdkR5WnYyMHZRRVBQRVJmTGdIN0dIL25oaGdmQVZmV2ErbndlV253YVNPZ3JKV0M4dE90S3JVdFptektkOUVSRnpJRFNkdk42VFJhWlJuN3FLTDNQQzRQZjNTS3Q2UFpienZYelM1S2E5U044Q0dKbWl5QnlCOTRQTUhxQjdwRHdOem9QZGI4TlloY1BCajhPZU9BaVBXTkJ6MnNqNm92ZUROeC9DeEFjWitVTnladEMrQkpYZkI3KytCdXorQlQvcERINEMvd09OL2djZXZoV3YrQ3Mva1FxOUw0ZEoxc080S3VHSTYzR0FGSUVmRGFHdDZEQjZ6QnlCUGhWTTN3c1lHYURnTHpyTG0vd1NNVmY1OW5BZnp4a0FKdEExQVhnd1hYUTdUTG9JTERURGVoRGZQZy9PbndXLzZRNTlDNkJ1c0JXUkhBZEZ3VFlEeDltMVlBY2haTU90ZGVQZlhjRjZ3OTBYck9KWEFHQi80dm9Wdk1ZUFhCbUEwUS9NcXMxVmdtd0NtQWNabTJCeXMrM1ZnQVBKaitJOTE3RUo5Zm5jSElEdEswNlZ3NlhTNC9oajRPY0JCOE5NcE1NWGE3aHlZWTErL0FQcE5oQk9zeVFCakxheWRDQ2RZWldveExBWTZNeVNwcnMyY1Rma21JdUpDYmpoNXV5R05UcU04Y3hkZDVJYkg3ZW1YVnZGK0xPTjkvNkxKVlhsMU5WeDlDQnhzRDBEK0FEOFlZQXlFL2dCbndKa0dHSUhkY1FIZWcvZDg0TVBmUWhMZ1h2aURBWWI5NFNOV0lNenFBajBDUmxqTHFxRzZGbXF0MTFhQThCNjQreWE0T1ZUYWI0RmJEVEFhb09FS3VNS2FYd3FsSDhENzQyRkNCVlRjQXJjV1FMOWhNSFFwTEcyQ3BxZmg2ZllDZmorRG54bGdySUhWb2RiN0NyNHl3UGdPdmpzSHpsMEVpOWJBNnROZzBqdnd6dC9oNzBDU2dkbEM5R1E0ZVIyc3M4YVpMSUlCdzJFdmEzb1JYclFDdDhOaEw2djdlMWVPNnpsd3JnSEdMWERyYitHbXVURFhBT01MK09JK3VNL2VBZy8vQTRXaWRad0dRdi9STU5yYW4rdGhPclIyd2I0Y3BvNkcwWHZCOE1EUERUWFpBNUNCNlFqR29ITmRzQVBmR3lvQUdXcWJIYVdwSE1vTk1CNkRQd05ZWGVDdDdRWUdJSU45dHBVSCswR3hBY1luOEVtNCs5UzZHVjJiT1pqeVRVVEVoZHh3OG5aREdwMUdlZVl1dXNnTmo5dlRMNjNpL1ZqRysvNUZreXZ6eWg2QXRMcVQycWVOc0xFQXNnTGVsbFFGVlN0aDVhUHc2QVFZRC9BUVBPemZYa3RROGlGNGFCYk1zcnA3ZndRZldzc2FvS0VHYXF6WDFzTmUybXR4ZGlhY3NRTjIrTUJYRHVVRmtOVmVBQXZBQ2pyZUNYZlpBMytCay9YQW5YUGczQnpvUGNQL1lKbVZzTklBNHpZd1pvQXhGSVlkQ1B1UGdCSExZYm4xV1YvRDE5UGdOd1lZWjhJWkJoaDFVRmNOMVcvQlc1Z1AwT0ZaZUs2andKdVY5cFBoNUhEV3RhWXI0Y29tYUxMMnFiMTE3Y2MxR3NmSjZsWWNzQTh0QVVocnNscUw3Z0Y3QkU3QjVsc1B6R21FUm5zNmdnbVZqOUIydk1kUTd3MFZnQXkxelk3U2xBTzltNkU1VkFEU1BvMkFFZGZDTmZiSndHd2hlaTFjWXcyUjhBUDhjQzFjZzc4OGhVSFhaczZtZkJNUmNTRTNuTHpka0VhblVaNjVpeTV5dytQMjlFdXJlRCtXOGI1LzBlVEt2UElIWTlvRWljNkVNODZBTTArR2t3T2ZsZ3d3QVk0endIZ0QvbFVHWmZWUVB3R09leGFlYllLbVlKL1RCN0t0c1NXdGVVdGdpUUhHTUJocVg3ZTlBR1FCOUpzQnYvc2IvTTBBNHpBNDdIS1krbHU0eVVyL1BYRDM1VEQxY3BoNkc5eHVDeHFsdEJlUXN6LzVlWWJ0eWRhQkFjZ1pNT004K0xXMVgrL0J2NytDci9wQU5wQTZIYTYzanpYcDd6TGIwdlY0RVN6NkZENE4xUUxTbWdDT2dhTitnQi9DbmU2QzM5djNhUWpzYm1BK2hPWSt1RzhKTEdtdlBFUnluR2JCQXo3dzJic1E0eTliOW5tSHdXSFcrNE1GOWdMbldjRzdaYkRNQ3RTRlNuOTdaU2RZQURHYzk3YTN6WERTMUY0QTBub3cwajF3dDlYNk50d0pTQWoxbVR2dmdxN05IRXo1SmlMaVFtNDRlYnNoalU2alBITVhYZVNHeCszcGwxYnhmaXpqZmYraXlWVjV0UkUyV2hPMkFHUXpOTnVYYllTTjQyR0MvYjMvaGY4YVlJeURjZnRCY1FWVVRJRHhiOEtiQVlHYWxuSHFzaUcvR1pvM3cyWnIzcDF3bHdIRzgvQTg0TEhtdHhmd0FWS3NJSTRCeG5sd1BzQmxjSm1WL2xud2dMWHlDL0NDTFdDVEZxemxvd0hHMC9CVTROaVY3VTMvaGY5YTY5ckhnRHdaVHJhM2lpeUg4a1pvdEkwUm1HS052ZG5SWkFXdE9tTTBqRDROSmowUHp4dGc1RUdlRllBOEVvNDB3UGc1SEJQd3RxZ2NwK2ZoK1Fxb0NOaDJ5TytGQWNaNzhPK0pjTUxiOExZOU1QYzJ2RzJOZ1dqbHc3MXdyNEg1QkdqYWpvR1lidDltZDQ0QkdVNmFyQURraVhCaUpGMndMVXRoNlhiWTNybGQwN1daZ3luZlJFUmN5QTBuYnplazBXbVVaKzZpaTl6d3VEMzkwaXJlajJXODcxODB1U3F2NXNBY2E4SVdnTndLVyszTDVzQ2NmV0dVOVQ2cmk3RTlBR2M5alhjK2ZMWU1sbG56YjRBYlg0S1haOEdzNytGN0t4Qm1MZThOT1l0Z2tZRTVydUlzbUdWMVR3NFY4TGtlcG52QmF6MlE0MXE0WmhBTUxvZnl4YkQ0ZnJpL0dacC9CajhEbUFnbldOczhFUFlQbzFYWlR0NkRmeHRnSklVNHh1L0N1MnRnelFQd3gyMndiVDJzUHh2T01jQjRBUDY0QnRhc2hCWCtMdDVKdzJHdncrQ3diK0FiSC9qV3dscUQxaGFRMXRpY3MyQldaNCtyNVg2NDM5OGFOY21XN3dsTFllbGlXT3h2clJuVjQvUTlmTzkvVXJaZHV3SElKK0JKQU9zaFI5WjhLK2hvL3o4WGVsbkIzZS9ndTFrdzZ5L3crQWJZWU45bWQ0NEJHVTZhbXFHNUR1cXNRSGNYQTVBSlFGb0I5TnNPMjlmQTZuRDNDMTJiT1ozeVRVVEVoZHh3OG5aREdwMUdlZVl1dXNnTmo5dlRMNjNpL1ZqRysvNUZrNXZ6cWlVQUdkamF5dTRNT05NS3BveUNmYkcxK01xRHZBcW8rQlErdGVhZERxZXZnZFdOMEZnR1pYZkI3NEZrK3pieklPOCt1TzlIK0xFSm1tcWc1Z3Y0NGlxNEtsZ2Fla1BPRkpoeUFCeGdnSEVmM0dkMWc1MElKK1ZDcnpJb3E0YnFpWEFTd08xd2h4WDBHUUVqNnFEdXIvQU00TEhHa0xRSCsyYll1bC9QQ05FRmV3Yk1tQVNuYllKTlZ2Q3lBUnArQWFmMGhjTEJNTWpBN0E1K0xCenJCZThZS09rUGZhYkREUlZRc1EyMm5RbG5XTUczRWhqelMvZy82MkUrMThOMW5UdU1nRG4rWnZLNzhHNFpsQlZDWHdPTWorQ2oxK0MxaVhDU0FjYW44R2tlNUVYck9BMkRvUVlZMCtHR2dQUzBHNENjRC9Ndmg2bWZ3cWYyd055bjhPbmxNTlVlZ0FUb0M0VnpZVzRabERWRGN5VlV2Z1B2MkxjWlRsQTVWSG82T3daa1Iya2FBU01NTUhiQWpqa3c1eHY0eGwvZUhqQXd4dzJkQlE5WVU3RFA5bjhuMHhxaDBmcDhLM0FiL3E3cDJzekJsRzhpSWk3a2hwTzNHOUxvTk1vemQ5RkZibmpjbm41cEZlL0hNdDczTDVyY25GY2RCaUN2ZzJ0OTRHdUc1dFBoZElBVDRVUXZlSGZBRGk5NHJSWi9zVTdzS2xobEJmeWVoV2NOMm83ZmVBZ2N2QU4yUEFGUFFOc0FKTUR4Y1B3RU9LNFptcHVoMmNCOFFyTzFQRmpBS2RqMEJEejVBcnh3Qjl4NU5CeHRQZFJsRGF5eDFya2NwZ0VjRFVlRDJZS3pDWnFlZ0NlTFlBQzB0djQ3RVU0MHdQQ0JieEVzNmc4RE81czNqOEtqMW1lL0FxOVlYZE1OTUQ2QTl3SFBEUGpkYS9BYXR1N1VrVG9OSnRWQm5mMEo2SDd0QmlDREJmWUM1M1dsSzdxRGVQNEtmLzBKN0dOMUtXOXZDbnl6L1R0NU85enhLRHg2UFV6dkRUbWRTSU91elp4TitTWWk0a0p1T0htN0lZMU9venh6RjEza2hzZnQ2WmRXOFg0czQzMy9vc25OZVdXQU9hYmovbkJnc0JWR3dJakZzTmhxVlFqUUgvb3NnMlZMWUVrcExKZ0xjKzFkZTJQbFJEaHhDa3l4SHZ3eEdTYlRkdnc5RG9BRGdFd3d1MkVINitwNkpWeDVOVng5SXB4SWVBLzBDT3NZVDRFcHQ4Q3R2NGJ6Z05TQXhRa0RvTWcrWXpTTVBobE94Z3dJcG9XWmxxQU9oa051Z3B1bndlVzUwQXRJL3hQOHFSajJDMWcxM0Njb2g4MEtzZ1lJbVdmbndMbUh3TUVBUDRXRHpvRnpyZmsvaFlNQy85OFYzUTUzVElQZlJMZ1pYWnM1bS9KTlJNU0YzSER5ZGtNYW5VWjU1aTY2eUEyUDI5TXZyZUw5V01iNy9rV1RtL01xM0xSSHJjV2NTN241R1BjVTVWblAwN1dac3luZlJDTFU1Vm83RVJFUkVSRnhKTjBraTRpSWlLTW9BQ2tpSWlJaUlpSWlJaUl4RS9VeFJVUkVSRVJFUkVURWtYN1gwd2tRRVJIcExtNFlQOE1OYVhRYTVabTdhSnloOExnOS9kSXEzbytsVS9jdkNmTmhIWWtkclJoRi9Xai95Yk5PemF0d1dHbDNheSttM1lDeDNmQTViajdHUFVWNTF2TjBESnhOeDBja1Ftb0JLU0lpSWhKOVAyQSsrVGVjaDRFTUEyNEVYZ1RlOHM5TEFYNEcvTnYvZWh5UUJieUJHY0M1SHJnUCtBRHp5Y0R0bVE1Y0Rwd0IvTGVkOVFKdnJPWUNGOXRlZXpDZkZud0JzSy8vOVRyTTFqUi9DN0s5WHNDM21FOFNQaHQ0TG1CNUpsQ0FHVXhMd0F4VXBnRVptQUhFWFAveXZzQTltRUhNRzBLay9ScmIveHY4YWIvS3Z5Mjd2OWorN3hPd3JOei9keHBRRFR4cFc1WUY5QWNHK05OajM1ZXpnWWVBSVVBVGNFNklOSzRMK015dG1BRzVZTjRCVm9aWUJuQUZjSCtRK1QvM1QrMzVKL0N4N1hVOThBUndTY0I2OWNCam1HWEhrZ1RjaTVrUHA5TmFadDdFM1ArOU92anM1ekhMOVFoZ2FZaDFwbmV3alFwL3VrUkVSRVJFMnVXRzJpTTNwTkZwbEdmdW9oYVE0WEY3K3FWVmR4L0xIenI0dkN1Qmp6QURPdjB3QTFmemJNdW4rdDkvdS8vMUltQ2gvLy9iL01zT3dBemNmVXpiL1NzR0hyQk42L3pMSGdxWWIwMFdBNmdGN3ZaUEp3ZWsrU24vT3F1QU9jQnNZRDd3K3lEN2w0WVpQRzBDTm1FR2pZb0Qxam5FbHU3QXlRZFVBU3VBVDRGOU1BTzFvZFl2eEF5S1d2dnhDRENqbmZXRFRXQUdPVGNBVHdPZkFjdUJtaURyRHNBOFJrdUFLZjU1QndFL2FXZjdYd2E4L3E2ZGRTY0JlM1FoL2VIczh4WCtkZi9keVcxYm5zSU1UdjdNTnM4cTcxbit5UW9tZHpiOWhMSGVEM1JNNSs3T1U1NzFQQjBEWjlQeEVSR1JtTkFQVE9jcHo5eEZBY2p3dUQzOTBpcld4ekxjSUl2VlFteTYvL1Z2L0svL0NYaUIzVEZiN1pVQjJ6RmJEKzd1WC9kenpKWitpL3l2cC90Zno3QnQveHJnekU2a0p6RHdVMDV3ay8zTC93T2tCeXpMRFhqZEZ6TW82Z04ralJrWXJQVHZ6MlRiZW1uQThaZ0J6T1dZclNXdkJBWURBekZiM3YzZHYvOTJmOElNZ05uVFllV0J0UitQWU9aam55Q1R0ZCtCOHdGKzRWODIwZi8zQytBTzREM01ZT3BZWUJCbTRIYzZacEIwaW0yYmt6Q1A4Y05BSFdaQWNpOS9Xa1lBSi9uLzFtQUdjYTJBM1F2QWF0dnJSQ0RaLzE3N1pDOUhnWk05SDRiNVg5c0Q0ZnZUTmdBNTBMYk5GME44MXZOQnRoMnMvUHdRTU85Vi96N2M1Sisrd0d4UmVwTnQrdHFmVDlaclMzdEJSZ1VnWTBkNTF2TjBESnhOeDBkRVJHSWlXajh3NFhTOWl4ZjZVWFlYQlNERDQvYjBTNnZ1Q0VCV0FYLzJUMVgrZWRiclZiUU5RS1pqQmhrcmdEek03dEVHY0RXdExSeHY5cSs3TDIyRE8rRUdGRE13ZzFxci9KOW4wTFpiY2JCOUNCV0F0RnBaQnJaaURIUXFzQkZvQU02eXpmOEpyWGt3RHlqeHozL2NQOCtMbVdmTnR2Mm93dXplbldmYlRpcG1pOHJOd0V6LzlIOEVEMERhOTZ1OXlkNEtkTDUvWHJMLzd4MysrYmRnQmxUdHYrdUJBY2crdEFiNUFxZWpnVnY5KzdjTVdBTmtFenFvWjMxdUFXYVplUkhZWmx0K2pQK3ovK1pmWHVoZjM5cmVuL3piS0xkdHo4cHJLd0JwejU5YXpPTm1ud0x6OGVlMDV2bE16SmFRTS8zTHJBQ2tGVXc4emZhK01mNjgrNWJXTHZINytmTmlGVHNIdEEzTTR6czl5S1FBWk96RUtzODhtTi9iUE16VzNvSEgyeTZXdzRPTm9mVzhFNDQ4UWcrUkVDdmRYVzc3MC9hY2xvRjVQa25yeGpSRWl3ZnptR1hGOERQYU96N0pNZnhjRVhHaFBZRUpRYVlpNENYTW11ZEFhUUZUSW1aM21NQXAxRWw2TG1idDl5bGhwRzg2c0I0NHJKMTFSdnZYeS9WUGc0SGhtQmVidTJPT0Q1WHZYM2VZZjlvR1BHTjd2UWRtZDZhamcyei9Fc3lMMmNBeGtVSzVnNTFQd3JkanRoQUlGWGdMdk1CK0pHQzVCemdmczl2VERzd0w0cVcwanFkMEJIQXQ1cmhIcjJIZTZJQTVOdFJTd3I5UStBUG1oVyt3ZEU0aitBL01jdUR0TUxadFhZVG5Bdi9EN01abS8xRktCejRCanJYTit4bG02NHBqZ214dkhIQ0MvLyt4bU9OL0hlRi9mU0k3SDhzUkJHOFpFYXlsUkRUcFl0OWRGSUFNajl2VEw2MjZJd0JwRDR3RWRzRitsYllCU0RCL2IxN0gvRzNPQUE3SC9GMTZBM1A4djJEWEZ6ZjZ0ek9ONEMzajdPYjQ1MTJIZVExaFlQNTJqclpOZ2Z0Z1lQNk9sMkwrbmxpcU1YK1RMVGZRMmxYYkNwVCt6UC8rMWV6OGUyOU5YL24vZm9mNTI3ZzNabGZ2NHpHRGJNMll3YWZiTWJ0Qm54R1F4Z3VEYlBORm9oT0FuRVRiZkRRd3V5bGZBL3pMLzlwcWRYcEVpRzFaeC9reWY5NWNRR3NBOGlwZ3NmLzFQNEdMYk9tK3hqYlpBNUF6dzBpL2ZSOW1oTEZ1c0FEa0RzeXUrdllwTUI4SFkxNmZuWXQ1azI4QXovcVhoUnB5b0Q5bU9YdlJsbitqYWUyT1B0WC9lbmhBZXRxYkZJQ01qVWp5TEIwem1Md1IySUk1dm1rTlprVkU0UEVMTmNibkg0RzFtRUgzVUk3RkRGNWJCbUdXNS81aHBIRTU0WlVkTUFPbEJ1MlB3Mm8zRnZNN0UycU0ybEFDNzBlQ0hZTnB3RkgrLzIvSHJOQUtsSWM1ZElSVkliRVg1ajN1Z0NDVEpSTXp2eituOVNGaFIvcy8veUIvbWpvYVQ5WkpyQ0VmdnNHOG4zNkh0cFZYajJEMkhnQnozNjRJTWdYekM4eVcvM3NRK2pzeUJQUGNmcHYvOVFtMC9qNEdUbmI3WWNZTEFuc1JpRWdjc0lKbGdkT0ZtRUczdHpGcnNLZGdubWdJc3U2VUVOc1lGMkw5VU5PVGRHMThwb3Y5Nit5QmVaS3NvN1ZMMUdHWVA2eGJDVjM3YmwxMEdwZ1hxT2Y3SitzRzR5ci9zdDYyZkpzVFpCdUJlZXFoOVVibUw1aXRHS3pYL1dqTElMTHhwZTYzcFdNaFpxdUhpd20rcjlNSmZpRU9NQXV6Tmo0WSszdE9zRTBHNWcrMTlUcFVEYTUxRWU2aHRSWEw3MnpMai9MUE84QTI3eGxhZi9BRGRUVHVWek5tRnplTHZmVkllMU8wNldMZlhicnJlTG05WExnOS9kSXExc2N5TUREU1hnQ3lCUE5hb0wzcFg3Yi9MZm0wdG1qcjZOeCtUZ2ZyQmN1UGh6Qi9INy8xTC92UXRxd0JNNkJnc2E1YkROcTJtandYOHpwaWhuOWE2Vi9uTnYvcllaalhLZGExeHpETXdNTjJ6TXE1Y3pCL1h3dHAvWTA3MTc5dUhtYXIwUzh4QTJCNVFDUG05Y1FNMi80WXRBYk85c0pzUVdxZnJIUmJyL2ZCREhwOEZKQXY3ZVhiQTdUZTZKK0FHV2pjQ3hqdlgzNksvNi8xb0phajJmbjNlYkV0M1dkaWxwazgvK3ZBQU9RNHpNQzA5ZDVMTVlQWHA5clNBNTNyZ20wUFhuZlVCVHNQTTBqZUREeUsyWnJNd0d3Wk9nZnordFB3L3orSDFncmljQU9vWC9yWDN5UElGR3krVmVFZWlzN2RuUmRwbm8zRC9DNi9qM210ZXhObVpjS2htSUdXMVpqbmwxREg3anIvNTA4TnNUd1ZzMkhGSjdTV1VhdlNZQmJCSzJUQ21jNzFwN1V6NzdIU2E3VUd0c1pUblVmYlZzTFgrZGVkRVdJYmdmY2pnY2RnZDh6dm5EVStjT0R2aWhXNGZDN0k5bDhOTXMvKzNsbisxeE14VzBmL2h0WUE1TVdZUVRlRDFtRXp3czBiYXl6ZXdHRVpRazFuZG5MN1R4SmFQV1pEbXlMTWdLeDlmT0luTWU4dndTeExIZjBlV3F5R0thWHRySmVDT2FTRWdSa3ZlS0NkOUZzT3d2enRiS1QxUGpQWUZIZ3ZMZUpxdStKVHNFL0NQUGxrWTliVTEySFdPdGlmR3ZnRDhBLy8vemRnWHZCOWE5dEdBNjIxVllGUFYzd2RzM1ZDTUQ1YWExNUcwRHJ1azEzZ0V3Z3RBMmk5bVBzUk0yQzFqTmF1QkEyWU5lbjNZdDRnN09tZi93MW1MZnN0bURXU2YvZlB2OVcyN1Fzd2E3U3QycGNLLzk5SE1WdEJnUG1relNOc256ZUcxaFBpMDdUZUhGaSs4di85SGVhUHJsMHR3V3MvSjJNR0ZEL0d2SUN2c3kyejBuWWpacER6Vzh3ZjlYMHhhdy92eEt6MU0yeHBmWk8yd1ZUTGZ6RXZocUR0RDBFaDhDNXRhMVpmRDNqdkFOdTh3YlFHU3UzNit2L085di85MXIvdGF6RzdvUDNTUC85ei85Lyt0SFpWc2orQVlBL01wNER1Z3psMjBqVzBsb0dqTUZ2S3ZJY1pqRHdVYzErdHJsQ3ZFcm9XOWlaQ1A2RlRSRVM2YmpkYWI0NnNGdm5XYTN2WHY5MXAvUzBJeHhULzM5bTAzcnovQTdqTHR2d3kyL3FIMC9acHoxYTM2YTh3ZjhOdUFYNkxlZk51ZDZuL2J6Ym10Y0RCdG1Xck1GdXBEY1c4d2JOYTBnVGVqRDNEenIvN2R1ZGlkaisyMHZjeDV2VkVQV1pycG9lQnY5SzJoOEtUbU5janlmNTFYOFA4YmYybmY5NDhXaXVEQTMzZlRscnMxM2IzWVZia0p0QzJOOHFkbUwrYloyTmVaL3dFTTNBSTVqRytIclBsemNuQWNiUzJKTXIwLzdXM0drM0NESlplajNtZGNydHRXWC9NYThQbUVHbDlITE9WamVWUC9yK2hiazZ2eEF3S1dyMWE3bURuWGlMMnZKbkV6dVVCekJhb1oyQmVuejZDMlhKMWY4emdCSmpINzMzYitsWTViQVpleHR4bmc0NmYxRjdsLy90amtHV2VJUE1meDZ4RUYrZjRFTE14dzBHWTU1b0JtSUg5Z1pqZjM5MXBIWFlDUWdkOFp0TjZEWTEvL1Q2WURVUnlNSzl4QTcvWGdTM1lKck96bVpqM1l0Y0Z6UDhFODd0Zkh5STlvZnlhdHEzRXdieC9HVzk3dlFUelB1WERJTzhQZFQ5aWR5UG1PZVhCSU1zR1lON3J6TUM4WjVxR2VjOXdudjh2bVBlOWQyRStOZjRDV3U5UkoySGVoNzVFbnhqcEFBQWdBRWxFUVZTQWVUN3Z5Lyt6ZCtaeFcwL3BIMytuVkpZV3lwYVFTaHFLSkZsK2xveU1tTVprelVnbUtwbXhUUGJzajcySUxNbFNRNGpKRE1hWVZNd1lqQzFESWxzUlFxaVVWcTFQei9uOWNaMnJjKzd2ODcyM2Vxcm5lYnJlcjlkNTNmZjMrejMzZDcvUHVjN25YT2M2MG1iVGR1aDlTQ2ZUVlVobm1GNUxURXQvYnNuMXl4UEx5ZTFKRnZyUFA2ZHM2NDJJems5RjY5NGd0MURlSERsM2tQYm1WS1Q4MjlHdmMwQkgvNzAvSXBwcnVkd0ZlUmVtUmZ1NzIrOHpyZDJ1ckVEZWgyZVF6clJjSHBVZzdibFJQdSt2a1BmanBpeDVGK2ZZajJFWWxSajExdnNVS1dodVJBekk4ZjZ6S3lMYWZZcDQ0VUg1SG9nei9PZXBmbnN6djl6Skw0OUFDc3BjUFRZai9INlVRdU16L1FZcGZCMVNRT2tRbnJRMExjdjZTeEh2eEh1UW51ejkvZm91aUNDcDhaMXVSU3JoZXdrZWtCQjZjMEI2K3Q3enk5OGk0bGhYcEdHem5OQ1RVNUs0RHNmYXhaYzZpdEJMT1FScE1BeEZET0xoL2pxVytmdVZqWE1RajhMbGlESHlwdDlmQTZUeWZwMXd6K0loQzNwdmRWa2JHWVgyMkwyTFBGdUhWSFE2KytVOS92TVo1UDNRWjdzbGF4YjN5endnalVKWVg4L0wzZ3Vqc3JDdTM4VkN5K2xrQ0l4OWtObWdsZHFJZUpUMHN0ZFJDbjlEN0pReXBFRjVGcG5sUGtnNGo0OEpIakR4T1k3MDMrOVBiS3NaZlc5RUdBcXQzT3p6anlaVEhFeXIxL1BkZzllanZHY2hkc2NmRUpIcW56N1BIb2lRdWlmU09YZ2djbTh1UXpyMUp2dDhueU9pWVVsMFBZN2dBZWtJY1NKTFUxS2NwM25LZnRRVDhVaS9mRGdpMElJMDVtZjYzODVGR3JyZitIeFhFaHE2amhBdVphQmYvaDBpb09yeDdpV0lsZkZ4MVlPd2R1SWUzcEE0VC9XQXZJWDg5MThieHBzaDl0dlBpRDBGMGhDK0JHbXNmNDdZTHJGNFBoSnBiTitKMkZGcXU4YWRzZkg1akNZSVRvWGdFQnV6S3pJNktiN0dGd2oyWmRvdzFPUityTzRwanJXOVo0V1dnZnJzMUV0d05KbGVnNXFlODU4Nml1Z1ZNdCtIYktrdW9Yd3IxaDYrT0UrSzIzRFp3ZzdFOXlQWGtPOXM3UkhkWnh2a3YvWnR5akdiUnQvVFJxdkY2ZUxvMm5UZmowYmJseUxDOEkrRXR1WlZ5SC83VGFRc1MwTzk4Yk9SNy82azBSM3h2bFN5M2NPMDkyVXdVcVl2U3F6cmdEaGxmSWlJbVlNUmI4VVZoTkFQL1FqMzQ1cVU0OVduZkQyYmh0YWpOK1pJMXlJYXd0UCszRjRpakw0MERLTWFvUUxrVVVnQnNnQXh3TjRoR0ltM0lqMTAydU92Umxvei8vMFMvN2tjRWJrMHJrbW42RGd0U1k4MTJRVnBZQ1RqbWhRVG55a2VnZzFTR0M1REtvczRmeFBFY0crWFNIOUFLcGxia1VyalFxUUJzNVhmMzgySVFBbFNlTjlKZGdGeUJtSXc2UFZyci9sRGhGNXNSN29BNlZqeitGTGp5YXhVQnlJZUUxcGhUaWV6SVpkV0VaL3J6MU1OWWgzV3JONnNKVkhlZm1RR1BvK0RvcWZ4UlBUYi8xQSt4dVJJd2ozVVlkZWpFQTlVelhzdm9iRVJreTN1VjJ2Q093SEI2NkNsejMrMy8zNjNYOVo0b0JVZExObU0vYXJGK25wZTlsNFlsWVYxL1M2T0lOT2pMZG40Nm92VXFkdEY2OW9qamI3RkJPODA3Y2g4anpEN2MwK2t2djRLRVFmckl2V0dYdE9IWkY1ZkhZSTNabndPenEvYkZCSDY0cUYvVnlCMXh4Q2tNOVlSdk9wQmJBNmRmWHVTejZmRC9ySjFMRUlZbXBodDFNMTJTQ044SE5KNFUrRmdFMlFVeHhlRUlYMHhHckpGTzRWTG9tdDFsQmNnZXhIRUNRZzJWWnduM2s4Ti8za1BZa00rUnJBTHJrZHNxZWxJcDdDR3QxbU9DSjBPRVZtWElnMWNSM2tCc2gzaU1ka05HV2t6Q3hFejlibHAvSEFWSVBVOE5XVVRJSFdpR2ZYQXpEWUV1eGJ5SE12SVBWUlNoMkZxTE02dWlDRDBKdkxlN1VFUVFaVDRmRDRsZUVzV2dyNmpJUCtwK0JwSHBIelB0UityZTRwamJlL1pOTVNHYllXOC85ZFJmdWo4TklMbk5vZ0gzMnpLeDd2ZHk1K0xlc1VkbERpL1hESE9heERLa2RPUU50Yi9rSEwwTEtUdGR6NGkvQ1N2TjVlUWx4VERDaGxpUENYSGZyTzFSeHhTUms4Zyt6RTF6dTU5L25wcitQMlZJV0V2SmlIdHM3VGpnamloelBMN2V6OUtXeUlkRDVxM0ZBa2prY2E2RUNDVHYwbGVmejVtSTIzOE5FWVNobUQzUWNyNk9EUkhkOFNMTVMxRXdFbVV2NGN4enlhMjVYb24xTk8yRHVMTnVSTHhnc3oxRzhNd3FpRHhoQ24vUmY3OG15UEdyaHBQWGNrY1VwMzg4NytKTkJLMlFvYmZhbHlmZklKWG5HS0RxWmo0VEw5QUtobUhDRnVuSThPMzB2SVBKdDBMOGtURWErQWN2OXljekdFQ0l3amVEa3Y4ZnRJRXlMcElwWDF6dEUzalNVNUVodnowOGR1ZUkzT0lURVhFbDFLUmJ6Qndudi8ralQvbldZaDNRbXVrZDdDRUVQQitrRi91aURTYXZ2UDd1NGxRMmRjaENIVU82WFVzdERMbzR0ZVhSWG1Tdy9GSFJ1ZXVubzR0a1liazZUNlBHazJ4ZUprdjd0ZjdQdDhtT2ZJa1UwVlBSR09WWk5WaWZUMHZleStNeXNMNmZoZnpOYjZPUnpyZWxsUGUrK0ZTcEM3NUFSR056Z04rUXV5TlV4QlBzREtrMDFBLzlmcmllbjFrNGh5Y1g2ZHhHVCtLdHAyTU5HcFhJTjR3dDFDK282b2g0aW4zRmRKb1dvUTA1aStNOHBRa1VqSUdwS1p1eVBERGIvMDFYSUxVZXlwcWduaEEvb2gwYk9va0RMVUk5ZVN6MFhFMzhaL2JFQnJtZXMyeEFLbWVqM3JQZHZDZk92eXR4QytyY0tocGdMOC96L3R6dkpzd3djcnovaG8wbGxsWGYzK2N2LzU0MHJrSHlId20vNGQ0VHE1QzZ2STVaTWJIamdWSW5WazlUdnRFMXdqaXNSamJUSEZjYW8zdnBoNlFiWkhKZnhxVFBSN2tKb2dkdDdXL3ZyRituK29OcEozUjd4UGlsanYvMmNKL0wyWmlEb2NJTCtjU1BNSjAvWnQrZmRLZXpyWWZxM3VLWTIzdW1kckFoU1pGNCt1ZGxkamZNTC8rMTM1Wk94emk5eUZiaWowZ055Vk1YUFVuUWdmQWNaVDNBdGY5WmhPOGt0djB2NVUyVzN0eXh2WVNDbStQNkgvR1VmNlljZnZ1V3I5dUU0SjM2SU5JV0lhWGtiYnZBWW1rdHI4NnZWeUhsRGZxRWJrVlVrN3NnemlKYUNkWUd1dExnRXltT0RaL01xbG5mQ3hvMTBEYSt2OUcydkhQa2pzMmJaSk5rR2UzSXNxVHZDKzlDQ1BibEVlUWN2SUE1RDBlVFhBdTJRTHg3SGVFaWJ6aWlXcVdJTzlGMnNRMWhtRlVFVlNBYklXSWo0N2c0bjJjWDA3R25oaEQ4RzdjRkNrb2Z1K1gzL0cvZVp2eW91Vnl4RWhNcHRoZ09vek1tZUhVUzlFUlBDQjF4a0FJaFpSRERPQXVpR2VBUXlyUTFnVDM4VjVrN3hXc1NSQXlZK0VVUkpqVnVJU2xTT01qbXdja1pJcTZoUm9hU2oya0lJL2poRXoxZVZzazhqcUNNYjAzd2FndlJUd1Fma1Y2b09WeC9qY2ZJcFhDMVFTMytoY0lNWnh1amM0eE9YUG53VWhRZW0wODFQYjdlaU54anMyUVJ0SmJoTXJ6Y2FSQkVndXdJMVBPc3draS9DNzExL2N3NVdOQXhaNlZ6eUFOMGc2RTU2T3hZZXI3NVZHRWhzUlEvMTN6NnJ1d0ZSV0xHZnRWaS9YMXZPeTlNQ29MNi90ZHpOWDRPc0J2bTB2MjJJVjlFVkZxQWhJaVptL0NrTlNWU095dXRrZ2M0T2NJMS9kb3RJOCtaSVoxY1g3NWRFUTAzS1dZQ3lxUWZQYUFwcEZJaCtoOHhBNjdJdG8yTDlwZlM4UStPQVd4WVRSY3kvOElRNkZCQk5ReVFpZWdOczRkMHRpc1NXYWpkRE5rNkxGREduczZDVnlKWDNjSXdjNXppRTEwYlhTT1p5SDE2akpFaUQwWjZjUzhGM2x1RXhFdkkzMFA3b3YycFoyOWJaSDYvbWRrU0hZdFJJUW9vL3drTHNuN1c1ZE1PL0pZcEc0dkk5Zy9STWNmVGhBTmRSaHBYUXAvWGhDR2NINkhqRWdaUWhpYW5reDNJaDNmU3lrZmV6SVgyWTZkWEdjQ1pNV3pOdmRzQytUOTJ4UHBWUGlSOGlPeDJpSGxXTndCWGgvNS8zd2NyZHNTOFdMN2xOQVpmejFoNW5RbzNBTlNSd09scFd3Q1pLNlVKa0IyelpLUytRdHRqemhFYVA5M3RJK2RrUCsxYmorQlRQWkhQS2dMK1I5RGFITW1rM1pTOUVIYUkwdkpIdFlxbndBNWc4eDQvb1dRSmtET1E1NlZwcmJJY3g1SXVFZFArT1d4ZmpsdVM5WWlkRGl0UXRyM2JmMXZUMExhMURvQlV2d2VLdHJwb2Q3bHp1OGp5Y2pvM0E5Rnl1SXJrZmZ4RkwvdFFiLzl3V2hmSTFQMk5RZXArdzNEcU1Lb1dEYkJwN3NSdzc4UjBrT3hDaWtrWTJPOGhNS05NaVdYVVJSdkt6WSswM0dFWHZObWhDRSswNUNLZXgrazkvbHpSQ3pOZHE0N0laNE5haHdxZFJFRCtFSEVTSGYrK2dzVklMY25WRm9PcWJTMmp4SlVUSHlwTVlRaEUxY2dGZmhzeEtWZVBRalZNL1UwZ3VGeERWS3h6ME1hSGRPUWlnZkVnTmJKZHE0QlhveXVveVhpVmZtejMrL0RoQXBhMlFrWklyWU1HVEtpbFdkRDREUC8vUmFrQWh3WjNiTlIwZmRqa1lycWNrUzRqQ3ZzZkhHL0poSmloZTFHOW1lZlRMbUNJNjhKWnV4WExZcDlYalZ6Ykd1UVk1dTlGMnRHTW54RFRDMUNReTdYYzFtWHBKM2Zaa2lqSUJtN3NMS3d2dC9GRzhndGtweEpadmlNTkg1TDVuQ3dOa2lka0NibzZQWGxFbnM2VWZIZTcydUxocWJaRzVsSTd5WXlKNEdCVEUvTTN5TWVoL1VUZVZvZ2dzVmtSSkRWKzlDTTdCMXV6Znp2dG9qV1hVaVl3RUFuaUhnYzhmeFV6NnF4eUhNNUI3Rlo0c2J1SUVRRVZuRzBBV0xySFlkNEdnMGdNOVoxZDhwM3ZIYU56cWtqbVIyWjhYdDhFaUpjYW96R0xSQ2hNNTZBNHo3RWRqb2Q2YmgrR3JGUFFQN0h1WVNjT0lIY3g3VEovVjRoYzRLR01ZaWRBcG4yVWlHY1JnaUZkQUJoa3NQVENDSngvRDBiVnZjVVQwWGNNL1ZvekpiU0JDbjFianpFTDJ2SXExNVJuamFFR1BDUU84Wmp2TDBtSW1odWlYUmtqSXVXazk3SUlDTDdIZjV6dHQ5K01SSjc5aXJTWTBEbVNpcEFGdG9lMGQvdGhwUXgydGI3S3VVYVFjcWdVeEc3WUFyaStaajIvMzBrOFRzVklNL3c1M1libVFLa1E5ckpsNU5aUHNia0VpQnJJZTJpNzdOc3owYXhRN0ExL0VVbnY2eWoyTHI0WlEzMWRUbmlVRExkTCsrTWpFQjRCUmxsT0FYcDBOay9zZjhPU0FmVllrUWppSi9CUlltOEk2TnpuKzYvTHlSemhJSkR5dnpUa0RrcDRuWi9qQW1RaGxFTlVMSHMxMGhCM0FpSnM5UVc4Y1FiZ2d4MWVwN1FzQ3J4djFGUHNrR0lKNXhEdkNkamNVN0pWeEZwWTJSTjRqTnB2S0pmSXBYQys0amgvZzBpb0MwbkdHMDNJVDAycnlNOWhzLzc2OVY0bHg4Z29wck9rdGJkcnorWlVPRU5vSEFCc2c0aDN0SDEvcnlUd3lrcUlyN1VMWVE0SEYzOE5RMURqSU5WU0FXN0F1bnBoekRVb2pPaDkwbnZ3VzArenpCL0w1UVNNaXY0M2NrY0RqNHN5cnNub2NkUkd3aHg1ZGtTOFJUUWE0cEZ4L2c3QkFQL0tjS01jSVhFL1lyamltcVBhL3grdGtJTW5aSCtITC96NTFqUndzWEdaT3dYTTZ5a0pSTGpKeDZDVjV2eWpiS1hFU016R1FkcFhhRHZYclpyZUFieHVsYTJRUXpKYkRNQXZvOU1wZ0RTR0I0VkpUM09xTVJ2ZEJiYk90RzY2NUgzYzd0RTNuemxxcWFCS2ZsTEVXK01JV1I2cTY4TnllUGVuOWhlQS9tdnZZMlVMVXVRemdpZGZmN0VsSFFzNHRtMU9WSVdUa1BLOERUVWFKMU5FQkppRGtYZUwwMzdJc0pIV2xJNkllVUhTQ053REJMT0FuOXU4ZnU2Q3hLZk1EbHNXTDBFMG1ZZjNSbnhET3VPbEhVN2tONUlhaGI5cGlsaXhLdGdra3p4dXhQVEN4R2hlaVhXeCs5OGM3ODlWMHFPRXFqc2JFeGxjQzZCdnJxek1UM250Y0h1VS9HczdUMDdDR2tIVEVmYUpYOUh5djZERUR0aE9aa0NudElac2QzN0l6YlFEMzRmeWJpeGFRSmtyeWk5bXJMOVJMTGJEQk1vZjczbklIVjJPekp0dlFlUWV1VVhVVjdkM2laTGlzV3pRdHNqeVdlZysrZ08vSkV3V2t4NUhXa24xS0V3UVZUSjV3RTVDQkZwaHlBaFFOTElKVUJxYUlpWHNtelB4cG9La1AwUVVVK0hybCtIZFA2VUVteXBrUVFCRWlRTWluck5seEpDYUNodENDTDBPZEg1cUcxWlJ1Z2dBWG5mSGRMNWREZlNjWFVMSXNxZmlyU3hWeUNkV2JXaS9ZMU11UzRUSUkxcVM3YUE0TldaMkdXNkZCRjJma1lLaUk4UjRlcEJaTUlXdlQvVC9lYzhRcHlPV1VqakNLU3kzQXJwd1U2cldHTVdJRDM3cnlNVmJEYW1JbkVtMVJXOEZzR3I1RzZrVWhpQUZHaDEvZllsaUNnM3c2OGY3TGN0UTd6NkJpQml5S2VJTy8ySFNFOWdkMFIwK3drUmFIVW14SG5STmVZeVNGb2d3dC8vSVJYQmcwZ2gvZ0FTcytsbVJQQ2NobFFRdjBFSzFvRmt6alMyME8vamFxUlNPTmVmKzd1SUVBblNLeGw3Zy93WjZUbjhOZkljVDBjQ3hxdDNuemI0WXpGRlo5TWJoelJpZGlZTUJkOEV1YmZLL3lFVmIreFI4bHZFa0hvTWllMzB2VCt2TkUrWGFVaGovamxFRU5UZTNlVDkzTUxuM1FMcDlkUWU0b2JJOExRZWlOZnNHY2h3dXpKQ1RKTy8rWHZ3RGlJOGdJZ0RlL252VFh5ZTN5S2VJMThnOTBrbkhESXFuZ3NRY2VjSXBOZTBKL0ljZEZqY1dZU0pEWFNDcGJiSXUxMlNZNzhmSVArRktXUk80SlRHVklyM2RLcnJqOThKRWRaVjBIc0hNVzZia1NucXZJRmMzMTcrM0Zvam5TQTlLRThQZ3FGMkRHRklqd2JqZmg2NVgzWDlzUlgxZkJwRWlLblVGeG4rOXkwaTdPcmtWREZMQ1dYbGI1RXlvUjZabmtScmcrNGZ5aHVKSTVILzJOY0VyK245Q0JOcC9DMWxmenNoLy8zdXlMdlFsTXlaZ2tIS3Axc1JZM1lpWXVDUFF3VENINk44ejVCWlRqNUptRUFpU1R6NWxRNU5PaElwVTYveng3d0VlYTVuSVdMNkxNUUxhZ1FTazIxbTVpNTVsREFNK0Eya3pyc2JlUTUvOU9zZkovMDllUWZ4K05vVktiZDM4ZW40bEx3NlVkbFZpZlY3SS9md1FrSWRsdVFnNU5uazRzL0k5Um1WRHhPV0RLTnljUURpR1R3UHNTRU9SdXJDcmtnYlJjTU1hTnpXb3doMndDYUV5Uk9mUkVaT2FVeFJKVnVIWE55VzNTUmwrMWlrUGdFUnc2WWo5VkFwWW9lcExkd0FxUWQ3SURiMVYwaUhvRVBxeWM4Ukcvd2RwQzN6ZUhTTVdJVEtScUh0a1d3ODZULzFQalJEN0s4OUVGdEkyekd2SXpab2tndVIrNStrTnhLQzZ4S2tqdGNSWVpNUWUreTNTSnZpQjhSbWpkRU8wRFNCY0d4MFBvVnd0RCtXZGtESEhidmJVYjZqVitkamFKbklyeDJydjBmczBwckllN0VKd1pPekp1TE1jeGJCQnFxSlBOY2FpRDE2RUdKdk4wVGU0M3NUeDcrQzRPM2VDSG0vOWRqUElUcEMybjM1SDlKT1QydUQxZlRydDBaczE1VXBlUXpEcUVMc2gzaUZ4V2tFVWdIRnNTMUdJNDBTOVI0ck5KMWJaSDZsMFBoTTZuMVlpb2lNNXhEaUZiNk94RUY4MlMrL2dCU0s2dkw5RDZUUS9Rd1JRTnY2ZlI0ZjdlOUpwRkY3RFZMZ2ZZQk1XS1AzWVNEaXBoNEhObGNQeU9HRU9CZEtHNEpuNEdWVUxPcVJlalNoOTlJaERjV2tWOWtma09kOExWTFJhTy9wWkVSbzFWaFJuL3Y4ejFEK1daVWhsZEcraVBneXo2OVQ3OUhrMElRMDd6Z1ZVVVlTN21jY3JGaDdSalc5NnRlM0pIL2NMNDNwOUNqeXZINUFLckU0VnN3cmlNRHhqMmpkTDZsWXFyTzNRYUgvYXhYOFZDaFRqOEYvSVAvSG5SR0Q5bnZFY053eE9zYnlsUDBsMDJpZlY5K3hLVmxTc3NlNDBQTi9pbEN1VEkvMjkwaVcvSDBJSVFJMHFSaW9RNXlTNWQ1V2lOZjI4MGpud3BXSUovRmxCQVB1WjRLM2VqSG5IM3RBeG1WVlUzLy9meUtkWXIycGt2dVA2ZW0zLzVmeVE1RjFxUHJOaUlpM0pkSWhjQmZaUFJlVW5RaXhnTWNnRFlNK3lIVjlTd2pVRDJLVS80QzhMeTJSZTY3UGFUL0NNQzhOajdHelgvNGY0azJ1bnVnRC9ISUpJaFQvMlMrRERCLyszUC8yNGh6cEZFUmtYNEVJbStxbGZTcGlaQzlFT25NMjlmZmtCU1MyMVZ6L201Vkl3Mmg3eEd0eHVQLzlaNFJocThYVXZmRTliVVgyNGFhTy9ESG1LaHZWdVF3MkF2YWNDOFB1VS9Hc3pUMXJUaGdDckJPbHJFVEtkSzFUdEIzelA2UmVLTGJjWHBNaDJERlRrUHJ6eGlqdnUzNWJSNlFqNzJsa0ZJSzJvVDZQZnI4L1lpUDlOZHBmdnZOV1c2elE5a2p5R1NUdHVlY29mNHhIaWpnZlJUMGdOVTZyUTV3cUdwSVpTM0lWSWd6MktXRGZjVnJzZjZ2aWJ6NzBmaFNhUHZQbi9TSFNxWHNESXZKdVFXWW9MWWUwU2QvejM5OUM3RTNkOWhmazJUK1Y1WHIvUm1ZSWtQZytQb0tFUVd1UGhMcVlUMmJNL2xKL2prc1JHMS9iYXo4U1JqczVnZzR3R0xHMWRLNkRJUVhlTzhNd3FoQTFDRU9XbFZwSXhiTTEwcnRVYUdwSTRYRjBjbmtsZGNxeWZYOWtlT0l4MGJvdWxCZmNEaWYwQnZWQ0dvbmFtN1FMSVU2UTBzNS8xcWY0Um5nWHBMQnNTdkM4aTltRzdJR0wxd1lkdXQ0V2FkQ2VSMzV2TUtVNUlsUWVqalRZcHlBZU9ucWVSeUtWbUZZZVZ5R04xSmlHU09NNUczMlJobnNhSnhGRWtoS0M1OVNSaUdlcURtVnRrL2hkcnJoZjJ5SFBlZ2ZFUzAwOWhVNUJCSUEyWkQ3YlBTbXN0N1pZcXJPeDd4RERZb1JQOGFSU0l3aXhYdlMvdXhraU1zNUYzaGNOY1hBUjhqOTJCTTlIQ0JNQmZGSGcrZVFiQXA0MFdHK00wbU5rR21ieHRwT1IzdkJWeUgrbElXTE1MVVNNS3gzNnFqRm9qL0RuL0tHLzlsM0lQN1BnTVVoSFNBdkV5K0MvaEZrTC80NFlnb3NSVVU2cFI0Z25xMkpvSEdPMnNUOS9IWkxyeUJRSWEvaDl4cUVXTk04UVJPaUs4MTZEaUdGTEVLTTBPY3c1dWY4WW5TQmpueXpib1h4ODRjSEljT1plaURnN2tUQ2tETVRUYjFGMDNCc0lNd20vRmUzbjMwaDVwUTJMMkd0UWplbG1aSWJQZ0RCVXJOQjBNbEtPYWFpTDdjaGQxMlhyMFBzdllwQnJiRnZuci9WM1NLTjFKMEtNcnZlUW9WQXJFVy9LZVBJUktDd3NRcktNV3B6bk9rMkFOQ29qOXB3THcrNVQ4YXp0UGRzVXNRK0crODg0UkZCTHBFNjdsY3dPczJJNGxEQktwQ3ZsUjR3Y0c2MDdpVXdQU2hDdnpQWkl4LzZOaUtmZzl0SDJwZ1F2eXFHSWgyUTdNbWxFY0R3b29ieG5Yc3hReW52b0s5bmFJOGxuTUlYZ1RRaFNMejZFZEVpT1JlNm5kbTVlam5qeDFVMUpKNUo1UHhvaHpqZzdJWUpiRDRMVFMzMWtCTmhoNUk5VG5JM2ZFVWJVclF1MkpkM2pWYmVOUXRwVU90THVaTVR1YnUxL2R3WFNIb3BwUStab2thTlRqaEUvbjFwSWpFZ1EyMVhqMHU2UDNOdExrZWRmZ3RqKzF4Tm1IVmNHUjhmY0YvRzB2QU5wMjY2UGtFeUdZUmpHZXFBUW9kVU0xK0twenZjc0tlZ2x4UTZkVENydVBEZ2ZpZVBhRFBGNlBBeDU5OFlndmN5eFliR2QvLzFzTWdYQk9NWGhDb29WSUpWTnlSU3NWRVNNZVJ3WllqVEdwek45dmdNUnI0YnpDWEZUNjVEWlUvNHVRWUJzNmxOU2dJUWc2bmRHQkxlNWhGN2pleEhETjQ3dk40RE0vU1RUdTRqaGZsaDAvU29RYmttSUNmUnMyT1hxM3VuM3lHeEFYT0MzalVNOHcrUGU2ZmkzRGhIREpwTFpBYklRRVM0VkhTWThrQ0E2bHlBOTRLMFJiNG80RnE1T0VoRnpLektrZm1LT2V6QUtFWEkzcDd6SEt1UVdJR04wSnVMenlSNmZjWFJpMzdsR0RJQU1aWEpJNDAvZk9UMUdiOFFUK1BlRUlQSy84ZmZxYWNTVDB5SDNWVVhLNllpSHd5TUVRMTcvRTZma1NIcE91NU1aSXpNdE9hUnhWK3dFR2h1UzZsd0dHd0Y3em9WaDk2bDQ3SjZ0WDlMYUk5WHBHVlRIV0wzVjZma1lobUVZbFFpcllJcW5PdCt6WWdUSTlvaGdsU3M5SDMySHdtWXZuNXR5L0Z3cEtVRFdRSWJwTDBKNjNUWGZBakpuL2ZzQjhhVDd3S2QrU005NVE1Ly9Zc1Q3V0wyeDkvTFhyOGZMNXdFSjRxMDdGQkVBZjBSNjMxc1Q0aVYraGNSYXFrTUlQMUZvSXN2NnlVZ2NUaEo1a2pFQ1AwYzhJZ2Nob3VGS3lnL2RIb1o0VG43bzkvRkt0RzA1Y28rVmVBSXJGVVZMS0M5QVpydWVHeEhoT051RUt6R2JJZ0h5ZGVqWU9UbjJxeWtXelJzUmdzcW5wZmVqdkhyT2tENGhXN3hPaHpTblhkdDN5SkIwRlNaM1JkNkRGWWl3UEFUeHRxK0xDS0Q5RU8rUC95SHY2dDcrR0lYOEp6UVZHMktscWxEVnp0ZFlNK3c1RjRiZHArS3hlN2Joc1dkUXViSG5ZeGlHWWF3VHJJSXBudXA4ejFTb0crblRBcjlPbDc4aGlEbmRxSGh4WXlVaVpDa3F0b3pNa3BJQzVLYUkrT2lRNGZmeDdOU2ZJWUtaRHRkTkc1YmFrRENzZHpTWkpQTnFISjBYRXV0VnZEb1VpWEd6Z0RCY09abGU5cDlmSThPamRrSzg0cDVBUEM4ZDRwM1ltdUJwcVVuUGFRa2lJRjZMRE10S1Rycm1rS0gwU1RUMlRpSFBxUjRpbEMyUDF1a01sUzBTZVpNQ1pMenZ3WWlINGtYUnV2NSszYjcrTjduaVhjWG5XSThRejBuZnhiTVJiMWFIaEhJWUc2MlBoNWZIc1l1ZVFZWVdkU0FJZG5kSGVkTUV5R3pudENjaWloN2cxeDNtUHllbDVKK0NERzk3dklEcjFSa3JheUhQdnBsUFBSRnhzbk8wYnEvb2R3MlJJZStML1Qxb1NnaE5zSzlmUGd0NVA1dFJkYWpPWmJBUnNPZGNHSGFmaXNmdTJZYkhua0hseHA2UFlSaUdzVTZ3Q3FaNHF2TTlLMVJNVE1adjNRY1pmcXJVUm9iNHhwT1Q1TnRuSFlKUXFCUXpCSHRuWktJcVJ4akdIUXVRdXlIeEtsWFFWRSs3TVlpbjVyYUk5OW1mZko3bFpNN1UyQnJ4bVB6U2Y3L0w1OXN2Y1IycmtDRzJOUkJoN1JqQ1JFajMrbk1DRWU1dVJzU2xFNUFKdm1ZWGNKL2llSDJ4MkpmckhxWGwrUUVSSVpNeEJwV2EwZmRHaUJmbjdHaWRldk9OSm5QNFVWS0ExSm1qcHlFZWxac2lNWW9jSWdpZmxUaXVDcEJwdy9OMWFMYWl3OGk3UmVzZlJZVGZHcVFQd2RaSmF2NUdpTW5ZMTU5SHFUOUcvTjZxQUhrcjhxeVBJM2c2L2gzeFpsUlJlMy9TbjFrdlpQaDFmNy9jTE5yL1NNSi9TdmY3b1ArdVErcFZnRHdKOFpvZGdRajF2MEE4aHI5QnhNeFdoRTREdmU3TkViSDhTMExzVFlmRTRoM21yLzkxUWd6bHFrQjFMb09OZ0QzbndyRDdWRHgyenpZODlnd3FOL1o4RE1Nd2pIV0NWVERGVTUzdjJRaGs0ZzhsS1FEMlJiekFZckdpUFRMTWRqRmg4cURlL25mdkVVUzhnWG1TRG4yT2g3OFdJMER1am5qNjNVTjI4ZTU2WkRLWnV4SHg2QzB5UFNIM1E0U3k5NUhoeUdQSUZOZWVSWVNjaThuMGpIc2wya2R5WXFVM0VSR3VIaUxhNmNRM2YwV0VNaFZ6ZXlIRGRCMFMyRDR0dUhwRkNwQTY1UHQ5SkJENFh3bVR3WURFU0h3YUdScjhxYzhieDNDc1Q1anhjNUxQOTVmb2VIV1FXU3lYK005bGZsdHpaRktxeVlqUU5wUE00UGhwTTNwbTI2WXpUZmZ3bjdXUVNYWGU5dHVUQW1SUFJIRDdDaEZWNi9xOCt1dytKSE15QVpCNzR4QnZ5MmNJc3pxcWtQMk92dysxRVNIeU84cDdRS1lsblpGMFpJNDhtbFNBZkJpWkNWelBDU1NPNksrUjhBRi9KQXlYMSsxYklNTzU1L2xyMTZIbmV0MVRrY21OcWhMVnVRdzJBdmFjQzhQdVUvSFlQZHZ3MkRPbzNOanpNUXpETU5ZSlZzRVV6OFowei9JSmdNY2prMllzUnp6RFlpNUZCSThmQ0xQbkpZbG4zVHZHSCt1L0tjZlBsZUloMkwvd24xZjU5SDZVN3lwRUhOd2FFYXArUWtTd09ZaW9lQzB3M3VjOUViaVM0STFXMis5WFoyNWNnQWlCS2xxVlJjZjVrREI3L01GK1B6TVE4ZXNVUk9EVmlWS2U4SGxhSXA1cW0vcjFpLzF2a3FraUJjak5FRUh2SjJSNDlRZUVtUTFCdkJTLzl0dStCMjd4NXhmVEVKbjk4U3ZFbTNJUklzaGRpQWkzUHlQQzQzdisrM2lDOE5rUEVZMUxrWHVtRS9ZVTR3R3BBcVFtOVY2OXdtOVBDcERuK2VzOUNIa1dMeURQYmxYMCtRcnlyaHpsZi9NYzhuN2Y0dk9jaDB6NG93TGswZjc3TllqQS9EYmk0YWdDNUNxQ2QyTWNBM0lYdi8rUmZsMUxuNXkvQnkyUi81QUtrRFg5dVYrUHhPMTBpTGhmQzNtV3ovbGo2YnZsRU0vYWhmNzdmNUQvNGRNKzM1YUVvZWlMRU8vY3FzTEdWQVp2ek5oekxneTdUOFZqOTJ6RFk4K2djbVBQeHpBTXcxZ25XQVZUUEJ2VFBjc2xRS3FYMTF6Q3JMNUoraUppeHdUU1p3a2NoUWhRS3dqM2RWREs4YWRrU1VrQk1tMy8rWjZYem9LdFlzd3pmbjF0d2lRMlovcDFyeU1pNUc1KzM2dVFPSU9uUmNkWmlLeTNPV1lBQUNBQVNVUkJWSGlsRWEzTGw1S2lZcUY1S3pzdENERXBweUZEZ1pjQXJ4S0dlRitPM01lRC9YS2hNU0FCRHZmNzNSR0pmVGdmRVZzMTNtTlNnR3lKVE9haWNUdFhJcDZmYlJIdjErZVE5OUVoUTdrQk9pTGk4WldJQVBvNFFYQyszdWQ1RWJnSkdZNCtDdkhvZk5mbmVUazZmcTRoMkxtU2VrQWU3Sy8xbEN6NW5rTCtaN3JjQUFrYjBBWHhrdFQxSDBUSFA4TGZqMzVVSFRhbU1uaGp4cDV6WWRoOUtoNjdaeHNlZXdhVkczcytobUVZeGpyQktwamkyWmp1MlEza0Zyek9KUC9rRmI5RmhydW0wWWNnSm42QURJM2VJdG8rRWZFR3pNWmlueWNiM1NsY2dEd0VFV0xpNDIrTkRPbFdUODF0Q01MWkxzaHdZa1dQVXp0YTE3ckFGQTlCdmhIeEprMGJnbjBqRXUrd0tuSWxNa2xPVjBRWWkra1VmZjhsSXRTbGtXc2J5Q1F3aDBUTCt5T3hOWk8wUWJ3MGQwalp0aDB5RkQxdFd3TWszdWxaeUROU2NWWEY5WjJBMC8zM1dzaC9JL2J5N1kxNHNzWXprbmRIaHJZM1RrbUgrMjN0VXM3bE1MKy9QajRkUzRocm12Yk9OMFR1M1JsWnJxMHFzVEdWd1Jzejlwd0x3KzVUOGRnOTIvRFlNNmpjMlBNeERNTXcxZ2xXd1JTUDNiT3F4ZnA2WHZaZUdKV0Y2djR1VnZmck13Ujd6b1ZoOTZsNDdKNXRlT3daVkc3cytSakdXckpKL2l5R1lSaUdZUmlHWVJpR1lSaUdZUmhyaGdtUWhtRVlobUVZaG1FWWhtRVlobUdzTTJybHoySVlHeVZwRTRNWWhtRVlobUVZaG1FWWhtRVlSV0lla0laaEdJWmhHSVpoR0laaEdJWmhyRE5NZ0RRTXd6QU13ekFNd3pBTXd6QU1ZNTFoQXFSaEdJWmhHSVpoR0laaEdJWmhHT3NNRXlBTnd6QU13ekFNd3pBTXd6QU13MWhubUFCcEdJWmhHSVpoR0laaEdJWmhHTVk2d3dSSXd6QU13ekFNd3pBTXd6QU13ekRXR2JVMjlBa1lobUVZMVpvYUcvb0VETU13RE1Nd0RNTXdqQTJMZVVBYWhtRVlobUVZaG1FWWhtRVlockhPTUFIU01BekRNQXpETUF6RE1BekRNSXgxaGczQk5nekRNQXpETUF6RE1BekR5STZGRlRLTXRjUThJQTNETUF6RE1BekRNQXpETUF6RFdHZVlCNlJoR0laaEdJWmhWQTNNQThjd0RNTXdqQ3FKZVVBYWhtRVlobUVZaG1FWWhtRVlockhPTUFIU01Db1hOVGYwQ1NRd1R3dGpmUkY3NUZmVWUxZlovay9LL3dHSEF2VTM5SWtZaG1FWWhyRlJVd3VvUytXMW1ZenFRejc3Zm1mZ1FHRHpsRzFOZ0RZVmZrYUdZVlE1V2hlUWN2RTRVSW9VS21PQmJubnlYK2p6NzVDeWJXQ0I2UkNmdnhQUTFYOC9CQmdESE82WGp3VTZweHpESmRMOWllMDFnRDdBMjhEUHdCTGdNNkJIbEtlWC8yM1RhRjBENEJQZzlaUmp4bXdOM0FQc2xpUFArY0MwbFBYVGdCZnk3QjlnaWorL0JzQmJ5RDNidElEZjZUMnBETVRQS0czZGpvbjhYK1hKbjB5NTZJamM1NFhJTy9CM1lKdEVucU9BRDREbHdPZkFxUlg0K3pRMkJ4b24xc1hYVWhIdmRaeTNNZW5HUTh3WU10L1RwLzF4L3dsY2tjamJFSGdNT0NaeC9rUDk5NkdrUDVmL0FpUDg5eE9CRzFPUzBvbml5d05sQVBBZGNIQ09QREVmK3ZQTlZ6N0dqQUFXRjVqWElmOWprSWJGUDVEbnQ3RlRtY3FvZFVGMXZ6N0RLQWI3UHhTUDNiTTFRKzNtUW1nSlBBUWNIYTJyVGJBeDBwNUJEK0RmNUc4anhSVGF2dG9LbU9HUCtidVU3VmNCSlZGU2FnTExnUHVBTjRHRFVuNTdJekRCSHdOZ0Y2U3QweS9IZWRjQXp2QXBHNFhZeVVsYUFxY0JOK2M0YnFGMmJrdysrem1YdmI0MjdaSmk4eTlHM29PZGNsekxXejVmM1J4NUhNRjJka2diTWJrZVlGdmtubXU2RVpqcjg3ZE1wSmpSd0RmQVppbkh2cC95LzQxVGdmbEkrN2dlY0hhVzFCSnBIOWVrdkU1UjIrOXJGK0JPcEEzVEJORWMwaGdBdkFFY0IreVhKWTloR0FYeUVibEZsN1JLc1pqOFd3QmJKdElvbjJjcjRFV2tvdG9NT0RmTGZpNzEzN2ROT2Y5Q3pzVUJGL3Y4SHdPVC9mZnIvYmI5RU0vZzE1Q0srOHlVWXl3aGlKbkpDdjBSbjJjNklvcmM0Ni9wbGloUEw0SUF1WnRmN29VSUdNNWZ1NjVMc3A4L3IwbEFuWlR0SUFhQzNxK3VVWExBdDlGeVd1RU93WkNxUWJndjEyWEpHMU9aRE5lQmhHZWxPTVFBY0VobHBPemwxNjBrOC94ajBUcjUzSE54SjJKZzNZVVlaUTRSZ09MakxRZCtSTjZQT2NBcTRJQUsrbjJTUmtobC9uaGlmVktBWE52M09tYTB6N3RWbHUyUUtVQnVpeGl5ZndCdVFneXBXTURjd3ErYmp4Z0xMZjM1UE9hL1ArYVhXL3E4SUQyb0RqRTRJSlExMmNxbllzcURmWkRucEVtTjkyR0o5WnBBL2xlYW5OL2ZsRVFhRzUyUEdscjVVaDkvemJFeDU0QXYvUGQyd1B0KzNiUGtmaWJWbmNwVVJxMExxdnYxR1VZeDJQK2hlT3llclJuNUJNZ0xnRmVSRHNIdEVYdHpmTFJkMnp3M0VKNUJTWlNlOCt2ZVM2dy8xLysrbVBaVlRGMUUyRndKekVJRW9uMFNlWmFSYVhQby9odjQ1ZHVCa1lqOXNnbXdPMktYOUVIc3hWV0lQZE1IRWJoS2djdWpQRW42Ky8yV0llSmRHdm5zNUNRL1J1Yy9KMHVlWXUxY0paZjluTTllTDdaZHNpYjVsd0NEQ1BjcGZ1K1NUUFo1MGtiSXZrK3dKV2RHMzJlbHJMOEFlU2NLYlpkRHNGMXphUTZ4QUhrdU1KWFFwajRBMkRQSE1YNlB2RlBqVXJhMTlwKzZyNWJBNmY3N2lTbjM0bDYvN1FIRS9zL1duallNb3dDZW8zeURPQzNGRkZxd2dGUTZoZVFmaUhnZWpVQUsweS84OTJlejVIOHk1WnpHcEt5THozMW52KzUvaUNENXNWOGU0SmRMa0VyM3p3VEJVdmVUcmZMcTZiZi9sL0tGVVFQL09TRng3ay9sdVJjeGV5TUY3Q0MvN2RhVWM5QktvSkRVelA5bWFDTE44OXQxZVRMU3czbEpsdXRXS3B2aG1ueFd1dncxbVVMUDFZajRPNGZzNTUvcnVTZlpsekNNWlhOZ0JabEM2TU4rZjJxazlQRExEMVhRNzVPTVJJUzdSb24xOGZOYTIvYzZ5YmJBSXFSeVRtTm1kUHhSaEhjNkxhbVg0NitSZC9PUE9mTEd4c0k0NEV2RXMvRjZ4TE15ZnI2am91Vml5NE5UOHB4RDJ2KzRrSHh4R2FXR1ZuK2YzazBzLzlVdm4reXZPZCsrRndFVGtWN2lqWlhLVmtaVk5OWDkrZ3lqR096L1VEeDJ6d3FqMExwZlJ6a004TXQvOHN2L1FJU29uUkU3NzN2RTgyekhJdllkMnd6RnRLK1U3WkRPMVRLa2M3VU44Sk0vajU2SjZ4MlAyQ0Q1cnIwRElpb1dheDhwaHlPMjFsZUl2VGViOUpFaStlemtKUDlFUk05c3R1NmEyTGxLTHZzNW43MWViTHRrVGZPRGVBZVdrdnMrZlk0SW5Ha01JTHpILzRtK3Y1S3kvbkJFdUowQy9OWnZ1d1o1UHc3eXkvY2liVXQ5aDFXQVBCOTU1cmY3NWM0RXdWM3Q0QkprcE5SOGdtaW85bjlydjkrbGlDRFptdURRY0JZaWFqdmtmZTlBK0o4Nk1nVklnQ2VBMjREQmlUVFI1eHVHZUxlMnkzTFBETU5ZUnppazE2aFdTdExlSktVVXFjUk9pOUx6UGs5ZnBBSTRqY3cvOG1MRW13cWtZRkFCYndoU0NKUWkzay9KYzhvblFMWmh6U3JJWEJYTmEzNTdzdmN3cGgvaTN1K1FucnZkRUdGeEtkSkQyUkRwSlkxRno4T0FYUWs5ckZzZ1BYVHFXVldiNFBWMVBqS01XdzJOcGxGeWlNZVpMbXZsWGVnOVVPTWpHNVhOY0UwK0sxMStDREZ3OUo2OWc0aDBGU1ZBeHRSQkRLUHZvM1ZmK1AxcGhkakVMMyt3RG42L0kvSWZ1VDFsVy95ODF2YTlUdU51NU55M1M5bDJNVEswNVNmRWlOQWU5dGJBZzlIMzFvbmZOeUFNVlhMSXNKdk9oTTZKem9qNGVaeGZIb0FNMDFrUVhVY2JuMkpCY2szTGc4MFJRM0E2WXJRNjVGMUtJMWtHNWR1ZUhHb3lLckY4UGRMenVqUGlVWkhOMi9rc3Yvd0pGdCtwc3BWUkZVMTF2ejdES0FiN1B4U1AzYlBDY0lqNE1jS24rWDZkTGs4bjJERWc5c0gzaUlkaFE2QzczMzRSWWNURjFkRytIZEltcUpzalRTZUlVTVcycjA1QU9vS1hrem5zZXMvbzNNY0Q3ZjM2V0lEc2g3UTExTFlZaTRpT2Z5SXoxRS9jL3Bqa2Y5ODBrV0lPUTJ5MWxVZzRtOVA4L3I4anQvMlpaaWRuSTV1dHU2WjJicTU5UW41N3ZkaDJ5WnJtQnhuVnRoUzV4eUFPTFd0aTk0NUdPcjcxKys5UzFvTTg3M2NKWHBWZitHVVY3NzZOOGh4R2RnL0lnVm5XWDBXbUFObVlJQ2dtVTJjazd2cWgwWDA1T05xZUprQ3FSK3N4QmR5YlV6QU1ZNzFTVEtGVmluajhkWXJTZFQ1UEUwUlFIRWZteEF5eEFBa2lwS3hLN0RQcCtlWElMMERHWE9HM2E2OUxuSnFsN01jaEZlUkVaS2lCc3BETW5xWExDUVhZMWRGNkxZeTFwMllHMGdQNWhOL25DakpGMkI4UTBUSWU0cUdWVGh1a2gvQ0dLSDlKbEs4Zm1iMVdzNlBsTko2SXJ2RS9GRGNaU0dVelhKTkdnUzRmNzc4Zmh3aDBaY0JKckJzQjhqei8yeUhSdXVWSXBhblU4bm5TaktlMS9iMGFpSWVrYkl1ZlYwVzgxMGtPOS92TUZzZEhoMkRmRkIwL1RZQnNoSlFCOGZuV0pQTytKR05BYWs5M1dYUU8rWVpnSzhXVUIzcmNTNUgvckVNOHlkdEZTY2xWQnFWdFZ3R3lsMDl2SnBaN0ljUE04KzFySDcvOFJvNWpieXhVdGpLcW9xbnExMWZNeElpMUFScEN3NzJnVGYyMTgrek5WYy9WYWdmdDlwR093bzFkd005R25RYVZNN1JEVmY4L2JBanNuaFZHc3I1T0RzSFdUdEhZZSs5OHBPT3pHU0pJSFlhVVBXT1EwUm9hZDArZndRRFNiWmExYlY4ZDZ0ZC9uV08vay96blI0Z1ErTEhQZnlJaWpENUpzRDMvZ25qNHpTQXpubDh4N2NPekVOdTJETEZ0V2lLZHF6b2tmUWt5NURpdHJFNnprN09SelpaZlV6dFg5NW5OZnM1bnJ4ZmJMbG5UL0FDOS9iSTY3VFFuQ09ZanlMU1IvNWJZTmdKeGVpbmttVHJFTnRiWWkxZjZkU1A4c29ZYmVDckswNHdnUVA3QkwrdklxRWJJYzJoRVpzZDgybkgxZjNlTy8wMWZ2OXdac2FGTENSNjYrUVJJM1RhWThtZzdJVi9jVVNNTHRmSm5NVFl5OGhrZWJ4QW1XdGdhRWNzV0E3OUVDdHBQa1FyMjBpeS9QOEVucGIvLzdJQU1yWnlFVkFUWjJCN3htbEpxSW9YK0NLUndWWDVOK1d2WlBWcW5sVmdqUXBEWnUxS09sM1N0dmcrNXpzNUl6K0FEU0VVUG9SZE9PWWNRSkhndVVwRWVETFQxNi82S0ZQZ05rSjRnN1VVNkh4RU9mMEFFd2UyUnl1QlgwYjUvOXArZklwWG1IeEYzOTFXRWh0Z0l4TlU4N21YY2hoRFBKQm5Mc0lzL0I0ZmNuOE9SU2poYndPYXF5b3ZJY3pvVzhhNWI1ZGV0Q2ZFOVRJcTZCeU91KzErVEdVTlR4Yk1rWlJYOGU1RGViQWl4RGJPeHR1OTFHdHJEMnpiTGRwQjNmemJ5L3UrRXZNK0tmcjhhTVhhYklFSnFOOFR6RWNKd1pFWHZ5MmFJRVBnbTRnSDVNSENFMzdhci94eEMrVmlYeFpRSFBaQjdBV0lvRGZMZmYrT1RFaHZNTzVEZFF6S0oxczhQSjliSHkvY2ozZ3BwUWRLM1JqeE45WG9iK2VVN0VTUE1NQ29OeldHMy84Qy96b1h6MnNBZXAwSFBObjYyeXlQZzhBL2hrOWtTYTRvU3VPNTRPSzR6SEhraW5IQXYzSHNtblBsdytmOEtKNlhFYjFvT0t5NkJTdzZCbzdhR1d2K0Q5KzZDTys4SjRSNVdjeWZjL2ljNC8wZjRzUlcwbXAvWm1FeGxDa3paSFhhdmtVWFk3SjlaWm1WbEh2dzBBNzdkRnpwc0R6dTBoSmFQd0NOUHc5TzN3cUJ1Y054QmNOZ2NzUlZ5Y2h2Y2VnRmNXRXNtbEZ0ZGZ4d0toOVlPQWZqNUNlYnRuR1dTZ21lbGNaZEJBOWpxUjVnMUZhYTJUU25ydDRiNmphWHMxbXVhOFNNczNocnFENFRCRDhLSWR5WDBSVlpPaFI2OTRZeDdZR2phT2FUeE9EemVIVkV3UnNEWUIrSEJRbjlyR0JWTWUwSXM2cmxrVHVSeUJpSVFmVXI1eVV2K1EvN1FSekdGdHEvK2kzaEVqbzNPNjNURVZyZ0JzU1ZISVo2YWl4QlB5aFkrMzFWSU9Yc244SXhmMXcxcGM3MkIyQ014S2xvbWVRcVo4QU5DKzIwNVlzdjhCU21qcGlMQzBFK0lMWHlmUDhmTG92MWtzNU9MWlUzdFhNaHRQeGRxcnhmYkxpa21mNlBvSE1ZUjRvWitTV1lNem9NSXR1U0x3UERFZm5UVTNTOXluQmNFMi8xK1JMeE9HOUlmTDQveW55cGVEMHZrM1FaNTVsOG0xdXQ1dEVSczY5ZVFkK3EzU0owNEZQRTBWbzVGNm9DUC9ISStCNXNhaFBzMmpmQWZBQkc5UVFUOUgvUHN4ekNNQXNnWC96R2V5Q0pYM0xZNDlTRVV3aU9RQ21VVVVtQnFMSWJ2L2VmL0pjNG42UUU1bVdDc2FrL1NVS1EzYUNBUzVOY2h2WFhKU1VUbVVuNFNrZGpqN3hta291NUE4R3k2Tzh0OXFvY1UvbkdzaktuK055MFNlZU1lcUJjSXcwMy9paGo2Mi9yMUR2RUd1NWJRNjZJOVZxZVNQY2kxVHN4ekJwazltajhnbGZPcmhObjJhaU9GYjlJYnFobFNpTDRWSGVkeHBKSXNkUGJjWkkvbWhpYloweGt2djRpOGM4OGk4VXRnelR3ZzAzcHlRUnBpR3I4bVdWblBRdDU5blVSSVkvN0VqYkMxL2IzeVo3OHR6Yk1vN2J6WDlMMU9RLy96ZjA2c3I0WDBFcGNpblFlWEk3UGo2YmtNSlAwNTZQcG1pSUVYOTZpKzdKZTFON1VSVWxZc1JtSWI5U0QwN3A3cjAvOVNqbE5vZVhBWUlSQzRJM2c3T29JSDVOOFMreStrckl3OUtoNUh5b3JPeUhEMUhmejYrc2dzMnF1US8zZXh3MmlLOFRLcmJsUzJNcXFpcVpMWFZ3OGFmUXFmem9ONVRXSEhJWENuQTdjTDdQb1lqSExnL2liL0p3Qk9nQlBLb0d3NERMOGNybkRnZmhObXNNL0FnVXVtSGFIcFRKaDVCcHh4Qjl5eERKYTFLeC9EYVpQQk1OaUJleGZlWFFXcjNvSzN0aS9BNDJFS1RIRTVua1BhT2FXbEtURGxEcmhEbHlmRDVOL0Q2ZjNnN0xUOGw4R0FFaWhKcmdjWUFrUEtVanFwNXNDY09POW9HSjN0ZkFEUzlwOHRsVUJKRHpndFh2Y2tQSmt0ZjNjL2pLMEVTdUwwSER6bndFMkU5K0wxNTBVVGNHd0RXOFpKMzV1dHdMMElMMDVJbjREREtFK1ZMRU0yQUE0WnlqclNwd1YrblM1LzQ1ZGJJd0pkTVhXMHBxc0tUR3ZhdmlxSjBwYyt6L1hST3AxMHJ4NHlVYzBrLzcwT0lnakZRMk0vb2Z6L3E1QnJCT2tjbm9MWVd2RnZZM3ZvQU1UT2l5Y2d6V1VuWjhPUmJyZXVxWjBiazJZLzU3UFg0LzBYMGk1WmsveExrTGJ4TXVRNTFpWWRuVmhsRVhMdk4wMXNiNDFNNUtJamd2YnorVWVUT1ZMbzk0VG5VZWc3QUprVFI4WXhJRUVFd1BGa2VrRHVnSWlpOXlQaEJOb1Roa3RyVEU4TlNhUXp6TzlHRUJhUFFZYWs2Ly9VVVQ0R3BFUGE0aGNqN1dPZGJFakRBOFR2ckdFWTY0SDlFUEhnU1VKTU5ZMmo5cy9FdWdhSTBlNFFjUTNFQlh3K0lzQnBJZlJueXNmZldJeUlpUzhpQmNrcVF1K0l4bHlMM2U0UFNGa0g1U3N6RUU4bmh6UnNIa0dNODc3SVVJQlNSQ1NKSzlSNCtGVWpuMmQydE81bVFtRWM5NnpFRmNZNHhFaHcvdHA3K24yVUlyMlZnLzIyOFVqaC82Uy81bTFJRnlEYkk0VndLVko1WElQY0s4M1hFcWtBZjBaaWN6eE1abUdNUDQ4dmtNcHByK2c0RFJIaHd5RmVrL2s4cGl1YjRabzBIT0xsOHdrVnMzcnJWdFFRN0YwUm8yQTI2ZDUvWS8zK3V2aGxyU2cxVHVQYS9qNW1pTitXTmp4Um4xZEZ2TmRwYkUzNmZ4SGt2LzRSWVJac0ZTQ3pHZUdRS1V5cUFLbjNKemtFKytqRVBzYVNmd2gyTWVYQmtVaTU5R3hpSDlvQWdmSXhITlBLSUhKc2Z4dHB4RFJGak94SmlFaWljWEF2VHU0Z3o3RStROHJUalpuS1ZrWlZORlh1K3ByQVRoL0NodzdjUGRKSTRsNjQxNEZiQVN1V3cvTGJaTUsxelFGT2hKTUd3K0JQNGRPaE1IUUNUSERnbm9DL0RJYkJjZG9SbXQ0RU44K0NXZHZBbGwvQ0YzZkNYU29RSmxOOFR2K0Nmemx3WTJSNFpOM2UwR2NWclBvV3Z2MjFlUHVzSm0xZmFhbVZINDdwRUhHeEczVHJBYWNsMHo2d3QrWUI2dTRGYlJ5NG82RExKWEJ4R1pUZEFEZTJnViswZ3RaajRQa2xzS1FON05VSk9wVWtCTHpYNGZXMDg5a2V0dGtGZHYwQmZoZ05vMXRBeXdhdzFZVndvUU8zSCt3M0JJWTRjTnZJU0l6VkFtUS9PUHNtdVBsSmVMSWZuTjBQem40VlhyME1CcWhBV2hJSmtGM2dLQWZ1VXJqRWdlc0Z2VFQxaGI2T0lFQVdlai85L2FFVVNndkpQNmo4cUEralBGV3VETmxBWkxOWGtpazVnY28raUtlWlVodVpNVGh1YXhTNmIwMXIycjdLdDkvWG83eHhETWh1aU8ybStlWlFQblNVN3Y5THlvZXlhVTBRUEpWayt5S2Z2WlRQVHM1R05ydDFUZTNjZlBaelBuczkzbjhoN1pLMXlhL0RodE84T2Rzand1bDdpTGpzQ0I2UE1XcHI1MHJ4U0FKSDhIQzhBaG1tcnlPemtuSE5uOHF5UHhCN2VnYkJxVUwzTnhOcE44OUZSR1FWL25YWWQwZi9xVzNlejVIL2gwTzhpelZHWno0QkVxVCswSHVwNHY2eEtmZklNSXgxeUxhSTRKVXJoa2hjZUJ6aXZ6K0tlUDc5akF4bjFQVS9JWjQ5TXhDQjdrUkN3ZUFRTVVBTDhtUDhQbFhnaUdlRGZzaXZpNE1xUS9uS3JLZmY1MWRJcFZHWE1EbU1RenlNa3A0T1Z3QlBJNExLcDJRV1RQanoxOWx6Si9sOE9wUkFDNjBqQ0FYYy9rZ2wvaG5pb2ZWdnYzNFZNc01iU0dYNG12K2VGQ0QxK2g4akRHV0F6QmlRSUVQUFowVFhGcnUzNzBtWWtWZzlIZVBqdEVRQ1FPczFiVUYyS3BQaHFtSlZITk1sZmc3TkNlZXJsV0ZGQ1pCcW1QMlRUQzljUlh2a2ZrQTg2dVlpLzRkZEsrajNNV2Y0dklkbnVTWkh4YnpYYVhUeWVYcG4yYTR4SUNFSWtObGlRRUw0YjlkRi9oUFRDWVppVW9Dc2dRekQyTU9mZjMyQ3NiT2xUNk9qM3hSYkh0UWhES2RPR25zamtjNkRmNUxwY1pUUG9JNjMxME02QlA3bGw0OUF5Z1U5bnl0ejdDZmUxeWIrV3JaSHhNZXY4L3l1dWxPWnlxaDFRVlc3dmpvL3dBOHJZYVZEeEw2bjRPa3lLSFBnSG9EN204Qk85V0hyY1REdUlEaHdPSXh3RkM3NGxTUTg5Z2JENE9QaHVGN1E2eHY0WmlKTTdPV0ZNSUFCY1BraVdPVEF6WUU1MThNTkpWN0lld3ZlMHYyOEJQOXVEYTBBSExqNU1IODRqQmdPSStiRGZBZE9sNmZEZEQwZnpUOEZwdWo2WkxvQmJ0UThYZUNvSytFcUIyNElETGtkYmg4S1F6K0NqNGJEOEd2ZzJtV3dyR3RtMkljTXpvRnpKc1BrNWJCOE1BeCtFOTUwNExhQ0J1MmduUU4zbkl3aUFhQTM5SEhnbWtFelBSZmQxZ2s2RFljUmcySHdVbGc2QitZMGhub0h3UDVsVURZWDV2YUgvamZBaloyZ2t3cVFnMkh3Ky9CK2ZkaTZPNXpTQWxwcWFnNjdIUS9IYVJ6SktURGx4VHdUY0V5SDZXUDlCQnlsVURvZXhzY2k3aGg0M29IckM2NG45T3dCcDZWNHVScmxxV3BseUlaaUJKbENUdEkrNzR2WUpmRWtldTJSa1VhTENTTWFkSlRUZTBqRUFNaDhCaXAwM0JCdFV6dWhQZUpZb0pQeUZkcStTa1BiSDlrY0RmNkZpRHQzSWQ2ZTN4Rm1kTDdMYi9zaWNiMzUyb2E1M3JOODlsSStPL2wwTW9kK3g2UGhscVRrWDFNN041LzluTTllTDdaZHNqYjU2eUxQYVRtWnduaGJSTXd0UXpyWDZ5SWVyYzZmYyt3eEdkdmFEZjMzK3hHYmR3dS9uQ1pBSG9LODkyVUV1MzhvSXRZZUZ1V3ZSUmhkK1VGMHJIcUlYYThkKzVzZ2JZQ2JFT2NkNTYvcmRQLzlkY1M3c1pWZjdveThtdzRSYXhzam81V21Fc0xLVFNHRUlZc0Z5T2NSd1RnV0lOdjZiZjJSZDFCSEdScUdVU1RxQWw5b3FvazA0bjlCNW9RTCttZU4xMjFKRUJqT1JncUo3NUZDWUxaZlgrYlBvUXk0QTRsanNzTHZxeThTLzNBcFVsaG9CWG1ZLysxMS9ueTBCK3Rid294alNySXlPdytwbEE5Q2V0MWY4TWRlRlgyK2duaGZIZVYvY3pMU2dOZloxbTZodkl0NlE2U2crZ3J4RUYyRXpFNTJZWlNubHorZnBvakJjU1ZoK01iZmtNcHBIcUZRMXNKZks0VDJTRUY4S3VVcnUwMElYcFFnUXk1R2t5bGVmSWQ0ZFczbTAzdGt4dXhNR2xMTkVXKzFiRUtTVXBrTTF6UURKMmxJZkVKbXZKcUtFaUFMTWJUT1J0NFI3WEU4ckFKL0g3T3R6NU1XU2tEM1cxSHZkWks3ZmQ3dFU3YlZRT0liRlNKQU5pWDBHanZrZi9rck1tZWRPeEI1cDdkRWpJeCtQdDgwZi8yZkVDWi9LdkVwWGw2VDhnQ3lDNURhdS85UllsdStwR1dVQnM2K0VSbnFNU21SNzN1a0EraGt5aytNbzhlYWdoaVNLNkxmalV6SnV6RlJtY3FvZFVHVnU3Nkw0S0tENEVDSERQLzlFWDVVRDhXZGZPekE3bkNLQTlldGZNeFdYb0tYL05EaTFYWCtiWENyQTljWWRpaUJFaCsvc2ZVMzhQWGdxTDc4QUQ1NFNocVB4TCtkQ2xNbndrUkh1ckQ1R0l5YUxPWEg1c0JxUVZIM2tSeUMvWGQ0MWxGZWdPd0lIVHBDaC9rdy93VjRRWmVCR3BwblBJeVBqejBJQnU0S3V6d0ZUemx3MDJINmdaRkhWZHI1bmdmblBnUVB6WlhHTDlmQjlmNzhObjhVSG9uelFtNEJzak4wVnNINEtYaDZNQXcrMDlzR2g4RC9mUUFmT0hBZnc4ZE5ZQ2NWSUQrQUQyN3k4YVRUenZHanpMS1N5MkJBdHZzZm55dUlBUGtVUE5VSk9ta3FnZXNjdUNhSStEa094bTJkT2NHaGtVNlZLME1xQ2RsQ0pDbkhJL0VYbHlNVGg4UmNpcFJoUDVBNWkrL2wvamZMQ0JPYk9FUkliSXpFUG5TSUFPZ292SDBGbWNPdlMwZ2ZnbDJDVEd3eUt6cW41ZjVhdGtVY0h4d2l6QnlOMkVrNmE3YWVhNkVla0VsaWV5amI5bHgyOHNkSStLbEM4OE9hMmJtRjJNLzU3UDFpMmlWcm0xOEZ1cGY5ZWZaSGhFRkg1bVE3dXlIdm8wT2NaSHI3L05rRXlJOEk5MVR2VjJOa1FwbnhpR2ZvVENUK3FFTWNhT29TUk93L0lDTGxKT1E5dllnd0FkRW1TRHU0RnFJSjZFUzBUUkNONFhuL0cyMFRkRVdlbjc1L0tnNmU3TmZ0VC9BZWZRRHBGR2lCMU9kZC9QcVdoREJ2RG5uR09vbk5kMGc3WUFVU3Rta0J2Z1BUTUl6aUtUWkdTYkg1SnlDRlhOeVQ4ZzRoeHVDQ3hMNjNJTXlxdUR1aElPeUNWSGF4b05hTDBMdWljU0NTSkN1emxzaXNsaHA3Y1NYU2M5Z1dHVjcrSEZMUU9LUlhzU0xwNWZmYmxPQnlQcDNnd1hBUVV2RzluUGpkNDZUZjIzaUc0MmY4dWg4SncxRExrQUo2WDMvc2VYN2RIdjQzU2EvR05FTXFXYUdtWVlacjVXUVk4ajV0bTFpL0xwL1hkdjZZRDJiWi9xNC85cHQrT2RjUTdQR0lhTEFRNmIwdnpaRlgvK2QvUk1xWHg1RmhTYS9rK2MyYWxnZDl5QlQxbkY4K0hUSENka2xzVzA3MlRwMjRqSHJKNTFVamZTbmk2ZDBFRVVFMXBwTWpVNGlOajZYN3VoRjVEZ093Qm5oMUw2T3E3UFU1Y0VOa3lGZmRudERUa1NrMnpZU1oyMGdIUTB5dCtURC9TL2p5UVhpd2krOGNHQWIzT2JrUG01ZWtDSkRKZld1NlFmNHJteExpZGVWaWRaM29XRE1CTXR0NUFIWGpmVDRCVHpoRVNEc2Z6blBndm9GdmxzQ1NXVERyQ0RpOEZiVGVFWnFXUU1ra21PVEEzUXFEU3FDa0EzUjhBdjd5blRTY3VCRnVjdURhUXR0VnNNcUJPd2ZPeVhZK212ejUxM2dNSHVzRzNYYUVwck5nMWdTWXNDTTAzUkdhTm9ObUY4S0Y0eVRjekNZcVFBNkZvYStGMFJ5MVVsTEdET01kb09NbGNIR3VwSG5UaG1DZkQzOXk0STRGdHdTV3ZGRSs3cldSVGlmQ0JCcEc0ZVFTSURVMDFGeXkzOXUrU0x0R1E2eG8raDd4U2xNK1QyeWZUUEh0S3hMN3lKVkdJcmJRVFlnWG1aYkIzMFI1ZENLYk9MUlRvY2ZJUm16REdPdUdGa2hiY1FVU0JpREpMa2k1NlFpZXM5MEluWGl4QUhrTThnNTNSaHdNNnBBNVFuS3MzOSsxbEg4SEZpUHQ0ZjVJRy82M2hIZjJjMytjc2lqL0ovNzRReEZ4ZmhFaUx0WkJPdVpYSVNHVDlpZjhMKzlEaG04dklyVEI3MExxbmErUXVsLy9XNldJUUxvSG9aMmlvd2dYSWZFN1d4Tml6enNLajBGcUdNWmFVaGNwTUFwTlRTZ2ZzMndmUWsvSklZakw5TU9VSHdKUUM1bjFkb0JmL2hYU3UvVS9wRGRQSzkwOXlSNGd2aDNsWTdHQXhLaThrREFjSW1ZN3BLQksyN1kyN0lNVWRqbzB0QS9sZ3dJZlNQbTRmZlVRVDYwYi9PK3ZwcnpuMjVGKys0Rkl3WG9WZnBoWVJFUEVlekliZlNrL28zTWhWTm5HYnpXbkFlSUpPRHF4ZmwwK3IyZjhNUnRtMmQ0TmVaZWIrK1Zma1RzKzF5K0FRLzMzblpILzVSV1U3OFcvaGt4anZWald0anpvUkhvNUF5SVVIcE5sRzhod0laM3B2Z0V5ZTkrUnlIVW15N1dheUgvL1QxbjJkV09PQ2hwSU9nQUFJQUJKUkVGVWJSc3oxYjJNcXJMWE53Z0c2a1F5S2lLZEF0Mjd3eW5kb0Z1OUVJcGhOVjNnR0FkdUREei9QWHkvREpaMWdXT2VnQ2RXU2lkQ3VVbFRCc1BnM3REbklyaEkxL1dIL3IyaFQzc2YrdVFCdUQrZkdCZWZod08zQUJZOERDTWZocEVMWUlFRHA4dmZ3RGRwQW1RcmFOMEtXcytEZVdQZytRa3dZWXgwRnRiU1BQdkEzdXB4V0FxbHQ4R3RSOEt2Vk5TTWt4ZjkrQkErL0FnK3VncXV2bHJLUkY2QUZ6N3hEYmZJUTdUZVVsanFFTzlTaDhSMkhBTmpITGdMNGNLeE1GYlhOL1RsZVM3eE5IbHZWSURVT0phNWtoZVlhMTRKVnhXYWdKb09HZTdlQ2xvL0JxTld3U3FOT2ZtOTMvY2g1U2ZnTUl5SzVBYXlEMjhHbWRDbFdaNTkvSll3WTdFS2Uwa0hnYVpJYUoyekVUdCtLOWF1ZmJXbTlFTEVwTjVrNzdDNXlwOW5HbWNUNG51bllRTGsrdUZBcFBNOUd6VVE1NWcwSjVUNmhHSFFhUnlMZURMR05uRnR4QU80bDArbklPKzBibXZndjUrSXRFVjM4Y3QzSUFMaUVNUk9CNW1wZkRTWkV3Y05RcHdFNnZubEJraXM5dU1RcDV6TC9IRUdFQ1prYk9JL3ovYjdqOE9abkkrTUZOd0xhWHZFOFVIYkkvK3JPekFNbzlxeU1jL2NXbFdvc28zZmpZRGFsUGNlV3BmUGEwc0s4NW8xalBWSmRTK2pxdHoxellTWnlhUmlXM0w5VVNHUVB3QTZ1VW9uNkxRMzdETVg1bmFCbzhiQzJEbCsyRmtKbE13VXJ3cW13YlJoNGhHKzZjbHdzZ08zQ0JiMWsvQU5xMUVCOGdhNE1abDBhSGFjUDUrd3Bpa3BRUGJ5c1NjWHdhSUo4UFpUOFBRc21QVXJPRkx6aklFeEw4RkxEdHpsY01YVmNNMXNtRDBkcHY5ZVBLM1JhK2tCcDdXQWxnN2MxWEROYlhEclBCbnhzTmswbVBhU3hIbGpDQXhSZ2ZZQ3VDQVdJQUVlaFVlWGlXZEpqZVFRYkJEdnhFN1E2V3pvNThBOUNvOTJnazQ2V3pWQVU5aHhHOWhTQlVnOXI0Zmd6ejNndEovZ3A5dmhkZ2Z1TVhpc2g0U2FxSVgzL2l3MGJRL2JPSERYK0FrNEhvUEg1c1A4SnJDVDVua0kvcngzK1FrNERLT3lVdVhLY2NNd0RNTXdqQTJCR1UxVkMzdGV4c1pHZFgvbnE5ejFEWVdoeWVUQXpZTjV5ZlZ0eEFzQkFCMWkrM28wVTJ0OVAycGdBcno5dVF5bnF2TWNQTGNFbGp3SHp5MkRaVjRJYkQ0QkpreUd5US9DZzM1NDkrcFl0U3BBcHAxdjJyYmhNT0w2YUVLSzVCRHN2dEIzS0F6ZDFrL1FvT0ppTmxIdFlSaXBlVzZHVzA2RWt4d3lDL2FaMEhzWURMc0VMbDRGcXg2RlIxYkFpdUV3SE1TVDFJSHJESjAxZHVZVmNLVURkNXZFakdNWURQdFpZazN6RytqcXdKMEtQZnc1MS9MRHF0OEdTQk1nUFRYVlUxSmpVTWIzNWhxNGRqYk1WZ0Z5S2t3dGc3SVcwRks5SWZlRVBSemlnYm8vSEhCWVpqZ1oxSXRSNzYzZUU0QjlvZjNKY0hKbjZLd2k2Ri9ocnovRHp4L0FCNGZCSVE3Y1QrQzJodm96WU1idzNCNXFobEZacUhMbHVHRVlobUVZeG9iQWpLYXFoVDB2WTJPanVyL3oxZUw2WXFFcGplNXdTaW1VTG9XbGU4bHdyTlh4QXh0Q3c3a3c5MDJKMjFUalovaDVHU3liQ08vOUREK1BoL0ZENEU0SDdtem90enZzWGdxbEg4S0hPcXQxc1I2UVNaSUNaTnIxL1FBLzlJWSsyWkxlZysxaG0xYlFXZ1ZJZ0YxaGx6L0NIeGZDUWdmdUhwbndheE9BYitIYnBLQ3BNUkovQ2I4RWFveUJNVC9KcEZ1ckJVaE5LdXhlTHFFZlVnWElBK0dnMStBMUZmNTAvVEFZNXBDaDNYK0h2NzhKYjZvQWVUYjA2d2JkT2tLSHorQXpIUTd1d0EyQXl5K0NpM3I1UVA2TllZY0JjUGxDV0xnTWx1M3VKK0J3NEdiQWpDYlErRGE0ellHN0UrNXl5QkR4NWJEOGUvaitNcmgwTnN4MjRNckFIUWxIbEVIWkhUWlV6cWdhVkl0eTNEQU13ekFNWTExalJsUFZ3cDZYc2JGUjNkLzVhbkY5dVFUSVMrR1NNaWdyaGRLVEpmQTh4OEt4cTJEVnovQ3pUcXB5cHdTWXA2WEVoNm9GTWdUN0tYaHFDU3g1VldaSXJRa3dBQzVmQmFzT2hvT2grQmlRU1FvUklBdEplZzlVZ0R3YWpwNEFFM1Q3bS9CbTU4VEVEMmZESDRiRGlHdmcybjV3MXBWd2xRTTNHU2JmRHJlWFFaa0Q1ejFFT1FJT253YlRtc0tPYldDditUQi9Ec3pSZUk5SkFiSURkQ3lGMHBXdzBzOG92anFtWEUvb3Fmc3ZnN0orY0pZS2tBQ25RSGZ2bGZqVGZqSzVGOS9EOXc3Y0tsalZRaVlEMit4VCtOU0IreDYrLzFVVTAvZHorRHkrUDVOaDhnU1lzRGd4QWNjNzhFNFpsUFVCdHlES256YUx1bUZVUXFwRk9XNFlobUVZaHJHdU1hT3BhbUhQeTlqWXFPN3ZmTFc0dms3UXFRTjBUTnUyTyt6K0NYenlHNW13QVlBbTBQaHorSHdxVEowSTd6MEFEelFPUWVoWGN3VmNlU3djK3h2b3VsVUlkci82bVByOWwvREwvaklqWnpseWJWT3VoeHR5RGZjZENrT3ZnV3NiUXNOc2FRamNPUUF1Qi9FSWZCaEd0b1cydjRJano0ZnoxQ3N3SDYyZytadnc1aEZ3K0svaDExTmd5aHZ3UnRmTVFQdXIyUVAyaklkQ0h3RDdud2ZueG5tT2hxT2JaWmxRWTF2WXJoVzAzZzYyQldnSDdRYUZDY1pxWEFRWDdSU0Mvck1QN0gwK25OY3B1djl0b2UxNUtSTnc3QWhOejRBeitzSFpQZURVQnJEVlR0RGtrc1FFSEh2RFBoZktCQnp1RUdTWS9zTVZPd0dIWWF4THFrVTViaGlHWVJpR3NhNHhvNmxxWWMvTDJOaW83dTk4ZGI4K3BVYitMRWJFeG5xL05wYi9nMUc5c1BmV01JeHFqYzBzYkJpR1lSaUdZVlFWckhGZUhIYS9ETU13RE1Pb0ZKZ0FhUmlHWVJpR1lWUVdhZ0YxaVNhWE1RekRNQXpETUtvK0ZnL0ZNQXpETUF6RDJPQTBnSzAraGc5M2hCMVBoVlAvQW4rSnQxOEpWMjBhMmE0bFVPSy8xbHdHUHo4RUQ3ZUR2UytDaTkrU21iQlhjd1BjZUNSMFBncU9YZ0R6ZG9WZG5vZHhkOE5kOThNRFdVNnB4aGwrZG1ZZlJ6Q0RKdEQ0Y2ZoYlJ4K3o4bVY0NVR6NDQxZndkYlpyVEU1UTh5QTgwQS9Pam8vWkczcjNoYjV0b1UwTnFERURacFRBZFUvQTQ3cVB1VEMzTVRSTzdqdHRmUzU2d0tuM3dyQ2RvWGx0V0hrQzlFakw5d0RjRDlUYUhWcTBoL1lIdzhGM3c5M0hKdUpKdmc1dkp1KzljaVZjdFFOc2YyNGlyaVRJcys4S3YwNzczZU13S2o2UGNURCtXWGhXMTUwSDUwK0JqLzhGTDEwUE4rd0FPL1F0OFBvTnd6QU13ekFNdzZoNldOeWFxb1U5TDJOam83cS84MVg5K3VxK0JQOWVDU3Rud2F5NU1IZHYyQ2ZPc0F5V3hUTWhid05iYmdOYmJnVU5ITGpiNGZhSFllUllHQXRzc2p2czNodjY5SVkrUTJIb0tsajFBTnpmRy9xOEJXK1ZRdWtBdUZ6ekpFK29QL1RYV1oyN3dGSEo3YTJnOVR2d3poQVlvak5VdndRdjVicElCMjRKTEJrRUF3ZkJ3T1RzekkvQ0l3N2NkSmcrRkliZUEvZE1nQWszd3kzeFB1YkFuTFI5cDYxUDR6dzRkeXBNN1FXOUhMajk0WUE5WU05Y00zL3JMTmNPM0N5WXBUTmJ4NmtraU1MbHlEVkRlRHRvbCszWS9lQnMvWjBERjAxc1EzUFl1UlJLeDhQNHhERTBiYXd4TUkycVNWVXZ4dzNETUF6RE1OWUxaalJWTGV4NUdSc2IxZjJkcjdMWHR5MXM5eHE4VmdabHZlSE12YUROVC9EVFlsamNFM3JHZWNmRCtIZmhYUkF4S2x2cUNCMTZRNTljZWRKRU51VUlPSHdaTFBzS3Zwb0g4MmJEN0ZiUU9uSHFxNzB4RzBKREIrNGIrQ2JYdGVZU0NYdENUd2Z1TmZndnNGbThMWjY1dXlJRXlNdGd3SHlZMzhzTGtBN2NTWEJpSzJnOURPNWJDa3YzZ0QzOU5XK3UrMzhRSGdScWd6dzNCKzVzK0lOdWZ4UWUzUkdhcGgwemx3QUpNdE8xbm9jK3UyMWd5MXdDNUFOd3Z3UFhCWTVKSE1NMUJUY1pKaDhIeHhkeVR3eWpFbEJseTNIRE1BekRNSXoxaVJsTlZRdDdYc2JHUm5WLzU2dms5WjBBSjh5RW1jdGgrZS9nZDdwK0Q5aHpPa3gzNE1iRCtIMmhQV1FLa0dkRHYvUGcvSDV3bGdNM0ZzYjJoajdudzUrYVJNT1FkNFNtbWliQnBIZmgzWGhkVWpBN0hBNWJBQXRXd3NxRDRlQWVjSm9EOXgxOGwvVEs5TlE5RTNvN2NBL0JRN211TjVkSStCcTg1c0JsT1ViZWZhU3R6eWEwSmdYSUp0QzRJM1JJeTk4Wk9pZjNOUi9tRDRQN0hMajlZRCtBYitGYkIrNHlHQUJ3TUJ3OEEyYWNBK2RBcGdBNUZJWitCcDhCbXdJY0Q4ZGRCVmM3Y01OaHhPUHd1QU4zSVZ5WVRZRGNDOXFzZ0JYZndyZDZ2WHFNcHVDbStITWRDa056M1UvRHFFUlV5WExjTUF6RE1BeGpmV05HVTlYQ25wZXhzVkhkMy9rcWQzMkh3cUhlYS9EcmJGNkprMkNTQS9jUmZOUURUdnNZUHY0R3ZqNEpUbndSWG53U25nUnFPWEJQd0YrNlFiY1pNS01GdE5UakZPUDkyQS9PV2c3THk2Q3NGL1JxQVMyYnc4N1h3dzBPR1Q3dFl6YldBQmdNZzNVZlQ4QVRRSjFjMTZ4NVY4TEtpVEJ4ZDloZHR5MkVoVXRnaVM0UGdNdDFxUFpWY0hXOGozZ1l0NlkwQVZLMy9Rdis1Y0Q1KzVWNlQvNE96enB3NThBNWcyQmdYK2liRkNCZmhWZjdRLyt6NFE5ZDRLZ2hjS2VLdU8xaDMxT2hSMlBZQWVCbXVNV0IrejJjRHBrQzVEMXd0d1BYSFU0QkdBTmpsc0pTQjI0QkxGZ0NTMVRvN0ExOWxzRXlQUWN2UUc2cXc5Nm53QlM5WGozRzEvNmFoc0Y5MkREczZrWkZUYUphUDJYZERwVDNkRjZmVkxseTNEQU13ekFNWTBOZ1JwTmhHSldaNmw1R1ZjbnI2d0duMVlldFM2Q2tCRXEraEM4ZHVPdmcraElvYVFFdE8wS0gzV0gzYVRCTnhiTDM0ZjN6NFU4T25NWWlYQXBMRjhMQ2NUQ09hSGkwUTJJcWRvUU95VFRkZTFrQ0RJY1JEdHd5V0tiZW1MSEFkUUZjVUFxbER0eXRNQWlnQ3h4ekQ5eXQ1MzBCWEpEcmVvZkJzQ0V3NUVQNDBBdDZyK2kyNWJCOEVTelM1Umt3UTY4M0ZoWnpDYWxwbnBGTllLZVpNSE1Pek5rT3RnV0pYOWtLV3Y4R3V2YUZ2cTJnZFJjNHlvRTdEbzUzNEU2R2szTUprTm5PWVJ2WUhtQXlURjRGcTdhSGJTQlRnRlJ2eTFmaFZYK2FtN3dLci93RVB3RzE0aUhZQUtkQTkvUGdYQWV1Qks0YkFKZnI4V0lCTW41SHJpMzgvK0FTNmY3RTlocElqTkMzZ1o4UmtmZ3pNaWZzMlEyWUNkeU5lTlEyUlliUnY0cE15cVBydGkzd25HS2FBNmRGNlVDL3ZpTnk3Vk9BRm9uZjFFTEU3ZDhCOS9ydkZ5ZlNRVkgrK1BvWEkzRlVkMHJzczZVLy9zMVp6alBYZmV4UGVCN0hBemRtU1hydWUwZS83UVJNQmxvaEUxTTlTcWFvWEJ0b21EaVgvWUJQL1BtbVVSZVlEZHlaV0QrS3d0K2JkVUdWTE1jTnd6QU13ekRXTjJZMEdZWlJtYW51WlZTVnZiNFNMejZXcEFpUUpWRFNHODRFYUF6MVhvSi9UNEpKamFFZVVHY0FYS2JlZnc3Y0p5STZaTVJQTE5RRDhrZzRZZ3BNNlFnZDR0L0dBdGYrY01ETDhQSjJDU0dwUG15OUhKYlBoYm1GWEhOanFMY0NWaXlINWJwdUtreDE0Rm9teEtRMEFiS0lHSkIxMzRWM0hiaFRJOEdzTWV3d0JPNThBTzZmQ1RQM2hmWmQ0QmdIVG1OUi9nYTZKZ1ZJVGZOaC9zbHc4b3Z3WWc4NDlTUTRjU0pNWEFBTGdNMWFRV3NIN25WNFhZK1pqQUdwMTlzY2RsT1J0TVJQWW5NS2RGOEpLL1Y2SnNEYkR0eVg4RVZiYUhzZW5Qc1MvRnVmVHhQWWFSeU0wL003b2JqL2cwTkV4WUUrZFV0c2Y4VG5tWTRNNTc1SFRtbjF4RUJiQXU5UlhvRDdSOHE2OXdzOHA1aGVpWDA4akloMGIwZnJua2o4cGl6YU5ndm9ubkl1SlZGK3ZRZURFTUhVNFNmMjhmd1kvUzVibk5GYzl6RVdJRWVtbkV2OHZFWWhJbWdidi93ZzhyK3FEWndQckFSKzZiZHRpdHo3bDRDYS9qajlnUmY5L2daSDYvb2pJaVpBUDcrOUd5TE85dkhwTGIrK1Q1VFdKMVcySERjTXd6QU13MWlmbU5Ga0dFWmxwcnFYVVZYMit2S0pnN0dJRmNlQTdBYmRZbyszT1RCbkJheG9CKzJTKy84U3ZsU3Z2emlwNEJsbHI1WDhiU3hBeG13ZERlRnNDQTFYd3NxRnNEREhwZGJVTC9XZ1VTbVV6aFl2TEFCdWdwc2R1TkV3bXNqRGEyMEV5TWRnbEFNM0JwNlAxMThPVjh5RW1ZTmg4RnlZT3hXbWZnUGZPSEJYd0pVT1hBZm9tQlFnaDBRZVk5M2hGQWR1T0F3L0FnNWZCYXNHaStDRERsbVBQVUtUQXFUbTBSbSsrMExmUytEaS90Qy9QL1NmQmJNY3VQN1EvMUs0NUVLNHNMK0lTRFNIM2VwQkl3ZHVHa3o3Q3I1S0NNb09aRGg1RHppVnhITXRmK3V5aW1vOS9mWnlFd01SSmdZYWhZaDgrOHF0WlRxd05UQUNFUVk3SVFMZWJqbk9JUmU5L0Ruczd6Ly9nTnhuQnp6cmt3T3VUMXpUNmdtRGdPMmkzK3IyUndueFQrTjdVSS8vWisvTTQzU3Mrai8rSG1TcExJbVVKWkpRMlNwWld2VzBxZkJJQzIzSThsQWhpYkkvaXNyYUtFdlpzNmJTTHRTVHAwWDVLWGxLSlV0aXNtZG5NRE5tT2I4L3Z1ZTR6MXp1KzU1N2hNejBmYjllNXpYWGNxNXpuWE50YzErZjY3dEFHbDQ0QU9CRE83YXNCTWh3NjVhUVdXU3NFSEdrd3VWMi83OEE1UkdyMDBpQzVXdEl6RkVucUVhcTUwb0x4UHJ4ZCtCVFJKQWNuc1UySjVNYyt4eFhGRVZSRkVVNW1laVBKa1ZSVG1WeSt6TXFWNHpQV2JVUlFURDZEL3huQTJ3WUNTL3RnMzJiWWZQOThJQUJNeEplMmdBYjFzRnY1NGpnQW1RdGNKb294eTJhQU5rUCtpK0FCYjVMOVJRUlJBQm9CUzN2Z2J2ZGZDL29QUWZlam9mNGxiRFNnSEdDSFlpZ3VRSldHQ1QyWlR6RXo0TFhqMVdBZkFwNnVQRk5oK2t1SGlTUUp3RVNCc0Z6WGFHckFaTUNLYTJncFJOOGt5Q3BLbFIyQXFSTEJMTUJmdjhCZnRnTnU2K0F5NmZCVkxmOUp0amtzblVQaEVIN1lGOVpLT1A2RXhRZ2EwR3RCRWpvQXAwQnBzQnIyVDFYN3Z5MGdPYVB3cVBPcWhKYnZvS3ZNc1FhTUZwc3ptaWkyaUs3UGxwaW9GS0V0NEE4WG1KV2E3dHRYOFF5Y0lpZC94RVJ3WXNESysyeXFZakE1dTl6THhJTDAyQVRCaUdKZXd3MllSQ1pqMEVja0lSWXN3WTVGZ0h5VVdDNVhUOFlHRWZJU2pKWWJyZmJ2QWpFMjdvR0VlV3Iyci9HVGxkRllqYm1RY0l1ZExMYi90c2JheWZneGtCLyt0djE4WWhGYWdLaDYwTmRzQlZGVVJSRlVYSUErcU5KVVpSVG1keitqTXFSNHh2Z3VWOFBpT0NDUFFBRzNBMzNPSXM0SjNqZENjMUt3VGtYUUhtREpDZTVEVzVMaDNTWE5SdklyZ1ZrSnFJSmtNM2d6dld3M2xreWpwRlllMmU0OVN0Z2hSZmprSHZoM2czdysyRTR2QVcyV011LzAvdzJpMEd4RVRCaVBheFBoZFJFU0Z3S1M3dEJONzlQc1FpUUxsNWxPQUd2SEpTdUJiWG13a2Naa09HU3dUU0dScW1RNm83WmJYQWJoRnlnZDhQdVJmRGxOSmhXSGFyN1NYald3VzhOUlVCeTFwc0ZiQ2xVRk03YURidlRJVDNRN1RnUWwvQmFVTXN2NjYxVlkzQzViK0VhUEQrL3dDOEdUQVV3Sld4L040aTFXelRjdlpNS0xNTkxESVJZdFBxV2dMMElpV1g5dk9WbENZbGlWWUczeUN5VS9SbGhxN1hkOWd2YjdtL0FDcUMwVjZjMDRwTDlDeUxJdWZwZEVhdkhXeEhyVlJlTDhnckVKZjg4dTcwdkhyYTE4OVBEOUNVckFUTFNjVnhyMStYeDZvVXJUcERQQzlRajVFb2VTWUFzR2VqRG1ZaTE2ZWRlbjE0TDFHbVBpSTVKZHYzTlVmb3pKOEpZVHhRNThqbXVLSXFpS0lweXN0RWZUWXFpbk1yazltZFVqaHhmTEJadkJyRXNmQlBlSEFUUDNRUTN1ZVFrem0zWWdPa3M4ZUZ3THNQWjJVZTAva1VTSUhNeW8yRjBNaVFuUXVLOWNDOVFZQXlNU1lmMFpiQ3NIdFIxRm90ajRaV3lVTVlRY3NGdUJuZW1RSXBCckRXSHdWQTMzeHY2dVAzVWdHcitjVjRqeVZ1T3dvL2ptWjN6RlR3L0g4QUh3YnJUeENvd0dtTVJhN2lmcE1sUVlpQWtSbWVpTjcrSjBMM21DM0d2ZTh1akZaQzRnN0hVZGFVMUlVRndBNUo4Wmc0aXpubUhnb25BSmQ2OEwwQkdhdnRjcjc1ZjVoRnlNZmVKSmtCR09vNDNldTB1c3ZzczdyVTN3MDQ3ZDNFUXE5SktoQ3duSTVYQnRuNTlKQkhOZzNiNTY0VGlUbjVMS0Fha2k5MWFHM0h6SG1QbjIwVW9RZXZKRTAyT2ZJNHJpcUxFU3JSNEtJcWlLSXFpS0lweXdvakxuTTAyMi9TSC91ZEQrVTJ3YWJJVk1qNlYyRzVINkF2OWRzTE9jVWRuTjZZRGRDd0JKZjVNSDNJaUsySGxlL0JlWCtpelZpenFPQWdIWnNMTWJ2RFlUa2lzRDNVbnc5UlA0Wk5Oc1BrMytHMkhXSmZ4RG56OEdYdzJDMTZmSnNjOWZTSk02Z085SjhBa3Q1OGZZY1Z5V0o0WDh1NkczYzltVG54eWhKZGd6RHNTeXpCYnJJYlY2MkNkbSs4b2ZkOVpEaDVPQlZiQXNPZmh1U3lhZWRUK0xZd2tPNm52clV0QTRnUmVpQnduUDJhaVR3MGtnVWtiT3o4UWNiKy9PTXorRXFYcjJXWVNJckNWUmVJaXBnWFd1N2lKanV0czJZY2tvV21IV0FNZVJpdzVLNUhaelRySjdxTTlJZ1ltWmJOL2tZNWpUOFFxOGpURXNyRUJNSk9RbFhJY1lqRTVGM0dmQmhGTnV5TldrRDhocnRnZGtYdTRBMGMvTjhZZ1ZxQUQ3SHdMVzBCY3NaM3IrVmUyTDY4RHljaTFjd1AyZzBZWWdzZFlVUlJGVVJSRk9RWFFyN2FLb3B6SzVQWm5WRzRmbjZKa2gxanZoN3plOU5tSTRMVGRXL1k4SVJkZ1gvVHlMUUh6STZKV0xOYU1FN001RGdoWlFGNWkvL1pGTW16dkNmVG4xY0Q4U0crK2hWMDJBUkhjMHZIaWp3YkcwOXZPRHd6VGwwZ1drTkdPNDZlRVhLZmpFSkZ6bzUxMkZwQnZJOWFscnAzbGdUclJMQ0F2SW1UMUNKSTRxSjdYMzJsSUlxS0tkbG5MUUJ2ZG83VHZIOE9UZ1Q3SEZVVlJGRVZSWWtCL05DbUtjaXFUMjU5UnVYMThpcElkWXIwZmVpUGlWenloUkM2K01GY0VpYmRvZ085dFBlZHU3WVM0ZkVnOHdtc1E0U3lEVUpJWEY2dXd2cDJQUDRheHRMYmIvbUwvUGdoc3cyYUR0L2dDWkVjNy96dVNaR1UzWW0wNDFTNVBRY1Mrb29IdDNYZ0tJcTdlS2JidkVJcDdhWkNZbUc3ZUVlMDROaVhrRHAwUHNhSjkzdHZ2RE9BZU8zMHJZbkZxa0VRMHJrNjBHSkFEN0xLR3lEbElBNlo0Mjg1RUxFNFgybVhGRUJIeWNzUWR2Snl0TjVyTXFBQ3BLSXFpS0lvU0EzbXlVVGMvU09EN0dsQ3RTQ2d1VDNiUkgwM0szNFY4SmNURkxDZVFOOEwwMzVIYy9veks3ZVA3TzVLSG8xMU5DMlczRVJzdk0zK1dGVU1VQ0xQZm5FYXM5OE85aUZCM0dOaENtTVJBaUdBMUFsaVBXRG9tQWtzSkpRWXFnYmcwN3lMazdqelI3djhLUk93YWF1ZWZPb2F4dExiYmRnU2FBVDNzL0wrOU9yNEErWTJkM3cxOGlWZ0FWa2NFUVhkY2ZpTnp3cUNnWmFPekV2ek1XeCt1T0xJNmprNkFySWtrOXFtS3hHTjBBdVFaaU12M1FPQlp1N3l1dCs5SUFtUUY1THhzQWM2M2YzY0I1UkZ4MGlCaXBJdTdlUjhpNEg1cSs1c0J2RU1vUG1WWHI2Z0FxU2lLb2lpS0VvMktjRkVDSkRTQ3hqM2g2Wi9oWjdmdVJyamhIQW5zRGNBQWVPWkgrUEVjS1BVb1BHckFQQXdQUjJxN0FUUm9ESTBBcm9kcjU4TGNHOFdWaHlaZ2JvcnlvK2xwNkxrWk5sOGpYNmNqMGhtNnRKWWYyMGNvQ1dkV2hjci9nSC9jSno4ZWovQUEzTDhYOWhhQjRpV2djQWZvR0s2NCtsV2d5ajdZTjB4ZUJnQW9EeGZNaFk4T3dzRTlzT2NXeVlqb0U5Y1cyaTJCYnc3Q3dVTndhQTJzdVY4eVNBSmdpQzByYVZhTWh0Rjl4TDBxWHhkNC9MbVFsUUFBNzhKN3MyQldyTzM1eklKWlcyRnJpVkRXeTZQNEFYNTRGOTROVHZ1Y0E2WENaWk1ORmxkL0ZMeThGL1pHSzlVQ2NiS3ljeDEwaGs1WmxUdmxwUzFMVnNQcWhTRXJpWWpIS0ZWZVFpTzkwQmY2R3I1MjJXTUJyb1ByRnNMQ01OY1dJTmVKWDhMRXFzdnlHcndIN2paZzNMRy9BYTVQZ0lTcVlrM0NNQmo2Tlh5TldMY3dHMlluU0h3ekFGYkJLci9Na3lRRXVZbmMvbUtYMjhkM3pCeVAreXNDZVRwRHArV3czQ1YwV1NheDdJN2FieHFrYllTTjhXSWhkbnFrdmhudkhEYUdmMjZEYlZWQzJZVHpiWWJOWStHVk1IMHBzQkFXOXJlaVZCa28yMVJFRnd5WUFUREFYMVljaXN5RnVRM0Y0dXdJOThNRGgrQlFFMmlTeGRoUGRVN20vZUJpSEw1R0tFYWtFeUNiMkw4WmlDVmx1V05vdjdWdDQxemdMRVJZM0lnSW93NWZnQ3hOWnZIc1RzU2EwVmx4RHZYbSszQnljSUllaU9YbFlvNTJjM1padmFjZ29xSWprdmhwa0VRN1E1SGZTZzBRWWZWQjVIZVNxelBBdHZNV1lpWFpIZGlMeE95Y2lzVHFqTlMrQ3BDS29paUtvaWpoS0F4bnI0U1ZlMkJQV1NnVER5TU5tUEp3d1hTWVljQzhKVC9BQUxnTDdzcUFqQWt3b1JmME5tQ2N3QmlPRmJEaVIvZ1I0Qmw0MW9DNVVnSjc1MWtrTDFpbXJRM0FYaE11aTRlUnJteUNUUWJNV0JqckwzZkY3aUx2VnRnNkRhWXRnVy9Xd3RwRVNBeStuSldCc3AyaDAycFkzUnBhR3pCMW9kNGxjR200bHpuL2hXNHhMTjRGdTF3RzFaSnc1anBZbHdacDAySDZaSmpVVUt3Q2pqQU5waG93Q1pBd0drYVBnbEZMWU1uejhvVWZPSDRDcE9GSVJzODgzOEszR1pEaGk3WUd6QmI1d2gvMnhUVlN1UWZ1TGdlbFV5QWxuS2dZWnYrWnBuMUd3K2hZOXVucVQ0Q0ovcnhQVitocXdOU0FhdDdpbUsrRFdJL0RWeEo0bm5EMS9mNGtRSUpmdHk3VXk4NXhCcmdaYnZUdURRRGMvVmMzRkpmcXFPTitDQTROZ2NGRFlMQVRDUnl4WElOQkFiSUVGRTZBaExId3lxVnd5V0U0UE54ekxRd0trTUd4NU1MTXY3bjl4UzYzaisrWU9SNzNWemhtd1N3RFpoMzhOZ3BHallOWEV3TDNsTnZ2YUJpOUVUWWFNQk84T0lEQnZnM3gzRnJmaGZkK0VCZmEvQUFkNEYvaG5qdnUrVGtYNWk0UjY3ZTRCK0JCOTB3eWlBRHBMeXNCNTMwUDMyZEF4c2Z3Y1N6UHRscFFLenZQL3IrWWszay81QUhLQkpiVlFxNnpPT1NqVDNZOFU0SmNpMWdKT3BmcGVzQ2xnVG9kYlQzSFdrTGk0dW5BQXFBVklVdjRLb2o0ZGk0bmgvckFJRysrQldKVjJwUHduamVWdk9sVlJFaGU1T0VzT1ozVjVWVkFaN3VmQW9HNjRaS3dUa1RpUkFhWE5jOWl2OGNiZlk0cmlxSW9pbkxxVXhySy9RUS9HVENqWUJUQUdCaGp3QnlHd3ltUVlxMytUZ2U0Rys0WkRzTlh3c3JSTUhvSkxERmdac0hydzJHNFg4cEEyWXB3dmdIekxYemJBN3F2Z0JVR3pOUFFzd2QwSHdBbUdjeGttTlFEdWplSEZ0a1ZicHJCblFaTUkyaHN3Q3lGcFFOaDBFSlltQXFwMThPMUY0aGJUWjZub2VkZTJOdmFDcEJPWktzTVZjZkNLMG1RZEFsY2FzV1kwd0Z1ZzlzTW1CSHlveGVBcDZDSEFkTlZ2czRmeFVQd2tBR3pTTnlZTXJtK25lWEZUekljZHdHU0srRHlkRWkzb205ZUlMOTkyVjBIUjF1c3BVR2EyejVZYm9aYkFHYkNUQVBtQ3B0OThrcTQ4anY0cm9GWURrUVVJSitBSjdySWova2pBcVN6ZEp3TnMvMTU5ekx2eHVRRXlKL2g1MkRaQ2x1REFtUjJyb1BnOFZzQ1MvYkQvcEtSTTFwaXdDeUJiNWJBTjFrSmtPZEN5WUV3cUEvMGJRdnR4c0lyQnJHZ21nTnpla09mdHRCdUZyemVGdHBOZ2RlQzEzWUpPQzhGVWd3WTMrcXptR2U5RXUwNmllVWFmQlBlUEF5SERaZ1VTT2tKdlNMZGE4TmhlSERaTlhDTkFUUGF4c0JTQVRKSGt0dkhkOHo4MmZzcjJuYWZ3WCt4VnNXV0kyNm53ZjJXZ2JMcGtMNWJMTmlpOXUwQ0tKOEdhVzJoelZiWTJoYmE3SUFkeTJDWmU5YitIL3pmSm9ubGQvb0tXSkVDS1FmZ3dBRTQ0TVRHYUFKaGNTalNHVG9OZ0FFRytRQVpMRTVrQmFnTVZjUDlmd21XS0tmaVpLTDNnNUlUMGV0V1VSUkZVWlJUbmdKYllXc3FwQm93YzJIdUhIZzdBektjV0ZJYXloV0I0dk5oL2xWUTM0bENzWlRLVUxVR1ZNdXVvR2c1ZlFQOG5pQldJWVVNbUNuaXBuUVVUZ1FGVGpOZ0J0cXY1ZjJnZjRhNEx4MkpTUlVVSUV0RGlUcFFPMXhmYm9LYklHU0Y1dHpHUVN3aTB5RzlKbHpXRi9vMWw2L2xSMWdFaXd5WW1uQlp0Qk9RSFFFeTJ2RUtDai9UWU5wUDhGTkZPUDhzS0dyQS9DS0I2STlpRzJ3TENtcEJuREQ4b2czdVhoa3Fwa1A2ZkpnZjNMODNuV2NqYkZ3Z0ZoVEhiQUVaenZVNkNaS0NBbVIycm9Qc1hKT2doemdVQUFBZ0FFbEVRVlMxeENJRko4STVJYTRrbk9zc2NmZkQvczJ3MmJmTW5RTnoxc0c2TytDTzdiQjlPU3p2RFgzU0lYMFlESnNOczlNZ3JSN1VkUUxrRUJqOE0veHNrQThDQnN3NzhNNEVtUGdML0dMM2U2WS9qa2dDU1N6WFlCdG8reTE4YThCTWc2blh3N1V1L01BS1dIRUFEcmo1dWxCdk9BemZCSnYyd2I3aE1Md0NWRkFCTXNlVDI4ZDN6UHpaK3l2Q2RsLzZ6NVVZOXh0M0FBNGNoSU5aOVcwQ1ROd0pPK01oZmovc1h3cExreUhaZ0xrZkhtZ0RiUTBZRjQ3aU9YaCtQSXlmRHRObncrenljTUVEOEdDNEFoSks0MTE0MThhelBiMDM5SW4wN0N3dE1RNXpHbm8vS0RrUnZXNFZSVkVVUlRuMWVSS2V2QXJxR3pDellmWU8yTEVLVmhrdzVXeGNIU2MrQmQzUEFCYkNRaXZ1SElsTk5ReUdHc1NDeTYvcjNMVTdReGRuaVZFVlRGVXdGU1FnK0JHY1dQVTBQT1hjdHo2QUQycEJMVmNnNUQ3cWhDc0RaaUY4MmdPNno0V1BiQnM5ZTBEM0crR0djQzlKNzhKN0JzeGo4TmdRR053ZTJ2c0M1RHBZRnhSK25BaTJIYmE3ZG5wSWZDQUE5c1ArUTVMeEVZQ2UwTXU1eWZXRmZtNjU0V2czdWlFd09OekxwVnYzSC9pUEFmTUd2T0czNHdzLzFrb3VIMEE1S0cwUUs5UncxNEFUSU8rRVpsWmdMQmlzVXhrcUdqQkxZSWxiOWo2ODcwVEFjQUxrcmREUXRldWYwNUp3YmtrNDExazh1dm54TU42ZHh3dWhVcXpsSENpVjNldkF4WGgwNTM0bjdPd01uVGJCcGxSSTdRLy9kblhjUzNSUWdJd21ycnR6OEFhODhUQTgvQlA4bEF6SjZaQStBQWFVaERPM3dsWVh1c0FKa0JBU3ZLZkRET2NXQ1NITFpMd1lrbTUvcVpDNkRKWjVNZDlpdmdhL2dxOE1tSWZnSWYvWUw0SXZkOE51TjQ4RSt6L2pFQno2QS80b0xsbGU0MVNBelBIazl2RWRNOGZqL2dvUzNDN1NmdDN6dnlTYzZTeVQzNFgzL0RyaFhMQ253QlRYNzJmZzJiYlE1ZzY0WXpKTVNvR1VORWdiQzJOZE8wdmdtMmZnMlhpSWR4NEtrY3F0MExBbHRESmd2b0RQZ1FMdStWQVRMak5nZWtJdi81blJBQnJFOHFISGYzYit4ZWo5b09SRTlMcFZGRVZSRkNYbllNQll5NjJDemtYTUw5dGdXeGozMUh4N1llODZXRGNleHJ1ZzlNN2RGRStVTEF4bjc0U2RrVjQ2Ykx3cVFJTFp4L3FpOGdWOEVSU2VJcFY0R09tRXo4YlFxRDIwcnd4Vkc4S3RUaWd6WU82RmUzMEJNZ1ZTZk1zVEFPZTJmRFBjY2dOY2J3aTVPTHR0RWlYakpRQXVsbVZRV0l6VzMzRFdMYVdoM0RiWXRoTjJscEpNa0VmYWlTVDhYQUdYQjE5ZWZad0ErUVA4WU1EOEJEOVZneHFCYW1jWU1OWnRENENiNFJhRHhDVUxKMEIrQUIvWSt2a2dleGFRMlhsaG5RMnpzM3NkQUxTRzFrbVFsQTdwamVHZklPNzI2WkMrRWxiV0MyWFNQSEtNZlFIU1g1Y1FjTUVHVG5zQ250Z1ArK2ZEL01rdytRQWM2QWlQN0lKZC9hRC9YdGliWUJNL1RiRUM1SEFZN2l3ZEw0UktTK0NiVnBKVmxISHdxdDN2RVV0T0d4czEzb1ZSc0tJQUVOczFlQ2xjNGgrYmdUQW8wbkc3Qis1K0dCNTI4My9BSHk0OHdTaDRPYXZyTUFlVDIxL3NjdnY0anBrL2UzK0Y0ekFjOXJjTFI3ajc3MGY0c1Z3bzJVWTBpL2pUbjRXQnUyRFhXVkMwTHRRYkNrTzJ3L1kwU011QWpPMndmUlNNYWd5TnBzRzAyVEI3RHJ3OUcyYTNodGF0b2ZVVUsyUjJnMjV1V1ZrYnI3QUxkQjRQNDdFZklDS1ZwdEMwTnRRSjUyNXRrTEFQcDZBYnR0NFBTazVFcjF0RlVSUkZVWElPUTJDd3M4WnlMdzh0b0hsemFORVVtaGFHczRQYk5JVGJEWmk1OE5FVzJKSU15UTNoOWxrd3kyYjdQWUtMQjJVUWw5STZVTHNPMUI1dGx6a0I0d2E0M3NXOU00aWJXdEFDOGkxNHk3MXNUWVpKemhYTzlkMjUzajRBOXhzd2w4SWxyaDhsNEx4NEdEa09YdDBHMjY2QXk5MDRuUERhR0JyNUFtUXFwQjZBQS81NDlzSmUveVV5RVJMOU1hK0cxUVpNSmJqUTN5NmNBSm1OR0pBRnY0UHZET0pLRjZ6dnY3elZnZHB1Mm1VcTd3ZjlnL3VCVEM3WWhTYkRaQU1tQ1pJNlF5ZXZXaUZES0pHTkpXNDlySGZ1MEw0QXVRLzJaVUJHNzh5Wk1ndTUySWhwa0xZQ1ZzUkR2QUV6RCtaVmhjcGVmTU44QnN3ZTJMTUpOdTJGdlpGZWNvdEJzZXhjQjBXZytDZndpZHYrRS9pa3RYM0JiZzJ0bllXcFFlSzdYVzhEOUdkSGdDd0o1eVpCMGxnWSt6UThGZXh6SWlUZUNEY3Noc1hqWU55VU1ERWd5MEhwN2JBOUNaSXVnNXBUWUVvYXBJVTdoeVdnc0l2WjZwYkZjZzIrQVc4NE1mMEQrS0FhMUxnSmJyb0pibG9LUy9mQlBqZGZEa3F2Zzk4TW1GMnc2d3Y0L0hLNHdvQVpCc05jMi9ZNkNCZXNQNmVTMjEvc2N2djQvalRIZW4rRjQxZjQxWUR4clNtREdFTFdqZjNoM3phemRMNWduWEQ3cVFXMWtpSDVUWGl6TGJTWkMzT1RJR2tPektrS2xXdEJyVmt3S3dtU1pzR3NmdEIvR2Z4dktTeU41azV0d0RTd01YK3ZndnBQd3BNdXZFYzBBZEwxcXhnVTZ3bFB1MmU4OTZ6STAxS1NuUHlaWkN2SEU3MGZsSnlJWHJlS29paUtvcHo2YklOdHdXTEFwRUZhY1BtdDBORGYxcmx1Tm9BR05lR3lYYkNySWR3NkQrYjVMMGJkb0p0Qk1tbFBnNmtaa05FZTJuZUFmNldCV1diRkw0QmI0T1lWc01LNXhybzJES0VZa0o0bEdKV2g0Z0FiQ04vVmM4TFRMWEN6UVdJMzJuaFY5SUxlMjJEYmNCaStDM2F0aHRVYllJTUI0MTYrYWtNZFg0QjBHVWp4TERvWHdaY1prSEV1bEN3S1o2VkQrZ2JZNE5ZL0I4OGJ4RHFQUU96Qll4VWduV3Z1WFBnb1hQMVZzS29rbkRzWDV2NE1QOXRWQloyMWlVc0dFKzRhOEk5MUIraDRHQTZQaFZmY3NndWd2QUh6SFh6bmI5c003blFXcEw0QStTdjgyaHBhbndzbEFZckNXWjJoMDFwWWF4QnJIdXVpbjJjQ1RIQ2kzRmg0eFI3MzB3eVlEcEtoODBqVzYyZGg0QUpZVUFFcWZBZ2Zyb2YxUUo3c1hnZHo0U01YRnkxUzJRTjdVaURGWllmT2pnQUpVQTB1QmhFOEc4TS9oOEd3bVRDek5KUjRBcDZ3RnNXbkFZV21oSEhCQm1nQ1RUSWdveWYwbWdremt5REoyNFhMU2twaE9Ec04wcmJEZHJjc2xtdndXL2pXQ2ZxVm9lbzljTGNyMzhQMysyRy9tNzhHcm5HeExoTnN4bDZYaE9acHlVaUtBYk1HMW15QkxTVlBYcGJVRTAxdWY3SEw3ZU03VnY3MC9SV09ZVERNY01RaVBhKzM2a2dpbTZ6YWlGYkhKVWd6WUE3Q3dSSndYamtvblFSSjYyRGR1L0RlQUhqbVFxaFVFczV0Q2EyMncvYmRzTnNsOEhJZm90ekhreEV3d2hjZ240V0I3aU9KUWR5dTNmK0lMdEM1R3RRSUNwRHV1VGJBWmlWMi96UHVnRHNNbVA3dzcyampQWW5vL2FEa1JQUzZWUlJGVVJUbDFHYzBqQTRXSjc0RWwvdHV1VjNnY1FQR0YxMktRSEdRbUZLL3dxOGdHVDh6SUdNOXJMZFdsQVZkRm1FRDVpY3dKVFAvYUNwUUFzN3pCUm5JSkVDZTlpRjhhT05PQWpBZ0pEekZHU1I1eDBBWU5CMm1HekFkb2NNejhPd3dHSm9BQ1lQZ09TZG9wVUJLSzJqcHhwSUVTVldoc2k5QXZnUHZHRERYVzBzNEFCY0hheEVzK2dJK3R5OVd6N2oxeGFHSWk2ZjFQWHdmRC9HejRQVmpGU0Q5bDhycE1OMlArUVhrTVdEMncvN2RzTnNlcXlsQWdYZmhYYmZkSVRqa3NsajdoRXRDWStzZHNiaTVDKzR5WU1iQW1PRDJyci9oc21BN25CWGlSdGo0SS96b3U3UTdRZGtsUTFrSUM0bGdBZW11dXpFd0poM1NPOElqMmIwT2hzS1FrbkNtTC9TRkc4OTBtSUVuT2djRlNyOStRa0NBN0FIZG80bWJ3ZUlMN3NGK09RRjBEc3paRC92ZDhsN1FldzY4SFEveEsyR2xFMGpkK2xpdXdjN1FxUVUwZHdKa1ZuMThHcDZhRGJNVHJBQVpEeU45b2NHQWNWYVNmb2lBSEU1dWY3SEw3ZU03Sm83SC9SV09vbkNXK3hEek0vd2NEL0dUWWRKVzJPcnF4Q3BBaG9zQldRck9xUTlYbFlZUzluL3VHVUNocHRCMEFEd3pIK1p2aCszdS8zVjFxTzdDanJoblpWdG9aNUF3RUFhSi9lZ0xrQXZoMHpXd3h2VWpVbkhQQmZmL2NobjhEeHZEMXY4LzhRbDhrZzdwTHRGYlBNUW5RcUpMZW5hUzBmdEJ5WW5vZGFzb2lxSW9TczRrbklEazB4eGFwRUZhRWlUWkxNUkhyRGlLUWJGZHNHc3hMQWFKRmJVYmR0ZUhxNXBEaTQvaDR3eklTSWQwKzlkOERxWVA5SFV4SkNGelVnN1hweW53bWtzSTQxbjRIUkdlbkhEb3l0UFFjd1A4UGhjK21nV3ZqNEtYeTBIcFdsQnJMbnlVQVJrdWUzVmphT1N5Z2ErRGRiZkJiYTU5OTNJMkRJYjZ4MkVBUExNTGR1MkRmZGFGL0RSL2ZURW9OZ0pHcklmMXFaQ2FDSWxMWVdrMzZPYVBLeFlCMHJuSmhoUEJuTVdtUVdKMU5vRW1kYUhlY2xqdVh2cWFRNHNNeU5nQXZ6dXJSRWNzV2JEZCtYQWliQXRvUGc1ZWRjV0poY0ZwVjBCaVJnSUZ2b1Z2M2NzclpMWm9yUVkxS3NKRlFINkRXRHhlQjljNUs4bGFVTXRsaVQ0SUIvMDRqZG01RGlBazlMWDIzSzlkOFFUSVRPZGtDWHpqWHZhSHdwQklXYkNyUS9XMjBNNHYvd2YvNTE3dWc4VVBVUkFRT005QWhPQXpsc1B5UCtBUDE1OTc0ZDROOFB0aE9Md0Z0andQTHh6TE5lZ1MrRlNHcXFXaGhDc0xZZUV1Mk9YbW5mV29FeURyUXIzRGNIZ1A3SEh4WVEyWUhiRERmaURJMUpjY1RHNS9zY3Z0NHpzbWp0ZjlGWTVTY000NEdMY0Z0cVJCMm03WS9RbDg0dGJIS2tDR2UyYjBoajZMNE1zLzRBOERwaFcwM0F5YjU4UDhZVEQwZm5qQWhxUElDNkhuZndxa3pJVzU0UVRJSnRERUV5QUxISUpEazJFU2tPY2hlR2d1ZkxRVWxsYUVpNmJEakRXd1pnU01xQWdYMVlUTGtpRjVQK3kvREdvQytVdkFlUWJNU2xnSmt2Z3FCVkkyd2FZaVVOeUF1UVB1K0l1ZUkzby9LRGtSdlc0VlJWRVVSY21aUkJNZ240SWVHWkNSQm1uM3dyMGdicUxwa0g0UURxWkR1Z0V6RWw0Q2ViRzRER3ArREI4YkpKdm9tL0JtZGFoK0pWejVBWmcwKy9JMERhYTUvYlNGZGxPc3k3WHIweFI0clJXMDdBYmRMb0R5YnQwQUt6eGREOWM2a2NpQWVSNWU2QS8vZGk5bkhlQmZvMkYwTWlRblFxTHRmd0ZuVGJjTWx0V0R1czVsMmJvZ3h3RjVmNFFmN1F2aEdTZmltUDhaeWtLWmpiRHhmWGkvTkpTb0JCY2VoSU1HY1h1MzJZcDVIbDVJZ0lSZ1BNK3NCTWh6b0ZRU0pQa3Z5TEVtbFBGZmpPdEN2YVd3MUlCNUVwNTBiZmtDcENOU050WjlzTStLcXN0Y3JOREg0REhJM25VQUlRRXlVZ2tLa0EvQWc3NEY2UUU0RUcyOFFhSlpYRHFCZHdnTWRnSXJTR3hXdjkwdjRJdEk1K2xZOFFWSWYva0NXQkJPQkhFQ1pGdG9ZNDluUjdmT2hTczRSWkpKSEM5eSs0dGRiaC9mMzRyWk1Ic0RiSmdMSHcyRG9UZkNEWk5oMHZmdy9XRTQ3SjRsQzJBQndKM1FyRGJVd1FwOVRvQmNBa3ZLUU5rbHNDUU4wdElnclJwYzdNSXV0SVUyMDJDYVFaS1QyUmpEQmUrQnV4ZkN3Z3pJc0I4bnpoMEg0eHJEUDUyTHR5dUw0RXZYNzc3UTd6NjREMkFhVEEzK0pqaUo2UDJnNUVUMHVsVVVSVkVVSldmU0FCcllGNUtqcUFKVmZvRmZYTlpnZ05KUTRsZjRkVFdzWGdiL0d3ZmpuTFdVb3daVTZ3YmRiTncvSDFQS1dxR0ZXWmVwVDBHQnhORU51cm5zek5mQzFRQXpZZVlJR0FFVUhBZXZ6b041aGVIc3grQ3gyVERiVHh3d0ZJWk1nMm11ejJkQjBYZmh2V1p3cDZ0VEhhb25RcUx2Z25jcUVZeTNkeXMwdkFWdURsVExGKzRZWmlWQVRvY1pXMkZyR1NqN1ovcDRBWlJmRHN2YlFGdC9lVHlNRENiNXVSbHVhUXlOcm9RclMwTzV0dERtWi9pNUZiUnNCSTFkZTMyZ0x6WjJXbmF1QTRENmNOVUQ4R0M0dmo0QUQ5YUhxLzdNZUlOMGhFZUNvcWJqYnJqSHVWQU9nQUZMWUFsSS9NcVZzUElIK09GOWVOOWFIQjlYTG9GTEI4S2cwbERDWDk0S1d2YUVYc0g2OThEZFhhRXJnSE9aZEZ3QTVSdkNyUzViYmk0aHQ3L1k1ZmJ4L2QySWxnQXEvNVZ3WlVkNHhJL1A2R1AvbHhUeWw1V0hDL3dQVjFXaGNta29VUkV1YWlCV2tVY2xrTGtBeWw4RDEvakxTc0U1djhBdnkySDVQSmgzT1Z3UnBhOEZvNnc3a2VqOW9PUkU5THBWRkVWUkZDWFhFcGQxbFpqUkgwMS9QWG5KWFZtTEZlVjRrdHVmVWJsOWZJcVNIZlIrVUhJaWV0MHFpcEtyMFJkVlJmbDdvejl5Y2hmcGYzVUhGRVZSRkVWUkZFVlJGQ1hJVWE0V2lxSW9pcUlvaXFJb2lxSW9pcUlveHdzVklCVkZVUlJGVVJSRlVSUkZVUlJGT1dHb0FLa29pcUlvaXFLY1NzUUJCWUJpaEVtbUVrRERDZVVlQ25COFkxTXJpcUlvaW5JS29UL2FGRVZSRkVWUmxKTk5JV0Fsa2lYWkpkREtCK1MzeGFjWE5ydDhnSmVBWnNEbHdJNEkrN2tOMkFJc3QvUGxnVHVCTiszeWNBd0NickxiN3JIYnpMZjdHMmZyRkFQK0FiempqV2NEOERiUU1VeWJMY244NFg4N2NGMlllbDhDOCt6MGJLQ3lIVi9yQ0gxZEFHeno1b094bmNjRitoTUh0QVhhQTlYcy9DYmdHV0RtU2VobkVXQVdNQXI0MkZ2L0FEQUJhQUY4RUtFTlJWRVVSVkZ5TUNwQUtvcWlLSXFpS0NlYkpFU3N1aE9vRGp3SDFBZTYyR1VIRUNIcUhVU1lDc2Rtb0N6UUhCZ2RabjBCUkJ6N0dSSGRRRVMzZUVSVUhPZlZOY0MxZHJvWWNDWHdBdkNkM2JZeVVCeG9aK3RjajRobWpZR1BiQjlLQUVVNVdvUmJBa3hHaEZiSENPREpNSDNPUjBqWU94TVI3QUNtaEtrTDBJRE1BaVRJc1gzWjI3ZlBhNGpJK0x0dDB5QmpyV2JYbitoK25nR1VRUVRkL3dDM0JPcTlINWlQQTJvQjMwZG9OMWhYVVhJeXovelZIVkFVUlZFVVJja0pHRFNydHFJb3B5NjUvUm1WVThmM0FYQUlFZmRhSVdOb0FkeGxwM3Q0ZFUyTVphZXQzOEpySTZ0dDJtV2pmWU9JYUh2c3Zzb0JLNkxVZlF5NEZQZ2ZzQlFSKzRiYmRYSEEzWWpJWnV4eXgxeGdyWjB1Q0p3T1BJSllKZTYyN1FiREtmbmpEL0tRWGY4bFI3dTFGN1YvVDBZL2l3Q2RnQUcyclVaaHlpeEMxM05WWUZVTUpYZ2NjdUw5b0NpS29paUtvaWhLRnVpUGZVVlJUbVZ5K3pNcUo0NHZWckZ2b3EwLzNKYlozclJmUHJCL25SWFI1NFNPU2JUMkMzcDlLdXVWN3hFTHlMS0I0bmdFc2FaOHhMYnpNaUxRM1lGWVVmYXl5Nit3OWIreWZYSmpNWWlWcHZIbW5iQjN3T3RmR25BajhBT1FnVmdwbGd4elBOMDRJd21RaSt6Nnl5S3NkNXpJZnBZQzNnVUtJMEpsSHlLZmx4Slo5RE1hT2ZGK1VCUkZVUlJGVVJRbEJ2VEh2cUlvcHpLNS9SbVZFOGUzRmhpRHVEZC9oUWlIRlFKbExmQzh0ODA4eExMT0Z3MEJhaURqbjJUbnJ5THpNYWthcGZpdXU3RUlva0hHQUlsQWFlQVY0S0J0Y3lYd3RhM1RING0xdUJGNGlwQ1FkNWI5MjQvTXd0NW9KS2JrUHNSVlBGcC96Zy9ULzFSZ0dWREZXN2Nmc1RaMXVOaWFnKzMrVDBZL1c5bnB6eEZSczVJdGw5bmx2YnhsWnlDdTI5bXhUQTBlQjBWUkZFVlJGRVZSY2huNlkxOVJsRk9aM1A2TXltbmphOGl4Q1V0ZDdQeS9BdTJOdGN2dnNQTlRBOXZHYWdGcGdBU2dkcGlTRU9qTHhVZ2N3enFFTFAwK1I2d0NDeUZ4RXMreXk3ZDUrMXRGU05pcmF2OCtUR1poRHpLN05qK09XQlcrajhSUFRDWVV3N0YwNERqRUF6OFJFdm9jS1loUTZ0ams5Y2xaVFo2TWZuWUd4aU1pYmJUejBoUTV0dUhjclkwZFR5UTM3SngyUHlpS29paUtvaWlLRWlQNlkxOVJsRk1aL3hsMTJsL1prUk5FVG5zR240R0lXcGNpMW5ZN0VQZmxZS2xwNnptS0lDTGFDbS9abVlnRjNrcEMxb3pQSXU3VEo5SUNjb2lkdjh2T0Z3Y09FMTRnaGZDdXpYZmJ2eTVlWlNSaHI3bGRmdzJ3RUZpTUpNY3h3RGxoOWxYWTlpWEZXN2JhMXI4d1VOY1hJRTlHUCtzamlXMktrclVBNlNnR1BHMy91ajZ2UW1KTHRpSjhMTXljZEQ4b2lxSW9TcTVIczJBcmlxSW95dCtEVllnN1ppeVpZaXNCdllHM0VDc21nUHpBZGNDbmRqN1d0b0xKSVJ6TGJSdEJWMXFmb0lBd0R1am96Y2NoNGtaN0pHRkdIR0xWOVF3d0U0a3hkM3FnalErQTI1Qk15OEVNd1U2RXVSK3hKS3VJdUxJK0VLRi9yeUppU2xEUUNjY3V1Nzg3SXF5ZkVXaDNBZkFlRXUrd0h1S09ERWNmejNYQTdZRmxueUdKVWFvaEZtaW5JZ2VSc1hRaEZGY3hYS2JqWkRJblRObVBaTVp1aVdTdFhvVEVZQ3lDV04rNWErWk5SSUJ6OFJlN0FoMGk5Q1Y0SGEvbjZHTUs0djU5Z1ozT0N6d0liQ0dVdWJrSEltNHZBLzROdklFSW8wR0tBbHNSRWJXWlhmWTZJdGl0Q1ZQL2RFUlFYWTVZS0RaQXJuRjNYTnc1emd1azIrbjhpQ2kzMjJ2bmJjVEYrVG5nUHJJVzZFNVVQMjhIK3RxMlFKNDFzeEFMMHk3QUY3WU5uOUhJZlZnSVNWN2p1QTNKN0YwQnpTQ3NLSXFpS0lxaUtIOEwxTnBBVVU1dG5OdGlKSjVBWHZ6ekFlY2l3dHNDYjMwbnUvMUFPNTlHOXF6RnhnRjdvL1FudUI2Ny9oQ2hPSFZOQSt1ZG0yMENJbENNUWtTK0YrejZBVEgyMFpWT2lKVllhenRmRDdIUWl6YTIxMkpzK3p0Q0dZVERsWTVlbThhT0YwU0FUQWdjRTcrc0Npd0hFVkpkRzVIS2ZmejFYQVVrSWVOTFJaS1RuRytYLzRCWTd6MGNacnViRUhHeEt5SmdiN1Z0QkQrczl5VjBURjYxMDYyOThvVzMzaEhyTlgyUG5YYWkxNjNJUGZFRklvWWxBUjhoUWlDSUdQZ3RJcUE2b2Z0ZXhGM1puYS9xd0VqRVVqQVA0dDY5eTdhWkFkd0F6TEhURlJIaHpuamo3bzJJalBHSU5XalFVckVJb1d6ZDM5dDZyNVBaQXZKazlQTlRRZ0ptTEJhUXJlejgvN3pqNlYvN255REM2dzNlV1BVM2lhSW9pcUlvaXFMa1V2VEh2cUtjV3NRcXVqbjMxcDUyL25FNy96N3lVbjgrWXRtMEJZbHRWOGF1VDBNRW8waHVyVFBJL0V3SXpnY0Z5T0I2TjRaSUdYMGZzdXUvSkxPRkhJamxGcmJmSmJKUmVpSWlhR3RDeCtkdU81NVhFRkhwVWp2dkxDdGY4L3J0eHI0YU9WNlhlTXNjWmIxMjI5bnBNd2t2UUFiUDFUWDI3Mml2WGpnQk1pWE10c0V5bTcrV2VzaXgzb0lJZGc4aTExUXEwcjhEaU5XZGM2MjlGUm4zYU1RNjlYVTcvVDRoUVcyMFZ5QzhBTm5PSzRzSWY4MnRJL3cxdmM2cnZ3aTVQeW9nRnBqSmRqek9HdFlKOWt1QXF4RTNjNE9jbS9lUXhEcHBpTkE2eUs1elFsdHR4SExSUDEvTkNHWGJmZ01SODk2eHg4bHhML0E3SXM1dVFZVDRZTGlCWXNBSXhNb3pGWEZuWHdwMFE5emlUM1EvQ3lBZkZTWWg1L1loUktoZENseUVQQWZXMkQ1ZWhDU25TVVlFMFpxSUFIbWViWCtsYmJPUzdlOG1Pd2E4L2lpS29paUtvaWlLa3N2UUgvdUtjbXBoRUVGa29pMTc3VEkzbjBCbUFiSVFJbHJzUWtRS0Y4dnRTY1N0MGhES2xBdlp0NEE4M2dLa0U0OHVpN0ErMkU2ME10TFdDd3FRSlJDUkpkdzJOOWx0WHZQNm5kVnh1Sk5RRnVHSmlKdTRRY1NmY0FMa2NFUlUyV2VuSzVDMUFGblEvdjB0aHVQeVYxSVI2ZnRuU1B4QWd3aGlIeE95MGpQSWRmWXRvZU1XYTRId0FtUzBhNVJzdEgwNWNyM1VRY1N2WFVEZFFGdE9zR3VDV09rOUE1UkNNazBieEtMdlBFSXhFbzF0NXpURTNYc2FJdWJWUm9TOWRHQXprdFFsdzliM3JaU1BCeWU2bjA1RWIyTzNNOGcxM2grNWR1OUdYTHd6Z0QySU5mWTQ0SjlBWXpLZmh5KzlmdmNqczFXdi9pWlJGRVZSRkVWUmxGeUsvdGhYbEZNTFg1eUNvd1cvOThnc1FJTEVYL3NRRWJwT0I2NUg0dVBOUmF5Ly9IaU5hWWk3WnlYYnpzdDIrbVU3WDhrV1o0SGxCTVpZQlV1OFphbElYTDBxM3JyOWlDV1ZveGNoOTJKZktQWGJ5VXFBRExmT0hhZkhiTnZ0aVM1QWppR3pWZVVZYi8xY3hJclNJS0xpSVR1OUY3SElTL2JhR1l4WWN4MEMva0RjWjEzVzRHZ0NaQ243ZHpzaWdJVXIvVGsxT0EySjVUakIvaTNwcmF1RUNNRkRpUnczTXl1dUl4UXZzQkdaWXdlQ0NJUEJaWDNKSEdmVXA2TmRIK1F1Sk9abU9JS2lKTWg1ZkpqUS9aUVhpV1hZSEtnY29aMkNTT3pHaTVIN2Npb1NEcUZraFBySGd4UFZ6OHJJdlhFUkVpY3ltRUFHb0R3aVZ2cWNBL3lDeEllY1J5aStaemowTjRtaUtJcWluR0xFRWp4ZVVSUWxGdHdQZlgydUtNcXBnVUZjZ1ozQUdFeEM4eDVpVlhReElqWjJ5YUs5a2tpbVloRHJwZlFvZFgwdXR2dStqOHlDd2NOSTF1QVJnZnJkdmVteGlIWFpUVWhDbFM4UXdRSzcvRENTN1JmRWlzcTVoKzlDQkE2UThXZVZkQzhER2R2WmRyNFNZdkcxQ0JGQ0ZpQWkwOXVJK1BJR2NETVN5MjRxNGthYWgraUNSNXl0ODErZ0JpS210RWJFdDhLSWkycHo1RGlQUXF4T0U0REpkdnZ0dHY0OHU3NExtYyt4MjNkbHdpY0k4ZG50alZWUmNpUDZtMFJSRkVWUkZFVlJjaWxxYmFBb3B4Yk95dTQxVy9iWlpXNStBeUVMeUtaa3o3MjFpUDA3ZzVENE5kcE9qL2JhclFxY0ZhRi9XU1hGOFNtTWlJMHAzckxWZHZ0Z0JtcERacmZ0V01jMEhCRWRSeUx1dXRzUU45dmI3WG9YYzdJUm1TMGczMEtzR3QyK0pwTTVidUJrYjV6bGJMc0Q3SHh6eExyVDlmY2JXL2MzSkdITmI0VGNYVDlIQkZ3RERQUDJ0d29SV0dOOUJxY2lZcTJpNUdiME40bWlLSXFpS0lxaTVGTDB4NzZpbkZyRUtyeFZEV3gzR1pLRjJKRWZ5WkR0SjNxNUtCdnRkL1g2TThOckk1d0E2ZGZKNnkwL0czSDUzdTR0ZTk3V24wMW1LNmR3QXVSd3hNVTNMVXp4Ni9SR0JNTGhpT2kzbXBCUTI4ZityVU5tQWZKclc4ZTFrNVZyZVh2RXlyT3JMWDhRT2s0OWtIaVFYUkZSY1Q4U1N5L0JidXZpNS9YMDlyY0dpZDBaeTdrbzRHMmpLTGtaL1UyU3V3bm50aCtKL0FERm9GZ05xRlpFTE85UDlENWp4YmZPVjJ0ZFJWRnlQVm01SkNtS29paUtrak9aQkd3bEZBOHg2SUxkSHNrcXU4ZmI1bklrQ1VnaFJHVGNpbGordldqL05rWEVOaGVMOFJIRU5mb3h1K3diSkN2eFYwZ2lpMFRFWGZoWWVCcXgrTnNBTkVRRXlXbmUrc0dJQzNsenUrL1BrWVFWa2NoajJ5aUV4RnJzaUdTMmRzUUIvMEtPMnc3a0pmVk01RGhOUldMZnVVekhmcHVYSWtrNlFJVEI4NUE0Z1ltSW0zc2UyMWZIMVVnVzRTRHhnZm1SU0x6R3k1R00wU0FKT2lCemJNKzhkcCtPSVdIYWRqZ1IrVkNVT29xaUtBQlVEbnlnK2hRK0xnQUZyNVg0bmtmWUNqc1NZVmZYMEFlbnFPeUIzVlB0OC93eitLd2NsS3NrLzB1U3M5aVVpbkRSZitFL25hQnpOYmprUVhpb21tekxqWEREVC9ETGR2bXd3d0I0cGhuY2VSUGNmRGZjTlFiR3RJRTJVeVJCMGxGMGdJNVBRTmVxTXU2OGEySDFhekIxR1h3M0UyYldnNnZXaEo2L2NjL0FNNFdnUUY3SWx4L3k1NGY4aGFCUVFTaDRKcHhaQklwc2dBMzN3LzBBYzJGdVZhaGFTY0o4TUFmZTJBVTdTa09aeGZCL0w4aUh0WWdzaCtWVm9FckJ6UEdZTTJFQ3d2dDRHTmNoYzF6YnVMYlF0ajIwcnc3VjRpQnVFMndhQU0vTWdwa1hRcVhiNGZaUk1LYXkvQTQ0d2hxSkJYMzRBaWpmQlo0WUJvUHlRdjU3b01XTDhqc2hFMDlEenliUWVBUU0zd2libGtxMmU0YkxSNzRzZVIxbUxRdjlmd1dnSC9TL0dLcjJoWjdyUWgvL0ZFVlJGRVg1bTZIV0JvcHlhcE9WeTNNenhPSXVCY25XN1BNVUVpZHhLNUxwZGlnaGE4Q3hkcm9CTUo2UVJkOWF1OTVoZ0hlUkJEY1ZDTGtYVi9DS2J3RjVML0E3NG5xOUJYaUJVRUliUnpFa2h1UjZ4TFU0RVhuQjZSYlk3M0JDbWEyZDVXTzZuVC9QL24wT0tJMjRQbjlreDl2Q3R0SEl0bStRRjdEYjdQSi8yR1ZEa1V5OUJwaERLQkhNRER0L0NCRlJ6N1B0KzJXOXJSdGNYc3Z1WXpaaUFWblBIb3M5aUREcXhyYURVS2JoY09mWHQ5cHg3dVJmaHFtbktMa0ovVTF5SERCZ1lpbDliSEttV091djhqNmk3SVNkQnN3UUdCeXAzR2N6bkJlR3MxZkN5ajJ3cHl5VWlZZVJCa3g1dUdBNnpEQmczcEt3R0FEY0JYZGxRTVlFbU5BTGVoc3dqZVY1SHBZKzBOY0plSGZCWFFaTU9xU25RWm8vM1V1czVWa095dzJZRE1nNEJJZlNJZDJBK1JWKy9RRitXQXlMUHkvRThnc0FBQ0FBU1VSQlZJRlBTdHBuOWx5WXUxYitOMUlLemttRzVJN3d5Q0I0YnIzOEx6amQ3ODg0R0xmWCsraTFDbGI1QW1Od3ZUc0hoK0NRTzNaTjVjUGhFYWJCVkFNbUFSSkd3K2hSTUdvSkxIbGUvc2ZTRWxwbFFNWjhtQjg4YjVXaHFnSFRHbG9iTUJkQ3BWYlEwb0M1Si9TQjdBaGpZSXdCTXc3R2JaTFFINFd5YzUwOEFBLzY3VDBGUFF5WS84Qi9pa3NvR0dyTDc0d1RZWjJxS0lxaUtNb3BqUDdZVjVSVG0yZ0NaRDI3YmhlaEpDOUIyaU9pM1JJa3p1Tld4UHB1UHFINy8zTWt6dUg3M3JKLzJPMWpjUkgyQmNqamhSTWc4NUxaYXFRUWNOQ3VQNFFjZzlHSUJVNGlJb0FXUUxKWXB5Tlp1T3NTT282djJIWXpFR0Z2T1RBZFNUTGp4aklFaVlHNUJ1aU1XRUxHZWh6Y3VYSUNaQnU3ekxkazJXaVhyUXBzNHpNREVWd1BCL3FsS0xrWi9VMXlIQ2dIcFN0RDFjcFE5Ui93RHdObU9reDN5MXh4OVoyNDJCU2FQZ0FQQnN0bFVETW9RS1pBU2xaQzFHeVlYUnJLL1FRL0dUQ2pyR1c5RTdnT3crRVVTQmttSDROT0I3Z2I3aGtPdzFmQ3l0RXdlZ2tzTVdCbXdldkRZYmhmeWtCWkoyQWFNR3RoclNmMjVhc0IxUXlZYXdLWjJhMndXQWpyV1JBVUNIMjJ3VGJYL25TWU1SU0dSQnJ2YVBsZmhPdVRheVBZZm5DOU93YzdNNGNoT2NKRDhKQUJzMGcrUXZsaFZUZ0xpcnJwRHZDdmhuQ3JBVk1EcXRXQjJwRUVTSUJaTUdzWURBc2UxMld3eklBWkMyT1h3L0phOXNOYU5hanhsSVFjQ1R1dStuQlZXMmpuZFMrUE8xNlR4VXZoTklDYjRVWjNUWkk1Ykl1aUtJcWlLSXFpS0g4aEE0R0pVZGEzUWF3UW8vRlBKQjVqQWNSaUVzUktzRHZpQXVmSHNMcVV6TllMbldJb3lZU3lQaDh2S2hBNUVVNEZKSW5OR1hiK01VVHc4eFBiREVGY0JWMjI3YUtJYS9XZGlOV0ZPdzRGa0JlZ0d4RTN4QWNKdmVDNWtEZmxFS0V6MWdKaVZlTGNHbThJOUw4OGNDdVMvVHVTNE5JT2VkbGZoWWlrTDN2alZaVGNpZ3FReDRFNU1DY1dTelZYMzRtTENaQVFydDVBR0JRUUlBc2FNT3ZFSWo0YUJiYkMxbFJJTldEbXd0dzU4SFlHWkZnTHUxZExRN2tpVUh3K3pMOEs2aytBaWJGYTJsV0dxZzNoZG1mMTU0dVJlMkh2ZnRodndDUkM0bDdZZTdNODUra0gvWDNCYlJmc01tQ0NRaHhBRCtpK0J0YnNodDI5b0hjeUpMdDlqNGZ4YnJveVZEMUhyT2lQdXdDNUNCWVpNRFVsMW5OWXJvUHJyb1ByWEZ2WHdEWCtjUW9La003U3NpSGNudFZ4Ym02OUNvYkJVSC9lSDllNVVISWpiRHdBQnlyQmhXV2c3Q2Z3U1Faa0RJUkJwYUZjUmJpb09sU3ZEWFUrZy84NllSa1ZJUlZGVVJSRlVSUkZVVTQ0S3Jnb1NnaTlILzRreGFDWWIrVzRBbGJzaEozVjRPS2dCYVN6Z25UaVloMm9YUWRxNzRXOUg4UEhiaDZJOHdYSWM2Q1VBYk1kdGcrRVFlRktQK2dQOENROGVSWFVkeGFSTzJDSEU2N0tTZmdNbWtNTEF5Ym9kZ3l3RUJabWlNWDZFVGRuSjRTVnNIRjBQUmZzTXdiQmMxa0prTDVWWXl3Q3JYUEJkbTFIRWlBTHk0YytmQ0UwbHZiZE9UQmdVaUYxR1N5ckVvclp6SDdZZjhpTEFkd1RlamtCc2ErTkY3MFlGcWRCV2x0b0Y0c0E2ZGFGaSt2bzNON1BoWktCVlFWK2dwLzJ3LzZLY0pFblFKNitCSmFrUTdvN2h6MmhWMWJqZDhMME5JblhyQ2lLb2lpS29paUtvcHhBVkhCUmxCQjZQL3hKT2tPbldDMEluUWpteE1Vb2RRcjZBbVJGdUNpcmRuZEphSkFqR0REeGtxU3JvSE1wOXNzMjJGWXlGQ2ZYa1c4djdGMEg2OGJEK0laaU9jNVllTVVKWDBEZWtmQ1NBYk1aTnJlMklodFJYTENEUkhQQkJoRWdkOENPTHZENEJ0Z1FhY3d1cHVaOWNGK3NGcGFPc1RBMkh1S2R1L29YRWhvRkVIZjNSQWt4QXNBbTJPVDI2YXdtUzBPSnIrQ3J1bERQZ0xrZXJvMG1RTHB6TWh5R3I0VzEvampjTlZRcHMxY0JJTEVidDhQMlcrQm1kOXlxUS9VZHNPTlJlTlRWS3dHRm0wQ1Q2K0hhYWxDalBGeFFDczZ4TVNCZFhPZzg0Mkg4L2ZCQXRQT2pLTXBmajJiQlZoUkZVUlFsSjVNZmVlRkxEU3pQWTB0YVlIa2M0cVlWWEY0UVNjQ2pvb1dpS0g5N1JzSG9IK0Q3WHREbk5yaXROL1NwQTNXYXdqK3ZocXNXd245L2daV1RZZEo4K01UZnRncGNEUEFOL04vWHNMZ0VuTDFUaE1STXo5MTE4R3RjNXRBZG1VaUYxQ1JJOHBjTmhTRmZ3VmRBOGpTYlNmcytzWHlNUzRIa2hiQW9FUTc0MnpTRVc0cEMwYS9nNjBiUXFDVzBiQXJOaWtIUk5PblRvZWt3NDBFcllLVjcvVXl6bWJuVElmMXpLK2E5QkMvOUQ1YlZoNnY4L1pTeXJ0TXVocU1qRCtTcEMzVnIyaGlZcDhQcFUyRmFYK2dUQjNGRFlQQlQ4SFR3V0x3T3I3OHVyc1VBTklKR3hhRjRkd2w3RWhZbjNwV0F3bHRnVnoybzc5WWxRRUpscUZ3Skxsd0x2NVdGc2tDbXpObGJZR2RMZUhpZFRaWlRDQW9uUTNLMHpOdU9jZkJxTTdpckp0UWNCUy92dGdseWludGhVR3BEblJZU1k1azVNT2NXdUxXa3RaQnNCYTNlZy9jclFrVW5ySGFIN25mQTdmK0NEdEgyUFI3R3pZS1pXZlZSVVJSRlVSUkZVWlNUai9GS21jQzY5ZDQ2djM0d3J0VE9RSjB6RU11VUxZZ2d1STNNR2FrZGkrMTJLNkwwcnp6d0RaTHM1ZzdFeGMrVlVsNjlINERYd213L2tmQmlZays3dklLMzdCa2swY3oxVWZwekp4SzR2MEtVT2lBdmV3L0dVRzVEWHNvaXJmZDVsWkJMb1V0SzQzRHhIZDM1bXBkRi94VGw3NEJhUVA1SkdrQURBMllPekprSk01ZkJzZy9nQStmcStqUDhIQThqa3lESkNvSkgzS3RiUSt2VzBEb1JFcGZBTjNQZzdUL2dqMXZnNXF5c0pEMXJ5UUlHekJwSjRzVTIyQllzQmt3YXBBV1gzd29OL2JGOEJWOFpNQTJnUVUyNGJCZnNhZ2kzem9ONXp2S3ZFbHpvWEtOTFE0bHdmVXFIOURKV3RNdE9qRW1ESkUvNUdYNTJXYkJkUE14b0ZwQUdpVWZweGhIT3dqSlE1MGdNeE1Kd2RocWtiWWZ0YnRsejhMeEJYTmp4eEU3ZkFoTGdWL2gxT2t3M1lKNkNIdXZndDFnc0lBR0d3R0RYbGt0azB3U2F1TGFkYTNlc0JVVFlOR0I2UVBkd3hTQnhRTE54ZVN1SzhoZWhGcENLb2lpSzh2ZmxNR0pCMkpqUWovY2FpTWlXUnZaL0o0eERMRWkrUVY1d0ttSmZVRHpLSWdsV0RnS1hJSUxpS20vOWFVakc3UmNRRnl1QXVZRTJYc0Z6MGZvVEJBV0t6NzNwaTdBdmlwWnl3TFhBMjBnMjdLQUZwYU1EMENxR2ZTOURFc1JNajdEK1RHU2NjYmJOdlVqeW15QlZBdk1WWTlpM29paEtWRDZIenh2QWRhZEJnWWJROERLNExKLzNQMkV4TFA0WTVvK0FZZm5rdVgza2VUb0ZwcmpwdWxDbkx0UUJ1TTl6a1IwcUNiNGlVc3dtOFhJeEMrZkFuR0NkeCtDeFJFZ01ydHNzSDhFQTZBS1BYdzFYZncxZmYyNmY4UmZBUmZ0aDl3QjRkZy9zQVZnTHZ6bHJ5eTJ3c3pnVVM0QU5zMkYyWDNqeUpaaHdIN1RZQkJ0ZmhCZmJRN3YybVRNMXN3cFdWWUVxa2F3NjU4TGNxbDdXY0JCcjBlN1FyVDIwZDVhalcyRkh0R01UaVY3dzlCVnd4VWJZMEJBYTVvVzh6a29VWUFRTWJnci9iQTdOcTBDVnorSHpVbkN1MzhZNVVLb1NWSm9JRThwQXlWZGhjaXFrWFF2WHJvRlZxMkYxaW5nTFpLSXFYRHdDUnFSNTNnanVQRlNFaWgvQ2gyTmg3Q1NZT0NtUUVDK3I0K1lZRmliT0pNQlFHT2JQeDBOOE8yZzNBU1owQy84UlZGR1V2d2dWSUJWRlVSVGw3MHNpSWdRMklTUkEvaE41YVNpQURZU2ZEZTVFWGt5dUlTVFFGUXJVdVJ0NXlYZ2Z1Qis0QzNqT3Jyc2FjVGNyWitjZnNmMktRekpVRHdYK3NIOGo4Um93UDhLNjk1RHhnVmg1M29ZRXJmOHZZZ1Y1UDlEUjd1djN3TFl2SStMZTQwaFc2ckF2UWg1eGhGNDAzMGV5YU4rRUpFR0FrT2hhRHRnSTNBTVVBeWJZdWtFclNEamFJdlZhT3ozRzlsbFJGT1c0TVFTRzFZVzZxMkRWaC9EQmpmSU00M3Y0b1JXMGFnL3RkOFB1ZStIdUJHdVpYUlNLdHBPUFNHRnBiVC9RUEMzVzZFSHlZSitSRGVGMmdFVFlEOUFKT2dVclB3YVAvUUYvaEZzSGtwVG1SUmlSRE1tUHlyTTlMNUMrSDNZWGcySVhRYVhWc05yVkx5RC85d0RpZWtLdklsRGtZMWl3QXc3Y0R3OTJneTViWWZzZTYxcHNLUWpFblFYNVMwTEpqTkF6UGtqY0dWNENuR2dVZ1VJdVVPT1pjRVlGYTNtZjM4WThyQkRCRXY4M1dQc0lkR2dDalhmQ3poZGdjRytieEFkZ04reS9HcTd1Qi8yYVFiTk8wQ2taa3IrRDc1eXJkd1ByQ2ZBRmZIRVgzTjhZR28rSDhlL0N1L1doWGxXNC9GYWJKZHVTRCtBT3VMMEdWTnNFbTR0QnNjMnd1UzIwU1lYVU9sRG5Pcmp1YmZtQWQ4ejBpT0o2N2xHZ0szUnRCSTAraEErN3dkTWNIYUpGVVJSRlVSUkZVWlNUaUhPcG5vekV1RHJETGwrS2lIaEI5K3BZWExDMzIvbEJSSTRYOVRYeU1uQ3hyZnMvYjExK3hKV3ZNL0FSWXFIWkZiR29OTUJud0RtQlB2bWxndjA3bkpBTDlraGJxZ0l0Z0UrOTVSY0F1NEh2Z1BNUmk4ZWRRR1ZzVnRRQVJSQmhkUzlRUE1MNFhpTjBUSUw5OHd1SVlOdlB6azlFNGxjWnhHS2pZNkNkd1haY200QjlkdHFOZDdUWHJtOU5xaWgvVjlRRit6aFFEV3BVaG9wTm9NbGhPR3pBTEpYL0VRRFVnbHJENUlOUUFlQklCdWFzeXFvSXo2bnBNQ01OMHR5K0RKaG9scExSMm5vS2VtUkFSaHFrM1d0akRqYUJKdW1RZmhBT3BrTzZBVE1TWGdLSjIyakE3SU45enVYWFdnL0dBYWN0ZzJYclliMEJjNWQ4T0FQZ0pyakpIOXVLQ0tGRnZvUHZESmpGRW9Ja3FndjJBbGlRbmVQcHUybi9XU2JEcEVSSWJHM2RyTzN4eWJzZTFnK0VRYi9DcndaeGZTOEN4UytGUzl5NFhGS2JSRWo4RnI2dERGVS9nODljUDZ0WkM4OGdXU1h2Y2Vjald2RmRzS2ZCVk8vOEtZcWlLSXFpS0lyeUYrTUV4V1oyK2s0a0ZtUUdZbzEzTEFMa2s0UmUvRGNEclFQMVhmdUw3YnlMWFJoMEc3NFFzZHB3YlIwRWVuTzBxRGtSU1d5d3hrNmZ6ZEVDcENzdUpwZ2ZBekl0VU1jdndiR0NIQmUzUHRKTDhXdGtGZzdIQUNXOE1zWmJQeGR4K1RPSXFIaklUdTlGWFB1U3ZYWUdJeUx4SWNRS3RBanlZcXdDcEtJY2pRcVF4NWVDbDBITktoTHk0YlJJbFViRDZQN3c3MkpRTEZLSmg1RTlvVmU0N2R0Q3UxV3dhaFdzV2c3TFI0bmwrUm5oNm9MRXFheHQzYnVEVklFcXY4QXZqVU5XNzVTR0VyL0NyNnRoOVRMNDN6Z1lWMElzenFrSGRYdEI3MnZoNmhKd1hnZjVDSFRFSmJncmRPMEwvV3ltNVNQTGkwQngxOThGc0tBVzFBclhuNmJRdEF0MHJtei8zOTBNdHd5UjUzcEVPa09uckVveUpFK1dENG5IaGR2Z3RwNWlOWmpmV3FubUFTZ0hwUUU2UU1kNGlHOGtvVnRjUDdzQWhhcEJqWXJ5TWUvSThia0NMdjhLdm5vUlhveTB6dzdRMGNXOWpOU25hT3Y3UU4vYnhLUEJKOHVrT1lxaUtJcWlLSXFpbkJ5Y3lIWW00alk5QlhuaFNnV0tFcnNBR1hRM2V3aHh4WE1Dd05QZXVpNkVMQ1FoSk1iMXNQTWRFQXMvdCsyM1NHeXZmWWdiM3UyRUV0RVV0ZHNFazlBRUJVaWZLc0FrUWhhSFp5QnUzdHVBZjloajRVcndwVGNQOEQxaWxia0RFUTdQNTJpbUVqb21XVmxBNWtGaWt1MUczTmphMlhWbjJ2WE5FZGRDZzdpSVAreHQvd2Z5d21XUWwzUVZJQlVsaEFxUUNtUVJVMUJSRkVWUkZFVlJGRVU1OGZpQzRpZEkzTWYzQ0NWaUNRcVFCeERSemIzUXhkbDVQeGFXNHpSRU1ETjRHVGlCUlhiWnU0amx4enc3djhTdXZ3aEpYdE1CeVh6OUJwRUZ2SloybSt3SWtNdTg3VmRIYWR2WWRuMmNFRGdKaWJkb09EbzVEc0JiMkVRR3RzNWtNbWZ3bnV6MXF4d2lmZzZ3ODgwUkFkaWRGK2Q2L2h0aVZmT2JuZCtGbktjcjdQd3dyOStyMEJqZmlxSUNwS0lvaXFJb2lwSmp5WWVZOCtmOXF6dVN5eWxHS1BPdG9pZ25EbCtBZEphSmg0Q243TEtnQVBtdG5iL0R6dDlxNXhkNWRXcDYwL2tReThxRGRyNDBZaGtZVHV6TFFMSmpuNFc0Y1MvMjF2M0xhN01yWW9INE5hRmcvajhnOGJJNkFLV0lMa0JlQzR3aTVJTHRSTks3RUhId0M4VHR1VGFaZy96WHRzZm1BRkFlRVZoL3R0cytHZGpIMThBR081MlZCU1JJc29idWRteGRFY3RHWTZkN0lQRWd1eUxIY3ovaTJwNWd0NzNHMXUzcHRic0dFWk16WlRaVmxMOFpLa0FxaXFJb2lxSW9NZU5pZzhWQ0pjU3F4SS8va1IrYnJTOE1EeU5Cb3V2RjJQNVpoTndDN3d1enZpOWl3ZUtLSXkveU12c0s4a0o5VlpodEJ5SFdQMmZaK2ZMQUw4akx0TTlWU0ZiVXJJcFA4SVgzMWNENk9NVGw3eHRFSkRpRXZMdys0SzN2d3RIWlhxOUFNc2d1NDJoQmRnd1NWNjBBRXVlbVhvUVNDWU5ZQkIwdnV0czJpOW41SlJGS0pKWVRpc04yc3ZtejV3OGtCcDlCeEF2ZkNxc2dZbEhsRitYdmhTOUFWaVIwblYxcWx3VUZ5UFoyUGdWSlFwRE0wYy9FVk1TSzhrVkNJdUliZGwxbk94L01ndm0rWGQ0RmVXNy9pRHhmZWlOaTNOZEFBMFFjTk1BSGlIdDBJZHVXaTZGb2dHcEVGeUFoY3d6SUNZajR1UkZ4blhiV2hEN1ZDQ1hYOFROTjEwR2VkUm1FbnIxNUVJdlEvOXI1cDVGa04yY1Nzdng4SDZqdnRmTWFSOS9ya1FUTHB4QUwwUVE3UDlLdWErclZjMWFTZnJJZVJmbTdvUUtrb2lpS29paUtFak5aQ1pCUElDK2srUkJMajFSczFqaUxjNWNiYU5lUDlNcFdRcTUwSThNVW40SkkxdFJVNUdWNEYzQlpvSTU3RVhmRnhSQXJhdWRISUMrWjg1QVgxQ3FJY05RT1NSNlFqb2hMN1lEL1ExNXFlM2wxUURMY3hmcVM2bkFXVFlOdGFScFk3MTY0RTJ3L1JpRmkzQXRlSGVjaWViK2RMNGFjR3pmbVp3TnR2bXFYRitUb0pCQ1IraG5zODRrVUlBM3dKU0w4RHJMVGZuL0drZG1sTkhnZEJ0ZWZTSTdIK1d0dDY1UzFmOTIxWDR2WXo0bVNPL0VGU0pBUEh3bmVmRkNBQkJIVU5pQldpR3VCUndQcjMwZWVrZW5JZmZ3cUlZdG1kNjgxRDJ6ekFLSDdFaVM3ZEI2Z0JxRnIzUFcxWTJEYlhZaGw1dk9JY09tU3NTd2paS0hvbnV2VkVkSCtPYnU4UFBMLzR6SGsrZTcyTTVQUVI1S0d3QjY3ZkFwSDh4UWhDODdIa1RpU0Jza0tPODVPenlGa21UbkR6aCt5YlovSDBSOEMxaE82UjhOOUpIQUNaRDNrUE93aEpIQWFKRDVsQmxFU1JTakszd0Q5djZZb2lxSW9pcUpFSkJaeHpTRFdXeEN5WW5uY3pyK1B2UFNlajdqbWJVSGM1Y29Rc29xSnRUaEtJZTZGR1VBYjI4NXUyKzVEZ2Y0dkFMNkxZU3kxQ1NVYXlFNS9uQUJaMTdZUkxQUEkzSGZYajNDWlhMSDlkeS85aFFMcmluclRGUkhydWtHSWxlWmllendhSTlZOEJoRjdRVjd5ZjdUTFJpSHVtTmRFS0pFNG5nS2tFMFA5NDJpUTg3Zk5sZ05rUG00ekF2TkJBVEs0UGp0a054ajZuejEvZlFtTmZZbjlXOC8rdlJnNXA4c1JrVjVSVGdXYUkrTGhQa0xYN2hwRTZDc2FwcjUvN1dmMUhHMktmRXd5eUFlVXBvVHUvNjJJdS9OSTVIbG5nRnNJUGF2ZklyS2dOeFZJQkM1SExDOHprR1E1eTRIcGlEV2s2OE1RNURtNkJyRUlIUnhEdjRQUE1DZEF0ckhMbkNqcjE5TkVOTXJmSFJVZ0ZVVlJGRVZSbElnWXhMSnNvaTE3N1RJM24wQm1BYklRSWpMdVFxemJtdHYxVHlKV2VRYm9GOWhIY2NRNkpKMlFDOXdIaUtWTWtMc1FnU3FGekM2R2wzcDlXWUM4ZEVKbUFiSUQ0azc0TDF0dkh2SWkremhRd211cnJGZSt0OXVYRFJUSHNWcEFSaEt3WERLSW9EVm5PUDYvdmZzT2w2T3EvemorVGdna1FJQkFxSkVTSVVLa1NFZEVrQ2hWUlVRRUJBa1NOU2dvSWo5RXBCc1ZJV0lVcElrU0lGS1VxZ2dJb3FJZ0tGMTZVNVNBS0VXYUlDRWhaWDUvZkw3bm1iTnpaM2IzSmpjUXlPZjFQUFBjbmJLenM3UGw3bjcyZTg1WkdvV0phZENHTkdMdDRxai90VlFkVkQyV3BYdnNxYk1DVllBK1ZKazJhSGVsQmxzRFY4UStqOHoyZnlKcWZqbWNzZ2xqMHRzQU1wM2pmVkRmYksrZ0NxcEZLdXRQUU5WS1NUL2dhRlJWT3dWVlJRMmgxWncrZmh0UkJpN1YwUHZEcVBucFgxRzFyZG04WUVVVVFKNlAzaS9YNmVQOTc0RCtMN3dYdlg5OUU5aUsxbkJ4T1ZwL1lQb2dxc2hzTWdDOTFvanRkbzdMQTFFWEZWdWhQaHhIVXdhbWFaQ1lsV2p1cHFLcDY0cGRZbjhBNzgrT0k3MjJ0ME0vdkpuTnp4eEF6aDNWSHp3SHZ5RkhNZjhhZ0tyaDE4VjkwcHVabWMyUmF0VkdOZmk1ak5ZQUVoVHlYWUdDcEVXQUxWR3djeVh3RDlRTU9IZFI3T1A3Ylc0SDRIMng3REdhZzc0NzQrOTk2SXZsL2JIOUxtaEUyUXZSQjRVQytCbXF0bmtDOVZlWjMrZHVBOFVVZkwyVHNoKy9RK08rNW4zNzVkSStwcU12OVd0azYxNUN3VmR5R0dWVDN4VGNYcGZ0WStQWXo2Mm9tV0d5Qm1vS2YxTE01MDJ3MjkydkM2alh0SDI3cXNsMjZwcGdkM09ldTMxY1VtRDZOK0FIS05BclVCUE1mUDFmYU8zRDhmOWkzZFdVSS8xT3FoejduRDUrQU5mR1BqYUt2MnZHM3krZ3JnR2VCejZMUjgwMWU3Tno0R0pXOHV1aDNzaks5Q0gwby9xZU5ldXFQN3hjakxvSlNxMDUzb1dxeWF2OWoxY2RnN3JzcVBaalhlY3UxTHFtZWpsWkY5Z1IvY0QvRGRTVjBzcGQ3TGUzcXVlaWJtcnlJOVEzOGM1dHRra09SVDllZC9zWjl3Zm9lZjBNUFgrMHpwMEU3QnFYTDZWbmR5bTUvVkRSUnpkRkEwT0FhK2paSFFweFhPTWFybGY5REQwN2ZacURXcUk5aUxwZFNkNUZhMS80MnpYY1p0TTB2dUdZemN6c0xhNDNBZVFHS0t4cE4vMHF1d3h3UkZ6L1poUzJUSWpwdVZpZTV0T0lwcU5SeGVTNG1QNFIyMzB6NWtlZ1VHY045TUVxL1NPN0MxWHVGSlJWbWEraXdPaHFXb09lQW4zd3EydFNQYmx5L3k5RVFkUUVtditKenFEVmFhank3dDVZZjEyMmJocHFOcGlrUVhieXFyc3ZVL2FqQnJCNlhENFBmUWo1THZyd3VTMWxQMjk1QUhsd1RLK2k2cjlEczJVN1VLK2c3NXBnTDUwZHoyMm9PZmt1RGRQYWNaMDlLSjhMZGMrUE5PWEhXMUNPbURzeTVoK3NyTStyV1VHQjVXdW9TZVo0OU5nK1g5bG1UaCsvSldLN0FqMy84dWZLZCtqNS9QRkFOR1p2WGc1Y3pFcCtQZFRyTnBUcDVvZmI2blJlemUwZEh1dFMzN1Q3MTJ4VFBiNkhhaTRucVZWSGdUNS9Qa3haTk5EMFEvRjlEZXVidHUvMlB2ZG0yd0o5SDFtZjFqN24wMmUzMDJqZkozMS95cy8vdDZPV1hEY0J5OUJUK3F4K1BPcTJxVUNmdjVzY0ZOc3NsUzFML1NuWDNkL3JVRWo0OWc3M2QzSjJuWUk1NjlNODcrZTRPbzJyektmK3BBdktjTEZBQVdmcUQzMzdtbTNNekd3K1U2Qit2eWJGbFBvQVMvT1B4L3hJV2tmODdHYjZhSGI1bE96MjZxYThPZlk0bWdQSWNhZ1BMb0RGMEllaU8rUHlRRFJZUTk2LzF3UDBiTHJTbXc4NFY2SXdMSDBBR1VsWnJUY1MvZk91QnBESllpanNtcFl0UzgycFY2czVwcnpaYndydzh2V1BVVGFSdndMOStsamRQbFdmdmovbUo2SVBVTzErc1UzNzc2c0E4bXpLODVoR3UrNzJ3MmZTYVRDa2d0YmdNRlYrL2p0Ylh6ZG9UVDdvUmFkam1OM0hiMngyTzUrT3YxdWlrSDJaK0RzTmhlZ2owQWpFWnZibTFPNDl4R3grNDlkRHZSM283ck5uWHVHMkovcFJOZlVoZlFIbGo2MFhvRllYTndMdnlLNHpGTFgrS1lBL29NOSsxOFg4ejlBQVhLRFdOYmNEbzJLK29ENkEvRC9VYis3YjBlZWVHWlNmNTlPMmQ2SFFMclZRU2k2blo3YytkVk91TjUvUGk3aU50UnVtMVBKa0VyQjdsL3ZPYjJNbDRMY3hmeVg2bkRrV2haRC9SRjNxNUk2UGJkZWh2bnVrTkYxRytWaytuMzVFR1VCT1FDMXc4dnU3SWVwMmFoUDBQRWxUT3I0MG4xY3ZWcjliNUxycDA3d2ZxdUpNejcyeGNWeWpLQVBJQVhGL3ZwN2RaamVUQTBnenMvbFV0LzhvcXMwZTFnYzJ5K1lYUWg5VThuOWlxMUpXS2VZZldLQjl3TlRwV0c3TXRzMzdnTnlKMXFySVoxR0FWSzB3SzFDd1dkZTBJd1dleWUyb21YZTNBV1RlTjh6UVdQZE10dXhZeWcrUCtlQW8xUThKS1ZEc2gzNGRMZEN2bUdlaWN6OFE5WmM1dUxMOXgxQ3orRi9HZlY4ZGZWaTRuUFlLK2k2QTNKTnljSjRoNk1QeFJXaGs2SFNjYVZDYzFMOWFRZXV2K0hYUGozeWJBbjBJVEw5Q2o0cGxmODdXMTMzb2VoS0ZnNHMxSEh0ZlBING5vUS8rQmVXdnZvZFFQaGQvR011K2pwbTkyVGx3TVN2NTlWQXZCWkJyb2NCbXc1ai9VTXd2UWM4QWNubjBtWGFmV0plYXp4Ym94K1dIMFdmci9zQ2lxSlhMZnlnRHFVVmlmM3NEWjhYeS93R25vczhpTTFFTG9iVFBhZ0RaSHdWdHYwYk51WTlCMVpTM3hlVlU1WmMrMzFmNzlwNGRCZnBjUGFCbVN0VjZ5VVRVbFUzVGQ0VkpzYzJucytzc2duN01uNHkrcjZUdHFnNURyVjNTWjd0dlVSWkIzSlRkeHUvUTUrd2hsS0hpMjlIbnZadXk2eCtUVFo5RW4vOVNuK0xIbzZyU1V5a0RTR2gvUHJ2OXZ0WXVnT3kyVC9vYjQvNnNITWRZb085LzQrTHlscFhiWFF3OWQ1ZW5mTXlXejZhbDBYa1kyT0YyemN6c0xXb2lyYVB4Vm9PZmZkQS94T1d5WlJ1Z0R6bi9vL3cxTlgwSStBdXQvY0lzUnU4RHlGeHE5dEhVVjk1dlVaWG1EMUQxNXI5UUFGYkVzc2VCdjFlT3Y1dkFGZlNCN2xVVW5uWGJCUHR3MU8vTENlaVg2NExXcHNPTG8wQ3pRTDhXbjBENWEzVmRBUGxyeXY0VTg0QXVOZlg0TVdvR2MwdDJQRHZIMzVOajIwbVVIM1NiOURhQWZBZnFGN05KM2dmazh1aEQ2MWZvMldUamt1ejJleHRBRnFoeTlpUVVMQllvNUV6cjZ6NTBwUTkwZDZFK1NTL0tyZ045OC9qdGhnYXJLSUJWS0lQUmRMdXBlZmt4TlBmYlkyWnZEZzVjekVwK1BkUkxBZVMvVVBqMTc1aC9PdVpUMytjcGdHejNtYk51ZWh0cUZUSU5mWTVKUDVEbXdlTE9LRkM4Qi8zWStzdFl2M1psdTNSNWUxby9VMWFuL1prN0FXUTNuOCtURVhHY2RkTm05R3dxblFLK1ExQUlXNkFmNk5mTEpsQW8rREJsRldMZGRCNDZsNHZRMnIzT1dTamNUUldZazJudDZpazVOcllEaFowbjBoeEFqcXZjL3dJTjFKWXFZay9KTGxjRHlJTFo3OU44T1RRQTVndW80dk41MUVma3lPeVlmaEQ3VGc1dGM4NEtWTmp4SnhSY21wbVpkUXdHZDBiL3RLYWhhcnZjSVNob2VwTFdmN0xwbitOM2FOL0hIN1Eydng1SGZSUHNjYWlUNTZjcC82Rk5pMk5ibGpMMEdZLytRYytrZFRUbmd1NHFJRlBUaHIzb3ZnSnlOL1JCOGpYMEFmTTRXa2Q2QllWeTN3TWVSUjhLWGthL0tCK1ViWE0yWmJnNUp2YjNGL1NyK1hxVXpjeS9UTm5jOXdrVVNLWm04MTlEVmFtVFl2NUI5S0h6US9Sc0FwTnVxMVB6bU9ScGVuWlNuanVTTW9BY0Y1ZWZRNy9LRitoRDBCcVVmVGdXc2IvaE1mMDlsZzNQcG1vQStTeDZUcjJNd3ROOFZPbW1BSEpoRk80K2o4N3AzWlJWbU5BM2oxOS85SmlsNTA2QlBwd2RHTWYwUjNSZVQ2YSttYmladlhrNGNERXIrZlZRcjdkTnNKZWh1d0ZaOG9GWnRxY01vWnI2YzF5WWNsREdiV1A5eEliclhJNCtWNllDZ0JRc25VclpXcVJUQU5ucC91WXRtcFpDbitXZlE0UGVwUHR5ZWMxOTdYYi9FN050OSt4aSszVDhDOUpkaFY3NmZKZzNxZDRlOWRYZWRIenBmRTZrYkdFekJYM1BhQW9ndDBXZkhmTUFzbW5LejlHYzltbGUxeWRsbXNaUlBqNi9SOCtKRTl0czMzU3V6Y3hzUHRjdWdFejkwRHhIMlc5TTFUNG84THVaMWw5Z1QwRUJWNmQvUk4zKzA1cUVxdGUrRFd4TjJSVDU4V3liQTJMWjFwVmo3UGFmNHQ3b0gvS2k5RzRRbXI1d0tRckEwZ2g5cVIrYWZIb09WYUFlQTJ5RGdxK2w2Tm5QNFF6VXZLTkFJeGpPVGw4NHVlR3gvRE0xNjZEOEpYZ3EraEQ1S2hxaFBEVUJ5cWNYMGZPazIyT3BCcER6cWpIb0dJZWhENEJMb2w5OW4wVWYvdE1vMmI5L2c0N1B6UHFHdjBpWmxmeDY2S2svQ3JNV3BHeE9YRzJDL1FqNjNMeGs1YnFkUGhQVmpYQmQwQm9tNXROZDJYYjkwQStwcjlaYzU3K29vT0NJV0xZOHFvSXJZM0Zrd1FBQUlBQkpSRUZVVUJIQ2RlanpaL3A4RC9VQlpLZitIOC9QdHEwYnBLOXVHbHU1cjlQUVo4bnFWRkFHa0Z0U0RnNVlVRlk3cGdCdFBUVGFlSDc4cDlQNVdKSnJLSDlnaHpKa0xGRFZhVjZabWI0Yi9SRzROUzdQUUQ5NHQydUNmV2cyUHhMMTlmNVVMUHROM05mMXFPOVhmSGI3Tk85SGZlQ2RCZ3N0VUZqK1BDbzhXQUwxbmZrUjRLZG8wSndDRGVnNUVuVkxsRTltOWpwcGFrcHFOaSs0bUxKWmRkWE5xS24xNzJrZFpTMTNCdnBGNzBiS2Y1VFhvZzhhM1R6MyszWGVwSzJqVVFYa0U1UmgxZThxMnh5Ri9ybldmWERiRi9WUEFxcHV2Qno5QS8wSnV2K1hWTFpmbDU3L3ZQdkNGOUg1ZWlMbWR3VGVnNXA2Z0Q1RTNJNCtFQjZaWGU5NVlJczQ1dWZRaDhoWDBELzY3Nk5LdkR0UUg0YXphMlAwMlA2cVlmMkZjYnQvUWhXR1kxRno1UWRRazVQVlVXZmUvU2svMEg2cGk5dWRnRDVBdlJuY2pjTHhmNk1PdkVFVmtOUFFGNDM5VVFYeG5Ed09abVptTm05Ymh6TDRtMFhyajlhWHhkOEI2TFBrYjlFUHlpOWsyMXhJZlhjdEQzWjUrODlSaG9SNVZ6c0Zhcmt4QlhYM2szc0d0YkQ1VlJ6YnhlaXo1T0tvaGNxbXNiNlRhc1ZpazQzaldDNml0VnVvZTFHd2w3ZHcrV2ZsdXVmU0drb21lWGkzRVByczlUYzBRR1lleEQ1UDJUMU9uVy9YTFBzZ3JTMnI5cWIxTVdwWG1MQTBxanpjRUFXd0M4UTBqZWIreVhNRDBFQTB4Nk91c0paRFhTSnRBMnlIZ3NxZm9zL1lxWW4zUWpHZkQ5NTRLVHF2M3diMm9QNkhnMFdwZjU3bGo4ZC8wTUNZKzZMZzkyaDZObjNmTGFia1RPb2ZNek16TTdONTByeGVBV2xtOHdkWGZKbVYvSHJvYVVIMFEvR0ZxTXJ0ZGhRVXpVUXRXTFpBRllibm93SDhCbWZYN1lzS3lLYXVkTHE5VG4vMFkvaG95bEd3MTQvbHFhcXliaFRzM2xnV05lMU9mV0YyMnlxbjA3YXBBbklnS3E2WVZObEhFY3NXUkNIYXJHemQ2VFRmbjdwMWRjdnFqbWtINEJOeGVUYzA0R0dCZ3NOMkZaQkh4UHdRRkdCZWo1NDNCUW8vdDBYaDdBMG9wT3lMUHMwSHgveUJsZnQwS0dVRjVOZFJzUDAvMVByblg3SDhERlJzVUozeXg0VzQzWmRSa1lTWnpTV3VnRFF6bXpOeldpbHJabVptTnJmTlFJSFRMTlJOMElhbzZlM24wQUNDWjZObXpRUFFBSC9WZnFkL2dhcmRxbTZxekkvTExpK2R6UzlkV2ZjaTZxdjkvWlhyTDBjWmFPYVhRZDByWFUwNVl2U2QyYnAxWThwdGhRTEZicTJGK2kwL2hkYStGKzlFb2V3UjJiTEJxRkp3TlZwSHVLN3pYOVNWMFkzb1BqZDVHSTFlZlgvTnVtTnFsbTNjNFhaemp3RzdaUE9QeHZFOGp3WjIrVjRzZjRHeVdYSTF5TndZRFFZREN2WU9Sb0gyRk5ReTYwSFVPbTBqVkxWWW9JclB6NlBtME0raXZ1T1B6dmI1RXZCZTFDcHNaOVF5WnlvS3lIOVd1ZjFsYWE1bUhZNCtreCtOS2xqUFI2MlY5a0NWb3UwTVJPSG1EaWdBL2hycVJzck16TXpNek13cVhQRmxWdkxyb2FjVlVKYzB1NkRBNlRWYUsrSmVROTNzcklFR3B4dWFYYmMzRlpEZDlKOVlvQzZVMmcwdTBxN3FNRlZBNXJlWjVyK0xBaXlBblhxNS85NXV2Mzh2dDAvR1VvYW82ZmduQVo5Q1RjQlh5ZGIxcGcvSWZQdGNRWDBGNm9Xb24vcWpVZUIyTndyNTB1TXlIdld6bVNvUmQwZkI4YUVvVkcxM1RDK2k2c2Era0NvZ3ExTmVBVm1uMDNuTEt5Qi9Fc3ZPNmFOak5yTWFydHd4c3prMUVIMVlXaGoxbCtOZkRNM01Ybi9wQzVnLzI1bjU5ZENOSWFqQ01BM0E5eFFLbGVyc2o2cmIvbFN6Yml4d0g2MGpHODl0UjZNS3VhdGlmaEFLSmVkME1NWkJsUDJ2ZCtOL3FQbHh0NXFhb1k5QzU3OXUvUWVBZDZHbTBOMnMrd0lhVkdpSGJObXZVYlBvZlNyWFh4dzFPKzQyckI4RXZCczF1MTRDVlM0T1JWV3pDNkRuVXYvNCszZlVsMmhmV0JCVlVkNkFRbEpRVS93N1VXQytjOHhYSFlQNm03KzZadDJSNkRsMFdiWnNFR1Y0YldabVp2T1lwZENJZCttWHhKK2pEN1JtWnZiNmNzV1hXY212QnpNek16T3p0NEIrcUJuR0U2Z3ZvY1BSU0hRejBTKzRuNmUxN3h3ek01dTdITGlZbGZ4Nk1ETXpNek43ay9zQzZpUzdvT3pRK2tyVVg4em1xUGxJQWZ3SCtOSWJkSXhtWnZNYkJ5NW1KYjhlN0kwMEFGZ1BEWXF6d0Z5OG5jSEFJbDF1dXdJYTZkem1QZjNwT2VoVFgrdkx3WWZyK3ZaY2dlWUJnc3pNekdiYkhzRFRxTFBtOWRFL20zOEN6d0R2Qk5aQmZVRk9SaU1zbXBuWjNPZkF4ZVpWR3dJL1JsK3lrd0tZRUpjblVQL2NuUXI4c0dINXlkbjhJTlRYV3o2bDEwTjFlWFVrNFc4QVkxQkkxQjhOYWxGM203bERnWCtoSDEyYjFwL1g1WlQ3QXhveGVGQ0gyOC85R2QzUHVsR1Q1MVJCT2ZqSUd5a2ZOT1J0bFhXUE1tKys5LzBBSGRNenRPK2E2Q1JnMTdoOEtmcVJ2NTBkWS9zVUFEVU5MbFBuK3RoKzlZYjFDNk0rUHZNUm85OEhYQXRzVTluMmpYaE50NXZ5WThpbmZIQWtVQXV1c1dqVTkxZlE2TjEvQmZhc09hYmMrYWgvMFdHbzM5R2RZdm5TcUIvT200RGRZbjVwNEQzb2NWbXV3MzVCSTI1UEJZNXJXSDhnK3M0RmVxKzZKRnMzQUQwV240cjVqVkVMdFNQUi9WOEVEZEt6T0hBNThHOTY5b3ZibThjZDlOZzhRODgrU2MraitYVTRzb3ZKek15czBVSzBIMVh1WkZvL2xKaVoyZHcxTDM0Sk53TU5pRkdnN2xtdWk2bEFQMTVlRjMrTHVMd204RHQ2TjZyd2tGNXNuNzlHMWtWZHg5eWFMVXUzUFNwYnRqNzZzcDJtSjJLYjB5ckwwOVRiNDArZXBSeDV1R25hSTl0K1JkUU56di9pZW4zOUpYNWVDaUNueGQ5OXMrWHZpbVhUbVhmZSsvcFRobSszbytmWFRjQXlOZHV1SHRzZGp3WjJTYU02dDNOL2JMZGF6RGNGa0lQby9XdGlxN2k4Y2JhZkZDcHRXdG4vdlBxYUxsQ29tRjR2TzlFcWpYUTlHYlhjT2htNG1kYndiMUZVV1pwUDZUd3NpZnErdnhrRmQwM0hrODdQS3JSV0h2Ym1jWm1CZ3NOemdNZmpuSndZNnk0RzdnRmVwUXk2UndDZlFLSDg4Ykg4UytqOWJYa1V1UDQydGhzUjl3VjY5N2lESHZNQ25kczFVS0E3RmozUGkyeCtiSGFkM3I0WG1wbVoxUnFFbWd6c2hmNUJmdy85ZzF2dmpUd29NN1A1a0QvRTI3enNBdUJZVkpGME9ucXUzaFdYNzRyNTA0RzNBeXVoTUMxOTBhNVd5aFN4djZiQXJmckZ0aTZnV1FnRlJBV3FZRXJXUjEvOEo2T0I5a0FWUmJNVGhsVDFCdzVCWWRxTEtDeklwWkN0M1hSQnR2MkJzZXo4K0h0RW05dWVIZk5TQVBrczZ2Ym5xbXo1VWFnU05RVzNiN1NWVU1CVG9LNkpCcUVRWmlZSzVENWMyVDZGUk9zQVo5UDhtS2RSbWplSitmK2k4T3lVbUg4aG16OEZqWDY5QUtxQ094SzREWmlVelIrSlhuTS96T1luMWR6dUNwVFB5UmV6S1ZWMHZ0NnY2WWRxTHRkdDEvU2MzU3ZXL3hHRmg3a2xzc3N6Nk81MVBoNkZ6Yit1VE8rdTJUYUZmU21BL0Y3YzEvT0F6MUdlaDgvRnNwRW8zSHVxc3A4VVFGNklxcmQzQWRhSys3UWVxcUN1TzlaOWE1WWRSTzhmOTBIb2RmZzdGS0JQYUxpOTZudGhnY0xma2VoeExyTDczSzV5MHN6TWpPWFJhTmNib1g4WWx3TFBBM2NBMjZFUFBvZWhnV25Nek96MTRRRFM1bVhWL3MxdUIzNEozSXVDczl0cnJsT2dhcWFuS2xNS05uSVRVTGlYcmxjWFFCNUgyVnp6ckZnM01lYnpQczFTTUhROXJmM3JMWUsrZkUrbXJINmFWSGRuYXd5bnJCSzdFVlZHNVZJdzhmY3U5d2RxTmprZGRYOVRBSCtwckU5aHpKZlI1N1FuZ2UwcngzUlpiRE1WTmJsY3FlYjZhOFRsSnltYmIzNDVsdTBYOCs5RmxWYlRnT2NvbTREMjVqcDV4VlRkL1RncmpuUFJXSjZDdFdvQTJlbCtOZDF1UHhUSy9CMTREVldTL1YvTmNkU2R6OE9BbDdOdHZvV2F2bzZqckF3cktJT2JJU2pVS1ZCQTkxcTIzYk8wTmkvK1pOekdoZlI4YnRkTmVaUGtEVkdWN0wyVXorVjFLVVAyRk1STm9nelY3b3ZMSjhmZm42UFh5UU14UHppdTgzcS9wdXNDeVB3MW5kWTFCWkEzeFByMUc5WW5NMUNRT0RxYmZoWFgzUWNGbWFOUjRIY2pDbjFIb21iUUJmcCtsTjVEdmhwLzA3bFByL05ENmZ3NDNvZ2UreHZpUG8wRnZoM3JEc21PYlh3cyt3andEdUFYMlQ0T0JOWkdyNVZwS0FRL0N6MVhvZmVQKzlGeCtRUVVNayttSEhTMFhaRFl6ZlBXek15c1Z2b1ZiYlA0T3dHVjZMK0VmczBmaS80SnpZeHR6TXhzN3ZPSGVKdFhwZWZtWlhUK0VycEQ1WHF2b0NiUCtWUVhWbHlLQXFFRmEvYjVFQXF0L291cWI0Nks1WGVnQUdZZEZJcDhOL2ExSVByeVh3Q25acmVSS3M0T1FlRkRnZnBWV3krYm1yeUVnbzF4MUE5S3NsenM3eG1hKzdrN090ditiU2hZK25QTXB3RUFWODIyS2VJMmIwQ0JTb0hDb1dTSE9BYy9vS3pjKzNubCtpbk1TZUZOYXFaNUxRck5oc2I4djJMOTJjQ1pLS1NibmV2VVNjZXhjMXorV0hiL2Q2Vm5BTm5wZmpYZDdzR3gvSzl4M1gvUUdwaTJPNS9Ib3dFYTc2RDV1WDBlYWphN0NQQ2RiUGxaNkRQem1qRS9HWVZZYVFKVlA4NUNJWGIxM0RSVkF3NUR6OG1MS1VPdjlTZ3JmL2VQK2RVcGd5Z29nNlR6VUYrSktVQStOWmJuM1RDOW5xL3BhZ0NadjZiei9SY29tTDhEaGVmSlMraDFuaHhHMlZUN3FHejVETlRQNHFocytrYnNkeGo2M25NMSt0SGk1elgzNWVPb01uUUdDc01MeXFBM0R5QlQ1V2NLTUVkU3ZzZU1CRmFPNjB4RXp3blFlOVZrV3MvdkRQUzhXQUdGaU5PQjM4ZTZxU2hRVDlzT2plTlA1M0lTdlh2Yzk0bmJUMDIvdDZINWNjLzdxaXh3QmFTWm1jMm1HOUUvMkg3b3c5QzVjWGxwWUZ2MFQrUjQ5S0hoekRmb0dNM001amNPSUcxZWxRYUZPUU0xWng2Tm1xUytCbnc2bHFWcEdLM05NanMxMTB6TlFUOFl5M2VsUG9CTS9aWnRnYW9QL3dBc0c5ZTlMdGJ0bGgzelVOUzBPVFdkM0xObXY3MnA0bWtYRklFcWx6cnQrN2xzK3dOaVdhcitTaUhCVnl1M09SMEZKWVBpOHZScy9jS29lbW05N1A0OVVibCtDaURIeFB3M1VIUFYxMUMxVy9KMExOdWVNcmlZbmV2VVNjY3hHRlZ4blkxK0RKOGUrNjBHa0ozdVY5UHRQaHJiRG8vNWRXSStWWmEyTzU4TFVsYUN0Wk9xQmxQMVl4SEhrY0x2dXNkOUFBb25aNklnTXRmdWVkV3BlV3lhYnFjTW9pWlFWcnlOUUVGVUd1QWtOYlB1eHh2em1xNEdrUGxyT2prTlZlZmRHK3V1eTlaTm82ejhnekw0ekovblVOOEVPMVh2N29oQ3pEL0Z0bmtUNVZkUjRIZGw3T01KMUdxc1FJUFNMSS9DNTRMbWF1MjY5NUdKcU9MMkhQUysxRFNJU3o4VU5uNFpWVzgvRG15QXFqZWZqdjIrSDdpR01wQ2ZSTzhlZDFBb1BvUHl4NW14RGROVzJYMllrL2RPTXpPYno0MUdIeTRBN3FUblA1QXA2TVA5Q05wL29EUXpzNzdqRC9FMkx5dFEvMlZEZ0N0aS9sWmFnNHJkczIyN25kS2dKQXVnSHo1L1c3UE53K2pMOVowMXh6VTJ0dmtaR2lqa1lzb3Yzc21XdFBiUG1Lb2RDOG9LeUZSbDF1NytkenRhY1ozcHRJWm9xYnJ3RjZpQzY2cVl2N2x5bTNtd1VnM3E5a0pWWWYraHJKakt0OC9uRjQxdDc2RHNFM1BYYk51UG9PYnBCZkEzZE01bTV6cDE4dVA0RFJySjl6TEtjS20zOTZ2cGRxZlRHbENseXJ0LzF4eEgzZTJtb0thYmtPVWFGRlNsWldtZ2tnSUZlZHRuVS9vc1BaYXllcXliMnpnUkZRcnMwR0hhblBxK0FJZWhpdHhYVWJQdHMxSHdsTHplcitrOGdHejNtZ1pZRElXaDA3SmxEOGQxVjZ0c216K3VDOFQ4Uk1ycXZKbW9pNm4wWENoUU0vNWtRZUNuNkZ6L0RIMy9TWUhmUlpSQjdRVFVyMnlCbXZZUHAvVnh6cWMwZXZiTnNkOENWZVNtZmwrYkh2Y3RVRGNDQldxK1BSSTE4ZDhNbmIvdm9PZjQxMkw3U1RYN2FmZTRMNGxlTS84RHZvSUN6UU1icGkzUmp3YlYrNWFhczlmZGJ6TXpzN2FXUVIvVTk0MXBMSDAvQ3FPWm1YWG1BTkxtWlFWcWF2bzRuY09UaFZGejJGZlFZQTJnc09tcnFPbnQzMURWMWdhVjJ6Z1JOY21zKzJGMEdqMkR4ZUd4L2FNb1JCbUN2dVMvZ2daMlNMWkJvdytuNXFiNWZab1VsMCtuL2V1dlhRRFpLWkFaR0gvL0d0c1Bvd3dscXRNc05EcDIybSs3d093NUZESXNpcXBCMndXUUFEK08vVitGS3I0R1pldjZ4N1JUNWI3T3puV3E4dU5JbFo5VEtLdkllbnUvbW00M1BUZlQrVnM3NW0rcU9ZNjYyMDNQZ2JybTgzZFV0bDJlK3VkTVhRQ1pqNkQ5V2NwQlg5TDFYNmdzU3k2Z3RXcTJuVW5ac2VSTlluZEVqOTlocUNMNDFjcXh2cDZ2NlR5QXJIdE41MTBiREVXaDJUUFpzbVBqdWhmUVdpQ1JQNjdMeFB6WFkvNWM5THhkS2JzL1oxTDJJemtsVy80LzlOaWxnV0FPUkUyMW40bjUwWlRON0QvZDVud1ZxSWsvS05DOG43SUo5djZ4Zml2S3lzZlVueTBOKzNvdzFwMUUrVVBLT3JGc1VuYmRiaDczMU05bG1nNm0rVDZjU1BrYTZuWXlNek16TTdNM0FYK0F0M2xaZ1NxV2JxRnM4anc2VzUvQ2xBR29xbWtXWmIrR2RkTWY0Mjgra3ZRdzFDUzN1dTFES0ZSYUtOdDJVUlI0VEVFRGRZQUNqSzFSeGRPRGxQMjJEVVQ5cTAyaVBvQmNFRldBeldxNDc2bC94d2NiMW8vdk1BMko2OThWMjM4cDVpK3Q3T2VYc2Z5QTdQamFCV1l2eFB6WnFOS3FVd0NaUnZlZFNjOHVkaDVDQVVjYUtPVzJPYmhPVlg0Y3ExSStyaWtrN3UzOWFycmROSERPUXlnOFNVSFNualhIVVhlNzdVTG91blZOQVdSMTJvRm03WUxiQjlIcnBCdVRzbU9wOXNtWENnc3VRWldsK1cyL25xL3BhaFBzNm12NmNQU2FPQUhkOXdKVkhTYUxvekN2aU9NNUFRVjgrZU82UmN5Zmc2b1hYd0h1enBZL0gvdDVBbFZKYm91ZTF3VnErcnd5Q24zUFJlOG5DNkFBK2haVURmaXgySGJydUcvL1FGV2pxNk5RK2tMVWpQdUQyWEhuZlVDbUFMSXB2TnNsTG44SmhibFRLZnUzL0JBOW55K1Q2TjNqUGdTRmtCdkU4YVpnOWhSYXBRQnlJQW9oMTBhaDVtT1VQNTVNUjYrOTdiTnRRSS9MeThEM01UTXpNek96ZVpJRFNKdFg1UVBEN0llYWZCYW8raWxWOGFTbXBhRHFuQStqdnFXYitvN3JqMXBkTElXKzJPYUJYZldMK1hPVjlhQ2dva0ROTkYrS3YzVVZQTGxKdEw3R1VnQ1pCaXU1cjdMOVRhaXlLMVZ3WGR2cFJHWDZaNWRUY0pEQ3BMcWdCc3IrRHROMm5RS3pNZWpjL0lleUtYcTdBQkxLQUdsVVpma05LS3laZ3U3bm1uTjRuVnoxT0I2Z0RHU2c5L2VyNlhiN283RG1jUlNPL0EzNFhKdmptSk1LeUh6NzZuMmRUT3NnTkV2RXVrazFVNEdlWDlYbHE4VzZ3K2hPMmxjMTBGb1VCWWlMb2lEdTZWaitScnltbjZ1NW5MK21kME1CMTJ1b3FmUng5QnlwZXdpcXdIeVVzc245YmFqWk1wUjlXKzZMcWdYL2pTcHRVeFhqTEZSOU9Bc0ZaQ2xRM0FzMXc1NkFRc2hUMGZ2QlFxanA5em14L3pUSVRHcGlQUkk5VDE5RjRlWjBGUERseDMwdTNWZEFia2JaeEhsV25LZmg2RG4rS09Wajl2VTQzNVBvM2VNK0dvM2tub0xFbjhkMWJxQzErWFY2LzF3d2p2WHNPSi9YVVFhZDI4ZDlmZzI5SDQraHJGaitjT3kvK3ZpWm1abVptZGs4d0FHa3phdEdvQXE0YzFCVllRb3JtcXA0QnJWWlg3ZjlLYjNZUGwzbmE1UUI1SFBvQy82OWFGVHBhMUFvTUJVMUQwM0dVamE1aGpLQS9CUUtNRmFwM08vejBKZm82YWdpNjkwZHpsUDF1ak5vRFVhLzA0dnJ6dzFMb0dhbWsrbStqKy9adWM2YlZXLzZnTXkzejFVcjFLcnJ1cDEyUWFIV0NsMGUrNlM0M25nVW5LWGpxZ2I2MThmeWVmRTEzUmR1UnMvWHZMTHlOdlE2SGt0ckZ3ODdvYkQvTjdIZHllaWNMNFA2aUN5QXZWR0lYYUFBL21aVWVmMXQxS1hDZEhRZWIwUWgzdlJzLzMrbURCTlRYNWZ0S2lBWFFVMjMveHY3L0Yzczd6SDBYallMamI3OXQ5aCtXM3IvdUIrTW1xVGZoRWExM29YbTR6a1JOWVZQSWVPeEtGRE1uL2Nyb0FCMWVoejM0Tmh2UVJuYW1wbVptWm5aUE1ZQnBNM0xOczh1ajBETkNqZk5sbzJPWmFDZ3FtbWsxK3JVcE5QcllSSEtVYkRyYkVmUC91aXFSblU0aGpreEZnVlJENkVLcEpOUU5kSWI1Y2NvRUNuUTZNTno2enB2Wmg5QTFWL2RydnNDR29nbTkyczBZRWxmMkxvWDIrNUtXVWs0am5Jd28yMVFlSDRYYXVLL2RuYWQxL3MxL1hvWWhrSzIzUHFVRlpKYm9MRHdiRlFodURzYXFBVTAyTXUybE5YTG8rTHlJUFQ4SDRncU1MZEFUWmZIb1VxL05PbzM2SDFwTTlUWDV5YW9LZlpobEgwMmJvNkN2YVd5Nit4QTJkVDhleWpvZTBmTXZ3UDlNSEk5c0hOMkg3OFJsM3Y3dUtmQmtuSVQwWUEzMVdXcFFuczdkRzZTYjZMdURYTExvM09YRE1MTXpNek16T1paRGlETlNuNDk5SzMvb3FicXg4N2w2NWlabVptWm1ablpQTXlCaTFuSnJ3Y3pNN041VFAvT201aVptWm1abWRsOG9oOWxrOUhsS1VjRXIxUFhMUFAxMXB2dnRLbC92eUdvYWVsU2JiYTF2amNBTjdFMW0yKzkxVHNETmpNek01c2ZwR292ZjdZejgrdWhHd3VqZnQ0R0FRdWdZR2dBQ3VnV3FteDdHR1ZmY2JrZm9MN2xOa0FEOTlUNUlCcE4rTzZZWHdXTkhueFJMSjlUN3dCK0Mzd0pqZmE3RjJXZmRlOUhvMmFuVVh5L0ViZTlEZkJ4TkZyeFoxQ2ZmbFhyeHJFdWp3WWpXakd1LzNqRGNXeUkrdnJiRnczNEFYb2VmZy8xS3pnQitBbzluNU5UNC9iM3ExbCtSdHd2ME9OMFpNTnQxem1TbnYwWk5ya0QrRVBOOGkrZy9raC9GRlBWS0RSd3lKV29iOE92b2Z2N0J6U1M5UlEwR0VydUdPQUlOQURKVThCSGdTVXIyMHhDb2ZJQnFPL1RiOWZjOWxYQXFwVDlSdlpENTJwbFd1LzNoc0FsYURDVVRkQUFMV1ptWm1abVpqYWJ4c1ZrWm02QzNhMVJLRVQ4UGJBVkNxMmVRYVA0cm90RzBEMEJqV1piNXhCMG52ZHZXRDhROVFYNUo4cEJSdExJdVNjdzU0T1BERVVoNmdzb0pEd3g5djEyTkpKNEFWeWNiZjl4RkE2ZUFSd2U2M2RvMlBmdktKOUhVNEdIZ2ZmUmM3VGY5RHo3RU9XQU85ZkZWQUQvak12L2pQbnJVRkQ2dTRaOU5lMS9TQysyVDlmcGR0c1RlN245aXJIOS9jQTljZm1ic1c1akZCN2VnRVp5LzB5c1h3Y054UE9iMk80b05GRE5mZFFmTytoNU9aUFd3VzJTaHlyYmdrTEpnbkpRbENHeDNkUlkvczJhL1ppWm1abVptWm1aelJZSGtOMjdIRldxTFFYc2pjN2I3aWlzSzRDdlp0dDJHMUE5Rzl2dm51MmptOENzTjFZQzdvM3JuaHpMVG8zNTE0QnB3UEZvWkdIUWlMOFRVR0I1Q2hyeHR3QitGc3Z6YVVVVVlxNkdRclJUS3VmZ0xoVGEzVms1OWd2UW9EdW54NVMyUFQzK0ZuSDU3WEg4SXlsRDB1cG8wRVhzcnltY0xWQzRWcjFjM2ViRXVEOTEwOEJzbTRWUVlEY0VWVHMrQlF5UCtmWFFjK1NvYkp1VjQ3cTNvb3JEKzJQKzBKZ2ZoNEsvTTJOK1gzbys1dmVoU3R6Qk1VMnNuTSsxWXg4SHhqSG0wL1Bac1g4dHRsOFZlQVZWV1M2SlJtR2ZCWHdFK0FYdHczSXpNek16TXpNenMxNXhBTm1kYmdQRmliRjlDdWd1b0dkb053R0ZtUk5RVTJVb3F3QTczVlp2K3dRY0NEd0pUSS9yWHdsY2lzS21GUEt0aEVMVnE0SDNVSVpiM1V3alVZaDFUT3p6dHJqODdsaWZBc2xVY1prc1dEbk8yNEZmb3FEMGlKaXZLbEM0OTFSbFN2Y2pOd0ZWbmFicjFRV1F4OFd4cHVYcEdPdW03Yk50eHZUaS9CUW9IT3pOOXFtWi83ZGovbTB4UHhMWU9xWXI2UG02WFRhN0wwM1RmZG4yUzZQcTNZZHBEZEFYcHd5Qno4Yk16TXpNek16TWJBNDVnT3pPSTZocWNIWGdSaFFjRHE5TWo2Q3F2dVFxMUV5N0docStDNTN6TTJOK00xb2ZoMnFGWHo3TlRsK2RYMEhCWXFvVS9BOWxzOXhoc1UycXdOeXA1dnJYb25CeGtXelo4Ykg5Q3RRSFhmdlRIRUNtYlM1cnVHNCs1YzIrQzFTMTkwUmxxZ3NnTDBYQjY0TFVCNUNMb2lidkYyVExUd1EyYjVpR1pOc2svK3RpcWtyTjJRK2c1Mk03UE50djNiazR2V1laNlBtWXp5K0dIdk0wNEZDMUNmWjEyZllibzNENlZ1QUQyVFpyQU5jREo5WGNCek16TXpNek16T3pYbkVBMlZtcWZ1dDJTZzZJK2M5VjluZGFMUDl3elAra2N0MTIrNTZUVVpGVGdEWUlEVUJUM2ZkVHFIbHZiZ0R3SXZBUDRNZkFkckg4aDNHZEZFb2VHdk9ub2dxK2RIdDFBZVF4Y2ZrTUZIeU9SdjArdmdaOE9wYWxhUml0VGEwN05jRWVFcmZ4d1ZpK0svVUI1T2ZqOGhhVmM1T09yZTR4clFhUUJXVUZaVlhhVDI0b2FuTGY5TmplRmR2dGh3WXkraHA2VE81R2dXNEtJTmRHSWZibzJINGY0SmJzOXZhT3kya2dubW9BK1dYSy9pUkJvWHFCK2dJZEFud1hOZWZlRmxWRG1wbVptWm1admU0R1VGWlZ2Smw1eE4vdURFRFZOUE9qK2VVNTRnQ3lzMFZSdUxVV0NzcitnL3I2cTA3cjB0b1A0ZUxBeTZqUHYyUXdxcng3a1BJNTlrM1U1SGh1VlVBbTR5a3JDdFBqL2drVTlPMUUvUUE2YWNDWVg2R1J1S2ZHc3AraXlqblE2TmN2eEhZdm9RcTdWQm5aMUFRN2hYbERLSnNUMzBwcitMaDc1Vmk3bWZhTjZ5eUFLaUIvUzg4QThtRTA0dmVkTmNlVGdzTjB2bitjSFhkZEFQbHM3THM2UFV2UDE5VlBzK1A4T2JCUlRLZkVzbFJ0K0xhWUh4djcrak1Ld1ZNQUNlcTNzYURzMDdGNmZuK1BIcDhOcVIrRTVuUjZQaDZQb2JDNVFJL0p1ekF6TXpNenN6N1I3a3RlcDlGR2Z3UzhDdXpjeGUwY0N2d0xOZU5xTXI3TEtWVnJqS0w4SXJrRjZ0ZnIvVEcvSStvanFzbXlxT25iMXh2V0wxK1pjdTBxUHZJdm15UGpkcXBmY3BLRjBXaXZIOHlXdlE4MTlkdW16ZjZyemRGeS9kQVh0bHRRTTcwcHdGK0JQU3ZiL1I2WW5NMFBSb01uZkMrbXBiTjFtNkl2aXF0bnkrNml0YUpwdWZnN2xISkFoVTVUN2pCVWpaTWNoTDQwTDRjR2pFaVB3YnJvc2YwY2F2NTVKaHJjb0xjT1F2ZDNoUzYydlF0OWlWMm96VFlIb0VxbTNBOW9mcDdrYmtMTkRadXF1dXBla3d2WExFdFZPZ2VnWnJCVmp3RFhkSEU4Nll2NkVuRnM0K25aVjkxYmpRUEk3cVdLeHFicDFacnJwT3JHOU42ZEJwa1prMjJ6TnFwV1M0OURYVlBiT1htY3FuMG1wbjRUWjlRczM3NXkzZFM4ZHhTd1B2QWNxb0s4Q29Wc0E5QW96aytnVVpqdlJDSGxlRG9Ia0djQmo3ZTVyMm43aGRIZ0xLK2c5MmhReVBsVkZOYjlEUVc0RzFTTy9VUVU5bFlEeUNsbzRKMVBWWTRuRHlDVDhkbDhYUUQ1R3ZWTnIxK3I3T2NneWdyT242QW03ZnVnOS9NWndCMXhQMEZoZG9IK2Q2WDNwQUs5cnhiQUY3UGpTdmNoUDcrcm9kSERwNkFxeVhZQlpEL1UvMmM2TDJlaXgza2dHbHlwV2hGclptWm1aamJmUzgySk9rMjUzbXpmYmZYRkpQVGhQUitCTXZWUmRSbzlSNmM4c1pmN1B6aTJ2eCs0Snk1L005WnRqS29UYjBCZmFENFQ2OWREWDNiejZYL29pMlIxZWZyaWswOGJvNUUxRDR6NTMyVHo2MWJPMFUvaTh0OHBSeml0KzlLOFZiYnY1THhZdG1uTjltbi9VeWpEMkdwZlplbUwvbVQwcGZka05IcnJjZG4xNjZiMDVldDRGRmplUlZubGVSbndLQXJJSnRSYzl3Z1UwSzJGK3UvcTluRk1ocUV2NjVPeVpTZWlMNmNieFcwL2lLcDVmcGRkZnlxcTRubGZtLzN2MzdEOGtMaWNCaXhJTnUzRjhlZjM0YVNZM3pEbUI2S3FyNnZwN0o2NGJsTlZiZDN0Ymw2ekxEVkZISmNkMnc3WlZLREt0VFNmdnVoWHBTL3EvU2hmVjk5bzJQYXRvdTY5MFhyYURBV01rOUZyL2hmb0I0RE4wSHZHTk5SOHVHcHJGRVlkaU41SG5veDlES2hzVnhkQWpzbW02Mm4vT0wwRGVHZkR1bE5xcGdKVkxWYVg1MVZ2WDQ3dGJzeVdMUlYvYjBIQlgzLzBQMjQwNVNqWTY4ZnlndVpSc0F0VWhYZ0xaWitFbzdQMTZSd01pT3ZPb2pXTXEwNS9qTCtmeVBZeERQMllVTkN6Q2ZhS3RQNndVdEM3SnRpSEFidWdrUEFDNEtPeC9nRDAzcjFnSE11YXFMbjdMUFIrUGhROUQyN0o5bjB2c0V4MkxIdkg4dCtpYzN3dENxbEhvZmZXZEwzYktBUENGRUQrRUExd2xPNC90QThnZjQwK1Z4VG9mM0NTbW1Yb2l3WmpBQUFlNTBsRVFWVC9PT1pQaU52K1BtYjJ1cWora3pBek03TjV4eitZKy8rcnIwQWR5TmVaUmRuTWJnMzB4YTFxdjRickhralpySzVBVGQycUhlOC9URm1SdVRMNlVuTWIrdUx3OFZpK0ZiQWwrckt5TWZCZTlHVnhNUFhWam92U2M0VExiNkJnNmpFVUxJMUhYMzVQeUxiWmhySktjWDhVQ3Faait4UUtvSWFqTDJIcFM5WDQrSHR2WEhmdm1MODEvZzVEZlhXQnZoQWx3MUdUc0dRS3FpaXQyaXR1K3daVW5aTlhJaTBSZit2Q2dmNlVGWVpUVVNYaXl1aUw2YnZRbDhxOVVCTzRrOUFYL1B2UWwreS9vdjdPTHFWODdQUG1rZjFSUmRCZjBYT2l6bEVvdURnZU5hbGJFMVgwOUVQbjQzYjBXQjZFcW1YNm8rZkNSSFR1azd2UmwvZ3RVWWhNSE5PWjZGdy9EdndCQmFvZmpmVlBaOWUvS1BiMzdUZ1BUNkZBY1Y5VTdiczBDZ0dlUnMremE5Rno1WXR4cm1aUlZoaCtEajNuVXI5NW9NcWx1a3FhaFZFNE02dmgvSUFDZ2ZQUjQzdFl0bngzOUR5OUtlYnZvZ3pFNjRLYUZkRnJHT0R0bEVGMUxsV3puaHgvNzBXdmg2K2lmdEZzL3JRcHF2aDdBWVZBbTZNZkRYWkEvM2RlQWZaQXJ5L1FlOUJING5KLzlCNHhBcmdRdmQra1VDN0pYOHU1L0g5YXA2NHZia1R2VXgrcldWZTMveStpMTNQVGJlK09xZzJub3ZlQkJkRDcyZk9vMmZRSTlGNlVLdm11cHZ3aEpXL2F2QzZ0UDFSQldWWDhUdUFMNkhWMkE2cktUdjlMVWwrT005QnJmMlVVMnFVSzlRZUJTOUI3S09oOTlqTW90TnNSQmNPNVpTai9EeTFUdWQvNS81U0gwUC9nOUdQZndMamZLOGI4ekRpV2I4WnQzWStDeGkrZ0g5M3VSSUhrQTNGL1pxS20xeStpc0hJYjlMOW9ZM1R1K3FIMy9ZdlJqMHkzb1hNL0U0V095NlAzczExUjhEMkJzdUo3S25xZS9Zenl1Ykl2cXBSY0FEV1pIeEw3ZUsxeVBnYkczNjNqZUtmSGNXd1l0NTJhdjk4WjJ4NkludTlYb0diZjB6RXpNek16czY2bGlyMEJOVk9xcGtzbUFwK2x1ZnBpVW15VGgxeUxvSUJrTWdwYTBuYWRqdW5LbW1VUFpmTnJ0em1PdXVsbzlDVU9WRFdZdnZnT1FtSGZBU2o4bWhIYmJodlhlM2RzbHlvZjA3RWNRMWxWdGhQNlVuVk96RjlMZmFWZ21pNkpjMUNnTDRPcGN2WGsrUHR6ZEI0ZmlQazh0Q3BRazc4Nk44VDY5UnZXUTMxRllGTzF5eGoweGV1QnVKd3E0VGFOODNRNkN2M1NGOEFsYTI0dlZWYmVXck1PZEg1bm90RHZQUFJsTVQrR1orSVlya1JmOEkrSmFSYjZrbnBNN0tPZ3Vaa2pxTm8xamZRNkJsV0ZGaWhVbmhEMzU5eFlmd2tLOHo4Y3QzODNxdktjaVFLNEMyTDdkNk12eFBmRzhVek1waitqWm84bm9tQ3pRQUhpN0ZSWTFpMXZxb0E4Z0xLNTZIZ1VHS1NwUU0ydzAvd0NiZlpmTjkzT1cxZCt2cTNlcXVnOStBL29lVlNnQU9ZYUZFQ2xjemdEdmQ2UG92dm5WanIzYzlJRWUzaXMrMHpEK2pyVi95dTVyNkxYOVF4Z3QxaTJJM29mZUNYK0Zpam95cVVLeVB3MjBud2EyQVFVWHM1RS96Y1dwdjQxbmQvZlFXM1cxMjEvU2krMno5OXI4bEE0MmE2eTdkN294NzIvb1BmQmoxQTJ0MDdUVlBRL2NtUFVQY1hhS0lTOWh2SzVjeEd3VG14emVaeTdJczdKc2FqaWRTMFVTcjdhNXRqSHhIRmVHZHVsK1RIb3g2M3BzZDExbGZ0MUtmcWZrN3FHU1gxbDV0TnpsRjExcE05RTU5U2NJek16TXpNejY2RGJMeWJKQ0ZUVlZUZHRSbXNUS2lpL0JCMUMyYlQ1Y2xvSExhZzdwazRCWk83d1dIOEFQZnZGRzU1dHR3bnErN0JBSWQvSFVmK0w1NkV2S0ZQUWw5NTNvQzhtNmY1ZlFobEFqc251dzdmaU9GY0cvZzlWOEtVdm05OURvZGVDMURmQm5wUXRTODJ1ejBQVkxhbUM4TlJZWG0waWw3NjgzVUZyVmVGTGNSK1N3eWliYXFjS21SUkE1aU9uSGd4OEpTNmZnWUtzMGVpeHliOVU1czNsNnFhZDRuN2xVenFQVDlhczI1eWUvY2w5RWZWaGxrYVRYUU5WYjc0TFZWM1YzVzY2VDkwR2tLREhaMlkyUHdQMXhRYXFscmtRQmVuM29pL1NNMUhUNXNGeFgvTHEzQlBRNDdGTFRLblo4cjlpL1I0eHZ6b0tjZktnTWozMkJhcittVmlaRnFQbmN6cjE4YmdacWpoNk1DNm5xcWx4MmYzL2ZKekxkRDZmeWVicjVBTkUvQjRQUW1PdEZrU1ZlR2ZFMy96OWZnUjZmenllY21UcjNub2ZldjZDWG1Qakt1dDNyRm1XN0lvQ3crVWExdGNaaGY0djFGa0QvZmp5MFd6WjBxZzU4TU1vZlBzUlBRZW9PaG9OVUpNTW9ybGxRdDRuOGdqMG1zKzczeGdkeTBDdnhXNzZiRzdYYjNNbitRQTl1VFFxOVBnNHBycjNoU1hRT1J1SjN1dWErazFjRzFXejEvVy91eHg2RHFWMUsxYldMNEorMUZvMnRubGJiSk5Yazc0djIzNFZGQmFlZ1o0MzFlZkc4cFhiV0JqNEFHVTNGZHZRODRlMXByNTZ6Y3pNek16bU81M0N4R28vVnRQUUwveHA1TklVcmpWOW1lbTAvNG5adG50MnNYMzYwait4eTIyclFjRlF5cEUyNjZhN3NtMVBRNVVVbTFEMnpmV1RtUDh0NnVmcGVSUTh6VUlCM3c5UkFQbC9iVzVqQkFyeHZrZ1poTDBYVmZWQit3QnlBbVdsNHdnVThuMnFjcjM4eTk1cEtQQzZsNTRWSGROUS8xUko2bmV6b0t5YXJBc2c5MGROemdyVUgrRWUyVDYyUnMrSHFhZ1NCZFFzN1VrMEN1NkhZeitwVDdUZVBJWmowQmY2VDZEemZnTUtHbitJdnR3WEtGQk4yNzhRdDVIQ3RGTnByZUxyVFFCNWZoeC9VcUF3WVVIMFdMK0VtbE9lRmRmZEQ3MU9qa2JOQ0NkVE5pOU4vVCttNlZlVW8va09pK041T1R2VzNHYlo5ZmFwV2I4N3ZUdW5BN1BqbVlqNmZPejBHa3BTYy9GWjJUWk4zUzI4MVRpQXREcnpTd0J2Wm1abVptYldhdzkxbU03UHR2ME8zWVVhWTdQckZDam9lckZteWdQSUxXTzd0STlVN1pnQ3p2VlF4VmY2MHI4enFxNUl6WkR2cDNYazZ3SUZRR2sreVN1MmZvNzZYTnlJc3ZMeXBOaXVId3JheHNhVWdyZ2JVSWZ5QmFydzJJK3lvdkpHMU1UM2tsZzJDMVZUckkyQ3FzbHhUSGxGUkI2RU5aM1BTWlFCWkQ0TlF4VnFyNkpBK0d6S1p1TlZpNkhxeEduWnNvZGpQNnRWdHEwTElQTnBmMVE5VktDZzhjanN1aDlCMVg4WG9vRDFyb2I3ZEREMXJzMjIrWHJETm1mRi9kd0hoWCtQb09iVkJScms0b3ZvK2JBRnFsaDVJZGE5aEFMWUZlaDlBSGtQWmJQd0FkbjFsMGZuL3pUS2dXcnk2V1UwMHZxZlVXQUpxcTU1TXE0N0JUWEpIQlQ3K1FwNm5xUitGNnRTbGV2TDZQVlpIVzE2Y1ZSTnREbnEvdUJLMVB6eklsUmhlU3lxQ25zWHNCTHE3aUFkNjVOeHZlc3BSMXBmQ0RYNS8xUGxkb2FqUVBZbXlzRWF6a2ZQK2JHODlUbUFORE16TXpNek01c0xOa2JOUmk5RWdWcWFDaFNXNU11V3lLNlhoNHhWK2JwdFVHaDBHYTFmN0ZNQUIvV1ZnYW1QdkJNcXl3dDZOc0UrS0paZmpDb1owMEFBbjBPQjFoMlVJLzJta0tuYjZSeGFBOGd6VURqNFozUitqb2p0cWsxWjh5QXNoYVZwNU5NMHZ5djFUYkJCWWRJczFIejZmRm9Ia3NrcjZJYkdmWHdtVzNaczdPY0NXaXQzOGdCeWt6aStiOFh5ejZQZzZnVFVGOVlUS0lCTTE4OER4eHNvcXlvL1FzOW0zRlZqWXQwdjBYUGhKZFM4UGJjUnJlZjltRmkrSkdVQWVVOWNkNHZzR0dhaTh6cVZNcUR1RkVEZWowWXYzeUd1ZjFxc1MzMlRwdWRjR2tWM0tkVDg4cnZvc1ZnYUJhU0RVVkNZbmx0WHg3SDBRNDlkQ3Nndml1TXJVTlBzcWcxUWdQd1hOS0JCUWMvKzF6NmRuWnQvb2xCNlZOejJaMUdsWmFwWWZCbjEwZm1iN1A2UFFJTnN2SUw2c1RzNzFtMmQzY1pLYU1UMnFTaklUQUhrRURTb1JZRkdVWDhyRDBicEFOTE16TXpNek14c0xsZ1dWVi9sRlZOTlU2N1R0aW1BSElncTB5WlY5cEVDeUFWUmtGY2QrZmVzMkdhUHl2SnFBTGxYWFBkUkZNWU5vcldQd252cDJSOWxNaXl1OTE5VVJYZzJQVWRYM1ovV0FESlY1WDAwOWo4cjFsZERtVHdJUzdydEF6Skp6ZDR2UWNGYmNqanFVL0VFMU85ZmdacHdKNHRURGdaeFoyejNNMW9EeU8ranlyblVqUG5hdU00L1VlaWFBc2pVRlB3RGFBQ0M0U2lBU3dQdnRLdUE3SWZDNFJub0hLK0sra1FyMEhsY1BkdDJBZFEvNWM2b2lYZnFUMjF4eWdGcC9vbjY0Tnd2am04MDVVQVA2MU0ycDArajZxYkFGeFQ4L1QwN3psbG9KTitDc3ArMk5GRE84WEUvZWhOVXI0ZWFqNStQK2ljcktQdmJUSDAvUGt2UHlzWjE0djdOUW1IOUlNcW0rQ2RSMys5bm1tWlFQMkJGYXJvL0xydi9vSDdaOHViNHAyWHIxa0tqZlJlVWxZNFBaZGNmZ1o0djZUbTFLRzlORGlETnpNem1NVy9sWHo3TnpNemV6TFpDZ1dLMzFrSlZWNmVnc0RDNUV3VTBSMlRMQnFOZ2FEVmFSN2l1ODE4VWp0eUltb0EyZVJoNE93cS9RRUhVdDJML1Q2Q3F1WGFHb0diZmU2SUE1OU9vcW5NV0NzRFdSSldSdjBQQjRUWG9mbzVHZlRNdWd3S2lRU2owWEFNMXVjMzd5SHh2VE0raThPMWNGTWdSdDdFVUduSDFjaFRpNUhaRi9TcENPWkwyZUhxcWhoNkxvcEJ1VVZRdG1GZEFQb0lxRmo4U3h6UWU5VW1ZdkJUSG13SzkvVkZWMiswb2lGd2c3dk1mS1R2ajN3dFZUdTZOcWtnL2dDcGUzeEgzYjBjMHlNNnFLT2hOSTh6dWlBWmpBSVdoeVFkaWYrOUd6WkYzUmlOSy93T0Z1VWVpeXRUdm9lZnIrbWlnZ0EvRWJmNEhWWm51U1ZsNWUwSnNzMDhjL3hXVVZiUjNacmU5Ymt5NUFsWDRYWVdxY1I5RHo2Mi9va3BCVUJnSU90ZlhvT2RWN3JPb01yZXVqOFpOVUxYbURlajVESG9OZkJ3Rno2RHpkaGtLVUo5RVRjcVBRWS94MGFqL1VWQzQvVWZnUzZnL3h1OVFqclo2QUtvRzNSVlZaQ2J2UWErWGY2TG5mbjlhQjM5NGIrd3ZIL0Rob3lpc1BSYzlMdjlHd1hSZFpmTWpxUEwwY3ZSZThVck5ObVptWm1abVptWTJuOWlKM2xWdTlYYjd1cjREdTZtYUhFc1pGa0ZaQWZrcFZDVzNTaXpmQWpXVGZRbzFUYTJxVmtDT1FHSFROYkZ1T21yeXVnNEtJaTlIbFdJRkNuRStUOWxQNVdQQXR0bStQb0RDdEFKVlJoNk1tZy9mZ3FvUmQwU1ZrcW1hOEV3VTJEMkRtdkxtSTVtbUNzaEpIYzVQV2o4ZTljbVh6dG40eW5iWDE1eUxPYkVSY0RkbFpkNVFGSmhkRit2ekt0S05VUCtGZjBBRHd4eEU4L1BtWUJSK25SSHpmNlgrY2Z3S09wY3ZvYXJLL1dMN3g5SGdMWDlDUWRxdlViRDhqK3cyOGo0Y1V3VmtrbGVlZmhjRnI2Q1FMNDFpdWdZS0FBc1U4STFIajEvYS81aWE0NFdlRmFxNU5DaE42cyswb096WDhWVTBpTXhGbEkvbGFpaGtmUTAxNTY1YUJaMkRnaklRN0xZQ2NqVHFCN1dJMi9nZ1pkWG5yMUFnUGdiMW9Ua0xoZlRwSE9YeUNzaWtXc0g1VnVNS1NETXpNek16TTdPNVlCQ3dZaSttSWJTT2pOMXBhaktxemZxMWFHNDJ2VjdEOWRaR3dkZ0tOZXVXUTRITENpaUUrZzBLdkFiVmJEc0FWWmRkVEgwdzlGN1VMUFpEMmJKRlVPVnBiZ0lLNlRyWmxiSWljaHh3YzF6ZUJsVVUzb1VxOWRidVlsKzk5VDRVREtjQWFuM0s2cjBWVVpDMWVjMzFRS0hpbGFncU1ya01WZFdCS2tOM3AvNGNKNnVoQUJEMHZGbzZXN2RzWmQrcm9WRHRSbG9IMXptYTFzZGlFSjFiNmd4QVZZU3AzODV0VVFYdXJhZ0NjS0dHNisySFFzZzZnOUg1R29XQ3o3MVFwZWtabEk5ZFArRExsS09JdjRlZWxacTVmcWpLTllWK2s5REFONFBSOCsxTUZNQlBST2RxY0d6ekh2VDgrVlpjWGdCVm5PWk4za0huL0pOdGJuOGZldlp0K2xibkFOTE16TXpNek16TXpQcEV0YTlQTTNBQWFXWm1abVptWm1abVpuT1JBMGd6TTdONWpIODFOak16TXpNek16TXpzN25HQWFTWm1abVptWm1abVpuTk5RNGd6Y3pNek16TXpNek1iSzV4QUdsbVptWm1abVptWm1aempRTklNek16TXpNek16TXptMnNjUUpxWm1abVptWm1abWRsYzR3RFN6TXpNek16TXpNek01aG9Ia0dabVptWm1abVptWmpiWE9JQTBNek16TXpNek16T3p1Y1lCcEptWm1abVptWm1abWMwMURpRE56TXpNek16TXpNeHNybkVBYVdabVptWm1abVptWm5QTmdEZjZBTXpNek16TXpQclFOOTdvQXpBek16TXpNek16TXpNek16TXpNek16TXpNek16TXpNek16TXpNek16TXpNek16TXpNek16TXpNek16TXpNek16TXplelBMQjdyczEwZjdYS0NQOW1ObVptWm1abVptWnRhaXlLYTZaVytyYlA5b2grMnJVenViQU5jQUx3R3ZBTDhBbHFsc3N4MXdOekFOK0J2d3lUNjhmcDFGZ0tYYnJLL2V2OU1yNi9zQlk0RmI0cGltQUg4RjlxelpWNys0clVVNkhOT1Z3Q1BaL0tWeHUxY0FoMWUySFFLY0MzeW9jc3lueE9WVHFIOWMvZ2hNak11N0FNZlVUTWtvWUllNHZFVWMzL3RqZmtkZzZ6YjM1VkRnWDhEbWJiWnA4alBneDhBd1lBYnd6bGorRHVBcDRDUmd4WmdXQnE0SC9wd3RXM1kyYm5OVllIUTJ2U2VXYndJOEZOTnFsZXNNQU5ZQTlnQk9qY3NIVjZiTmFtN3JHT0JtWU1tWVh3VjRBUGg4WmJzOTQzWVhBdzRFZmgzTGp3UnVyOW52V2NBZjR2SzIxRCsyMjhiNnBZSGhNVjJBbml0cC92eksvUEM0emkrQWZ3QWpZLzJYYW83QnpNek16TXpNek9aajQxRm9NQ1ZiVnFEQXJnRDJ6WmEvSzVaTnB6WEVHcDlOYVY5cHZwMFRVY0R5QXhRVUZjQXZLN2MzRGZnUGNETHdMREFUMkxTUHJsODFGSGdjQlMxTnF2ZHZwOHI2bjhRMmsxSFlkeklLbFk1cjJOOEZzZTJTRGV1aE5ZQmNGcGdLN0FkOEd3WENlWUM1YUN4N0VRVkNJK0o0em8zTDU4YjhpTmdXRktvVndBRXhmeDd0dytUN2dYdmk4amRqM2NaQWYrQUdGQTUrSnRhdmp4Nm5ORDBSMjU5V1daNm1Ka1BqZm44S0JXM1B4UExCd0Y5cWp2V1hOY3Z1aXV2YzEzRC82dTd2bU1xeXMxSEFlRXUyN0tlVlk1MlZyWHNhK0VUTnZzZkZ0bXVnd0hvc2VyN01ST0h5V09DbU9KZUhaZHNBN0IvN0dJSkM0M1NzK2VWa01Bb0k3NG5MMzJtNHIrbTFPcW5MYzVPbWZ1ajFkVGp3V2ZUYUdJS1ptWm1abVptWldVV0J3cm5xL0dQQVZkbnlvMUQxMnJNMFZ6ZFc5OVhPaHBSTmZ4Y0JYcU0xQ0QwNzlwZEN2ajFqL3F3K3VuN1ZKQlRjRFcxenpPM3UzMTZ4L28rb0FpKzNSTU4xbGdWZUJuN1VzUDRweXJEblBKb0RwTHpLOGNQQUM4QVgybXhib0VwSGdLdFJCZHNvRkNoZVFldmplMTQydjNKY3ZoVlY4dDBmODRmRy9EZ1VGSjRaODd0M09JWnVLMmIzai8yT0FCNUV3VzA2dHFmUmMrRXdGT1l1aGNLNG44WjkrZytxa2t3dXA2eGViRGRCR1VDK08vN3VCMHlJeTVmRlZNUjVTd3BVcWJsUXpDK1hYVGV0UHdkVlpZN3Q1Zms1dlRKZkYwQU9SS0gxR2pYWHZ5VGJmaWRnYlZvRHlIZWp4MndzOFB0WXQzdE12NjNNNzQ1Qzd2OEJ5OGQ5UGhzek16TXpNek16c3hwTkFlUlpLUFJKbFhLM29aQ3Vyd0xJM0VBVUlQNDdXL2IzMkYrcThCc1c4M2ZQaGV1L0RWV2JmYS9EY2JhN2Z6ZkUrdlU3N0tQcUpIVHN5OVdzT3hnMTRYNGVWWmxOamRzWWlRS2ZkSGxrNWZwTG9BQnM2OWptRjNFNUJXWmJvL0R6WTVRQjRqWEFmN1A3c1haTWVTQ1pBcXZlQm9xTG9FQjdNZ3BuQy9SY21sUExVVjhCMlp0d3M1MHhjZDBqVWRDV0F1QjdnTVZSMlBsZ0xQc0pNS2h5bXk4Q1A0ekxHOGMrLzBsNXpwTVZzK2xPMUpSNnhjb0VldHgra1IxVENoMVBvWHpjMHZweHFJTDVMM0diKzZMSzB3SUY5MFYyZi9KcTVkMVI4TDBEcW1UZEphYXhxTW4zTHRsOU1UTXpNek16TXpQclNsTUF1WE5jL2hnSzZHWUJ1ekozQXNndnhYVlB5SlpOUXdGT01pQzJ5VVBHdnJyKzUyTGRGaDJPTXdWTDA0RTdVSlZaOGhLdEZaaUhVVGJWUHFyTlB0OGYrL3gwdy9yVUJQdmIyZTNYQlpCREtmdnRTNDlQQ3ByU2VhbjJBWGxZektkbXc1K21jeFBzNVBCWWZrQjJER2thWHRrMjNlNGh3SHB4K2ZLNG5LYlp0V0xsdGkrbTliemtGWnk5TlNhdWUzM3M5KytvNm5OWXRzMHcxQ1Q3QWRRTVBXMS9JS3A2M0E0MUwwOUI0b2FvR25lRmJCKzlDVkRybW1BWEtOeE5sMytJUXQvMVVPWGl3M0U1aGFHTHhkK2o2QmxBcm9sQzBLdFFKV2pkc1p6WitkU1ptWm1abVptWm1aV2FBc2pCS01RN0cxVlBUVWVWZGJNVFFPYjlSRlp0amlyN0p0UGFmOXdNMUpRNFNRSGlFMzE4ZlZBL2tnWE5UYVdUMDFDWWQyOXNmMTIyYmhwcVRwMmsvZzQ3aGJKTHhUYmZiMWgvSldwRy9HWFVSMlZUUUhVa0Nvdi9HUE03dGRrMlRZT0F0VkRsNDBWeGV5bXdHeDVUcXFqTERhVjhIdFJOZDJYYjd0bG11em10VUFRTlR0UGIvWGZhOXNiWWJrek1uNHZPL1Nhb0dmT3N5cjRtb3VBdXplY0JaTk50TEYvWngyUmdvNXBwY25iOEl5bjc4YnlmK2liWXg4WjhDbnJ6S1FXS2I0Ky8rOUlhUUg0TVBXOC9Hc2VYdGg4ZVU3cmVxWmlabVptWm1abVo5VUpUQUFud0cxUXhlQmxsMkRZN0FXUlRFTFFPQ2dtZm9SelZPSGthRGNveE1PYmZGdGUvdFErdm41d1o2L3JYckt1ekdHbzJQUzFiOW5Ec296b3FjcWNBTWxVcFZxdktCcUFxeXhrby9EME1qVmljenVGNDZoK0h0SHc0NmxzeUJXVDdvdEdRVS9DMEx3b1M3MEhOaXorRHdzSVVRTzRmMDYwMXQvTlR5c2Z6NTVSaFdhcDBQQ20yMjVKeVFLT0NzdHF4b0t5QVRCV0xzK3QrTkFoUlV3VmttbktkK245TUF4R05pWDJOaXI4N282YldyMlg3S21nZERUMS9ycjhJN0laZVI1OUV6WmZ2UUlIdndnM1hhUmVnbnBITi81TG1RV2dXUmMvUjdlUDgzQmVYejRwdHRvMi82ZjZsQUhJdFZHMTdQN0FnWlFDWnJCanozOEhNek16TXpNek1yQmZhQlpBSHhQd1UxSHdXK3E0Sjl0dFJ1UGtNQ2hLcnJvcjliUi96YVpDWDFFL2puRjQvZDBLc1c2ck44UzZRWFI2S2dzRm5zbVhIeGo0dVFLTURKNTNPU2FxQVBLRm0zWmtvUEVxallLY0FzbTQ2TXJiSmc4a1VRS2J6VTIyQy9jSEtQcTZpY3hQc2cyTCtZaFRHelFMMlFjM1laNkNBTFlWcjI2QXc2N0xLUGdyS1BpQlBwL241MU1sQ2xLT3lkNW9tenNiK3g4UjExNlE4eDcra3RiSzJMb0RNUi9ST0EvR2NnWnJiejBRRDJWQzV6ai9vR1pxT2pPWHAvSHdJRFdCVDBINFU3RnRSVlMvQWsraHgrUVR3TlZSUmVUemxlZmtkR3NFNldSbzliN2FnRENCSG9QT2NtdXJ2aHBtWm1abVptWmxabDFKWWxmZGRtQWRtcTFJR0ZXdkZzcjRLSUIrSjdhK2d2b24yRHJIK1NWUlI5eHp3Q2dvZSsrTDZ1VS9IdHU5dmM3eUhBNWVpb0RBTlBKSUhTWXRUamdwOVoyeVhtZ2UzT3llallwdlBOcXhQZlVCQ0dVQTI5UUVKWlpYYklEUXd5V1RLUUxRYVFQWkR6VzNYak9OZm5ES0FIQnpUQmRsMTlrSWgxS054ZTROUS80ZnBPWEl2c0V5Mi80R29yOE5KbGR0TkFlU0M2UEhMbXpUM3hnQjAzemRIZ3d2Tm9oemtKWjJYOTlBYzhIWXlKcTc3UVB3ZGpRWm91VDNiSmc4Z1U1UG14MUF6OU9lQkRWQlFXNkJxMENmbzJkUy8yd3BJcU84RDhwMlVnVHZvOGZrcFpiWHB3NmhxY3hOMFRsNk8rU0syK1M2d1pGeDNVZUJWRkdEbUZaREhvSDVJUHdWY2k1NG5abVptWm1abVptWWQxUVVjMWNEc0FSUmlKWDBWUUhZS1drQ0J6cU1vdVBrTGF0TGJWOWZQTFJ2Ym5OU3dIbFQxOVJqbGFOdkhvUUF0TndSVldENktLc1plUnFPSEg5Um12eWZGdHN2WHJPc0gvSjd1QXNnVkthczhDOVJrZmx0VWdaZThCMVVxRGtZalNIOCt0bnNFM2Y4SFVKUHNBbzJpUEs0eS95VVVxbTBXKzcwR2hYNHpzNy9Yb1VyQjdiTGJuVVI5QUptcSsrNXJPamtkTEkyYXBqK0htalYvZ2pLVTJ4Q0ZaYW5hN3hCZ0t6bzN2ODZuTVhIZGZWSHo2Ni9HL05jcjl5VUZrQ21NZlI3MXhYa09xajZkUVBtNC9CMVZNbGFyWkx1cGdDUTdoaUdVSTEvUG9nemtQNHFlVDhjQkYxSldjQjZHbW9BL0hlY3FuWmU5NDI4YVVPa1RNZjhSOUxnVXdFclo3YStHbXBiL0dUTXpNek16TXpNejY1WFRVR0M0N090NG04dkZiZjY0WWYzdEtBQktZVSs3SnRpL1JrSFhTeWlFbTlGbTJ3SUZiRjlBQWVuNUtGUzdyc04xUmdEcm91Q3hRRUhYUlNoazJ4ajE2NWh1OTV6c2ZveWxiSElOWlFENUtSVE9ydExoUERVNU5JNWhFZ3Bnb1F3Z2Q2UU01KzVISVZvM0EvUGswNWo0dXp5cUVId2VWVmptZ3gzbEFlU3dtRTlOc0Q5RzJRZm1uU2owUy9OSFZQYlJUUVhrY1hGNUNtcm0vamZVSEh3OFpYY0pCUXJKdDBUaDViVngzYTFqM2IrQlRiUHprMzQwU1AyZlhvRWV3OFVwbThjWHNTeC9UaDJNbVptWm1abVptWm4xeWhLb2l1eUMxL0UyZng2M09hUmgvVTZvNm5EVm1OK1crcEhFazNjQzc0dkxLNk1BN1hES2FzWTBIWTM2WjV4ZGE2UGdjSVdhZGN2RjdkYXRTMGJSYzJDWTJkRWZEUzZVV3crZHQzNm9pWGkzQXd2VjJRSTFOVTVOcGplbDdJb2cyVGUyU3g2aERCY1hRY0h3M3BSOWlLNkJtbVRuRmE5SHhuN3E3RXZaditjRzZMRkxqL0ZhS0NoTTNvbXFQRlBGNGlxVW8zT0RCaHBLL1p6MlEzMkE3a25yWS9FSnlrQjFJS3FZUFE0OTc0NkwyLzh3clJXY1ptWm1abVptWm1iV3BZVlE4K1RYeTJCNk51TTJ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Nek16TXpzNzd6LzFBL1RqWTJXKzVzQUFBQUFFbEZUa1N1UW1DQyIsCiAgICJUeXBlIiA6ICJmbG93Igp9Cg=="/>
    </extobj>
  </extobjs>
</s:customData>
</file>

<file path=customXml/itemProps1.xml><?xml version="1.0" encoding="utf-8"?>
<ds:datastoreItem xmlns:ds="http://schemas.openxmlformats.org/officeDocument/2006/customXml" ds:itemID="{FFF50C17-EA99-4855-B95D-4113E4D60D0B}">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3</TotalTime>
  <Words>4474</Words>
  <Application>Microsoft Macintosh PowerPoint</Application>
  <PresentationFormat>宽屏</PresentationFormat>
  <Paragraphs>811</Paragraphs>
  <Slides>27</Slides>
  <Notes>23</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27</vt:i4>
      </vt:variant>
    </vt:vector>
  </HeadingPairs>
  <TitlesOfParts>
    <vt:vector size="41" baseType="lpstr">
      <vt:lpstr>等线</vt:lpstr>
      <vt:lpstr>华文细黑</vt:lpstr>
      <vt:lpstr>微软雅黑</vt:lpstr>
      <vt:lpstr>微软雅黑 Light</vt:lpstr>
      <vt:lpstr>Arial</vt:lpstr>
      <vt:lpstr>Calibri</vt:lpstr>
      <vt:lpstr>Calibri Light</vt:lpstr>
      <vt:lpstr>Times New Roman</vt:lpstr>
      <vt:lpstr>Webdings</vt:lpstr>
      <vt:lpstr>Wingdings</vt:lpstr>
      <vt:lpstr>第一PPT，www.1ppt.com</vt:lpstr>
      <vt:lpstr>1_第一PPT，www.1ppt.com</vt:lpstr>
      <vt:lpstr>2_第一PPT，www.1ppt.com</vt:lpstr>
      <vt:lpstr>3_第一PPT，www.1ppt.com</vt:lpstr>
      <vt:lpstr>PowerPoint 演示文稿</vt:lpstr>
      <vt:lpstr>PowerPoint 演示文稿</vt:lpstr>
      <vt:lpstr>宏观环境量化评分模型</vt:lpstr>
      <vt:lpstr>宏观环境量化评分模型</vt:lpstr>
      <vt:lpstr>产业发展分析</vt:lpstr>
      <vt:lpstr>产业发展分析</vt:lpstr>
      <vt:lpstr>产业发展分析</vt:lpstr>
      <vt:lpstr>核心竞争力分析</vt:lpstr>
      <vt:lpstr>业绩分析</vt:lpstr>
      <vt:lpstr>华为的竞争优劣势</vt:lpstr>
      <vt:lpstr>华为5G产业2020年投资策略</vt:lpstr>
      <vt:lpstr>华为5G产业2020年市场策略</vt:lpstr>
      <vt:lpstr>华为5G产业2020年成本策略</vt:lpstr>
      <vt:lpstr>华为5G产业2020年供应策略</vt:lpstr>
      <vt:lpstr>建立随机森林回归模型</vt:lpstr>
      <vt:lpstr>预测2020基站规模</vt:lpstr>
      <vt:lpstr>PowerPoint 演示文稿</vt:lpstr>
      <vt:lpstr>资产与偿债能力&amp;盈利能力：偿债能力弱</vt:lpstr>
      <vt:lpstr>现金流量：现金流紧张</vt:lpstr>
      <vt:lpstr>杜邦综合分析体系</vt:lpstr>
      <vt:lpstr>亏损风险</vt:lpstr>
      <vt:lpstr>汇率风险</vt:lpstr>
      <vt:lpstr>信用风险</vt:lpstr>
      <vt:lpstr>该项目的远期收益定量分析</vt:lpstr>
      <vt:lpstr>该项目可能的远期收益定性分析</vt:lpstr>
      <vt:lpstr>华为对该项目的风险承受力</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田恬</dc:creator>
  <cp:lastModifiedBy>a922</cp:lastModifiedBy>
  <cp:revision>91</cp:revision>
  <dcterms:created xsi:type="dcterms:W3CDTF">2020-04-22T07:31:00Z</dcterms:created>
  <dcterms:modified xsi:type="dcterms:W3CDTF">2020-04-25T10:38:56Z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