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0F8C9-BE00-4E8F-96C3-613B4BDFFB5A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01835-BDE6-4607-A8DF-EFC915870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8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01835-BDE6-4607-A8DF-EFC915870F3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01835-BDE6-4607-A8DF-EFC915870F3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1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Breast Cancer Wisconsin (Prognostic) Data Set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01835-BDE6-4607-A8DF-EFC915870F3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9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D0691-FF89-473C-9B06-7750DA03E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324D88-26AE-42F5-87A7-6D7A54F0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5B212-F7EF-4854-ABE3-4230098D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EE1C0-6F11-40E7-916C-5D41BA21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CD54B-CC2D-4FF8-AB37-B767EFC9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4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EA92C-11E3-4CC6-872C-783EB4C4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1EE67C-3FF1-4EF0-9149-8E117A7B4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33B68-8ED5-4AA9-B4A0-2437387D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0012B-2B6F-4C6E-926F-E0375863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BB015-AFB9-41AB-9D60-6A18A9D3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41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6DEB77-D9B7-4DDC-8970-2BCABCFB4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8B04EF-F15D-49B5-B38A-DD9B20C7F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A7209-E431-4661-AAF0-7045346D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1FCE7-350D-4072-BAD6-188FBDCB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DB2DC-CD9B-46B1-9F7B-B09C0D1B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7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010B1-E0BC-48F2-96F3-A4BE9D22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5F980-40D0-4576-979E-852A893C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2F843-DF2B-4391-84A6-A822DBD3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BA81D-1CE3-49CC-A6BF-EDF8804F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0C4AF-CC1A-4BB3-9096-309B56FE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8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4B025-1E2C-4F49-B2DE-67504FB0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9CF6D-7157-4454-AE59-1AA29471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EA6F7-0464-499D-BEDC-10C8F2C2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D8EE2-6113-4FA3-AC4A-1F742C7F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0491F-D80A-4543-B601-34BC69E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5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C6A96-30F5-4BB9-BE93-D1FF91C8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12905-24DE-4C1F-877D-20659FEF1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4E4AA9-9976-412E-AA91-952EEFEF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7CEDB-E383-482A-99B6-FFDDF45A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1CF62-C61F-4DBD-AE8D-403DD37F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69E1B-ADDE-48D5-9C80-387DA68F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1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1968D-CEE8-4923-918E-51B37ECD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512F0-1E82-4A5B-BB0E-125A56AD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DBBBB-BF67-4107-9F83-ADB24AC4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06F0C7-133D-462D-A582-CDBE8ED1C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6CB6BF-650B-4237-9AF0-B78B83700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37404F-183E-4081-851A-4DC1031F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86F36B-73FA-4A84-B3C4-C49B826F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7B3777-E08A-4A50-9D0E-984FDE96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8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F28E1-C38F-476F-BE65-CB60B841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FFF903-9B57-47BD-8A1D-BFEE1C4D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E23FC-F933-4277-8303-7CE56E64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4A57D2-6BED-4A5B-B93E-731C75C5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3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BD9707-B300-4325-B1D8-47DECD722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1D37FE-6BDD-448D-B6D7-E2A2EE70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D4AED-D22F-4478-B194-BFF044E1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0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1491-DC1F-41EE-BBAE-A85FA49E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E2248D-D6B8-4EB3-ACD0-6E4350F0E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14900-E8BB-42B5-9816-0D2B3E4D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523E90-537D-4FAC-90B2-4D022A5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02150-A8C1-4DE7-BF55-073CD5139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D06570-66B1-4CE2-A67B-CA0D237C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2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97BCD-375A-48C4-9882-1A83F8E4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759746-250D-41D7-B213-A5E08045B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25CBED-5AB9-494A-91CE-EECF3CF4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C50E3-1807-4468-9255-025EA611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DCCFBC-87F9-4F8E-890C-65491D61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8BE8B-8ACC-4FBC-9A43-F376D3E5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2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4D9C64-CF51-48DB-8782-B5AB8640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C03F3-A699-40B7-A6F6-1C305290A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44ABB-1C35-480D-BC11-3F3C8E58C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F2719-3137-4A93-9022-6375E7B770CF}" type="datetimeFigureOut">
              <a:rPr lang="ko-KR" altLang="en-US" smtClean="0"/>
              <a:t>2022-04-27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7DC3F-3D49-4761-8317-6D28567B7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0DE8D-118F-446D-90A4-C25E099A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5704-F5DB-44AB-B33B-B9A093A1B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9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D2AD-3605-4587-BF9F-AF39D626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C89A4-B9CC-4E40-B703-B80C290A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https://archive.ics.uci.edu/ml/index.php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051CD7-A94D-4894-8E3B-04874D2B6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79" y="3104040"/>
            <a:ext cx="6210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1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C4E5-A808-4105-A718-ED0A8C5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Diabetic Retinopathy Debrecen Data Set Data Set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D12A0-6F45-4567-9BEA-2A300849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618"/>
          </a:xfrm>
        </p:spPr>
        <p:txBody>
          <a:bodyPr/>
          <a:lstStyle/>
          <a:p>
            <a:r>
              <a:rPr lang="en-US" altLang="ko-KR"/>
              <a:t>https://archive.ics.uci.edu/ml/datasets/Diabetic+Retinopathy+Debrecen+Data+Set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6BA9C47-832E-4334-B25D-DAFEF6499BB5}"/>
              </a:ext>
            </a:extLst>
          </p:cNvPr>
          <p:cNvSpPr txBox="1">
            <a:spLocks/>
          </p:cNvSpPr>
          <p:nvPr/>
        </p:nvSpPr>
        <p:spPr>
          <a:xfrm>
            <a:off x="838200" y="2977271"/>
            <a:ext cx="10515600" cy="3024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altLang="ko-KR" b="1"/>
            </a:br>
            <a:r>
              <a:rPr lang="en-US" altLang="ko-KR" b="1"/>
              <a:t>Attribute Information:</a:t>
            </a:r>
            <a:endParaRPr lang="en-US" altLang="ko-KR"/>
          </a:p>
          <a:p>
            <a:r>
              <a:rPr lang="en-US" altLang="ko-KR"/>
              <a:t>0) The binary result of quality assessment. 0 = bad quality 1 = sufficient quality.</a:t>
            </a:r>
            <a:br>
              <a:rPr lang="en-US" altLang="ko-KR"/>
            </a:br>
            <a:r>
              <a:rPr lang="en-US" altLang="ko-KR"/>
              <a:t>1) The binary result of pre-screening, where 1 indicates severe retinal abnormality and 0 its lack.</a:t>
            </a:r>
            <a:br>
              <a:rPr lang="en-US" altLang="ko-KR"/>
            </a:br>
            <a:r>
              <a:rPr lang="en-US" altLang="ko-KR"/>
              <a:t>2-7) The results of MA detection. Each feature value stand for the</a:t>
            </a:r>
            <a:br>
              <a:rPr lang="en-US" altLang="ko-KR"/>
            </a:br>
            <a:r>
              <a:rPr lang="en-US" altLang="ko-KR"/>
              <a:t>number of MAs found at the confidence levels alpha = 0.5, . . . , 1, respectively.</a:t>
            </a:r>
            <a:br>
              <a:rPr lang="en-US" altLang="ko-KR"/>
            </a:br>
            <a:r>
              <a:rPr lang="en-US" altLang="ko-KR"/>
              <a:t>8-15) contain the same information as 2-7) for exudates. However,</a:t>
            </a:r>
            <a:br>
              <a:rPr lang="en-US" altLang="ko-KR"/>
            </a:br>
            <a:r>
              <a:rPr lang="en-US" altLang="ko-KR"/>
              <a:t>as exudates are represented by a set of points rather than the number of</a:t>
            </a:r>
            <a:br>
              <a:rPr lang="en-US" altLang="ko-KR"/>
            </a:br>
            <a:r>
              <a:rPr lang="en-US" altLang="ko-KR"/>
              <a:t>pixels constructing the lesions, these features are normalized by dividing the</a:t>
            </a:r>
            <a:br>
              <a:rPr lang="en-US" altLang="ko-KR"/>
            </a:br>
            <a:r>
              <a:rPr lang="en-US" altLang="ko-KR"/>
              <a:t>number of lesions with the diameter of the ROI to compensate different image</a:t>
            </a:r>
            <a:br>
              <a:rPr lang="en-US" altLang="ko-KR"/>
            </a:br>
            <a:r>
              <a:rPr lang="en-US" altLang="ko-KR"/>
              <a:t>sizes.</a:t>
            </a:r>
            <a:br>
              <a:rPr lang="en-US" altLang="ko-KR"/>
            </a:br>
            <a:r>
              <a:rPr lang="en-US" altLang="ko-KR"/>
              <a:t>16) The euclidean distance of the center of</a:t>
            </a:r>
            <a:br>
              <a:rPr lang="en-US" altLang="ko-KR"/>
            </a:br>
            <a:r>
              <a:rPr lang="en-US" altLang="ko-KR"/>
              <a:t>the macula and the center of the optic disc to provide important information</a:t>
            </a:r>
            <a:br>
              <a:rPr lang="en-US" altLang="ko-KR"/>
            </a:br>
            <a:r>
              <a:rPr lang="en-US" altLang="ko-KR"/>
              <a:t>regarding the patientâ€™s condition. This feature</a:t>
            </a:r>
            <a:br>
              <a:rPr lang="en-US" altLang="ko-KR"/>
            </a:br>
            <a:r>
              <a:rPr lang="en-US" altLang="ko-KR"/>
              <a:t>is also normalized with the diameter of the ROI.</a:t>
            </a:r>
            <a:br>
              <a:rPr lang="en-US" altLang="ko-KR"/>
            </a:br>
            <a:r>
              <a:rPr lang="en-US" altLang="ko-KR"/>
              <a:t>17) The diameter of the optic disc.</a:t>
            </a:r>
            <a:br>
              <a:rPr lang="en-US" altLang="ko-KR"/>
            </a:br>
            <a:r>
              <a:rPr lang="en-US" altLang="ko-KR"/>
              <a:t>18) The binary result of the AM/FM-based classification.</a:t>
            </a:r>
            <a:br>
              <a:rPr lang="en-US" altLang="ko-KR"/>
            </a:br>
            <a:r>
              <a:rPr lang="en-US" altLang="ko-KR"/>
              <a:t>19) Class label. 1 = contains signs of DR (Accumulative label for the Messidor classes 1, 2, 3), 0 = no signs of DR.</a:t>
            </a:r>
          </a:p>
          <a:p>
            <a:br>
              <a:rPr lang="en-US" altLang="ko-KR"/>
            </a:b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E420EE-5E81-4551-9727-C349964A3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7" y="5465243"/>
            <a:ext cx="9694416" cy="13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6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C4E5-A808-4105-A718-ED0A8C5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Heart failure clinical records Data Set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D12A0-6F45-4567-9BEA-2A300849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618"/>
          </a:xfrm>
        </p:spPr>
        <p:txBody>
          <a:bodyPr/>
          <a:lstStyle/>
          <a:p>
            <a:r>
              <a:rPr lang="en-US" altLang="ko-KR"/>
              <a:t>https://archive.ics.uci.edu/ml/datasets/Heart+failure+clinical+records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6BA9C47-832E-4334-B25D-DAFEF6499BB5}"/>
              </a:ext>
            </a:extLst>
          </p:cNvPr>
          <p:cNvSpPr txBox="1">
            <a:spLocks/>
          </p:cNvSpPr>
          <p:nvPr/>
        </p:nvSpPr>
        <p:spPr>
          <a:xfrm>
            <a:off x="838200" y="2675431"/>
            <a:ext cx="10515600" cy="3024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Attribute Information:</a:t>
            </a:r>
            <a:endParaRPr lang="en-US" altLang="ko-KR"/>
          </a:p>
          <a:p>
            <a:r>
              <a:rPr lang="en-US" altLang="ko-KR"/>
              <a:t>Thirteen (13) clinical features: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- age: age of the patient (years)</a:t>
            </a:r>
            <a:br>
              <a:rPr lang="en-US" altLang="ko-KR"/>
            </a:br>
            <a:r>
              <a:rPr lang="en-US" altLang="ko-KR"/>
              <a:t>- anaemia: decrease of red blood cells or hemoglobin (boolean)</a:t>
            </a:r>
            <a:br>
              <a:rPr lang="en-US" altLang="ko-KR"/>
            </a:br>
            <a:r>
              <a:rPr lang="en-US" altLang="ko-KR"/>
              <a:t>- high blood pressure: if the patient has hypertension (boolean)</a:t>
            </a:r>
            <a:br>
              <a:rPr lang="en-US" altLang="ko-KR"/>
            </a:br>
            <a:r>
              <a:rPr lang="en-US" altLang="ko-KR"/>
              <a:t>- creatinine phosphokinase (CPK): level of the CPK enzyme in the blood (mcg/L)</a:t>
            </a:r>
            <a:br>
              <a:rPr lang="en-US" altLang="ko-KR"/>
            </a:br>
            <a:r>
              <a:rPr lang="en-US" altLang="ko-KR"/>
              <a:t>- diabetes: if the patient has diabetes (boolean)</a:t>
            </a:r>
            <a:br>
              <a:rPr lang="en-US" altLang="ko-KR"/>
            </a:br>
            <a:r>
              <a:rPr lang="en-US" altLang="ko-KR"/>
              <a:t>- ejection fraction: percentage of blood leaving the heart at each contraction (percentage)</a:t>
            </a:r>
            <a:br>
              <a:rPr lang="en-US" altLang="ko-KR"/>
            </a:br>
            <a:r>
              <a:rPr lang="en-US" altLang="ko-KR"/>
              <a:t>- platelets: platelets in the blood (kiloplatelets/mL)</a:t>
            </a:r>
            <a:br>
              <a:rPr lang="en-US" altLang="ko-KR"/>
            </a:br>
            <a:r>
              <a:rPr lang="en-US" altLang="ko-KR"/>
              <a:t>- sex: woman or man (binary)</a:t>
            </a:r>
            <a:br>
              <a:rPr lang="en-US" altLang="ko-KR"/>
            </a:br>
            <a:r>
              <a:rPr lang="en-US" altLang="ko-KR"/>
              <a:t>- serum creatinine: level of serum creatinine in the blood (mg/dL)</a:t>
            </a:r>
            <a:br>
              <a:rPr lang="en-US" altLang="ko-KR"/>
            </a:br>
            <a:r>
              <a:rPr lang="en-US" altLang="ko-KR"/>
              <a:t>- serum sodium: level of serum sodium in the blood (mEq/L)</a:t>
            </a:r>
            <a:br>
              <a:rPr lang="en-US" altLang="ko-KR"/>
            </a:br>
            <a:r>
              <a:rPr lang="en-US" altLang="ko-KR"/>
              <a:t>- smoking: if the patient smokes or not (boolean)</a:t>
            </a:r>
            <a:br>
              <a:rPr lang="en-US" altLang="ko-KR"/>
            </a:br>
            <a:r>
              <a:rPr lang="en-US" altLang="ko-KR"/>
              <a:t>- time: follow-up period (days)</a:t>
            </a:r>
            <a:br>
              <a:rPr lang="en-US" altLang="ko-KR"/>
            </a:br>
            <a:r>
              <a:rPr lang="en-US" altLang="ko-KR"/>
              <a:t>- [target] death event: if the patient deceased during the follow-up period (boolean)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456B86-EF3D-41D0-81D0-6D05FBFA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755"/>
            <a:ext cx="121634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0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C4E5-A808-4105-A718-ED0A8C5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Parkinsons Data Set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D12A0-6F45-4567-9BEA-2A300849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618"/>
          </a:xfrm>
        </p:spPr>
        <p:txBody>
          <a:bodyPr/>
          <a:lstStyle/>
          <a:p>
            <a:r>
              <a:rPr lang="en-US" altLang="ko-KR"/>
              <a:t>https://archive.ics.uci.edu/ml/datasets/Parkinsons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6BA9C47-832E-4334-B25D-DAFEF6499BB5}"/>
              </a:ext>
            </a:extLst>
          </p:cNvPr>
          <p:cNvSpPr txBox="1">
            <a:spLocks/>
          </p:cNvSpPr>
          <p:nvPr/>
        </p:nvSpPr>
        <p:spPr>
          <a:xfrm>
            <a:off x="838200" y="2675431"/>
            <a:ext cx="10515600" cy="3024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Attribute Information:</a:t>
            </a:r>
            <a:endParaRPr lang="en-US" altLang="ko-KR"/>
          </a:p>
          <a:p>
            <a:r>
              <a:rPr lang="en-US" altLang="ko-KR"/>
              <a:t>Matrix column entries (attributes):</a:t>
            </a:r>
            <a:br>
              <a:rPr lang="en-US" altLang="ko-KR"/>
            </a:br>
            <a:r>
              <a:rPr lang="en-US" altLang="ko-KR"/>
              <a:t>name - ASCII subject name and recording number</a:t>
            </a:r>
            <a:br>
              <a:rPr lang="en-US" altLang="ko-KR"/>
            </a:br>
            <a:r>
              <a:rPr lang="en-US" altLang="ko-KR"/>
              <a:t>MDVP:Fo(Hz) - Average vocal fundamental frequency</a:t>
            </a:r>
            <a:br>
              <a:rPr lang="en-US" altLang="ko-KR"/>
            </a:br>
            <a:r>
              <a:rPr lang="en-US" altLang="ko-KR"/>
              <a:t>MDVP:Fhi(Hz) - Maximum vocal fundamental frequency</a:t>
            </a:r>
            <a:br>
              <a:rPr lang="en-US" altLang="ko-KR"/>
            </a:br>
            <a:r>
              <a:rPr lang="en-US" altLang="ko-KR"/>
              <a:t>MDVP:Flo(Hz) - Minimum vocal fundamental frequency</a:t>
            </a:r>
            <a:br>
              <a:rPr lang="en-US" altLang="ko-KR"/>
            </a:br>
            <a:r>
              <a:rPr lang="en-US" altLang="ko-KR"/>
              <a:t>MDVP:Jitter(%),MDVP:Jitter(Abs),MDVP:RAP,MDVP:PPQ,Jitter:DDP - Several measures of variation in fundamental frequency</a:t>
            </a:r>
            <a:br>
              <a:rPr lang="en-US" altLang="ko-KR"/>
            </a:br>
            <a:r>
              <a:rPr lang="en-US" altLang="ko-KR"/>
              <a:t>MDVP:Shimmer,MDVP:Shimmer(dB),Shimmer:APQ3,Shimmer:APQ5,MDVP:APQ,Shimmer:DDA - Several measures of variation in amplitude</a:t>
            </a:r>
            <a:br>
              <a:rPr lang="en-US" altLang="ko-KR"/>
            </a:br>
            <a:r>
              <a:rPr lang="en-US" altLang="ko-KR"/>
              <a:t>NHR,HNR - Two measures of ratio of noise to tonal components in the voice</a:t>
            </a:r>
            <a:br>
              <a:rPr lang="en-US" altLang="ko-KR"/>
            </a:br>
            <a:r>
              <a:rPr lang="en-US" altLang="ko-KR"/>
              <a:t>status - Health status of the subject (one) - Parkinson's, (zero) - healthy</a:t>
            </a:r>
            <a:br>
              <a:rPr lang="en-US" altLang="ko-KR"/>
            </a:br>
            <a:r>
              <a:rPr lang="en-US" altLang="ko-KR"/>
              <a:t>RPDE,D2 - Two nonlinear dynamical complexity measures</a:t>
            </a:r>
            <a:br>
              <a:rPr lang="en-US" altLang="ko-KR"/>
            </a:br>
            <a:r>
              <a:rPr lang="en-US" altLang="ko-KR"/>
              <a:t>DFA - Signal fractal scaling exponent</a:t>
            </a:r>
            <a:br>
              <a:rPr lang="en-US" altLang="ko-KR"/>
            </a:br>
            <a:r>
              <a:rPr lang="en-US" altLang="ko-KR"/>
              <a:t>spread1,spread2,PPE - Three nonlinear measures of fundamental frequency variation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A08F67-C908-484A-AE7C-F19CD84C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48" y="5245118"/>
            <a:ext cx="4431252" cy="14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C4E5-A808-4105-A718-ED0A8C5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b="1"/>
              <a:t>Thoracic Surgery Data Data Set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D12A0-6F45-4567-9BEA-2A300849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618"/>
          </a:xfrm>
        </p:spPr>
        <p:txBody>
          <a:bodyPr/>
          <a:lstStyle/>
          <a:p>
            <a:r>
              <a:rPr lang="en-US" altLang="ko-KR"/>
              <a:t>https://archive.ics.uci.edu/ml/datasets/Thoracic+Surgery+Data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6BA9C47-832E-4334-B25D-DAFEF6499BB5}"/>
              </a:ext>
            </a:extLst>
          </p:cNvPr>
          <p:cNvSpPr txBox="1">
            <a:spLocks/>
          </p:cNvSpPr>
          <p:nvPr/>
        </p:nvSpPr>
        <p:spPr>
          <a:xfrm>
            <a:off x="838200" y="2675431"/>
            <a:ext cx="10515600" cy="3024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N: Diagnosis - specific combination of ICD-10 codes for primary and secondary as well multiple tumours if any (DGN3,DGN2,DGN4,DGN6,DGN5,DGN8,DGN1)</a:t>
            </a:r>
            <a:br>
              <a:rPr lang="en-US" altLang="ko-KR"/>
            </a:br>
            <a:r>
              <a:rPr lang="en-US" altLang="ko-KR"/>
              <a:t>2. PRE4: Forced vital capacity - FVC (numeric)</a:t>
            </a:r>
            <a:br>
              <a:rPr lang="en-US" altLang="ko-KR"/>
            </a:br>
            <a:r>
              <a:rPr lang="en-US" altLang="ko-KR"/>
              <a:t>3. PRE5: Volume that has been exhaled at the end of the first second of forced expiration - FEV1 (numeric)</a:t>
            </a:r>
            <a:br>
              <a:rPr lang="en-US" altLang="ko-KR"/>
            </a:br>
            <a:r>
              <a:rPr lang="en-US" altLang="ko-KR"/>
              <a:t>4. PRE6: Performance status - Zubrod scale (PRZ2,PRZ1,PRZ0)</a:t>
            </a:r>
            <a:br>
              <a:rPr lang="en-US" altLang="ko-KR"/>
            </a:br>
            <a:r>
              <a:rPr lang="en-US" altLang="ko-KR"/>
              <a:t>5. PRE7: Pain before surgery (T,F)</a:t>
            </a:r>
            <a:br>
              <a:rPr lang="en-US" altLang="ko-KR"/>
            </a:br>
            <a:r>
              <a:rPr lang="en-US" altLang="ko-KR"/>
              <a:t>6. PRE8: Haemoptysis before surgery (T,F)</a:t>
            </a:r>
            <a:br>
              <a:rPr lang="en-US" altLang="ko-KR"/>
            </a:br>
            <a:r>
              <a:rPr lang="en-US" altLang="ko-KR"/>
              <a:t>7. PRE9: Dyspnoea before surgery (T,F)</a:t>
            </a:r>
            <a:br>
              <a:rPr lang="en-US" altLang="ko-KR"/>
            </a:br>
            <a:r>
              <a:rPr lang="en-US" altLang="ko-KR"/>
              <a:t>8. PRE10: Cough before surgery (T,F)</a:t>
            </a:r>
            <a:br>
              <a:rPr lang="en-US" altLang="ko-KR"/>
            </a:br>
            <a:r>
              <a:rPr lang="en-US" altLang="ko-KR"/>
              <a:t>9. PRE11: Weakness before surgery (T,F)</a:t>
            </a:r>
            <a:br>
              <a:rPr lang="en-US" altLang="ko-KR"/>
            </a:br>
            <a:r>
              <a:rPr lang="en-US" altLang="ko-KR"/>
              <a:t>10. PRE14: T in clinical TNM - size of the original tumour, from OC11 (smallest) to OC14 (largest) (OC11,OC14,OC12,OC13)</a:t>
            </a:r>
            <a:br>
              <a:rPr lang="en-US" altLang="ko-KR"/>
            </a:br>
            <a:r>
              <a:rPr lang="en-US" altLang="ko-KR"/>
              <a:t>11. PRE17: Type 2 DM - diabetes mellitus (T,F)</a:t>
            </a:r>
            <a:br>
              <a:rPr lang="en-US" altLang="ko-KR"/>
            </a:br>
            <a:r>
              <a:rPr lang="en-US" altLang="ko-KR"/>
              <a:t>12. PRE19: MI up to 6 months (T,F)</a:t>
            </a:r>
            <a:br>
              <a:rPr lang="en-US" altLang="ko-KR"/>
            </a:br>
            <a:r>
              <a:rPr lang="en-US" altLang="ko-KR"/>
              <a:t>13. PRE25: PAD - peripheral arterial diseases (T,F)</a:t>
            </a:r>
            <a:br>
              <a:rPr lang="en-US" altLang="ko-KR"/>
            </a:br>
            <a:r>
              <a:rPr lang="en-US" altLang="ko-KR"/>
              <a:t>14. PRE30: Smoking (T,F)</a:t>
            </a:r>
            <a:br>
              <a:rPr lang="en-US" altLang="ko-KR"/>
            </a:br>
            <a:r>
              <a:rPr lang="en-US" altLang="ko-KR"/>
              <a:t>15. PRE32: Asthma (T,F)</a:t>
            </a:r>
            <a:br>
              <a:rPr lang="en-US" altLang="ko-KR"/>
            </a:br>
            <a:r>
              <a:rPr lang="en-US" altLang="ko-KR"/>
              <a:t>16. AGE: Age at surgery (numeric)</a:t>
            </a:r>
            <a:br>
              <a:rPr lang="en-US" altLang="ko-KR"/>
            </a:br>
            <a:r>
              <a:rPr lang="en-US" altLang="ko-KR"/>
              <a:t>17. Risk1Y: 1 year survival period - (T)rue value if died (T,F)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Class Distribution: the class value (Risk1Y) is binary valued.</a:t>
            </a:r>
            <a:br>
              <a:rPr lang="en-US" altLang="ko-KR"/>
            </a:br>
            <a:r>
              <a:rPr lang="en-US" altLang="ko-KR"/>
              <a:t>Risk1Y Value: Number of Instances:</a:t>
            </a:r>
            <a:br>
              <a:rPr lang="en-US" altLang="ko-KR"/>
            </a:br>
            <a:r>
              <a:rPr lang="en-US" altLang="ko-KR"/>
              <a:t>T 70</a:t>
            </a:r>
            <a:br>
              <a:rPr lang="en-US" altLang="ko-KR"/>
            </a:br>
            <a:r>
              <a:rPr lang="en-US" altLang="ko-KR"/>
              <a:t>N 400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E124A-EECE-4CF7-B650-2E4797DA2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19156"/>
            <a:ext cx="8623176" cy="143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5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C4E5-A808-4105-A718-ED0A8C5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b="1"/>
              <a:t>SPECTF Heart Data Set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D12A0-6F45-4567-9BEA-2A300849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618"/>
          </a:xfrm>
        </p:spPr>
        <p:txBody>
          <a:bodyPr/>
          <a:lstStyle/>
          <a:p>
            <a:r>
              <a:rPr lang="en-US" altLang="ko-KR"/>
              <a:t>https://archive.ics.uci.edu/ml/datasets/SPECTF+Heart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6BA9C47-832E-4334-B25D-DAFEF6499BB5}"/>
              </a:ext>
            </a:extLst>
          </p:cNvPr>
          <p:cNvSpPr txBox="1">
            <a:spLocks/>
          </p:cNvSpPr>
          <p:nvPr/>
        </p:nvSpPr>
        <p:spPr>
          <a:xfrm>
            <a:off x="838200" y="2675431"/>
            <a:ext cx="10515600" cy="3024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br>
              <a:rPr lang="en-US" altLang="ko-KR" b="1"/>
            </a:br>
            <a:r>
              <a:rPr lang="en-US" altLang="ko-KR" b="1"/>
              <a:t>Attribute Information:</a:t>
            </a:r>
            <a:endParaRPr lang="en-US" altLang="ko-KR"/>
          </a:p>
          <a:p>
            <a:r>
              <a:rPr lang="en-US" altLang="ko-KR"/>
              <a:t>1. OVERALL_DIAGNOSIS: 0,1 (class attribute, binary)</a:t>
            </a:r>
            <a:br>
              <a:rPr lang="en-US" altLang="ko-KR"/>
            </a:br>
            <a:r>
              <a:rPr lang="en-US" altLang="ko-KR"/>
              <a:t>2. F1R: continuous (count in ROI (region of interest) 1 in rest)</a:t>
            </a:r>
            <a:br>
              <a:rPr lang="en-US" altLang="ko-KR"/>
            </a:br>
            <a:r>
              <a:rPr lang="en-US" altLang="ko-KR"/>
              <a:t>3. F1S: continuous (count in ROI 1 in stress)</a:t>
            </a:r>
            <a:br>
              <a:rPr lang="en-US" altLang="ko-KR"/>
            </a:br>
            <a:r>
              <a:rPr lang="en-US" altLang="ko-KR"/>
              <a:t>4. F2R: continuous (count in ROI 2 in rest)</a:t>
            </a:r>
            <a:br>
              <a:rPr lang="en-US" altLang="ko-KR"/>
            </a:br>
            <a:r>
              <a:rPr lang="en-US" altLang="ko-KR"/>
              <a:t>29. F14S: continuous (count in ROI 14 in stress)</a:t>
            </a:r>
            <a:br>
              <a:rPr lang="en-US" altLang="ko-KR"/>
            </a:br>
            <a:r>
              <a:rPr lang="en-US" altLang="ko-KR"/>
              <a:t>30. F15R: continuous (count in ROI 15 in rest)</a:t>
            </a:r>
            <a:br>
              <a:rPr lang="en-US" altLang="ko-KR"/>
            </a:br>
            <a:r>
              <a:rPr lang="en-US" altLang="ko-KR"/>
              <a:t>31. F15S: continuous (count in ROI 15 in stress)</a:t>
            </a:r>
            <a:br>
              <a:rPr lang="en-US" altLang="ko-KR"/>
            </a:br>
            <a:r>
              <a:rPr lang="en-US" altLang="ko-KR"/>
              <a:t>32. F16R: continuous (count in ROI 16 in rest)</a:t>
            </a:r>
            <a:br>
              <a:rPr lang="en-US" altLang="ko-KR"/>
            </a:br>
            <a:r>
              <a:rPr lang="en-US" altLang="ko-KR"/>
              <a:t>33. F16S: continuous (count in ROI 16 in stress)</a:t>
            </a:r>
            <a:br>
              <a:rPr lang="en-US" altLang="ko-KR"/>
            </a:br>
            <a:r>
              <a:rPr lang="en-US" altLang="ko-KR"/>
              <a:t>34. F17R: continuous (count in ROI 17 in rest)</a:t>
            </a:r>
            <a:br>
              <a:rPr lang="en-US" altLang="ko-KR"/>
            </a:br>
            <a:r>
              <a:rPr lang="en-US" altLang="ko-KR"/>
              <a:t>35. F17S: continuous (count in ROI 17 in stress)</a:t>
            </a:r>
            <a:br>
              <a:rPr lang="en-US" altLang="ko-KR"/>
            </a:br>
            <a:r>
              <a:rPr lang="en-US" altLang="ko-KR"/>
              <a:t>36. F18R: continuous (count in ROI 18 in rest)</a:t>
            </a:r>
            <a:br>
              <a:rPr lang="en-US" altLang="ko-KR"/>
            </a:br>
            <a:r>
              <a:rPr lang="en-US" altLang="ko-KR"/>
              <a:t>37. F18S: continuous (count in ROI 18 in stress)</a:t>
            </a:r>
            <a:br>
              <a:rPr lang="en-US" altLang="ko-KR"/>
            </a:br>
            <a:r>
              <a:rPr lang="en-US" altLang="ko-KR"/>
              <a:t>38. F19R: continuous (count in ROI 19 in rest)</a:t>
            </a:r>
            <a:br>
              <a:rPr lang="en-US" altLang="ko-KR"/>
            </a:br>
            <a:r>
              <a:rPr lang="en-US" altLang="ko-KR"/>
              <a:t>39. F19S: continuous (count in ROI 19 in stress)</a:t>
            </a:r>
            <a:br>
              <a:rPr lang="en-US" altLang="ko-KR"/>
            </a:br>
            <a:r>
              <a:rPr lang="en-US" altLang="ko-KR"/>
              <a:t>40. F20R: continuous (count in ROI 20 in rest)</a:t>
            </a:r>
            <a:br>
              <a:rPr lang="en-US" altLang="ko-KR"/>
            </a:br>
            <a:r>
              <a:rPr lang="en-US" altLang="ko-KR"/>
              <a:t>41. F20S: continuous (count in ROI 20 in stress)</a:t>
            </a:r>
            <a:br>
              <a:rPr lang="en-US" altLang="ko-KR"/>
            </a:br>
            <a:r>
              <a:rPr lang="en-US" altLang="ko-KR"/>
              <a:t>42. F21R: continuous (count in ROI 21 in rest)</a:t>
            </a:r>
            <a:br>
              <a:rPr lang="en-US" altLang="ko-KR"/>
            </a:br>
            <a:r>
              <a:rPr lang="en-US" altLang="ko-KR"/>
              <a:t>43. F21S: continuous (count in ROI 21 in stress)</a:t>
            </a:r>
            <a:br>
              <a:rPr lang="en-US" altLang="ko-KR"/>
            </a:br>
            <a:r>
              <a:rPr lang="en-US" altLang="ko-KR"/>
              <a:t>44. F22R: continuous (count in ROI 22 in rest)</a:t>
            </a:r>
            <a:br>
              <a:rPr lang="en-US" altLang="ko-KR"/>
            </a:br>
            <a:r>
              <a:rPr lang="en-US" altLang="ko-KR"/>
              <a:t>45. F22S: continuous (count in ROI 22 in stress)</a:t>
            </a:r>
            <a:br>
              <a:rPr lang="en-US" altLang="ko-KR"/>
            </a:br>
            <a:r>
              <a:rPr lang="en-US" altLang="ko-KR"/>
              <a:t>- all continuous attributes have integer values from the 0 to 100</a:t>
            </a:r>
            <a:br>
              <a:rPr lang="en-US" altLang="ko-KR"/>
            </a:br>
            <a:r>
              <a:rPr lang="en-US" altLang="ko-KR"/>
              <a:t>- dataset is divided into:</a:t>
            </a:r>
            <a:br>
              <a:rPr lang="en-US" altLang="ko-KR"/>
            </a:br>
            <a:r>
              <a:rPr lang="en-US" altLang="ko-KR"/>
              <a:t>-- training data ("SPECTF.train" 80 instances)</a:t>
            </a:r>
            <a:br>
              <a:rPr lang="en-US" altLang="ko-KR"/>
            </a:br>
            <a:r>
              <a:rPr lang="en-US" altLang="ko-KR"/>
              <a:t>-- testing data ("SPECTF.test" 187 instances)</a:t>
            </a:r>
          </a:p>
          <a:p>
            <a:br>
              <a:rPr lang="en-US" altLang="ko-KR"/>
            </a:b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AAE85-D073-4727-9F7F-AF013D2D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6" y="4993411"/>
            <a:ext cx="10239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C4E5-A808-4105-A718-ED0A8C59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/>
              <a:t>Breast Cancer Wisconsin (Prognostic) Data Set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5D12A0-6F45-4567-9BEA-2A300849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618"/>
          </a:xfrm>
        </p:spPr>
        <p:txBody>
          <a:bodyPr/>
          <a:lstStyle/>
          <a:p>
            <a:r>
              <a:rPr lang="en-US" altLang="ko-KR"/>
              <a:t>https://archive.ics.uci.edu/ml/datasets/Breast+Cancer+Wisconsin+%28Prognostic%29</a:t>
            </a:r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6BA9C47-832E-4334-B25D-DAFEF6499BB5}"/>
              </a:ext>
            </a:extLst>
          </p:cNvPr>
          <p:cNvSpPr txBox="1">
            <a:spLocks/>
          </p:cNvSpPr>
          <p:nvPr/>
        </p:nvSpPr>
        <p:spPr>
          <a:xfrm>
            <a:off x="838200" y="2675431"/>
            <a:ext cx="10515600" cy="30240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1) ID number</a:t>
            </a:r>
            <a:br>
              <a:rPr lang="en-US" altLang="ko-KR"/>
            </a:br>
            <a:r>
              <a:rPr lang="en-US" altLang="ko-KR"/>
              <a:t>2) Outcome (R = recur, N = nonrecur)</a:t>
            </a:r>
            <a:br>
              <a:rPr lang="en-US" altLang="ko-KR"/>
            </a:br>
            <a:r>
              <a:rPr lang="en-US" altLang="ko-KR"/>
              <a:t>3) Time (recurrence time if field 2 = R, disease-free time if field 2 = N)</a:t>
            </a:r>
            <a:br>
              <a:rPr lang="en-US" altLang="ko-KR"/>
            </a:br>
            <a:r>
              <a:rPr lang="en-US" altLang="ko-KR"/>
              <a:t>4-33) Ten real-valued features are computed for each cell nucleus: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a) radius (mean of distances from center to points on the perimeter)</a:t>
            </a:r>
            <a:br>
              <a:rPr lang="en-US" altLang="ko-KR"/>
            </a:br>
            <a:r>
              <a:rPr lang="en-US" altLang="ko-KR"/>
              <a:t>b) texture (standard deviation of gray-scale values)</a:t>
            </a:r>
            <a:br>
              <a:rPr lang="en-US" altLang="ko-KR"/>
            </a:br>
            <a:r>
              <a:rPr lang="en-US" altLang="ko-KR"/>
              <a:t>c) perimeter</a:t>
            </a:r>
            <a:br>
              <a:rPr lang="en-US" altLang="ko-KR"/>
            </a:br>
            <a:r>
              <a:rPr lang="en-US" altLang="ko-KR"/>
              <a:t>d) area</a:t>
            </a:r>
            <a:br>
              <a:rPr lang="en-US" altLang="ko-KR"/>
            </a:br>
            <a:r>
              <a:rPr lang="en-US" altLang="ko-KR"/>
              <a:t>e) smoothness (local variation in radius lengths)</a:t>
            </a:r>
            <a:br>
              <a:rPr lang="en-US" altLang="ko-KR"/>
            </a:br>
            <a:r>
              <a:rPr lang="en-US" altLang="ko-KR"/>
              <a:t>f) compactness (perimeter^2 / area - 1.0)</a:t>
            </a:r>
            <a:br>
              <a:rPr lang="en-US" altLang="ko-KR"/>
            </a:br>
            <a:r>
              <a:rPr lang="en-US" altLang="ko-KR"/>
              <a:t>g) concavity (severity of concave portions of the contour)</a:t>
            </a:r>
            <a:br>
              <a:rPr lang="en-US" altLang="ko-KR"/>
            </a:br>
            <a:r>
              <a:rPr lang="en-US" altLang="ko-KR"/>
              <a:t>h) concave points (number of concave portions of the contour)</a:t>
            </a:r>
            <a:br>
              <a:rPr lang="en-US" altLang="ko-KR"/>
            </a:br>
            <a:r>
              <a:rPr lang="en-US" altLang="ko-KR"/>
              <a:t>i) symmetry</a:t>
            </a:r>
            <a:br>
              <a:rPr lang="en-US" altLang="ko-KR"/>
            </a:br>
            <a:r>
              <a:rPr lang="en-US" altLang="ko-KR"/>
              <a:t>j) fractal dimension ("coastline approximation" - 1)</a:t>
            </a:r>
            <a:br>
              <a:rPr lang="en-US" altLang="ko-KR"/>
            </a:b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502DED-9099-46A9-A775-15053A94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71" y="5199956"/>
            <a:ext cx="113347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1620</Words>
  <Application>Microsoft Office PowerPoint</Application>
  <PresentationFormat>와이드스크린</PresentationFormat>
  <Paragraphs>29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Diabetic Retinopathy Debrecen Data Set Data Set</vt:lpstr>
      <vt:lpstr>Heart failure clinical records Data Set </vt:lpstr>
      <vt:lpstr>Parkinsons Data Set</vt:lpstr>
      <vt:lpstr>Thoracic Surgery Data Data Set</vt:lpstr>
      <vt:lpstr>SPECTF Heart Data Set</vt:lpstr>
      <vt:lpstr>Breast Cancer Wisconsin (Prognostic) Data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Youngro</dc:creator>
  <cp:lastModifiedBy>Youngro</cp:lastModifiedBy>
  <cp:revision>7</cp:revision>
  <dcterms:created xsi:type="dcterms:W3CDTF">2022-04-19T01:08:54Z</dcterms:created>
  <dcterms:modified xsi:type="dcterms:W3CDTF">2022-04-27T02:27:07Z</dcterms:modified>
</cp:coreProperties>
</file>