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4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6" r:id="rId3"/>
    <p:sldMasterId id="2147483672" r:id="rId4"/>
    <p:sldMasterId id="2147483678" r:id="rId5"/>
  </p:sldMasterIdLst>
  <p:sldIdLst>
    <p:sldId id="321" r:id="rId6"/>
    <p:sldId id="257" r:id="rId7"/>
    <p:sldId id="256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5" r:id="rId61"/>
    <p:sldId id="317" r:id="rId62"/>
    <p:sldId id="318" r:id="rId63"/>
    <p:sldId id="319" r:id="rId64"/>
    <p:sldId id="320" r:id="rId6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viewProps" Target="view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7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645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042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0"/>
                </a:moveTo>
                <a:lnTo>
                  <a:pt x="12192000" y="0"/>
                </a:lnTo>
                <a:lnTo>
                  <a:pt x="12192000" y="5431536"/>
                </a:lnTo>
                <a:lnTo>
                  <a:pt x="0" y="5431536"/>
                </a:lnTo>
                <a:lnTo>
                  <a:pt x="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0"/>
                </a:moveTo>
                <a:lnTo>
                  <a:pt x="12192000" y="0"/>
                </a:lnTo>
                <a:lnTo>
                  <a:pt x="12192000" y="5431536"/>
                </a:lnTo>
                <a:lnTo>
                  <a:pt x="0" y="54315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65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22226" y="5761408"/>
            <a:ext cx="3586007" cy="67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966" y="1962879"/>
            <a:ext cx="1119006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9801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0542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90757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0" i="0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9124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79532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79673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14" y="441429"/>
            <a:ext cx="11137572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13" y="1518786"/>
            <a:ext cx="9370907" cy="410433"/>
          </a:xfrm>
        </p:spPr>
        <p:txBody>
          <a:bodyPr lIns="0" tIns="0" rIns="0" bIns="0"/>
          <a:lstStyle>
            <a:lvl1pPr>
              <a:defRPr sz="2667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3095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14" y="441429"/>
            <a:ext cx="11137572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26047" y="1543104"/>
            <a:ext cx="5136727" cy="4104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67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2940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088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92000" cy="5432213"/>
          </a:xfrm>
          <a:custGeom>
            <a:avLst/>
            <a:gdLst/>
            <a:ahLst/>
            <a:cxnLst/>
            <a:rect l="l" t="t" r="r" b="b"/>
            <a:pathLst>
              <a:path w="9144000" h="4074160">
                <a:moveTo>
                  <a:pt x="0" y="0"/>
                </a:moveTo>
                <a:lnTo>
                  <a:pt x="9144000" y="0"/>
                </a:lnTo>
                <a:lnTo>
                  <a:pt x="9144000" y="4073651"/>
                </a:lnTo>
                <a:lnTo>
                  <a:pt x="0" y="4073651"/>
                </a:lnTo>
                <a:lnTo>
                  <a:pt x="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12192000" cy="5432213"/>
          </a:xfrm>
          <a:custGeom>
            <a:avLst/>
            <a:gdLst/>
            <a:ahLst/>
            <a:cxnLst/>
            <a:rect l="l" t="t" r="r" b="b"/>
            <a:pathLst>
              <a:path w="9144000" h="4074160">
                <a:moveTo>
                  <a:pt x="0" y="0"/>
                </a:moveTo>
                <a:lnTo>
                  <a:pt x="9144000" y="0"/>
                </a:lnTo>
                <a:lnTo>
                  <a:pt x="9144000" y="4073652"/>
                </a:lnTo>
                <a:lnTo>
                  <a:pt x="0" y="4073652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657B"/>
            </a:solidFill>
          </a:ln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8" name="bk object 18"/>
          <p:cNvSpPr/>
          <p:nvPr/>
        </p:nvSpPr>
        <p:spPr>
          <a:xfrm>
            <a:off x="422227" y="5761409"/>
            <a:ext cx="3586007" cy="67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19" name="bk object 19"/>
          <p:cNvSpPr/>
          <p:nvPr/>
        </p:nvSpPr>
        <p:spPr>
          <a:xfrm>
            <a:off x="510733" y="5729467"/>
            <a:ext cx="4409264" cy="711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4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14" y="441429"/>
            <a:ext cx="11137572" cy="553998"/>
          </a:xfrm>
        </p:spPr>
        <p:txBody>
          <a:bodyPr lIns="0" tIns="0" rIns="0" bIns="0"/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442459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3067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12192000" y="0"/>
                </a:moveTo>
                <a:lnTo>
                  <a:pt x="0" y="0"/>
                </a:lnTo>
                <a:lnTo>
                  <a:pt x="0" y="5431536"/>
                </a:lnTo>
                <a:lnTo>
                  <a:pt x="12192000" y="5431536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5431790"/>
          </a:xfrm>
          <a:custGeom>
            <a:avLst/>
            <a:gdLst/>
            <a:ahLst/>
            <a:cxnLst/>
            <a:rect l="l" t="t" r="r" b="b"/>
            <a:pathLst>
              <a:path w="12192000" h="5431790">
                <a:moveTo>
                  <a:pt x="0" y="0"/>
                </a:moveTo>
                <a:lnTo>
                  <a:pt x="12192000" y="0"/>
                </a:lnTo>
                <a:lnTo>
                  <a:pt x="12192000" y="5431536"/>
                </a:lnTo>
                <a:lnTo>
                  <a:pt x="0" y="543153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657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22226" y="5761408"/>
            <a:ext cx="3586007" cy="6717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0966" y="1958624"/>
            <a:ext cx="11190066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Actuation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Controller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37309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Actuation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Controller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73853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Actuation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Controller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8606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Actuation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Controller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401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Actuation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Controller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8966765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25943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2A5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5348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2A5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068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1216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002A5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983373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9477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56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708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0896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803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813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4139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5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theme" Target="../theme/theme5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8046-BF6D-427B-A62F-F1817CDAD6BD}" type="datetimeFigureOut">
              <a:rPr kumimoji="1" lang="ja-JP" altLang="en-US" smtClean="0"/>
              <a:t>2020/6/12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0A61D-3239-4C10-A52B-448E887427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21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69643" y="420252"/>
            <a:ext cx="7652713" cy="43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0" i="0">
                <a:solidFill>
                  <a:srgbClr val="FF00F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966" y="1469277"/>
            <a:ext cx="11190066" cy="1577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7176" y="6373383"/>
            <a:ext cx="2482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25400">
              <a:lnSpc>
                <a:spcPts val="1645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548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7214" y="441429"/>
            <a:ext cx="11137572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7213" y="1518786"/>
            <a:ext cx="9370907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1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1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73020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609585">
        <a:defRPr>
          <a:latin typeface="+mn-lt"/>
          <a:ea typeface="+mn-ea"/>
          <a:cs typeface="+mn-cs"/>
        </a:defRPr>
      </a:lvl2pPr>
      <a:lvl3pPr marL="1219170">
        <a:defRPr>
          <a:latin typeface="+mn-lt"/>
          <a:ea typeface="+mn-ea"/>
          <a:cs typeface="+mn-cs"/>
        </a:defRPr>
      </a:lvl3pPr>
      <a:lvl4pPr marL="1828754">
        <a:defRPr>
          <a:latin typeface="+mn-lt"/>
          <a:ea typeface="+mn-ea"/>
          <a:cs typeface="+mn-cs"/>
        </a:defRPr>
      </a:lvl4pPr>
      <a:lvl5pPr marL="2438339">
        <a:defRPr>
          <a:latin typeface="+mn-lt"/>
          <a:ea typeface="+mn-ea"/>
          <a:cs typeface="+mn-cs"/>
        </a:defRPr>
      </a:lvl5pPr>
      <a:lvl6pPr marL="3047924">
        <a:defRPr>
          <a:latin typeface="+mn-lt"/>
          <a:ea typeface="+mn-ea"/>
          <a:cs typeface="+mn-cs"/>
        </a:defRPr>
      </a:lvl6pPr>
      <a:lvl7pPr marL="3657509">
        <a:defRPr>
          <a:latin typeface="+mn-lt"/>
          <a:ea typeface="+mn-ea"/>
          <a:cs typeface="+mn-cs"/>
        </a:defRPr>
      </a:lvl7pPr>
      <a:lvl8pPr marL="4267093">
        <a:defRPr>
          <a:latin typeface="+mn-lt"/>
          <a:ea typeface="+mn-ea"/>
          <a:cs typeface="+mn-cs"/>
        </a:defRPr>
      </a:lvl8pPr>
      <a:lvl9pPr marL="4876678">
        <a:defRPr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966" y="445641"/>
            <a:ext cx="111900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206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019" y="1577094"/>
            <a:ext cx="9867900" cy="21228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007025" y="5610477"/>
            <a:ext cx="425450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Actuation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014055" y="6010286"/>
            <a:ext cx="443865" cy="138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002A5C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pc="-5" dirty="0"/>
              <a:t>Controller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198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0966" y="449896"/>
            <a:ext cx="11190066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002A5C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0966" y="1468219"/>
            <a:ext cx="11190066" cy="4487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491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wavelab.uwaterloo.ca/sharedata/ME597/ME597_Lecture_Slides/ME597-4-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g"/><Relationship Id="rId1" Type="http://schemas.openxmlformats.org/officeDocument/2006/relationships/slideLayout" Target="../slideLayouts/slideLayout1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1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9.jp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0.png"/><Relationship Id="rId4" Type="http://schemas.openxmlformats.org/officeDocument/2006/relationships/image" Target="../media/image5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62.jpg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67.pn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68.jpg"/><Relationship Id="rId1" Type="http://schemas.openxmlformats.org/officeDocument/2006/relationships/slideLayout" Target="../slideLayouts/slideLayout3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94" y="3189536"/>
            <a:ext cx="17043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0" lvl="0" indent="0" algn="l" defTabSz="1219170" rtl="0" eaLnBrk="1" fontAlgn="auto" latinLnBrk="0" hangingPunct="1">
              <a:lnSpc>
                <a:spcPct val="100000"/>
              </a:lnSpc>
              <a:spcBef>
                <a:spcPts val="13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1" i="0" u="none" strike="noStrike" kern="1200" cap="none" spc="-7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Module </a:t>
            </a:r>
            <a:r>
              <a:rPr kumimoji="1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</a:t>
            </a:r>
            <a:endParaRPr kumimoji="1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213" y="1954411"/>
            <a:ext cx="5926667" cy="112509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lang="en-US" altLang="ja-JP" dirty="0" smtClean="0">
                <a:solidFill>
                  <a:schemeClr val="bg1"/>
                </a:solidFill>
              </a:rPr>
              <a:t>Self-Driving </a:t>
            </a:r>
            <a:r>
              <a:rPr lang="en-US" altLang="ja-JP" dirty="0">
                <a:solidFill>
                  <a:schemeClr val="bg1"/>
                </a:solidFill>
              </a:rPr>
              <a:t>Hardware and Software Architectures</a:t>
            </a:r>
            <a:endParaRPr spc="-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670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966" y="44564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Sensors </a:t>
            </a:r>
            <a:r>
              <a:rPr kumimoji="1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1" sz="3600" b="0" i="0" u="none" strike="noStrike" kern="120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3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6870065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Global Navigation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Satellite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Systems and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Inertial 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measurement</a:t>
            </a:r>
            <a:r>
              <a:rPr kumimoji="1" sz="2650" b="0" i="0" u="none" strike="noStrike" kern="120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units</a:t>
            </a:r>
            <a:r>
              <a:rPr kumimoji="1" lang="ja-JP" altLang="en-US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（慣性計測装置）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966" y="2739277"/>
            <a:ext cx="5212080" cy="82359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Direct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measure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ego vehicle</a:t>
            </a:r>
            <a:r>
              <a:rPr kumimoji="1" sz="2650" b="0" i="0" u="none" strike="noStrike" kern="1200" cap="none" spc="-3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states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position, velocity</a:t>
            </a:r>
            <a:r>
              <a:rPr kumimoji="1" sz="2100" b="0" i="0" u="none" strike="noStrike" kern="1200" cap="none" spc="-2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(GNSS)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2772" y="3542275"/>
            <a:ext cx="4363720" cy="13798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760095" marR="0" lvl="0" indent="-305435" algn="l" defTabSz="914400" rtl="0" eaLnBrk="1" fontAlgn="auto" latinLnBrk="0" hangingPunct="1">
              <a:lnSpc>
                <a:spcPct val="100000"/>
              </a:lnSpc>
              <a:spcBef>
                <a:spcPts val="285"/>
              </a:spcBef>
              <a:spcAft>
                <a:spcPts val="0"/>
              </a:spcAft>
              <a:buClrTx/>
              <a:buSzTx/>
              <a:buFont typeface="Wingdings"/>
              <a:buChar char=""/>
              <a:tabLst>
                <a:tab pos="759460" algn="l"/>
                <a:tab pos="760095" algn="l"/>
              </a:tabLst>
              <a:defRPr/>
            </a:pPr>
            <a:r>
              <a:rPr kumimoji="1" sz="1850" b="0" i="0" u="none" strike="noStrike" kern="120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Varying </a:t>
            </a:r>
            <a:r>
              <a:rPr kumimoji="1" sz="18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accuracies: </a:t>
            </a:r>
            <a:r>
              <a:rPr kumimoji="1" sz="185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RTK, </a:t>
            </a:r>
            <a:r>
              <a:rPr kumimoji="1" sz="1850" b="0" i="0" u="none" strike="noStrike" kern="1200" cap="none" spc="-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PPP,</a:t>
            </a:r>
            <a:r>
              <a:rPr kumimoji="1" sz="18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DGPS</a:t>
            </a:r>
            <a:endParaRPr kumimoji="1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2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angular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rotation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rate</a:t>
            </a:r>
            <a:r>
              <a:rPr kumimoji="1" sz="2100" b="0" i="0" u="none" strike="noStrike" kern="1200" cap="none" spc="-2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(IMU)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>
                <a:tab pos="1744980" algn="l"/>
              </a:tabLst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1" sz="2100" b="0" i="0" u="none" strike="noStrike" kern="1200" cap="none" spc="-28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acceleration	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(IMU)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heavy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heading </a:t>
            </a:r>
            <a:r>
              <a:rPr kumimoji="1" sz="2100" b="0" i="0" u="heavy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(IMU,</a:t>
            </a:r>
            <a:r>
              <a:rPr kumimoji="1" sz="2100" b="0" i="0" u="heavy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heavy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GPS)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53549" y="3799872"/>
            <a:ext cx="2916088" cy="22930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676631" y="4400025"/>
            <a:ext cx="1870664" cy="166880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545317" y="1877075"/>
            <a:ext cx="660400" cy="8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907238" y="973033"/>
            <a:ext cx="2062480" cy="1942464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163195" rIns="0" bIns="0" rtlCol="0">
            <a:spAutoFit/>
          </a:bodyPr>
          <a:lstStyle/>
          <a:p>
            <a:pPr marL="195580" marR="0" lvl="0" indent="0" algn="l" defTabSz="914400" rtl="0" eaLnBrk="1" fontAlgn="auto" latinLnBrk="0" hangingPunct="1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GNSS/IMU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661025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proprioceptive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4726838" y="1322808"/>
            <a:ext cx="1219307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GPS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Galileo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5542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966" y="445641"/>
            <a:ext cx="80347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6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Sensors </a:t>
            </a:r>
            <a:r>
              <a:rPr kumimoji="1" sz="36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needed for</a:t>
            </a:r>
            <a:r>
              <a:rPr kumimoji="1" sz="3600" b="0" i="0" u="none" strike="noStrike" kern="120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36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r>
              <a:rPr kumimoji="1" lang="ja-JP" altLang="en-US" sz="36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（オドメトリ）</a:t>
            </a:r>
            <a:endParaRPr kumimoji="1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66" y="1480919"/>
            <a:ext cx="5843270" cy="200215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Tracks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wheel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velocities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orientation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Uses these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calculate overall speed and 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orientation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car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speed</a:t>
            </a:r>
            <a:r>
              <a:rPr kumimoji="1" sz="21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accuracy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</a:t>
            </a:r>
            <a:r>
              <a:rPr kumimoji="1" sz="21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drift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0622" y="3137730"/>
            <a:ext cx="5267666" cy="2963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5730" y="2011832"/>
            <a:ext cx="886061" cy="866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7238" y="973033"/>
            <a:ext cx="2062480" cy="1942464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108585" rIns="0" bIns="0" rtlCol="0">
            <a:spAutoFit/>
          </a:bodyPr>
          <a:lstStyle/>
          <a:p>
            <a:pPr marL="344170" marR="335915" lvl="0" indent="245110" algn="l" defTabSz="914400" rtl="0" eaLnBrk="1" fontAlgn="auto" latinLnBrk="0" hangingPunct="1">
              <a:lnSpc>
                <a:spcPct val="100600"/>
              </a:lnSpc>
              <a:spcBef>
                <a:spcPts val="8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Wheel  Od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ome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5661025">
              <a:lnSpc>
                <a:spcPct val="100000"/>
              </a:lnSpc>
              <a:spcBef>
                <a:spcPts val="114"/>
              </a:spcBef>
            </a:pPr>
            <a:r>
              <a:rPr spc="5" dirty="0"/>
              <a:t>proprioceptive</a:t>
            </a:r>
          </a:p>
        </p:txBody>
      </p:sp>
    </p:spTree>
    <p:extLst>
      <p:ext uri="{BB962C8B-B14F-4D97-AF65-F5344CB8AC3E}">
        <p14:creationId xmlns:p14="http://schemas.microsoft.com/office/powerpoint/2010/main" val="79864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171321"/>
            <a:ext cx="7569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needed for </a:t>
            </a:r>
            <a:r>
              <a:rPr sz="3600" spc="-5" dirty="0">
                <a:solidFill>
                  <a:srgbClr val="002060"/>
                </a:solidFill>
              </a:rPr>
              <a:t>perception:</a:t>
            </a:r>
            <a:r>
              <a:rPr sz="3600" spc="-15" dirty="0">
                <a:solidFill>
                  <a:srgbClr val="002060"/>
                </a:solidFill>
              </a:rPr>
              <a:t> </a:t>
            </a:r>
            <a:r>
              <a:rPr sz="3600" spc="-5" dirty="0">
                <a:solidFill>
                  <a:srgbClr val="002060"/>
                </a:solidFill>
              </a:rPr>
              <a:t>Summary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1484666" y="1654633"/>
            <a:ext cx="2062480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482600" marR="0" lvl="0" indent="0" algn="l" defTabSz="914400" rtl="0" eaLnBrk="1" fontAlgn="auto" latinLnBrk="0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Camera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9267" y="2187332"/>
            <a:ext cx="1473199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067" y="1654633"/>
            <a:ext cx="2062480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482600" marR="0" lvl="0" indent="0" algn="l" defTabSz="914400" rtl="0" eaLnBrk="1" fontAlgn="auto" latinLnBrk="0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LIDAR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2333" y="2457450"/>
            <a:ext cx="11938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67034" y="2250833"/>
            <a:ext cx="2070100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0867" y="1654633"/>
            <a:ext cx="2618105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53340" rIns="0" bIns="0" rtlCol="0">
            <a:spAutoFit/>
          </a:bodyPr>
          <a:lstStyle/>
          <a:p>
            <a:pPr marL="702945" marR="0" lvl="0" indent="0" algn="l" defTabSz="914400" rtl="0" eaLnBrk="1" fontAlgn="auto" latinLnBrk="0" hangingPunct="1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RADAR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599" y="4339766"/>
            <a:ext cx="2618105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11125" rIns="0" bIns="0" rtlCol="0">
            <a:spAutoFit/>
          </a:bodyPr>
          <a:lstStyle/>
          <a:p>
            <a:pPr marL="537845" marR="0" lvl="0" indent="0" algn="l" defTabSz="914400" rtl="0" eaLnBrk="1" fontAlgn="auto" latinLnBrk="0" hangingPunct="1">
              <a:lnSpc>
                <a:spcPct val="100000"/>
              </a:lnSpc>
              <a:spcBef>
                <a:spcPts val="8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Ultrasonics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6867" y="5221667"/>
            <a:ext cx="2032000" cy="698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2201" y="5177617"/>
            <a:ext cx="660400" cy="83819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0584" y="4339784"/>
            <a:ext cx="2062480" cy="1942464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96520" rIns="0" bIns="0" rtlCol="0">
            <a:spAutoFit/>
          </a:bodyPr>
          <a:lstStyle/>
          <a:p>
            <a:pPr marL="236220" marR="0" lvl="0" indent="0" algn="l" defTabSz="914400" rtl="0" eaLnBrk="1" fontAlgn="auto" latinLnBrk="0" hangingPunct="1">
              <a:lnSpc>
                <a:spcPct val="100000"/>
              </a:lnSpc>
              <a:spcBef>
                <a:spcPts val="7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GNSS/IMU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39327" y="5313800"/>
            <a:ext cx="886061" cy="866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7184" y="4339784"/>
            <a:ext cx="2062480" cy="1942464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43815" rIns="0" bIns="0" rtlCol="0">
            <a:spAutoFit/>
          </a:bodyPr>
          <a:lstStyle/>
          <a:p>
            <a:pPr marL="317500" marR="361950" lvl="0" indent="245110" algn="l" defTabSz="914400" rtl="0" eaLnBrk="1" fontAlgn="auto" latinLnBrk="0" hangingPunct="1">
              <a:lnSpc>
                <a:spcPct val="100600"/>
              </a:lnSpc>
              <a:spcBef>
                <a:spcPts val="3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Wheel  Od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ome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try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1646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1484" y="1494972"/>
            <a:ext cx="8548915" cy="50437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5549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needed for</a:t>
            </a:r>
            <a:r>
              <a:rPr sz="3600" spc="-35" dirty="0">
                <a:solidFill>
                  <a:srgbClr val="002060"/>
                </a:solidFill>
              </a:rPr>
              <a:t> </a:t>
            </a:r>
            <a:r>
              <a:rPr sz="3600" spc="-5" dirty="0">
                <a:solidFill>
                  <a:srgbClr val="002060"/>
                </a:solidFill>
              </a:rPr>
              <a:t>perception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7543134" y="2644941"/>
            <a:ext cx="162750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1" i="0" u="none" strike="noStrike" kern="1200" cap="none" spc="-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GNSS</a:t>
            </a:r>
            <a:r>
              <a:rPr kumimoji="1" sz="2000" b="1" i="0" u="none" strike="noStrike" kern="1200" cap="none" spc="-50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000" b="1" i="0" u="none" strike="noStrike" kern="1200" cap="none" spc="-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antenna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13713" y="5878526"/>
            <a:ext cx="12515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1" i="0" u="none" strike="noStrike" kern="1200" cap="none" spc="-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Ultrasonics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93088" y="5540454"/>
            <a:ext cx="2921635" cy="814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lvl="0" indent="1730375" algn="l" defTabSz="914400" rtl="0" eaLnBrk="1" fontAlgn="auto" latinLnBrk="0" hangingPunct="1">
              <a:lnSpc>
                <a:spcPct val="1294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1" i="0" u="none" strike="noStrike" kern="1200" cap="none" spc="-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Central  Wheel </a:t>
            </a:r>
            <a:r>
              <a:rPr kumimoji="1" sz="2000" b="1" i="0" u="none" strike="noStrike" kern="1200" cap="none" spc="-16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Odometr</a:t>
            </a:r>
            <a:r>
              <a:rPr kumimoji="1" sz="3000" b="1" i="0" u="none" strike="noStrike" kern="1200" cap="none" spc="-247" normalizeH="0" baseline="19444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1" sz="2000" b="1" i="0" u="none" strike="noStrike" kern="1200" cap="none" spc="-16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y</a:t>
            </a:r>
            <a:r>
              <a:rPr kumimoji="1" sz="2000" b="1" i="0" u="none" strike="noStrike" kern="1200" cap="none" spc="-180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3000" b="1" i="0" u="none" strike="noStrike" kern="1200" cap="none" spc="-7" normalizeH="0" baseline="19444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omputer</a:t>
            </a:r>
            <a:endParaRPr kumimoji="1" sz="3000" b="0" i="0" u="none" strike="noStrike" kern="1200" cap="none" spc="0" normalizeH="0" baseline="19444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31597" y="2008557"/>
            <a:ext cx="84581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1" i="0" u="none" strike="noStrike" kern="1200" cap="none" spc="0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2000" b="1" i="0" u="none" strike="noStrike" kern="1200" cap="none" spc="-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2000" b="1" i="0" u="none" strike="noStrike" kern="1200" cap="none" spc="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</a:t>
            </a:r>
            <a:r>
              <a:rPr kumimoji="1" sz="2000" b="1" i="0" u="none" strike="noStrike" kern="1200" cap="none" spc="0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49778" y="2705661"/>
            <a:ext cx="99949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1" i="0" u="none" strike="noStrike" kern="1200" cap="none" spc="-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Cameras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16132" y="5591790"/>
            <a:ext cx="718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1" i="0" u="none" strike="noStrike" kern="1200" cap="none" spc="5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2000" b="1" i="0" u="none" strike="noStrike" kern="1200" cap="none" spc="0" normalizeH="0" baseline="0" noProof="0" dirty="0">
                <a:ln>
                  <a:noFill/>
                </a:ln>
                <a:solidFill>
                  <a:srgbClr val="90A2C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adar</a:t>
            </a:r>
            <a:endParaRPr kumimoji="1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81472" y="5087258"/>
            <a:ext cx="308610" cy="402590"/>
          </a:xfrm>
          <a:custGeom>
            <a:avLst/>
            <a:gdLst/>
            <a:ahLst/>
            <a:cxnLst/>
            <a:rect l="l" t="t" r="r" b="b"/>
            <a:pathLst>
              <a:path w="308610" h="402589">
                <a:moveTo>
                  <a:pt x="308584" y="0"/>
                </a:moveTo>
                <a:lnTo>
                  <a:pt x="232056" y="37438"/>
                </a:lnTo>
                <a:lnTo>
                  <a:pt x="258552" y="57670"/>
                </a:lnTo>
                <a:lnTo>
                  <a:pt x="0" y="396252"/>
                </a:lnTo>
                <a:lnTo>
                  <a:pt x="7570" y="402033"/>
                </a:lnTo>
                <a:lnTo>
                  <a:pt x="266123" y="63451"/>
                </a:lnTo>
                <a:lnTo>
                  <a:pt x="296478" y="63451"/>
                </a:lnTo>
                <a:lnTo>
                  <a:pt x="308584" y="0"/>
                </a:lnTo>
                <a:close/>
              </a:path>
              <a:path w="308610" h="402589">
                <a:moveTo>
                  <a:pt x="296478" y="63451"/>
                </a:moveTo>
                <a:lnTo>
                  <a:pt x="266123" y="63451"/>
                </a:lnTo>
                <a:lnTo>
                  <a:pt x="292618" y="83684"/>
                </a:lnTo>
                <a:lnTo>
                  <a:pt x="296478" y="63451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936563" y="5279068"/>
            <a:ext cx="1191260" cy="305435"/>
          </a:xfrm>
          <a:custGeom>
            <a:avLst/>
            <a:gdLst/>
            <a:ahLst/>
            <a:cxnLst/>
            <a:rect l="l" t="t" r="r" b="b"/>
            <a:pathLst>
              <a:path w="1191260" h="305435">
                <a:moveTo>
                  <a:pt x="1108349" y="0"/>
                </a:moveTo>
                <a:lnTo>
                  <a:pt x="1116008" y="32445"/>
                </a:lnTo>
                <a:lnTo>
                  <a:pt x="0" y="295880"/>
                </a:lnTo>
                <a:lnTo>
                  <a:pt x="2188" y="305151"/>
                </a:lnTo>
                <a:lnTo>
                  <a:pt x="1118196" y="41716"/>
                </a:lnTo>
                <a:lnTo>
                  <a:pt x="1164733" y="41716"/>
                </a:lnTo>
                <a:lnTo>
                  <a:pt x="1191265" y="19575"/>
                </a:lnTo>
                <a:lnTo>
                  <a:pt x="1108349" y="0"/>
                </a:lnTo>
                <a:close/>
              </a:path>
              <a:path w="1191260" h="305435">
                <a:moveTo>
                  <a:pt x="1164733" y="41716"/>
                </a:moveTo>
                <a:lnTo>
                  <a:pt x="1118196" y="41716"/>
                </a:lnTo>
                <a:lnTo>
                  <a:pt x="1125856" y="74161"/>
                </a:lnTo>
                <a:lnTo>
                  <a:pt x="1164733" y="41716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31143" y="5153212"/>
            <a:ext cx="546100" cy="654050"/>
          </a:xfrm>
          <a:custGeom>
            <a:avLst/>
            <a:gdLst/>
            <a:ahLst/>
            <a:cxnLst/>
            <a:rect l="l" t="t" r="r" b="b"/>
            <a:pathLst>
              <a:path w="546100" h="654050">
                <a:moveTo>
                  <a:pt x="57508" y="61596"/>
                </a:moveTo>
                <a:lnTo>
                  <a:pt x="45111" y="61596"/>
                </a:lnTo>
                <a:lnTo>
                  <a:pt x="538415" y="653792"/>
                </a:lnTo>
                <a:lnTo>
                  <a:pt x="545734" y="647695"/>
                </a:lnTo>
                <a:lnTo>
                  <a:pt x="57508" y="61596"/>
                </a:lnTo>
                <a:close/>
              </a:path>
              <a:path w="546100" h="654050">
                <a:moveTo>
                  <a:pt x="0" y="0"/>
                </a:moveTo>
                <a:lnTo>
                  <a:pt x="19497" y="82933"/>
                </a:lnTo>
                <a:lnTo>
                  <a:pt x="45111" y="61596"/>
                </a:lnTo>
                <a:lnTo>
                  <a:pt x="57508" y="61596"/>
                </a:lnTo>
                <a:lnTo>
                  <a:pt x="52429" y="55498"/>
                </a:lnTo>
                <a:lnTo>
                  <a:pt x="78044" y="34161"/>
                </a:lnTo>
                <a:lnTo>
                  <a:pt x="0" y="0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276312" y="5292853"/>
            <a:ext cx="375920" cy="539750"/>
          </a:xfrm>
          <a:custGeom>
            <a:avLst/>
            <a:gdLst/>
            <a:ahLst/>
            <a:cxnLst/>
            <a:rect l="l" t="t" r="r" b="b"/>
            <a:pathLst>
              <a:path w="375920" h="539750">
                <a:moveTo>
                  <a:pt x="375432" y="0"/>
                </a:moveTo>
                <a:lnTo>
                  <a:pt x="300725" y="40949"/>
                </a:lnTo>
                <a:lnTo>
                  <a:pt x="328131" y="59931"/>
                </a:lnTo>
                <a:lnTo>
                  <a:pt x="0" y="533715"/>
                </a:lnTo>
                <a:lnTo>
                  <a:pt x="7829" y="539139"/>
                </a:lnTo>
                <a:lnTo>
                  <a:pt x="335961" y="65354"/>
                </a:lnTo>
                <a:lnTo>
                  <a:pt x="366083" y="65354"/>
                </a:lnTo>
                <a:lnTo>
                  <a:pt x="375432" y="0"/>
                </a:lnTo>
                <a:close/>
              </a:path>
              <a:path w="375920" h="539750">
                <a:moveTo>
                  <a:pt x="366083" y="65354"/>
                </a:moveTo>
                <a:lnTo>
                  <a:pt x="335961" y="65354"/>
                </a:lnTo>
                <a:lnTo>
                  <a:pt x="363368" y="84335"/>
                </a:lnTo>
                <a:lnTo>
                  <a:pt x="366083" y="65354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108120" y="2758045"/>
            <a:ext cx="407670" cy="106680"/>
          </a:xfrm>
          <a:custGeom>
            <a:avLst/>
            <a:gdLst/>
            <a:ahLst/>
            <a:cxnLst/>
            <a:rect l="l" t="t" r="r" b="b"/>
            <a:pathLst>
              <a:path w="407670" h="106680">
                <a:moveTo>
                  <a:pt x="325239" y="0"/>
                </a:moveTo>
                <a:lnTo>
                  <a:pt x="331598" y="32725"/>
                </a:lnTo>
                <a:lnTo>
                  <a:pt x="0" y="97165"/>
                </a:lnTo>
                <a:lnTo>
                  <a:pt x="1816" y="106514"/>
                </a:lnTo>
                <a:lnTo>
                  <a:pt x="333415" y="42076"/>
                </a:lnTo>
                <a:lnTo>
                  <a:pt x="382327" y="42076"/>
                </a:lnTo>
                <a:lnTo>
                  <a:pt x="407308" y="22865"/>
                </a:lnTo>
                <a:lnTo>
                  <a:pt x="325239" y="0"/>
                </a:lnTo>
                <a:close/>
              </a:path>
              <a:path w="407670" h="106680">
                <a:moveTo>
                  <a:pt x="382327" y="42076"/>
                </a:moveTo>
                <a:lnTo>
                  <a:pt x="333415" y="42076"/>
                </a:lnTo>
                <a:lnTo>
                  <a:pt x="339774" y="74801"/>
                </a:lnTo>
                <a:lnTo>
                  <a:pt x="382327" y="42076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08663" y="2793395"/>
            <a:ext cx="987425" cy="113030"/>
          </a:xfrm>
          <a:custGeom>
            <a:avLst/>
            <a:gdLst/>
            <a:ahLst/>
            <a:cxnLst/>
            <a:rect l="l" t="t" r="r" b="b"/>
            <a:pathLst>
              <a:path w="987425" h="113030">
                <a:moveTo>
                  <a:pt x="908436" y="0"/>
                </a:moveTo>
                <a:lnTo>
                  <a:pt x="910996" y="33238"/>
                </a:lnTo>
                <a:lnTo>
                  <a:pt x="0" y="103402"/>
                </a:lnTo>
                <a:lnTo>
                  <a:pt x="731" y="112899"/>
                </a:lnTo>
                <a:lnTo>
                  <a:pt x="911727" y="42735"/>
                </a:lnTo>
                <a:lnTo>
                  <a:pt x="969673" y="42735"/>
                </a:lnTo>
                <a:lnTo>
                  <a:pt x="987337" y="32134"/>
                </a:lnTo>
                <a:lnTo>
                  <a:pt x="908436" y="0"/>
                </a:lnTo>
                <a:close/>
              </a:path>
              <a:path w="987425" h="113030">
                <a:moveTo>
                  <a:pt x="969673" y="42735"/>
                </a:moveTo>
                <a:lnTo>
                  <a:pt x="911727" y="42735"/>
                </a:lnTo>
                <a:lnTo>
                  <a:pt x="914288" y="75973"/>
                </a:lnTo>
                <a:lnTo>
                  <a:pt x="969673" y="42735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727681" y="4361713"/>
            <a:ext cx="210185" cy="1282700"/>
          </a:xfrm>
          <a:custGeom>
            <a:avLst/>
            <a:gdLst/>
            <a:ahLst/>
            <a:cxnLst/>
            <a:rect l="l" t="t" r="r" b="b"/>
            <a:pathLst>
              <a:path w="210184" h="1282700">
                <a:moveTo>
                  <a:pt x="182603" y="0"/>
                </a:moveTo>
                <a:lnTo>
                  <a:pt x="134387" y="70237"/>
                </a:lnTo>
                <a:lnTo>
                  <a:pt x="167407" y="74822"/>
                </a:lnTo>
                <a:lnTo>
                  <a:pt x="0" y="1280770"/>
                </a:lnTo>
                <a:lnTo>
                  <a:pt x="9434" y="1282080"/>
                </a:lnTo>
                <a:lnTo>
                  <a:pt x="176842" y="76131"/>
                </a:lnTo>
                <a:lnTo>
                  <a:pt x="208315" y="76131"/>
                </a:lnTo>
                <a:lnTo>
                  <a:pt x="182603" y="0"/>
                </a:lnTo>
                <a:close/>
              </a:path>
              <a:path w="210184" h="1282700">
                <a:moveTo>
                  <a:pt x="208315" y="76131"/>
                </a:moveTo>
                <a:lnTo>
                  <a:pt x="176842" y="76131"/>
                </a:lnTo>
                <a:lnTo>
                  <a:pt x="209863" y="80714"/>
                </a:lnTo>
                <a:lnTo>
                  <a:pt x="208315" y="76131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536853" y="2217774"/>
            <a:ext cx="559435" cy="151765"/>
          </a:xfrm>
          <a:custGeom>
            <a:avLst/>
            <a:gdLst/>
            <a:ahLst/>
            <a:cxnLst/>
            <a:rect l="l" t="t" r="r" b="b"/>
            <a:pathLst>
              <a:path w="559435" h="151764">
                <a:moveTo>
                  <a:pt x="2104" y="0"/>
                </a:moveTo>
                <a:lnTo>
                  <a:pt x="0" y="9290"/>
                </a:lnTo>
                <a:lnTo>
                  <a:pt x="483778" y="118874"/>
                </a:lnTo>
                <a:lnTo>
                  <a:pt x="476413" y="151387"/>
                </a:lnTo>
                <a:lnTo>
                  <a:pt x="559147" y="131063"/>
                </a:lnTo>
                <a:lnTo>
                  <a:pt x="532931" y="109584"/>
                </a:lnTo>
                <a:lnTo>
                  <a:pt x="485882" y="109584"/>
                </a:lnTo>
                <a:lnTo>
                  <a:pt x="2104" y="0"/>
                </a:lnTo>
                <a:close/>
              </a:path>
              <a:path w="559435" h="151764">
                <a:moveTo>
                  <a:pt x="493247" y="77071"/>
                </a:moveTo>
                <a:lnTo>
                  <a:pt x="485882" y="109584"/>
                </a:lnTo>
                <a:lnTo>
                  <a:pt x="532931" y="109584"/>
                </a:lnTo>
                <a:lnTo>
                  <a:pt x="493247" y="77071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270982" y="2760922"/>
            <a:ext cx="194482" cy="742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590678" y="5771850"/>
            <a:ext cx="445770" cy="223520"/>
          </a:xfrm>
          <a:custGeom>
            <a:avLst/>
            <a:gdLst/>
            <a:ahLst/>
            <a:cxnLst/>
            <a:rect l="l" t="t" r="r" b="b"/>
            <a:pathLst>
              <a:path w="445770" h="223520">
                <a:moveTo>
                  <a:pt x="87848" y="38460"/>
                </a:moveTo>
                <a:lnTo>
                  <a:pt x="66271" y="38460"/>
                </a:lnTo>
                <a:lnTo>
                  <a:pt x="441518" y="223066"/>
                </a:lnTo>
                <a:lnTo>
                  <a:pt x="445723" y="214519"/>
                </a:lnTo>
                <a:lnTo>
                  <a:pt x="87848" y="38460"/>
                </a:lnTo>
                <a:close/>
              </a:path>
              <a:path w="445770" h="223520">
                <a:moveTo>
                  <a:pt x="85191" y="0"/>
                </a:moveTo>
                <a:lnTo>
                  <a:pt x="0" y="549"/>
                </a:lnTo>
                <a:lnTo>
                  <a:pt x="51554" y="68373"/>
                </a:lnTo>
                <a:lnTo>
                  <a:pt x="66271" y="38460"/>
                </a:lnTo>
                <a:lnTo>
                  <a:pt x="87848" y="38460"/>
                </a:lnTo>
                <a:lnTo>
                  <a:pt x="70476" y="29913"/>
                </a:lnTo>
                <a:lnTo>
                  <a:pt x="85191" y="0"/>
                </a:lnTo>
                <a:close/>
              </a:path>
            </a:pathLst>
          </a:custGeom>
          <a:solidFill>
            <a:srgbClr val="4663AA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4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00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Computing</a:t>
            </a:r>
            <a:r>
              <a:rPr sz="3600" spc="-70" dirty="0">
                <a:solidFill>
                  <a:srgbClr val="002060"/>
                </a:solidFill>
              </a:rPr>
              <a:t> </a:t>
            </a:r>
            <a:r>
              <a:rPr sz="3600" dirty="0">
                <a:solidFill>
                  <a:srgbClr val="002060"/>
                </a:solidFill>
              </a:rPr>
              <a:t>Hardware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469277"/>
            <a:ext cx="4594225" cy="262135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 a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“self-driving</a:t>
            </a:r>
            <a:r>
              <a:rPr kumimoji="1" sz="265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brain”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Takes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 sensor</a:t>
            </a:r>
            <a:r>
              <a:rPr kumimoji="1" sz="2100" b="0" i="0" u="none" strike="noStrike" kern="1200" cap="none" spc="3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Computes</a:t>
            </a:r>
            <a:r>
              <a:rPr kumimoji="1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actions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1525" marR="5080" lvl="1" indent="-287655">
              <a:lnSpc>
                <a:spcPct val="101899"/>
              </a:lnSpc>
              <a:spcBef>
                <a:spcPts val="165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Already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existing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advanced systems 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do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self driving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car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processing 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(e.g. Drive 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PX/AGX</a:t>
            </a:r>
            <a:r>
              <a:rPr lang="en-US" sz="2100" spc="10" dirty="0">
                <a:solidFill>
                  <a:srgbClr val="002060"/>
                </a:solidFill>
                <a:latin typeface="Times New Roman"/>
                <a:cs typeface="Times New Roman"/>
              </a:rPr>
              <a:t>(</a:t>
            </a:r>
            <a:r>
              <a:rPr lang="en-US" altLang="ja-JP" sz="1000" dirty="0" smtClean="0">
                <a:solidFill>
                  <a:prstClr val="black"/>
                </a:solidFill>
                <a:latin typeface="Arial"/>
                <a:cs typeface="Arial"/>
              </a:rPr>
              <a:t>multiple GPUs</a:t>
            </a:r>
            <a:r>
              <a:rPr lang="en-US" altLang="ja-JP" sz="2100" spc="10" dirty="0">
                <a:solidFill>
                  <a:srgbClr val="002060"/>
                </a:solidFill>
                <a:latin typeface="Times New Roman"/>
                <a:cs typeface="Times New Roman"/>
              </a:rPr>
              <a:t>)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Intel </a:t>
            </a:r>
            <a:r>
              <a:rPr kumimoji="1" sz="2100" b="0" i="0" u="none" strike="noStrike" kern="1200" cap="none" spc="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&amp; 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Mobileye EyeQ)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86390" y="2055629"/>
            <a:ext cx="3719879" cy="33768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2836" y="3689998"/>
            <a:ext cx="1435854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have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FPGAs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accelerate</a:t>
            </a:r>
            <a:r>
              <a:rPr kumimoji="1" sz="1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parall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lizable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compute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tasks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346798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00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Computing</a:t>
            </a:r>
            <a:r>
              <a:rPr sz="3600" spc="-70" dirty="0">
                <a:solidFill>
                  <a:srgbClr val="002060"/>
                </a:solidFill>
              </a:rPr>
              <a:t> </a:t>
            </a:r>
            <a:r>
              <a:rPr sz="3600" dirty="0">
                <a:solidFill>
                  <a:srgbClr val="002060"/>
                </a:solidFill>
              </a:rPr>
              <a:t>Hardware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480919"/>
            <a:ext cx="6489700" cy="3177152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 a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“self-driving</a:t>
            </a:r>
            <a:r>
              <a:rPr kumimoji="1" sz="2650" b="0" i="0" u="none" strike="noStrike" kern="120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brain”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Image processing, Object detection,</a:t>
            </a:r>
            <a:r>
              <a:rPr kumimoji="1" sz="2650" b="0" i="0" u="heavy" strike="noStrike" kern="120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Mapping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GPUs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Graphic Processing</a:t>
            </a: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Unit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FPGAs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Field Programmable Gate</a:t>
            </a:r>
            <a:r>
              <a:rPr kumimoji="1" sz="2100" b="0" i="0" u="none" strike="noStrike" kern="1200" cap="none" spc="-1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Array</a:t>
            </a:r>
            <a:endParaRPr kumimoji="1" lang="en-US" sz="2100" b="0" i="0" u="none" strike="noStrike" kern="1200" cap="none" spc="1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29360" lvl="2" indent="-287655">
              <a:spcBef>
                <a:spcPts val="245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製造後に購入者や設計者が</a:t>
            </a:r>
            <a:r>
              <a:rPr lang="ja-JP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構成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を</a:t>
            </a:r>
            <a:r>
              <a:rPr lang="ja-JP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設定できる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集積回路であり、広義には</a:t>
            </a:r>
            <a:r>
              <a:rPr lang="en-US" altLang="ja-JP" sz="1400" dirty="0">
                <a:solidFill>
                  <a:prstClr val="black"/>
                </a:solidFill>
                <a:latin typeface="Times New Roman"/>
                <a:cs typeface="Times New Roman"/>
              </a:rPr>
              <a:t>PLD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（プログラマブルロジックデバイス）の一種である</a:t>
            </a:r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ASICs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- Application Specific Integrated</a:t>
            </a:r>
            <a:r>
              <a:rPr kumimoji="1" sz="2100" b="0" i="0" u="none" strike="noStrike" kern="1200" cap="none" spc="-1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Chip</a:t>
            </a:r>
            <a:r>
              <a:rPr kumimoji="1" lang="ja-JP" altLang="en-US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（特定用途向け集積回路）</a:t>
            </a:r>
            <a:endParaRPr kumimoji="1" lang="en-US" altLang="ja-JP" sz="2100" b="0" i="0" u="none" strike="noStrike" kern="1200" cap="none" spc="1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29360" lvl="2" indent="-287655">
              <a:spcBef>
                <a:spcPts val="215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lang="ja-JP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特定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の</a:t>
            </a:r>
            <a:r>
              <a:rPr lang="ja-JP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用途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向けに</a:t>
            </a:r>
            <a:r>
              <a:rPr lang="ja-JP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複数機能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の回路を</a:t>
            </a:r>
            <a:r>
              <a:rPr lang="en-US" altLang="ja-JP" sz="1400" dirty="0">
                <a:solidFill>
                  <a:srgbClr val="FF0000"/>
                </a:solidFill>
                <a:latin typeface="Times New Roman"/>
                <a:cs typeface="Times New Roman"/>
              </a:rPr>
              <a:t>1</a:t>
            </a:r>
            <a:r>
              <a:rPr lang="ja-JP" altLang="en-US" sz="1400" dirty="0" err="1">
                <a:solidFill>
                  <a:srgbClr val="FF0000"/>
                </a:solidFill>
                <a:latin typeface="Times New Roman"/>
                <a:cs typeface="Times New Roman"/>
              </a:rPr>
              <a:t>つに</a:t>
            </a:r>
            <a:r>
              <a:rPr lang="ja-JP" altLang="en-US" sz="1400" dirty="0">
                <a:solidFill>
                  <a:srgbClr val="FF0000"/>
                </a:solidFill>
                <a:latin typeface="Times New Roman"/>
                <a:cs typeface="Times New Roman"/>
              </a:rPr>
              <a:t>まとめた</a:t>
            </a:r>
            <a:r>
              <a:rPr lang="ja-JP" altLang="en-US" sz="1400" dirty="0">
                <a:solidFill>
                  <a:prstClr val="black"/>
                </a:solidFill>
                <a:latin typeface="Times New Roman"/>
                <a:cs typeface="Times New Roman"/>
              </a:rPr>
              <a:t>集積回路の総称である</a:t>
            </a:r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76232" y="4047461"/>
            <a:ext cx="2633628" cy="2430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90666" y="1939190"/>
            <a:ext cx="2590800" cy="6052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だから</a:t>
            </a:r>
            <a:r>
              <a:rPr kumimoji="1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Any</a:t>
            </a:r>
            <a:r>
              <a:rPr kumimoji="1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computing</a:t>
            </a:r>
            <a:r>
              <a:rPr kumimoji="1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brain</a:t>
            </a:r>
            <a:r>
              <a:rPr kumimoji="1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1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self-driving</a:t>
            </a: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needs</a:t>
            </a:r>
            <a:r>
              <a:rPr kumimoji="1" sz="1200" b="0" i="0" u="none" strike="noStrike" kern="1200" cap="none" spc="-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 serial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（シリアル）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parallel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compute</a:t>
            </a:r>
            <a:r>
              <a:rPr kumimoji="1" sz="12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modules.</a:t>
            </a:r>
          </a:p>
        </p:txBody>
      </p:sp>
    </p:spTree>
    <p:extLst>
      <p:ext uri="{BB962C8B-B14F-4D97-AF65-F5344CB8AC3E}">
        <p14:creationId xmlns:p14="http://schemas.microsoft.com/office/powerpoint/2010/main" val="64556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00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Computing</a:t>
            </a:r>
            <a:r>
              <a:rPr sz="3600" spc="-70" dirty="0">
                <a:solidFill>
                  <a:srgbClr val="002060"/>
                </a:solidFill>
              </a:rPr>
              <a:t> </a:t>
            </a:r>
            <a:r>
              <a:rPr sz="3600" dirty="0">
                <a:solidFill>
                  <a:srgbClr val="002060"/>
                </a:solidFill>
              </a:rPr>
              <a:t>Hardware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480919"/>
            <a:ext cx="6489700" cy="2668744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Need a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“self-driving</a:t>
            </a:r>
            <a:r>
              <a:rPr kumimoji="1" sz="2650" b="0" i="0" u="none" strike="noStrike" kern="120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brain”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 processing, Object detection,</a:t>
            </a:r>
            <a:r>
              <a:rPr kumimoji="1" sz="2650" b="0" i="0" u="none" strike="noStrike" kern="120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GPUs, FPGAs,</a:t>
            </a:r>
            <a:r>
              <a:rPr kumimoji="1" sz="2100" b="0" i="0" u="none" strike="noStrike" kern="1200" cap="none" spc="-10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ASICs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Synchronization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Hardware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1525" marR="2070100" lvl="1" indent="-287655" algn="l" defTabSz="914400" rtl="0" eaLnBrk="1" fontAlgn="auto" latinLnBrk="0" hangingPunct="1">
              <a:lnSpc>
                <a:spcPct val="1018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-6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synchronize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modules  and provide a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common</a:t>
            </a:r>
            <a:r>
              <a:rPr kumimoji="1" sz="210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clock</a:t>
            </a:r>
            <a:r>
              <a:rPr kumimoji="1" lang="ja-JP" altLang="en-US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（センサーフュージョンに重要）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77224" y="3353403"/>
            <a:ext cx="3692095" cy="27384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425671" y="4253764"/>
            <a:ext cx="2590800" cy="189795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196850" marR="17780" lvl="0" indent="-171450">
              <a:buFontTx/>
              <a:buChar char="-"/>
              <a:defRPr/>
            </a:pPr>
            <a:r>
              <a:rPr lang="en-US" altLang="ja-JP" sz="1200" dirty="0" smtClean="0"/>
              <a:t>GPS </a:t>
            </a:r>
            <a:r>
              <a:rPr lang="en-US" altLang="ja-JP" sz="1200" dirty="0"/>
              <a:t>relies on extremely accurate timing to function, and as such can </a:t>
            </a:r>
            <a:r>
              <a:rPr lang="en-US" altLang="ja-JP" sz="1200" dirty="0">
                <a:solidFill>
                  <a:srgbClr val="FF0000"/>
                </a:solidFill>
              </a:rPr>
              <a:t>act as an appropriate reference clock</a:t>
            </a:r>
            <a:r>
              <a:rPr lang="en-US" altLang="ja-JP" sz="1200" dirty="0"/>
              <a:t> when available. </a:t>
            </a:r>
            <a:r>
              <a:rPr lang="ja-JP" altLang="en-US" sz="1200" dirty="0" smtClean="0"/>
              <a:t>（</a:t>
            </a:r>
            <a:r>
              <a:rPr lang="en-US" altLang="ja-JP" sz="1200" dirty="0" smtClean="0"/>
              <a:t>GPS</a:t>
            </a:r>
            <a:r>
              <a:rPr lang="ja-JP" altLang="en-US" sz="1200" dirty="0" smtClean="0"/>
              <a:t>が基準クロックになるが、</a:t>
            </a:r>
            <a:r>
              <a:rPr lang="en-US" altLang="ja-JP" sz="1200" dirty="0" smtClean="0"/>
              <a:t>GPS</a:t>
            </a:r>
            <a:r>
              <a:rPr lang="ja-JP" altLang="en-US" sz="1200" dirty="0" smtClean="0"/>
              <a:t>は使えない時もあるので、同期ハードウェアが必要）</a:t>
            </a:r>
            <a:endParaRPr lang="en-US" altLang="ja-JP" sz="1200" dirty="0" smtClean="0"/>
          </a:p>
          <a:p>
            <a:pPr marL="196850" marR="17780" lvl="0" indent="-171450">
              <a:buFontTx/>
              <a:buChar char="-"/>
              <a:defRPr/>
            </a:pPr>
            <a:r>
              <a:rPr lang="en-US" altLang="ja-JP" sz="1200" dirty="0" smtClean="0"/>
              <a:t>sensor </a:t>
            </a:r>
            <a:r>
              <a:rPr lang="en-US" altLang="ja-JP" sz="1200" dirty="0"/>
              <a:t>measurements must be timestamped with consistent times for </a:t>
            </a:r>
            <a:r>
              <a:rPr lang="en-US" altLang="ja-JP" sz="1200" dirty="0">
                <a:solidFill>
                  <a:srgbClr val="FF0000"/>
                </a:solidFill>
              </a:rPr>
              <a:t>sensor</a:t>
            </a:r>
            <a:r>
              <a:rPr lang="en-US" altLang="ja-JP" sz="1200" dirty="0"/>
              <a:t> </a:t>
            </a:r>
            <a:r>
              <a:rPr lang="en-US" altLang="ja-JP" sz="1200" dirty="0">
                <a:solidFill>
                  <a:srgbClr val="FF0000"/>
                </a:solidFill>
              </a:rPr>
              <a:t>fusion</a:t>
            </a:r>
            <a:r>
              <a:rPr lang="en-US" altLang="ja-JP" sz="1200" dirty="0"/>
              <a:t> to function correctly</a:t>
            </a:r>
            <a:r>
              <a:rPr lang="en-US" altLang="ja-JP" sz="1200" dirty="0" smtClean="0"/>
              <a:t>.</a:t>
            </a:r>
            <a:r>
              <a:rPr lang="ja-JP" altLang="en-US" sz="1200" dirty="0" smtClean="0"/>
              <a:t>（センサーの間の同期）</a:t>
            </a:r>
            <a:r>
              <a:rPr lang="en-US" altLang="ja-JP" sz="1200" dirty="0" smtClean="0"/>
              <a:t> </a:t>
            </a:r>
            <a:endParaRPr kumimoji="1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66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</a:t>
            </a:r>
            <a:r>
              <a:rPr sz="3600" dirty="0">
                <a:solidFill>
                  <a:srgbClr val="002060"/>
                </a:solidFill>
              </a:rPr>
              <a:t>u</a:t>
            </a:r>
            <a:r>
              <a:rPr sz="3600" spc="-5" dirty="0">
                <a:solidFill>
                  <a:srgbClr val="002060"/>
                </a:solidFill>
              </a:rPr>
              <a:t>mm</a:t>
            </a:r>
            <a:r>
              <a:rPr sz="3600" dirty="0">
                <a:solidFill>
                  <a:srgbClr val="002060"/>
                </a:solidFill>
              </a:rPr>
              <a:t>ary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469277"/>
            <a:ext cx="7200265" cy="157797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Sensors - exteroceptive and</a:t>
            </a:r>
            <a:r>
              <a:rPr kumimoji="1" sz="2650" b="0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proprioceptive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1525" marR="5080" lvl="0" indent="-287655" algn="l" defTabSz="914400" rtl="0" eaLnBrk="1" fontAlgn="auto" latinLnBrk="0" hangingPunct="1">
              <a:lnSpc>
                <a:spcPct val="101899"/>
              </a:lnSpc>
              <a:spcBef>
                <a:spcPts val="22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camera,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LIDAR, RADAR,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ultrasonics,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GNSS, IMU,</a:t>
            </a:r>
            <a:r>
              <a:rPr kumimoji="1" sz="2100" b="0" i="0" u="none" strike="noStrike" kern="1200" cap="none" spc="-2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wheel  odometry</a:t>
            </a:r>
            <a:endParaRPr kumimoji="1" sz="2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Self-driving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computing</a:t>
            </a:r>
            <a:r>
              <a:rPr kumimoji="1" sz="265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59876" y="6356541"/>
            <a:ext cx="22288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17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09855" y="2713827"/>
            <a:ext cx="2590800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More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about sensors and computing 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software: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  <a:hlinkClick r:id="rId2"/>
              </a:rPr>
              <a:t> http://wavelab.uwaterloo.ca/sharedata/ME597/ME597_Lecture_Slides/ME597-4- Measurement.pdf </a:t>
            </a:r>
            <a:endParaRPr kumimoji="1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2387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7194" y="3189536"/>
            <a:ext cx="1704340" cy="26332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600" b="1" spc="-7" dirty="0">
                <a:solidFill>
                  <a:srgbClr val="4A66AC"/>
                </a:solidFill>
                <a:latin typeface="Times New Roman"/>
                <a:cs typeface="Times New Roman"/>
              </a:rPr>
              <a:t>Module </a:t>
            </a:r>
            <a:r>
              <a:rPr sz="1600" b="1" dirty="0">
                <a:solidFill>
                  <a:srgbClr val="4A66AC"/>
                </a:solidFill>
                <a:latin typeface="Times New Roman"/>
                <a:cs typeface="Times New Roman"/>
              </a:rPr>
              <a:t>2, </a:t>
            </a:r>
            <a:r>
              <a:rPr sz="1600" b="1" spc="-7" dirty="0">
                <a:solidFill>
                  <a:srgbClr val="4A66AC"/>
                </a:solidFill>
                <a:latin typeface="Times New Roman"/>
                <a:cs typeface="Times New Roman"/>
              </a:rPr>
              <a:t>Lesson</a:t>
            </a:r>
            <a:r>
              <a:rPr sz="1600" b="1" spc="-80" dirty="0">
                <a:solidFill>
                  <a:srgbClr val="4A66A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4A66AC"/>
                </a:solidFill>
                <a:latin typeface="Times New Roman"/>
                <a:cs typeface="Times New Roman"/>
              </a:rPr>
              <a:t>2</a:t>
            </a:r>
            <a:endParaRPr sz="160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213" y="1954411"/>
            <a:ext cx="59266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>
                <a:solidFill>
                  <a:srgbClr val="FFFFFF"/>
                </a:solidFill>
              </a:rPr>
              <a:t>Hardware </a:t>
            </a:r>
            <a:r>
              <a:rPr spc="-7" dirty="0">
                <a:solidFill>
                  <a:srgbClr val="FFFFFF"/>
                </a:solidFill>
              </a:rPr>
              <a:t>Configuration</a:t>
            </a:r>
            <a:r>
              <a:rPr spc="-47" dirty="0">
                <a:solidFill>
                  <a:srgbClr val="FFFFFF"/>
                </a:solidFill>
              </a:rPr>
              <a:t> </a:t>
            </a:r>
            <a:r>
              <a:rPr spc="-7" dirty="0">
                <a:solidFill>
                  <a:srgbClr val="FFFFFF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18752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14571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Sensors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84665" y="1654633"/>
            <a:ext cx="2062480" cy="566031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54093" rIns="0" bIns="0" rtlCol="0">
            <a:spAutoFit/>
          </a:bodyPr>
          <a:lstStyle/>
          <a:p>
            <a:pPr marL="482588" defTabSz="1219170">
              <a:spcBef>
                <a:spcPts val="1213"/>
              </a:spcBef>
            </a:pPr>
            <a:r>
              <a:rPr sz="2667" spc="-7" dirty="0">
                <a:solidFill>
                  <a:prstClr val="black"/>
                </a:solidFill>
                <a:latin typeface="Times New Roman"/>
                <a:cs typeface="Times New Roman"/>
              </a:rPr>
              <a:t>Camera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79266" y="2187333"/>
            <a:ext cx="1473199" cy="13081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266067" y="1654633"/>
            <a:ext cx="2062480" cy="566031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54093" rIns="0" bIns="0" rtlCol="0">
            <a:spAutoFit/>
          </a:bodyPr>
          <a:lstStyle/>
          <a:p>
            <a:pPr marL="482588" defTabSz="1219170">
              <a:spcBef>
                <a:spcPts val="1213"/>
              </a:spcBef>
            </a:pPr>
            <a:r>
              <a:rPr sz="2667" dirty="0">
                <a:solidFill>
                  <a:prstClr val="black"/>
                </a:solidFill>
                <a:latin typeface="Times New Roman"/>
                <a:cs typeface="Times New Roman"/>
              </a:rPr>
              <a:t>LIDAR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732333" y="2457449"/>
            <a:ext cx="11938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367032" y="2250832"/>
            <a:ext cx="2070099" cy="1143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10867" y="1654633"/>
            <a:ext cx="2617893" cy="463439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52493" rIns="0" bIns="0" rtlCol="0">
            <a:spAutoFit/>
          </a:bodyPr>
          <a:lstStyle/>
          <a:p>
            <a:pPr marL="702716" defTabSz="1219170">
              <a:spcBef>
                <a:spcPts val="413"/>
              </a:spcBef>
            </a:pPr>
            <a:r>
              <a:rPr sz="2667" dirty="0">
                <a:solidFill>
                  <a:prstClr val="black"/>
                </a:solidFill>
                <a:latin typeface="Times New Roman"/>
                <a:cs typeface="Times New Roman"/>
              </a:rPr>
              <a:t>RADAR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4600" y="4339766"/>
            <a:ext cx="2617893" cy="521575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10067" rIns="0" bIns="0" rtlCol="0">
            <a:spAutoFit/>
          </a:bodyPr>
          <a:lstStyle/>
          <a:p>
            <a:pPr marL="537620" defTabSz="1219170">
              <a:spcBef>
                <a:spcPts val="867"/>
              </a:spcBef>
            </a:pPr>
            <a:r>
              <a:rPr sz="2667" spc="-7" dirty="0">
                <a:solidFill>
                  <a:prstClr val="black"/>
                </a:solidFill>
                <a:latin typeface="Times New Roman"/>
                <a:cs typeface="Times New Roman"/>
              </a:rPr>
              <a:t>Ultrasonics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76866" y="5221667"/>
            <a:ext cx="2031999" cy="6984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552199" y="5177616"/>
            <a:ext cx="660400" cy="838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30583" y="4339785"/>
            <a:ext cx="2062480" cy="507041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95673" rIns="0" bIns="0" rtlCol="0">
            <a:spAutoFit/>
          </a:bodyPr>
          <a:lstStyle/>
          <a:p>
            <a:pPr marL="231134" defTabSz="1219170">
              <a:spcBef>
                <a:spcPts val="753"/>
              </a:spcBef>
            </a:pPr>
            <a:r>
              <a:rPr sz="2667" spc="-7" dirty="0">
                <a:solidFill>
                  <a:prstClr val="black"/>
                </a:solidFill>
                <a:latin typeface="Times New Roman"/>
                <a:cs typeface="Times New Roman"/>
              </a:rPr>
              <a:t>GNSS/IMU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39327" y="5313801"/>
            <a:ext cx="886061" cy="8667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637183" y="4339784"/>
            <a:ext cx="2062480" cy="867032"/>
          </a:xfrm>
          <a:prstGeom prst="rect">
            <a:avLst/>
          </a:prstGeom>
          <a:ln w="28575">
            <a:solidFill>
              <a:srgbClr val="FF00FF"/>
            </a:solidFill>
          </a:ln>
        </p:spPr>
        <p:txBody>
          <a:bodyPr vert="horz" wrap="square" lIns="0" tIns="45720" rIns="0" bIns="0" rtlCol="0">
            <a:spAutoFit/>
          </a:bodyPr>
          <a:lstStyle/>
          <a:p>
            <a:pPr marL="319185" marR="360671" indent="243834" defTabSz="1219170">
              <a:spcBef>
                <a:spcPts val="360"/>
              </a:spcBef>
            </a:pPr>
            <a:r>
              <a:rPr sz="2667" spc="-7" dirty="0">
                <a:solidFill>
                  <a:prstClr val="black"/>
                </a:solidFill>
                <a:latin typeface="Times New Roman"/>
                <a:cs typeface="Times New Roman"/>
              </a:rPr>
              <a:t>Wheel  </a:t>
            </a:r>
            <a:r>
              <a:rPr sz="2667" spc="7" dirty="0">
                <a:solidFill>
                  <a:prstClr val="black"/>
                </a:solidFill>
                <a:latin typeface="Times New Roman"/>
                <a:cs typeface="Times New Roman"/>
              </a:rPr>
              <a:t>O</a:t>
            </a:r>
            <a:r>
              <a:rPr sz="2667" dirty="0">
                <a:solidFill>
                  <a:prstClr val="black"/>
                </a:solidFill>
                <a:latin typeface="Times New Roman"/>
                <a:cs typeface="Times New Roman"/>
              </a:rPr>
              <a:t>do</a:t>
            </a:r>
            <a:r>
              <a:rPr sz="2667" spc="-13" dirty="0">
                <a:solidFill>
                  <a:prstClr val="black"/>
                </a:solidFill>
                <a:latin typeface="Times New Roman"/>
                <a:cs typeface="Times New Roman"/>
              </a:rPr>
              <a:t>m</a:t>
            </a:r>
            <a:r>
              <a:rPr sz="2667" spc="-7" dirty="0">
                <a:solidFill>
                  <a:prstClr val="black"/>
                </a:solidFill>
                <a:latin typeface="Times New Roman"/>
                <a:cs typeface="Times New Roman"/>
              </a:rPr>
              <a:t>e</a:t>
            </a:r>
            <a:r>
              <a:rPr sz="2667" spc="-13" dirty="0">
                <a:solidFill>
                  <a:prstClr val="black"/>
                </a:solidFill>
                <a:latin typeface="Times New Roman"/>
                <a:cs typeface="Times New Roman"/>
              </a:rPr>
              <a:t>t</a:t>
            </a:r>
            <a:r>
              <a:rPr sz="2667" spc="-7" dirty="0">
                <a:solidFill>
                  <a:prstClr val="black"/>
                </a:solidFill>
                <a:latin typeface="Times New Roman"/>
                <a:cs typeface="Times New Roman"/>
              </a:rPr>
              <a:t>r</a:t>
            </a:r>
            <a:r>
              <a:rPr sz="2667" dirty="0">
                <a:solidFill>
                  <a:prstClr val="black"/>
                </a:solidFill>
                <a:latin typeface="Times New Roman"/>
                <a:cs typeface="Times New Roman"/>
              </a:rPr>
              <a:t>y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33708" y="825501"/>
            <a:ext cx="2258291" cy="39463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defTabSz="1219170"/>
            <a:r>
              <a:rPr lang="en-US" altLang="ja-JP" dirty="0"/>
              <a:t>Sensors: </a:t>
            </a:r>
            <a:endParaRPr lang="en-US" altLang="ja-JP" dirty="0" smtClean="0"/>
          </a:p>
          <a:p>
            <a:pPr marL="319616" indent="-285750" defTabSz="1219170">
              <a:buFontTx/>
              <a:buChar char="-"/>
            </a:pPr>
            <a:r>
              <a:rPr lang="en-US" altLang="ja-JP" dirty="0" smtClean="0"/>
              <a:t>camera </a:t>
            </a:r>
            <a:r>
              <a:rPr lang="en-US" altLang="ja-JP" dirty="0"/>
              <a:t>for appearance </a:t>
            </a:r>
            <a:r>
              <a:rPr lang="en-US" altLang="ja-JP" dirty="0" smtClean="0"/>
              <a:t>input,</a:t>
            </a:r>
          </a:p>
          <a:p>
            <a:pPr marL="319616" indent="-285750" defTabSz="1219170">
              <a:buFontTx/>
              <a:buChar char="-"/>
            </a:pPr>
            <a:r>
              <a:rPr lang="en-US" altLang="ja-JP" dirty="0" smtClean="0"/>
              <a:t>stereo </a:t>
            </a:r>
            <a:r>
              <a:rPr lang="en-US" altLang="ja-JP" dirty="0"/>
              <a:t>camera for depth information, </a:t>
            </a:r>
            <a:endParaRPr lang="en-US" altLang="ja-JP" dirty="0" smtClean="0"/>
          </a:p>
          <a:p>
            <a:pPr marL="319616" indent="-285750" defTabSz="1219170">
              <a:buFontTx/>
              <a:buChar char="-"/>
            </a:pPr>
            <a:r>
              <a:rPr lang="en-US" altLang="ja-JP" dirty="0" err="1" smtClean="0"/>
              <a:t>lidar</a:t>
            </a:r>
            <a:r>
              <a:rPr lang="en-US" altLang="ja-JP" dirty="0" smtClean="0"/>
              <a:t> </a:t>
            </a:r>
            <a:r>
              <a:rPr lang="en-US" altLang="ja-JP" dirty="0"/>
              <a:t>for all whether 3D input, </a:t>
            </a:r>
            <a:endParaRPr lang="en-US" altLang="ja-JP" dirty="0" smtClean="0"/>
          </a:p>
          <a:p>
            <a:pPr marL="319616" indent="-285750" defTabSz="1219170">
              <a:buFontTx/>
              <a:buChar char="-"/>
            </a:pPr>
            <a:r>
              <a:rPr lang="en-US" altLang="ja-JP" dirty="0" smtClean="0"/>
              <a:t>radar </a:t>
            </a:r>
            <a:r>
              <a:rPr lang="en-US" altLang="ja-JP" dirty="0"/>
              <a:t>for object detection, </a:t>
            </a:r>
            <a:endParaRPr lang="en-US" altLang="ja-JP" dirty="0" smtClean="0"/>
          </a:p>
          <a:p>
            <a:pPr marL="319616" indent="-285750" defTabSz="1219170">
              <a:buFontTx/>
              <a:buChar char="-"/>
            </a:pPr>
            <a:r>
              <a:rPr lang="en-US" altLang="ja-JP" dirty="0" smtClean="0"/>
              <a:t>ultrasonic </a:t>
            </a:r>
            <a:r>
              <a:rPr lang="en-US" altLang="ja-JP" dirty="0"/>
              <a:t>for short-range 3D </a:t>
            </a:r>
            <a:r>
              <a:rPr lang="en-US" altLang="ja-JP" dirty="0" smtClean="0"/>
              <a:t>input, </a:t>
            </a:r>
          </a:p>
          <a:p>
            <a:pPr marL="319616" indent="-285750" defTabSz="1219170">
              <a:buFontTx/>
              <a:buChar char="-"/>
            </a:pPr>
            <a:r>
              <a:rPr lang="en-US" altLang="ja-JP" dirty="0" smtClean="0"/>
              <a:t>GNSS/IMU </a:t>
            </a:r>
            <a:r>
              <a:rPr lang="en-US" altLang="ja-JP" dirty="0"/>
              <a:t>data and wheel </a:t>
            </a:r>
            <a:r>
              <a:rPr lang="en-US" altLang="ja-JP" dirty="0" err="1"/>
              <a:t>odometry</a:t>
            </a:r>
            <a:r>
              <a:rPr lang="en-US" altLang="ja-JP" dirty="0"/>
              <a:t> for ego state estimation. </a:t>
            </a:r>
            <a:endParaRPr sz="1333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035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3124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002060"/>
                </a:solidFill>
              </a:rPr>
              <a:t>In </a:t>
            </a:r>
            <a:r>
              <a:rPr sz="3600" spc="-5" dirty="0">
                <a:solidFill>
                  <a:srgbClr val="002060"/>
                </a:solidFill>
              </a:rPr>
              <a:t>this module</a:t>
            </a:r>
            <a:r>
              <a:rPr sz="3600" spc="-70" dirty="0">
                <a:solidFill>
                  <a:srgbClr val="002060"/>
                </a:solidFill>
              </a:rPr>
              <a:t> </a:t>
            </a:r>
            <a:r>
              <a:rPr sz="3600" dirty="0">
                <a:solidFill>
                  <a:srgbClr val="002060"/>
                </a:solidFill>
              </a:rPr>
              <a:t>...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480919"/>
            <a:ext cx="7659361" cy="2182008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Sensors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Self-driving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computing</a:t>
            </a:r>
            <a:r>
              <a:rPr kumimoji="1" sz="265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Designing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configurations</a:t>
            </a:r>
            <a:r>
              <a:rPr kumimoji="1" lang="ja-JP" altLang="en-US" sz="2650" b="0" i="0" u="none" strike="noStrike" kern="1200" cap="none" spc="5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（レイアウト）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architecture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,</a:t>
            </a:r>
            <a:r>
              <a:rPr kumimoji="1" sz="265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decomposition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 representation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</a:t>
            </a:r>
            <a:r>
              <a:rPr kumimoji="1" sz="2650" b="0" i="0" u="none" strike="noStrike" kern="120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self-driving</a:t>
            </a:r>
            <a:r>
              <a:rPr kumimoji="1" lang="ja-JP" altLang="en-US" sz="26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（マップ）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44013" y="6341301"/>
            <a:ext cx="13843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0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24214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Assumptions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3347" y="1451023"/>
            <a:ext cx="5277272" cy="1369670"/>
          </a:xfrm>
          <a:prstGeom prst="rect">
            <a:avLst/>
          </a:prstGeom>
        </p:spPr>
        <p:txBody>
          <a:bodyPr vert="horz" wrap="square" lIns="0" tIns="78740" rIns="0" bIns="0" rtlCol="0">
            <a:spAutoFit/>
          </a:bodyPr>
          <a:lstStyle/>
          <a:p>
            <a:pPr marL="336964" indent="-286165" defTabSz="1219170">
              <a:spcBef>
                <a:spcPts val="620"/>
              </a:spcBef>
              <a:buFont typeface="Arial"/>
              <a:buChar char="•"/>
              <a:tabLst>
                <a:tab pos="336964" algn="l"/>
              </a:tabLst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Aggressive deceleration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= </a:t>
            </a:r>
            <a:endParaRPr sz="2400" baseline="-9259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336964" indent="-286165" defTabSz="1219170">
              <a:spcBef>
                <a:spcPts val="487"/>
              </a:spcBef>
              <a:buFont typeface="Arial"/>
              <a:buChar char="•"/>
              <a:tabLst>
                <a:tab pos="336964" algn="l"/>
              </a:tabLst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Comfortable deceleration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= </a:t>
            </a:r>
            <a:endParaRPr sz="2400" baseline="-9259" dirty="0">
              <a:solidFill>
                <a:prstClr val="black"/>
              </a:solidFill>
              <a:latin typeface="Cambria Math"/>
              <a:cs typeface="Cambria Math"/>
            </a:endParaRPr>
          </a:p>
          <a:p>
            <a:pPr marL="523227" defTabSz="1219170">
              <a:spcBef>
                <a:spcPts val="579"/>
              </a:spcBef>
            </a:pPr>
            <a:r>
              <a:rPr sz="2133" dirty="0">
                <a:solidFill>
                  <a:srgbClr val="002060"/>
                </a:solidFill>
                <a:latin typeface="Courier New"/>
                <a:cs typeface="Courier New"/>
              </a:rPr>
              <a:t>o</a:t>
            </a:r>
            <a:r>
              <a:rPr sz="2133" spc="-387" dirty="0">
                <a:solidFill>
                  <a:srgbClr val="002060"/>
                </a:solidFill>
                <a:latin typeface="Courier New"/>
                <a:cs typeface="Courier New"/>
              </a:rPr>
              <a:t> </a:t>
            </a:r>
            <a:r>
              <a:rPr sz="2133" dirty="0">
                <a:solidFill>
                  <a:srgbClr val="002060"/>
                </a:solidFill>
                <a:latin typeface="Times New Roman"/>
                <a:cs typeface="Times New Roman"/>
              </a:rPr>
              <a:t>This is the norm, unless otherwise stated</a:t>
            </a:r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3347" y="3392741"/>
            <a:ext cx="470916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36964" indent="-286165" defTabSz="1219170">
              <a:spcBef>
                <a:spcPts val="133"/>
              </a:spcBef>
              <a:buFont typeface="Arial"/>
              <a:buChar char="•"/>
              <a:tabLst>
                <a:tab pos="336964" algn="l"/>
                <a:tab pos="3707461" algn="l"/>
              </a:tabLst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Stopping</a:t>
            </a:r>
            <a:r>
              <a:rPr sz="2667" spc="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distance:	</a:t>
            </a:r>
            <a:endParaRPr sz="2400" baseline="78703" dirty="0">
              <a:solidFill>
                <a:prstClr val="black"/>
              </a:solidFill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846543" y="2012043"/>
            <a:ext cx="3454400" cy="47863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reasonably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comfortable while still allowing</a:t>
            </a:r>
            <a:r>
              <a:rPr sz="1333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spc="-127" dirty="0">
                <a:solidFill>
                  <a:prstClr val="black"/>
                </a:solidFill>
                <a:latin typeface="Arial"/>
                <a:cs typeface="Arial"/>
              </a:rPr>
              <a:t>the 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car to come to a stop</a:t>
            </a:r>
            <a:r>
              <a:rPr sz="1333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quickly </a:t>
            </a:r>
          </a:p>
        </p:txBody>
      </p:sp>
      <p:pic>
        <p:nvPicPr>
          <p:cNvPr id="9" name="図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411" y="3139782"/>
            <a:ext cx="1314450" cy="933450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4784" y="1462334"/>
            <a:ext cx="1133475" cy="590550"/>
          </a:xfrm>
          <a:prstGeom prst="rect">
            <a:avLst/>
          </a:prstGeom>
        </p:spPr>
      </p:pic>
      <p:pic>
        <p:nvPicPr>
          <p:cNvPr id="11" name="図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708" y="1965611"/>
            <a:ext cx="1104900" cy="571500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908431" y="1451023"/>
            <a:ext cx="16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自乗、じじょう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573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4466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u="heavy" dirty="0">
                <a:uFill>
                  <a:solidFill>
                    <a:srgbClr val="69D925"/>
                  </a:solidFill>
                </a:uFill>
              </a:rPr>
              <a:t>Where </a:t>
            </a:r>
            <a:r>
              <a:rPr u="heavy" spc="-7" dirty="0">
                <a:uFill>
                  <a:solidFill>
                    <a:srgbClr val="69D925"/>
                  </a:solidFill>
                </a:uFill>
              </a:rPr>
              <a:t>to place</a:t>
            </a:r>
            <a:r>
              <a:rPr u="heavy" spc="-60" dirty="0">
                <a:uFill>
                  <a:solidFill>
                    <a:srgbClr val="69D925"/>
                  </a:solidFill>
                </a:uFill>
              </a:rPr>
              <a:t> </a:t>
            </a:r>
            <a:r>
              <a:rPr u="heavy" spc="-7" dirty="0">
                <a:uFill>
                  <a:solidFill>
                    <a:srgbClr val="69D925"/>
                  </a:solidFill>
                </a:uFill>
              </a:rPr>
              <a:t>sensors?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4" y="1484919"/>
            <a:ext cx="7414260" cy="91063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3098" indent="-286165" defTabSz="1219170">
              <a:spcBef>
                <a:spcPts val="400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Need sensors to support maneuvers within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our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ODD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3098" indent="-286165" defTabSz="1219170">
              <a:spcBef>
                <a:spcPts val="267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27" dirty="0">
                <a:solidFill>
                  <a:srgbClr val="002060"/>
                </a:solidFill>
                <a:latin typeface="Times New Roman"/>
                <a:cs typeface="Times New Roman"/>
              </a:rPr>
              <a:t>Broadly,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we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have two driving</a:t>
            </a:r>
            <a:r>
              <a:rPr sz="2667" spc="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environments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6163778"/>
              </p:ext>
            </p:extLst>
          </p:nvPr>
        </p:nvGraphicFramePr>
        <p:xfrm>
          <a:off x="896977" y="2767050"/>
          <a:ext cx="9327678" cy="33509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5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2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8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b="1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Highway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b="1" spc="-5" dirty="0" smtClean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Urban</a:t>
                      </a:r>
                      <a:r>
                        <a:rPr lang="ja-JP" altLang="en-US" sz="2100" b="1" spc="-5" dirty="0" smtClean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（都市）</a:t>
                      </a:r>
                      <a:r>
                        <a:rPr sz="2100" b="1" spc="-5" dirty="0" smtClean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b="1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/ </a:t>
                      </a:r>
                      <a:r>
                        <a:rPr sz="2100" b="1" spc="-5" dirty="0" smtClean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Residential</a:t>
                      </a:r>
                      <a:r>
                        <a:rPr lang="ja-JP" altLang="en-US" sz="2100" b="1" spc="-5" dirty="0" smtClean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（住宅）</a:t>
                      </a: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Traffic</a:t>
                      </a:r>
                      <a:r>
                        <a:rPr sz="2100" spc="-1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Speed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Low 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2100" spc="-1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Medium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Traffic</a:t>
                      </a:r>
                      <a:r>
                        <a:rPr sz="2100" spc="-1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Volume</a:t>
                      </a: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High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Medium -</a:t>
                      </a: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High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92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# of</a:t>
                      </a:r>
                      <a:r>
                        <a:rPr sz="2100" spc="-1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lanes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More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2-4</a:t>
                      </a: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typically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40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2100" spc="-1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Features</a:t>
                      </a: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 marR="601980">
                        <a:lnSpc>
                          <a:spcPct val="100699"/>
                        </a:lnSpc>
                        <a:spcBef>
                          <a:spcPts val="640"/>
                        </a:spcBef>
                      </a:pPr>
                      <a:r>
                        <a:rPr sz="2100" spc="-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Fewer, 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gradual  </a:t>
                      </a:r>
                      <a:r>
                        <a:rPr sz="2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curves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;</a:t>
                      </a:r>
                      <a:r>
                        <a:rPr sz="2100" spc="-8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merges</a:t>
                      </a:r>
                    </a:p>
                  </a:txBody>
                  <a:tcPr marL="0" marR="0" marT="108373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Many </a:t>
                      </a:r>
                      <a:r>
                        <a:rPr sz="2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turns</a:t>
                      </a:r>
                      <a:r>
                        <a:rPr sz="2100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and</a:t>
                      </a:r>
                      <a:r>
                        <a:rPr sz="2100" spc="-35" dirty="0">
                          <a:solidFill>
                            <a:srgbClr val="00206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100" dirty="0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intersections</a:t>
                      </a:r>
                    </a:p>
                  </a:txBody>
                  <a:tcPr marL="0" marR="0" marT="110067" marB="0">
                    <a:lnL w="12700">
                      <a:solidFill>
                        <a:srgbClr val="9E9E9E"/>
                      </a:solidFill>
                      <a:prstDash val="solid"/>
                    </a:lnL>
                    <a:lnR w="12700">
                      <a:solidFill>
                        <a:srgbClr val="9E9E9E"/>
                      </a:solidFill>
                      <a:prstDash val="solid"/>
                    </a:lnR>
                    <a:lnT w="12700">
                      <a:solidFill>
                        <a:srgbClr val="9E9E9E"/>
                      </a:solidFill>
                      <a:prstDash val="solid"/>
                    </a:lnT>
                    <a:lnB w="12700">
                      <a:solidFill>
                        <a:srgbClr val="9E9E9E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567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3425613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</a:t>
            </a:r>
            <a:r>
              <a:rPr spc="-53" dirty="0"/>
              <a:t> </a:t>
            </a:r>
            <a:r>
              <a:rPr spc="-7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4" y="1484919"/>
            <a:ext cx="4554220" cy="1808444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303098" indent="-286165" defTabSz="1219170">
              <a:spcBef>
                <a:spcPts val="400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27" dirty="0">
                <a:solidFill>
                  <a:srgbClr val="002060"/>
                </a:solidFill>
                <a:latin typeface="Times New Roman"/>
                <a:cs typeface="Times New Roman"/>
              </a:rPr>
              <a:t>Broadly,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3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kinds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2667" spc="-6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maneuvers: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3098" indent="-286165" defTabSz="1219170">
              <a:spcBef>
                <a:spcPts val="267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Emergency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Stop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3098" indent="-286165" defTabSz="1219170">
              <a:spcBef>
                <a:spcPts val="267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Maintain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Speed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03098" indent="-286165" defTabSz="1219170">
              <a:spcBef>
                <a:spcPts val="267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Lane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Change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72413" y="2293259"/>
            <a:ext cx="4666672" cy="391890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1306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67013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 Analysis: Emergency</a:t>
            </a:r>
            <a:r>
              <a:rPr spc="7" dirty="0"/>
              <a:t> </a:t>
            </a:r>
            <a:r>
              <a:rPr spc="-7" dirty="0"/>
              <a:t>Stop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702951" y="2025048"/>
            <a:ext cx="12494543" cy="350542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If there is </a:t>
            </a:r>
            <a:r>
              <a:rPr dirty="0"/>
              <a:t>a </a:t>
            </a:r>
            <a:r>
              <a:rPr spc="-7" dirty="0"/>
              <a:t>blockage ahead, </a:t>
            </a:r>
            <a:r>
              <a:rPr dirty="0"/>
              <a:t>we want </a:t>
            </a:r>
            <a:r>
              <a:rPr spc="-7" dirty="0"/>
              <a:t>to stop in</a:t>
            </a:r>
            <a:r>
              <a:rPr spc="-20" dirty="0"/>
              <a:t> </a:t>
            </a:r>
            <a:r>
              <a:rPr spc="-13" dirty="0"/>
              <a:t>time.</a:t>
            </a:r>
          </a:p>
          <a:p>
            <a:pPr>
              <a:lnSpc>
                <a:spcPct val="100000"/>
              </a:lnSpc>
            </a:pPr>
            <a:endParaRPr sz="2933" dirty="0"/>
          </a:p>
          <a:p>
            <a:pPr marL="5669138">
              <a:spcBef>
                <a:spcPts val="1807"/>
              </a:spcBef>
            </a:pPr>
            <a:r>
              <a:rPr b="1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</a:rPr>
              <a:t>Longitudinal</a:t>
            </a:r>
            <a:r>
              <a:rPr b="1" u="heavy" spc="-2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</a:rPr>
              <a:t> </a:t>
            </a:r>
            <a:r>
              <a:rPr b="1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</a:rPr>
              <a:t>Coverage</a:t>
            </a:r>
            <a:r>
              <a:rPr spc="-7" dirty="0">
                <a:solidFill>
                  <a:srgbClr val="002A5C"/>
                </a:solidFill>
              </a:rPr>
              <a:t>:</a:t>
            </a:r>
          </a:p>
          <a:p>
            <a:pPr marL="5669138" marR="6773">
              <a:lnSpc>
                <a:spcPct val="115300"/>
              </a:lnSpc>
              <a:spcBef>
                <a:spcPts val="2133"/>
              </a:spcBef>
            </a:pPr>
            <a:r>
              <a:rPr spc="-7" dirty="0">
                <a:solidFill>
                  <a:srgbClr val="002A5C"/>
                </a:solidFill>
              </a:rPr>
              <a:t>Assume </a:t>
            </a:r>
            <a:r>
              <a:rPr dirty="0">
                <a:solidFill>
                  <a:srgbClr val="002A5C"/>
                </a:solidFill>
              </a:rPr>
              <a:t>we </a:t>
            </a:r>
            <a:r>
              <a:rPr spc="-7" dirty="0">
                <a:solidFill>
                  <a:srgbClr val="002A5C"/>
                </a:solidFill>
              </a:rPr>
              <a:t>are speeding</a:t>
            </a:r>
            <a:r>
              <a:rPr spc="-80" dirty="0">
                <a:solidFill>
                  <a:srgbClr val="002A5C"/>
                </a:solidFill>
              </a:rPr>
              <a:t> </a:t>
            </a:r>
            <a:r>
              <a:rPr spc="-7" dirty="0">
                <a:solidFill>
                  <a:srgbClr val="002A5C"/>
                </a:solidFill>
              </a:rPr>
              <a:t>at  </a:t>
            </a:r>
            <a:r>
              <a:rPr dirty="0">
                <a:solidFill>
                  <a:srgbClr val="002A5C"/>
                </a:solidFill>
              </a:rPr>
              <a:t>120</a:t>
            </a:r>
            <a:r>
              <a:rPr spc="-7" dirty="0">
                <a:solidFill>
                  <a:srgbClr val="002A5C"/>
                </a:solidFill>
              </a:rPr>
              <a:t> kmph.</a:t>
            </a:r>
          </a:p>
          <a:p>
            <a:pPr marL="5669138">
              <a:spcBef>
                <a:spcPts val="2619"/>
              </a:spcBef>
            </a:pPr>
            <a:r>
              <a:rPr spc="-7" dirty="0">
                <a:solidFill>
                  <a:srgbClr val="002A5C"/>
                </a:solidFill>
              </a:rPr>
              <a:t>Stopping distance could</a:t>
            </a:r>
            <a:r>
              <a:rPr spc="-67" dirty="0">
                <a:solidFill>
                  <a:srgbClr val="002A5C"/>
                </a:solidFill>
              </a:rPr>
              <a:t> </a:t>
            </a:r>
            <a:r>
              <a:rPr dirty="0">
                <a:solidFill>
                  <a:srgbClr val="002A5C"/>
                </a:solidFill>
              </a:rPr>
              <a:t>be</a:t>
            </a:r>
          </a:p>
          <a:p>
            <a:pPr marL="5669138" marR="390304">
              <a:lnSpc>
                <a:spcPts val="3693"/>
              </a:lnSpc>
              <a:spcBef>
                <a:spcPts val="160"/>
              </a:spcBef>
            </a:pPr>
            <a:r>
              <a:rPr dirty="0">
                <a:solidFill>
                  <a:srgbClr val="FF0000"/>
                </a:solidFill>
              </a:rPr>
              <a:t>~110 </a:t>
            </a:r>
            <a:r>
              <a:rPr spc="-7" dirty="0">
                <a:solidFill>
                  <a:srgbClr val="FF0000"/>
                </a:solidFill>
              </a:rPr>
              <a:t>metres</a:t>
            </a:r>
            <a:r>
              <a:rPr spc="-7" dirty="0">
                <a:solidFill>
                  <a:srgbClr val="002A5C"/>
                </a:solidFill>
              </a:rPr>
              <a:t>;</a:t>
            </a:r>
            <a:r>
              <a:rPr spc="-113" dirty="0">
                <a:solidFill>
                  <a:srgbClr val="002A5C"/>
                </a:solidFill>
              </a:rPr>
              <a:t> </a:t>
            </a:r>
            <a:r>
              <a:rPr i="1" spc="-7" dirty="0">
                <a:solidFill>
                  <a:srgbClr val="002A5C"/>
                </a:solidFill>
              </a:rPr>
              <a:t>aggressive  deceleration</a:t>
            </a:r>
          </a:p>
        </p:txBody>
      </p:sp>
      <p:sp>
        <p:nvSpPr>
          <p:cNvPr id="4" name="object 4"/>
          <p:cNvSpPr/>
          <p:nvPr/>
        </p:nvSpPr>
        <p:spPr>
          <a:xfrm>
            <a:off x="736591" y="3361435"/>
            <a:ext cx="4817819" cy="19465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647709" y="5530474"/>
            <a:ext cx="2729345" cy="8888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lang="ja-JP" altLang="en-US" sz="1333" dirty="0" err="1" smtClean="0">
                <a:solidFill>
                  <a:prstClr val="black"/>
                </a:solidFill>
                <a:latin typeface="Arial"/>
                <a:cs typeface="Arial"/>
              </a:rPr>
              <a:t>なの</a:t>
            </a:r>
            <a:r>
              <a:rPr lang="ja-JP" altLang="en-US" sz="1333" dirty="0" smtClean="0">
                <a:solidFill>
                  <a:prstClr val="black"/>
                </a:solidFill>
                <a:latin typeface="Arial"/>
                <a:cs typeface="Arial"/>
              </a:rPr>
              <a:t>で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Most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self-driving systems aim for </a:t>
            </a:r>
            <a:r>
              <a:rPr sz="1333" dirty="0" smtClean="0">
                <a:solidFill>
                  <a:srgbClr val="FF0000"/>
                </a:solidFill>
                <a:latin typeface="Arial"/>
                <a:cs typeface="Arial"/>
              </a:rPr>
              <a:t>sensing</a:t>
            </a:r>
            <a:r>
              <a:rPr lang="en-US" sz="1333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1333" dirty="0" smtClean="0">
                <a:solidFill>
                  <a:srgbClr val="FF0000"/>
                </a:solidFill>
                <a:latin typeface="Arial"/>
                <a:cs typeface="Arial"/>
              </a:rPr>
              <a:t>ranges</a:t>
            </a:r>
            <a:r>
              <a:rPr lang="en-US" sz="1333" dirty="0" smtClean="0">
                <a:solidFill>
                  <a:prstClr val="black"/>
                </a:solidFill>
                <a:latin typeface="Arial"/>
                <a:cs typeface="Arial"/>
              </a:rPr>
              <a:t> o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f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150 ~ 200m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in front of the vehicle as a  result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1333" dirty="0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6"/>
          <p:cNvSpPr txBox="1"/>
          <p:nvPr/>
        </p:nvSpPr>
        <p:spPr>
          <a:xfrm>
            <a:off x="3145500" y="5530473"/>
            <a:ext cx="2729345" cy="6837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lang="ja-JP" altLang="en-US" sz="1333" dirty="0" smtClean="0">
                <a:solidFill>
                  <a:prstClr val="black"/>
                </a:solidFill>
                <a:latin typeface="Arial"/>
                <a:cs typeface="Arial"/>
              </a:rPr>
              <a:t>この図によると、大きい</a:t>
            </a:r>
            <a:r>
              <a:rPr lang="en-US" altLang="ja-JP" sz="1333" dirty="0" smtClean="0">
                <a:solidFill>
                  <a:prstClr val="black"/>
                </a:solidFill>
                <a:latin typeface="Arial"/>
                <a:cs typeface="Arial"/>
              </a:rPr>
              <a:t>FOV</a:t>
            </a:r>
            <a:r>
              <a:rPr lang="ja-JP" altLang="en-US" sz="1333" dirty="0" smtClean="0">
                <a:solidFill>
                  <a:prstClr val="black"/>
                </a:solidFill>
                <a:latin typeface="Arial"/>
                <a:cs typeface="Arial"/>
              </a:rPr>
              <a:t>のセンサーをしている。なぜ大きい</a:t>
            </a:r>
            <a:r>
              <a:rPr lang="en-US" altLang="ja-JP" sz="1333" dirty="0" smtClean="0">
                <a:solidFill>
                  <a:prstClr val="black"/>
                </a:solidFill>
                <a:latin typeface="Arial"/>
                <a:cs typeface="Arial"/>
              </a:rPr>
              <a:t>FOV</a:t>
            </a:r>
            <a:r>
              <a:rPr lang="ja-JP" altLang="en-US" sz="1333" dirty="0" smtClean="0">
                <a:solidFill>
                  <a:prstClr val="black"/>
                </a:solidFill>
                <a:latin typeface="Arial"/>
                <a:cs typeface="Arial"/>
              </a:rPr>
              <a:t>が必要かまだ分かっていない</a:t>
            </a:r>
            <a:endParaRPr sz="1333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1110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67013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 Analysis: Emergency</a:t>
            </a:r>
            <a:r>
              <a:rPr spc="7" dirty="0"/>
              <a:t> </a:t>
            </a:r>
            <a:r>
              <a:rPr spc="-7" dirty="0"/>
              <a:t>Stop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4" y="1518786"/>
            <a:ext cx="9420012" cy="343623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93" dirty="0">
                <a:solidFill>
                  <a:srgbClr val="002060"/>
                </a:solidFill>
                <a:latin typeface="Times New Roman"/>
                <a:cs typeface="Times New Roman"/>
              </a:rPr>
              <a:t>To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avoid collision, either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we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stop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or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change</a:t>
            </a:r>
            <a:r>
              <a:rPr sz="2667" spc="7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lanes.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/>
            <a:endParaRPr sz="29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47"/>
              </a:spcBef>
            </a:pPr>
            <a:endParaRPr sz="30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37717" defTabSz="1219170">
              <a:spcBef>
                <a:spcPts val="7"/>
              </a:spcBef>
            </a:pPr>
            <a:r>
              <a:rPr sz="2667" b="1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Lateral</a:t>
            </a:r>
            <a:r>
              <a:rPr sz="2667" b="1" u="heavy" spc="-20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67" b="1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Coverage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: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737717" marR="6773" defTabSz="1219170">
              <a:lnSpc>
                <a:spcPct val="115300"/>
              </a:lnSpc>
              <a:spcBef>
                <a:spcPts val="2127"/>
              </a:spcBef>
            </a:pPr>
            <a:r>
              <a:rPr sz="2667" dirty="0">
                <a:solidFill>
                  <a:srgbClr val="FF0000"/>
                </a:solidFill>
                <a:latin typeface="Times New Roman"/>
                <a:cs typeface="Times New Roman"/>
              </a:rPr>
              <a:t>At </a:t>
            </a:r>
            <a:r>
              <a:rPr sz="2667" spc="-7" dirty="0">
                <a:solidFill>
                  <a:srgbClr val="FF0000"/>
                </a:solidFill>
                <a:latin typeface="Times New Roman"/>
                <a:cs typeface="Times New Roman"/>
              </a:rPr>
              <a:t>least adjacent lanes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,  since </a:t>
            </a: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we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may change</a:t>
            </a:r>
            <a:r>
              <a:rPr sz="2667" spc="-93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lanes  to avoid </a:t>
            </a: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a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hard</a:t>
            </a:r>
            <a:r>
              <a:rPr sz="2667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stop.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062" y="2571039"/>
            <a:ext cx="4576695" cy="277434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43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65489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 Analysis: Maintain</a:t>
            </a:r>
            <a:r>
              <a:rPr dirty="0"/>
              <a:t> </a:t>
            </a:r>
            <a:r>
              <a:rPr spc="-7" dirty="0"/>
              <a:t>Speed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4" y="1518786"/>
            <a:ext cx="11664786" cy="5493277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Relative speeds are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typically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less than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30</a:t>
            </a:r>
            <a:r>
              <a:rPr sz="2667" spc="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kmph.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/>
            <a:endParaRPr sz="29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20"/>
              </a:spcBef>
            </a:pPr>
            <a:endParaRPr sz="34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658132" defTabSz="1219170"/>
            <a:r>
              <a:rPr sz="2667" b="1" spc="-7" dirty="0">
                <a:solidFill>
                  <a:srgbClr val="002A5C"/>
                </a:solidFill>
                <a:latin typeface="Times New Roman"/>
                <a:cs typeface="Times New Roman"/>
              </a:rPr>
              <a:t>Longitudinal</a:t>
            </a:r>
            <a:r>
              <a:rPr sz="2667" b="1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A5C"/>
                </a:solidFill>
                <a:latin typeface="Times New Roman"/>
                <a:cs typeface="Times New Roman"/>
              </a:rPr>
              <a:t>coverage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: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658132" defTabSz="1219170">
              <a:spcBef>
                <a:spcPts val="2627"/>
              </a:spcBef>
            </a:pP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At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least </a:t>
            </a: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~100 </a:t>
            </a:r>
            <a:r>
              <a:rPr sz="2667" spc="-13" dirty="0">
                <a:solidFill>
                  <a:srgbClr val="002A5C"/>
                </a:solidFill>
                <a:latin typeface="Times New Roman"/>
                <a:cs typeface="Times New Roman"/>
              </a:rPr>
              <a:t>metres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in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front.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5658132" marR="131230" defTabSz="1219170">
              <a:lnSpc>
                <a:spcPct val="114599"/>
              </a:lnSpc>
              <a:spcBef>
                <a:spcPts val="2152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Both vehicles are moving, so  </a:t>
            </a:r>
            <a:r>
              <a:rPr sz="2667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don’t need to look as far as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emergency-stop</a:t>
            </a:r>
            <a:r>
              <a:rPr sz="2667" u="heavy" spc="-13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67" u="heavy" spc="-7" dirty="0">
                <a:solidFill>
                  <a:srgbClr val="002A5C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case</a:t>
            </a:r>
            <a:r>
              <a:rPr sz="2667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.</a:t>
            </a:r>
            <a:r>
              <a:rPr lang="ja-JP" altLang="en-US" sz="2667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（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この文は誤解させそうです。講師も言っていない。この文は、</a:t>
            </a:r>
            <a:r>
              <a:rPr lang="en-US" altLang="ja-JP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maintain speed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のために使ったセンサーの検知距離は、</a:t>
            </a:r>
            <a:r>
              <a:rPr lang="en-US" altLang="ja-JP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emergency stop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のセンサーより短いと言ってるようです。でも「</a:t>
            </a:r>
            <a:r>
              <a:rPr lang="en-US" altLang="ja-JP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overall coverage, slide 32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」スライドでは</a:t>
            </a:r>
            <a:r>
              <a:rPr lang="ja-JP" altLang="en-US" sz="1400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逆に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見えてる。個人的には、ここで検知距離より、</a:t>
            </a:r>
            <a:r>
              <a:rPr lang="en-US" altLang="ja-JP" sz="1400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FOV</a:t>
            </a:r>
            <a:r>
              <a:rPr lang="ja-JP" altLang="en-US" sz="1400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から考え</a:t>
            </a:r>
            <a:r>
              <a:rPr lang="ja-JP" altLang="en-US" sz="1400" spc="-7" dirty="0" smtClean="0">
                <a:latin typeface="Times New Roman"/>
                <a:cs typeface="Times New Roman"/>
              </a:rPr>
              <a:t>た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ほうが理解しやすい。</a:t>
            </a:r>
            <a:r>
              <a:rPr lang="en-US" altLang="ja-JP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Maintain speed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で自車線の前走車しか見る必要がないので、</a:t>
            </a:r>
            <a:r>
              <a:rPr lang="en-US" altLang="ja-JP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FOV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は小さい。</a:t>
            </a:r>
            <a:r>
              <a:rPr lang="en-US" altLang="ja-JP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FOV</a:t>
            </a:r>
            <a:r>
              <a:rPr lang="ja-JP" altLang="en-US" sz="1400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が小さいセンサーの検知距離は長いのではないかと思っている。</a:t>
            </a:r>
            <a:r>
              <a:rPr lang="ja-JP" altLang="en-US" sz="2667" spc="-7" dirty="0" smtClean="0">
                <a:solidFill>
                  <a:srgbClr val="002A5C"/>
                </a:solidFill>
                <a:latin typeface="Times New Roman"/>
                <a:cs typeface="Times New Roman"/>
              </a:rPr>
              <a:t>）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2591" y="2986802"/>
            <a:ext cx="5030604" cy="18783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73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77583"/>
            <a:ext cx="7739380" cy="50954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z="3200" spc="-7" dirty="0"/>
              <a:t>Highway Analysis: Maintain speed with</a:t>
            </a:r>
            <a:r>
              <a:rPr sz="3200" spc="33" dirty="0"/>
              <a:t> </a:t>
            </a:r>
            <a:r>
              <a:rPr sz="3200" spc="-7" dirty="0"/>
              <a:t>Merge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6186877" y="2632151"/>
            <a:ext cx="4021667" cy="286948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b="1" spc="-7" dirty="0">
                <a:solidFill>
                  <a:srgbClr val="002A5C"/>
                </a:solidFill>
                <a:latin typeface="Times New Roman"/>
                <a:cs typeface="Times New Roman"/>
              </a:rPr>
              <a:t>Lateral</a:t>
            </a:r>
            <a:r>
              <a:rPr sz="2667" b="1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A5C"/>
                </a:solidFill>
                <a:latin typeface="Times New Roman"/>
                <a:cs typeface="Times New Roman"/>
              </a:rPr>
              <a:t>Coverage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: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>
              <a:spcBef>
                <a:spcPts val="2619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Usually current</a:t>
            </a:r>
            <a:r>
              <a:rPr sz="2667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lane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773" defTabSz="1219170">
              <a:lnSpc>
                <a:spcPct val="114599"/>
              </a:lnSpc>
              <a:spcBef>
                <a:spcPts val="2152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Adjacent lanes would </a:t>
            </a: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be 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preferred for merging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vehicle  detection.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25636" y="2437100"/>
            <a:ext cx="4515141" cy="3397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39744" y="2567499"/>
            <a:ext cx="2452255" cy="109399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Laterally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: A wide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160 to 180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degree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field of </a:t>
            </a:r>
            <a:r>
              <a:rPr lang="en-US" sz="1333" dirty="0" smtClean="0">
                <a:solidFill>
                  <a:srgbClr val="FF0000"/>
                </a:solidFill>
                <a:latin typeface="Arial"/>
                <a:cs typeface="Arial"/>
              </a:rPr>
              <a:t>view </a:t>
            </a:r>
            <a:r>
              <a:rPr lang="en-US" sz="1333" dirty="0" smtClean="0">
                <a:solidFill>
                  <a:prstClr val="black"/>
                </a:solidFill>
                <a:latin typeface="Arial"/>
                <a:cs typeface="Arial"/>
              </a:rPr>
              <a:t>i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s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required to track adjacent lanes and a  range of 40 ~ 60m is needed to find space  between</a:t>
            </a:r>
            <a:r>
              <a:rPr sz="1333" spc="-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vehicles. </a:t>
            </a:r>
          </a:p>
        </p:txBody>
      </p:sp>
    </p:spTree>
    <p:extLst>
      <p:ext uri="{BB962C8B-B14F-4D97-AF65-F5344CB8AC3E}">
        <p14:creationId xmlns:p14="http://schemas.microsoft.com/office/powerpoint/2010/main" val="192571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06194" y="3059219"/>
            <a:ext cx="7801484" cy="2779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60917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 Analysis: </a:t>
            </a:r>
            <a:r>
              <a:rPr dirty="0"/>
              <a:t>Lane</a:t>
            </a:r>
            <a:r>
              <a:rPr spc="-20" dirty="0"/>
              <a:t> </a:t>
            </a:r>
            <a:r>
              <a:rPr spc="-7" dirty="0"/>
              <a:t>Change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214" y="1518785"/>
            <a:ext cx="8015393" cy="83796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Longitudinal coverage: Need to look forward to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maintain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a 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safe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distance.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1367" y="6197180"/>
            <a:ext cx="763270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Need to look behind to see </a:t>
            </a: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what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rear vehicles are</a:t>
            </a:r>
            <a:r>
              <a:rPr sz="2667" spc="-13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doing.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0054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60917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 Analysis: </a:t>
            </a:r>
            <a:r>
              <a:rPr dirty="0"/>
              <a:t>Lane</a:t>
            </a:r>
            <a:r>
              <a:rPr spc="-20" dirty="0"/>
              <a:t> </a:t>
            </a:r>
            <a:r>
              <a:rPr spc="-7" dirty="0"/>
              <a:t>Change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3" y="1518786"/>
            <a:ext cx="8077200" cy="2186154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2667" spc="-27" dirty="0">
                <a:solidFill>
                  <a:srgbClr val="002060"/>
                </a:solidFill>
                <a:latin typeface="Times New Roman"/>
                <a:cs typeface="Times New Roman"/>
              </a:rPr>
              <a:t>Laterally,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we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need to look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not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just in the adjacent lanes,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but 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probably </a:t>
            </a:r>
            <a:r>
              <a:rPr sz="2667" spc="-27" dirty="0">
                <a:solidFill>
                  <a:srgbClr val="002060"/>
                </a:solidFill>
                <a:latin typeface="Times New Roman"/>
                <a:cs typeface="Times New Roman"/>
              </a:rPr>
              <a:t>further.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13"/>
              </a:spcBef>
            </a:pPr>
            <a:endParaRPr sz="30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5380432" defTabSz="1219170">
              <a:lnSpc>
                <a:spcPct val="108300"/>
              </a:lnSpc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Lateral coverage: 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Need wider</a:t>
            </a:r>
            <a:r>
              <a:rPr sz="2667" u="heavy" spc="-80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sensing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13300" y="5266659"/>
            <a:ext cx="113284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i="1" dirty="0">
                <a:solidFill>
                  <a:srgbClr val="002060"/>
                </a:solidFill>
                <a:latin typeface="Times New Roman"/>
                <a:cs typeface="Times New Roman"/>
              </a:rPr>
              <a:t>what</a:t>
            </a:r>
            <a:r>
              <a:rPr sz="2667" i="1" spc="-1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i="1" spc="-13" dirty="0">
                <a:solidFill>
                  <a:srgbClr val="002060"/>
                </a:solidFill>
                <a:latin typeface="Times New Roman"/>
                <a:cs typeface="Times New Roman"/>
              </a:rPr>
              <a:t>if?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920164" y="3046003"/>
            <a:ext cx="3761355" cy="34559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313759" y="5110356"/>
            <a:ext cx="2878241" cy="6837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what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if a vehicle attempts to maneuver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into</a:t>
            </a:r>
            <a:r>
              <a:rPr lang="en-US" sz="1333" spc="-12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1333" spc="-120" dirty="0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adjacent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lane at the same time as we</a:t>
            </a:r>
            <a:r>
              <a:rPr sz="1333" spc="-8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do? 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52691" y="3085570"/>
            <a:ext cx="3454400" cy="68375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sensor requirements for lane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changes</a:t>
            </a:r>
            <a:r>
              <a:rPr lang="en-US" sz="1333" dirty="0" smtClean="0">
                <a:solidFill>
                  <a:prstClr val="black"/>
                </a:solidFill>
                <a:latin typeface="Arial"/>
                <a:cs typeface="Arial"/>
              </a:rPr>
              <a:t> are</a:t>
            </a:r>
            <a:r>
              <a:rPr sz="1333" spc="-127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roughly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equivalent to those in the maintain  speed</a:t>
            </a:r>
            <a:r>
              <a:rPr sz="1333" spc="-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scenario. </a:t>
            </a:r>
          </a:p>
        </p:txBody>
      </p:sp>
    </p:spTree>
    <p:extLst>
      <p:ext uri="{BB962C8B-B14F-4D97-AF65-F5344CB8AC3E}">
        <p14:creationId xmlns:p14="http://schemas.microsoft.com/office/powerpoint/2010/main" val="114956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69045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Highway Analysis: Overall</a:t>
            </a:r>
            <a:r>
              <a:rPr spc="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3" name="object 3"/>
          <p:cNvSpPr/>
          <p:nvPr/>
        </p:nvSpPr>
        <p:spPr>
          <a:xfrm>
            <a:off x="3888543" y="1888797"/>
            <a:ext cx="5872143" cy="38477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106" y="2101811"/>
            <a:ext cx="495300" cy="4279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6134" y="2074521"/>
            <a:ext cx="2364740" cy="346971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Emergency</a:t>
            </a:r>
            <a:r>
              <a:rPr sz="2667" spc="-4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Stop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773" defTabSz="1219170">
              <a:lnSpc>
                <a:spcPct val="115300"/>
              </a:lnSpc>
              <a:spcBef>
                <a:spcPts val="2400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Emergency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Stop,  </a:t>
            </a:r>
            <a:r>
              <a:rPr sz="2667" spc="-13" dirty="0">
                <a:solidFill>
                  <a:srgbClr val="002A5C"/>
                </a:solidFill>
                <a:latin typeface="Times New Roman"/>
                <a:cs typeface="Times New Roman"/>
              </a:rPr>
              <a:t>Maintain</a:t>
            </a:r>
            <a:r>
              <a:rPr sz="2667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Speed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121070" defTabSz="1219170">
              <a:lnSpc>
                <a:spcPct val="115300"/>
              </a:lnSpc>
              <a:spcBef>
                <a:spcPts val="987"/>
              </a:spcBef>
            </a:pPr>
            <a:r>
              <a:rPr sz="2667" spc="-13" dirty="0">
                <a:solidFill>
                  <a:srgbClr val="002A5C"/>
                </a:solidFill>
                <a:latin typeface="Times New Roman"/>
                <a:cs typeface="Times New Roman"/>
              </a:rPr>
              <a:t>Maintain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Speed,  Lane</a:t>
            </a:r>
            <a:r>
              <a:rPr sz="2667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Change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>
              <a:spcBef>
                <a:spcPts val="2367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Lane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Change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5106" y="4092056"/>
            <a:ext cx="495300" cy="448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35106" y="5110078"/>
            <a:ext cx="495300" cy="4433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35106" y="3085919"/>
            <a:ext cx="495300" cy="4486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4120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952" y="3174282"/>
            <a:ext cx="2572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Course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 </a:t>
            </a: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Module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2, </a:t>
            </a: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Lesson</a:t>
            </a:r>
            <a:r>
              <a:rPr kumimoji="1" sz="1600" b="1" i="0" u="none" strike="noStrike" kern="1200" cap="none" spc="-3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66" y="1962879"/>
            <a:ext cx="61671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Sensors and Computing</a:t>
            </a:r>
            <a:r>
              <a:rPr kumimoji="1" sz="3600" b="1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 </a:t>
            </a:r>
            <a:r>
              <a:rPr kumimoji="1" sz="3600" b="1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/>
                <a:ea typeface="+mn-ea"/>
                <a:cs typeface="Arial Narrow"/>
              </a:rPr>
              <a:t>Hardware</a:t>
            </a:r>
            <a:endParaRPr kumimoji="1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Narrow"/>
              <a:ea typeface="+mn-ea"/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239394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28913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</a:t>
            </a:r>
            <a:r>
              <a:rPr spc="-87" dirty="0"/>
              <a:t> </a:t>
            </a:r>
            <a:r>
              <a:rPr spc="-7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6047" y="1543104"/>
            <a:ext cx="8211553" cy="35928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27" dirty="0">
                <a:solidFill>
                  <a:srgbClr val="002060"/>
                </a:solidFill>
                <a:latin typeface="Times New Roman"/>
                <a:cs typeface="Times New Roman"/>
              </a:rPr>
              <a:t>Broadly,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6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kinds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of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maneuvers: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74121" defTabSz="1219170">
              <a:spcBef>
                <a:spcPts val="2133"/>
              </a:spcBef>
              <a:buFont typeface="Courier New"/>
              <a:buChar char="o"/>
              <a:tabLst>
                <a:tab pos="626518" algn="l"/>
              </a:tabLst>
            </a:pPr>
            <a:r>
              <a:rPr sz="2667" spc="-13" dirty="0">
                <a:solidFill>
                  <a:srgbClr val="0B5394"/>
                </a:solidFill>
                <a:latin typeface="Times New Roman"/>
                <a:cs typeface="Times New Roman"/>
              </a:rPr>
              <a:t>Emergency</a:t>
            </a:r>
            <a:r>
              <a:rPr sz="2667" spc="-7" dirty="0">
                <a:solidFill>
                  <a:srgbClr val="0B5394"/>
                </a:solidFill>
                <a:latin typeface="Times New Roman"/>
                <a:cs typeface="Times New Roman"/>
              </a:rPr>
              <a:t> Stop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74121" defTabSz="1219170">
              <a:buFont typeface="Courier New"/>
              <a:buChar char="o"/>
              <a:tabLst>
                <a:tab pos="626518" algn="l"/>
              </a:tabLst>
            </a:pPr>
            <a:r>
              <a:rPr sz="2667" spc="-13" dirty="0">
                <a:solidFill>
                  <a:srgbClr val="0B5394"/>
                </a:solidFill>
                <a:latin typeface="Times New Roman"/>
                <a:cs typeface="Times New Roman"/>
              </a:rPr>
              <a:t>Maintain</a:t>
            </a:r>
            <a:r>
              <a:rPr sz="2667" spc="-7" dirty="0">
                <a:solidFill>
                  <a:srgbClr val="0B5394"/>
                </a:solidFill>
                <a:latin typeface="Times New Roman"/>
                <a:cs typeface="Times New Roman"/>
              </a:rPr>
              <a:t> Speed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74121" defTabSz="1219170">
              <a:buFont typeface="Courier New"/>
              <a:buChar char="o"/>
              <a:tabLst>
                <a:tab pos="626518" algn="l"/>
              </a:tabLst>
            </a:pPr>
            <a:r>
              <a:rPr sz="2667" spc="-7" dirty="0">
                <a:solidFill>
                  <a:srgbClr val="0B5394"/>
                </a:solidFill>
                <a:latin typeface="Times New Roman"/>
                <a:cs typeface="Times New Roman"/>
              </a:rPr>
              <a:t>Lane</a:t>
            </a:r>
            <a:r>
              <a:rPr sz="2667" spc="-13" dirty="0">
                <a:solidFill>
                  <a:srgbClr val="0B5394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B5394"/>
                </a:solidFill>
                <a:latin typeface="Times New Roman"/>
                <a:cs typeface="Times New Roman"/>
              </a:rPr>
              <a:t>Change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53"/>
              </a:spcBef>
              <a:buClr>
                <a:srgbClr val="0B5394"/>
              </a:buClr>
              <a:buFont typeface="Courier New"/>
              <a:buChar char="o"/>
            </a:pPr>
            <a:endParaRPr sz="27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74121" defTabSz="1219170">
              <a:buClr>
                <a:srgbClr val="0B5394"/>
              </a:buClr>
              <a:buFont typeface="Courier New"/>
              <a:buChar char="o"/>
              <a:tabLst>
                <a:tab pos="626518" algn="l"/>
              </a:tabLst>
            </a:pPr>
            <a:r>
              <a:rPr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Overtaking</a:t>
            </a:r>
            <a:r>
              <a:rPr lang="ja-JP" altLang="en-US"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（追い越し）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626518" indent="-474121" defTabSz="1219170">
              <a:buClr>
                <a:srgbClr val="0B5394"/>
              </a:buClr>
              <a:buFont typeface="Courier New"/>
              <a:buChar char="o"/>
              <a:tabLst>
                <a:tab pos="626518" algn="l"/>
              </a:tabLst>
            </a:pPr>
            <a:r>
              <a:rPr sz="2667" spc="-20" dirty="0">
                <a:solidFill>
                  <a:srgbClr val="002060"/>
                </a:solidFill>
                <a:latin typeface="Times New Roman"/>
                <a:cs typeface="Times New Roman"/>
              </a:rPr>
              <a:t>Turning,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crossing at</a:t>
            </a:r>
            <a:r>
              <a:rPr sz="2667" spc="-4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FF0000"/>
                </a:solidFill>
                <a:latin typeface="Times New Roman"/>
                <a:cs typeface="Times New Roman"/>
              </a:rPr>
              <a:t>intersections</a:t>
            </a:r>
            <a:endParaRPr sz="2667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626518" indent="-474121" defTabSz="1219170">
              <a:buClr>
                <a:srgbClr val="0B5394"/>
              </a:buClr>
              <a:buFont typeface="Courier New"/>
              <a:buChar char="o"/>
              <a:tabLst>
                <a:tab pos="626518" algn="l"/>
              </a:tabLst>
            </a:pPr>
            <a:r>
              <a:rPr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Passing roundabouts</a:t>
            </a:r>
            <a:r>
              <a:rPr lang="en-US"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(</a:t>
            </a:r>
            <a:r>
              <a:rPr lang="ja-JP" altLang="en-US"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ラウンドアバウト、環状</a:t>
            </a:r>
            <a:r>
              <a:rPr lang="ja-JP" altLang="en-US"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交差点</a:t>
            </a:r>
            <a:r>
              <a:rPr lang="en-US"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)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762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4" y="441429"/>
            <a:ext cx="28913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</a:t>
            </a:r>
            <a:r>
              <a:rPr spc="-87" dirty="0"/>
              <a:t> </a:t>
            </a:r>
            <a:r>
              <a:rPr spc="-7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4655334" y="2482467"/>
            <a:ext cx="547793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410700" y="1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55334" y="3677833"/>
            <a:ext cx="547793" cy="0"/>
          </a:xfrm>
          <a:custGeom>
            <a:avLst/>
            <a:gdLst/>
            <a:ahLst/>
            <a:cxnLst/>
            <a:rect l="l" t="t" r="r" b="b"/>
            <a:pathLst>
              <a:path w="410845">
                <a:moveTo>
                  <a:pt x="0" y="0"/>
                </a:moveTo>
                <a:lnTo>
                  <a:pt x="410700" y="1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202933" y="2482467"/>
            <a:ext cx="12700" cy="1191259"/>
          </a:xfrm>
          <a:custGeom>
            <a:avLst/>
            <a:gdLst/>
            <a:ahLst/>
            <a:cxnLst/>
            <a:rect l="l" t="t" r="r" b="b"/>
            <a:pathLst>
              <a:path w="9525" h="893444">
                <a:moveTo>
                  <a:pt x="9000" y="0"/>
                </a:moveTo>
                <a:lnTo>
                  <a:pt x="0" y="893100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18216" y="2107648"/>
            <a:ext cx="4119880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b="1" spc="-7" dirty="0">
                <a:solidFill>
                  <a:srgbClr val="002A5C"/>
                </a:solidFill>
                <a:latin typeface="Times New Roman"/>
                <a:cs typeface="Times New Roman"/>
              </a:rPr>
              <a:t>Similar to highway</a:t>
            </a:r>
            <a:r>
              <a:rPr sz="2667" b="1" spc="-6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A5C"/>
                </a:solidFill>
                <a:latin typeface="Times New Roman"/>
                <a:cs typeface="Times New Roman"/>
              </a:rPr>
              <a:t>analysis!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05667" y="2838800"/>
            <a:ext cx="443653" cy="252307"/>
          </a:xfrm>
          <a:custGeom>
            <a:avLst/>
            <a:gdLst/>
            <a:ahLst/>
            <a:cxnLst/>
            <a:rect l="l" t="t" r="r" b="b"/>
            <a:pathLst>
              <a:path w="332739" h="189230">
                <a:moveTo>
                  <a:pt x="332324" y="0"/>
                </a:moveTo>
                <a:lnTo>
                  <a:pt x="247220" y="3929"/>
                </a:lnTo>
                <a:lnTo>
                  <a:pt x="263489" y="33028"/>
                </a:lnTo>
                <a:lnTo>
                  <a:pt x="0" y="180342"/>
                </a:lnTo>
                <a:lnTo>
                  <a:pt x="4648" y="188657"/>
                </a:lnTo>
                <a:lnTo>
                  <a:pt x="268137" y="41342"/>
                </a:lnTo>
                <a:lnTo>
                  <a:pt x="304200" y="41342"/>
                </a:lnTo>
                <a:lnTo>
                  <a:pt x="332324" y="0"/>
                </a:lnTo>
                <a:close/>
              </a:path>
              <a:path w="332739" h="189230">
                <a:moveTo>
                  <a:pt x="304200" y="41342"/>
                </a:moveTo>
                <a:lnTo>
                  <a:pt x="268137" y="41342"/>
                </a:lnTo>
                <a:lnTo>
                  <a:pt x="284406" y="70440"/>
                </a:lnTo>
                <a:lnTo>
                  <a:pt x="304200" y="41342"/>
                </a:lnTo>
                <a:close/>
              </a:path>
            </a:pathLst>
          </a:custGeom>
          <a:solidFill>
            <a:srgbClr val="242852"/>
          </a:solid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20583" y="3058800"/>
            <a:ext cx="3746500" cy="3276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701397" y="2057472"/>
            <a:ext cx="6848969" cy="35928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27" dirty="0"/>
              <a:t>Broadly, </a:t>
            </a:r>
            <a:r>
              <a:rPr dirty="0"/>
              <a:t>6 </a:t>
            </a:r>
            <a:r>
              <a:rPr spc="-7" dirty="0"/>
              <a:t>kinds </a:t>
            </a:r>
            <a:r>
              <a:rPr dirty="0"/>
              <a:t>of</a:t>
            </a:r>
            <a:r>
              <a:rPr spc="-7" dirty="0"/>
              <a:t> maneuvers:</a:t>
            </a:r>
          </a:p>
          <a:p>
            <a:pPr marL="626518" indent="-474121">
              <a:spcBef>
                <a:spcPts val="2133"/>
              </a:spcBef>
              <a:buFont typeface="Courier New"/>
              <a:buChar char="o"/>
              <a:tabLst>
                <a:tab pos="626518" algn="l"/>
              </a:tabLst>
            </a:pPr>
            <a:r>
              <a:rPr spc="-13" dirty="0">
                <a:solidFill>
                  <a:srgbClr val="0B5394"/>
                </a:solidFill>
              </a:rPr>
              <a:t>Emergency</a:t>
            </a:r>
            <a:r>
              <a:rPr spc="-7" dirty="0">
                <a:solidFill>
                  <a:srgbClr val="0B5394"/>
                </a:solidFill>
              </a:rPr>
              <a:t> Stop</a:t>
            </a:r>
          </a:p>
          <a:p>
            <a:pPr marL="626518" indent="-474121">
              <a:buFont typeface="Courier New"/>
              <a:buChar char="o"/>
              <a:tabLst>
                <a:tab pos="626518" algn="l"/>
              </a:tabLst>
            </a:pPr>
            <a:r>
              <a:rPr spc="-13" dirty="0">
                <a:solidFill>
                  <a:srgbClr val="0B5394"/>
                </a:solidFill>
              </a:rPr>
              <a:t>Maintain</a:t>
            </a:r>
            <a:r>
              <a:rPr spc="-7" dirty="0">
                <a:solidFill>
                  <a:srgbClr val="0B5394"/>
                </a:solidFill>
              </a:rPr>
              <a:t> Speed</a:t>
            </a:r>
          </a:p>
          <a:p>
            <a:pPr marL="626518" indent="-474121">
              <a:buFont typeface="Courier New"/>
              <a:buChar char="o"/>
              <a:tabLst>
                <a:tab pos="626518" algn="l"/>
              </a:tabLst>
            </a:pPr>
            <a:r>
              <a:rPr spc="-7" dirty="0">
                <a:solidFill>
                  <a:srgbClr val="0B5394"/>
                </a:solidFill>
              </a:rPr>
              <a:t>Lane</a:t>
            </a:r>
            <a:r>
              <a:rPr spc="-13" dirty="0">
                <a:solidFill>
                  <a:srgbClr val="0B5394"/>
                </a:solidFill>
              </a:rPr>
              <a:t> </a:t>
            </a:r>
            <a:r>
              <a:rPr spc="-7" dirty="0">
                <a:solidFill>
                  <a:srgbClr val="0B5394"/>
                </a:solidFill>
              </a:rPr>
              <a:t>Change</a:t>
            </a:r>
          </a:p>
          <a:p>
            <a:pPr>
              <a:spcBef>
                <a:spcPts val="53"/>
              </a:spcBef>
              <a:buClr>
                <a:srgbClr val="0B5394"/>
              </a:buClr>
              <a:buFont typeface="Courier New"/>
              <a:buChar char="o"/>
            </a:pPr>
            <a:endParaRPr sz="2733"/>
          </a:p>
          <a:p>
            <a:pPr marL="626518" indent="-474121">
              <a:buClr>
                <a:srgbClr val="0B5394"/>
              </a:buClr>
              <a:buFont typeface="Courier New"/>
              <a:buChar char="o"/>
              <a:tabLst>
                <a:tab pos="626518" algn="l"/>
              </a:tabLst>
            </a:pPr>
            <a:r>
              <a:rPr spc="-7" dirty="0"/>
              <a:t>Overtaking</a:t>
            </a:r>
          </a:p>
          <a:p>
            <a:pPr marL="626518" indent="-474121">
              <a:buClr>
                <a:srgbClr val="0B5394"/>
              </a:buClr>
              <a:buFont typeface="Courier New"/>
              <a:buChar char="o"/>
              <a:tabLst>
                <a:tab pos="626518" algn="l"/>
              </a:tabLst>
            </a:pPr>
            <a:r>
              <a:rPr spc="-20" dirty="0"/>
              <a:t>Turning, </a:t>
            </a:r>
            <a:r>
              <a:rPr spc="-7" dirty="0"/>
              <a:t>crossing at</a:t>
            </a:r>
            <a:r>
              <a:rPr spc="-47" dirty="0"/>
              <a:t> </a:t>
            </a:r>
            <a:r>
              <a:rPr spc="-7" dirty="0"/>
              <a:t>intersections</a:t>
            </a:r>
          </a:p>
          <a:p>
            <a:pPr marL="626518" indent="-474121">
              <a:buClr>
                <a:srgbClr val="0B5394"/>
              </a:buClr>
              <a:buFont typeface="Courier New"/>
              <a:buChar char="o"/>
              <a:tabLst>
                <a:tab pos="626518" algn="l"/>
              </a:tabLst>
            </a:pPr>
            <a:r>
              <a:rPr spc="-7" dirty="0"/>
              <a:t>Passing roundabouts</a:t>
            </a:r>
          </a:p>
        </p:txBody>
      </p:sp>
    </p:spTree>
    <p:extLst>
      <p:ext uri="{BB962C8B-B14F-4D97-AF65-F5344CB8AC3E}">
        <p14:creationId xmlns:p14="http://schemas.microsoft.com/office/powerpoint/2010/main" val="385731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51900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 </a:t>
            </a:r>
            <a:r>
              <a:rPr spc="-7" dirty="0"/>
              <a:t>Analysis:</a:t>
            </a:r>
            <a:r>
              <a:rPr spc="-53" dirty="0"/>
              <a:t> </a:t>
            </a:r>
            <a:r>
              <a:rPr spc="-7" dirty="0"/>
              <a:t>Overtaking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193" y="1448805"/>
            <a:ext cx="3921715" cy="356986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Longitudinal</a:t>
            </a:r>
            <a:r>
              <a:rPr sz="2667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coverage: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773" defTabSz="1219170">
              <a:spcBef>
                <a:spcPts val="2133"/>
              </a:spcBef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If overtaking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667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parked</a:t>
            </a:r>
            <a:r>
              <a:rPr lang="ja-JP" altLang="en-US" sz="2667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（駐車中）</a:t>
            </a:r>
            <a:r>
              <a:rPr sz="2667" spc="-7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67" dirty="0">
                <a:solidFill>
                  <a:srgbClr val="FF0000"/>
                </a:solidFill>
                <a:latin typeface="Times New Roman"/>
                <a:cs typeface="Times New Roman"/>
              </a:rPr>
              <a:t>or  </a:t>
            </a:r>
            <a:r>
              <a:rPr sz="2667" spc="-7" dirty="0">
                <a:solidFill>
                  <a:srgbClr val="FF0000"/>
                </a:solidFill>
                <a:latin typeface="Times New Roman"/>
                <a:cs typeface="Times New Roman"/>
              </a:rPr>
              <a:t>moving vehicle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, need to </a:t>
            </a:r>
            <a:r>
              <a:rPr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detec</a:t>
            </a:r>
            <a:r>
              <a:rPr lang="en-US"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t</a:t>
            </a:r>
            <a:r>
              <a:rPr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  </a:t>
            </a:r>
            <a:r>
              <a:rPr sz="2667" u="heavy" spc="-7" dirty="0">
                <a:solidFill>
                  <a:srgbClr val="FF000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oncoming </a:t>
            </a:r>
            <a:r>
              <a:rPr sz="2667" u="heavy" spc="-20" dirty="0">
                <a:solidFill>
                  <a:srgbClr val="FF000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traffic</a:t>
            </a:r>
            <a:r>
              <a:rPr sz="2667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beyond point 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of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return to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own</a:t>
            </a:r>
            <a:r>
              <a:rPr sz="2667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lane</a:t>
            </a:r>
            <a:r>
              <a:rPr lang="ja-JP" altLang="en-US"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（自車レーンに戻る点より遠くの対向車を検知）</a:t>
            </a:r>
            <a:r>
              <a:rPr sz="2667" spc="-7" dirty="0" smtClean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34424" y="2013097"/>
            <a:ext cx="4907283" cy="41242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7407" y="1864248"/>
            <a:ext cx="2635257" cy="109399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srgbClr val="FF0000"/>
                </a:solidFill>
                <a:latin typeface="Arial"/>
                <a:cs typeface="Arial"/>
              </a:rPr>
              <a:t>wide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short-range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 sensors to detect the</a:t>
            </a:r>
            <a:r>
              <a:rPr sz="1333" spc="-1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spc="-87" dirty="0">
                <a:solidFill>
                  <a:srgbClr val="FF0000"/>
                </a:solidFill>
                <a:latin typeface="Arial"/>
                <a:cs typeface="Arial"/>
              </a:rPr>
              <a:t>parked</a:t>
            </a:r>
            <a:r>
              <a:rPr sz="1333" spc="-87" dirty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car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. </a:t>
            </a:r>
          </a:p>
          <a:p>
            <a:pPr marL="33866" marR="23706" defTabSz="1219170"/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narrow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long-range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 sensors to identify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if</a:t>
            </a:r>
            <a:r>
              <a:rPr lang="en-US" sz="1333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1333" dirty="0" smtClean="0">
                <a:solidFill>
                  <a:srgbClr val="FF0000"/>
                </a:solidFill>
                <a:latin typeface="Arial"/>
                <a:cs typeface="Arial"/>
              </a:rPr>
              <a:t>oncoming</a:t>
            </a:r>
            <a:r>
              <a:rPr sz="1333" spc="-73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spc="-320" dirty="0" smtClean="0">
                <a:solidFill>
                  <a:prstClr val="black"/>
                </a:solidFill>
                <a:latin typeface="Arial"/>
                <a:cs typeface="Arial"/>
              </a:rPr>
              <a:t> 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traffic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 is</a:t>
            </a:r>
            <a:r>
              <a:rPr sz="1333" spc="-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approaching.</a:t>
            </a:r>
          </a:p>
        </p:txBody>
      </p:sp>
    </p:spTree>
    <p:extLst>
      <p:ext uri="{BB962C8B-B14F-4D97-AF65-F5344CB8AC3E}">
        <p14:creationId xmlns:p14="http://schemas.microsoft.com/office/powerpoint/2010/main" val="478373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349723" y="2319463"/>
            <a:ext cx="5377245" cy="26384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51900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 </a:t>
            </a:r>
            <a:r>
              <a:rPr spc="-7" dirty="0"/>
              <a:t>Analysis:</a:t>
            </a:r>
            <a:r>
              <a:rPr spc="-53" dirty="0"/>
              <a:t> </a:t>
            </a:r>
            <a:r>
              <a:rPr spc="-7" dirty="0"/>
              <a:t>Overtaking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214" y="1518786"/>
            <a:ext cx="3669453" cy="3490229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Lateral</a:t>
            </a:r>
            <a:r>
              <a:rPr sz="2667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coverage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: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53"/>
              </a:spcBef>
            </a:pP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398770" defTabSz="1219170"/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Always need to observe  adjacent</a:t>
            </a:r>
            <a:r>
              <a:rPr sz="2667" spc="-2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lanes.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53"/>
              </a:spcBef>
            </a:pPr>
            <a:endParaRPr sz="320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773" defTabSz="1219170"/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Need to observe additional  lanes if other vehicles can  move into adjacent</a:t>
            </a:r>
            <a:r>
              <a:rPr sz="2667" spc="-6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lanes.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7265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54694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 </a:t>
            </a:r>
            <a:r>
              <a:rPr spc="-7" dirty="0"/>
              <a:t>Analysis:</a:t>
            </a:r>
            <a:r>
              <a:rPr spc="-47" dirty="0"/>
              <a:t> </a:t>
            </a:r>
            <a:r>
              <a:rPr spc="-7" dirty="0"/>
              <a:t>Intersections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4" y="1518786"/>
            <a:ext cx="3903133" cy="38058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marR="6773" defTabSz="1219170">
              <a:spcBef>
                <a:spcPts val="133"/>
              </a:spcBef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Observe beyond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intersection 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for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approaching vehicles,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pedestrian crossings, clear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exit</a:t>
            </a:r>
            <a:r>
              <a:rPr sz="2667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lanes.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53"/>
              </a:spcBef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237061" defTabSz="1219170"/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Requires near </a:t>
            </a:r>
            <a:r>
              <a:rPr sz="2667" spc="-7" dirty="0" err="1">
                <a:solidFill>
                  <a:srgbClr val="002060"/>
                </a:solidFill>
                <a:latin typeface="Times New Roman"/>
                <a:cs typeface="Times New Roman"/>
              </a:rPr>
              <a:t>omni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-  </a:t>
            </a:r>
            <a:r>
              <a:rPr sz="2667" u="heavy" spc="-7" dirty="0" smtClean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directional</a:t>
            </a:r>
            <a:r>
              <a:rPr lang="en-US" sz="2667" u="heavy" spc="-7" dirty="0" smtClean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(</a:t>
            </a:r>
            <a:r>
              <a:rPr lang="ja-JP" altLang="en-US" sz="2667" u="heavy" spc="-7" dirty="0" smtClean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全方向</a:t>
            </a:r>
            <a:r>
              <a:rPr lang="en-US" sz="2667" u="heavy" spc="-7" dirty="0" smtClean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)</a:t>
            </a:r>
            <a:r>
              <a:rPr sz="2667" u="heavy" spc="-7" dirty="0" smtClean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sensing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for  arbitrary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intersection</a:t>
            </a:r>
            <a:r>
              <a:rPr sz="2667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angle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82339" y="4485130"/>
            <a:ext cx="215900" cy="3718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defTabSz="1219170">
              <a:lnSpc>
                <a:spcPts val="2907"/>
              </a:lnSpc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.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10452" y="1779182"/>
            <a:ext cx="4768875" cy="48189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44147" y="3134029"/>
            <a:ext cx="1286087" cy="0"/>
          </a:xfrm>
          <a:custGeom>
            <a:avLst/>
            <a:gdLst/>
            <a:ahLst/>
            <a:cxnLst/>
            <a:rect l="l" t="t" r="r" b="b"/>
            <a:pathLst>
              <a:path w="964565">
                <a:moveTo>
                  <a:pt x="0" y="0"/>
                </a:moveTo>
                <a:lnTo>
                  <a:pt x="963956" y="0"/>
                </a:lnTo>
              </a:path>
            </a:pathLst>
          </a:custGeom>
          <a:ln w="20843">
            <a:solidFill>
              <a:srgbClr val="69D925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831049" y="4014563"/>
            <a:ext cx="1474047" cy="0"/>
          </a:xfrm>
          <a:custGeom>
            <a:avLst/>
            <a:gdLst/>
            <a:ahLst/>
            <a:cxnLst/>
            <a:rect l="l" t="t" r="r" b="b"/>
            <a:pathLst>
              <a:path w="1105535">
                <a:moveTo>
                  <a:pt x="0" y="0"/>
                </a:moveTo>
                <a:lnTo>
                  <a:pt x="1105366" y="0"/>
                </a:lnTo>
              </a:path>
            </a:pathLst>
          </a:custGeom>
          <a:ln w="20843">
            <a:solidFill>
              <a:srgbClr val="69D925"/>
            </a:solidFill>
          </a:ln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804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02697" y="1755574"/>
            <a:ext cx="4136872" cy="4283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55456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 </a:t>
            </a:r>
            <a:r>
              <a:rPr spc="-7" dirty="0"/>
              <a:t>Analysis:</a:t>
            </a:r>
            <a:r>
              <a:rPr spc="-47" dirty="0"/>
              <a:t> </a:t>
            </a:r>
            <a:r>
              <a:rPr spc="-7" dirty="0"/>
              <a:t>Roundabouts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27214" y="1484919"/>
            <a:ext cx="4543213" cy="3506537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6933" defTabSz="1219170">
              <a:spcBef>
                <a:spcPts val="400"/>
              </a:spcBef>
            </a:pP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Lateral</a:t>
            </a:r>
            <a:r>
              <a:rPr sz="2667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coverage: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336118" defTabSz="1219170">
              <a:spcBef>
                <a:spcPts val="267"/>
              </a:spcBef>
            </a:pPr>
            <a:r>
              <a:rPr sz="2667" spc="-47" dirty="0">
                <a:solidFill>
                  <a:srgbClr val="002060"/>
                </a:solidFill>
                <a:latin typeface="Times New Roman"/>
                <a:cs typeface="Times New Roman"/>
              </a:rPr>
              <a:t>Vehicles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are </a:t>
            </a:r>
            <a:r>
              <a:rPr sz="2667" spc="-7" dirty="0">
                <a:solidFill>
                  <a:srgbClr val="FF0000"/>
                </a:solidFill>
                <a:latin typeface="Times New Roman"/>
                <a:cs typeface="Times New Roman"/>
              </a:rPr>
              <a:t>slower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than usual, 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limited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range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requirement.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53"/>
              </a:spcBef>
            </a:pPr>
            <a:endParaRPr sz="3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/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Longitudinal</a:t>
            </a:r>
            <a:r>
              <a:rPr sz="2667" b="1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b="1" spc="-7" dirty="0">
                <a:solidFill>
                  <a:srgbClr val="002060"/>
                </a:solidFill>
                <a:latin typeface="Times New Roman"/>
                <a:cs typeface="Times New Roman"/>
              </a:rPr>
              <a:t>coverage: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773" defTabSz="1219170">
              <a:spcBef>
                <a:spcPts val="267"/>
              </a:spcBef>
            </a:pP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Due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to the </a:t>
            </a:r>
            <a:r>
              <a:rPr sz="2667" u="heavy" spc="-7" dirty="0">
                <a:solidFill>
                  <a:srgbClr val="FF000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shape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667" u="heavy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of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the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667" u="heavy" spc="-7" dirty="0">
                <a:solidFill>
                  <a:srgbClr val="002060"/>
                </a:solidFill>
                <a:uFill>
                  <a:solidFill>
                    <a:srgbClr val="69D925"/>
                  </a:solidFill>
                </a:uFill>
                <a:latin typeface="Times New Roman"/>
                <a:cs typeface="Times New Roman"/>
              </a:rPr>
              <a:t>roundabout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, need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a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wider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field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of  </a:t>
            </a:r>
            <a:r>
              <a:rPr sz="2667" spc="-40" dirty="0">
                <a:solidFill>
                  <a:srgbClr val="002060"/>
                </a:solidFill>
                <a:latin typeface="Times New Roman"/>
                <a:cs typeface="Times New Roman"/>
              </a:rPr>
              <a:t>view.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7600" y="2803244"/>
            <a:ext cx="3454400" cy="109399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srgbClr val="FF0000"/>
                </a:solidFill>
                <a:latin typeface="Arial"/>
                <a:cs typeface="Arial"/>
              </a:rPr>
              <a:t>wide-range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, short distance sensor </a:t>
            </a:r>
            <a:r>
              <a:rPr sz="1333" dirty="0" smtClean="0">
                <a:solidFill>
                  <a:srgbClr val="FF0000"/>
                </a:solidFill>
                <a:latin typeface="Arial"/>
                <a:cs typeface="Arial"/>
              </a:rPr>
              <a:t>laterally</a:t>
            </a:r>
            <a:r>
              <a:rPr lang="en-US" sz="1333" dirty="0" smtClean="0">
                <a:solidFill>
                  <a:prstClr val="black"/>
                </a:solidFill>
                <a:latin typeface="Arial"/>
                <a:cs typeface="Arial"/>
              </a:rPr>
              <a:t> since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traffic is</a:t>
            </a:r>
            <a:r>
              <a:rPr sz="1333" spc="-7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srgbClr val="FF0000"/>
                </a:solidFill>
                <a:latin typeface="Arial"/>
                <a:cs typeface="Arial"/>
              </a:rPr>
              <a:t>slow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</a:p>
          <a:p>
            <a:pPr marL="33866" marR="23706" defTabSz="1219170"/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wide-range, short distance sensor</a:t>
            </a:r>
            <a:r>
              <a:rPr sz="1333" spc="-11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spc="-107" dirty="0">
                <a:solidFill>
                  <a:prstClr val="black"/>
                </a:solidFill>
                <a:latin typeface="Arial"/>
                <a:cs typeface="Arial"/>
              </a:rPr>
              <a:t>longitudinally 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because of how movement around the  roundabout</a:t>
            </a:r>
            <a:r>
              <a:rPr sz="1333" spc="-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occurs. </a:t>
            </a:r>
          </a:p>
        </p:txBody>
      </p:sp>
    </p:spTree>
    <p:extLst>
      <p:ext uri="{BB962C8B-B14F-4D97-AF65-F5344CB8AC3E}">
        <p14:creationId xmlns:p14="http://schemas.microsoft.com/office/powerpoint/2010/main" val="2627931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59927" y="1810318"/>
            <a:ext cx="5543348" cy="3903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11605" y="4425772"/>
            <a:ext cx="495300" cy="16654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5399" y="1504412"/>
            <a:ext cx="495299" cy="106794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7194" y="393168"/>
            <a:ext cx="63711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dirty="0"/>
              <a:t>Urban </a:t>
            </a:r>
            <a:r>
              <a:rPr spc="-7" dirty="0"/>
              <a:t>Analysis: Overall</a:t>
            </a:r>
            <a:r>
              <a:rPr spc="-20" dirty="0"/>
              <a:t> </a:t>
            </a:r>
            <a:r>
              <a:rPr spc="-7" dirty="0"/>
              <a:t>Coverage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042339" y="1333891"/>
            <a:ext cx="4665133" cy="4819439"/>
          </a:xfrm>
          <a:prstGeom prst="rect">
            <a:avLst/>
          </a:prstGeom>
        </p:spPr>
        <p:txBody>
          <a:bodyPr vert="horz" wrap="square" lIns="0" tIns="220133" rIns="0" bIns="0" rtlCol="0">
            <a:spAutoFit/>
          </a:bodyPr>
          <a:lstStyle/>
          <a:p>
            <a:pPr marL="16933" defTabSz="1219170">
              <a:spcBef>
                <a:spcPts val="1733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Emergency Stop, Overtaking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6773" defTabSz="1219170">
              <a:lnSpc>
                <a:spcPct val="115300"/>
              </a:lnSpc>
              <a:spcBef>
                <a:spcPts val="1120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Emergency Stop, </a:t>
            </a:r>
            <a:r>
              <a:rPr sz="2667" spc="-13" dirty="0">
                <a:solidFill>
                  <a:srgbClr val="002A5C"/>
                </a:solidFill>
                <a:latin typeface="Times New Roman"/>
                <a:cs typeface="Times New Roman"/>
              </a:rPr>
              <a:t>Maintain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Speed,  Lane Change, Overtaking,  Intersections,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>
              <a:spcBef>
                <a:spcPts val="487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Roundabouts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marR="1220861" algn="just" defTabSz="1219170">
              <a:lnSpc>
                <a:spcPct val="149100"/>
              </a:lnSpc>
              <a:spcBef>
                <a:spcPts val="2453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Overtaking,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Intersections  Overtaking,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Intersections  Roundabouts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154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69934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Overall Coverage </a:t>
            </a:r>
            <a:r>
              <a:rPr dirty="0"/>
              <a:t>&amp; </a:t>
            </a:r>
            <a:r>
              <a:rPr spc="-7" dirty="0"/>
              <a:t>Sensors</a:t>
            </a:r>
            <a:r>
              <a:rPr spc="7" dirty="0"/>
              <a:t> </a:t>
            </a:r>
            <a:r>
              <a:rPr spc="-7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2774944" y="1870081"/>
            <a:ext cx="6092189" cy="43227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2734" y="4908463"/>
            <a:ext cx="3374813" cy="427532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Short range</a:t>
            </a:r>
            <a:r>
              <a:rPr sz="2667" spc="-87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(ultrasonics)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9800" y="4801682"/>
            <a:ext cx="711200" cy="673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53300" y="2997200"/>
            <a:ext cx="508000" cy="431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53283" y="2165732"/>
            <a:ext cx="508000" cy="4318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1219170"/>
            <a:endParaRPr sz="24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72733" y="2154713"/>
            <a:ext cx="2015067" cy="1258528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2667" dirty="0">
                <a:solidFill>
                  <a:srgbClr val="002A5C"/>
                </a:solidFill>
                <a:latin typeface="Times New Roman"/>
                <a:cs typeface="Times New Roman"/>
              </a:rPr>
              <a:t>Long</a:t>
            </a:r>
            <a:r>
              <a:rPr sz="2667" spc="-2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range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defTabSz="1219170">
              <a:spcBef>
                <a:spcPts val="7"/>
              </a:spcBef>
            </a:pPr>
            <a:endParaRPr sz="2733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16933" defTabSz="1219170"/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Medium</a:t>
            </a:r>
            <a:r>
              <a:rPr sz="2667" spc="-100" dirty="0">
                <a:solidFill>
                  <a:srgbClr val="002A5C"/>
                </a:solidFill>
                <a:latin typeface="Times New Roman"/>
                <a:cs typeface="Times New Roman"/>
              </a:rPr>
              <a:t> </a:t>
            </a:r>
            <a:r>
              <a:rPr sz="2667" spc="-7" dirty="0">
                <a:solidFill>
                  <a:srgbClr val="002A5C"/>
                </a:solidFill>
                <a:latin typeface="Times New Roman"/>
                <a:cs typeface="Times New Roman"/>
              </a:rPr>
              <a:t>range</a:t>
            </a:r>
            <a:endParaRPr sz="2667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737600" y="1449206"/>
            <a:ext cx="3454400" cy="88887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The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need for full 360 degrees sensor</a:t>
            </a:r>
            <a:r>
              <a:rPr sz="1333" spc="-10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spc="-133" dirty="0">
                <a:solidFill>
                  <a:prstClr val="black"/>
                </a:solidFill>
                <a:latin typeface="Arial"/>
                <a:cs typeface="Arial"/>
              </a:rPr>
              <a:t>coverage 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on the short scale out to about 50m. And  much longer range requirements in the  longitudinal</a:t>
            </a:r>
            <a:r>
              <a:rPr sz="1333" spc="-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direction. </a:t>
            </a:r>
          </a:p>
        </p:txBody>
      </p:sp>
    </p:spTree>
    <p:extLst>
      <p:ext uri="{BB962C8B-B14F-4D97-AF65-F5344CB8AC3E}">
        <p14:creationId xmlns:p14="http://schemas.microsoft.com/office/powerpoint/2010/main" val="1827591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7213" y="441429"/>
            <a:ext cx="1811867" cy="571096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>
              <a:spcBef>
                <a:spcPts val="133"/>
              </a:spcBef>
            </a:pPr>
            <a:r>
              <a:rPr spc="-7" dirty="0"/>
              <a:t>S</a:t>
            </a:r>
            <a:r>
              <a:rPr dirty="0"/>
              <a:t>u</a:t>
            </a:r>
            <a:r>
              <a:rPr spc="-7" dirty="0"/>
              <a:t>mm</a:t>
            </a:r>
            <a:r>
              <a:rPr dirty="0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27214" y="1518786"/>
            <a:ext cx="7134860" cy="1571370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303098" marR="6773" indent="-286165" defTabSz="1219170">
              <a:spcBef>
                <a:spcPts val="133"/>
              </a:spcBef>
              <a:buFont typeface="Arial"/>
              <a:buChar char="•"/>
              <a:tabLst>
                <a:tab pos="303098" algn="l"/>
              </a:tabLst>
            </a:pP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Sensor coverage analysis </a:t>
            </a:r>
            <a:r>
              <a:rPr sz="2667" dirty="0">
                <a:solidFill>
                  <a:srgbClr val="002060"/>
                </a:solidFill>
                <a:latin typeface="Times New Roman"/>
                <a:cs typeface="Times New Roman"/>
              </a:rPr>
              <a:t>-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longitudinal and </a:t>
            </a:r>
            <a:r>
              <a:rPr sz="2667" spc="-13" dirty="0">
                <a:solidFill>
                  <a:srgbClr val="002060"/>
                </a:solidFill>
                <a:latin typeface="Times New Roman"/>
                <a:cs typeface="Times New Roman"/>
              </a:rPr>
              <a:t>lateral  </a:t>
            </a:r>
            <a:r>
              <a:rPr sz="2667" spc="-7" dirty="0">
                <a:solidFill>
                  <a:srgbClr val="002060"/>
                </a:solidFill>
                <a:latin typeface="Times New Roman"/>
                <a:cs typeface="Times New Roman"/>
              </a:rPr>
              <a:t>coverage</a:t>
            </a:r>
            <a:endParaRPr sz="2667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89361" defTabSz="1219170">
              <a:spcBef>
                <a:spcPts val="267"/>
              </a:spcBef>
            </a:pPr>
            <a:r>
              <a:rPr sz="2133" dirty="0">
                <a:solidFill>
                  <a:srgbClr val="002060"/>
                </a:solidFill>
                <a:latin typeface="Courier New"/>
                <a:cs typeface="Courier New"/>
              </a:rPr>
              <a:t>o </a:t>
            </a:r>
            <a:r>
              <a:rPr sz="2133" spc="-7" dirty="0">
                <a:solidFill>
                  <a:srgbClr val="002060"/>
                </a:solidFill>
                <a:latin typeface="Times New Roman"/>
                <a:cs typeface="Times New Roman"/>
              </a:rPr>
              <a:t>highway</a:t>
            </a:r>
            <a:r>
              <a:rPr sz="2133" spc="-3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133" dirty="0">
                <a:solidFill>
                  <a:srgbClr val="002060"/>
                </a:solidFill>
                <a:latin typeface="Times New Roman"/>
                <a:cs typeface="Times New Roman"/>
              </a:rPr>
              <a:t>driving</a:t>
            </a:r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489361" defTabSz="1219170">
              <a:spcBef>
                <a:spcPts val="280"/>
              </a:spcBef>
            </a:pPr>
            <a:r>
              <a:rPr sz="2133" dirty="0">
                <a:solidFill>
                  <a:srgbClr val="002060"/>
                </a:solidFill>
                <a:latin typeface="Courier New"/>
                <a:cs typeface="Courier New"/>
              </a:rPr>
              <a:t>o </a:t>
            </a:r>
            <a:r>
              <a:rPr sz="2133" dirty="0">
                <a:solidFill>
                  <a:srgbClr val="002060"/>
                </a:solidFill>
                <a:latin typeface="Times New Roman"/>
                <a:cs typeface="Times New Roman"/>
              </a:rPr>
              <a:t>urban</a:t>
            </a:r>
            <a:r>
              <a:rPr sz="2133" spc="-30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sz="2133" dirty="0" smtClean="0">
                <a:solidFill>
                  <a:srgbClr val="002060"/>
                </a:solidFill>
                <a:latin typeface="Times New Roman"/>
                <a:cs typeface="Times New Roman"/>
              </a:rPr>
              <a:t>driving</a:t>
            </a:r>
            <a:endParaRPr sz="2133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88966" y="6314271"/>
            <a:ext cx="297180" cy="304421"/>
          </a:xfrm>
          <a:prstGeom prst="rect">
            <a:avLst/>
          </a:prstGeom>
        </p:spPr>
        <p:txBody>
          <a:bodyPr vert="horz" wrap="square" lIns="0" tIns="16933" rIns="0" bIns="0" rtlCol="0">
            <a:spAutoFit/>
          </a:bodyPr>
          <a:lstStyle/>
          <a:p>
            <a:pPr marL="16933" defTabSz="1219170">
              <a:spcBef>
                <a:spcPts val="133"/>
              </a:spcBef>
            </a:pPr>
            <a:r>
              <a:rPr sz="1867" spc="-7" dirty="0">
                <a:solidFill>
                  <a:prstClr val="black"/>
                </a:solidFill>
                <a:latin typeface="Arial"/>
                <a:cs typeface="Arial"/>
              </a:rPr>
              <a:t>23</a:t>
            </a:r>
            <a:endParaRPr sz="186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37600" y="3217943"/>
            <a:ext cx="3454400" cy="211959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7733" rIns="0" bIns="0" rtlCol="0">
            <a:spAutoFit/>
          </a:bodyPr>
          <a:lstStyle/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More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about sensing requirements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lang="ja-JP" altLang="en-US" sz="13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altLang="ja-JP" sz="1333" dirty="0" smtClean="0">
                <a:solidFill>
                  <a:prstClr val="black"/>
                </a:solidFill>
                <a:latin typeface="Arial"/>
                <a:cs typeface="Arial"/>
              </a:rPr>
              <a:t>automated</a:t>
            </a:r>
            <a:r>
              <a:rPr sz="1333" spc="-12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vehicles 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for highway and rural environments:  </a:t>
            </a:r>
            <a:endParaRPr lang="en-US" sz="1333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866" marR="23706" defTabSz="1219170"/>
            <a:r>
              <a:rPr sz="1333" dirty="0" smtClean="0">
                <a:solidFill>
                  <a:prstClr val="black"/>
                </a:solidFill>
                <a:latin typeface="Arial"/>
                <a:cs typeface="Arial"/>
              </a:rPr>
              <a:t>[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2014] Sensing requirements for an  automated vehicle for highway and rural  environments. </a:t>
            </a:r>
            <a:endParaRPr lang="en-US" sz="1333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866" marR="23706" defTabSz="1219170"/>
            <a:r>
              <a:rPr sz="1333" u="sng" dirty="0" smtClean="0">
                <a:solidFill>
                  <a:prstClr val="black"/>
                </a:solidFill>
                <a:latin typeface="Arial"/>
                <a:cs typeface="Arial"/>
              </a:rPr>
              <a:t>https</a:t>
            </a:r>
            <a:r>
              <a:rPr sz="1333" u="sng" dirty="0">
                <a:solidFill>
                  <a:prstClr val="black"/>
                </a:solidFill>
                <a:latin typeface="Arial"/>
                <a:cs typeface="Arial"/>
              </a:rPr>
              <a:t>:// repository.tudelft.nl/  islandora/object/ uuid:2ae44ea2-  e5e9-455c-8481-8284f8494e4e </a:t>
            </a:r>
            <a:endParaRPr lang="en-US" sz="1333" u="sng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33866" marR="23706" defTabSz="1219170"/>
            <a:r>
              <a:rPr sz="1333" spc="33" dirty="0" smtClean="0">
                <a:solidFill>
                  <a:prstClr val="black"/>
                </a:solidFill>
                <a:latin typeface="Arial"/>
                <a:cs typeface="Arial"/>
              </a:rPr>
              <a:t>K.J</a:t>
            </a:r>
            <a:r>
              <a:rPr sz="1333" spc="33" dirty="0">
                <a:solidFill>
                  <a:prstClr val="black"/>
                </a:solidFill>
                <a:latin typeface="Arial"/>
                <a:cs typeface="Arial"/>
              </a:rPr>
              <a:t>.  </a:t>
            </a:r>
            <a:r>
              <a:rPr sz="1333" spc="40" dirty="0">
                <a:solidFill>
                  <a:prstClr val="black"/>
                </a:solidFill>
                <a:latin typeface="Arial"/>
                <a:cs typeface="Arial"/>
              </a:rPr>
              <a:t>Bussemaker’s </a:t>
            </a:r>
            <a:r>
              <a:rPr sz="1333" spc="33" dirty="0">
                <a:solidFill>
                  <a:prstClr val="black"/>
                </a:solidFill>
                <a:latin typeface="Arial"/>
                <a:cs typeface="Arial"/>
              </a:rPr>
              <a:t>master’s</a:t>
            </a:r>
            <a:r>
              <a:rPr sz="133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333" spc="27" dirty="0">
                <a:solidFill>
                  <a:prstClr val="black"/>
                </a:solidFill>
                <a:latin typeface="Arial"/>
                <a:cs typeface="Arial"/>
              </a:rPr>
              <a:t>thesis. </a:t>
            </a:r>
            <a:endParaRPr sz="1333" dirty="0">
              <a:solidFill>
                <a:prstClr val="black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7819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00952" y="3174282"/>
            <a:ext cx="25723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Course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1, </a:t>
            </a: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Module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2, </a:t>
            </a: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Lesson</a:t>
            </a:r>
            <a:r>
              <a:rPr kumimoji="1" sz="1600" b="1" i="0" u="none" strike="noStrike" kern="1200" cap="none" spc="-3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66" y="1958624"/>
            <a:ext cx="4076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1" sz="3600" b="0" i="0" u="none" strike="noStrike" kern="120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3600" b="0" i="0" u="none" strike="noStrike" kern="1200" cap="none" spc="-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Architecture</a:t>
            </a:r>
            <a:endParaRPr kumimoji="1" sz="3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38888" y="6361283"/>
            <a:ext cx="1244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121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1526203" y="6263846"/>
            <a:ext cx="149860" cy="2241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1448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7962900" cy="240463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Sensor: </a:t>
            </a:r>
            <a:r>
              <a:rPr kumimoji="1" lang="ja-JP" altLang="en-US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環境のプロパティ</a:t>
            </a:r>
            <a:r>
              <a:rPr lang="en-US" altLang="ja-JP" sz="2650" spc="5" dirty="0" smtClean="0">
                <a:solidFill>
                  <a:srgbClr val="002060"/>
                </a:solidFill>
                <a:latin typeface="Times New Roman"/>
                <a:cs typeface="Times New Roman"/>
              </a:rPr>
              <a:t>/</a:t>
            </a:r>
            <a:r>
              <a:rPr lang="ja-JP" altLang="en-US" sz="2650" spc="5" dirty="0">
                <a:solidFill>
                  <a:srgbClr val="002060"/>
                </a:solidFill>
                <a:latin typeface="Times New Roman"/>
                <a:cs typeface="Times New Roman"/>
              </a:rPr>
              <a:t>そ</a:t>
            </a:r>
            <a:r>
              <a:rPr kumimoji="1" lang="ja-JP" altLang="en-US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の変化を計測</a:t>
            </a:r>
            <a:r>
              <a:rPr lang="en-US" altLang="ja-JP" sz="2650" spc="5" dirty="0">
                <a:solidFill>
                  <a:srgbClr val="002060"/>
                </a:solidFill>
                <a:latin typeface="Times New Roman"/>
                <a:cs typeface="Times New Roman"/>
              </a:rPr>
              <a:t>/</a:t>
            </a:r>
            <a:r>
              <a:rPr kumimoji="1" lang="ja-JP" altLang="en-US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検知するデバイス</a:t>
            </a:r>
            <a:r>
              <a:rPr kumimoji="1" lang="en-US" altLang="ja-JP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(</a:t>
            </a:r>
            <a:r>
              <a:rPr kumimoji="1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device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that measures or detects a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property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the  environment, or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changes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2650" b="0" i="0" u="none" strike="noStrike" kern="120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property</a:t>
            </a:r>
            <a:r>
              <a:rPr kumimoji="1" lang="en-US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)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Categorization: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5" normalizeH="0" baseline="0" noProof="0" dirty="0" err="1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exteroceptive</a:t>
            </a:r>
            <a:r>
              <a:rPr lang="ja-JP" altLang="en-US" sz="2100" spc="5" dirty="0" smtClean="0">
                <a:solidFill>
                  <a:srgbClr val="002060"/>
                </a:solidFill>
                <a:latin typeface="Times New Roman"/>
                <a:cs typeface="Times New Roman"/>
              </a:rPr>
              <a:t>（外受容）</a:t>
            </a:r>
            <a:r>
              <a:rPr kumimoji="1" sz="210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1" sz="2100" b="0" i="0" u="none" strike="noStrike" kern="1200" cap="none" spc="-30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surroundings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proprioceptive</a:t>
            </a:r>
            <a:r>
              <a:rPr kumimoji="1" lang="ja-JP" altLang="en-US" sz="210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（自己受容、固有受容）</a:t>
            </a:r>
            <a:r>
              <a:rPr kumimoji="1" sz="210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: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proprio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=</a:t>
            </a:r>
            <a:r>
              <a:rPr kumimoji="1" sz="2100" b="0" i="0" u="none" strike="noStrike" kern="1200" cap="none" spc="-2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internal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7312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63531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</a:t>
            </a:r>
            <a:r>
              <a:rPr spc="20" dirty="0"/>
              <a:t> </a:t>
            </a:r>
            <a:r>
              <a:rPr spc="-5" dirty="0"/>
              <a:t>High-level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996406" y="3537106"/>
            <a:ext cx="1515110" cy="1152525"/>
            <a:chOff x="3996406" y="3537106"/>
            <a:chExt cx="1515110" cy="1152525"/>
          </a:xfrm>
        </p:grpSpPr>
        <p:sp>
          <p:nvSpPr>
            <p:cNvPr id="4" name="object 4"/>
            <p:cNvSpPr/>
            <p:nvPr/>
          </p:nvSpPr>
          <p:spPr>
            <a:xfrm>
              <a:off x="4010694" y="3551393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5" h="1123950">
                  <a:moveTo>
                    <a:pt x="1299096" y="0"/>
                  </a:moveTo>
                  <a:lnTo>
                    <a:pt x="187314" y="0"/>
                  </a:lnTo>
                  <a:lnTo>
                    <a:pt x="137518" y="6691"/>
                  </a:lnTo>
                  <a:lnTo>
                    <a:pt x="92773" y="25574"/>
                  </a:lnTo>
                  <a:lnTo>
                    <a:pt x="54863" y="54863"/>
                  </a:lnTo>
                  <a:lnTo>
                    <a:pt x="25573" y="92774"/>
                  </a:lnTo>
                  <a:lnTo>
                    <a:pt x="6691" y="137520"/>
                  </a:lnTo>
                  <a:lnTo>
                    <a:pt x="0" y="187316"/>
                  </a:lnTo>
                  <a:lnTo>
                    <a:pt x="0" y="936552"/>
                  </a:lnTo>
                  <a:lnTo>
                    <a:pt x="6691" y="986348"/>
                  </a:lnTo>
                  <a:lnTo>
                    <a:pt x="25573" y="1031093"/>
                  </a:lnTo>
                  <a:lnTo>
                    <a:pt x="54863" y="1069003"/>
                  </a:lnTo>
                  <a:lnTo>
                    <a:pt x="92773" y="1098293"/>
                  </a:lnTo>
                  <a:lnTo>
                    <a:pt x="137518" y="1117176"/>
                  </a:lnTo>
                  <a:lnTo>
                    <a:pt x="187314" y="1123867"/>
                  </a:lnTo>
                  <a:lnTo>
                    <a:pt x="1299096" y="1123867"/>
                  </a:lnTo>
                  <a:lnTo>
                    <a:pt x="1348892" y="1117176"/>
                  </a:lnTo>
                  <a:lnTo>
                    <a:pt x="1393638" y="1098293"/>
                  </a:lnTo>
                  <a:lnTo>
                    <a:pt x="1431549" y="1069003"/>
                  </a:lnTo>
                  <a:lnTo>
                    <a:pt x="1460838" y="1031093"/>
                  </a:lnTo>
                  <a:lnTo>
                    <a:pt x="1479721" y="986348"/>
                  </a:lnTo>
                  <a:lnTo>
                    <a:pt x="1486413" y="936552"/>
                  </a:lnTo>
                  <a:lnTo>
                    <a:pt x="1486413" y="187316"/>
                  </a:lnTo>
                  <a:lnTo>
                    <a:pt x="1479721" y="137520"/>
                  </a:lnTo>
                  <a:lnTo>
                    <a:pt x="1460838" y="92774"/>
                  </a:lnTo>
                  <a:lnTo>
                    <a:pt x="1431549" y="54863"/>
                  </a:lnTo>
                  <a:lnTo>
                    <a:pt x="1393638" y="25574"/>
                  </a:lnTo>
                  <a:lnTo>
                    <a:pt x="1348892" y="6691"/>
                  </a:lnTo>
                  <a:lnTo>
                    <a:pt x="1299096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4010694" y="3551393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5" h="1123950">
                  <a:moveTo>
                    <a:pt x="0" y="187315"/>
                  </a:moveTo>
                  <a:lnTo>
                    <a:pt x="6691" y="137519"/>
                  </a:lnTo>
                  <a:lnTo>
                    <a:pt x="25573" y="92773"/>
                  </a:lnTo>
                  <a:lnTo>
                    <a:pt x="54863" y="54863"/>
                  </a:lnTo>
                  <a:lnTo>
                    <a:pt x="92773" y="25574"/>
                  </a:lnTo>
                  <a:lnTo>
                    <a:pt x="137519" y="6691"/>
                  </a:lnTo>
                  <a:lnTo>
                    <a:pt x="187315" y="0"/>
                  </a:lnTo>
                  <a:lnTo>
                    <a:pt x="1299098" y="0"/>
                  </a:lnTo>
                  <a:lnTo>
                    <a:pt x="1348893" y="6691"/>
                  </a:lnTo>
                  <a:lnTo>
                    <a:pt x="1393639" y="25574"/>
                  </a:lnTo>
                  <a:lnTo>
                    <a:pt x="1431549" y="54863"/>
                  </a:lnTo>
                  <a:lnTo>
                    <a:pt x="1460838" y="92773"/>
                  </a:lnTo>
                  <a:lnTo>
                    <a:pt x="1479721" y="137519"/>
                  </a:lnTo>
                  <a:lnTo>
                    <a:pt x="1486413" y="187315"/>
                  </a:lnTo>
                  <a:lnTo>
                    <a:pt x="1486413" y="936551"/>
                  </a:lnTo>
                  <a:lnTo>
                    <a:pt x="1479721" y="986347"/>
                  </a:lnTo>
                  <a:lnTo>
                    <a:pt x="1460838" y="1031093"/>
                  </a:lnTo>
                  <a:lnTo>
                    <a:pt x="1431549" y="1069003"/>
                  </a:lnTo>
                  <a:lnTo>
                    <a:pt x="1393639" y="1098292"/>
                  </a:lnTo>
                  <a:lnTo>
                    <a:pt x="1348893" y="1117175"/>
                  </a:lnTo>
                  <a:lnTo>
                    <a:pt x="1299098" y="1123867"/>
                  </a:lnTo>
                  <a:lnTo>
                    <a:pt x="187315" y="1123867"/>
                  </a:lnTo>
                  <a:lnTo>
                    <a:pt x="137519" y="1117175"/>
                  </a:lnTo>
                  <a:lnTo>
                    <a:pt x="92773" y="1098292"/>
                  </a:lnTo>
                  <a:lnTo>
                    <a:pt x="54863" y="1069003"/>
                  </a:lnTo>
                  <a:lnTo>
                    <a:pt x="25573" y="1031093"/>
                  </a:lnTo>
                  <a:lnTo>
                    <a:pt x="6691" y="986347"/>
                  </a:lnTo>
                  <a:lnTo>
                    <a:pt x="0" y="936551"/>
                  </a:lnTo>
                  <a:lnTo>
                    <a:pt x="0" y="187315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379250" y="3848342"/>
            <a:ext cx="74930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lvl="0" indent="61594" algn="l" defTabSz="914400" rtl="0" eaLnBrk="1" fontAlgn="auto" latinLnBrk="0" hangingPunct="1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ng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43650" y="3537106"/>
            <a:ext cx="2549525" cy="1152525"/>
            <a:chOff x="1143650" y="3537106"/>
            <a:chExt cx="2549525" cy="1152525"/>
          </a:xfrm>
        </p:grpSpPr>
        <p:sp>
          <p:nvSpPr>
            <p:cNvPr id="8" name="object 8"/>
            <p:cNvSpPr/>
            <p:nvPr/>
          </p:nvSpPr>
          <p:spPr>
            <a:xfrm>
              <a:off x="1143650" y="4069675"/>
              <a:ext cx="1049020" cy="85725"/>
            </a:xfrm>
            <a:custGeom>
              <a:avLst/>
              <a:gdLst/>
              <a:ahLst/>
              <a:cxnLst/>
              <a:rect l="l" t="t" r="r" b="b"/>
              <a:pathLst>
                <a:path w="1049020" h="85725">
                  <a:moveTo>
                    <a:pt x="963084" y="0"/>
                  </a:moveTo>
                  <a:lnTo>
                    <a:pt x="962861" y="28573"/>
                  </a:lnTo>
                  <a:lnTo>
                    <a:pt x="222" y="21080"/>
                  </a:lnTo>
                  <a:lnTo>
                    <a:pt x="0" y="49655"/>
                  </a:lnTo>
                  <a:lnTo>
                    <a:pt x="962639" y="57148"/>
                  </a:lnTo>
                  <a:lnTo>
                    <a:pt x="962416" y="85722"/>
                  </a:lnTo>
                  <a:lnTo>
                    <a:pt x="1048473" y="43527"/>
                  </a:lnTo>
                  <a:lnTo>
                    <a:pt x="963084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192210" y="3551393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5" h="1123950">
                  <a:moveTo>
                    <a:pt x="1299096" y="0"/>
                  </a:moveTo>
                  <a:lnTo>
                    <a:pt x="187314" y="0"/>
                  </a:lnTo>
                  <a:lnTo>
                    <a:pt x="137518" y="6691"/>
                  </a:lnTo>
                  <a:lnTo>
                    <a:pt x="92773" y="25574"/>
                  </a:lnTo>
                  <a:lnTo>
                    <a:pt x="54863" y="54863"/>
                  </a:lnTo>
                  <a:lnTo>
                    <a:pt x="25573" y="92774"/>
                  </a:lnTo>
                  <a:lnTo>
                    <a:pt x="6691" y="137520"/>
                  </a:lnTo>
                  <a:lnTo>
                    <a:pt x="0" y="187316"/>
                  </a:lnTo>
                  <a:lnTo>
                    <a:pt x="0" y="936552"/>
                  </a:lnTo>
                  <a:lnTo>
                    <a:pt x="6691" y="986348"/>
                  </a:lnTo>
                  <a:lnTo>
                    <a:pt x="25573" y="1031093"/>
                  </a:lnTo>
                  <a:lnTo>
                    <a:pt x="54863" y="1069003"/>
                  </a:lnTo>
                  <a:lnTo>
                    <a:pt x="92773" y="1098293"/>
                  </a:lnTo>
                  <a:lnTo>
                    <a:pt x="137518" y="1117176"/>
                  </a:lnTo>
                  <a:lnTo>
                    <a:pt x="187314" y="1123867"/>
                  </a:lnTo>
                  <a:lnTo>
                    <a:pt x="1299096" y="1123867"/>
                  </a:lnTo>
                  <a:lnTo>
                    <a:pt x="1348892" y="1117176"/>
                  </a:lnTo>
                  <a:lnTo>
                    <a:pt x="1393638" y="1098293"/>
                  </a:lnTo>
                  <a:lnTo>
                    <a:pt x="1431549" y="1069003"/>
                  </a:lnTo>
                  <a:lnTo>
                    <a:pt x="1460838" y="1031093"/>
                  </a:lnTo>
                  <a:lnTo>
                    <a:pt x="1479721" y="986348"/>
                  </a:lnTo>
                  <a:lnTo>
                    <a:pt x="1486413" y="936552"/>
                  </a:lnTo>
                  <a:lnTo>
                    <a:pt x="1486413" y="187316"/>
                  </a:lnTo>
                  <a:lnTo>
                    <a:pt x="1479721" y="137520"/>
                  </a:lnTo>
                  <a:lnTo>
                    <a:pt x="1460838" y="92774"/>
                  </a:lnTo>
                  <a:lnTo>
                    <a:pt x="1431549" y="54863"/>
                  </a:lnTo>
                  <a:lnTo>
                    <a:pt x="1393638" y="25574"/>
                  </a:lnTo>
                  <a:lnTo>
                    <a:pt x="1348892" y="6691"/>
                  </a:lnTo>
                  <a:lnTo>
                    <a:pt x="1299096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192210" y="3551393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5" h="1123950">
                  <a:moveTo>
                    <a:pt x="0" y="187315"/>
                  </a:moveTo>
                  <a:lnTo>
                    <a:pt x="6691" y="137519"/>
                  </a:lnTo>
                  <a:lnTo>
                    <a:pt x="25573" y="92773"/>
                  </a:lnTo>
                  <a:lnTo>
                    <a:pt x="54863" y="54863"/>
                  </a:lnTo>
                  <a:lnTo>
                    <a:pt x="92773" y="25574"/>
                  </a:lnTo>
                  <a:lnTo>
                    <a:pt x="137519" y="6691"/>
                  </a:lnTo>
                  <a:lnTo>
                    <a:pt x="187315" y="0"/>
                  </a:lnTo>
                  <a:lnTo>
                    <a:pt x="1299098" y="0"/>
                  </a:lnTo>
                  <a:lnTo>
                    <a:pt x="1348893" y="6691"/>
                  </a:lnTo>
                  <a:lnTo>
                    <a:pt x="1393639" y="25574"/>
                  </a:lnTo>
                  <a:lnTo>
                    <a:pt x="1431549" y="54863"/>
                  </a:lnTo>
                  <a:lnTo>
                    <a:pt x="1460838" y="92773"/>
                  </a:lnTo>
                  <a:lnTo>
                    <a:pt x="1479721" y="137519"/>
                  </a:lnTo>
                  <a:lnTo>
                    <a:pt x="1486413" y="187315"/>
                  </a:lnTo>
                  <a:lnTo>
                    <a:pt x="1486413" y="936551"/>
                  </a:lnTo>
                  <a:lnTo>
                    <a:pt x="1479721" y="986347"/>
                  </a:lnTo>
                  <a:lnTo>
                    <a:pt x="1460838" y="1031093"/>
                  </a:lnTo>
                  <a:lnTo>
                    <a:pt x="1431549" y="1069003"/>
                  </a:lnTo>
                  <a:lnTo>
                    <a:pt x="1393639" y="1098292"/>
                  </a:lnTo>
                  <a:lnTo>
                    <a:pt x="1348893" y="1117175"/>
                  </a:lnTo>
                  <a:lnTo>
                    <a:pt x="1299098" y="1123867"/>
                  </a:lnTo>
                  <a:lnTo>
                    <a:pt x="187315" y="1123867"/>
                  </a:lnTo>
                  <a:lnTo>
                    <a:pt x="137519" y="1117175"/>
                  </a:lnTo>
                  <a:lnTo>
                    <a:pt x="92773" y="1098292"/>
                  </a:lnTo>
                  <a:lnTo>
                    <a:pt x="54863" y="1069003"/>
                  </a:lnTo>
                  <a:lnTo>
                    <a:pt x="25573" y="1031093"/>
                  </a:lnTo>
                  <a:lnTo>
                    <a:pt x="6691" y="986347"/>
                  </a:lnTo>
                  <a:lnTo>
                    <a:pt x="0" y="936551"/>
                  </a:lnTo>
                  <a:lnTo>
                    <a:pt x="0" y="187315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390903" y="3848342"/>
            <a:ext cx="108839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8585" marR="5080" lvl="0" indent="-96520" algn="l" defTabSz="914400" rtl="0" eaLnBrk="1" fontAlgn="auto" latinLnBrk="0" hangingPunct="1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  Perception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176336" y="1969935"/>
            <a:ext cx="1515110" cy="1152525"/>
            <a:chOff x="2176336" y="1969935"/>
            <a:chExt cx="1515110" cy="1152525"/>
          </a:xfrm>
        </p:grpSpPr>
        <p:sp>
          <p:nvSpPr>
            <p:cNvPr id="13" name="object 13"/>
            <p:cNvSpPr/>
            <p:nvPr/>
          </p:nvSpPr>
          <p:spPr>
            <a:xfrm>
              <a:off x="2190624" y="1984222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5" h="1123950">
                  <a:moveTo>
                    <a:pt x="1299096" y="0"/>
                  </a:moveTo>
                  <a:lnTo>
                    <a:pt x="187314" y="0"/>
                  </a:lnTo>
                  <a:lnTo>
                    <a:pt x="137518" y="6691"/>
                  </a:lnTo>
                  <a:lnTo>
                    <a:pt x="92773" y="25573"/>
                  </a:lnTo>
                  <a:lnTo>
                    <a:pt x="54863" y="54863"/>
                  </a:lnTo>
                  <a:lnTo>
                    <a:pt x="25573" y="92773"/>
                  </a:lnTo>
                  <a:lnTo>
                    <a:pt x="6691" y="137518"/>
                  </a:lnTo>
                  <a:lnTo>
                    <a:pt x="0" y="187314"/>
                  </a:lnTo>
                  <a:lnTo>
                    <a:pt x="0" y="936551"/>
                  </a:lnTo>
                  <a:lnTo>
                    <a:pt x="6691" y="986347"/>
                  </a:lnTo>
                  <a:lnTo>
                    <a:pt x="25573" y="1031092"/>
                  </a:lnTo>
                  <a:lnTo>
                    <a:pt x="54863" y="1069003"/>
                  </a:lnTo>
                  <a:lnTo>
                    <a:pt x="92773" y="1098292"/>
                  </a:lnTo>
                  <a:lnTo>
                    <a:pt x="137518" y="1117175"/>
                  </a:lnTo>
                  <a:lnTo>
                    <a:pt x="187314" y="1123866"/>
                  </a:lnTo>
                  <a:lnTo>
                    <a:pt x="1299096" y="1123866"/>
                  </a:lnTo>
                  <a:lnTo>
                    <a:pt x="1348892" y="1117175"/>
                  </a:lnTo>
                  <a:lnTo>
                    <a:pt x="1393638" y="1098292"/>
                  </a:lnTo>
                  <a:lnTo>
                    <a:pt x="1431549" y="1069003"/>
                  </a:lnTo>
                  <a:lnTo>
                    <a:pt x="1460838" y="1031092"/>
                  </a:lnTo>
                  <a:lnTo>
                    <a:pt x="1479721" y="986347"/>
                  </a:lnTo>
                  <a:lnTo>
                    <a:pt x="1486413" y="936551"/>
                  </a:lnTo>
                  <a:lnTo>
                    <a:pt x="1486413" y="187314"/>
                  </a:lnTo>
                  <a:lnTo>
                    <a:pt x="1479721" y="137518"/>
                  </a:lnTo>
                  <a:lnTo>
                    <a:pt x="1460838" y="92773"/>
                  </a:lnTo>
                  <a:lnTo>
                    <a:pt x="1431549" y="54863"/>
                  </a:lnTo>
                  <a:lnTo>
                    <a:pt x="1393638" y="25573"/>
                  </a:lnTo>
                  <a:lnTo>
                    <a:pt x="1348892" y="6691"/>
                  </a:lnTo>
                  <a:lnTo>
                    <a:pt x="1299096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2190624" y="1984222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5" h="1123950">
                  <a:moveTo>
                    <a:pt x="0" y="187315"/>
                  </a:moveTo>
                  <a:lnTo>
                    <a:pt x="6691" y="137519"/>
                  </a:lnTo>
                  <a:lnTo>
                    <a:pt x="25573" y="92773"/>
                  </a:lnTo>
                  <a:lnTo>
                    <a:pt x="54863" y="54863"/>
                  </a:lnTo>
                  <a:lnTo>
                    <a:pt x="92773" y="25574"/>
                  </a:lnTo>
                  <a:lnTo>
                    <a:pt x="137519" y="6691"/>
                  </a:lnTo>
                  <a:lnTo>
                    <a:pt x="187315" y="0"/>
                  </a:lnTo>
                  <a:lnTo>
                    <a:pt x="1299098" y="0"/>
                  </a:lnTo>
                  <a:lnTo>
                    <a:pt x="1348893" y="6691"/>
                  </a:lnTo>
                  <a:lnTo>
                    <a:pt x="1393639" y="25574"/>
                  </a:lnTo>
                  <a:lnTo>
                    <a:pt x="1431549" y="54863"/>
                  </a:lnTo>
                  <a:lnTo>
                    <a:pt x="1460838" y="92773"/>
                  </a:lnTo>
                  <a:lnTo>
                    <a:pt x="1479721" y="137519"/>
                  </a:lnTo>
                  <a:lnTo>
                    <a:pt x="1486413" y="187315"/>
                  </a:lnTo>
                  <a:lnTo>
                    <a:pt x="1486413" y="936551"/>
                  </a:lnTo>
                  <a:lnTo>
                    <a:pt x="1479721" y="986347"/>
                  </a:lnTo>
                  <a:lnTo>
                    <a:pt x="1460838" y="1031093"/>
                  </a:lnTo>
                  <a:lnTo>
                    <a:pt x="1431549" y="1069003"/>
                  </a:lnTo>
                  <a:lnTo>
                    <a:pt x="1393639" y="1098292"/>
                  </a:lnTo>
                  <a:lnTo>
                    <a:pt x="1348893" y="1117175"/>
                  </a:lnTo>
                  <a:lnTo>
                    <a:pt x="1299098" y="1123867"/>
                  </a:lnTo>
                  <a:lnTo>
                    <a:pt x="187315" y="1123867"/>
                  </a:lnTo>
                  <a:lnTo>
                    <a:pt x="137519" y="1117175"/>
                  </a:lnTo>
                  <a:lnTo>
                    <a:pt x="92773" y="1098292"/>
                  </a:lnTo>
                  <a:lnTo>
                    <a:pt x="54863" y="1069003"/>
                  </a:lnTo>
                  <a:lnTo>
                    <a:pt x="25573" y="1031093"/>
                  </a:lnTo>
                  <a:lnTo>
                    <a:pt x="6691" y="986347"/>
                  </a:lnTo>
                  <a:lnTo>
                    <a:pt x="0" y="936551"/>
                  </a:lnTo>
                  <a:lnTo>
                    <a:pt x="0" y="187315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389316" y="2281170"/>
            <a:ext cx="108839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6530" marR="5080" lvl="0" indent="-164465" algn="l" defTabSz="914400" rtl="0" eaLnBrk="1" fontAlgn="auto" latinLnBrk="0" hangingPunct="1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  Mapping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143650" y="1968581"/>
            <a:ext cx="5737225" cy="1152525"/>
            <a:chOff x="1143650" y="1968581"/>
            <a:chExt cx="5737225" cy="1152525"/>
          </a:xfrm>
        </p:grpSpPr>
        <p:sp>
          <p:nvSpPr>
            <p:cNvPr id="17" name="object 17"/>
            <p:cNvSpPr/>
            <p:nvPr/>
          </p:nvSpPr>
          <p:spPr>
            <a:xfrm>
              <a:off x="1143650" y="2505339"/>
              <a:ext cx="1049020" cy="85725"/>
            </a:xfrm>
            <a:custGeom>
              <a:avLst/>
              <a:gdLst/>
              <a:ahLst/>
              <a:cxnLst/>
              <a:rect l="l" t="t" r="r" b="b"/>
              <a:pathLst>
                <a:path w="1049020" h="85725">
                  <a:moveTo>
                    <a:pt x="963084" y="0"/>
                  </a:moveTo>
                  <a:lnTo>
                    <a:pt x="962861" y="28575"/>
                  </a:lnTo>
                  <a:lnTo>
                    <a:pt x="222" y="21081"/>
                  </a:lnTo>
                  <a:lnTo>
                    <a:pt x="0" y="49655"/>
                  </a:lnTo>
                  <a:lnTo>
                    <a:pt x="962639" y="57148"/>
                  </a:lnTo>
                  <a:lnTo>
                    <a:pt x="962416" y="85722"/>
                  </a:lnTo>
                  <a:lnTo>
                    <a:pt x="1048473" y="43529"/>
                  </a:lnTo>
                  <a:lnTo>
                    <a:pt x="963084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546296" y="1982868"/>
              <a:ext cx="2320290" cy="1123950"/>
            </a:xfrm>
            <a:custGeom>
              <a:avLst/>
              <a:gdLst/>
              <a:ahLst/>
              <a:cxnLst/>
              <a:rect l="l" t="t" r="r" b="b"/>
              <a:pathLst>
                <a:path w="2320290" h="1123950">
                  <a:moveTo>
                    <a:pt x="2132939" y="0"/>
                  </a:moveTo>
                  <a:lnTo>
                    <a:pt x="187314" y="0"/>
                  </a:lnTo>
                  <a:lnTo>
                    <a:pt x="137518" y="6691"/>
                  </a:lnTo>
                  <a:lnTo>
                    <a:pt x="92773" y="25574"/>
                  </a:lnTo>
                  <a:lnTo>
                    <a:pt x="54863" y="54863"/>
                  </a:lnTo>
                  <a:lnTo>
                    <a:pt x="25573" y="92774"/>
                  </a:lnTo>
                  <a:lnTo>
                    <a:pt x="6691" y="137520"/>
                  </a:lnTo>
                  <a:lnTo>
                    <a:pt x="0" y="187316"/>
                  </a:lnTo>
                  <a:lnTo>
                    <a:pt x="0" y="936551"/>
                  </a:lnTo>
                  <a:lnTo>
                    <a:pt x="6691" y="986347"/>
                  </a:lnTo>
                  <a:lnTo>
                    <a:pt x="25573" y="1031093"/>
                  </a:lnTo>
                  <a:lnTo>
                    <a:pt x="54863" y="1069003"/>
                  </a:lnTo>
                  <a:lnTo>
                    <a:pt x="92773" y="1098293"/>
                  </a:lnTo>
                  <a:lnTo>
                    <a:pt x="137518" y="1117176"/>
                  </a:lnTo>
                  <a:lnTo>
                    <a:pt x="187314" y="1123867"/>
                  </a:lnTo>
                  <a:lnTo>
                    <a:pt x="2132939" y="1123867"/>
                  </a:lnTo>
                  <a:lnTo>
                    <a:pt x="2182735" y="1117176"/>
                  </a:lnTo>
                  <a:lnTo>
                    <a:pt x="2227481" y="1098293"/>
                  </a:lnTo>
                  <a:lnTo>
                    <a:pt x="2265391" y="1069003"/>
                  </a:lnTo>
                  <a:lnTo>
                    <a:pt x="2294680" y="1031093"/>
                  </a:lnTo>
                  <a:lnTo>
                    <a:pt x="2313563" y="986347"/>
                  </a:lnTo>
                  <a:lnTo>
                    <a:pt x="2320254" y="936551"/>
                  </a:lnTo>
                  <a:lnTo>
                    <a:pt x="2320254" y="187316"/>
                  </a:lnTo>
                  <a:lnTo>
                    <a:pt x="2313563" y="137520"/>
                  </a:lnTo>
                  <a:lnTo>
                    <a:pt x="2294680" y="92774"/>
                  </a:lnTo>
                  <a:lnTo>
                    <a:pt x="2265391" y="54863"/>
                  </a:lnTo>
                  <a:lnTo>
                    <a:pt x="2227481" y="25574"/>
                  </a:lnTo>
                  <a:lnTo>
                    <a:pt x="2182735" y="6691"/>
                  </a:lnTo>
                  <a:lnTo>
                    <a:pt x="2132939" y="0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4546296" y="1982868"/>
              <a:ext cx="2320290" cy="1123950"/>
            </a:xfrm>
            <a:custGeom>
              <a:avLst/>
              <a:gdLst/>
              <a:ahLst/>
              <a:cxnLst/>
              <a:rect l="l" t="t" r="r" b="b"/>
              <a:pathLst>
                <a:path w="2320290" h="1123950">
                  <a:moveTo>
                    <a:pt x="0" y="187315"/>
                  </a:moveTo>
                  <a:lnTo>
                    <a:pt x="6691" y="137519"/>
                  </a:lnTo>
                  <a:lnTo>
                    <a:pt x="25574" y="92773"/>
                  </a:lnTo>
                  <a:lnTo>
                    <a:pt x="54863" y="54863"/>
                  </a:lnTo>
                  <a:lnTo>
                    <a:pt x="92773" y="25574"/>
                  </a:lnTo>
                  <a:lnTo>
                    <a:pt x="137519" y="6691"/>
                  </a:lnTo>
                  <a:lnTo>
                    <a:pt x="187315" y="0"/>
                  </a:lnTo>
                  <a:lnTo>
                    <a:pt x="2132940" y="0"/>
                  </a:lnTo>
                  <a:lnTo>
                    <a:pt x="2182735" y="6691"/>
                  </a:lnTo>
                  <a:lnTo>
                    <a:pt x="2227481" y="25574"/>
                  </a:lnTo>
                  <a:lnTo>
                    <a:pt x="2265391" y="54863"/>
                  </a:lnTo>
                  <a:lnTo>
                    <a:pt x="2294680" y="92773"/>
                  </a:lnTo>
                  <a:lnTo>
                    <a:pt x="2313563" y="137519"/>
                  </a:lnTo>
                  <a:lnTo>
                    <a:pt x="2320255" y="187315"/>
                  </a:lnTo>
                  <a:lnTo>
                    <a:pt x="2320255" y="936551"/>
                  </a:lnTo>
                  <a:lnTo>
                    <a:pt x="2313563" y="986347"/>
                  </a:lnTo>
                  <a:lnTo>
                    <a:pt x="2294680" y="1031093"/>
                  </a:lnTo>
                  <a:lnTo>
                    <a:pt x="2265391" y="1069003"/>
                  </a:lnTo>
                  <a:lnTo>
                    <a:pt x="2227481" y="1098292"/>
                  </a:lnTo>
                  <a:lnTo>
                    <a:pt x="2182735" y="1117175"/>
                  </a:lnTo>
                  <a:lnTo>
                    <a:pt x="2132940" y="1123867"/>
                  </a:lnTo>
                  <a:lnTo>
                    <a:pt x="187315" y="1123867"/>
                  </a:lnTo>
                  <a:lnTo>
                    <a:pt x="137519" y="1117175"/>
                  </a:lnTo>
                  <a:lnTo>
                    <a:pt x="92773" y="1098292"/>
                  </a:lnTo>
                  <a:lnTo>
                    <a:pt x="54863" y="1069003"/>
                  </a:lnTo>
                  <a:lnTo>
                    <a:pt x="25574" y="1031093"/>
                  </a:lnTo>
                  <a:lnTo>
                    <a:pt x="6691" y="986347"/>
                  </a:lnTo>
                  <a:lnTo>
                    <a:pt x="0" y="936551"/>
                  </a:lnTo>
                  <a:lnTo>
                    <a:pt x="0" y="187315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4926961" y="2401737"/>
            <a:ext cx="15589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1600" b="0" i="0" u="none" strike="noStrike" kern="1200" cap="none" spc="-7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867322" y="3537106"/>
            <a:ext cx="1515110" cy="1152525"/>
            <a:chOff x="5867322" y="3537106"/>
            <a:chExt cx="1515110" cy="1152525"/>
          </a:xfrm>
        </p:grpSpPr>
        <p:sp>
          <p:nvSpPr>
            <p:cNvPr id="22" name="object 22"/>
            <p:cNvSpPr/>
            <p:nvPr/>
          </p:nvSpPr>
          <p:spPr>
            <a:xfrm>
              <a:off x="5881609" y="3551393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4" h="1123950">
                  <a:moveTo>
                    <a:pt x="1299098" y="0"/>
                  </a:moveTo>
                  <a:lnTo>
                    <a:pt x="187314" y="0"/>
                  </a:lnTo>
                  <a:lnTo>
                    <a:pt x="137518" y="6691"/>
                  </a:lnTo>
                  <a:lnTo>
                    <a:pt x="92773" y="25574"/>
                  </a:lnTo>
                  <a:lnTo>
                    <a:pt x="54863" y="54863"/>
                  </a:lnTo>
                  <a:lnTo>
                    <a:pt x="25573" y="92774"/>
                  </a:lnTo>
                  <a:lnTo>
                    <a:pt x="6691" y="137520"/>
                  </a:lnTo>
                  <a:lnTo>
                    <a:pt x="0" y="187316"/>
                  </a:lnTo>
                  <a:lnTo>
                    <a:pt x="0" y="936552"/>
                  </a:lnTo>
                  <a:lnTo>
                    <a:pt x="6691" y="986348"/>
                  </a:lnTo>
                  <a:lnTo>
                    <a:pt x="25573" y="1031093"/>
                  </a:lnTo>
                  <a:lnTo>
                    <a:pt x="54863" y="1069003"/>
                  </a:lnTo>
                  <a:lnTo>
                    <a:pt x="92773" y="1098293"/>
                  </a:lnTo>
                  <a:lnTo>
                    <a:pt x="137518" y="1117176"/>
                  </a:lnTo>
                  <a:lnTo>
                    <a:pt x="187314" y="1123867"/>
                  </a:lnTo>
                  <a:lnTo>
                    <a:pt x="1299098" y="1123867"/>
                  </a:lnTo>
                  <a:lnTo>
                    <a:pt x="1348893" y="1117176"/>
                  </a:lnTo>
                  <a:lnTo>
                    <a:pt x="1393639" y="1098293"/>
                  </a:lnTo>
                  <a:lnTo>
                    <a:pt x="1431549" y="1069003"/>
                  </a:lnTo>
                  <a:lnTo>
                    <a:pt x="1460838" y="1031093"/>
                  </a:lnTo>
                  <a:lnTo>
                    <a:pt x="1479721" y="986348"/>
                  </a:lnTo>
                  <a:lnTo>
                    <a:pt x="1486413" y="936552"/>
                  </a:lnTo>
                  <a:lnTo>
                    <a:pt x="1486413" y="187316"/>
                  </a:lnTo>
                  <a:lnTo>
                    <a:pt x="1479721" y="137520"/>
                  </a:lnTo>
                  <a:lnTo>
                    <a:pt x="1460838" y="92774"/>
                  </a:lnTo>
                  <a:lnTo>
                    <a:pt x="1431549" y="54863"/>
                  </a:lnTo>
                  <a:lnTo>
                    <a:pt x="1393639" y="25574"/>
                  </a:lnTo>
                  <a:lnTo>
                    <a:pt x="1348893" y="6691"/>
                  </a:lnTo>
                  <a:lnTo>
                    <a:pt x="1299098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881609" y="3551393"/>
              <a:ext cx="1486535" cy="1123950"/>
            </a:xfrm>
            <a:custGeom>
              <a:avLst/>
              <a:gdLst/>
              <a:ahLst/>
              <a:cxnLst/>
              <a:rect l="l" t="t" r="r" b="b"/>
              <a:pathLst>
                <a:path w="1486534" h="1123950">
                  <a:moveTo>
                    <a:pt x="0" y="187315"/>
                  </a:moveTo>
                  <a:lnTo>
                    <a:pt x="6691" y="137519"/>
                  </a:lnTo>
                  <a:lnTo>
                    <a:pt x="25573" y="92773"/>
                  </a:lnTo>
                  <a:lnTo>
                    <a:pt x="54863" y="54863"/>
                  </a:lnTo>
                  <a:lnTo>
                    <a:pt x="92773" y="25574"/>
                  </a:lnTo>
                  <a:lnTo>
                    <a:pt x="137519" y="6691"/>
                  </a:lnTo>
                  <a:lnTo>
                    <a:pt x="187315" y="0"/>
                  </a:lnTo>
                  <a:lnTo>
                    <a:pt x="1299098" y="0"/>
                  </a:lnTo>
                  <a:lnTo>
                    <a:pt x="1348893" y="6691"/>
                  </a:lnTo>
                  <a:lnTo>
                    <a:pt x="1393639" y="25574"/>
                  </a:lnTo>
                  <a:lnTo>
                    <a:pt x="1431549" y="54863"/>
                  </a:lnTo>
                  <a:lnTo>
                    <a:pt x="1460838" y="92773"/>
                  </a:lnTo>
                  <a:lnTo>
                    <a:pt x="1479721" y="137519"/>
                  </a:lnTo>
                  <a:lnTo>
                    <a:pt x="1486413" y="187315"/>
                  </a:lnTo>
                  <a:lnTo>
                    <a:pt x="1486413" y="936551"/>
                  </a:lnTo>
                  <a:lnTo>
                    <a:pt x="1479721" y="986347"/>
                  </a:lnTo>
                  <a:lnTo>
                    <a:pt x="1460838" y="1031093"/>
                  </a:lnTo>
                  <a:lnTo>
                    <a:pt x="1431549" y="1069003"/>
                  </a:lnTo>
                  <a:lnTo>
                    <a:pt x="1393639" y="1098292"/>
                  </a:lnTo>
                  <a:lnTo>
                    <a:pt x="1348893" y="1117175"/>
                  </a:lnTo>
                  <a:lnTo>
                    <a:pt x="1299098" y="1123867"/>
                  </a:lnTo>
                  <a:lnTo>
                    <a:pt x="187315" y="1123867"/>
                  </a:lnTo>
                  <a:lnTo>
                    <a:pt x="137519" y="1117175"/>
                  </a:lnTo>
                  <a:lnTo>
                    <a:pt x="92773" y="1098292"/>
                  </a:lnTo>
                  <a:lnTo>
                    <a:pt x="54863" y="1069003"/>
                  </a:lnTo>
                  <a:lnTo>
                    <a:pt x="25573" y="1031093"/>
                  </a:lnTo>
                  <a:lnTo>
                    <a:pt x="6691" y="986347"/>
                  </a:lnTo>
                  <a:lnTo>
                    <a:pt x="0" y="936551"/>
                  </a:lnTo>
                  <a:lnTo>
                    <a:pt x="0" y="187315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6193016" y="3970262"/>
            <a:ext cx="862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ll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er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686" y="1844561"/>
            <a:ext cx="1342390" cy="3021965"/>
          </a:xfrm>
          <a:prstGeom prst="rect">
            <a:avLst/>
          </a:prstGeom>
          <a:solidFill>
            <a:srgbClr val="C9DAF8"/>
          </a:solidFill>
          <a:ln w="38100">
            <a:solidFill>
              <a:srgbClr val="002A5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387985" marR="346710" lvl="0" indent="-34290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ensors  </a:t>
            </a: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714658" y="1906800"/>
            <a:ext cx="1342390" cy="3023235"/>
          </a:xfrm>
          <a:prstGeom prst="rect">
            <a:avLst/>
          </a:prstGeom>
          <a:solidFill>
            <a:srgbClr val="F4CCCC"/>
          </a:solidFill>
          <a:ln w="38100">
            <a:solidFill>
              <a:srgbClr val="0737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69240" marR="0" lvl="0" indent="0" algn="l" defTabSz="914400" rtl="0" eaLnBrk="1" fontAlgn="auto" latinLnBrk="0" hangingPunct="1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  <a:endParaRPr kumimoji="1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2891256" y="3108088"/>
            <a:ext cx="4819650" cy="1048393"/>
            <a:chOff x="2891256" y="3108088"/>
            <a:chExt cx="4819650" cy="1048393"/>
          </a:xfrm>
        </p:grpSpPr>
        <p:sp>
          <p:nvSpPr>
            <p:cNvPr id="29" name="object 29"/>
            <p:cNvSpPr/>
            <p:nvPr/>
          </p:nvSpPr>
          <p:spPr>
            <a:xfrm>
              <a:off x="2933830" y="310808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2891256" y="3108096"/>
              <a:ext cx="4819650" cy="1048385"/>
            </a:xfrm>
            <a:custGeom>
              <a:avLst/>
              <a:gdLst/>
              <a:ahLst/>
              <a:cxnLst/>
              <a:rect l="l" t="t" r="r" b="b"/>
              <a:pathLst>
                <a:path w="4819650" h="1048385">
                  <a:moveTo>
                    <a:pt x="86639" y="357454"/>
                  </a:moveTo>
                  <a:lnTo>
                    <a:pt x="58064" y="357543"/>
                  </a:lnTo>
                  <a:lnTo>
                    <a:pt x="57150" y="85674"/>
                  </a:lnTo>
                  <a:lnTo>
                    <a:pt x="85725" y="85572"/>
                  </a:lnTo>
                  <a:lnTo>
                    <a:pt x="42570" y="0"/>
                  </a:lnTo>
                  <a:lnTo>
                    <a:pt x="0" y="85864"/>
                  </a:lnTo>
                  <a:lnTo>
                    <a:pt x="28575" y="85775"/>
                  </a:lnTo>
                  <a:lnTo>
                    <a:pt x="29489" y="357644"/>
                  </a:lnTo>
                  <a:lnTo>
                    <a:pt x="914" y="357746"/>
                  </a:lnTo>
                  <a:lnTo>
                    <a:pt x="44069" y="443318"/>
                  </a:lnTo>
                  <a:lnTo>
                    <a:pt x="86639" y="357454"/>
                  </a:lnTo>
                  <a:close/>
                </a:path>
                <a:path w="4819650" h="1048385">
                  <a:moveTo>
                    <a:pt x="1119441" y="1005243"/>
                  </a:moveTo>
                  <a:lnTo>
                    <a:pt x="1033716" y="962380"/>
                  </a:lnTo>
                  <a:lnTo>
                    <a:pt x="1033716" y="990955"/>
                  </a:lnTo>
                  <a:lnTo>
                    <a:pt x="787361" y="990942"/>
                  </a:lnTo>
                  <a:lnTo>
                    <a:pt x="787361" y="1019517"/>
                  </a:lnTo>
                  <a:lnTo>
                    <a:pt x="1033716" y="1019530"/>
                  </a:lnTo>
                  <a:lnTo>
                    <a:pt x="1033716" y="1048105"/>
                  </a:lnTo>
                  <a:lnTo>
                    <a:pt x="1119441" y="1005243"/>
                  </a:lnTo>
                  <a:close/>
                </a:path>
                <a:path w="4819650" h="1048385">
                  <a:moveTo>
                    <a:pt x="2990265" y="1005243"/>
                  </a:moveTo>
                  <a:lnTo>
                    <a:pt x="2904540" y="962380"/>
                  </a:lnTo>
                  <a:lnTo>
                    <a:pt x="2904540" y="990955"/>
                  </a:lnTo>
                  <a:lnTo>
                    <a:pt x="2605849" y="990942"/>
                  </a:lnTo>
                  <a:lnTo>
                    <a:pt x="2605849" y="1019517"/>
                  </a:lnTo>
                  <a:lnTo>
                    <a:pt x="2904540" y="1019530"/>
                  </a:lnTo>
                  <a:lnTo>
                    <a:pt x="2904540" y="1048105"/>
                  </a:lnTo>
                  <a:lnTo>
                    <a:pt x="2990265" y="1005243"/>
                  </a:lnTo>
                  <a:close/>
                </a:path>
                <a:path w="4819650" h="1048385">
                  <a:moveTo>
                    <a:pt x="4819142" y="1005446"/>
                  </a:moveTo>
                  <a:lnTo>
                    <a:pt x="4733442" y="962533"/>
                  </a:lnTo>
                  <a:lnTo>
                    <a:pt x="4733417" y="991108"/>
                  </a:lnTo>
                  <a:lnTo>
                    <a:pt x="4476775" y="990968"/>
                  </a:lnTo>
                  <a:lnTo>
                    <a:pt x="4476750" y="1019543"/>
                  </a:lnTo>
                  <a:lnTo>
                    <a:pt x="4733404" y="1019683"/>
                  </a:lnTo>
                  <a:lnTo>
                    <a:pt x="4733391" y="1048258"/>
                  </a:lnTo>
                  <a:lnTo>
                    <a:pt x="4819142" y="1005446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00456" y="4930035"/>
            <a:ext cx="1575396" cy="128240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raw sensor measurements are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passed</a:t>
            </a:r>
            <a:r>
              <a:rPr kumimoji="1" sz="1000" b="0" i="0" u="none" strike="noStrike" kern="1200" cap="none" spc="-8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-8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into</a:t>
            </a:r>
            <a:r>
              <a:rPr kumimoji="1" lang="en-US" sz="1000" b="0" i="0" u="none" strike="noStrike" kern="1200" cap="none" spc="-85" normalizeH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t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wo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sets of modules</a:t>
            </a:r>
            <a:r>
              <a:rPr kumimoji="1" sz="1000" b="0" i="0" u="none" strike="noStrike" kern="1200" cap="none" spc="-8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(Environment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perception  &amp; mapping) dedicated to understanding the  environment around the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car. 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131590" y="892858"/>
            <a:ext cx="2247660" cy="112851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environment mapping module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creates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set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maps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which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locate objects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in the  environment around the autonomous vehicle  for a range of different uses, from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collision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avoidance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egomotion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tracking and motion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planning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3999063" y="4668190"/>
            <a:ext cx="1536032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Motion</a:t>
            </a:r>
            <a:r>
              <a:rPr kumimoji="1" sz="1000" b="0" i="0" u="none" strike="noStrike" kern="1200" cap="none" spc="-4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Planningのmainアウトプット：a</a:t>
            </a:r>
            <a:r>
              <a:rPr kumimoji="1" sz="1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safe,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efficient and comfortable planned</a:t>
            </a:r>
            <a:r>
              <a:rPr kumimoji="1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path.</a:t>
            </a:r>
          </a:p>
        </p:txBody>
      </p:sp>
      <p:sp>
        <p:nvSpPr>
          <p:cNvPr id="38" name="object 38"/>
          <p:cNvSpPr txBox="1"/>
          <p:nvPr/>
        </p:nvSpPr>
        <p:spPr>
          <a:xfrm>
            <a:off x="5881609" y="4682055"/>
            <a:ext cx="1644606" cy="112851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 module takes the path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decides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on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best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steering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angle,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throttle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position,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brake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pedal position, and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gear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settings to precisely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follow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planned</a:t>
            </a:r>
            <a:r>
              <a:rPr kumimoji="1" sz="1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path. 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4725764" y="1303411"/>
            <a:ext cx="2020931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 Supervisor is also responsible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informing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safety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driver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any problems  found in the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system. </a:t>
            </a:r>
          </a:p>
        </p:txBody>
      </p:sp>
    </p:spTree>
    <p:extLst>
      <p:ext uri="{BB962C8B-B14F-4D97-AF65-F5344CB8AC3E}">
        <p14:creationId xmlns:p14="http://schemas.microsoft.com/office/powerpoint/2010/main" val="254539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80376"/>
            <a:ext cx="78708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Software Architecture </a:t>
            </a:r>
            <a:r>
              <a:rPr sz="3200" dirty="0"/>
              <a:t>| </a:t>
            </a:r>
            <a:r>
              <a:rPr sz="3200" spc="-5" dirty="0"/>
              <a:t>Environment</a:t>
            </a:r>
            <a:r>
              <a:rPr sz="3200" spc="15" dirty="0"/>
              <a:t> </a:t>
            </a:r>
            <a:r>
              <a:rPr sz="3200" spc="-5" dirty="0"/>
              <a:t>Perception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3970782" y="2596779"/>
            <a:ext cx="6710680" cy="85725"/>
          </a:xfrm>
          <a:custGeom>
            <a:avLst/>
            <a:gdLst/>
            <a:ahLst/>
            <a:cxnLst/>
            <a:rect l="l" t="t" r="r" b="b"/>
            <a:pathLst>
              <a:path w="6710680" h="85725">
                <a:moveTo>
                  <a:pt x="6624490" y="0"/>
                </a:moveTo>
                <a:lnTo>
                  <a:pt x="6624406" y="28575"/>
                </a:lnTo>
                <a:lnTo>
                  <a:pt x="83" y="9243"/>
                </a:lnTo>
                <a:lnTo>
                  <a:pt x="0" y="37816"/>
                </a:lnTo>
                <a:lnTo>
                  <a:pt x="6624323" y="57150"/>
                </a:lnTo>
                <a:lnTo>
                  <a:pt x="6624239" y="85725"/>
                </a:lnTo>
                <a:lnTo>
                  <a:pt x="6710089" y="43112"/>
                </a:lnTo>
                <a:lnTo>
                  <a:pt x="662449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97595" y="2277212"/>
            <a:ext cx="1973580" cy="68643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4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76884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575" y="2351683"/>
            <a:ext cx="143891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GPS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/ IMU /</a:t>
            </a:r>
            <a:r>
              <a:rPr kumimoji="1" sz="1400" b="0" i="0" u="none" strike="noStrike" kern="1200" cap="none" spc="-10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Wheel 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Odometry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93580" y="2168690"/>
            <a:ext cx="60833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  P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1" sz="140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iti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</a:p>
        </p:txBody>
      </p:sp>
      <p:sp>
        <p:nvSpPr>
          <p:cNvPr id="7" name="object 7"/>
          <p:cNvSpPr/>
          <p:nvPr/>
        </p:nvSpPr>
        <p:spPr>
          <a:xfrm>
            <a:off x="3970823" y="3365657"/>
            <a:ext cx="1120140" cy="85725"/>
          </a:xfrm>
          <a:custGeom>
            <a:avLst/>
            <a:gdLst/>
            <a:ahLst/>
            <a:cxnLst/>
            <a:rect l="l" t="t" r="r" b="b"/>
            <a:pathLst>
              <a:path w="1120139" h="85725">
                <a:moveTo>
                  <a:pt x="1034168" y="0"/>
                </a:moveTo>
                <a:lnTo>
                  <a:pt x="1034168" y="28575"/>
                </a:lnTo>
                <a:lnTo>
                  <a:pt x="0" y="28573"/>
                </a:lnTo>
                <a:lnTo>
                  <a:pt x="0" y="57148"/>
                </a:lnTo>
                <a:lnTo>
                  <a:pt x="1034168" y="57150"/>
                </a:lnTo>
                <a:lnTo>
                  <a:pt x="1034168" y="85725"/>
                </a:lnTo>
                <a:lnTo>
                  <a:pt x="1119893" y="42862"/>
                </a:lnTo>
                <a:lnTo>
                  <a:pt x="1034168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997595" y="3102471"/>
            <a:ext cx="1973580" cy="612140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90550" marR="309245" lvl="0" indent="-274320" algn="l" defTabSz="914400" rtl="0" eaLnBrk="1" fontAlgn="auto" latinLnBrk="0" hangingPunct="1">
              <a:lnSpc>
                <a:spcPct val="100699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1600" b="0" i="0" u="none" strike="noStrike" kern="1200" cap="none" spc="-7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 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Detection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153552" y="2925826"/>
            <a:ext cx="72707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Bound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ng  Boxes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97595" y="3927728"/>
            <a:ext cx="1973580" cy="612140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89915" marR="450215" lvl="0" indent="-133350" algn="l" defTabSz="914400" rtl="0" eaLnBrk="1" fontAlgn="auto" latinLnBrk="0" hangingPunct="1">
              <a:lnSpc>
                <a:spcPct val="100699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Static</a:t>
            </a:r>
            <a:r>
              <a:rPr kumimoji="1" sz="1600" b="0" i="0" u="none" strike="noStrike" kern="1200" cap="none" spc="-6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 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Detection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090718" y="3102471"/>
            <a:ext cx="1917064" cy="612140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590550" marR="281305" lvl="0" indent="-302895" algn="l" defTabSz="914400" rtl="0" eaLnBrk="1" fontAlgn="auto" latinLnBrk="0" hangingPunct="1">
              <a:lnSpc>
                <a:spcPct val="100699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1600" b="0" i="0" u="none" strike="noStrike" kern="1200" cap="none" spc="-7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 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Tracking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7813" y="1877658"/>
            <a:ext cx="661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1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Inputs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83551" y="2577452"/>
            <a:ext cx="814069" cy="1699895"/>
          </a:xfrm>
          <a:custGeom>
            <a:avLst/>
            <a:gdLst/>
            <a:ahLst/>
            <a:cxnLst/>
            <a:rect l="l" t="t" r="r" b="b"/>
            <a:pathLst>
              <a:path w="814069" h="1699895">
                <a:moveTo>
                  <a:pt x="814044" y="42862"/>
                </a:moveTo>
                <a:lnTo>
                  <a:pt x="728319" y="0"/>
                </a:lnTo>
                <a:lnTo>
                  <a:pt x="728281" y="28575"/>
                </a:lnTo>
                <a:lnTo>
                  <a:pt x="399161" y="28575"/>
                </a:lnTo>
                <a:lnTo>
                  <a:pt x="398741" y="28994"/>
                </a:lnTo>
                <a:lnTo>
                  <a:pt x="14909" y="29375"/>
                </a:lnTo>
                <a:lnTo>
                  <a:pt x="14935" y="57950"/>
                </a:lnTo>
                <a:lnTo>
                  <a:pt x="392772" y="57581"/>
                </a:lnTo>
                <a:lnTo>
                  <a:pt x="392772" y="820991"/>
                </a:lnTo>
                <a:lnTo>
                  <a:pt x="76" y="820991"/>
                </a:lnTo>
                <a:lnTo>
                  <a:pt x="76" y="849566"/>
                </a:lnTo>
                <a:lnTo>
                  <a:pt x="392772" y="849566"/>
                </a:lnTo>
                <a:lnTo>
                  <a:pt x="392772" y="1644091"/>
                </a:lnTo>
                <a:lnTo>
                  <a:pt x="76" y="1645996"/>
                </a:lnTo>
                <a:lnTo>
                  <a:pt x="76" y="1661579"/>
                </a:lnTo>
                <a:lnTo>
                  <a:pt x="76" y="1674571"/>
                </a:lnTo>
                <a:lnTo>
                  <a:pt x="414947" y="1674571"/>
                </a:lnTo>
                <a:lnTo>
                  <a:pt x="416979" y="1672539"/>
                </a:lnTo>
                <a:lnTo>
                  <a:pt x="728383" y="1671027"/>
                </a:lnTo>
                <a:lnTo>
                  <a:pt x="728522" y="1699602"/>
                </a:lnTo>
                <a:lnTo>
                  <a:pt x="814044" y="1656334"/>
                </a:lnTo>
                <a:lnTo>
                  <a:pt x="728103" y="1613877"/>
                </a:lnTo>
                <a:lnTo>
                  <a:pt x="728243" y="1642452"/>
                </a:lnTo>
                <a:lnTo>
                  <a:pt x="421347" y="1643951"/>
                </a:lnTo>
                <a:lnTo>
                  <a:pt x="421347" y="845362"/>
                </a:lnTo>
                <a:lnTo>
                  <a:pt x="728319" y="845362"/>
                </a:lnTo>
                <a:lnTo>
                  <a:pt x="728319" y="873937"/>
                </a:lnTo>
                <a:lnTo>
                  <a:pt x="814044" y="831075"/>
                </a:lnTo>
                <a:lnTo>
                  <a:pt x="728319" y="788212"/>
                </a:lnTo>
                <a:lnTo>
                  <a:pt x="728319" y="816787"/>
                </a:lnTo>
                <a:lnTo>
                  <a:pt x="421347" y="816787"/>
                </a:lnTo>
                <a:lnTo>
                  <a:pt x="421347" y="57556"/>
                </a:lnTo>
                <a:lnTo>
                  <a:pt x="728319" y="57251"/>
                </a:lnTo>
                <a:lnTo>
                  <a:pt x="728319" y="85725"/>
                </a:lnTo>
                <a:lnTo>
                  <a:pt x="814044" y="42862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93580" y="3755344"/>
            <a:ext cx="569595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Static 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ec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</a:p>
        </p:txBody>
      </p:sp>
      <p:sp>
        <p:nvSpPr>
          <p:cNvPr id="15" name="object 15"/>
          <p:cNvSpPr/>
          <p:nvPr/>
        </p:nvSpPr>
        <p:spPr>
          <a:xfrm>
            <a:off x="3970794" y="4176527"/>
            <a:ext cx="6734175" cy="85725"/>
          </a:xfrm>
          <a:custGeom>
            <a:avLst/>
            <a:gdLst/>
            <a:ahLst/>
            <a:cxnLst/>
            <a:rect l="l" t="t" r="r" b="b"/>
            <a:pathLst>
              <a:path w="6734175" h="85725">
                <a:moveTo>
                  <a:pt x="6647863" y="0"/>
                </a:moveTo>
                <a:lnTo>
                  <a:pt x="6647925" y="28574"/>
                </a:lnTo>
                <a:lnTo>
                  <a:pt x="0" y="42961"/>
                </a:lnTo>
                <a:lnTo>
                  <a:pt x="62" y="71536"/>
                </a:lnTo>
                <a:lnTo>
                  <a:pt x="6647987" y="57149"/>
                </a:lnTo>
                <a:lnTo>
                  <a:pt x="6648048" y="85724"/>
                </a:lnTo>
                <a:lnTo>
                  <a:pt x="6733680" y="42677"/>
                </a:lnTo>
                <a:lnTo>
                  <a:pt x="6647863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011756" y="3102471"/>
            <a:ext cx="1802764" cy="612140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52069" rIns="0" bIns="0" rtlCol="0">
            <a:spAutoFit/>
          </a:bodyPr>
          <a:lstStyle/>
          <a:p>
            <a:pPr marL="481965" marR="296545" lvl="0" indent="-177800" algn="l" defTabSz="914400" rtl="0" eaLnBrk="1" fontAlgn="auto" latinLnBrk="0" hangingPunct="1">
              <a:lnSpc>
                <a:spcPct val="100699"/>
              </a:lnSpc>
              <a:spcBef>
                <a:spcPts val="40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</a:t>
            </a:r>
            <a:r>
              <a:rPr kumimoji="1" sz="1600" b="0" i="0" u="none" strike="noStrike" kern="1200" cap="none" spc="-6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Prediction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814131" y="3366613"/>
            <a:ext cx="890905" cy="85725"/>
          </a:xfrm>
          <a:custGeom>
            <a:avLst/>
            <a:gdLst/>
            <a:ahLst/>
            <a:cxnLst/>
            <a:rect l="l" t="t" r="r" b="b"/>
            <a:pathLst>
              <a:path w="890904" h="85725">
                <a:moveTo>
                  <a:pt x="804668" y="0"/>
                </a:moveTo>
                <a:lnTo>
                  <a:pt x="804633" y="28575"/>
                </a:lnTo>
                <a:lnTo>
                  <a:pt x="34" y="27617"/>
                </a:lnTo>
                <a:lnTo>
                  <a:pt x="0" y="56192"/>
                </a:lnTo>
                <a:lnTo>
                  <a:pt x="804600" y="57150"/>
                </a:lnTo>
                <a:lnTo>
                  <a:pt x="804566" y="85725"/>
                </a:lnTo>
                <a:lnTo>
                  <a:pt x="890342" y="42964"/>
                </a:lnTo>
                <a:lnTo>
                  <a:pt x="804668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007189" y="3366185"/>
            <a:ext cx="1005205" cy="85725"/>
          </a:xfrm>
          <a:custGeom>
            <a:avLst/>
            <a:gdLst/>
            <a:ahLst/>
            <a:cxnLst/>
            <a:rect l="l" t="t" r="r" b="b"/>
            <a:pathLst>
              <a:path w="1005204" h="85725">
                <a:moveTo>
                  <a:pt x="918960" y="0"/>
                </a:moveTo>
                <a:lnTo>
                  <a:pt x="918960" y="28575"/>
                </a:lnTo>
                <a:lnTo>
                  <a:pt x="504902" y="28575"/>
                </a:lnTo>
                <a:lnTo>
                  <a:pt x="502282" y="28045"/>
                </a:lnTo>
                <a:lnTo>
                  <a:pt x="0" y="28045"/>
                </a:lnTo>
                <a:lnTo>
                  <a:pt x="0" y="56620"/>
                </a:lnTo>
                <a:lnTo>
                  <a:pt x="499662" y="56620"/>
                </a:lnTo>
                <a:lnTo>
                  <a:pt x="502282" y="57150"/>
                </a:lnTo>
                <a:lnTo>
                  <a:pt x="918960" y="57150"/>
                </a:lnTo>
                <a:lnTo>
                  <a:pt x="918960" y="85725"/>
                </a:lnTo>
                <a:lnTo>
                  <a:pt x="1004685" y="42862"/>
                </a:lnTo>
                <a:lnTo>
                  <a:pt x="91896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72633" y="4067542"/>
            <a:ext cx="70358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HD</a:t>
            </a:r>
            <a:r>
              <a:rPr kumimoji="1" sz="1400" b="0" i="0" u="none" strike="noStrike" kern="1200" cap="none" spc="-9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  Map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893580" y="2945719"/>
            <a:ext cx="12661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2633" y="3142384"/>
            <a:ext cx="649605" cy="662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67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LIDAR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as  Radar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163567" y="2942013"/>
            <a:ext cx="509270" cy="450850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12700" marR="5080" lvl="0" indent="0" algn="l" defTabSz="914400" rtl="0" eaLnBrk="1" fontAlgn="auto" latinLnBrk="0" hangingPunct="1">
              <a:lnSpc>
                <a:spcPts val="1670"/>
              </a:lnSpc>
              <a:spcBef>
                <a:spcPts val="16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ect  </a:t>
            </a: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acks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24" name="object 24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35" name="object 35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40" name="object 40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8339753" y="280242"/>
            <a:ext cx="2590800" cy="8207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タスク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：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identifying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location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autonomous</a:t>
            </a:r>
            <a:r>
              <a:rPr lang="en-US" sz="1000" spc="-1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space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classifying and locating important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elements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</a:t>
            </a:r>
            <a:r>
              <a:rPr kumimoji="1" sz="10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environment for the driving</a:t>
            </a:r>
            <a:r>
              <a:rPr kumimoji="1" sz="1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task. </a:t>
            </a:r>
          </a:p>
        </p:txBody>
      </p:sp>
      <p:sp>
        <p:nvSpPr>
          <p:cNvPr id="55" name="object 55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9" name="object 5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742722" y="1455372"/>
            <a:ext cx="3477028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予測の仕事は</a:t>
            </a:r>
            <a:r>
              <a:rPr kumimoji="1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</a:t>
            </a:r>
            <a:r>
              <a:rPr kumimoji="1" sz="1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Motion</a:t>
            </a:r>
            <a:r>
              <a:rPr kumimoji="1" sz="1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Predictionに属す</a:t>
            </a:r>
            <a:r>
              <a:rPr kumimoji="1" sz="1000" b="0" i="0" u="none" strike="noStrike" kern="1200" cap="none" spc="-9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る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だろう。</a:t>
            </a:r>
            <a:r>
              <a:rPr kumimoji="1" sz="10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Localization</a:t>
            </a:r>
            <a:r>
              <a:rPr kumimoji="1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の仕事は</a:t>
            </a:r>
            <a:r>
              <a:rPr lang="ja-JP" altLang="en-US" sz="1000" dirty="0">
                <a:solidFill>
                  <a:prstClr val="black"/>
                </a:solidFill>
                <a:latin typeface="Arial"/>
                <a:cs typeface="Arial"/>
              </a:rPr>
              <a:t>？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 Object Detection, Dynamic Object  Tracking,</a:t>
            </a:r>
            <a:r>
              <a:rPr kumimoji="1" sz="1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Detection</a:t>
            </a:r>
            <a:r>
              <a:rPr kumimoji="1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の仕事はある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？ </a:t>
            </a:r>
          </a:p>
        </p:txBody>
      </p:sp>
    </p:spTree>
    <p:extLst>
      <p:ext uri="{BB962C8B-B14F-4D97-AF65-F5344CB8AC3E}">
        <p14:creationId xmlns:p14="http://schemas.microsoft.com/office/powerpoint/2010/main" val="2953647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80376"/>
            <a:ext cx="7330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Software Architecture </a:t>
            </a:r>
            <a:r>
              <a:rPr sz="3200" dirty="0"/>
              <a:t>| </a:t>
            </a:r>
            <a:r>
              <a:rPr sz="3200" spc="-5" dirty="0"/>
              <a:t>Environmental </a:t>
            </a:r>
            <a:r>
              <a:rPr sz="3200" dirty="0"/>
              <a:t>Maps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4" name="object 4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15" name="object 15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20" name="object 20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368872" y="1608344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3114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01647" y="2555215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DAR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751623" y="1912433"/>
            <a:ext cx="617855" cy="85725"/>
          </a:xfrm>
          <a:custGeom>
            <a:avLst/>
            <a:gdLst/>
            <a:ahLst/>
            <a:cxnLst/>
            <a:rect l="l" t="t" r="r" b="b"/>
            <a:pathLst>
              <a:path w="617855" h="85725">
                <a:moveTo>
                  <a:pt x="531675" y="0"/>
                </a:moveTo>
                <a:lnTo>
                  <a:pt x="531674" y="28575"/>
                </a:lnTo>
                <a:lnTo>
                  <a:pt x="0" y="28573"/>
                </a:lnTo>
                <a:lnTo>
                  <a:pt x="0" y="57148"/>
                </a:lnTo>
                <a:lnTo>
                  <a:pt x="531674" y="57150"/>
                </a:lnTo>
                <a:lnTo>
                  <a:pt x="531674" y="85725"/>
                </a:lnTo>
                <a:lnTo>
                  <a:pt x="617399" y="42862"/>
                </a:lnTo>
                <a:lnTo>
                  <a:pt x="5316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56891" y="1856365"/>
            <a:ext cx="969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tracks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368872" y="3884169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2639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Road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4222" y="3591124"/>
            <a:ext cx="1310640" cy="121983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 marR="0" lvl="0" indent="85725" algn="l" defTabSz="914400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5080" lvl="0" indent="-6350" algn="l" defTabSz="914400" rtl="0" eaLnBrk="1" fontAlgn="auto" latinLnBrk="0" hangingPunct="1">
              <a:lnSpc>
                <a:spcPct val="1117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 Position  Segmented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6129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Static</a:t>
            </a:r>
            <a:r>
              <a:rPr kumimoji="1" sz="1400" b="0" i="0" u="none" strike="noStrike" kern="1200" cap="none" spc="-1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4813424" y="19307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0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909572" y="1625991"/>
            <a:ext cx="4548348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400" b="0" i="0" u="none" strike="noStrike" kern="1200" cap="none" spc="-7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</a:t>
            </a:r>
            <a:r>
              <a:rPr lang="en-US" altLang="ja-JP" sz="1400" dirty="0" smtClean="0">
                <a:solidFill>
                  <a:srgbClr val="073763"/>
                </a:solidFill>
                <a:latin typeface="Times New Roman"/>
                <a:cs typeface="Times New Roman"/>
              </a:rPr>
              <a:t>occupancy grid</a:t>
            </a:r>
            <a:r>
              <a:rPr lang="ja-JP" altLang="en-US" sz="1400" dirty="0" smtClean="0">
                <a:solidFill>
                  <a:srgbClr val="073763"/>
                </a:solidFill>
                <a:latin typeface="Times New Roman"/>
                <a:cs typeface="Times New Roman"/>
              </a:rPr>
              <a:t>は走行できない場所</a:t>
            </a:r>
            <a:r>
              <a:rPr kumimoji="1" lang="ja-JP" alt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）</a:t>
            </a:r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813446" y="4203698"/>
            <a:ext cx="1826895" cy="85725"/>
          </a:xfrm>
          <a:custGeom>
            <a:avLst/>
            <a:gdLst/>
            <a:ahLst/>
            <a:cxnLst/>
            <a:rect l="l" t="t" r="r" b="b"/>
            <a:pathLst>
              <a:path w="1826895" h="85725">
                <a:moveTo>
                  <a:pt x="1741484" y="0"/>
                </a:moveTo>
                <a:lnTo>
                  <a:pt x="1741232" y="28573"/>
                </a:lnTo>
                <a:lnTo>
                  <a:pt x="253" y="13134"/>
                </a:lnTo>
                <a:lnTo>
                  <a:pt x="0" y="41708"/>
                </a:lnTo>
                <a:lnTo>
                  <a:pt x="1740978" y="57147"/>
                </a:lnTo>
                <a:lnTo>
                  <a:pt x="1740725" y="85722"/>
                </a:lnTo>
                <a:lnTo>
                  <a:pt x="1826826" y="43620"/>
                </a:lnTo>
                <a:lnTo>
                  <a:pt x="174148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09573" y="3910690"/>
            <a:ext cx="1421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760647" y="3783057"/>
            <a:ext cx="622935" cy="187325"/>
          </a:xfrm>
          <a:custGeom>
            <a:avLst/>
            <a:gdLst/>
            <a:ahLst/>
            <a:cxnLst/>
            <a:rect l="l" t="t" r="r" b="b"/>
            <a:pathLst>
              <a:path w="622935" h="187325">
                <a:moveTo>
                  <a:pt x="319140" y="0"/>
                </a:moveTo>
                <a:lnTo>
                  <a:pt x="0" y="0"/>
                </a:lnTo>
                <a:lnTo>
                  <a:pt x="0" y="28574"/>
                </a:lnTo>
                <a:lnTo>
                  <a:pt x="296962" y="28574"/>
                </a:lnTo>
                <a:lnTo>
                  <a:pt x="296962" y="152078"/>
                </a:lnTo>
                <a:lnTo>
                  <a:pt x="303358" y="158475"/>
                </a:lnTo>
                <a:lnTo>
                  <a:pt x="536774" y="158475"/>
                </a:lnTo>
                <a:lnTo>
                  <a:pt x="536774" y="187050"/>
                </a:lnTo>
                <a:lnTo>
                  <a:pt x="622499" y="144188"/>
                </a:lnTo>
                <a:lnTo>
                  <a:pt x="536774" y="101325"/>
                </a:lnTo>
                <a:lnTo>
                  <a:pt x="536774" y="129900"/>
                </a:lnTo>
                <a:lnTo>
                  <a:pt x="325537" y="129900"/>
                </a:lnTo>
                <a:lnTo>
                  <a:pt x="325537" y="6396"/>
                </a:lnTo>
                <a:lnTo>
                  <a:pt x="319140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51321" y="4080822"/>
            <a:ext cx="620395" cy="85725"/>
          </a:xfrm>
          <a:custGeom>
            <a:avLst/>
            <a:gdLst/>
            <a:ahLst/>
            <a:cxnLst/>
            <a:rect l="l" t="t" r="r" b="b"/>
            <a:pathLst>
              <a:path w="620394" h="85725">
                <a:moveTo>
                  <a:pt x="534987" y="0"/>
                </a:moveTo>
                <a:lnTo>
                  <a:pt x="534683" y="28573"/>
                </a:lnTo>
                <a:lnTo>
                  <a:pt x="303" y="22885"/>
                </a:lnTo>
                <a:lnTo>
                  <a:pt x="0" y="51459"/>
                </a:lnTo>
                <a:lnTo>
                  <a:pt x="534379" y="57146"/>
                </a:lnTo>
                <a:lnTo>
                  <a:pt x="534075" y="85719"/>
                </a:lnTo>
                <a:lnTo>
                  <a:pt x="620251" y="43773"/>
                </a:lnTo>
                <a:lnTo>
                  <a:pt x="53498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60772" y="4476682"/>
            <a:ext cx="622935" cy="208915"/>
          </a:xfrm>
          <a:custGeom>
            <a:avLst/>
            <a:gdLst/>
            <a:ahLst/>
            <a:cxnLst/>
            <a:rect l="l" t="t" r="r" b="b"/>
            <a:pathLst>
              <a:path w="622935" h="208914">
                <a:moveTo>
                  <a:pt x="536775" y="0"/>
                </a:moveTo>
                <a:lnTo>
                  <a:pt x="536775" y="28575"/>
                </a:lnTo>
                <a:lnTo>
                  <a:pt x="303359" y="28575"/>
                </a:lnTo>
                <a:lnTo>
                  <a:pt x="296962" y="34971"/>
                </a:lnTo>
                <a:lnTo>
                  <a:pt x="296962" y="180074"/>
                </a:lnTo>
                <a:lnTo>
                  <a:pt x="0" y="180074"/>
                </a:lnTo>
                <a:lnTo>
                  <a:pt x="0" y="208649"/>
                </a:lnTo>
                <a:lnTo>
                  <a:pt x="319140" y="208649"/>
                </a:lnTo>
                <a:lnTo>
                  <a:pt x="325537" y="202252"/>
                </a:lnTo>
                <a:lnTo>
                  <a:pt x="325537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60772" y="4314757"/>
            <a:ext cx="622935" cy="85725"/>
          </a:xfrm>
          <a:custGeom>
            <a:avLst/>
            <a:gdLst/>
            <a:ahLst/>
            <a:cxnLst/>
            <a:rect l="l" t="t" r="r" b="b"/>
            <a:pathLst>
              <a:path w="622935" h="85725">
                <a:moveTo>
                  <a:pt x="536775" y="0"/>
                </a:moveTo>
                <a:lnTo>
                  <a:pt x="536775" y="28575"/>
                </a:lnTo>
                <a:lnTo>
                  <a:pt x="316925" y="28575"/>
                </a:lnTo>
                <a:lnTo>
                  <a:pt x="315102" y="27774"/>
                </a:lnTo>
                <a:lnTo>
                  <a:pt x="313222" y="27374"/>
                </a:lnTo>
                <a:lnTo>
                  <a:pt x="0" y="27374"/>
                </a:lnTo>
                <a:lnTo>
                  <a:pt x="0" y="55949"/>
                </a:lnTo>
                <a:lnTo>
                  <a:pt x="305574" y="55949"/>
                </a:lnTo>
                <a:lnTo>
                  <a:pt x="307398" y="56749"/>
                </a:lnTo>
                <a:lnTo>
                  <a:pt x="309278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0973" y="2827544"/>
            <a:ext cx="250317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413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4813424" y="31499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1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909573" y="2854104"/>
            <a:ext cx="128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1737335" y="1941007"/>
            <a:ext cx="646430" cy="1276350"/>
            <a:chOff x="1737335" y="1941007"/>
            <a:chExt cx="646430" cy="1276350"/>
          </a:xfrm>
        </p:grpSpPr>
        <p:sp>
          <p:nvSpPr>
            <p:cNvPr id="49" name="object 49"/>
            <p:cNvSpPr/>
            <p:nvPr/>
          </p:nvSpPr>
          <p:spPr>
            <a:xfrm>
              <a:off x="1751623" y="1941007"/>
              <a:ext cx="560070" cy="1276350"/>
            </a:xfrm>
            <a:custGeom>
              <a:avLst/>
              <a:gdLst/>
              <a:ahLst/>
              <a:cxnLst/>
              <a:rect l="l" t="t" r="r" b="b"/>
              <a:pathLst>
                <a:path w="560069" h="1276350">
                  <a:moveTo>
                    <a:pt x="33741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15234" y="28575"/>
                  </a:lnTo>
                  <a:lnTo>
                    <a:pt x="315234" y="1241379"/>
                  </a:lnTo>
                  <a:lnTo>
                    <a:pt x="321631" y="1247775"/>
                  </a:lnTo>
                  <a:lnTo>
                    <a:pt x="473774" y="1247775"/>
                  </a:lnTo>
                  <a:lnTo>
                    <a:pt x="473774" y="1276350"/>
                  </a:lnTo>
                  <a:lnTo>
                    <a:pt x="559499" y="1233487"/>
                  </a:lnTo>
                  <a:lnTo>
                    <a:pt x="473774" y="1190625"/>
                  </a:lnTo>
                  <a:lnTo>
                    <a:pt x="473774" y="1219200"/>
                  </a:lnTo>
                  <a:lnTo>
                    <a:pt x="343809" y="1219200"/>
                  </a:lnTo>
                  <a:lnTo>
                    <a:pt x="343809" y="6396"/>
                  </a:lnTo>
                  <a:lnTo>
                    <a:pt x="33741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1751623" y="1955445"/>
              <a:ext cx="617855" cy="699135"/>
            </a:xfrm>
            <a:custGeom>
              <a:avLst/>
              <a:gdLst/>
              <a:ahLst/>
              <a:cxnLst/>
              <a:rect l="l" t="t" r="r" b="b"/>
              <a:pathLst>
                <a:path w="617855" h="699135">
                  <a:moveTo>
                    <a:pt x="0" y="698700"/>
                  </a:moveTo>
                  <a:lnTo>
                    <a:pt x="329524" y="698700"/>
                  </a:lnTo>
                  <a:lnTo>
                    <a:pt x="329524" y="0"/>
                  </a:lnTo>
                  <a:lnTo>
                    <a:pt x="617400" y="0"/>
                  </a:lnTo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63" name="object 63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5" name="object 6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9371196" y="1286014"/>
            <a:ext cx="2820804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Occupancy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Grid Map, Localization Map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Detailed</a:t>
            </a:r>
            <a:r>
              <a:rPr kumimoji="1" sz="1000" b="0" i="0" u="none" strike="noStrike" kern="1200" cap="none" spc="-9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Road</a:t>
            </a:r>
            <a:r>
              <a:rPr kumimoji="1" sz="1000" b="0" i="0" u="none" strike="noStrike" kern="1200" cap="none" spc="-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Mapの仕事は今どうなっている？ 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386320" y="5446029"/>
            <a:ext cx="2590800" cy="112851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Environment</a:t>
            </a:r>
            <a:r>
              <a:rPr kumimoji="1" sz="1000" b="0" i="0" u="none" strike="noStrike" kern="1200" cap="none" spc="-3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PerceptionとEnvironment</a:t>
            </a:r>
            <a:r>
              <a:rPr kumimoji="1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Mapping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のinteraction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example, the perception module</a:t>
            </a:r>
            <a:r>
              <a:rPr kumimoji="1" sz="1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provides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 environment information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needed to  update the detailed road map, which is then  used by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create  more accurate dynamic object</a:t>
            </a:r>
            <a:r>
              <a:rPr kumimoji="1" sz="1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predictions. </a:t>
            </a:r>
          </a:p>
        </p:txBody>
      </p:sp>
      <p:cxnSp>
        <p:nvCxnSpPr>
          <p:cNvPr id="55" name="直線矢印コネクタ 54"/>
          <p:cNvCxnSpPr>
            <a:endCxn id="60" idx="3"/>
          </p:cNvCxnSpPr>
          <p:nvPr/>
        </p:nvCxnSpPr>
        <p:spPr>
          <a:xfrm flipH="1">
            <a:off x="4977120" y="5610477"/>
            <a:ext cx="2195858" cy="3998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9365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80376"/>
            <a:ext cx="7330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Software Architecture </a:t>
            </a:r>
            <a:r>
              <a:rPr sz="3200" dirty="0"/>
              <a:t>| </a:t>
            </a:r>
            <a:r>
              <a:rPr sz="3200" spc="-5" dirty="0"/>
              <a:t>Environmental </a:t>
            </a:r>
            <a:r>
              <a:rPr sz="3200" dirty="0"/>
              <a:t>Maps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2368872" y="1608344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3114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1647" y="2555215"/>
            <a:ext cx="56832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DAR</a:t>
            </a:r>
          </a:p>
        </p:txBody>
      </p:sp>
      <p:sp>
        <p:nvSpPr>
          <p:cNvPr id="5" name="object 5"/>
          <p:cNvSpPr/>
          <p:nvPr/>
        </p:nvSpPr>
        <p:spPr>
          <a:xfrm>
            <a:off x="1751623" y="1912433"/>
            <a:ext cx="617855" cy="85725"/>
          </a:xfrm>
          <a:custGeom>
            <a:avLst/>
            <a:gdLst/>
            <a:ahLst/>
            <a:cxnLst/>
            <a:rect l="l" t="t" r="r" b="b"/>
            <a:pathLst>
              <a:path w="617855" h="85725">
                <a:moveTo>
                  <a:pt x="531675" y="0"/>
                </a:moveTo>
                <a:lnTo>
                  <a:pt x="531674" y="28575"/>
                </a:lnTo>
                <a:lnTo>
                  <a:pt x="0" y="28573"/>
                </a:lnTo>
                <a:lnTo>
                  <a:pt x="0" y="57148"/>
                </a:lnTo>
                <a:lnTo>
                  <a:pt x="531674" y="57150"/>
                </a:lnTo>
                <a:lnTo>
                  <a:pt x="531674" y="85725"/>
                </a:lnTo>
                <a:lnTo>
                  <a:pt x="617399" y="42862"/>
                </a:lnTo>
                <a:lnTo>
                  <a:pt x="5316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891" y="1856365"/>
            <a:ext cx="969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tracks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68872" y="3884169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2639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Road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222" y="3591124"/>
            <a:ext cx="1310640" cy="121983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 marR="0" lvl="0" indent="85725" algn="l" defTabSz="914400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5080" lvl="0" indent="-6350" algn="l" defTabSz="914400" rtl="0" eaLnBrk="1" fontAlgn="auto" latinLnBrk="0" hangingPunct="1">
              <a:lnSpc>
                <a:spcPct val="1117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 Position  Segmented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6129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Static</a:t>
            </a:r>
            <a:r>
              <a:rPr kumimoji="1" sz="1400" b="0" i="0" u="none" strike="noStrike" kern="1200" cap="none" spc="-1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813424" y="19307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0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09573" y="1625991"/>
            <a:ext cx="1568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400" b="0" i="0" u="none" strike="noStrike" kern="1200" cap="none" spc="-7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813446" y="4203698"/>
            <a:ext cx="1826895" cy="85725"/>
          </a:xfrm>
          <a:custGeom>
            <a:avLst/>
            <a:gdLst/>
            <a:ahLst/>
            <a:cxnLst/>
            <a:rect l="l" t="t" r="r" b="b"/>
            <a:pathLst>
              <a:path w="1826895" h="85725">
                <a:moveTo>
                  <a:pt x="1741484" y="0"/>
                </a:moveTo>
                <a:lnTo>
                  <a:pt x="1741232" y="28573"/>
                </a:lnTo>
                <a:lnTo>
                  <a:pt x="253" y="13134"/>
                </a:lnTo>
                <a:lnTo>
                  <a:pt x="0" y="41708"/>
                </a:lnTo>
                <a:lnTo>
                  <a:pt x="1740978" y="57147"/>
                </a:lnTo>
                <a:lnTo>
                  <a:pt x="1740725" y="85722"/>
                </a:lnTo>
                <a:lnTo>
                  <a:pt x="1826826" y="43620"/>
                </a:lnTo>
                <a:lnTo>
                  <a:pt x="174148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09573" y="3910690"/>
            <a:ext cx="1421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760647" y="3783057"/>
            <a:ext cx="622935" cy="187325"/>
          </a:xfrm>
          <a:custGeom>
            <a:avLst/>
            <a:gdLst/>
            <a:ahLst/>
            <a:cxnLst/>
            <a:rect l="l" t="t" r="r" b="b"/>
            <a:pathLst>
              <a:path w="622935" h="187325">
                <a:moveTo>
                  <a:pt x="319140" y="0"/>
                </a:moveTo>
                <a:lnTo>
                  <a:pt x="0" y="0"/>
                </a:lnTo>
                <a:lnTo>
                  <a:pt x="0" y="28574"/>
                </a:lnTo>
                <a:lnTo>
                  <a:pt x="296962" y="28574"/>
                </a:lnTo>
                <a:lnTo>
                  <a:pt x="296962" y="152078"/>
                </a:lnTo>
                <a:lnTo>
                  <a:pt x="303358" y="158475"/>
                </a:lnTo>
                <a:lnTo>
                  <a:pt x="536774" y="158475"/>
                </a:lnTo>
                <a:lnTo>
                  <a:pt x="536774" y="187050"/>
                </a:lnTo>
                <a:lnTo>
                  <a:pt x="622499" y="144188"/>
                </a:lnTo>
                <a:lnTo>
                  <a:pt x="536774" y="101325"/>
                </a:lnTo>
                <a:lnTo>
                  <a:pt x="536774" y="129900"/>
                </a:lnTo>
                <a:lnTo>
                  <a:pt x="325537" y="129900"/>
                </a:lnTo>
                <a:lnTo>
                  <a:pt x="325537" y="6396"/>
                </a:lnTo>
                <a:lnTo>
                  <a:pt x="319140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51321" y="4080822"/>
            <a:ext cx="620395" cy="85725"/>
          </a:xfrm>
          <a:custGeom>
            <a:avLst/>
            <a:gdLst/>
            <a:ahLst/>
            <a:cxnLst/>
            <a:rect l="l" t="t" r="r" b="b"/>
            <a:pathLst>
              <a:path w="620394" h="85725">
                <a:moveTo>
                  <a:pt x="534987" y="0"/>
                </a:moveTo>
                <a:lnTo>
                  <a:pt x="534683" y="28573"/>
                </a:lnTo>
                <a:lnTo>
                  <a:pt x="303" y="22885"/>
                </a:lnTo>
                <a:lnTo>
                  <a:pt x="0" y="51459"/>
                </a:lnTo>
                <a:lnTo>
                  <a:pt x="534379" y="57146"/>
                </a:lnTo>
                <a:lnTo>
                  <a:pt x="534075" y="85719"/>
                </a:lnTo>
                <a:lnTo>
                  <a:pt x="620251" y="43773"/>
                </a:lnTo>
                <a:lnTo>
                  <a:pt x="53498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760772" y="4476682"/>
            <a:ext cx="622935" cy="208915"/>
          </a:xfrm>
          <a:custGeom>
            <a:avLst/>
            <a:gdLst/>
            <a:ahLst/>
            <a:cxnLst/>
            <a:rect l="l" t="t" r="r" b="b"/>
            <a:pathLst>
              <a:path w="622935" h="208914">
                <a:moveTo>
                  <a:pt x="536775" y="0"/>
                </a:moveTo>
                <a:lnTo>
                  <a:pt x="536775" y="28575"/>
                </a:lnTo>
                <a:lnTo>
                  <a:pt x="303359" y="28575"/>
                </a:lnTo>
                <a:lnTo>
                  <a:pt x="296962" y="34971"/>
                </a:lnTo>
                <a:lnTo>
                  <a:pt x="296962" y="180074"/>
                </a:lnTo>
                <a:lnTo>
                  <a:pt x="0" y="180074"/>
                </a:lnTo>
                <a:lnTo>
                  <a:pt x="0" y="208649"/>
                </a:lnTo>
                <a:lnTo>
                  <a:pt x="319140" y="208649"/>
                </a:lnTo>
                <a:lnTo>
                  <a:pt x="325537" y="202252"/>
                </a:lnTo>
                <a:lnTo>
                  <a:pt x="325537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60772" y="4314757"/>
            <a:ext cx="622935" cy="85725"/>
          </a:xfrm>
          <a:custGeom>
            <a:avLst/>
            <a:gdLst/>
            <a:ahLst/>
            <a:cxnLst/>
            <a:rect l="l" t="t" r="r" b="b"/>
            <a:pathLst>
              <a:path w="622935" h="85725">
                <a:moveTo>
                  <a:pt x="536775" y="0"/>
                </a:moveTo>
                <a:lnTo>
                  <a:pt x="536775" y="28575"/>
                </a:lnTo>
                <a:lnTo>
                  <a:pt x="316925" y="28575"/>
                </a:lnTo>
                <a:lnTo>
                  <a:pt x="315102" y="27774"/>
                </a:lnTo>
                <a:lnTo>
                  <a:pt x="313222" y="27374"/>
                </a:lnTo>
                <a:lnTo>
                  <a:pt x="0" y="27374"/>
                </a:lnTo>
                <a:lnTo>
                  <a:pt x="0" y="55949"/>
                </a:lnTo>
                <a:lnTo>
                  <a:pt x="305574" y="55949"/>
                </a:lnTo>
                <a:lnTo>
                  <a:pt x="307398" y="56749"/>
                </a:lnTo>
                <a:lnTo>
                  <a:pt x="309278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10973" y="2827544"/>
            <a:ext cx="250317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413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13424" y="31499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1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09573" y="2854104"/>
            <a:ext cx="128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1737335" y="1941007"/>
            <a:ext cx="646430" cy="1276350"/>
            <a:chOff x="1737335" y="1941007"/>
            <a:chExt cx="646430" cy="1276350"/>
          </a:xfrm>
        </p:grpSpPr>
        <p:sp>
          <p:nvSpPr>
            <p:cNvPr id="21" name="object 21"/>
            <p:cNvSpPr/>
            <p:nvPr/>
          </p:nvSpPr>
          <p:spPr>
            <a:xfrm>
              <a:off x="1751623" y="1941007"/>
              <a:ext cx="560070" cy="1276350"/>
            </a:xfrm>
            <a:custGeom>
              <a:avLst/>
              <a:gdLst/>
              <a:ahLst/>
              <a:cxnLst/>
              <a:rect l="l" t="t" r="r" b="b"/>
              <a:pathLst>
                <a:path w="560069" h="1276350">
                  <a:moveTo>
                    <a:pt x="33741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15234" y="28575"/>
                  </a:lnTo>
                  <a:lnTo>
                    <a:pt x="315234" y="1241379"/>
                  </a:lnTo>
                  <a:lnTo>
                    <a:pt x="321631" y="1247775"/>
                  </a:lnTo>
                  <a:lnTo>
                    <a:pt x="473774" y="1247775"/>
                  </a:lnTo>
                  <a:lnTo>
                    <a:pt x="473774" y="1276350"/>
                  </a:lnTo>
                  <a:lnTo>
                    <a:pt x="559499" y="1233487"/>
                  </a:lnTo>
                  <a:lnTo>
                    <a:pt x="473774" y="1190625"/>
                  </a:lnTo>
                  <a:lnTo>
                    <a:pt x="473774" y="1219200"/>
                  </a:lnTo>
                  <a:lnTo>
                    <a:pt x="343809" y="1219200"/>
                  </a:lnTo>
                  <a:lnTo>
                    <a:pt x="343809" y="6396"/>
                  </a:lnTo>
                  <a:lnTo>
                    <a:pt x="33741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1751623" y="1955445"/>
              <a:ext cx="617855" cy="699135"/>
            </a:xfrm>
            <a:custGeom>
              <a:avLst/>
              <a:gdLst/>
              <a:ahLst/>
              <a:cxnLst/>
              <a:rect l="l" t="t" r="r" b="b"/>
              <a:pathLst>
                <a:path w="617855" h="699135">
                  <a:moveTo>
                    <a:pt x="0" y="698700"/>
                  </a:moveTo>
                  <a:lnTo>
                    <a:pt x="329524" y="698700"/>
                  </a:lnTo>
                  <a:lnTo>
                    <a:pt x="329524" y="0"/>
                  </a:lnTo>
                  <a:lnTo>
                    <a:pt x="617400" y="0"/>
                  </a:lnTo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3" name="object 23"/>
          <p:cNvSpPr/>
          <p:nvPr/>
        </p:nvSpPr>
        <p:spPr>
          <a:xfrm>
            <a:off x="6994173" y="1724920"/>
            <a:ext cx="3651769" cy="25717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25" name="object 25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36" name="object 36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41" name="object 41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7" name="object 56"/>
          <p:cNvSpPr txBox="1"/>
          <p:nvPr/>
        </p:nvSpPr>
        <p:spPr>
          <a:xfrm>
            <a:off x="8451176" y="369713"/>
            <a:ext cx="2590800" cy="1282402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Occupancy</a:t>
            </a: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（占有、せんゆう）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Grid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a map of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all static objects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</a:t>
            </a:r>
            <a:r>
              <a:rPr kumimoji="1" sz="1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environment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surrounding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(メインLIDAR)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Filtering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LIDAR: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drivable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surface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（路⾯</a:t>
            </a:r>
            <a:r>
              <a:rPr kumimoji="1" sz="1000" b="0" i="0" u="none" strike="noStrike" kern="1200" cap="none" spc="-7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） </a:t>
            </a:r>
            <a:r>
              <a:rPr kumimoji="1" sz="1000" b="0" i="0" u="none" strike="noStrike" kern="1200" cap="none" spc="-2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points and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 object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points are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removed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a set of grid cells and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probability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that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each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cell i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occupied.</a:t>
            </a:r>
          </a:p>
        </p:txBody>
      </p:sp>
    </p:spTree>
    <p:extLst>
      <p:ext uri="{BB962C8B-B14F-4D97-AF65-F5344CB8AC3E}">
        <p14:creationId xmlns:p14="http://schemas.microsoft.com/office/powerpoint/2010/main" val="1240874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80376"/>
            <a:ext cx="7330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Software Architecture </a:t>
            </a:r>
            <a:r>
              <a:rPr sz="3200" dirty="0"/>
              <a:t>| </a:t>
            </a:r>
            <a:r>
              <a:rPr sz="3200" spc="-5" dirty="0"/>
              <a:t>Environmental </a:t>
            </a:r>
            <a:r>
              <a:rPr sz="3200" dirty="0"/>
              <a:t>Maps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6916093" y="2026479"/>
            <a:ext cx="3775514" cy="202894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5" name="object 5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16" name="object 16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21" name="object 21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68872" y="1608344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3114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1647" y="2555215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DAR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51623" y="1912433"/>
            <a:ext cx="617855" cy="85725"/>
          </a:xfrm>
          <a:custGeom>
            <a:avLst/>
            <a:gdLst/>
            <a:ahLst/>
            <a:cxnLst/>
            <a:rect l="l" t="t" r="r" b="b"/>
            <a:pathLst>
              <a:path w="617855" h="85725">
                <a:moveTo>
                  <a:pt x="531675" y="0"/>
                </a:moveTo>
                <a:lnTo>
                  <a:pt x="531674" y="28575"/>
                </a:lnTo>
                <a:lnTo>
                  <a:pt x="0" y="28573"/>
                </a:lnTo>
                <a:lnTo>
                  <a:pt x="0" y="57148"/>
                </a:lnTo>
                <a:lnTo>
                  <a:pt x="531674" y="57150"/>
                </a:lnTo>
                <a:lnTo>
                  <a:pt x="531674" y="85725"/>
                </a:lnTo>
                <a:lnTo>
                  <a:pt x="617399" y="42862"/>
                </a:lnTo>
                <a:lnTo>
                  <a:pt x="5316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6891" y="1856365"/>
            <a:ext cx="969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tracks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8872" y="3884169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2639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Road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222" y="3591124"/>
            <a:ext cx="1310640" cy="121983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 marR="0" lvl="0" indent="85725" algn="l" defTabSz="914400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5080" lvl="0" indent="-6350" algn="l" defTabSz="914400" rtl="0" eaLnBrk="1" fontAlgn="auto" latinLnBrk="0" hangingPunct="1">
              <a:lnSpc>
                <a:spcPct val="1117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 Position  Segmented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6129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Static</a:t>
            </a:r>
            <a:r>
              <a:rPr kumimoji="1" sz="1400" b="0" i="0" u="none" strike="noStrike" kern="1200" cap="none" spc="-1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13424" y="19307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0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9573" y="1625991"/>
            <a:ext cx="1568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400" b="0" i="0" u="none" strike="noStrike" kern="1200" cap="none" spc="-7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13446" y="4203698"/>
            <a:ext cx="1826895" cy="85725"/>
          </a:xfrm>
          <a:custGeom>
            <a:avLst/>
            <a:gdLst/>
            <a:ahLst/>
            <a:cxnLst/>
            <a:rect l="l" t="t" r="r" b="b"/>
            <a:pathLst>
              <a:path w="1826895" h="85725">
                <a:moveTo>
                  <a:pt x="1741484" y="0"/>
                </a:moveTo>
                <a:lnTo>
                  <a:pt x="1741232" y="28573"/>
                </a:lnTo>
                <a:lnTo>
                  <a:pt x="253" y="13134"/>
                </a:lnTo>
                <a:lnTo>
                  <a:pt x="0" y="41708"/>
                </a:lnTo>
                <a:lnTo>
                  <a:pt x="1740978" y="57147"/>
                </a:lnTo>
                <a:lnTo>
                  <a:pt x="1740725" y="85722"/>
                </a:lnTo>
                <a:lnTo>
                  <a:pt x="1826826" y="43620"/>
                </a:lnTo>
                <a:lnTo>
                  <a:pt x="174148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9573" y="3910690"/>
            <a:ext cx="1421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0647" y="3783057"/>
            <a:ext cx="622935" cy="187325"/>
          </a:xfrm>
          <a:custGeom>
            <a:avLst/>
            <a:gdLst/>
            <a:ahLst/>
            <a:cxnLst/>
            <a:rect l="l" t="t" r="r" b="b"/>
            <a:pathLst>
              <a:path w="622935" h="187325">
                <a:moveTo>
                  <a:pt x="319140" y="0"/>
                </a:moveTo>
                <a:lnTo>
                  <a:pt x="0" y="0"/>
                </a:lnTo>
                <a:lnTo>
                  <a:pt x="0" y="28574"/>
                </a:lnTo>
                <a:lnTo>
                  <a:pt x="296962" y="28574"/>
                </a:lnTo>
                <a:lnTo>
                  <a:pt x="296962" y="152078"/>
                </a:lnTo>
                <a:lnTo>
                  <a:pt x="303358" y="158475"/>
                </a:lnTo>
                <a:lnTo>
                  <a:pt x="536774" y="158475"/>
                </a:lnTo>
                <a:lnTo>
                  <a:pt x="536774" y="187050"/>
                </a:lnTo>
                <a:lnTo>
                  <a:pt x="622499" y="144188"/>
                </a:lnTo>
                <a:lnTo>
                  <a:pt x="536774" y="101325"/>
                </a:lnTo>
                <a:lnTo>
                  <a:pt x="536774" y="129900"/>
                </a:lnTo>
                <a:lnTo>
                  <a:pt x="325537" y="129900"/>
                </a:lnTo>
                <a:lnTo>
                  <a:pt x="325537" y="6396"/>
                </a:lnTo>
                <a:lnTo>
                  <a:pt x="319140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51321" y="4080822"/>
            <a:ext cx="620395" cy="85725"/>
          </a:xfrm>
          <a:custGeom>
            <a:avLst/>
            <a:gdLst/>
            <a:ahLst/>
            <a:cxnLst/>
            <a:rect l="l" t="t" r="r" b="b"/>
            <a:pathLst>
              <a:path w="620394" h="85725">
                <a:moveTo>
                  <a:pt x="534987" y="0"/>
                </a:moveTo>
                <a:lnTo>
                  <a:pt x="534683" y="28573"/>
                </a:lnTo>
                <a:lnTo>
                  <a:pt x="303" y="22885"/>
                </a:lnTo>
                <a:lnTo>
                  <a:pt x="0" y="51459"/>
                </a:lnTo>
                <a:lnTo>
                  <a:pt x="534379" y="57146"/>
                </a:lnTo>
                <a:lnTo>
                  <a:pt x="534075" y="85719"/>
                </a:lnTo>
                <a:lnTo>
                  <a:pt x="620251" y="43773"/>
                </a:lnTo>
                <a:lnTo>
                  <a:pt x="53498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60772" y="4476682"/>
            <a:ext cx="622935" cy="208915"/>
          </a:xfrm>
          <a:custGeom>
            <a:avLst/>
            <a:gdLst/>
            <a:ahLst/>
            <a:cxnLst/>
            <a:rect l="l" t="t" r="r" b="b"/>
            <a:pathLst>
              <a:path w="622935" h="208914">
                <a:moveTo>
                  <a:pt x="536775" y="0"/>
                </a:moveTo>
                <a:lnTo>
                  <a:pt x="536775" y="28575"/>
                </a:lnTo>
                <a:lnTo>
                  <a:pt x="303359" y="28575"/>
                </a:lnTo>
                <a:lnTo>
                  <a:pt x="296962" y="34971"/>
                </a:lnTo>
                <a:lnTo>
                  <a:pt x="296962" y="180074"/>
                </a:lnTo>
                <a:lnTo>
                  <a:pt x="0" y="180074"/>
                </a:lnTo>
                <a:lnTo>
                  <a:pt x="0" y="208649"/>
                </a:lnTo>
                <a:lnTo>
                  <a:pt x="319140" y="208649"/>
                </a:lnTo>
                <a:lnTo>
                  <a:pt x="325537" y="202252"/>
                </a:lnTo>
                <a:lnTo>
                  <a:pt x="325537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60772" y="4314757"/>
            <a:ext cx="622935" cy="85725"/>
          </a:xfrm>
          <a:custGeom>
            <a:avLst/>
            <a:gdLst/>
            <a:ahLst/>
            <a:cxnLst/>
            <a:rect l="l" t="t" r="r" b="b"/>
            <a:pathLst>
              <a:path w="622935" h="85725">
                <a:moveTo>
                  <a:pt x="536775" y="0"/>
                </a:moveTo>
                <a:lnTo>
                  <a:pt x="536775" y="28575"/>
                </a:lnTo>
                <a:lnTo>
                  <a:pt x="316925" y="28575"/>
                </a:lnTo>
                <a:lnTo>
                  <a:pt x="315102" y="27774"/>
                </a:lnTo>
                <a:lnTo>
                  <a:pt x="313222" y="27374"/>
                </a:lnTo>
                <a:lnTo>
                  <a:pt x="0" y="27374"/>
                </a:lnTo>
                <a:lnTo>
                  <a:pt x="0" y="55949"/>
                </a:lnTo>
                <a:lnTo>
                  <a:pt x="305574" y="55949"/>
                </a:lnTo>
                <a:lnTo>
                  <a:pt x="307398" y="56749"/>
                </a:lnTo>
                <a:lnTo>
                  <a:pt x="309278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0973" y="2827544"/>
            <a:ext cx="250317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413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13424" y="31499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1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09573" y="2854104"/>
            <a:ext cx="128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37335" y="1941007"/>
            <a:ext cx="646430" cy="1276350"/>
            <a:chOff x="1737335" y="1941007"/>
            <a:chExt cx="646430" cy="1276350"/>
          </a:xfrm>
        </p:grpSpPr>
        <p:sp>
          <p:nvSpPr>
            <p:cNvPr id="50" name="object 50"/>
            <p:cNvSpPr/>
            <p:nvPr/>
          </p:nvSpPr>
          <p:spPr>
            <a:xfrm>
              <a:off x="1751623" y="1941007"/>
              <a:ext cx="560070" cy="1276350"/>
            </a:xfrm>
            <a:custGeom>
              <a:avLst/>
              <a:gdLst/>
              <a:ahLst/>
              <a:cxnLst/>
              <a:rect l="l" t="t" r="r" b="b"/>
              <a:pathLst>
                <a:path w="560069" h="1276350">
                  <a:moveTo>
                    <a:pt x="33741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15234" y="28575"/>
                  </a:lnTo>
                  <a:lnTo>
                    <a:pt x="315234" y="1241379"/>
                  </a:lnTo>
                  <a:lnTo>
                    <a:pt x="321631" y="1247775"/>
                  </a:lnTo>
                  <a:lnTo>
                    <a:pt x="473774" y="1247775"/>
                  </a:lnTo>
                  <a:lnTo>
                    <a:pt x="473774" y="1276350"/>
                  </a:lnTo>
                  <a:lnTo>
                    <a:pt x="559499" y="1233487"/>
                  </a:lnTo>
                  <a:lnTo>
                    <a:pt x="473774" y="1190625"/>
                  </a:lnTo>
                  <a:lnTo>
                    <a:pt x="473774" y="1219200"/>
                  </a:lnTo>
                  <a:lnTo>
                    <a:pt x="343809" y="1219200"/>
                  </a:lnTo>
                  <a:lnTo>
                    <a:pt x="343809" y="6396"/>
                  </a:lnTo>
                  <a:lnTo>
                    <a:pt x="33741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751623" y="1955445"/>
              <a:ext cx="617855" cy="699135"/>
            </a:xfrm>
            <a:custGeom>
              <a:avLst/>
              <a:gdLst/>
              <a:ahLst/>
              <a:cxnLst/>
              <a:rect l="l" t="t" r="r" b="b"/>
              <a:pathLst>
                <a:path w="617855" h="699135">
                  <a:moveTo>
                    <a:pt x="0" y="698700"/>
                  </a:moveTo>
                  <a:lnTo>
                    <a:pt x="329524" y="698700"/>
                  </a:lnTo>
                  <a:lnTo>
                    <a:pt x="329524" y="0"/>
                  </a:lnTo>
                  <a:lnTo>
                    <a:pt x="617400" y="0"/>
                  </a:lnTo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8073891" y="334904"/>
            <a:ext cx="3441259" cy="15901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Localization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 (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LIDAR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&amp;</a:t>
            </a:r>
            <a:r>
              <a:rPr kumimoji="1" sz="1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Camera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  <a:endParaRPr kumimoji="1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 smtClean="0">
                <a:solidFill>
                  <a:prstClr val="black"/>
                </a:solidFill>
                <a:latin typeface="Arial"/>
                <a:cs typeface="Arial"/>
              </a:rPr>
              <a:t>センサーデータは、</a:t>
            </a:r>
            <a:r>
              <a:rPr lang="en-US" altLang="ja-JP" sz="1000" dirty="0" smtClean="0">
                <a:solidFill>
                  <a:prstClr val="black"/>
                </a:solidFill>
                <a:latin typeface="Arial"/>
                <a:cs typeface="Arial"/>
              </a:rPr>
              <a:t>Localization map</a:t>
            </a:r>
            <a:r>
              <a:rPr lang="ja-JP" altLang="en-US" sz="1000" dirty="0" smtClean="0">
                <a:solidFill>
                  <a:prstClr val="black"/>
                </a:solidFill>
                <a:latin typeface="Arial"/>
                <a:cs typeface="Arial"/>
              </a:rPr>
              <a:t>と比較して、自車のモーション（移動量）を決める。</a:t>
            </a:r>
            <a:endParaRPr lang="en-US" altLang="ja-JP" sz="1000" dirty="0" smtClean="0">
              <a:solidFill>
                <a:prstClr val="black"/>
              </a:solidFill>
              <a:latin typeface="Arial"/>
              <a:cs typeface="Arial"/>
            </a:endParaRP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00" dirty="0" smtClean="0">
                <a:solidFill>
                  <a:prstClr val="black"/>
                </a:solidFill>
                <a:latin typeface="Arial"/>
                <a:cs typeface="Arial"/>
              </a:rPr>
              <a:t>このモーションを、</a:t>
            </a:r>
            <a:r>
              <a:rPr lang="en-US" altLang="ja-JP" sz="1000" dirty="0" smtClean="0">
                <a:solidFill>
                  <a:prstClr val="black"/>
                </a:solidFill>
                <a:latin typeface="Arial"/>
                <a:cs typeface="Arial"/>
              </a:rPr>
              <a:t>GPS, IMU</a:t>
            </a:r>
            <a:r>
              <a:rPr lang="ja-JP" altLang="en-US" sz="1000" dirty="0" smtClean="0">
                <a:solidFill>
                  <a:prstClr val="black"/>
                </a:solidFill>
                <a:latin typeface="Arial"/>
                <a:cs typeface="Arial"/>
              </a:rPr>
              <a:t>と一緒に自車を</a:t>
            </a:r>
            <a:r>
              <a:rPr lang="en-US" altLang="ja-JP" sz="1000" dirty="0" smtClean="0">
                <a:solidFill>
                  <a:prstClr val="black"/>
                </a:solidFill>
                <a:latin typeface="Arial"/>
                <a:cs typeface="Arial"/>
              </a:rPr>
              <a:t>localize</a:t>
            </a:r>
            <a:r>
              <a:rPr lang="ja-JP" altLang="en-US" sz="1000" dirty="0" smtClean="0">
                <a:solidFill>
                  <a:prstClr val="black"/>
                </a:solidFill>
                <a:latin typeface="Arial"/>
                <a:cs typeface="Arial"/>
              </a:rPr>
              <a:t>する。</a:t>
            </a:r>
            <a:endParaRPr kumimoji="1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850" marR="1778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Sensor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 is compared to this map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while 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driving to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determine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motion of the car relative  to the localization map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endParaRPr kumimoji="1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96850" marR="1778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motion is then  combined with other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proprioceptor sensor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 to accurately localize the ego  vehicle.</a:t>
            </a:r>
          </a:p>
        </p:txBody>
      </p:sp>
    </p:spTree>
    <p:extLst>
      <p:ext uri="{BB962C8B-B14F-4D97-AF65-F5344CB8AC3E}">
        <p14:creationId xmlns:p14="http://schemas.microsoft.com/office/powerpoint/2010/main" val="32502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80376"/>
            <a:ext cx="73304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Software Architecture </a:t>
            </a:r>
            <a:r>
              <a:rPr sz="3200" dirty="0"/>
              <a:t>| </a:t>
            </a:r>
            <a:r>
              <a:rPr sz="3200" spc="-5" dirty="0"/>
              <a:t>Environmental </a:t>
            </a:r>
            <a:r>
              <a:rPr sz="3200" dirty="0"/>
              <a:t>Maps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7172721" y="1683658"/>
            <a:ext cx="3517615" cy="26981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5" name="object 5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16" name="object 16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21" name="object 21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368872" y="1608344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23114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01647" y="2555215"/>
            <a:ext cx="5683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DAR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751623" y="1912433"/>
            <a:ext cx="617855" cy="85725"/>
          </a:xfrm>
          <a:custGeom>
            <a:avLst/>
            <a:gdLst/>
            <a:ahLst/>
            <a:cxnLst/>
            <a:rect l="l" t="t" r="r" b="b"/>
            <a:pathLst>
              <a:path w="617855" h="85725">
                <a:moveTo>
                  <a:pt x="531675" y="0"/>
                </a:moveTo>
                <a:lnTo>
                  <a:pt x="531674" y="28575"/>
                </a:lnTo>
                <a:lnTo>
                  <a:pt x="0" y="28573"/>
                </a:lnTo>
                <a:lnTo>
                  <a:pt x="0" y="57148"/>
                </a:lnTo>
                <a:lnTo>
                  <a:pt x="531674" y="57150"/>
                </a:lnTo>
                <a:lnTo>
                  <a:pt x="531674" y="85725"/>
                </a:lnTo>
                <a:lnTo>
                  <a:pt x="617399" y="42862"/>
                </a:lnTo>
                <a:lnTo>
                  <a:pt x="5316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56891" y="1856365"/>
            <a:ext cx="969644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tracks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368872" y="3884169"/>
            <a:ext cx="244475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26390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Road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24222" y="3591124"/>
            <a:ext cx="1310640" cy="1219835"/>
          </a:xfrm>
          <a:prstGeom prst="rect">
            <a:avLst/>
          </a:prstGeom>
        </p:spPr>
        <p:txBody>
          <a:bodyPr vert="horz" wrap="square" lIns="0" tIns="120015" rIns="0" bIns="0" rtlCol="0">
            <a:spAutoFit/>
          </a:bodyPr>
          <a:lstStyle/>
          <a:p>
            <a:pPr marL="12700" marR="0" lvl="0" indent="85725" algn="l" defTabSz="914400" rtl="0" eaLnBrk="1" fontAlgn="auto" latinLnBrk="0" hangingPunct="1">
              <a:lnSpc>
                <a:spcPct val="100000"/>
              </a:lnSpc>
              <a:spcBef>
                <a:spcPts val="9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8415" marR="5080" lvl="0" indent="-6350" algn="l" defTabSz="914400" rtl="0" eaLnBrk="1" fontAlgn="auto" latinLnBrk="0" hangingPunct="1">
              <a:lnSpc>
                <a:spcPct val="111700"/>
              </a:lnSpc>
              <a:spcBef>
                <a:spcPts val="6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 Position  Segmented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61290" marR="0" lvl="0" indent="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Static</a:t>
            </a:r>
            <a:r>
              <a:rPr kumimoji="1" sz="1400" b="0" i="0" u="none" strike="noStrike" kern="1200" cap="none" spc="-1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813424" y="19307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0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909573" y="1625991"/>
            <a:ext cx="156845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r>
              <a:rPr kumimoji="1" sz="1400" b="0" i="0" u="none" strike="noStrike" kern="1200" cap="none" spc="-7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813446" y="4203698"/>
            <a:ext cx="1826895" cy="85725"/>
          </a:xfrm>
          <a:custGeom>
            <a:avLst/>
            <a:gdLst/>
            <a:ahLst/>
            <a:cxnLst/>
            <a:rect l="l" t="t" r="r" b="b"/>
            <a:pathLst>
              <a:path w="1826895" h="85725">
                <a:moveTo>
                  <a:pt x="1741484" y="0"/>
                </a:moveTo>
                <a:lnTo>
                  <a:pt x="1741232" y="28573"/>
                </a:lnTo>
                <a:lnTo>
                  <a:pt x="253" y="13134"/>
                </a:lnTo>
                <a:lnTo>
                  <a:pt x="0" y="41708"/>
                </a:lnTo>
                <a:lnTo>
                  <a:pt x="1740978" y="57147"/>
                </a:lnTo>
                <a:lnTo>
                  <a:pt x="1740725" y="85722"/>
                </a:lnTo>
                <a:lnTo>
                  <a:pt x="1826826" y="43620"/>
                </a:lnTo>
                <a:lnTo>
                  <a:pt x="174148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09573" y="3910690"/>
            <a:ext cx="14211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5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1760647" y="3783057"/>
            <a:ext cx="622935" cy="187325"/>
          </a:xfrm>
          <a:custGeom>
            <a:avLst/>
            <a:gdLst/>
            <a:ahLst/>
            <a:cxnLst/>
            <a:rect l="l" t="t" r="r" b="b"/>
            <a:pathLst>
              <a:path w="622935" h="187325">
                <a:moveTo>
                  <a:pt x="319140" y="0"/>
                </a:moveTo>
                <a:lnTo>
                  <a:pt x="0" y="0"/>
                </a:lnTo>
                <a:lnTo>
                  <a:pt x="0" y="28574"/>
                </a:lnTo>
                <a:lnTo>
                  <a:pt x="296962" y="28574"/>
                </a:lnTo>
                <a:lnTo>
                  <a:pt x="296962" y="152078"/>
                </a:lnTo>
                <a:lnTo>
                  <a:pt x="303358" y="158475"/>
                </a:lnTo>
                <a:lnTo>
                  <a:pt x="536774" y="158475"/>
                </a:lnTo>
                <a:lnTo>
                  <a:pt x="536774" y="187050"/>
                </a:lnTo>
                <a:lnTo>
                  <a:pt x="622499" y="144188"/>
                </a:lnTo>
                <a:lnTo>
                  <a:pt x="536774" y="101325"/>
                </a:lnTo>
                <a:lnTo>
                  <a:pt x="536774" y="129900"/>
                </a:lnTo>
                <a:lnTo>
                  <a:pt x="325537" y="129900"/>
                </a:lnTo>
                <a:lnTo>
                  <a:pt x="325537" y="6396"/>
                </a:lnTo>
                <a:lnTo>
                  <a:pt x="319140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1751321" y="4080822"/>
            <a:ext cx="620395" cy="85725"/>
          </a:xfrm>
          <a:custGeom>
            <a:avLst/>
            <a:gdLst/>
            <a:ahLst/>
            <a:cxnLst/>
            <a:rect l="l" t="t" r="r" b="b"/>
            <a:pathLst>
              <a:path w="620394" h="85725">
                <a:moveTo>
                  <a:pt x="534987" y="0"/>
                </a:moveTo>
                <a:lnTo>
                  <a:pt x="534683" y="28573"/>
                </a:lnTo>
                <a:lnTo>
                  <a:pt x="303" y="22885"/>
                </a:lnTo>
                <a:lnTo>
                  <a:pt x="0" y="51459"/>
                </a:lnTo>
                <a:lnTo>
                  <a:pt x="534379" y="57146"/>
                </a:lnTo>
                <a:lnTo>
                  <a:pt x="534075" y="85719"/>
                </a:lnTo>
                <a:lnTo>
                  <a:pt x="620251" y="43773"/>
                </a:lnTo>
                <a:lnTo>
                  <a:pt x="53498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1760772" y="4476682"/>
            <a:ext cx="622935" cy="208915"/>
          </a:xfrm>
          <a:custGeom>
            <a:avLst/>
            <a:gdLst/>
            <a:ahLst/>
            <a:cxnLst/>
            <a:rect l="l" t="t" r="r" b="b"/>
            <a:pathLst>
              <a:path w="622935" h="208914">
                <a:moveTo>
                  <a:pt x="536775" y="0"/>
                </a:moveTo>
                <a:lnTo>
                  <a:pt x="536775" y="28575"/>
                </a:lnTo>
                <a:lnTo>
                  <a:pt x="303359" y="28575"/>
                </a:lnTo>
                <a:lnTo>
                  <a:pt x="296962" y="34971"/>
                </a:lnTo>
                <a:lnTo>
                  <a:pt x="296962" y="180074"/>
                </a:lnTo>
                <a:lnTo>
                  <a:pt x="0" y="180074"/>
                </a:lnTo>
                <a:lnTo>
                  <a:pt x="0" y="208649"/>
                </a:lnTo>
                <a:lnTo>
                  <a:pt x="319140" y="208649"/>
                </a:lnTo>
                <a:lnTo>
                  <a:pt x="325537" y="202252"/>
                </a:lnTo>
                <a:lnTo>
                  <a:pt x="325537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1760772" y="4314757"/>
            <a:ext cx="622935" cy="85725"/>
          </a:xfrm>
          <a:custGeom>
            <a:avLst/>
            <a:gdLst/>
            <a:ahLst/>
            <a:cxnLst/>
            <a:rect l="l" t="t" r="r" b="b"/>
            <a:pathLst>
              <a:path w="622935" h="85725">
                <a:moveTo>
                  <a:pt x="536775" y="0"/>
                </a:moveTo>
                <a:lnTo>
                  <a:pt x="536775" y="28575"/>
                </a:lnTo>
                <a:lnTo>
                  <a:pt x="316925" y="28575"/>
                </a:lnTo>
                <a:lnTo>
                  <a:pt x="315102" y="27774"/>
                </a:lnTo>
                <a:lnTo>
                  <a:pt x="313222" y="27374"/>
                </a:lnTo>
                <a:lnTo>
                  <a:pt x="0" y="27374"/>
                </a:lnTo>
                <a:lnTo>
                  <a:pt x="0" y="55949"/>
                </a:lnTo>
                <a:lnTo>
                  <a:pt x="305574" y="55949"/>
                </a:lnTo>
                <a:lnTo>
                  <a:pt x="307398" y="56749"/>
                </a:lnTo>
                <a:lnTo>
                  <a:pt x="309278" y="57150"/>
                </a:lnTo>
                <a:lnTo>
                  <a:pt x="536775" y="57150"/>
                </a:lnTo>
                <a:lnTo>
                  <a:pt x="536775" y="85725"/>
                </a:lnTo>
                <a:lnTo>
                  <a:pt x="622500" y="42862"/>
                </a:lnTo>
                <a:lnTo>
                  <a:pt x="536775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310973" y="2827544"/>
            <a:ext cx="2503170" cy="694055"/>
          </a:xfrm>
          <a:prstGeom prst="rect">
            <a:avLst/>
          </a:prstGeom>
          <a:solidFill>
            <a:srgbClr val="D9EAD3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413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813424" y="3149944"/>
            <a:ext cx="1848485" cy="85725"/>
          </a:xfrm>
          <a:custGeom>
            <a:avLst/>
            <a:gdLst/>
            <a:ahLst/>
            <a:cxnLst/>
            <a:rect l="l" t="t" r="r" b="b"/>
            <a:pathLst>
              <a:path w="1848484" h="85725">
                <a:moveTo>
                  <a:pt x="1762873" y="0"/>
                </a:moveTo>
                <a:lnTo>
                  <a:pt x="1762575" y="28573"/>
                </a:lnTo>
                <a:lnTo>
                  <a:pt x="297" y="10264"/>
                </a:lnTo>
                <a:lnTo>
                  <a:pt x="0" y="38837"/>
                </a:lnTo>
                <a:lnTo>
                  <a:pt x="1762279" y="57147"/>
                </a:lnTo>
                <a:lnTo>
                  <a:pt x="1761982" y="85719"/>
                </a:lnTo>
                <a:lnTo>
                  <a:pt x="1848148" y="43751"/>
                </a:lnTo>
                <a:lnTo>
                  <a:pt x="176287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909573" y="2854104"/>
            <a:ext cx="1285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1737335" y="1941007"/>
            <a:ext cx="646430" cy="1276350"/>
            <a:chOff x="1737335" y="1941007"/>
            <a:chExt cx="646430" cy="1276350"/>
          </a:xfrm>
        </p:grpSpPr>
        <p:sp>
          <p:nvSpPr>
            <p:cNvPr id="50" name="object 50"/>
            <p:cNvSpPr/>
            <p:nvPr/>
          </p:nvSpPr>
          <p:spPr>
            <a:xfrm>
              <a:off x="1751623" y="1941007"/>
              <a:ext cx="560070" cy="1276350"/>
            </a:xfrm>
            <a:custGeom>
              <a:avLst/>
              <a:gdLst/>
              <a:ahLst/>
              <a:cxnLst/>
              <a:rect l="l" t="t" r="r" b="b"/>
              <a:pathLst>
                <a:path w="560069" h="1276350">
                  <a:moveTo>
                    <a:pt x="337413" y="0"/>
                  </a:moveTo>
                  <a:lnTo>
                    <a:pt x="0" y="0"/>
                  </a:lnTo>
                  <a:lnTo>
                    <a:pt x="0" y="28575"/>
                  </a:lnTo>
                  <a:lnTo>
                    <a:pt x="315234" y="28575"/>
                  </a:lnTo>
                  <a:lnTo>
                    <a:pt x="315234" y="1241379"/>
                  </a:lnTo>
                  <a:lnTo>
                    <a:pt x="321631" y="1247775"/>
                  </a:lnTo>
                  <a:lnTo>
                    <a:pt x="473774" y="1247775"/>
                  </a:lnTo>
                  <a:lnTo>
                    <a:pt x="473774" y="1276350"/>
                  </a:lnTo>
                  <a:lnTo>
                    <a:pt x="559499" y="1233487"/>
                  </a:lnTo>
                  <a:lnTo>
                    <a:pt x="473774" y="1190625"/>
                  </a:lnTo>
                  <a:lnTo>
                    <a:pt x="473774" y="1219200"/>
                  </a:lnTo>
                  <a:lnTo>
                    <a:pt x="343809" y="1219200"/>
                  </a:lnTo>
                  <a:lnTo>
                    <a:pt x="343809" y="6396"/>
                  </a:lnTo>
                  <a:lnTo>
                    <a:pt x="33741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1751623" y="1955445"/>
              <a:ext cx="617855" cy="699135"/>
            </a:xfrm>
            <a:custGeom>
              <a:avLst/>
              <a:gdLst/>
              <a:ahLst/>
              <a:cxnLst/>
              <a:rect l="l" t="t" r="r" b="b"/>
              <a:pathLst>
                <a:path w="617855" h="699135">
                  <a:moveTo>
                    <a:pt x="0" y="698700"/>
                  </a:moveTo>
                  <a:lnTo>
                    <a:pt x="329524" y="698700"/>
                  </a:lnTo>
                  <a:lnTo>
                    <a:pt x="329524" y="0"/>
                  </a:lnTo>
                  <a:lnTo>
                    <a:pt x="617400" y="0"/>
                  </a:lnTo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4" name="object 54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6" name="object 5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7" name="object 58"/>
          <p:cNvSpPr txBox="1"/>
          <p:nvPr/>
        </p:nvSpPr>
        <p:spPr>
          <a:xfrm>
            <a:off x="8209355" y="565156"/>
            <a:ext cx="3484414" cy="8207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Detailed</a:t>
            </a:r>
            <a:r>
              <a:rPr kumimoji="1" sz="1000" b="0" i="0" u="none" strike="noStrike" kern="1200" cap="none" spc="-5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Road</a:t>
            </a:r>
            <a:r>
              <a:rPr kumimoji="1" sz="1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Map（HDマップ+静的オブジ</a:t>
            </a:r>
            <a:r>
              <a:rPr kumimoji="1" sz="1000" b="0" i="0" u="none" strike="noStrike" kern="1200" cap="none" spc="-4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ェ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クト） </a:t>
            </a:r>
          </a:p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road segments, signs and lane</a:t>
            </a:r>
            <a:r>
              <a:rPr kumimoji="1" sz="1000" b="0" i="0" u="none" strike="noStrike" kern="120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markings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a combination of prerecorded data as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well</a:t>
            </a:r>
            <a:r>
              <a:rPr lang="en-US" sz="1000" spc="-9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lang="en-US" sz="1000" spc="-90" dirty="0" smtClean="0">
                <a:solidFill>
                  <a:prstClr val="black"/>
                </a:solidFill>
                <a:latin typeface="Arial"/>
                <a:cs typeface="Arial"/>
              </a:rPr>
              <a:t>as incoming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static  environment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gathered by the perception  stack (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Environment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Perception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040868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748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 </a:t>
            </a:r>
            <a:r>
              <a:rPr spc="-5" dirty="0"/>
              <a:t>Motion</a:t>
            </a:r>
            <a:r>
              <a:rPr spc="20" dirty="0"/>
              <a:t> </a:t>
            </a:r>
            <a:r>
              <a:rPr spc="-5" dirty="0"/>
              <a:t>Planning</a:t>
            </a:r>
          </a:p>
        </p:txBody>
      </p:sp>
      <p:sp>
        <p:nvSpPr>
          <p:cNvPr id="3" name="object 3"/>
          <p:cNvSpPr/>
          <p:nvPr/>
        </p:nvSpPr>
        <p:spPr>
          <a:xfrm>
            <a:off x="2420207" y="1577094"/>
            <a:ext cx="2579370" cy="694055"/>
          </a:xfrm>
          <a:custGeom>
            <a:avLst/>
            <a:gdLst/>
            <a:ahLst/>
            <a:cxnLst/>
            <a:rect l="l" t="t" r="r" b="b"/>
            <a:pathLst>
              <a:path w="2579370" h="694055">
                <a:moveTo>
                  <a:pt x="2579099" y="0"/>
                </a:moveTo>
                <a:lnTo>
                  <a:pt x="0" y="0"/>
                </a:lnTo>
                <a:lnTo>
                  <a:pt x="0" y="693900"/>
                </a:lnTo>
                <a:lnTo>
                  <a:pt x="2579099" y="693900"/>
                </a:lnTo>
                <a:lnTo>
                  <a:pt x="2579099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0207" y="1577094"/>
            <a:ext cx="2579370" cy="694055"/>
          </a:xfrm>
          <a:prstGeom prst="rect">
            <a:avLst/>
          </a:prstGeom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5429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897134" y="1632645"/>
            <a:ext cx="3102610" cy="2067560"/>
            <a:chOff x="1897134" y="1632645"/>
            <a:chExt cx="3102610" cy="2067560"/>
          </a:xfrm>
        </p:grpSpPr>
        <p:sp>
          <p:nvSpPr>
            <p:cNvPr id="6" name="object 6"/>
            <p:cNvSpPr/>
            <p:nvPr/>
          </p:nvSpPr>
          <p:spPr>
            <a:xfrm>
              <a:off x="1897126" y="1632648"/>
              <a:ext cx="541655" cy="355600"/>
            </a:xfrm>
            <a:custGeom>
              <a:avLst/>
              <a:gdLst/>
              <a:ahLst/>
              <a:cxnLst/>
              <a:rect l="l" t="t" r="r" b="b"/>
              <a:pathLst>
                <a:path w="541655" h="355600">
                  <a:moveTo>
                    <a:pt x="523100" y="311442"/>
                  </a:moveTo>
                  <a:lnTo>
                    <a:pt x="436791" y="269760"/>
                  </a:lnTo>
                  <a:lnTo>
                    <a:pt x="437184" y="298335"/>
                  </a:lnTo>
                  <a:lnTo>
                    <a:pt x="0" y="304355"/>
                  </a:lnTo>
                  <a:lnTo>
                    <a:pt x="393" y="332930"/>
                  </a:lnTo>
                  <a:lnTo>
                    <a:pt x="437578" y="326910"/>
                  </a:lnTo>
                  <a:lnTo>
                    <a:pt x="437972" y="355473"/>
                  </a:lnTo>
                  <a:lnTo>
                    <a:pt x="523100" y="311442"/>
                  </a:lnTo>
                  <a:close/>
                </a:path>
                <a:path w="541655" h="355600">
                  <a:moveTo>
                    <a:pt x="541096" y="43573"/>
                  </a:moveTo>
                  <a:lnTo>
                    <a:pt x="455739" y="0"/>
                  </a:lnTo>
                  <a:lnTo>
                    <a:pt x="455498" y="28575"/>
                  </a:lnTo>
                  <a:lnTo>
                    <a:pt x="317" y="24790"/>
                  </a:lnTo>
                  <a:lnTo>
                    <a:pt x="76" y="53365"/>
                  </a:lnTo>
                  <a:lnTo>
                    <a:pt x="455256" y="57150"/>
                  </a:lnTo>
                  <a:lnTo>
                    <a:pt x="455015" y="85725"/>
                  </a:lnTo>
                  <a:lnTo>
                    <a:pt x="541096" y="43573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2420207" y="3005744"/>
              <a:ext cx="2579370" cy="694055"/>
            </a:xfrm>
            <a:custGeom>
              <a:avLst/>
              <a:gdLst/>
              <a:ahLst/>
              <a:cxnLst/>
              <a:rect l="l" t="t" r="r" b="b"/>
              <a:pathLst>
                <a:path w="2579370" h="694054">
                  <a:moveTo>
                    <a:pt x="2579099" y="0"/>
                  </a:moveTo>
                  <a:lnTo>
                    <a:pt x="0" y="0"/>
                  </a:lnTo>
                  <a:lnTo>
                    <a:pt x="0" y="693900"/>
                  </a:lnTo>
                  <a:lnTo>
                    <a:pt x="2579099" y="693900"/>
                  </a:lnTo>
                  <a:lnTo>
                    <a:pt x="257909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420207" y="3005744"/>
            <a:ext cx="2579370" cy="694055"/>
          </a:xfrm>
          <a:prstGeom prst="rect">
            <a:avLst/>
          </a:prstGeom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921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 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20207" y="4434395"/>
            <a:ext cx="2579370" cy="694055"/>
          </a:xfrm>
          <a:custGeom>
            <a:avLst/>
            <a:gdLst/>
            <a:ahLst/>
            <a:cxnLst/>
            <a:rect l="l" t="t" r="r" b="b"/>
            <a:pathLst>
              <a:path w="2579370" h="694054">
                <a:moveTo>
                  <a:pt x="2579099" y="0"/>
                </a:moveTo>
                <a:lnTo>
                  <a:pt x="0" y="0"/>
                </a:lnTo>
                <a:lnTo>
                  <a:pt x="0" y="693900"/>
                </a:lnTo>
                <a:lnTo>
                  <a:pt x="2579099" y="693900"/>
                </a:lnTo>
                <a:lnTo>
                  <a:pt x="2579099" y="0"/>
                </a:lnTo>
                <a:close/>
              </a:path>
            </a:pathLst>
          </a:custGeom>
          <a:solidFill>
            <a:srgbClr val="FFF2C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20207" y="4434395"/>
            <a:ext cx="2579370" cy="694055"/>
          </a:xfrm>
          <a:prstGeom prst="rect">
            <a:avLst/>
          </a:prstGeom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5087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</a:t>
            </a:r>
            <a:r>
              <a:rPr kumimoji="1" sz="1800" b="0" i="0" u="none" strike="noStrike" kern="1200" cap="none" spc="-1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992335" y="2281427"/>
            <a:ext cx="3522979" cy="2306320"/>
          </a:xfrm>
          <a:custGeom>
            <a:avLst/>
            <a:gdLst/>
            <a:ahLst/>
            <a:cxnLst/>
            <a:rect l="l" t="t" r="r" b="b"/>
            <a:pathLst>
              <a:path w="3522979" h="2306320">
                <a:moveTo>
                  <a:pt x="85725" y="2056828"/>
                </a:moveTo>
                <a:lnTo>
                  <a:pt x="57150" y="2056828"/>
                </a:lnTo>
                <a:lnTo>
                  <a:pt x="57150" y="1424051"/>
                </a:lnTo>
                <a:lnTo>
                  <a:pt x="28575" y="1424051"/>
                </a:lnTo>
                <a:lnTo>
                  <a:pt x="28575" y="2056828"/>
                </a:lnTo>
                <a:lnTo>
                  <a:pt x="0" y="2056828"/>
                </a:lnTo>
                <a:lnTo>
                  <a:pt x="42862" y="2142553"/>
                </a:lnTo>
                <a:lnTo>
                  <a:pt x="85725" y="2056828"/>
                </a:lnTo>
                <a:close/>
              </a:path>
              <a:path w="3522979" h="2306320">
                <a:moveTo>
                  <a:pt x="85725" y="632777"/>
                </a:moveTo>
                <a:lnTo>
                  <a:pt x="57150" y="632777"/>
                </a:lnTo>
                <a:lnTo>
                  <a:pt x="57150" y="0"/>
                </a:lnTo>
                <a:lnTo>
                  <a:pt x="28575" y="0"/>
                </a:lnTo>
                <a:lnTo>
                  <a:pt x="28575" y="632777"/>
                </a:lnTo>
                <a:lnTo>
                  <a:pt x="0" y="632777"/>
                </a:lnTo>
                <a:lnTo>
                  <a:pt x="42862" y="718502"/>
                </a:lnTo>
                <a:lnTo>
                  <a:pt x="85725" y="632777"/>
                </a:lnTo>
                <a:close/>
              </a:path>
              <a:path w="3522979" h="2306320">
                <a:moveTo>
                  <a:pt x="3522865" y="2262619"/>
                </a:moveTo>
                <a:lnTo>
                  <a:pt x="3436950" y="2220137"/>
                </a:lnTo>
                <a:lnTo>
                  <a:pt x="3437077" y="2248712"/>
                </a:lnTo>
                <a:lnTo>
                  <a:pt x="2006904" y="2254935"/>
                </a:lnTo>
                <a:lnTo>
                  <a:pt x="2007031" y="2283510"/>
                </a:lnTo>
                <a:lnTo>
                  <a:pt x="3437204" y="2277287"/>
                </a:lnTo>
                <a:lnTo>
                  <a:pt x="3437331" y="2305862"/>
                </a:lnTo>
                <a:lnTo>
                  <a:pt x="3522865" y="2262619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069" y="1506588"/>
            <a:ext cx="1421765" cy="866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462280" algn="r" defTabSz="914400" rtl="0" eaLnBrk="1" fontAlgn="auto" latinLnBrk="0" hangingPunct="1">
              <a:lnSpc>
                <a:spcPct val="1316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Current</a:t>
            </a:r>
            <a:r>
              <a:rPr kumimoji="1" sz="1400" b="0" i="0" u="none" strike="noStrike" kern="1200" cap="none" spc="-8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  </a:t>
            </a:r>
            <a:r>
              <a:rPr kumimoji="1" sz="1400" b="0" i="0" u="heavy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Detailed</a:t>
            </a:r>
            <a:r>
              <a:rPr kumimoji="1" sz="1400" b="0" i="0" u="heavy" strike="noStrike" kern="1200" cap="none" spc="-3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heavy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heavy" strike="noStrike" kern="1200" cap="none" spc="-3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heavy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Map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7657" y="2441966"/>
            <a:ext cx="960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Mission</a:t>
            </a:r>
            <a:r>
              <a:rPr kumimoji="1" sz="1400" b="0" i="0" u="none" strike="noStrike" kern="1200" cap="none" spc="-6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Path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4732" y="3889766"/>
            <a:ext cx="153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</a:t>
            </a:r>
            <a:r>
              <a:rPr kumimoji="1" sz="1400" b="0" i="0" u="none" strike="noStrike" kern="1200" cap="none" spc="-2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Constraints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7731" y="4204065"/>
            <a:ext cx="1383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Planned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Trajectory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897186" y="1936995"/>
            <a:ext cx="8799195" cy="4716780"/>
            <a:chOff x="1897186" y="1936995"/>
            <a:chExt cx="8799195" cy="4716780"/>
          </a:xfrm>
        </p:grpSpPr>
        <p:sp>
          <p:nvSpPr>
            <p:cNvPr id="17" name="object 17"/>
            <p:cNvSpPr/>
            <p:nvPr/>
          </p:nvSpPr>
          <p:spPr>
            <a:xfrm>
              <a:off x="1897176" y="1937003"/>
              <a:ext cx="549910" cy="3147060"/>
            </a:xfrm>
            <a:custGeom>
              <a:avLst/>
              <a:gdLst/>
              <a:ahLst/>
              <a:cxnLst/>
              <a:rect l="l" t="t" r="r" b="b"/>
              <a:pathLst>
                <a:path w="549910" h="3147060">
                  <a:moveTo>
                    <a:pt x="523049" y="2819641"/>
                  </a:moveTo>
                  <a:lnTo>
                    <a:pt x="437527" y="2776385"/>
                  </a:lnTo>
                  <a:lnTo>
                    <a:pt x="437388" y="2804960"/>
                  </a:lnTo>
                  <a:lnTo>
                    <a:pt x="215" y="2802953"/>
                  </a:lnTo>
                  <a:lnTo>
                    <a:pt x="88" y="2831528"/>
                  </a:lnTo>
                  <a:lnTo>
                    <a:pt x="437261" y="2833535"/>
                  </a:lnTo>
                  <a:lnTo>
                    <a:pt x="437134" y="2862110"/>
                  </a:lnTo>
                  <a:lnTo>
                    <a:pt x="523049" y="2819641"/>
                  </a:lnTo>
                  <a:close/>
                </a:path>
                <a:path w="549910" h="3147060">
                  <a:moveTo>
                    <a:pt x="532345" y="3103816"/>
                  </a:moveTo>
                  <a:lnTo>
                    <a:pt x="446620" y="3060954"/>
                  </a:lnTo>
                  <a:lnTo>
                    <a:pt x="446620" y="3089529"/>
                  </a:lnTo>
                  <a:lnTo>
                    <a:pt x="152" y="3089529"/>
                  </a:lnTo>
                  <a:lnTo>
                    <a:pt x="152" y="3118104"/>
                  </a:lnTo>
                  <a:lnTo>
                    <a:pt x="446620" y="3118104"/>
                  </a:lnTo>
                  <a:lnTo>
                    <a:pt x="446620" y="3146679"/>
                  </a:lnTo>
                  <a:lnTo>
                    <a:pt x="532345" y="3103816"/>
                  </a:lnTo>
                  <a:close/>
                </a:path>
                <a:path w="549910" h="3147060">
                  <a:moveTo>
                    <a:pt x="541045" y="1196022"/>
                  </a:moveTo>
                  <a:lnTo>
                    <a:pt x="455079" y="1153642"/>
                  </a:lnTo>
                  <a:lnTo>
                    <a:pt x="455244" y="1182217"/>
                  </a:lnTo>
                  <a:lnTo>
                    <a:pt x="275882" y="1183233"/>
                  </a:lnTo>
                  <a:lnTo>
                    <a:pt x="275882" y="307568"/>
                  </a:lnTo>
                  <a:lnTo>
                    <a:pt x="446773" y="305828"/>
                  </a:lnTo>
                  <a:lnTo>
                    <a:pt x="447065" y="334403"/>
                  </a:lnTo>
                  <a:lnTo>
                    <a:pt x="532345" y="290677"/>
                  </a:lnTo>
                  <a:lnTo>
                    <a:pt x="446189" y="248678"/>
                  </a:lnTo>
                  <a:lnTo>
                    <a:pt x="446481" y="277253"/>
                  </a:lnTo>
                  <a:lnTo>
                    <a:pt x="275882" y="278993"/>
                  </a:lnTo>
                  <a:lnTo>
                    <a:pt x="275882" y="6388"/>
                  </a:lnTo>
                  <a:lnTo>
                    <a:pt x="269481" y="0"/>
                  </a:lnTo>
                  <a:lnTo>
                    <a:pt x="152" y="0"/>
                  </a:lnTo>
                  <a:lnTo>
                    <a:pt x="152" y="28575"/>
                  </a:lnTo>
                  <a:lnTo>
                    <a:pt x="247307" y="28575"/>
                  </a:lnTo>
                  <a:lnTo>
                    <a:pt x="247307" y="279285"/>
                  </a:lnTo>
                  <a:lnTo>
                    <a:pt x="0" y="281787"/>
                  </a:lnTo>
                  <a:lnTo>
                    <a:pt x="292" y="310362"/>
                  </a:lnTo>
                  <a:lnTo>
                    <a:pt x="247307" y="307860"/>
                  </a:lnTo>
                  <a:lnTo>
                    <a:pt x="247307" y="1183398"/>
                  </a:lnTo>
                  <a:lnTo>
                    <a:pt x="8763" y="1184732"/>
                  </a:lnTo>
                  <a:lnTo>
                    <a:pt x="8928" y="1213307"/>
                  </a:lnTo>
                  <a:lnTo>
                    <a:pt x="247307" y="1211973"/>
                  </a:lnTo>
                  <a:lnTo>
                    <a:pt x="247307" y="1423479"/>
                  </a:lnTo>
                  <a:lnTo>
                    <a:pt x="253695" y="1429867"/>
                  </a:lnTo>
                  <a:lnTo>
                    <a:pt x="437324" y="1429867"/>
                  </a:lnTo>
                  <a:lnTo>
                    <a:pt x="437324" y="1458442"/>
                  </a:lnTo>
                  <a:lnTo>
                    <a:pt x="523049" y="1415580"/>
                  </a:lnTo>
                  <a:lnTo>
                    <a:pt x="437324" y="1372717"/>
                  </a:lnTo>
                  <a:lnTo>
                    <a:pt x="437324" y="1401292"/>
                  </a:lnTo>
                  <a:lnTo>
                    <a:pt x="275882" y="1401292"/>
                  </a:lnTo>
                  <a:lnTo>
                    <a:pt x="275882" y="1211808"/>
                  </a:lnTo>
                  <a:lnTo>
                    <a:pt x="455409" y="1210792"/>
                  </a:lnTo>
                  <a:lnTo>
                    <a:pt x="455561" y="1239367"/>
                  </a:lnTo>
                  <a:lnTo>
                    <a:pt x="541045" y="1196022"/>
                  </a:lnTo>
                  <a:close/>
                </a:path>
                <a:path w="549910" h="3147060">
                  <a:moveTo>
                    <a:pt x="549452" y="2581364"/>
                  </a:moveTo>
                  <a:lnTo>
                    <a:pt x="463727" y="2538501"/>
                  </a:lnTo>
                  <a:lnTo>
                    <a:pt x="463727" y="2567076"/>
                  </a:lnTo>
                  <a:lnTo>
                    <a:pt x="289090" y="2567076"/>
                  </a:lnTo>
                  <a:lnTo>
                    <a:pt x="289090" y="2094064"/>
                  </a:lnTo>
                  <a:lnTo>
                    <a:pt x="284886" y="2089873"/>
                  </a:lnTo>
                  <a:lnTo>
                    <a:pt x="284886" y="1625752"/>
                  </a:lnTo>
                  <a:lnTo>
                    <a:pt x="455320" y="1625752"/>
                  </a:lnTo>
                  <a:lnTo>
                    <a:pt x="455320" y="1654327"/>
                  </a:lnTo>
                  <a:lnTo>
                    <a:pt x="541045" y="1611464"/>
                  </a:lnTo>
                  <a:lnTo>
                    <a:pt x="455320" y="1568602"/>
                  </a:lnTo>
                  <a:lnTo>
                    <a:pt x="455320" y="1597177"/>
                  </a:lnTo>
                  <a:lnTo>
                    <a:pt x="262712" y="1597177"/>
                  </a:lnTo>
                  <a:lnTo>
                    <a:pt x="256311" y="1603565"/>
                  </a:lnTo>
                  <a:lnTo>
                    <a:pt x="256311" y="2087676"/>
                  </a:lnTo>
                  <a:lnTo>
                    <a:pt x="152" y="2087676"/>
                  </a:lnTo>
                  <a:lnTo>
                    <a:pt x="152" y="2116251"/>
                  </a:lnTo>
                  <a:lnTo>
                    <a:pt x="260515" y="2116251"/>
                  </a:lnTo>
                  <a:lnTo>
                    <a:pt x="260515" y="2589250"/>
                  </a:lnTo>
                  <a:lnTo>
                    <a:pt x="266903" y="2595651"/>
                  </a:lnTo>
                  <a:lnTo>
                    <a:pt x="463727" y="2595651"/>
                  </a:lnTo>
                  <a:lnTo>
                    <a:pt x="463727" y="2624226"/>
                  </a:lnTo>
                  <a:lnTo>
                    <a:pt x="549452" y="2581364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774557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774557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172270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58258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58258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58907" y="3037090"/>
            <a:ext cx="1266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heavy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1400" b="0" i="0" u="heavy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heavy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51657" y="4582101"/>
            <a:ext cx="1267460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0325" algn="l" defTabSz="914400" rtl="0" eaLnBrk="1" fontAlgn="auto" latinLnBrk="0" hangingPunct="1">
              <a:lnSpc>
                <a:spcPct val="134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  Dynamic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20906" y="3940028"/>
            <a:ext cx="1196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heavy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Occupancy</a:t>
            </a:r>
            <a:r>
              <a:rPr kumimoji="1" sz="1400" b="0" i="0" u="heavy" strike="noStrike" kern="1200" cap="none" spc="-7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heavy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Grid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32" name="object 32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264224" y="4754305"/>
            <a:ext cx="6330946" cy="1792738"/>
            <a:chOff x="4264224" y="4754305"/>
            <a:chExt cx="6330946" cy="1792738"/>
          </a:xfrm>
        </p:grpSpPr>
        <p:sp>
          <p:nvSpPr>
            <p:cNvPr id="37" name="object 37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264224" y="4754305"/>
              <a:ext cx="202992" cy="159492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068412" y="2302816"/>
            <a:ext cx="2590800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optimal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sequence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road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segments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that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connect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your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origin and destination, Behavior  Plannerが使う</a:t>
            </a:r>
          </a:p>
        </p:txBody>
      </p:sp>
      <p:sp>
        <p:nvSpPr>
          <p:cNvPr id="62" name="object 62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64" name="object 64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6" name="object 6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5017909" y="1821529"/>
            <a:ext cx="1400415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long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term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planning 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4999577" y="3269728"/>
            <a:ext cx="1515737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short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term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planning </a:t>
            </a:r>
          </a:p>
        </p:txBody>
      </p:sp>
      <p:sp>
        <p:nvSpPr>
          <p:cNvPr id="58" name="object 58"/>
          <p:cNvSpPr txBox="1"/>
          <p:nvPr/>
        </p:nvSpPr>
        <p:spPr>
          <a:xfrm>
            <a:off x="6515314" y="3066211"/>
            <a:ext cx="5129744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</a:p>
          <a:p>
            <a:pPr marL="196850" marR="1778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Decisions</a:t>
            </a:r>
            <a:r>
              <a:rPr kumimoji="1" sz="1000" b="0" i="0" u="none" strike="noStrike" kern="1200" cap="none" spc="-2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(例えば、whether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should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merge into an adjacent lane given the  desired speed and the predicted behaviors  of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nearby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vehicles.),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endParaRPr lang="en-US" sz="1000" spc="-15" dirty="0">
              <a:solidFill>
                <a:prstClr val="black"/>
              </a:solidFill>
              <a:latin typeface="Arial"/>
              <a:cs typeface="Arial"/>
            </a:endParaRPr>
          </a:p>
          <a:p>
            <a:pPr marL="196850" marR="1778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Constraints</a:t>
            </a:r>
            <a:r>
              <a:rPr kumimoji="1" sz="1000" b="0" i="0" u="none" strike="noStrike" kern="120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(例えば、 how long to remain in the current lane before  switching) 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2998415" y="5138532"/>
            <a:ext cx="1925277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immediate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reactive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planning 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6566014" y="4176458"/>
            <a:ext cx="2590800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specific path and velocity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profile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smooth,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safe</a:t>
            </a:r>
            <a:r>
              <a:rPr lang="en-US" sz="1000" spc="-3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kumimoji="1" sz="10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efficient given all the current  constraints. </a:t>
            </a:r>
          </a:p>
        </p:txBody>
      </p:sp>
      <p:sp>
        <p:nvSpPr>
          <p:cNvPr id="61" name="object 61"/>
          <p:cNvSpPr txBox="1"/>
          <p:nvPr/>
        </p:nvSpPr>
        <p:spPr>
          <a:xfrm>
            <a:off x="8451176" y="640700"/>
            <a:ext cx="2082009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Mission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Planner, Behavior Planner, Local </a:t>
            </a:r>
            <a:r>
              <a:rPr kumimoji="1" lang="en-US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Planner</a:t>
            </a:r>
            <a:r>
              <a:rPr kumimoji="1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は全部ある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？ </a:t>
            </a:r>
          </a:p>
        </p:txBody>
      </p:sp>
    </p:spTree>
    <p:extLst>
      <p:ext uri="{BB962C8B-B14F-4D97-AF65-F5344CB8AC3E}">
        <p14:creationId xmlns:p14="http://schemas.microsoft.com/office/powerpoint/2010/main" val="374091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748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 </a:t>
            </a:r>
            <a:r>
              <a:rPr spc="-5" dirty="0"/>
              <a:t>Motion</a:t>
            </a:r>
            <a:r>
              <a:rPr spc="20" dirty="0"/>
              <a:t> </a:t>
            </a:r>
            <a:r>
              <a:rPr spc="-5" dirty="0"/>
              <a:t>Planning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463820" y="1844138"/>
            <a:ext cx="4264660" cy="2027555"/>
            <a:chOff x="5463820" y="1844138"/>
            <a:chExt cx="4264660" cy="2027555"/>
          </a:xfrm>
        </p:grpSpPr>
        <p:sp>
          <p:nvSpPr>
            <p:cNvPr id="4" name="object 4"/>
            <p:cNvSpPr/>
            <p:nvPr/>
          </p:nvSpPr>
          <p:spPr>
            <a:xfrm>
              <a:off x="6125828" y="2049787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128663" y="0"/>
                  </a:moveTo>
                  <a:lnTo>
                    <a:pt x="78581" y="10082"/>
                  </a:lnTo>
                  <a:lnTo>
                    <a:pt x="37684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0"/>
                  </a:lnTo>
                  <a:lnTo>
                    <a:pt x="37684" y="219022"/>
                  </a:lnTo>
                  <a:lnTo>
                    <a:pt x="78581" y="246518"/>
                  </a:lnTo>
                  <a:lnTo>
                    <a:pt x="128663" y="256600"/>
                  </a:lnTo>
                  <a:lnTo>
                    <a:pt x="178746" y="246518"/>
                  </a:lnTo>
                  <a:lnTo>
                    <a:pt x="219643" y="219022"/>
                  </a:lnTo>
                  <a:lnTo>
                    <a:pt x="247217" y="178240"/>
                  </a:lnTo>
                  <a:lnTo>
                    <a:pt x="257328" y="128300"/>
                  </a:lnTo>
                  <a:lnTo>
                    <a:pt x="247217" y="78360"/>
                  </a:lnTo>
                  <a:lnTo>
                    <a:pt x="219643" y="37578"/>
                  </a:lnTo>
                  <a:lnTo>
                    <a:pt x="178746" y="10082"/>
                  </a:lnTo>
                  <a:lnTo>
                    <a:pt x="128663" y="0"/>
                  </a:lnTo>
                  <a:close/>
                </a:path>
              </a:pathLst>
            </a:custGeom>
            <a:solidFill>
              <a:srgbClr val="4A66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6125828" y="2049787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34497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476520" y="2792740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128664" y="0"/>
                  </a:moveTo>
                  <a:lnTo>
                    <a:pt x="78583" y="10082"/>
                  </a:lnTo>
                  <a:lnTo>
                    <a:pt x="37685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1"/>
                  </a:lnTo>
                  <a:lnTo>
                    <a:pt x="37685" y="219023"/>
                  </a:lnTo>
                  <a:lnTo>
                    <a:pt x="78583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4" y="219023"/>
                  </a:lnTo>
                  <a:lnTo>
                    <a:pt x="247218" y="178241"/>
                  </a:lnTo>
                  <a:lnTo>
                    <a:pt x="257329" y="128300"/>
                  </a:lnTo>
                  <a:lnTo>
                    <a:pt x="247218" y="78360"/>
                  </a:lnTo>
                  <a:lnTo>
                    <a:pt x="219644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476520" y="2792740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10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1B5C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238927" y="2467510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3" y="0"/>
                  </a:moveTo>
                  <a:lnTo>
                    <a:pt x="78581" y="10082"/>
                  </a:lnTo>
                  <a:lnTo>
                    <a:pt x="37684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1"/>
                  </a:lnTo>
                  <a:lnTo>
                    <a:pt x="37684" y="219023"/>
                  </a:lnTo>
                  <a:lnTo>
                    <a:pt x="78581" y="246519"/>
                  </a:lnTo>
                  <a:lnTo>
                    <a:pt x="128663" y="256602"/>
                  </a:lnTo>
                  <a:lnTo>
                    <a:pt x="178746" y="246519"/>
                  </a:lnTo>
                  <a:lnTo>
                    <a:pt x="219643" y="219023"/>
                  </a:lnTo>
                  <a:lnTo>
                    <a:pt x="247217" y="178241"/>
                  </a:lnTo>
                  <a:lnTo>
                    <a:pt x="257328" y="128300"/>
                  </a:lnTo>
                  <a:lnTo>
                    <a:pt x="247217" y="78360"/>
                  </a:lnTo>
                  <a:lnTo>
                    <a:pt x="219643" y="37578"/>
                  </a:lnTo>
                  <a:lnTo>
                    <a:pt x="178746" y="10082"/>
                  </a:lnTo>
                  <a:lnTo>
                    <a:pt x="128663" y="0"/>
                  </a:lnTo>
                  <a:close/>
                </a:path>
              </a:pathLst>
            </a:custGeom>
            <a:solidFill>
              <a:srgbClr val="297FD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7238927" y="2467510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1B5C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6630512" y="3203501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4" y="0"/>
                  </a:moveTo>
                  <a:lnTo>
                    <a:pt x="78583" y="10082"/>
                  </a:lnTo>
                  <a:lnTo>
                    <a:pt x="37685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1"/>
                  </a:lnTo>
                  <a:lnTo>
                    <a:pt x="37685" y="219023"/>
                  </a:lnTo>
                  <a:lnTo>
                    <a:pt x="78583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4" y="219023"/>
                  </a:lnTo>
                  <a:lnTo>
                    <a:pt x="247218" y="178241"/>
                  </a:lnTo>
                  <a:lnTo>
                    <a:pt x="257329" y="128300"/>
                  </a:lnTo>
                  <a:lnTo>
                    <a:pt x="247218" y="78360"/>
                  </a:lnTo>
                  <a:lnTo>
                    <a:pt x="219644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4A66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6630512" y="3203501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34497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8577437" y="1856838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4" y="0"/>
                  </a:moveTo>
                  <a:lnTo>
                    <a:pt x="78583" y="10082"/>
                  </a:lnTo>
                  <a:lnTo>
                    <a:pt x="37685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1"/>
                  </a:lnTo>
                  <a:lnTo>
                    <a:pt x="37685" y="219023"/>
                  </a:lnTo>
                  <a:lnTo>
                    <a:pt x="78583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4" y="219023"/>
                  </a:lnTo>
                  <a:lnTo>
                    <a:pt x="247218" y="178241"/>
                  </a:lnTo>
                  <a:lnTo>
                    <a:pt x="257329" y="128300"/>
                  </a:lnTo>
                  <a:lnTo>
                    <a:pt x="247218" y="78360"/>
                  </a:lnTo>
                  <a:lnTo>
                    <a:pt x="219644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374D81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8577437" y="1856838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458143" y="3254225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3" y="0"/>
                  </a:moveTo>
                  <a:lnTo>
                    <a:pt x="78581" y="10082"/>
                  </a:lnTo>
                  <a:lnTo>
                    <a:pt x="37684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1"/>
                  </a:lnTo>
                  <a:lnTo>
                    <a:pt x="37684" y="219023"/>
                  </a:lnTo>
                  <a:lnTo>
                    <a:pt x="78581" y="246519"/>
                  </a:lnTo>
                  <a:lnTo>
                    <a:pt x="128663" y="256602"/>
                  </a:lnTo>
                  <a:lnTo>
                    <a:pt x="178746" y="246519"/>
                  </a:lnTo>
                  <a:lnTo>
                    <a:pt x="219643" y="219023"/>
                  </a:lnTo>
                  <a:lnTo>
                    <a:pt x="247217" y="178241"/>
                  </a:lnTo>
                  <a:lnTo>
                    <a:pt x="257328" y="128300"/>
                  </a:lnTo>
                  <a:lnTo>
                    <a:pt x="247217" y="78360"/>
                  </a:lnTo>
                  <a:lnTo>
                    <a:pt x="219643" y="37578"/>
                  </a:lnTo>
                  <a:lnTo>
                    <a:pt x="178746" y="10082"/>
                  </a:lnTo>
                  <a:lnTo>
                    <a:pt x="128663" y="0"/>
                  </a:lnTo>
                  <a:close/>
                </a:path>
              </a:pathLst>
            </a:custGeom>
            <a:solidFill>
              <a:srgbClr val="297FD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9458143" y="3254225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1B5C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8077739" y="3602328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4" y="0"/>
                  </a:moveTo>
                  <a:lnTo>
                    <a:pt x="78583" y="10082"/>
                  </a:lnTo>
                  <a:lnTo>
                    <a:pt x="37685" y="37578"/>
                  </a:lnTo>
                  <a:lnTo>
                    <a:pt x="10111" y="78361"/>
                  </a:lnTo>
                  <a:lnTo>
                    <a:pt x="0" y="128301"/>
                  </a:lnTo>
                  <a:lnTo>
                    <a:pt x="10111" y="178242"/>
                  </a:lnTo>
                  <a:lnTo>
                    <a:pt x="37685" y="219023"/>
                  </a:lnTo>
                  <a:lnTo>
                    <a:pt x="78583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3" y="219023"/>
                  </a:lnTo>
                  <a:lnTo>
                    <a:pt x="247217" y="178242"/>
                  </a:lnTo>
                  <a:lnTo>
                    <a:pt x="257328" y="128301"/>
                  </a:lnTo>
                  <a:lnTo>
                    <a:pt x="247217" y="78361"/>
                  </a:lnTo>
                  <a:lnTo>
                    <a:pt x="219643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4A66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8077739" y="3602328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34497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10027925" y="2801919"/>
            <a:ext cx="283210" cy="282575"/>
            <a:chOff x="10027925" y="2801919"/>
            <a:chExt cx="283210" cy="282575"/>
          </a:xfrm>
        </p:grpSpPr>
        <p:sp>
          <p:nvSpPr>
            <p:cNvPr id="19" name="object 19"/>
            <p:cNvSpPr/>
            <p:nvPr/>
          </p:nvSpPr>
          <p:spPr>
            <a:xfrm>
              <a:off x="10040625" y="2814619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4" y="0"/>
                  </a:moveTo>
                  <a:lnTo>
                    <a:pt x="78583" y="10082"/>
                  </a:lnTo>
                  <a:lnTo>
                    <a:pt x="37685" y="37578"/>
                  </a:lnTo>
                  <a:lnTo>
                    <a:pt x="10111" y="78360"/>
                  </a:lnTo>
                  <a:lnTo>
                    <a:pt x="0" y="128301"/>
                  </a:lnTo>
                  <a:lnTo>
                    <a:pt x="10111" y="178242"/>
                  </a:lnTo>
                  <a:lnTo>
                    <a:pt x="37685" y="219023"/>
                  </a:lnTo>
                  <a:lnTo>
                    <a:pt x="78583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3" y="219023"/>
                  </a:lnTo>
                  <a:lnTo>
                    <a:pt x="247217" y="178242"/>
                  </a:lnTo>
                  <a:lnTo>
                    <a:pt x="257328" y="128301"/>
                  </a:lnTo>
                  <a:lnTo>
                    <a:pt x="247217" y="78360"/>
                  </a:lnTo>
                  <a:lnTo>
                    <a:pt x="219643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040625" y="2814619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467299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8149254" y="3606995"/>
            <a:ext cx="1143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6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86639" y="1861046"/>
            <a:ext cx="4401820" cy="1879600"/>
            <a:chOff x="5686639" y="1861046"/>
            <a:chExt cx="4401820" cy="1879600"/>
          </a:xfrm>
        </p:grpSpPr>
        <p:sp>
          <p:nvSpPr>
            <p:cNvPr id="23" name="object 23"/>
            <p:cNvSpPr/>
            <p:nvPr/>
          </p:nvSpPr>
          <p:spPr>
            <a:xfrm>
              <a:off x="5696164" y="2268810"/>
              <a:ext cx="467359" cy="561975"/>
            </a:xfrm>
            <a:custGeom>
              <a:avLst/>
              <a:gdLst/>
              <a:ahLst/>
              <a:cxnLst/>
              <a:rect l="l" t="t" r="r" b="b"/>
              <a:pathLst>
                <a:path w="467360" h="561975">
                  <a:moveTo>
                    <a:pt x="0" y="561506"/>
                  </a:moveTo>
                  <a:lnTo>
                    <a:pt x="467348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733850" y="2595812"/>
              <a:ext cx="1505585" cy="325755"/>
            </a:xfrm>
            <a:custGeom>
              <a:avLst/>
              <a:gdLst/>
              <a:ahLst/>
              <a:cxnLst/>
              <a:rect l="l" t="t" r="r" b="b"/>
              <a:pathLst>
                <a:path w="1505584" h="325755">
                  <a:moveTo>
                    <a:pt x="0" y="325228"/>
                  </a:moveTo>
                  <a:lnTo>
                    <a:pt x="1505077" y="0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96165" y="3011761"/>
              <a:ext cx="934719" cy="320040"/>
            </a:xfrm>
            <a:custGeom>
              <a:avLst/>
              <a:gdLst/>
              <a:ahLst/>
              <a:cxnLst/>
              <a:rect l="l" t="t" r="r" b="b"/>
              <a:pathLst>
                <a:path w="934720" h="320039">
                  <a:moveTo>
                    <a:pt x="0" y="0"/>
                  </a:moveTo>
                  <a:lnTo>
                    <a:pt x="934348" y="320039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074355" y="1873746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4" y="0"/>
                  </a:moveTo>
                  <a:lnTo>
                    <a:pt x="78582" y="10082"/>
                  </a:lnTo>
                  <a:lnTo>
                    <a:pt x="37684" y="37578"/>
                  </a:lnTo>
                  <a:lnTo>
                    <a:pt x="10111" y="78361"/>
                  </a:lnTo>
                  <a:lnTo>
                    <a:pt x="0" y="128301"/>
                  </a:lnTo>
                  <a:lnTo>
                    <a:pt x="10111" y="178242"/>
                  </a:lnTo>
                  <a:lnTo>
                    <a:pt x="37684" y="219023"/>
                  </a:lnTo>
                  <a:lnTo>
                    <a:pt x="78582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3" y="219023"/>
                  </a:lnTo>
                  <a:lnTo>
                    <a:pt x="247217" y="178242"/>
                  </a:lnTo>
                  <a:lnTo>
                    <a:pt x="257328" y="128301"/>
                  </a:lnTo>
                  <a:lnTo>
                    <a:pt x="247217" y="78361"/>
                  </a:lnTo>
                  <a:lnTo>
                    <a:pt x="219643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4A66A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074355" y="1873746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34497D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383157" y="2002048"/>
              <a:ext cx="691515" cy="176530"/>
            </a:xfrm>
            <a:custGeom>
              <a:avLst/>
              <a:gdLst/>
              <a:ahLst/>
              <a:cxnLst/>
              <a:rect l="l" t="t" r="r" b="b"/>
              <a:pathLst>
                <a:path w="691515" h="176530">
                  <a:moveTo>
                    <a:pt x="0" y="176041"/>
                  </a:moveTo>
                  <a:lnTo>
                    <a:pt x="691199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345472" y="2268810"/>
              <a:ext cx="414020" cy="934719"/>
            </a:xfrm>
            <a:custGeom>
              <a:avLst/>
              <a:gdLst/>
              <a:ahLst/>
              <a:cxnLst/>
              <a:rect l="l" t="t" r="r" b="b"/>
              <a:pathLst>
                <a:path w="414020" h="934719">
                  <a:moveTo>
                    <a:pt x="0" y="0"/>
                  </a:moveTo>
                  <a:lnTo>
                    <a:pt x="413706" y="93469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354019" y="2785777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128664" y="0"/>
                  </a:moveTo>
                  <a:lnTo>
                    <a:pt x="78583" y="10082"/>
                  </a:lnTo>
                  <a:lnTo>
                    <a:pt x="37685" y="37578"/>
                  </a:lnTo>
                  <a:lnTo>
                    <a:pt x="10111" y="78360"/>
                  </a:lnTo>
                  <a:lnTo>
                    <a:pt x="0" y="128300"/>
                  </a:lnTo>
                  <a:lnTo>
                    <a:pt x="10111" y="178241"/>
                  </a:lnTo>
                  <a:lnTo>
                    <a:pt x="37685" y="219023"/>
                  </a:lnTo>
                  <a:lnTo>
                    <a:pt x="78583" y="246519"/>
                  </a:lnTo>
                  <a:lnTo>
                    <a:pt x="128664" y="256602"/>
                  </a:lnTo>
                  <a:lnTo>
                    <a:pt x="178746" y="246519"/>
                  </a:lnTo>
                  <a:lnTo>
                    <a:pt x="219644" y="219023"/>
                  </a:lnTo>
                  <a:lnTo>
                    <a:pt x="247218" y="178241"/>
                  </a:lnTo>
                  <a:lnTo>
                    <a:pt x="257329" y="128300"/>
                  </a:lnTo>
                  <a:lnTo>
                    <a:pt x="247218" y="78360"/>
                  </a:lnTo>
                  <a:lnTo>
                    <a:pt x="219644" y="37578"/>
                  </a:lnTo>
                  <a:lnTo>
                    <a:pt x="178746" y="10082"/>
                  </a:lnTo>
                  <a:lnTo>
                    <a:pt x="128664" y="0"/>
                  </a:lnTo>
                  <a:close/>
                </a:path>
              </a:pathLst>
            </a:custGeom>
            <a:solidFill>
              <a:srgbClr val="297FD5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8354019" y="2785777"/>
              <a:ext cx="257810" cy="257175"/>
            </a:xfrm>
            <a:custGeom>
              <a:avLst/>
              <a:gdLst/>
              <a:ahLst/>
              <a:cxnLst/>
              <a:rect l="l" t="t" r="r" b="b"/>
              <a:pathLst>
                <a:path w="257809" h="257175">
                  <a:moveTo>
                    <a:pt x="0" y="128301"/>
                  </a:moveTo>
                  <a:lnTo>
                    <a:pt x="10111" y="78360"/>
                  </a:lnTo>
                  <a:lnTo>
                    <a:pt x="37684" y="37578"/>
                  </a:lnTo>
                  <a:lnTo>
                    <a:pt x="78582" y="10082"/>
                  </a:lnTo>
                  <a:lnTo>
                    <a:pt x="128664" y="0"/>
                  </a:lnTo>
                  <a:lnTo>
                    <a:pt x="178746" y="10082"/>
                  </a:lnTo>
                  <a:lnTo>
                    <a:pt x="219644" y="37578"/>
                  </a:lnTo>
                  <a:lnTo>
                    <a:pt x="247217" y="78360"/>
                  </a:lnTo>
                  <a:lnTo>
                    <a:pt x="257329" y="128301"/>
                  </a:lnTo>
                  <a:lnTo>
                    <a:pt x="247217" y="178241"/>
                  </a:lnTo>
                  <a:lnTo>
                    <a:pt x="219644" y="219023"/>
                  </a:lnTo>
                  <a:lnTo>
                    <a:pt x="178746" y="246519"/>
                  </a:lnTo>
                  <a:lnTo>
                    <a:pt x="128664" y="256602"/>
                  </a:lnTo>
                  <a:lnTo>
                    <a:pt x="78582" y="246519"/>
                  </a:lnTo>
                  <a:lnTo>
                    <a:pt x="37684" y="219023"/>
                  </a:lnTo>
                  <a:lnTo>
                    <a:pt x="10111" y="178241"/>
                  </a:lnTo>
                  <a:lnTo>
                    <a:pt x="0" y="128301"/>
                  </a:lnTo>
                  <a:close/>
                </a:path>
              </a:pathLst>
            </a:custGeom>
            <a:ln w="25400">
              <a:solidFill>
                <a:srgbClr val="1B5C9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7496256" y="2595812"/>
              <a:ext cx="857885" cy="318770"/>
            </a:xfrm>
            <a:custGeom>
              <a:avLst/>
              <a:gdLst/>
              <a:ahLst/>
              <a:cxnLst/>
              <a:rect l="l" t="t" r="r" b="b"/>
              <a:pathLst>
                <a:path w="857884" h="318769">
                  <a:moveTo>
                    <a:pt x="0" y="0"/>
                  </a:moveTo>
                  <a:lnTo>
                    <a:pt x="857764" y="318266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850156" y="2686535"/>
              <a:ext cx="426720" cy="554990"/>
            </a:xfrm>
            <a:custGeom>
              <a:avLst/>
              <a:gdLst/>
              <a:ahLst/>
              <a:cxnLst/>
              <a:rect l="l" t="t" r="r" b="b"/>
              <a:pathLst>
                <a:path w="426720" h="554989">
                  <a:moveTo>
                    <a:pt x="0" y="554544"/>
                  </a:moveTo>
                  <a:lnTo>
                    <a:pt x="426455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7331684" y="2002048"/>
              <a:ext cx="1060450" cy="821690"/>
            </a:xfrm>
            <a:custGeom>
              <a:avLst/>
              <a:gdLst/>
              <a:ahLst/>
              <a:cxnLst/>
              <a:rect l="l" t="t" r="r" b="b"/>
              <a:pathLst>
                <a:path w="1060450" h="821689">
                  <a:moveTo>
                    <a:pt x="0" y="0"/>
                  </a:moveTo>
                  <a:lnTo>
                    <a:pt x="1060020" y="82130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797082" y="2075861"/>
              <a:ext cx="699135" cy="1216025"/>
            </a:xfrm>
            <a:custGeom>
              <a:avLst/>
              <a:gdLst/>
              <a:ahLst/>
              <a:cxnLst/>
              <a:rect l="l" t="t" r="r" b="b"/>
              <a:pathLst>
                <a:path w="699134" h="1216025">
                  <a:moveTo>
                    <a:pt x="0" y="0"/>
                  </a:moveTo>
                  <a:lnTo>
                    <a:pt x="698746" y="1215941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611349" y="2914078"/>
              <a:ext cx="847090" cy="468630"/>
            </a:xfrm>
            <a:custGeom>
              <a:avLst/>
              <a:gdLst/>
              <a:ahLst/>
              <a:cxnLst/>
              <a:rect l="l" t="t" r="r" b="b"/>
              <a:pathLst>
                <a:path w="847090" h="468629">
                  <a:moveTo>
                    <a:pt x="0" y="0"/>
                  </a:moveTo>
                  <a:lnTo>
                    <a:pt x="846793" y="468448"/>
                  </a:lnTo>
                </a:path>
              </a:pathLst>
            </a:custGeom>
            <a:ln w="381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9677787" y="3033644"/>
              <a:ext cx="400685" cy="258445"/>
            </a:xfrm>
            <a:custGeom>
              <a:avLst/>
              <a:gdLst/>
              <a:ahLst/>
              <a:cxnLst/>
              <a:rect l="l" t="t" r="r" b="b"/>
              <a:pathLst>
                <a:path w="400684" h="258445">
                  <a:moveTo>
                    <a:pt x="0" y="258160"/>
                  </a:moveTo>
                  <a:lnTo>
                    <a:pt x="400523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6887842" y="3331801"/>
              <a:ext cx="1189990" cy="399415"/>
            </a:xfrm>
            <a:custGeom>
              <a:avLst/>
              <a:gdLst/>
              <a:ahLst/>
              <a:cxnLst/>
              <a:rect l="l" t="t" r="r" b="b"/>
              <a:pathLst>
                <a:path w="1189990" h="399414">
                  <a:moveTo>
                    <a:pt x="0" y="0"/>
                  </a:moveTo>
                  <a:lnTo>
                    <a:pt x="1189898" y="398828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object 39"/>
          <p:cNvSpPr/>
          <p:nvPr/>
        </p:nvSpPr>
        <p:spPr>
          <a:xfrm>
            <a:off x="8206406" y="3042380"/>
            <a:ext cx="276860" cy="560070"/>
          </a:xfrm>
          <a:custGeom>
            <a:avLst/>
            <a:gdLst/>
            <a:ahLst/>
            <a:cxnLst/>
            <a:rect l="l" t="t" r="r" b="b"/>
            <a:pathLst>
              <a:path w="276859" h="560070">
                <a:moveTo>
                  <a:pt x="0" y="559949"/>
                </a:moveTo>
                <a:lnTo>
                  <a:pt x="27628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7300711" y="3595288"/>
            <a:ext cx="20320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11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834767" y="1985139"/>
            <a:ext cx="1243965" cy="867410"/>
          </a:xfrm>
          <a:custGeom>
            <a:avLst/>
            <a:gdLst/>
            <a:ahLst/>
            <a:cxnLst/>
            <a:rect l="l" t="t" r="r" b="b"/>
            <a:pathLst>
              <a:path w="1243965" h="867410">
                <a:moveTo>
                  <a:pt x="0" y="0"/>
                </a:moveTo>
                <a:lnTo>
                  <a:pt x="1243542" y="867058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9677786" y="3033644"/>
            <a:ext cx="400685" cy="258445"/>
          </a:xfrm>
          <a:custGeom>
            <a:avLst/>
            <a:gdLst/>
            <a:ahLst/>
            <a:cxnLst/>
            <a:rect l="l" t="t" r="r" b="b"/>
            <a:pathLst>
              <a:path w="400684" h="258445">
                <a:moveTo>
                  <a:pt x="0" y="258159"/>
                </a:moveTo>
                <a:lnTo>
                  <a:pt x="400523" y="0"/>
                </a:lnTo>
              </a:path>
            </a:pathLst>
          </a:custGeom>
          <a:ln w="38100">
            <a:solidFill>
              <a:srgbClr val="0070C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1897134" y="1558044"/>
            <a:ext cx="3121660" cy="2160905"/>
            <a:chOff x="1897134" y="1558044"/>
            <a:chExt cx="3121660" cy="2160905"/>
          </a:xfrm>
        </p:grpSpPr>
        <p:sp>
          <p:nvSpPr>
            <p:cNvPr id="44" name="object 44"/>
            <p:cNvSpPr/>
            <p:nvPr/>
          </p:nvSpPr>
          <p:spPr>
            <a:xfrm>
              <a:off x="2420207" y="1577094"/>
              <a:ext cx="2579370" cy="694055"/>
            </a:xfrm>
            <a:custGeom>
              <a:avLst/>
              <a:gdLst/>
              <a:ahLst/>
              <a:cxnLst/>
              <a:rect l="l" t="t" r="r" b="b"/>
              <a:pathLst>
                <a:path w="2579370" h="694055">
                  <a:moveTo>
                    <a:pt x="2579099" y="0"/>
                  </a:moveTo>
                  <a:lnTo>
                    <a:pt x="0" y="0"/>
                  </a:lnTo>
                  <a:lnTo>
                    <a:pt x="0" y="693900"/>
                  </a:lnTo>
                  <a:lnTo>
                    <a:pt x="2579099" y="693900"/>
                  </a:lnTo>
                  <a:lnTo>
                    <a:pt x="257909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2420207" y="1577094"/>
              <a:ext cx="2579370" cy="694055"/>
            </a:xfrm>
            <a:custGeom>
              <a:avLst/>
              <a:gdLst/>
              <a:ahLst/>
              <a:cxnLst/>
              <a:rect l="l" t="t" r="r" b="b"/>
              <a:pathLst>
                <a:path w="2579370" h="694055">
                  <a:moveTo>
                    <a:pt x="0" y="0"/>
                  </a:moveTo>
                  <a:lnTo>
                    <a:pt x="2579100" y="0"/>
                  </a:lnTo>
                  <a:lnTo>
                    <a:pt x="2579100" y="693900"/>
                  </a:lnTo>
                  <a:lnTo>
                    <a:pt x="0" y="6939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1897126" y="1632648"/>
              <a:ext cx="541655" cy="355600"/>
            </a:xfrm>
            <a:custGeom>
              <a:avLst/>
              <a:gdLst/>
              <a:ahLst/>
              <a:cxnLst/>
              <a:rect l="l" t="t" r="r" b="b"/>
              <a:pathLst>
                <a:path w="541655" h="355600">
                  <a:moveTo>
                    <a:pt x="523100" y="311442"/>
                  </a:moveTo>
                  <a:lnTo>
                    <a:pt x="436791" y="269760"/>
                  </a:lnTo>
                  <a:lnTo>
                    <a:pt x="437184" y="298335"/>
                  </a:lnTo>
                  <a:lnTo>
                    <a:pt x="0" y="304355"/>
                  </a:lnTo>
                  <a:lnTo>
                    <a:pt x="393" y="332930"/>
                  </a:lnTo>
                  <a:lnTo>
                    <a:pt x="437578" y="326910"/>
                  </a:lnTo>
                  <a:lnTo>
                    <a:pt x="437972" y="355473"/>
                  </a:lnTo>
                  <a:lnTo>
                    <a:pt x="523100" y="311442"/>
                  </a:lnTo>
                  <a:close/>
                </a:path>
                <a:path w="541655" h="355600">
                  <a:moveTo>
                    <a:pt x="541096" y="43573"/>
                  </a:moveTo>
                  <a:lnTo>
                    <a:pt x="455739" y="0"/>
                  </a:lnTo>
                  <a:lnTo>
                    <a:pt x="455498" y="28575"/>
                  </a:lnTo>
                  <a:lnTo>
                    <a:pt x="317" y="24790"/>
                  </a:lnTo>
                  <a:lnTo>
                    <a:pt x="76" y="53365"/>
                  </a:lnTo>
                  <a:lnTo>
                    <a:pt x="455256" y="57150"/>
                  </a:lnTo>
                  <a:lnTo>
                    <a:pt x="455015" y="85725"/>
                  </a:lnTo>
                  <a:lnTo>
                    <a:pt x="541096" y="43573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2420207" y="3005744"/>
              <a:ext cx="2579370" cy="694055"/>
            </a:xfrm>
            <a:custGeom>
              <a:avLst/>
              <a:gdLst/>
              <a:ahLst/>
              <a:cxnLst/>
              <a:rect l="l" t="t" r="r" b="b"/>
              <a:pathLst>
                <a:path w="2579370" h="694054">
                  <a:moveTo>
                    <a:pt x="2579099" y="0"/>
                  </a:moveTo>
                  <a:lnTo>
                    <a:pt x="0" y="0"/>
                  </a:lnTo>
                  <a:lnTo>
                    <a:pt x="0" y="693900"/>
                  </a:lnTo>
                  <a:lnTo>
                    <a:pt x="2579099" y="693900"/>
                  </a:lnTo>
                  <a:lnTo>
                    <a:pt x="2579099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2420207" y="3005744"/>
              <a:ext cx="2579370" cy="694055"/>
            </a:xfrm>
            <a:custGeom>
              <a:avLst/>
              <a:gdLst/>
              <a:ahLst/>
              <a:cxnLst/>
              <a:rect l="l" t="t" r="r" b="b"/>
              <a:pathLst>
                <a:path w="2579370" h="694054">
                  <a:moveTo>
                    <a:pt x="0" y="0"/>
                  </a:moveTo>
                  <a:lnTo>
                    <a:pt x="2579100" y="0"/>
                  </a:lnTo>
                  <a:lnTo>
                    <a:pt x="2579100" y="693900"/>
                  </a:lnTo>
                  <a:lnTo>
                    <a:pt x="0" y="6939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420207" y="4434395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5087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</a:t>
            </a:r>
            <a:r>
              <a:rPr kumimoji="1" sz="1800" b="0" i="0" u="none" strike="noStrike" kern="1200" cap="none" spc="-1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2992335" y="2281427"/>
            <a:ext cx="85725" cy="2143125"/>
          </a:xfrm>
          <a:custGeom>
            <a:avLst/>
            <a:gdLst/>
            <a:ahLst/>
            <a:cxnLst/>
            <a:rect l="l" t="t" r="r" b="b"/>
            <a:pathLst>
              <a:path w="85725" h="2143125">
                <a:moveTo>
                  <a:pt x="85725" y="2056828"/>
                </a:moveTo>
                <a:lnTo>
                  <a:pt x="57150" y="2056828"/>
                </a:lnTo>
                <a:lnTo>
                  <a:pt x="57150" y="1424051"/>
                </a:lnTo>
                <a:lnTo>
                  <a:pt x="28575" y="1424051"/>
                </a:lnTo>
                <a:lnTo>
                  <a:pt x="28575" y="2056828"/>
                </a:lnTo>
                <a:lnTo>
                  <a:pt x="0" y="2056828"/>
                </a:lnTo>
                <a:lnTo>
                  <a:pt x="42862" y="2142553"/>
                </a:lnTo>
                <a:lnTo>
                  <a:pt x="85725" y="2056828"/>
                </a:lnTo>
                <a:close/>
              </a:path>
              <a:path w="85725" h="2143125">
                <a:moveTo>
                  <a:pt x="85725" y="632777"/>
                </a:moveTo>
                <a:lnTo>
                  <a:pt x="57150" y="632777"/>
                </a:lnTo>
                <a:lnTo>
                  <a:pt x="57150" y="0"/>
                </a:lnTo>
                <a:lnTo>
                  <a:pt x="28575" y="0"/>
                </a:lnTo>
                <a:lnTo>
                  <a:pt x="28575" y="632777"/>
                </a:lnTo>
                <a:lnTo>
                  <a:pt x="0" y="632777"/>
                </a:lnTo>
                <a:lnTo>
                  <a:pt x="42862" y="718502"/>
                </a:lnTo>
                <a:lnTo>
                  <a:pt x="85725" y="632777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4999244" y="4501557"/>
            <a:ext cx="1516380" cy="85725"/>
          </a:xfrm>
          <a:custGeom>
            <a:avLst/>
            <a:gdLst/>
            <a:ahLst/>
            <a:cxnLst/>
            <a:rect l="l" t="t" r="r" b="b"/>
            <a:pathLst>
              <a:path w="1516379" h="85725">
                <a:moveTo>
                  <a:pt x="1430051" y="0"/>
                </a:moveTo>
                <a:lnTo>
                  <a:pt x="1430176" y="28573"/>
                </a:lnTo>
                <a:lnTo>
                  <a:pt x="0" y="34800"/>
                </a:lnTo>
                <a:lnTo>
                  <a:pt x="124" y="63375"/>
                </a:lnTo>
                <a:lnTo>
                  <a:pt x="1430300" y="57148"/>
                </a:lnTo>
                <a:lnTo>
                  <a:pt x="1430425" y="85723"/>
                </a:lnTo>
                <a:lnTo>
                  <a:pt x="1515962" y="42487"/>
                </a:lnTo>
                <a:lnTo>
                  <a:pt x="1430051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064732" y="3889766"/>
            <a:ext cx="153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</a:t>
            </a:r>
            <a:r>
              <a:rPr kumimoji="1" sz="1400" b="0" i="0" u="none" strike="noStrike" kern="1200" cap="none" spc="-2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Constraints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087731" y="4204065"/>
            <a:ext cx="1383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Planned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Trajectory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897186" y="2185678"/>
            <a:ext cx="532765" cy="85725"/>
          </a:xfrm>
          <a:custGeom>
            <a:avLst/>
            <a:gdLst/>
            <a:ahLst/>
            <a:cxnLst/>
            <a:rect l="l" t="t" r="r" b="b"/>
            <a:pathLst>
              <a:path w="532764" h="85725">
                <a:moveTo>
                  <a:pt x="446189" y="0"/>
                </a:moveTo>
                <a:lnTo>
                  <a:pt x="446479" y="28573"/>
                </a:lnTo>
                <a:lnTo>
                  <a:pt x="0" y="33103"/>
                </a:lnTo>
                <a:lnTo>
                  <a:pt x="289" y="61677"/>
                </a:lnTo>
                <a:lnTo>
                  <a:pt x="446769" y="57147"/>
                </a:lnTo>
                <a:lnTo>
                  <a:pt x="447059" y="85721"/>
                </a:lnTo>
                <a:lnTo>
                  <a:pt x="532344" y="41991"/>
                </a:lnTo>
                <a:lnTo>
                  <a:pt x="446189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55" name="object 55"/>
          <p:cNvGraphicFramePr>
            <a:graphicFrameLocks noGrp="1"/>
          </p:cNvGraphicFramePr>
          <p:nvPr/>
        </p:nvGraphicFramePr>
        <p:xfrm>
          <a:off x="378019" y="1577094"/>
          <a:ext cx="9867261" cy="2122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42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93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1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5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3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78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53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146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352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86089">
                <a:tc>
                  <a:txBody>
                    <a:bodyPr/>
                    <a:lstStyle/>
                    <a:p>
                      <a:pPr marR="60642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Current</a:t>
                      </a:r>
                      <a:r>
                        <a:rPr sz="1400" spc="-8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Goal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R="607060" algn="r">
                        <a:lnSpc>
                          <a:spcPts val="1460"/>
                        </a:lnSpc>
                        <a:spcBef>
                          <a:spcPts val="520"/>
                        </a:spcBef>
                      </a:pP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Detailed </a:t>
                      </a:r>
                      <a:r>
                        <a:rPr sz="140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Road</a:t>
                      </a:r>
                      <a:r>
                        <a:rPr sz="1400" spc="-6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Map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255" marB="0"/>
                </a:tc>
                <a:tc>
                  <a:txBody>
                    <a:bodyPr/>
                    <a:lstStyle/>
                    <a:p>
                      <a:pPr marL="542925">
                        <a:lnSpc>
                          <a:spcPts val="2140"/>
                        </a:lnSpc>
                        <a:spcBef>
                          <a:spcPts val="1585"/>
                        </a:spcBef>
                      </a:pPr>
                      <a:r>
                        <a:rPr sz="1800" spc="-5" dirty="0">
                          <a:solidFill>
                            <a:srgbClr val="002A5C"/>
                          </a:solidFill>
                          <a:latin typeface="Times New Roman"/>
                          <a:cs typeface="Times New Roman"/>
                        </a:rPr>
                        <a:t>Mission</a:t>
                      </a:r>
                      <a:r>
                        <a:rPr sz="1800" spc="-10" dirty="0">
                          <a:solidFill>
                            <a:srgbClr val="002A5C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" dirty="0">
                          <a:solidFill>
                            <a:srgbClr val="002A5C"/>
                          </a:solidFill>
                          <a:latin typeface="Times New Roman"/>
                          <a:cs typeface="Times New Roman"/>
                        </a:rPr>
                        <a:t>Planner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201295" marB="0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80975" algn="r">
                        <a:lnSpc>
                          <a:spcPts val="164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1660"/>
                        </a:spcBef>
                        <a:tabLst>
                          <a:tab pos="996315" algn="l"/>
                          <a:tab pos="1605280" algn="l"/>
                        </a:tabLst>
                      </a:pPr>
                      <a:r>
                        <a:rPr sz="2100" baseline="-31746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r>
                        <a:rPr sz="1400" u="heavy" dirty="0">
                          <a:uFill>
                            <a:solidFill>
                              <a:srgbClr val="000000"/>
                            </a:solidFill>
                          </a:uFill>
                          <a:latin typeface="Times New Roman"/>
                          <a:cs typeface="Times New Roman"/>
                        </a:rPr>
                        <a:t> 	1	</a:t>
                      </a:r>
                      <a:r>
                        <a:rPr sz="2100" baseline="-27777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100" baseline="-27777">
                        <a:latin typeface="Times New Roman"/>
                        <a:cs typeface="Times New Roman"/>
                      </a:endParaRPr>
                    </a:p>
                  </a:txBody>
                  <a:tcPr marL="0" marR="0" marT="210820" marB="0"/>
                </a:tc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460">
                <a:tc>
                  <a:txBody>
                    <a:bodyPr/>
                    <a:lstStyle/>
                    <a:p>
                      <a:pPr marL="246379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Vehicle</a:t>
                      </a:r>
                      <a:r>
                        <a:rPr sz="1400" spc="-5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Position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193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Dynamic</a:t>
                      </a:r>
                      <a:r>
                        <a:rPr sz="1400" spc="-5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Objects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8318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699770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Mission</a:t>
                      </a:r>
                      <a:r>
                        <a:rPr sz="1400" spc="-5" dirty="0">
                          <a:solidFill>
                            <a:srgbClr val="073763"/>
                          </a:solidFill>
                          <a:latin typeface="Times New Roman"/>
                          <a:cs typeface="Times New Roman"/>
                        </a:rPr>
                        <a:t> Path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50">
                        <a:latin typeface="Times New Roman"/>
                        <a:cs typeface="Times New Roman"/>
                      </a:endParaRPr>
                    </a:p>
                    <a:p>
                      <a:pPr marL="49212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2A5C"/>
                          </a:solidFill>
                          <a:latin typeface="Times New Roman"/>
                          <a:cs typeface="Times New Roman"/>
                        </a:rPr>
                        <a:t>Behavior Planner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77470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78435" algn="ctr">
                        <a:lnSpc>
                          <a:spcPct val="100000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177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ts val="1675"/>
                        </a:lnSpc>
                        <a:spcBef>
                          <a:spcPts val="111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25730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6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85090">
                        <a:lnSpc>
                          <a:spcPct val="100000"/>
                        </a:lnSpc>
                        <a:spcBef>
                          <a:spcPts val="1215"/>
                        </a:spcBef>
                        <a:tabLst>
                          <a:tab pos="681990" algn="l"/>
                        </a:tabLst>
                      </a:pPr>
                      <a:r>
                        <a:rPr sz="2100" baseline="1984" dirty="0">
                          <a:latin typeface="Times New Roman"/>
                          <a:cs typeface="Times New Roman"/>
                        </a:rPr>
                        <a:t>9	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/>
                </a:tc>
                <a:tc>
                  <a:txBody>
                    <a:bodyPr/>
                    <a:lstStyle/>
                    <a:p>
                      <a:pPr marL="996315">
                        <a:lnSpc>
                          <a:spcPts val="118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050290">
                        <a:lnSpc>
                          <a:spcPts val="1635"/>
                        </a:lnSpc>
                        <a:spcBef>
                          <a:spcPts val="55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41630">
                        <a:lnSpc>
                          <a:spcPts val="1635"/>
                        </a:lnSpc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12090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804545" algn="l"/>
                          <a:tab pos="1456690" algn="l"/>
                        </a:tabLst>
                      </a:pPr>
                      <a:r>
                        <a:rPr sz="2100" baseline="-25793" dirty="0">
                          <a:latin typeface="Times New Roman"/>
                          <a:cs typeface="Times New Roman"/>
                        </a:rPr>
                        <a:t>8	</a:t>
                      </a:r>
                      <a:r>
                        <a:rPr sz="2100" baseline="-5952" dirty="0">
                          <a:latin typeface="Times New Roman"/>
                          <a:cs typeface="Times New Roman"/>
                        </a:rPr>
                        <a:t>9	</a:t>
                      </a: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R="153035" algn="r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8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450">
                        <a:latin typeface="Times New Roman"/>
                        <a:cs typeface="Times New Roman"/>
                      </a:endParaRPr>
                    </a:p>
                    <a:p>
                      <a:pPr marL="9779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675"/>
                        </a:lnSpc>
                        <a:spcBef>
                          <a:spcPts val="900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6040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250">
                        <a:latin typeface="Times New Roman"/>
                        <a:cs typeface="Times New Roman"/>
                      </a:endParaRPr>
                    </a:p>
                    <a:p>
                      <a:pPr marL="295275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295275">
                        <a:lnSpc>
                          <a:spcPts val="1675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224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127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4604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1400" dirty="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0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object 56"/>
          <p:cNvSpPr txBox="1"/>
          <p:nvPr/>
        </p:nvSpPr>
        <p:spPr>
          <a:xfrm>
            <a:off x="551657" y="4582101"/>
            <a:ext cx="1267460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0325" algn="l" defTabSz="914400" rtl="0" eaLnBrk="1" fontAlgn="auto" latinLnBrk="0" hangingPunct="1">
              <a:lnSpc>
                <a:spcPct val="134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  Dynamic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20906" y="3940028"/>
            <a:ext cx="1196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</a:t>
            </a:r>
            <a:r>
              <a:rPr kumimoji="1" sz="1400" b="0" i="0" u="none" strike="noStrike" kern="1200" cap="none" spc="-7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1897266" y="4713389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37437" y="0"/>
                </a:moveTo>
                <a:lnTo>
                  <a:pt x="437306" y="28574"/>
                </a:lnTo>
                <a:lnTo>
                  <a:pt x="130" y="26568"/>
                </a:lnTo>
                <a:lnTo>
                  <a:pt x="0" y="55143"/>
                </a:lnTo>
                <a:lnTo>
                  <a:pt x="437175" y="57149"/>
                </a:lnTo>
                <a:lnTo>
                  <a:pt x="437043" y="85724"/>
                </a:lnTo>
                <a:lnTo>
                  <a:pt x="522964" y="43256"/>
                </a:lnTo>
                <a:lnTo>
                  <a:pt x="43743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1897331" y="4997958"/>
            <a:ext cx="532765" cy="85725"/>
          </a:xfrm>
          <a:custGeom>
            <a:avLst/>
            <a:gdLst/>
            <a:ahLst/>
            <a:cxnLst/>
            <a:rect l="l" t="t" r="r" b="b"/>
            <a:pathLst>
              <a:path w="532764" h="85725">
                <a:moveTo>
                  <a:pt x="446474" y="0"/>
                </a:moveTo>
                <a:lnTo>
                  <a:pt x="446474" y="28575"/>
                </a:lnTo>
                <a:lnTo>
                  <a:pt x="0" y="28575"/>
                </a:lnTo>
                <a:lnTo>
                  <a:pt x="0" y="57150"/>
                </a:lnTo>
                <a:lnTo>
                  <a:pt x="446474" y="57150"/>
                </a:lnTo>
                <a:lnTo>
                  <a:pt x="446474" y="85725"/>
                </a:lnTo>
                <a:lnTo>
                  <a:pt x="532199" y="42862"/>
                </a:lnTo>
                <a:lnTo>
                  <a:pt x="44647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1897329" y="3505606"/>
            <a:ext cx="549910" cy="1056005"/>
          </a:xfrm>
          <a:custGeom>
            <a:avLst/>
            <a:gdLst/>
            <a:ahLst/>
            <a:cxnLst/>
            <a:rect l="l" t="t" r="r" b="b"/>
            <a:pathLst>
              <a:path w="549910" h="1056004">
                <a:moveTo>
                  <a:pt x="549300" y="1012761"/>
                </a:moveTo>
                <a:lnTo>
                  <a:pt x="463575" y="969899"/>
                </a:lnTo>
                <a:lnTo>
                  <a:pt x="463575" y="998474"/>
                </a:lnTo>
                <a:lnTo>
                  <a:pt x="288937" y="998474"/>
                </a:lnTo>
                <a:lnTo>
                  <a:pt x="288937" y="525462"/>
                </a:lnTo>
                <a:lnTo>
                  <a:pt x="284734" y="521271"/>
                </a:lnTo>
                <a:lnTo>
                  <a:pt x="284734" y="57150"/>
                </a:lnTo>
                <a:lnTo>
                  <a:pt x="455168" y="57150"/>
                </a:lnTo>
                <a:lnTo>
                  <a:pt x="455168" y="85725"/>
                </a:lnTo>
                <a:lnTo>
                  <a:pt x="540893" y="42862"/>
                </a:lnTo>
                <a:lnTo>
                  <a:pt x="455168" y="0"/>
                </a:lnTo>
                <a:lnTo>
                  <a:pt x="455168" y="28575"/>
                </a:lnTo>
                <a:lnTo>
                  <a:pt x="262559" y="28575"/>
                </a:lnTo>
                <a:lnTo>
                  <a:pt x="256159" y="34963"/>
                </a:lnTo>
                <a:lnTo>
                  <a:pt x="256159" y="519074"/>
                </a:lnTo>
                <a:lnTo>
                  <a:pt x="0" y="519074"/>
                </a:lnTo>
                <a:lnTo>
                  <a:pt x="0" y="547649"/>
                </a:lnTo>
                <a:lnTo>
                  <a:pt x="260362" y="547649"/>
                </a:lnTo>
                <a:lnTo>
                  <a:pt x="260362" y="1020648"/>
                </a:lnTo>
                <a:lnTo>
                  <a:pt x="266750" y="1027049"/>
                </a:lnTo>
                <a:lnTo>
                  <a:pt x="463575" y="1027049"/>
                </a:lnTo>
                <a:lnTo>
                  <a:pt x="463575" y="1055624"/>
                </a:lnTo>
                <a:lnTo>
                  <a:pt x="549300" y="1012761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1897329" y="1937003"/>
            <a:ext cx="541020" cy="1458595"/>
          </a:xfrm>
          <a:custGeom>
            <a:avLst/>
            <a:gdLst/>
            <a:ahLst/>
            <a:cxnLst/>
            <a:rect l="l" t="t" r="r" b="b"/>
            <a:pathLst>
              <a:path w="541019" h="1458595">
                <a:moveTo>
                  <a:pt x="540893" y="1196022"/>
                </a:moveTo>
                <a:lnTo>
                  <a:pt x="454926" y="1153642"/>
                </a:lnTo>
                <a:lnTo>
                  <a:pt x="455091" y="1182217"/>
                </a:lnTo>
                <a:lnTo>
                  <a:pt x="275729" y="1183233"/>
                </a:lnTo>
                <a:lnTo>
                  <a:pt x="275729" y="6388"/>
                </a:lnTo>
                <a:lnTo>
                  <a:pt x="269328" y="0"/>
                </a:lnTo>
                <a:lnTo>
                  <a:pt x="0" y="0"/>
                </a:lnTo>
                <a:lnTo>
                  <a:pt x="0" y="28575"/>
                </a:lnTo>
                <a:lnTo>
                  <a:pt x="247154" y="28575"/>
                </a:lnTo>
                <a:lnTo>
                  <a:pt x="247154" y="1183398"/>
                </a:lnTo>
                <a:lnTo>
                  <a:pt x="8610" y="1184732"/>
                </a:lnTo>
                <a:lnTo>
                  <a:pt x="8775" y="1213307"/>
                </a:lnTo>
                <a:lnTo>
                  <a:pt x="247154" y="1211973"/>
                </a:lnTo>
                <a:lnTo>
                  <a:pt x="247154" y="1423479"/>
                </a:lnTo>
                <a:lnTo>
                  <a:pt x="253542" y="1429867"/>
                </a:lnTo>
                <a:lnTo>
                  <a:pt x="437172" y="1429867"/>
                </a:lnTo>
                <a:lnTo>
                  <a:pt x="437172" y="1458442"/>
                </a:lnTo>
                <a:lnTo>
                  <a:pt x="522897" y="1415580"/>
                </a:lnTo>
                <a:lnTo>
                  <a:pt x="437172" y="1372717"/>
                </a:lnTo>
                <a:lnTo>
                  <a:pt x="437172" y="1401292"/>
                </a:lnTo>
                <a:lnTo>
                  <a:pt x="275729" y="1401292"/>
                </a:lnTo>
                <a:lnTo>
                  <a:pt x="275729" y="1211808"/>
                </a:lnTo>
                <a:lnTo>
                  <a:pt x="455256" y="1210792"/>
                </a:lnTo>
                <a:lnTo>
                  <a:pt x="455409" y="1239367"/>
                </a:lnTo>
                <a:lnTo>
                  <a:pt x="540893" y="1196022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63" name="object 63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74" name="object 74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object 76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79" name="object 79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0" name="object 80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object 81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2" name="object 82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3" name="object 83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4" name="object 84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5" name="object 85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6" name="object 86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7" name="object 87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8" name="object 88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9" name="object 89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3" name="object 93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4" name="object 9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95" name="正方形/長方形 94"/>
          <p:cNvSpPr/>
          <p:nvPr/>
        </p:nvSpPr>
        <p:spPr>
          <a:xfrm>
            <a:off x="9628983" y="686915"/>
            <a:ext cx="21351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 smtClean="0"/>
              <a:t>ダイクストラ（</a:t>
            </a:r>
            <a:r>
              <a:rPr lang="en-US" altLang="ja-JP" dirty="0" err="1" smtClean="0"/>
              <a:t>Dijkstra</a:t>
            </a:r>
            <a:r>
              <a:rPr lang="ja-JP" altLang="en-US" dirty="0" smtClean="0"/>
              <a:t>）法などコース</a:t>
            </a:r>
            <a:r>
              <a:rPr lang="en-US" altLang="ja-JP" dirty="0" smtClean="0"/>
              <a:t>4</a:t>
            </a:r>
            <a:r>
              <a:rPr lang="ja-JP" altLang="en-US" dirty="0" smtClean="0"/>
              <a:t>で紹介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9744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748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 </a:t>
            </a:r>
            <a:r>
              <a:rPr spc="-5" dirty="0"/>
              <a:t>Motion</a:t>
            </a:r>
            <a:r>
              <a:rPr spc="20" dirty="0"/>
              <a:t> </a:t>
            </a:r>
            <a:r>
              <a:rPr spc="-5" dirty="0"/>
              <a:t>Planning</a:t>
            </a:r>
          </a:p>
        </p:txBody>
      </p:sp>
      <p:sp>
        <p:nvSpPr>
          <p:cNvPr id="3" name="object 3"/>
          <p:cNvSpPr/>
          <p:nvPr/>
        </p:nvSpPr>
        <p:spPr>
          <a:xfrm>
            <a:off x="5780497" y="1259220"/>
            <a:ext cx="5720143" cy="33041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20207" y="1577094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5429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7213" y="1632645"/>
            <a:ext cx="541020" cy="85725"/>
          </a:xfrm>
          <a:custGeom>
            <a:avLst/>
            <a:gdLst/>
            <a:ahLst/>
            <a:cxnLst/>
            <a:rect l="l" t="t" r="r" b="b"/>
            <a:pathLst>
              <a:path w="541019" h="85725">
                <a:moveTo>
                  <a:pt x="455653" y="0"/>
                </a:moveTo>
                <a:lnTo>
                  <a:pt x="455415" y="28573"/>
                </a:lnTo>
                <a:lnTo>
                  <a:pt x="237" y="24786"/>
                </a:lnTo>
                <a:lnTo>
                  <a:pt x="0" y="53361"/>
                </a:lnTo>
                <a:lnTo>
                  <a:pt x="455176" y="57147"/>
                </a:lnTo>
                <a:lnTo>
                  <a:pt x="454939" y="85722"/>
                </a:lnTo>
                <a:lnTo>
                  <a:pt x="541018" y="43573"/>
                </a:lnTo>
                <a:lnTo>
                  <a:pt x="45565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897134" y="1902405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36789" y="0"/>
                </a:moveTo>
                <a:lnTo>
                  <a:pt x="437183" y="28571"/>
                </a:lnTo>
                <a:lnTo>
                  <a:pt x="0" y="34590"/>
                </a:lnTo>
                <a:lnTo>
                  <a:pt x="393" y="63163"/>
                </a:lnTo>
                <a:lnTo>
                  <a:pt x="437577" y="57143"/>
                </a:lnTo>
                <a:lnTo>
                  <a:pt x="437970" y="85716"/>
                </a:lnTo>
                <a:lnTo>
                  <a:pt x="523096" y="41677"/>
                </a:lnTo>
                <a:lnTo>
                  <a:pt x="436789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207" y="3005744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921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 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20207" y="4434395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5087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</a:t>
            </a:r>
            <a:r>
              <a:rPr kumimoji="1" sz="1800" b="0" i="0" u="none" strike="noStrike" kern="1200" cap="none" spc="-1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2344" y="2281420"/>
            <a:ext cx="85725" cy="718820"/>
          </a:xfrm>
          <a:custGeom>
            <a:avLst/>
            <a:gdLst/>
            <a:ahLst/>
            <a:cxnLst/>
            <a:rect l="l" t="t" r="r" b="b"/>
            <a:pathLst>
              <a:path w="85725" h="718819">
                <a:moveTo>
                  <a:pt x="57150" y="0"/>
                </a:moveTo>
                <a:lnTo>
                  <a:pt x="28575" y="0"/>
                </a:lnTo>
                <a:lnTo>
                  <a:pt x="28575" y="632774"/>
                </a:lnTo>
                <a:lnTo>
                  <a:pt x="0" y="632774"/>
                </a:lnTo>
                <a:lnTo>
                  <a:pt x="42863" y="718499"/>
                </a:lnTo>
                <a:lnTo>
                  <a:pt x="85725" y="632774"/>
                </a:lnTo>
                <a:lnTo>
                  <a:pt x="57150" y="632774"/>
                </a:lnTo>
                <a:lnTo>
                  <a:pt x="5715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92344" y="3705469"/>
            <a:ext cx="85725" cy="718820"/>
          </a:xfrm>
          <a:custGeom>
            <a:avLst/>
            <a:gdLst/>
            <a:ahLst/>
            <a:cxnLst/>
            <a:rect l="l" t="t" r="r" b="b"/>
            <a:pathLst>
              <a:path w="85725" h="718820">
                <a:moveTo>
                  <a:pt x="57150" y="0"/>
                </a:moveTo>
                <a:lnTo>
                  <a:pt x="28575" y="0"/>
                </a:lnTo>
                <a:lnTo>
                  <a:pt x="28575" y="632774"/>
                </a:lnTo>
                <a:lnTo>
                  <a:pt x="0" y="632774"/>
                </a:lnTo>
                <a:lnTo>
                  <a:pt x="42863" y="718499"/>
                </a:lnTo>
                <a:lnTo>
                  <a:pt x="85725" y="632774"/>
                </a:lnTo>
                <a:lnTo>
                  <a:pt x="57150" y="632774"/>
                </a:lnTo>
                <a:lnTo>
                  <a:pt x="5715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7069" y="1506588"/>
            <a:ext cx="1421765" cy="866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462280" algn="r" defTabSz="914400" rtl="0" eaLnBrk="1" fontAlgn="auto" latinLnBrk="0" hangingPunct="1">
              <a:lnSpc>
                <a:spcPct val="1316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Current</a:t>
            </a:r>
            <a:r>
              <a:rPr kumimoji="1" sz="1400" b="0" i="0" u="none" strike="noStrike" kern="1200" cap="none" spc="-8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 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</a:t>
            </a:r>
            <a:r>
              <a:rPr kumimoji="1" sz="1400" b="0" i="0" u="none" strike="noStrike" kern="1200" cap="none" spc="-3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3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 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999244" y="4501557"/>
            <a:ext cx="1516380" cy="85725"/>
          </a:xfrm>
          <a:custGeom>
            <a:avLst/>
            <a:gdLst/>
            <a:ahLst/>
            <a:cxnLst/>
            <a:rect l="l" t="t" r="r" b="b"/>
            <a:pathLst>
              <a:path w="1516379" h="85725">
                <a:moveTo>
                  <a:pt x="1430051" y="0"/>
                </a:moveTo>
                <a:lnTo>
                  <a:pt x="1430176" y="28573"/>
                </a:lnTo>
                <a:lnTo>
                  <a:pt x="0" y="34800"/>
                </a:lnTo>
                <a:lnTo>
                  <a:pt x="124" y="63375"/>
                </a:lnTo>
                <a:lnTo>
                  <a:pt x="1430300" y="57148"/>
                </a:lnTo>
                <a:lnTo>
                  <a:pt x="1430425" y="85723"/>
                </a:lnTo>
                <a:lnTo>
                  <a:pt x="1515962" y="42487"/>
                </a:lnTo>
                <a:lnTo>
                  <a:pt x="1430051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7657" y="2441966"/>
            <a:ext cx="960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Mission</a:t>
            </a:r>
            <a:r>
              <a:rPr kumimoji="1" sz="1400" b="0" i="0" u="none" strike="noStrike" kern="1200" cap="none" spc="-6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Path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64732" y="3889766"/>
            <a:ext cx="153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</a:t>
            </a:r>
            <a:r>
              <a:rPr kumimoji="1" sz="1400" b="0" i="0" u="none" strike="noStrike" kern="1200" cap="none" spc="-2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Constraints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087731" y="4204065"/>
            <a:ext cx="1383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Planned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Trajectory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907" y="3037090"/>
            <a:ext cx="1266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1657" y="4582101"/>
            <a:ext cx="1267460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0325" algn="l" defTabSz="914400" rtl="0" eaLnBrk="1" fontAlgn="auto" latinLnBrk="0" hangingPunct="1">
              <a:lnSpc>
                <a:spcPct val="134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  Dynamic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0906" y="3940028"/>
            <a:ext cx="1196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</a:t>
            </a:r>
            <a:r>
              <a:rPr kumimoji="1" sz="1400" b="0" i="0" u="none" strike="noStrike" kern="1200" cap="none" spc="-7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97266" y="4713389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37437" y="0"/>
                </a:moveTo>
                <a:lnTo>
                  <a:pt x="437306" y="28574"/>
                </a:lnTo>
                <a:lnTo>
                  <a:pt x="130" y="26568"/>
                </a:lnTo>
                <a:lnTo>
                  <a:pt x="0" y="55143"/>
                </a:lnTo>
                <a:lnTo>
                  <a:pt x="437175" y="57149"/>
                </a:lnTo>
                <a:lnTo>
                  <a:pt x="437043" y="85724"/>
                </a:lnTo>
                <a:lnTo>
                  <a:pt x="522964" y="43256"/>
                </a:lnTo>
                <a:lnTo>
                  <a:pt x="43743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97331" y="4997958"/>
            <a:ext cx="532765" cy="85725"/>
          </a:xfrm>
          <a:custGeom>
            <a:avLst/>
            <a:gdLst/>
            <a:ahLst/>
            <a:cxnLst/>
            <a:rect l="l" t="t" r="r" b="b"/>
            <a:pathLst>
              <a:path w="532764" h="85725">
                <a:moveTo>
                  <a:pt x="446474" y="0"/>
                </a:moveTo>
                <a:lnTo>
                  <a:pt x="446474" y="28575"/>
                </a:lnTo>
                <a:lnTo>
                  <a:pt x="0" y="28575"/>
                </a:lnTo>
                <a:lnTo>
                  <a:pt x="0" y="57150"/>
                </a:lnTo>
                <a:lnTo>
                  <a:pt x="446474" y="57150"/>
                </a:lnTo>
                <a:lnTo>
                  <a:pt x="446474" y="85725"/>
                </a:lnTo>
                <a:lnTo>
                  <a:pt x="532199" y="42862"/>
                </a:lnTo>
                <a:lnTo>
                  <a:pt x="44647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97329" y="3505606"/>
            <a:ext cx="549910" cy="1056005"/>
          </a:xfrm>
          <a:custGeom>
            <a:avLst/>
            <a:gdLst/>
            <a:ahLst/>
            <a:cxnLst/>
            <a:rect l="l" t="t" r="r" b="b"/>
            <a:pathLst>
              <a:path w="549910" h="1056004">
                <a:moveTo>
                  <a:pt x="549300" y="1012761"/>
                </a:moveTo>
                <a:lnTo>
                  <a:pt x="463575" y="969899"/>
                </a:lnTo>
                <a:lnTo>
                  <a:pt x="463575" y="998474"/>
                </a:lnTo>
                <a:lnTo>
                  <a:pt x="288937" y="998474"/>
                </a:lnTo>
                <a:lnTo>
                  <a:pt x="288937" y="525462"/>
                </a:lnTo>
                <a:lnTo>
                  <a:pt x="284734" y="521271"/>
                </a:lnTo>
                <a:lnTo>
                  <a:pt x="284734" y="57150"/>
                </a:lnTo>
                <a:lnTo>
                  <a:pt x="455168" y="57150"/>
                </a:lnTo>
                <a:lnTo>
                  <a:pt x="455168" y="85725"/>
                </a:lnTo>
                <a:lnTo>
                  <a:pt x="540893" y="42862"/>
                </a:lnTo>
                <a:lnTo>
                  <a:pt x="455168" y="0"/>
                </a:lnTo>
                <a:lnTo>
                  <a:pt x="455168" y="28575"/>
                </a:lnTo>
                <a:lnTo>
                  <a:pt x="262559" y="28575"/>
                </a:lnTo>
                <a:lnTo>
                  <a:pt x="256159" y="34963"/>
                </a:lnTo>
                <a:lnTo>
                  <a:pt x="256159" y="519074"/>
                </a:lnTo>
                <a:lnTo>
                  <a:pt x="0" y="519074"/>
                </a:lnTo>
                <a:lnTo>
                  <a:pt x="0" y="547649"/>
                </a:lnTo>
                <a:lnTo>
                  <a:pt x="260362" y="547649"/>
                </a:lnTo>
                <a:lnTo>
                  <a:pt x="260362" y="1020648"/>
                </a:lnTo>
                <a:lnTo>
                  <a:pt x="266750" y="1027049"/>
                </a:lnTo>
                <a:lnTo>
                  <a:pt x="463575" y="1027049"/>
                </a:lnTo>
                <a:lnTo>
                  <a:pt x="463575" y="1055624"/>
                </a:lnTo>
                <a:lnTo>
                  <a:pt x="549300" y="1012761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97176" y="1937003"/>
            <a:ext cx="541655" cy="1458595"/>
          </a:xfrm>
          <a:custGeom>
            <a:avLst/>
            <a:gdLst/>
            <a:ahLst/>
            <a:cxnLst/>
            <a:rect l="l" t="t" r="r" b="b"/>
            <a:pathLst>
              <a:path w="541655" h="1458595">
                <a:moveTo>
                  <a:pt x="541045" y="1196022"/>
                </a:moveTo>
                <a:lnTo>
                  <a:pt x="455079" y="1153642"/>
                </a:lnTo>
                <a:lnTo>
                  <a:pt x="455244" y="1182217"/>
                </a:lnTo>
                <a:lnTo>
                  <a:pt x="275882" y="1183233"/>
                </a:lnTo>
                <a:lnTo>
                  <a:pt x="275882" y="307568"/>
                </a:lnTo>
                <a:lnTo>
                  <a:pt x="446773" y="305828"/>
                </a:lnTo>
                <a:lnTo>
                  <a:pt x="447065" y="334403"/>
                </a:lnTo>
                <a:lnTo>
                  <a:pt x="532345" y="290677"/>
                </a:lnTo>
                <a:lnTo>
                  <a:pt x="446189" y="248678"/>
                </a:lnTo>
                <a:lnTo>
                  <a:pt x="446481" y="277253"/>
                </a:lnTo>
                <a:lnTo>
                  <a:pt x="275882" y="278993"/>
                </a:lnTo>
                <a:lnTo>
                  <a:pt x="275882" y="6388"/>
                </a:lnTo>
                <a:lnTo>
                  <a:pt x="269481" y="0"/>
                </a:lnTo>
                <a:lnTo>
                  <a:pt x="152" y="0"/>
                </a:lnTo>
                <a:lnTo>
                  <a:pt x="152" y="28575"/>
                </a:lnTo>
                <a:lnTo>
                  <a:pt x="247307" y="28575"/>
                </a:lnTo>
                <a:lnTo>
                  <a:pt x="247307" y="279285"/>
                </a:lnTo>
                <a:lnTo>
                  <a:pt x="0" y="281787"/>
                </a:lnTo>
                <a:lnTo>
                  <a:pt x="292" y="310362"/>
                </a:lnTo>
                <a:lnTo>
                  <a:pt x="247307" y="307860"/>
                </a:lnTo>
                <a:lnTo>
                  <a:pt x="247307" y="1183398"/>
                </a:lnTo>
                <a:lnTo>
                  <a:pt x="8763" y="1184732"/>
                </a:lnTo>
                <a:lnTo>
                  <a:pt x="8928" y="1213307"/>
                </a:lnTo>
                <a:lnTo>
                  <a:pt x="247307" y="1211973"/>
                </a:lnTo>
                <a:lnTo>
                  <a:pt x="247307" y="1423479"/>
                </a:lnTo>
                <a:lnTo>
                  <a:pt x="253695" y="1429867"/>
                </a:lnTo>
                <a:lnTo>
                  <a:pt x="437324" y="1429867"/>
                </a:lnTo>
                <a:lnTo>
                  <a:pt x="437324" y="1458442"/>
                </a:lnTo>
                <a:lnTo>
                  <a:pt x="523049" y="1415580"/>
                </a:lnTo>
                <a:lnTo>
                  <a:pt x="437324" y="1372717"/>
                </a:lnTo>
                <a:lnTo>
                  <a:pt x="437324" y="1401292"/>
                </a:lnTo>
                <a:lnTo>
                  <a:pt x="275882" y="1401292"/>
                </a:lnTo>
                <a:lnTo>
                  <a:pt x="275882" y="1211808"/>
                </a:lnTo>
                <a:lnTo>
                  <a:pt x="455409" y="1210792"/>
                </a:lnTo>
                <a:lnTo>
                  <a:pt x="455561" y="1239367"/>
                </a:lnTo>
                <a:lnTo>
                  <a:pt x="541045" y="1196022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24" name="object 24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35" name="object 35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40" name="object 40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37612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74834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 </a:t>
            </a:r>
            <a:r>
              <a:rPr spc="-5" dirty="0"/>
              <a:t>Motion</a:t>
            </a:r>
            <a:r>
              <a:rPr spc="20" dirty="0"/>
              <a:t> </a:t>
            </a:r>
            <a:r>
              <a:rPr spc="-5" dirty="0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20207" y="1577094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5429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Mission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97213" y="1632645"/>
            <a:ext cx="541020" cy="85725"/>
          </a:xfrm>
          <a:custGeom>
            <a:avLst/>
            <a:gdLst/>
            <a:ahLst/>
            <a:cxnLst/>
            <a:rect l="l" t="t" r="r" b="b"/>
            <a:pathLst>
              <a:path w="541019" h="85725">
                <a:moveTo>
                  <a:pt x="455653" y="0"/>
                </a:moveTo>
                <a:lnTo>
                  <a:pt x="455415" y="28573"/>
                </a:lnTo>
                <a:lnTo>
                  <a:pt x="237" y="24786"/>
                </a:lnTo>
                <a:lnTo>
                  <a:pt x="0" y="53361"/>
                </a:lnTo>
                <a:lnTo>
                  <a:pt x="455176" y="57147"/>
                </a:lnTo>
                <a:lnTo>
                  <a:pt x="454939" y="85722"/>
                </a:lnTo>
                <a:lnTo>
                  <a:pt x="541018" y="43573"/>
                </a:lnTo>
                <a:lnTo>
                  <a:pt x="455653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97134" y="1902405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36789" y="0"/>
                </a:moveTo>
                <a:lnTo>
                  <a:pt x="437183" y="28571"/>
                </a:lnTo>
                <a:lnTo>
                  <a:pt x="0" y="34590"/>
                </a:lnTo>
                <a:lnTo>
                  <a:pt x="393" y="63163"/>
                </a:lnTo>
                <a:lnTo>
                  <a:pt x="437577" y="57143"/>
                </a:lnTo>
                <a:lnTo>
                  <a:pt x="437970" y="85716"/>
                </a:lnTo>
                <a:lnTo>
                  <a:pt x="523096" y="41677"/>
                </a:lnTo>
                <a:lnTo>
                  <a:pt x="436789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20207" y="3005744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9212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 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20207" y="4434395"/>
            <a:ext cx="2579370" cy="694055"/>
          </a:xfrm>
          <a:prstGeom prst="rect">
            <a:avLst/>
          </a:prstGeom>
          <a:solidFill>
            <a:srgbClr val="FFF2CC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65087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</a:t>
            </a:r>
            <a:r>
              <a:rPr kumimoji="1" sz="1800" b="0" i="0" u="none" strike="noStrike" kern="1200" cap="none" spc="-1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992344" y="2281420"/>
            <a:ext cx="85725" cy="718820"/>
          </a:xfrm>
          <a:custGeom>
            <a:avLst/>
            <a:gdLst/>
            <a:ahLst/>
            <a:cxnLst/>
            <a:rect l="l" t="t" r="r" b="b"/>
            <a:pathLst>
              <a:path w="85725" h="718819">
                <a:moveTo>
                  <a:pt x="57150" y="0"/>
                </a:moveTo>
                <a:lnTo>
                  <a:pt x="28575" y="0"/>
                </a:lnTo>
                <a:lnTo>
                  <a:pt x="28575" y="632774"/>
                </a:lnTo>
                <a:lnTo>
                  <a:pt x="0" y="632774"/>
                </a:lnTo>
                <a:lnTo>
                  <a:pt x="42863" y="718499"/>
                </a:lnTo>
                <a:lnTo>
                  <a:pt x="85725" y="632774"/>
                </a:lnTo>
                <a:lnTo>
                  <a:pt x="57150" y="632774"/>
                </a:lnTo>
                <a:lnTo>
                  <a:pt x="5715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992344" y="3705469"/>
            <a:ext cx="85725" cy="718820"/>
          </a:xfrm>
          <a:custGeom>
            <a:avLst/>
            <a:gdLst/>
            <a:ahLst/>
            <a:cxnLst/>
            <a:rect l="l" t="t" r="r" b="b"/>
            <a:pathLst>
              <a:path w="85725" h="718820">
                <a:moveTo>
                  <a:pt x="57150" y="0"/>
                </a:moveTo>
                <a:lnTo>
                  <a:pt x="28575" y="0"/>
                </a:lnTo>
                <a:lnTo>
                  <a:pt x="28575" y="632774"/>
                </a:lnTo>
                <a:lnTo>
                  <a:pt x="0" y="632774"/>
                </a:lnTo>
                <a:lnTo>
                  <a:pt x="42863" y="718499"/>
                </a:lnTo>
                <a:lnTo>
                  <a:pt x="85725" y="632774"/>
                </a:lnTo>
                <a:lnTo>
                  <a:pt x="57150" y="632774"/>
                </a:lnTo>
                <a:lnTo>
                  <a:pt x="5715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7069" y="1506588"/>
            <a:ext cx="1421765" cy="8667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lvl="0" indent="462280" algn="r" defTabSz="914400" rtl="0" eaLnBrk="1" fontAlgn="auto" latinLnBrk="0" hangingPunct="1">
              <a:lnSpc>
                <a:spcPct val="131600"/>
              </a:lnSpc>
              <a:spcBef>
                <a:spcPts val="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Current</a:t>
            </a:r>
            <a:r>
              <a:rPr kumimoji="1" sz="1400" b="0" i="0" u="none" strike="noStrike" kern="1200" cap="none" spc="-8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Goal 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</a:t>
            </a:r>
            <a:r>
              <a:rPr kumimoji="1" sz="1400" b="0" i="0" u="none" strike="noStrike" kern="1200" cap="none" spc="-3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</a:t>
            </a:r>
            <a:r>
              <a:rPr kumimoji="1" sz="1400" b="0" i="0" u="none" strike="noStrike" kern="1200" cap="none" spc="-3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 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5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99244" y="4501557"/>
            <a:ext cx="1516380" cy="85725"/>
          </a:xfrm>
          <a:custGeom>
            <a:avLst/>
            <a:gdLst/>
            <a:ahLst/>
            <a:cxnLst/>
            <a:rect l="l" t="t" r="r" b="b"/>
            <a:pathLst>
              <a:path w="1516379" h="85725">
                <a:moveTo>
                  <a:pt x="1430051" y="0"/>
                </a:moveTo>
                <a:lnTo>
                  <a:pt x="1430176" y="28573"/>
                </a:lnTo>
                <a:lnTo>
                  <a:pt x="0" y="34800"/>
                </a:lnTo>
                <a:lnTo>
                  <a:pt x="124" y="63375"/>
                </a:lnTo>
                <a:lnTo>
                  <a:pt x="1430300" y="57148"/>
                </a:lnTo>
                <a:lnTo>
                  <a:pt x="1430425" y="85723"/>
                </a:lnTo>
                <a:lnTo>
                  <a:pt x="1515962" y="42487"/>
                </a:lnTo>
                <a:lnTo>
                  <a:pt x="1430051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07657" y="2441966"/>
            <a:ext cx="9607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Mission</a:t>
            </a:r>
            <a:r>
              <a:rPr kumimoji="1" sz="1400" b="0" i="0" u="none" strike="noStrike" kern="1200" cap="none" spc="-6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Path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64732" y="3889766"/>
            <a:ext cx="15328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Behavior</a:t>
            </a:r>
            <a:r>
              <a:rPr kumimoji="1" sz="1400" b="0" i="0" u="none" strike="noStrike" kern="1200" cap="none" spc="-2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Constraints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087731" y="4204065"/>
            <a:ext cx="138303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Planned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Trajectory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907" y="3037090"/>
            <a:ext cx="12661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1657" y="4582101"/>
            <a:ext cx="1267460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60325" algn="l" defTabSz="914400" rtl="0" eaLnBrk="1" fontAlgn="auto" latinLnBrk="0" hangingPunct="1">
              <a:lnSpc>
                <a:spcPct val="1343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  Dynamic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20906" y="3940028"/>
            <a:ext cx="11969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</a:t>
            </a:r>
            <a:r>
              <a:rPr kumimoji="1" sz="1400" b="0" i="0" u="none" strike="noStrike" kern="1200" cap="none" spc="-70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73763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Grid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97266" y="4713389"/>
            <a:ext cx="523240" cy="85725"/>
          </a:xfrm>
          <a:custGeom>
            <a:avLst/>
            <a:gdLst/>
            <a:ahLst/>
            <a:cxnLst/>
            <a:rect l="l" t="t" r="r" b="b"/>
            <a:pathLst>
              <a:path w="523239" h="85725">
                <a:moveTo>
                  <a:pt x="437437" y="0"/>
                </a:moveTo>
                <a:lnTo>
                  <a:pt x="437306" y="28574"/>
                </a:lnTo>
                <a:lnTo>
                  <a:pt x="130" y="26568"/>
                </a:lnTo>
                <a:lnTo>
                  <a:pt x="0" y="55143"/>
                </a:lnTo>
                <a:lnTo>
                  <a:pt x="437175" y="57149"/>
                </a:lnTo>
                <a:lnTo>
                  <a:pt x="437043" y="85724"/>
                </a:lnTo>
                <a:lnTo>
                  <a:pt x="522964" y="43256"/>
                </a:lnTo>
                <a:lnTo>
                  <a:pt x="437437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897331" y="4997958"/>
            <a:ext cx="532765" cy="85725"/>
          </a:xfrm>
          <a:custGeom>
            <a:avLst/>
            <a:gdLst/>
            <a:ahLst/>
            <a:cxnLst/>
            <a:rect l="l" t="t" r="r" b="b"/>
            <a:pathLst>
              <a:path w="532764" h="85725">
                <a:moveTo>
                  <a:pt x="446474" y="0"/>
                </a:moveTo>
                <a:lnTo>
                  <a:pt x="446474" y="28575"/>
                </a:lnTo>
                <a:lnTo>
                  <a:pt x="0" y="28575"/>
                </a:lnTo>
                <a:lnTo>
                  <a:pt x="0" y="57150"/>
                </a:lnTo>
                <a:lnTo>
                  <a:pt x="446474" y="57150"/>
                </a:lnTo>
                <a:lnTo>
                  <a:pt x="446474" y="85725"/>
                </a:lnTo>
                <a:lnTo>
                  <a:pt x="532199" y="42862"/>
                </a:lnTo>
                <a:lnTo>
                  <a:pt x="446474" y="0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97329" y="3505606"/>
            <a:ext cx="549910" cy="1056005"/>
          </a:xfrm>
          <a:custGeom>
            <a:avLst/>
            <a:gdLst/>
            <a:ahLst/>
            <a:cxnLst/>
            <a:rect l="l" t="t" r="r" b="b"/>
            <a:pathLst>
              <a:path w="549910" h="1056004">
                <a:moveTo>
                  <a:pt x="549300" y="1012761"/>
                </a:moveTo>
                <a:lnTo>
                  <a:pt x="463575" y="969899"/>
                </a:lnTo>
                <a:lnTo>
                  <a:pt x="463575" y="998474"/>
                </a:lnTo>
                <a:lnTo>
                  <a:pt x="288937" y="998474"/>
                </a:lnTo>
                <a:lnTo>
                  <a:pt x="288937" y="525462"/>
                </a:lnTo>
                <a:lnTo>
                  <a:pt x="284734" y="521271"/>
                </a:lnTo>
                <a:lnTo>
                  <a:pt x="284734" y="57150"/>
                </a:lnTo>
                <a:lnTo>
                  <a:pt x="455168" y="57150"/>
                </a:lnTo>
                <a:lnTo>
                  <a:pt x="455168" y="85725"/>
                </a:lnTo>
                <a:lnTo>
                  <a:pt x="540893" y="42862"/>
                </a:lnTo>
                <a:lnTo>
                  <a:pt x="455168" y="0"/>
                </a:lnTo>
                <a:lnTo>
                  <a:pt x="455168" y="28575"/>
                </a:lnTo>
                <a:lnTo>
                  <a:pt x="262559" y="28575"/>
                </a:lnTo>
                <a:lnTo>
                  <a:pt x="256159" y="34963"/>
                </a:lnTo>
                <a:lnTo>
                  <a:pt x="256159" y="519074"/>
                </a:lnTo>
                <a:lnTo>
                  <a:pt x="0" y="519074"/>
                </a:lnTo>
                <a:lnTo>
                  <a:pt x="0" y="547649"/>
                </a:lnTo>
                <a:lnTo>
                  <a:pt x="260362" y="547649"/>
                </a:lnTo>
                <a:lnTo>
                  <a:pt x="260362" y="1020648"/>
                </a:lnTo>
                <a:lnTo>
                  <a:pt x="266750" y="1027049"/>
                </a:lnTo>
                <a:lnTo>
                  <a:pt x="463575" y="1027049"/>
                </a:lnTo>
                <a:lnTo>
                  <a:pt x="463575" y="1055624"/>
                </a:lnTo>
                <a:lnTo>
                  <a:pt x="549300" y="1012761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897176" y="1937003"/>
            <a:ext cx="541655" cy="1458595"/>
          </a:xfrm>
          <a:custGeom>
            <a:avLst/>
            <a:gdLst/>
            <a:ahLst/>
            <a:cxnLst/>
            <a:rect l="l" t="t" r="r" b="b"/>
            <a:pathLst>
              <a:path w="541655" h="1458595">
                <a:moveTo>
                  <a:pt x="541045" y="1196022"/>
                </a:moveTo>
                <a:lnTo>
                  <a:pt x="455079" y="1153642"/>
                </a:lnTo>
                <a:lnTo>
                  <a:pt x="455244" y="1182217"/>
                </a:lnTo>
                <a:lnTo>
                  <a:pt x="275882" y="1183233"/>
                </a:lnTo>
                <a:lnTo>
                  <a:pt x="275882" y="307568"/>
                </a:lnTo>
                <a:lnTo>
                  <a:pt x="446773" y="305828"/>
                </a:lnTo>
                <a:lnTo>
                  <a:pt x="447065" y="334403"/>
                </a:lnTo>
                <a:lnTo>
                  <a:pt x="532345" y="290677"/>
                </a:lnTo>
                <a:lnTo>
                  <a:pt x="446189" y="248678"/>
                </a:lnTo>
                <a:lnTo>
                  <a:pt x="446481" y="277253"/>
                </a:lnTo>
                <a:lnTo>
                  <a:pt x="275882" y="278993"/>
                </a:lnTo>
                <a:lnTo>
                  <a:pt x="275882" y="6388"/>
                </a:lnTo>
                <a:lnTo>
                  <a:pt x="269481" y="0"/>
                </a:lnTo>
                <a:lnTo>
                  <a:pt x="152" y="0"/>
                </a:lnTo>
                <a:lnTo>
                  <a:pt x="152" y="28575"/>
                </a:lnTo>
                <a:lnTo>
                  <a:pt x="247307" y="28575"/>
                </a:lnTo>
                <a:lnTo>
                  <a:pt x="247307" y="279285"/>
                </a:lnTo>
                <a:lnTo>
                  <a:pt x="0" y="281787"/>
                </a:lnTo>
                <a:lnTo>
                  <a:pt x="292" y="310362"/>
                </a:lnTo>
                <a:lnTo>
                  <a:pt x="247307" y="307860"/>
                </a:lnTo>
                <a:lnTo>
                  <a:pt x="247307" y="1183398"/>
                </a:lnTo>
                <a:lnTo>
                  <a:pt x="8763" y="1184732"/>
                </a:lnTo>
                <a:lnTo>
                  <a:pt x="8928" y="1213307"/>
                </a:lnTo>
                <a:lnTo>
                  <a:pt x="247307" y="1211973"/>
                </a:lnTo>
                <a:lnTo>
                  <a:pt x="247307" y="1423479"/>
                </a:lnTo>
                <a:lnTo>
                  <a:pt x="253695" y="1429867"/>
                </a:lnTo>
                <a:lnTo>
                  <a:pt x="437324" y="1429867"/>
                </a:lnTo>
                <a:lnTo>
                  <a:pt x="437324" y="1458442"/>
                </a:lnTo>
                <a:lnTo>
                  <a:pt x="523049" y="1415580"/>
                </a:lnTo>
                <a:lnTo>
                  <a:pt x="437324" y="1372717"/>
                </a:lnTo>
                <a:lnTo>
                  <a:pt x="437324" y="1401292"/>
                </a:lnTo>
                <a:lnTo>
                  <a:pt x="275882" y="1401292"/>
                </a:lnTo>
                <a:lnTo>
                  <a:pt x="275882" y="1211808"/>
                </a:lnTo>
                <a:lnTo>
                  <a:pt x="455409" y="1210792"/>
                </a:lnTo>
                <a:lnTo>
                  <a:pt x="455561" y="1239367"/>
                </a:lnTo>
                <a:lnTo>
                  <a:pt x="541045" y="1196022"/>
                </a:lnTo>
                <a:close/>
              </a:path>
            </a:pathLst>
          </a:custGeom>
          <a:solidFill>
            <a:srgbClr val="073763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23" name="object 23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34" name="object 34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39" name="object 39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0" name="object 50"/>
          <p:cNvSpPr/>
          <p:nvPr/>
        </p:nvSpPr>
        <p:spPr>
          <a:xfrm>
            <a:off x="6916056" y="1255013"/>
            <a:ext cx="3775551" cy="308780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3" name="object 53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8932985" y="237392"/>
            <a:ext cx="2611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Conformal </a:t>
            </a:r>
            <a:r>
              <a:rPr kumimoji="1" lang="en-US" altLang="ja-JP" dirty="0" smtClean="0"/>
              <a:t>Lattice</a:t>
            </a:r>
            <a:r>
              <a:rPr kumimoji="1" lang="ja-JP" altLang="en-US" dirty="0" smtClean="0"/>
              <a:t>（格子）</a:t>
            </a:r>
            <a:r>
              <a:rPr kumimoji="1" lang="en-US" altLang="ja-JP" dirty="0" smtClean="0"/>
              <a:t> </a:t>
            </a:r>
            <a:r>
              <a:rPr kumimoji="1" lang="en-US" altLang="ja-JP" dirty="0" smtClean="0"/>
              <a:t>Planning</a:t>
            </a:r>
            <a:r>
              <a:rPr kumimoji="1" lang="ja-JP" altLang="en-US" dirty="0" err="1" smtClean="0"/>
              <a:t>、</a:t>
            </a:r>
            <a:r>
              <a:rPr kumimoji="1" lang="ja-JP" altLang="en-US" dirty="0" smtClean="0"/>
              <a:t>コース</a:t>
            </a:r>
            <a:r>
              <a:rPr kumimoji="1" lang="en-US" altLang="ja-JP" dirty="0" smtClean="0"/>
              <a:t>4</a:t>
            </a:r>
            <a:r>
              <a:rPr kumimoji="1" lang="ja-JP" altLang="en-US" dirty="0" smtClean="0"/>
              <a:t>で紹介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707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for</a:t>
            </a:r>
            <a:r>
              <a:rPr sz="3600" spc="-35" dirty="0">
                <a:solidFill>
                  <a:srgbClr val="002060"/>
                </a:solidFill>
              </a:rPr>
              <a:t> </a:t>
            </a:r>
            <a:r>
              <a:rPr sz="3600" spc="-5" dirty="0">
                <a:solidFill>
                  <a:srgbClr val="002060"/>
                </a:solidFill>
              </a:rPr>
              <a:t>perception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4817110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Essential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correctly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perceiving  environment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965" y="2739277"/>
            <a:ext cx="5369655" cy="217816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Comparison</a:t>
            </a:r>
            <a:r>
              <a:rPr kumimoji="1" sz="2650" b="0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metrics: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Resolution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Field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view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r>
              <a:rPr kumimoji="1" lang="ja-JP" altLang="en-US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（画像の一番明るい色調と一番暗い色調の差（同じ色）、高い</a:t>
            </a:r>
            <a:r>
              <a:rPr kumimoji="1" lang="en-US" altLang="ja-JP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 range</a:t>
            </a:r>
            <a:r>
              <a:rPr kumimoji="1" lang="ja-JP" altLang="en-US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は夜の運転に大事）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966" y="4832591"/>
            <a:ext cx="4821555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Trade-off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between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resolution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FOV?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704115" y="3439100"/>
            <a:ext cx="4304752" cy="27785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7238" y="973033"/>
            <a:ext cx="2062480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154940" rIns="0" bIns="0" rtlCol="0">
            <a:spAutoFit/>
          </a:bodyPr>
          <a:lstStyle/>
          <a:p>
            <a:pPr marL="482600" marR="0" lvl="0" indent="0" algn="l" defTabSz="914400" rtl="0" eaLnBrk="1" fontAlgn="auto" latinLnBrk="0" hangingPunct="1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Camera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01838" y="1505733"/>
            <a:ext cx="1473200" cy="1308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533" y="444249"/>
            <a:ext cx="185229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exteroceptive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011283" y="3872046"/>
            <a:ext cx="2183133" cy="259045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Dynamic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range: the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difference between the </a:t>
            </a:r>
            <a:r>
              <a:rPr kumimoji="1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darkest</a:t>
            </a:r>
            <a:r>
              <a:rPr kumimoji="1" sz="1100" b="0" i="0" u="none" strike="noStrike" kern="1200" cap="none" spc="-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the lightest </a:t>
            </a: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tones</a:t>
            </a:r>
            <a:r>
              <a:rPr kumimoji="1" lang="ja-JP" alt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（色調、しきちょう）</a:t>
            </a: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an image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High  dynamic range is critical for self-driving  vehicles due to the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highly variable lighting  conditions encountered while driving  especially at</a:t>
            </a:r>
            <a:r>
              <a:rPr kumimoji="1" sz="11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night.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A tone is one of the lighter, darker, or</a:t>
            </a:r>
            <a:r>
              <a:rPr kumimoji="1" sz="11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brighter 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shades of the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same</a:t>
            </a:r>
            <a:r>
              <a:rPr kumimoji="1" sz="1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color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A shade of a particular color is one of </a:t>
            </a: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its</a:t>
            </a:r>
            <a:r>
              <a:rPr kumimoji="1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different</a:t>
            </a:r>
            <a:r>
              <a:rPr kumimoji="1" sz="1100" b="0" i="0" u="none" strike="noStrike" kern="1200" cap="none" spc="-5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-26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forms. For example, emerald green and olive  green are shades of</a:t>
            </a:r>
            <a:r>
              <a:rPr kumimoji="1" sz="11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green.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4046" y="5198816"/>
            <a:ext cx="2975772" cy="139012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広い</a:t>
            </a:r>
            <a:r>
              <a:rPr kumimoji="1" lang="en-US" altLang="ja-JP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FOV</a:t>
            </a:r>
            <a:r>
              <a:rPr kumimoji="1" lang="ja-JP" altLang="en-US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は、視野を広げるが、</a:t>
            </a:r>
            <a:r>
              <a:rPr kumimoji="1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あるオブジェクトのピクセル数</a:t>
            </a:r>
            <a:r>
              <a:rPr lang="ja-JP" altLang="en-US" dirty="0" smtClean="0">
                <a:solidFill>
                  <a:prstClr val="black"/>
                </a:solidFill>
                <a:latin typeface="Arial"/>
                <a:cs typeface="Arial"/>
              </a:rPr>
              <a:t>が減る</a:t>
            </a:r>
            <a:endParaRPr kumimoji="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Wider field of view permits a larger </a:t>
            </a: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viewing</a:t>
            </a:r>
            <a:r>
              <a:rPr kumimoji="1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region</a:t>
            </a:r>
            <a:r>
              <a:rPr kumimoji="1" sz="1100" b="0" i="0" u="none" strike="noStrike" kern="120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 the environment. But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fewer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pixels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that  absorb light from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one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particular</a:t>
            </a:r>
            <a:r>
              <a:rPr kumimoji="1" sz="1100" b="0" i="0" u="none" strike="noStrike" kern="1200" cap="none" spc="-3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object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9969718" y="1025703"/>
            <a:ext cx="2036618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Camera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</a:t>
            </a:r>
            <a:r>
              <a:rPr kumimoji="1" sz="1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passive（受動的）,</a:t>
            </a:r>
            <a:r>
              <a:rPr kumimoji="1" sz="10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light-collecting 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sensor</a:t>
            </a:r>
            <a:endParaRPr kumimoji="1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19659" y="3227206"/>
            <a:ext cx="3631758" cy="2205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Resolution 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the number of pixels that </a:t>
            </a: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</a:t>
            </a:r>
            <a:r>
              <a:rPr kumimoji="1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</a:t>
            </a:r>
            <a:r>
              <a:rPr kumimoji="1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image</a:t>
            </a:r>
            <a:r>
              <a:rPr kumimoji="1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10024261" y="2632498"/>
            <a:ext cx="2183133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Field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View: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horizontal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vertical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angular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19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extent that is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visible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to the camera, and can  be varied through lens selection and</a:t>
            </a:r>
            <a:r>
              <a:rPr kumimoji="1" sz="10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zoom. </a:t>
            </a:r>
          </a:p>
        </p:txBody>
      </p:sp>
      <p:cxnSp>
        <p:nvCxnSpPr>
          <p:cNvPr id="22" name="直線矢印コネクタ 21"/>
          <p:cNvCxnSpPr>
            <a:endCxn id="19" idx="1"/>
          </p:cNvCxnSpPr>
          <p:nvPr/>
        </p:nvCxnSpPr>
        <p:spPr>
          <a:xfrm flipV="1">
            <a:off x="2867891" y="2965923"/>
            <a:ext cx="7156370" cy="77329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/>
          <p:cNvCxnSpPr>
            <a:endCxn id="15" idx="1"/>
          </p:cNvCxnSpPr>
          <p:nvPr/>
        </p:nvCxnSpPr>
        <p:spPr>
          <a:xfrm>
            <a:off x="3006436" y="4099431"/>
            <a:ext cx="7004847" cy="106784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042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7813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 </a:t>
            </a:r>
            <a:r>
              <a:rPr spc="-5" dirty="0"/>
              <a:t>Vehicle</a:t>
            </a:r>
            <a:r>
              <a:rPr spc="35" dirty="0"/>
              <a:t> </a:t>
            </a:r>
            <a:r>
              <a:rPr spc="-5" dirty="0"/>
              <a:t>Controller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67846" y="3498646"/>
            <a:ext cx="2579370" cy="694055"/>
          </a:xfrm>
          <a:prstGeom prst="rect">
            <a:avLst/>
          </a:prstGeom>
          <a:solidFill>
            <a:srgbClr val="FCE5CD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40957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Steering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46947" y="3953035"/>
            <a:ext cx="1633855" cy="85725"/>
          </a:xfrm>
          <a:custGeom>
            <a:avLst/>
            <a:gdLst/>
            <a:ahLst/>
            <a:cxnLst/>
            <a:rect l="l" t="t" r="r" b="b"/>
            <a:pathLst>
              <a:path w="1633854" h="85725">
                <a:moveTo>
                  <a:pt x="1548074" y="0"/>
                </a:moveTo>
                <a:lnTo>
                  <a:pt x="1548074" y="28574"/>
                </a:lnTo>
                <a:lnTo>
                  <a:pt x="0" y="28574"/>
                </a:lnTo>
                <a:lnTo>
                  <a:pt x="0" y="57149"/>
                </a:lnTo>
                <a:lnTo>
                  <a:pt x="1548074" y="57149"/>
                </a:lnTo>
                <a:lnTo>
                  <a:pt x="1548074" y="85724"/>
                </a:lnTo>
                <a:lnTo>
                  <a:pt x="1633799" y="42862"/>
                </a:lnTo>
                <a:lnTo>
                  <a:pt x="1548074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8297" y="3649317"/>
            <a:ext cx="10966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Steering</a:t>
            </a:r>
            <a:r>
              <a:rPr kumimoji="1" sz="1400" b="0" i="0" u="none" strike="noStrike" kern="1200" cap="none" spc="-4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Angle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122" y="2736493"/>
            <a:ext cx="1383030" cy="7143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Planned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Trajectory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r>
              <a:rPr kumimoji="1" sz="14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898509" y="2821134"/>
            <a:ext cx="547370" cy="504190"/>
            <a:chOff x="1898509" y="2821134"/>
            <a:chExt cx="547370" cy="504190"/>
          </a:xfrm>
        </p:grpSpPr>
        <p:sp>
          <p:nvSpPr>
            <p:cNvPr id="8" name="object 8"/>
            <p:cNvSpPr/>
            <p:nvPr/>
          </p:nvSpPr>
          <p:spPr>
            <a:xfrm>
              <a:off x="1912796" y="3310846"/>
              <a:ext cx="518795" cy="0"/>
            </a:xfrm>
            <a:custGeom>
              <a:avLst/>
              <a:gdLst/>
              <a:ahLst/>
              <a:cxnLst/>
              <a:rect l="l" t="t" r="r" b="b"/>
              <a:pathLst>
                <a:path w="518794">
                  <a:moveTo>
                    <a:pt x="0" y="0"/>
                  </a:moveTo>
                  <a:lnTo>
                    <a:pt x="518700" y="1"/>
                  </a:lnTo>
                </a:path>
              </a:pathLst>
            </a:custGeom>
            <a:ln w="28575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912796" y="2835422"/>
              <a:ext cx="398780" cy="0"/>
            </a:xfrm>
            <a:custGeom>
              <a:avLst/>
              <a:gdLst/>
              <a:ahLst/>
              <a:cxnLst/>
              <a:rect l="l" t="t" r="r" b="b"/>
              <a:pathLst>
                <a:path w="398780">
                  <a:moveTo>
                    <a:pt x="0" y="0"/>
                  </a:moveTo>
                  <a:lnTo>
                    <a:pt x="398400" y="1"/>
                  </a:lnTo>
                </a:path>
              </a:pathLst>
            </a:custGeom>
            <a:ln w="28575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767846" y="2050846"/>
            <a:ext cx="2579370" cy="694055"/>
          </a:xfrm>
          <a:prstGeom prst="rect">
            <a:avLst/>
          </a:prstGeom>
          <a:solidFill>
            <a:srgbClr val="FCE5CD"/>
          </a:solidFill>
          <a:ln w="38100">
            <a:solidFill>
              <a:srgbClr val="002A5C"/>
            </a:solidFill>
          </a:ln>
        </p:spPr>
        <p:txBody>
          <a:bodyPr vert="horz" wrap="square" lIns="0" tIns="201295" rIns="0" bIns="0" rtlCol="0">
            <a:spAutoFit/>
          </a:bodyPr>
          <a:lstStyle/>
          <a:p>
            <a:pPr marL="396875" marR="0" lvl="0" indent="0" algn="l" defTabSz="914400" rtl="0" eaLnBrk="1" fontAlgn="auto" latinLnBrk="0" hangingPunct="1">
              <a:lnSpc>
                <a:spcPct val="100000"/>
              </a:lnSpc>
              <a:spcBef>
                <a:spcPts val="15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Velocity</a:t>
            </a:r>
            <a:r>
              <a:rPr kumimoji="1" sz="1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346947" y="2200435"/>
            <a:ext cx="1633855" cy="85725"/>
          </a:xfrm>
          <a:custGeom>
            <a:avLst/>
            <a:gdLst/>
            <a:ahLst/>
            <a:cxnLst/>
            <a:rect l="l" t="t" r="r" b="b"/>
            <a:pathLst>
              <a:path w="1633854" h="85725">
                <a:moveTo>
                  <a:pt x="1548074" y="0"/>
                </a:moveTo>
                <a:lnTo>
                  <a:pt x="1548074" y="28575"/>
                </a:lnTo>
                <a:lnTo>
                  <a:pt x="0" y="28575"/>
                </a:lnTo>
                <a:lnTo>
                  <a:pt x="0" y="57150"/>
                </a:lnTo>
                <a:lnTo>
                  <a:pt x="1548074" y="57150"/>
                </a:lnTo>
                <a:lnTo>
                  <a:pt x="1548074" y="85725"/>
                </a:lnTo>
                <a:lnTo>
                  <a:pt x="1633799" y="42862"/>
                </a:lnTo>
                <a:lnTo>
                  <a:pt x="1548074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78297" y="1896717"/>
            <a:ext cx="141287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Throttle</a:t>
            </a:r>
            <a:r>
              <a:rPr kumimoji="1" sz="1400" b="0" i="0" u="none" strike="noStrike" kern="1200" cap="none" spc="-4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percentage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88629" y="2083282"/>
            <a:ext cx="485775" cy="2009775"/>
          </a:xfrm>
          <a:custGeom>
            <a:avLst/>
            <a:gdLst/>
            <a:ahLst/>
            <a:cxnLst/>
            <a:rect l="l" t="t" r="r" b="b"/>
            <a:pathLst>
              <a:path w="485775" h="2009775">
                <a:moveTo>
                  <a:pt x="485584" y="50749"/>
                </a:moveTo>
                <a:lnTo>
                  <a:pt x="404279" y="0"/>
                </a:lnTo>
                <a:lnTo>
                  <a:pt x="401472" y="29679"/>
                </a:lnTo>
                <a:lnTo>
                  <a:pt x="10541" y="28371"/>
                </a:lnTo>
                <a:lnTo>
                  <a:pt x="6896" y="29870"/>
                </a:lnTo>
                <a:lnTo>
                  <a:pt x="1511" y="35229"/>
                </a:lnTo>
                <a:lnTo>
                  <a:pt x="0" y="38874"/>
                </a:lnTo>
                <a:lnTo>
                  <a:pt x="0" y="777151"/>
                </a:lnTo>
                <a:lnTo>
                  <a:pt x="0" y="785139"/>
                </a:lnTo>
                <a:lnTo>
                  <a:pt x="0" y="1523441"/>
                </a:lnTo>
                <a:lnTo>
                  <a:pt x="1511" y="1527086"/>
                </a:lnTo>
                <a:lnTo>
                  <a:pt x="6896" y="1532445"/>
                </a:lnTo>
                <a:lnTo>
                  <a:pt x="10541" y="1533944"/>
                </a:lnTo>
                <a:lnTo>
                  <a:pt x="131775" y="1533537"/>
                </a:lnTo>
                <a:lnTo>
                  <a:pt x="131775" y="1970824"/>
                </a:lnTo>
                <a:lnTo>
                  <a:pt x="133286" y="1974469"/>
                </a:lnTo>
                <a:lnTo>
                  <a:pt x="138684" y="1979828"/>
                </a:lnTo>
                <a:lnTo>
                  <a:pt x="142341" y="1981327"/>
                </a:lnTo>
                <a:lnTo>
                  <a:pt x="385038" y="1980031"/>
                </a:lnTo>
                <a:lnTo>
                  <a:pt x="387845" y="2009686"/>
                </a:lnTo>
                <a:lnTo>
                  <a:pt x="469163" y="1958975"/>
                </a:lnTo>
                <a:lnTo>
                  <a:pt x="379793" y="1924342"/>
                </a:lnTo>
                <a:lnTo>
                  <a:pt x="382346" y="1951469"/>
                </a:lnTo>
                <a:lnTo>
                  <a:pt x="160350" y="1952650"/>
                </a:lnTo>
                <a:lnTo>
                  <a:pt x="160350" y="1533436"/>
                </a:lnTo>
                <a:lnTo>
                  <a:pt x="393382" y="1532623"/>
                </a:lnTo>
                <a:lnTo>
                  <a:pt x="396201" y="1562315"/>
                </a:lnTo>
                <a:lnTo>
                  <a:pt x="477481" y="1511541"/>
                </a:lnTo>
                <a:lnTo>
                  <a:pt x="388099" y="1476971"/>
                </a:lnTo>
                <a:lnTo>
                  <a:pt x="390664" y="1504061"/>
                </a:lnTo>
                <a:lnTo>
                  <a:pt x="160350" y="1504861"/>
                </a:lnTo>
                <a:lnTo>
                  <a:pt x="160350" y="1248575"/>
                </a:lnTo>
                <a:lnTo>
                  <a:pt x="160197" y="1248575"/>
                </a:lnTo>
                <a:lnTo>
                  <a:pt x="160197" y="567829"/>
                </a:lnTo>
                <a:lnTo>
                  <a:pt x="385203" y="566623"/>
                </a:lnTo>
                <a:lnTo>
                  <a:pt x="388023" y="596290"/>
                </a:lnTo>
                <a:lnTo>
                  <a:pt x="469315" y="545515"/>
                </a:lnTo>
                <a:lnTo>
                  <a:pt x="379920" y="510946"/>
                </a:lnTo>
                <a:lnTo>
                  <a:pt x="382498" y="538060"/>
                </a:lnTo>
                <a:lnTo>
                  <a:pt x="137972" y="539369"/>
                </a:lnTo>
                <a:lnTo>
                  <a:pt x="131622" y="545757"/>
                </a:lnTo>
                <a:lnTo>
                  <a:pt x="131622" y="1280223"/>
                </a:lnTo>
                <a:lnTo>
                  <a:pt x="131775" y="1280223"/>
                </a:lnTo>
                <a:lnTo>
                  <a:pt x="131775" y="1504962"/>
                </a:lnTo>
                <a:lnTo>
                  <a:pt x="28575" y="1505305"/>
                </a:lnTo>
                <a:lnTo>
                  <a:pt x="28575" y="785139"/>
                </a:lnTo>
                <a:lnTo>
                  <a:pt x="28575" y="777151"/>
                </a:lnTo>
                <a:lnTo>
                  <a:pt x="28575" y="56997"/>
                </a:lnTo>
                <a:lnTo>
                  <a:pt x="398767" y="58242"/>
                </a:lnTo>
                <a:lnTo>
                  <a:pt x="396201" y="85344"/>
                </a:lnTo>
                <a:lnTo>
                  <a:pt x="485584" y="50749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346947" y="2657635"/>
            <a:ext cx="1633855" cy="85725"/>
          </a:xfrm>
          <a:custGeom>
            <a:avLst/>
            <a:gdLst/>
            <a:ahLst/>
            <a:cxnLst/>
            <a:rect l="l" t="t" r="r" b="b"/>
            <a:pathLst>
              <a:path w="1633854" h="85725">
                <a:moveTo>
                  <a:pt x="1548074" y="0"/>
                </a:moveTo>
                <a:lnTo>
                  <a:pt x="1548074" y="28575"/>
                </a:lnTo>
                <a:lnTo>
                  <a:pt x="0" y="28575"/>
                </a:lnTo>
                <a:lnTo>
                  <a:pt x="0" y="57150"/>
                </a:lnTo>
                <a:lnTo>
                  <a:pt x="1548074" y="57150"/>
                </a:lnTo>
                <a:lnTo>
                  <a:pt x="1548074" y="85725"/>
                </a:lnTo>
                <a:lnTo>
                  <a:pt x="1633799" y="42862"/>
                </a:lnTo>
                <a:lnTo>
                  <a:pt x="1548074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297" y="2353917"/>
            <a:ext cx="1266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Brake</a:t>
            </a:r>
            <a:r>
              <a:rPr kumimoji="1" sz="1400" b="0" i="0" u="none" strike="noStrike" kern="1200" cap="none" spc="-3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4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percentage</a:t>
            </a:r>
            <a:endParaRPr kumimoji="1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17" name="object 17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28" name="object 28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33" name="object 33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29008" y="444804"/>
            <a:ext cx="2590800" cy="97462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Both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controllers calculate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current errors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tracking</a:t>
            </a:r>
            <a:r>
              <a:rPr kumimoji="1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performance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 local plan, and adjust  the current actuation commands to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minimize  the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errors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going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forward.つまりできるだけ local</a:t>
            </a:r>
            <a:r>
              <a:rPr kumimoji="1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planner</a:t>
            </a:r>
            <a:r>
              <a:rPr kumimoji="1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のplanned</a:t>
            </a:r>
            <a:r>
              <a:rPr kumimoji="1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trajectoryに沿って進 むように 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48" name="object 48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280706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78390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Software Architecture </a:t>
            </a:r>
            <a:r>
              <a:rPr dirty="0"/>
              <a:t>| </a:t>
            </a:r>
            <a:r>
              <a:rPr spc="-5" dirty="0"/>
              <a:t>System</a:t>
            </a:r>
            <a:r>
              <a:rPr spc="25" dirty="0"/>
              <a:t> </a:t>
            </a:r>
            <a:r>
              <a:rPr spc="-5" dirty="0"/>
              <a:t>Supervisor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99854" y="2842746"/>
            <a:ext cx="1766570" cy="781050"/>
            <a:chOff x="299854" y="2842746"/>
            <a:chExt cx="1766570" cy="781050"/>
          </a:xfrm>
        </p:grpSpPr>
        <p:sp>
          <p:nvSpPr>
            <p:cNvPr id="4" name="object 4"/>
            <p:cNvSpPr/>
            <p:nvPr/>
          </p:nvSpPr>
          <p:spPr>
            <a:xfrm>
              <a:off x="1178082" y="284750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14141" y="2934813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4">
                  <a:moveTo>
                    <a:pt x="1625187" y="0"/>
                  </a:moveTo>
                  <a:lnTo>
                    <a:pt x="112450" y="0"/>
                  </a:lnTo>
                  <a:lnTo>
                    <a:pt x="68679" y="8836"/>
                  </a:lnTo>
                  <a:lnTo>
                    <a:pt x="32936" y="32935"/>
                  </a:lnTo>
                  <a:lnTo>
                    <a:pt x="8836" y="68679"/>
                  </a:lnTo>
                  <a:lnTo>
                    <a:pt x="0" y="112450"/>
                  </a:lnTo>
                  <a:lnTo>
                    <a:pt x="0" y="562239"/>
                  </a:lnTo>
                  <a:lnTo>
                    <a:pt x="8836" y="606010"/>
                  </a:lnTo>
                  <a:lnTo>
                    <a:pt x="32936" y="641754"/>
                  </a:lnTo>
                  <a:lnTo>
                    <a:pt x="68679" y="665853"/>
                  </a:lnTo>
                  <a:lnTo>
                    <a:pt x="112450" y="674690"/>
                  </a:lnTo>
                  <a:lnTo>
                    <a:pt x="1625187" y="674690"/>
                  </a:lnTo>
                  <a:lnTo>
                    <a:pt x="1668958" y="665853"/>
                  </a:lnTo>
                  <a:lnTo>
                    <a:pt x="1704701" y="641754"/>
                  </a:lnTo>
                  <a:lnTo>
                    <a:pt x="1728801" y="606010"/>
                  </a:lnTo>
                  <a:lnTo>
                    <a:pt x="1737638" y="562239"/>
                  </a:lnTo>
                  <a:lnTo>
                    <a:pt x="1737638" y="112450"/>
                  </a:lnTo>
                  <a:lnTo>
                    <a:pt x="1728801" y="68679"/>
                  </a:lnTo>
                  <a:lnTo>
                    <a:pt x="1704701" y="32935"/>
                  </a:lnTo>
                  <a:lnTo>
                    <a:pt x="1668958" y="8836"/>
                  </a:lnTo>
                  <a:lnTo>
                    <a:pt x="1625187" y="0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14141" y="2934813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4">
                  <a:moveTo>
                    <a:pt x="0" y="112450"/>
                  </a:moveTo>
                  <a:lnTo>
                    <a:pt x="8836" y="68679"/>
                  </a:lnTo>
                  <a:lnTo>
                    <a:pt x="32935" y="32936"/>
                  </a:lnTo>
                  <a:lnTo>
                    <a:pt x="68679" y="8836"/>
                  </a:lnTo>
                  <a:lnTo>
                    <a:pt x="112450" y="0"/>
                  </a:lnTo>
                  <a:lnTo>
                    <a:pt x="1625188" y="0"/>
                  </a:lnTo>
                  <a:lnTo>
                    <a:pt x="1668958" y="8836"/>
                  </a:lnTo>
                  <a:lnTo>
                    <a:pt x="1704702" y="32936"/>
                  </a:lnTo>
                  <a:lnTo>
                    <a:pt x="1728801" y="68679"/>
                  </a:lnTo>
                  <a:lnTo>
                    <a:pt x="1737638" y="112450"/>
                  </a:lnTo>
                  <a:lnTo>
                    <a:pt x="1737638" y="562239"/>
                  </a:lnTo>
                  <a:lnTo>
                    <a:pt x="1728801" y="606010"/>
                  </a:lnTo>
                  <a:lnTo>
                    <a:pt x="1704702" y="641753"/>
                  </a:lnTo>
                  <a:lnTo>
                    <a:pt x="1668958" y="665853"/>
                  </a:lnTo>
                  <a:lnTo>
                    <a:pt x="1625188" y="674690"/>
                  </a:lnTo>
                  <a:lnTo>
                    <a:pt x="112450" y="674690"/>
                  </a:lnTo>
                  <a:lnTo>
                    <a:pt x="68679" y="665853"/>
                  </a:lnTo>
                  <a:lnTo>
                    <a:pt x="32935" y="641753"/>
                  </a:lnTo>
                  <a:lnTo>
                    <a:pt x="8836" y="606010"/>
                  </a:lnTo>
                  <a:lnTo>
                    <a:pt x="0" y="562239"/>
                  </a:lnTo>
                  <a:lnTo>
                    <a:pt x="0" y="112450"/>
                  </a:lnTo>
                  <a:close/>
                </a:path>
              </a:pathLst>
            </a:custGeom>
            <a:ln w="28575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2873" y="3129093"/>
            <a:ext cx="140017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</a:t>
            </a:r>
            <a:r>
              <a:rPr kumimoji="1" sz="1600" b="0" i="0" u="none" strike="noStrike" kern="1200" cap="none" spc="-7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Planning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0562" y="1385168"/>
            <a:ext cx="1766570" cy="703580"/>
            <a:chOff x="290562" y="1385168"/>
            <a:chExt cx="1766570" cy="703580"/>
          </a:xfrm>
        </p:grpSpPr>
        <p:sp>
          <p:nvSpPr>
            <p:cNvPr id="9" name="object 9"/>
            <p:cNvSpPr/>
            <p:nvPr/>
          </p:nvSpPr>
          <p:spPr>
            <a:xfrm>
              <a:off x="304850" y="1399456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5">
                  <a:moveTo>
                    <a:pt x="1625188" y="0"/>
                  </a:moveTo>
                  <a:lnTo>
                    <a:pt x="112450" y="0"/>
                  </a:lnTo>
                  <a:lnTo>
                    <a:pt x="68679" y="8836"/>
                  </a:lnTo>
                  <a:lnTo>
                    <a:pt x="32935" y="32935"/>
                  </a:lnTo>
                  <a:lnTo>
                    <a:pt x="8836" y="68679"/>
                  </a:lnTo>
                  <a:lnTo>
                    <a:pt x="0" y="112450"/>
                  </a:lnTo>
                  <a:lnTo>
                    <a:pt x="0" y="562239"/>
                  </a:lnTo>
                  <a:lnTo>
                    <a:pt x="8836" y="606009"/>
                  </a:lnTo>
                  <a:lnTo>
                    <a:pt x="32935" y="641753"/>
                  </a:lnTo>
                  <a:lnTo>
                    <a:pt x="68679" y="665853"/>
                  </a:lnTo>
                  <a:lnTo>
                    <a:pt x="112450" y="674690"/>
                  </a:lnTo>
                  <a:lnTo>
                    <a:pt x="1625188" y="674690"/>
                  </a:lnTo>
                  <a:lnTo>
                    <a:pt x="1668958" y="665853"/>
                  </a:lnTo>
                  <a:lnTo>
                    <a:pt x="1704701" y="641753"/>
                  </a:lnTo>
                  <a:lnTo>
                    <a:pt x="1728800" y="606009"/>
                  </a:lnTo>
                  <a:lnTo>
                    <a:pt x="1737637" y="562239"/>
                  </a:lnTo>
                  <a:lnTo>
                    <a:pt x="1737637" y="112450"/>
                  </a:lnTo>
                  <a:lnTo>
                    <a:pt x="1728800" y="68679"/>
                  </a:lnTo>
                  <a:lnTo>
                    <a:pt x="1704701" y="32935"/>
                  </a:lnTo>
                  <a:lnTo>
                    <a:pt x="1668958" y="8836"/>
                  </a:lnTo>
                  <a:lnTo>
                    <a:pt x="1625188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04850" y="1399456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5">
                  <a:moveTo>
                    <a:pt x="0" y="112450"/>
                  </a:moveTo>
                  <a:lnTo>
                    <a:pt x="8836" y="68679"/>
                  </a:lnTo>
                  <a:lnTo>
                    <a:pt x="32935" y="32936"/>
                  </a:lnTo>
                  <a:lnTo>
                    <a:pt x="68679" y="8836"/>
                  </a:lnTo>
                  <a:lnTo>
                    <a:pt x="112450" y="0"/>
                  </a:lnTo>
                  <a:lnTo>
                    <a:pt x="1625188" y="0"/>
                  </a:lnTo>
                  <a:lnTo>
                    <a:pt x="1668958" y="8836"/>
                  </a:lnTo>
                  <a:lnTo>
                    <a:pt x="1704702" y="32936"/>
                  </a:lnTo>
                  <a:lnTo>
                    <a:pt x="1728801" y="68679"/>
                  </a:lnTo>
                  <a:lnTo>
                    <a:pt x="1737638" y="112450"/>
                  </a:lnTo>
                  <a:lnTo>
                    <a:pt x="1737638" y="562239"/>
                  </a:lnTo>
                  <a:lnTo>
                    <a:pt x="1728801" y="606010"/>
                  </a:lnTo>
                  <a:lnTo>
                    <a:pt x="1704702" y="641753"/>
                  </a:lnTo>
                  <a:lnTo>
                    <a:pt x="1668958" y="665853"/>
                  </a:lnTo>
                  <a:lnTo>
                    <a:pt x="1625188" y="674690"/>
                  </a:lnTo>
                  <a:lnTo>
                    <a:pt x="112450" y="674690"/>
                  </a:lnTo>
                  <a:lnTo>
                    <a:pt x="68679" y="665853"/>
                  </a:lnTo>
                  <a:lnTo>
                    <a:pt x="32935" y="641753"/>
                  </a:lnTo>
                  <a:lnTo>
                    <a:pt x="8836" y="606010"/>
                  </a:lnTo>
                  <a:lnTo>
                    <a:pt x="0" y="562239"/>
                  </a:lnTo>
                  <a:lnTo>
                    <a:pt x="0" y="112450"/>
                  </a:lnTo>
                  <a:close/>
                </a:path>
              </a:pathLst>
            </a:custGeom>
            <a:ln w="28575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29156" y="1471815"/>
            <a:ext cx="108839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08585" marR="5080" lvl="0" indent="-96520" algn="l" defTabSz="914400" rtl="0" eaLnBrk="1" fontAlgn="auto" latinLnBrk="0" hangingPunct="1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  Perception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94976" y="2158531"/>
            <a:ext cx="1766570" cy="703580"/>
            <a:chOff x="294976" y="2158531"/>
            <a:chExt cx="1766570" cy="703580"/>
          </a:xfrm>
        </p:grpSpPr>
        <p:sp>
          <p:nvSpPr>
            <p:cNvPr id="13" name="object 13"/>
            <p:cNvSpPr/>
            <p:nvPr/>
          </p:nvSpPr>
          <p:spPr>
            <a:xfrm>
              <a:off x="309264" y="2172818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5">
                  <a:moveTo>
                    <a:pt x="1625187" y="0"/>
                  </a:moveTo>
                  <a:lnTo>
                    <a:pt x="112450" y="0"/>
                  </a:lnTo>
                  <a:lnTo>
                    <a:pt x="68679" y="8837"/>
                  </a:lnTo>
                  <a:lnTo>
                    <a:pt x="32935" y="32936"/>
                  </a:lnTo>
                  <a:lnTo>
                    <a:pt x="8836" y="68680"/>
                  </a:lnTo>
                  <a:lnTo>
                    <a:pt x="0" y="112450"/>
                  </a:lnTo>
                  <a:lnTo>
                    <a:pt x="0" y="562239"/>
                  </a:lnTo>
                  <a:lnTo>
                    <a:pt x="8836" y="606010"/>
                  </a:lnTo>
                  <a:lnTo>
                    <a:pt x="32935" y="641754"/>
                  </a:lnTo>
                  <a:lnTo>
                    <a:pt x="68679" y="665853"/>
                  </a:lnTo>
                  <a:lnTo>
                    <a:pt x="112450" y="674690"/>
                  </a:lnTo>
                  <a:lnTo>
                    <a:pt x="1625187" y="674690"/>
                  </a:lnTo>
                  <a:lnTo>
                    <a:pt x="1668957" y="665853"/>
                  </a:lnTo>
                  <a:lnTo>
                    <a:pt x="1704701" y="641754"/>
                  </a:lnTo>
                  <a:lnTo>
                    <a:pt x="1728801" y="606010"/>
                  </a:lnTo>
                  <a:lnTo>
                    <a:pt x="1737638" y="562239"/>
                  </a:lnTo>
                  <a:lnTo>
                    <a:pt x="1737638" y="112450"/>
                  </a:lnTo>
                  <a:lnTo>
                    <a:pt x="1728801" y="68680"/>
                  </a:lnTo>
                  <a:lnTo>
                    <a:pt x="1704701" y="32936"/>
                  </a:lnTo>
                  <a:lnTo>
                    <a:pt x="1668957" y="8837"/>
                  </a:lnTo>
                  <a:lnTo>
                    <a:pt x="1625187" y="0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309264" y="2172818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5">
                  <a:moveTo>
                    <a:pt x="0" y="112450"/>
                  </a:moveTo>
                  <a:lnTo>
                    <a:pt x="8836" y="68679"/>
                  </a:lnTo>
                  <a:lnTo>
                    <a:pt x="32935" y="32936"/>
                  </a:lnTo>
                  <a:lnTo>
                    <a:pt x="68679" y="8836"/>
                  </a:lnTo>
                  <a:lnTo>
                    <a:pt x="112450" y="0"/>
                  </a:lnTo>
                  <a:lnTo>
                    <a:pt x="1625188" y="0"/>
                  </a:lnTo>
                  <a:lnTo>
                    <a:pt x="1668958" y="8836"/>
                  </a:lnTo>
                  <a:lnTo>
                    <a:pt x="1704702" y="32936"/>
                  </a:lnTo>
                  <a:lnTo>
                    <a:pt x="1728801" y="68679"/>
                  </a:lnTo>
                  <a:lnTo>
                    <a:pt x="1737638" y="112450"/>
                  </a:lnTo>
                  <a:lnTo>
                    <a:pt x="1737638" y="562239"/>
                  </a:lnTo>
                  <a:lnTo>
                    <a:pt x="1728801" y="606010"/>
                  </a:lnTo>
                  <a:lnTo>
                    <a:pt x="1704702" y="641753"/>
                  </a:lnTo>
                  <a:lnTo>
                    <a:pt x="1668958" y="665853"/>
                  </a:lnTo>
                  <a:lnTo>
                    <a:pt x="1625188" y="674690"/>
                  </a:lnTo>
                  <a:lnTo>
                    <a:pt x="112450" y="674690"/>
                  </a:lnTo>
                  <a:lnTo>
                    <a:pt x="68679" y="665853"/>
                  </a:lnTo>
                  <a:lnTo>
                    <a:pt x="32935" y="641753"/>
                  </a:lnTo>
                  <a:lnTo>
                    <a:pt x="8836" y="606010"/>
                  </a:lnTo>
                  <a:lnTo>
                    <a:pt x="0" y="562239"/>
                  </a:lnTo>
                  <a:lnTo>
                    <a:pt x="0" y="112450"/>
                  </a:lnTo>
                  <a:close/>
                </a:path>
              </a:pathLst>
            </a:custGeom>
            <a:ln w="28575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33570" y="2245178"/>
            <a:ext cx="1088390" cy="51498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76530" marR="5080" lvl="0" indent="-164465" algn="l" defTabSz="914400" rtl="0" eaLnBrk="1" fontAlgn="auto" latinLnBrk="0" hangingPunct="1">
              <a:lnSpc>
                <a:spcPct val="100699"/>
              </a:lnSpc>
              <a:spcBef>
                <a:spcPts val="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ent  Mapping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290561" y="3682540"/>
            <a:ext cx="1766570" cy="703580"/>
            <a:chOff x="290561" y="3682540"/>
            <a:chExt cx="1766570" cy="703580"/>
          </a:xfrm>
        </p:grpSpPr>
        <p:sp>
          <p:nvSpPr>
            <p:cNvPr id="17" name="object 17"/>
            <p:cNvSpPr/>
            <p:nvPr/>
          </p:nvSpPr>
          <p:spPr>
            <a:xfrm>
              <a:off x="304849" y="3696827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4">
                  <a:moveTo>
                    <a:pt x="1625187" y="0"/>
                  </a:moveTo>
                  <a:lnTo>
                    <a:pt x="112450" y="0"/>
                  </a:lnTo>
                  <a:lnTo>
                    <a:pt x="68679" y="8837"/>
                  </a:lnTo>
                  <a:lnTo>
                    <a:pt x="32935" y="32936"/>
                  </a:lnTo>
                  <a:lnTo>
                    <a:pt x="8836" y="68680"/>
                  </a:lnTo>
                  <a:lnTo>
                    <a:pt x="0" y="112450"/>
                  </a:lnTo>
                  <a:lnTo>
                    <a:pt x="0" y="562239"/>
                  </a:lnTo>
                  <a:lnTo>
                    <a:pt x="8836" y="606010"/>
                  </a:lnTo>
                  <a:lnTo>
                    <a:pt x="32935" y="641754"/>
                  </a:lnTo>
                  <a:lnTo>
                    <a:pt x="68679" y="665853"/>
                  </a:lnTo>
                  <a:lnTo>
                    <a:pt x="112450" y="674690"/>
                  </a:lnTo>
                  <a:lnTo>
                    <a:pt x="1625187" y="674690"/>
                  </a:lnTo>
                  <a:lnTo>
                    <a:pt x="1668958" y="665853"/>
                  </a:lnTo>
                  <a:lnTo>
                    <a:pt x="1704701" y="641754"/>
                  </a:lnTo>
                  <a:lnTo>
                    <a:pt x="1728800" y="606010"/>
                  </a:lnTo>
                  <a:lnTo>
                    <a:pt x="1737637" y="562239"/>
                  </a:lnTo>
                  <a:lnTo>
                    <a:pt x="1737637" y="112450"/>
                  </a:lnTo>
                  <a:lnTo>
                    <a:pt x="1728800" y="68680"/>
                  </a:lnTo>
                  <a:lnTo>
                    <a:pt x="1704701" y="32936"/>
                  </a:lnTo>
                  <a:lnTo>
                    <a:pt x="1668958" y="8837"/>
                  </a:lnTo>
                  <a:lnTo>
                    <a:pt x="1625187" y="0"/>
                  </a:lnTo>
                  <a:close/>
                </a:path>
              </a:pathLst>
            </a:custGeom>
            <a:solidFill>
              <a:srgbClr val="FCE5CD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304849" y="3696827"/>
              <a:ext cx="1737995" cy="675005"/>
            </a:xfrm>
            <a:custGeom>
              <a:avLst/>
              <a:gdLst/>
              <a:ahLst/>
              <a:cxnLst/>
              <a:rect l="l" t="t" r="r" b="b"/>
              <a:pathLst>
                <a:path w="1737995" h="675004">
                  <a:moveTo>
                    <a:pt x="0" y="112450"/>
                  </a:moveTo>
                  <a:lnTo>
                    <a:pt x="8836" y="68679"/>
                  </a:lnTo>
                  <a:lnTo>
                    <a:pt x="32935" y="32936"/>
                  </a:lnTo>
                  <a:lnTo>
                    <a:pt x="68679" y="8836"/>
                  </a:lnTo>
                  <a:lnTo>
                    <a:pt x="112450" y="0"/>
                  </a:lnTo>
                  <a:lnTo>
                    <a:pt x="1625188" y="0"/>
                  </a:lnTo>
                  <a:lnTo>
                    <a:pt x="1668958" y="8836"/>
                  </a:lnTo>
                  <a:lnTo>
                    <a:pt x="1704702" y="32936"/>
                  </a:lnTo>
                  <a:lnTo>
                    <a:pt x="1728801" y="68679"/>
                  </a:lnTo>
                  <a:lnTo>
                    <a:pt x="1737638" y="112450"/>
                  </a:lnTo>
                  <a:lnTo>
                    <a:pt x="1737638" y="562239"/>
                  </a:lnTo>
                  <a:lnTo>
                    <a:pt x="1728801" y="606010"/>
                  </a:lnTo>
                  <a:lnTo>
                    <a:pt x="1704702" y="641753"/>
                  </a:lnTo>
                  <a:lnTo>
                    <a:pt x="1668958" y="665853"/>
                  </a:lnTo>
                  <a:lnTo>
                    <a:pt x="1625188" y="674690"/>
                  </a:lnTo>
                  <a:lnTo>
                    <a:pt x="112450" y="674690"/>
                  </a:lnTo>
                  <a:lnTo>
                    <a:pt x="68679" y="665853"/>
                  </a:lnTo>
                  <a:lnTo>
                    <a:pt x="32935" y="641753"/>
                  </a:lnTo>
                  <a:lnTo>
                    <a:pt x="8836" y="606010"/>
                  </a:lnTo>
                  <a:lnTo>
                    <a:pt x="0" y="562239"/>
                  </a:lnTo>
                  <a:lnTo>
                    <a:pt x="0" y="112450"/>
                  </a:lnTo>
                  <a:close/>
                </a:path>
              </a:pathLst>
            </a:custGeom>
            <a:ln w="28575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41868" y="3891107"/>
            <a:ext cx="8629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ll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er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7636" y="1783706"/>
            <a:ext cx="1576705" cy="2157095"/>
          </a:xfrm>
          <a:prstGeom prst="rect">
            <a:avLst/>
          </a:prstGeom>
          <a:solidFill>
            <a:srgbClr val="CFE2F3"/>
          </a:solidFill>
          <a:ln w="38100">
            <a:solidFill>
              <a:srgbClr val="073763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7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65455" marR="458470" lvl="0" indent="45085" algn="l" defTabSz="914400" rtl="0" eaLnBrk="1" fontAlgn="auto" latinLnBrk="0" hangingPunct="1">
              <a:lnSpc>
                <a:spcPct val="100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Sensor  </a:t>
            </a:r>
            <a:r>
              <a:rPr kumimoji="1" sz="16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pu</a:t>
            </a:r>
            <a:r>
              <a:rPr kumimoji="1" sz="16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38955" y="2429140"/>
            <a:ext cx="2214880" cy="804545"/>
          </a:xfrm>
          <a:prstGeom prst="rect">
            <a:avLst/>
          </a:prstGeom>
          <a:solidFill>
            <a:srgbClr val="F4CCCC"/>
          </a:solidFill>
          <a:ln w="38100">
            <a:solidFill>
              <a:srgbClr val="002A5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7241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1" sz="1600" b="0" i="0" u="none" strike="noStrike" kern="1200" cap="none" spc="-1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975484" y="2460246"/>
            <a:ext cx="2214880" cy="804545"/>
          </a:xfrm>
          <a:prstGeom prst="rect">
            <a:avLst/>
          </a:prstGeom>
          <a:solidFill>
            <a:srgbClr val="F4CCCC"/>
          </a:solidFill>
          <a:ln w="38100">
            <a:solidFill>
              <a:srgbClr val="002A5C"/>
            </a:solidFill>
          </a:ln>
        </p:spPr>
        <p:txBody>
          <a:bodyPr vert="horz" wrap="square" lIns="0" tIns="127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39395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Hardware</a:t>
            </a:r>
            <a:r>
              <a:rPr kumimoji="1" sz="1600" b="0" i="0" u="none" strike="noStrike" kern="1200" cap="none" spc="-1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042477" y="1722513"/>
            <a:ext cx="996950" cy="2326005"/>
          </a:xfrm>
          <a:custGeom>
            <a:avLst/>
            <a:gdLst/>
            <a:ahLst/>
            <a:cxnLst/>
            <a:rect l="l" t="t" r="r" b="b"/>
            <a:pathLst>
              <a:path w="996950" h="2326004">
                <a:moveTo>
                  <a:pt x="996543" y="1108989"/>
                </a:moveTo>
                <a:lnTo>
                  <a:pt x="996416" y="1108925"/>
                </a:lnTo>
                <a:lnTo>
                  <a:pt x="910742" y="1066038"/>
                </a:lnTo>
                <a:lnTo>
                  <a:pt x="910640" y="1094613"/>
                </a:lnTo>
                <a:lnTo>
                  <a:pt x="514273" y="1094613"/>
                </a:lnTo>
                <a:lnTo>
                  <a:pt x="514273" y="725779"/>
                </a:lnTo>
                <a:lnTo>
                  <a:pt x="512521" y="724027"/>
                </a:lnTo>
                <a:lnTo>
                  <a:pt x="512521" y="6400"/>
                </a:lnTo>
                <a:lnTo>
                  <a:pt x="506120" y="0"/>
                </a:lnTo>
                <a:lnTo>
                  <a:pt x="0" y="0"/>
                </a:lnTo>
                <a:lnTo>
                  <a:pt x="0" y="28575"/>
                </a:lnTo>
                <a:lnTo>
                  <a:pt x="483946" y="28575"/>
                </a:lnTo>
                <a:lnTo>
                  <a:pt x="483946" y="719378"/>
                </a:lnTo>
                <a:lnTo>
                  <a:pt x="3492" y="719378"/>
                </a:lnTo>
                <a:lnTo>
                  <a:pt x="3492" y="747953"/>
                </a:lnTo>
                <a:lnTo>
                  <a:pt x="483946" y="747953"/>
                </a:lnTo>
                <a:lnTo>
                  <a:pt x="483946" y="1101039"/>
                </a:lnTo>
                <a:lnTo>
                  <a:pt x="483946" y="1116799"/>
                </a:lnTo>
                <a:lnTo>
                  <a:pt x="483946" y="1535366"/>
                </a:lnTo>
                <a:lnTo>
                  <a:pt x="9296" y="1535366"/>
                </a:lnTo>
                <a:lnTo>
                  <a:pt x="9296" y="1563941"/>
                </a:lnTo>
                <a:lnTo>
                  <a:pt x="483946" y="1563941"/>
                </a:lnTo>
                <a:lnTo>
                  <a:pt x="483946" y="2297379"/>
                </a:lnTo>
                <a:lnTo>
                  <a:pt x="0" y="2297379"/>
                </a:lnTo>
                <a:lnTo>
                  <a:pt x="0" y="2325954"/>
                </a:lnTo>
                <a:lnTo>
                  <a:pt x="506120" y="2325954"/>
                </a:lnTo>
                <a:lnTo>
                  <a:pt x="512521" y="2319553"/>
                </a:lnTo>
                <a:lnTo>
                  <a:pt x="512521" y="1562201"/>
                </a:lnTo>
                <a:lnTo>
                  <a:pt x="517169" y="1557540"/>
                </a:lnTo>
                <a:lnTo>
                  <a:pt x="517169" y="1123276"/>
                </a:lnTo>
                <a:lnTo>
                  <a:pt x="910640" y="1123276"/>
                </a:lnTo>
                <a:lnTo>
                  <a:pt x="910640" y="1151763"/>
                </a:lnTo>
                <a:lnTo>
                  <a:pt x="910818" y="1151724"/>
                </a:lnTo>
                <a:lnTo>
                  <a:pt x="910818" y="1151851"/>
                </a:lnTo>
                <a:lnTo>
                  <a:pt x="996543" y="1108989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413976" y="2819703"/>
            <a:ext cx="561975" cy="85725"/>
          </a:xfrm>
          <a:custGeom>
            <a:avLst/>
            <a:gdLst/>
            <a:ahLst/>
            <a:cxnLst/>
            <a:rect l="l" t="t" r="r" b="b"/>
            <a:pathLst>
              <a:path w="561975" h="85725">
                <a:moveTo>
                  <a:pt x="475820" y="0"/>
                </a:moveTo>
                <a:lnTo>
                  <a:pt x="475795" y="28575"/>
                </a:lnTo>
                <a:lnTo>
                  <a:pt x="25" y="28155"/>
                </a:lnTo>
                <a:lnTo>
                  <a:pt x="0" y="56730"/>
                </a:lnTo>
                <a:lnTo>
                  <a:pt x="475769" y="57150"/>
                </a:lnTo>
                <a:lnTo>
                  <a:pt x="475745" y="85725"/>
                </a:lnTo>
                <a:lnTo>
                  <a:pt x="561507" y="42937"/>
                </a:lnTo>
                <a:lnTo>
                  <a:pt x="475820" y="0"/>
                </a:lnTo>
                <a:close/>
              </a:path>
            </a:pathLst>
          </a:custGeom>
          <a:solidFill>
            <a:srgbClr val="002A5C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83445" y="4701166"/>
            <a:ext cx="5013325" cy="1952625"/>
            <a:chOff x="5683445" y="4701166"/>
            <a:chExt cx="5013325" cy="1952625"/>
          </a:xfrm>
        </p:grpSpPr>
        <p:sp>
          <p:nvSpPr>
            <p:cNvPr id="26" name="object 26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5003399" y="0"/>
                  </a:moveTo>
                  <a:lnTo>
                    <a:pt x="0" y="0"/>
                  </a:lnTo>
                  <a:lnTo>
                    <a:pt x="0" y="1942799"/>
                  </a:lnTo>
                  <a:lnTo>
                    <a:pt x="5003399" y="1942799"/>
                  </a:lnTo>
                  <a:lnTo>
                    <a:pt x="5003399" y="0"/>
                  </a:lnTo>
                  <a:close/>
                </a:path>
              </a:pathLst>
            </a:custGeom>
            <a:solidFill>
              <a:srgbClr val="CFE2F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5688208" y="4705929"/>
              <a:ext cx="5003800" cy="1943100"/>
            </a:xfrm>
            <a:custGeom>
              <a:avLst/>
              <a:gdLst/>
              <a:ahLst/>
              <a:cxnLst/>
              <a:rect l="l" t="t" r="r" b="b"/>
              <a:pathLst>
                <a:path w="5003800" h="1943100">
                  <a:moveTo>
                    <a:pt x="0" y="0"/>
                  </a:moveTo>
                  <a:lnTo>
                    <a:pt x="5003400" y="0"/>
                  </a:lnTo>
                  <a:lnTo>
                    <a:pt x="5003400" y="1942800"/>
                  </a:lnTo>
                  <a:lnTo>
                    <a:pt x="0" y="1942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2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7774557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6172271" y="6038471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0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6758258" y="5753887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8" y="0"/>
                  </a:moveTo>
                  <a:lnTo>
                    <a:pt x="107753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3" y="646499"/>
                  </a:lnTo>
                  <a:lnTo>
                    <a:pt x="722948" y="646499"/>
                  </a:lnTo>
                  <a:lnTo>
                    <a:pt x="764890" y="638032"/>
                  </a:lnTo>
                  <a:lnTo>
                    <a:pt x="799140" y="614940"/>
                  </a:lnTo>
                  <a:lnTo>
                    <a:pt x="822232" y="580689"/>
                  </a:lnTo>
                  <a:lnTo>
                    <a:pt x="830700" y="538747"/>
                  </a:lnTo>
                  <a:lnTo>
                    <a:pt x="830700" y="107751"/>
                  </a:lnTo>
                  <a:lnTo>
                    <a:pt x="822232" y="65810"/>
                  </a:lnTo>
                  <a:lnTo>
                    <a:pt x="799140" y="31559"/>
                  </a:lnTo>
                  <a:lnTo>
                    <a:pt x="764890" y="8467"/>
                  </a:lnTo>
                  <a:lnTo>
                    <a:pt x="72294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6757371" y="485231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6907608" y="5036692"/>
            <a:ext cx="542925" cy="270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marR="5080" lvl="0" indent="-81915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172271" y="4837252"/>
            <a:ext cx="3213100" cy="675640"/>
            <a:chOff x="6172271" y="4837252"/>
            <a:chExt cx="3213100" cy="675640"/>
          </a:xfrm>
        </p:grpSpPr>
        <p:sp>
          <p:nvSpPr>
            <p:cNvPr id="37" name="object 37"/>
            <p:cNvSpPr/>
            <p:nvPr/>
          </p:nvSpPr>
          <p:spPr>
            <a:xfrm>
              <a:off x="6172271" y="5138532"/>
              <a:ext cx="586105" cy="76200"/>
            </a:xfrm>
            <a:custGeom>
              <a:avLst/>
              <a:gdLst/>
              <a:ahLst/>
              <a:cxnLst/>
              <a:rect l="l" t="t" r="r" b="b"/>
              <a:pathLst>
                <a:path w="586104" h="76200">
                  <a:moveTo>
                    <a:pt x="510053" y="0"/>
                  </a:moveTo>
                  <a:lnTo>
                    <a:pt x="509780" y="33336"/>
                  </a:lnTo>
                  <a:lnTo>
                    <a:pt x="77" y="29160"/>
                  </a:lnTo>
                  <a:lnTo>
                    <a:pt x="0" y="38685"/>
                  </a:lnTo>
                  <a:lnTo>
                    <a:pt x="509703" y="42861"/>
                  </a:lnTo>
                  <a:lnTo>
                    <a:pt x="509428" y="76197"/>
                  </a:lnTo>
                  <a:lnTo>
                    <a:pt x="585938" y="38722"/>
                  </a:lnTo>
                  <a:lnTo>
                    <a:pt x="510053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1189147" y="0"/>
                  </a:moveTo>
                  <a:lnTo>
                    <a:pt x="107750" y="0"/>
                  </a:lnTo>
                  <a:lnTo>
                    <a:pt x="65808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1"/>
                  </a:lnTo>
                  <a:lnTo>
                    <a:pt x="0" y="538749"/>
                  </a:lnTo>
                  <a:lnTo>
                    <a:pt x="8467" y="580690"/>
                  </a:lnTo>
                  <a:lnTo>
                    <a:pt x="31559" y="614940"/>
                  </a:lnTo>
                  <a:lnTo>
                    <a:pt x="65808" y="638032"/>
                  </a:lnTo>
                  <a:lnTo>
                    <a:pt x="107750" y="646499"/>
                  </a:lnTo>
                  <a:lnTo>
                    <a:pt x="1189147" y="646499"/>
                  </a:lnTo>
                  <a:lnTo>
                    <a:pt x="1231089" y="638032"/>
                  </a:lnTo>
                  <a:lnTo>
                    <a:pt x="1265340" y="614940"/>
                  </a:lnTo>
                  <a:lnTo>
                    <a:pt x="1288432" y="580690"/>
                  </a:lnTo>
                  <a:lnTo>
                    <a:pt x="1296899" y="538749"/>
                  </a:lnTo>
                  <a:lnTo>
                    <a:pt x="1296899" y="107751"/>
                  </a:lnTo>
                  <a:lnTo>
                    <a:pt x="1288432" y="65810"/>
                  </a:lnTo>
                  <a:lnTo>
                    <a:pt x="1265340" y="31559"/>
                  </a:lnTo>
                  <a:lnTo>
                    <a:pt x="1231089" y="8467"/>
                  </a:lnTo>
                  <a:lnTo>
                    <a:pt x="1189147" y="0"/>
                  </a:lnTo>
                  <a:close/>
                </a:path>
              </a:pathLst>
            </a:custGeom>
            <a:solidFill>
              <a:srgbClr val="EAD1D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073891" y="4851539"/>
              <a:ext cx="1297305" cy="647065"/>
            </a:xfrm>
            <a:custGeom>
              <a:avLst/>
              <a:gdLst/>
              <a:ahLst/>
              <a:cxnLst/>
              <a:rect l="l" t="t" r="r" b="b"/>
              <a:pathLst>
                <a:path w="1297304" h="647064">
                  <a:moveTo>
                    <a:pt x="0" y="107751"/>
                  </a:moveTo>
                  <a:lnTo>
                    <a:pt x="8467" y="65809"/>
                  </a:lnTo>
                  <a:lnTo>
                    <a:pt x="31559" y="31559"/>
                  </a:lnTo>
                  <a:lnTo>
                    <a:pt x="65809" y="8467"/>
                  </a:lnTo>
                  <a:lnTo>
                    <a:pt x="107751" y="0"/>
                  </a:lnTo>
                  <a:lnTo>
                    <a:pt x="1189148" y="0"/>
                  </a:lnTo>
                  <a:lnTo>
                    <a:pt x="1231090" y="8467"/>
                  </a:lnTo>
                  <a:lnTo>
                    <a:pt x="1265340" y="31559"/>
                  </a:lnTo>
                  <a:lnTo>
                    <a:pt x="1288432" y="65809"/>
                  </a:lnTo>
                  <a:lnTo>
                    <a:pt x="1296900" y="107751"/>
                  </a:lnTo>
                  <a:lnTo>
                    <a:pt x="1296900" y="538748"/>
                  </a:lnTo>
                  <a:lnTo>
                    <a:pt x="1288432" y="580690"/>
                  </a:lnTo>
                  <a:lnTo>
                    <a:pt x="1265340" y="614940"/>
                  </a:lnTo>
                  <a:lnTo>
                    <a:pt x="1231090" y="638032"/>
                  </a:lnTo>
                  <a:lnTo>
                    <a:pt x="1189148" y="646500"/>
                  </a:lnTo>
                  <a:lnTo>
                    <a:pt x="107751" y="646500"/>
                  </a:lnTo>
                  <a:lnTo>
                    <a:pt x="65809" y="638032"/>
                  </a:lnTo>
                  <a:lnTo>
                    <a:pt x="31559" y="614940"/>
                  </a:lnTo>
                  <a:lnTo>
                    <a:pt x="8467" y="580690"/>
                  </a:lnTo>
                  <a:lnTo>
                    <a:pt x="0" y="538748"/>
                  </a:lnTo>
                  <a:lnTo>
                    <a:pt x="0" y="107751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339753" y="5096875"/>
            <a:ext cx="77851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r>
              <a:rPr kumimoji="1" sz="800" b="0" i="0" u="none" strike="noStrike" kern="1200" cap="none" spc="-2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761447" y="4752206"/>
            <a:ext cx="4852670" cy="1814195"/>
            <a:chOff x="5761447" y="4752206"/>
            <a:chExt cx="4852670" cy="1814195"/>
          </a:xfrm>
        </p:grpSpPr>
        <p:sp>
          <p:nvSpPr>
            <p:cNvPr id="42" name="object 42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722947" y="0"/>
                  </a:moveTo>
                  <a:lnTo>
                    <a:pt x="107751" y="0"/>
                  </a:lnTo>
                  <a:lnTo>
                    <a:pt x="65810" y="8467"/>
                  </a:lnTo>
                  <a:lnTo>
                    <a:pt x="31559" y="31559"/>
                  </a:lnTo>
                  <a:lnTo>
                    <a:pt x="8467" y="65810"/>
                  </a:lnTo>
                  <a:lnTo>
                    <a:pt x="0" y="107752"/>
                  </a:lnTo>
                  <a:lnTo>
                    <a:pt x="0" y="538747"/>
                  </a:lnTo>
                  <a:lnTo>
                    <a:pt x="8467" y="580689"/>
                  </a:lnTo>
                  <a:lnTo>
                    <a:pt x="31559" y="614940"/>
                  </a:lnTo>
                  <a:lnTo>
                    <a:pt x="65810" y="638032"/>
                  </a:lnTo>
                  <a:lnTo>
                    <a:pt x="107751" y="646499"/>
                  </a:lnTo>
                  <a:lnTo>
                    <a:pt x="722947" y="646499"/>
                  </a:lnTo>
                  <a:lnTo>
                    <a:pt x="764889" y="638032"/>
                  </a:lnTo>
                  <a:lnTo>
                    <a:pt x="799139" y="614940"/>
                  </a:lnTo>
                  <a:lnTo>
                    <a:pt x="822231" y="580689"/>
                  </a:lnTo>
                  <a:lnTo>
                    <a:pt x="830699" y="538747"/>
                  </a:lnTo>
                  <a:lnTo>
                    <a:pt x="830699" y="107752"/>
                  </a:lnTo>
                  <a:lnTo>
                    <a:pt x="822231" y="65810"/>
                  </a:lnTo>
                  <a:lnTo>
                    <a:pt x="799139" y="31559"/>
                  </a:lnTo>
                  <a:lnTo>
                    <a:pt x="764889" y="8467"/>
                  </a:lnTo>
                  <a:lnTo>
                    <a:pt x="72294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8820161" y="5753888"/>
              <a:ext cx="831215" cy="647065"/>
            </a:xfrm>
            <a:custGeom>
              <a:avLst/>
              <a:gdLst/>
              <a:ahLst/>
              <a:cxnLst/>
              <a:rect l="l" t="t" r="r" b="b"/>
              <a:pathLst>
                <a:path w="831215" h="647064">
                  <a:moveTo>
                    <a:pt x="0" y="107752"/>
                  </a:moveTo>
                  <a:lnTo>
                    <a:pt x="8467" y="65810"/>
                  </a:lnTo>
                  <a:lnTo>
                    <a:pt x="31559" y="31559"/>
                  </a:lnTo>
                  <a:lnTo>
                    <a:pt x="65810" y="8467"/>
                  </a:lnTo>
                  <a:lnTo>
                    <a:pt x="107752" y="0"/>
                  </a:lnTo>
                  <a:lnTo>
                    <a:pt x="722947" y="0"/>
                  </a:lnTo>
                  <a:lnTo>
                    <a:pt x="764889" y="8467"/>
                  </a:lnTo>
                  <a:lnTo>
                    <a:pt x="799140" y="31559"/>
                  </a:lnTo>
                  <a:lnTo>
                    <a:pt x="822232" y="65810"/>
                  </a:lnTo>
                  <a:lnTo>
                    <a:pt x="830700" y="107752"/>
                  </a:lnTo>
                  <a:lnTo>
                    <a:pt x="830700" y="538747"/>
                  </a:lnTo>
                  <a:lnTo>
                    <a:pt x="822232" y="580689"/>
                  </a:lnTo>
                  <a:lnTo>
                    <a:pt x="799140" y="614940"/>
                  </a:lnTo>
                  <a:lnTo>
                    <a:pt x="764889" y="638032"/>
                  </a:lnTo>
                  <a:lnTo>
                    <a:pt x="722947" y="646500"/>
                  </a:lnTo>
                  <a:lnTo>
                    <a:pt x="107752" y="646500"/>
                  </a:lnTo>
                  <a:lnTo>
                    <a:pt x="65810" y="638032"/>
                  </a:lnTo>
                  <a:lnTo>
                    <a:pt x="31559" y="614940"/>
                  </a:lnTo>
                  <a:lnTo>
                    <a:pt x="8467" y="580689"/>
                  </a:lnTo>
                  <a:lnTo>
                    <a:pt x="0" y="538747"/>
                  </a:lnTo>
                  <a:lnTo>
                    <a:pt x="0" y="107752"/>
                  </a:lnTo>
                  <a:close/>
                </a:path>
              </a:pathLst>
            </a:custGeom>
            <a:ln w="28575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100"/>
                  </a:lnTo>
                  <a:lnTo>
                    <a:pt x="750299" y="1739100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5780497" y="4771256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2A5C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750299" y="0"/>
                  </a:moveTo>
                  <a:lnTo>
                    <a:pt x="0" y="0"/>
                  </a:lnTo>
                  <a:lnTo>
                    <a:pt x="0" y="1739099"/>
                  </a:lnTo>
                  <a:lnTo>
                    <a:pt x="750299" y="1739099"/>
                  </a:lnTo>
                  <a:lnTo>
                    <a:pt x="75029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9844600" y="4807779"/>
              <a:ext cx="750570" cy="1739264"/>
            </a:xfrm>
            <a:custGeom>
              <a:avLst/>
              <a:gdLst/>
              <a:ahLst/>
              <a:cxnLst/>
              <a:rect l="l" t="t" r="r" b="b"/>
              <a:pathLst>
                <a:path w="750570" h="1739265">
                  <a:moveTo>
                    <a:pt x="0" y="0"/>
                  </a:moveTo>
                  <a:lnTo>
                    <a:pt x="750300" y="0"/>
                  </a:lnTo>
                  <a:lnTo>
                    <a:pt x="750300" y="1739100"/>
                  </a:lnTo>
                  <a:lnTo>
                    <a:pt x="0" y="17391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73763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172721" y="5498818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>
                  <a:moveTo>
                    <a:pt x="0" y="0"/>
                  </a:moveTo>
                  <a:lnTo>
                    <a:pt x="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7134890" y="5498818"/>
              <a:ext cx="76835" cy="255270"/>
            </a:xfrm>
            <a:custGeom>
              <a:avLst/>
              <a:gdLst/>
              <a:ahLst/>
              <a:cxnLst/>
              <a:rect l="l" t="t" r="r" b="b"/>
              <a:pathLst>
                <a:path w="76834" h="255270">
                  <a:moveTo>
                    <a:pt x="37832" y="0"/>
                  </a:moveTo>
                  <a:lnTo>
                    <a:pt x="0" y="76333"/>
                  </a:lnTo>
                  <a:lnTo>
                    <a:pt x="33337" y="76216"/>
                  </a:lnTo>
                  <a:lnTo>
                    <a:pt x="33699" y="178817"/>
                  </a:lnTo>
                  <a:lnTo>
                    <a:pt x="363" y="178934"/>
                  </a:lnTo>
                  <a:lnTo>
                    <a:pt x="38731" y="254999"/>
                  </a:lnTo>
                  <a:lnTo>
                    <a:pt x="76561" y="178665"/>
                  </a:lnTo>
                  <a:lnTo>
                    <a:pt x="43224" y="178783"/>
                  </a:lnTo>
                  <a:lnTo>
                    <a:pt x="42862" y="76182"/>
                  </a:lnTo>
                  <a:lnTo>
                    <a:pt x="76200" y="76065"/>
                  </a:lnTo>
                  <a:lnTo>
                    <a:pt x="37832" y="0"/>
                  </a:lnTo>
                  <a:close/>
                </a:path>
              </a:pathLst>
            </a:custGeom>
            <a:solidFill>
              <a:srgbClr val="073763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7588957" y="6039038"/>
              <a:ext cx="1857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8605258" y="6039038"/>
              <a:ext cx="2148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9650876" y="6039067"/>
              <a:ext cx="1914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3038955" y="3245413"/>
            <a:ext cx="2237538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analyzing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inconsistencies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between the</a:t>
            </a:r>
            <a:r>
              <a:rPr kumimoji="1" sz="1000" b="0" i="0" u="none" strike="noStrike" kern="1200" cap="none" spc="-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outputs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all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modules </a:t>
            </a:r>
          </a:p>
        </p:txBody>
      </p:sp>
      <p:sp>
        <p:nvSpPr>
          <p:cNvPr id="57" name="object 57"/>
          <p:cNvSpPr txBox="1"/>
          <p:nvPr/>
        </p:nvSpPr>
        <p:spPr>
          <a:xfrm>
            <a:off x="5984991" y="5512995"/>
            <a:ext cx="34163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29209" marR="5080" lvl="0" indent="-1714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nso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Output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8" name="object 5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Actuation</a:t>
            </a:r>
          </a:p>
        </p:txBody>
      </p:sp>
      <p:sp>
        <p:nvSpPr>
          <p:cNvPr id="59" name="object 59"/>
          <p:cNvSpPr txBox="1"/>
          <p:nvPr/>
        </p:nvSpPr>
        <p:spPr>
          <a:xfrm>
            <a:off x="6895795" y="5949326"/>
            <a:ext cx="555625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60960" marR="5080" lvl="0" indent="-48895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nvi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onm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nt  </a:t>
            </a: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996233" y="5949326"/>
            <a:ext cx="387350" cy="26098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5080" lvl="0" indent="3048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  </a:t>
            </a:r>
            <a:r>
              <a:rPr kumimoji="1" sz="80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</a:t>
            </a:r>
            <a:r>
              <a:rPr kumimoji="1" sz="800" b="0" i="0" u="none" strike="noStrike" kern="1200" cap="none" spc="-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</a:t>
            </a:r>
            <a:r>
              <a:rPr kumimoji="1" sz="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nning</a:t>
            </a:r>
            <a:endParaRPr kumimoji="1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7968598" y="1017873"/>
            <a:ext cx="3417440" cy="143629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Hardware</a:t>
            </a:r>
            <a:r>
              <a:rPr kumimoji="1" sz="1000" b="0" i="0" u="none" strike="noStrike" kern="1200" cap="none" spc="-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supervisor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1.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hardware faults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a broken sensor, a</a:t>
            </a:r>
            <a:r>
              <a:rPr kumimoji="1" sz="1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missing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measurement,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degraded</a:t>
            </a: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（劣化した）</a:t>
            </a:r>
            <a:r>
              <a:rPr kumimoji="1" sz="1000" b="0" i="0" u="none" strike="noStrike" kern="1200" cap="none" spc="-1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information.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2. analyze the hardware outputs for any</a:t>
            </a:r>
            <a:r>
              <a:rPr kumimoji="1" sz="10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-7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outputs</a:t>
            </a:r>
            <a:r>
              <a:rPr kumimoji="1" lang="en-US" sz="1000" b="0" i="0" u="none" strike="noStrike" kern="1200" cap="none" spc="-75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which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 not match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domain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which the  self-driving car was programmed to perform  under. ( 例 え ば 、 if one of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camera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sensors is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blocked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by a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paper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bag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or if snow  is falling and corrupting the LIDAR point  cloud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data.) </a:t>
            </a: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まだ</a:t>
            </a:r>
            <a:r>
              <a:rPr kumimoji="1" lang="en-US" altLang="ja-JP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ODD</a:t>
            </a: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内か？</a:t>
            </a:r>
            <a:endParaRPr kumimoji="1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4405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</a:t>
            </a:r>
            <a:r>
              <a:rPr dirty="0"/>
              <a:t>u</a:t>
            </a:r>
            <a:r>
              <a:rPr spc="-5" dirty="0"/>
              <a:t>mm</a:t>
            </a:r>
            <a:r>
              <a:rPr dirty="0"/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7997190" cy="302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Describe the basic architecture of a self-driving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 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</a:t>
            </a:r>
            <a:r>
              <a:rPr kumimoji="1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Perception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</a:t>
            </a:r>
            <a:r>
              <a:rPr kumimoji="1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Motion</a:t>
            </a:r>
            <a:r>
              <a:rPr kumimoji="1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Planning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Controller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System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Supervisor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Next: Closer look at Environment</a:t>
            </a:r>
            <a:r>
              <a:rPr kumimoji="1" sz="2650" b="0" i="0" u="none" strike="noStrike" kern="1200" cap="none" spc="-5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Mapping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01200" y="1046467"/>
            <a:ext cx="2590800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AV software architecture: [2007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]</a:t>
            </a:r>
            <a:r>
              <a:rPr kumimoji="1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DAPRA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Challenge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Technical Paper: </a:t>
            </a:r>
            <a:r>
              <a:rPr kumimoji="1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https://pdfs.semanticscholar.org/c10a/cd8c64790f7d040ea6f01d7b26b1d9a442db.pdf </a:t>
            </a:r>
          </a:p>
        </p:txBody>
      </p:sp>
    </p:spTree>
    <p:extLst>
      <p:ext uri="{BB962C8B-B14F-4D97-AF65-F5344CB8AC3E}">
        <p14:creationId xmlns:p14="http://schemas.microsoft.com/office/powerpoint/2010/main" val="1576361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350" y="0"/>
            <a:ext cx="12204700" cy="5444490"/>
            <a:chOff x="-6350" y="0"/>
            <a:chExt cx="12204700" cy="544449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5431790"/>
            </a:xfrm>
            <a:custGeom>
              <a:avLst/>
              <a:gdLst/>
              <a:ahLst/>
              <a:cxnLst/>
              <a:rect l="l" t="t" r="r" b="b"/>
              <a:pathLst>
                <a:path w="12192000" h="5431790">
                  <a:moveTo>
                    <a:pt x="12192000" y="0"/>
                  </a:moveTo>
                  <a:lnTo>
                    <a:pt x="0" y="0"/>
                  </a:lnTo>
                  <a:lnTo>
                    <a:pt x="0" y="5431536"/>
                  </a:lnTo>
                  <a:lnTo>
                    <a:pt x="12192000" y="543153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2A5C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5431790"/>
            </a:xfrm>
            <a:custGeom>
              <a:avLst/>
              <a:gdLst/>
              <a:ahLst/>
              <a:cxnLst/>
              <a:rect l="l" t="t" r="r" b="b"/>
              <a:pathLst>
                <a:path w="12192000" h="5431790">
                  <a:moveTo>
                    <a:pt x="0" y="0"/>
                  </a:moveTo>
                  <a:lnTo>
                    <a:pt x="12192000" y="0"/>
                  </a:lnTo>
                  <a:lnTo>
                    <a:pt x="12192000" y="5431536"/>
                  </a:lnTo>
                  <a:lnTo>
                    <a:pt x="0" y="5431536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00657B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422226" y="5761408"/>
            <a:ext cx="4150360" cy="720725"/>
            <a:chOff x="422226" y="5761408"/>
            <a:chExt cx="4150360" cy="720725"/>
          </a:xfrm>
        </p:grpSpPr>
        <p:sp>
          <p:nvSpPr>
            <p:cNvPr id="6" name="object 6"/>
            <p:cNvSpPr/>
            <p:nvPr/>
          </p:nvSpPr>
          <p:spPr>
            <a:xfrm>
              <a:off x="422226" y="5761408"/>
              <a:ext cx="3586007" cy="6717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625896" y="5845075"/>
              <a:ext cx="3946573" cy="63654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00952" y="3170091"/>
            <a:ext cx="3601720" cy="4895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ts val="1825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1" i="0" u="none" strike="noStrike" kern="1200" cap="none" spc="-4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JULY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28,</a:t>
            </a:r>
            <a:r>
              <a:rPr kumimoji="1" sz="1600" b="1" i="0" u="none" strike="noStrike" kern="1200" cap="none" spc="-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1" i="0" u="none" strike="noStrike" kern="1200" cap="none" spc="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2018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0" algn="l" defTabSz="914400" rtl="0" eaLnBrk="1" fontAlgn="auto" latinLnBrk="0" hangingPunct="1">
              <a:lnSpc>
                <a:spcPts val="18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600" b="1" i="0" u="none" strike="noStrike" kern="1200" cap="none" spc="-2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PREPARED </a:t>
            </a: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MARKO</a:t>
            </a:r>
            <a:r>
              <a:rPr kumimoji="1" sz="1600" b="1" i="0" u="none" strike="noStrike" kern="1200" cap="none" spc="-50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600" b="1" i="0" u="none" strike="noStrike" kern="1200" cap="none" spc="-5" normalizeH="0" baseline="0" noProof="0" dirty="0">
                <a:ln>
                  <a:noFill/>
                </a:ln>
                <a:solidFill>
                  <a:srgbClr val="4A66A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ILIEVSKI</a:t>
            </a:r>
            <a:endParaRPr kumimoji="1" sz="16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00966" y="1958624"/>
            <a:ext cx="5270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FFFFFF"/>
                </a:solidFill>
                <a:latin typeface="Times New Roman"/>
                <a:cs typeface="Times New Roman"/>
              </a:rPr>
              <a:t>Environment</a:t>
            </a:r>
            <a:r>
              <a:rPr b="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FFFFFF"/>
                </a:solidFill>
                <a:latin typeface="Times New Roman"/>
                <a:cs typeface="Times New Roman"/>
              </a:rPr>
              <a:t>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567618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Environmental Map</a:t>
            </a:r>
            <a:r>
              <a:rPr b="0" spc="-4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rgbClr val="002060"/>
                </a:solidFill>
                <a:latin typeface="Times New Roman"/>
                <a:cs typeface="Times New Roman"/>
              </a:rPr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6" y="1469277"/>
            <a:ext cx="6163945" cy="33015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 vehicle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</a:t>
            </a:r>
            <a:r>
              <a:rPr kumimoji="1" sz="2650" b="0" i="0" u="none" strike="noStrike" kern="120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environment.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 point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 or feature</a:t>
            </a:r>
            <a:r>
              <a:rPr kumimoji="1" sz="2100" b="0" i="0" u="none" strike="noStrike" kern="1200" cap="none" spc="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map.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2060"/>
              </a:buClr>
              <a:buSzTx/>
              <a:buFont typeface="Courier New"/>
              <a:buChar char="o"/>
              <a:tabLst/>
              <a:defRPr/>
            </a:pPr>
            <a:endParaRPr kumimoji="1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Collision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avoidance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with static</a:t>
            </a:r>
            <a:r>
              <a:rPr kumimoji="1" sz="265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objects.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grid</a:t>
            </a: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map.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002060"/>
              </a:buClr>
              <a:buSzTx/>
              <a:buFont typeface="Courier New"/>
              <a:buChar char="o"/>
              <a:tabLst/>
              <a:defRPr/>
            </a:pPr>
            <a:endParaRPr kumimoji="1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Path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planning.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road</a:t>
            </a: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map.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86215" y="2060851"/>
            <a:ext cx="2326860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feature</a:t>
            </a:r>
            <a:r>
              <a:rPr kumimoji="1" sz="1000" b="0" i="0" u="none" strike="noStrike" kern="1200" cap="none" spc="-1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map、つまりカメラを使う場合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402793" y="4338622"/>
            <a:ext cx="2590800" cy="512961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detailed positions for all regulatory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5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elements,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regulatory attributes（ 例 え ば right turn  markings or crosswalks） and lane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markings </a:t>
            </a:r>
          </a:p>
        </p:txBody>
      </p:sp>
    </p:spTree>
    <p:extLst>
      <p:ext uri="{BB962C8B-B14F-4D97-AF65-F5344CB8AC3E}">
        <p14:creationId xmlns:p14="http://schemas.microsoft.com/office/powerpoint/2010/main" val="2933881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80376"/>
            <a:ext cx="77470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5" dirty="0">
                <a:solidFill>
                  <a:srgbClr val="002060"/>
                </a:solidFill>
                <a:latin typeface="Times New Roman"/>
                <a:cs typeface="Times New Roman"/>
              </a:rPr>
              <a:t>Point cloud </a:t>
            </a:r>
            <a:r>
              <a:rPr sz="3200" b="0" dirty="0">
                <a:solidFill>
                  <a:srgbClr val="002060"/>
                </a:solidFill>
                <a:latin typeface="Times New Roman"/>
                <a:cs typeface="Times New Roman"/>
              </a:rPr>
              <a:t>or </a:t>
            </a:r>
            <a:r>
              <a:rPr sz="3200" b="0" spc="-5" dirty="0">
                <a:solidFill>
                  <a:srgbClr val="002060"/>
                </a:solidFill>
                <a:latin typeface="Times New Roman"/>
                <a:cs typeface="Times New Roman"/>
              </a:rPr>
              <a:t>Feature </a:t>
            </a:r>
            <a:r>
              <a:rPr sz="3200" b="0" dirty="0">
                <a:solidFill>
                  <a:srgbClr val="002060"/>
                </a:solidFill>
                <a:latin typeface="Times New Roman"/>
                <a:cs typeface="Times New Roman"/>
              </a:rPr>
              <a:t>Map </a:t>
            </a:r>
            <a:r>
              <a:rPr sz="3200" b="0" spc="-5" dirty="0">
                <a:solidFill>
                  <a:srgbClr val="002060"/>
                </a:solidFill>
                <a:latin typeface="Times New Roman"/>
                <a:cs typeface="Times New Roman"/>
              </a:rPr>
              <a:t>(Localization </a:t>
            </a:r>
            <a:r>
              <a:rPr sz="3200" b="0" dirty="0">
                <a:solidFill>
                  <a:srgbClr val="002060"/>
                </a:solidFill>
                <a:latin typeface="Times New Roman"/>
                <a:cs typeface="Times New Roman"/>
              </a:rPr>
              <a:t>Map)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3896995" cy="296068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23495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Collects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continuous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sets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if 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LIDAR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2060"/>
              </a:buClr>
              <a:buSzTx/>
              <a:buFont typeface="Arial"/>
              <a:buChar char="•"/>
              <a:tabLst/>
              <a:defRPr/>
            </a:pPr>
            <a:endParaRPr kumimoji="1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difference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between 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LIDAR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maps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is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used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to  calculate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movement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of  the autonomous</a:t>
            </a:r>
            <a:r>
              <a:rPr kumimoji="1" sz="2650" b="0" i="0" u="none" strike="noStrike" kern="120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vehicle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751298" y="1010890"/>
            <a:ext cx="7310755" cy="5088255"/>
            <a:chOff x="4751298" y="1081227"/>
            <a:chExt cx="7310755" cy="5088255"/>
          </a:xfrm>
        </p:grpSpPr>
        <p:sp>
          <p:nvSpPr>
            <p:cNvPr id="5" name="object 5"/>
            <p:cNvSpPr/>
            <p:nvPr/>
          </p:nvSpPr>
          <p:spPr>
            <a:xfrm>
              <a:off x="4751302" y="1848002"/>
              <a:ext cx="7310274" cy="432097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4751298" y="1081227"/>
              <a:ext cx="7310274" cy="432575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201640" y="2685160"/>
              <a:ext cx="4486910" cy="3375025"/>
            </a:xfrm>
            <a:custGeom>
              <a:avLst/>
              <a:gdLst/>
              <a:ahLst/>
              <a:cxnLst/>
              <a:rect l="l" t="t" r="r" b="b"/>
              <a:pathLst>
                <a:path w="4486909" h="3375025">
                  <a:moveTo>
                    <a:pt x="76200" y="2943377"/>
                  </a:moveTo>
                  <a:lnTo>
                    <a:pt x="66814" y="2923921"/>
                  </a:lnTo>
                  <a:lnTo>
                    <a:pt x="66675" y="2923654"/>
                  </a:lnTo>
                  <a:lnTo>
                    <a:pt x="63677" y="2917444"/>
                  </a:lnTo>
                  <a:lnTo>
                    <a:pt x="39179" y="2866644"/>
                  </a:lnTo>
                  <a:lnTo>
                    <a:pt x="0" y="2942298"/>
                  </a:lnTo>
                  <a:lnTo>
                    <a:pt x="28841" y="2923654"/>
                  </a:lnTo>
                  <a:lnTo>
                    <a:pt x="22453" y="3374415"/>
                  </a:lnTo>
                  <a:lnTo>
                    <a:pt x="41503" y="3374682"/>
                  </a:lnTo>
                  <a:lnTo>
                    <a:pt x="47891" y="2923921"/>
                  </a:lnTo>
                  <a:lnTo>
                    <a:pt x="76200" y="2943377"/>
                  </a:lnTo>
                  <a:close/>
                </a:path>
                <a:path w="4486909" h="3375025">
                  <a:moveTo>
                    <a:pt x="76200" y="1325054"/>
                  </a:moveTo>
                  <a:lnTo>
                    <a:pt x="66814" y="1305598"/>
                  </a:lnTo>
                  <a:lnTo>
                    <a:pt x="66675" y="1305331"/>
                  </a:lnTo>
                  <a:lnTo>
                    <a:pt x="63677" y="1299121"/>
                  </a:lnTo>
                  <a:lnTo>
                    <a:pt x="39179" y="1248321"/>
                  </a:lnTo>
                  <a:lnTo>
                    <a:pt x="0" y="1323975"/>
                  </a:lnTo>
                  <a:lnTo>
                    <a:pt x="28841" y="1305331"/>
                  </a:lnTo>
                  <a:lnTo>
                    <a:pt x="22453" y="1756079"/>
                  </a:lnTo>
                  <a:lnTo>
                    <a:pt x="41503" y="1756359"/>
                  </a:lnTo>
                  <a:lnTo>
                    <a:pt x="47891" y="1305598"/>
                  </a:lnTo>
                  <a:lnTo>
                    <a:pt x="76200" y="1325054"/>
                  </a:lnTo>
                  <a:close/>
                </a:path>
                <a:path w="4486909" h="3375025">
                  <a:moveTo>
                    <a:pt x="237070" y="2943377"/>
                  </a:moveTo>
                  <a:lnTo>
                    <a:pt x="227685" y="2923921"/>
                  </a:lnTo>
                  <a:lnTo>
                    <a:pt x="227558" y="2923654"/>
                  </a:lnTo>
                  <a:lnTo>
                    <a:pt x="200050" y="2866644"/>
                  </a:lnTo>
                  <a:lnTo>
                    <a:pt x="160883" y="2942298"/>
                  </a:lnTo>
                  <a:lnTo>
                    <a:pt x="189725" y="2923654"/>
                  </a:lnTo>
                  <a:lnTo>
                    <a:pt x="183324" y="3374415"/>
                  </a:lnTo>
                  <a:lnTo>
                    <a:pt x="202374" y="3374682"/>
                  </a:lnTo>
                  <a:lnTo>
                    <a:pt x="208762" y="2923921"/>
                  </a:lnTo>
                  <a:lnTo>
                    <a:pt x="237070" y="2943377"/>
                  </a:lnTo>
                  <a:close/>
                </a:path>
                <a:path w="4486909" h="3375025">
                  <a:moveTo>
                    <a:pt x="237070" y="1390357"/>
                  </a:moveTo>
                  <a:lnTo>
                    <a:pt x="227685" y="1370901"/>
                  </a:lnTo>
                  <a:lnTo>
                    <a:pt x="227558" y="1370634"/>
                  </a:lnTo>
                  <a:lnTo>
                    <a:pt x="200050" y="1313624"/>
                  </a:lnTo>
                  <a:lnTo>
                    <a:pt x="160883" y="1389265"/>
                  </a:lnTo>
                  <a:lnTo>
                    <a:pt x="189725" y="1370634"/>
                  </a:lnTo>
                  <a:lnTo>
                    <a:pt x="183324" y="1821383"/>
                  </a:lnTo>
                  <a:lnTo>
                    <a:pt x="202374" y="1821649"/>
                  </a:lnTo>
                  <a:lnTo>
                    <a:pt x="208762" y="1370901"/>
                  </a:lnTo>
                  <a:lnTo>
                    <a:pt x="237070" y="1390357"/>
                  </a:lnTo>
                  <a:close/>
                </a:path>
                <a:path w="4486909" h="3375025">
                  <a:moveTo>
                    <a:pt x="397929" y="1216202"/>
                  </a:moveTo>
                  <a:lnTo>
                    <a:pt x="388543" y="1196746"/>
                  </a:lnTo>
                  <a:lnTo>
                    <a:pt x="388416" y="1196479"/>
                  </a:lnTo>
                  <a:lnTo>
                    <a:pt x="360921" y="1139469"/>
                  </a:lnTo>
                  <a:lnTo>
                    <a:pt x="321741" y="1215123"/>
                  </a:lnTo>
                  <a:lnTo>
                    <a:pt x="350583" y="1196479"/>
                  </a:lnTo>
                  <a:lnTo>
                    <a:pt x="344195" y="1647240"/>
                  </a:lnTo>
                  <a:lnTo>
                    <a:pt x="363245" y="1647507"/>
                  </a:lnTo>
                  <a:lnTo>
                    <a:pt x="369633" y="1196746"/>
                  </a:lnTo>
                  <a:lnTo>
                    <a:pt x="397929" y="1216202"/>
                  </a:lnTo>
                  <a:close/>
                </a:path>
                <a:path w="4486909" h="3375025">
                  <a:moveTo>
                    <a:pt x="558800" y="1262176"/>
                  </a:moveTo>
                  <a:lnTo>
                    <a:pt x="549414" y="1242720"/>
                  </a:lnTo>
                  <a:lnTo>
                    <a:pt x="549275" y="1242453"/>
                  </a:lnTo>
                  <a:lnTo>
                    <a:pt x="521779" y="1185443"/>
                  </a:lnTo>
                  <a:lnTo>
                    <a:pt x="482600" y="1261097"/>
                  </a:lnTo>
                  <a:lnTo>
                    <a:pt x="511441" y="1242453"/>
                  </a:lnTo>
                  <a:lnTo>
                    <a:pt x="505053" y="1693214"/>
                  </a:lnTo>
                  <a:lnTo>
                    <a:pt x="524103" y="1693481"/>
                  </a:lnTo>
                  <a:lnTo>
                    <a:pt x="530491" y="1242720"/>
                  </a:lnTo>
                  <a:lnTo>
                    <a:pt x="558800" y="1262176"/>
                  </a:lnTo>
                  <a:close/>
                </a:path>
                <a:path w="4486909" h="3375025">
                  <a:moveTo>
                    <a:pt x="719645" y="1188402"/>
                  </a:moveTo>
                  <a:lnTo>
                    <a:pt x="710260" y="1168946"/>
                  </a:lnTo>
                  <a:lnTo>
                    <a:pt x="710133" y="1168679"/>
                  </a:lnTo>
                  <a:lnTo>
                    <a:pt x="682625" y="1111669"/>
                  </a:lnTo>
                  <a:lnTo>
                    <a:pt x="643458" y="1187323"/>
                  </a:lnTo>
                  <a:lnTo>
                    <a:pt x="672299" y="1168679"/>
                  </a:lnTo>
                  <a:lnTo>
                    <a:pt x="665899" y="1619440"/>
                  </a:lnTo>
                  <a:lnTo>
                    <a:pt x="684949" y="1619707"/>
                  </a:lnTo>
                  <a:lnTo>
                    <a:pt x="691337" y="1168946"/>
                  </a:lnTo>
                  <a:lnTo>
                    <a:pt x="719645" y="1188402"/>
                  </a:lnTo>
                  <a:close/>
                </a:path>
                <a:path w="4486909" h="3375025">
                  <a:moveTo>
                    <a:pt x="4172039" y="76733"/>
                  </a:moveTo>
                  <a:lnTo>
                    <a:pt x="4162653" y="57277"/>
                  </a:lnTo>
                  <a:lnTo>
                    <a:pt x="4162526" y="57010"/>
                  </a:lnTo>
                  <a:lnTo>
                    <a:pt x="4159529" y="50787"/>
                  </a:lnTo>
                  <a:lnTo>
                    <a:pt x="4135031" y="0"/>
                  </a:lnTo>
                  <a:lnTo>
                    <a:pt x="4095851" y="75641"/>
                  </a:lnTo>
                  <a:lnTo>
                    <a:pt x="4124693" y="57010"/>
                  </a:lnTo>
                  <a:lnTo>
                    <a:pt x="4118305" y="507758"/>
                  </a:lnTo>
                  <a:lnTo>
                    <a:pt x="4137355" y="508025"/>
                  </a:lnTo>
                  <a:lnTo>
                    <a:pt x="4143743" y="57277"/>
                  </a:lnTo>
                  <a:lnTo>
                    <a:pt x="4172039" y="76733"/>
                  </a:lnTo>
                  <a:close/>
                </a:path>
                <a:path w="4486909" h="3375025">
                  <a:moveTo>
                    <a:pt x="4329265" y="180721"/>
                  </a:moveTo>
                  <a:lnTo>
                    <a:pt x="4319879" y="161277"/>
                  </a:lnTo>
                  <a:lnTo>
                    <a:pt x="4319752" y="160997"/>
                  </a:lnTo>
                  <a:lnTo>
                    <a:pt x="4292257" y="104000"/>
                  </a:lnTo>
                  <a:lnTo>
                    <a:pt x="4253077" y="179641"/>
                  </a:lnTo>
                  <a:lnTo>
                    <a:pt x="4281919" y="160997"/>
                  </a:lnTo>
                  <a:lnTo>
                    <a:pt x="4275531" y="611759"/>
                  </a:lnTo>
                  <a:lnTo>
                    <a:pt x="4294581" y="612025"/>
                  </a:lnTo>
                  <a:lnTo>
                    <a:pt x="4300969" y="161277"/>
                  </a:lnTo>
                  <a:lnTo>
                    <a:pt x="4329265" y="180721"/>
                  </a:lnTo>
                  <a:close/>
                </a:path>
                <a:path w="4486909" h="3375025">
                  <a:moveTo>
                    <a:pt x="4486491" y="207352"/>
                  </a:moveTo>
                  <a:lnTo>
                    <a:pt x="4477105" y="187896"/>
                  </a:lnTo>
                  <a:lnTo>
                    <a:pt x="4476978" y="187629"/>
                  </a:lnTo>
                  <a:lnTo>
                    <a:pt x="4449483" y="130619"/>
                  </a:lnTo>
                  <a:lnTo>
                    <a:pt x="4410303" y="206273"/>
                  </a:lnTo>
                  <a:lnTo>
                    <a:pt x="4439145" y="187629"/>
                  </a:lnTo>
                  <a:lnTo>
                    <a:pt x="4432757" y="638390"/>
                  </a:lnTo>
                  <a:lnTo>
                    <a:pt x="4451807" y="638657"/>
                  </a:lnTo>
                  <a:lnTo>
                    <a:pt x="4458195" y="187896"/>
                  </a:lnTo>
                  <a:lnTo>
                    <a:pt x="4486491" y="20735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8247966" y="94881"/>
            <a:ext cx="3813606" cy="8207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created using a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continuous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set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of LIDAR</a:t>
            </a:r>
            <a:r>
              <a:rPr kumimoji="1" sz="1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-7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points</a:t>
            </a:r>
            <a:r>
              <a:rPr kumimoji="1" lang="en-US" sz="1000" b="0" i="0" u="none" strike="noStrike" kern="1200" cap="none" spc="-7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or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camera image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features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used in combination with GPS, IMU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wheel</a:t>
            </a:r>
            <a:r>
              <a:rPr lang="en-US" sz="1000" spc="-7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odometry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by the localization module to  accurately estimate the precise location of  the vehicle at all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times 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470772" y="6139348"/>
            <a:ext cx="2590800" cy="66684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localization map can be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quite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large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many methods exist to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compress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its</a:t>
            </a:r>
            <a:r>
              <a:rPr kumimoji="1" sz="1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contents  and keep only those features that are  needed for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localization. 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26977" y="6374423"/>
            <a:ext cx="4510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ORB_SLAM</a:t>
            </a:r>
            <a:r>
              <a:rPr lang="ja-JP" altLang="en-US" dirty="0" smtClean="0"/>
              <a:t>も</a:t>
            </a:r>
            <a:r>
              <a:rPr lang="en-US" altLang="ja-JP" dirty="0" smtClean="0"/>
              <a:t>feature map</a:t>
            </a:r>
            <a:r>
              <a:rPr lang="ja-JP" altLang="en-US" dirty="0" smtClean="0"/>
              <a:t>の場合の１つだろう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4118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30353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dirty="0">
                <a:solidFill>
                  <a:srgbClr val="002060"/>
                </a:solidFill>
                <a:latin typeface="Times New Roman"/>
                <a:cs typeface="Times New Roman"/>
              </a:rPr>
              <a:t>Occupancy</a:t>
            </a:r>
            <a:r>
              <a:rPr b="0" spc="-8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Grid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4264025" cy="402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39243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Discretized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fine grain grid  map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Can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2D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or</a:t>
            </a:r>
            <a:r>
              <a:rPr kumimoji="1" sz="210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3D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>
                <a:srgbClr val="002060"/>
              </a:buClr>
              <a:buSzTx/>
              <a:buFont typeface="Courier New"/>
              <a:buChar char="o"/>
              <a:tabLst/>
              <a:defRPr/>
            </a:pPr>
            <a:endParaRPr kumimoji="1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by a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static</a:t>
            </a:r>
            <a:r>
              <a:rPr kumimoji="1" sz="2650" b="0" i="0" u="heavy" strike="noStrike" kern="120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object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Trees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buildings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2060"/>
              </a:buClr>
              <a:buSzTx/>
              <a:buFont typeface="Courier New"/>
              <a:buChar char="o"/>
              <a:tabLst/>
              <a:defRPr/>
            </a:pPr>
            <a:endParaRPr kumimoji="1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Curbs and other non</a:t>
            </a:r>
            <a:r>
              <a:rPr kumimoji="1" sz="2650" b="0" i="0" u="none" strike="noStrike" kern="1200" cap="none" spc="-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drivable  surfaces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Dynamic objects are</a:t>
            </a:r>
            <a:r>
              <a:rPr kumimoji="1" sz="210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removed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853312" y="1534822"/>
            <a:ext cx="6821805" cy="4036060"/>
            <a:chOff x="4853312" y="1534822"/>
            <a:chExt cx="6821805" cy="4036060"/>
          </a:xfrm>
        </p:grpSpPr>
        <p:sp>
          <p:nvSpPr>
            <p:cNvPr id="5" name="object 5"/>
            <p:cNvSpPr/>
            <p:nvPr/>
          </p:nvSpPr>
          <p:spPr>
            <a:xfrm>
              <a:off x="4858245" y="1561466"/>
              <a:ext cx="6811637" cy="40041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7078446" y="28961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8188680" y="28961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7078446" y="42308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8188680" y="42308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7078446" y="1561477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8188680" y="1561477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9298786" y="28961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0409020" y="28961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9298786" y="42308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0409020" y="4230876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9298786" y="1561477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0409020" y="1561477"/>
              <a:ext cx="1260866" cy="133470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4858240" y="1561477"/>
              <a:ext cx="1260866" cy="4004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968344" y="1561477"/>
              <a:ext cx="1260866" cy="40041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729878" y="3647329"/>
              <a:ext cx="1232535" cy="778510"/>
            </a:xfrm>
            <a:custGeom>
              <a:avLst/>
              <a:gdLst/>
              <a:ahLst/>
              <a:cxnLst/>
              <a:rect l="l" t="t" r="r" b="b"/>
              <a:pathLst>
                <a:path w="1232534" h="778510">
                  <a:moveTo>
                    <a:pt x="1232099" y="0"/>
                  </a:moveTo>
                  <a:lnTo>
                    <a:pt x="0" y="0"/>
                  </a:lnTo>
                  <a:lnTo>
                    <a:pt x="0" y="778200"/>
                  </a:lnTo>
                  <a:lnTo>
                    <a:pt x="1232099" y="778200"/>
                  </a:lnTo>
                  <a:lnTo>
                    <a:pt x="12320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729878" y="3647329"/>
              <a:ext cx="1232535" cy="778510"/>
            </a:xfrm>
            <a:custGeom>
              <a:avLst/>
              <a:gdLst/>
              <a:ahLst/>
              <a:cxnLst/>
              <a:rect l="l" t="t" r="r" b="b"/>
              <a:pathLst>
                <a:path w="1232534" h="778510">
                  <a:moveTo>
                    <a:pt x="0" y="0"/>
                  </a:moveTo>
                  <a:lnTo>
                    <a:pt x="1232100" y="0"/>
                  </a:lnTo>
                  <a:lnTo>
                    <a:pt x="1232100" y="778200"/>
                  </a:lnTo>
                  <a:lnTo>
                    <a:pt x="0" y="778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9576575" y="4230876"/>
              <a:ext cx="1403985" cy="573405"/>
            </a:xfrm>
            <a:custGeom>
              <a:avLst/>
              <a:gdLst/>
              <a:ahLst/>
              <a:cxnLst/>
              <a:rect l="l" t="t" r="r" b="b"/>
              <a:pathLst>
                <a:path w="1403984" h="573404">
                  <a:moveTo>
                    <a:pt x="1403400" y="0"/>
                  </a:moveTo>
                  <a:lnTo>
                    <a:pt x="0" y="0"/>
                  </a:lnTo>
                  <a:lnTo>
                    <a:pt x="0" y="572999"/>
                  </a:lnTo>
                  <a:lnTo>
                    <a:pt x="1403400" y="572999"/>
                  </a:lnTo>
                  <a:lnTo>
                    <a:pt x="14034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9576575" y="4230876"/>
              <a:ext cx="1403985" cy="573405"/>
            </a:xfrm>
            <a:custGeom>
              <a:avLst/>
              <a:gdLst/>
              <a:ahLst/>
              <a:cxnLst/>
              <a:rect l="l" t="t" r="r" b="b"/>
              <a:pathLst>
                <a:path w="1403984" h="573404">
                  <a:moveTo>
                    <a:pt x="0" y="0"/>
                  </a:moveTo>
                  <a:lnTo>
                    <a:pt x="1403400" y="0"/>
                  </a:lnTo>
                  <a:lnTo>
                    <a:pt x="1403400" y="573000"/>
                  </a:lnTo>
                  <a:lnTo>
                    <a:pt x="0" y="573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0007799" y="3455642"/>
              <a:ext cx="1662430" cy="1547495"/>
            </a:xfrm>
            <a:custGeom>
              <a:avLst/>
              <a:gdLst/>
              <a:ahLst/>
              <a:cxnLst/>
              <a:rect l="l" t="t" r="r" b="b"/>
              <a:pathLst>
                <a:path w="1662429" h="1547495">
                  <a:moveTo>
                    <a:pt x="1662300" y="0"/>
                  </a:moveTo>
                  <a:lnTo>
                    <a:pt x="0" y="0"/>
                  </a:lnTo>
                  <a:lnTo>
                    <a:pt x="0" y="1547100"/>
                  </a:lnTo>
                  <a:lnTo>
                    <a:pt x="1662300" y="1547100"/>
                  </a:lnTo>
                  <a:lnTo>
                    <a:pt x="16623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10007799" y="3455642"/>
              <a:ext cx="1662430" cy="1547495"/>
            </a:xfrm>
            <a:custGeom>
              <a:avLst/>
              <a:gdLst/>
              <a:ahLst/>
              <a:cxnLst/>
              <a:rect l="l" t="t" r="r" b="b"/>
              <a:pathLst>
                <a:path w="1662429" h="1547495">
                  <a:moveTo>
                    <a:pt x="0" y="0"/>
                  </a:moveTo>
                  <a:lnTo>
                    <a:pt x="1662300" y="0"/>
                  </a:lnTo>
                  <a:lnTo>
                    <a:pt x="1662300" y="1547100"/>
                  </a:lnTo>
                  <a:lnTo>
                    <a:pt x="0" y="1547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4858157" y="1542175"/>
              <a:ext cx="3198495" cy="1547495"/>
            </a:xfrm>
            <a:custGeom>
              <a:avLst/>
              <a:gdLst/>
              <a:ahLst/>
              <a:cxnLst/>
              <a:rect l="l" t="t" r="r" b="b"/>
              <a:pathLst>
                <a:path w="3198495" h="1547495">
                  <a:moveTo>
                    <a:pt x="3198299" y="0"/>
                  </a:moveTo>
                  <a:lnTo>
                    <a:pt x="0" y="0"/>
                  </a:lnTo>
                  <a:lnTo>
                    <a:pt x="0" y="1547100"/>
                  </a:lnTo>
                  <a:lnTo>
                    <a:pt x="3198299" y="1547100"/>
                  </a:lnTo>
                  <a:lnTo>
                    <a:pt x="31982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object 27"/>
            <p:cNvSpPr/>
            <p:nvPr/>
          </p:nvSpPr>
          <p:spPr>
            <a:xfrm>
              <a:off x="4858157" y="1542175"/>
              <a:ext cx="3198495" cy="1547495"/>
            </a:xfrm>
            <a:custGeom>
              <a:avLst/>
              <a:gdLst/>
              <a:ahLst/>
              <a:cxnLst/>
              <a:rect l="l" t="t" r="r" b="b"/>
              <a:pathLst>
                <a:path w="3198495" h="1547495">
                  <a:moveTo>
                    <a:pt x="0" y="0"/>
                  </a:moveTo>
                  <a:lnTo>
                    <a:pt x="3198300" y="0"/>
                  </a:lnTo>
                  <a:lnTo>
                    <a:pt x="3198300" y="1547100"/>
                  </a:lnTo>
                  <a:lnTo>
                    <a:pt x="0" y="1547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10287203" y="3253350"/>
              <a:ext cx="1383030" cy="1511300"/>
            </a:xfrm>
            <a:custGeom>
              <a:avLst/>
              <a:gdLst/>
              <a:ahLst/>
              <a:cxnLst/>
              <a:rect l="l" t="t" r="r" b="b"/>
              <a:pathLst>
                <a:path w="1383029" h="1511300">
                  <a:moveTo>
                    <a:pt x="1382699" y="0"/>
                  </a:moveTo>
                  <a:lnTo>
                    <a:pt x="0" y="0"/>
                  </a:lnTo>
                  <a:lnTo>
                    <a:pt x="0" y="1510799"/>
                  </a:lnTo>
                  <a:lnTo>
                    <a:pt x="1382699" y="1510799"/>
                  </a:lnTo>
                  <a:lnTo>
                    <a:pt x="13826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287203" y="3253350"/>
              <a:ext cx="1383030" cy="1511300"/>
            </a:xfrm>
            <a:custGeom>
              <a:avLst/>
              <a:gdLst/>
              <a:ahLst/>
              <a:cxnLst/>
              <a:rect l="l" t="t" r="r" b="b"/>
              <a:pathLst>
                <a:path w="1383029" h="1511300">
                  <a:moveTo>
                    <a:pt x="0" y="0"/>
                  </a:moveTo>
                  <a:lnTo>
                    <a:pt x="1382700" y="0"/>
                  </a:lnTo>
                  <a:lnTo>
                    <a:pt x="1382700" y="1510800"/>
                  </a:lnTo>
                  <a:lnTo>
                    <a:pt x="0" y="1510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4858157" y="1660037"/>
              <a:ext cx="1403985" cy="2571115"/>
            </a:xfrm>
            <a:custGeom>
              <a:avLst/>
              <a:gdLst/>
              <a:ahLst/>
              <a:cxnLst/>
              <a:rect l="l" t="t" r="r" b="b"/>
              <a:pathLst>
                <a:path w="1403985" h="2571115">
                  <a:moveTo>
                    <a:pt x="1403399" y="0"/>
                  </a:moveTo>
                  <a:lnTo>
                    <a:pt x="0" y="0"/>
                  </a:lnTo>
                  <a:lnTo>
                    <a:pt x="0" y="2570699"/>
                  </a:lnTo>
                  <a:lnTo>
                    <a:pt x="1403399" y="2570699"/>
                  </a:lnTo>
                  <a:lnTo>
                    <a:pt x="14033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object 31"/>
            <p:cNvSpPr/>
            <p:nvPr/>
          </p:nvSpPr>
          <p:spPr>
            <a:xfrm>
              <a:off x="4858157" y="1660037"/>
              <a:ext cx="1403985" cy="2571115"/>
            </a:xfrm>
            <a:custGeom>
              <a:avLst/>
              <a:gdLst/>
              <a:ahLst/>
              <a:cxnLst/>
              <a:rect l="l" t="t" r="r" b="b"/>
              <a:pathLst>
                <a:path w="1403985" h="2571115">
                  <a:moveTo>
                    <a:pt x="0" y="0"/>
                  </a:moveTo>
                  <a:lnTo>
                    <a:pt x="1403400" y="0"/>
                  </a:lnTo>
                  <a:lnTo>
                    <a:pt x="1403400" y="2570700"/>
                  </a:lnTo>
                  <a:lnTo>
                    <a:pt x="0" y="2570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4858157" y="1542175"/>
              <a:ext cx="4026535" cy="778510"/>
            </a:xfrm>
            <a:custGeom>
              <a:avLst/>
              <a:gdLst/>
              <a:ahLst/>
              <a:cxnLst/>
              <a:rect l="l" t="t" r="r" b="b"/>
              <a:pathLst>
                <a:path w="4026534" h="778510">
                  <a:moveTo>
                    <a:pt x="4025999" y="0"/>
                  </a:moveTo>
                  <a:lnTo>
                    <a:pt x="0" y="0"/>
                  </a:lnTo>
                  <a:lnTo>
                    <a:pt x="0" y="778200"/>
                  </a:lnTo>
                  <a:lnTo>
                    <a:pt x="4025999" y="778200"/>
                  </a:lnTo>
                  <a:lnTo>
                    <a:pt x="40259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object 33"/>
            <p:cNvSpPr/>
            <p:nvPr/>
          </p:nvSpPr>
          <p:spPr>
            <a:xfrm>
              <a:off x="4858157" y="1542175"/>
              <a:ext cx="4026535" cy="778510"/>
            </a:xfrm>
            <a:custGeom>
              <a:avLst/>
              <a:gdLst/>
              <a:ahLst/>
              <a:cxnLst/>
              <a:rect l="l" t="t" r="r" b="b"/>
              <a:pathLst>
                <a:path w="4026534" h="778510">
                  <a:moveTo>
                    <a:pt x="0" y="0"/>
                  </a:moveTo>
                  <a:lnTo>
                    <a:pt x="4026000" y="0"/>
                  </a:lnTo>
                  <a:lnTo>
                    <a:pt x="4026000" y="778200"/>
                  </a:lnTo>
                  <a:lnTo>
                    <a:pt x="0" y="7782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4858157" y="1542175"/>
              <a:ext cx="3481704" cy="1334770"/>
            </a:xfrm>
            <a:custGeom>
              <a:avLst/>
              <a:gdLst/>
              <a:ahLst/>
              <a:cxnLst/>
              <a:rect l="l" t="t" r="r" b="b"/>
              <a:pathLst>
                <a:path w="3481704" h="1334770">
                  <a:moveTo>
                    <a:pt x="3481199" y="0"/>
                  </a:moveTo>
                  <a:lnTo>
                    <a:pt x="0" y="0"/>
                  </a:lnTo>
                  <a:lnTo>
                    <a:pt x="0" y="1334700"/>
                  </a:lnTo>
                  <a:lnTo>
                    <a:pt x="3481199" y="1334700"/>
                  </a:lnTo>
                  <a:lnTo>
                    <a:pt x="34811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4858157" y="1542175"/>
              <a:ext cx="3481704" cy="1334770"/>
            </a:xfrm>
            <a:custGeom>
              <a:avLst/>
              <a:gdLst/>
              <a:ahLst/>
              <a:cxnLst/>
              <a:rect l="l" t="t" r="r" b="b"/>
              <a:pathLst>
                <a:path w="3481704" h="1334770">
                  <a:moveTo>
                    <a:pt x="0" y="0"/>
                  </a:moveTo>
                  <a:lnTo>
                    <a:pt x="3481200" y="0"/>
                  </a:lnTo>
                  <a:lnTo>
                    <a:pt x="3481200" y="1334700"/>
                  </a:lnTo>
                  <a:lnTo>
                    <a:pt x="0" y="1334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object 36"/>
            <p:cNvSpPr/>
            <p:nvPr/>
          </p:nvSpPr>
          <p:spPr>
            <a:xfrm>
              <a:off x="4858157" y="1561466"/>
              <a:ext cx="3881120" cy="1119505"/>
            </a:xfrm>
            <a:custGeom>
              <a:avLst/>
              <a:gdLst/>
              <a:ahLst/>
              <a:cxnLst/>
              <a:rect l="l" t="t" r="r" b="b"/>
              <a:pathLst>
                <a:path w="3881120" h="1119505">
                  <a:moveTo>
                    <a:pt x="3880799" y="0"/>
                  </a:moveTo>
                  <a:lnTo>
                    <a:pt x="0" y="0"/>
                  </a:lnTo>
                  <a:lnTo>
                    <a:pt x="0" y="1119299"/>
                  </a:lnTo>
                  <a:lnTo>
                    <a:pt x="3880799" y="1119299"/>
                  </a:lnTo>
                  <a:lnTo>
                    <a:pt x="38807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4858157" y="1561466"/>
              <a:ext cx="3881120" cy="1119505"/>
            </a:xfrm>
            <a:custGeom>
              <a:avLst/>
              <a:gdLst/>
              <a:ahLst/>
              <a:cxnLst/>
              <a:rect l="l" t="t" r="r" b="b"/>
              <a:pathLst>
                <a:path w="3881120" h="1119505">
                  <a:moveTo>
                    <a:pt x="0" y="0"/>
                  </a:moveTo>
                  <a:lnTo>
                    <a:pt x="3880800" y="0"/>
                  </a:lnTo>
                  <a:lnTo>
                    <a:pt x="3880800" y="1119300"/>
                  </a:lnTo>
                  <a:lnTo>
                    <a:pt x="0" y="11193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4858157" y="1539585"/>
              <a:ext cx="2920365" cy="1713864"/>
            </a:xfrm>
            <a:custGeom>
              <a:avLst/>
              <a:gdLst/>
              <a:ahLst/>
              <a:cxnLst/>
              <a:rect l="l" t="t" r="r" b="b"/>
              <a:pathLst>
                <a:path w="2920365" h="1713864">
                  <a:moveTo>
                    <a:pt x="2919898" y="0"/>
                  </a:moveTo>
                  <a:lnTo>
                    <a:pt x="0" y="0"/>
                  </a:lnTo>
                  <a:lnTo>
                    <a:pt x="0" y="1713600"/>
                  </a:lnTo>
                  <a:lnTo>
                    <a:pt x="2919898" y="1713600"/>
                  </a:lnTo>
                  <a:lnTo>
                    <a:pt x="2919898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4858157" y="1539585"/>
              <a:ext cx="2920365" cy="1713864"/>
            </a:xfrm>
            <a:custGeom>
              <a:avLst/>
              <a:gdLst/>
              <a:ahLst/>
              <a:cxnLst/>
              <a:rect l="l" t="t" r="r" b="b"/>
              <a:pathLst>
                <a:path w="2920365" h="1713864">
                  <a:moveTo>
                    <a:pt x="0" y="0"/>
                  </a:moveTo>
                  <a:lnTo>
                    <a:pt x="2919900" y="0"/>
                  </a:lnTo>
                  <a:lnTo>
                    <a:pt x="2919900" y="1713600"/>
                  </a:lnTo>
                  <a:lnTo>
                    <a:pt x="0" y="17136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4975084" y="3022796"/>
              <a:ext cx="2519045" cy="424815"/>
            </a:xfrm>
            <a:custGeom>
              <a:avLst/>
              <a:gdLst/>
              <a:ahLst/>
              <a:cxnLst/>
              <a:rect l="l" t="t" r="r" b="b"/>
              <a:pathLst>
                <a:path w="2519045" h="424814">
                  <a:moveTo>
                    <a:pt x="2518799" y="0"/>
                  </a:moveTo>
                  <a:lnTo>
                    <a:pt x="0" y="0"/>
                  </a:lnTo>
                  <a:lnTo>
                    <a:pt x="0" y="424799"/>
                  </a:lnTo>
                  <a:lnTo>
                    <a:pt x="2518799" y="424799"/>
                  </a:lnTo>
                  <a:lnTo>
                    <a:pt x="25187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object 41"/>
            <p:cNvSpPr/>
            <p:nvPr/>
          </p:nvSpPr>
          <p:spPr>
            <a:xfrm>
              <a:off x="4975084" y="3022796"/>
              <a:ext cx="2519045" cy="424815"/>
            </a:xfrm>
            <a:custGeom>
              <a:avLst/>
              <a:gdLst/>
              <a:ahLst/>
              <a:cxnLst/>
              <a:rect l="l" t="t" r="r" b="b"/>
              <a:pathLst>
                <a:path w="2519045" h="424814">
                  <a:moveTo>
                    <a:pt x="0" y="424800"/>
                  </a:moveTo>
                  <a:lnTo>
                    <a:pt x="2518800" y="424800"/>
                  </a:lnTo>
                  <a:lnTo>
                    <a:pt x="2518800" y="0"/>
                  </a:lnTo>
                  <a:lnTo>
                    <a:pt x="0" y="0"/>
                  </a:lnTo>
                  <a:lnTo>
                    <a:pt x="0" y="42480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4858240" y="3222528"/>
              <a:ext cx="2345690" cy="424815"/>
            </a:xfrm>
            <a:custGeom>
              <a:avLst/>
              <a:gdLst/>
              <a:ahLst/>
              <a:cxnLst/>
              <a:rect l="l" t="t" r="r" b="b"/>
              <a:pathLst>
                <a:path w="2345690" h="424814">
                  <a:moveTo>
                    <a:pt x="2345099" y="0"/>
                  </a:moveTo>
                  <a:lnTo>
                    <a:pt x="0" y="0"/>
                  </a:lnTo>
                  <a:lnTo>
                    <a:pt x="0" y="424799"/>
                  </a:lnTo>
                  <a:lnTo>
                    <a:pt x="2345099" y="424799"/>
                  </a:lnTo>
                  <a:lnTo>
                    <a:pt x="23450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object 43"/>
            <p:cNvSpPr/>
            <p:nvPr/>
          </p:nvSpPr>
          <p:spPr>
            <a:xfrm>
              <a:off x="4858240" y="3222528"/>
              <a:ext cx="2345690" cy="424815"/>
            </a:xfrm>
            <a:custGeom>
              <a:avLst/>
              <a:gdLst/>
              <a:ahLst/>
              <a:cxnLst/>
              <a:rect l="l" t="t" r="r" b="b"/>
              <a:pathLst>
                <a:path w="2345690" h="424814">
                  <a:moveTo>
                    <a:pt x="0" y="424800"/>
                  </a:moveTo>
                  <a:lnTo>
                    <a:pt x="2345100" y="424800"/>
                  </a:lnTo>
                  <a:lnTo>
                    <a:pt x="2345100" y="0"/>
                  </a:lnTo>
                  <a:lnTo>
                    <a:pt x="0" y="0"/>
                  </a:lnTo>
                  <a:lnTo>
                    <a:pt x="0" y="42480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4858240" y="3405027"/>
              <a:ext cx="2079625" cy="424815"/>
            </a:xfrm>
            <a:custGeom>
              <a:avLst/>
              <a:gdLst/>
              <a:ahLst/>
              <a:cxnLst/>
              <a:rect l="l" t="t" r="r" b="b"/>
              <a:pathLst>
                <a:path w="2079625" h="424814">
                  <a:moveTo>
                    <a:pt x="2079599" y="0"/>
                  </a:moveTo>
                  <a:lnTo>
                    <a:pt x="0" y="0"/>
                  </a:lnTo>
                  <a:lnTo>
                    <a:pt x="0" y="424801"/>
                  </a:lnTo>
                  <a:lnTo>
                    <a:pt x="2079599" y="424801"/>
                  </a:lnTo>
                  <a:lnTo>
                    <a:pt x="20795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object 45"/>
            <p:cNvSpPr/>
            <p:nvPr/>
          </p:nvSpPr>
          <p:spPr>
            <a:xfrm>
              <a:off x="4858240" y="3405028"/>
              <a:ext cx="2079625" cy="424815"/>
            </a:xfrm>
            <a:custGeom>
              <a:avLst/>
              <a:gdLst/>
              <a:ahLst/>
              <a:cxnLst/>
              <a:rect l="l" t="t" r="r" b="b"/>
              <a:pathLst>
                <a:path w="2079625" h="424814">
                  <a:moveTo>
                    <a:pt x="0" y="424800"/>
                  </a:moveTo>
                  <a:lnTo>
                    <a:pt x="2079600" y="424800"/>
                  </a:lnTo>
                  <a:lnTo>
                    <a:pt x="2079600" y="0"/>
                  </a:lnTo>
                  <a:lnTo>
                    <a:pt x="0" y="0"/>
                  </a:lnTo>
                  <a:lnTo>
                    <a:pt x="0" y="42480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object 46"/>
            <p:cNvSpPr/>
            <p:nvPr/>
          </p:nvSpPr>
          <p:spPr>
            <a:xfrm>
              <a:off x="4858240" y="3574221"/>
              <a:ext cx="1662430" cy="424815"/>
            </a:xfrm>
            <a:custGeom>
              <a:avLst/>
              <a:gdLst/>
              <a:ahLst/>
              <a:cxnLst/>
              <a:rect l="l" t="t" r="r" b="b"/>
              <a:pathLst>
                <a:path w="1662429" h="424814">
                  <a:moveTo>
                    <a:pt x="1662299" y="0"/>
                  </a:moveTo>
                  <a:lnTo>
                    <a:pt x="0" y="0"/>
                  </a:lnTo>
                  <a:lnTo>
                    <a:pt x="0" y="424799"/>
                  </a:lnTo>
                  <a:lnTo>
                    <a:pt x="1662299" y="424799"/>
                  </a:lnTo>
                  <a:lnTo>
                    <a:pt x="16622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object 47"/>
            <p:cNvSpPr/>
            <p:nvPr/>
          </p:nvSpPr>
          <p:spPr>
            <a:xfrm>
              <a:off x="4858240" y="3574221"/>
              <a:ext cx="1662430" cy="424815"/>
            </a:xfrm>
            <a:custGeom>
              <a:avLst/>
              <a:gdLst/>
              <a:ahLst/>
              <a:cxnLst/>
              <a:rect l="l" t="t" r="r" b="b"/>
              <a:pathLst>
                <a:path w="1662429" h="424814">
                  <a:moveTo>
                    <a:pt x="0" y="424800"/>
                  </a:moveTo>
                  <a:lnTo>
                    <a:pt x="1662300" y="424800"/>
                  </a:lnTo>
                  <a:lnTo>
                    <a:pt x="1662300" y="0"/>
                  </a:lnTo>
                  <a:lnTo>
                    <a:pt x="0" y="0"/>
                  </a:lnTo>
                  <a:lnTo>
                    <a:pt x="0" y="42480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4858157" y="1854841"/>
              <a:ext cx="983615" cy="2540635"/>
            </a:xfrm>
            <a:custGeom>
              <a:avLst/>
              <a:gdLst/>
              <a:ahLst/>
              <a:cxnLst/>
              <a:rect l="l" t="t" r="r" b="b"/>
              <a:pathLst>
                <a:path w="983614" h="2540635">
                  <a:moveTo>
                    <a:pt x="983099" y="0"/>
                  </a:moveTo>
                  <a:lnTo>
                    <a:pt x="0" y="0"/>
                  </a:lnTo>
                  <a:lnTo>
                    <a:pt x="0" y="2540400"/>
                  </a:lnTo>
                  <a:lnTo>
                    <a:pt x="983099" y="2540400"/>
                  </a:lnTo>
                  <a:lnTo>
                    <a:pt x="9830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object 49"/>
            <p:cNvSpPr/>
            <p:nvPr/>
          </p:nvSpPr>
          <p:spPr>
            <a:xfrm>
              <a:off x="4858157" y="1854841"/>
              <a:ext cx="983615" cy="2540635"/>
            </a:xfrm>
            <a:custGeom>
              <a:avLst/>
              <a:gdLst/>
              <a:ahLst/>
              <a:cxnLst/>
              <a:rect l="l" t="t" r="r" b="b"/>
              <a:pathLst>
                <a:path w="983614" h="2540635">
                  <a:moveTo>
                    <a:pt x="0" y="0"/>
                  </a:moveTo>
                  <a:lnTo>
                    <a:pt x="983099" y="0"/>
                  </a:lnTo>
                  <a:lnTo>
                    <a:pt x="983099" y="2540400"/>
                  </a:lnTo>
                  <a:lnTo>
                    <a:pt x="0" y="254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bject 50"/>
            <p:cNvSpPr/>
            <p:nvPr/>
          </p:nvSpPr>
          <p:spPr>
            <a:xfrm>
              <a:off x="4858075" y="2060779"/>
              <a:ext cx="829944" cy="2540635"/>
            </a:xfrm>
            <a:custGeom>
              <a:avLst/>
              <a:gdLst/>
              <a:ahLst/>
              <a:cxnLst/>
              <a:rect l="l" t="t" r="r" b="b"/>
              <a:pathLst>
                <a:path w="829945" h="2540635">
                  <a:moveTo>
                    <a:pt x="829800" y="0"/>
                  </a:moveTo>
                  <a:lnTo>
                    <a:pt x="0" y="0"/>
                  </a:lnTo>
                  <a:lnTo>
                    <a:pt x="0" y="2540400"/>
                  </a:lnTo>
                  <a:lnTo>
                    <a:pt x="829800" y="2540400"/>
                  </a:lnTo>
                  <a:lnTo>
                    <a:pt x="8298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object 51"/>
            <p:cNvSpPr/>
            <p:nvPr/>
          </p:nvSpPr>
          <p:spPr>
            <a:xfrm>
              <a:off x="4858075" y="2060779"/>
              <a:ext cx="829944" cy="2540635"/>
            </a:xfrm>
            <a:custGeom>
              <a:avLst/>
              <a:gdLst/>
              <a:ahLst/>
              <a:cxnLst/>
              <a:rect l="l" t="t" r="r" b="b"/>
              <a:pathLst>
                <a:path w="829945" h="2540635">
                  <a:moveTo>
                    <a:pt x="0" y="0"/>
                  </a:moveTo>
                  <a:lnTo>
                    <a:pt x="829800" y="0"/>
                  </a:lnTo>
                  <a:lnTo>
                    <a:pt x="829800" y="2540400"/>
                  </a:lnTo>
                  <a:lnTo>
                    <a:pt x="0" y="2540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4858075" y="2223822"/>
              <a:ext cx="563245" cy="2571115"/>
            </a:xfrm>
            <a:custGeom>
              <a:avLst/>
              <a:gdLst/>
              <a:ahLst/>
              <a:cxnLst/>
              <a:rect l="l" t="t" r="r" b="b"/>
              <a:pathLst>
                <a:path w="563245" h="2571115">
                  <a:moveTo>
                    <a:pt x="562800" y="0"/>
                  </a:moveTo>
                  <a:lnTo>
                    <a:pt x="0" y="0"/>
                  </a:lnTo>
                  <a:lnTo>
                    <a:pt x="0" y="2570699"/>
                  </a:lnTo>
                  <a:lnTo>
                    <a:pt x="562800" y="2570699"/>
                  </a:lnTo>
                  <a:lnTo>
                    <a:pt x="5628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3" name="object 53"/>
            <p:cNvSpPr/>
            <p:nvPr/>
          </p:nvSpPr>
          <p:spPr>
            <a:xfrm>
              <a:off x="4858075" y="2223822"/>
              <a:ext cx="563245" cy="2571115"/>
            </a:xfrm>
            <a:custGeom>
              <a:avLst/>
              <a:gdLst/>
              <a:ahLst/>
              <a:cxnLst/>
              <a:rect l="l" t="t" r="r" b="b"/>
              <a:pathLst>
                <a:path w="563245" h="2571115">
                  <a:moveTo>
                    <a:pt x="0" y="0"/>
                  </a:moveTo>
                  <a:lnTo>
                    <a:pt x="562800" y="0"/>
                  </a:lnTo>
                  <a:lnTo>
                    <a:pt x="562800" y="2570700"/>
                  </a:lnTo>
                  <a:lnTo>
                    <a:pt x="0" y="2570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4" name="object 54"/>
            <p:cNvSpPr/>
            <p:nvPr/>
          </p:nvSpPr>
          <p:spPr>
            <a:xfrm>
              <a:off x="4858240" y="2395716"/>
              <a:ext cx="272415" cy="2571115"/>
            </a:xfrm>
            <a:custGeom>
              <a:avLst/>
              <a:gdLst/>
              <a:ahLst/>
              <a:cxnLst/>
              <a:rect l="l" t="t" r="r" b="b"/>
              <a:pathLst>
                <a:path w="272414" h="2571115">
                  <a:moveTo>
                    <a:pt x="272399" y="0"/>
                  </a:moveTo>
                  <a:lnTo>
                    <a:pt x="0" y="0"/>
                  </a:lnTo>
                  <a:lnTo>
                    <a:pt x="0" y="2570699"/>
                  </a:lnTo>
                  <a:lnTo>
                    <a:pt x="272399" y="2570699"/>
                  </a:lnTo>
                  <a:lnTo>
                    <a:pt x="2723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object 55"/>
            <p:cNvSpPr/>
            <p:nvPr/>
          </p:nvSpPr>
          <p:spPr>
            <a:xfrm>
              <a:off x="4858240" y="2395716"/>
              <a:ext cx="272415" cy="2571115"/>
            </a:xfrm>
            <a:custGeom>
              <a:avLst/>
              <a:gdLst/>
              <a:ahLst/>
              <a:cxnLst/>
              <a:rect l="l" t="t" r="r" b="b"/>
              <a:pathLst>
                <a:path w="272414" h="2571115">
                  <a:moveTo>
                    <a:pt x="0" y="0"/>
                  </a:moveTo>
                  <a:lnTo>
                    <a:pt x="272400" y="0"/>
                  </a:lnTo>
                  <a:lnTo>
                    <a:pt x="272400" y="2570700"/>
                  </a:lnTo>
                  <a:lnTo>
                    <a:pt x="0" y="25707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203259" y="5368663"/>
              <a:ext cx="1662430" cy="197485"/>
            </a:xfrm>
            <a:custGeom>
              <a:avLst/>
              <a:gdLst/>
              <a:ahLst/>
              <a:cxnLst/>
              <a:rect l="l" t="t" r="r" b="b"/>
              <a:pathLst>
                <a:path w="1662429" h="197485">
                  <a:moveTo>
                    <a:pt x="1662299" y="0"/>
                  </a:moveTo>
                  <a:lnTo>
                    <a:pt x="0" y="0"/>
                  </a:lnTo>
                  <a:lnTo>
                    <a:pt x="0" y="197100"/>
                  </a:lnTo>
                  <a:lnTo>
                    <a:pt x="1662299" y="197100"/>
                  </a:lnTo>
                  <a:lnTo>
                    <a:pt x="16622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7203259" y="5368663"/>
              <a:ext cx="1662430" cy="197485"/>
            </a:xfrm>
            <a:custGeom>
              <a:avLst/>
              <a:gdLst/>
              <a:ahLst/>
              <a:cxnLst/>
              <a:rect l="l" t="t" r="r" b="b"/>
              <a:pathLst>
                <a:path w="1662429" h="197485">
                  <a:moveTo>
                    <a:pt x="0" y="0"/>
                  </a:moveTo>
                  <a:lnTo>
                    <a:pt x="1662300" y="0"/>
                  </a:lnTo>
                  <a:lnTo>
                    <a:pt x="1662300" y="197100"/>
                  </a:lnTo>
                  <a:lnTo>
                    <a:pt x="0" y="197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7358071" y="5178341"/>
              <a:ext cx="1403985" cy="197485"/>
            </a:xfrm>
            <a:custGeom>
              <a:avLst/>
              <a:gdLst/>
              <a:ahLst/>
              <a:cxnLst/>
              <a:rect l="l" t="t" r="r" b="b"/>
              <a:pathLst>
                <a:path w="1403984" h="197485">
                  <a:moveTo>
                    <a:pt x="1403400" y="0"/>
                  </a:moveTo>
                  <a:lnTo>
                    <a:pt x="0" y="0"/>
                  </a:lnTo>
                  <a:lnTo>
                    <a:pt x="0" y="197100"/>
                  </a:lnTo>
                  <a:lnTo>
                    <a:pt x="1403400" y="197100"/>
                  </a:lnTo>
                  <a:lnTo>
                    <a:pt x="14034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7358071" y="5178341"/>
              <a:ext cx="1403985" cy="197485"/>
            </a:xfrm>
            <a:custGeom>
              <a:avLst/>
              <a:gdLst/>
              <a:ahLst/>
              <a:cxnLst/>
              <a:rect l="l" t="t" r="r" b="b"/>
              <a:pathLst>
                <a:path w="1403984" h="197485">
                  <a:moveTo>
                    <a:pt x="0" y="0"/>
                  </a:moveTo>
                  <a:lnTo>
                    <a:pt x="1403400" y="0"/>
                  </a:lnTo>
                  <a:lnTo>
                    <a:pt x="1403400" y="197100"/>
                  </a:lnTo>
                  <a:lnTo>
                    <a:pt x="0" y="197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7493845" y="4981253"/>
              <a:ext cx="1127125" cy="197485"/>
            </a:xfrm>
            <a:custGeom>
              <a:avLst/>
              <a:gdLst/>
              <a:ahLst/>
              <a:cxnLst/>
              <a:rect l="l" t="t" r="r" b="b"/>
              <a:pathLst>
                <a:path w="1127125" h="197485">
                  <a:moveTo>
                    <a:pt x="1126799" y="0"/>
                  </a:moveTo>
                  <a:lnTo>
                    <a:pt x="0" y="0"/>
                  </a:lnTo>
                  <a:lnTo>
                    <a:pt x="0" y="197100"/>
                  </a:lnTo>
                  <a:lnTo>
                    <a:pt x="1126799" y="197100"/>
                  </a:lnTo>
                  <a:lnTo>
                    <a:pt x="11267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7493845" y="4981253"/>
              <a:ext cx="1127125" cy="197485"/>
            </a:xfrm>
            <a:custGeom>
              <a:avLst/>
              <a:gdLst/>
              <a:ahLst/>
              <a:cxnLst/>
              <a:rect l="l" t="t" r="r" b="b"/>
              <a:pathLst>
                <a:path w="1127125" h="197485">
                  <a:moveTo>
                    <a:pt x="0" y="0"/>
                  </a:moveTo>
                  <a:lnTo>
                    <a:pt x="1126800" y="0"/>
                  </a:lnTo>
                  <a:lnTo>
                    <a:pt x="1126800" y="197100"/>
                  </a:lnTo>
                  <a:lnTo>
                    <a:pt x="0" y="197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7778140" y="4806548"/>
              <a:ext cx="720090" cy="197485"/>
            </a:xfrm>
            <a:custGeom>
              <a:avLst/>
              <a:gdLst/>
              <a:ahLst/>
              <a:cxnLst/>
              <a:rect l="l" t="t" r="r" b="b"/>
              <a:pathLst>
                <a:path w="720090" h="197485">
                  <a:moveTo>
                    <a:pt x="719999" y="0"/>
                  </a:moveTo>
                  <a:lnTo>
                    <a:pt x="0" y="0"/>
                  </a:lnTo>
                  <a:lnTo>
                    <a:pt x="0" y="197100"/>
                  </a:lnTo>
                  <a:lnTo>
                    <a:pt x="719999" y="197100"/>
                  </a:lnTo>
                  <a:lnTo>
                    <a:pt x="7199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object 63"/>
            <p:cNvSpPr/>
            <p:nvPr/>
          </p:nvSpPr>
          <p:spPr>
            <a:xfrm>
              <a:off x="7778140" y="4806548"/>
              <a:ext cx="720090" cy="197485"/>
            </a:xfrm>
            <a:custGeom>
              <a:avLst/>
              <a:gdLst/>
              <a:ahLst/>
              <a:cxnLst/>
              <a:rect l="l" t="t" r="r" b="b"/>
              <a:pathLst>
                <a:path w="720090" h="197485">
                  <a:moveTo>
                    <a:pt x="0" y="0"/>
                  </a:moveTo>
                  <a:lnTo>
                    <a:pt x="720000" y="0"/>
                  </a:lnTo>
                  <a:lnTo>
                    <a:pt x="720000" y="197100"/>
                  </a:lnTo>
                  <a:lnTo>
                    <a:pt x="0" y="197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object 64"/>
            <p:cNvSpPr/>
            <p:nvPr/>
          </p:nvSpPr>
          <p:spPr>
            <a:xfrm>
              <a:off x="9722927" y="4794633"/>
              <a:ext cx="1946910" cy="365760"/>
            </a:xfrm>
            <a:custGeom>
              <a:avLst/>
              <a:gdLst/>
              <a:ahLst/>
              <a:cxnLst/>
              <a:rect l="l" t="t" r="r" b="b"/>
              <a:pathLst>
                <a:path w="1946909" h="365760">
                  <a:moveTo>
                    <a:pt x="1946700" y="0"/>
                  </a:moveTo>
                  <a:lnTo>
                    <a:pt x="0" y="0"/>
                  </a:lnTo>
                  <a:lnTo>
                    <a:pt x="0" y="365400"/>
                  </a:lnTo>
                  <a:lnTo>
                    <a:pt x="1946700" y="365400"/>
                  </a:lnTo>
                  <a:lnTo>
                    <a:pt x="19467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object 65"/>
            <p:cNvSpPr/>
            <p:nvPr/>
          </p:nvSpPr>
          <p:spPr>
            <a:xfrm>
              <a:off x="9722927" y="4794633"/>
              <a:ext cx="1946910" cy="365760"/>
            </a:xfrm>
            <a:custGeom>
              <a:avLst/>
              <a:gdLst/>
              <a:ahLst/>
              <a:cxnLst/>
              <a:rect l="l" t="t" r="r" b="b"/>
              <a:pathLst>
                <a:path w="1946909" h="365760">
                  <a:moveTo>
                    <a:pt x="0" y="0"/>
                  </a:moveTo>
                  <a:lnTo>
                    <a:pt x="1946700" y="0"/>
                  </a:lnTo>
                  <a:lnTo>
                    <a:pt x="1946700" y="365400"/>
                  </a:lnTo>
                  <a:lnTo>
                    <a:pt x="0" y="3654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bject 66"/>
            <p:cNvSpPr/>
            <p:nvPr/>
          </p:nvSpPr>
          <p:spPr>
            <a:xfrm>
              <a:off x="9854332" y="5122721"/>
              <a:ext cx="1816100" cy="424815"/>
            </a:xfrm>
            <a:custGeom>
              <a:avLst/>
              <a:gdLst/>
              <a:ahLst/>
              <a:cxnLst/>
              <a:rect l="l" t="t" r="r" b="b"/>
              <a:pathLst>
                <a:path w="1816100" h="424814">
                  <a:moveTo>
                    <a:pt x="1815600" y="0"/>
                  </a:moveTo>
                  <a:lnTo>
                    <a:pt x="0" y="0"/>
                  </a:lnTo>
                  <a:lnTo>
                    <a:pt x="0" y="424799"/>
                  </a:lnTo>
                  <a:lnTo>
                    <a:pt x="1815600" y="424799"/>
                  </a:lnTo>
                  <a:lnTo>
                    <a:pt x="18156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object 67"/>
            <p:cNvSpPr/>
            <p:nvPr/>
          </p:nvSpPr>
          <p:spPr>
            <a:xfrm>
              <a:off x="9854332" y="5122721"/>
              <a:ext cx="1816100" cy="424815"/>
            </a:xfrm>
            <a:custGeom>
              <a:avLst/>
              <a:gdLst/>
              <a:ahLst/>
              <a:cxnLst/>
              <a:rect l="l" t="t" r="r" b="b"/>
              <a:pathLst>
                <a:path w="1816100" h="424814">
                  <a:moveTo>
                    <a:pt x="0" y="0"/>
                  </a:moveTo>
                  <a:lnTo>
                    <a:pt x="1815600" y="0"/>
                  </a:lnTo>
                  <a:lnTo>
                    <a:pt x="1815600" y="424800"/>
                  </a:lnTo>
                  <a:lnTo>
                    <a:pt x="0" y="424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10543035" y="3089959"/>
              <a:ext cx="1127125" cy="1511300"/>
            </a:xfrm>
            <a:custGeom>
              <a:avLst/>
              <a:gdLst/>
              <a:ahLst/>
              <a:cxnLst/>
              <a:rect l="l" t="t" r="r" b="b"/>
              <a:pathLst>
                <a:path w="1127125" h="1511300">
                  <a:moveTo>
                    <a:pt x="1126799" y="0"/>
                  </a:moveTo>
                  <a:lnTo>
                    <a:pt x="0" y="0"/>
                  </a:lnTo>
                  <a:lnTo>
                    <a:pt x="0" y="1510800"/>
                  </a:lnTo>
                  <a:lnTo>
                    <a:pt x="1126799" y="1510800"/>
                  </a:lnTo>
                  <a:lnTo>
                    <a:pt x="11267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10543035" y="3089959"/>
              <a:ext cx="1127125" cy="1511300"/>
            </a:xfrm>
            <a:custGeom>
              <a:avLst/>
              <a:gdLst/>
              <a:ahLst/>
              <a:cxnLst/>
              <a:rect l="l" t="t" r="r" b="b"/>
              <a:pathLst>
                <a:path w="1127125" h="1511300">
                  <a:moveTo>
                    <a:pt x="0" y="0"/>
                  </a:moveTo>
                  <a:lnTo>
                    <a:pt x="1126800" y="0"/>
                  </a:lnTo>
                  <a:lnTo>
                    <a:pt x="1126800" y="1510800"/>
                  </a:lnTo>
                  <a:lnTo>
                    <a:pt x="0" y="1510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object 70"/>
            <p:cNvSpPr/>
            <p:nvPr/>
          </p:nvSpPr>
          <p:spPr>
            <a:xfrm>
              <a:off x="10840078" y="2896171"/>
              <a:ext cx="829944" cy="1868170"/>
            </a:xfrm>
            <a:custGeom>
              <a:avLst/>
              <a:gdLst/>
              <a:ahLst/>
              <a:cxnLst/>
              <a:rect l="l" t="t" r="r" b="b"/>
              <a:pathLst>
                <a:path w="829945" h="1868170">
                  <a:moveTo>
                    <a:pt x="829800" y="0"/>
                  </a:moveTo>
                  <a:lnTo>
                    <a:pt x="0" y="0"/>
                  </a:lnTo>
                  <a:lnTo>
                    <a:pt x="0" y="1868100"/>
                  </a:lnTo>
                  <a:lnTo>
                    <a:pt x="829800" y="1868100"/>
                  </a:lnTo>
                  <a:lnTo>
                    <a:pt x="8298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object 71"/>
            <p:cNvSpPr/>
            <p:nvPr/>
          </p:nvSpPr>
          <p:spPr>
            <a:xfrm>
              <a:off x="10840078" y="2896171"/>
              <a:ext cx="829944" cy="1868170"/>
            </a:xfrm>
            <a:custGeom>
              <a:avLst/>
              <a:gdLst/>
              <a:ahLst/>
              <a:cxnLst/>
              <a:rect l="l" t="t" r="r" b="b"/>
              <a:pathLst>
                <a:path w="829945" h="1868170">
                  <a:moveTo>
                    <a:pt x="0" y="0"/>
                  </a:moveTo>
                  <a:lnTo>
                    <a:pt x="829800" y="0"/>
                  </a:lnTo>
                  <a:lnTo>
                    <a:pt x="829800" y="1868100"/>
                  </a:lnTo>
                  <a:lnTo>
                    <a:pt x="0" y="18681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11242234" y="2680851"/>
              <a:ext cx="427990" cy="2209800"/>
            </a:xfrm>
            <a:custGeom>
              <a:avLst/>
              <a:gdLst/>
              <a:ahLst/>
              <a:cxnLst/>
              <a:rect l="l" t="t" r="r" b="b"/>
              <a:pathLst>
                <a:path w="427990" h="2209800">
                  <a:moveTo>
                    <a:pt x="427499" y="0"/>
                  </a:moveTo>
                  <a:lnTo>
                    <a:pt x="0" y="0"/>
                  </a:lnTo>
                  <a:lnTo>
                    <a:pt x="0" y="2209799"/>
                  </a:lnTo>
                  <a:lnTo>
                    <a:pt x="427499" y="2209799"/>
                  </a:lnTo>
                  <a:lnTo>
                    <a:pt x="427499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object 73"/>
            <p:cNvSpPr/>
            <p:nvPr/>
          </p:nvSpPr>
          <p:spPr>
            <a:xfrm>
              <a:off x="11242234" y="2680851"/>
              <a:ext cx="427990" cy="2209800"/>
            </a:xfrm>
            <a:custGeom>
              <a:avLst/>
              <a:gdLst/>
              <a:ahLst/>
              <a:cxnLst/>
              <a:rect l="l" t="t" r="r" b="b"/>
              <a:pathLst>
                <a:path w="427990" h="2209800">
                  <a:moveTo>
                    <a:pt x="0" y="0"/>
                  </a:moveTo>
                  <a:lnTo>
                    <a:pt x="427500" y="0"/>
                  </a:lnTo>
                  <a:lnTo>
                    <a:pt x="427500" y="2209800"/>
                  </a:lnTo>
                  <a:lnTo>
                    <a:pt x="0" y="22098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bject 74"/>
            <p:cNvSpPr/>
            <p:nvPr/>
          </p:nvSpPr>
          <p:spPr>
            <a:xfrm>
              <a:off x="11519137" y="2506257"/>
              <a:ext cx="151130" cy="2475230"/>
            </a:xfrm>
            <a:custGeom>
              <a:avLst/>
              <a:gdLst/>
              <a:ahLst/>
              <a:cxnLst/>
              <a:rect l="l" t="t" r="r" b="b"/>
              <a:pathLst>
                <a:path w="151129" h="2475229">
                  <a:moveTo>
                    <a:pt x="150600" y="0"/>
                  </a:moveTo>
                  <a:lnTo>
                    <a:pt x="0" y="0"/>
                  </a:lnTo>
                  <a:lnTo>
                    <a:pt x="0" y="2475000"/>
                  </a:lnTo>
                  <a:lnTo>
                    <a:pt x="150600" y="2475000"/>
                  </a:lnTo>
                  <a:lnTo>
                    <a:pt x="150600" y="0"/>
                  </a:lnTo>
                  <a:close/>
                </a:path>
              </a:pathLst>
            </a:custGeom>
            <a:solidFill>
              <a:srgbClr val="741B47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object 75"/>
            <p:cNvSpPr/>
            <p:nvPr/>
          </p:nvSpPr>
          <p:spPr>
            <a:xfrm>
              <a:off x="11519137" y="2506257"/>
              <a:ext cx="151130" cy="2475230"/>
            </a:xfrm>
            <a:custGeom>
              <a:avLst/>
              <a:gdLst/>
              <a:ahLst/>
              <a:cxnLst/>
              <a:rect l="l" t="t" r="r" b="b"/>
              <a:pathLst>
                <a:path w="151129" h="2475229">
                  <a:moveTo>
                    <a:pt x="0" y="0"/>
                  </a:moveTo>
                  <a:lnTo>
                    <a:pt x="150600" y="0"/>
                  </a:lnTo>
                  <a:lnTo>
                    <a:pt x="150600" y="2475000"/>
                  </a:lnTo>
                  <a:lnTo>
                    <a:pt x="0" y="2475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741B47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10127853" y="701377"/>
            <a:ext cx="61214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</a:p>
        </p:txBody>
      </p:sp>
      <p:grpSp>
        <p:nvGrpSpPr>
          <p:cNvPr id="77" name="object 77"/>
          <p:cNvGrpSpPr/>
          <p:nvPr/>
        </p:nvGrpSpPr>
        <p:grpSpPr>
          <a:xfrm>
            <a:off x="8682425" y="1079942"/>
            <a:ext cx="1774825" cy="622300"/>
            <a:chOff x="8682425" y="1079942"/>
            <a:chExt cx="1774825" cy="622300"/>
          </a:xfrm>
        </p:grpSpPr>
        <p:sp>
          <p:nvSpPr>
            <p:cNvPr id="78" name="object 78"/>
            <p:cNvSpPr/>
            <p:nvPr/>
          </p:nvSpPr>
          <p:spPr>
            <a:xfrm>
              <a:off x="8696712" y="1094230"/>
              <a:ext cx="245110" cy="593725"/>
            </a:xfrm>
            <a:custGeom>
              <a:avLst/>
              <a:gdLst/>
              <a:ahLst/>
              <a:cxnLst/>
              <a:rect l="l" t="t" r="r" b="b"/>
              <a:pathLst>
                <a:path w="245109" h="593725">
                  <a:moveTo>
                    <a:pt x="0" y="593700"/>
                  </a:moveTo>
                  <a:lnTo>
                    <a:pt x="244500" y="0"/>
                  </a:lnTo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9" name="object 79"/>
            <p:cNvSpPr/>
            <p:nvPr/>
          </p:nvSpPr>
          <p:spPr>
            <a:xfrm>
              <a:off x="10198388" y="1094230"/>
              <a:ext cx="245110" cy="593725"/>
            </a:xfrm>
            <a:custGeom>
              <a:avLst/>
              <a:gdLst/>
              <a:ahLst/>
              <a:cxnLst/>
              <a:rect l="l" t="t" r="r" b="b"/>
              <a:pathLst>
                <a:path w="245109" h="593725">
                  <a:moveTo>
                    <a:pt x="0" y="593700"/>
                  </a:moveTo>
                  <a:lnTo>
                    <a:pt x="244500" y="0"/>
                  </a:lnTo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0" name="object 80"/>
          <p:cNvSpPr txBox="1"/>
          <p:nvPr/>
        </p:nvSpPr>
        <p:spPr>
          <a:xfrm>
            <a:off x="8212340" y="672442"/>
            <a:ext cx="12890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upi</a:t>
            </a:r>
            <a:r>
              <a:rPr kumimoji="1" sz="2600" b="0" i="0" u="none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</a:t>
            </a:r>
            <a:r>
              <a:rPr kumimoji="1" sz="2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</a:t>
            </a:r>
          </a:p>
        </p:txBody>
      </p:sp>
      <p:sp>
        <p:nvSpPr>
          <p:cNvPr id="82" name="object 82"/>
          <p:cNvSpPr txBox="1"/>
          <p:nvPr/>
        </p:nvSpPr>
        <p:spPr>
          <a:xfrm>
            <a:off x="4682119" y="137206"/>
            <a:ext cx="3210066" cy="112851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continuous set of LIDAR points, all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static</a:t>
            </a:r>
            <a:r>
              <a:rPr kumimoji="1" lang="en-US" sz="10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obstacles.</a:t>
            </a:r>
            <a:endParaRPr kumimoji="1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Dynamic objects be removed: by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removing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all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IDAR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points that are found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within the  bounding boxes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detected dynamic objects  identified by 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perception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stack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all stationary objects such as poles,</a:t>
            </a:r>
            <a:r>
              <a:rPr kumimoji="1" sz="10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buildings,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parked cars, are shown as occupied</a:t>
            </a:r>
            <a:r>
              <a:rPr kumimoji="1" sz="10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grid  cells. </a:t>
            </a:r>
          </a:p>
        </p:txBody>
      </p:sp>
    </p:spTree>
    <p:extLst>
      <p:ext uri="{BB962C8B-B14F-4D97-AF65-F5344CB8AC3E}">
        <p14:creationId xmlns:p14="http://schemas.microsoft.com/office/powerpoint/2010/main" val="346088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344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Detailed</a:t>
            </a:r>
            <a:r>
              <a:rPr b="0" spc="-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Roadmap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6" y="1469277"/>
            <a:ext cx="5040852" cy="3250249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indent="-285750">
              <a:spcBef>
                <a:spcPts val="405"/>
              </a:spcBef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</a:t>
            </a:r>
            <a:r>
              <a:rPr kumimoji="1" sz="2650" b="0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</a:t>
            </a:r>
            <a:r>
              <a:rPr lang="en-US" altLang="ja-JP" sz="2650" spc="5" dirty="0" err="1">
                <a:solidFill>
                  <a:srgbClr val="002060"/>
                </a:solidFill>
                <a:latin typeface="Times New Roman"/>
                <a:cs typeface="Times New Roman"/>
              </a:rPr>
              <a:t>ethods</a:t>
            </a:r>
            <a:r>
              <a:rPr lang="en-US" altLang="ja-JP" sz="2650" spc="5" dirty="0">
                <a:solidFill>
                  <a:srgbClr val="002060"/>
                </a:solidFill>
                <a:latin typeface="Times New Roman"/>
                <a:cs typeface="Times New Roman"/>
              </a:rPr>
              <a:t> of</a:t>
            </a:r>
            <a:r>
              <a:rPr lang="en-US" altLang="ja-JP" sz="2650" spc="-2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altLang="ja-JP" sz="2650" dirty="0">
                <a:solidFill>
                  <a:srgbClr val="002060"/>
                </a:solidFill>
                <a:latin typeface="Times New Roman"/>
                <a:cs typeface="Times New Roman"/>
              </a:rPr>
              <a:t>creation</a:t>
            </a:r>
            <a:r>
              <a:rPr lang="en-US" altLang="ja-JP" sz="2650" dirty="0" smtClean="0">
                <a:solidFill>
                  <a:srgbClr val="002060"/>
                </a:solidFill>
                <a:latin typeface="Times New Roman"/>
                <a:cs typeface="Times New Roman"/>
              </a:rPr>
              <a:t>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lvl="1" indent="-287655">
              <a:spcBef>
                <a:spcPts val="270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lang="en-US" altLang="ja-JP" sz="2100" spc="5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ully</a:t>
            </a:r>
            <a:r>
              <a:rPr lang="en-US" altLang="ja-JP" sz="2100" spc="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altLang="ja-JP" sz="2100" spc="5" dirty="0" smtClean="0">
                <a:solidFill>
                  <a:srgbClr val="002060"/>
                </a:solidFill>
                <a:latin typeface="Times New Roman"/>
                <a:cs typeface="Times New Roman"/>
              </a:rPr>
              <a:t>Online</a:t>
            </a:r>
          </a:p>
          <a:p>
            <a:pPr marL="1229360" lvl="2" indent="-287655">
              <a:spcBef>
                <a:spcPts val="270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lang="en-US" altLang="ja-JP" sz="2100" spc="5" dirty="0" smtClean="0">
                <a:solidFill>
                  <a:srgbClr val="002060"/>
                </a:solidFill>
                <a:latin typeface="Times New Roman"/>
                <a:cs typeface="Times New Roman"/>
              </a:rPr>
              <a:t>rarely </a:t>
            </a:r>
            <a:r>
              <a:rPr lang="en-US" altLang="ja-JP" sz="2100" spc="5" dirty="0">
                <a:solidFill>
                  <a:srgbClr val="002060"/>
                </a:solidFill>
                <a:latin typeface="Times New Roman"/>
                <a:cs typeface="Times New Roman"/>
              </a:rPr>
              <a:t>used due to the complexity  of creating such a map in real time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lvl="1" indent="-287655">
              <a:spcBef>
                <a:spcPts val="250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</a:t>
            </a:r>
            <a:r>
              <a:rPr lang="en-US" altLang="ja-JP" sz="2100" spc="5" dirty="0" err="1">
                <a:solidFill>
                  <a:srgbClr val="002060"/>
                </a:solidFill>
                <a:latin typeface="Times New Roman"/>
                <a:cs typeface="Times New Roman"/>
              </a:rPr>
              <a:t>ully</a:t>
            </a:r>
            <a:r>
              <a:rPr lang="en-US" altLang="ja-JP" sz="2100" spc="-5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altLang="ja-JP" sz="2100" dirty="0" smtClean="0">
                <a:solidFill>
                  <a:srgbClr val="002060"/>
                </a:solidFill>
                <a:latin typeface="Times New Roman"/>
                <a:cs typeface="Times New Roman"/>
              </a:rPr>
              <a:t>Offline</a:t>
            </a:r>
          </a:p>
          <a:p>
            <a:pPr marL="1229360" lvl="2" indent="-287655">
              <a:spcBef>
                <a:spcPts val="250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lang="en-US" sz="2100" spc="5" dirty="0">
                <a:solidFill>
                  <a:srgbClr val="002060"/>
                </a:solidFill>
                <a:latin typeface="Times New Roman"/>
                <a:cs typeface="Times New Roman"/>
              </a:rPr>
              <a:t>unable to react or adapt to a  changing environment</a:t>
            </a:r>
            <a:endParaRPr sz="2100" spc="5" dirty="0">
              <a:solidFill>
                <a:srgbClr val="002060"/>
              </a:solidFill>
              <a:latin typeface="Times New Roman"/>
              <a:cs typeface="Times New Roman"/>
            </a:endParaRPr>
          </a:p>
          <a:p>
            <a:pPr marL="772160" lvl="1" indent="-287655">
              <a:spcBef>
                <a:spcPts val="210"/>
              </a:spcBef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2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</a:t>
            </a:r>
            <a:r>
              <a:rPr lang="en-US" sz="2100" spc="20" dirty="0" err="1" smtClean="0">
                <a:solidFill>
                  <a:srgbClr val="002060"/>
                </a:solidFill>
                <a:latin typeface="Times New Roman"/>
                <a:cs typeface="Times New Roman"/>
              </a:rPr>
              <a:t>reated</a:t>
            </a:r>
            <a:r>
              <a:rPr lang="en-US" altLang="ja-JP" sz="2100" spc="10" dirty="0" smtClean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altLang="ja-JP" sz="2100" dirty="0">
                <a:solidFill>
                  <a:srgbClr val="002060"/>
                </a:solidFill>
                <a:latin typeface="Times New Roman"/>
                <a:cs typeface="Times New Roman"/>
              </a:rPr>
              <a:t>Offline </a:t>
            </a:r>
            <a:r>
              <a:rPr lang="en-US" altLang="ja-JP" sz="2100" spc="10" dirty="0">
                <a:solidFill>
                  <a:srgbClr val="002060"/>
                </a:solidFill>
                <a:latin typeface="Times New Roman"/>
                <a:cs typeface="Times New Roman"/>
              </a:rPr>
              <a:t>and Updated</a:t>
            </a:r>
            <a:r>
              <a:rPr lang="en-US" altLang="ja-JP" sz="2100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lang="en-US" altLang="ja-JP" sz="2100" spc="5" dirty="0">
                <a:solidFill>
                  <a:srgbClr val="002060"/>
                </a:solidFill>
                <a:latin typeface="Times New Roman"/>
                <a:cs typeface="Times New Roman"/>
              </a:rPr>
              <a:t>Online</a:t>
            </a:r>
            <a:endParaRPr lang="en-US" altLang="ja-JP" sz="21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27085" y="2971801"/>
            <a:ext cx="3440967" cy="112851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highly</a:t>
            </a:r>
            <a:r>
              <a:rPr kumimoji="1" sz="1000" b="0" i="0" u="none" strike="noStrike" kern="1200" cap="none" spc="-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accurate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作り⽅：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Specialized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vehicles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1" sz="10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high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accuracy</a:t>
            </a:r>
            <a:r>
              <a:rPr lang="en-US" sz="1000" spc="-20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sensors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driven along roadways regularly  to construct offline maps. Once the collection  is complete, the information is then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labelled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 with the use of a mixture of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automatic  labeling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from static object perception and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human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annotation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and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correction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727939" y="4309157"/>
            <a:ext cx="2590800" cy="8207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storing all the information present in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detailed</a:t>
            </a:r>
            <a:r>
              <a:rPr lang="en-US" sz="1000" spc="-9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roadmap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called the lane length</a:t>
            </a:r>
            <a:r>
              <a:rPr kumimoji="1" sz="1000" b="0" i="0" u="none" strike="noStrike" kern="120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model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僕が開発しているMapAPIはDetailed</a:t>
            </a:r>
            <a:r>
              <a:rPr kumimoji="1" sz="1000" b="0" i="0" u="none" strike="noStrike" kern="1200" cap="none" spc="-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Roadmap  </a:t>
            </a:r>
            <a:r>
              <a:rPr kumimoji="1" sz="1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の一部になっている。静的な物体がないから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601200" y="5410200"/>
            <a:ext cx="2590800" cy="974626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More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about a highly detailed map used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autonomous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driving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[2014]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Lanelets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 Efficient map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representation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for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autonomous driving</a:t>
            </a:r>
            <a:endParaRPr kumimoji="1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sng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https</a:t>
            </a:r>
            <a:r>
              <a:rPr kumimoji="1" sz="1000" b="0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://ieeexplore.ieee.org/abstract/document/6856487 </a:t>
            </a:r>
          </a:p>
        </p:txBody>
      </p:sp>
    </p:spTree>
    <p:extLst>
      <p:ext uri="{BB962C8B-B14F-4D97-AF65-F5344CB8AC3E}">
        <p14:creationId xmlns:p14="http://schemas.microsoft.com/office/powerpoint/2010/main" val="6843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3441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Detailed</a:t>
            </a:r>
            <a:r>
              <a:rPr b="0" spc="-45" dirty="0">
                <a:solidFill>
                  <a:srgbClr val="002060"/>
                </a:solidFill>
                <a:latin typeface="Times New Roman"/>
                <a:cs typeface="Times New Roman"/>
              </a:rPr>
              <a:t> </a:t>
            </a: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Roadmap</a:t>
            </a:r>
          </a:p>
        </p:txBody>
      </p:sp>
      <p:grpSp>
        <p:nvGrpSpPr>
          <p:cNvPr id="4" name="object 5"/>
          <p:cNvGrpSpPr/>
          <p:nvPr/>
        </p:nvGrpSpPr>
        <p:grpSpPr>
          <a:xfrm>
            <a:off x="1325263" y="1185025"/>
            <a:ext cx="10123170" cy="5596890"/>
            <a:chOff x="1408393" y="1185025"/>
            <a:chExt cx="10123170" cy="5596890"/>
          </a:xfrm>
        </p:grpSpPr>
        <p:sp>
          <p:nvSpPr>
            <p:cNvPr id="5" name="object 6"/>
            <p:cNvSpPr/>
            <p:nvPr/>
          </p:nvSpPr>
          <p:spPr>
            <a:xfrm>
              <a:off x="1408393" y="1185025"/>
              <a:ext cx="6346205" cy="498313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object 7"/>
            <p:cNvSpPr/>
            <p:nvPr/>
          </p:nvSpPr>
          <p:spPr>
            <a:xfrm>
              <a:off x="4504993" y="5459075"/>
              <a:ext cx="718820" cy="497840"/>
            </a:xfrm>
            <a:custGeom>
              <a:avLst/>
              <a:gdLst/>
              <a:ahLst/>
              <a:cxnLst/>
              <a:rect l="l" t="t" r="r" b="b"/>
              <a:pathLst>
                <a:path w="718820" h="497839">
                  <a:moveTo>
                    <a:pt x="0" y="0"/>
                  </a:moveTo>
                  <a:lnTo>
                    <a:pt x="718800" y="0"/>
                  </a:lnTo>
                  <a:lnTo>
                    <a:pt x="718800" y="497400"/>
                  </a:lnTo>
                  <a:lnTo>
                    <a:pt x="0" y="497400"/>
                  </a:lnTo>
                  <a:lnTo>
                    <a:pt x="0" y="0"/>
                  </a:lnTo>
                  <a:close/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object 8"/>
            <p:cNvSpPr/>
            <p:nvPr/>
          </p:nvSpPr>
          <p:spPr>
            <a:xfrm>
              <a:off x="4477353" y="3017213"/>
              <a:ext cx="2543175" cy="2460625"/>
            </a:xfrm>
            <a:custGeom>
              <a:avLst/>
              <a:gdLst/>
              <a:ahLst/>
              <a:cxnLst/>
              <a:rect l="l" t="t" r="r" b="b"/>
              <a:pathLst>
                <a:path w="2543175" h="2460625">
                  <a:moveTo>
                    <a:pt x="0" y="2460300"/>
                  </a:moveTo>
                  <a:lnTo>
                    <a:pt x="2543100" y="0"/>
                  </a:lnTo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object 9"/>
            <p:cNvSpPr/>
            <p:nvPr/>
          </p:nvSpPr>
          <p:spPr>
            <a:xfrm>
              <a:off x="5223776" y="3035813"/>
              <a:ext cx="6238240" cy="2442210"/>
            </a:xfrm>
            <a:custGeom>
              <a:avLst/>
              <a:gdLst/>
              <a:ahLst/>
              <a:cxnLst/>
              <a:rect l="l" t="t" r="r" b="b"/>
              <a:pathLst>
                <a:path w="6238240" h="2442210">
                  <a:moveTo>
                    <a:pt x="0" y="2441700"/>
                  </a:moveTo>
                  <a:lnTo>
                    <a:pt x="6237900" y="0"/>
                  </a:lnTo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object 10"/>
            <p:cNvSpPr/>
            <p:nvPr/>
          </p:nvSpPr>
          <p:spPr>
            <a:xfrm>
              <a:off x="4477353" y="5956614"/>
              <a:ext cx="2543175" cy="810895"/>
            </a:xfrm>
            <a:custGeom>
              <a:avLst/>
              <a:gdLst/>
              <a:ahLst/>
              <a:cxnLst/>
              <a:rect l="l" t="t" r="r" b="b"/>
              <a:pathLst>
                <a:path w="2543175" h="810895">
                  <a:moveTo>
                    <a:pt x="0" y="0"/>
                  </a:moveTo>
                  <a:lnTo>
                    <a:pt x="2543100" y="810900"/>
                  </a:lnTo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object 11"/>
            <p:cNvSpPr/>
            <p:nvPr/>
          </p:nvSpPr>
          <p:spPr>
            <a:xfrm>
              <a:off x="5214485" y="5947439"/>
              <a:ext cx="6303010" cy="820419"/>
            </a:xfrm>
            <a:custGeom>
              <a:avLst/>
              <a:gdLst/>
              <a:ahLst/>
              <a:cxnLst/>
              <a:rect l="l" t="t" r="r" b="b"/>
              <a:pathLst>
                <a:path w="6303009" h="820420">
                  <a:moveTo>
                    <a:pt x="0" y="0"/>
                  </a:moveTo>
                  <a:lnTo>
                    <a:pt x="6302400" y="819900"/>
                  </a:lnTo>
                </a:path>
              </a:pathLst>
            </a:custGeom>
            <a:ln w="28575">
              <a:solidFill>
                <a:srgbClr val="242852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object 12"/>
            <p:cNvSpPr/>
            <p:nvPr/>
          </p:nvSpPr>
          <p:spPr>
            <a:xfrm>
              <a:off x="7006187" y="2998914"/>
              <a:ext cx="4514927" cy="377163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object 13"/>
            <p:cNvSpPr/>
            <p:nvPr/>
          </p:nvSpPr>
          <p:spPr>
            <a:xfrm>
              <a:off x="8898064" y="1814499"/>
              <a:ext cx="2209165" cy="1610995"/>
            </a:xfrm>
            <a:custGeom>
              <a:avLst/>
              <a:gdLst/>
              <a:ahLst/>
              <a:cxnLst/>
              <a:rect l="l" t="t" r="r" b="b"/>
              <a:pathLst>
                <a:path w="2209165" h="1610995">
                  <a:moveTo>
                    <a:pt x="852474" y="1523847"/>
                  </a:moveTo>
                  <a:lnTo>
                    <a:pt x="824471" y="1543761"/>
                  </a:lnTo>
                  <a:lnTo>
                    <a:pt x="824166" y="1534172"/>
                  </a:lnTo>
                  <a:lnTo>
                    <a:pt x="817410" y="1458582"/>
                  </a:lnTo>
                  <a:lnTo>
                    <a:pt x="806513" y="1384185"/>
                  </a:lnTo>
                  <a:lnTo>
                    <a:pt x="791768" y="1311579"/>
                  </a:lnTo>
                  <a:lnTo>
                    <a:pt x="773480" y="1241336"/>
                  </a:lnTo>
                  <a:lnTo>
                    <a:pt x="751928" y="1174026"/>
                  </a:lnTo>
                  <a:lnTo>
                    <a:pt x="727392" y="1110221"/>
                  </a:lnTo>
                  <a:lnTo>
                    <a:pt x="700125" y="1050493"/>
                  </a:lnTo>
                  <a:lnTo>
                    <a:pt x="670420" y="995426"/>
                  </a:lnTo>
                  <a:lnTo>
                    <a:pt x="638683" y="945832"/>
                  </a:lnTo>
                  <a:lnTo>
                    <a:pt x="604837" y="901788"/>
                  </a:lnTo>
                  <a:lnTo>
                    <a:pt x="569214" y="864146"/>
                  </a:lnTo>
                  <a:lnTo>
                    <a:pt x="531964" y="833501"/>
                  </a:lnTo>
                  <a:lnTo>
                    <a:pt x="493229" y="810577"/>
                  </a:lnTo>
                  <a:lnTo>
                    <a:pt x="453212" y="796226"/>
                  </a:lnTo>
                  <a:lnTo>
                    <a:pt x="397154" y="790435"/>
                  </a:lnTo>
                  <a:lnTo>
                    <a:pt x="380060" y="787361"/>
                  </a:lnTo>
                  <a:lnTo>
                    <a:pt x="328320" y="765746"/>
                  </a:lnTo>
                  <a:lnTo>
                    <a:pt x="293890" y="741362"/>
                  </a:lnTo>
                  <a:lnTo>
                    <a:pt x="260032" y="709549"/>
                  </a:lnTo>
                  <a:lnTo>
                    <a:pt x="227164" y="670852"/>
                  </a:lnTo>
                  <a:lnTo>
                    <a:pt x="180708" y="601421"/>
                  </a:lnTo>
                  <a:lnTo>
                    <a:pt x="151955" y="548106"/>
                  </a:lnTo>
                  <a:lnTo>
                    <a:pt x="125463" y="490042"/>
                  </a:lnTo>
                  <a:lnTo>
                    <a:pt x="101523" y="427799"/>
                  </a:lnTo>
                  <a:lnTo>
                    <a:pt x="80467" y="362026"/>
                  </a:lnTo>
                  <a:lnTo>
                    <a:pt x="62572" y="293293"/>
                  </a:lnTo>
                  <a:lnTo>
                    <a:pt x="48145" y="222211"/>
                  </a:lnTo>
                  <a:lnTo>
                    <a:pt x="37477" y="149390"/>
                  </a:lnTo>
                  <a:lnTo>
                    <a:pt x="30848" y="75425"/>
                  </a:lnTo>
                  <a:lnTo>
                    <a:pt x="28562" y="38"/>
                  </a:lnTo>
                  <a:lnTo>
                    <a:pt x="0" y="914"/>
                  </a:lnTo>
                  <a:lnTo>
                    <a:pt x="2286" y="76301"/>
                  </a:lnTo>
                  <a:lnTo>
                    <a:pt x="9004" y="151930"/>
                  </a:lnTo>
                  <a:lnTo>
                    <a:pt x="19862" y="226339"/>
                  </a:lnTo>
                  <a:lnTo>
                    <a:pt x="34569" y="298970"/>
                  </a:lnTo>
                  <a:lnTo>
                    <a:pt x="52806" y="369214"/>
                  </a:lnTo>
                  <a:lnTo>
                    <a:pt x="74307" y="436511"/>
                  </a:lnTo>
                  <a:lnTo>
                    <a:pt x="98793" y="500278"/>
                  </a:lnTo>
                  <a:lnTo>
                    <a:pt x="125958" y="559955"/>
                  </a:lnTo>
                  <a:lnTo>
                    <a:pt x="155549" y="614972"/>
                  </a:lnTo>
                  <a:lnTo>
                    <a:pt x="187312" y="664730"/>
                  </a:lnTo>
                  <a:lnTo>
                    <a:pt x="221195" y="708964"/>
                  </a:lnTo>
                  <a:lnTo>
                    <a:pt x="256654" y="746556"/>
                  </a:lnTo>
                  <a:lnTo>
                    <a:pt x="293649" y="777176"/>
                  </a:lnTo>
                  <a:lnTo>
                    <a:pt x="332066" y="800150"/>
                  </a:lnTo>
                  <a:lnTo>
                    <a:pt x="371729" y="814705"/>
                  </a:lnTo>
                  <a:lnTo>
                    <a:pt x="431063" y="821080"/>
                  </a:lnTo>
                  <a:lnTo>
                    <a:pt x="448005" y="824318"/>
                  </a:lnTo>
                  <a:lnTo>
                    <a:pt x="499237" y="846188"/>
                  </a:lnTo>
                  <a:lnTo>
                    <a:pt x="533374" y="870559"/>
                  </a:lnTo>
                  <a:lnTo>
                    <a:pt x="567029" y="902335"/>
                  </a:lnTo>
                  <a:lnTo>
                    <a:pt x="599744" y="940981"/>
                  </a:lnTo>
                  <a:lnTo>
                    <a:pt x="646341" y="1010805"/>
                  </a:lnTo>
                  <a:lnTo>
                    <a:pt x="674966" y="1064044"/>
                  </a:lnTo>
                  <a:lnTo>
                    <a:pt x="701382" y="1122070"/>
                  </a:lnTo>
                  <a:lnTo>
                    <a:pt x="725258" y="1184275"/>
                  </a:lnTo>
                  <a:lnTo>
                    <a:pt x="746264" y="1250048"/>
                  </a:lnTo>
                  <a:lnTo>
                    <a:pt x="764120" y="1318780"/>
                  </a:lnTo>
                  <a:lnTo>
                    <a:pt x="778497" y="1389862"/>
                  </a:lnTo>
                  <a:lnTo>
                    <a:pt x="789127" y="1462709"/>
                  </a:lnTo>
                  <a:lnTo>
                    <a:pt x="795705" y="1536712"/>
                  </a:lnTo>
                  <a:lnTo>
                    <a:pt x="795934" y="1544624"/>
                  </a:lnTo>
                  <a:lnTo>
                    <a:pt x="766787" y="1526451"/>
                  </a:lnTo>
                  <a:lnTo>
                    <a:pt x="812228" y="1610829"/>
                  </a:lnTo>
                  <a:lnTo>
                    <a:pt x="842860" y="1544624"/>
                  </a:lnTo>
                  <a:lnTo>
                    <a:pt x="843254" y="1543761"/>
                  </a:lnTo>
                  <a:lnTo>
                    <a:pt x="852474" y="1523847"/>
                  </a:lnTo>
                  <a:close/>
                </a:path>
                <a:path w="2209165" h="1610995">
                  <a:moveTo>
                    <a:pt x="2209076" y="787"/>
                  </a:moveTo>
                  <a:lnTo>
                    <a:pt x="2194788" y="482"/>
                  </a:lnTo>
                  <a:lnTo>
                    <a:pt x="2180513" y="0"/>
                  </a:lnTo>
                  <a:lnTo>
                    <a:pt x="2180501" y="165"/>
                  </a:lnTo>
                  <a:lnTo>
                    <a:pt x="2178570" y="57721"/>
                  </a:lnTo>
                  <a:lnTo>
                    <a:pt x="2172995" y="114058"/>
                  </a:lnTo>
                  <a:lnTo>
                    <a:pt x="2164003" y="169545"/>
                  </a:lnTo>
                  <a:lnTo>
                    <a:pt x="2151850" y="223723"/>
                  </a:lnTo>
                  <a:lnTo>
                    <a:pt x="2136775" y="276098"/>
                  </a:lnTo>
                  <a:lnTo>
                    <a:pt x="2119033" y="326224"/>
                  </a:lnTo>
                  <a:lnTo>
                    <a:pt x="2098890" y="373646"/>
                  </a:lnTo>
                  <a:lnTo>
                    <a:pt x="2076577" y="417880"/>
                  </a:lnTo>
                  <a:lnTo>
                    <a:pt x="2052396" y="458457"/>
                  </a:lnTo>
                  <a:lnTo>
                    <a:pt x="2026589" y="494931"/>
                  </a:lnTo>
                  <a:lnTo>
                    <a:pt x="1999488" y="526821"/>
                  </a:lnTo>
                  <a:lnTo>
                    <a:pt x="1971370" y="553656"/>
                  </a:lnTo>
                  <a:lnTo>
                    <a:pt x="1913521" y="590524"/>
                  </a:lnTo>
                  <a:lnTo>
                    <a:pt x="1870811" y="601967"/>
                  </a:lnTo>
                  <a:lnTo>
                    <a:pt x="1840738" y="603580"/>
                  </a:lnTo>
                  <a:lnTo>
                    <a:pt x="1823402" y="606399"/>
                  </a:lnTo>
                  <a:lnTo>
                    <a:pt x="1756791" y="634860"/>
                  </a:lnTo>
                  <a:lnTo>
                    <a:pt x="1724901" y="658482"/>
                  </a:lnTo>
                  <a:lnTo>
                    <a:pt x="1694446" y="687539"/>
                  </a:lnTo>
                  <a:lnTo>
                    <a:pt x="1665554" y="721499"/>
                  </a:lnTo>
                  <a:lnTo>
                    <a:pt x="1638376" y="759891"/>
                  </a:lnTo>
                  <a:lnTo>
                    <a:pt x="1613103" y="802297"/>
                  </a:lnTo>
                  <a:lnTo>
                    <a:pt x="1589925" y="848258"/>
                  </a:lnTo>
                  <a:lnTo>
                    <a:pt x="1569059" y="897331"/>
                  </a:lnTo>
                  <a:lnTo>
                    <a:pt x="1550733" y="949109"/>
                  </a:lnTo>
                  <a:lnTo>
                    <a:pt x="1535201" y="1003122"/>
                  </a:lnTo>
                  <a:lnTo>
                    <a:pt x="1522666" y="1058951"/>
                  </a:lnTo>
                  <a:lnTo>
                    <a:pt x="1513408" y="1116164"/>
                  </a:lnTo>
                  <a:lnTo>
                    <a:pt x="1508404" y="1166685"/>
                  </a:lnTo>
                  <a:lnTo>
                    <a:pt x="1479969" y="1146314"/>
                  </a:lnTo>
                  <a:lnTo>
                    <a:pt x="1519936" y="1233436"/>
                  </a:lnTo>
                  <a:lnTo>
                    <a:pt x="1565643" y="1149184"/>
                  </a:lnTo>
                  <a:lnTo>
                    <a:pt x="1537093" y="1166876"/>
                  </a:lnTo>
                  <a:lnTo>
                    <a:pt x="1541614" y="1120724"/>
                  </a:lnTo>
                  <a:lnTo>
                    <a:pt x="1550555" y="1065199"/>
                  </a:lnTo>
                  <a:lnTo>
                    <a:pt x="1562658" y="1011008"/>
                  </a:lnTo>
                  <a:lnTo>
                    <a:pt x="1577682" y="958621"/>
                  </a:lnTo>
                  <a:lnTo>
                    <a:pt x="1595361" y="908494"/>
                  </a:lnTo>
                  <a:lnTo>
                    <a:pt x="1615440" y="861110"/>
                  </a:lnTo>
                  <a:lnTo>
                    <a:pt x="1637652" y="816914"/>
                  </a:lnTo>
                  <a:lnTo>
                    <a:pt x="1661718" y="776376"/>
                  </a:lnTo>
                  <a:lnTo>
                    <a:pt x="1687347" y="739978"/>
                  </a:lnTo>
                  <a:lnTo>
                    <a:pt x="1714220" y="708164"/>
                  </a:lnTo>
                  <a:lnTo>
                    <a:pt x="1742008" y="681380"/>
                  </a:lnTo>
                  <a:lnTo>
                    <a:pt x="1799526" y="644144"/>
                  </a:lnTo>
                  <a:lnTo>
                    <a:pt x="1842350" y="632117"/>
                  </a:lnTo>
                  <a:lnTo>
                    <a:pt x="1875536" y="630148"/>
                  </a:lnTo>
                  <a:lnTo>
                    <a:pt x="1892757" y="627189"/>
                  </a:lnTo>
                  <a:lnTo>
                    <a:pt x="1957933" y="599046"/>
                  </a:lnTo>
                  <a:lnTo>
                    <a:pt x="1991144" y="574294"/>
                  </a:lnTo>
                  <a:lnTo>
                    <a:pt x="2021281" y="545299"/>
                  </a:lnTo>
                  <a:lnTo>
                    <a:pt x="2049945" y="511403"/>
                  </a:lnTo>
                  <a:lnTo>
                    <a:pt x="2076945" y="473075"/>
                  </a:lnTo>
                  <a:lnTo>
                    <a:pt x="2102104" y="430733"/>
                  </a:lnTo>
                  <a:lnTo>
                    <a:pt x="2125192" y="384810"/>
                  </a:lnTo>
                  <a:lnTo>
                    <a:pt x="2145982" y="335749"/>
                  </a:lnTo>
                  <a:lnTo>
                    <a:pt x="2164245" y="283984"/>
                  </a:lnTo>
                  <a:lnTo>
                    <a:pt x="2167267" y="273443"/>
                  </a:lnTo>
                  <a:lnTo>
                    <a:pt x="2165375" y="293674"/>
                  </a:lnTo>
                  <a:lnTo>
                    <a:pt x="2159241" y="347052"/>
                  </a:lnTo>
                  <a:lnTo>
                    <a:pt x="2152256" y="397548"/>
                  </a:lnTo>
                  <a:lnTo>
                    <a:pt x="2144522" y="444677"/>
                  </a:lnTo>
                  <a:lnTo>
                    <a:pt x="2136140" y="487959"/>
                  </a:lnTo>
                  <a:lnTo>
                    <a:pt x="2127186" y="526884"/>
                  </a:lnTo>
                  <a:lnTo>
                    <a:pt x="2108022" y="589546"/>
                  </a:lnTo>
                  <a:lnTo>
                    <a:pt x="2088769" y="627430"/>
                  </a:lnTo>
                  <a:lnTo>
                    <a:pt x="2071192" y="636816"/>
                  </a:lnTo>
                  <a:lnTo>
                    <a:pt x="2068385" y="637527"/>
                  </a:lnTo>
                  <a:lnTo>
                    <a:pt x="2040280" y="664565"/>
                  </a:lnTo>
                  <a:lnTo>
                    <a:pt x="2023465" y="700062"/>
                  </a:lnTo>
                  <a:lnTo>
                    <a:pt x="2003247" y="766025"/>
                  </a:lnTo>
                  <a:lnTo>
                    <a:pt x="1994039" y="806030"/>
                  </a:lnTo>
                  <a:lnTo>
                    <a:pt x="1985467" y="850201"/>
                  </a:lnTo>
                  <a:lnTo>
                    <a:pt x="1977618" y="898093"/>
                  </a:lnTo>
                  <a:lnTo>
                    <a:pt x="1970532" y="949274"/>
                  </a:lnTo>
                  <a:lnTo>
                    <a:pt x="1964321" y="1003261"/>
                  </a:lnTo>
                  <a:lnTo>
                    <a:pt x="1959051" y="1059624"/>
                  </a:lnTo>
                  <a:lnTo>
                    <a:pt x="1954796" y="1117866"/>
                  </a:lnTo>
                  <a:lnTo>
                    <a:pt x="1951659" y="1177544"/>
                  </a:lnTo>
                  <a:lnTo>
                    <a:pt x="1950478" y="1232471"/>
                  </a:lnTo>
                  <a:lnTo>
                    <a:pt x="1922322" y="1212811"/>
                  </a:lnTo>
                  <a:lnTo>
                    <a:pt x="1963331" y="1299425"/>
                  </a:lnTo>
                  <a:lnTo>
                    <a:pt x="2008022" y="1214640"/>
                  </a:lnTo>
                  <a:lnTo>
                    <a:pt x="1979041" y="1233081"/>
                  </a:lnTo>
                  <a:lnTo>
                    <a:pt x="1980196" y="1179042"/>
                  </a:lnTo>
                  <a:lnTo>
                    <a:pt x="1983308" y="1119949"/>
                  </a:lnTo>
                  <a:lnTo>
                    <a:pt x="1987499" y="1062278"/>
                  </a:lnTo>
                  <a:lnTo>
                    <a:pt x="1992706" y="1006525"/>
                  </a:lnTo>
                  <a:lnTo>
                    <a:pt x="1998840" y="953185"/>
                  </a:lnTo>
                  <a:lnTo>
                    <a:pt x="2005812" y="902716"/>
                  </a:lnTo>
                  <a:lnTo>
                    <a:pt x="2013521" y="855637"/>
                  </a:lnTo>
                  <a:lnTo>
                    <a:pt x="2021878" y="812431"/>
                  </a:lnTo>
                  <a:lnTo>
                    <a:pt x="2030780" y="773633"/>
                  </a:lnTo>
                  <a:lnTo>
                    <a:pt x="2049665" y="711479"/>
                  </a:lnTo>
                  <a:lnTo>
                    <a:pt x="2068347" y="673811"/>
                  </a:lnTo>
                  <a:lnTo>
                    <a:pt x="2086927" y="663092"/>
                  </a:lnTo>
                  <a:lnTo>
                    <a:pt x="2089734" y="662381"/>
                  </a:lnTo>
                  <a:lnTo>
                    <a:pt x="2118474" y="634301"/>
                  </a:lnTo>
                  <a:lnTo>
                    <a:pt x="2135086" y="598728"/>
                  </a:lnTo>
                  <a:lnTo>
                    <a:pt x="2155025" y="533273"/>
                  </a:lnTo>
                  <a:lnTo>
                    <a:pt x="2164194" y="493395"/>
                  </a:lnTo>
                  <a:lnTo>
                    <a:pt x="2172728" y="449300"/>
                  </a:lnTo>
                  <a:lnTo>
                    <a:pt x="2180564" y="401459"/>
                  </a:lnTo>
                  <a:lnTo>
                    <a:pt x="2187625" y="350316"/>
                  </a:lnTo>
                  <a:lnTo>
                    <a:pt x="2193823" y="296341"/>
                  </a:lnTo>
                  <a:lnTo>
                    <a:pt x="2199094" y="239991"/>
                  </a:lnTo>
                  <a:lnTo>
                    <a:pt x="2203335" y="181749"/>
                  </a:lnTo>
                  <a:lnTo>
                    <a:pt x="2206472" y="121920"/>
                  </a:lnTo>
                  <a:lnTo>
                    <a:pt x="2209063" y="952"/>
                  </a:lnTo>
                  <a:lnTo>
                    <a:pt x="2209076" y="787"/>
                  </a:lnTo>
                  <a:close/>
                </a:path>
              </a:pathLst>
            </a:custGeom>
            <a:solidFill>
              <a:srgbClr val="242852"/>
            </a:solidFill>
          </p:spPr>
          <p:txBody>
            <a:bodyPr wrap="square" lIns="0" tIns="0" rIns="0" bIns="0" rtlCol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3" name="object 14"/>
          <p:cNvSpPr txBox="1"/>
          <p:nvPr/>
        </p:nvSpPr>
        <p:spPr>
          <a:xfrm>
            <a:off x="7830573" y="1361579"/>
            <a:ext cx="4253865" cy="37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>
                <a:tab pos="2252345" algn="l"/>
              </a:tabLst>
              <a:defRPr/>
            </a:pPr>
            <a:r>
              <a:rPr kumimoji="1" sz="23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Traffic</a:t>
            </a:r>
            <a:r>
              <a:rPr kumimoji="1" sz="2300" b="0" i="0" u="none" strike="noStrike" kern="1200" cap="none" spc="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3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regulation	Lane</a:t>
            </a:r>
            <a:r>
              <a:rPr kumimoji="1" sz="2300" b="0" i="0" u="none" strike="noStrike" kern="1200" cap="none" spc="-3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3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Boundaries</a:t>
            </a:r>
            <a:endParaRPr kumimoji="1" sz="2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02159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1803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S</a:t>
            </a:r>
            <a:r>
              <a:rPr b="0" dirty="0">
                <a:solidFill>
                  <a:srgbClr val="002060"/>
                </a:solidFill>
                <a:latin typeface="Times New Roman"/>
                <a:cs typeface="Times New Roman"/>
              </a:rPr>
              <a:t>u</a:t>
            </a:r>
            <a:r>
              <a:rPr b="0" spc="-5" dirty="0">
                <a:solidFill>
                  <a:srgbClr val="002060"/>
                </a:solidFill>
                <a:latin typeface="Times New Roman"/>
                <a:cs typeface="Times New Roman"/>
              </a:rPr>
              <a:t>mm</a:t>
            </a:r>
            <a:r>
              <a:rPr b="0" dirty="0">
                <a:solidFill>
                  <a:srgbClr val="002060"/>
                </a:solidFill>
                <a:latin typeface="Times New Roman"/>
                <a:cs typeface="Times New Roman"/>
              </a:rPr>
              <a:t>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6" y="1480919"/>
            <a:ext cx="6522720" cy="17526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31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Environmental maps used by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self driving</a:t>
            </a:r>
            <a:r>
              <a:rPr kumimoji="1" sz="2650" b="0" i="0" u="none" strike="noStrike" kern="1200" cap="none" spc="-3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cars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Localization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point cloud or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feature</a:t>
            </a:r>
            <a:r>
              <a:rPr kumimoji="1" sz="265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Occupancy grid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map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</a:t>
            </a:r>
            <a:r>
              <a:rPr kumimoji="1" sz="265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roadmap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89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for</a:t>
            </a:r>
            <a:r>
              <a:rPr sz="3600" spc="-35" dirty="0">
                <a:solidFill>
                  <a:srgbClr val="002060"/>
                </a:solidFill>
              </a:rPr>
              <a:t> </a:t>
            </a:r>
            <a:r>
              <a:rPr sz="3600" spc="-5" dirty="0">
                <a:solidFill>
                  <a:srgbClr val="002060"/>
                </a:solidFill>
              </a:rPr>
              <a:t>perception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7233486" cy="8431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Enables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depth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estimation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image</a:t>
            </a:r>
            <a:r>
              <a:rPr kumimoji="1" sz="2650" b="0" i="0" u="none" strike="noStrike" kern="1200" cap="none" spc="-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data</a:t>
            </a:r>
            <a:endParaRPr kumimoji="1" lang="en-US" sz="265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55650" lvl="1" indent="-285750">
              <a:spcBef>
                <a:spcPts val="114"/>
              </a:spcBef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lang="ja-JP" altLang="en-US" sz="2650" dirty="0" smtClean="0">
                <a:solidFill>
                  <a:srgbClr val="002060"/>
                </a:solidFill>
                <a:latin typeface="Times New Roman"/>
                <a:cs typeface="Times New Roman"/>
              </a:rPr>
              <a:t>視差マップを利用する。コース３で紹介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201333" y="3567198"/>
            <a:ext cx="3804310" cy="27608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17533" y="444249"/>
            <a:ext cx="185229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exteroceptive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907238" y="973033"/>
            <a:ext cx="2062480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248285" rIns="0" bIns="0" rtlCol="0">
            <a:spAutoFit/>
          </a:bodyPr>
          <a:lstStyle/>
          <a:p>
            <a:pPr marL="516255" marR="0" lvl="0" indent="0" algn="l" defTabSz="914400" rtl="0" eaLnBrk="1" fontAlgn="auto" latinLnBrk="0" hangingPunct="1">
              <a:lnSpc>
                <a:spcPct val="100000"/>
              </a:lnSpc>
              <a:spcBef>
                <a:spcPts val="19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Stereo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186119" y="1880920"/>
            <a:ext cx="712780" cy="525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47095" y="2435806"/>
            <a:ext cx="4323082" cy="398050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724512" y="3816139"/>
            <a:ext cx="2258695" cy="499109"/>
          </a:xfrm>
          <a:custGeom>
            <a:avLst/>
            <a:gdLst/>
            <a:ahLst/>
            <a:cxnLst/>
            <a:rect l="l" t="t" r="r" b="b"/>
            <a:pathLst>
              <a:path w="2258695" h="499110">
                <a:moveTo>
                  <a:pt x="0" y="0"/>
                </a:moveTo>
                <a:lnTo>
                  <a:pt x="2258404" y="0"/>
                </a:lnTo>
                <a:lnTo>
                  <a:pt x="2258404" y="498732"/>
                </a:lnTo>
                <a:lnTo>
                  <a:pt x="0" y="4987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972891" y="3874844"/>
            <a:ext cx="20320" cy="469900"/>
          </a:xfrm>
          <a:custGeom>
            <a:avLst/>
            <a:gdLst/>
            <a:ahLst/>
            <a:cxnLst/>
            <a:rect l="l" t="t" r="r" b="b"/>
            <a:pathLst>
              <a:path w="20319" h="469900">
                <a:moveTo>
                  <a:pt x="0" y="469537"/>
                </a:moveTo>
                <a:lnTo>
                  <a:pt x="20317" y="0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236835" y="3865199"/>
            <a:ext cx="1188085" cy="518795"/>
          </a:xfrm>
          <a:custGeom>
            <a:avLst/>
            <a:gdLst/>
            <a:ahLst/>
            <a:cxnLst/>
            <a:rect l="l" t="t" r="r" b="b"/>
            <a:pathLst>
              <a:path w="1188085" h="518795">
                <a:moveTo>
                  <a:pt x="0" y="518311"/>
                </a:moveTo>
                <a:lnTo>
                  <a:pt x="1187658" y="0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470186" y="3884778"/>
            <a:ext cx="1198245" cy="499109"/>
          </a:xfrm>
          <a:custGeom>
            <a:avLst/>
            <a:gdLst/>
            <a:ahLst/>
            <a:cxnLst/>
            <a:rect l="l" t="t" r="r" b="b"/>
            <a:pathLst>
              <a:path w="1198245" h="499110">
                <a:moveTo>
                  <a:pt x="1197995" y="498733"/>
                </a:moveTo>
                <a:lnTo>
                  <a:pt x="0" y="0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881182" y="3874844"/>
            <a:ext cx="10795" cy="469900"/>
          </a:xfrm>
          <a:custGeom>
            <a:avLst/>
            <a:gdLst/>
            <a:ahLst/>
            <a:cxnLst/>
            <a:rect l="l" t="t" r="r" b="b"/>
            <a:pathLst>
              <a:path w="10795" h="469900">
                <a:moveTo>
                  <a:pt x="10337" y="469537"/>
                </a:moveTo>
                <a:lnTo>
                  <a:pt x="0" y="0"/>
                </a:lnTo>
              </a:path>
            </a:pathLst>
          </a:custGeom>
          <a:ln w="9525">
            <a:solidFill>
              <a:srgbClr val="242852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71685" y="1880920"/>
            <a:ext cx="712780" cy="5256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10533" y="3201394"/>
            <a:ext cx="198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800" b="0" i="0" u="none" strike="noStrike" kern="1200" cap="none" spc="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Left and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right</a:t>
            </a:r>
            <a:r>
              <a:rPr kumimoji="1" sz="1800" b="0" i="0" u="none" strike="noStrike" kern="1200" cap="none" spc="-6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18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images</a:t>
            </a: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05642" y="1204734"/>
            <a:ext cx="2186357" cy="1590179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combination of two cameras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overlapping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fields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view and aligned image planes.  depth estimation from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synchronized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image  pairs.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Pixel values from image can be matched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1" 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</a:t>
            </a:r>
            <a:r>
              <a:rPr kumimoji="1" sz="1000" b="0" i="0" u="none" strike="noStrike" kern="1200" cap="none" spc="-26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other image producing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disparity 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</a:t>
            </a:r>
            <a:r>
              <a:rPr kumimoji="1" lang="ja-JP" altLang="en-US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（視差マップ）</a:t>
            </a: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of the  scene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</a:t>
            </a:r>
            <a:endParaRPr kumimoji="1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This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disparity can then be used to  estimate depth at each</a:t>
            </a:r>
            <a:r>
              <a:rPr kumimoji="1" sz="10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pixel. 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1692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9896"/>
            <a:ext cx="3150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Module</a:t>
            </a:r>
            <a:r>
              <a:rPr spc="-55" dirty="0"/>
              <a:t> </a:t>
            </a:r>
            <a:r>
              <a:rPr spc="-5" dirty="0"/>
              <a:t>Summary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0966" y="1468219"/>
            <a:ext cx="8070215" cy="3753592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ts val="2870"/>
              </a:lnSpc>
              <a:spcBef>
                <a:spcPts val="4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Understand various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sensor and computing hardware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used 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autonomous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driving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ts val="24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relative strengths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</a:t>
            </a:r>
            <a:r>
              <a:rPr kumimoji="1" sz="2100" b="0" i="0" u="none" strike="noStrike" kern="1200" cap="none" spc="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weaknesses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24765" lvl="0" indent="-285750" algn="l" defTabSz="914400" rtl="0" eaLnBrk="1" fontAlgn="auto" latinLnBrk="0" hangingPunct="1">
              <a:lnSpc>
                <a:spcPts val="287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Understand the design of hardware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sensor configurations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autonomous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driving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321310" lvl="0" indent="-285750" algn="l" defTabSz="914400" rtl="0" eaLnBrk="1" fontAlgn="auto" latinLnBrk="0" hangingPunct="1">
              <a:lnSpc>
                <a:spcPts val="2900"/>
              </a:lnSpc>
              <a:spcBef>
                <a:spcPts val="17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Describe the basic architecture of a typical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self-driving 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software</a:t>
            </a:r>
            <a:r>
              <a:rPr kumimoji="1" sz="2650" b="0" i="0" u="heavy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system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ts val="240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Understand the standard decomposition for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each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software</a:t>
            </a:r>
            <a:r>
              <a:rPr kumimoji="1" sz="2100" b="0" i="0" u="none" strike="noStrike" kern="120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module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334010" lvl="0" indent="-285750" algn="l" defTabSz="914400" rtl="0" eaLnBrk="1" fontAlgn="auto" latinLnBrk="0" hangingPunct="1">
              <a:lnSpc>
                <a:spcPts val="2900"/>
              </a:lnSpc>
              <a:spcBef>
                <a:spcPts val="26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Define the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different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types of </a:t>
            </a:r>
            <a:r>
              <a:rPr kumimoji="1" sz="2650" b="0" i="0" u="heavy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maps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used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</a:t>
            </a:r>
            <a:r>
              <a:rPr kumimoji="1" sz="2650" b="0" i="0" u="none" strike="noStrike" kern="1200" cap="none" spc="-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autonomous  </a:t>
            </a:r>
            <a:r>
              <a:rPr kumimoji="1" sz="265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driving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3759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for</a:t>
            </a:r>
            <a:r>
              <a:rPr sz="3600" spc="-35" dirty="0">
                <a:solidFill>
                  <a:srgbClr val="002060"/>
                </a:solidFill>
              </a:rPr>
              <a:t> </a:t>
            </a:r>
            <a:r>
              <a:rPr sz="3600" spc="-5" dirty="0">
                <a:solidFill>
                  <a:srgbClr val="002060"/>
                </a:solidFill>
              </a:rPr>
              <a:t>perception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500966" y="1506319"/>
            <a:ext cx="6021070" cy="83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8450" marR="5080" lvl="0" indent="-285750" algn="l" defTabSz="914400" rtl="0" eaLnBrk="1" fontAlgn="auto" latinLnBrk="0" hangingPunct="1">
              <a:lnSpc>
                <a:spcPct val="100600"/>
              </a:lnSpc>
              <a:spcBef>
                <a:spcPts val="9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Detailed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3D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scene geometry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from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LIDAR 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point</a:t>
            </a:r>
            <a:r>
              <a:rPr kumimoji="1" sz="265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cloud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0966" y="2531453"/>
            <a:ext cx="5183990" cy="257827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40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Comparison</a:t>
            </a:r>
            <a:r>
              <a:rPr kumimoji="1" sz="2650" b="0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metrics: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Number of</a:t>
            </a: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beams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Points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per</a:t>
            </a:r>
            <a:r>
              <a:rPr kumimoji="1" sz="2100" b="0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second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Rotation</a:t>
            </a:r>
            <a:r>
              <a:rPr kumimoji="1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rate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Field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1" sz="210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view</a:t>
            </a:r>
            <a:endParaRPr kumimoji="1" lang="en-US" sz="2100" b="0" i="0" u="none" strike="noStrike" kern="1200" cap="none" spc="1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lang="en-US" sz="2100" spc="10" dirty="0" smtClean="0">
                <a:solidFill>
                  <a:srgbClr val="002060"/>
                </a:solidFill>
                <a:latin typeface="Times New Roman"/>
                <a:cs typeface="Times New Roman"/>
              </a:rPr>
              <a:t>Detection range (the power output of the light source)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966" y="5041153"/>
            <a:ext cx="457263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Upcoming: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Solid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state</a:t>
            </a:r>
            <a:r>
              <a:rPr kumimoji="1" sz="2650" b="0" i="0" u="heavy" strike="noStrike" kern="1200" cap="none" spc="-3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LIDAR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!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823431" y="3261167"/>
            <a:ext cx="4420599" cy="31575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07238" y="973033"/>
            <a:ext cx="2062480" cy="1942464"/>
          </a:xfrm>
          <a:prstGeom prst="rect">
            <a:avLst/>
          </a:prstGeom>
          <a:ln w="28575">
            <a:solidFill>
              <a:srgbClr val="FF9900"/>
            </a:solidFill>
          </a:ln>
        </p:spPr>
        <p:txBody>
          <a:bodyPr vert="horz" wrap="square" lIns="0" tIns="278130" rIns="0" bIns="0" rtlCol="0">
            <a:spAutoFit/>
          </a:bodyPr>
          <a:lstStyle/>
          <a:p>
            <a:pPr marL="516890" marR="0" lvl="0" indent="0" algn="l" defTabSz="914400" rtl="0" eaLnBrk="1" fontAlgn="auto" latinLnBrk="0" hangingPunct="1">
              <a:lnSpc>
                <a:spcPct val="100000"/>
              </a:lnSpc>
              <a:spcBef>
                <a:spcPts val="2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LIDAR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298953" y="1887068"/>
            <a:ext cx="1193800" cy="787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017533" y="444249"/>
            <a:ext cx="185229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exteroceptive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63394" y="3314230"/>
            <a:ext cx="2590800" cy="35907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it can collect) (the more detailed the 3D</a:t>
            </a:r>
            <a:r>
              <a:rPr kumimoji="1" sz="1000" b="0" i="0" u="none" strike="noStrike" kern="1200" cap="none" spc="-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point 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cloud can</a:t>
            </a:r>
            <a:r>
              <a:rPr kumimoji="1" sz="10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be) 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69717" y="192565"/>
            <a:ext cx="2167747" cy="134395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shooting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beams into the environment</a:t>
            </a:r>
            <a:r>
              <a:rPr kumimoji="1" sz="1200" b="0" i="0" u="none" strike="noStrike" kern="1200" cap="none" spc="-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and 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measuring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the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reflected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return. measuring  the amount of returned light and time of flight  of the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beam.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spinning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element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with multiple stacked</a:t>
            </a:r>
            <a:r>
              <a:rPr kumimoji="1" sz="1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 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sources 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322018" y="3066274"/>
            <a:ext cx="898267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8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16, 32,</a:t>
            </a:r>
            <a:r>
              <a:rPr kumimoji="1" sz="1000" b="0" i="0" u="none" strike="noStrike" kern="120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64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2699505" y="3766801"/>
            <a:ext cx="2590800" cy="20518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(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the faster the 3D point clouds are</a:t>
            </a:r>
            <a:r>
              <a:rPr kumimoji="1" sz="1000" b="0" i="0" u="none" strike="noStrike" kern="1200" cap="none" spc="-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updated) 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361433" y="1764903"/>
            <a:ext cx="1818694" cy="3375283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なぜ</a:t>
            </a:r>
            <a:r>
              <a:rPr kumimoji="1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LiDARが必要？LiDARも光、Cameraも</a:t>
            </a:r>
            <a:r>
              <a:rPr kumimoji="1" sz="1200" b="0" i="0" u="none" strike="noStrike" kern="1200" cap="none" spc="-19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光</a:t>
            </a:r>
            <a:r>
              <a:rPr kumimoji="1" sz="1200" b="0" i="0" u="none" strike="noStrike" kern="1200" cap="none" spc="-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。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LiDAR output a three dimensional point</a:t>
            </a:r>
            <a:r>
              <a:rPr kumimoji="1" sz="1200" b="0" i="0" u="none" strike="noStrike" kern="1200" cap="none" spc="-9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-1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cloud 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map, which is great for assessing scene  geometry. </a:t>
            </a: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- Because it is an 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active</a:t>
            </a:r>
            <a:r>
              <a:rPr kumimoji="1" lang="ja-JP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（アクティブ）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sensor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with its own </a:t>
            </a: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light</a:t>
            </a:r>
            <a:r>
              <a:rPr kumimoji="1" lang="en-US" sz="1200" b="0" i="0" u="none" strike="noStrike" kern="120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sources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, LiDAR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not affected by the  environment’s lighting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. So LiDAR do not face  the same challenges as cameras when  operating in poor or variable lighting  conditions.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2787282" y="5571452"/>
            <a:ext cx="2897673" cy="605294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最新</a:t>
            </a:r>
            <a:r>
              <a:rPr kumimoji="1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LIDAR：High-resolution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,</a:t>
            </a:r>
            <a:r>
              <a:rPr kumimoji="1" sz="1200" b="0" i="0" u="none" strike="noStrike" kern="1200" cap="none" spc="-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solid-state</a:t>
            </a:r>
            <a:r>
              <a:rPr kumimoji="1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LID</a:t>
            </a:r>
            <a:r>
              <a:rPr kumimoji="1" sz="1200" b="0" i="0" u="none" strike="noStrike" kern="1200" cap="none" spc="-175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AR</a:t>
            </a:r>
            <a:r>
              <a:rPr lang="en-US" sz="1200" dirty="0">
                <a:solidFill>
                  <a:prstClr val="black"/>
                </a:solidFill>
                <a:latin typeface="Arial"/>
                <a:cs typeface="Arial"/>
              </a:rPr>
              <a:t>,</a:t>
            </a:r>
            <a:r>
              <a:rPr lang="en-US" sz="1200" dirty="0" smtClean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No</a:t>
            </a:r>
            <a:r>
              <a:rPr kumimoji="1" sz="1200" b="0" i="0" u="none" strike="noStrike" kern="1200" cap="none" spc="-2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rotational</a:t>
            </a:r>
            <a:r>
              <a:rPr kumimoji="1" sz="1200" b="0" i="0" u="none" strike="noStrike" kern="1200" cap="none" spc="-2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component</a:t>
            </a:r>
            <a:r>
              <a:rPr kumimoji="1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；</a:t>
            </a:r>
            <a:endParaRPr kumimoji="1" lang="en-US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25400" marR="177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12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</a:rPr>
              <a:t>安い</a:t>
            </a:r>
            <a:r>
              <a:rPr kumimoji="1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：the</a:t>
            </a:r>
            <a:r>
              <a:rPr kumimoji="1" sz="1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future</a:t>
            </a:r>
            <a:r>
              <a:rPr kumimoji="1" sz="1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-14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of 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affordable</a:t>
            </a:r>
            <a:r>
              <a:rPr kumimoji="1" sz="1200" b="0" i="0" u="none" strike="noStrike" kern="120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1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Arial"/>
              </a:rPr>
              <a:t>self-driving</a:t>
            </a:r>
          </a:p>
        </p:txBody>
      </p:sp>
    </p:spTree>
    <p:extLst>
      <p:ext uri="{BB962C8B-B14F-4D97-AF65-F5344CB8AC3E}">
        <p14:creationId xmlns:p14="http://schemas.microsoft.com/office/powerpoint/2010/main" val="305629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57332" y="1299914"/>
            <a:ext cx="2260600" cy="1460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5884" y="1440500"/>
            <a:ext cx="1480820" cy="506095"/>
          </a:xfrm>
          <a:custGeom>
            <a:avLst/>
            <a:gdLst/>
            <a:ahLst/>
            <a:cxnLst/>
            <a:rect l="l" t="t" r="r" b="b"/>
            <a:pathLst>
              <a:path w="1480820" h="506094">
                <a:moveTo>
                  <a:pt x="0" y="0"/>
                </a:moveTo>
                <a:lnTo>
                  <a:pt x="1480456" y="0"/>
                </a:lnTo>
                <a:lnTo>
                  <a:pt x="1480456" y="505976"/>
                </a:lnTo>
                <a:lnTo>
                  <a:pt x="0" y="505976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70569" y="2037037"/>
            <a:ext cx="101600" cy="0"/>
          </a:xfrm>
          <a:custGeom>
            <a:avLst/>
            <a:gdLst/>
            <a:ahLst/>
            <a:cxnLst/>
            <a:rect l="l" t="t" r="r" b="b"/>
            <a:pathLst>
              <a:path w="101600">
                <a:moveTo>
                  <a:pt x="0" y="0"/>
                </a:moveTo>
                <a:lnTo>
                  <a:pt x="101600" y="0"/>
                </a:lnTo>
              </a:path>
            </a:pathLst>
          </a:custGeom>
          <a:ln w="6095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270569" y="2006558"/>
            <a:ext cx="101600" cy="60960"/>
          </a:xfrm>
          <a:custGeom>
            <a:avLst/>
            <a:gdLst/>
            <a:ahLst/>
            <a:cxnLst/>
            <a:rect l="l" t="t" r="r" b="b"/>
            <a:pathLst>
              <a:path w="101600" h="60960">
                <a:moveTo>
                  <a:pt x="0" y="0"/>
                </a:moveTo>
                <a:lnTo>
                  <a:pt x="101600" y="0"/>
                </a:lnTo>
                <a:lnTo>
                  <a:pt x="101600" y="60959"/>
                </a:lnTo>
                <a:lnTo>
                  <a:pt x="0" y="60959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528529" y="2146763"/>
            <a:ext cx="73660" cy="177165"/>
          </a:xfrm>
          <a:custGeom>
            <a:avLst/>
            <a:gdLst/>
            <a:ahLst/>
            <a:cxnLst/>
            <a:rect l="l" t="t" r="r" b="b"/>
            <a:pathLst>
              <a:path w="73659" h="177164">
                <a:moveTo>
                  <a:pt x="73650" y="177004"/>
                </a:moveTo>
                <a:lnTo>
                  <a:pt x="44441" y="163771"/>
                </a:lnTo>
                <a:lnTo>
                  <a:pt x="21659" y="136539"/>
                </a:lnTo>
                <a:lnTo>
                  <a:pt x="6460" y="98222"/>
                </a:lnTo>
                <a:lnTo>
                  <a:pt x="0" y="51738"/>
                </a:lnTo>
                <a:lnTo>
                  <a:pt x="3435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350232" y="2105634"/>
            <a:ext cx="150495" cy="287020"/>
          </a:xfrm>
          <a:custGeom>
            <a:avLst/>
            <a:gdLst/>
            <a:ahLst/>
            <a:cxnLst/>
            <a:rect l="l" t="t" r="r" b="b"/>
            <a:pathLst>
              <a:path w="150495" h="287019">
                <a:moveTo>
                  <a:pt x="149879" y="286825"/>
                </a:moveTo>
                <a:lnTo>
                  <a:pt x="112993" y="275425"/>
                </a:lnTo>
                <a:lnTo>
                  <a:pt x="80292" y="254731"/>
                </a:lnTo>
                <a:lnTo>
                  <a:pt x="52361" y="225897"/>
                </a:lnTo>
                <a:lnTo>
                  <a:pt x="29781" y="190077"/>
                </a:lnTo>
                <a:lnTo>
                  <a:pt x="13139" y="148424"/>
                </a:lnTo>
                <a:lnTo>
                  <a:pt x="3017" y="102091"/>
                </a:lnTo>
                <a:lnTo>
                  <a:pt x="0" y="52232"/>
                </a:lnTo>
                <a:lnTo>
                  <a:pt x="4670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29468" y="2069591"/>
            <a:ext cx="228600" cy="419100"/>
          </a:xfrm>
          <a:custGeom>
            <a:avLst/>
            <a:gdLst/>
            <a:ahLst/>
            <a:cxnLst/>
            <a:rect l="l" t="t" r="r" b="b"/>
            <a:pathLst>
              <a:path w="228600" h="419100">
                <a:moveTo>
                  <a:pt x="228402" y="418978"/>
                </a:moveTo>
                <a:lnTo>
                  <a:pt x="187157" y="408058"/>
                </a:lnTo>
                <a:lnTo>
                  <a:pt x="149084" y="389759"/>
                </a:lnTo>
                <a:lnTo>
                  <a:pt x="114528" y="364731"/>
                </a:lnTo>
                <a:lnTo>
                  <a:pt x="83832" y="333621"/>
                </a:lnTo>
                <a:lnTo>
                  <a:pt x="57341" y="297077"/>
                </a:lnTo>
                <a:lnTo>
                  <a:pt x="35399" y="255748"/>
                </a:lnTo>
                <a:lnTo>
                  <a:pt x="18350" y="210281"/>
                </a:lnTo>
                <a:lnTo>
                  <a:pt x="6537" y="161324"/>
                </a:lnTo>
                <a:lnTo>
                  <a:pt x="306" y="109526"/>
                </a:lnTo>
                <a:lnTo>
                  <a:pt x="0" y="55536"/>
                </a:lnTo>
                <a:lnTo>
                  <a:pt x="5962" y="0"/>
                </a:lnTo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764834" y="973033"/>
            <a:ext cx="2205355" cy="1942464"/>
          </a:xfrm>
          <a:custGeom>
            <a:avLst/>
            <a:gdLst/>
            <a:ahLst/>
            <a:cxnLst/>
            <a:rect l="l" t="t" r="r" b="b"/>
            <a:pathLst>
              <a:path w="2205354" h="1942464">
                <a:moveTo>
                  <a:pt x="0" y="0"/>
                </a:moveTo>
                <a:lnTo>
                  <a:pt x="2204805" y="0"/>
                </a:lnTo>
                <a:lnTo>
                  <a:pt x="2204805" y="1942400"/>
                </a:lnTo>
                <a:lnTo>
                  <a:pt x="0" y="1942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00966" y="445641"/>
            <a:ext cx="4140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for</a:t>
            </a:r>
            <a:r>
              <a:rPr sz="3600" spc="-35" dirty="0">
                <a:solidFill>
                  <a:srgbClr val="002060"/>
                </a:solidFill>
              </a:rPr>
              <a:t> </a:t>
            </a:r>
            <a:r>
              <a:rPr sz="3600" spc="-5" dirty="0">
                <a:solidFill>
                  <a:srgbClr val="002060"/>
                </a:solidFill>
              </a:rPr>
              <a:t>perception</a:t>
            </a:r>
            <a:endParaRPr sz="3600"/>
          </a:p>
        </p:txBody>
      </p:sp>
      <p:sp>
        <p:nvSpPr>
          <p:cNvPr id="11" name="object 11"/>
          <p:cNvSpPr/>
          <p:nvPr/>
        </p:nvSpPr>
        <p:spPr>
          <a:xfrm>
            <a:off x="5714605" y="3311066"/>
            <a:ext cx="4684881" cy="20471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0966" y="1116683"/>
            <a:ext cx="9145905" cy="499303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0" marR="153670" lvl="0" indent="0" algn="r" defTabSz="914400" rtl="0" eaLnBrk="1" fontAlgn="auto" latinLnBrk="0" hangingPunct="1">
              <a:lnSpc>
                <a:spcPts val="3125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RADA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ts val="312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Robust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Object Detection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Relative </a:t>
            </a:r>
            <a:r>
              <a:rPr kumimoji="1" sz="2650" b="0" i="0" u="none" strike="noStrike" kern="1200" cap="none" spc="5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Speed</a:t>
            </a:r>
            <a:r>
              <a:rPr kumimoji="1" sz="2650" b="0" i="0" u="none" strike="noStrike" kern="1200" cap="none" spc="-2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Estimation</a:t>
            </a: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Comparison</a:t>
            </a:r>
            <a:r>
              <a:rPr kumimoji="1" sz="265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metrics: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</a:t>
            </a:r>
            <a:r>
              <a:rPr kumimoji="1" sz="2100" b="0" i="0" u="none" strike="noStrike" kern="1200" cap="none" spc="-28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field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1" sz="2100" b="0" i="0" u="none" strike="noStrike" kern="1200" cap="none" spc="-29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view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484505" marR="0" lvl="0" indent="0" algn="l" defTabSz="914400" rtl="0" eaLnBrk="1" fontAlgn="auto" latinLnBrk="0" hangingPunct="1">
              <a:lnSpc>
                <a:spcPct val="100000"/>
              </a:lnSpc>
              <a:spcBef>
                <a:spcPts val="21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100" b="0" i="0" u="none" strike="noStrike" kern="1200" cap="none" spc="2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  <a:ea typeface="+mn-ea"/>
                <a:cs typeface="Courier New"/>
              </a:rPr>
              <a:t>o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position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and speed</a:t>
            </a:r>
            <a:r>
              <a:rPr kumimoji="1" sz="2100" b="0" i="0" u="none" strike="noStrike" kern="1200" cap="none" spc="-30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accuracy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3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Configurations: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3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WFOV,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short</a:t>
            </a:r>
            <a:r>
              <a:rPr kumimoji="1" sz="2100" b="0" i="0" u="none" strike="noStrike" kern="1200" cap="none" spc="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45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-4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NFOV,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long</a:t>
            </a:r>
            <a:r>
              <a:rPr kumimoji="1" sz="2100" b="0" i="0" u="none" strike="noStrike" kern="1200" cap="none" spc="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31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5431155" marR="508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000" b="0" i="0" u="heavy" strike="noStrike" kern="1200" cap="none" spc="-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Works in </a:t>
            </a:r>
            <a:r>
              <a:rPr kumimoji="1" sz="2000" b="0" i="0" u="heavy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poor </a:t>
            </a:r>
            <a:r>
              <a:rPr kumimoji="1" sz="2000" b="0" i="0" u="heavy" strike="noStrike" kern="120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visibility</a:t>
            </a:r>
            <a:r>
              <a:rPr kumimoji="1" lang="ja-JP" altLang="en-US" sz="2000" b="0" i="0" u="heavy" strike="noStrike" kern="120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（可視性）</a:t>
            </a:r>
            <a:r>
              <a:rPr kumimoji="1" sz="2000" b="0" i="0" u="heavy" strike="noStrike" kern="1200" cap="none" spc="-1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 </a:t>
            </a:r>
            <a:r>
              <a:rPr kumimoji="1" sz="2000" b="0" i="0" u="heavy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like fog and </a:t>
            </a:r>
            <a:r>
              <a:rPr kumimoji="1" sz="2000" b="0" i="0" u="none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000" b="0" i="0" u="heavy" strike="noStrike" kern="1200" cap="none" spc="-5" normalizeH="0" baseline="0" noProof="0" dirty="0">
                <a:ln>
                  <a:noFill/>
                </a:ln>
                <a:solidFill>
                  <a:srgbClr val="002A5C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precipitation!</a:t>
            </a:r>
            <a:endParaRPr kumimoji="1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17533" y="444249"/>
            <a:ext cx="185229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exteroceptive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0510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907238" y="973033"/>
            <a:ext cx="2062480" cy="1942464"/>
          </a:xfrm>
          <a:custGeom>
            <a:avLst/>
            <a:gdLst/>
            <a:ahLst/>
            <a:cxnLst/>
            <a:rect l="l" t="t" r="r" b="b"/>
            <a:pathLst>
              <a:path w="2062479" h="1942464">
                <a:moveTo>
                  <a:pt x="0" y="0"/>
                </a:moveTo>
                <a:lnTo>
                  <a:pt x="2062400" y="0"/>
                </a:lnTo>
                <a:lnTo>
                  <a:pt x="2062400" y="1942400"/>
                </a:lnTo>
                <a:lnTo>
                  <a:pt x="0" y="1942400"/>
                </a:lnTo>
                <a:lnTo>
                  <a:pt x="0" y="0"/>
                </a:lnTo>
                <a:close/>
              </a:path>
            </a:pathLst>
          </a:custGeom>
          <a:ln w="28575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00965" y="445641"/>
            <a:ext cx="634317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002060"/>
                </a:solidFill>
              </a:rPr>
              <a:t>Sensors </a:t>
            </a:r>
            <a:r>
              <a:rPr sz="3600" dirty="0">
                <a:solidFill>
                  <a:srgbClr val="002060"/>
                </a:solidFill>
              </a:rPr>
              <a:t>for</a:t>
            </a:r>
            <a:r>
              <a:rPr sz="3600" spc="-35" dirty="0">
                <a:solidFill>
                  <a:srgbClr val="002060"/>
                </a:solidFill>
              </a:rPr>
              <a:t> </a:t>
            </a:r>
            <a:r>
              <a:rPr sz="3600" spc="-5" dirty="0" smtClean="0">
                <a:solidFill>
                  <a:srgbClr val="002060"/>
                </a:solidFill>
              </a:rPr>
              <a:t>perception</a:t>
            </a:r>
            <a:r>
              <a:rPr kumimoji="1" lang="ja-JP" altLang="en-US" sz="3600" kern="1200" dirty="0" smtClean="0">
                <a:solidFill>
                  <a:srgbClr val="002A5C"/>
                </a:solidFill>
              </a:rPr>
              <a:t> </a:t>
            </a:r>
            <a:r>
              <a:rPr kumimoji="1" lang="ja-JP" altLang="en-US" sz="3600" kern="1200" dirty="0">
                <a:solidFill>
                  <a:srgbClr val="002A5C"/>
                </a:solidFill>
              </a:rPr>
              <a:t>（</a:t>
            </a:r>
            <a:r>
              <a:rPr kumimoji="1" lang="ja-JP" altLang="en-US" sz="3600" kern="1200" dirty="0" smtClean="0">
                <a:solidFill>
                  <a:srgbClr val="002A5C"/>
                </a:solidFill>
              </a:rPr>
              <a:t>超音波、ちょう</a:t>
            </a:r>
            <a:r>
              <a:rPr kumimoji="1" lang="ja-JP" altLang="en-US" sz="3600" kern="1200" dirty="0" err="1" smtClean="0">
                <a:solidFill>
                  <a:srgbClr val="002A5C"/>
                </a:solidFill>
              </a:rPr>
              <a:t>おんぱ</a:t>
            </a:r>
            <a:r>
              <a:rPr kumimoji="1" lang="ja-JP" altLang="en-US" sz="3600" kern="1200" dirty="0" smtClean="0">
                <a:solidFill>
                  <a:srgbClr val="002A5C"/>
                </a:solidFill>
              </a:rPr>
              <a:t>）</a:t>
            </a:r>
            <a:endParaRPr sz="3600" dirty="0"/>
          </a:p>
        </p:txBody>
      </p:sp>
      <p:sp>
        <p:nvSpPr>
          <p:cNvPr id="4" name="object 4"/>
          <p:cNvSpPr/>
          <p:nvPr/>
        </p:nvSpPr>
        <p:spPr>
          <a:xfrm>
            <a:off x="5099892" y="3744505"/>
            <a:ext cx="4869746" cy="26119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966" y="1102422"/>
            <a:ext cx="9224010" cy="366702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7667625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2A5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Ultrasonics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Short-range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all-weather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distance</a:t>
            </a:r>
            <a:r>
              <a:rPr kumimoji="1" sz="2650" b="0" i="0" u="none" strike="noStrike" kern="1200" cap="none" spc="-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measurement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Ideal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for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low-cost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heavy" strike="noStrike" kern="1200" cap="none" spc="5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>
                  <a:solidFill>
                    <a:srgbClr val="69D925"/>
                  </a:solidFill>
                </a:uFill>
                <a:latin typeface="Times New Roman"/>
                <a:ea typeface="+mn-ea"/>
                <a:cs typeface="Times New Roman"/>
              </a:rPr>
              <a:t>parking</a:t>
            </a:r>
            <a:r>
              <a:rPr kumimoji="1" sz="2650" b="0" i="0" u="none" strike="noStrike" kern="120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solutions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Unaffected </a:t>
            </a:r>
            <a:r>
              <a:rPr kumimoji="1" sz="265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by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lighting,</a:t>
            </a:r>
            <a:r>
              <a:rPr kumimoji="1" sz="2650" b="0" i="0" u="none" strike="noStrike" kern="1200" cap="none" spc="-2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precipitation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rgbClr val="002060"/>
              </a:buClr>
              <a:buSzTx/>
              <a:buFont typeface="Arial"/>
              <a:buChar char="•"/>
              <a:tabLst/>
              <a:defRPr/>
            </a:pPr>
            <a:endParaRPr kumimoji="1" sz="3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2984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>
                <a:tab pos="297815" algn="l"/>
                <a:tab pos="298450" algn="l"/>
              </a:tabLst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Comparison</a:t>
            </a:r>
            <a:r>
              <a:rPr kumimoji="1" sz="2650" b="0" i="0" u="none" strike="noStrike" kern="1200" cap="none" spc="-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65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metrics:</a:t>
            </a:r>
            <a:endParaRPr kumimoji="1" sz="26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Range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Field </a:t>
            </a:r>
            <a:r>
              <a:rPr kumimoji="1" sz="2100" b="0" i="0" u="none" strike="noStrike" kern="1200" cap="none" spc="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of</a:t>
            </a:r>
            <a:r>
              <a:rPr kumimoji="1" sz="21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view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772160" marR="0" lvl="1" indent="-287655" algn="l" defTabSz="914400" rtl="0" eaLnBrk="1" fontAlgn="auto" latinLnBrk="0" hangingPunct="1">
              <a:lnSpc>
                <a:spcPct val="100000"/>
              </a:lnSpc>
              <a:spcBef>
                <a:spcPts val="210"/>
              </a:spcBef>
              <a:spcAft>
                <a:spcPts val="0"/>
              </a:spcAft>
              <a:buClrTx/>
              <a:buSzTx/>
              <a:buFont typeface="Courier New"/>
              <a:buChar char="o"/>
              <a:tabLst>
                <a:tab pos="772160" algn="l"/>
              </a:tabLst>
              <a:defRPr/>
            </a:pPr>
            <a:r>
              <a:rPr kumimoji="1" sz="2100" b="0" i="0" u="none" strike="noStrike" kern="1200" cap="none" spc="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Cost</a:t>
            </a:r>
            <a:endParaRPr kumimoji="1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770587" y="1557643"/>
            <a:ext cx="2336800" cy="1320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017533" y="444249"/>
            <a:ext cx="1852295" cy="4318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sz="2650" b="0" i="0" u="none" strike="noStrike" kern="1200" cap="none" spc="5" normalizeH="0" baseline="0" noProof="0" dirty="0">
                <a:ln>
                  <a:noFill/>
                </a:ln>
                <a:solidFill>
                  <a:srgbClr val="FF99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exteroceptive</a:t>
            </a:r>
            <a:endParaRPr kumimoji="1" sz="26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 marR="0" lvl="0" indent="0" algn="l" defTabSz="914400" rtl="0" eaLnBrk="1" fontAlgn="auto" latinLnBrk="0" hangingPunct="1">
              <a:lnSpc>
                <a:spcPts val="164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D60167-4931-47E6-BA6A-407CBD079E47}" type="slidenum">
              <a:rPr kumimoji="1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25400" marR="0" lvl="0" indent="0" algn="l" defTabSz="914400" rtl="0" eaLnBrk="1" fontAlgn="auto" latinLnBrk="0" hangingPunct="1">
                <a:lnSpc>
                  <a:spcPts val="1645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9732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3799</Words>
  <Application>Microsoft Office PowerPoint</Application>
  <PresentationFormat>ワイド画面</PresentationFormat>
  <Paragraphs>702</Paragraphs>
  <Slides>60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5</vt:i4>
      </vt:variant>
      <vt:variant>
        <vt:lpstr>スライド タイトル</vt:lpstr>
      </vt:variant>
      <vt:variant>
        <vt:i4>60</vt:i4>
      </vt:variant>
    </vt:vector>
  </HeadingPairs>
  <TitlesOfParts>
    <vt:vector size="75" baseType="lpstr">
      <vt:lpstr>ＭＳ Ｐゴシック</vt:lpstr>
      <vt:lpstr>游ゴシック</vt:lpstr>
      <vt:lpstr>游ゴシック Light</vt:lpstr>
      <vt:lpstr>Arial</vt:lpstr>
      <vt:lpstr>Arial Narrow</vt:lpstr>
      <vt:lpstr>Calibri</vt:lpstr>
      <vt:lpstr>Cambria Math</vt:lpstr>
      <vt:lpstr>Courier New</vt:lpstr>
      <vt:lpstr>Times New Roman</vt:lpstr>
      <vt:lpstr>Wingdings</vt:lpstr>
      <vt:lpstr>Office テーマ</vt:lpstr>
      <vt:lpstr>Office Theme</vt:lpstr>
      <vt:lpstr>1_Office Theme</vt:lpstr>
      <vt:lpstr>2_Office Theme</vt:lpstr>
      <vt:lpstr>3_Office Theme</vt:lpstr>
      <vt:lpstr>Self-Driving Hardware and Software Architectures</vt:lpstr>
      <vt:lpstr>In this module ...</vt:lpstr>
      <vt:lpstr>PowerPoint プレゼンテーション</vt:lpstr>
      <vt:lpstr>Sensors</vt:lpstr>
      <vt:lpstr>Sensors for perception</vt:lpstr>
      <vt:lpstr>Sensors for perception</vt:lpstr>
      <vt:lpstr>Sensors for perception</vt:lpstr>
      <vt:lpstr>Sensors for perception</vt:lpstr>
      <vt:lpstr>Sensors for perception （超音波、ちょうおんぱ）</vt:lpstr>
      <vt:lpstr>proprioceptive</vt:lpstr>
      <vt:lpstr>proprioceptive</vt:lpstr>
      <vt:lpstr>Sensors needed for perception: Summary</vt:lpstr>
      <vt:lpstr>Sensors needed for perception</vt:lpstr>
      <vt:lpstr>Computing Hardware</vt:lpstr>
      <vt:lpstr>Computing Hardware</vt:lpstr>
      <vt:lpstr>Computing Hardware</vt:lpstr>
      <vt:lpstr>Summary</vt:lpstr>
      <vt:lpstr>Hardware Configuration Design</vt:lpstr>
      <vt:lpstr>Sensors</vt:lpstr>
      <vt:lpstr>Assumptions</vt:lpstr>
      <vt:lpstr>Where to place sensors?</vt:lpstr>
      <vt:lpstr>Highway Analysis</vt:lpstr>
      <vt:lpstr>Highway Analysis: Emergency Stop</vt:lpstr>
      <vt:lpstr>Highway Analysis: Emergency Stop</vt:lpstr>
      <vt:lpstr>Highway Analysis: Maintain Speed</vt:lpstr>
      <vt:lpstr>Highway Analysis: Maintain speed with Merge</vt:lpstr>
      <vt:lpstr>Highway Analysis: Lane Change</vt:lpstr>
      <vt:lpstr>Highway Analysis: Lane Change</vt:lpstr>
      <vt:lpstr>Highway Analysis: Overall Coverage</vt:lpstr>
      <vt:lpstr>Urban Analysis</vt:lpstr>
      <vt:lpstr>Urban Analysis</vt:lpstr>
      <vt:lpstr>Urban Analysis: Overtaking</vt:lpstr>
      <vt:lpstr>Urban Analysis: Overtaking</vt:lpstr>
      <vt:lpstr>Urban Analysis: Intersections</vt:lpstr>
      <vt:lpstr>Urban Analysis: Roundabouts</vt:lpstr>
      <vt:lpstr>Urban Analysis: Overall Coverage</vt:lpstr>
      <vt:lpstr>Overall Coverage &amp; Sensors Analysis</vt:lpstr>
      <vt:lpstr>Summary</vt:lpstr>
      <vt:lpstr>PowerPoint プレゼンテーション</vt:lpstr>
      <vt:lpstr>Software Architecture | High-level</vt:lpstr>
      <vt:lpstr>Software Architecture | Environment Perception</vt:lpstr>
      <vt:lpstr>Software Architecture | Environmental Maps</vt:lpstr>
      <vt:lpstr>Software Architecture | Environmental Maps</vt:lpstr>
      <vt:lpstr>Software Architecture | Environmental Maps</vt:lpstr>
      <vt:lpstr>Software Architecture | Environmental Maps</vt:lpstr>
      <vt:lpstr>Software Architecture | Motion Planning</vt:lpstr>
      <vt:lpstr>Software Architecture | Motion Planning</vt:lpstr>
      <vt:lpstr>Software Architecture | Motion Planning</vt:lpstr>
      <vt:lpstr>Software Architecture | Motion Planning</vt:lpstr>
      <vt:lpstr>Software Architecture | Vehicle Controller</vt:lpstr>
      <vt:lpstr>Software Architecture | System Supervisor</vt:lpstr>
      <vt:lpstr>Summary</vt:lpstr>
      <vt:lpstr>Environment Representation</vt:lpstr>
      <vt:lpstr>Environmental Map Types</vt:lpstr>
      <vt:lpstr>Point cloud or Feature Map (Localization Map)</vt:lpstr>
      <vt:lpstr>Occupancy Grid</vt:lpstr>
      <vt:lpstr>Detailed Roadmap</vt:lpstr>
      <vt:lpstr>Detailed Roadmap</vt:lpstr>
      <vt:lpstr>Summary</vt:lpstr>
      <vt:lpstr>Module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this module ...</dc:title>
  <dc:creator>SCSK</dc:creator>
  <cp:lastModifiedBy>SCSK</cp:lastModifiedBy>
  <cp:revision>178</cp:revision>
  <dcterms:created xsi:type="dcterms:W3CDTF">2020-06-09T03:56:35Z</dcterms:created>
  <dcterms:modified xsi:type="dcterms:W3CDTF">2020-06-12T01:35:50Z</dcterms:modified>
</cp:coreProperties>
</file>