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Lst>
  <p:sldIdLst>
    <p:sldId id="310" r:id="rId4"/>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9" r:id="rId25"/>
    <p:sldId id="281" r:id="rId26"/>
    <p:sldId id="284" r:id="rId27"/>
    <p:sldId id="285" r:id="rId28"/>
    <p:sldId id="286" r:id="rId29"/>
    <p:sldId id="287" r:id="rId30"/>
    <p:sldId id="288"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SK" initials="S" lastIdx="1" clrIdx="0">
    <p:extLst>
      <p:ext uri="{19B8F6BF-5375-455C-9EA6-DF929625EA0E}">
        <p15:presenceInfo xmlns:p15="http://schemas.microsoft.com/office/powerpoint/2012/main" userId="SCS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154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27958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376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154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310189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27214" y="1476453"/>
            <a:ext cx="8023013" cy="410433"/>
          </a:xfrm>
        </p:spPr>
        <p:txBody>
          <a:bodyPr lIns="0" tIns="0" rIns="0" bIns="0"/>
          <a:lstStyle>
            <a:lvl1pPr>
              <a:defRPr sz="2667" b="0"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328909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422859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5432213"/>
          </a:xfrm>
          <a:custGeom>
            <a:avLst/>
            <a:gdLst/>
            <a:ahLst/>
            <a:cxnLst/>
            <a:rect l="l" t="t" r="r" b="b"/>
            <a:pathLst>
              <a:path w="9144000" h="4074160">
                <a:moveTo>
                  <a:pt x="0" y="0"/>
                </a:moveTo>
                <a:lnTo>
                  <a:pt x="9144000" y="0"/>
                </a:lnTo>
                <a:lnTo>
                  <a:pt x="9144000" y="4073651"/>
                </a:lnTo>
                <a:lnTo>
                  <a:pt x="0" y="4073651"/>
                </a:lnTo>
                <a:lnTo>
                  <a:pt x="0" y="0"/>
                </a:lnTo>
                <a:close/>
              </a:path>
            </a:pathLst>
          </a:custGeom>
          <a:solidFill>
            <a:srgbClr val="002A5C"/>
          </a:solidFill>
        </p:spPr>
        <p:txBody>
          <a:bodyPr wrap="square" lIns="0" tIns="0" rIns="0" bIns="0" rtlCol="0"/>
          <a:lstStyle/>
          <a:p>
            <a:endParaRPr sz="2400"/>
          </a:p>
        </p:txBody>
      </p:sp>
      <p:sp>
        <p:nvSpPr>
          <p:cNvPr id="17" name="bk object 17"/>
          <p:cNvSpPr/>
          <p:nvPr/>
        </p:nvSpPr>
        <p:spPr>
          <a:xfrm>
            <a:off x="0" y="0"/>
            <a:ext cx="12192000" cy="5432213"/>
          </a:xfrm>
          <a:custGeom>
            <a:avLst/>
            <a:gdLst/>
            <a:ahLst/>
            <a:cxnLst/>
            <a:rect l="l" t="t" r="r" b="b"/>
            <a:pathLst>
              <a:path w="9144000" h="4074160">
                <a:moveTo>
                  <a:pt x="0" y="0"/>
                </a:moveTo>
                <a:lnTo>
                  <a:pt x="9144000" y="0"/>
                </a:lnTo>
                <a:lnTo>
                  <a:pt x="9144000" y="4073652"/>
                </a:lnTo>
                <a:lnTo>
                  <a:pt x="0" y="4073652"/>
                </a:lnTo>
                <a:lnTo>
                  <a:pt x="0" y="0"/>
                </a:lnTo>
                <a:close/>
              </a:path>
            </a:pathLst>
          </a:custGeom>
          <a:ln w="12700">
            <a:solidFill>
              <a:srgbClr val="00657B"/>
            </a:solidFill>
          </a:ln>
        </p:spPr>
        <p:txBody>
          <a:bodyPr wrap="square" lIns="0" tIns="0" rIns="0" bIns="0" rtlCol="0"/>
          <a:lstStyle/>
          <a:p>
            <a:endParaRPr sz="2400"/>
          </a:p>
        </p:txBody>
      </p:sp>
      <p:sp>
        <p:nvSpPr>
          <p:cNvPr id="18" name="bk object 18"/>
          <p:cNvSpPr/>
          <p:nvPr/>
        </p:nvSpPr>
        <p:spPr>
          <a:xfrm>
            <a:off x="422227" y="5761409"/>
            <a:ext cx="3586007" cy="671732"/>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3320921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69092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0567" y="681400"/>
            <a:ext cx="7793567"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263342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0567" y="681400"/>
            <a:ext cx="7793567"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15225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5432213"/>
          </a:xfrm>
          <a:custGeom>
            <a:avLst/>
            <a:gdLst/>
            <a:ahLst/>
            <a:cxnLst/>
            <a:rect l="l" t="t" r="r" b="b"/>
            <a:pathLst>
              <a:path w="9144000" h="4074160">
                <a:moveTo>
                  <a:pt x="0" y="0"/>
                </a:moveTo>
                <a:lnTo>
                  <a:pt x="9144000" y="0"/>
                </a:lnTo>
                <a:lnTo>
                  <a:pt x="9144000" y="4073651"/>
                </a:lnTo>
                <a:lnTo>
                  <a:pt x="0" y="4073651"/>
                </a:lnTo>
                <a:lnTo>
                  <a:pt x="0" y="0"/>
                </a:lnTo>
                <a:close/>
              </a:path>
            </a:pathLst>
          </a:custGeom>
          <a:solidFill>
            <a:srgbClr val="002A5C"/>
          </a:solidFill>
        </p:spPr>
        <p:txBody>
          <a:bodyPr wrap="square" lIns="0" tIns="0" rIns="0" bIns="0" rtlCol="0"/>
          <a:lstStyle/>
          <a:p>
            <a:endParaRPr sz="2400"/>
          </a:p>
        </p:txBody>
      </p:sp>
      <p:sp>
        <p:nvSpPr>
          <p:cNvPr id="17" name="bk object 17"/>
          <p:cNvSpPr/>
          <p:nvPr/>
        </p:nvSpPr>
        <p:spPr>
          <a:xfrm>
            <a:off x="0" y="0"/>
            <a:ext cx="12192000" cy="5432213"/>
          </a:xfrm>
          <a:custGeom>
            <a:avLst/>
            <a:gdLst/>
            <a:ahLst/>
            <a:cxnLst/>
            <a:rect l="l" t="t" r="r" b="b"/>
            <a:pathLst>
              <a:path w="9144000" h="4074160">
                <a:moveTo>
                  <a:pt x="0" y="0"/>
                </a:moveTo>
                <a:lnTo>
                  <a:pt x="9144000" y="0"/>
                </a:lnTo>
                <a:lnTo>
                  <a:pt x="9144000" y="4073652"/>
                </a:lnTo>
                <a:lnTo>
                  <a:pt x="0" y="4073652"/>
                </a:lnTo>
                <a:lnTo>
                  <a:pt x="0" y="0"/>
                </a:lnTo>
                <a:close/>
              </a:path>
            </a:pathLst>
          </a:custGeom>
          <a:ln w="12700">
            <a:solidFill>
              <a:srgbClr val="00657B"/>
            </a:solidFill>
          </a:ln>
        </p:spPr>
        <p:txBody>
          <a:bodyPr wrap="square" lIns="0" tIns="0" rIns="0" bIns="0" rtlCol="0"/>
          <a:lstStyle/>
          <a:p>
            <a:endParaRPr sz="2400"/>
          </a:p>
        </p:txBody>
      </p:sp>
      <p:sp>
        <p:nvSpPr>
          <p:cNvPr id="18" name="bk object 18"/>
          <p:cNvSpPr/>
          <p:nvPr/>
        </p:nvSpPr>
        <p:spPr>
          <a:xfrm>
            <a:off x="422227" y="5761409"/>
            <a:ext cx="3586007" cy="671732"/>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520567" y="681400"/>
            <a:ext cx="7793567"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415534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85961" y="1707200"/>
            <a:ext cx="3108800" cy="3226667"/>
          </a:xfrm>
          <a:prstGeom prst="rect">
            <a:avLst/>
          </a:prstGeom>
          <a:blipFill>
            <a:blip r:embed="rId2" cstate="print"/>
            <a:stretch>
              <a:fillRect/>
            </a:stretch>
          </a:blipFill>
        </p:spPr>
        <p:txBody>
          <a:bodyPr wrap="square" lIns="0" tIns="0" rIns="0" bIns="0" rtlCol="0"/>
          <a:lstStyle/>
          <a:p>
            <a:endParaRPr sz="2400"/>
          </a:p>
        </p:txBody>
      </p:sp>
      <p:sp>
        <p:nvSpPr>
          <p:cNvPr id="17" name="bk object 17"/>
          <p:cNvSpPr/>
          <p:nvPr/>
        </p:nvSpPr>
        <p:spPr>
          <a:xfrm>
            <a:off x="7901399" y="1797197"/>
            <a:ext cx="3022064" cy="3136665"/>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348964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5432213"/>
          </a:xfrm>
          <a:custGeom>
            <a:avLst/>
            <a:gdLst/>
            <a:ahLst/>
            <a:cxnLst/>
            <a:rect l="l" t="t" r="r" b="b"/>
            <a:pathLst>
              <a:path w="9144000" h="4074160">
                <a:moveTo>
                  <a:pt x="0" y="0"/>
                </a:moveTo>
                <a:lnTo>
                  <a:pt x="9144000" y="0"/>
                </a:lnTo>
                <a:lnTo>
                  <a:pt x="9144000" y="4073651"/>
                </a:lnTo>
                <a:lnTo>
                  <a:pt x="0" y="4073651"/>
                </a:lnTo>
                <a:lnTo>
                  <a:pt x="0" y="0"/>
                </a:lnTo>
                <a:close/>
              </a:path>
            </a:pathLst>
          </a:custGeom>
          <a:solidFill>
            <a:srgbClr val="002A5C"/>
          </a:solidFill>
        </p:spPr>
        <p:txBody>
          <a:bodyPr wrap="square" lIns="0" tIns="0" rIns="0" bIns="0" rtlCol="0"/>
          <a:lstStyle/>
          <a:p>
            <a:endParaRPr sz="2400"/>
          </a:p>
        </p:txBody>
      </p:sp>
      <p:sp>
        <p:nvSpPr>
          <p:cNvPr id="17" name="bk object 17"/>
          <p:cNvSpPr/>
          <p:nvPr/>
        </p:nvSpPr>
        <p:spPr>
          <a:xfrm>
            <a:off x="0" y="0"/>
            <a:ext cx="12192000" cy="5432213"/>
          </a:xfrm>
          <a:custGeom>
            <a:avLst/>
            <a:gdLst/>
            <a:ahLst/>
            <a:cxnLst/>
            <a:rect l="l" t="t" r="r" b="b"/>
            <a:pathLst>
              <a:path w="9144000" h="4074160">
                <a:moveTo>
                  <a:pt x="0" y="0"/>
                </a:moveTo>
                <a:lnTo>
                  <a:pt x="9144000" y="0"/>
                </a:lnTo>
                <a:lnTo>
                  <a:pt x="9144000" y="4073652"/>
                </a:lnTo>
                <a:lnTo>
                  <a:pt x="0" y="4073652"/>
                </a:lnTo>
                <a:lnTo>
                  <a:pt x="0" y="0"/>
                </a:lnTo>
                <a:close/>
              </a:path>
            </a:pathLst>
          </a:custGeom>
          <a:ln w="12700">
            <a:solidFill>
              <a:srgbClr val="00657B"/>
            </a:solidFill>
          </a:ln>
        </p:spPr>
        <p:txBody>
          <a:bodyPr wrap="square" lIns="0" tIns="0" rIns="0" bIns="0" rtlCol="0"/>
          <a:lstStyle/>
          <a:p>
            <a:endParaRPr sz="2400"/>
          </a:p>
        </p:txBody>
      </p:sp>
      <p:sp>
        <p:nvSpPr>
          <p:cNvPr id="18" name="bk object 18"/>
          <p:cNvSpPr/>
          <p:nvPr/>
        </p:nvSpPr>
        <p:spPr>
          <a:xfrm>
            <a:off x="422227" y="5761409"/>
            <a:ext cx="3586007" cy="671732"/>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27214" y="1857300"/>
            <a:ext cx="11137572" cy="4154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4678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0636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5846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575103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0567" y="681400"/>
            <a:ext cx="7793567" cy="415498"/>
          </a:xfrm>
          <a:prstGeom prst="rect">
            <a:avLst/>
          </a:prstGeom>
        </p:spPr>
        <p:txBody>
          <a:bodyPr wrap="square" lIns="0" tIns="0" rIns="0" bIns="0">
            <a:spAutoFit/>
          </a:bodyPr>
          <a:lstStyle>
            <a:lvl1pPr>
              <a:defRPr sz="27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66901" y="1461172"/>
            <a:ext cx="1105819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11772032" y="6336729"/>
            <a:ext cx="331045" cy="282129"/>
          </a:xfrm>
          <a:prstGeom prst="rect">
            <a:avLst/>
          </a:prstGeom>
        </p:spPr>
        <p:txBody>
          <a:bodyPr wrap="square" lIns="0" tIns="0" rIns="0" bIns="0">
            <a:spAutoFit/>
          </a:bodyPr>
          <a:lstStyle>
            <a:lvl1pPr>
              <a:defRPr sz="1867" b="0" i="0">
                <a:solidFill>
                  <a:schemeClr val="tx1"/>
                </a:solidFill>
                <a:latin typeface="Arial"/>
                <a:cs typeface="Arial"/>
              </a:defRPr>
            </a:lvl1pPr>
          </a:lstStyle>
          <a:p>
            <a:pPr marL="33866">
              <a:lnSpc>
                <a:spcPts val="2193"/>
              </a:lnSpc>
            </a:pPr>
            <a:fld id="{81D60167-4931-47E6-BA6A-407CBD079E47}" type="slidenum">
              <a:rPr lang="en-US" altLang="ja-JP" smtClean="0"/>
              <a:pPr marL="33866">
                <a:lnSpc>
                  <a:spcPts val="2193"/>
                </a:lnSpc>
              </a:pPr>
              <a:t>‹#›</a:t>
            </a:fld>
            <a:endParaRPr lang="en-US" altLang="ja-JP" dirty="0"/>
          </a:p>
        </p:txBody>
      </p:sp>
    </p:spTree>
    <p:extLst>
      <p:ext uri="{BB962C8B-B14F-4D97-AF65-F5344CB8AC3E}">
        <p14:creationId xmlns:p14="http://schemas.microsoft.com/office/powerpoint/2010/main" val="3411529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415498"/>
          </a:xfrm>
          <a:prstGeom prst="rect">
            <a:avLst/>
          </a:prstGeom>
        </p:spPr>
        <p:txBody>
          <a:bodyPr wrap="square" lIns="0" tIns="0" rIns="0" bIns="0">
            <a:spAutoFit/>
          </a:bodyPr>
          <a:lstStyle>
            <a:lvl1pPr>
              <a:defRPr sz="27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27214" y="1484920"/>
            <a:ext cx="1113757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2690889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415498"/>
          </a:xfrm>
          <a:prstGeom prst="rect">
            <a:avLst/>
          </a:prstGeom>
        </p:spPr>
        <p:txBody>
          <a:bodyPr wrap="square" lIns="0" tIns="0" rIns="0" bIns="0">
            <a:spAutoFit/>
          </a:bodyPr>
          <a:lstStyle>
            <a:lvl1pPr>
              <a:defRPr sz="27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27214" y="1476453"/>
            <a:ext cx="8023013" cy="307777"/>
          </a:xfrm>
          <a:prstGeom prst="rect">
            <a:avLst/>
          </a:prstGeom>
        </p:spPr>
        <p:txBody>
          <a:bodyPr wrap="square" lIns="0" tIns="0" rIns="0" bIns="0">
            <a:spAutoFit/>
          </a:bodyPr>
          <a:lstStyle>
            <a:lvl1pPr>
              <a:defRPr sz="2000" b="0"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11810133" y="6353841"/>
            <a:ext cx="292945" cy="243656"/>
          </a:xfrm>
          <a:prstGeom prst="rect">
            <a:avLst/>
          </a:prstGeom>
        </p:spPr>
        <p:txBody>
          <a:bodyPr wrap="square" lIns="0" tIns="0" rIns="0" bIns="0">
            <a:spAutoFit/>
          </a:bodyPr>
          <a:lstStyle>
            <a:lvl1pPr>
              <a:defRPr sz="1600" b="1" i="0">
                <a:solidFill>
                  <a:srgbClr val="CCCCCC"/>
                </a:solidFill>
                <a:latin typeface="Arial"/>
                <a:cs typeface="Arial"/>
              </a:defRPr>
            </a:lvl1pPr>
          </a:lstStyle>
          <a:p>
            <a:pPr marL="33866">
              <a:lnSpc>
                <a:spcPts val="1900"/>
              </a:lnSpc>
            </a:pPr>
            <a:fld id="{81D60167-4931-47E6-BA6A-407CBD079E47}" type="slidenum">
              <a:rPr lang="en-US" altLang="ja-JP" smtClean="0"/>
              <a:pPr marL="33866">
                <a:lnSpc>
                  <a:spcPts val="1900"/>
                </a:lnSpc>
              </a:pPr>
              <a:t>‹#›</a:t>
            </a:fld>
            <a:endParaRPr lang="en-US" altLang="ja-JP" dirty="0"/>
          </a:p>
        </p:txBody>
      </p:sp>
    </p:spTree>
    <p:extLst>
      <p:ext uri="{BB962C8B-B14F-4D97-AF65-F5344CB8AC3E}">
        <p14:creationId xmlns:p14="http://schemas.microsoft.com/office/powerpoint/2010/main" val="34550387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7.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5.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 Id="rId4"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7266" y="1450733"/>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smtClean="0">
                <a:solidFill>
                  <a:srgbClr val="4A66AC"/>
                </a:solidFill>
                <a:latin typeface="Times New Roman"/>
                <a:cs typeface="Times New Roman"/>
              </a:rPr>
              <a:t>1</a:t>
            </a:r>
            <a:endParaRPr sz="1600" dirty="0">
              <a:solidFill>
                <a:prstClr val="black"/>
              </a:solidFill>
              <a:latin typeface="Times New Roman"/>
              <a:cs typeface="Times New Roman"/>
            </a:endParaRPr>
          </a:p>
        </p:txBody>
      </p:sp>
      <p:sp>
        <p:nvSpPr>
          <p:cNvPr id="3" name="object 3"/>
          <p:cNvSpPr txBox="1">
            <a:spLocks noGrp="1"/>
          </p:cNvSpPr>
          <p:nvPr>
            <p:ph type="title"/>
          </p:nvPr>
        </p:nvSpPr>
        <p:spPr>
          <a:xfrm>
            <a:off x="527194" y="2011361"/>
            <a:ext cx="6345767" cy="571096"/>
          </a:xfrm>
          <a:prstGeom prst="rect">
            <a:avLst/>
          </a:prstGeom>
        </p:spPr>
        <p:txBody>
          <a:bodyPr vert="horz" wrap="square" lIns="0" tIns="16933" rIns="0" bIns="0" rtlCol="0">
            <a:spAutoFit/>
          </a:bodyPr>
          <a:lstStyle/>
          <a:p>
            <a:pPr marL="16933">
              <a:spcBef>
                <a:spcPts val="133"/>
              </a:spcBef>
            </a:pPr>
            <a:r>
              <a:rPr kumimoji="1" lang="en-US" altLang="ja-JP" dirty="0" smtClean="0">
                <a:solidFill>
                  <a:schemeClr val="bg1"/>
                </a:solidFill>
              </a:rPr>
              <a:t>The </a:t>
            </a:r>
            <a:r>
              <a:rPr kumimoji="1" lang="en-US" altLang="ja-JP" dirty="0">
                <a:solidFill>
                  <a:schemeClr val="bg1"/>
                </a:solidFill>
              </a:rPr>
              <a:t>Requirements for Autonomy</a:t>
            </a:r>
            <a:endParaRPr spc="-7" dirty="0">
              <a:solidFill>
                <a:schemeClr val="bg1"/>
              </a:solidFill>
            </a:endParaRPr>
          </a:p>
        </p:txBody>
      </p:sp>
      <p:sp>
        <p:nvSpPr>
          <p:cNvPr id="4" name="object 4"/>
          <p:cNvSpPr txBox="1"/>
          <p:nvPr/>
        </p:nvSpPr>
        <p:spPr>
          <a:xfrm>
            <a:off x="11939251" y="6334592"/>
            <a:ext cx="147319" cy="263320"/>
          </a:xfrm>
          <a:prstGeom prst="rect">
            <a:avLst/>
          </a:prstGeom>
        </p:spPr>
        <p:txBody>
          <a:bodyPr vert="horz" wrap="square" lIns="0" tIns="16933" rIns="0" bIns="0" rtlCol="0">
            <a:spAutoFit/>
          </a:bodyPr>
          <a:lstStyle/>
          <a:p>
            <a:pPr marL="16933" defTabSz="1219170">
              <a:spcBef>
                <a:spcPts val="133"/>
              </a:spcBef>
            </a:pPr>
            <a:r>
              <a:rPr sz="1600" b="1" dirty="0">
                <a:solidFill>
                  <a:prstClr val="black"/>
                </a:solidFill>
                <a:latin typeface="Arial"/>
                <a:cs typeface="Arial"/>
              </a:rPr>
              <a:t>1</a:t>
            </a:r>
            <a:endParaRPr sz="1600">
              <a:solidFill>
                <a:prstClr val="black"/>
              </a:solidFill>
              <a:latin typeface="Arial"/>
              <a:cs typeface="Arial"/>
            </a:endParaRPr>
          </a:p>
        </p:txBody>
      </p:sp>
    </p:spTree>
    <p:extLst>
      <p:ext uri="{BB962C8B-B14F-4D97-AF65-F5344CB8AC3E}">
        <p14:creationId xmlns:p14="http://schemas.microsoft.com/office/powerpoint/2010/main" val="165319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319520" cy="632651"/>
          </a:xfrm>
          <a:prstGeom prst="rect">
            <a:avLst/>
          </a:prstGeom>
        </p:spPr>
        <p:txBody>
          <a:bodyPr vert="horz" wrap="square" lIns="0" tIns="16933" rIns="0" bIns="0" rtlCol="0">
            <a:spAutoFit/>
          </a:bodyPr>
          <a:lstStyle/>
          <a:p>
            <a:pPr marL="16933">
              <a:spcBef>
                <a:spcPts val="133"/>
              </a:spcBef>
            </a:pPr>
            <a:r>
              <a:rPr sz="4000" dirty="0"/>
              <a:t>What makes up a driving</a:t>
            </a:r>
            <a:r>
              <a:rPr sz="4000" spc="-107" dirty="0"/>
              <a:t> </a:t>
            </a:r>
            <a:r>
              <a:rPr sz="4000" dirty="0"/>
              <a:t>task?</a:t>
            </a:r>
            <a:endParaRPr sz="4000"/>
          </a:p>
        </p:txBody>
      </p:sp>
      <p:sp>
        <p:nvSpPr>
          <p:cNvPr id="3" name="object 3"/>
          <p:cNvSpPr txBox="1"/>
          <p:nvPr/>
        </p:nvSpPr>
        <p:spPr>
          <a:xfrm>
            <a:off x="702367" y="1664372"/>
            <a:ext cx="4907280" cy="5104603"/>
          </a:xfrm>
          <a:prstGeom prst="rect">
            <a:avLst/>
          </a:prstGeom>
        </p:spPr>
        <p:txBody>
          <a:bodyPr vert="horz" wrap="square" lIns="0" tIns="152400" rIns="0" bIns="0" rtlCol="0">
            <a:spAutoFit/>
          </a:bodyPr>
          <a:lstStyle/>
          <a:p>
            <a:pPr marL="491054" indent="-474121" defTabSz="1219170">
              <a:spcBef>
                <a:spcPts val="1200"/>
              </a:spcBef>
              <a:buFont typeface="Times New Roman"/>
              <a:buChar char="●"/>
              <a:tabLst>
                <a:tab pos="490208" algn="l"/>
                <a:tab pos="491054" algn="l"/>
              </a:tabLst>
            </a:pPr>
            <a:r>
              <a:rPr sz="2667" b="1" spc="-7" dirty="0">
                <a:solidFill>
                  <a:srgbClr val="002060"/>
                </a:solidFill>
                <a:latin typeface="Times New Roman"/>
                <a:cs typeface="Times New Roman"/>
              </a:rPr>
              <a:t>lateral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steering</a:t>
            </a:r>
            <a:endParaRPr sz="2667" dirty="0">
              <a:solidFill>
                <a:prstClr val="black"/>
              </a:solidFill>
              <a:latin typeface="Times New Roman"/>
              <a:cs typeface="Times New Roman"/>
            </a:endParaRPr>
          </a:p>
          <a:p>
            <a:pPr marL="491054" marR="148163"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longitudinal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 </a:t>
            </a:r>
            <a:r>
              <a:rPr sz="2667" spc="-7" dirty="0">
                <a:solidFill>
                  <a:srgbClr val="002060"/>
                </a:solidFill>
                <a:latin typeface="Times New Roman"/>
                <a:cs typeface="Times New Roman"/>
              </a:rPr>
              <a:t>braking,  </a:t>
            </a:r>
            <a:r>
              <a:rPr sz="2667" spc="-13" dirty="0">
                <a:solidFill>
                  <a:srgbClr val="002060"/>
                </a:solidFill>
                <a:latin typeface="Times New Roman"/>
                <a:cs typeface="Times New Roman"/>
              </a:rPr>
              <a:t>accelerating</a:t>
            </a:r>
            <a:endParaRPr sz="2667" dirty="0">
              <a:solidFill>
                <a:prstClr val="black"/>
              </a:solidFill>
              <a:latin typeface="Times New Roman"/>
              <a:cs typeface="Times New Roman"/>
            </a:endParaRPr>
          </a:p>
          <a:p>
            <a:pPr marL="491054" marR="6773"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object </a:t>
            </a:r>
            <a:r>
              <a:rPr sz="2667" b="1" dirty="0">
                <a:solidFill>
                  <a:srgbClr val="002060"/>
                </a:solidFill>
                <a:latin typeface="Times New Roman"/>
                <a:cs typeface="Times New Roman"/>
              </a:rPr>
              <a:t>and </a:t>
            </a:r>
            <a:r>
              <a:rPr sz="2667" b="1" spc="-7" dirty="0">
                <a:solidFill>
                  <a:srgbClr val="002060"/>
                </a:solidFill>
                <a:latin typeface="Times New Roman"/>
                <a:cs typeface="Times New Roman"/>
              </a:rPr>
              <a:t>event detection</a:t>
            </a:r>
            <a:r>
              <a:rPr sz="2667" b="1" spc="-80" dirty="0">
                <a:solidFill>
                  <a:srgbClr val="002060"/>
                </a:solidFill>
                <a:latin typeface="Times New Roman"/>
                <a:cs typeface="Times New Roman"/>
              </a:rPr>
              <a:t> </a:t>
            </a:r>
            <a:r>
              <a:rPr sz="2667" b="1" dirty="0">
                <a:solidFill>
                  <a:srgbClr val="002060"/>
                </a:solidFill>
                <a:latin typeface="Times New Roman"/>
                <a:cs typeface="Times New Roman"/>
              </a:rPr>
              <a:t>and  </a:t>
            </a:r>
            <a:r>
              <a:rPr sz="2667" b="1" spc="-13" dirty="0">
                <a:solidFill>
                  <a:srgbClr val="002060"/>
                </a:solidFill>
                <a:latin typeface="Times New Roman"/>
                <a:cs typeface="Times New Roman"/>
              </a:rPr>
              <a:t>response </a:t>
            </a:r>
            <a:r>
              <a:rPr sz="2667" dirty="0">
                <a:solidFill>
                  <a:srgbClr val="002060"/>
                </a:solidFill>
                <a:latin typeface="Times New Roman"/>
                <a:cs typeface="Times New Roman"/>
              </a:rPr>
              <a:t>(OEDR): </a:t>
            </a:r>
            <a:r>
              <a:rPr sz="2667" spc="-7" dirty="0">
                <a:solidFill>
                  <a:srgbClr val="002060"/>
                </a:solidFill>
                <a:latin typeface="Times New Roman"/>
                <a:cs typeface="Times New Roman"/>
              </a:rPr>
              <a:t>detection,  reaction</a:t>
            </a:r>
            <a:endParaRPr sz="2667" dirty="0">
              <a:solidFill>
                <a:prstClr val="black"/>
              </a:solidFill>
              <a:latin typeface="Times New Roman"/>
              <a:cs typeface="Times New Roman"/>
            </a:endParaRPr>
          </a:p>
          <a:p>
            <a:pPr marL="491054"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planning</a:t>
            </a:r>
            <a:endParaRPr sz="2667" dirty="0">
              <a:solidFill>
                <a:prstClr val="black"/>
              </a:solidFill>
              <a:latin typeface="Times New Roman"/>
              <a:cs typeface="Times New Roman"/>
            </a:endParaRPr>
          </a:p>
          <a:p>
            <a:pPr marL="1100639" lvl="1" indent="-474121" defTabSz="1219170">
              <a:spcBef>
                <a:spcPts val="1067"/>
              </a:spcBef>
              <a:buClr>
                <a:srgbClr val="002A5C"/>
              </a:buClr>
              <a:buFontTx/>
              <a:buChar char="○"/>
              <a:tabLst>
                <a:tab pos="1099793" algn="l"/>
                <a:tab pos="1100639" algn="l"/>
              </a:tabLst>
            </a:pPr>
            <a:r>
              <a:rPr sz="2667" spc="-7" dirty="0">
                <a:solidFill>
                  <a:srgbClr val="002060"/>
                </a:solidFill>
                <a:latin typeface="Times New Roman"/>
                <a:cs typeface="Times New Roman"/>
              </a:rPr>
              <a:t>long term</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(route)</a:t>
            </a:r>
            <a:endParaRPr sz="2667" dirty="0">
              <a:solidFill>
                <a:prstClr val="black"/>
              </a:solidFill>
              <a:latin typeface="Times New Roman"/>
              <a:cs typeface="Times New Roman"/>
            </a:endParaRPr>
          </a:p>
          <a:p>
            <a:pPr marL="1100639" lvl="1" indent="-474121" defTabSz="1219170">
              <a:spcBef>
                <a:spcPts val="1067"/>
              </a:spcBef>
              <a:buClr>
                <a:srgbClr val="002A5C"/>
              </a:buClr>
              <a:buFontTx/>
              <a:buChar char="○"/>
              <a:tabLst>
                <a:tab pos="1099793" algn="l"/>
                <a:tab pos="1100639" algn="l"/>
              </a:tabLst>
            </a:pPr>
            <a:r>
              <a:rPr sz="2667" spc="-7" dirty="0">
                <a:solidFill>
                  <a:srgbClr val="002060"/>
                </a:solidFill>
                <a:latin typeface="Times New Roman"/>
                <a:cs typeface="Times New Roman"/>
              </a:rPr>
              <a:t>short</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term</a:t>
            </a:r>
            <a:endParaRPr sz="2667" dirty="0">
              <a:solidFill>
                <a:prstClr val="black"/>
              </a:solidFill>
              <a:latin typeface="Times New Roman"/>
              <a:cs typeface="Times New Roman"/>
            </a:endParaRPr>
          </a:p>
          <a:p>
            <a:pPr marL="491054" indent="-474121" defTabSz="1219170">
              <a:spcBef>
                <a:spcPts val="1067"/>
              </a:spcBef>
              <a:buFont typeface="Times New Roman"/>
              <a:buChar char="●"/>
              <a:tabLst>
                <a:tab pos="490208" algn="l"/>
                <a:tab pos="491054" algn="l"/>
              </a:tabLst>
            </a:pPr>
            <a:r>
              <a:rPr lang="en-US" sz="2667" b="1" spc="-7" dirty="0" smtClean="0">
                <a:solidFill>
                  <a:srgbClr val="002060"/>
                </a:solidFill>
                <a:latin typeface="Times New Roman"/>
                <a:cs typeface="Times New Roman"/>
              </a:rPr>
              <a:t>M</a:t>
            </a:r>
            <a:r>
              <a:rPr sz="2667" b="1" spc="-7" dirty="0" smtClean="0">
                <a:solidFill>
                  <a:srgbClr val="002060"/>
                </a:solidFill>
                <a:latin typeface="Times New Roman"/>
                <a:cs typeface="Times New Roman"/>
              </a:rPr>
              <a:t>iscellaneous</a:t>
            </a:r>
            <a:r>
              <a:rPr lang="ja-JP" altLang="en-US" sz="2667" b="1" spc="-7" dirty="0" smtClean="0">
                <a:solidFill>
                  <a:srgbClr val="002060"/>
                </a:solidFill>
                <a:latin typeface="Times New Roman"/>
                <a:cs typeface="Times New Roman"/>
              </a:rPr>
              <a:t>（雑多）</a:t>
            </a:r>
            <a:endParaRPr sz="2667" dirty="0">
              <a:solidFill>
                <a:prstClr val="black"/>
              </a:solidFill>
              <a:latin typeface="Times New Roman"/>
              <a:cs typeface="Times New Roman"/>
            </a:endParaRPr>
          </a:p>
        </p:txBody>
      </p:sp>
      <p:sp>
        <p:nvSpPr>
          <p:cNvPr id="4" name="object 4"/>
          <p:cNvSpPr/>
          <p:nvPr/>
        </p:nvSpPr>
        <p:spPr>
          <a:xfrm>
            <a:off x="6255134" y="3772474"/>
            <a:ext cx="3877265" cy="27571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txBox="1"/>
          <p:nvPr/>
        </p:nvSpPr>
        <p:spPr>
          <a:xfrm>
            <a:off x="4257049" y="6290321"/>
            <a:ext cx="1831831" cy="47863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signaling</a:t>
            </a:r>
            <a:r>
              <a:rPr sz="1333" spc="-13" dirty="0" smtClean="0">
                <a:solidFill>
                  <a:prstClr val="black"/>
                </a:solidFill>
                <a:latin typeface="Arial"/>
                <a:cs typeface="Arial"/>
              </a:rPr>
              <a:t> </a:t>
            </a:r>
            <a:r>
              <a:rPr sz="1333" dirty="0">
                <a:solidFill>
                  <a:prstClr val="black"/>
                </a:solidFill>
                <a:latin typeface="Arial"/>
                <a:cs typeface="Arial"/>
              </a:rPr>
              <a:t>with</a:t>
            </a:r>
            <a:r>
              <a:rPr sz="1333" spc="-7" dirty="0">
                <a:solidFill>
                  <a:prstClr val="black"/>
                </a:solidFill>
                <a:latin typeface="Arial"/>
                <a:cs typeface="Arial"/>
              </a:rPr>
              <a:t> </a:t>
            </a:r>
            <a:r>
              <a:rPr sz="1333" dirty="0">
                <a:solidFill>
                  <a:prstClr val="black"/>
                </a:solidFill>
                <a:latin typeface="Arial"/>
                <a:cs typeface="Arial"/>
              </a:rPr>
              <a:t>indicators.</a:t>
            </a:r>
            <a:r>
              <a:rPr sz="1333" spc="-13" dirty="0">
                <a:solidFill>
                  <a:prstClr val="black"/>
                </a:solidFill>
                <a:latin typeface="Arial"/>
                <a:cs typeface="Arial"/>
              </a:rPr>
              <a:t> </a:t>
            </a:r>
            <a:r>
              <a:rPr sz="1333" dirty="0" err="1" smtClean="0">
                <a:solidFill>
                  <a:prstClr val="black"/>
                </a:solidFill>
                <a:latin typeface="Arial"/>
                <a:cs typeface="Arial"/>
              </a:rPr>
              <a:t>ウィンカ</a:t>
            </a:r>
            <a:r>
              <a:rPr sz="1333" dirty="0" smtClean="0">
                <a:solidFill>
                  <a:prstClr val="black"/>
                </a:solidFill>
                <a:latin typeface="Arial"/>
                <a:cs typeface="Arial"/>
              </a:rPr>
              <a:t>ー</a:t>
            </a:r>
            <a:endParaRPr sz="1333" dirty="0">
              <a:solidFill>
                <a:prstClr val="black"/>
              </a:solidFill>
              <a:latin typeface="Arial"/>
              <a:cs typeface="Arial"/>
            </a:endParaRPr>
          </a:p>
        </p:txBody>
      </p:sp>
    </p:spTree>
    <p:extLst>
      <p:ext uri="{BB962C8B-B14F-4D97-AF65-F5344CB8AC3E}">
        <p14:creationId xmlns:p14="http://schemas.microsoft.com/office/powerpoint/2010/main" val="1835441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11</a:t>
            </a:fld>
            <a:endParaRPr dirty="0">
              <a:solidFill>
                <a:prstClr val="black"/>
              </a:solidFill>
            </a:endParaRPr>
          </a:p>
        </p:txBody>
      </p:sp>
      <p:sp>
        <p:nvSpPr>
          <p:cNvPr id="2" name="object 2"/>
          <p:cNvSpPr txBox="1">
            <a:spLocks noGrp="1"/>
          </p:cNvSpPr>
          <p:nvPr>
            <p:ph type="title"/>
          </p:nvPr>
        </p:nvSpPr>
        <p:spPr>
          <a:xfrm>
            <a:off x="520568" y="681401"/>
            <a:ext cx="4957233" cy="632651"/>
          </a:xfrm>
          <a:prstGeom prst="rect">
            <a:avLst/>
          </a:prstGeom>
        </p:spPr>
        <p:txBody>
          <a:bodyPr vert="horz" wrap="square" lIns="0" tIns="16933" rIns="0" bIns="0" rtlCol="0">
            <a:spAutoFit/>
          </a:bodyPr>
          <a:lstStyle/>
          <a:p>
            <a:pPr marL="16933">
              <a:spcBef>
                <a:spcPts val="133"/>
              </a:spcBef>
            </a:pPr>
            <a:r>
              <a:rPr sz="4000" spc="-7" dirty="0"/>
              <a:t>Autonomous</a:t>
            </a:r>
            <a:r>
              <a:rPr sz="4000" spc="-140" dirty="0"/>
              <a:t> </a:t>
            </a:r>
            <a:r>
              <a:rPr spc="-7" dirty="0"/>
              <a:t>Capabilities</a:t>
            </a:r>
            <a:endParaRPr sz="4000" dirty="0"/>
          </a:p>
        </p:txBody>
      </p:sp>
      <p:sp>
        <p:nvSpPr>
          <p:cNvPr id="3" name="object 3"/>
          <p:cNvSpPr txBox="1"/>
          <p:nvPr/>
        </p:nvSpPr>
        <p:spPr>
          <a:xfrm>
            <a:off x="736233" y="1664372"/>
            <a:ext cx="4922520" cy="2397494"/>
          </a:xfrm>
          <a:prstGeom prst="rect">
            <a:avLst/>
          </a:prstGeom>
        </p:spPr>
        <p:txBody>
          <a:bodyPr vert="horz" wrap="square" lIns="0" tIns="16933" rIns="0" bIns="0" rtlCol="0">
            <a:spAutoFit/>
          </a:bodyPr>
          <a:lstStyle/>
          <a:p>
            <a:pPr marL="457189" indent="-440256" defTabSz="1219170">
              <a:spcBef>
                <a:spcPts val="133"/>
              </a:spcBef>
              <a:buSzPct val="80000"/>
              <a:buFont typeface="Arial"/>
              <a:buChar char="●"/>
              <a:tabLst>
                <a:tab pos="456342" algn="l"/>
                <a:tab pos="457189" algn="l"/>
              </a:tabLst>
            </a:pPr>
            <a:r>
              <a:rPr sz="2667" spc="-7" dirty="0">
                <a:solidFill>
                  <a:srgbClr val="002060"/>
                </a:solidFill>
                <a:latin typeface="Times New Roman"/>
                <a:cs typeface="Times New Roman"/>
              </a:rPr>
              <a:t>Automated </a:t>
            </a:r>
            <a:r>
              <a:rPr sz="2667" spc="-13" dirty="0">
                <a:solidFill>
                  <a:srgbClr val="002060"/>
                </a:solidFill>
                <a:latin typeface="Times New Roman"/>
                <a:cs typeface="Times New Roman"/>
              </a:rPr>
              <a:t>lateral</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a:p>
            <a:pPr marL="457189" indent="-440256" defTabSz="1219170">
              <a:buSzPct val="80000"/>
              <a:buFont typeface="Arial"/>
              <a:buChar char="●"/>
              <a:tabLst>
                <a:tab pos="456342" algn="l"/>
                <a:tab pos="457189" algn="l"/>
              </a:tabLst>
            </a:pPr>
            <a:r>
              <a:rPr sz="2667" spc="-7" dirty="0">
                <a:solidFill>
                  <a:srgbClr val="002060"/>
                </a:solidFill>
                <a:latin typeface="Times New Roman"/>
                <a:cs typeface="Times New Roman"/>
              </a:rPr>
              <a:t>Automated longitudinal</a:t>
            </a:r>
            <a:r>
              <a:rPr sz="2667" spc="-7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a:p>
            <a:pPr marL="457189" indent="-440256" defTabSz="1219170">
              <a:buSzPct val="80000"/>
              <a:buFont typeface="Arial"/>
              <a:buChar char="●"/>
              <a:tabLst>
                <a:tab pos="456342" algn="l"/>
                <a:tab pos="457189" algn="l"/>
              </a:tabLst>
            </a:pPr>
            <a:r>
              <a:rPr sz="2667" dirty="0">
                <a:solidFill>
                  <a:srgbClr val="002060"/>
                </a:solidFill>
                <a:latin typeface="Times New Roman"/>
                <a:cs typeface="Times New Roman"/>
              </a:rPr>
              <a:t>OEDR</a:t>
            </a:r>
            <a:endParaRPr sz="2667">
              <a:solidFill>
                <a:prstClr val="black"/>
              </a:solidFill>
              <a:latin typeface="Times New Roman"/>
              <a:cs typeface="Times New Roman"/>
            </a:endParaRPr>
          </a:p>
          <a:p>
            <a:pPr marL="1066773" lvl="1" indent="-440256" defTabSz="1219170">
              <a:buSzPct val="88888"/>
              <a:buFont typeface="Courier New"/>
              <a:buChar char="○"/>
              <a:tabLst>
                <a:tab pos="1065927" algn="l"/>
                <a:tab pos="1066773" algn="l"/>
              </a:tabLst>
            </a:pPr>
            <a:r>
              <a:rPr sz="2400" spc="-7" dirty="0">
                <a:solidFill>
                  <a:srgbClr val="002060"/>
                </a:solidFill>
                <a:latin typeface="Times New Roman"/>
                <a:cs typeface="Times New Roman"/>
              </a:rPr>
              <a:t>Automatic emergency</a:t>
            </a:r>
            <a:r>
              <a:rPr sz="2400" spc="-40" dirty="0">
                <a:solidFill>
                  <a:srgbClr val="002060"/>
                </a:solidFill>
                <a:latin typeface="Times New Roman"/>
                <a:cs typeface="Times New Roman"/>
              </a:rPr>
              <a:t> </a:t>
            </a:r>
            <a:r>
              <a:rPr sz="2400" spc="-7" dirty="0">
                <a:solidFill>
                  <a:srgbClr val="002060"/>
                </a:solidFill>
                <a:latin typeface="Times New Roman"/>
                <a:cs typeface="Times New Roman"/>
              </a:rPr>
              <a:t>response</a:t>
            </a:r>
            <a:endParaRPr sz="2400">
              <a:solidFill>
                <a:prstClr val="black"/>
              </a:solidFill>
              <a:latin typeface="Times New Roman"/>
              <a:cs typeface="Times New Roman"/>
            </a:endParaRPr>
          </a:p>
          <a:p>
            <a:pPr marL="1066773" lvl="1" indent="-440256" defTabSz="1219170">
              <a:spcBef>
                <a:spcPts val="7"/>
              </a:spcBef>
              <a:buSzPct val="88888"/>
              <a:buFont typeface="Courier New"/>
              <a:buChar char="○"/>
              <a:tabLst>
                <a:tab pos="1065927" algn="l"/>
                <a:tab pos="1066773" algn="l"/>
              </a:tabLst>
            </a:pPr>
            <a:r>
              <a:rPr sz="2400" spc="-7" dirty="0">
                <a:solidFill>
                  <a:srgbClr val="002060"/>
                </a:solidFill>
                <a:latin typeface="Times New Roman"/>
                <a:cs typeface="Times New Roman"/>
              </a:rPr>
              <a:t>Driver supervision</a:t>
            </a:r>
            <a:endParaRPr sz="2400">
              <a:solidFill>
                <a:prstClr val="black"/>
              </a:solidFill>
              <a:latin typeface="Times New Roman"/>
              <a:cs typeface="Times New Roman"/>
            </a:endParaRPr>
          </a:p>
          <a:p>
            <a:pPr marL="457189" indent="-440256" defTabSz="1219170">
              <a:spcBef>
                <a:spcPts val="7"/>
              </a:spcBef>
              <a:buSzPct val="80000"/>
              <a:buFont typeface="Arial"/>
              <a:buChar char="●"/>
              <a:tabLst>
                <a:tab pos="456342" algn="l"/>
                <a:tab pos="457189" algn="l"/>
              </a:tabLst>
            </a:pPr>
            <a:r>
              <a:rPr sz="2667" spc="-7" dirty="0">
                <a:solidFill>
                  <a:srgbClr val="002060"/>
                </a:solidFill>
                <a:latin typeface="Times New Roman"/>
                <a:cs typeface="Times New Roman"/>
              </a:rPr>
              <a:t>Complete </a:t>
            </a:r>
            <a:r>
              <a:rPr sz="2667" dirty="0">
                <a:solidFill>
                  <a:srgbClr val="002060"/>
                </a:solidFill>
                <a:latin typeface="Times New Roman"/>
                <a:cs typeface="Times New Roman"/>
              </a:rPr>
              <a:t>vs </a:t>
            </a:r>
            <a:r>
              <a:rPr sz="2667" spc="-13" dirty="0">
                <a:solidFill>
                  <a:srgbClr val="002060"/>
                </a:solidFill>
                <a:latin typeface="Times New Roman"/>
                <a:cs typeface="Times New Roman"/>
              </a:rPr>
              <a:t>Restricted</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ODD</a:t>
            </a:r>
            <a:endParaRPr sz="2667">
              <a:solidFill>
                <a:prstClr val="black"/>
              </a:solidFill>
              <a:latin typeface="Times New Roman"/>
              <a:cs typeface="Times New Roman"/>
            </a:endParaRPr>
          </a:p>
        </p:txBody>
      </p:sp>
      <p:sp>
        <p:nvSpPr>
          <p:cNvPr id="5" name="テキスト ボックス 4"/>
          <p:cNvSpPr txBox="1"/>
          <p:nvPr/>
        </p:nvSpPr>
        <p:spPr>
          <a:xfrm>
            <a:off x="6386945" y="681401"/>
            <a:ext cx="2549237" cy="646331"/>
          </a:xfrm>
          <a:prstGeom prst="rect">
            <a:avLst/>
          </a:prstGeom>
          <a:noFill/>
        </p:spPr>
        <p:txBody>
          <a:bodyPr wrap="square" rtlCol="0">
            <a:spAutoFit/>
          </a:bodyPr>
          <a:lstStyle/>
          <a:p>
            <a:r>
              <a:rPr lang="ja-JP" altLang="en-US" dirty="0" smtClean="0"/>
              <a:t>自動化レベルを決めるために参考する項目</a:t>
            </a:r>
            <a:endParaRPr kumimoji="1" lang="ja-JP" altLang="en-US" dirty="0"/>
          </a:p>
        </p:txBody>
      </p:sp>
    </p:spTree>
    <p:extLst>
      <p:ext uri="{BB962C8B-B14F-4D97-AF65-F5344CB8AC3E}">
        <p14:creationId xmlns:p14="http://schemas.microsoft.com/office/powerpoint/2010/main" val="3874291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12</a:t>
            </a:fld>
            <a:endParaRPr dirty="0">
              <a:solidFill>
                <a:prstClr val="black"/>
              </a:solidFill>
            </a:endParaRPr>
          </a:p>
        </p:txBody>
      </p:sp>
      <p:sp>
        <p:nvSpPr>
          <p:cNvPr id="2" name="object 2"/>
          <p:cNvSpPr txBox="1">
            <a:spLocks noGrp="1"/>
          </p:cNvSpPr>
          <p:nvPr>
            <p:ph type="title"/>
          </p:nvPr>
        </p:nvSpPr>
        <p:spPr>
          <a:xfrm>
            <a:off x="520567" y="681400"/>
            <a:ext cx="5175672" cy="632651"/>
          </a:xfrm>
          <a:prstGeom prst="rect">
            <a:avLst/>
          </a:prstGeom>
        </p:spPr>
        <p:txBody>
          <a:bodyPr vert="horz" wrap="square" lIns="0" tIns="16933" rIns="0" bIns="0" rtlCol="0">
            <a:spAutoFit/>
          </a:bodyPr>
          <a:lstStyle/>
          <a:p>
            <a:pPr marL="16933">
              <a:spcBef>
                <a:spcPts val="133"/>
              </a:spcBef>
            </a:pPr>
            <a:r>
              <a:rPr sz="4000" dirty="0"/>
              <a:t>Level 0 - </a:t>
            </a:r>
            <a:r>
              <a:rPr sz="4000" spc="-7" dirty="0"/>
              <a:t>No</a:t>
            </a:r>
            <a:r>
              <a:rPr sz="4000" spc="-107" dirty="0"/>
              <a:t> </a:t>
            </a:r>
            <a:r>
              <a:rPr sz="4000" dirty="0"/>
              <a:t>Automation</a:t>
            </a:r>
            <a:endParaRPr sz="4000"/>
          </a:p>
        </p:txBody>
      </p:sp>
      <p:sp>
        <p:nvSpPr>
          <p:cNvPr id="3" name="object 3"/>
          <p:cNvSpPr txBox="1"/>
          <p:nvPr/>
        </p:nvSpPr>
        <p:spPr>
          <a:xfrm>
            <a:off x="702367" y="1664372"/>
            <a:ext cx="4883572" cy="427532"/>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spc="-7" dirty="0">
                <a:solidFill>
                  <a:srgbClr val="002060"/>
                </a:solidFill>
                <a:latin typeface="Times New Roman"/>
                <a:cs typeface="Times New Roman"/>
              </a:rPr>
              <a:t>Regular vehicles, </a:t>
            </a:r>
            <a:r>
              <a:rPr sz="2667" dirty="0">
                <a:solidFill>
                  <a:srgbClr val="002060"/>
                </a:solidFill>
                <a:latin typeface="Times New Roman"/>
                <a:cs typeface="Times New Roman"/>
              </a:rPr>
              <a:t>no</a:t>
            </a:r>
            <a:r>
              <a:rPr sz="2667" spc="-93" dirty="0">
                <a:solidFill>
                  <a:srgbClr val="002060"/>
                </a:solidFill>
                <a:latin typeface="Times New Roman"/>
                <a:cs typeface="Times New Roman"/>
              </a:rPr>
              <a:t> </a:t>
            </a:r>
            <a:r>
              <a:rPr sz="2667" spc="-7" dirty="0">
                <a:solidFill>
                  <a:srgbClr val="002060"/>
                </a:solidFill>
                <a:latin typeface="Times New Roman"/>
                <a:cs typeface="Times New Roman"/>
              </a:rPr>
              <a:t>automation</a:t>
            </a:r>
            <a:endParaRPr sz="2667">
              <a:solidFill>
                <a:prstClr val="black"/>
              </a:solidFill>
              <a:latin typeface="Times New Roman"/>
              <a:cs typeface="Times New Roman"/>
            </a:endParaRPr>
          </a:p>
        </p:txBody>
      </p:sp>
    </p:spTree>
    <p:extLst>
      <p:ext uri="{BB962C8B-B14F-4D97-AF65-F5344CB8AC3E}">
        <p14:creationId xmlns:p14="http://schemas.microsoft.com/office/powerpoint/2010/main" val="1540817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5879253" cy="632651"/>
          </a:xfrm>
          <a:prstGeom prst="rect">
            <a:avLst/>
          </a:prstGeom>
        </p:spPr>
        <p:txBody>
          <a:bodyPr vert="horz" wrap="square" lIns="0" tIns="16933" rIns="0" bIns="0" rtlCol="0">
            <a:spAutoFit/>
          </a:bodyPr>
          <a:lstStyle/>
          <a:p>
            <a:pPr marL="16933">
              <a:spcBef>
                <a:spcPts val="133"/>
              </a:spcBef>
            </a:pPr>
            <a:r>
              <a:rPr sz="4000" dirty="0"/>
              <a:t>Level 1 - </a:t>
            </a:r>
            <a:r>
              <a:rPr sz="4000" spc="-7" dirty="0"/>
              <a:t>Driving</a:t>
            </a:r>
            <a:r>
              <a:rPr sz="4000" spc="-20" dirty="0"/>
              <a:t> </a:t>
            </a:r>
            <a:r>
              <a:rPr sz="4000" spc="-7" dirty="0"/>
              <a:t>Assistance</a:t>
            </a:r>
            <a:endParaRPr sz="4000"/>
          </a:p>
        </p:txBody>
      </p:sp>
      <p:sp>
        <p:nvSpPr>
          <p:cNvPr id="3" name="object 3"/>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415600" y="1684399"/>
            <a:ext cx="2816013" cy="506186"/>
          </a:xfrm>
          <a:prstGeom prst="rect">
            <a:avLst/>
          </a:prstGeom>
          <a:ln w="28575">
            <a:solidFill>
              <a:srgbClr val="B6D7A8"/>
            </a:solidFill>
          </a:ln>
        </p:spPr>
        <p:txBody>
          <a:bodyPr vert="horz" wrap="square" lIns="0" tIns="94827" rIns="0" bIns="0" rtlCol="0">
            <a:spAutoFit/>
          </a:bodyPr>
          <a:lstStyle/>
          <a:p>
            <a:pPr marL="313259" defTabSz="1219170">
              <a:spcBef>
                <a:spcPts val="747"/>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5" name="object 5"/>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661066" y="1692218"/>
            <a:ext cx="2630593" cy="916619"/>
          </a:xfrm>
          <a:prstGeom prst="rect">
            <a:avLst/>
          </a:prstGeom>
          <a:ln w="28575">
            <a:solidFill>
              <a:srgbClr val="B6D7A8"/>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txBox="1"/>
          <p:nvPr/>
        </p:nvSpPr>
        <p:spPr>
          <a:xfrm>
            <a:off x="6924534" y="2157122"/>
            <a:ext cx="1462193" cy="837964"/>
          </a:xfrm>
          <a:prstGeom prst="rect">
            <a:avLst/>
          </a:prstGeom>
        </p:spPr>
        <p:txBody>
          <a:bodyPr vert="horz" wrap="square" lIns="0" tIns="16933" rIns="0" bIns="0" rtlCol="0">
            <a:spAutoFit/>
          </a:bodyPr>
          <a:lstStyle/>
          <a:p>
            <a:pPr marL="16933" marR="6773" defTabSz="1219170">
              <a:spcBef>
                <a:spcPts val="133"/>
              </a:spcBef>
            </a:pPr>
            <a:r>
              <a:rPr sz="2667" u="heavy" spc="-7" dirty="0">
                <a:solidFill>
                  <a:srgbClr val="002060"/>
                </a:solidFill>
                <a:uFill>
                  <a:solidFill>
                    <a:srgbClr val="69D925"/>
                  </a:solidFill>
                </a:uFill>
                <a:latin typeface="Times New Roman"/>
                <a:cs typeface="Times New Roman"/>
              </a:rPr>
              <a:t>Either,</a:t>
            </a:r>
            <a:r>
              <a:rPr sz="2667" u="heavy" spc="-120" dirty="0">
                <a:solidFill>
                  <a:srgbClr val="002060"/>
                </a:solidFill>
                <a:uFill>
                  <a:solidFill>
                    <a:srgbClr val="69D925"/>
                  </a:solidFill>
                </a:uFill>
                <a:latin typeface="Times New Roman"/>
                <a:cs typeface="Times New Roman"/>
              </a:rPr>
              <a:t> </a:t>
            </a:r>
            <a:r>
              <a:rPr sz="2667" u="heavy" dirty="0">
                <a:solidFill>
                  <a:srgbClr val="002060"/>
                </a:solidFill>
                <a:uFill>
                  <a:solidFill>
                    <a:srgbClr val="69D925"/>
                  </a:solidFill>
                </a:uFill>
                <a:latin typeface="Times New Roman"/>
                <a:cs typeface="Times New Roman"/>
              </a:rPr>
              <a:t>but </a:t>
            </a:r>
            <a:r>
              <a:rPr sz="2667" dirty="0">
                <a:solidFill>
                  <a:srgbClr val="002060"/>
                </a:solidFill>
                <a:latin typeface="Times New Roman"/>
                <a:cs typeface="Times New Roman"/>
              </a:rPr>
              <a:t> </a:t>
            </a:r>
            <a:r>
              <a:rPr sz="2667" u="heavy" dirty="0">
                <a:solidFill>
                  <a:srgbClr val="002060"/>
                </a:solidFill>
                <a:uFill>
                  <a:solidFill>
                    <a:srgbClr val="69D925"/>
                  </a:solidFill>
                </a:uFill>
                <a:latin typeface="Times New Roman"/>
                <a:cs typeface="Times New Roman"/>
              </a:rPr>
              <a:t>not</a:t>
            </a:r>
            <a:r>
              <a:rPr sz="2667" u="heavy" spc="-40" dirty="0">
                <a:solidFill>
                  <a:srgbClr val="002060"/>
                </a:solidFill>
                <a:uFill>
                  <a:solidFill>
                    <a:srgbClr val="69D925"/>
                  </a:solidFill>
                </a:uFill>
                <a:latin typeface="Times New Roman"/>
                <a:cs typeface="Times New Roman"/>
              </a:rPr>
              <a:t> </a:t>
            </a:r>
            <a:r>
              <a:rPr sz="2667" u="heavy" spc="-7" dirty="0">
                <a:solidFill>
                  <a:srgbClr val="002060"/>
                </a:solidFill>
                <a:uFill>
                  <a:solidFill>
                    <a:srgbClr val="69D925"/>
                  </a:solidFill>
                </a:uFill>
                <a:latin typeface="Times New Roman"/>
                <a:cs typeface="Times New Roman"/>
              </a:rPr>
              <a:t>both</a:t>
            </a:r>
            <a:endParaRPr sz="2667">
              <a:solidFill>
                <a:prstClr val="black"/>
              </a:solidFill>
              <a:latin typeface="Times New Roman"/>
              <a:cs typeface="Times New Roman"/>
            </a:endParaRPr>
          </a:p>
        </p:txBody>
      </p:sp>
      <p:sp>
        <p:nvSpPr>
          <p:cNvPr id="8" name="object 8"/>
          <p:cNvSpPr txBox="1"/>
          <p:nvPr/>
        </p:nvSpPr>
        <p:spPr>
          <a:xfrm>
            <a:off x="3016099" y="5592699"/>
            <a:ext cx="6248400" cy="796864"/>
          </a:xfrm>
          <a:prstGeom prst="rect">
            <a:avLst/>
          </a:prstGeom>
        </p:spPr>
        <p:txBody>
          <a:bodyPr vert="horz" wrap="square" lIns="0" tIns="16933" rIns="0" bIns="0" rtlCol="0">
            <a:spAutoFit/>
          </a:bodyPr>
          <a:lstStyle/>
          <a:p>
            <a:pPr marL="491054" indent="-474121" defTabSz="1219170">
              <a:spcBef>
                <a:spcPts val="133"/>
              </a:spcBef>
              <a:buFont typeface="Times New Roman"/>
              <a:buChar char="●"/>
              <a:tabLst>
                <a:tab pos="490208" algn="l"/>
                <a:tab pos="491054" algn="l"/>
              </a:tabLst>
            </a:pPr>
            <a:r>
              <a:rPr sz="2667" b="1" dirty="0">
                <a:solidFill>
                  <a:srgbClr val="002A5C"/>
                </a:solidFill>
                <a:latin typeface="Times New Roman"/>
                <a:cs typeface="Times New Roman"/>
              </a:rPr>
              <a:t>Lane </a:t>
            </a:r>
            <a:r>
              <a:rPr sz="2667" b="1" spc="-7" dirty="0">
                <a:solidFill>
                  <a:srgbClr val="002A5C"/>
                </a:solidFill>
                <a:latin typeface="Times New Roman"/>
                <a:cs typeface="Times New Roman"/>
              </a:rPr>
              <a:t>Keeping</a:t>
            </a:r>
            <a:r>
              <a:rPr sz="2667" b="1" spc="-20" dirty="0">
                <a:solidFill>
                  <a:srgbClr val="002A5C"/>
                </a:solidFill>
                <a:latin typeface="Times New Roman"/>
                <a:cs typeface="Times New Roman"/>
              </a:rPr>
              <a:t> </a:t>
            </a:r>
            <a:r>
              <a:rPr sz="2667" b="1" spc="-7" dirty="0">
                <a:solidFill>
                  <a:srgbClr val="002A5C"/>
                </a:solidFill>
                <a:latin typeface="Times New Roman"/>
                <a:cs typeface="Times New Roman"/>
              </a:rPr>
              <a:t>Assistance</a:t>
            </a:r>
            <a:endParaRPr sz="2667">
              <a:solidFill>
                <a:prstClr val="black"/>
              </a:solidFill>
              <a:latin typeface="Times New Roman"/>
              <a:cs typeface="Times New Roman"/>
            </a:endParaRPr>
          </a:p>
          <a:p>
            <a:pPr marL="1100639" lvl="1" indent="-474121" defTabSz="1219170">
              <a:buSzPct val="111111"/>
              <a:buFontTx/>
              <a:buChar char="○"/>
              <a:tabLst>
                <a:tab pos="1099793" algn="l"/>
                <a:tab pos="1100639" algn="l"/>
              </a:tabLst>
            </a:pPr>
            <a:r>
              <a:rPr sz="2400" dirty="0">
                <a:solidFill>
                  <a:srgbClr val="002A5C"/>
                </a:solidFill>
                <a:latin typeface="Times New Roman"/>
                <a:cs typeface="Times New Roman"/>
              </a:rPr>
              <a:t>can </a:t>
            </a:r>
            <a:r>
              <a:rPr sz="2400" spc="-7" dirty="0">
                <a:solidFill>
                  <a:srgbClr val="002A5C"/>
                </a:solidFill>
                <a:latin typeface="Times New Roman"/>
                <a:cs typeface="Times New Roman"/>
              </a:rPr>
              <a:t>help </a:t>
            </a:r>
            <a:r>
              <a:rPr sz="2400" dirty="0">
                <a:solidFill>
                  <a:srgbClr val="002A5C"/>
                </a:solidFill>
                <a:latin typeface="Times New Roman"/>
                <a:cs typeface="Times New Roman"/>
              </a:rPr>
              <a:t>you </a:t>
            </a:r>
            <a:r>
              <a:rPr sz="2400" spc="-7" dirty="0">
                <a:solidFill>
                  <a:srgbClr val="002A5C"/>
                </a:solidFill>
                <a:latin typeface="Times New Roman"/>
                <a:cs typeface="Times New Roman"/>
              </a:rPr>
              <a:t>stay in </a:t>
            </a:r>
            <a:r>
              <a:rPr sz="2400" dirty="0">
                <a:solidFill>
                  <a:srgbClr val="002A5C"/>
                </a:solidFill>
                <a:latin typeface="Times New Roman"/>
                <a:cs typeface="Times New Roman"/>
              </a:rPr>
              <a:t>your </a:t>
            </a:r>
            <a:r>
              <a:rPr sz="2400" spc="-7" dirty="0">
                <a:solidFill>
                  <a:srgbClr val="002A5C"/>
                </a:solidFill>
                <a:latin typeface="Times New Roman"/>
                <a:cs typeface="Times New Roman"/>
              </a:rPr>
              <a:t>lane, if </a:t>
            </a:r>
            <a:r>
              <a:rPr sz="2400" dirty="0">
                <a:solidFill>
                  <a:srgbClr val="002A5C"/>
                </a:solidFill>
                <a:latin typeface="Times New Roman"/>
                <a:cs typeface="Times New Roman"/>
              </a:rPr>
              <a:t>you </a:t>
            </a:r>
            <a:r>
              <a:rPr sz="2400" spc="-7" dirty="0">
                <a:solidFill>
                  <a:srgbClr val="002A5C"/>
                </a:solidFill>
                <a:latin typeface="Times New Roman"/>
                <a:cs typeface="Times New Roman"/>
              </a:rPr>
              <a:t>drift</a:t>
            </a:r>
            <a:endParaRPr sz="2400">
              <a:solidFill>
                <a:prstClr val="black"/>
              </a:solidFill>
              <a:latin typeface="Times New Roman"/>
              <a:cs typeface="Times New Roman"/>
            </a:endParaRPr>
          </a:p>
        </p:txBody>
      </p:sp>
      <p:sp>
        <p:nvSpPr>
          <p:cNvPr id="9" name="object 9"/>
          <p:cNvSpPr txBox="1"/>
          <p:nvPr/>
        </p:nvSpPr>
        <p:spPr>
          <a:xfrm>
            <a:off x="418967" y="4452607"/>
            <a:ext cx="10165906" cy="1320019"/>
          </a:xfrm>
          <a:prstGeom prst="rect">
            <a:avLst/>
          </a:prstGeom>
        </p:spPr>
        <p:txBody>
          <a:bodyPr vert="horz" wrap="square" lIns="0" tIns="16933" rIns="0" bIns="0" rtlCol="0">
            <a:spAutoFit/>
          </a:bodyPr>
          <a:lstStyle/>
          <a:p>
            <a:pPr marL="3087716" indent="-474968" defTabSz="1219170">
              <a:spcBef>
                <a:spcPts val="133"/>
              </a:spcBef>
              <a:buFont typeface="Arial"/>
              <a:buChar char="●"/>
              <a:tabLst>
                <a:tab pos="3087716" algn="l"/>
                <a:tab pos="3088563" algn="l"/>
              </a:tabLst>
            </a:pPr>
            <a:r>
              <a:rPr sz="2667" b="1" spc="-7" dirty="0">
                <a:solidFill>
                  <a:srgbClr val="002A5C"/>
                </a:solidFill>
                <a:latin typeface="Times New Roman"/>
                <a:cs typeface="Times New Roman"/>
              </a:rPr>
              <a:t>Adaptive Cruise</a:t>
            </a:r>
            <a:r>
              <a:rPr sz="2667" b="1" spc="-13" dirty="0">
                <a:solidFill>
                  <a:srgbClr val="002A5C"/>
                </a:solidFill>
                <a:latin typeface="Times New Roman"/>
                <a:cs typeface="Times New Roman"/>
              </a:rPr>
              <a:t> </a:t>
            </a:r>
            <a:r>
              <a:rPr sz="2667" b="1" spc="-7" dirty="0" smtClean="0">
                <a:solidFill>
                  <a:srgbClr val="002A5C"/>
                </a:solidFill>
                <a:latin typeface="Times New Roman"/>
                <a:cs typeface="Times New Roman"/>
              </a:rPr>
              <a:t>Control</a:t>
            </a:r>
            <a:r>
              <a:rPr lang="ja-JP" altLang="en-US" sz="2667" b="1" spc="-7" dirty="0" smtClean="0">
                <a:solidFill>
                  <a:srgbClr val="002A5C"/>
                </a:solidFill>
                <a:latin typeface="Times New Roman"/>
                <a:cs typeface="Times New Roman"/>
              </a:rPr>
              <a:t>（</a:t>
            </a:r>
            <a:r>
              <a:rPr lang="ja-JP" altLang="en-US" sz="2800" dirty="0" smtClean="0">
                <a:solidFill>
                  <a:prstClr val="black"/>
                </a:solidFill>
                <a:latin typeface="Arial"/>
                <a:cs typeface="Arial"/>
              </a:rPr>
              <a:t>クルーズコントロール</a:t>
            </a:r>
            <a:r>
              <a:rPr lang="ja-JP" altLang="en-US" sz="2667" b="1" spc="-7" dirty="0" smtClean="0">
                <a:solidFill>
                  <a:srgbClr val="002A5C"/>
                </a:solidFill>
                <a:latin typeface="Times New Roman"/>
                <a:cs typeface="Times New Roman"/>
              </a:rPr>
              <a:t>）</a:t>
            </a:r>
            <a:endParaRPr sz="2667" dirty="0">
              <a:solidFill>
                <a:prstClr val="black"/>
              </a:solidFill>
              <a:latin typeface="Times New Roman"/>
              <a:cs typeface="Times New Roman"/>
            </a:endParaRPr>
          </a:p>
          <a:p>
            <a:pPr marL="3697301" lvl="1" indent="-474968" defTabSz="1219170">
              <a:lnSpc>
                <a:spcPts val="2593"/>
              </a:lnSpc>
              <a:buSzPct val="111111"/>
              <a:buFontTx/>
              <a:buChar char="○"/>
              <a:tabLst>
                <a:tab pos="3697301" algn="l"/>
                <a:tab pos="3698148" algn="l"/>
              </a:tabLst>
            </a:pPr>
            <a:r>
              <a:rPr sz="2400" dirty="0">
                <a:solidFill>
                  <a:srgbClr val="002A5C"/>
                </a:solidFill>
                <a:latin typeface="Times New Roman"/>
                <a:cs typeface="Times New Roman"/>
              </a:rPr>
              <a:t>can </a:t>
            </a:r>
            <a:r>
              <a:rPr sz="2400" spc="-7" dirty="0">
                <a:solidFill>
                  <a:srgbClr val="002A5C"/>
                </a:solidFill>
                <a:latin typeface="Times New Roman"/>
                <a:cs typeface="Times New Roman"/>
              </a:rPr>
              <a:t>control speed, driver </a:t>
            </a:r>
            <a:r>
              <a:rPr sz="2400" dirty="0">
                <a:solidFill>
                  <a:srgbClr val="002A5C"/>
                </a:solidFill>
                <a:latin typeface="Times New Roman"/>
                <a:cs typeface="Times New Roman"/>
              </a:rPr>
              <a:t>has </a:t>
            </a:r>
            <a:r>
              <a:rPr sz="2400" spc="-7" dirty="0">
                <a:solidFill>
                  <a:srgbClr val="002A5C"/>
                </a:solidFill>
                <a:latin typeface="Times New Roman"/>
                <a:cs typeface="Times New Roman"/>
              </a:rPr>
              <a:t>to</a:t>
            </a:r>
            <a:r>
              <a:rPr sz="2400" spc="7" dirty="0">
                <a:solidFill>
                  <a:srgbClr val="002A5C"/>
                </a:solidFill>
                <a:latin typeface="Times New Roman"/>
                <a:cs typeface="Times New Roman"/>
              </a:rPr>
              <a:t> </a:t>
            </a:r>
            <a:r>
              <a:rPr sz="2400" spc="-7" dirty="0">
                <a:solidFill>
                  <a:srgbClr val="002A5C"/>
                </a:solidFill>
                <a:latin typeface="Times New Roman"/>
                <a:cs typeface="Times New Roman"/>
              </a:rPr>
              <a:t>steer</a:t>
            </a:r>
            <a:endParaRPr sz="2400" dirty="0">
              <a:solidFill>
                <a:prstClr val="black"/>
              </a:solidFill>
              <a:latin typeface="Times New Roman"/>
              <a:cs typeface="Times New Roman"/>
            </a:endParaRPr>
          </a:p>
          <a:p>
            <a:pPr marL="16933" defTabSz="1219170">
              <a:lnSpc>
                <a:spcPts val="4193"/>
              </a:lnSpc>
            </a:pPr>
            <a:r>
              <a:rPr sz="3733" b="1" spc="-7" dirty="0">
                <a:solidFill>
                  <a:srgbClr val="002A5C"/>
                </a:solidFill>
                <a:latin typeface="Times New Roman"/>
                <a:cs typeface="Times New Roman"/>
              </a:rPr>
              <a:t>Examples</a:t>
            </a:r>
            <a:endParaRPr sz="3733" dirty="0">
              <a:solidFill>
                <a:prstClr val="black"/>
              </a:solidFill>
              <a:latin typeface="Times New Roman"/>
              <a:cs typeface="Times New Roman"/>
            </a:endParaRPr>
          </a:p>
        </p:txBody>
      </p:sp>
      <p:sp>
        <p:nvSpPr>
          <p:cNvPr id="10" name="object 10"/>
          <p:cNvSpPr/>
          <p:nvPr/>
        </p:nvSpPr>
        <p:spPr>
          <a:xfrm>
            <a:off x="2587255" y="4332234"/>
            <a:ext cx="326813" cy="2410460"/>
          </a:xfrm>
          <a:custGeom>
            <a:avLst/>
            <a:gdLst/>
            <a:ahLst/>
            <a:cxnLst/>
            <a:rect l="l" t="t" r="r" b="b"/>
            <a:pathLst>
              <a:path w="245110" h="1807845">
                <a:moveTo>
                  <a:pt x="244549" y="1807642"/>
                </a:moveTo>
                <a:lnTo>
                  <a:pt x="196953" y="1806040"/>
                </a:lnTo>
                <a:lnTo>
                  <a:pt x="158087" y="1801673"/>
                </a:lnTo>
                <a:lnTo>
                  <a:pt x="131882" y="1795196"/>
                </a:lnTo>
                <a:lnTo>
                  <a:pt x="122273" y="1787265"/>
                </a:lnTo>
                <a:lnTo>
                  <a:pt x="122275" y="924198"/>
                </a:lnTo>
                <a:lnTo>
                  <a:pt x="112666" y="916266"/>
                </a:lnTo>
                <a:lnTo>
                  <a:pt x="86461" y="909789"/>
                </a:lnTo>
                <a:lnTo>
                  <a:pt x="47595" y="905422"/>
                </a:lnTo>
                <a:lnTo>
                  <a:pt x="0" y="903821"/>
                </a:lnTo>
                <a:lnTo>
                  <a:pt x="47595" y="902219"/>
                </a:lnTo>
                <a:lnTo>
                  <a:pt x="86461" y="897852"/>
                </a:lnTo>
                <a:lnTo>
                  <a:pt x="112666" y="891375"/>
                </a:lnTo>
                <a:lnTo>
                  <a:pt x="122275" y="883443"/>
                </a:lnTo>
                <a:lnTo>
                  <a:pt x="122275" y="20377"/>
                </a:lnTo>
                <a:lnTo>
                  <a:pt x="131884" y="12445"/>
                </a:lnTo>
                <a:lnTo>
                  <a:pt x="158089" y="5968"/>
                </a:lnTo>
                <a:lnTo>
                  <a:pt x="196955" y="1601"/>
                </a:lnTo>
                <a:lnTo>
                  <a:pt x="244551" y="0"/>
                </a:lnTo>
              </a:path>
            </a:pathLst>
          </a:custGeom>
          <a:ln w="28575">
            <a:solidFill>
              <a:srgbClr val="002060"/>
            </a:solidFill>
          </a:ln>
        </p:spPr>
        <p:txBody>
          <a:bodyPr wrap="square" lIns="0" tIns="0" rIns="0" bIns="0" rtlCol="0"/>
          <a:lstStyle/>
          <a:p>
            <a:pPr defTabSz="1219170"/>
            <a:endParaRPr sz="2400">
              <a:solidFill>
                <a:prstClr val="black"/>
              </a:solidFill>
              <a:latin typeface="Calibr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13</a:t>
            </a:fld>
            <a:endParaRPr dirty="0">
              <a:solidFill>
                <a:prstClr val="black"/>
              </a:solidFill>
            </a:endParaRPr>
          </a:p>
        </p:txBody>
      </p:sp>
    </p:spTree>
    <p:extLst>
      <p:ext uri="{BB962C8B-B14F-4D97-AF65-F5344CB8AC3E}">
        <p14:creationId xmlns:p14="http://schemas.microsoft.com/office/powerpoint/2010/main" val="946266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828367" cy="571096"/>
          </a:xfrm>
          <a:prstGeom prst="rect">
            <a:avLst/>
          </a:prstGeom>
        </p:spPr>
        <p:txBody>
          <a:bodyPr vert="horz" wrap="square" lIns="0" tIns="16933" rIns="0" bIns="0" rtlCol="0">
            <a:spAutoFit/>
          </a:bodyPr>
          <a:lstStyle/>
          <a:p>
            <a:pPr marL="16933">
              <a:spcBef>
                <a:spcPts val="133"/>
              </a:spcBef>
            </a:pPr>
            <a:r>
              <a:rPr dirty="0"/>
              <a:t>Level 2 - </a:t>
            </a:r>
            <a:r>
              <a:rPr spc="-7" dirty="0"/>
              <a:t>Partial Driving</a:t>
            </a:r>
            <a:r>
              <a:rPr spc="-40" dirty="0"/>
              <a:t> </a:t>
            </a:r>
            <a:r>
              <a:rPr spc="-7" dirty="0"/>
              <a:t>Automation</a:t>
            </a:r>
          </a:p>
        </p:txBody>
      </p:sp>
      <p:sp>
        <p:nvSpPr>
          <p:cNvPr id="3" name="object 3"/>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415600" y="1684399"/>
            <a:ext cx="2816013" cy="506186"/>
          </a:xfrm>
          <a:prstGeom prst="rect">
            <a:avLst/>
          </a:prstGeom>
          <a:ln w="28575">
            <a:solidFill>
              <a:srgbClr val="B6D7A8"/>
            </a:solidFill>
          </a:ln>
        </p:spPr>
        <p:txBody>
          <a:bodyPr vert="horz" wrap="square" lIns="0" tIns="94827" rIns="0" bIns="0" rtlCol="0">
            <a:spAutoFit/>
          </a:bodyPr>
          <a:lstStyle/>
          <a:p>
            <a:pPr marL="313259" defTabSz="1219170">
              <a:spcBef>
                <a:spcPts val="747"/>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5" name="object 5"/>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661066" y="1692218"/>
            <a:ext cx="2630593" cy="916619"/>
          </a:xfrm>
          <a:prstGeom prst="rect">
            <a:avLst/>
          </a:prstGeom>
          <a:ln w="28575">
            <a:solidFill>
              <a:srgbClr val="B6D7A8"/>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txBox="1"/>
          <p:nvPr/>
        </p:nvSpPr>
        <p:spPr>
          <a:xfrm>
            <a:off x="6924534" y="2157121"/>
            <a:ext cx="692573" cy="427532"/>
          </a:xfrm>
          <a:prstGeom prst="rect">
            <a:avLst/>
          </a:prstGeom>
        </p:spPr>
        <p:txBody>
          <a:bodyPr vert="horz" wrap="square" lIns="0" tIns="16933" rIns="0" bIns="0" rtlCol="0">
            <a:spAutoFit/>
          </a:bodyPr>
          <a:lstStyle/>
          <a:p>
            <a:pPr marL="16933" defTabSz="1219170">
              <a:spcBef>
                <a:spcPts val="133"/>
              </a:spcBef>
            </a:pPr>
            <a:r>
              <a:rPr sz="2667" u="heavy" dirty="0">
                <a:solidFill>
                  <a:srgbClr val="002060"/>
                </a:solidFill>
                <a:uFill>
                  <a:solidFill>
                    <a:srgbClr val="69D925"/>
                  </a:solidFill>
                </a:uFill>
                <a:latin typeface="Times New Roman"/>
                <a:cs typeface="Times New Roman"/>
              </a:rPr>
              <a:t>Bo</a:t>
            </a:r>
            <a:r>
              <a:rPr sz="2667" u="heavy" spc="-13" dirty="0">
                <a:solidFill>
                  <a:srgbClr val="002060"/>
                </a:solidFill>
                <a:uFill>
                  <a:solidFill>
                    <a:srgbClr val="69D925"/>
                  </a:solidFill>
                </a:uFill>
                <a:latin typeface="Times New Roman"/>
                <a:cs typeface="Times New Roman"/>
              </a:rPr>
              <a:t>t</a:t>
            </a:r>
            <a:r>
              <a:rPr sz="2667" u="heavy" dirty="0">
                <a:solidFill>
                  <a:srgbClr val="002060"/>
                </a:solidFill>
                <a:uFill>
                  <a:solidFill>
                    <a:srgbClr val="69D925"/>
                  </a:solidFill>
                </a:uFill>
                <a:latin typeface="Times New Roman"/>
                <a:cs typeface="Times New Roman"/>
              </a:rPr>
              <a:t>h</a:t>
            </a:r>
            <a:endParaRPr sz="2667">
              <a:solidFill>
                <a:prstClr val="black"/>
              </a:solidFill>
              <a:latin typeface="Times New Roman"/>
              <a:cs typeface="Times New Roman"/>
            </a:endParaRPr>
          </a:p>
        </p:txBody>
      </p:sp>
      <p:sp>
        <p:nvSpPr>
          <p:cNvPr id="8" name="object 8"/>
          <p:cNvSpPr txBox="1"/>
          <p:nvPr/>
        </p:nvSpPr>
        <p:spPr>
          <a:xfrm>
            <a:off x="418967" y="5151800"/>
            <a:ext cx="2009140" cy="591551"/>
          </a:xfrm>
          <a:prstGeom prst="rect">
            <a:avLst/>
          </a:prstGeom>
        </p:spPr>
        <p:txBody>
          <a:bodyPr vert="horz" wrap="square" lIns="0" tIns="16933" rIns="0" bIns="0" rtlCol="0">
            <a:spAutoFit/>
          </a:bodyPr>
          <a:lstStyle/>
          <a:p>
            <a:pPr marL="16933" defTabSz="1219170">
              <a:spcBef>
                <a:spcPts val="133"/>
              </a:spcBef>
            </a:pPr>
            <a:r>
              <a:rPr sz="3733" b="1" spc="-7" dirty="0">
                <a:solidFill>
                  <a:srgbClr val="002A5C"/>
                </a:solidFill>
                <a:latin typeface="Times New Roman"/>
                <a:cs typeface="Times New Roman"/>
              </a:rPr>
              <a:t>Examples</a:t>
            </a:r>
            <a:endParaRPr sz="3733">
              <a:solidFill>
                <a:prstClr val="black"/>
              </a:solidFill>
              <a:latin typeface="Times New Roman"/>
              <a:cs typeface="Times New Roman"/>
            </a:endParaRPr>
          </a:p>
        </p:txBody>
      </p:sp>
      <p:sp>
        <p:nvSpPr>
          <p:cNvPr id="9" name="object 9"/>
          <p:cNvSpPr/>
          <p:nvPr/>
        </p:nvSpPr>
        <p:spPr>
          <a:xfrm>
            <a:off x="2835999" y="4572000"/>
            <a:ext cx="10160" cy="0"/>
          </a:xfrm>
          <a:custGeom>
            <a:avLst/>
            <a:gdLst/>
            <a:ahLst/>
            <a:cxnLst/>
            <a:rect l="l" t="t" r="r" b="b"/>
            <a:pathLst>
              <a:path w="7619">
                <a:moveTo>
                  <a:pt x="0" y="0"/>
                </a:moveTo>
                <a:lnTo>
                  <a:pt x="7445" y="1"/>
                </a:lnTo>
              </a:path>
            </a:pathLst>
          </a:custGeom>
          <a:ln w="9525">
            <a:solidFill>
              <a:srgbClr val="242852"/>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2835999" y="6502400"/>
            <a:ext cx="10160" cy="0"/>
          </a:xfrm>
          <a:custGeom>
            <a:avLst/>
            <a:gdLst/>
            <a:ahLst/>
            <a:cxnLst/>
            <a:rect l="l" t="t" r="r" b="b"/>
            <a:pathLst>
              <a:path w="7619">
                <a:moveTo>
                  <a:pt x="0" y="0"/>
                </a:moveTo>
                <a:lnTo>
                  <a:pt x="7445" y="1"/>
                </a:lnTo>
              </a:path>
            </a:pathLst>
          </a:custGeom>
          <a:ln w="9525">
            <a:solidFill>
              <a:srgbClr val="242852"/>
            </a:solidFill>
          </a:ln>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2870298" y="4830406"/>
            <a:ext cx="3532293" cy="1248397"/>
          </a:xfrm>
          <a:prstGeom prst="rect">
            <a:avLst/>
          </a:prstGeom>
        </p:spPr>
        <p:txBody>
          <a:bodyPr vert="horz" wrap="square" lIns="0" tIns="16933" rIns="0" bIns="0" rtlCol="0">
            <a:spAutoFit/>
          </a:bodyPr>
          <a:lstStyle/>
          <a:p>
            <a:pPr marL="491054" indent="-474121" defTabSz="1219170">
              <a:spcBef>
                <a:spcPts val="133"/>
              </a:spcBef>
              <a:buFontTx/>
              <a:buChar char="●"/>
              <a:tabLst>
                <a:tab pos="490208" algn="l"/>
                <a:tab pos="491054" algn="l"/>
              </a:tabLst>
            </a:pPr>
            <a:r>
              <a:rPr sz="2667" dirty="0">
                <a:solidFill>
                  <a:srgbClr val="002A5C"/>
                </a:solidFill>
                <a:latin typeface="Times New Roman"/>
                <a:cs typeface="Times New Roman"/>
              </a:rPr>
              <a:t>GM </a:t>
            </a:r>
            <a:r>
              <a:rPr sz="2667" spc="-7" dirty="0">
                <a:solidFill>
                  <a:srgbClr val="002A5C"/>
                </a:solidFill>
                <a:latin typeface="Times New Roman"/>
                <a:cs typeface="Times New Roman"/>
              </a:rPr>
              <a:t>Super</a:t>
            </a:r>
            <a:r>
              <a:rPr sz="2667" spc="-33" dirty="0">
                <a:solidFill>
                  <a:srgbClr val="002A5C"/>
                </a:solidFill>
                <a:latin typeface="Times New Roman"/>
                <a:cs typeface="Times New Roman"/>
              </a:rPr>
              <a:t> </a:t>
            </a:r>
            <a:r>
              <a:rPr sz="2667" spc="-7" dirty="0">
                <a:solidFill>
                  <a:srgbClr val="002A5C"/>
                </a:solidFill>
                <a:latin typeface="Times New Roman"/>
                <a:cs typeface="Times New Roman"/>
              </a:rPr>
              <a:t>Cruise</a:t>
            </a:r>
            <a:endParaRPr sz="2667">
              <a:solidFill>
                <a:prstClr val="black"/>
              </a:solidFill>
              <a:latin typeface="Times New Roman"/>
              <a:cs typeface="Times New Roman"/>
            </a:endParaRPr>
          </a:p>
          <a:p>
            <a:pPr marL="491054" indent="-474121" defTabSz="1219170">
              <a:buFontTx/>
              <a:buChar char="●"/>
              <a:tabLst>
                <a:tab pos="490208" algn="l"/>
                <a:tab pos="491054" algn="l"/>
              </a:tabLst>
            </a:pPr>
            <a:r>
              <a:rPr sz="2667" spc="-7" dirty="0">
                <a:solidFill>
                  <a:srgbClr val="002A5C"/>
                </a:solidFill>
                <a:latin typeface="Times New Roman"/>
                <a:cs typeface="Times New Roman"/>
              </a:rPr>
              <a:t>Nissan ProPilot</a:t>
            </a:r>
            <a:r>
              <a:rPr sz="2667" spc="-87" dirty="0">
                <a:solidFill>
                  <a:srgbClr val="002A5C"/>
                </a:solidFill>
                <a:latin typeface="Times New Roman"/>
                <a:cs typeface="Times New Roman"/>
              </a:rPr>
              <a:t> </a:t>
            </a:r>
            <a:r>
              <a:rPr sz="2667" spc="-7" dirty="0">
                <a:solidFill>
                  <a:srgbClr val="002A5C"/>
                </a:solidFill>
                <a:latin typeface="Times New Roman"/>
                <a:cs typeface="Times New Roman"/>
              </a:rPr>
              <a:t>Assist</a:t>
            </a:r>
            <a:endParaRPr sz="2667">
              <a:solidFill>
                <a:prstClr val="black"/>
              </a:solidFill>
              <a:latin typeface="Times New Roman"/>
              <a:cs typeface="Times New Roman"/>
            </a:endParaRPr>
          </a:p>
          <a:p>
            <a:pPr marL="491054" indent="-474121" defTabSz="1219170">
              <a:buFontTx/>
              <a:buChar char="●"/>
              <a:tabLst>
                <a:tab pos="490208" algn="l"/>
                <a:tab pos="491054" algn="l"/>
              </a:tabLst>
            </a:pPr>
            <a:r>
              <a:rPr sz="2667" dirty="0">
                <a:solidFill>
                  <a:srgbClr val="002A5C"/>
                </a:solidFill>
                <a:latin typeface="Times New Roman"/>
                <a:cs typeface="Times New Roman"/>
              </a:rPr>
              <a:t>...</a:t>
            </a:r>
            <a:endParaRPr sz="2667">
              <a:solidFill>
                <a:prstClr val="black"/>
              </a:solidFill>
              <a:latin typeface="Times New Roman"/>
              <a:cs typeface="Times New Roman"/>
            </a:endParaRPr>
          </a:p>
        </p:txBody>
      </p:sp>
      <p:sp>
        <p:nvSpPr>
          <p:cNvPr id="12" name="object 12"/>
          <p:cNvSpPr/>
          <p:nvPr/>
        </p:nvSpPr>
        <p:spPr>
          <a:xfrm>
            <a:off x="2587255" y="4332234"/>
            <a:ext cx="326813" cy="2410460"/>
          </a:xfrm>
          <a:custGeom>
            <a:avLst/>
            <a:gdLst/>
            <a:ahLst/>
            <a:cxnLst/>
            <a:rect l="l" t="t" r="r" b="b"/>
            <a:pathLst>
              <a:path w="245110" h="1807845">
                <a:moveTo>
                  <a:pt x="244549" y="1807642"/>
                </a:moveTo>
                <a:lnTo>
                  <a:pt x="196953" y="1806040"/>
                </a:lnTo>
                <a:lnTo>
                  <a:pt x="158087" y="1801673"/>
                </a:lnTo>
                <a:lnTo>
                  <a:pt x="131882" y="1795196"/>
                </a:lnTo>
                <a:lnTo>
                  <a:pt x="122273" y="1787265"/>
                </a:lnTo>
                <a:lnTo>
                  <a:pt x="122275" y="924198"/>
                </a:lnTo>
                <a:lnTo>
                  <a:pt x="112666" y="916266"/>
                </a:lnTo>
                <a:lnTo>
                  <a:pt x="86461" y="909789"/>
                </a:lnTo>
                <a:lnTo>
                  <a:pt x="47595" y="905422"/>
                </a:lnTo>
                <a:lnTo>
                  <a:pt x="0" y="903821"/>
                </a:lnTo>
                <a:lnTo>
                  <a:pt x="47595" y="902219"/>
                </a:lnTo>
                <a:lnTo>
                  <a:pt x="86461" y="897852"/>
                </a:lnTo>
                <a:lnTo>
                  <a:pt x="112666" y="891375"/>
                </a:lnTo>
                <a:lnTo>
                  <a:pt x="122275" y="883443"/>
                </a:lnTo>
                <a:lnTo>
                  <a:pt x="122275" y="20377"/>
                </a:lnTo>
                <a:lnTo>
                  <a:pt x="131884" y="12445"/>
                </a:lnTo>
                <a:lnTo>
                  <a:pt x="158089" y="5968"/>
                </a:lnTo>
                <a:lnTo>
                  <a:pt x="196955" y="1601"/>
                </a:lnTo>
                <a:lnTo>
                  <a:pt x="244551" y="0"/>
                </a:lnTo>
              </a:path>
            </a:pathLst>
          </a:custGeom>
          <a:ln w="28575">
            <a:solidFill>
              <a:srgbClr val="002060"/>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6850238" y="3776699"/>
            <a:ext cx="3474789" cy="2703323"/>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14</a:t>
            </a:fld>
            <a:endParaRPr dirty="0">
              <a:solidFill>
                <a:prstClr val="black"/>
              </a:solidFill>
            </a:endParaRPr>
          </a:p>
        </p:txBody>
      </p:sp>
    </p:spTree>
    <p:extLst>
      <p:ext uri="{BB962C8B-B14F-4D97-AF65-F5344CB8AC3E}">
        <p14:creationId xmlns:p14="http://schemas.microsoft.com/office/powerpoint/2010/main" val="299304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090" y="908533"/>
            <a:ext cx="10391423" cy="571096"/>
          </a:xfrm>
          <a:prstGeom prst="rect">
            <a:avLst/>
          </a:prstGeom>
        </p:spPr>
        <p:txBody>
          <a:bodyPr vert="horz" wrap="square" lIns="0" tIns="16933" rIns="0" bIns="0" rtlCol="0">
            <a:spAutoFit/>
          </a:bodyPr>
          <a:lstStyle/>
          <a:p>
            <a:pPr marL="16933">
              <a:spcBef>
                <a:spcPts val="133"/>
              </a:spcBef>
            </a:pPr>
            <a:r>
              <a:rPr dirty="0"/>
              <a:t>Level 3 - </a:t>
            </a:r>
            <a:r>
              <a:rPr spc="-7" dirty="0"/>
              <a:t>Conditional Driving</a:t>
            </a:r>
            <a:r>
              <a:rPr spc="-20" dirty="0"/>
              <a:t> </a:t>
            </a:r>
            <a:r>
              <a:rPr spc="-7" dirty="0"/>
              <a:t>Automation</a:t>
            </a:r>
          </a:p>
        </p:txBody>
      </p:sp>
      <p:sp>
        <p:nvSpPr>
          <p:cNvPr id="3" name="object 3"/>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415600" y="1684399"/>
            <a:ext cx="2816013" cy="506186"/>
          </a:xfrm>
          <a:prstGeom prst="rect">
            <a:avLst/>
          </a:prstGeom>
          <a:ln w="28575">
            <a:solidFill>
              <a:srgbClr val="38761D"/>
            </a:solidFill>
          </a:ln>
        </p:spPr>
        <p:txBody>
          <a:bodyPr vert="horz" wrap="square" lIns="0" tIns="94827" rIns="0" bIns="0" rtlCol="0">
            <a:spAutoFit/>
          </a:bodyPr>
          <a:lstStyle/>
          <a:p>
            <a:pPr marL="313259" defTabSz="1219170">
              <a:spcBef>
                <a:spcPts val="747"/>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5" name="object 5"/>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661066" y="1692218"/>
            <a:ext cx="2630593" cy="916619"/>
          </a:xfrm>
          <a:prstGeom prst="rect">
            <a:avLst/>
          </a:prstGeom>
          <a:ln w="28575">
            <a:solidFill>
              <a:srgbClr val="38761D"/>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txBox="1"/>
          <p:nvPr/>
        </p:nvSpPr>
        <p:spPr>
          <a:xfrm>
            <a:off x="6714032" y="1692200"/>
            <a:ext cx="2816013" cy="506186"/>
          </a:xfrm>
          <a:prstGeom prst="rect">
            <a:avLst/>
          </a:prstGeom>
          <a:ln w="28575">
            <a:solidFill>
              <a:srgbClr val="38761D"/>
            </a:solidFill>
          </a:ln>
        </p:spPr>
        <p:txBody>
          <a:bodyPr vert="horz" wrap="square" lIns="0" tIns="94827" rIns="0" bIns="0" rtlCol="0">
            <a:spAutoFit/>
          </a:bodyPr>
          <a:lstStyle/>
          <a:p>
            <a:pPr marL="990575" defTabSz="1219170">
              <a:spcBef>
                <a:spcPts val="747"/>
              </a:spcBef>
            </a:pPr>
            <a:r>
              <a:rPr sz="2667" dirty="0">
                <a:solidFill>
                  <a:srgbClr val="FF0000"/>
                </a:solidFill>
                <a:latin typeface="Times New Roman"/>
                <a:cs typeface="Times New Roman"/>
              </a:rPr>
              <a:t>OEDR</a:t>
            </a:r>
          </a:p>
        </p:txBody>
      </p:sp>
      <p:sp>
        <p:nvSpPr>
          <p:cNvPr id="8" name="object 8"/>
          <p:cNvSpPr/>
          <p:nvPr/>
        </p:nvSpPr>
        <p:spPr>
          <a:xfrm>
            <a:off x="6805433" y="2149700"/>
            <a:ext cx="2539499" cy="166369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457383" y="4192039"/>
            <a:ext cx="4973320" cy="837964"/>
          </a:xfrm>
          <a:prstGeom prst="rect">
            <a:avLst/>
          </a:prstGeom>
        </p:spPr>
        <p:txBody>
          <a:bodyPr vert="horz" wrap="square" lIns="0" tIns="16933" rIns="0" bIns="0" rtlCol="0">
            <a:spAutoFit/>
          </a:bodyPr>
          <a:lstStyle/>
          <a:p>
            <a:pPr marL="16933" marR="6773" defTabSz="1219170">
              <a:spcBef>
                <a:spcPts val="133"/>
              </a:spcBef>
            </a:pPr>
            <a:r>
              <a:rPr sz="2667" spc="-7" dirty="0">
                <a:solidFill>
                  <a:srgbClr val="002060"/>
                </a:solidFill>
                <a:latin typeface="Times New Roman"/>
                <a:cs typeface="Times New Roman"/>
              </a:rPr>
              <a:t>Includes automated object and event  detection and response</a:t>
            </a:r>
            <a:endParaRPr sz="2667">
              <a:solidFill>
                <a:prstClr val="black"/>
              </a:solidFill>
              <a:latin typeface="Times New Roman"/>
              <a:cs typeface="Times New Roman"/>
            </a:endParaRPr>
          </a:p>
        </p:txBody>
      </p:sp>
      <p:sp>
        <p:nvSpPr>
          <p:cNvPr id="10" name="object 10"/>
          <p:cNvSpPr txBox="1"/>
          <p:nvPr/>
        </p:nvSpPr>
        <p:spPr>
          <a:xfrm>
            <a:off x="418967" y="5151800"/>
            <a:ext cx="2009140" cy="591551"/>
          </a:xfrm>
          <a:prstGeom prst="rect">
            <a:avLst/>
          </a:prstGeom>
        </p:spPr>
        <p:txBody>
          <a:bodyPr vert="horz" wrap="square" lIns="0" tIns="16933" rIns="0" bIns="0" rtlCol="0">
            <a:spAutoFit/>
          </a:bodyPr>
          <a:lstStyle/>
          <a:p>
            <a:pPr marL="16933" defTabSz="1219170">
              <a:spcBef>
                <a:spcPts val="133"/>
              </a:spcBef>
            </a:pPr>
            <a:r>
              <a:rPr sz="3733" b="1" spc="-7" dirty="0">
                <a:solidFill>
                  <a:srgbClr val="002A5C"/>
                </a:solidFill>
                <a:latin typeface="Times New Roman"/>
                <a:cs typeface="Times New Roman"/>
              </a:rPr>
              <a:t>Examples</a:t>
            </a:r>
            <a:endParaRPr sz="3733">
              <a:solidFill>
                <a:prstClr val="black"/>
              </a:solidFill>
              <a:latin typeface="Times New Roman"/>
              <a:cs typeface="Times New Roman"/>
            </a:endParaRPr>
          </a:p>
        </p:txBody>
      </p:sp>
      <p:sp>
        <p:nvSpPr>
          <p:cNvPr id="11" name="object 11"/>
          <p:cNvSpPr txBox="1"/>
          <p:nvPr/>
        </p:nvSpPr>
        <p:spPr>
          <a:xfrm>
            <a:off x="3054066" y="5059739"/>
            <a:ext cx="2597573" cy="837964"/>
          </a:xfrm>
          <a:prstGeom prst="rect">
            <a:avLst/>
          </a:prstGeom>
        </p:spPr>
        <p:txBody>
          <a:bodyPr vert="horz" wrap="square" lIns="0" tIns="16933" rIns="0" bIns="0" rtlCol="0">
            <a:spAutoFit/>
          </a:bodyPr>
          <a:lstStyle/>
          <a:p>
            <a:pPr marL="491054" indent="-474121" defTabSz="1219170">
              <a:spcBef>
                <a:spcPts val="133"/>
              </a:spcBef>
              <a:buFontTx/>
              <a:buChar char="●"/>
              <a:tabLst>
                <a:tab pos="490208" algn="l"/>
                <a:tab pos="491054" algn="l"/>
              </a:tabLst>
            </a:pPr>
            <a:r>
              <a:rPr sz="2667" dirty="0">
                <a:solidFill>
                  <a:srgbClr val="002A5C"/>
                </a:solidFill>
                <a:latin typeface="Times New Roman"/>
                <a:cs typeface="Times New Roman"/>
              </a:rPr>
              <a:t>Audi A8</a:t>
            </a:r>
            <a:r>
              <a:rPr sz="2667" spc="-107" dirty="0">
                <a:solidFill>
                  <a:srgbClr val="002A5C"/>
                </a:solidFill>
                <a:latin typeface="Times New Roman"/>
                <a:cs typeface="Times New Roman"/>
              </a:rPr>
              <a:t> </a:t>
            </a:r>
            <a:r>
              <a:rPr sz="2667" spc="-7" dirty="0">
                <a:solidFill>
                  <a:srgbClr val="002A5C"/>
                </a:solidFill>
                <a:latin typeface="Times New Roman"/>
                <a:cs typeface="Times New Roman"/>
              </a:rPr>
              <a:t>Sedan</a:t>
            </a:r>
            <a:endParaRPr sz="2667">
              <a:solidFill>
                <a:prstClr val="black"/>
              </a:solidFill>
              <a:latin typeface="Times New Roman"/>
              <a:cs typeface="Times New Roman"/>
            </a:endParaRPr>
          </a:p>
          <a:p>
            <a:pPr marL="491054" indent="-474121" defTabSz="1219170">
              <a:buFontTx/>
              <a:buChar char="●"/>
              <a:tabLst>
                <a:tab pos="490208" algn="l"/>
                <a:tab pos="491054" algn="l"/>
              </a:tabLst>
            </a:pPr>
            <a:r>
              <a:rPr sz="2667" dirty="0">
                <a:solidFill>
                  <a:srgbClr val="002A5C"/>
                </a:solidFill>
                <a:latin typeface="Times New Roman"/>
                <a:cs typeface="Times New Roman"/>
              </a:rPr>
              <a:t>...</a:t>
            </a:r>
            <a:endParaRPr sz="2667">
              <a:solidFill>
                <a:prstClr val="black"/>
              </a:solidFill>
              <a:latin typeface="Times New Roman"/>
              <a:cs typeface="Times New Roman"/>
            </a:endParaRPr>
          </a:p>
        </p:txBody>
      </p:sp>
      <p:sp>
        <p:nvSpPr>
          <p:cNvPr id="12" name="object 12"/>
          <p:cNvSpPr/>
          <p:nvPr/>
        </p:nvSpPr>
        <p:spPr>
          <a:xfrm>
            <a:off x="6433483" y="4270900"/>
            <a:ext cx="3969165" cy="2496200"/>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2533310" y="5142434"/>
            <a:ext cx="380153" cy="757767"/>
          </a:xfrm>
          <a:custGeom>
            <a:avLst/>
            <a:gdLst/>
            <a:ahLst/>
            <a:cxnLst/>
            <a:rect l="l" t="t" r="r" b="b"/>
            <a:pathLst>
              <a:path w="285114" h="568325">
                <a:moveTo>
                  <a:pt x="285010" y="568275"/>
                </a:moveTo>
                <a:lnTo>
                  <a:pt x="229540" y="566408"/>
                </a:lnTo>
                <a:lnTo>
                  <a:pt x="184243" y="561318"/>
                </a:lnTo>
                <a:lnTo>
                  <a:pt x="153703" y="553769"/>
                </a:lnTo>
                <a:lnTo>
                  <a:pt x="142504" y="544525"/>
                </a:lnTo>
                <a:lnTo>
                  <a:pt x="142505" y="307887"/>
                </a:lnTo>
                <a:lnTo>
                  <a:pt x="131306" y="298642"/>
                </a:lnTo>
                <a:lnTo>
                  <a:pt x="100766" y="291093"/>
                </a:lnTo>
                <a:lnTo>
                  <a:pt x="55469" y="286003"/>
                </a:lnTo>
                <a:lnTo>
                  <a:pt x="0" y="284137"/>
                </a:lnTo>
                <a:lnTo>
                  <a:pt x="55469" y="282271"/>
                </a:lnTo>
                <a:lnTo>
                  <a:pt x="100766" y="277181"/>
                </a:lnTo>
                <a:lnTo>
                  <a:pt x="131306" y="269632"/>
                </a:lnTo>
                <a:lnTo>
                  <a:pt x="142505" y="260387"/>
                </a:lnTo>
                <a:lnTo>
                  <a:pt x="142505" y="23749"/>
                </a:lnTo>
                <a:lnTo>
                  <a:pt x="153704" y="14505"/>
                </a:lnTo>
                <a:lnTo>
                  <a:pt x="184244" y="6956"/>
                </a:lnTo>
                <a:lnTo>
                  <a:pt x="229541" y="1866"/>
                </a:lnTo>
                <a:lnTo>
                  <a:pt x="285010" y="0"/>
                </a:lnTo>
              </a:path>
            </a:pathLst>
          </a:custGeom>
          <a:ln w="28575">
            <a:solidFill>
              <a:srgbClr val="002060"/>
            </a:solidFill>
          </a:ln>
        </p:spPr>
        <p:txBody>
          <a:bodyPr wrap="square" lIns="0" tIns="0" rIns="0" bIns="0" rtlCol="0"/>
          <a:lstStyle/>
          <a:p>
            <a:pPr defTabSz="1219170"/>
            <a:endParaRPr sz="2400">
              <a:solidFill>
                <a:prstClr val="black"/>
              </a:solidFill>
              <a:latin typeface="Calibri"/>
            </a:endParaRPr>
          </a:p>
        </p:txBody>
      </p:sp>
      <p:sp>
        <p:nvSpPr>
          <p:cNvPr id="15" name="object 15"/>
          <p:cNvSpPr txBox="1"/>
          <p:nvPr/>
        </p:nvSpPr>
        <p:spPr>
          <a:xfrm>
            <a:off x="8617527" y="16415"/>
            <a:ext cx="3575032" cy="1093996"/>
          </a:xfrm>
          <a:prstGeom prst="rect">
            <a:avLst/>
          </a:prstGeom>
          <a:ln w="12700">
            <a:solidFill>
              <a:srgbClr val="000000"/>
            </a:solidFill>
          </a:ln>
        </p:spPr>
        <p:txBody>
          <a:bodyPr vert="horz" wrap="square" lIns="0" tIns="67733" rIns="0" bIns="0" rtlCol="0">
            <a:spAutoFit/>
          </a:bodyPr>
          <a:lstStyle/>
          <a:p>
            <a:pPr marL="33866" marR="23706" defTabSz="1219170"/>
            <a:r>
              <a:rPr lang="en-US" altLang="ja-JP" sz="1333" dirty="0" smtClean="0">
                <a:solidFill>
                  <a:srgbClr val="FF0000"/>
                </a:solidFill>
                <a:latin typeface="Arial"/>
                <a:cs typeface="Arial"/>
              </a:rPr>
              <a:t>in </a:t>
            </a:r>
            <a:r>
              <a:rPr lang="en-US" altLang="ja-JP" sz="1333" dirty="0">
                <a:solidFill>
                  <a:srgbClr val="FF0000"/>
                </a:solidFill>
                <a:latin typeface="Arial"/>
                <a:cs typeface="Arial"/>
              </a:rPr>
              <a:t>the case of failure the control must be taken up by the driver</a:t>
            </a:r>
            <a:r>
              <a:rPr lang="en-US" altLang="ja-JP" sz="1333" dirty="0">
                <a:solidFill>
                  <a:prstClr val="black"/>
                </a:solidFill>
                <a:latin typeface="Arial"/>
                <a:cs typeface="Arial"/>
              </a:rPr>
              <a:t>. </a:t>
            </a:r>
            <a:r>
              <a:rPr sz="1333" dirty="0" smtClean="0">
                <a:solidFill>
                  <a:prstClr val="black"/>
                </a:solidFill>
                <a:latin typeface="Arial"/>
                <a:cs typeface="Arial"/>
              </a:rPr>
              <a:t>This </a:t>
            </a:r>
            <a:r>
              <a:rPr sz="1333" dirty="0">
                <a:solidFill>
                  <a:prstClr val="black"/>
                </a:solidFill>
                <a:latin typeface="Arial"/>
                <a:cs typeface="Arial"/>
              </a:rPr>
              <a:t>is a controversial level of automation as it is not always possible for </a:t>
            </a:r>
            <a:r>
              <a:rPr sz="1333" dirty="0" smtClean="0">
                <a:solidFill>
                  <a:prstClr val="black"/>
                </a:solidFill>
                <a:latin typeface="Arial"/>
                <a:cs typeface="Arial"/>
              </a:rPr>
              <a:t>an</a:t>
            </a:r>
            <a:r>
              <a:rPr lang="en-US" sz="1333" dirty="0" smtClean="0">
                <a:solidFill>
                  <a:prstClr val="black"/>
                </a:solidFill>
                <a:latin typeface="Arial"/>
                <a:cs typeface="Arial"/>
              </a:rPr>
              <a:t> autonomy</a:t>
            </a:r>
            <a:r>
              <a:rPr sz="1333" spc="-7" dirty="0" smtClean="0">
                <a:solidFill>
                  <a:prstClr val="black"/>
                </a:solidFill>
                <a:latin typeface="Arial"/>
                <a:cs typeface="Arial"/>
              </a:rPr>
              <a:t> </a:t>
            </a:r>
            <a:r>
              <a:rPr sz="1333" dirty="0">
                <a:solidFill>
                  <a:prstClr val="black"/>
                </a:solidFill>
                <a:latin typeface="Arial"/>
                <a:cs typeface="Arial"/>
              </a:rPr>
              <a:t>system to know</a:t>
            </a:r>
            <a:r>
              <a:rPr sz="1333" spc="-7" dirty="0">
                <a:solidFill>
                  <a:prstClr val="black"/>
                </a:solidFill>
                <a:latin typeface="Arial"/>
                <a:cs typeface="Arial"/>
              </a:rPr>
              <a:t> </a:t>
            </a:r>
            <a:r>
              <a:rPr sz="1333" dirty="0">
                <a:solidFill>
                  <a:prstClr val="black"/>
                </a:solidFill>
                <a:latin typeface="Arial"/>
                <a:cs typeface="Arial"/>
              </a:rPr>
              <a:t>when it is</a:t>
            </a:r>
            <a:r>
              <a:rPr sz="1333" spc="-7" dirty="0">
                <a:solidFill>
                  <a:prstClr val="black"/>
                </a:solidFill>
                <a:latin typeface="Arial"/>
                <a:cs typeface="Arial"/>
              </a:rPr>
              <a:t> </a:t>
            </a:r>
            <a:r>
              <a:rPr sz="1333" dirty="0">
                <a:solidFill>
                  <a:prstClr val="black"/>
                </a:solidFill>
                <a:latin typeface="Arial"/>
                <a:cs typeface="Arial"/>
              </a:rPr>
              <a:t>experiencing a failure.</a:t>
            </a:r>
            <a:r>
              <a:rPr sz="1333" spc="-7" dirty="0">
                <a:solidFill>
                  <a:prstClr val="black"/>
                </a:solidFill>
                <a:latin typeface="Arial"/>
                <a:cs typeface="Arial"/>
              </a:rPr>
              <a:t> </a:t>
            </a:r>
            <a:r>
              <a:rPr sz="1333" dirty="0">
                <a:solidFill>
                  <a:prstClr val="black"/>
                </a:solidFill>
                <a:latin typeface="Arial"/>
                <a:cs typeface="Arial"/>
              </a:rPr>
              <a:t>　　　</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15</a:t>
            </a:fld>
            <a:endParaRPr dirty="0">
              <a:solidFill>
                <a:prstClr val="black"/>
              </a:solidFill>
            </a:endParaRPr>
          </a:p>
        </p:txBody>
      </p:sp>
    </p:spTree>
    <p:extLst>
      <p:ext uri="{BB962C8B-B14F-4D97-AF65-F5344CB8AC3E}">
        <p14:creationId xmlns:p14="http://schemas.microsoft.com/office/powerpoint/2010/main" val="1634581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7279640" cy="632651"/>
          </a:xfrm>
          <a:prstGeom prst="rect">
            <a:avLst/>
          </a:prstGeom>
        </p:spPr>
        <p:txBody>
          <a:bodyPr vert="horz" wrap="square" lIns="0" tIns="16933" rIns="0" bIns="0" rtlCol="0">
            <a:spAutoFit/>
          </a:bodyPr>
          <a:lstStyle/>
          <a:p>
            <a:pPr marL="16933">
              <a:spcBef>
                <a:spcPts val="133"/>
              </a:spcBef>
            </a:pPr>
            <a:r>
              <a:rPr sz="4000" dirty="0"/>
              <a:t>Level 4 - </a:t>
            </a:r>
            <a:r>
              <a:rPr sz="4000" spc="-7" dirty="0"/>
              <a:t>High Driving</a:t>
            </a:r>
            <a:r>
              <a:rPr sz="4000" spc="-47" dirty="0"/>
              <a:t> </a:t>
            </a:r>
            <a:r>
              <a:rPr sz="4000" dirty="0"/>
              <a:t>Automation</a:t>
            </a:r>
            <a:endParaRPr sz="4000"/>
          </a:p>
        </p:txBody>
      </p:sp>
      <p:sp>
        <p:nvSpPr>
          <p:cNvPr id="3" name="object 3"/>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415600" y="1684399"/>
            <a:ext cx="2816013" cy="506186"/>
          </a:xfrm>
          <a:prstGeom prst="rect">
            <a:avLst/>
          </a:prstGeom>
          <a:ln w="28575">
            <a:solidFill>
              <a:srgbClr val="38761D"/>
            </a:solidFill>
          </a:ln>
        </p:spPr>
        <p:txBody>
          <a:bodyPr vert="horz" wrap="square" lIns="0" tIns="94827" rIns="0" bIns="0" rtlCol="0">
            <a:spAutoFit/>
          </a:bodyPr>
          <a:lstStyle/>
          <a:p>
            <a:pPr marL="306486" defTabSz="1219170">
              <a:spcBef>
                <a:spcPts val="747"/>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5" name="object 5"/>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661066" y="1692218"/>
            <a:ext cx="2630593" cy="916619"/>
          </a:xfrm>
          <a:prstGeom prst="rect">
            <a:avLst/>
          </a:prstGeom>
          <a:ln w="28575">
            <a:solidFill>
              <a:srgbClr val="38761D"/>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txBox="1"/>
          <p:nvPr/>
        </p:nvSpPr>
        <p:spPr>
          <a:xfrm>
            <a:off x="6714032" y="1692200"/>
            <a:ext cx="2816013" cy="506186"/>
          </a:xfrm>
          <a:prstGeom prst="rect">
            <a:avLst/>
          </a:prstGeom>
          <a:ln w="28575">
            <a:solidFill>
              <a:srgbClr val="38761D"/>
            </a:solidFill>
          </a:ln>
        </p:spPr>
        <p:txBody>
          <a:bodyPr vert="horz" wrap="square" lIns="0" tIns="94827" rIns="0" bIns="0" rtlCol="0">
            <a:spAutoFit/>
          </a:bodyPr>
          <a:lstStyle/>
          <a:p>
            <a:pPr marL="990575" defTabSz="1219170">
              <a:spcBef>
                <a:spcPts val="747"/>
              </a:spcBef>
            </a:pPr>
            <a:r>
              <a:rPr sz="2667" dirty="0">
                <a:solidFill>
                  <a:srgbClr val="002060"/>
                </a:solidFill>
                <a:latin typeface="Times New Roman"/>
                <a:cs typeface="Times New Roman"/>
              </a:rPr>
              <a:t>OEDR</a:t>
            </a:r>
            <a:endParaRPr sz="2667">
              <a:solidFill>
                <a:prstClr val="black"/>
              </a:solidFill>
              <a:latin typeface="Times New Roman"/>
              <a:cs typeface="Times New Roman"/>
            </a:endParaRPr>
          </a:p>
        </p:txBody>
      </p:sp>
      <p:sp>
        <p:nvSpPr>
          <p:cNvPr id="8" name="object 8"/>
          <p:cNvSpPr/>
          <p:nvPr/>
        </p:nvSpPr>
        <p:spPr>
          <a:xfrm>
            <a:off x="6805433" y="2149700"/>
            <a:ext cx="2539499" cy="166369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415600" y="4347867"/>
            <a:ext cx="2816013" cy="506186"/>
          </a:xfrm>
          <a:prstGeom prst="rect">
            <a:avLst/>
          </a:prstGeom>
          <a:ln w="28575">
            <a:solidFill>
              <a:srgbClr val="38761D"/>
            </a:solidFill>
          </a:ln>
        </p:spPr>
        <p:txBody>
          <a:bodyPr vert="horz" wrap="square" lIns="0" tIns="94827" rIns="0" bIns="0" rtlCol="0">
            <a:spAutoFit/>
          </a:bodyPr>
          <a:lstStyle/>
          <a:p>
            <a:pPr marL="787380" defTabSz="1219170">
              <a:spcBef>
                <a:spcPts val="747"/>
              </a:spcBef>
            </a:pPr>
            <a:r>
              <a:rPr sz="2667" spc="-7" dirty="0">
                <a:solidFill>
                  <a:srgbClr val="FF0000"/>
                </a:solidFill>
                <a:latin typeface="Times New Roman"/>
                <a:cs typeface="Times New Roman"/>
              </a:rPr>
              <a:t>Fallback</a:t>
            </a:r>
            <a:endParaRPr sz="2667" dirty="0">
              <a:solidFill>
                <a:srgbClr val="FF0000"/>
              </a:solidFill>
              <a:latin typeface="Times New Roman"/>
              <a:cs typeface="Times New Roman"/>
            </a:endParaRPr>
          </a:p>
        </p:txBody>
      </p:sp>
      <p:sp>
        <p:nvSpPr>
          <p:cNvPr id="10" name="object 10"/>
          <p:cNvSpPr/>
          <p:nvPr/>
        </p:nvSpPr>
        <p:spPr>
          <a:xfrm>
            <a:off x="578838" y="5055367"/>
            <a:ext cx="2450617" cy="1333499"/>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3571966" y="4757773"/>
            <a:ext cx="5893647" cy="837964"/>
          </a:xfrm>
          <a:prstGeom prst="rect">
            <a:avLst/>
          </a:prstGeom>
        </p:spPr>
        <p:txBody>
          <a:bodyPr vert="horz" wrap="square" lIns="0" tIns="16933" rIns="0" bIns="0" rtlCol="0">
            <a:spAutoFit/>
          </a:bodyPr>
          <a:lstStyle/>
          <a:p>
            <a:pPr marL="16933" marR="6773" defTabSz="1219170">
              <a:spcBef>
                <a:spcPts val="133"/>
              </a:spcBef>
            </a:pPr>
            <a:r>
              <a:rPr sz="2667" spc="-7" dirty="0">
                <a:solidFill>
                  <a:srgbClr val="002060"/>
                </a:solidFill>
                <a:latin typeface="Times New Roman"/>
                <a:cs typeface="Times New Roman"/>
              </a:rPr>
              <a:t>Handles emergencies autonomously, </a:t>
            </a:r>
            <a:r>
              <a:rPr sz="2667" spc="-7" dirty="0">
                <a:solidFill>
                  <a:srgbClr val="FF0000"/>
                </a:solidFill>
                <a:latin typeface="Times New Roman"/>
                <a:cs typeface="Times New Roman"/>
              </a:rPr>
              <a:t>driver  can </a:t>
            </a:r>
            <a:r>
              <a:rPr sz="2667" spc="-13" dirty="0">
                <a:solidFill>
                  <a:srgbClr val="FF0000"/>
                </a:solidFill>
                <a:latin typeface="Times New Roman"/>
                <a:cs typeface="Times New Roman"/>
              </a:rPr>
              <a:t>entirely </a:t>
            </a:r>
            <a:r>
              <a:rPr sz="2667" spc="-7" dirty="0">
                <a:solidFill>
                  <a:srgbClr val="FF0000"/>
                </a:solidFill>
                <a:latin typeface="Times New Roman"/>
                <a:cs typeface="Times New Roman"/>
              </a:rPr>
              <a:t>focus </a:t>
            </a:r>
            <a:r>
              <a:rPr sz="2667" dirty="0">
                <a:solidFill>
                  <a:srgbClr val="FF0000"/>
                </a:solidFill>
                <a:latin typeface="Times New Roman"/>
                <a:cs typeface="Times New Roman"/>
              </a:rPr>
              <a:t>on </a:t>
            </a:r>
            <a:r>
              <a:rPr sz="2667" spc="-7" dirty="0">
                <a:solidFill>
                  <a:srgbClr val="FF0000"/>
                </a:solidFill>
                <a:latin typeface="Times New Roman"/>
                <a:cs typeface="Times New Roman"/>
              </a:rPr>
              <a:t>other</a:t>
            </a:r>
            <a:r>
              <a:rPr sz="2667" dirty="0">
                <a:solidFill>
                  <a:srgbClr val="FF0000"/>
                </a:solidFill>
                <a:latin typeface="Times New Roman"/>
                <a:cs typeface="Times New Roman"/>
              </a:rPr>
              <a:t> </a:t>
            </a:r>
            <a:r>
              <a:rPr sz="2667" spc="-7" dirty="0">
                <a:solidFill>
                  <a:srgbClr val="FF0000"/>
                </a:solidFill>
                <a:latin typeface="Times New Roman"/>
                <a:cs typeface="Times New Roman"/>
              </a:rPr>
              <a:t>tasks</a:t>
            </a:r>
            <a:r>
              <a:rPr sz="2667" spc="-7" dirty="0">
                <a:solidFill>
                  <a:srgbClr val="002060"/>
                </a:solidFill>
                <a:latin typeface="Times New Roman"/>
                <a:cs typeface="Times New Roman"/>
              </a:rPr>
              <a:t>.</a:t>
            </a:r>
            <a:endParaRPr sz="2667" dirty="0">
              <a:solidFill>
                <a:prstClr val="black"/>
              </a:solidFill>
              <a:latin typeface="Times New Roman"/>
              <a:cs typeface="Times New Roman"/>
            </a:endParaRPr>
          </a:p>
        </p:txBody>
      </p:sp>
      <p:sp>
        <p:nvSpPr>
          <p:cNvPr id="15" name="object 15"/>
          <p:cNvSpPr txBox="1"/>
          <p:nvPr/>
        </p:nvSpPr>
        <p:spPr>
          <a:xfrm>
            <a:off x="2383230" y="3652977"/>
            <a:ext cx="1939391" cy="1299116"/>
          </a:xfrm>
          <a:prstGeom prst="rect">
            <a:avLst/>
          </a:prstGeom>
          <a:ln w="12700">
            <a:solidFill>
              <a:srgbClr val="000000"/>
            </a:solidFill>
          </a:ln>
        </p:spPr>
        <p:txBody>
          <a:bodyPr vert="horz" wrap="square" lIns="0" tIns="67733" rIns="0" bIns="0" rtlCol="0">
            <a:spAutoFit/>
          </a:bodyPr>
          <a:lstStyle/>
          <a:p>
            <a:pPr marL="33866" marR="23706" defTabSz="1219170"/>
            <a:r>
              <a:rPr lang="ja-JP" altLang="en-US" sz="1333" dirty="0">
                <a:solidFill>
                  <a:prstClr val="black"/>
                </a:solidFill>
                <a:latin typeface="Arial"/>
                <a:cs typeface="Arial"/>
              </a:rPr>
              <a:t>フォールバック：システム設計において、障害が発生しても、必要最小限の機能を維持して処理を続けられるようにしようとする考え方の</a:t>
            </a:r>
            <a:r>
              <a:rPr lang="ja-JP" altLang="en-US" sz="1333" dirty="0" smtClean="0">
                <a:solidFill>
                  <a:prstClr val="black"/>
                </a:solidFill>
                <a:latin typeface="Arial"/>
                <a:cs typeface="Arial"/>
              </a:rPr>
              <a:t>こと。</a:t>
            </a:r>
            <a:endParaRPr sz="1333" dirty="0">
              <a:solidFill>
                <a:prstClr val="black"/>
              </a:solidFill>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16</a:t>
            </a:fld>
            <a:endParaRPr dirty="0">
              <a:solidFill>
                <a:prstClr val="black"/>
              </a:solidFill>
            </a:endParaRPr>
          </a:p>
        </p:txBody>
      </p:sp>
      <p:sp>
        <p:nvSpPr>
          <p:cNvPr id="16" name="object 16"/>
          <p:cNvSpPr txBox="1"/>
          <p:nvPr/>
        </p:nvSpPr>
        <p:spPr>
          <a:xfrm>
            <a:off x="8737600" y="5240995"/>
            <a:ext cx="3454400" cy="1299116"/>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レベル</a:t>
            </a:r>
            <a:r>
              <a:rPr sz="1333" dirty="0">
                <a:solidFill>
                  <a:prstClr val="black"/>
                </a:solidFill>
                <a:latin typeface="Arial"/>
                <a:cs typeface="Arial"/>
              </a:rPr>
              <a:t>４</a:t>
            </a:r>
            <a:r>
              <a:rPr sz="1333" dirty="0" smtClean="0">
                <a:solidFill>
                  <a:prstClr val="black"/>
                </a:solidFill>
                <a:latin typeface="Arial"/>
                <a:cs typeface="Arial"/>
              </a:rPr>
              <a:t>は完全に緊急事態を対応できるが</a:t>
            </a:r>
            <a:r>
              <a:rPr lang="ja-JP" altLang="en-US" sz="1333" dirty="0" err="1" smtClean="0">
                <a:solidFill>
                  <a:prstClr val="black"/>
                </a:solidFill>
                <a:latin typeface="Arial"/>
                <a:cs typeface="Arial"/>
              </a:rPr>
              <a:t>、</a:t>
            </a:r>
            <a:r>
              <a:rPr lang="ja-JP" altLang="en-US" sz="1333" dirty="0" smtClean="0">
                <a:solidFill>
                  <a:prstClr val="black"/>
                </a:solidFill>
                <a:latin typeface="Arial"/>
                <a:cs typeface="Arial"/>
              </a:rPr>
              <a:t>運転手</a:t>
            </a:r>
            <a:r>
              <a:rPr sz="1333" dirty="0" err="1" smtClean="0">
                <a:solidFill>
                  <a:prstClr val="black"/>
                </a:solidFill>
                <a:latin typeface="Arial"/>
                <a:cs typeface="Arial"/>
              </a:rPr>
              <a:t>自分で対応するのも可能</a:t>
            </a:r>
            <a:r>
              <a:rPr sz="1333" dirty="0">
                <a:solidFill>
                  <a:prstClr val="black"/>
                </a:solidFill>
                <a:latin typeface="Arial"/>
                <a:cs typeface="Arial"/>
              </a:rPr>
              <a:t>。</a:t>
            </a:r>
          </a:p>
          <a:p>
            <a:pPr marL="33866" marR="23706" defTabSz="1219170"/>
            <a:r>
              <a:rPr sz="1333" dirty="0">
                <a:solidFill>
                  <a:prstClr val="black"/>
                </a:solidFill>
                <a:latin typeface="Arial"/>
                <a:cs typeface="Arial"/>
              </a:rPr>
              <a:t>Level 4 system can handle emergencies on </a:t>
            </a:r>
            <a:r>
              <a:rPr lang="en-US" sz="1333" dirty="0" smtClean="0">
                <a:solidFill>
                  <a:prstClr val="black"/>
                </a:solidFill>
                <a:latin typeface="Arial"/>
                <a:cs typeface="Arial"/>
              </a:rPr>
              <a:t>their </a:t>
            </a:r>
            <a:r>
              <a:rPr sz="1333" dirty="0" smtClean="0">
                <a:solidFill>
                  <a:prstClr val="black"/>
                </a:solidFill>
                <a:latin typeface="Arial"/>
                <a:cs typeface="Arial"/>
              </a:rPr>
              <a:t>own </a:t>
            </a:r>
            <a:r>
              <a:rPr sz="1333" dirty="0">
                <a:solidFill>
                  <a:prstClr val="black"/>
                </a:solidFill>
                <a:latin typeface="Arial"/>
                <a:cs typeface="Arial"/>
              </a:rPr>
              <a:t>but may still ask drivers to take over</a:t>
            </a:r>
            <a:r>
              <a:rPr sz="1333" spc="-120" dirty="0">
                <a:solidFill>
                  <a:prstClr val="black"/>
                </a:solidFill>
                <a:latin typeface="Arial"/>
                <a:cs typeface="Arial"/>
              </a:rPr>
              <a:t> </a:t>
            </a:r>
            <a:r>
              <a:rPr sz="1333" dirty="0">
                <a:solidFill>
                  <a:prstClr val="black"/>
                </a:solidFill>
                <a:latin typeface="Arial"/>
                <a:cs typeface="Arial"/>
              </a:rPr>
              <a:t>to  avoid</a:t>
            </a:r>
            <a:r>
              <a:rPr sz="1333" spc="-20" dirty="0">
                <a:solidFill>
                  <a:prstClr val="black"/>
                </a:solidFill>
                <a:latin typeface="Arial"/>
                <a:cs typeface="Arial"/>
              </a:rPr>
              <a:t> </a:t>
            </a:r>
            <a:r>
              <a:rPr sz="1333" dirty="0">
                <a:solidFill>
                  <a:prstClr val="black"/>
                </a:solidFill>
                <a:latin typeface="Arial"/>
                <a:cs typeface="Arial"/>
              </a:rPr>
              <a:t>pulling</a:t>
            </a:r>
            <a:r>
              <a:rPr sz="1333" spc="-13" dirty="0">
                <a:solidFill>
                  <a:prstClr val="black"/>
                </a:solidFill>
                <a:latin typeface="Arial"/>
                <a:cs typeface="Arial"/>
              </a:rPr>
              <a:t> </a:t>
            </a:r>
            <a:r>
              <a:rPr sz="1333" dirty="0">
                <a:solidFill>
                  <a:prstClr val="black"/>
                </a:solidFill>
                <a:latin typeface="Arial"/>
                <a:cs typeface="Arial"/>
              </a:rPr>
              <a:t>over（路肩に寄せる）</a:t>
            </a:r>
            <a:r>
              <a:rPr sz="1333" spc="-13" dirty="0">
                <a:solidFill>
                  <a:prstClr val="black"/>
                </a:solidFill>
                <a:latin typeface="Arial"/>
                <a:cs typeface="Arial"/>
              </a:rPr>
              <a:t> </a:t>
            </a:r>
            <a:r>
              <a:rPr sz="1333" dirty="0">
                <a:solidFill>
                  <a:prstClr val="black"/>
                </a:solidFill>
                <a:latin typeface="Arial"/>
                <a:cs typeface="Arial"/>
              </a:rPr>
              <a:t>to</a:t>
            </a:r>
            <a:r>
              <a:rPr sz="1333" spc="-13" dirty="0">
                <a:solidFill>
                  <a:prstClr val="black"/>
                </a:solidFill>
                <a:latin typeface="Arial"/>
                <a:cs typeface="Arial"/>
              </a:rPr>
              <a:t> </a:t>
            </a:r>
            <a:r>
              <a:rPr sz="1333" dirty="0">
                <a:solidFill>
                  <a:prstClr val="black"/>
                </a:solidFill>
                <a:latin typeface="Arial"/>
                <a:cs typeface="Arial"/>
              </a:rPr>
              <a:t>the  side of the road</a:t>
            </a:r>
            <a:r>
              <a:rPr sz="1333" spc="-20" dirty="0">
                <a:solidFill>
                  <a:prstClr val="black"/>
                </a:solidFill>
                <a:latin typeface="Arial"/>
                <a:cs typeface="Arial"/>
              </a:rPr>
              <a:t> </a:t>
            </a:r>
            <a:r>
              <a:rPr sz="1333" dirty="0">
                <a:solidFill>
                  <a:prstClr val="black"/>
                </a:solidFill>
                <a:latin typeface="Arial"/>
                <a:cs typeface="Arial"/>
              </a:rPr>
              <a:t>unnecessarily. </a:t>
            </a:r>
          </a:p>
        </p:txBody>
      </p:sp>
      <p:sp>
        <p:nvSpPr>
          <p:cNvPr id="17" name="object 17"/>
          <p:cNvSpPr txBox="1"/>
          <p:nvPr/>
        </p:nvSpPr>
        <p:spPr>
          <a:xfrm>
            <a:off x="9231299" y="467099"/>
            <a:ext cx="2706255" cy="27351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t>
            </a:r>
            <a:r>
              <a:rPr sz="1333" dirty="0">
                <a:solidFill>
                  <a:prstClr val="black"/>
                </a:solidFill>
                <a:latin typeface="Arial"/>
                <a:cs typeface="Arial"/>
              </a:rPr>
              <a:t>fall 2018) only</a:t>
            </a:r>
            <a:r>
              <a:rPr sz="1333" spc="-13" dirty="0">
                <a:solidFill>
                  <a:prstClr val="black"/>
                </a:solidFill>
                <a:latin typeface="Arial"/>
                <a:cs typeface="Arial"/>
              </a:rPr>
              <a:t> </a:t>
            </a:r>
            <a:r>
              <a:rPr sz="1333" dirty="0">
                <a:solidFill>
                  <a:prstClr val="black"/>
                </a:solidFill>
                <a:latin typeface="Arial"/>
                <a:cs typeface="Arial"/>
              </a:rPr>
              <a:t>Waymo! </a:t>
            </a:r>
          </a:p>
        </p:txBody>
      </p:sp>
      <p:sp>
        <p:nvSpPr>
          <p:cNvPr id="19" name="object 20"/>
          <p:cNvSpPr txBox="1"/>
          <p:nvPr/>
        </p:nvSpPr>
        <p:spPr>
          <a:xfrm>
            <a:off x="3029455" y="5625187"/>
            <a:ext cx="3991086"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自動運転における</a:t>
            </a:r>
            <a:r>
              <a:rPr sz="1333" dirty="0" err="1">
                <a:solidFill>
                  <a:prstClr val="black"/>
                </a:solidFill>
                <a:latin typeface="Arial"/>
                <a:cs typeface="Arial"/>
              </a:rPr>
              <a:t>「</a:t>
            </a:r>
            <a:r>
              <a:rPr sz="1333" dirty="0" err="1" smtClean="0">
                <a:solidFill>
                  <a:prstClr val="black"/>
                </a:solidFill>
                <a:latin typeface="Arial"/>
                <a:cs typeface="Arial"/>
              </a:rPr>
              <a:t>フォールバック</a:t>
            </a:r>
            <a:r>
              <a:rPr sz="1333" spc="-193" dirty="0" smtClean="0">
                <a:solidFill>
                  <a:prstClr val="black"/>
                </a:solidFill>
                <a:latin typeface="Arial"/>
                <a:cs typeface="Arial"/>
              </a:rPr>
              <a:t> </a:t>
            </a:r>
            <a:r>
              <a:rPr sz="1333" dirty="0">
                <a:solidFill>
                  <a:prstClr val="black"/>
                </a:solidFill>
                <a:latin typeface="Arial"/>
                <a:cs typeface="Arial"/>
              </a:rPr>
              <a:t>」</a:t>
            </a:r>
            <a:r>
              <a:rPr sz="1333" dirty="0" err="1">
                <a:solidFill>
                  <a:prstClr val="black"/>
                </a:solidFill>
                <a:latin typeface="Arial"/>
                <a:cs typeface="Arial"/>
              </a:rPr>
              <a:t>とは、自動運転から運転の権限が運転者に</a:t>
            </a:r>
            <a:r>
              <a:rPr sz="1333" dirty="0">
                <a:solidFill>
                  <a:prstClr val="black"/>
                </a:solidFill>
                <a:latin typeface="Arial"/>
                <a:cs typeface="Arial"/>
              </a:rPr>
              <a:t> </a:t>
            </a:r>
            <a:r>
              <a:rPr sz="1333" dirty="0" err="1" smtClean="0">
                <a:solidFill>
                  <a:prstClr val="black"/>
                </a:solidFill>
                <a:latin typeface="Arial"/>
                <a:cs typeface="Arial"/>
              </a:rPr>
              <a:t>委譲</a:t>
            </a:r>
            <a:r>
              <a:rPr lang="ja-JP" altLang="en-US" sz="1333" dirty="0" smtClean="0">
                <a:solidFill>
                  <a:prstClr val="black"/>
                </a:solidFill>
                <a:latin typeface="Arial"/>
                <a:cs typeface="Arial"/>
              </a:rPr>
              <a:t>（いじょう）</a:t>
            </a:r>
            <a:r>
              <a:rPr sz="1333" dirty="0" err="1" smtClean="0">
                <a:solidFill>
                  <a:prstClr val="black"/>
                </a:solidFill>
                <a:latin typeface="Arial"/>
                <a:cs typeface="Arial"/>
              </a:rPr>
              <a:t>されるまでの間</a:t>
            </a:r>
            <a:r>
              <a:rPr sz="1333" dirty="0" err="1">
                <a:solidFill>
                  <a:prstClr val="black"/>
                </a:solidFill>
                <a:latin typeface="Arial"/>
                <a:cs typeface="Arial"/>
              </a:rPr>
              <a:t>、</a:t>
            </a:r>
            <a:r>
              <a:rPr sz="1333" dirty="0" err="1" smtClean="0">
                <a:solidFill>
                  <a:prstClr val="black"/>
                </a:solidFill>
                <a:latin typeface="Arial"/>
                <a:cs typeface="Arial"/>
              </a:rPr>
              <a:t>自動運転システムの機能を制限した状態で稼働させることを指す</a:t>
            </a:r>
            <a:r>
              <a:rPr sz="1333" dirty="0" smtClean="0">
                <a:solidFill>
                  <a:prstClr val="black"/>
                </a:solidFill>
                <a:latin typeface="Arial"/>
                <a:cs typeface="Arial"/>
              </a:rPr>
              <a:t>。</a:t>
            </a:r>
            <a:endParaRPr sz="1333" dirty="0">
              <a:solidFill>
                <a:prstClr val="black"/>
              </a:solidFill>
              <a:latin typeface="Arial"/>
              <a:cs typeface="Arial"/>
            </a:endParaRPr>
          </a:p>
        </p:txBody>
      </p:sp>
    </p:spTree>
    <p:extLst>
      <p:ext uri="{BB962C8B-B14F-4D97-AF65-F5344CB8AC3E}">
        <p14:creationId xmlns:p14="http://schemas.microsoft.com/office/powerpoint/2010/main" val="1941312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7279640" cy="632651"/>
          </a:xfrm>
          <a:prstGeom prst="rect">
            <a:avLst/>
          </a:prstGeom>
        </p:spPr>
        <p:txBody>
          <a:bodyPr vert="horz" wrap="square" lIns="0" tIns="16933" rIns="0" bIns="0" rtlCol="0">
            <a:spAutoFit/>
          </a:bodyPr>
          <a:lstStyle/>
          <a:p>
            <a:pPr marL="16933">
              <a:spcBef>
                <a:spcPts val="133"/>
              </a:spcBef>
            </a:pPr>
            <a:r>
              <a:rPr sz="4000" dirty="0"/>
              <a:t>Level 4 - </a:t>
            </a:r>
            <a:r>
              <a:rPr sz="4000" spc="-7" dirty="0"/>
              <a:t>High Driving</a:t>
            </a:r>
            <a:r>
              <a:rPr sz="4000" spc="-47" dirty="0"/>
              <a:t> </a:t>
            </a:r>
            <a:r>
              <a:rPr sz="4000" dirty="0"/>
              <a:t>Automation</a:t>
            </a:r>
            <a:endParaRPr sz="4000"/>
          </a:p>
        </p:txBody>
      </p:sp>
      <p:sp>
        <p:nvSpPr>
          <p:cNvPr id="3" name="object 3"/>
          <p:cNvSpPr txBox="1"/>
          <p:nvPr/>
        </p:nvSpPr>
        <p:spPr>
          <a:xfrm>
            <a:off x="11805900" y="6353661"/>
            <a:ext cx="131233" cy="269304"/>
          </a:xfrm>
          <a:prstGeom prst="rect">
            <a:avLst/>
          </a:prstGeom>
        </p:spPr>
        <p:txBody>
          <a:bodyPr vert="horz" wrap="square" lIns="0" tIns="0" rIns="0" bIns="0" rtlCol="0">
            <a:spAutoFit/>
          </a:bodyPr>
          <a:lstStyle/>
          <a:p>
            <a:pPr defTabSz="1219170">
              <a:lnSpc>
                <a:spcPts val="2060"/>
              </a:lnSpc>
            </a:pPr>
            <a:r>
              <a:rPr sz="1867" spc="-7" dirty="0">
                <a:solidFill>
                  <a:prstClr val="black"/>
                </a:solidFill>
                <a:latin typeface="Arial"/>
                <a:cs typeface="Arial"/>
              </a:rPr>
              <a:t>1</a:t>
            </a:r>
            <a:endParaRPr sz="1867">
              <a:solidFill>
                <a:prstClr val="black"/>
              </a:solidFill>
              <a:latin typeface="Arial"/>
              <a:cs typeface="Arial"/>
            </a:endParaRPr>
          </a:p>
        </p:txBody>
      </p:sp>
      <p:sp>
        <p:nvSpPr>
          <p:cNvPr id="4" name="object 4"/>
          <p:cNvSpPr txBox="1"/>
          <p:nvPr/>
        </p:nvSpPr>
        <p:spPr>
          <a:xfrm>
            <a:off x="3893583" y="4273833"/>
            <a:ext cx="1659467" cy="571096"/>
          </a:xfrm>
          <a:prstGeom prst="rect">
            <a:avLst/>
          </a:prstGeom>
        </p:spPr>
        <p:txBody>
          <a:bodyPr vert="horz" wrap="square" lIns="0" tIns="16933" rIns="0" bIns="0" rtlCol="0">
            <a:spAutoFit/>
          </a:bodyPr>
          <a:lstStyle/>
          <a:p>
            <a:pPr marL="16933" defTabSz="1219170">
              <a:spcBef>
                <a:spcPts val="133"/>
              </a:spcBef>
            </a:pPr>
            <a:r>
              <a:rPr sz="3600" spc="-7" dirty="0">
                <a:solidFill>
                  <a:srgbClr val="002060"/>
                </a:solidFill>
                <a:latin typeface="Times New Roman"/>
                <a:cs typeface="Times New Roman"/>
              </a:rPr>
              <a:t>Example</a:t>
            </a:r>
            <a:endParaRPr sz="3600">
              <a:solidFill>
                <a:prstClr val="black"/>
              </a:solidFill>
              <a:latin typeface="Times New Roman"/>
              <a:cs typeface="Times New Roman"/>
            </a:endParaRPr>
          </a:p>
        </p:txBody>
      </p:sp>
      <p:sp>
        <p:nvSpPr>
          <p:cNvPr id="5" name="object 5"/>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415600" y="1684399"/>
            <a:ext cx="2816013" cy="494217"/>
          </a:xfrm>
          <a:prstGeom prst="rect">
            <a:avLst/>
          </a:prstGeom>
          <a:ln w="28575">
            <a:solidFill>
              <a:srgbClr val="38761D"/>
            </a:solidFill>
          </a:ln>
        </p:spPr>
        <p:txBody>
          <a:bodyPr vert="horz" wrap="square" lIns="0" tIns="82973" rIns="0" bIns="0" rtlCol="0">
            <a:spAutoFit/>
          </a:bodyPr>
          <a:lstStyle/>
          <a:p>
            <a:pPr marL="281932" defTabSz="1219170">
              <a:spcBef>
                <a:spcPts val="653"/>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3661066" y="1692218"/>
            <a:ext cx="2630593" cy="916619"/>
          </a:xfrm>
          <a:prstGeom prst="rect">
            <a:avLst/>
          </a:prstGeom>
          <a:ln w="28575">
            <a:solidFill>
              <a:srgbClr val="38761D"/>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9" name="object 9"/>
          <p:cNvSpPr txBox="1"/>
          <p:nvPr/>
        </p:nvSpPr>
        <p:spPr>
          <a:xfrm>
            <a:off x="6714032" y="1692200"/>
            <a:ext cx="2816013" cy="506186"/>
          </a:xfrm>
          <a:prstGeom prst="rect">
            <a:avLst/>
          </a:prstGeom>
          <a:ln w="28575">
            <a:solidFill>
              <a:srgbClr val="38761D"/>
            </a:solidFill>
          </a:ln>
        </p:spPr>
        <p:txBody>
          <a:bodyPr vert="horz" wrap="square" lIns="0" tIns="94827" rIns="0" bIns="0" rtlCol="0">
            <a:spAutoFit/>
          </a:bodyPr>
          <a:lstStyle/>
          <a:p>
            <a:pPr marL="990575" defTabSz="1219170">
              <a:spcBef>
                <a:spcPts val="747"/>
              </a:spcBef>
            </a:pPr>
            <a:r>
              <a:rPr sz="2667" dirty="0">
                <a:solidFill>
                  <a:srgbClr val="002060"/>
                </a:solidFill>
                <a:latin typeface="Times New Roman"/>
                <a:cs typeface="Times New Roman"/>
              </a:rPr>
              <a:t>OEDR</a:t>
            </a:r>
            <a:endParaRPr sz="2667">
              <a:solidFill>
                <a:prstClr val="black"/>
              </a:solidFill>
              <a:latin typeface="Times New Roman"/>
              <a:cs typeface="Times New Roman"/>
            </a:endParaRPr>
          </a:p>
        </p:txBody>
      </p:sp>
      <p:sp>
        <p:nvSpPr>
          <p:cNvPr id="10" name="object 10"/>
          <p:cNvSpPr/>
          <p:nvPr/>
        </p:nvSpPr>
        <p:spPr>
          <a:xfrm>
            <a:off x="6805433" y="2149700"/>
            <a:ext cx="2539499" cy="166369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415600" y="4347867"/>
            <a:ext cx="2816013" cy="506186"/>
          </a:xfrm>
          <a:prstGeom prst="rect">
            <a:avLst/>
          </a:prstGeom>
          <a:ln w="28575">
            <a:solidFill>
              <a:srgbClr val="38761D"/>
            </a:solidFill>
          </a:ln>
        </p:spPr>
        <p:txBody>
          <a:bodyPr vert="horz" wrap="square" lIns="0" tIns="94827" rIns="0" bIns="0" rtlCol="0">
            <a:spAutoFit/>
          </a:bodyPr>
          <a:lstStyle/>
          <a:p>
            <a:pPr marL="787380" defTabSz="1219170">
              <a:spcBef>
                <a:spcPts val="747"/>
              </a:spcBef>
            </a:pPr>
            <a:r>
              <a:rPr sz="2667" spc="-7" dirty="0">
                <a:solidFill>
                  <a:srgbClr val="002060"/>
                </a:solidFill>
                <a:latin typeface="Times New Roman"/>
                <a:cs typeface="Times New Roman"/>
              </a:rPr>
              <a:t>Fallback</a:t>
            </a:r>
            <a:endParaRPr sz="2667">
              <a:solidFill>
                <a:prstClr val="black"/>
              </a:solidFill>
              <a:latin typeface="Times New Roman"/>
              <a:cs typeface="Times New Roman"/>
            </a:endParaRPr>
          </a:p>
        </p:txBody>
      </p:sp>
      <p:sp>
        <p:nvSpPr>
          <p:cNvPr id="12" name="object 12"/>
          <p:cNvSpPr/>
          <p:nvPr/>
        </p:nvSpPr>
        <p:spPr>
          <a:xfrm>
            <a:off x="578838" y="5055367"/>
            <a:ext cx="2450617" cy="1333499"/>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3538567" y="4643135"/>
            <a:ext cx="2534799" cy="2107165"/>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6405367" y="4379499"/>
            <a:ext cx="5245099" cy="2257000"/>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6176767" y="4303401"/>
            <a:ext cx="5740400" cy="2346113"/>
          </a:xfrm>
          <a:custGeom>
            <a:avLst/>
            <a:gdLst/>
            <a:ahLst/>
            <a:cxnLst/>
            <a:rect l="l" t="t" r="r" b="b"/>
            <a:pathLst>
              <a:path w="4305300" h="1759585">
                <a:moveTo>
                  <a:pt x="0" y="0"/>
                </a:moveTo>
                <a:lnTo>
                  <a:pt x="4305299" y="0"/>
                </a:lnTo>
                <a:lnTo>
                  <a:pt x="4305299" y="1759349"/>
                </a:lnTo>
                <a:lnTo>
                  <a:pt x="0" y="1759349"/>
                </a:lnTo>
                <a:lnTo>
                  <a:pt x="0" y="0"/>
                </a:lnTo>
                <a:close/>
              </a:path>
            </a:pathLst>
          </a:custGeom>
          <a:ln w="19050">
            <a:solidFill>
              <a:srgbClr val="242852"/>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11920207" y="6336729"/>
            <a:ext cx="165100" cy="282129"/>
          </a:xfrm>
          <a:prstGeom prst="rect">
            <a:avLst/>
          </a:prstGeom>
        </p:spPr>
        <p:txBody>
          <a:bodyPr vert="horz" wrap="square" lIns="0" tIns="0" rIns="0" bIns="0" rtlCol="0">
            <a:spAutoFit/>
          </a:bodyPr>
          <a:lstStyle/>
          <a:p>
            <a:pPr marL="16933" defTabSz="1219170">
              <a:lnSpc>
                <a:spcPts val="2193"/>
              </a:lnSpc>
            </a:pPr>
            <a:r>
              <a:rPr sz="1867" spc="-7" dirty="0">
                <a:solidFill>
                  <a:prstClr val="black"/>
                </a:solidFill>
                <a:latin typeface="Arial"/>
                <a:cs typeface="Arial"/>
              </a:rPr>
              <a:t>7</a:t>
            </a:r>
            <a:endParaRPr sz="1867">
              <a:solidFill>
                <a:prstClr val="black"/>
              </a:solidFill>
              <a:latin typeface="Arial"/>
              <a:cs typeface="Arial"/>
            </a:endParaRPr>
          </a:p>
        </p:txBody>
      </p:sp>
    </p:spTree>
    <p:extLst>
      <p:ext uri="{BB962C8B-B14F-4D97-AF65-F5344CB8AC3E}">
        <p14:creationId xmlns:p14="http://schemas.microsoft.com/office/powerpoint/2010/main" val="298725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7082367" cy="632651"/>
          </a:xfrm>
          <a:prstGeom prst="rect">
            <a:avLst/>
          </a:prstGeom>
        </p:spPr>
        <p:txBody>
          <a:bodyPr vert="horz" wrap="square" lIns="0" tIns="16933" rIns="0" bIns="0" rtlCol="0">
            <a:spAutoFit/>
          </a:bodyPr>
          <a:lstStyle/>
          <a:p>
            <a:pPr marL="16933">
              <a:spcBef>
                <a:spcPts val="133"/>
              </a:spcBef>
            </a:pPr>
            <a:r>
              <a:rPr sz="4000" dirty="0"/>
              <a:t>Level 5 - </a:t>
            </a:r>
            <a:r>
              <a:rPr sz="4000" spc="-7" dirty="0"/>
              <a:t>Full Driving</a:t>
            </a:r>
            <a:r>
              <a:rPr sz="4000" spc="-53" dirty="0"/>
              <a:t> </a:t>
            </a:r>
            <a:r>
              <a:rPr sz="4000" dirty="0"/>
              <a:t>Automation</a:t>
            </a:r>
            <a:endParaRPr sz="4000"/>
          </a:p>
        </p:txBody>
      </p:sp>
      <p:sp>
        <p:nvSpPr>
          <p:cNvPr id="3" name="object 3"/>
          <p:cNvSpPr/>
          <p:nvPr/>
        </p:nvSpPr>
        <p:spPr>
          <a:xfrm>
            <a:off x="728399" y="2497099"/>
            <a:ext cx="2031999" cy="11303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415600" y="1684399"/>
            <a:ext cx="2816013" cy="542094"/>
          </a:xfrm>
          <a:prstGeom prst="rect">
            <a:avLst/>
          </a:prstGeom>
          <a:ln w="28575">
            <a:solidFill>
              <a:srgbClr val="38761D"/>
            </a:solidFill>
          </a:ln>
        </p:spPr>
        <p:txBody>
          <a:bodyPr vert="horz" wrap="square" lIns="0" tIns="130387" rIns="0" bIns="0" rtlCol="0">
            <a:spAutoFit/>
          </a:bodyPr>
          <a:lstStyle/>
          <a:p>
            <a:pPr marL="313259" defTabSz="1219170">
              <a:spcBef>
                <a:spcPts val="1027"/>
              </a:spcBef>
            </a:pPr>
            <a:r>
              <a:rPr sz="2667" spc="-7" dirty="0">
                <a:solidFill>
                  <a:srgbClr val="002060"/>
                </a:solidFill>
                <a:latin typeface="Times New Roman"/>
                <a:cs typeface="Times New Roman"/>
              </a:rPr>
              <a:t>Lateral</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5" name="object 5"/>
          <p:cNvSpPr/>
          <p:nvPr/>
        </p:nvSpPr>
        <p:spPr>
          <a:xfrm>
            <a:off x="3962401" y="2968182"/>
            <a:ext cx="2019300" cy="66232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661066" y="1692218"/>
            <a:ext cx="2630593" cy="916619"/>
          </a:xfrm>
          <a:prstGeom prst="rect">
            <a:avLst/>
          </a:prstGeom>
          <a:ln w="28575">
            <a:solidFill>
              <a:srgbClr val="38761D"/>
            </a:solidFill>
          </a:ln>
        </p:spPr>
        <p:txBody>
          <a:bodyPr vert="horz" wrap="square" lIns="0" tIns="94827" rIns="0" bIns="0" rtlCol="0">
            <a:spAutoFit/>
          </a:bodyPr>
          <a:lstStyle/>
          <a:p>
            <a:pPr marL="852572" marR="375911" indent="-357284" defTabSz="1219170">
              <a:spcBef>
                <a:spcPts val="747"/>
              </a:spcBef>
            </a:pPr>
            <a:r>
              <a:rPr sz="2667" dirty="0">
                <a:solidFill>
                  <a:srgbClr val="002060"/>
                </a:solidFill>
                <a:latin typeface="Times New Roman"/>
                <a:cs typeface="Times New Roman"/>
              </a:rPr>
              <a:t>Long</a:t>
            </a:r>
            <a:r>
              <a:rPr sz="2667" spc="-13" dirty="0">
                <a:solidFill>
                  <a:srgbClr val="002060"/>
                </a:solidFill>
                <a:latin typeface="Times New Roman"/>
                <a:cs typeface="Times New Roman"/>
              </a:rPr>
              <a:t>it</a:t>
            </a:r>
            <a:r>
              <a:rPr sz="2667" dirty="0">
                <a:solidFill>
                  <a:srgbClr val="002060"/>
                </a:solidFill>
                <a:latin typeface="Times New Roman"/>
                <a:cs typeface="Times New Roman"/>
              </a:rPr>
              <a:t>ud</a:t>
            </a:r>
            <a:r>
              <a:rPr sz="2667" spc="-13" dirty="0">
                <a:solidFill>
                  <a:srgbClr val="002060"/>
                </a:solidFill>
                <a:latin typeface="Times New Roman"/>
                <a:cs typeface="Times New Roman"/>
              </a:rPr>
              <a:t>i</a:t>
            </a:r>
            <a:r>
              <a:rPr sz="2667" dirty="0">
                <a:solidFill>
                  <a:srgbClr val="002060"/>
                </a:solidFill>
                <a:latin typeface="Times New Roman"/>
                <a:cs typeface="Times New Roman"/>
              </a:rPr>
              <a:t>n</a:t>
            </a:r>
            <a:r>
              <a:rPr sz="2667" spc="-7" dirty="0">
                <a:solidFill>
                  <a:srgbClr val="002060"/>
                </a:solidFill>
                <a:latin typeface="Times New Roman"/>
                <a:cs typeface="Times New Roman"/>
              </a:rPr>
              <a:t>a</a:t>
            </a:r>
            <a:r>
              <a:rPr sz="2667" dirty="0">
                <a:solidFill>
                  <a:srgbClr val="002060"/>
                </a:solidFill>
                <a:latin typeface="Times New Roman"/>
                <a:cs typeface="Times New Roman"/>
              </a:rPr>
              <a:t>l  </a:t>
            </a:r>
            <a:r>
              <a:rPr sz="2667" spc="-7" dirty="0">
                <a:solidFill>
                  <a:srgbClr val="002060"/>
                </a:solidFill>
                <a:latin typeface="Times New Roman"/>
                <a:cs typeface="Times New Roman"/>
              </a:rPr>
              <a:t>Control</a:t>
            </a:r>
            <a:endParaRPr sz="2667">
              <a:solidFill>
                <a:prstClr val="black"/>
              </a:solidFill>
              <a:latin typeface="Times New Roman"/>
              <a:cs typeface="Times New Roman"/>
            </a:endParaRPr>
          </a:p>
        </p:txBody>
      </p:sp>
      <p:sp>
        <p:nvSpPr>
          <p:cNvPr id="7" name="object 7"/>
          <p:cNvSpPr txBox="1"/>
          <p:nvPr/>
        </p:nvSpPr>
        <p:spPr>
          <a:xfrm>
            <a:off x="6714032" y="1692200"/>
            <a:ext cx="2816013" cy="506186"/>
          </a:xfrm>
          <a:prstGeom prst="rect">
            <a:avLst/>
          </a:prstGeom>
          <a:ln w="28575">
            <a:solidFill>
              <a:srgbClr val="38761D"/>
            </a:solidFill>
          </a:ln>
        </p:spPr>
        <p:txBody>
          <a:bodyPr vert="horz" wrap="square" lIns="0" tIns="94827" rIns="0" bIns="0" rtlCol="0">
            <a:spAutoFit/>
          </a:bodyPr>
          <a:lstStyle/>
          <a:p>
            <a:pPr marL="990575" defTabSz="1219170">
              <a:spcBef>
                <a:spcPts val="747"/>
              </a:spcBef>
            </a:pPr>
            <a:r>
              <a:rPr sz="2667" dirty="0">
                <a:solidFill>
                  <a:srgbClr val="002060"/>
                </a:solidFill>
                <a:latin typeface="Times New Roman"/>
                <a:cs typeface="Times New Roman"/>
              </a:rPr>
              <a:t>OEDR</a:t>
            </a:r>
            <a:endParaRPr sz="2667">
              <a:solidFill>
                <a:prstClr val="black"/>
              </a:solidFill>
              <a:latin typeface="Times New Roman"/>
              <a:cs typeface="Times New Roman"/>
            </a:endParaRPr>
          </a:p>
        </p:txBody>
      </p:sp>
      <p:sp>
        <p:nvSpPr>
          <p:cNvPr id="8" name="object 8"/>
          <p:cNvSpPr/>
          <p:nvPr/>
        </p:nvSpPr>
        <p:spPr>
          <a:xfrm>
            <a:off x="6805433" y="2149700"/>
            <a:ext cx="2539499" cy="166369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415600" y="4347867"/>
            <a:ext cx="2816013" cy="506186"/>
          </a:xfrm>
          <a:prstGeom prst="rect">
            <a:avLst/>
          </a:prstGeom>
          <a:ln w="28575">
            <a:solidFill>
              <a:srgbClr val="38761D"/>
            </a:solidFill>
          </a:ln>
        </p:spPr>
        <p:txBody>
          <a:bodyPr vert="horz" wrap="square" lIns="0" tIns="94827" rIns="0" bIns="0" rtlCol="0">
            <a:spAutoFit/>
          </a:bodyPr>
          <a:lstStyle/>
          <a:p>
            <a:pPr marL="787380" defTabSz="1219170">
              <a:spcBef>
                <a:spcPts val="747"/>
              </a:spcBef>
            </a:pPr>
            <a:r>
              <a:rPr sz="2667" spc="-7" dirty="0">
                <a:solidFill>
                  <a:srgbClr val="002060"/>
                </a:solidFill>
                <a:latin typeface="Times New Roman"/>
                <a:cs typeface="Times New Roman"/>
              </a:rPr>
              <a:t>Fallback</a:t>
            </a:r>
            <a:endParaRPr sz="2667">
              <a:solidFill>
                <a:prstClr val="black"/>
              </a:solidFill>
              <a:latin typeface="Times New Roman"/>
              <a:cs typeface="Times New Roman"/>
            </a:endParaRPr>
          </a:p>
        </p:txBody>
      </p:sp>
      <p:sp>
        <p:nvSpPr>
          <p:cNvPr id="10" name="object 10"/>
          <p:cNvSpPr/>
          <p:nvPr/>
        </p:nvSpPr>
        <p:spPr>
          <a:xfrm>
            <a:off x="578838" y="5055367"/>
            <a:ext cx="2450617" cy="1333499"/>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880738" y="4793780"/>
            <a:ext cx="2434133" cy="1774600"/>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6714132" y="4347832"/>
            <a:ext cx="2816013" cy="506186"/>
          </a:xfrm>
          <a:prstGeom prst="rect">
            <a:avLst/>
          </a:prstGeom>
          <a:ln w="28575">
            <a:solidFill>
              <a:srgbClr val="38761D"/>
            </a:solidFill>
          </a:ln>
        </p:spPr>
        <p:txBody>
          <a:bodyPr vert="horz" wrap="square" lIns="0" tIns="94827" rIns="0" bIns="0" rtlCol="0">
            <a:spAutoFit/>
          </a:bodyPr>
          <a:lstStyle/>
          <a:p>
            <a:pPr marL="320879" defTabSz="1219170">
              <a:spcBef>
                <a:spcPts val="747"/>
              </a:spcBef>
            </a:pPr>
            <a:r>
              <a:rPr sz="2667" spc="-13" dirty="0">
                <a:solidFill>
                  <a:srgbClr val="FF0000"/>
                </a:solidFill>
                <a:latin typeface="Times New Roman"/>
                <a:cs typeface="Times New Roman"/>
              </a:rPr>
              <a:t>Unlimited</a:t>
            </a:r>
            <a:r>
              <a:rPr sz="2667" spc="-20" dirty="0">
                <a:solidFill>
                  <a:srgbClr val="FF0000"/>
                </a:solidFill>
                <a:latin typeface="Times New Roman"/>
                <a:cs typeface="Times New Roman"/>
              </a:rPr>
              <a:t> </a:t>
            </a:r>
            <a:r>
              <a:rPr sz="2667" dirty="0">
                <a:solidFill>
                  <a:srgbClr val="FF0000"/>
                </a:solidFill>
                <a:latin typeface="Times New Roman"/>
                <a:cs typeface="Times New Roman"/>
              </a:rPr>
              <a:t>ODD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18</a:t>
            </a:fld>
            <a:endParaRPr dirty="0">
              <a:solidFill>
                <a:prstClr val="black"/>
              </a:solidFill>
            </a:endParaRPr>
          </a:p>
        </p:txBody>
      </p:sp>
    </p:spTree>
    <p:extLst>
      <p:ext uri="{BB962C8B-B14F-4D97-AF65-F5344CB8AC3E}">
        <p14:creationId xmlns:p14="http://schemas.microsoft.com/office/powerpoint/2010/main" val="1574951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5954607" cy="632651"/>
          </a:xfrm>
          <a:prstGeom prst="rect">
            <a:avLst/>
          </a:prstGeom>
        </p:spPr>
        <p:txBody>
          <a:bodyPr vert="horz" wrap="square" lIns="0" tIns="16933" rIns="0" bIns="0" rtlCol="0">
            <a:spAutoFit/>
          </a:bodyPr>
          <a:lstStyle/>
          <a:p>
            <a:pPr marL="16933">
              <a:spcBef>
                <a:spcPts val="133"/>
              </a:spcBef>
            </a:pPr>
            <a:r>
              <a:rPr sz="4000" dirty="0"/>
              <a:t>Limitations of this</a:t>
            </a:r>
            <a:r>
              <a:rPr sz="4000" spc="-120" dirty="0"/>
              <a:t> </a:t>
            </a:r>
            <a:r>
              <a:rPr sz="4000" dirty="0"/>
              <a:t>taxonomy</a:t>
            </a:r>
            <a:endParaRPr sz="4000"/>
          </a:p>
        </p:txBody>
      </p:sp>
      <p:sp>
        <p:nvSpPr>
          <p:cNvPr id="3" name="object 3"/>
          <p:cNvSpPr txBox="1"/>
          <p:nvPr/>
        </p:nvSpPr>
        <p:spPr>
          <a:xfrm>
            <a:off x="702367" y="1664372"/>
            <a:ext cx="6443980" cy="427532"/>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dirty="0">
                <a:solidFill>
                  <a:srgbClr val="002060"/>
                </a:solidFill>
                <a:latin typeface="Times New Roman"/>
                <a:cs typeface="Times New Roman"/>
              </a:rPr>
              <a:t>ODD </a:t>
            </a:r>
            <a:r>
              <a:rPr sz="2667" spc="-7" dirty="0">
                <a:solidFill>
                  <a:srgbClr val="002060"/>
                </a:solidFill>
                <a:latin typeface="Times New Roman"/>
                <a:cs typeface="Times New Roman"/>
              </a:rPr>
              <a:t>and safety record are more</a:t>
            </a:r>
            <a:r>
              <a:rPr sz="2667" spc="-60" dirty="0">
                <a:solidFill>
                  <a:srgbClr val="002060"/>
                </a:solidFill>
                <a:latin typeface="Times New Roman"/>
                <a:cs typeface="Times New Roman"/>
              </a:rPr>
              <a:t> </a:t>
            </a:r>
            <a:r>
              <a:rPr sz="2667" spc="-7" dirty="0">
                <a:solidFill>
                  <a:srgbClr val="002060"/>
                </a:solidFill>
                <a:latin typeface="Times New Roman"/>
                <a:cs typeface="Times New Roman"/>
              </a:rPr>
              <a:t>important!</a:t>
            </a:r>
            <a:endParaRPr sz="2667">
              <a:solidFill>
                <a:prstClr val="black"/>
              </a:solidFill>
              <a:latin typeface="Times New Roman"/>
              <a:cs typeface="Times New Roman"/>
            </a:endParaRPr>
          </a:p>
        </p:txBody>
      </p:sp>
      <p:sp>
        <p:nvSpPr>
          <p:cNvPr id="5" name="object 5"/>
          <p:cNvSpPr txBox="1"/>
          <p:nvPr/>
        </p:nvSpPr>
        <p:spPr>
          <a:xfrm>
            <a:off x="992910" y="2258159"/>
            <a:ext cx="3454400" cy="1504237"/>
          </a:xfrm>
          <a:prstGeom prst="rect">
            <a:avLst/>
          </a:prstGeom>
          <a:ln w="12700">
            <a:solidFill>
              <a:srgbClr val="000000"/>
            </a:solidFill>
          </a:ln>
        </p:spPr>
        <p:txBody>
          <a:bodyPr vert="horz" wrap="square" lIns="0" tIns="67733" rIns="0" bIns="0" rtlCol="0">
            <a:spAutoFit/>
          </a:bodyPr>
          <a:lstStyle/>
          <a:p>
            <a:pPr marL="33866" marR="23706" defTabSz="1219170"/>
            <a:r>
              <a:rPr lang="ja-JP" altLang="en-US" sz="1333" dirty="0" smtClean="0">
                <a:solidFill>
                  <a:prstClr val="black"/>
                </a:solidFill>
                <a:latin typeface="Arial"/>
                <a:cs typeface="Arial"/>
              </a:rPr>
              <a:t>具体的な</a:t>
            </a:r>
            <a:r>
              <a:rPr sz="1333" dirty="0" smtClean="0">
                <a:solidFill>
                  <a:prstClr val="black"/>
                </a:solidFill>
                <a:latin typeface="Arial"/>
                <a:cs typeface="Arial"/>
              </a:rPr>
              <a:t>ODD</a:t>
            </a:r>
            <a:r>
              <a:rPr sz="1333" dirty="0">
                <a:solidFill>
                  <a:prstClr val="black"/>
                </a:solidFill>
                <a:latin typeface="Arial"/>
                <a:cs typeface="Arial"/>
              </a:rPr>
              <a:t>が含まれてないので、２つシステムが</a:t>
            </a:r>
            <a:r>
              <a:rPr sz="1333" spc="-353" dirty="0">
                <a:solidFill>
                  <a:prstClr val="black"/>
                </a:solidFill>
                <a:latin typeface="Arial"/>
                <a:cs typeface="Arial"/>
              </a:rPr>
              <a:t>共 </a:t>
            </a:r>
            <a:r>
              <a:rPr sz="1333" dirty="0">
                <a:solidFill>
                  <a:prstClr val="black"/>
                </a:solidFill>
                <a:latin typeface="Arial"/>
                <a:cs typeface="Arial"/>
              </a:rPr>
              <a:t>にlevel</a:t>
            </a:r>
            <a:r>
              <a:rPr sz="1333" spc="-20" dirty="0">
                <a:solidFill>
                  <a:prstClr val="black"/>
                </a:solidFill>
                <a:latin typeface="Arial"/>
                <a:cs typeface="Arial"/>
              </a:rPr>
              <a:t> </a:t>
            </a:r>
            <a:r>
              <a:rPr sz="1333" dirty="0">
                <a:solidFill>
                  <a:prstClr val="black"/>
                </a:solidFill>
                <a:latin typeface="Arial"/>
                <a:cs typeface="Arial"/>
              </a:rPr>
              <a:t>4のADが実現できたと言っても、 ODD上の能力の差が大きい可能性もある。</a:t>
            </a:r>
          </a:p>
          <a:p>
            <a:pPr marL="33866" marR="23706" defTabSz="1219170"/>
            <a:r>
              <a:rPr sz="1333" dirty="0">
                <a:solidFill>
                  <a:prstClr val="black"/>
                </a:solidFill>
                <a:latin typeface="Arial"/>
                <a:cs typeface="Arial"/>
              </a:rPr>
              <a:t>It is possible for two car models to</a:t>
            </a:r>
            <a:r>
              <a:rPr sz="1333" spc="-120" dirty="0">
                <a:solidFill>
                  <a:prstClr val="black"/>
                </a:solidFill>
                <a:latin typeface="Arial"/>
                <a:cs typeface="Arial"/>
              </a:rPr>
              <a:t> </a:t>
            </a:r>
            <a:r>
              <a:rPr sz="1333" dirty="0">
                <a:solidFill>
                  <a:prstClr val="black"/>
                </a:solidFill>
                <a:latin typeface="Arial"/>
                <a:cs typeface="Arial"/>
              </a:rPr>
              <a:t>claim</a:t>
            </a:r>
            <a:r>
              <a:rPr sz="1333" spc="-13" dirty="0">
                <a:solidFill>
                  <a:prstClr val="black"/>
                </a:solidFill>
                <a:latin typeface="Arial"/>
                <a:cs typeface="Arial"/>
              </a:rPr>
              <a:t> </a:t>
            </a:r>
            <a:r>
              <a:rPr sz="1333" dirty="0" smtClean="0">
                <a:solidFill>
                  <a:prstClr val="black"/>
                </a:solidFill>
                <a:latin typeface="Arial"/>
                <a:cs typeface="Arial"/>
              </a:rPr>
              <a:t>level</a:t>
            </a:r>
            <a:r>
              <a:rPr lang="en-US" sz="1333" dirty="0" smtClean="0">
                <a:solidFill>
                  <a:prstClr val="black"/>
                </a:solidFill>
                <a:latin typeface="Arial"/>
                <a:cs typeface="Arial"/>
              </a:rPr>
              <a:t> 4 </a:t>
            </a:r>
            <a:r>
              <a:rPr sz="1333" dirty="0" smtClean="0">
                <a:solidFill>
                  <a:prstClr val="black"/>
                </a:solidFill>
                <a:latin typeface="Arial"/>
                <a:cs typeface="Arial"/>
              </a:rPr>
              <a:t>autonomy </a:t>
            </a:r>
            <a:r>
              <a:rPr sz="1333" dirty="0">
                <a:solidFill>
                  <a:prstClr val="black"/>
                </a:solidFill>
                <a:latin typeface="Arial"/>
                <a:cs typeface="Arial"/>
              </a:rPr>
              <a:t>but have very different  capabilities in</a:t>
            </a:r>
            <a:r>
              <a:rPr sz="1333" spc="-7" dirty="0">
                <a:solidFill>
                  <a:prstClr val="black"/>
                </a:solidFill>
                <a:latin typeface="Arial"/>
                <a:cs typeface="Arial"/>
              </a:rPr>
              <a:t> </a:t>
            </a:r>
            <a:r>
              <a:rPr sz="1333" dirty="0">
                <a:solidFill>
                  <a:prstClr val="black"/>
                </a:solidFill>
                <a:latin typeface="Arial"/>
                <a:cs typeface="Arial"/>
              </a:rPr>
              <a:t>ODDs. </a:t>
            </a:r>
            <a:endParaRPr lang="en-US" sz="1333" dirty="0" smtClean="0">
              <a:solidFill>
                <a:prstClr val="black"/>
              </a:solidFill>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19</a:t>
            </a:fld>
            <a:endParaRPr dirty="0">
              <a:solidFill>
                <a:prstClr val="black"/>
              </a:solidFill>
            </a:endParaRPr>
          </a:p>
        </p:txBody>
      </p:sp>
    </p:spTree>
    <p:extLst>
      <p:ext uri="{BB962C8B-B14F-4D97-AF65-F5344CB8AC3E}">
        <p14:creationId xmlns:p14="http://schemas.microsoft.com/office/powerpoint/2010/main" val="161927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193" y="393168"/>
            <a:ext cx="3479800" cy="632651"/>
          </a:xfrm>
          <a:prstGeom prst="rect">
            <a:avLst/>
          </a:prstGeom>
        </p:spPr>
        <p:txBody>
          <a:bodyPr vert="horz" wrap="square" lIns="0" tIns="16933" rIns="0" bIns="0" rtlCol="0">
            <a:spAutoFit/>
          </a:bodyPr>
          <a:lstStyle/>
          <a:p>
            <a:pPr marL="16933">
              <a:spcBef>
                <a:spcPts val="133"/>
              </a:spcBef>
            </a:pPr>
            <a:r>
              <a:rPr sz="4000" dirty="0"/>
              <a:t>In this module</a:t>
            </a:r>
            <a:r>
              <a:rPr sz="4000" spc="-127" dirty="0"/>
              <a:t> </a:t>
            </a:r>
            <a:r>
              <a:rPr sz="4000" dirty="0"/>
              <a:t>...</a:t>
            </a:r>
            <a:endParaRPr sz="4000"/>
          </a:p>
        </p:txBody>
      </p:sp>
      <p:sp>
        <p:nvSpPr>
          <p:cNvPr id="3" name="object 3"/>
          <p:cNvSpPr txBox="1"/>
          <p:nvPr/>
        </p:nvSpPr>
        <p:spPr>
          <a:xfrm>
            <a:off x="527194" y="1579726"/>
            <a:ext cx="4982633" cy="1769972"/>
          </a:xfrm>
          <a:prstGeom prst="rect">
            <a:avLst/>
          </a:prstGeom>
        </p:spPr>
        <p:txBody>
          <a:bodyPr vert="horz" wrap="square" lIns="0" tIns="50800" rIns="0" bIns="0" rtlCol="0">
            <a:spAutoFit/>
          </a:bodyPr>
          <a:lstStyle/>
          <a:p>
            <a:pPr marL="491054" indent="-474121" defTabSz="1219170">
              <a:spcBef>
                <a:spcPts val="400"/>
              </a:spcBef>
              <a:buFont typeface="Arial"/>
              <a:buChar char="•"/>
              <a:tabLst>
                <a:tab pos="490208" algn="l"/>
                <a:tab pos="491054" algn="l"/>
              </a:tabLst>
            </a:pPr>
            <a:r>
              <a:rPr sz="2667" spc="-27" dirty="0" smtClean="0">
                <a:solidFill>
                  <a:srgbClr val="002060"/>
                </a:solidFill>
                <a:latin typeface="Times New Roman"/>
                <a:cs typeface="Times New Roman"/>
              </a:rPr>
              <a:t>Taxonomy</a:t>
            </a:r>
            <a:r>
              <a:rPr lang="ja-JP" altLang="en-US" sz="2667" spc="-27" dirty="0" smtClean="0">
                <a:solidFill>
                  <a:srgbClr val="002060"/>
                </a:solidFill>
                <a:latin typeface="Times New Roman"/>
                <a:cs typeface="Times New Roman"/>
              </a:rPr>
              <a:t>（分類学）</a:t>
            </a:r>
            <a:r>
              <a:rPr sz="2667" spc="-27" dirty="0" smtClean="0">
                <a:solidFill>
                  <a:srgbClr val="002060"/>
                </a:solidFill>
                <a:latin typeface="Times New Roman"/>
                <a:cs typeface="Times New Roman"/>
              </a:rPr>
              <a:t> </a:t>
            </a:r>
            <a:r>
              <a:rPr sz="2667" dirty="0">
                <a:solidFill>
                  <a:srgbClr val="002060"/>
                </a:solidFill>
                <a:latin typeface="Times New Roman"/>
                <a:cs typeface="Times New Roman"/>
              </a:rPr>
              <a:t>of </a:t>
            </a:r>
            <a:r>
              <a:rPr sz="2667" spc="-7" dirty="0">
                <a:solidFill>
                  <a:srgbClr val="002060"/>
                </a:solidFill>
                <a:latin typeface="Times New Roman"/>
                <a:cs typeface="Times New Roman"/>
              </a:rPr>
              <a:t>driving</a:t>
            </a:r>
            <a:r>
              <a:rPr sz="2667" spc="-80" dirty="0">
                <a:solidFill>
                  <a:srgbClr val="002060"/>
                </a:solidFill>
                <a:latin typeface="Times New Roman"/>
                <a:cs typeface="Times New Roman"/>
              </a:rPr>
              <a:t> </a:t>
            </a:r>
            <a:r>
              <a:rPr sz="2667" spc="-7" dirty="0">
                <a:solidFill>
                  <a:srgbClr val="002060"/>
                </a:solidFill>
                <a:latin typeface="Times New Roman"/>
                <a:cs typeface="Times New Roman"/>
              </a:rPr>
              <a:t>automation</a:t>
            </a:r>
            <a:endParaRPr sz="2667" dirty="0">
              <a:solidFill>
                <a:prstClr val="black"/>
              </a:solidFill>
              <a:latin typeface="Times New Roman"/>
              <a:cs typeface="Times New Roman"/>
            </a:endParaRPr>
          </a:p>
          <a:p>
            <a:pPr marL="491054" indent="-474121" defTabSz="1219170">
              <a:spcBef>
                <a:spcPts val="267"/>
              </a:spcBef>
              <a:buFont typeface="Arial"/>
              <a:buChar char="•"/>
              <a:tabLst>
                <a:tab pos="490208" algn="l"/>
                <a:tab pos="491054" algn="l"/>
              </a:tabLst>
            </a:pPr>
            <a:r>
              <a:rPr sz="2667" spc="-7" dirty="0">
                <a:solidFill>
                  <a:srgbClr val="002060"/>
                </a:solidFill>
                <a:latin typeface="Times New Roman"/>
                <a:cs typeface="Times New Roman"/>
              </a:rPr>
              <a:t>Requirements for</a:t>
            </a:r>
            <a:r>
              <a:rPr sz="2667" spc="-27" dirty="0">
                <a:solidFill>
                  <a:srgbClr val="002060"/>
                </a:solidFill>
                <a:latin typeface="Times New Roman"/>
                <a:cs typeface="Times New Roman"/>
              </a:rPr>
              <a:t> </a:t>
            </a:r>
            <a:r>
              <a:rPr sz="2667" spc="-7" dirty="0">
                <a:solidFill>
                  <a:srgbClr val="002060"/>
                </a:solidFill>
                <a:latin typeface="Times New Roman"/>
                <a:cs typeface="Times New Roman"/>
              </a:rPr>
              <a:t>perception</a:t>
            </a:r>
            <a:endParaRPr sz="2667" dirty="0">
              <a:solidFill>
                <a:prstClr val="black"/>
              </a:solidFill>
              <a:latin typeface="Times New Roman"/>
              <a:cs typeface="Times New Roman"/>
            </a:endParaRPr>
          </a:p>
          <a:p>
            <a:pPr marL="491054" indent="-474121" defTabSz="1219170">
              <a:spcBef>
                <a:spcPts val="267"/>
              </a:spcBef>
              <a:buFont typeface="Arial"/>
              <a:buChar char="•"/>
              <a:tabLst>
                <a:tab pos="490208" algn="l"/>
                <a:tab pos="491054" algn="l"/>
              </a:tabLst>
            </a:pPr>
            <a:r>
              <a:rPr sz="2667" spc="-7" dirty="0">
                <a:solidFill>
                  <a:srgbClr val="002060"/>
                </a:solidFill>
                <a:latin typeface="Times New Roman"/>
                <a:cs typeface="Times New Roman"/>
              </a:rPr>
              <a:t>Driving decisions and</a:t>
            </a:r>
            <a:r>
              <a:rPr sz="2667" spc="-27" dirty="0">
                <a:solidFill>
                  <a:srgbClr val="002060"/>
                </a:solidFill>
                <a:latin typeface="Times New Roman"/>
                <a:cs typeface="Times New Roman"/>
              </a:rPr>
              <a:t> </a:t>
            </a:r>
            <a:r>
              <a:rPr sz="2667" spc="-7" dirty="0">
                <a:solidFill>
                  <a:srgbClr val="002060"/>
                </a:solidFill>
                <a:latin typeface="Times New Roman"/>
                <a:cs typeface="Times New Roman"/>
              </a:rPr>
              <a:t>actions</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1349939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2193"/>
              </a:lnSpc>
            </a:pPr>
            <a:fld id="{81D60167-4931-47E6-BA6A-407CBD079E47}" type="slidenum">
              <a:rPr dirty="0">
                <a:solidFill>
                  <a:prstClr val="black"/>
                </a:solidFill>
              </a:rPr>
              <a:pPr marL="33866" defTabSz="1219170">
                <a:lnSpc>
                  <a:spcPts val="2193"/>
                </a:lnSpc>
              </a:pPr>
              <a:t>20</a:t>
            </a:fld>
            <a:endParaRPr dirty="0">
              <a:solidFill>
                <a:prstClr val="black"/>
              </a:solidFill>
            </a:endParaRPr>
          </a:p>
        </p:txBody>
      </p:sp>
      <p:sp>
        <p:nvSpPr>
          <p:cNvPr id="2" name="object 2"/>
          <p:cNvSpPr txBox="1">
            <a:spLocks noGrp="1"/>
          </p:cNvSpPr>
          <p:nvPr>
            <p:ph type="title"/>
          </p:nvPr>
        </p:nvSpPr>
        <p:spPr>
          <a:xfrm>
            <a:off x="520568" y="681400"/>
            <a:ext cx="2010833" cy="632651"/>
          </a:xfrm>
          <a:prstGeom prst="rect">
            <a:avLst/>
          </a:prstGeom>
        </p:spPr>
        <p:txBody>
          <a:bodyPr vert="horz" wrap="square" lIns="0" tIns="16933" rIns="0" bIns="0" rtlCol="0">
            <a:spAutoFit/>
          </a:bodyPr>
          <a:lstStyle/>
          <a:p>
            <a:pPr marL="16933">
              <a:spcBef>
                <a:spcPts val="133"/>
              </a:spcBef>
            </a:pPr>
            <a:r>
              <a:rPr sz="4000" spc="-7" dirty="0"/>
              <a:t>Summary</a:t>
            </a:r>
            <a:endParaRPr sz="4000"/>
          </a:p>
        </p:txBody>
      </p:sp>
      <p:sp>
        <p:nvSpPr>
          <p:cNvPr id="3" name="object 3"/>
          <p:cNvSpPr txBox="1"/>
          <p:nvPr/>
        </p:nvSpPr>
        <p:spPr>
          <a:xfrm>
            <a:off x="702367" y="1664373"/>
            <a:ext cx="4902200" cy="1658830"/>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spc="-7" dirty="0">
                <a:solidFill>
                  <a:srgbClr val="002060"/>
                </a:solidFill>
                <a:latin typeface="Times New Roman"/>
                <a:cs typeface="Times New Roman"/>
              </a:rPr>
              <a:t>Basic</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definitions</a:t>
            </a:r>
            <a:endParaRPr sz="2667">
              <a:solidFill>
                <a:prstClr val="black"/>
              </a:solidFill>
              <a:latin typeface="Times New Roman"/>
              <a:cs typeface="Times New Roman"/>
            </a:endParaRPr>
          </a:p>
          <a:p>
            <a:pPr marL="491054" indent="-474121" defTabSz="1219170">
              <a:buFont typeface="Arial"/>
              <a:buChar char="●"/>
              <a:tabLst>
                <a:tab pos="490208" algn="l"/>
                <a:tab pos="491054" algn="l"/>
              </a:tabLst>
            </a:pPr>
            <a:r>
              <a:rPr sz="2667" spc="-7" dirty="0">
                <a:solidFill>
                  <a:srgbClr val="002060"/>
                </a:solidFill>
                <a:latin typeface="Times New Roman"/>
                <a:cs typeface="Times New Roman"/>
              </a:rPr>
              <a:t>Driving task</a:t>
            </a:r>
            <a:endParaRPr sz="2667">
              <a:solidFill>
                <a:prstClr val="black"/>
              </a:solidFill>
              <a:latin typeface="Times New Roman"/>
              <a:cs typeface="Times New Roman"/>
            </a:endParaRPr>
          </a:p>
          <a:p>
            <a:pPr marL="491054" indent="-474121" defTabSz="1219170">
              <a:buFont typeface="Arial"/>
              <a:buChar char="●"/>
              <a:tabLst>
                <a:tab pos="490208" algn="l"/>
                <a:tab pos="491054" algn="l"/>
              </a:tabLst>
            </a:pPr>
            <a:r>
              <a:rPr sz="2667" spc="-27" dirty="0">
                <a:solidFill>
                  <a:srgbClr val="002060"/>
                </a:solidFill>
                <a:latin typeface="Times New Roman"/>
                <a:cs typeface="Times New Roman"/>
              </a:rPr>
              <a:t>Taxonomy</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requirements</a:t>
            </a:r>
            <a:endParaRPr sz="2667">
              <a:solidFill>
                <a:prstClr val="black"/>
              </a:solidFill>
              <a:latin typeface="Times New Roman"/>
              <a:cs typeface="Times New Roman"/>
            </a:endParaRPr>
          </a:p>
          <a:p>
            <a:pPr marL="491054" indent="-474121" defTabSz="1219170">
              <a:buFont typeface="Arial"/>
              <a:buChar char="●"/>
              <a:tabLst>
                <a:tab pos="490208" algn="l"/>
                <a:tab pos="491054" algn="l"/>
              </a:tabLst>
            </a:pPr>
            <a:r>
              <a:rPr sz="2667" spc="-7" dirty="0">
                <a:solidFill>
                  <a:srgbClr val="002060"/>
                </a:solidFill>
                <a:latin typeface="Times New Roman"/>
                <a:cs typeface="Times New Roman"/>
              </a:rPr>
              <a:t>Levels </a:t>
            </a:r>
            <a:r>
              <a:rPr sz="2667" dirty="0">
                <a:solidFill>
                  <a:srgbClr val="002060"/>
                </a:solidFill>
                <a:latin typeface="Times New Roman"/>
                <a:cs typeface="Times New Roman"/>
              </a:rPr>
              <a:t>of </a:t>
            </a:r>
            <a:r>
              <a:rPr sz="2667" spc="-7" dirty="0">
                <a:solidFill>
                  <a:srgbClr val="002060"/>
                </a:solidFill>
                <a:latin typeface="Times New Roman"/>
                <a:cs typeface="Times New Roman"/>
              </a:rPr>
              <a:t>automation,</a:t>
            </a:r>
            <a:r>
              <a:rPr sz="2667" spc="-93" dirty="0">
                <a:solidFill>
                  <a:srgbClr val="002060"/>
                </a:solidFill>
                <a:latin typeface="Times New Roman"/>
                <a:cs typeface="Times New Roman"/>
              </a:rPr>
              <a:t> </a:t>
            </a:r>
            <a:r>
              <a:rPr sz="2667" spc="-7" dirty="0">
                <a:solidFill>
                  <a:srgbClr val="002060"/>
                </a:solidFill>
                <a:latin typeface="Times New Roman"/>
                <a:cs typeface="Times New Roman"/>
              </a:rPr>
              <a:t>taxonomy</a:t>
            </a:r>
            <a:endParaRPr sz="2667">
              <a:solidFill>
                <a:prstClr val="black"/>
              </a:solidFill>
              <a:latin typeface="Times New Roman"/>
              <a:cs typeface="Times New Roman"/>
            </a:endParaRPr>
          </a:p>
        </p:txBody>
      </p:sp>
    </p:spTree>
    <p:extLst>
      <p:ext uri="{BB962C8B-B14F-4D97-AF65-F5344CB8AC3E}">
        <p14:creationId xmlns:p14="http://schemas.microsoft.com/office/powerpoint/2010/main" val="482533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194" y="3183863"/>
            <a:ext cx="2263140" cy="345330"/>
          </a:xfrm>
          <a:prstGeom prst="rect">
            <a:avLst/>
          </a:prstGeom>
        </p:spPr>
        <p:txBody>
          <a:bodyPr vert="horz" wrap="square" lIns="0" tIns="16933" rIns="0" bIns="0" rtlCol="0">
            <a:spAutoFit/>
          </a:bodyPr>
          <a:lstStyle/>
          <a:p>
            <a:pPr marL="16933" defTabSz="1219170">
              <a:spcBef>
                <a:spcPts val="133"/>
              </a:spcBef>
            </a:pPr>
            <a:r>
              <a:rPr sz="2133" b="1" spc="-7" dirty="0">
                <a:solidFill>
                  <a:srgbClr val="4A66AC"/>
                </a:solidFill>
                <a:latin typeface="Times New Roman"/>
                <a:cs typeface="Times New Roman"/>
              </a:rPr>
              <a:t>Module </a:t>
            </a:r>
            <a:r>
              <a:rPr sz="2133" b="1" dirty="0">
                <a:solidFill>
                  <a:srgbClr val="4A66AC"/>
                </a:solidFill>
                <a:latin typeface="Times New Roman"/>
                <a:cs typeface="Times New Roman"/>
              </a:rPr>
              <a:t>1, </a:t>
            </a:r>
            <a:r>
              <a:rPr sz="2133" b="1" spc="-7" dirty="0">
                <a:solidFill>
                  <a:srgbClr val="4A66AC"/>
                </a:solidFill>
                <a:latin typeface="Times New Roman"/>
                <a:cs typeface="Times New Roman"/>
              </a:rPr>
              <a:t>Lesson</a:t>
            </a:r>
            <a:r>
              <a:rPr sz="2133" b="1" spc="-67" dirty="0">
                <a:solidFill>
                  <a:srgbClr val="4A66AC"/>
                </a:solidFill>
                <a:latin typeface="Times New Roman"/>
                <a:cs typeface="Times New Roman"/>
              </a:rPr>
              <a:t> </a:t>
            </a:r>
            <a:r>
              <a:rPr sz="2133" b="1" dirty="0">
                <a:solidFill>
                  <a:srgbClr val="4A66AC"/>
                </a:solidFill>
                <a:latin typeface="Times New Roman"/>
                <a:cs typeface="Times New Roman"/>
              </a:rPr>
              <a:t>2</a:t>
            </a:r>
            <a:endParaRPr sz="2133">
              <a:solidFill>
                <a:prstClr val="black"/>
              </a:solidFill>
              <a:latin typeface="Times New Roman"/>
              <a:cs typeface="Times New Roman"/>
            </a:endParaRPr>
          </a:p>
        </p:txBody>
      </p:sp>
      <p:sp>
        <p:nvSpPr>
          <p:cNvPr id="3" name="object 3"/>
          <p:cNvSpPr txBox="1"/>
          <p:nvPr/>
        </p:nvSpPr>
        <p:spPr>
          <a:xfrm>
            <a:off x="527214" y="1857299"/>
            <a:ext cx="7586980" cy="1494426"/>
          </a:xfrm>
          <a:prstGeom prst="rect">
            <a:avLst/>
          </a:prstGeom>
        </p:spPr>
        <p:txBody>
          <a:bodyPr vert="horz" wrap="square" lIns="0" tIns="16933" rIns="0" bIns="0" rtlCol="0">
            <a:spAutoFit/>
          </a:bodyPr>
          <a:lstStyle/>
          <a:p>
            <a:pPr marL="16933" defTabSz="1219170">
              <a:spcBef>
                <a:spcPts val="133"/>
              </a:spcBef>
            </a:pPr>
            <a:r>
              <a:rPr sz="4800" b="1" spc="-7" dirty="0">
                <a:solidFill>
                  <a:srgbClr val="FFFFFF"/>
                </a:solidFill>
                <a:latin typeface="Times New Roman"/>
                <a:cs typeface="Times New Roman"/>
              </a:rPr>
              <a:t>Requirements </a:t>
            </a:r>
            <a:r>
              <a:rPr sz="4800" b="1" dirty="0">
                <a:solidFill>
                  <a:srgbClr val="FFFFFF"/>
                </a:solidFill>
                <a:latin typeface="Times New Roman"/>
                <a:cs typeface="Times New Roman"/>
              </a:rPr>
              <a:t>for</a:t>
            </a:r>
            <a:r>
              <a:rPr sz="4800" b="1" spc="-27" dirty="0">
                <a:solidFill>
                  <a:srgbClr val="FFFFFF"/>
                </a:solidFill>
                <a:latin typeface="Times New Roman"/>
                <a:cs typeface="Times New Roman"/>
              </a:rPr>
              <a:t> </a:t>
            </a:r>
            <a:r>
              <a:rPr sz="4800" b="1" spc="-7" dirty="0" smtClean="0">
                <a:solidFill>
                  <a:srgbClr val="FFFFFF"/>
                </a:solidFill>
                <a:latin typeface="Times New Roman"/>
                <a:cs typeface="Times New Roman"/>
              </a:rPr>
              <a:t>Perception</a:t>
            </a:r>
            <a:r>
              <a:rPr lang="ja-JP" altLang="en-US" sz="4800" b="1" spc="-7" dirty="0" smtClean="0">
                <a:solidFill>
                  <a:srgbClr val="FFFFFF"/>
                </a:solidFill>
                <a:latin typeface="Times New Roman"/>
                <a:cs typeface="Times New Roman"/>
              </a:rPr>
              <a:t>（認知）</a:t>
            </a:r>
            <a:endParaRPr sz="4800" dirty="0">
              <a:solidFill>
                <a:prstClr val="black"/>
              </a:solidFill>
              <a:latin typeface="Times New Roman"/>
              <a:cs typeface="Times New Roman"/>
            </a:endParaRPr>
          </a:p>
        </p:txBody>
      </p:sp>
    </p:spTree>
    <p:extLst>
      <p:ext uri="{BB962C8B-B14F-4D97-AF65-F5344CB8AC3E}">
        <p14:creationId xmlns:p14="http://schemas.microsoft.com/office/powerpoint/2010/main" val="1381741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2065867" cy="571096"/>
          </a:xfrm>
          <a:prstGeom prst="rect">
            <a:avLst/>
          </a:prstGeom>
        </p:spPr>
        <p:txBody>
          <a:bodyPr vert="horz" wrap="square" lIns="0" tIns="16933" rIns="0" bIns="0" rtlCol="0">
            <a:spAutoFit/>
          </a:bodyPr>
          <a:lstStyle/>
          <a:p>
            <a:pPr marL="16933">
              <a:spcBef>
                <a:spcPts val="133"/>
              </a:spcBef>
            </a:pPr>
            <a:r>
              <a:rPr spc="-7" dirty="0"/>
              <a:t>Roughly</a:t>
            </a:r>
            <a:r>
              <a:rPr spc="-87" dirty="0"/>
              <a:t> </a:t>
            </a:r>
            <a:r>
              <a:rPr dirty="0"/>
              <a:t>...</a:t>
            </a:r>
          </a:p>
        </p:txBody>
      </p:sp>
      <p:sp>
        <p:nvSpPr>
          <p:cNvPr id="3" name="object 3"/>
          <p:cNvSpPr txBox="1"/>
          <p:nvPr/>
        </p:nvSpPr>
        <p:spPr>
          <a:xfrm>
            <a:off x="1860215" y="2104052"/>
            <a:ext cx="2877820" cy="2136482"/>
          </a:xfrm>
          <a:prstGeom prst="rect">
            <a:avLst/>
          </a:prstGeom>
          <a:solidFill>
            <a:srgbClr val="072C62"/>
          </a:solidFill>
          <a:ln w="9525">
            <a:solidFill>
              <a:srgbClr val="002060"/>
            </a:solidFill>
          </a:ln>
        </p:spPr>
        <p:txBody>
          <a:bodyPr vert="horz" wrap="square" lIns="0" tIns="0" rIns="0" bIns="0" rtlCol="0">
            <a:spAutoFit/>
          </a:bodyPr>
          <a:lstStyle/>
          <a:p>
            <a:pPr defTabSz="1219170"/>
            <a:endParaRPr sz="2667" dirty="0">
              <a:solidFill>
                <a:prstClr val="black"/>
              </a:solidFill>
              <a:latin typeface="Times New Roman"/>
              <a:cs typeface="Times New Roman"/>
            </a:endParaRPr>
          </a:p>
          <a:p>
            <a:pPr defTabSz="1219170">
              <a:spcBef>
                <a:spcPts val="60"/>
              </a:spcBef>
            </a:pPr>
            <a:endParaRPr sz="3933" dirty="0">
              <a:solidFill>
                <a:prstClr val="black"/>
              </a:solidFill>
              <a:latin typeface="Times New Roman"/>
              <a:cs typeface="Times New Roman"/>
            </a:endParaRPr>
          </a:p>
          <a:p>
            <a:pPr marL="257380" marR="246374" algn="ctr" defTabSz="1219170">
              <a:lnSpc>
                <a:spcPct val="99500"/>
              </a:lnSpc>
            </a:pPr>
            <a:r>
              <a:rPr sz="2400" b="1" spc="-7" dirty="0">
                <a:solidFill>
                  <a:srgbClr val="FFFFFF"/>
                </a:solidFill>
                <a:latin typeface="Arial Narrow"/>
                <a:cs typeface="Arial Narrow"/>
              </a:rPr>
              <a:t>Analyze </a:t>
            </a:r>
            <a:r>
              <a:rPr sz="2400" b="1" spc="-7" dirty="0">
                <a:solidFill>
                  <a:srgbClr val="FF0000"/>
                </a:solidFill>
                <a:latin typeface="Arial Narrow"/>
                <a:cs typeface="Arial Narrow"/>
              </a:rPr>
              <a:t>ego</a:t>
            </a:r>
            <a:r>
              <a:rPr sz="2400" b="1" spc="-60" dirty="0">
                <a:solidFill>
                  <a:srgbClr val="FF0000"/>
                </a:solidFill>
                <a:latin typeface="Arial Narrow"/>
                <a:cs typeface="Arial Narrow"/>
              </a:rPr>
              <a:t> </a:t>
            </a:r>
            <a:r>
              <a:rPr sz="2400" b="1" spc="-7" dirty="0">
                <a:solidFill>
                  <a:srgbClr val="FF0000"/>
                </a:solidFill>
                <a:latin typeface="Arial Narrow"/>
                <a:cs typeface="Arial Narrow"/>
              </a:rPr>
              <a:t>motion  </a:t>
            </a:r>
            <a:r>
              <a:rPr sz="2400" b="1" dirty="0">
                <a:solidFill>
                  <a:srgbClr val="FFFFFF"/>
                </a:solidFill>
                <a:latin typeface="Arial Narrow"/>
                <a:cs typeface="Arial Narrow"/>
              </a:rPr>
              <a:t>&amp; </a:t>
            </a:r>
            <a:r>
              <a:rPr sz="2400" b="1" spc="-7" dirty="0">
                <a:solidFill>
                  <a:srgbClr val="FF0000"/>
                </a:solidFill>
                <a:latin typeface="Arial Narrow"/>
                <a:cs typeface="Arial Narrow"/>
              </a:rPr>
              <a:t>environment</a:t>
            </a:r>
            <a:r>
              <a:rPr sz="2400" b="1" spc="-7" dirty="0">
                <a:solidFill>
                  <a:srgbClr val="FFFFFF"/>
                </a:solidFill>
                <a:latin typeface="Arial Narrow"/>
                <a:cs typeface="Arial Narrow"/>
              </a:rPr>
              <a:t>  (perception)</a:t>
            </a:r>
            <a:endParaRPr sz="2400" dirty="0">
              <a:solidFill>
                <a:prstClr val="black"/>
              </a:solidFill>
              <a:latin typeface="Arial Narrow"/>
              <a:cs typeface="Arial Narrow"/>
            </a:endParaRPr>
          </a:p>
        </p:txBody>
      </p:sp>
      <p:sp>
        <p:nvSpPr>
          <p:cNvPr id="4" name="object 4"/>
          <p:cNvSpPr txBox="1"/>
          <p:nvPr/>
        </p:nvSpPr>
        <p:spPr>
          <a:xfrm>
            <a:off x="5838245" y="2110853"/>
            <a:ext cx="2876127" cy="2136482"/>
          </a:xfrm>
          <a:prstGeom prst="rect">
            <a:avLst/>
          </a:prstGeom>
          <a:solidFill>
            <a:srgbClr val="072C62"/>
          </a:solidFill>
          <a:ln w="9525">
            <a:solidFill>
              <a:srgbClr val="002060"/>
            </a:solidFill>
          </a:ln>
        </p:spPr>
        <p:txBody>
          <a:bodyPr vert="horz" wrap="square" lIns="0" tIns="0" rIns="0" bIns="0" rtlCol="0">
            <a:spAutoFit/>
          </a:bodyPr>
          <a:lstStyle/>
          <a:p>
            <a:pPr defTabSz="1219170"/>
            <a:endParaRPr sz="2667">
              <a:solidFill>
                <a:prstClr val="black"/>
              </a:solidFill>
              <a:latin typeface="Times New Roman"/>
              <a:cs typeface="Times New Roman"/>
            </a:endParaRPr>
          </a:p>
          <a:p>
            <a:pPr defTabSz="1219170">
              <a:spcBef>
                <a:spcPts val="60"/>
              </a:spcBef>
            </a:pPr>
            <a:endParaRPr sz="3933">
              <a:solidFill>
                <a:prstClr val="black"/>
              </a:solidFill>
              <a:latin typeface="Times New Roman"/>
              <a:cs typeface="Times New Roman"/>
            </a:endParaRPr>
          </a:p>
          <a:p>
            <a:pPr marL="448722" marR="440256" indent="1693" algn="ctr" defTabSz="1219170">
              <a:lnSpc>
                <a:spcPct val="99500"/>
              </a:lnSpc>
            </a:pPr>
            <a:r>
              <a:rPr sz="2400" b="1" spc="-7" dirty="0">
                <a:solidFill>
                  <a:srgbClr val="FFFFFF"/>
                </a:solidFill>
                <a:latin typeface="Arial Narrow"/>
                <a:cs typeface="Arial Narrow"/>
              </a:rPr>
              <a:t>Decide on and  plan </a:t>
            </a:r>
            <a:r>
              <a:rPr sz="2400" b="1" dirty="0">
                <a:solidFill>
                  <a:srgbClr val="FFFFFF"/>
                </a:solidFill>
                <a:latin typeface="Arial Narrow"/>
                <a:cs typeface="Arial Narrow"/>
              </a:rPr>
              <a:t>a</a:t>
            </a:r>
            <a:r>
              <a:rPr sz="2400" b="1" spc="-60" dirty="0">
                <a:solidFill>
                  <a:srgbClr val="FFFFFF"/>
                </a:solidFill>
                <a:latin typeface="Arial Narrow"/>
                <a:cs typeface="Arial Narrow"/>
              </a:rPr>
              <a:t> </a:t>
            </a:r>
            <a:r>
              <a:rPr sz="2400" b="1" spc="-7" dirty="0">
                <a:solidFill>
                  <a:srgbClr val="FFFFFF"/>
                </a:solidFill>
                <a:latin typeface="Arial Narrow"/>
                <a:cs typeface="Arial Narrow"/>
              </a:rPr>
              <a:t>maneuver  (planning)</a:t>
            </a:r>
            <a:endParaRPr sz="2400">
              <a:solidFill>
                <a:prstClr val="black"/>
              </a:solidFill>
              <a:latin typeface="Arial Narrow"/>
              <a:cs typeface="Arial Narrow"/>
            </a:endParaRPr>
          </a:p>
        </p:txBody>
      </p:sp>
      <p:sp>
        <p:nvSpPr>
          <p:cNvPr id="5" name="object 5"/>
          <p:cNvSpPr/>
          <p:nvPr/>
        </p:nvSpPr>
        <p:spPr>
          <a:xfrm>
            <a:off x="4737573" y="3576999"/>
            <a:ext cx="1100667" cy="114300"/>
          </a:xfrm>
          <a:custGeom>
            <a:avLst/>
            <a:gdLst/>
            <a:ahLst/>
            <a:cxnLst/>
            <a:rect l="l" t="t" r="r" b="b"/>
            <a:pathLst>
              <a:path w="825500" h="85725">
                <a:moveTo>
                  <a:pt x="176" y="24002"/>
                </a:moveTo>
                <a:lnTo>
                  <a:pt x="0" y="52577"/>
                </a:lnTo>
                <a:lnTo>
                  <a:pt x="739691" y="57148"/>
                </a:lnTo>
                <a:lnTo>
                  <a:pt x="739514" y="85722"/>
                </a:lnTo>
                <a:lnTo>
                  <a:pt x="825502" y="43390"/>
                </a:lnTo>
                <a:lnTo>
                  <a:pt x="796320" y="28573"/>
                </a:lnTo>
                <a:lnTo>
                  <a:pt x="739867" y="28573"/>
                </a:lnTo>
                <a:lnTo>
                  <a:pt x="176" y="24002"/>
                </a:lnTo>
                <a:close/>
              </a:path>
              <a:path w="825500" h="85725">
                <a:moveTo>
                  <a:pt x="740044" y="0"/>
                </a:moveTo>
                <a:lnTo>
                  <a:pt x="739867" y="28573"/>
                </a:lnTo>
                <a:lnTo>
                  <a:pt x="796320" y="28573"/>
                </a:lnTo>
                <a:lnTo>
                  <a:pt x="740044" y="0"/>
                </a:lnTo>
                <a:close/>
              </a:path>
            </a:pathLst>
          </a:custGeom>
          <a:solidFill>
            <a:srgbClr val="002060"/>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606512" y="3571525"/>
            <a:ext cx="1253913" cy="114300"/>
          </a:xfrm>
          <a:custGeom>
            <a:avLst/>
            <a:gdLst/>
            <a:ahLst/>
            <a:cxnLst/>
            <a:rect l="l" t="t" r="r" b="b"/>
            <a:pathLst>
              <a:path w="940435" h="85725">
                <a:moveTo>
                  <a:pt x="911168" y="57148"/>
                </a:moveTo>
                <a:lnTo>
                  <a:pt x="854631" y="57148"/>
                </a:lnTo>
                <a:lnTo>
                  <a:pt x="854786" y="85723"/>
                </a:lnTo>
                <a:lnTo>
                  <a:pt x="911168" y="57148"/>
                </a:lnTo>
                <a:close/>
              </a:path>
              <a:path w="940435" h="85725">
                <a:moveTo>
                  <a:pt x="854321" y="0"/>
                </a:moveTo>
                <a:lnTo>
                  <a:pt x="854476" y="28575"/>
                </a:lnTo>
                <a:lnTo>
                  <a:pt x="0" y="33209"/>
                </a:lnTo>
                <a:lnTo>
                  <a:pt x="154" y="61784"/>
                </a:lnTo>
                <a:lnTo>
                  <a:pt x="911168" y="57148"/>
                </a:lnTo>
                <a:lnTo>
                  <a:pt x="940277" y="42396"/>
                </a:lnTo>
                <a:lnTo>
                  <a:pt x="854321" y="0"/>
                </a:lnTo>
                <a:close/>
              </a:path>
            </a:pathLst>
          </a:custGeom>
          <a:solidFill>
            <a:srgbClr val="002060"/>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8714165" y="3577707"/>
            <a:ext cx="1253913" cy="114300"/>
          </a:xfrm>
          <a:custGeom>
            <a:avLst/>
            <a:gdLst/>
            <a:ahLst/>
            <a:cxnLst/>
            <a:rect l="l" t="t" r="r" b="b"/>
            <a:pathLst>
              <a:path w="940434" h="85725">
                <a:moveTo>
                  <a:pt x="911168" y="57148"/>
                </a:moveTo>
                <a:lnTo>
                  <a:pt x="854631" y="57148"/>
                </a:lnTo>
                <a:lnTo>
                  <a:pt x="854786" y="85723"/>
                </a:lnTo>
                <a:lnTo>
                  <a:pt x="911168" y="57148"/>
                </a:lnTo>
                <a:close/>
              </a:path>
              <a:path w="940434" h="85725">
                <a:moveTo>
                  <a:pt x="854321" y="0"/>
                </a:moveTo>
                <a:lnTo>
                  <a:pt x="854476" y="28575"/>
                </a:lnTo>
                <a:lnTo>
                  <a:pt x="0" y="33209"/>
                </a:lnTo>
                <a:lnTo>
                  <a:pt x="154" y="61784"/>
                </a:lnTo>
                <a:lnTo>
                  <a:pt x="911168" y="57148"/>
                </a:lnTo>
                <a:lnTo>
                  <a:pt x="940277" y="42396"/>
                </a:lnTo>
                <a:lnTo>
                  <a:pt x="854321" y="0"/>
                </a:lnTo>
                <a:close/>
              </a:path>
            </a:pathLst>
          </a:custGeom>
          <a:solidFill>
            <a:srgbClr val="002060"/>
          </a:solidFill>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548920" y="2914541"/>
            <a:ext cx="711200" cy="427532"/>
          </a:xfrm>
          <a:prstGeom prst="rect">
            <a:avLst/>
          </a:prstGeom>
        </p:spPr>
        <p:txBody>
          <a:bodyPr vert="horz" wrap="square" lIns="0" tIns="16933" rIns="0" bIns="0" rtlCol="0">
            <a:spAutoFit/>
          </a:bodyPr>
          <a:lstStyle/>
          <a:p>
            <a:pPr marL="16933" defTabSz="1219170">
              <a:spcBef>
                <a:spcPts val="133"/>
              </a:spcBef>
            </a:pPr>
            <a:r>
              <a:rPr sz="2667" b="1" spc="-13" dirty="0">
                <a:solidFill>
                  <a:srgbClr val="002060"/>
                </a:solidFill>
                <a:latin typeface="Arial Narrow"/>
                <a:cs typeface="Arial Narrow"/>
              </a:rPr>
              <a:t>I</a:t>
            </a:r>
            <a:r>
              <a:rPr sz="2667" b="1" spc="-7" dirty="0">
                <a:solidFill>
                  <a:srgbClr val="002060"/>
                </a:solidFill>
                <a:latin typeface="Arial Narrow"/>
                <a:cs typeface="Arial Narrow"/>
              </a:rPr>
              <a:t>npu</a:t>
            </a:r>
            <a:r>
              <a:rPr sz="2667" b="1" dirty="0">
                <a:solidFill>
                  <a:srgbClr val="002060"/>
                </a:solidFill>
                <a:latin typeface="Arial Narrow"/>
                <a:cs typeface="Arial Narrow"/>
              </a:rPr>
              <a:t>t</a:t>
            </a:r>
            <a:endParaRPr sz="2667">
              <a:solidFill>
                <a:prstClr val="black"/>
              </a:solidFill>
              <a:latin typeface="Arial Narrow"/>
              <a:cs typeface="Arial Narrow"/>
            </a:endParaRPr>
          </a:p>
        </p:txBody>
      </p:sp>
      <p:sp>
        <p:nvSpPr>
          <p:cNvPr id="9" name="object 9"/>
          <p:cNvSpPr txBox="1"/>
          <p:nvPr/>
        </p:nvSpPr>
        <p:spPr>
          <a:xfrm>
            <a:off x="9144556" y="2914541"/>
            <a:ext cx="728133"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060"/>
                </a:solidFill>
                <a:latin typeface="Arial Narrow"/>
                <a:cs typeface="Arial Narrow"/>
              </a:rPr>
              <a:t>Dr</a:t>
            </a:r>
            <a:r>
              <a:rPr sz="2667" b="1" spc="-13" dirty="0">
                <a:solidFill>
                  <a:srgbClr val="002060"/>
                </a:solidFill>
                <a:latin typeface="Arial Narrow"/>
                <a:cs typeface="Arial Narrow"/>
              </a:rPr>
              <a:t>i</a:t>
            </a:r>
            <a:r>
              <a:rPr sz="2667" b="1" spc="-7" dirty="0">
                <a:solidFill>
                  <a:srgbClr val="002060"/>
                </a:solidFill>
                <a:latin typeface="Arial Narrow"/>
                <a:cs typeface="Arial Narrow"/>
              </a:rPr>
              <a:t>v</a:t>
            </a:r>
            <a:r>
              <a:rPr sz="2667" b="1" dirty="0">
                <a:solidFill>
                  <a:srgbClr val="002060"/>
                </a:solidFill>
                <a:latin typeface="Arial Narrow"/>
                <a:cs typeface="Arial Narrow"/>
              </a:rPr>
              <a:t>e</a:t>
            </a:r>
            <a:endParaRPr sz="2667">
              <a:solidFill>
                <a:prstClr val="black"/>
              </a:solidFill>
              <a:latin typeface="Arial Narrow"/>
              <a:cs typeface="Arial Narrow"/>
            </a:endParaRPr>
          </a:p>
        </p:txBody>
      </p:sp>
    </p:spTree>
    <p:extLst>
      <p:ext uri="{BB962C8B-B14F-4D97-AF65-F5344CB8AC3E}">
        <p14:creationId xmlns:p14="http://schemas.microsoft.com/office/powerpoint/2010/main" val="2823698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691467" cy="571096"/>
          </a:xfrm>
          <a:prstGeom prst="rect">
            <a:avLst/>
          </a:prstGeom>
        </p:spPr>
        <p:txBody>
          <a:bodyPr vert="horz" wrap="square" lIns="0" tIns="16933" rIns="0" bIns="0" rtlCol="0">
            <a:spAutoFit/>
          </a:bodyPr>
          <a:lstStyle/>
          <a:p>
            <a:pPr marL="16933">
              <a:spcBef>
                <a:spcPts val="133"/>
              </a:spcBef>
            </a:pPr>
            <a:r>
              <a:rPr dirty="0"/>
              <a:t>What </a:t>
            </a:r>
            <a:r>
              <a:rPr spc="-7" dirty="0"/>
              <a:t>is</a:t>
            </a:r>
            <a:r>
              <a:rPr spc="-80" dirty="0"/>
              <a:t> </a:t>
            </a:r>
            <a:r>
              <a:rPr spc="-7" dirty="0"/>
              <a:t>perception?</a:t>
            </a:r>
          </a:p>
        </p:txBody>
      </p:sp>
      <p:sp>
        <p:nvSpPr>
          <p:cNvPr id="3" name="object 3"/>
          <p:cNvSpPr txBox="1"/>
          <p:nvPr/>
        </p:nvSpPr>
        <p:spPr>
          <a:xfrm>
            <a:off x="527214" y="1484920"/>
            <a:ext cx="8078047" cy="244682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113" dirty="0">
                <a:solidFill>
                  <a:srgbClr val="002060"/>
                </a:solidFill>
                <a:latin typeface="Times New Roman"/>
                <a:cs typeface="Times New Roman"/>
              </a:rPr>
              <a:t>We </a:t>
            </a:r>
            <a:r>
              <a:rPr sz="2667" dirty="0">
                <a:solidFill>
                  <a:srgbClr val="002060"/>
                </a:solidFill>
                <a:latin typeface="Times New Roman"/>
                <a:cs typeface="Times New Roman"/>
              </a:rPr>
              <a:t>want </a:t>
            </a:r>
            <a:r>
              <a:rPr sz="2667" spc="-7" dirty="0">
                <a:solidFill>
                  <a:srgbClr val="002060"/>
                </a:solidFill>
                <a:latin typeface="Times New Roman"/>
                <a:cs typeface="Times New Roman"/>
              </a:rPr>
              <a:t>to make sense </a:t>
            </a:r>
            <a:r>
              <a:rPr sz="2667" dirty="0">
                <a:solidFill>
                  <a:srgbClr val="002060"/>
                </a:solidFill>
                <a:latin typeface="Times New Roman"/>
                <a:cs typeface="Times New Roman"/>
              </a:rPr>
              <a:t>of </a:t>
            </a:r>
            <a:r>
              <a:rPr sz="2667" spc="-7" dirty="0">
                <a:solidFill>
                  <a:srgbClr val="002060"/>
                </a:solidFill>
                <a:latin typeface="Times New Roman"/>
                <a:cs typeface="Times New Roman"/>
              </a:rPr>
              <a:t>the environment and</a:t>
            </a:r>
            <a:r>
              <a:rPr sz="2667" spc="47" dirty="0">
                <a:solidFill>
                  <a:srgbClr val="002060"/>
                </a:solidFill>
                <a:latin typeface="Times New Roman"/>
                <a:cs typeface="Times New Roman"/>
              </a:rPr>
              <a:t> </a:t>
            </a:r>
            <a:r>
              <a:rPr sz="2667" spc="-7" dirty="0">
                <a:solidFill>
                  <a:srgbClr val="002060"/>
                </a:solidFill>
                <a:latin typeface="Times New Roman"/>
                <a:cs typeface="Times New Roman"/>
              </a:rPr>
              <a:t>ourselves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60" dirty="0">
                <a:solidFill>
                  <a:srgbClr val="002060"/>
                </a:solidFill>
                <a:latin typeface="Times New Roman"/>
                <a:cs typeface="Times New Roman"/>
              </a:rPr>
              <a:t>Two</a:t>
            </a:r>
            <a:r>
              <a:rPr sz="2667" spc="-113" dirty="0">
                <a:solidFill>
                  <a:srgbClr val="002060"/>
                </a:solidFill>
                <a:latin typeface="Times New Roman"/>
                <a:cs typeface="Times New Roman"/>
              </a:rPr>
              <a:t> </a:t>
            </a:r>
            <a:r>
              <a:rPr sz="2667" spc="-7" dirty="0">
                <a:solidFill>
                  <a:srgbClr val="002060"/>
                </a:solidFill>
                <a:latin typeface="Times New Roman"/>
                <a:cs typeface="Times New Roman"/>
              </a:rPr>
              <a:t>things:</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a:t>
            </a:r>
            <a:r>
              <a:rPr sz="2133" spc="-393" dirty="0">
                <a:solidFill>
                  <a:srgbClr val="002060"/>
                </a:solidFill>
                <a:latin typeface="Courier New"/>
                <a:cs typeface="Courier New"/>
              </a:rPr>
              <a:t> </a:t>
            </a:r>
            <a:r>
              <a:rPr sz="2133" dirty="0" smtClean="0">
                <a:solidFill>
                  <a:srgbClr val="002060"/>
                </a:solidFill>
                <a:latin typeface="Times New Roman"/>
                <a:cs typeface="Times New Roman"/>
              </a:rPr>
              <a:t>identification</a:t>
            </a:r>
            <a:r>
              <a:rPr lang="ja-JP" altLang="en-US" sz="2133" dirty="0" smtClean="0">
                <a:solidFill>
                  <a:srgbClr val="002060"/>
                </a:solidFill>
                <a:latin typeface="Times New Roman"/>
                <a:cs typeface="Times New Roman"/>
              </a:rPr>
              <a:t>（識別）</a:t>
            </a:r>
            <a:endParaRPr sz="2133" dirty="0">
              <a:solidFill>
                <a:prstClr val="black"/>
              </a:solidFill>
              <a:latin typeface="Times New Roman"/>
              <a:cs typeface="Times New Roman"/>
            </a:endParaRPr>
          </a:p>
          <a:p>
            <a:pPr marL="489361" defTabSz="1219170">
              <a:spcBef>
                <a:spcPts val="280"/>
              </a:spcBef>
            </a:pPr>
            <a:r>
              <a:rPr sz="2133" dirty="0">
                <a:solidFill>
                  <a:srgbClr val="002060"/>
                </a:solidFill>
                <a:latin typeface="Courier New"/>
                <a:cs typeface="Courier New"/>
              </a:rPr>
              <a:t>o </a:t>
            </a:r>
            <a:r>
              <a:rPr sz="2133" u="heavy" dirty="0">
                <a:solidFill>
                  <a:srgbClr val="002060"/>
                </a:solidFill>
                <a:uFill>
                  <a:solidFill>
                    <a:srgbClr val="69D925"/>
                  </a:solidFill>
                </a:uFill>
                <a:latin typeface="Times New Roman"/>
                <a:cs typeface="Times New Roman"/>
              </a:rPr>
              <a:t>understanding</a:t>
            </a:r>
            <a:r>
              <a:rPr sz="2133" u="heavy" spc="-305" dirty="0">
                <a:solidFill>
                  <a:srgbClr val="002060"/>
                </a:solidFill>
                <a:uFill>
                  <a:solidFill>
                    <a:srgbClr val="69D925"/>
                  </a:solidFill>
                </a:uFill>
                <a:latin typeface="Times New Roman"/>
                <a:cs typeface="Times New Roman"/>
              </a:rPr>
              <a:t> </a:t>
            </a:r>
            <a:r>
              <a:rPr sz="2133" u="heavy" dirty="0" smtClean="0">
                <a:solidFill>
                  <a:srgbClr val="002060"/>
                </a:solidFill>
                <a:uFill>
                  <a:solidFill>
                    <a:srgbClr val="69D925"/>
                  </a:solidFill>
                </a:uFill>
                <a:latin typeface="Times New Roman"/>
                <a:cs typeface="Times New Roman"/>
              </a:rPr>
              <a:t>motion</a:t>
            </a:r>
            <a:r>
              <a:rPr lang="ja-JP" altLang="en-US" sz="2133" u="heavy" dirty="0" smtClean="0">
                <a:solidFill>
                  <a:srgbClr val="002060"/>
                </a:solidFill>
                <a:uFill>
                  <a:solidFill>
                    <a:srgbClr val="69D925"/>
                  </a:solidFill>
                </a:uFill>
                <a:latin typeface="Times New Roman"/>
                <a:cs typeface="Times New Roman"/>
              </a:rPr>
              <a:t>（予測）</a:t>
            </a:r>
            <a:endParaRPr sz="2133" dirty="0">
              <a:solidFill>
                <a:prstClr val="black"/>
              </a:solidFill>
              <a:latin typeface="Times New Roman"/>
              <a:cs typeface="Times New Roman"/>
            </a:endParaRPr>
          </a:p>
          <a:p>
            <a:pPr marL="303098" indent="-286165" defTabSz="1219170">
              <a:spcBef>
                <a:spcPts val="240"/>
              </a:spcBef>
              <a:buFont typeface="Arial"/>
              <a:buChar char="•"/>
              <a:tabLst>
                <a:tab pos="303098" algn="l"/>
              </a:tabLst>
            </a:pPr>
            <a:r>
              <a:rPr sz="2667" spc="-7" dirty="0">
                <a:solidFill>
                  <a:srgbClr val="002060"/>
                </a:solidFill>
                <a:latin typeface="Times New Roman"/>
                <a:cs typeface="Times New Roman"/>
              </a:rPr>
              <a:t>Why?</a:t>
            </a:r>
            <a:endParaRPr sz="2667" dirty="0">
              <a:solidFill>
                <a:prstClr val="black"/>
              </a:solidFill>
              <a:latin typeface="Times New Roman"/>
              <a:cs typeface="Times New Roman"/>
            </a:endParaRPr>
          </a:p>
          <a:p>
            <a:pPr marL="489361" defTabSz="1219170">
              <a:spcBef>
                <a:spcPts val="313"/>
              </a:spcBef>
            </a:pPr>
            <a:r>
              <a:rPr sz="2133" dirty="0">
                <a:solidFill>
                  <a:srgbClr val="002060"/>
                </a:solidFill>
                <a:latin typeface="Courier New"/>
                <a:cs typeface="Courier New"/>
              </a:rPr>
              <a:t>o </a:t>
            </a:r>
            <a:r>
              <a:rPr sz="2133" dirty="0">
                <a:solidFill>
                  <a:srgbClr val="002060"/>
                </a:solidFill>
                <a:latin typeface="Times New Roman"/>
                <a:cs typeface="Times New Roman"/>
              </a:rPr>
              <a:t>to inform our driving</a:t>
            </a:r>
            <a:r>
              <a:rPr sz="2133" spc="-305" dirty="0">
                <a:solidFill>
                  <a:srgbClr val="002060"/>
                </a:solidFill>
                <a:latin typeface="Times New Roman"/>
                <a:cs typeface="Times New Roman"/>
              </a:rPr>
              <a:t> </a:t>
            </a:r>
            <a:r>
              <a:rPr sz="2133" dirty="0">
                <a:solidFill>
                  <a:srgbClr val="002060"/>
                </a:solidFill>
                <a:latin typeface="Times New Roman"/>
                <a:cs typeface="Times New Roman"/>
              </a:rPr>
              <a:t>decisions</a:t>
            </a:r>
            <a:endParaRPr sz="2133" dirty="0">
              <a:solidFill>
                <a:prstClr val="black"/>
              </a:solidFill>
              <a:latin typeface="Times New Roman"/>
              <a:cs typeface="Times New Roman"/>
            </a:endParaRPr>
          </a:p>
        </p:txBody>
      </p:sp>
      <p:sp>
        <p:nvSpPr>
          <p:cNvPr id="7" name="object 7"/>
          <p:cNvSpPr txBox="1"/>
          <p:nvPr/>
        </p:nvSpPr>
        <p:spPr>
          <a:xfrm>
            <a:off x="4566237" y="487659"/>
            <a:ext cx="3454400"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the </a:t>
            </a:r>
            <a:r>
              <a:rPr sz="1333" dirty="0">
                <a:solidFill>
                  <a:prstClr val="black"/>
                </a:solidFill>
                <a:latin typeface="Arial"/>
                <a:cs typeface="Arial"/>
              </a:rPr>
              <a:t>quality of being aware of things through</a:t>
            </a:r>
            <a:r>
              <a:rPr sz="1333" spc="-120" dirty="0">
                <a:solidFill>
                  <a:prstClr val="black"/>
                </a:solidFill>
                <a:latin typeface="Arial"/>
                <a:cs typeface="Arial"/>
              </a:rPr>
              <a:t> </a:t>
            </a:r>
            <a:r>
              <a:rPr lang="en-US" sz="1333" spc="-120" dirty="0" smtClean="0">
                <a:solidFill>
                  <a:prstClr val="black"/>
                </a:solidFill>
                <a:latin typeface="Arial"/>
                <a:cs typeface="Arial"/>
              </a:rPr>
              <a:t>the </a:t>
            </a:r>
            <a:r>
              <a:rPr sz="1333" dirty="0" smtClean="0">
                <a:solidFill>
                  <a:prstClr val="black"/>
                </a:solidFill>
                <a:latin typeface="Arial"/>
                <a:cs typeface="Arial"/>
              </a:rPr>
              <a:t>physical </a:t>
            </a:r>
            <a:r>
              <a:rPr sz="1333" dirty="0">
                <a:solidFill>
                  <a:prstClr val="black"/>
                </a:solidFill>
                <a:latin typeface="Arial"/>
                <a:cs typeface="Arial"/>
              </a:rPr>
              <a:t>senses, especially</a:t>
            </a:r>
            <a:r>
              <a:rPr sz="1333" spc="-20" dirty="0">
                <a:solidFill>
                  <a:prstClr val="black"/>
                </a:solidFill>
                <a:latin typeface="Arial"/>
                <a:cs typeface="Arial"/>
              </a:rPr>
              <a:t> </a:t>
            </a:r>
            <a:r>
              <a:rPr sz="1333" dirty="0">
                <a:solidFill>
                  <a:prstClr val="black"/>
                </a:solidFill>
                <a:latin typeface="Arial"/>
                <a:cs typeface="Arial"/>
              </a:rPr>
              <a:t>sight.</a:t>
            </a:r>
          </a:p>
        </p:txBody>
      </p:sp>
    </p:spTree>
    <p:extLst>
      <p:ext uri="{BB962C8B-B14F-4D97-AF65-F5344CB8AC3E}">
        <p14:creationId xmlns:p14="http://schemas.microsoft.com/office/powerpoint/2010/main" val="2184307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3"/>
            <a:ext cx="4518660" cy="836982"/>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Static </a:t>
            </a:r>
            <a:r>
              <a:rPr sz="2667" spc="-7" dirty="0">
                <a:solidFill>
                  <a:srgbClr val="002060"/>
                </a:solidFill>
                <a:latin typeface="Times New Roman"/>
                <a:cs typeface="Times New Roman"/>
              </a:rPr>
              <a:t>objects</a:t>
            </a:r>
            <a:endParaRPr sz="2667">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a:t>
            </a:r>
            <a:r>
              <a:rPr sz="2133" spc="-387" dirty="0">
                <a:solidFill>
                  <a:srgbClr val="002060"/>
                </a:solidFill>
                <a:latin typeface="Courier New"/>
                <a:cs typeface="Courier New"/>
              </a:rPr>
              <a:t> </a:t>
            </a:r>
            <a:r>
              <a:rPr sz="2133" spc="-7" dirty="0">
                <a:solidFill>
                  <a:srgbClr val="002060"/>
                </a:solidFill>
                <a:latin typeface="Times New Roman"/>
                <a:cs typeface="Times New Roman"/>
              </a:rPr>
              <a:t>Road </a:t>
            </a:r>
            <a:r>
              <a:rPr sz="2133" dirty="0">
                <a:solidFill>
                  <a:srgbClr val="002060"/>
                </a:solidFill>
                <a:latin typeface="Times New Roman"/>
                <a:cs typeface="Times New Roman"/>
              </a:rPr>
              <a:t>and lane markings (on-road)</a:t>
            </a:r>
            <a:endParaRPr sz="2133">
              <a:solidFill>
                <a:prstClr val="black"/>
              </a:solidFill>
              <a:latin typeface="Times New Roman"/>
              <a:cs typeface="Times New Roman"/>
            </a:endParaRPr>
          </a:p>
        </p:txBody>
      </p:sp>
      <p:sp>
        <p:nvSpPr>
          <p:cNvPr id="4" name="object 4"/>
          <p:cNvSpPr/>
          <p:nvPr/>
        </p:nvSpPr>
        <p:spPr>
          <a:xfrm>
            <a:off x="6371207" y="3478868"/>
            <a:ext cx="2770517" cy="287552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3224302" y="3478862"/>
            <a:ext cx="2770532" cy="287551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216591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2"/>
            <a:ext cx="4518660" cy="1531915"/>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Static </a:t>
            </a:r>
            <a:r>
              <a:rPr sz="2667" spc="-7" dirty="0">
                <a:solidFill>
                  <a:srgbClr val="002060"/>
                </a:solidFill>
                <a:latin typeface="Times New Roman"/>
                <a:cs typeface="Times New Roman"/>
              </a:rPr>
              <a:t>objects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and lane markings</a:t>
            </a:r>
            <a:r>
              <a:rPr sz="2133" spc="-80" dirty="0">
                <a:solidFill>
                  <a:srgbClr val="002060"/>
                </a:solidFill>
                <a:latin typeface="Times New Roman"/>
                <a:cs typeface="Times New Roman"/>
              </a:rPr>
              <a:t> </a:t>
            </a:r>
            <a:r>
              <a:rPr sz="2133" dirty="0">
                <a:solidFill>
                  <a:srgbClr val="002060"/>
                </a:solidFill>
                <a:latin typeface="Times New Roman"/>
                <a:cs typeface="Times New Roman"/>
              </a:rPr>
              <a:t>(on-road)</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smtClean="0">
                <a:solidFill>
                  <a:srgbClr val="002060"/>
                </a:solidFill>
                <a:latin typeface="Times New Roman"/>
                <a:cs typeface="Times New Roman"/>
              </a:rPr>
              <a:t>Curbs</a:t>
            </a:r>
            <a:r>
              <a:rPr lang="ja-JP" altLang="en-US" sz="2133" spc="-7" dirty="0" smtClean="0">
                <a:solidFill>
                  <a:srgbClr val="002060"/>
                </a:solidFill>
                <a:latin typeface="Times New Roman"/>
                <a:cs typeface="Times New Roman"/>
              </a:rPr>
              <a:t>（縁石、えんせき）</a:t>
            </a:r>
            <a:r>
              <a:rPr sz="2133" spc="-7" dirty="0" smtClean="0">
                <a:solidFill>
                  <a:srgbClr val="002060"/>
                </a:solidFill>
                <a:latin typeface="Times New Roman"/>
                <a:cs typeface="Times New Roman"/>
              </a:rPr>
              <a:t> </a:t>
            </a:r>
            <a:r>
              <a:rPr sz="2133" spc="-7" dirty="0">
                <a:solidFill>
                  <a:srgbClr val="002060"/>
                </a:solidFill>
                <a:latin typeface="Times New Roman"/>
                <a:cs typeface="Times New Roman"/>
              </a:rPr>
              <a:t>(off-road)</a:t>
            </a:r>
            <a:endParaRPr sz="2133" dirty="0">
              <a:solidFill>
                <a:prstClr val="black"/>
              </a:solidFill>
              <a:latin typeface="Times New Roman"/>
              <a:cs typeface="Times New Roman"/>
            </a:endParaRPr>
          </a:p>
        </p:txBody>
      </p:sp>
      <p:sp>
        <p:nvSpPr>
          <p:cNvPr id="4" name="object 4"/>
          <p:cNvSpPr/>
          <p:nvPr/>
        </p:nvSpPr>
        <p:spPr>
          <a:xfrm>
            <a:off x="5578281" y="3239708"/>
            <a:ext cx="2770523" cy="287552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9"/>
          <p:cNvSpPr txBox="1"/>
          <p:nvPr/>
        </p:nvSpPr>
        <p:spPr>
          <a:xfrm>
            <a:off x="4568127" y="2342179"/>
            <a:ext cx="3454400"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curbs </a:t>
            </a:r>
            <a:r>
              <a:rPr sz="1333" dirty="0">
                <a:solidFill>
                  <a:prstClr val="black"/>
                </a:solidFill>
                <a:latin typeface="Arial"/>
                <a:cs typeface="Arial"/>
              </a:rPr>
              <a:t>define the </a:t>
            </a:r>
            <a:r>
              <a:rPr sz="1333" dirty="0">
                <a:solidFill>
                  <a:srgbClr val="FF0000"/>
                </a:solidFill>
                <a:latin typeface="Arial"/>
                <a:cs typeface="Arial"/>
              </a:rPr>
              <a:t>boundaries</a:t>
            </a:r>
            <a:r>
              <a:rPr sz="1333" dirty="0">
                <a:solidFill>
                  <a:prstClr val="black"/>
                </a:solidFill>
                <a:latin typeface="Arial"/>
                <a:cs typeface="Arial"/>
              </a:rPr>
              <a:t> within which we</a:t>
            </a:r>
            <a:r>
              <a:rPr sz="1333" spc="-127" dirty="0">
                <a:solidFill>
                  <a:prstClr val="black"/>
                </a:solidFill>
                <a:latin typeface="Arial"/>
                <a:cs typeface="Arial"/>
              </a:rPr>
              <a:t> </a:t>
            </a:r>
            <a:r>
              <a:rPr lang="en-US" sz="1333" spc="-127" dirty="0" smtClean="0">
                <a:solidFill>
                  <a:prstClr val="black"/>
                </a:solidFill>
                <a:latin typeface="Arial"/>
                <a:cs typeface="Arial"/>
              </a:rPr>
              <a:t>can </a:t>
            </a:r>
            <a:r>
              <a:rPr sz="1333" spc="-667" dirty="0" smtClean="0">
                <a:solidFill>
                  <a:prstClr val="black"/>
                </a:solidFill>
                <a:latin typeface="Arial"/>
                <a:cs typeface="Arial"/>
              </a:rPr>
              <a:t> </a:t>
            </a:r>
            <a:r>
              <a:rPr sz="1333" spc="-360" dirty="0" smtClean="0">
                <a:solidFill>
                  <a:prstClr val="black"/>
                </a:solidFill>
                <a:latin typeface="Arial"/>
                <a:cs typeface="Arial"/>
              </a:rPr>
              <a:t> </a:t>
            </a:r>
            <a:r>
              <a:rPr sz="1333" dirty="0">
                <a:solidFill>
                  <a:prstClr val="black"/>
                </a:solidFill>
                <a:latin typeface="Arial"/>
                <a:cs typeface="Arial"/>
              </a:rPr>
              <a:t>drive.</a:t>
            </a:r>
          </a:p>
        </p:txBody>
      </p:sp>
    </p:spTree>
    <p:extLst>
      <p:ext uri="{BB962C8B-B14F-4D97-AF65-F5344CB8AC3E}">
        <p14:creationId xmlns:p14="http://schemas.microsoft.com/office/powerpoint/2010/main" val="3359427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3"/>
            <a:ext cx="4518660" cy="1570388"/>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Static </a:t>
            </a:r>
            <a:r>
              <a:rPr sz="2667" spc="-7" dirty="0">
                <a:solidFill>
                  <a:srgbClr val="002060"/>
                </a:solidFill>
                <a:latin typeface="Times New Roman"/>
                <a:cs typeface="Times New Roman"/>
              </a:rPr>
              <a:t>objects</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and lane markings</a:t>
            </a:r>
            <a:r>
              <a:rPr sz="2133" spc="-80" dirty="0">
                <a:solidFill>
                  <a:srgbClr val="002060"/>
                </a:solidFill>
                <a:latin typeface="Times New Roman"/>
                <a:cs typeface="Times New Roman"/>
              </a:rPr>
              <a:t> </a:t>
            </a:r>
            <a:r>
              <a:rPr sz="2133" dirty="0">
                <a:solidFill>
                  <a:srgbClr val="002060"/>
                </a:solidFill>
                <a:latin typeface="Times New Roman"/>
                <a:cs typeface="Times New Roman"/>
              </a:rPr>
              <a:t>(on-road)</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Curbs (off-road)</a:t>
            </a:r>
            <a:endParaRPr sz="2133">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20" dirty="0">
                <a:solidFill>
                  <a:srgbClr val="002060"/>
                </a:solidFill>
                <a:latin typeface="Times New Roman"/>
                <a:cs typeface="Times New Roman"/>
              </a:rPr>
              <a:t>Traffic </a:t>
            </a:r>
            <a:r>
              <a:rPr sz="2133" dirty="0">
                <a:solidFill>
                  <a:srgbClr val="002060"/>
                </a:solidFill>
                <a:latin typeface="Times New Roman"/>
                <a:cs typeface="Times New Roman"/>
              </a:rPr>
              <a:t>lights</a:t>
            </a:r>
            <a:r>
              <a:rPr sz="2133" spc="13" dirty="0">
                <a:solidFill>
                  <a:srgbClr val="002060"/>
                </a:solidFill>
                <a:latin typeface="Times New Roman"/>
                <a:cs typeface="Times New Roman"/>
              </a:rPr>
              <a:t> </a:t>
            </a:r>
            <a:r>
              <a:rPr sz="2133" spc="-7" dirty="0">
                <a:solidFill>
                  <a:srgbClr val="002060"/>
                </a:solidFill>
                <a:latin typeface="Times New Roman"/>
                <a:cs typeface="Times New Roman"/>
              </a:rPr>
              <a:t>(off-road)</a:t>
            </a:r>
            <a:endParaRPr sz="2133">
              <a:solidFill>
                <a:prstClr val="black"/>
              </a:solidFill>
              <a:latin typeface="Times New Roman"/>
              <a:cs typeface="Times New Roman"/>
            </a:endParaRPr>
          </a:p>
        </p:txBody>
      </p:sp>
      <p:sp>
        <p:nvSpPr>
          <p:cNvPr id="4" name="object 4"/>
          <p:cNvSpPr/>
          <p:nvPr/>
        </p:nvSpPr>
        <p:spPr>
          <a:xfrm>
            <a:off x="6590958" y="3528076"/>
            <a:ext cx="1864853" cy="279764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3748757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2"/>
            <a:ext cx="4518660" cy="1924267"/>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Static </a:t>
            </a:r>
            <a:r>
              <a:rPr sz="2667" spc="-7" dirty="0">
                <a:solidFill>
                  <a:srgbClr val="002060"/>
                </a:solidFill>
                <a:latin typeface="Times New Roman"/>
                <a:cs typeface="Times New Roman"/>
              </a:rPr>
              <a:t>objects</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and lane markings</a:t>
            </a:r>
            <a:r>
              <a:rPr sz="2133" spc="-80" dirty="0">
                <a:solidFill>
                  <a:srgbClr val="002060"/>
                </a:solidFill>
                <a:latin typeface="Times New Roman"/>
                <a:cs typeface="Times New Roman"/>
              </a:rPr>
              <a:t> </a:t>
            </a:r>
            <a:r>
              <a:rPr sz="2133" dirty="0">
                <a:solidFill>
                  <a:srgbClr val="002060"/>
                </a:solidFill>
                <a:latin typeface="Times New Roman"/>
                <a:cs typeface="Times New Roman"/>
              </a:rPr>
              <a:t>(on-road)</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Curbs (off-road)</a:t>
            </a:r>
            <a:endParaRPr sz="2133">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20" dirty="0">
                <a:solidFill>
                  <a:srgbClr val="002060"/>
                </a:solidFill>
                <a:latin typeface="Times New Roman"/>
                <a:cs typeface="Times New Roman"/>
              </a:rPr>
              <a:t>Traffic </a:t>
            </a:r>
            <a:r>
              <a:rPr sz="2133" dirty="0">
                <a:solidFill>
                  <a:srgbClr val="002060"/>
                </a:solidFill>
                <a:latin typeface="Times New Roman"/>
                <a:cs typeface="Times New Roman"/>
              </a:rPr>
              <a:t>lights</a:t>
            </a:r>
            <a:r>
              <a:rPr sz="2133" spc="13" dirty="0">
                <a:solidFill>
                  <a:srgbClr val="002060"/>
                </a:solidFill>
                <a:latin typeface="Times New Roman"/>
                <a:cs typeface="Times New Roman"/>
              </a:rPr>
              <a:t> </a:t>
            </a:r>
            <a:r>
              <a:rPr sz="2133" spc="-7" dirty="0">
                <a:solidFill>
                  <a:srgbClr val="002060"/>
                </a:solidFill>
                <a:latin typeface="Times New Roman"/>
                <a:cs typeface="Times New Roman"/>
              </a:rPr>
              <a:t>(off-road)</a:t>
            </a:r>
            <a:endParaRPr sz="2133">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signs </a:t>
            </a:r>
            <a:r>
              <a:rPr sz="2133" spc="-7" dirty="0">
                <a:solidFill>
                  <a:srgbClr val="002060"/>
                </a:solidFill>
                <a:latin typeface="Times New Roman"/>
                <a:cs typeface="Times New Roman"/>
              </a:rPr>
              <a:t>(off-road)</a:t>
            </a:r>
            <a:endParaRPr sz="2133">
              <a:solidFill>
                <a:prstClr val="black"/>
              </a:solidFill>
              <a:latin typeface="Times New Roman"/>
              <a:cs typeface="Times New Roman"/>
            </a:endParaRPr>
          </a:p>
        </p:txBody>
      </p:sp>
      <p:sp>
        <p:nvSpPr>
          <p:cNvPr id="4" name="object 4"/>
          <p:cNvSpPr/>
          <p:nvPr/>
        </p:nvSpPr>
        <p:spPr>
          <a:xfrm>
            <a:off x="8409767" y="3306454"/>
            <a:ext cx="2522315" cy="243132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5447082" y="3306450"/>
            <a:ext cx="2522329" cy="243131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6952236" y="532176"/>
            <a:ext cx="2522328" cy="2431313"/>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622275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3"/>
            <a:ext cx="4518660" cy="2616764"/>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Static </a:t>
            </a:r>
            <a:r>
              <a:rPr sz="2667" spc="-7" dirty="0">
                <a:solidFill>
                  <a:srgbClr val="002060"/>
                </a:solidFill>
                <a:latin typeface="Times New Roman"/>
                <a:cs typeface="Times New Roman"/>
              </a:rPr>
              <a:t>objects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and lane markings</a:t>
            </a:r>
            <a:r>
              <a:rPr sz="2133" spc="-80" dirty="0">
                <a:solidFill>
                  <a:srgbClr val="002060"/>
                </a:solidFill>
                <a:latin typeface="Times New Roman"/>
                <a:cs typeface="Times New Roman"/>
              </a:rPr>
              <a:t> </a:t>
            </a:r>
            <a:r>
              <a:rPr sz="2133" dirty="0">
                <a:solidFill>
                  <a:srgbClr val="002060"/>
                </a:solidFill>
                <a:latin typeface="Times New Roman"/>
                <a:cs typeface="Times New Roman"/>
              </a:rPr>
              <a:t>(on-road)</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Curbs (off-road)</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20" dirty="0">
                <a:solidFill>
                  <a:srgbClr val="002060"/>
                </a:solidFill>
                <a:latin typeface="Times New Roman"/>
                <a:cs typeface="Times New Roman"/>
              </a:rPr>
              <a:t>Traffic </a:t>
            </a:r>
            <a:r>
              <a:rPr sz="2133" dirty="0">
                <a:solidFill>
                  <a:srgbClr val="002060"/>
                </a:solidFill>
                <a:latin typeface="Times New Roman"/>
                <a:cs typeface="Times New Roman"/>
              </a:rPr>
              <a:t>lights</a:t>
            </a:r>
            <a:r>
              <a:rPr sz="2133" spc="13" dirty="0">
                <a:solidFill>
                  <a:srgbClr val="002060"/>
                </a:solidFill>
                <a:latin typeface="Times New Roman"/>
                <a:cs typeface="Times New Roman"/>
              </a:rPr>
              <a:t> </a:t>
            </a:r>
            <a:r>
              <a:rPr sz="2133" spc="-7" dirty="0">
                <a:solidFill>
                  <a:srgbClr val="002060"/>
                </a:solidFill>
                <a:latin typeface="Times New Roman"/>
                <a:cs typeface="Times New Roman"/>
              </a:rPr>
              <a:t>(off-road)</a:t>
            </a:r>
            <a:endParaRPr sz="2133" dirty="0">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spc="-7" dirty="0">
                <a:solidFill>
                  <a:srgbClr val="002060"/>
                </a:solidFill>
                <a:latin typeface="Times New Roman"/>
                <a:cs typeface="Times New Roman"/>
              </a:rPr>
              <a:t>Road </a:t>
            </a:r>
            <a:r>
              <a:rPr sz="2133" dirty="0">
                <a:solidFill>
                  <a:srgbClr val="002060"/>
                </a:solidFill>
                <a:latin typeface="Times New Roman"/>
                <a:cs typeface="Times New Roman"/>
              </a:rPr>
              <a:t>signs </a:t>
            </a:r>
            <a:r>
              <a:rPr sz="2133" spc="-7" dirty="0">
                <a:solidFill>
                  <a:srgbClr val="002060"/>
                </a:solidFill>
                <a:latin typeface="Times New Roman"/>
                <a:cs typeface="Times New Roman"/>
              </a:rPr>
              <a:t>(off-road)</a:t>
            </a:r>
            <a:endParaRPr sz="2133" dirty="0">
              <a:solidFill>
                <a:prstClr val="black"/>
              </a:solidFill>
              <a:latin typeface="Times New Roman"/>
              <a:cs typeface="Times New Roman"/>
            </a:endParaRPr>
          </a:p>
          <a:p>
            <a:pPr marL="777221" marR="168481" lvl="1" indent="-287859" defTabSz="1219170">
              <a:lnSpc>
                <a:spcPts val="2533"/>
              </a:lnSpc>
              <a:spcBef>
                <a:spcPts val="393"/>
              </a:spcBef>
              <a:buFont typeface="Courier New"/>
              <a:buChar char="o"/>
              <a:tabLst>
                <a:tab pos="777221" algn="l"/>
              </a:tabLst>
            </a:pPr>
            <a:r>
              <a:rPr sz="2133" dirty="0">
                <a:solidFill>
                  <a:srgbClr val="002060"/>
                </a:solidFill>
                <a:latin typeface="Times New Roman"/>
                <a:cs typeface="Times New Roman"/>
              </a:rPr>
              <a:t>Construction signs,</a:t>
            </a:r>
            <a:r>
              <a:rPr sz="2133" spc="-93" dirty="0">
                <a:solidFill>
                  <a:srgbClr val="002060"/>
                </a:solidFill>
                <a:latin typeface="Times New Roman"/>
                <a:cs typeface="Times New Roman"/>
              </a:rPr>
              <a:t> </a:t>
            </a:r>
            <a:r>
              <a:rPr sz="2133" dirty="0" smtClean="0">
                <a:solidFill>
                  <a:srgbClr val="002060"/>
                </a:solidFill>
                <a:latin typeface="Times New Roman"/>
                <a:cs typeface="Times New Roman"/>
              </a:rPr>
              <a:t>obstructions</a:t>
            </a:r>
            <a:r>
              <a:rPr lang="ja-JP" altLang="en-US" sz="2133" dirty="0" smtClean="0">
                <a:solidFill>
                  <a:srgbClr val="002060"/>
                </a:solidFill>
                <a:latin typeface="Times New Roman"/>
                <a:cs typeface="Times New Roman"/>
              </a:rPr>
              <a:t>（障害物）</a:t>
            </a:r>
            <a:r>
              <a:rPr sz="2133" dirty="0" smtClean="0">
                <a:solidFill>
                  <a:srgbClr val="002060"/>
                </a:solidFill>
                <a:latin typeface="Times New Roman"/>
                <a:cs typeface="Times New Roman"/>
              </a:rPr>
              <a:t>,  </a:t>
            </a:r>
            <a:r>
              <a:rPr sz="2133" dirty="0">
                <a:solidFill>
                  <a:srgbClr val="002060"/>
                </a:solidFill>
                <a:latin typeface="Times New Roman"/>
                <a:cs typeface="Times New Roman"/>
              </a:rPr>
              <a:t>and more</a:t>
            </a:r>
            <a:r>
              <a:rPr sz="2133" spc="-13" dirty="0">
                <a:solidFill>
                  <a:srgbClr val="002060"/>
                </a:solidFill>
                <a:latin typeface="Times New Roman"/>
                <a:cs typeface="Times New Roman"/>
              </a:rPr>
              <a:t> </a:t>
            </a:r>
            <a:r>
              <a:rPr sz="2133" dirty="0">
                <a:solidFill>
                  <a:srgbClr val="002060"/>
                </a:solidFill>
                <a:latin typeface="Times New Roman"/>
                <a:cs typeface="Times New Roman"/>
              </a:rPr>
              <a:t>(on-road)</a:t>
            </a:r>
            <a:endParaRPr sz="2133" dirty="0">
              <a:solidFill>
                <a:prstClr val="black"/>
              </a:solidFill>
              <a:latin typeface="Times New Roman"/>
              <a:cs typeface="Times New Roman"/>
            </a:endParaRPr>
          </a:p>
        </p:txBody>
      </p:sp>
      <p:sp>
        <p:nvSpPr>
          <p:cNvPr id="4" name="object 4"/>
          <p:cNvSpPr/>
          <p:nvPr/>
        </p:nvSpPr>
        <p:spPr>
          <a:xfrm>
            <a:off x="6974553" y="475138"/>
            <a:ext cx="2555792" cy="26526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6974547" y="3695701"/>
            <a:ext cx="2555813" cy="265265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1860827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2"/>
            <a:ext cx="3964093" cy="1162776"/>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Dynamic objects</a:t>
            </a:r>
            <a:r>
              <a:rPr sz="2667" spc="-73" dirty="0">
                <a:solidFill>
                  <a:srgbClr val="002060"/>
                </a:solidFill>
                <a:latin typeface="Times New Roman"/>
                <a:cs typeface="Times New Roman"/>
              </a:rPr>
              <a:t> </a:t>
            </a:r>
            <a:r>
              <a:rPr sz="2667" spc="-7" dirty="0">
                <a:solidFill>
                  <a:srgbClr val="002060"/>
                </a:solidFill>
                <a:latin typeface="Times New Roman"/>
                <a:cs typeface="Times New Roman"/>
              </a:rPr>
              <a:t>(on-road)</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002060"/>
                </a:solidFill>
                <a:latin typeface="Times New Roman"/>
                <a:cs typeface="Times New Roman"/>
              </a:rPr>
              <a:t>Vehicles</a:t>
            </a:r>
            <a:endParaRPr sz="2133">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4 </a:t>
            </a:r>
            <a:r>
              <a:rPr sz="1867" spc="-7" dirty="0">
                <a:solidFill>
                  <a:srgbClr val="002060"/>
                </a:solidFill>
                <a:latin typeface="Times New Roman"/>
                <a:cs typeface="Times New Roman"/>
              </a:rPr>
              <a:t>wheelers (cars, trucks</a:t>
            </a:r>
            <a:r>
              <a:rPr sz="1867" dirty="0">
                <a:solidFill>
                  <a:srgbClr val="002060"/>
                </a:solidFill>
                <a:latin typeface="Times New Roman"/>
                <a:cs typeface="Times New Roman"/>
              </a:rPr>
              <a:t> …)</a:t>
            </a:r>
            <a:endParaRPr sz="1867">
              <a:solidFill>
                <a:prstClr val="black"/>
              </a:solidFill>
              <a:latin typeface="Times New Roman"/>
              <a:cs typeface="Times New Roman"/>
            </a:endParaRPr>
          </a:p>
        </p:txBody>
      </p:sp>
      <p:sp>
        <p:nvSpPr>
          <p:cNvPr id="4" name="object 4"/>
          <p:cNvSpPr/>
          <p:nvPr/>
        </p:nvSpPr>
        <p:spPr>
          <a:xfrm>
            <a:off x="7570796" y="3668255"/>
            <a:ext cx="2770520" cy="287552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7570792" y="488450"/>
            <a:ext cx="2770529" cy="287551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1213437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7266" y="1450733"/>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a:solidFill>
                  <a:srgbClr val="4A66AC"/>
                </a:solidFill>
                <a:latin typeface="Times New Roman"/>
                <a:cs typeface="Times New Roman"/>
              </a:rPr>
              <a:t>1, </a:t>
            </a:r>
            <a:r>
              <a:rPr sz="1600" b="1" spc="-7" dirty="0">
                <a:solidFill>
                  <a:srgbClr val="4A66AC"/>
                </a:solidFill>
                <a:latin typeface="Times New Roman"/>
                <a:cs typeface="Times New Roman"/>
              </a:rPr>
              <a:t>Lesson</a:t>
            </a:r>
            <a:r>
              <a:rPr sz="1600" b="1" spc="-80" dirty="0">
                <a:solidFill>
                  <a:srgbClr val="4A66AC"/>
                </a:solidFill>
                <a:latin typeface="Times New Roman"/>
                <a:cs typeface="Times New Roman"/>
              </a:rPr>
              <a:t> </a:t>
            </a:r>
            <a:r>
              <a:rPr sz="1600" b="1" dirty="0">
                <a:solidFill>
                  <a:srgbClr val="4A66AC"/>
                </a:solidFill>
                <a:latin typeface="Times New Roman"/>
                <a:cs typeface="Times New Roman"/>
              </a:rPr>
              <a:t>1</a:t>
            </a:r>
            <a:endParaRPr sz="1600">
              <a:solidFill>
                <a:prstClr val="black"/>
              </a:solidFill>
              <a:latin typeface="Times New Roman"/>
              <a:cs typeface="Times New Roman"/>
            </a:endParaRPr>
          </a:p>
        </p:txBody>
      </p:sp>
      <p:sp>
        <p:nvSpPr>
          <p:cNvPr id="3" name="object 3"/>
          <p:cNvSpPr txBox="1">
            <a:spLocks noGrp="1"/>
          </p:cNvSpPr>
          <p:nvPr>
            <p:ph type="title"/>
          </p:nvPr>
        </p:nvSpPr>
        <p:spPr>
          <a:xfrm>
            <a:off x="527194" y="2011361"/>
            <a:ext cx="6345767" cy="571096"/>
          </a:xfrm>
          <a:prstGeom prst="rect">
            <a:avLst/>
          </a:prstGeom>
        </p:spPr>
        <p:txBody>
          <a:bodyPr vert="horz" wrap="square" lIns="0" tIns="16933" rIns="0" bIns="0" rtlCol="0">
            <a:spAutoFit/>
          </a:bodyPr>
          <a:lstStyle/>
          <a:p>
            <a:pPr marL="16933">
              <a:spcBef>
                <a:spcPts val="133"/>
              </a:spcBef>
            </a:pPr>
            <a:r>
              <a:rPr u="heavy" spc="-7" dirty="0">
                <a:solidFill>
                  <a:srgbClr val="FFFFFF"/>
                </a:solidFill>
                <a:uFill>
                  <a:solidFill>
                    <a:srgbClr val="69D925"/>
                  </a:solidFill>
                </a:uFill>
              </a:rPr>
              <a:t>Taxonomy</a:t>
            </a:r>
            <a:r>
              <a:rPr spc="-7" dirty="0">
                <a:solidFill>
                  <a:srgbClr val="FFFFFF"/>
                </a:solidFill>
              </a:rPr>
              <a:t> </a:t>
            </a:r>
            <a:r>
              <a:rPr dirty="0">
                <a:solidFill>
                  <a:srgbClr val="FFFFFF"/>
                </a:solidFill>
              </a:rPr>
              <a:t>of </a:t>
            </a:r>
            <a:r>
              <a:rPr spc="-7" dirty="0">
                <a:solidFill>
                  <a:srgbClr val="FFFFFF"/>
                </a:solidFill>
              </a:rPr>
              <a:t>Driving Automation</a:t>
            </a:r>
          </a:p>
        </p:txBody>
      </p:sp>
      <p:sp>
        <p:nvSpPr>
          <p:cNvPr id="4" name="object 4"/>
          <p:cNvSpPr txBox="1"/>
          <p:nvPr/>
        </p:nvSpPr>
        <p:spPr>
          <a:xfrm>
            <a:off x="11939251" y="6334592"/>
            <a:ext cx="147319" cy="263320"/>
          </a:xfrm>
          <a:prstGeom prst="rect">
            <a:avLst/>
          </a:prstGeom>
        </p:spPr>
        <p:txBody>
          <a:bodyPr vert="horz" wrap="square" lIns="0" tIns="16933" rIns="0" bIns="0" rtlCol="0">
            <a:spAutoFit/>
          </a:bodyPr>
          <a:lstStyle/>
          <a:p>
            <a:pPr marL="16933" defTabSz="1219170">
              <a:spcBef>
                <a:spcPts val="133"/>
              </a:spcBef>
            </a:pPr>
            <a:r>
              <a:rPr sz="1600" b="1" dirty="0">
                <a:solidFill>
                  <a:prstClr val="black"/>
                </a:solidFill>
                <a:latin typeface="Arial"/>
                <a:cs typeface="Arial"/>
              </a:rPr>
              <a:t>1</a:t>
            </a:r>
            <a:endParaRPr sz="1600">
              <a:solidFill>
                <a:prstClr val="black"/>
              </a:solidFill>
              <a:latin typeface="Arial"/>
              <a:cs typeface="Arial"/>
            </a:endParaRPr>
          </a:p>
        </p:txBody>
      </p:sp>
    </p:spTree>
    <p:extLst>
      <p:ext uri="{BB962C8B-B14F-4D97-AF65-F5344CB8AC3E}">
        <p14:creationId xmlns:p14="http://schemas.microsoft.com/office/powerpoint/2010/main" val="1999527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2"/>
            <a:ext cx="4812453" cy="1488570"/>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Dynamic objects</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(on-road)</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002060"/>
                </a:solidFill>
                <a:latin typeface="Times New Roman"/>
                <a:cs typeface="Times New Roman"/>
              </a:rPr>
              <a:t>Vehicles</a:t>
            </a:r>
            <a:endParaRPr sz="2133">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4 </a:t>
            </a:r>
            <a:r>
              <a:rPr sz="1867" spc="-7" dirty="0">
                <a:solidFill>
                  <a:srgbClr val="002060"/>
                </a:solidFill>
                <a:latin typeface="Times New Roman"/>
                <a:cs typeface="Times New Roman"/>
              </a:rPr>
              <a:t>wheelers (cars, trucks</a:t>
            </a:r>
            <a:r>
              <a:rPr sz="1867" spc="20" dirty="0">
                <a:solidFill>
                  <a:srgbClr val="002060"/>
                </a:solidFill>
                <a:latin typeface="Times New Roman"/>
                <a:cs typeface="Times New Roman"/>
              </a:rPr>
              <a:t> </a:t>
            </a:r>
            <a:r>
              <a:rPr sz="1867" dirty="0">
                <a:solidFill>
                  <a:srgbClr val="002060"/>
                </a:solidFill>
                <a:latin typeface="Times New Roman"/>
                <a:cs typeface="Times New Roman"/>
              </a:rPr>
              <a:t>…)</a:t>
            </a:r>
            <a:endParaRPr sz="1867">
              <a:solidFill>
                <a:prstClr val="black"/>
              </a:solidFill>
              <a:latin typeface="Times New Roman"/>
              <a:cs typeface="Times New Roman"/>
            </a:endParaRPr>
          </a:p>
          <a:p>
            <a:pPr marL="1236102" lvl="2" indent="-305639" defTabSz="1219170">
              <a:spcBef>
                <a:spcPts val="293"/>
              </a:spcBef>
              <a:buFont typeface="Wingdings"/>
              <a:buChar char=""/>
              <a:tabLst>
                <a:tab pos="1235256" algn="l"/>
                <a:tab pos="1236102" algn="l"/>
              </a:tabLst>
            </a:pPr>
            <a:r>
              <a:rPr sz="1867" dirty="0">
                <a:solidFill>
                  <a:srgbClr val="002060"/>
                </a:solidFill>
                <a:latin typeface="Times New Roman"/>
                <a:cs typeface="Times New Roman"/>
              </a:rPr>
              <a:t>2 </a:t>
            </a:r>
            <a:r>
              <a:rPr sz="1867" spc="-7" dirty="0">
                <a:solidFill>
                  <a:srgbClr val="002060"/>
                </a:solidFill>
                <a:latin typeface="Times New Roman"/>
                <a:cs typeface="Times New Roman"/>
              </a:rPr>
              <a:t>wheelers (motorbikes, bicycles,</a:t>
            </a:r>
            <a:r>
              <a:rPr sz="1867" spc="27" dirty="0">
                <a:solidFill>
                  <a:srgbClr val="002060"/>
                </a:solidFill>
                <a:latin typeface="Times New Roman"/>
                <a:cs typeface="Times New Roman"/>
              </a:rPr>
              <a:t> </a:t>
            </a:r>
            <a:r>
              <a:rPr sz="1867" dirty="0">
                <a:solidFill>
                  <a:srgbClr val="002060"/>
                </a:solidFill>
                <a:latin typeface="Times New Roman"/>
                <a:cs typeface="Times New Roman"/>
              </a:rPr>
              <a:t>…)</a:t>
            </a:r>
            <a:endParaRPr sz="1867">
              <a:solidFill>
                <a:prstClr val="black"/>
              </a:solidFill>
              <a:latin typeface="Times New Roman"/>
              <a:cs typeface="Times New Roman"/>
            </a:endParaRPr>
          </a:p>
        </p:txBody>
      </p:sp>
      <p:sp>
        <p:nvSpPr>
          <p:cNvPr id="4" name="object 4"/>
          <p:cNvSpPr txBox="1"/>
          <p:nvPr/>
        </p:nvSpPr>
        <p:spPr>
          <a:xfrm>
            <a:off x="11827066" y="6334592"/>
            <a:ext cx="258233" cy="263320"/>
          </a:xfrm>
          <a:prstGeom prst="rect">
            <a:avLst/>
          </a:prstGeom>
        </p:spPr>
        <p:txBody>
          <a:bodyPr vert="horz" wrap="square" lIns="0" tIns="16933" rIns="0" bIns="0" rtlCol="0">
            <a:spAutoFit/>
          </a:bodyPr>
          <a:lstStyle/>
          <a:p>
            <a:pPr marL="16933" defTabSz="1219170">
              <a:spcBef>
                <a:spcPts val="133"/>
              </a:spcBef>
            </a:pPr>
            <a:r>
              <a:rPr sz="1600" b="1" spc="-7" dirty="0">
                <a:solidFill>
                  <a:prstClr val="black"/>
                </a:solidFill>
                <a:latin typeface="Arial"/>
                <a:cs typeface="Arial"/>
              </a:rPr>
              <a:t>16</a:t>
            </a:r>
            <a:endParaRPr sz="1600">
              <a:solidFill>
                <a:prstClr val="black"/>
              </a:solidFill>
              <a:latin typeface="Arial"/>
              <a:cs typeface="Arial"/>
            </a:endParaRPr>
          </a:p>
        </p:txBody>
      </p:sp>
      <p:sp>
        <p:nvSpPr>
          <p:cNvPr id="5" name="object 5"/>
          <p:cNvSpPr/>
          <p:nvPr/>
        </p:nvSpPr>
        <p:spPr>
          <a:xfrm>
            <a:off x="7614041" y="3620391"/>
            <a:ext cx="2770521" cy="287552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7614037" y="471453"/>
            <a:ext cx="2770529" cy="287551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3346170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3"/>
            <a:ext cx="4812453" cy="1855274"/>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Dynamic objects</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(on-road)</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002060"/>
                </a:solidFill>
                <a:latin typeface="Times New Roman"/>
                <a:cs typeface="Times New Roman"/>
              </a:rPr>
              <a:t>Vehicles</a:t>
            </a:r>
            <a:endParaRPr sz="2133">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4 </a:t>
            </a:r>
            <a:r>
              <a:rPr sz="1867" spc="-7" dirty="0">
                <a:solidFill>
                  <a:srgbClr val="002060"/>
                </a:solidFill>
                <a:latin typeface="Times New Roman"/>
                <a:cs typeface="Times New Roman"/>
              </a:rPr>
              <a:t>wheelers (cars, trucks</a:t>
            </a:r>
            <a:r>
              <a:rPr sz="1867" spc="20" dirty="0">
                <a:solidFill>
                  <a:srgbClr val="002060"/>
                </a:solidFill>
                <a:latin typeface="Times New Roman"/>
                <a:cs typeface="Times New Roman"/>
              </a:rPr>
              <a:t> </a:t>
            </a:r>
            <a:r>
              <a:rPr sz="1867" dirty="0">
                <a:solidFill>
                  <a:srgbClr val="002060"/>
                </a:solidFill>
                <a:latin typeface="Times New Roman"/>
                <a:cs typeface="Times New Roman"/>
              </a:rPr>
              <a:t>…)</a:t>
            </a:r>
            <a:endParaRPr sz="1867">
              <a:solidFill>
                <a:prstClr val="black"/>
              </a:solidFill>
              <a:latin typeface="Times New Roman"/>
              <a:cs typeface="Times New Roman"/>
            </a:endParaRPr>
          </a:p>
          <a:p>
            <a:pPr marL="1236102" lvl="2" indent="-305639" defTabSz="1219170">
              <a:spcBef>
                <a:spcPts val="293"/>
              </a:spcBef>
              <a:buFont typeface="Wingdings"/>
              <a:buChar char=""/>
              <a:tabLst>
                <a:tab pos="1235256" algn="l"/>
                <a:tab pos="1236102" algn="l"/>
              </a:tabLst>
            </a:pPr>
            <a:r>
              <a:rPr sz="1867" dirty="0">
                <a:solidFill>
                  <a:srgbClr val="002060"/>
                </a:solidFill>
                <a:latin typeface="Times New Roman"/>
                <a:cs typeface="Times New Roman"/>
              </a:rPr>
              <a:t>2 </a:t>
            </a:r>
            <a:r>
              <a:rPr sz="1867" spc="-7" dirty="0">
                <a:solidFill>
                  <a:srgbClr val="002060"/>
                </a:solidFill>
                <a:latin typeface="Times New Roman"/>
                <a:cs typeface="Times New Roman"/>
              </a:rPr>
              <a:t>wheelers (motorbikes, bicycles,</a:t>
            </a:r>
            <a:r>
              <a:rPr sz="1867" spc="27" dirty="0">
                <a:solidFill>
                  <a:srgbClr val="002060"/>
                </a:solidFill>
                <a:latin typeface="Times New Roman"/>
                <a:cs typeface="Times New Roman"/>
              </a:rPr>
              <a:t> </a:t>
            </a:r>
            <a:r>
              <a:rPr sz="1867" dirty="0">
                <a:solidFill>
                  <a:srgbClr val="002060"/>
                </a:solidFill>
                <a:latin typeface="Times New Roman"/>
                <a:cs typeface="Times New Roman"/>
              </a:rPr>
              <a:t>…)</a:t>
            </a:r>
            <a:endParaRPr sz="1867">
              <a:solidFill>
                <a:prstClr val="black"/>
              </a:solidFill>
              <a:latin typeface="Times New Roman"/>
              <a:cs typeface="Times New Roman"/>
            </a:endParaRPr>
          </a:p>
          <a:p>
            <a:pPr marL="777221" lvl="1" indent="-287859" defTabSz="1219170">
              <a:spcBef>
                <a:spcPts val="253"/>
              </a:spcBef>
              <a:buFont typeface="Courier New"/>
              <a:buChar char="o"/>
              <a:tabLst>
                <a:tab pos="777221" algn="l"/>
              </a:tabLst>
            </a:pPr>
            <a:r>
              <a:rPr sz="2133" dirty="0">
                <a:solidFill>
                  <a:srgbClr val="002060"/>
                </a:solidFill>
                <a:latin typeface="Times New Roman"/>
                <a:cs typeface="Times New Roman"/>
              </a:rPr>
              <a:t>Pedestrians</a:t>
            </a:r>
            <a:endParaRPr sz="2133">
              <a:solidFill>
                <a:prstClr val="black"/>
              </a:solidFill>
              <a:latin typeface="Times New Roman"/>
              <a:cs typeface="Times New Roman"/>
            </a:endParaRPr>
          </a:p>
        </p:txBody>
      </p:sp>
      <p:sp>
        <p:nvSpPr>
          <p:cNvPr id="4" name="object 4"/>
          <p:cNvSpPr/>
          <p:nvPr/>
        </p:nvSpPr>
        <p:spPr>
          <a:xfrm>
            <a:off x="7602903" y="2181712"/>
            <a:ext cx="3540016" cy="336969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106081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793067" cy="571096"/>
          </a:xfrm>
          <a:prstGeom prst="rect">
            <a:avLst/>
          </a:prstGeom>
        </p:spPr>
        <p:txBody>
          <a:bodyPr vert="horz" wrap="square" lIns="0" tIns="16933" rIns="0" bIns="0" rtlCol="0">
            <a:spAutoFit/>
          </a:bodyPr>
          <a:lstStyle/>
          <a:p>
            <a:pPr marL="16933">
              <a:spcBef>
                <a:spcPts val="133"/>
              </a:spcBef>
            </a:pPr>
            <a:r>
              <a:rPr spc="-7" dirty="0"/>
              <a:t>Goals </a:t>
            </a:r>
            <a:r>
              <a:rPr dirty="0"/>
              <a:t>for</a:t>
            </a:r>
            <a:r>
              <a:rPr spc="-53" dirty="0"/>
              <a:t> </a:t>
            </a:r>
            <a:r>
              <a:rPr spc="-7" dirty="0"/>
              <a:t>perception</a:t>
            </a:r>
          </a:p>
        </p:txBody>
      </p:sp>
      <p:sp>
        <p:nvSpPr>
          <p:cNvPr id="3" name="object 3"/>
          <p:cNvSpPr txBox="1"/>
          <p:nvPr/>
        </p:nvSpPr>
        <p:spPr>
          <a:xfrm>
            <a:off x="527214" y="1476452"/>
            <a:ext cx="3821007" cy="1570388"/>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dirty="0">
                <a:solidFill>
                  <a:srgbClr val="002060"/>
                </a:solidFill>
                <a:latin typeface="Times New Roman"/>
                <a:cs typeface="Times New Roman"/>
              </a:rPr>
              <a:t>Ego</a:t>
            </a:r>
            <a:r>
              <a:rPr sz="2667" spc="-7" dirty="0">
                <a:solidFill>
                  <a:srgbClr val="002060"/>
                </a:solidFill>
                <a:latin typeface="Times New Roman"/>
                <a:cs typeface="Times New Roman"/>
              </a:rPr>
              <a:t> </a:t>
            </a:r>
            <a:r>
              <a:rPr sz="2667" spc="-13" dirty="0">
                <a:solidFill>
                  <a:srgbClr val="002060"/>
                </a:solidFill>
                <a:latin typeface="Times New Roman"/>
                <a:cs typeface="Times New Roman"/>
              </a:rPr>
              <a:t>localization</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Position</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47" dirty="0">
                <a:solidFill>
                  <a:srgbClr val="002060"/>
                </a:solidFill>
                <a:latin typeface="Times New Roman"/>
                <a:cs typeface="Times New Roman"/>
              </a:rPr>
              <a:t>Velocity,</a:t>
            </a:r>
            <a:r>
              <a:rPr sz="2133" spc="-7" dirty="0">
                <a:solidFill>
                  <a:srgbClr val="002060"/>
                </a:solidFill>
                <a:latin typeface="Times New Roman"/>
                <a:cs typeface="Times New Roman"/>
              </a:rPr>
              <a:t> </a:t>
            </a:r>
            <a:r>
              <a:rPr sz="2133" dirty="0">
                <a:solidFill>
                  <a:srgbClr val="002060"/>
                </a:solidFill>
                <a:latin typeface="Times New Roman"/>
                <a:cs typeface="Times New Roman"/>
              </a:rPr>
              <a:t>acceleration</a:t>
            </a:r>
            <a:endParaRPr sz="2133">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u="heavy" dirty="0">
                <a:solidFill>
                  <a:srgbClr val="002060"/>
                </a:solidFill>
                <a:uFill>
                  <a:solidFill>
                    <a:srgbClr val="69D925"/>
                  </a:solidFill>
                </a:uFill>
                <a:latin typeface="Times New Roman"/>
                <a:cs typeface="Times New Roman"/>
              </a:rPr>
              <a:t>Orientation, angular</a:t>
            </a:r>
            <a:r>
              <a:rPr sz="2133" u="heavy" spc="-87" dirty="0">
                <a:solidFill>
                  <a:srgbClr val="002060"/>
                </a:solidFill>
                <a:uFill>
                  <a:solidFill>
                    <a:srgbClr val="69D925"/>
                  </a:solidFill>
                </a:uFill>
                <a:latin typeface="Times New Roman"/>
                <a:cs typeface="Times New Roman"/>
              </a:rPr>
              <a:t> </a:t>
            </a:r>
            <a:r>
              <a:rPr sz="2133" u="heavy" dirty="0">
                <a:solidFill>
                  <a:srgbClr val="002060"/>
                </a:solidFill>
                <a:uFill>
                  <a:solidFill>
                    <a:srgbClr val="69D925"/>
                  </a:solidFill>
                </a:uFill>
                <a:latin typeface="Times New Roman"/>
                <a:cs typeface="Times New Roman"/>
              </a:rPr>
              <a:t>motion</a:t>
            </a:r>
            <a:endParaRPr sz="2133">
              <a:solidFill>
                <a:prstClr val="black"/>
              </a:solidFill>
              <a:latin typeface="Times New Roman"/>
              <a:cs typeface="Times New Roman"/>
            </a:endParaRPr>
          </a:p>
        </p:txBody>
      </p:sp>
    </p:spTree>
    <p:extLst>
      <p:ext uri="{BB962C8B-B14F-4D97-AF65-F5344CB8AC3E}">
        <p14:creationId xmlns:p14="http://schemas.microsoft.com/office/powerpoint/2010/main" val="3738250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4580467" cy="571096"/>
          </a:xfrm>
          <a:prstGeom prst="rect">
            <a:avLst/>
          </a:prstGeom>
        </p:spPr>
        <p:txBody>
          <a:bodyPr vert="horz" wrap="square" lIns="0" tIns="16933" rIns="0" bIns="0" rtlCol="0">
            <a:spAutoFit/>
          </a:bodyPr>
          <a:lstStyle/>
          <a:p>
            <a:pPr marL="16933">
              <a:spcBef>
                <a:spcPts val="133"/>
              </a:spcBef>
            </a:pPr>
            <a:r>
              <a:rPr u="heavy" spc="-7" dirty="0">
                <a:uFill>
                  <a:solidFill>
                    <a:srgbClr val="69D925"/>
                  </a:solidFill>
                </a:uFill>
              </a:rPr>
              <a:t>Challenges to</a:t>
            </a:r>
            <a:r>
              <a:rPr u="heavy" spc="-27" dirty="0">
                <a:uFill>
                  <a:solidFill>
                    <a:srgbClr val="69D925"/>
                  </a:solidFill>
                </a:uFill>
              </a:rPr>
              <a:t> </a:t>
            </a:r>
            <a:r>
              <a:rPr u="heavy" spc="-7" dirty="0">
                <a:uFill>
                  <a:solidFill>
                    <a:srgbClr val="69D925"/>
                  </a:solidFill>
                </a:uFill>
              </a:rPr>
              <a:t>perception</a:t>
            </a:r>
          </a:p>
        </p:txBody>
      </p:sp>
      <p:sp>
        <p:nvSpPr>
          <p:cNvPr id="3" name="object 3"/>
          <p:cNvSpPr txBox="1"/>
          <p:nvPr/>
        </p:nvSpPr>
        <p:spPr>
          <a:xfrm>
            <a:off x="527213" y="1484919"/>
            <a:ext cx="6175789" cy="2667782"/>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smtClean="0">
                <a:solidFill>
                  <a:srgbClr val="002060"/>
                </a:solidFill>
                <a:latin typeface="Times New Roman"/>
                <a:cs typeface="Times New Roman"/>
              </a:rPr>
              <a:t>Robust</a:t>
            </a:r>
            <a:r>
              <a:rPr lang="ja-JP" altLang="en-US" sz="2667" spc="-7" dirty="0" smtClean="0">
                <a:solidFill>
                  <a:srgbClr val="002060"/>
                </a:solidFill>
                <a:latin typeface="Times New Roman"/>
                <a:cs typeface="Times New Roman"/>
              </a:rPr>
              <a:t>（壮健）</a:t>
            </a:r>
            <a:r>
              <a:rPr sz="2667" spc="-7" dirty="0" smtClean="0">
                <a:solidFill>
                  <a:srgbClr val="002060"/>
                </a:solidFill>
                <a:latin typeface="Times New Roman"/>
                <a:cs typeface="Times New Roman"/>
              </a:rPr>
              <a:t> </a:t>
            </a:r>
            <a:r>
              <a:rPr sz="2667" spc="-7" dirty="0">
                <a:solidFill>
                  <a:srgbClr val="002060"/>
                </a:solidFill>
                <a:latin typeface="Times New Roman"/>
                <a:cs typeface="Times New Roman"/>
              </a:rPr>
              <a:t>detection and</a:t>
            </a:r>
            <a:r>
              <a:rPr sz="2667" spc="-80" dirty="0">
                <a:solidFill>
                  <a:srgbClr val="002060"/>
                </a:solidFill>
                <a:latin typeface="Times New Roman"/>
                <a:cs typeface="Times New Roman"/>
              </a:rPr>
              <a:t> </a:t>
            </a:r>
            <a:r>
              <a:rPr sz="2667" spc="-7" dirty="0">
                <a:solidFill>
                  <a:srgbClr val="002060"/>
                </a:solidFill>
                <a:latin typeface="Times New Roman"/>
                <a:cs typeface="Times New Roman"/>
              </a:rPr>
              <a:t>segmentation</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Sensor</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uncertainty</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Occlusion, </a:t>
            </a:r>
            <a:r>
              <a:rPr sz="2667" spc="-13" dirty="0">
                <a:solidFill>
                  <a:srgbClr val="002060"/>
                </a:solidFill>
                <a:latin typeface="Times New Roman"/>
                <a:cs typeface="Times New Roman"/>
              </a:rPr>
              <a:t>reflection</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13" dirty="0" smtClean="0">
                <a:solidFill>
                  <a:srgbClr val="002060"/>
                </a:solidFill>
                <a:latin typeface="Times New Roman"/>
                <a:cs typeface="Times New Roman"/>
              </a:rPr>
              <a:t>Illumination</a:t>
            </a:r>
            <a:r>
              <a:rPr lang="ja-JP" altLang="en-US" sz="2667" spc="-13" dirty="0" smtClean="0">
                <a:solidFill>
                  <a:srgbClr val="002060"/>
                </a:solidFill>
                <a:latin typeface="Times New Roman"/>
                <a:cs typeface="Times New Roman"/>
              </a:rPr>
              <a:t>（照明）</a:t>
            </a:r>
            <a:r>
              <a:rPr sz="2667" spc="-13" dirty="0" smtClean="0">
                <a:solidFill>
                  <a:srgbClr val="002060"/>
                </a:solidFill>
                <a:latin typeface="Times New Roman"/>
                <a:cs typeface="Times New Roman"/>
              </a:rPr>
              <a:t>, </a:t>
            </a:r>
            <a:r>
              <a:rPr sz="2667" spc="-7" dirty="0">
                <a:solidFill>
                  <a:srgbClr val="002060"/>
                </a:solidFill>
                <a:latin typeface="Times New Roman"/>
                <a:cs typeface="Times New Roman"/>
              </a:rPr>
              <a:t>lens</a:t>
            </a:r>
            <a:r>
              <a:rPr sz="2667" dirty="0">
                <a:solidFill>
                  <a:srgbClr val="002060"/>
                </a:solidFill>
                <a:latin typeface="Times New Roman"/>
                <a:cs typeface="Times New Roman"/>
              </a:rPr>
              <a:t> </a:t>
            </a:r>
            <a:r>
              <a:rPr sz="2667" spc="-7" dirty="0" smtClean="0">
                <a:solidFill>
                  <a:srgbClr val="002060"/>
                </a:solidFill>
                <a:latin typeface="Times New Roman"/>
                <a:cs typeface="Times New Roman"/>
              </a:rPr>
              <a:t>flare</a:t>
            </a:r>
            <a:r>
              <a:rPr lang="ja-JP" altLang="en-US" sz="2667" spc="-7" dirty="0" smtClean="0">
                <a:solidFill>
                  <a:srgbClr val="002060"/>
                </a:solidFill>
                <a:latin typeface="Times New Roman"/>
                <a:cs typeface="Times New Roman"/>
              </a:rPr>
              <a:t>（レンズフレア）</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47" dirty="0">
                <a:solidFill>
                  <a:srgbClr val="002060"/>
                </a:solidFill>
                <a:latin typeface="Times New Roman"/>
                <a:cs typeface="Times New Roman"/>
              </a:rPr>
              <a:t>Weather,</a:t>
            </a:r>
            <a:r>
              <a:rPr sz="2667" spc="-7" dirty="0">
                <a:solidFill>
                  <a:srgbClr val="002060"/>
                </a:solidFill>
                <a:latin typeface="Times New Roman"/>
                <a:cs typeface="Times New Roman"/>
              </a:rPr>
              <a:t> </a:t>
            </a:r>
            <a:r>
              <a:rPr sz="2667" spc="-13" dirty="0" smtClean="0">
                <a:solidFill>
                  <a:srgbClr val="002060"/>
                </a:solidFill>
                <a:latin typeface="Times New Roman"/>
                <a:cs typeface="Times New Roman"/>
              </a:rPr>
              <a:t>precipitation</a:t>
            </a:r>
            <a:r>
              <a:rPr lang="ja-JP" altLang="en-US" sz="2667" spc="-13" dirty="0" smtClean="0">
                <a:solidFill>
                  <a:srgbClr val="002060"/>
                </a:solidFill>
                <a:latin typeface="Times New Roman"/>
                <a:cs typeface="Times New Roman"/>
              </a:rPr>
              <a:t>（降水）</a:t>
            </a:r>
            <a:endParaRPr sz="2667" dirty="0">
              <a:solidFill>
                <a:prstClr val="black"/>
              </a:solidFill>
              <a:latin typeface="Times New Roman"/>
              <a:cs typeface="Times New Roman"/>
            </a:endParaRPr>
          </a:p>
        </p:txBody>
      </p:sp>
      <p:sp>
        <p:nvSpPr>
          <p:cNvPr id="4" name="object 4"/>
          <p:cNvSpPr/>
          <p:nvPr/>
        </p:nvSpPr>
        <p:spPr>
          <a:xfrm>
            <a:off x="5294308" y="4507575"/>
            <a:ext cx="3031949" cy="202609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1855900" y="4507575"/>
            <a:ext cx="3047224" cy="202609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6841585" y="1104500"/>
            <a:ext cx="2163833" cy="3245193"/>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9144000" y="43569"/>
            <a:ext cx="3048000" cy="17093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With </a:t>
            </a:r>
            <a:r>
              <a:rPr sz="1333" dirty="0">
                <a:solidFill>
                  <a:prstClr val="black"/>
                </a:solidFill>
                <a:latin typeface="Arial"/>
                <a:cs typeface="Arial"/>
              </a:rPr>
              <a:t>more training data, our </a:t>
            </a:r>
            <a:r>
              <a:rPr sz="1333" dirty="0" smtClean="0">
                <a:solidFill>
                  <a:prstClr val="black"/>
                </a:solidFill>
                <a:latin typeface="Arial"/>
                <a:cs typeface="Arial"/>
              </a:rPr>
              <a:t>segmentation</a:t>
            </a:r>
            <a:r>
              <a:rPr lang="ja-JP" altLang="en-US" sz="1333" spc="-120" dirty="0">
                <a:solidFill>
                  <a:prstClr val="black"/>
                </a:solidFill>
                <a:latin typeface="Arial"/>
                <a:cs typeface="Arial"/>
              </a:rPr>
              <a:t> </a:t>
            </a:r>
            <a:r>
              <a:rPr lang="en-US" altLang="ja-JP" sz="1333" spc="-120" dirty="0" smtClean="0">
                <a:solidFill>
                  <a:prstClr val="black"/>
                </a:solidFill>
                <a:latin typeface="Arial"/>
                <a:cs typeface="Arial"/>
              </a:rPr>
              <a:t>and </a:t>
            </a:r>
            <a:r>
              <a:rPr sz="1333" dirty="0" smtClean="0">
                <a:solidFill>
                  <a:prstClr val="black"/>
                </a:solidFill>
                <a:latin typeface="Arial"/>
                <a:cs typeface="Arial"/>
              </a:rPr>
              <a:t>detection </a:t>
            </a:r>
            <a:r>
              <a:rPr sz="1333" dirty="0">
                <a:solidFill>
                  <a:prstClr val="black"/>
                </a:solidFill>
                <a:latin typeface="Arial"/>
                <a:cs typeface="Arial"/>
              </a:rPr>
              <a:t>models perform better and more  robustly, but </a:t>
            </a:r>
            <a:r>
              <a:rPr sz="1333" dirty="0">
                <a:solidFill>
                  <a:srgbClr val="FF0000"/>
                </a:solidFill>
                <a:latin typeface="Arial"/>
                <a:cs typeface="Arial"/>
              </a:rPr>
              <a:t>collecting and labeling data </a:t>
            </a:r>
            <a:r>
              <a:rPr sz="1333" dirty="0">
                <a:solidFill>
                  <a:prstClr val="black"/>
                </a:solidFill>
                <a:latin typeface="Arial"/>
                <a:cs typeface="Arial"/>
              </a:rPr>
              <a:t>for  all possible vehicle types, weather  conditions, and road surfaces is a very  </a:t>
            </a:r>
            <a:r>
              <a:rPr sz="1333" dirty="0">
                <a:solidFill>
                  <a:srgbClr val="FF0000"/>
                </a:solidFill>
                <a:latin typeface="Arial"/>
                <a:cs typeface="Arial"/>
              </a:rPr>
              <a:t>expensive and time-consuming</a:t>
            </a:r>
            <a:r>
              <a:rPr sz="1333" spc="-40" dirty="0">
                <a:solidFill>
                  <a:srgbClr val="FF0000"/>
                </a:solidFill>
                <a:latin typeface="Arial"/>
                <a:cs typeface="Arial"/>
              </a:rPr>
              <a:t> </a:t>
            </a:r>
            <a:r>
              <a:rPr sz="1333" dirty="0">
                <a:solidFill>
                  <a:prstClr val="black"/>
                </a:solidFill>
                <a:latin typeface="Arial"/>
                <a:cs typeface="Arial"/>
              </a:rPr>
              <a:t>process. </a:t>
            </a:r>
          </a:p>
        </p:txBody>
      </p:sp>
      <p:sp>
        <p:nvSpPr>
          <p:cNvPr id="12" name="object 12"/>
          <p:cNvSpPr txBox="1"/>
          <p:nvPr/>
        </p:nvSpPr>
        <p:spPr>
          <a:xfrm>
            <a:off x="9144000" y="1858222"/>
            <a:ext cx="3048000" cy="109399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These </a:t>
            </a:r>
            <a:r>
              <a:rPr sz="1333" dirty="0">
                <a:solidFill>
                  <a:prstClr val="black"/>
                </a:solidFill>
                <a:latin typeface="Arial"/>
                <a:cs typeface="Arial"/>
              </a:rPr>
              <a:t>can confuse perception methods </a:t>
            </a:r>
            <a:r>
              <a:rPr sz="1333" dirty="0" smtClean="0">
                <a:solidFill>
                  <a:prstClr val="black"/>
                </a:solidFill>
                <a:latin typeface="Arial"/>
                <a:cs typeface="Arial"/>
              </a:rPr>
              <a:t>with</a:t>
            </a:r>
            <a:r>
              <a:rPr lang="en-US" sz="1333" dirty="0" smtClean="0">
                <a:solidFill>
                  <a:prstClr val="black"/>
                </a:solidFill>
                <a:latin typeface="Arial"/>
                <a:cs typeface="Arial"/>
              </a:rPr>
              <a:t> </a:t>
            </a:r>
            <a:r>
              <a:rPr lang="en-US" sz="1333" dirty="0" smtClean="0">
                <a:solidFill>
                  <a:srgbClr val="FF0000"/>
                </a:solidFill>
                <a:latin typeface="Arial"/>
                <a:cs typeface="Arial"/>
              </a:rPr>
              <a:t>ambiguous</a:t>
            </a:r>
            <a:r>
              <a:rPr lang="en-US" sz="1333" dirty="0" smtClean="0">
                <a:solidFill>
                  <a:prstClr val="black"/>
                </a:solidFill>
                <a:latin typeface="Arial"/>
                <a:cs typeface="Arial"/>
              </a:rPr>
              <a:t> </a:t>
            </a:r>
            <a:r>
              <a:rPr sz="1333" dirty="0" smtClean="0">
                <a:solidFill>
                  <a:srgbClr val="FF0000"/>
                </a:solidFill>
                <a:latin typeface="Arial"/>
                <a:cs typeface="Arial"/>
              </a:rPr>
              <a:t>information</a:t>
            </a:r>
            <a:r>
              <a:rPr sz="1333" dirty="0" smtClean="0">
                <a:solidFill>
                  <a:prstClr val="black"/>
                </a:solidFill>
                <a:latin typeface="Arial"/>
                <a:cs typeface="Arial"/>
              </a:rPr>
              <a:t> </a:t>
            </a:r>
            <a:r>
              <a:rPr sz="1333" dirty="0">
                <a:solidFill>
                  <a:prstClr val="black"/>
                </a:solidFill>
                <a:latin typeface="Arial"/>
                <a:cs typeface="Arial"/>
              </a:rPr>
              <a:t>that is challenging to resolve  into accurate estimates of object locations.  ambiguous:</a:t>
            </a:r>
            <a:r>
              <a:rPr sz="1333" spc="-7" dirty="0">
                <a:solidFill>
                  <a:prstClr val="black"/>
                </a:solidFill>
                <a:latin typeface="Arial"/>
                <a:cs typeface="Arial"/>
              </a:rPr>
              <a:t> </a:t>
            </a:r>
            <a:r>
              <a:rPr sz="1333" dirty="0">
                <a:solidFill>
                  <a:prstClr val="black"/>
                </a:solidFill>
                <a:latin typeface="Arial"/>
                <a:cs typeface="Arial"/>
              </a:rPr>
              <a:t>曖昧。</a:t>
            </a:r>
          </a:p>
        </p:txBody>
      </p:sp>
      <p:cxnSp>
        <p:nvCxnSpPr>
          <p:cNvPr id="14" name="直線矢印コネクタ 13"/>
          <p:cNvCxnSpPr>
            <a:endCxn id="11" idx="1"/>
          </p:cNvCxnSpPr>
          <p:nvPr/>
        </p:nvCxnSpPr>
        <p:spPr>
          <a:xfrm flipV="1">
            <a:off x="6506308" y="898247"/>
            <a:ext cx="2637692" cy="737122"/>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直線矢印コネクタ 14"/>
          <p:cNvCxnSpPr>
            <a:endCxn id="12" idx="1"/>
          </p:cNvCxnSpPr>
          <p:nvPr/>
        </p:nvCxnSpPr>
        <p:spPr>
          <a:xfrm flipV="1">
            <a:off x="4023015" y="2405220"/>
            <a:ext cx="5120985" cy="317528"/>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正方形/長方形 9"/>
          <p:cNvSpPr/>
          <p:nvPr/>
        </p:nvSpPr>
        <p:spPr>
          <a:xfrm>
            <a:off x="9388719" y="3831159"/>
            <a:ext cx="2558562" cy="1600438"/>
          </a:xfrm>
          <a:prstGeom prst="rect">
            <a:avLst/>
          </a:prstGeom>
        </p:spPr>
        <p:txBody>
          <a:bodyPr wrap="square">
            <a:spAutoFit/>
          </a:bodyPr>
          <a:lstStyle/>
          <a:p>
            <a:r>
              <a:rPr lang="ja-JP" altLang="en-US" sz="1400" dirty="0"/>
              <a:t>レンズフレア </a:t>
            </a:r>
            <a:r>
              <a:rPr lang="en-US" altLang="ja-JP" sz="1400" dirty="0"/>
              <a:t>(lens flare) </a:t>
            </a:r>
            <a:r>
              <a:rPr lang="ja-JP" altLang="en-US" sz="1400" dirty="0"/>
              <a:t>は、カメラによって写真・映像を撮影する際に、極めて明るい光源がレンズに向けて当てられている時や、画角内に</a:t>
            </a:r>
            <a:r>
              <a:rPr lang="ja-JP" altLang="en-US" sz="1400" dirty="0">
                <a:solidFill>
                  <a:srgbClr val="FF0000"/>
                </a:solidFill>
              </a:rPr>
              <a:t>極めて明るい光源</a:t>
            </a:r>
            <a:r>
              <a:rPr lang="ja-JP" altLang="en-US" sz="1400" dirty="0"/>
              <a:t>が存在する場合に生じる、</a:t>
            </a:r>
            <a:r>
              <a:rPr lang="ja-JP" altLang="en-US" sz="1400" dirty="0" smtClean="0">
                <a:solidFill>
                  <a:srgbClr val="FF0000"/>
                </a:solidFill>
              </a:rPr>
              <a:t>暗部</a:t>
            </a:r>
            <a:r>
              <a:rPr lang="ja-JP" altLang="en-US" sz="1400" dirty="0" smtClean="0"/>
              <a:t>（あんぶ）</a:t>
            </a:r>
            <a:r>
              <a:rPr lang="ja-JP" altLang="en-US" sz="1400" dirty="0" smtClean="0">
                <a:solidFill>
                  <a:srgbClr val="FF0000"/>
                </a:solidFill>
              </a:rPr>
              <a:t>へ</a:t>
            </a:r>
            <a:r>
              <a:rPr lang="ja-JP" altLang="en-US" sz="1400" dirty="0"/>
              <a:t>の</a:t>
            </a:r>
            <a:r>
              <a:rPr lang="ja-JP" altLang="en-US" sz="1400" dirty="0">
                <a:solidFill>
                  <a:srgbClr val="FF0000"/>
                </a:solidFill>
              </a:rPr>
              <a:t>光の漏れ</a:t>
            </a:r>
            <a:r>
              <a:rPr lang="ja-JP" altLang="en-US" sz="1400" dirty="0"/>
              <a:t>である。 </a:t>
            </a:r>
          </a:p>
        </p:txBody>
      </p:sp>
      <p:cxnSp>
        <p:nvCxnSpPr>
          <p:cNvPr id="16" name="直線矢印コネクタ 15"/>
          <p:cNvCxnSpPr>
            <a:endCxn id="10" idx="1"/>
          </p:cNvCxnSpPr>
          <p:nvPr/>
        </p:nvCxnSpPr>
        <p:spPr>
          <a:xfrm>
            <a:off x="6583507" y="3110100"/>
            <a:ext cx="2805212" cy="1521278"/>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242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1811867" cy="571096"/>
          </a:xfrm>
          <a:prstGeom prst="rect">
            <a:avLst/>
          </a:prstGeom>
        </p:spPr>
        <p:txBody>
          <a:bodyPr vert="horz" wrap="square" lIns="0" tIns="16933" rIns="0" bIns="0" rtlCol="0">
            <a:spAutoFit/>
          </a:bodyPr>
          <a:lstStyle/>
          <a:p>
            <a:pPr marL="16933">
              <a:spcBef>
                <a:spcPts val="133"/>
              </a:spcBef>
            </a:pPr>
            <a:r>
              <a:rPr spc="-7" dirty="0"/>
              <a:t>S</a:t>
            </a:r>
            <a:r>
              <a:rPr dirty="0"/>
              <a:t>u</a:t>
            </a:r>
            <a:r>
              <a:rPr spc="-7" dirty="0"/>
              <a:t>mm</a:t>
            </a:r>
            <a:r>
              <a:rPr dirty="0"/>
              <a:t>ary</a:t>
            </a:r>
          </a:p>
        </p:txBody>
      </p:sp>
      <p:sp>
        <p:nvSpPr>
          <p:cNvPr id="3" name="object 3"/>
          <p:cNvSpPr txBox="1"/>
          <p:nvPr/>
        </p:nvSpPr>
        <p:spPr>
          <a:xfrm>
            <a:off x="527213" y="1484919"/>
            <a:ext cx="5150272" cy="2080121"/>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Perception</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Goals for</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perception</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Static and dynamic elements,</a:t>
            </a:r>
            <a:r>
              <a:rPr sz="2133" spc="-67" dirty="0">
                <a:solidFill>
                  <a:srgbClr val="002060"/>
                </a:solidFill>
                <a:latin typeface="Times New Roman"/>
                <a:cs typeface="Times New Roman"/>
              </a:rPr>
              <a:t> </a:t>
            </a:r>
            <a:r>
              <a:rPr sz="2133" u="heavy" dirty="0">
                <a:solidFill>
                  <a:srgbClr val="002060"/>
                </a:solidFill>
                <a:uFill>
                  <a:solidFill>
                    <a:srgbClr val="69D925"/>
                  </a:solidFill>
                </a:uFill>
                <a:latin typeface="Times New Roman"/>
                <a:cs typeface="Times New Roman"/>
              </a:rPr>
              <a:t>prediction</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Ego </a:t>
            </a:r>
            <a:r>
              <a:rPr sz="2133" dirty="0">
                <a:solidFill>
                  <a:srgbClr val="002060"/>
                </a:solidFill>
                <a:latin typeface="Times New Roman"/>
                <a:cs typeface="Times New Roman"/>
              </a:rPr>
              <a:t>localization</a:t>
            </a:r>
            <a:endParaRPr sz="2133">
              <a:solidFill>
                <a:prstClr val="black"/>
              </a:solidFill>
              <a:latin typeface="Times New Roman"/>
              <a:cs typeface="Times New Roman"/>
            </a:endParaRPr>
          </a:p>
          <a:p>
            <a:pPr marL="303098" indent="-286165" defTabSz="1219170">
              <a:spcBef>
                <a:spcPts val="240"/>
              </a:spcBef>
              <a:buFont typeface="Arial"/>
              <a:buChar char="•"/>
              <a:tabLst>
                <a:tab pos="303098" algn="l"/>
              </a:tabLst>
            </a:pPr>
            <a:r>
              <a:rPr sz="2667" spc="-7" dirty="0">
                <a:solidFill>
                  <a:srgbClr val="002060"/>
                </a:solidFill>
                <a:latin typeface="Times New Roman"/>
                <a:cs typeface="Times New Roman"/>
              </a:rPr>
              <a:t>Challenges to</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perception</a:t>
            </a:r>
            <a:endParaRPr sz="2667">
              <a:solidFill>
                <a:prstClr val="black"/>
              </a:solidFill>
              <a:latin typeface="Times New Roman"/>
              <a:cs typeface="Times New Roman"/>
            </a:endParaRPr>
          </a:p>
        </p:txBody>
      </p:sp>
      <p:sp>
        <p:nvSpPr>
          <p:cNvPr id="5" name="object 5"/>
          <p:cNvSpPr txBox="1"/>
          <p:nvPr/>
        </p:nvSpPr>
        <p:spPr>
          <a:xfrm>
            <a:off x="8243456" y="2530010"/>
            <a:ext cx="3648520" cy="622392"/>
          </a:xfrm>
          <a:prstGeom prst="rect">
            <a:avLst/>
          </a:prstGeom>
          <a:ln w="12700">
            <a:solidFill>
              <a:srgbClr val="000000"/>
            </a:solidFill>
          </a:ln>
        </p:spPr>
        <p:txBody>
          <a:bodyPr vert="horz" wrap="square" lIns="0" tIns="67733" rIns="0" bIns="0" rtlCol="0">
            <a:spAutoFit/>
          </a:bodyPr>
          <a:lstStyle/>
          <a:p>
            <a:pPr marL="33866" marR="23706" defTabSz="1219170"/>
            <a:r>
              <a:rPr lang="en-US" altLang="ja-JP" dirty="0"/>
              <a:t>KITTI Vision Benchmark Suite: </a:t>
            </a:r>
            <a:r>
              <a:rPr lang="en-US" altLang="ja-JP" u="sng" dirty="0"/>
              <a:t>http://www.cvlibs.net/datasets/kitti/ </a:t>
            </a:r>
            <a:endParaRPr sz="1333" u="sng" dirty="0">
              <a:solidFill>
                <a:prstClr val="black"/>
              </a:solidFill>
              <a:latin typeface="Arial"/>
              <a:cs typeface="Arial"/>
            </a:endParaRPr>
          </a:p>
        </p:txBody>
      </p:sp>
    </p:spTree>
    <p:extLst>
      <p:ext uri="{BB962C8B-B14F-4D97-AF65-F5344CB8AC3E}">
        <p14:creationId xmlns:p14="http://schemas.microsoft.com/office/powerpoint/2010/main" val="3368823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193" y="3195209"/>
            <a:ext cx="157480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Arial Narrow"/>
                <a:cs typeface="Arial Narrow"/>
              </a:rPr>
              <a:t>Module </a:t>
            </a:r>
            <a:r>
              <a:rPr sz="1600" b="1" dirty="0">
                <a:solidFill>
                  <a:srgbClr val="4A66AC"/>
                </a:solidFill>
                <a:latin typeface="Arial Narrow"/>
                <a:cs typeface="Arial Narrow"/>
              </a:rPr>
              <a:t>1, </a:t>
            </a:r>
            <a:r>
              <a:rPr sz="1600" b="1" spc="-7" dirty="0">
                <a:solidFill>
                  <a:srgbClr val="4A66AC"/>
                </a:solidFill>
                <a:latin typeface="Arial Narrow"/>
                <a:cs typeface="Arial Narrow"/>
              </a:rPr>
              <a:t>Lesson</a:t>
            </a:r>
            <a:r>
              <a:rPr sz="1600" b="1" spc="-67" dirty="0">
                <a:solidFill>
                  <a:srgbClr val="4A66AC"/>
                </a:solidFill>
                <a:latin typeface="Arial Narrow"/>
                <a:cs typeface="Arial Narrow"/>
              </a:rPr>
              <a:t> </a:t>
            </a:r>
            <a:r>
              <a:rPr sz="1600" b="1" dirty="0">
                <a:solidFill>
                  <a:srgbClr val="4A66AC"/>
                </a:solidFill>
                <a:latin typeface="Arial Narrow"/>
                <a:cs typeface="Arial Narrow"/>
              </a:rPr>
              <a:t>3</a:t>
            </a:r>
            <a:endParaRPr sz="1600">
              <a:solidFill>
                <a:prstClr val="black"/>
              </a:solidFill>
              <a:latin typeface="Arial Narrow"/>
              <a:cs typeface="Arial Narrow"/>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35</a:t>
            </a:fld>
            <a:endParaRPr dirty="0"/>
          </a:p>
        </p:txBody>
      </p:sp>
      <p:sp>
        <p:nvSpPr>
          <p:cNvPr id="3" name="object 3"/>
          <p:cNvSpPr txBox="1">
            <a:spLocks noGrp="1"/>
          </p:cNvSpPr>
          <p:nvPr>
            <p:ph type="title"/>
          </p:nvPr>
        </p:nvSpPr>
        <p:spPr>
          <a:xfrm>
            <a:off x="527213" y="1954411"/>
            <a:ext cx="5003800" cy="1125094"/>
          </a:xfrm>
          <a:prstGeom prst="rect">
            <a:avLst/>
          </a:prstGeom>
        </p:spPr>
        <p:txBody>
          <a:bodyPr vert="horz" wrap="square" lIns="0" tIns="16933" rIns="0" bIns="0" rtlCol="0">
            <a:spAutoFit/>
          </a:bodyPr>
          <a:lstStyle/>
          <a:p>
            <a:pPr marL="16933">
              <a:spcBef>
                <a:spcPts val="133"/>
              </a:spcBef>
            </a:pPr>
            <a:r>
              <a:rPr spc="-7" dirty="0">
                <a:solidFill>
                  <a:srgbClr val="FFFFFF"/>
                </a:solidFill>
                <a:latin typeface="Arial Narrow"/>
                <a:cs typeface="Arial Narrow"/>
              </a:rPr>
              <a:t>Driving </a:t>
            </a:r>
            <a:r>
              <a:rPr dirty="0">
                <a:solidFill>
                  <a:srgbClr val="FFFFFF"/>
                </a:solidFill>
                <a:latin typeface="Arial Narrow"/>
                <a:cs typeface="Arial Narrow"/>
              </a:rPr>
              <a:t>Decisions and</a:t>
            </a:r>
            <a:r>
              <a:rPr spc="-73" dirty="0">
                <a:solidFill>
                  <a:srgbClr val="FFFFFF"/>
                </a:solidFill>
                <a:latin typeface="Arial Narrow"/>
                <a:cs typeface="Arial Narrow"/>
              </a:rPr>
              <a:t> </a:t>
            </a:r>
            <a:r>
              <a:rPr dirty="0" smtClean="0">
                <a:solidFill>
                  <a:srgbClr val="FFFFFF"/>
                </a:solidFill>
                <a:latin typeface="Arial Narrow"/>
                <a:cs typeface="Arial Narrow"/>
              </a:rPr>
              <a:t>Actions</a:t>
            </a:r>
            <a:r>
              <a:rPr lang="ja-JP" altLang="en-US" dirty="0" smtClean="0">
                <a:solidFill>
                  <a:srgbClr val="FFFFFF"/>
                </a:solidFill>
                <a:latin typeface="Arial Narrow"/>
                <a:cs typeface="Arial Narrow"/>
              </a:rPr>
              <a:t>（計画）</a:t>
            </a:r>
            <a:endParaRPr dirty="0">
              <a:solidFill>
                <a:srgbClr val="FFFFFF"/>
              </a:solidFill>
              <a:latin typeface="Arial Narrow"/>
              <a:cs typeface="Arial Narrow"/>
            </a:endParaRPr>
          </a:p>
        </p:txBody>
      </p:sp>
    </p:spTree>
    <p:extLst>
      <p:ext uri="{BB962C8B-B14F-4D97-AF65-F5344CB8AC3E}">
        <p14:creationId xmlns:p14="http://schemas.microsoft.com/office/powerpoint/2010/main" val="1608391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36</a:t>
            </a:fld>
            <a:endParaRPr dirty="0"/>
          </a:p>
        </p:txBody>
      </p:sp>
      <p:sp>
        <p:nvSpPr>
          <p:cNvPr id="2" name="object 2"/>
          <p:cNvSpPr txBox="1">
            <a:spLocks noGrp="1"/>
          </p:cNvSpPr>
          <p:nvPr>
            <p:ph type="title"/>
          </p:nvPr>
        </p:nvSpPr>
        <p:spPr>
          <a:xfrm>
            <a:off x="527214" y="441429"/>
            <a:ext cx="3704167" cy="571096"/>
          </a:xfrm>
          <a:prstGeom prst="rect">
            <a:avLst/>
          </a:prstGeom>
        </p:spPr>
        <p:txBody>
          <a:bodyPr vert="horz" wrap="square" lIns="0" tIns="16933" rIns="0" bIns="0" rtlCol="0">
            <a:spAutoFit/>
          </a:bodyPr>
          <a:lstStyle/>
          <a:p>
            <a:pPr marL="16933">
              <a:spcBef>
                <a:spcPts val="133"/>
              </a:spcBef>
            </a:pPr>
            <a:r>
              <a:rPr spc="-7" dirty="0"/>
              <a:t>Planning:</a:t>
            </a:r>
            <a:r>
              <a:rPr spc="-53" dirty="0"/>
              <a:t> </a:t>
            </a:r>
            <a:r>
              <a:rPr spc="-7" dirty="0"/>
              <a:t>Examples</a:t>
            </a:r>
          </a:p>
        </p:txBody>
      </p:sp>
      <p:sp>
        <p:nvSpPr>
          <p:cNvPr id="3" name="object 3"/>
          <p:cNvSpPr txBox="1"/>
          <p:nvPr/>
        </p:nvSpPr>
        <p:spPr>
          <a:xfrm>
            <a:off x="527213" y="1476453"/>
            <a:ext cx="5952067" cy="3486681"/>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Making decisions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Long </a:t>
            </a:r>
            <a:r>
              <a:rPr sz="2133" dirty="0">
                <a:solidFill>
                  <a:srgbClr val="002060"/>
                </a:solidFill>
                <a:latin typeface="Times New Roman"/>
                <a:cs typeface="Times New Roman"/>
              </a:rPr>
              <a:t>term</a:t>
            </a:r>
            <a:endParaRPr sz="2133" dirty="0">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How </a:t>
            </a:r>
            <a:r>
              <a:rPr sz="1867" spc="-7" dirty="0">
                <a:solidFill>
                  <a:srgbClr val="002060"/>
                </a:solidFill>
                <a:latin typeface="Times New Roman"/>
                <a:cs typeface="Times New Roman"/>
              </a:rPr>
              <a:t>to navigate from </a:t>
            </a:r>
            <a:r>
              <a:rPr sz="1867" dirty="0">
                <a:solidFill>
                  <a:srgbClr val="002060"/>
                </a:solidFill>
                <a:latin typeface="Times New Roman"/>
                <a:cs typeface="Times New Roman"/>
              </a:rPr>
              <a:t>New </a:t>
            </a:r>
            <a:r>
              <a:rPr sz="1867" spc="-53" dirty="0">
                <a:solidFill>
                  <a:srgbClr val="002060"/>
                </a:solidFill>
                <a:latin typeface="Times New Roman"/>
                <a:cs typeface="Times New Roman"/>
              </a:rPr>
              <a:t>York </a:t>
            </a:r>
            <a:r>
              <a:rPr sz="1867" spc="-7" dirty="0">
                <a:solidFill>
                  <a:srgbClr val="002060"/>
                </a:solidFill>
                <a:latin typeface="Times New Roman"/>
                <a:cs typeface="Times New Roman"/>
              </a:rPr>
              <a:t>to Los</a:t>
            </a:r>
            <a:r>
              <a:rPr sz="1867" spc="-140" dirty="0">
                <a:solidFill>
                  <a:srgbClr val="002060"/>
                </a:solidFill>
                <a:latin typeface="Times New Roman"/>
                <a:cs typeface="Times New Roman"/>
              </a:rPr>
              <a:t> </a:t>
            </a:r>
            <a:r>
              <a:rPr sz="1867" dirty="0">
                <a:solidFill>
                  <a:srgbClr val="002060"/>
                </a:solidFill>
                <a:latin typeface="Times New Roman"/>
                <a:cs typeface="Times New Roman"/>
              </a:rPr>
              <a:t>Angeles?</a:t>
            </a:r>
            <a:endParaRPr sz="1867" dirty="0">
              <a:solidFill>
                <a:prstClr val="black"/>
              </a:solidFill>
              <a:latin typeface="Times New Roman"/>
              <a:cs typeface="Times New Roman"/>
            </a:endParaRPr>
          </a:p>
          <a:p>
            <a:pPr marL="777221" lvl="1" indent="-287859" defTabSz="1219170">
              <a:spcBef>
                <a:spcPts val="253"/>
              </a:spcBef>
              <a:buFont typeface="Courier New"/>
              <a:buChar char="o"/>
              <a:tabLst>
                <a:tab pos="777221" algn="l"/>
              </a:tabLst>
            </a:pPr>
            <a:r>
              <a:rPr sz="2133" spc="-7" dirty="0">
                <a:solidFill>
                  <a:srgbClr val="002060"/>
                </a:solidFill>
                <a:latin typeface="Times New Roman"/>
                <a:cs typeface="Times New Roman"/>
              </a:rPr>
              <a:t>Short</a:t>
            </a:r>
            <a:r>
              <a:rPr sz="2133" dirty="0">
                <a:solidFill>
                  <a:srgbClr val="002060"/>
                </a:solidFill>
                <a:latin typeface="Times New Roman"/>
                <a:cs typeface="Times New Roman"/>
              </a:rPr>
              <a:t> term</a:t>
            </a:r>
            <a:endParaRPr sz="2133" dirty="0">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Can I change </a:t>
            </a:r>
            <a:r>
              <a:rPr sz="1867" spc="-7" dirty="0">
                <a:solidFill>
                  <a:srgbClr val="002060"/>
                </a:solidFill>
                <a:latin typeface="Times New Roman"/>
                <a:cs typeface="Times New Roman"/>
              </a:rPr>
              <a:t>my lane to the lane right </a:t>
            </a:r>
            <a:r>
              <a:rPr sz="1867" dirty="0">
                <a:solidFill>
                  <a:srgbClr val="002060"/>
                </a:solidFill>
                <a:latin typeface="Times New Roman"/>
                <a:cs typeface="Times New Roman"/>
              </a:rPr>
              <a:t>of </a:t>
            </a:r>
            <a:r>
              <a:rPr sz="1867" spc="-7" dirty="0">
                <a:solidFill>
                  <a:srgbClr val="002060"/>
                </a:solidFill>
                <a:latin typeface="Times New Roman"/>
                <a:cs typeface="Times New Roman"/>
              </a:rPr>
              <a:t>me?</a:t>
            </a:r>
            <a:endParaRPr sz="1867" dirty="0">
              <a:solidFill>
                <a:prstClr val="black"/>
              </a:solidFill>
              <a:latin typeface="Times New Roman"/>
              <a:cs typeface="Times New Roman"/>
            </a:endParaRPr>
          </a:p>
          <a:p>
            <a:pPr marL="1236102" lvl="2" indent="-305639" defTabSz="1219170">
              <a:spcBef>
                <a:spcPts val="293"/>
              </a:spcBef>
              <a:buFont typeface="Wingdings"/>
              <a:buChar char=""/>
              <a:tabLst>
                <a:tab pos="1235256" algn="l"/>
                <a:tab pos="1236102" algn="l"/>
              </a:tabLst>
            </a:pPr>
            <a:r>
              <a:rPr sz="1867" dirty="0">
                <a:solidFill>
                  <a:srgbClr val="002060"/>
                </a:solidFill>
                <a:latin typeface="Times New Roman"/>
                <a:cs typeface="Times New Roman"/>
              </a:rPr>
              <a:t>Can I pass </a:t>
            </a:r>
            <a:r>
              <a:rPr sz="1867" spc="-7" dirty="0">
                <a:solidFill>
                  <a:srgbClr val="002060"/>
                </a:solidFill>
                <a:latin typeface="Times New Roman"/>
                <a:cs typeface="Times New Roman"/>
              </a:rPr>
              <a:t>this intersection </a:t>
            </a:r>
            <a:r>
              <a:rPr sz="1867" dirty="0">
                <a:solidFill>
                  <a:srgbClr val="002060"/>
                </a:solidFill>
                <a:latin typeface="Times New Roman"/>
                <a:cs typeface="Times New Roman"/>
              </a:rPr>
              <a:t>and </a:t>
            </a:r>
            <a:r>
              <a:rPr sz="1867" spc="-7" dirty="0">
                <a:solidFill>
                  <a:srgbClr val="002060"/>
                </a:solidFill>
                <a:latin typeface="Times New Roman"/>
                <a:cs typeface="Times New Roman"/>
              </a:rPr>
              <a:t>join the left</a:t>
            </a:r>
            <a:r>
              <a:rPr sz="1867" spc="27" dirty="0">
                <a:solidFill>
                  <a:srgbClr val="002060"/>
                </a:solidFill>
                <a:latin typeface="Times New Roman"/>
                <a:cs typeface="Times New Roman"/>
              </a:rPr>
              <a:t> </a:t>
            </a:r>
            <a:r>
              <a:rPr sz="1867" spc="-7" dirty="0">
                <a:solidFill>
                  <a:srgbClr val="002060"/>
                </a:solidFill>
                <a:latin typeface="Times New Roman"/>
                <a:cs typeface="Times New Roman"/>
              </a:rPr>
              <a:t>road?</a:t>
            </a:r>
            <a:endParaRPr sz="1867" dirty="0">
              <a:solidFill>
                <a:prstClr val="black"/>
              </a:solidFill>
              <a:latin typeface="Times New Roman"/>
              <a:cs typeface="Times New Roman"/>
            </a:endParaRPr>
          </a:p>
          <a:p>
            <a:pPr marL="777221" lvl="1" indent="-287859" defTabSz="1219170">
              <a:spcBef>
                <a:spcPts val="253"/>
              </a:spcBef>
              <a:buFont typeface="Courier New"/>
              <a:buChar char="o"/>
              <a:tabLst>
                <a:tab pos="777221" algn="l"/>
              </a:tabLst>
            </a:pPr>
            <a:r>
              <a:rPr sz="2133" dirty="0" smtClean="0">
                <a:solidFill>
                  <a:srgbClr val="002060"/>
                </a:solidFill>
                <a:latin typeface="Times New Roman"/>
                <a:cs typeface="Times New Roman"/>
              </a:rPr>
              <a:t>Immediate</a:t>
            </a:r>
            <a:r>
              <a:rPr lang="ja-JP" altLang="en-US" sz="2133" dirty="0" smtClean="0">
                <a:solidFill>
                  <a:srgbClr val="002060"/>
                </a:solidFill>
                <a:latin typeface="Times New Roman"/>
                <a:cs typeface="Times New Roman"/>
              </a:rPr>
              <a:t>（即座、そくざ）</a:t>
            </a:r>
            <a:endParaRPr sz="2133" dirty="0">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dirty="0">
                <a:solidFill>
                  <a:srgbClr val="002060"/>
                </a:solidFill>
                <a:latin typeface="Times New Roman"/>
                <a:cs typeface="Times New Roman"/>
              </a:rPr>
              <a:t>Can I stay on </a:t>
            </a:r>
            <a:r>
              <a:rPr sz="1867" spc="-7" dirty="0">
                <a:solidFill>
                  <a:srgbClr val="002060"/>
                </a:solidFill>
                <a:latin typeface="Times New Roman"/>
                <a:cs typeface="Times New Roman"/>
              </a:rPr>
              <a:t>track </a:t>
            </a:r>
            <a:r>
              <a:rPr sz="1867" dirty="0">
                <a:solidFill>
                  <a:srgbClr val="002060"/>
                </a:solidFill>
                <a:latin typeface="Times New Roman"/>
                <a:cs typeface="Times New Roman"/>
              </a:rPr>
              <a:t>on </a:t>
            </a:r>
            <a:r>
              <a:rPr sz="1867" spc="-7" dirty="0">
                <a:solidFill>
                  <a:srgbClr val="002060"/>
                </a:solidFill>
                <a:latin typeface="Times New Roman"/>
                <a:cs typeface="Times New Roman"/>
              </a:rPr>
              <a:t>this curved</a:t>
            </a:r>
            <a:r>
              <a:rPr sz="1867" dirty="0">
                <a:solidFill>
                  <a:srgbClr val="002060"/>
                </a:solidFill>
                <a:latin typeface="Times New Roman"/>
                <a:cs typeface="Times New Roman"/>
              </a:rPr>
              <a:t> </a:t>
            </a:r>
            <a:r>
              <a:rPr sz="1867" spc="-7" dirty="0">
                <a:solidFill>
                  <a:srgbClr val="002060"/>
                </a:solidFill>
                <a:latin typeface="Times New Roman"/>
                <a:cs typeface="Times New Roman"/>
              </a:rPr>
              <a:t>road</a:t>
            </a:r>
            <a:r>
              <a:rPr sz="1867" spc="-7" dirty="0" smtClean="0">
                <a:solidFill>
                  <a:srgbClr val="002060"/>
                </a:solidFill>
                <a:latin typeface="Times New Roman"/>
                <a:cs typeface="Times New Roman"/>
              </a:rPr>
              <a:t>?</a:t>
            </a:r>
            <a:r>
              <a:rPr lang="ja-JP" altLang="en-US" sz="1867" spc="-7" dirty="0" smtClean="0">
                <a:solidFill>
                  <a:srgbClr val="002060"/>
                </a:solidFill>
                <a:latin typeface="Times New Roman"/>
                <a:cs typeface="Times New Roman"/>
              </a:rPr>
              <a:t>（今の速度でこのカーブを通れるか）</a:t>
            </a:r>
            <a:endParaRPr sz="1867" dirty="0">
              <a:solidFill>
                <a:prstClr val="black"/>
              </a:solidFill>
              <a:latin typeface="Times New Roman"/>
              <a:cs typeface="Times New Roman"/>
            </a:endParaRPr>
          </a:p>
          <a:p>
            <a:pPr marL="1236102" lvl="2" indent="-305639" defTabSz="1219170">
              <a:spcBef>
                <a:spcPts val="253"/>
              </a:spcBef>
              <a:buFont typeface="Wingdings"/>
              <a:buChar char=""/>
              <a:tabLst>
                <a:tab pos="1235256" algn="l"/>
                <a:tab pos="1236102" algn="l"/>
              </a:tabLst>
            </a:pPr>
            <a:r>
              <a:rPr sz="1867" spc="-7" dirty="0">
                <a:solidFill>
                  <a:srgbClr val="002060"/>
                </a:solidFill>
                <a:latin typeface="Times New Roman"/>
                <a:cs typeface="Times New Roman"/>
              </a:rPr>
              <a:t>Accelerate </a:t>
            </a:r>
            <a:r>
              <a:rPr sz="1867" dirty="0">
                <a:solidFill>
                  <a:srgbClr val="002060"/>
                </a:solidFill>
                <a:latin typeface="Times New Roman"/>
                <a:cs typeface="Times New Roman"/>
              </a:rPr>
              <a:t>or </a:t>
            </a:r>
            <a:r>
              <a:rPr sz="1867" spc="-7" dirty="0">
                <a:solidFill>
                  <a:srgbClr val="002060"/>
                </a:solidFill>
                <a:latin typeface="Times New Roman"/>
                <a:cs typeface="Times New Roman"/>
              </a:rPr>
              <a:t>brake, </a:t>
            </a:r>
            <a:r>
              <a:rPr sz="1867" dirty="0">
                <a:solidFill>
                  <a:srgbClr val="002060"/>
                </a:solidFill>
                <a:latin typeface="Times New Roman"/>
                <a:cs typeface="Times New Roman"/>
              </a:rPr>
              <a:t>by how </a:t>
            </a:r>
            <a:r>
              <a:rPr sz="1867" spc="-7" dirty="0">
                <a:solidFill>
                  <a:srgbClr val="002060"/>
                </a:solidFill>
                <a:latin typeface="Times New Roman"/>
                <a:cs typeface="Times New Roman"/>
              </a:rPr>
              <a:t>much?</a:t>
            </a:r>
            <a:endParaRPr sz="1867" dirty="0">
              <a:solidFill>
                <a:prstClr val="black"/>
              </a:solidFill>
              <a:latin typeface="Times New Roman"/>
              <a:cs typeface="Times New Roman"/>
            </a:endParaRPr>
          </a:p>
        </p:txBody>
      </p:sp>
    </p:spTree>
    <p:extLst>
      <p:ext uri="{BB962C8B-B14F-4D97-AF65-F5344CB8AC3E}">
        <p14:creationId xmlns:p14="http://schemas.microsoft.com/office/powerpoint/2010/main" val="1799465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65309" y="2517062"/>
            <a:ext cx="3047999" cy="30479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37</a:t>
            </a:fld>
            <a:endParaRPr dirty="0"/>
          </a:p>
        </p:txBody>
      </p:sp>
      <p:sp>
        <p:nvSpPr>
          <p:cNvPr id="4" name="object 4"/>
          <p:cNvSpPr txBox="1"/>
          <p:nvPr/>
        </p:nvSpPr>
        <p:spPr>
          <a:xfrm>
            <a:off x="527213" y="1484919"/>
            <a:ext cx="5745480" cy="1277337"/>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Approaching an </a:t>
            </a:r>
            <a:r>
              <a:rPr sz="2667" spc="-13" dirty="0">
                <a:solidFill>
                  <a:srgbClr val="002060"/>
                </a:solidFill>
                <a:latin typeface="Times New Roman"/>
                <a:cs typeface="Times New Roman"/>
              </a:rPr>
              <a:t>intersection </a:t>
            </a:r>
            <a:r>
              <a:rPr sz="2667" spc="-7" dirty="0">
                <a:solidFill>
                  <a:srgbClr val="002060"/>
                </a:solidFill>
                <a:latin typeface="Times New Roman"/>
                <a:cs typeface="Times New Roman"/>
              </a:rPr>
              <a:t>to turn</a:t>
            </a:r>
            <a:r>
              <a:rPr sz="2667" spc="53" dirty="0">
                <a:solidFill>
                  <a:srgbClr val="002060"/>
                </a:solidFill>
                <a:latin typeface="Times New Roman"/>
                <a:cs typeface="Times New Roman"/>
              </a:rPr>
              <a:t> </a:t>
            </a:r>
            <a:r>
              <a:rPr sz="2667" spc="-13" dirty="0">
                <a:solidFill>
                  <a:srgbClr val="002060"/>
                </a:solidFill>
                <a:latin typeface="Times New Roman"/>
                <a:cs typeface="Times New Roman"/>
              </a:rPr>
              <a:t>left.</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Assume</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Intersection has </a:t>
            </a:r>
            <a:r>
              <a:rPr sz="2133" spc="-7" dirty="0">
                <a:solidFill>
                  <a:srgbClr val="FF0000"/>
                </a:solidFill>
                <a:latin typeface="Times New Roman"/>
                <a:cs typeface="Times New Roman"/>
              </a:rPr>
              <a:t>traffic</a:t>
            </a:r>
            <a:r>
              <a:rPr sz="2133" spc="-313" dirty="0">
                <a:solidFill>
                  <a:srgbClr val="002060"/>
                </a:solidFill>
                <a:latin typeface="Times New Roman"/>
                <a:cs typeface="Times New Roman"/>
              </a:rPr>
              <a:t> </a:t>
            </a:r>
            <a:r>
              <a:rPr sz="2133" dirty="0">
                <a:solidFill>
                  <a:srgbClr val="FF0000"/>
                </a:solidFill>
                <a:latin typeface="Times New Roman"/>
                <a:cs typeface="Times New Roman"/>
              </a:rPr>
              <a:t>lights</a:t>
            </a:r>
          </a:p>
        </p:txBody>
      </p:sp>
    </p:spTree>
    <p:extLst>
      <p:ext uri="{BB962C8B-B14F-4D97-AF65-F5344CB8AC3E}">
        <p14:creationId xmlns:p14="http://schemas.microsoft.com/office/powerpoint/2010/main" val="34481774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3" name="object 3"/>
          <p:cNvSpPr txBox="1"/>
          <p:nvPr/>
        </p:nvSpPr>
        <p:spPr>
          <a:xfrm>
            <a:off x="527214" y="1518785"/>
            <a:ext cx="4822613" cy="427532"/>
          </a:xfrm>
          <a:prstGeom prst="rect">
            <a:avLst/>
          </a:prstGeom>
        </p:spPr>
        <p:txBody>
          <a:bodyPr vert="horz" wrap="square" lIns="0" tIns="16933" rIns="0" bIns="0" rtlCol="0">
            <a:spAutoFit/>
          </a:bodyPr>
          <a:lstStyle/>
          <a:p>
            <a:pPr marL="303098" indent="-286165" defTabSz="1219170">
              <a:spcBef>
                <a:spcPts val="133"/>
              </a:spcBef>
              <a:buFont typeface="Arial"/>
              <a:buChar char="•"/>
              <a:tabLst>
                <a:tab pos="303098" algn="l"/>
              </a:tabLst>
            </a:pPr>
            <a:r>
              <a:rPr sz="2667" spc="-7" dirty="0">
                <a:solidFill>
                  <a:srgbClr val="002060"/>
                </a:solidFill>
                <a:latin typeface="Times New Roman"/>
                <a:cs typeface="Times New Roman"/>
              </a:rPr>
              <a:t>Identify </a:t>
            </a:r>
            <a:r>
              <a:rPr sz="2667" spc="-7" dirty="0">
                <a:solidFill>
                  <a:srgbClr val="FF0000"/>
                </a:solidFill>
                <a:latin typeface="Times New Roman"/>
                <a:cs typeface="Times New Roman"/>
              </a:rPr>
              <a:t>turning lane </a:t>
            </a:r>
            <a:r>
              <a:rPr sz="2667" spc="-7" dirty="0">
                <a:solidFill>
                  <a:srgbClr val="002060"/>
                </a:solidFill>
                <a:latin typeface="Times New Roman"/>
                <a:cs typeface="Times New Roman"/>
              </a:rPr>
              <a:t>for left</a:t>
            </a:r>
            <a:r>
              <a:rPr sz="2667" spc="-80" dirty="0">
                <a:solidFill>
                  <a:srgbClr val="002060"/>
                </a:solidFill>
                <a:latin typeface="Times New Roman"/>
                <a:cs typeface="Times New Roman"/>
              </a:rPr>
              <a:t> </a:t>
            </a:r>
            <a:r>
              <a:rPr sz="2667" spc="-7" dirty="0">
                <a:solidFill>
                  <a:srgbClr val="002060"/>
                </a:solidFill>
                <a:latin typeface="Times New Roman"/>
                <a:cs typeface="Times New Roman"/>
              </a:rPr>
              <a:t>turn.</a:t>
            </a:r>
            <a:endParaRPr sz="2667" dirty="0">
              <a:solidFill>
                <a:prstClr val="black"/>
              </a:solidFill>
              <a:latin typeface="Times New Roman"/>
              <a:cs typeface="Times New Roman"/>
            </a:endParaRPr>
          </a:p>
        </p:txBody>
      </p:sp>
      <p:sp>
        <p:nvSpPr>
          <p:cNvPr id="4" name="object 4"/>
          <p:cNvSpPr/>
          <p:nvPr/>
        </p:nvSpPr>
        <p:spPr>
          <a:xfrm>
            <a:off x="5987974" y="2235499"/>
            <a:ext cx="3468167" cy="346816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38</a:t>
            </a:fld>
            <a:endParaRPr dirty="0"/>
          </a:p>
        </p:txBody>
      </p:sp>
    </p:spTree>
    <p:extLst>
      <p:ext uri="{BB962C8B-B14F-4D97-AF65-F5344CB8AC3E}">
        <p14:creationId xmlns:p14="http://schemas.microsoft.com/office/powerpoint/2010/main" val="3756402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3" name="object 3"/>
          <p:cNvSpPr txBox="1"/>
          <p:nvPr/>
        </p:nvSpPr>
        <p:spPr>
          <a:xfrm>
            <a:off x="527214" y="1484919"/>
            <a:ext cx="7537873" cy="1321067"/>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Identify turning lane for left</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turn.</a:t>
            </a:r>
            <a:endParaRPr sz="2667" dirty="0">
              <a:solidFill>
                <a:prstClr val="black"/>
              </a:solidFill>
              <a:latin typeface="Times New Roman"/>
              <a:cs typeface="Times New Roman"/>
            </a:endParaRPr>
          </a:p>
          <a:p>
            <a:pPr marL="303098" marR="6773" indent="-286165" defTabSz="1219170">
              <a:spcBef>
                <a:spcPts val="267"/>
              </a:spcBef>
              <a:buFont typeface="Arial"/>
              <a:buChar char="•"/>
              <a:tabLst>
                <a:tab pos="303098" algn="l"/>
              </a:tabLst>
            </a:pPr>
            <a:r>
              <a:rPr sz="2667" spc="-7" dirty="0">
                <a:solidFill>
                  <a:srgbClr val="002060"/>
                </a:solidFill>
                <a:latin typeface="Times New Roman"/>
                <a:cs typeface="Times New Roman"/>
              </a:rPr>
              <a:t>Approach the intersection, </a:t>
            </a:r>
            <a:r>
              <a:rPr sz="2667" spc="-7" dirty="0">
                <a:solidFill>
                  <a:srgbClr val="FF0000"/>
                </a:solidFill>
                <a:latin typeface="Times New Roman"/>
                <a:cs typeface="Times New Roman"/>
              </a:rPr>
              <a:t>decelerate</a:t>
            </a:r>
            <a:r>
              <a:rPr sz="2667" spc="-7" dirty="0">
                <a:solidFill>
                  <a:srgbClr val="002060"/>
                </a:solidFill>
                <a:latin typeface="Times New Roman"/>
                <a:cs typeface="Times New Roman"/>
              </a:rPr>
              <a:t> </a:t>
            </a:r>
            <a:r>
              <a:rPr sz="2667" spc="-7" dirty="0">
                <a:solidFill>
                  <a:srgbClr val="FF0000"/>
                </a:solidFill>
                <a:latin typeface="Times New Roman"/>
                <a:cs typeface="Times New Roman"/>
              </a:rPr>
              <a:t>smoothly</a:t>
            </a:r>
            <a:r>
              <a:rPr sz="2667" spc="-7" dirty="0">
                <a:solidFill>
                  <a:srgbClr val="002060"/>
                </a:solidFill>
                <a:latin typeface="Times New Roman"/>
                <a:cs typeface="Times New Roman"/>
              </a:rPr>
              <a:t> to the  </a:t>
            </a:r>
            <a:r>
              <a:rPr sz="2667" spc="-7" dirty="0">
                <a:solidFill>
                  <a:srgbClr val="FF0000"/>
                </a:solidFill>
                <a:latin typeface="Times New Roman"/>
                <a:cs typeface="Times New Roman"/>
              </a:rPr>
              <a:t>stop line</a:t>
            </a:r>
            <a:r>
              <a:rPr sz="2667" spc="-7" dirty="0">
                <a:solidFill>
                  <a:srgbClr val="002060"/>
                </a:solidFill>
                <a:latin typeface="Times New Roman"/>
                <a:cs typeface="Times New Roman"/>
              </a:rPr>
              <a:t>.</a:t>
            </a:r>
            <a:endParaRPr sz="2667" dirty="0">
              <a:solidFill>
                <a:prstClr val="black"/>
              </a:solidFill>
              <a:latin typeface="Times New Roman"/>
              <a:cs typeface="Times New Roman"/>
            </a:endParaRPr>
          </a:p>
        </p:txBody>
      </p:sp>
      <p:sp>
        <p:nvSpPr>
          <p:cNvPr id="4" name="object 4"/>
          <p:cNvSpPr/>
          <p:nvPr/>
        </p:nvSpPr>
        <p:spPr>
          <a:xfrm>
            <a:off x="5802504" y="2236336"/>
            <a:ext cx="3134432" cy="37296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39</a:t>
            </a:fld>
            <a:endParaRPr dirty="0"/>
          </a:p>
        </p:txBody>
      </p:sp>
    </p:spTree>
    <p:extLst>
      <p:ext uri="{BB962C8B-B14F-4D97-AF65-F5344CB8AC3E}">
        <p14:creationId xmlns:p14="http://schemas.microsoft.com/office/powerpoint/2010/main" val="116719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4610947" cy="632651"/>
          </a:xfrm>
          <a:prstGeom prst="rect">
            <a:avLst/>
          </a:prstGeom>
        </p:spPr>
        <p:txBody>
          <a:bodyPr vert="horz" wrap="square" lIns="0" tIns="16933" rIns="0" bIns="0" rtlCol="0">
            <a:spAutoFit/>
          </a:bodyPr>
          <a:lstStyle/>
          <a:p>
            <a:pPr marL="16933">
              <a:spcBef>
                <a:spcPts val="133"/>
              </a:spcBef>
            </a:pPr>
            <a:r>
              <a:rPr sz="4000" dirty="0"/>
              <a:t>Terms and</a:t>
            </a:r>
            <a:r>
              <a:rPr sz="4000" spc="-113" dirty="0"/>
              <a:t> </a:t>
            </a:r>
            <a:r>
              <a:rPr sz="4000" dirty="0"/>
              <a:t>Definitions</a:t>
            </a:r>
            <a:endParaRPr sz="4000"/>
          </a:p>
        </p:txBody>
      </p:sp>
      <p:sp>
        <p:nvSpPr>
          <p:cNvPr id="3" name="object 3"/>
          <p:cNvSpPr txBox="1"/>
          <p:nvPr/>
        </p:nvSpPr>
        <p:spPr>
          <a:xfrm>
            <a:off x="702367" y="1664373"/>
            <a:ext cx="6782647" cy="1948461"/>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u="heavy" spc="-7" dirty="0">
                <a:solidFill>
                  <a:srgbClr val="002060"/>
                </a:solidFill>
                <a:uFill>
                  <a:solidFill>
                    <a:srgbClr val="69D925"/>
                  </a:solidFill>
                </a:uFill>
                <a:latin typeface="Times New Roman"/>
                <a:cs typeface="Times New Roman"/>
              </a:rPr>
              <a:t>Driving task</a:t>
            </a:r>
            <a:endParaRPr sz="2667" dirty="0">
              <a:solidFill>
                <a:prstClr val="black"/>
              </a:solidFill>
              <a:latin typeface="Times New Roman"/>
              <a:cs typeface="Times New Roman"/>
            </a:endParaRPr>
          </a:p>
          <a:p>
            <a:pPr marL="1100639" lvl="1" indent="-457189" defTabSz="1219170">
              <a:buFont typeface="Courier New"/>
              <a:buChar char="○"/>
              <a:tabLst>
                <a:tab pos="1100639" algn="l"/>
              </a:tabLst>
            </a:pPr>
            <a:r>
              <a:rPr sz="2400" spc="-7" dirty="0">
                <a:solidFill>
                  <a:srgbClr val="FF0000"/>
                </a:solidFill>
                <a:latin typeface="Times New Roman"/>
                <a:cs typeface="Times New Roman"/>
              </a:rPr>
              <a:t>Perceiving</a:t>
            </a:r>
            <a:r>
              <a:rPr sz="2400" spc="-7" dirty="0">
                <a:solidFill>
                  <a:srgbClr val="002060"/>
                </a:solidFill>
                <a:latin typeface="Times New Roman"/>
                <a:cs typeface="Times New Roman"/>
              </a:rPr>
              <a:t> the</a:t>
            </a:r>
            <a:r>
              <a:rPr sz="2400" dirty="0">
                <a:solidFill>
                  <a:srgbClr val="002060"/>
                </a:solidFill>
                <a:latin typeface="Times New Roman"/>
                <a:cs typeface="Times New Roman"/>
              </a:rPr>
              <a:t> </a:t>
            </a:r>
            <a:r>
              <a:rPr sz="2400" spc="-7" dirty="0">
                <a:solidFill>
                  <a:srgbClr val="002060"/>
                </a:solidFill>
                <a:latin typeface="Times New Roman"/>
                <a:cs typeface="Times New Roman"/>
              </a:rPr>
              <a:t>environment</a:t>
            </a:r>
            <a:endParaRPr sz="2400" dirty="0">
              <a:solidFill>
                <a:prstClr val="black"/>
              </a:solidFill>
              <a:latin typeface="Times New Roman"/>
              <a:cs typeface="Times New Roman"/>
            </a:endParaRPr>
          </a:p>
          <a:p>
            <a:pPr marL="1100639" lvl="1" indent="-457189" defTabSz="1219170">
              <a:spcBef>
                <a:spcPts val="7"/>
              </a:spcBef>
              <a:buFont typeface="Courier New"/>
              <a:buChar char="○"/>
              <a:tabLst>
                <a:tab pos="1100639" algn="l"/>
              </a:tabLst>
            </a:pPr>
            <a:r>
              <a:rPr sz="2400" spc="-7" dirty="0">
                <a:solidFill>
                  <a:srgbClr val="FF0000"/>
                </a:solidFill>
                <a:latin typeface="Times New Roman"/>
                <a:cs typeface="Times New Roman"/>
              </a:rPr>
              <a:t>Planning</a:t>
            </a:r>
            <a:r>
              <a:rPr sz="2400" spc="-7" dirty="0">
                <a:solidFill>
                  <a:srgbClr val="002060"/>
                </a:solidFill>
                <a:latin typeface="Times New Roman"/>
                <a:cs typeface="Times New Roman"/>
              </a:rPr>
              <a:t> </a:t>
            </a:r>
            <a:r>
              <a:rPr sz="2400" dirty="0">
                <a:solidFill>
                  <a:srgbClr val="002060"/>
                </a:solidFill>
                <a:latin typeface="Times New Roman"/>
                <a:cs typeface="Times New Roman"/>
              </a:rPr>
              <a:t>how </a:t>
            </a:r>
            <a:r>
              <a:rPr sz="2400" spc="-7" dirty="0">
                <a:solidFill>
                  <a:srgbClr val="002060"/>
                </a:solidFill>
                <a:latin typeface="Times New Roman"/>
                <a:cs typeface="Times New Roman"/>
              </a:rPr>
              <a:t>to </a:t>
            </a:r>
            <a:r>
              <a:rPr sz="2400" dirty="0">
                <a:solidFill>
                  <a:srgbClr val="002060"/>
                </a:solidFill>
                <a:latin typeface="Times New Roman"/>
                <a:cs typeface="Times New Roman"/>
              </a:rPr>
              <a:t>reach from </a:t>
            </a:r>
            <a:r>
              <a:rPr sz="2400" spc="-7" dirty="0">
                <a:solidFill>
                  <a:srgbClr val="002060"/>
                </a:solidFill>
                <a:latin typeface="Times New Roman"/>
                <a:cs typeface="Times New Roman"/>
              </a:rPr>
              <a:t>point </a:t>
            </a:r>
            <a:r>
              <a:rPr sz="2400" dirty="0">
                <a:solidFill>
                  <a:srgbClr val="002060"/>
                </a:solidFill>
                <a:latin typeface="Times New Roman"/>
                <a:cs typeface="Times New Roman"/>
              </a:rPr>
              <a:t>A </a:t>
            </a:r>
            <a:r>
              <a:rPr sz="2400" spc="-7" dirty="0">
                <a:solidFill>
                  <a:srgbClr val="002060"/>
                </a:solidFill>
                <a:latin typeface="Times New Roman"/>
                <a:cs typeface="Times New Roman"/>
              </a:rPr>
              <a:t>to point</a:t>
            </a:r>
            <a:r>
              <a:rPr sz="2400" spc="-287" dirty="0">
                <a:solidFill>
                  <a:srgbClr val="002060"/>
                </a:solidFill>
                <a:latin typeface="Times New Roman"/>
                <a:cs typeface="Times New Roman"/>
              </a:rPr>
              <a:t> </a:t>
            </a:r>
            <a:r>
              <a:rPr sz="2400" dirty="0">
                <a:solidFill>
                  <a:srgbClr val="002060"/>
                </a:solidFill>
                <a:latin typeface="Times New Roman"/>
                <a:cs typeface="Times New Roman"/>
              </a:rPr>
              <a:t>B</a:t>
            </a:r>
            <a:endParaRPr sz="2400" dirty="0">
              <a:solidFill>
                <a:prstClr val="black"/>
              </a:solidFill>
              <a:latin typeface="Times New Roman"/>
              <a:cs typeface="Times New Roman"/>
            </a:endParaRPr>
          </a:p>
          <a:p>
            <a:pPr marL="1100639" lvl="1" indent="-457189" defTabSz="1219170">
              <a:lnSpc>
                <a:spcPts val="2860"/>
              </a:lnSpc>
              <a:spcBef>
                <a:spcPts val="7"/>
              </a:spcBef>
              <a:buFont typeface="Courier New"/>
              <a:buChar char="○"/>
              <a:tabLst>
                <a:tab pos="1100639" algn="l"/>
              </a:tabLst>
            </a:pPr>
            <a:r>
              <a:rPr sz="2400" spc="-7" dirty="0">
                <a:solidFill>
                  <a:srgbClr val="FF0000"/>
                </a:solidFill>
                <a:latin typeface="Times New Roman"/>
                <a:cs typeface="Times New Roman"/>
              </a:rPr>
              <a:t>Controlling</a:t>
            </a:r>
            <a:r>
              <a:rPr sz="2400" spc="-7" dirty="0">
                <a:solidFill>
                  <a:srgbClr val="002060"/>
                </a:solidFill>
                <a:latin typeface="Times New Roman"/>
                <a:cs typeface="Times New Roman"/>
              </a:rPr>
              <a:t> the</a:t>
            </a:r>
            <a:r>
              <a:rPr sz="2400" dirty="0">
                <a:solidFill>
                  <a:srgbClr val="002060"/>
                </a:solidFill>
                <a:latin typeface="Times New Roman"/>
                <a:cs typeface="Times New Roman"/>
              </a:rPr>
              <a:t> </a:t>
            </a:r>
            <a:r>
              <a:rPr sz="2400" spc="-7" dirty="0">
                <a:solidFill>
                  <a:srgbClr val="002060"/>
                </a:solidFill>
                <a:latin typeface="Times New Roman"/>
                <a:cs typeface="Times New Roman"/>
              </a:rPr>
              <a:t>vehicle</a:t>
            </a:r>
            <a:endParaRPr sz="2400" dirty="0">
              <a:solidFill>
                <a:prstClr val="black"/>
              </a:solidFill>
              <a:latin typeface="Times New Roman"/>
              <a:cs typeface="Times New Roman"/>
            </a:endParaRPr>
          </a:p>
          <a:p>
            <a:pPr marL="491054" indent="-474121" defTabSz="1219170">
              <a:lnSpc>
                <a:spcPts val="3180"/>
              </a:lnSpc>
              <a:buFont typeface="Arial"/>
              <a:buChar char="●"/>
              <a:tabLst>
                <a:tab pos="490208" algn="l"/>
                <a:tab pos="491054" algn="l"/>
              </a:tabLst>
            </a:pPr>
            <a:r>
              <a:rPr sz="2667" spc="-7" dirty="0">
                <a:solidFill>
                  <a:srgbClr val="002060"/>
                </a:solidFill>
                <a:latin typeface="Times New Roman"/>
                <a:cs typeface="Times New Roman"/>
              </a:rPr>
              <a:t>Operational Design Domain</a:t>
            </a:r>
            <a:r>
              <a:rPr sz="2667" spc="-13" dirty="0">
                <a:solidFill>
                  <a:srgbClr val="002060"/>
                </a:solidFill>
                <a:latin typeface="Times New Roman"/>
                <a:cs typeface="Times New Roman"/>
              </a:rPr>
              <a:t> </a:t>
            </a:r>
            <a:r>
              <a:rPr sz="2667" dirty="0">
                <a:solidFill>
                  <a:srgbClr val="002060"/>
                </a:solidFill>
                <a:latin typeface="Times New Roman"/>
                <a:cs typeface="Times New Roman"/>
              </a:rPr>
              <a:t>(ODD)</a:t>
            </a:r>
            <a:endParaRPr sz="2667" dirty="0">
              <a:solidFill>
                <a:prstClr val="black"/>
              </a:solidFill>
              <a:latin typeface="Times New Roman"/>
              <a:cs typeface="Times New Roman"/>
            </a:endParaRPr>
          </a:p>
        </p:txBody>
      </p:sp>
      <p:sp>
        <p:nvSpPr>
          <p:cNvPr id="6" name="object 6"/>
          <p:cNvSpPr txBox="1"/>
          <p:nvPr/>
        </p:nvSpPr>
        <p:spPr>
          <a:xfrm>
            <a:off x="2128981" y="3794297"/>
            <a:ext cx="3495964" cy="1914477"/>
          </a:xfrm>
          <a:prstGeom prst="rect">
            <a:avLst/>
          </a:prstGeom>
          <a:ln w="12700">
            <a:solidFill>
              <a:srgbClr val="000000"/>
            </a:solidFill>
          </a:ln>
        </p:spPr>
        <p:txBody>
          <a:bodyPr vert="horz" wrap="square" lIns="0" tIns="67733" rIns="0" bIns="0" rtlCol="0">
            <a:spAutoFit/>
          </a:bodyPr>
          <a:lstStyle/>
          <a:p>
            <a:pPr marL="33866" marR="23706" defTabSz="1219170"/>
            <a:r>
              <a:rPr lang="ja-JP" altLang="en-US" sz="1333" dirty="0" smtClean="0">
                <a:solidFill>
                  <a:prstClr val="black"/>
                </a:solidFill>
                <a:latin typeface="Arial"/>
                <a:cs typeface="Arial"/>
              </a:rPr>
              <a:t>運用条件を決める。</a:t>
            </a:r>
            <a:endParaRPr lang="en-US" sz="1333" dirty="0" smtClean="0">
              <a:solidFill>
                <a:prstClr val="black"/>
              </a:solidFill>
              <a:latin typeface="Arial"/>
              <a:cs typeface="Arial"/>
            </a:endParaRPr>
          </a:p>
          <a:p>
            <a:pPr marL="33866" marR="23706" defTabSz="1219170"/>
            <a:r>
              <a:rPr sz="1333" dirty="0" smtClean="0">
                <a:solidFill>
                  <a:prstClr val="black"/>
                </a:solidFill>
                <a:latin typeface="Arial"/>
                <a:cs typeface="Arial"/>
              </a:rPr>
              <a:t>The </a:t>
            </a:r>
            <a:r>
              <a:rPr lang="en-US" sz="1333" dirty="0" smtClean="0">
                <a:solidFill>
                  <a:prstClr val="black"/>
                </a:solidFill>
                <a:latin typeface="Arial"/>
                <a:cs typeface="Arial"/>
              </a:rPr>
              <a:t>ODD</a:t>
            </a:r>
            <a:r>
              <a:rPr lang="en-US" sz="1333" spc="-20" dirty="0" smtClean="0">
                <a:solidFill>
                  <a:prstClr val="black"/>
                </a:solidFill>
                <a:latin typeface="Arial"/>
                <a:cs typeface="Arial"/>
              </a:rPr>
              <a:t> </a:t>
            </a:r>
            <a:r>
              <a:rPr sz="1333" dirty="0" smtClean="0">
                <a:solidFill>
                  <a:prstClr val="black"/>
                </a:solidFill>
                <a:latin typeface="Arial"/>
                <a:cs typeface="Arial"/>
              </a:rPr>
              <a:t>constitutes </a:t>
            </a:r>
            <a:r>
              <a:rPr sz="1333" dirty="0">
                <a:solidFill>
                  <a:prstClr val="black"/>
                </a:solidFill>
                <a:latin typeface="Arial"/>
                <a:cs typeface="Arial"/>
              </a:rPr>
              <a:t>the </a:t>
            </a:r>
            <a:r>
              <a:rPr sz="1333" dirty="0">
                <a:solidFill>
                  <a:srgbClr val="FF0000"/>
                </a:solidFill>
                <a:latin typeface="Arial"/>
                <a:cs typeface="Arial"/>
              </a:rPr>
              <a:t>operating</a:t>
            </a:r>
            <a:r>
              <a:rPr sz="1333" dirty="0">
                <a:solidFill>
                  <a:prstClr val="black"/>
                </a:solidFill>
                <a:latin typeface="Arial"/>
                <a:cs typeface="Arial"/>
              </a:rPr>
              <a:t> </a:t>
            </a:r>
            <a:r>
              <a:rPr sz="1333" dirty="0">
                <a:solidFill>
                  <a:srgbClr val="FF0000"/>
                </a:solidFill>
                <a:latin typeface="Arial"/>
                <a:cs typeface="Arial"/>
              </a:rPr>
              <a:t>conditions</a:t>
            </a:r>
            <a:r>
              <a:rPr sz="1333" dirty="0">
                <a:solidFill>
                  <a:prstClr val="black"/>
                </a:solidFill>
                <a:latin typeface="Arial"/>
                <a:cs typeface="Arial"/>
              </a:rPr>
              <a:t> under  which a given system is designed to  function. </a:t>
            </a:r>
            <a:endParaRPr lang="en-US" sz="1333" dirty="0" smtClean="0">
              <a:solidFill>
                <a:prstClr val="black"/>
              </a:solidFill>
              <a:latin typeface="Arial"/>
              <a:cs typeface="Arial"/>
            </a:endParaRPr>
          </a:p>
          <a:p>
            <a:pPr marL="33866" marR="23706" defTabSz="1219170"/>
            <a:endParaRPr lang="en-US" sz="1333" dirty="0">
              <a:solidFill>
                <a:prstClr val="black"/>
              </a:solidFill>
              <a:latin typeface="Arial"/>
              <a:cs typeface="Arial"/>
            </a:endParaRPr>
          </a:p>
          <a:p>
            <a:pPr marL="33866" marR="23706" defTabSz="1219170"/>
            <a:r>
              <a:rPr lang="ja-JP" altLang="en-US" sz="1333" dirty="0">
                <a:solidFill>
                  <a:prstClr val="black"/>
                </a:solidFill>
                <a:latin typeface="Arial"/>
                <a:cs typeface="Arial"/>
              </a:rPr>
              <a:t>例えば、どんな環境、時間（昼</a:t>
            </a:r>
            <a:r>
              <a:rPr lang="en-US" altLang="ja-JP" sz="1333" dirty="0">
                <a:solidFill>
                  <a:prstClr val="black"/>
                </a:solidFill>
                <a:latin typeface="Arial"/>
                <a:cs typeface="Arial"/>
              </a:rPr>
              <a:t>/</a:t>
            </a:r>
            <a:r>
              <a:rPr lang="ja-JP" altLang="en-US" sz="1333" dirty="0">
                <a:solidFill>
                  <a:prstClr val="black"/>
                </a:solidFill>
                <a:latin typeface="Arial"/>
                <a:cs typeface="Arial"/>
              </a:rPr>
              <a:t>夜）、道路（高速道路か）でシステムが安定で</a:t>
            </a:r>
            <a:r>
              <a:rPr lang="ja-JP" altLang="en-US" sz="1333" spc="-87" dirty="0">
                <a:solidFill>
                  <a:prstClr val="black"/>
                </a:solidFill>
                <a:latin typeface="Arial"/>
                <a:cs typeface="Arial"/>
              </a:rPr>
              <a:t>動 </a:t>
            </a:r>
            <a:r>
              <a:rPr lang="ja-JP" altLang="en-US" sz="1333" dirty="0">
                <a:solidFill>
                  <a:prstClr val="black"/>
                </a:solidFill>
                <a:latin typeface="Arial"/>
                <a:cs typeface="Arial"/>
              </a:rPr>
              <a:t>けるか。特にシステムの安全性に大事。なので、事前の</a:t>
            </a:r>
            <a:r>
              <a:rPr lang="en-US" altLang="ja-JP" sz="1333" dirty="0">
                <a:solidFill>
                  <a:prstClr val="black"/>
                </a:solidFill>
                <a:latin typeface="Arial"/>
                <a:cs typeface="Arial"/>
              </a:rPr>
              <a:t>ODD</a:t>
            </a:r>
            <a:r>
              <a:rPr lang="ja-JP" altLang="en-US" sz="1333" dirty="0">
                <a:solidFill>
                  <a:prstClr val="black"/>
                </a:solidFill>
                <a:latin typeface="Arial"/>
                <a:cs typeface="Arial"/>
              </a:rPr>
              <a:t>の設計は大事</a:t>
            </a:r>
            <a:r>
              <a:rPr lang="ja-JP" altLang="en-US" sz="1333" dirty="0" smtClean="0">
                <a:solidFill>
                  <a:prstClr val="black"/>
                </a:solidFill>
                <a:latin typeface="Arial"/>
                <a:cs typeface="Arial"/>
              </a:rPr>
              <a:t>。</a:t>
            </a:r>
            <a:endParaRPr lang="ja-JP" altLang="en-US" sz="1333" dirty="0">
              <a:solidFill>
                <a:prstClr val="black"/>
              </a:solidFill>
              <a:latin typeface="Arial"/>
              <a:cs typeface="Arial"/>
            </a:endParaRPr>
          </a:p>
        </p:txBody>
      </p:sp>
    </p:spTree>
    <p:extLst>
      <p:ext uri="{BB962C8B-B14F-4D97-AF65-F5344CB8AC3E}">
        <p14:creationId xmlns:p14="http://schemas.microsoft.com/office/powerpoint/2010/main" val="2461827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3" name="object 3"/>
          <p:cNvSpPr txBox="1"/>
          <p:nvPr/>
        </p:nvSpPr>
        <p:spPr>
          <a:xfrm>
            <a:off x="527214" y="1484919"/>
            <a:ext cx="7537873" cy="2503378"/>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Identify turning lane for left</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turn.</a:t>
            </a:r>
            <a:endParaRPr sz="2667" dirty="0">
              <a:solidFill>
                <a:prstClr val="black"/>
              </a:solidFill>
              <a:latin typeface="Times New Roman"/>
              <a:cs typeface="Times New Roman"/>
            </a:endParaRPr>
          </a:p>
          <a:p>
            <a:pPr marL="303098" marR="6773" indent="-286165" defTabSz="1219170">
              <a:spcBef>
                <a:spcPts val="267"/>
              </a:spcBef>
              <a:buFont typeface="Arial"/>
              <a:buChar char="•"/>
              <a:tabLst>
                <a:tab pos="303098" algn="l"/>
              </a:tabLst>
            </a:pPr>
            <a:r>
              <a:rPr sz="2667" spc="-7" dirty="0">
                <a:solidFill>
                  <a:srgbClr val="002060"/>
                </a:solidFill>
                <a:latin typeface="Times New Roman"/>
                <a:cs typeface="Times New Roman"/>
              </a:rPr>
              <a:t>Approach the intersection, decelerate smoothly to the  stop line.</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What</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if</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FF0000"/>
                </a:solidFill>
                <a:latin typeface="Times New Roman"/>
                <a:cs typeface="Times New Roman"/>
              </a:rPr>
              <a:t>Vehicle</a:t>
            </a:r>
            <a:r>
              <a:rPr sz="2133" spc="-33" dirty="0">
                <a:solidFill>
                  <a:srgbClr val="002060"/>
                </a:solidFill>
                <a:latin typeface="Times New Roman"/>
                <a:cs typeface="Times New Roman"/>
              </a:rPr>
              <a:t> </a:t>
            </a:r>
            <a:r>
              <a:rPr sz="2133" dirty="0">
                <a:solidFill>
                  <a:srgbClr val="FF0000"/>
                </a:solidFill>
                <a:latin typeface="Times New Roman"/>
                <a:cs typeface="Times New Roman"/>
              </a:rPr>
              <a:t>enters</a:t>
            </a:r>
            <a:r>
              <a:rPr sz="2133" dirty="0">
                <a:solidFill>
                  <a:srgbClr val="002060"/>
                </a:solidFill>
                <a:latin typeface="Times New Roman"/>
                <a:cs typeface="Times New Roman"/>
              </a:rPr>
              <a:t> turn</a:t>
            </a:r>
            <a:r>
              <a:rPr sz="2133" spc="27" dirty="0">
                <a:solidFill>
                  <a:srgbClr val="002060"/>
                </a:solidFill>
                <a:latin typeface="Times New Roman"/>
                <a:cs typeface="Times New Roman"/>
              </a:rPr>
              <a:t> </a:t>
            </a:r>
            <a:r>
              <a:rPr sz="2133" dirty="0">
                <a:solidFill>
                  <a:srgbClr val="002060"/>
                </a:solidFill>
                <a:latin typeface="Times New Roman"/>
                <a:cs typeface="Times New Roman"/>
              </a:rPr>
              <a:t>lane?</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FF0000"/>
                </a:solidFill>
                <a:latin typeface="Times New Roman"/>
                <a:cs typeface="Times New Roman"/>
              </a:rPr>
              <a:t>Pedestrians</a:t>
            </a:r>
            <a:r>
              <a:rPr sz="2133" dirty="0">
                <a:solidFill>
                  <a:srgbClr val="002060"/>
                </a:solidFill>
                <a:latin typeface="Times New Roman"/>
                <a:cs typeface="Times New Roman"/>
              </a:rPr>
              <a:t> are</a:t>
            </a:r>
            <a:r>
              <a:rPr sz="2133" spc="-7" dirty="0">
                <a:solidFill>
                  <a:srgbClr val="002060"/>
                </a:solidFill>
                <a:latin typeface="Times New Roman"/>
                <a:cs typeface="Times New Roman"/>
              </a:rPr>
              <a:t> </a:t>
            </a:r>
            <a:r>
              <a:rPr sz="2133" dirty="0">
                <a:solidFill>
                  <a:srgbClr val="002060"/>
                </a:solidFill>
                <a:latin typeface="Times New Roman"/>
                <a:cs typeface="Times New Roman"/>
              </a:rPr>
              <a:t>crossing?</a:t>
            </a:r>
            <a:endParaRPr sz="2133" dirty="0">
              <a:solidFill>
                <a:prstClr val="black"/>
              </a:solidFill>
              <a:latin typeface="Times New Roman"/>
              <a:cs typeface="Times New Roman"/>
            </a:endParaRPr>
          </a:p>
        </p:txBody>
      </p:sp>
      <p:sp>
        <p:nvSpPr>
          <p:cNvPr id="4" name="object 4"/>
          <p:cNvSpPr/>
          <p:nvPr/>
        </p:nvSpPr>
        <p:spPr>
          <a:xfrm>
            <a:off x="5802504" y="2236336"/>
            <a:ext cx="3134432" cy="37296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6261804" y="4386246"/>
            <a:ext cx="696869" cy="167135"/>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6958673" y="4386245"/>
            <a:ext cx="243563" cy="1015536"/>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6261804" y="4386246"/>
            <a:ext cx="940432" cy="1182671"/>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6261805" y="4553383"/>
            <a:ext cx="243564" cy="1015535"/>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6505369" y="5401783"/>
            <a:ext cx="696868" cy="167135"/>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40</a:t>
            </a:fld>
            <a:endParaRPr dirty="0"/>
          </a:p>
        </p:txBody>
      </p:sp>
    </p:spTree>
    <p:extLst>
      <p:ext uri="{BB962C8B-B14F-4D97-AF65-F5344CB8AC3E}">
        <p14:creationId xmlns:p14="http://schemas.microsoft.com/office/powerpoint/2010/main" val="3297760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3" name="object 3"/>
          <p:cNvSpPr txBox="1"/>
          <p:nvPr/>
        </p:nvSpPr>
        <p:spPr>
          <a:xfrm>
            <a:off x="527214" y="1484919"/>
            <a:ext cx="7537873" cy="2870081"/>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Identify turning lane for left</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turn.</a:t>
            </a:r>
            <a:endParaRPr sz="2667" dirty="0">
              <a:solidFill>
                <a:prstClr val="black"/>
              </a:solidFill>
              <a:latin typeface="Times New Roman"/>
              <a:cs typeface="Times New Roman"/>
            </a:endParaRPr>
          </a:p>
          <a:p>
            <a:pPr marL="303098" marR="6773" indent="-286165" defTabSz="1219170">
              <a:spcBef>
                <a:spcPts val="267"/>
              </a:spcBef>
              <a:buFont typeface="Arial"/>
              <a:buChar char="•"/>
              <a:tabLst>
                <a:tab pos="303098" algn="l"/>
              </a:tabLst>
            </a:pPr>
            <a:r>
              <a:rPr sz="2667" spc="-7" dirty="0">
                <a:solidFill>
                  <a:srgbClr val="002060"/>
                </a:solidFill>
                <a:latin typeface="Times New Roman"/>
                <a:cs typeface="Times New Roman"/>
              </a:rPr>
              <a:t>Approach the intersection, decelerate smoothly to the  stop line.</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What</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if</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002060"/>
                </a:solidFill>
                <a:latin typeface="Times New Roman"/>
                <a:cs typeface="Times New Roman"/>
              </a:rPr>
              <a:t>Vehicle </a:t>
            </a:r>
            <a:r>
              <a:rPr sz="2133" dirty="0">
                <a:solidFill>
                  <a:srgbClr val="002060"/>
                </a:solidFill>
                <a:latin typeface="Times New Roman"/>
                <a:cs typeface="Times New Roman"/>
              </a:rPr>
              <a:t>enters turn</a:t>
            </a:r>
            <a:r>
              <a:rPr sz="2133" spc="27" dirty="0">
                <a:solidFill>
                  <a:srgbClr val="002060"/>
                </a:solidFill>
                <a:latin typeface="Times New Roman"/>
                <a:cs typeface="Times New Roman"/>
              </a:rPr>
              <a:t> </a:t>
            </a:r>
            <a:r>
              <a:rPr sz="2133" dirty="0">
                <a:solidFill>
                  <a:srgbClr val="002060"/>
                </a:solidFill>
                <a:latin typeface="Times New Roman"/>
                <a:cs typeface="Times New Roman"/>
              </a:rPr>
              <a:t>lane?</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Pedestrians are</a:t>
            </a:r>
            <a:r>
              <a:rPr sz="2133" spc="-7" dirty="0">
                <a:solidFill>
                  <a:srgbClr val="002060"/>
                </a:solidFill>
                <a:latin typeface="Times New Roman"/>
                <a:cs typeface="Times New Roman"/>
              </a:rPr>
              <a:t> </a:t>
            </a:r>
            <a:r>
              <a:rPr sz="2133" dirty="0">
                <a:solidFill>
                  <a:srgbClr val="002060"/>
                </a:solidFill>
                <a:latin typeface="Times New Roman"/>
                <a:cs typeface="Times New Roman"/>
              </a:rPr>
              <a:t>crossing?</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7" dirty="0">
                <a:solidFill>
                  <a:srgbClr val="002060"/>
                </a:solidFill>
                <a:latin typeface="Times New Roman"/>
                <a:cs typeface="Times New Roman"/>
              </a:rPr>
              <a:t>There </a:t>
            </a:r>
            <a:r>
              <a:rPr sz="2133" dirty="0">
                <a:solidFill>
                  <a:srgbClr val="002060"/>
                </a:solidFill>
                <a:latin typeface="Times New Roman"/>
                <a:cs typeface="Times New Roman"/>
              </a:rPr>
              <a:t>are </a:t>
            </a:r>
            <a:r>
              <a:rPr sz="2133" dirty="0">
                <a:solidFill>
                  <a:srgbClr val="FF0000"/>
                </a:solidFill>
                <a:latin typeface="Times New Roman"/>
                <a:cs typeface="Times New Roman"/>
              </a:rPr>
              <a:t>cars</a:t>
            </a:r>
            <a:r>
              <a:rPr sz="2133" dirty="0">
                <a:solidFill>
                  <a:srgbClr val="002060"/>
                </a:solidFill>
                <a:latin typeface="Times New Roman"/>
                <a:cs typeface="Times New Roman"/>
              </a:rPr>
              <a:t> </a:t>
            </a:r>
            <a:r>
              <a:rPr sz="2133" dirty="0">
                <a:solidFill>
                  <a:srgbClr val="FF0000"/>
                </a:solidFill>
                <a:latin typeface="Times New Roman"/>
                <a:cs typeface="Times New Roman"/>
              </a:rPr>
              <a:t>behind</a:t>
            </a:r>
            <a:r>
              <a:rPr sz="2133" dirty="0">
                <a:solidFill>
                  <a:srgbClr val="002060"/>
                </a:solidFill>
                <a:latin typeface="Times New Roman"/>
                <a:cs typeface="Times New Roman"/>
              </a:rPr>
              <a:t> you?</a:t>
            </a:r>
            <a:endParaRPr sz="2133" dirty="0">
              <a:solidFill>
                <a:prstClr val="black"/>
              </a:solidFill>
              <a:latin typeface="Times New Roman"/>
              <a:cs typeface="Times New Roman"/>
            </a:endParaRPr>
          </a:p>
        </p:txBody>
      </p:sp>
      <p:sp>
        <p:nvSpPr>
          <p:cNvPr id="4" name="object 4"/>
          <p:cNvSpPr/>
          <p:nvPr/>
        </p:nvSpPr>
        <p:spPr>
          <a:xfrm>
            <a:off x="5951360" y="2598288"/>
            <a:ext cx="3134432" cy="37296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7109079" y="4261615"/>
            <a:ext cx="98000" cy="1039728"/>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6395611" y="4194366"/>
            <a:ext cx="811468" cy="1106977"/>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6395611" y="5234095"/>
            <a:ext cx="713740" cy="67733"/>
          </a:xfrm>
          <a:custGeom>
            <a:avLst/>
            <a:gdLst/>
            <a:ahLst/>
            <a:cxnLst/>
            <a:rect l="l" t="t" r="r" b="b"/>
            <a:pathLst>
              <a:path w="535304" h="50800">
                <a:moveTo>
                  <a:pt x="535101" y="0"/>
                </a:moveTo>
                <a:lnTo>
                  <a:pt x="0" y="0"/>
                </a:lnTo>
                <a:lnTo>
                  <a:pt x="535101" y="50428"/>
                </a:lnTo>
                <a:lnTo>
                  <a:pt x="535101" y="0"/>
                </a:lnTo>
                <a:close/>
              </a:path>
            </a:pathLst>
          </a:custGeom>
          <a:solidFill>
            <a:srgbClr val="FEFEFE"/>
          </a:solid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6240411" y="4194365"/>
            <a:ext cx="868668" cy="1174248"/>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6855879" y="5368615"/>
            <a:ext cx="98000" cy="1039728"/>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6142411" y="5301366"/>
            <a:ext cx="811468" cy="1106977"/>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142411" y="5301365"/>
            <a:ext cx="98000" cy="1039728"/>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6142411" y="6341095"/>
            <a:ext cx="713468" cy="67248"/>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6287212" y="2645813"/>
            <a:ext cx="255853" cy="669401"/>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6543069" y="2645813"/>
            <a:ext cx="975508" cy="372855"/>
          </a:xfrm>
          <a:prstGeom prst="rect">
            <a:avLst/>
          </a:prstGeom>
          <a:blipFill>
            <a:blip r:embed="rId1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6287213" y="2645813"/>
            <a:ext cx="1231364" cy="1042255"/>
          </a:xfrm>
          <a:prstGeom prst="rect">
            <a:avLst/>
          </a:prstGeom>
          <a:blipFill>
            <a:blip r:embed="rId1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6287212" y="3315214"/>
            <a:ext cx="975509" cy="372853"/>
          </a:xfrm>
          <a:prstGeom prst="rect">
            <a:avLst/>
          </a:prstGeom>
          <a:blipFill>
            <a:blip r:embed="rId1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7262723" y="3018667"/>
            <a:ext cx="255853" cy="669400"/>
          </a:xfrm>
          <a:prstGeom prst="rect">
            <a:avLst/>
          </a:prstGeom>
          <a:blipFill>
            <a:blip r:embed="rId1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41</a:t>
            </a:fld>
            <a:endParaRPr dirty="0"/>
          </a:p>
        </p:txBody>
      </p:sp>
    </p:spTree>
    <p:extLst>
      <p:ext uri="{BB962C8B-B14F-4D97-AF65-F5344CB8AC3E}">
        <p14:creationId xmlns:p14="http://schemas.microsoft.com/office/powerpoint/2010/main" val="699659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42</a:t>
            </a:fld>
            <a:endParaRPr dirty="0"/>
          </a:p>
        </p:txBody>
      </p:sp>
      <p:sp>
        <p:nvSpPr>
          <p:cNvPr id="2" name="object 2"/>
          <p:cNvSpPr txBox="1">
            <a:spLocks noGrp="1"/>
          </p:cNvSpPr>
          <p:nvPr>
            <p:ph type="title"/>
          </p:nvPr>
        </p:nvSpPr>
        <p:spPr>
          <a:xfrm>
            <a:off x="527214" y="441429"/>
            <a:ext cx="7336367" cy="571096"/>
          </a:xfrm>
          <a:prstGeom prst="rect">
            <a:avLst/>
          </a:prstGeom>
        </p:spPr>
        <p:txBody>
          <a:bodyPr vert="horz" wrap="square" lIns="0" tIns="16933" rIns="0" bIns="0" rtlCol="0">
            <a:spAutoFit/>
          </a:bodyPr>
          <a:lstStyle/>
          <a:p>
            <a:pPr marL="16933">
              <a:spcBef>
                <a:spcPts val="133"/>
              </a:spcBef>
            </a:pPr>
            <a:r>
              <a:rPr spc="-7" dirty="0"/>
              <a:t>Example: Turning left </a:t>
            </a:r>
            <a:r>
              <a:rPr dirty="0"/>
              <a:t>at an</a:t>
            </a:r>
            <a:r>
              <a:rPr spc="7" dirty="0"/>
              <a:t> </a:t>
            </a:r>
            <a:r>
              <a:rPr spc="-7" dirty="0"/>
              <a:t>intersection</a:t>
            </a:r>
          </a:p>
        </p:txBody>
      </p:sp>
      <p:sp>
        <p:nvSpPr>
          <p:cNvPr id="3" name="object 3"/>
          <p:cNvSpPr txBox="1"/>
          <p:nvPr/>
        </p:nvSpPr>
        <p:spPr>
          <a:xfrm>
            <a:off x="527214" y="1518786"/>
            <a:ext cx="7563273" cy="3505169"/>
          </a:xfrm>
          <a:prstGeom prst="rect">
            <a:avLst/>
          </a:prstGeom>
        </p:spPr>
        <p:txBody>
          <a:bodyPr vert="horz" wrap="square" lIns="0" tIns="16933" rIns="0" bIns="0" rtlCol="0">
            <a:spAutoFit/>
          </a:bodyPr>
          <a:lstStyle/>
          <a:p>
            <a:pPr marL="303098" marR="6773" indent="-286165" defTabSz="1219170">
              <a:spcBef>
                <a:spcPts val="133"/>
              </a:spcBef>
              <a:buFont typeface="Arial"/>
              <a:buChar char="•"/>
              <a:tabLst>
                <a:tab pos="303098" algn="l"/>
              </a:tabLst>
            </a:pPr>
            <a:r>
              <a:rPr sz="2667" spc="-7" dirty="0">
                <a:solidFill>
                  <a:srgbClr val="002060"/>
                </a:solidFill>
                <a:latin typeface="Times New Roman"/>
                <a:cs typeface="Times New Roman"/>
              </a:rPr>
              <a:t>This </a:t>
            </a:r>
            <a:r>
              <a:rPr sz="2667" dirty="0">
                <a:solidFill>
                  <a:srgbClr val="002060"/>
                </a:solidFill>
                <a:latin typeface="Times New Roman"/>
                <a:cs typeface="Times New Roman"/>
              </a:rPr>
              <a:t>was a </a:t>
            </a:r>
            <a:r>
              <a:rPr sz="2667" spc="-13" dirty="0">
                <a:solidFill>
                  <a:srgbClr val="002060"/>
                </a:solidFill>
                <a:latin typeface="Times New Roman"/>
                <a:cs typeface="Times New Roman"/>
              </a:rPr>
              <a:t>simple </a:t>
            </a:r>
            <a:r>
              <a:rPr sz="2667" spc="-20" dirty="0" smtClean="0">
                <a:solidFill>
                  <a:srgbClr val="002060"/>
                </a:solidFill>
                <a:latin typeface="Times New Roman"/>
                <a:cs typeface="Times New Roman"/>
              </a:rPr>
              <a:t>maneuver</a:t>
            </a:r>
            <a:r>
              <a:rPr lang="ja-JP" altLang="en-US" sz="2667" spc="-20" dirty="0" smtClean="0">
                <a:solidFill>
                  <a:srgbClr val="002060"/>
                </a:solidFill>
                <a:latin typeface="Times New Roman"/>
                <a:cs typeface="Times New Roman"/>
              </a:rPr>
              <a:t>（操縦、そうじゅう）</a:t>
            </a:r>
            <a:r>
              <a:rPr sz="2667" spc="-20" dirty="0" smtClean="0">
                <a:solidFill>
                  <a:srgbClr val="002060"/>
                </a:solidFill>
                <a:latin typeface="Times New Roman"/>
                <a:cs typeface="Times New Roman"/>
              </a:rPr>
              <a:t>, </a:t>
            </a:r>
            <a:r>
              <a:rPr sz="2667" spc="-7" dirty="0">
                <a:solidFill>
                  <a:srgbClr val="002060"/>
                </a:solidFill>
                <a:latin typeface="Times New Roman"/>
                <a:cs typeface="Times New Roman"/>
              </a:rPr>
              <a:t>yet it takes 3-4 levels </a:t>
            </a:r>
            <a:r>
              <a:rPr sz="2667" dirty="0">
                <a:solidFill>
                  <a:srgbClr val="002060"/>
                </a:solidFill>
                <a:latin typeface="Times New Roman"/>
                <a:cs typeface="Times New Roman"/>
              </a:rPr>
              <a:t>of  </a:t>
            </a:r>
            <a:r>
              <a:rPr sz="2667" spc="-7" dirty="0">
                <a:solidFill>
                  <a:srgbClr val="002060"/>
                </a:solidFill>
                <a:latin typeface="Times New Roman"/>
                <a:cs typeface="Times New Roman"/>
              </a:rPr>
              <a:t>decisions and control to</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execute</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Consider </a:t>
            </a:r>
            <a:r>
              <a:rPr sz="2667" dirty="0">
                <a:solidFill>
                  <a:srgbClr val="002060"/>
                </a:solidFill>
                <a:latin typeface="Times New Roman"/>
                <a:cs typeface="Times New Roman"/>
              </a:rPr>
              <a:t>how </a:t>
            </a:r>
            <a:r>
              <a:rPr sz="2667" spc="-7" dirty="0">
                <a:solidFill>
                  <a:srgbClr val="002060"/>
                </a:solidFill>
                <a:latin typeface="Times New Roman"/>
                <a:cs typeface="Times New Roman"/>
              </a:rPr>
              <a:t>many </a:t>
            </a:r>
            <a:r>
              <a:rPr sz="2667" u="heavy" spc="-7" dirty="0">
                <a:solidFill>
                  <a:srgbClr val="FF0000"/>
                </a:solidFill>
                <a:uFill>
                  <a:solidFill>
                    <a:srgbClr val="69D925"/>
                  </a:solidFill>
                </a:uFill>
                <a:latin typeface="Times New Roman"/>
                <a:cs typeface="Times New Roman"/>
              </a:rPr>
              <a:t>rules</a:t>
            </a:r>
            <a:r>
              <a:rPr sz="2667" spc="-7" dirty="0">
                <a:solidFill>
                  <a:srgbClr val="002060"/>
                </a:solidFill>
                <a:latin typeface="Times New Roman"/>
                <a:cs typeface="Times New Roman"/>
              </a:rPr>
              <a:t> would it take to</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drive</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a:t>
            </a:r>
            <a:r>
              <a:rPr sz="2133" spc="-305" dirty="0">
                <a:solidFill>
                  <a:srgbClr val="002060"/>
                </a:solidFill>
                <a:latin typeface="Courier New"/>
                <a:cs typeface="Courier New"/>
              </a:rPr>
              <a:t> </a:t>
            </a:r>
            <a:r>
              <a:rPr sz="2133" dirty="0">
                <a:solidFill>
                  <a:srgbClr val="002060"/>
                </a:solidFill>
                <a:latin typeface="Times New Roman"/>
                <a:cs typeface="Times New Roman"/>
              </a:rPr>
              <a:t>safely</a:t>
            </a:r>
            <a:endParaRPr sz="2133" dirty="0">
              <a:solidFill>
                <a:prstClr val="black"/>
              </a:solidFill>
              <a:latin typeface="Times New Roman"/>
              <a:cs typeface="Times New Roman"/>
            </a:endParaRPr>
          </a:p>
          <a:p>
            <a:pPr marL="489361" defTabSz="1219170">
              <a:spcBef>
                <a:spcPts val="280"/>
              </a:spcBef>
            </a:pPr>
            <a:r>
              <a:rPr sz="2133" dirty="0">
                <a:solidFill>
                  <a:srgbClr val="002060"/>
                </a:solidFill>
                <a:latin typeface="Courier New"/>
                <a:cs typeface="Courier New"/>
              </a:rPr>
              <a:t>o</a:t>
            </a:r>
            <a:r>
              <a:rPr sz="2133" spc="-305" dirty="0">
                <a:solidFill>
                  <a:srgbClr val="002060"/>
                </a:solidFill>
                <a:latin typeface="Courier New"/>
                <a:cs typeface="Courier New"/>
              </a:rPr>
              <a:t> </a:t>
            </a:r>
            <a:r>
              <a:rPr sz="2133" spc="-7" dirty="0">
                <a:solidFill>
                  <a:srgbClr val="002060"/>
                </a:solidFill>
                <a:latin typeface="Times New Roman"/>
                <a:cs typeface="Times New Roman"/>
              </a:rPr>
              <a:t>efficiently</a:t>
            </a:r>
            <a:endParaRPr sz="2133" dirty="0">
              <a:solidFill>
                <a:prstClr val="black"/>
              </a:solidFill>
              <a:latin typeface="Times New Roman"/>
              <a:cs typeface="Times New Roman"/>
            </a:endParaRPr>
          </a:p>
          <a:p>
            <a:pPr marL="489361" defTabSz="1219170">
              <a:spcBef>
                <a:spcPts val="287"/>
              </a:spcBef>
            </a:pPr>
            <a:r>
              <a:rPr sz="2133" dirty="0">
                <a:solidFill>
                  <a:srgbClr val="002060"/>
                </a:solidFill>
                <a:latin typeface="Courier New"/>
                <a:cs typeface="Courier New"/>
              </a:rPr>
              <a:t>o </a:t>
            </a:r>
            <a:r>
              <a:rPr sz="2133" dirty="0">
                <a:solidFill>
                  <a:srgbClr val="002060"/>
                </a:solidFill>
                <a:latin typeface="Times New Roman"/>
                <a:cs typeface="Times New Roman"/>
              </a:rPr>
              <a:t>following all listed </a:t>
            </a:r>
            <a:r>
              <a:rPr sz="2133" spc="-7" dirty="0">
                <a:solidFill>
                  <a:srgbClr val="FF0000"/>
                </a:solidFill>
                <a:latin typeface="Times New Roman"/>
                <a:cs typeface="Times New Roman"/>
              </a:rPr>
              <a:t>traffic</a:t>
            </a:r>
            <a:r>
              <a:rPr sz="2133" spc="-305" dirty="0">
                <a:solidFill>
                  <a:srgbClr val="002060"/>
                </a:solidFill>
                <a:latin typeface="Times New Roman"/>
                <a:cs typeface="Times New Roman"/>
              </a:rPr>
              <a:t> </a:t>
            </a:r>
            <a:r>
              <a:rPr sz="2133" dirty="0">
                <a:solidFill>
                  <a:srgbClr val="FF0000"/>
                </a:solidFill>
                <a:latin typeface="Times New Roman"/>
                <a:cs typeface="Times New Roman"/>
              </a:rPr>
              <a:t>rules</a:t>
            </a:r>
          </a:p>
          <a:p>
            <a:pPr marL="489361" defTabSz="1219170">
              <a:spcBef>
                <a:spcPts val="240"/>
              </a:spcBef>
            </a:pPr>
            <a:r>
              <a:rPr sz="2133" dirty="0">
                <a:solidFill>
                  <a:srgbClr val="002060"/>
                </a:solidFill>
                <a:latin typeface="Courier New"/>
                <a:cs typeface="Courier New"/>
              </a:rPr>
              <a:t>o </a:t>
            </a:r>
            <a:r>
              <a:rPr sz="2133" dirty="0">
                <a:solidFill>
                  <a:srgbClr val="002060"/>
                </a:solidFill>
                <a:latin typeface="Times New Roman"/>
                <a:cs typeface="Times New Roman"/>
              </a:rPr>
              <a:t>only follow those rules everyone else is</a:t>
            </a:r>
            <a:r>
              <a:rPr sz="2133" spc="-347" dirty="0">
                <a:solidFill>
                  <a:srgbClr val="002060"/>
                </a:solidFill>
                <a:latin typeface="Times New Roman"/>
                <a:cs typeface="Times New Roman"/>
              </a:rPr>
              <a:t> </a:t>
            </a:r>
            <a:r>
              <a:rPr sz="2133" dirty="0">
                <a:solidFill>
                  <a:srgbClr val="002060"/>
                </a:solidFill>
                <a:latin typeface="Times New Roman"/>
                <a:cs typeface="Times New Roman"/>
              </a:rPr>
              <a:t>following</a:t>
            </a:r>
            <a:r>
              <a:rPr sz="2133" dirty="0" smtClean="0">
                <a:solidFill>
                  <a:srgbClr val="002060"/>
                </a:solidFill>
                <a:latin typeface="Times New Roman"/>
                <a:cs typeface="Times New Roman"/>
              </a:rPr>
              <a:t>!…</a:t>
            </a:r>
            <a:r>
              <a:rPr lang="ja-JP" altLang="en-US" sz="2133" dirty="0" smtClean="0">
                <a:solidFill>
                  <a:srgbClr val="002060"/>
                </a:solidFill>
                <a:latin typeface="Times New Roman"/>
                <a:cs typeface="Times New Roman"/>
              </a:rPr>
              <a:t>（誰も守っているルールのみ守る）</a:t>
            </a:r>
            <a:endParaRPr sz="2133" dirty="0">
              <a:solidFill>
                <a:prstClr val="black"/>
              </a:solidFill>
              <a:latin typeface="Times New Roman"/>
              <a:cs typeface="Times New Roman"/>
            </a:endParaRPr>
          </a:p>
          <a:p>
            <a:pPr marL="303098" indent="-286165" defTabSz="1219170">
              <a:spcBef>
                <a:spcPts val="240"/>
              </a:spcBef>
              <a:buFont typeface="Arial"/>
              <a:buChar char="•"/>
              <a:tabLst>
                <a:tab pos="303098" algn="l"/>
              </a:tabLst>
            </a:pPr>
            <a:r>
              <a:rPr sz="2667" u="heavy" spc="-7" dirty="0">
                <a:solidFill>
                  <a:srgbClr val="002060"/>
                </a:solidFill>
                <a:uFill>
                  <a:solidFill>
                    <a:srgbClr val="69D925"/>
                  </a:solidFill>
                </a:uFill>
                <a:latin typeface="Times New Roman"/>
                <a:cs typeface="Times New Roman"/>
              </a:rPr>
              <a:t>Driving decision making is </a:t>
            </a:r>
            <a:r>
              <a:rPr sz="2667" u="heavy" spc="-7" dirty="0">
                <a:solidFill>
                  <a:srgbClr val="FF0000"/>
                </a:solidFill>
                <a:uFill>
                  <a:solidFill>
                    <a:srgbClr val="69D925"/>
                  </a:solidFill>
                </a:uFill>
                <a:latin typeface="Times New Roman"/>
                <a:cs typeface="Times New Roman"/>
              </a:rPr>
              <a:t>complicated</a:t>
            </a:r>
            <a:r>
              <a:rPr sz="2667" u="heavy" spc="-7" dirty="0">
                <a:solidFill>
                  <a:srgbClr val="002060"/>
                </a:solidFill>
                <a:uFill>
                  <a:solidFill>
                    <a:srgbClr val="69D925"/>
                  </a:solidFill>
                </a:uFill>
                <a:latin typeface="Times New Roman"/>
                <a:cs typeface="Times New Roman"/>
              </a:rPr>
              <a:t>!</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3755384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5360968" cy="571096"/>
          </a:xfrm>
          <a:prstGeom prst="rect">
            <a:avLst/>
          </a:prstGeom>
        </p:spPr>
        <p:txBody>
          <a:bodyPr vert="horz" wrap="square" lIns="0" tIns="16933" rIns="0" bIns="0" rtlCol="0">
            <a:spAutoFit/>
          </a:bodyPr>
          <a:lstStyle/>
          <a:p>
            <a:pPr marL="16933">
              <a:spcBef>
                <a:spcPts val="133"/>
              </a:spcBef>
            </a:pPr>
            <a:r>
              <a:rPr spc="-7" dirty="0" smtClean="0"/>
              <a:t>Reactive</a:t>
            </a:r>
            <a:r>
              <a:rPr lang="ja-JP" altLang="en-US" spc="-7" dirty="0" smtClean="0"/>
              <a:t>（反応）</a:t>
            </a:r>
            <a:r>
              <a:rPr spc="-60" dirty="0" smtClean="0"/>
              <a:t> </a:t>
            </a:r>
            <a:r>
              <a:rPr spc="-7" dirty="0"/>
              <a:t>Planning</a:t>
            </a:r>
          </a:p>
        </p:txBody>
      </p:sp>
      <p:sp>
        <p:nvSpPr>
          <p:cNvPr id="3" name="object 3"/>
          <p:cNvSpPr txBox="1"/>
          <p:nvPr/>
        </p:nvSpPr>
        <p:spPr>
          <a:xfrm>
            <a:off x="527213" y="1476453"/>
            <a:ext cx="7755467" cy="3289063"/>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What </a:t>
            </a:r>
            <a:r>
              <a:rPr sz="2667" dirty="0">
                <a:solidFill>
                  <a:srgbClr val="002060"/>
                </a:solidFill>
                <a:latin typeface="Times New Roman"/>
                <a:cs typeface="Times New Roman"/>
              </a:rPr>
              <a:t>we </a:t>
            </a:r>
            <a:r>
              <a:rPr sz="2667" spc="-7" dirty="0">
                <a:solidFill>
                  <a:srgbClr val="002060"/>
                </a:solidFill>
                <a:latin typeface="Times New Roman"/>
                <a:cs typeface="Times New Roman"/>
              </a:rPr>
              <a:t>just did </a:t>
            </a:r>
            <a:r>
              <a:rPr sz="2667" dirty="0">
                <a:solidFill>
                  <a:srgbClr val="002060"/>
                </a:solidFill>
                <a:latin typeface="Times New Roman"/>
                <a:cs typeface="Times New Roman"/>
              </a:rPr>
              <a:t>was </a:t>
            </a:r>
            <a:r>
              <a:rPr sz="2667" u="heavy" spc="-7" dirty="0">
                <a:solidFill>
                  <a:srgbClr val="FF0000"/>
                </a:solidFill>
                <a:uFill>
                  <a:solidFill>
                    <a:srgbClr val="69D925"/>
                  </a:solidFill>
                </a:uFill>
                <a:latin typeface="Times New Roman"/>
                <a:cs typeface="Times New Roman"/>
              </a:rPr>
              <a:t>rule based</a:t>
            </a:r>
            <a:r>
              <a:rPr sz="2667" u="heavy" spc="-40" dirty="0">
                <a:solidFill>
                  <a:srgbClr val="FF0000"/>
                </a:solidFill>
                <a:uFill>
                  <a:solidFill>
                    <a:srgbClr val="69D925"/>
                  </a:solidFill>
                </a:uFill>
                <a:latin typeface="Times New Roman"/>
                <a:cs typeface="Times New Roman"/>
              </a:rPr>
              <a:t> </a:t>
            </a:r>
            <a:r>
              <a:rPr sz="2667" u="heavy" spc="-7" dirty="0">
                <a:solidFill>
                  <a:srgbClr val="002060"/>
                </a:solidFill>
                <a:uFill>
                  <a:solidFill>
                    <a:srgbClr val="69D925"/>
                  </a:solidFill>
                </a:uFill>
                <a:latin typeface="Times New Roman"/>
                <a:cs typeface="Times New Roman"/>
              </a:rPr>
              <a:t>planning</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Involved decision</a:t>
            </a:r>
            <a:r>
              <a:rPr sz="2133" spc="-7" dirty="0">
                <a:solidFill>
                  <a:srgbClr val="002060"/>
                </a:solidFill>
                <a:latin typeface="Times New Roman"/>
                <a:cs typeface="Times New Roman"/>
              </a:rPr>
              <a:t> </a:t>
            </a:r>
            <a:r>
              <a:rPr sz="2133" dirty="0">
                <a:solidFill>
                  <a:srgbClr val="002060"/>
                </a:solidFill>
                <a:latin typeface="Times New Roman"/>
                <a:cs typeface="Times New Roman"/>
              </a:rPr>
              <a:t>trees!</a:t>
            </a:r>
            <a:endParaRPr sz="2133" dirty="0">
              <a:solidFill>
                <a:prstClr val="black"/>
              </a:solidFill>
              <a:latin typeface="Times New Roman"/>
              <a:cs typeface="Times New Roman"/>
            </a:endParaRPr>
          </a:p>
          <a:p>
            <a:pPr marL="303098" marR="6773" indent="-286165" defTabSz="1219170">
              <a:spcBef>
                <a:spcPts val="280"/>
              </a:spcBef>
              <a:buFont typeface="Arial"/>
              <a:buChar char="•"/>
              <a:tabLst>
                <a:tab pos="303098" algn="l"/>
              </a:tabLst>
            </a:pPr>
            <a:r>
              <a:rPr sz="2667" spc="-7" dirty="0">
                <a:solidFill>
                  <a:srgbClr val="002060"/>
                </a:solidFill>
                <a:latin typeface="Times New Roman"/>
                <a:cs typeface="Times New Roman"/>
              </a:rPr>
              <a:t>In reactive rule based planning, </a:t>
            </a:r>
            <a:r>
              <a:rPr sz="2667" dirty="0">
                <a:solidFill>
                  <a:srgbClr val="002060"/>
                </a:solidFill>
                <a:latin typeface="Times New Roman"/>
                <a:cs typeface="Times New Roman"/>
              </a:rPr>
              <a:t>we </a:t>
            </a:r>
            <a:r>
              <a:rPr sz="2667" spc="-7" dirty="0">
                <a:solidFill>
                  <a:srgbClr val="002060"/>
                </a:solidFill>
                <a:latin typeface="Times New Roman"/>
                <a:cs typeface="Times New Roman"/>
              </a:rPr>
              <a:t>have rules that take  into account the </a:t>
            </a:r>
            <a:r>
              <a:rPr sz="2667" u="heavy" spc="-7" dirty="0">
                <a:solidFill>
                  <a:srgbClr val="FF0000"/>
                </a:solidFill>
                <a:uFill>
                  <a:solidFill>
                    <a:srgbClr val="69D925"/>
                  </a:solidFill>
                </a:uFill>
                <a:latin typeface="Times New Roman"/>
                <a:cs typeface="Times New Roman"/>
              </a:rPr>
              <a:t>current </a:t>
            </a:r>
            <a:r>
              <a:rPr sz="2667" u="heavy" spc="-13" dirty="0">
                <a:solidFill>
                  <a:srgbClr val="FF0000"/>
                </a:solidFill>
                <a:uFill>
                  <a:solidFill>
                    <a:srgbClr val="69D925"/>
                  </a:solidFill>
                </a:uFill>
                <a:latin typeface="Times New Roman"/>
                <a:cs typeface="Times New Roman"/>
              </a:rPr>
              <a:t>state </a:t>
            </a:r>
            <a:r>
              <a:rPr sz="2667" u="heavy" dirty="0">
                <a:solidFill>
                  <a:srgbClr val="002060"/>
                </a:solidFill>
                <a:uFill>
                  <a:solidFill>
                    <a:srgbClr val="69D925"/>
                  </a:solidFill>
                </a:uFill>
                <a:latin typeface="Times New Roman"/>
                <a:cs typeface="Times New Roman"/>
              </a:rPr>
              <a:t>of </a:t>
            </a:r>
            <a:r>
              <a:rPr sz="2667" u="heavy" spc="-7" dirty="0">
                <a:solidFill>
                  <a:srgbClr val="FF0000"/>
                </a:solidFill>
                <a:uFill>
                  <a:solidFill>
                    <a:srgbClr val="69D925"/>
                  </a:solidFill>
                </a:uFill>
                <a:latin typeface="Times New Roman"/>
                <a:cs typeface="Times New Roman"/>
              </a:rPr>
              <a:t>ego</a:t>
            </a:r>
            <a:r>
              <a:rPr sz="2667" u="heavy" spc="-7" dirty="0">
                <a:solidFill>
                  <a:srgbClr val="002060"/>
                </a:solidFill>
                <a:uFill>
                  <a:solidFill>
                    <a:srgbClr val="69D925"/>
                  </a:solidFill>
                </a:uFill>
                <a:latin typeface="Times New Roman"/>
                <a:cs typeface="Times New Roman"/>
              </a:rPr>
              <a:t> and other </a:t>
            </a:r>
            <a:r>
              <a:rPr sz="2667" u="heavy" spc="-7" dirty="0">
                <a:solidFill>
                  <a:srgbClr val="FF0000"/>
                </a:solidFill>
                <a:uFill>
                  <a:solidFill>
                    <a:srgbClr val="69D925"/>
                  </a:solidFill>
                </a:uFill>
                <a:latin typeface="Times New Roman"/>
                <a:cs typeface="Times New Roman"/>
              </a:rPr>
              <a:t>objects</a:t>
            </a:r>
            <a:r>
              <a:rPr sz="2667" u="heavy" spc="-7" dirty="0">
                <a:solidFill>
                  <a:srgbClr val="002060"/>
                </a:solidFill>
                <a:uFill>
                  <a:solidFill>
                    <a:srgbClr val="69D925"/>
                  </a:solidFill>
                </a:uFill>
                <a:latin typeface="Times New Roman"/>
                <a:cs typeface="Times New Roman"/>
              </a:rPr>
              <a:t> </a:t>
            </a:r>
            <a:r>
              <a:rPr sz="2667" spc="-7" dirty="0">
                <a:solidFill>
                  <a:srgbClr val="002060"/>
                </a:solidFill>
                <a:latin typeface="Times New Roman"/>
                <a:cs typeface="Times New Roman"/>
              </a:rPr>
              <a:t> and give decisions.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Examples: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If there is a pedestrian on the road,</a:t>
            </a:r>
            <a:r>
              <a:rPr sz="2133" spc="-20" dirty="0">
                <a:solidFill>
                  <a:srgbClr val="002060"/>
                </a:solidFill>
                <a:latin typeface="Times New Roman"/>
                <a:cs typeface="Times New Roman"/>
              </a:rPr>
              <a:t> </a:t>
            </a:r>
            <a:r>
              <a:rPr sz="2133" dirty="0">
                <a:solidFill>
                  <a:srgbClr val="002060"/>
                </a:solidFill>
                <a:latin typeface="Times New Roman"/>
                <a:cs typeface="Times New Roman"/>
              </a:rPr>
              <a:t>stop.</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dirty="0">
                <a:solidFill>
                  <a:srgbClr val="002060"/>
                </a:solidFill>
                <a:latin typeface="Times New Roman"/>
                <a:cs typeface="Times New Roman"/>
              </a:rPr>
              <a:t>If speed limit changes, adjust speed to match</a:t>
            </a:r>
            <a:r>
              <a:rPr sz="2133" spc="-7" dirty="0">
                <a:solidFill>
                  <a:srgbClr val="002060"/>
                </a:solidFill>
                <a:latin typeface="Times New Roman"/>
                <a:cs typeface="Times New Roman"/>
              </a:rPr>
              <a:t> </a:t>
            </a:r>
            <a:r>
              <a:rPr sz="2133" dirty="0">
                <a:solidFill>
                  <a:srgbClr val="002060"/>
                </a:solidFill>
                <a:latin typeface="Times New Roman"/>
                <a:cs typeface="Times New Roman"/>
              </a:rPr>
              <a:t>it.</a:t>
            </a:r>
            <a:endParaRPr sz="2133" dirty="0">
              <a:solidFill>
                <a:prstClr val="black"/>
              </a:solidFill>
              <a:latin typeface="Times New Roman"/>
              <a:cs typeface="Times New Roman"/>
            </a:endParaRPr>
          </a:p>
        </p:txBody>
      </p:sp>
      <p:sp>
        <p:nvSpPr>
          <p:cNvPr id="5" name="object 5"/>
          <p:cNvSpPr txBox="1"/>
          <p:nvPr/>
        </p:nvSpPr>
        <p:spPr>
          <a:xfrm>
            <a:off x="8127274" y="2847469"/>
            <a:ext cx="2055091" cy="47863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current</a:t>
            </a:r>
            <a:r>
              <a:rPr sz="1333" spc="-7" dirty="0" smtClean="0">
                <a:solidFill>
                  <a:prstClr val="black"/>
                </a:solidFill>
                <a:latin typeface="Arial"/>
                <a:cs typeface="Arial"/>
              </a:rPr>
              <a:t> </a:t>
            </a:r>
            <a:r>
              <a:rPr sz="1333" dirty="0" err="1">
                <a:solidFill>
                  <a:prstClr val="black"/>
                </a:solidFill>
                <a:latin typeface="Arial"/>
                <a:cs typeface="Arial"/>
              </a:rPr>
              <a:t>state</a:t>
            </a:r>
            <a:r>
              <a:rPr sz="1333" dirty="0" err="1" smtClean="0">
                <a:solidFill>
                  <a:prstClr val="black"/>
                </a:solidFill>
                <a:latin typeface="Arial"/>
                <a:cs typeface="Arial"/>
              </a:rPr>
              <a:t>のみ</a:t>
            </a:r>
            <a:r>
              <a:rPr lang="ja-JP" altLang="en-US" sz="1333" dirty="0" smtClean="0">
                <a:solidFill>
                  <a:prstClr val="black"/>
                </a:solidFill>
                <a:latin typeface="Arial"/>
                <a:cs typeface="Arial"/>
              </a:rPr>
              <a:t>を</a:t>
            </a:r>
            <a:r>
              <a:rPr sz="1333" dirty="0" err="1" smtClean="0">
                <a:solidFill>
                  <a:prstClr val="black"/>
                </a:solidFill>
                <a:latin typeface="Arial"/>
                <a:cs typeface="Arial"/>
              </a:rPr>
              <a:t>考える</a:t>
            </a:r>
            <a:r>
              <a:rPr lang="ja-JP" altLang="en-US" sz="1333" dirty="0" err="1" smtClean="0">
                <a:solidFill>
                  <a:prstClr val="black"/>
                </a:solidFill>
                <a:latin typeface="Arial"/>
                <a:cs typeface="Arial"/>
              </a:rPr>
              <a:t>。</a:t>
            </a:r>
            <a:r>
              <a:rPr lang="ja-JP" altLang="en-US" sz="1333" dirty="0" smtClean="0">
                <a:solidFill>
                  <a:prstClr val="black"/>
                </a:solidFill>
                <a:latin typeface="Arial"/>
                <a:cs typeface="Arial"/>
              </a:rPr>
              <a:t>将来は考えない。</a:t>
            </a:r>
            <a:r>
              <a:rPr sz="1333" dirty="0" smtClean="0">
                <a:solidFill>
                  <a:prstClr val="black"/>
                </a:solidFill>
                <a:latin typeface="Arial"/>
                <a:cs typeface="Arial"/>
              </a:rPr>
              <a:t> </a:t>
            </a:r>
            <a:endParaRPr sz="1333" dirty="0">
              <a:solidFill>
                <a:prstClr val="black"/>
              </a:solidFill>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43</a:t>
            </a:fld>
            <a:endParaRPr dirty="0"/>
          </a:p>
        </p:txBody>
      </p:sp>
    </p:spTree>
    <p:extLst>
      <p:ext uri="{BB962C8B-B14F-4D97-AF65-F5344CB8AC3E}">
        <p14:creationId xmlns:p14="http://schemas.microsoft.com/office/powerpoint/2010/main" val="2978041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272020" cy="571096"/>
          </a:xfrm>
          <a:prstGeom prst="rect">
            <a:avLst/>
          </a:prstGeom>
        </p:spPr>
        <p:txBody>
          <a:bodyPr vert="horz" wrap="square" lIns="0" tIns="16933" rIns="0" bIns="0" rtlCol="0">
            <a:spAutoFit/>
          </a:bodyPr>
          <a:lstStyle/>
          <a:p>
            <a:pPr marL="16933">
              <a:spcBef>
                <a:spcPts val="133"/>
              </a:spcBef>
            </a:pPr>
            <a:r>
              <a:rPr lang="en-US" altLang="ja-JP" spc="-7" dirty="0"/>
              <a:t>Predictive</a:t>
            </a:r>
            <a:r>
              <a:rPr lang="en-US" altLang="ja-JP" spc="-13" dirty="0"/>
              <a:t> </a:t>
            </a:r>
            <a:r>
              <a:rPr lang="en-US" altLang="ja-JP" spc="-7" dirty="0"/>
              <a:t>Planning</a:t>
            </a:r>
            <a:endParaRPr spc="-7" dirty="0"/>
          </a:p>
        </p:txBody>
      </p:sp>
      <p:sp>
        <p:nvSpPr>
          <p:cNvPr id="3" name="object 3"/>
          <p:cNvSpPr txBox="1"/>
          <p:nvPr/>
        </p:nvSpPr>
        <p:spPr>
          <a:xfrm>
            <a:off x="527213" y="1476453"/>
            <a:ext cx="7874000" cy="1995119"/>
          </a:xfrm>
          <a:prstGeom prst="rect">
            <a:avLst/>
          </a:prstGeom>
        </p:spPr>
        <p:txBody>
          <a:bodyPr vert="horz" wrap="square" lIns="0" tIns="59267" rIns="0" bIns="0" rtlCol="0">
            <a:spAutoFit/>
          </a:bodyPr>
          <a:lstStyle/>
          <a:p>
            <a:pPr marL="320021" marR="42332" indent="-287859" defTabSz="1219170">
              <a:lnSpc>
                <a:spcPct val="100699"/>
              </a:lnSpc>
              <a:spcBef>
                <a:spcPts val="247"/>
              </a:spcBef>
              <a:buFont typeface="Courier New"/>
              <a:buChar char="o"/>
              <a:tabLst>
                <a:tab pos="777221" algn="l"/>
              </a:tabLst>
            </a:pPr>
            <a:r>
              <a:rPr sz="2133" dirty="0" smtClean="0">
                <a:solidFill>
                  <a:srgbClr val="002060"/>
                </a:solidFill>
                <a:latin typeface="Times New Roman"/>
                <a:cs typeface="Times New Roman"/>
              </a:rPr>
              <a:t>Make </a:t>
            </a:r>
            <a:r>
              <a:rPr sz="2133" dirty="0">
                <a:solidFill>
                  <a:srgbClr val="FF0000"/>
                </a:solidFill>
                <a:latin typeface="Times New Roman"/>
                <a:cs typeface="Times New Roman"/>
              </a:rPr>
              <a:t>predictions</a:t>
            </a:r>
            <a:r>
              <a:rPr sz="2133" dirty="0">
                <a:solidFill>
                  <a:srgbClr val="002060"/>
                </a:solidFill>
                <a:latin typeface="Times New Roman"/>
                <a:cs typeface="Times New Roman"/>
              </a:rPr>
              <a:t> about other vehicles and how they are moving.  </a:t>
            </a:r>
            <a:r>
              <a:rPr sz="2133" spc="-7" dirty="0">
                <a:solidFill>
                  <a:srgbClr val="002060"/>
                </a:solidFill>
                <a:latin typeface="Times New Roman"/>
                <a:cs typeface="Times New Roman"/>
              </a:rPr>
              <a:t>Then </a:t>
            </a:r>
            <a:r>
              <a:rPr sz="2133" dirty="0">
                <a:solidFill>
                  <a:srgbClr val="002060"/>
                </a:solidFill>
                <a:latin typeface="Times New Roman"/>
                <a:cs typeface="Times New Roman"/>
              </a:rPr>
              <a:t>use these predictions to inform our</a:t>
            </a:r>
            <a:r>
              <a:rPr sz="2133" spc="-7" dirty="0">
                <a:solidFill>
                  <a:srgbClr val="002060"/>
                </a:solidFill>
                <a:latin typeface="Times New Roman"/>
                <a:cs typeface="Times New Roman"/>
              </a:rPr>
              <a:t> </a:t>
            </a:r>
            <a:r>
              <a:rPr sz="2133" dirty="0">
                <a:solidFill>
                  <a:srgbClr val="002060"/>
                </a:solidFill>
                <a:latin typeface="Times New Roman"/>
                <a:cs typeface="Times New Roman"/>
              </a:rPr>
              <a:t>decisions.</a:t>
            </a:r>
            <a:endParaRPr sz="2133" dirty="0">
              <a:solidFill>
                <a:prstClr val="black"/>
              </a:solidFill>
              <a:latin typeface="Times New Roman"/>
              <a:cs typeface="Times New Roman"/>
            </a:endParaRPr>
          </a:p>
          <a:p>
            <a:pPr marL="320021" indent="-287859" defTabSz="1219170">
              <a:spcBef>
                <a:spcPts val="287"/>
              </a:spcBef>
              <a:buFont typeface="Courier New"/>
              <a:buChar char="o"/>
              <a:tabLst>
                <a:tab pos="777221" algn="l"/>
              </a:tabLst>
            </a:pPr>
            <a:r>
              <a:rPr sz="2133" dirty="0">
                <a:solidFill>
                  <a:srgbClr val="002060"/>
                </a:solidFill>
                <a:latin typeface="Times New Roman"/>
                <a:cs typeface="Times New Roman"/>
              </a:rPr>
              <a:t>Example:</a:t>
            </a:r>
            <a:endParaRPr sz="2133" dirty="0">
              <a:solidFill>
                <a:prstClr val="black"/>
              </a:solidFill>
              <a:latin typeface="Times New Roman"/>
              <a:cs typeface="Times New Roman"/>
            </a:endParaRPr>
          </a:p>
          <a:p>
            <a:pPr marL="778056" marR="373371" lvl="1" indent="-304792" defTabSz="1219170">
              <a:lnSpc>
                <a:spcPct val="101200"/>
              </a:lnSpc>
              <a:spcBef>
                <a:spcPts val="213"/>
              </a:spcBef>
              <a:buFont typeface="Wingdings"/>
              <a:buChar char=""/>
              <a:tabLst>
                <a:tab pos="1235256" algn="l"/>
                <a:tab pos="1236102" algn="l"/>
              </a:tabLst>
            </a:pPr>
            <a:r>
              <a:rPr sz="1867" spc="-7" dirty="0">
                <a:solidFill>
                  <a:srgbClr val="002060"/>
                </a:solidFill>
                <a:latin typeface="Times New Roman"/>
                <a:cs typeface="Times New Roman"/>
              </a:rPr>
              <a:t>That </a:t>
            </a:r>
            <a:r>
              <a:rPr sz="1867" dirty="0">
                <a:solidFill>
                  <a:srgbClr val="002060"/>
                </a:solidFill>
                <a:latin typeface="Times New Roman"/>
                <a:cs typeface="Times New Roman"/>
              </a:rPr>
              <a:t>car has been stopped </a:t>
            </a:r>
            <a:r>
              <a:rPr sz="1867" spc="-7" dirty="0">
                <a:solidFill>
                  <a:srgbClr val="002060"/>
                </a:solidFill>
                <a:latin typeface="Times New Roman"/>
                <a:cs typeface="Times New Roman"/>
              </a:rPr>
              <a:t>for the </a:t>
            </a:r>
            <a:r>
              <a:rPr sz="1867" dirty="0">
                <a:solidFill>
                  <a:srgbClr val="002060"/>
                </a:solidFill>
                <a:latin typeface="Times New Roman"/>
                <a:cs typeface="Times New Roman"/>
              </a:rPr>
              <a:t>last 10 seconds. </a:t>
            </a:r>
            <a:r>
              <a:rPr sz="1867" spc="-7" dirty="0">
                <a:solidFill>
                  <a:srgbClr val="002060"/>
                </a:solidFill>
                <a:latin typeface="Times New Roman"/>
                <a:cs typeface="Times New Roman"/>
              </a:rPr>
              <a:t>It is going to </a:t>
            </a:r>
            <a:r>
              <a:rPr sz="1867" dirty="0">
                <a:solidFill>
                  <a:srgbClr val="002060"/>
                </a:solidFill>
                <a:latin typeface="Times New Roman"/>
                <a:cs typeface="Times New Roman"/>
              </a:rPr>
              <a:t>be  </a:t>
            </a:r>
            <a:r>
              <a:rPr sz="1867" dirty="0" smtClean="0">
                <a:solidFill>
                  <a:srgbClr val="002060"/>
                </a:solidFill>
                <a:latin typeface="Times New Roman"/>
                <a:cs typeface="Times New Roman"/>
              </a:rPr>
              <a:t>stopped </a:t>
            </a:r>
            <a:r>
              <a:rPr sz="1867" spc="-7" dirty="0">
                <a:solidFill>
                  <a:srgbClr val="002060"/>
                </a:solidFill>
                <a:latin typeface="Times New Roman"/>
                <a:cs typeface="Times New Roman"/>
              </a:rPr>
              <a:t>for the </a:t>
            </a:r>
            <a:r>
              <a:rPr sz="1867" dirty="0">
                <a:solidFill>
                  <a:srgbClr val="002060"/>
                </a:solidFill>
                <a:latin typeface="Times New Roman"/>
                <a:cs typeface="Times New Roman"/>
              </a:rPr>
              <a:t>next </a:t>
            </a:r>
            <a:r>
              <a:rPr sz="1867" spc="-7" dirty="0">
                <a:solidFill>
                  <a:srgbClr val="002060"/>
                </a:solidFill>
                <a:latin typeface="Times New Roman"/>
                <a:cs typeface="Times New Roman"/>
              </a:rPr>
              <a:t>few</a:t>
            </a:r>
            <a:r>
              <a:rPr sz="1867" spc="-13" dirty="0">
                <a:solidFill>
                  <a:srgbClr val="002060"/>
                </a:solidFill>
                <a:latin typeface="Times New Roman"/>
                <a:cs typeface="Times New Roman"/>
              </a:rPr>
              <a:t> </a:t>
            </a:r>
            <a:r>
              <a:rPr sz="1867" dirty="0">
                <a:solidFill>
                  <a:srgbClr val="002060"/>
                </a:solidFill>
                <a:latin typeface="Times New Roman"/>
                <a:cs typeface="Times New Roman"/>
              </a:rPr>
              <a:t>seconds.</a:t>
            </a:r>
            <a:endParaRPr sz="1867" dirty="0">
              <a:solidFill>
                <a:prstClr val="black"/>
              </a:solidFill>
              <a:latin typeface="Times New Roman"/>
              <a:cs typeface="Times New Roman"/>
            </a:endParaRPr>
          </a:p>
          <a:p>
            <a:pPr marL="778056" marR="6773" lvl="1" indent="-304792" defTabSz="1219170">
              <a:lnSpc>
                <a:spcPct val="101200"/>
              </a:lnSpc>
              <a:spcBef>
                <a:spcPts val="220"/>
              </a:spcBef>
              <a:buFont typeface="Wingdings"/>
              <a:buChar char=""/>
              <a:tabLst>
                <a:tab pos="1235256" algn="l"/>
                <a:tab pos="1236102" algn="l"/>
              </a:tabLst>
            </a:pPr>
            <a:r>
              <a:rPr sz="1867" spc="-7" dirty="0">
                <a:solidFill>
                  <a:srgbClr val="002060"/>
                </a:solidFill>
                <a:latin typeface="Times New Roman"/>
                <a:cs typeface="Times New Roman"/>
              </a:rPr>
              <a:t>Pedestrian is </a:t>
            </a:r>
            <a:r>
              <a:rPr sz="1867" spc="-7" dirty="0">
                <a:solidFill>
                  <a:srgbClr val="FF0000"/>
                </a:solidFill>
                <a:latin typeface="Times New Roman"/>
                <a:cs typeface="Times New Roman"/>
              </a:rPr>
              <a:t>jaywalking</a:t>
            </a:r>
            <a:r>
              <a:rPr sz="1867" spc="-7" dirty="0">
                <a:solidFill>
                  <a:srgbClr val="002060"/>
                </a:solidFill>
                <a:latin typeface="Times New Roman"/>
                <a:cs typeface="Times New Roman"/>
              </a:rPr>
              <a:t>. She will enter </a:t>
            </a:r>
            <a:r>
              <a:rPr sz="1867" dirty="0">
                <a:solidFill>
                  <a:srgbClr val="002060"/>
                </a:solidFill>
                <a:latin typeface="Times New Roman"/>
                <a:cs typeface="Times New Roman"/>
              </a:rPr>
              <a:t>our </a:t>
            </a:r>
            <a:r>
              <a:rPr sz="1867" spc="-7" dirty="0">
                <a:solidFill>
                  <a:srgbClr val="002060"/>
                </a:solidFill>
                <a:latin typeface="Times New Roman"/>
                <a:cs typeface="Times New Roman"/>
              </a:rPr>
              <a:t>lane </a:t>
            </a:r>
            <a:r>
              <a:rPr sz="1867" dirty="0">
                <a:solidFill>
                  <a:srgbClr val="002060"/>
                </a:solidFill>
                <a:latin typeface="Times New Roman"/>
                <a:cs typeface="Times New Roman"/>
              </a:rPr>
              <a:t>by </a:t>
            </a:r>
            <a:r>
              <a:rPr sz="1867" spc="-7" dirty="0">
                <a:solidFill>
                  <a:srgbClr val="002060"/>
                </a:solidFill>
                <a:latin typeface="Times New Roman"/>
                <a:cs typeface="Times New Roman"/>
              </a:rPr>
              <a:t>the time </a:t>
            </a:r>
            <a:r>
              <a:rPr sz="1867" dirty="0">
                <a:solidFill>
                  <a:srgbClr val="002060"/>
                </a:solidFill>
                <a:latin typeface="Times New Roman"/>
                <a:cs typeface="Times New Roman"/>
              </a:rPr>
              <a:t>we </a:t>
            </a:r>
            <a:r>
              <a:rPr sz="1867" spc="-7" dirty="0">
                <a:solidFill>
                  <a:srgbClr val="002060"/>
                </a:solidFill>
                <a:latin typeface="Times New Roman"/>
                <a:cs typeface="Times New Roman"/>
              </a:rPr>
              <a:t>reach  </a:t>
            </a:r>
            <a:r>
              <a:rPr sz="1867" spc="-33" dirty="0">
                <a:solidFill>
                  <a:srgbClr val="002060"/>
                </a:solidFill>
                <a:latin typeface="Times New Roman"/>
                <a:cs typeface="Times New Roman"/>
              </a:rPr>
              <a:t>her.</a:t>
            </a:r>
            <a:endParaRPr sz="1867" dirty="0">
              <a:solidFill>
                <a:prstClr val="black"/>
              </a:solidFill>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3866" defTabSz="1219170">
              <a:lnSpc>
                <a:spcPts val="1900"/>
              </a:lnSpc>
            </a:pPr>
            <a:fld id="{81D60167-4931-47E6-BA6A-407CBD079E47}" type="slidenum">
              <a:rPr dirty="0"/>
              <a:pPr marL="33866" defTabSz="1219170">
                <a:lnSpc>
                  <a:spcPts val="1900"/>
                </a:lnSpc>
              </a:pPr>
              <a:t>44</a:t>
            </a:fld>
            <a:endParaRPr dirty="0"/>
          </a:p>
        </p:txBody>
      </p:sp>
      <p:sp>
        <p:nvSpPr>
          <p:cNvPr id="8" name="object 8"/>
          <p:cNvSpPr txBox="1"/>
          <p:nvPr/>
        </p:nvSpPr>
        <p:spPr>
          <a:xfrm>
            <a:off x="2295237" y="3491062"/>
            <a:ext cx="3454400"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ジェイウォークは</a:t>
            </a:r>
            <a:r>
              <a:rPr sz="1333" dirty="0" err="1">
                <a:solidFill>
                  <a:prstClr val="black"/>
                </a:solidFill>
                <a:latin typeface="Arial"/>
                <a:cs typeface="Arial"/>
              </a:rPr>
              <a:t>、歩行者が、適切な交差点</a:t>
            </a:r>
            <a:r>
              <a:rPr sz="1333" spc="-1387" dirty="0" err="1">
                <a:solidFill>
                  <a:prstClr val="black"/>
                </a:solidFill>
                <a:latin typeface="Arial"/>
                <a:cs typeface="Arial"/>
              </a:rPr>
              <a:t>以</a:t>
            </a:r>
            <a:r>
              <a:rPr sz="1333" spc="-1387" dirty="0">
                <a:solidFill>
                  <a:prstClr val="black"/>
                </a:solidFill>
                <a:latin typeface="Arial"/>
                <a:cs typeface="Arial"/>
              </a:rPr>
              <a:t> </a:t>
            </a:r>
            <a:r>
              <a:rPr sz="1333" dirty="0">
                <a:solidFill>
                  <a:prstClr val="black"/>
                </a:solidFill>
                <a:latin typeface="Arial"/>
                <a:cs typeface="Arial"/>
              </a:rPr>
              <a:t>外の場所、または交通規則を無視して交通量 のある道路を歩いたり、横断したりしたとき に発生します。</a:t>
            </a:r>
          </a:p>
        </p:txBody>
      </p:sp>
      <p:sp>
        <p:nvSpPr>
          <p:cNvPr id="9" name="object 9"/>
          <p:cNvSpPr txBox="1"/>
          <p:nvPr/>
        </p:nvSpPr>
        <p:spPr>
          <a:xfrm>
            <a:off x="7906327" y="1316237"/>
            <a:ext cx="4050146"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predictive </a:t>
            </a:r>
            <a:r>
              <a:rPr sz="1333" dirty="0">
                <a:solidFill>
                  <a:prstClr val="black"/>
                </a:solidFill>
                <a:latin typeface="Arial"/>
                <a:cs typeface="Arial"/>
              </a:rPr>
              <a:t>planning is the </a:t>
            </a:r>
            <a:r>
              <a:rPr sz="1333" dirty="0" smtClean="0">
                <a:solidFill>
                  <a:srgbClr val="FF0000"/>
                </a:solidFill>
                <a:latin typeface="Arial"/>
                <a:cs typeface="Arial"/>
              </a:rPr>
              <a:t>predominant</a:t>
            </a:r>
            <a:r>
              <a:rPr lang="ja-JP" altLang="en-US" sz="1333" dirty="0" smtClean="0">
                <a:solidFill>
                  <a:srgbClr val="FF0000"/>
                </a:solidFill>
                <a:latin typeface="Arial"/>
                <a:cs typeface="Arial"/>
              </a:rPr>
              <a:t>（優勢な）</a:t>
            </a:r>
            <a:r>
              <a:rPr sz="1333" spc="-113" dirty="0" smtClean="0">
                <a:solidFill>
                  <a:prstClr val="black"/>
                </a:solidFill>
                <a:latin typeface="Arial"/>
                <a:cs typeface="Arial"/>
              </a:rPr>
              <a:t> </a:t>
            </a:r>
            <a:r>
              <a:rPr sz="1333" spc="-113" dirty="0">
                <a:solidFill>
                  <a:prstClr val="black"/>
                </a:solidFill>
                <a:latin typeface="Arial"/>
                <a:cs typeface="Arial"/>
              </a:rPr>
              <a:t>method  </a:t>
            </a:r>
            <a:r>
              <a:rPr sz="1333" dirty="0">
                <a:solidFill>
                  <a:prstClr val="black"/>
                </a:solidFill>
                <a:latin typeface="Arial"/>
                <a:cs typeface="Arial"/>
              </a:rPr>
              <a:t>for </a:t>
            </a:r>
            <a:r>
              <a:rPr sz="1333" dirty="0">
                <a:solidFill>
                  <a:srgbClr val="FF0000"/>
                </a:solidFill>
                <a:latin typeface="Arial"/>
                <a:cs typeface="Arial"/>
              </a:rPr>
              <a:t>self-driving cars</a:t>
            </a:r>
            <a:r>
              <a:rPr sz="1333" dirty="0">
                <a:solidFill>
                  <a:prstClr val="black"/>
                </a:solidFill>
                <a:latin typeface="Arial"/>
                <a:cs typeface="Arial"/>
              </a:rPr>
              <a:t>, as it greatly </a:t>
            </a:r>
            <a:r>
              <a:rPr sz="1333" dirty="0">
                <a:solidFill>
                  <a:srgbClr val="FF0000"/>
                </a:solidFill>
                <a:latin typeface="Arial"/>
                <a:cs typeface="Arial"/>
              </a:rPr>
              <a:t>expands</a:t>
            </a:r>
            <a:r>
              <a:rPr sz="1333" dirty="0">
                <a:solidFill>
                  <a:prstClr val="black"/>
                </a:solidFill>
                <a:latin typeface="Arial"/>
                <a:cs typeface="Arial"/>
              </a:rPr>
              <a:t> the  </a:t>
            </a:r>
            <a:r>
              <a:rPr sz="1333" dirty="0">
                <a:solidFill>
                  <a:srgbClr val="FF0000"/>
                </a:solidFill>
                <a:latin typeface="Arial"/>
                <a:cs typeface="Arial"/>
              </a:rPr>
              <a:t>scenarios</a:t>
            </a:r>
            <a:r>
              <a:rPr sz="1333" dirty="0">
                <a:solidFill>
                  <a:prstClr val="black"/>
                </a:solidFill>
                <a:latin typeface="Arial"/>
                <a:cs typeface="Arial"/>
              </a:rPr>
              <a:t> a vehicle can handle</a:t>
            </a:r>
            <a:r>
              <a:rPr sz="1333" spc="-47" dirty="0">
                <a:solidFill>
                  <a:prstClr val="black"/>
                </a:solidFill>
                <a:latin typeface="Arial"/>
                <a:cs typeface="Arial"/>
              </a:rPr>
              <a:t> </a:t>
            </a:r>
            <a:r>
              <a:rPr sz="1333" dirty="0">
                <a:solidFill>
                  <a:prstClr val="black"/>
                </a:solidFill>
                <a:latin typeface="Arial"/>
                <a:cs typeface="Arial"/>
              </a:rPr>
              <a:t>safely. </a:t>
            </a:r>
          </a:p>
        </p:txBody>
      </p:sp>
    </p:spTree>
    <p:extLst>
      <p:ext uri="{BB962C8B-B14F-4D97-AF65-F5344CB8AC3E}">
        <p14:creationId xmlns:p14="http://schemas.microsoft.com/office/powerpoint/2010/main" val="276139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1788966" y="6336729"/>
            <a:ext cx="297180" cy="282129"/>
          </a:xfrm>
          <a:prstGeom prst="rect">
            <a:avLst/>
          </a:prstGeom>
        </p:spPr>
        <p:txBody>
          <a:bodyPr vert="horz" wrap="square" lIns="0" tIns="0" rIns="0" bIns="0" rtlCol="0">
            <a:spAutoFit/>
          </a:bodyPr>
          <a:lstStyle/>
          <a:p>
            <a:pPr marL="16933" defTabSz="1219170">
              <a:lnSpc>
                <a:spcPts val="2193"/>
              </a:lnSpc>
            </a:pPr>
            <a:r>
              <a:rPr sz="1867" spc="-7" dirty="0">
                <a:solidFill>
                  <a:prstClr val="black"/>
                </a:solidFill>
                <a:latin typeface="Arial"/>
                <a:cs typeface="Arial"/>
              </a:rPr>
              <a:t>12</a:t>
            </a:r>
            <a:endParaRPr sz="1867">
              <a:solidFill>
                <a:prstClr val="black"/>
              </a:solidFill>
              <a:latin typeface="Arial"/>
              <a:cs typeface="Arial"/>
            </a:endParaRPr>
          </a:p>
        </p:txBody>
      </p:sp>
      <p:sp>
        <p:nvSpPr>
          <p:cNvPr id="2" name="object 2"/>
          <p:cNvSpPr txBox="1">
            <a:spLocks noGrp="1"/>
          </p:cNvSpPr>
          <p:nvPr>
            <p:ph type="title"/>
          </p:nvPr>
        </p:nvSpPr>
        <p:spPr>
          <a:xfrm>
            <a:off x="527213" y="441429"/>
            <a:ext cx="1811867" cy="571096"/>
          </a:xfrm>
          <a:prstGeom prst="rect">
            <a:avLst/>
          </a:prstGeom>
        </p:spPr>
        <p:txBody>
          <a:bodyPr vert="horz" wrap="square" lIns="0" tIns="16933" rIns="0" bIns="0" rtlCol="0">
            <a:spAutoFit/>
          </a:bodyPr>
          <a:lstStyle/>
          <a:p>
            <a:pPr marL="16933">
              <a:spcBef>
                <a:spcPts val="133"/>
              </a:spcBef>
            </a:pPr>
            <a:r>
              <a:rPr spc="-7" dirty="0"/>
              <a:t>S</a:t>
            </a:r>
            <a:r>
              <a:rPr dirty="0"/>
              <a:t>u</a:t>
            </a:r>
            <a:r>
              <a:rPr spc="-7" dirty="0"/>
              <a:t>mm</a:t>
            </a:r>
            <a:r>
              <a:rPr dirty="0"/>
              <a:t>ary</a:t>
            </a:r>
          </a:p>
        </p:txBody>
      </p:sp>
      <p:sp>
        <p:nvSpPr>
          <p:cNvPr id="3" name="object 3"/>
          <p:cNvSpPr txBox="1"/>
          <p:nvPr/>
        </p:nvSpPr>
        <p:spPr>
          <a:xfrm>
            <a:off x="527214" y="1484919"/>
            <a:ext cx="6918113" cy="180844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dirty="0">
                <a:solidFill>
                  <a:srgbClr val="002060"/>
                </a:solidFill>
                <a:latin typeface="Times New Roman"/>
                <a:cs typeface="Times New Roman"/>
              </a:rPr>
              <a:t>Long </a:t>
            </a:r>
            <a:r>
              <a:rPr sz="2667" spc="-13" dirty="0">
                <a:solidFill>
                  <a:srgbClr val="002060"/>
                </a:solidFill>
                <a:latin typeface="Times New Roman"/>
                <a:cs typeface="Times New Roman"/>
              </a:rPr>
              <a:t>term, </a:t>
            </a:r>
            <a:r>
              <a:rPr sz="2667" spc="-7" dirty="0">
                <a:solidFill>
                  <a:srgbClr val="002060"/>
                </a:solidFill>
                <a:latin typeface="Times New Roman"/>
                <a:cs typeface="Times New Roman"/>
              </a:rPr>
              <a:t>short </a:t>
            </a:r>
            <a:r>
              <a:rPr sz="2667" spc="-13" dirty="0">
                <a:solidFill>
                  <a:srgbClr val="002060"/>
                </a:solidFill>
                <a:latin typeface="Times New Roman"/>
                <a:cs typeface="Times New Roman"/>
              </a:rPr>
              <a:t>term, immediate</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planning</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Simple </a:t>
            </a:r>
            <a:r>
              <a:rPr sz="2667" spc="-13" dirty="0">
                <a:solidFill>
                  <a:srgbClr val="002060"/>
                </a:solidFill>
                <a:latin typeface="Times New Roman"/>
                <a:cs typeface="Times New Roman"/>
              </a:rPr>
              <a:t>intersection </a:t>
            </a:r>
            <a:r>
              <a:rPr sz="2667" spc="-7" dirty="0">
                <a:solidFill>
                  <a:srgbClr val="002060"/>
                </a:solidFill>
                <a:latin typeface="Times New Roman"/>
                <a:cs typeface="Times New Roman"/>
              </a:rPr>
              <a:t>"making </a:t>
            </a:r>
            <a:r>
              <a:rPr sz="2667" dirty="0">
                <a:solidFill>
                  <a:srgbClr val="002060"/>
                </a:solidFill>
                <a:latin typeface="Times New Roman"/>
                <a:cs typeface="Times New Roman"/>
              </a:rPr>
              <a:t>a </a:t>
            </a:r>
            <a:r>
              <a:rPr sz="2667" spc="-7" dirty="0">
                <a:solidFill>
                  <a:srgbClr val="002060"/>
                </a:solidFill>
                <a:latin typeface="Times New Roman"/>
                <a:cs typeface="Times New Roman"/>
              </a:rPr>
              <a:t>left turn"</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scenario</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Driving is hard!</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Reactive planning, predictive</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planning</a:t>
            </a:r>
            <a:endParaRPr sz="2667">
              <a:solidFill>
                <a:prstClr val="black"/>
              </a:solidFill>
              <a:latin typeface="Times New Roman"/>
              <a:cs typeface="Times New Roman"/>
            </a:endParaRPr>
          </a:p>
        </p:txBody>
      </p:sp>
    </p:spTree>
    <p:extLst>
      <p:ext uri="{BB962C8B-B14F-4D97-AF65-F5344CB8AC3E}">
        <p14:creationId xmlns:p14="http://schemas.microsoft.com/office/powerpoint/2010/main" val="1238996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3348567" cy="571096"/>
          </a:xfrm>
          <a:prstGeom prst="rect">
            <a:avLst/>
          </a:prstGeom>
        </p:spPr>
        <p:txBody>
          <a:bodyPr vert="horz" wrap="square" lIns="0" tIns="16933" rIns="0" bIns="0" rtlCol="0">
            <a:spAutoFit/>
          </a:bodyPr>
          <a:lstStyle/>
          <a:p>
            <a:pPr marL="16933">
              <a:spcBef>
                <a:spcPts val="133"/>
              </a:spcBef>
            </a:pPr>
            <a:r>
              <a:rPr spc="-7" dirty="0"/>
              <a:t>Module</a:t>
            </a:r>
            <a:r>
              <a:rPr spc="-73" dirty="0"/>
              <a:t> </a:t>
            </a:r>
            <a:r>
              <a:rPr spc="-7" dirty="0"/>
              <a:t>Summary</a:t>
            </a:r>
          </a:p>
        </p:txBody>
      </p:sp>
      <p:sp>
        <p:nvSpPr>
          <p:cNvPr id="3" name="object 3"/>
          <p:cNvSpPr txBox="1">
            <a:spLocks noGrp="1"/>
          </p:cNvSpPr>
          <p:nvPr>
            <p:ph type="body" idx="1"/>
          </p:nvPr>
        </p:nvSpPr>
        <p:spPr>
          <a:xfrm>
            <a:off x="702953" y="1968604"/>
            <a:ext cx="10697351" cy="2933005"/>
          </a:xfrm>
          <a:prstGeom prst="rect">
            <a:avLst/>
          </a:prstGeom>
        </p:spPr>
        <p:txBody>
          <a:bodyPr vert="horz" wrap="square" lIns="0" tIns="59267" rIns="0" bIns="0" rtlCol="0">
            <a:spAutoFit/>
          </a:bodyPr>
          <a:lstStyle/>
          <a:p>
            <a:pPr marL="303098" indent="-286165">
              <a:spcBef>
                <a:spcPts val="467"/>
              </a:spcBef>
              <a:buFont typeface="Arial"/>
              <a:buChar char="•"/>
              <a:tabLst>
                <a:tab pos="303098" algn="l"/>
              </a:tabLst>
            </a:pPr>
            <a:r>
              <a:rPr spc="-7" dirty="0"/>
              <a:t>In this module,</a:t>
            </a:r>
          </a:p>
          <a:p>
            <a:pPr marL="777221" lvl="1" indent="-287859">
              <a:spcBef>
                <a:spcPts val="267"/>
              </a:spcBef>
              <a:buFont typeface="Courier New"/>
              <a:buChar char="o"/>
              <a:tabLst>
                <a:tab pos="777221" algn="l"/>
              </a:tabLst>
            </a:pPr>
            <a:r>
              <a:rPr sz="2133" dirty="0">
                <a:solidFill>
                  <a:srgbClr val="002060"/>
                </a:solidFill>
                <a:latin typeface="Times New Roman"/>
                <a:cs typeface="Times New Roman"/>
              </a:rPr>
              <a:t>Basic autonomous driving</a:t>
            </a:r>
            <a:r>
              <a:rPr sz="2133" spc="-7" dirty="0">
                <a:solidFill>
                  <a:srgbClr val="002060"/>
                </a:solidFill>
                <a:latin typeface="Times New Roman"/>
                <a:cs typeface="Times New Roman"/>
              </a:rPr>
              <a:t> </a:t>
            </a:r>
            <a:r>
              <a:rPr sz="2133" dirty="0" smtClean="0">
                <a:solidFill>
                  <a:srgbClr val="002060"/>
                </a:solidFill>
                <a:latin typeface="Times New Roman"/>
                <a:cs typeface="Times New Roman"/>
              </a:rPr>
              <a:t>terminology</a:t>
            </a:r>
            <a:r>
              <a:rPr lang="ja-JP" altLang="en-US" sz="2133" dirty="0" smtClean="0">
                <a:solidFill>
                  <a:srgbClr val="002060"/>
                </a:solidFill>
                <a:latin typeface="Times New Roman"/>
                <a:cs typeface="Times New Roman"/>
              </a:rPr>
              <a:t>（用語）</a:t>
            </a:r>
            <a:endParaRPr sz="2133" dirty="0">
              <a:latin typeface="Times New Roman"/>
              <a:cs typeface="Times New Roman"/>
            </a:endParaRPr>
          </a:p>
          <a:p>
            <a:pPr marL="777221" lvl="1" indent="-287859">
              <a:spcBef>
                <a:spcPts val="280"/>
              </a:spcBef>
              <a:buFont typeface="Courier New"/>
              <a:buChar char="o"/>
              <a:tabLst>
                <a:tab pos="777221" algn="l"/>
              </a:tabLst>
            </a:pPr>
            <a:r>
              <a:rPr sz="2133" spc="-20" dirty="0">
                <a:solidFill>
                  <a:srgbClr val="FF0000"/>
                </a:solidFill>
                <a:latin typeface="Times New Roman"/>
                <a:cs typeface="Times New Roman"/>
              </a:rPr>
              <a:t>Taxonomy</a:t>
            </a:r>
            <a:r>
              <a:rPr sz="2133" spc="-20" dirty="0">
                <a:solidFill>
                  <a:srgbClr val="002060"/>
                </a:solidFill>
                <a:latin typeface="Times New Roman"/>
                <a:cs typeface="Times New Roman"/>
              </a:rPr>
              <a:t> </a:t>
            </a:r>
            <a:r>
              <a:rPr sz="2133" dirty="0">
                <a:solidFill>
                  <a:srgbClr val="002060"/>
                </a:solidFill>
                <a:latin typeface="Times New Roman"/>
                <a:cs typeface="Times New Roman"/>
              </a:rPr>
              <a:t>to characterize self-driving</a:t>
            </a:r>
            <a:r>
              <a:rPr sz="2133" spc="13" dirty="0">
                <a:solidFill>
                  <a:srgbClr val="002060"/>
                </a:solidFill>
                <a:latin typeface="Times New Roman"/>
                <a:cs typeface="Times New Roman"/>
              </a:rPr>
              <a:t> </a:t>
            </a:r>
            <a:r>
              <a:rPr sz="2133" dirty="0">
                <a:solidFill>
                  <a:srgbClr val="002060"/>
                </a:solidFill>
                <a:latin typeface="Times New Roman"/>
                <a:cs typeface="Times New Roman"/>
              </a:rPr>
              <a:t>capabilities</a:t>
            </a:r>
            <a:endParaRPr sz="2133" dirty="0">
              <a:latin typeface="Times New Roman"/>
              <a:cs typeface="Times New Roman"/>
            </a:endParaRPr>
          </a:p>
          <a:p>
            <a:pPr marL="777221" marR="6773" lvl="1" indent="-287859">
              <a:lnSpc>
                <a:spcPts val="2533"/>
              </a:lnSpc>
              <a:spcBef>
                <a:spcPts val="393"/>
              </a:spcBef>
              <a:buFont typeface="Courier New"/>
              <a:buChar char="o"/>
              <a:tabLst>
                <a:tab pos="777221" algn="l"/>
              </a:tabLst>
            </a:pPr>
            <a:r>
              <a:rPr sz="2133" spc="-7" dirty="0">
                <a:solidFill>
                  <a:srgbClr val="002060"/>
                </a:solidFill>
                <a:latin typeface="Times New Roman"/>
                <a:cs typeface="Times New Roman"/>
              </a:rPr>
              <a:t>The </a:t>
            </a:r>
            <a:r>
              <a:rPr sz="2133" dirty="0">
                <a:solidFill>
                  <a:srgbClr val="FF0000"/>
                </a:solidFill>
                <a:latin typeface="Times New Roman"/>
                <a:cs typeface="Times New Roman"/>
              </a:rPr>
              <a:t>driving</a:t>
            </a:r>
            <a:r>
              <a:rPr sz="2133" dirty="0">
                <a:solidFill>
                  <a:srgbClr val="002060"/>
                </a:solidFill>
                <a:latin typeface="Times New Roman"/>
                <a:cs typeface="Times New Roman"/>
              </a:rPr>
              <a:t> </a:t>
            </a:r>
            <a:r>
              <a:rPr sz="2133" dirty="0">
                <a:solidFill>
                  <a:srgbClr val="FF0000"/>
                </a:solidFill>
                <a:latin typeface="Times New Roman"/>
                <a:cs typeface="Times New Roman"/>
              </a:rPr>
              <a:t>task</a:t>
            </a:r>
            <a:r>
              <a:rPr sz="2133" dirty="0">
                <a:solidFill>
                  <a:srgbClr val="002060"/>
                </a:solidFill>
                <a:latin typeface="Times New Roman"/>
                <a:cs typeface="Times New Roman"/>
              </a:rPr>
              <a:t> and the major components of driving: perception,  planning and</a:t>
            </a:r>
            <a:r>
              <a:rPr sz="2133" spc="-7" dirty="0">
                <a:solidFill>
                  <a:srgbClr val="002060"/>
                </a:solidFill>
                <a:latin typeface="Times New Roman"/>
                <a:cs typeface="Times New Roman"/>
              </a:rPr>
              <a:t> </a:t>
            </a:r>
            <a:r>
              <a:rPr sz="2133" dirty="0">
                <a:solidFill>
                  <a:srgbClr val="002060"/>
                </a:solidFill>
                <a:latin typeface="Times New Roman"/>
                <a:cs typeface="Times New Roman"/>
              </a:rPr>
              <a:t>execution.</a:t>
            </a:r>
            <a:endParaRPr sz="2133" dirty="0">
              <a:latin typeface="Times New Roman"/>
              <a:cs typeface="Times New Roman"/>
            </a:endParaRPr>
          </a:p>
          <a:p>
            <a:pPr marL="777221" marR="279393" lvl="1" indent="-287859">
              <a:lnSpc>
                <a:spcPts val="2533"/>
              </a:lnSpc>
              <a:spcBef>
                <a:spcPts val="313"/>
              </a:spcBef>
              <a:buFont typeface="Courier New"/>
              <a:buChar char="o"/>
              <a:tabLst>
                <a:tab pos="777221" algn="l"/>
              </a:tabLst>
            </a:pPr>
            <a:r>
              <a:rPr sz="2133" spc="-7" dirty="0">
                <a:solidFill>
                  <a:srgbClr val="002060"/>
                </a:solidFill>
                <a:latin typeface="Times New Roman"/>
                <a:cs typeface="Times New Roman"/>
              </a:rPr>
              <a:t>The </a:t>
            </a:r>
            <a:r>
              <a:rPr sz="2133" dirty="0">
                <a:solidFill>
                  <a:srgbClr val="FF0000"/>
                </a:solidFill>
                <a:latin typeface="Times New Roman"/>
                <a:cs typeface="Times New Roman"/>
              </a:rPr>
              <a:t>elements</a:t>
            </a:r>
            <a:r>
              <a:rPr sz="2133" dirty="0">
                <a:solidFill>
                  <a:srgbClr val="002060"/>
                </a:solidFill>
                <a:latin typeface="Times New Roman"/>
                <a:cs typeface="Times New Roman"/>
              </a:rPr>
              <a:t> and </a:t>
            </a:r>
            <a:r>
              <a:rPr sz="2133" dirty="0">
                <a:solidFill>
                  <a:srgbClr val="FF0000"/>
                </a:solidFill>
                <a:latin typeface="Times New Roman"/>
                <a:cs typeface="Times New Roman"/>
              </a:rPr>
              <a:t>agents</a:t>
            </a:r>
            <a:r>
              <a:rPr sz="2133" dirty="0">
                <a:solidFill>
                  <a:srgbClr val="002060"/>
                </a:solidFill>
                <a:latin typeface="Times New Roman"/>
                <a:cs typeface="Times New Roman"/>
              </a:rPr>
              <a:t> in the environment </a:t>
            </a:r>
            <a:r>
              <a:rPr sz="2133" spc="-7" dirty="0">
                <a:solidFill>
                  <a:srgbClr val="002060"/>
                </a:solidFill>
                <a:latin typeface="Times New Roman"/>
                <a:cs typeface="Times New Roman"/>
              </a:rPr>
              <a:t>we </a:t>
            </a:r>
            <a:r>
              <a:rPr sz="2133" dirty="0">
                <a:solidFill>
                  <a:srgbClr val="002060"/>
                </a:solidFill>
                <a:latin typeface="Times New Roman"/>
                <a:cs typeface="Times New Roman"/>
              </a:rPr>
              <a:t>need to identify  and track for</a:t>
            </a:r>
            <a:r>
              <a:rPr sz="2133" spc="-7" dirty="0">
                <a:solidFill>
                  <a:srgbClr val="002060"/>
                </a:solidFill>
                <a:latin typeface="Times New Roman"/>
                <a:cs typeface="Times New Roman"/>
              </a:rPr>
              <a:t> </a:t>
            </a:r>
            <a:r>
              <a:rPr sz="2133" dirty="0">
                <a:solidFill>
                  <a:srgbClr val="002060"/>
                </a:solidFill>
                <a:latin typeface="Times New Roman"/>
                <a:cs typeface="Times New Roman"/>
              </a:rPr>
              <a:t>perception.</a:t>
            </a:r>
            <a:endParaRPr sz="2133" dirty="0">
              <a:latin typeface="Times New Roman"/>
              <a:cs typeface="Times New Roman"/>
            </a:endParaRPr>
          </a:p>
          <a:p>
            <a:pPr marL="777221" marR="176102" lvl="1" indent="-287859">
              <a:lnSpc>
                <a:spcPct val="100699"/>
              </a:lnSpc>
              <a:spcBef>
                <a:spcPts val="187"/>
              </a:spcBef>
              <a:buFont typeface="Courier New"/>
              <a:buChar char="o"/>
              <a:tabLst>
                <a:tab pos="777221" algn="l"/>
              </a:tabLst>
            </a:pPr>
            <a:r>
              <a:rPr sz="2133" dirty="0">
                <a:solidFill>
                  <a:srgbClr val="002060"/>
                </a:solidFill>
                <a:latin typeface="Times New Roman"/>
                <a:cs typeface="Times New Roman"/>
              </a:rPr>
              <a:t>Planning with its </a:t>
            </a:r>
            <a:r>
              <a:rPr sz="2133" spc="-7" dirty="0">
                <a:solidFill>
                  <a:srgbClr val="002060"/>
                </a:solidFill>
                <a:latin typeface="Times New Roman"/>
                <a:cs typeface="Times New Roman"/>
              </a:rPr>
              <a:t>different </a:t>
            </a:r>
            <a:r>
              <a:rPr sz="2133" dirty="0">
                <a:solidFill>
                  <a:srgbClr val="002060"/>
                </a:solidFill>
                <a:latin typeface="Times New Roman"/>
                <a:cs typeface="Times New Roman"/>
              </a:rPr>
              <a:t>horizons, and looked at some decision  making</a:t>
            </a:r>
            <a:r>
              <a:rPr sz="2133" spc="-7" dirty="0">
                <a:solidFill>
                  <a:srgbClr val="002060"/>
                </a:solidFill>
                <a:latin typeface="Times New Roman"/>
                <a:cs typeface="Times New Roman"/>
              </a:rPr>
              <a:t> </a:t>
            </a:r>
            <a:r>
              <a:rPr sz="2133" dirty="0">
                <a:solidFill>
                  <a:srgbClr val="002060"/>
                </a:solidFill>
                <a:latin typeface="Times New Roman"/>
                <a:cs typeface="Times New Roman"/>
              </a:rPr>
              <a:t>approaches</a:t>
            </a:r>
            <a:r>
              <a:rPr sz="2133" dirty="0" smtClean="0">
                <a:solidFill>
                  <a:srgbClr val="002060"/>
                </a:solidFill>
                <a:latin typeface="Times New Roman"/>
                <a:cs typeface="Times New Roman"/>
              </a:rPr>
              <a:t>.</a:t>
            </a:r>
            <a:endParaRPr sz="2133" dirty="0">
              <a:latin typeface="Times New Roman"/>
              <a:cs typeface="Times New Roman"/>
            </a:endParaRPr>
          </a:p>
        </p:txBody>
      </p:sp>
      <p:sp>
        <p:nvSpPr>
          <p:cNvPr id="9" name="object 9"/>
          <p:cNvSpPr txBox="1"/>
          <p:nvPr/>
        </p:nvSpPr>
        <p:spPr>
          <a:xfrm>
            <a:off x="6563528" y="2485032"/>
            <a:ext cx="1514764" cy="27351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driving </a:t>
            </a:r>
            <a:r>
              <a:rPr sz="1333" dirty="0">
                <a:solidFill>
                  <a:prstClr val="black"/>
                </a:solidFill>
                <a:latin typeface="Arial"/>
                <a:cs typeface="Arial"/>
              </a:rPr>
              <a:t>task;</a:t>
            </a:r>
            <a:r>
              <a:rPr sz="1333" spc="-7" dirty="0">
                <a:solidFill>
                  <a:prstClr val="black"/>
                </a:solidFill>
                <a:latin typeface="Arial"/>
                <a:cs typeface="Arial"/>
              </a:rPr>
              <a:t> </a:t>
            </a:r>
            <a:r>
              <a:rPr sz="1333" dirty="0">
                <a:solidFill>
                  <a:prstClr val="black"/>
                </a:solidFill>
                <a:latin typeface="Arial"/>
                <a:cs typeface="Arial"/>
              </a:rPr>
              <a:t>ODD.</a:t>
            </a:r>
          </a:p>
        </p:txBody>
      </p:sp>
      <p:sp>
        <p:nvSpPr>
          <p:cNvPr id="10" name="object 10"/>
          <p:cNvSpPr txBox="1"/>
          <p:nvPr/>
        </p:nvSpPr>
        <p:spPr>
          <a:xfrm>
            <a:off x="2710873" y="4198430"/>
            <a:ext cx="3454400" cy="27351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static </a:t>
            </a:r>
            <a:r>
              <a:rPr sz="1333" dirty="0">
                <a:solidFill>
                  <a:prstClr val="black"/>
                </a:solidFill>
                <a:latin typeface="Arial"/>
                <a:cs typeface="Arial"/>
              </a:rPr>
              <a:t>objects; dynamic object; ego</a:t>
            </a:r>
            <a:r>
              <a:rPr sz="1333" spc="-127" dirty="0">
                <a:solidFill>
                  <a:prstClr val="black"/>
                </a:solidFill>
                <a:latin typeface="Arial"/>
                <a:cs typeface="Arial"/>
              </a:rPr>
              <a:t> </a:t>
            </a:r>
            <a:r>
              <a:rPr sz="1333" spc="-80" dirty="0">
                <a:solidFill>
                  <a:prstClr val="black"/>
                </a:solidFill>
                <a:latin typeface="Arial"/>
                <a:cs typeface="Arial"/>
              </a:rPr>
              <a:t>localization.</a:t>
            </a:r>
            <a:endParaRPr sz="1333" dirty="0">
              <a:solidFill>
                <a:prstClr val="black"/>
              </a:solidFill>
              <a:latin typeface="Arial"/>
              <a:cs typeface="Arial"/>
            </a:endParaRPr>
          </a:p>
        </p:txBody>
      </p:sp>
      <p:sp>
        <p:nvSpPr>
          <p:cNvPr id="11" name="object 11"/>
          <p:cNvSpPr txBox="1"/>
          <p:nvPr/>
        </p:nvSpPr>
        <p:spPr>
          <a:xfrm>
            <a:off x="2710873" y="4832642"/>
            <a:ext cx="2605657" cy="27351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short </a:t>
            </a:r>
            <a:r>
              <a:rPr sz="1333" dirty="0">
                <a:solidFill>
                  <a:prstClr val="black"/>
                </a:solidFill>
                <a:latin typeface="Arial"/>
                <a:cs typeface="Arial"/>
              </a:rPr>
              <a:t>term, long term,</a:t>
            </a:r>
            <a:r>
              <a:rPr sz="1333" spc="-133" dirty="0">
                <a:solidFill>
                  <a:prstClr val="black"/>
                </a:solidFill>
                <a:latin typeface="Arial"/>
                <a:cs typeface="Arial"/>
              </a:rPr>
              <a:t> </a:t>
            </a:r>
            <a:r>
              <a:rPr sz="1333" dirty="0">
                <a:solidFill>
                  <a:prstClr val="black"/>
                </a:solidFill>
                <a:latin typeface="Arial"/>
                <a:cs typeface="Arial"/>
              </a:rPr>
              <a:t>immediate.</a:t>
            </a:r>
          </a:p>
        </p:txBody>
      </p:sp>
      <p:sp>
        <p:nvSpPr>
          <p:cNvPr id="12" name="object 12"/>
          <p:cNvSpPr txBox="1"/>
          <p:nvPr/>
        </p:nvSpPr>
        <p:spPr>
          <a:xfrm>
            <a:off x="5042052" y="356290"/>
            <a:ext cx="6358252" cy="1709356"/>
          </a:xfrm>
          <a:prstGeom prst="rect">
            <a:avLst/>
          </a:prstGeom>
          <a:ln w="12700">
            <a:solidFill>
              <a:srgbClr val="000000"/>
            </a:solidFill>
          </a:ln>
        </p:spPr>
        <p:txBody>
          <a:bodyPr vert="horz" wrap="square" lIns="0" tIns="67733" rIns="0" bIns="0" rtlCol="0">
            <a:spAutoFit/>
          </a:bodyPr>
          <a:lstStyle/>
          <a:p>
            <a:pPr marL="33866" marR="23706" defTabSz="1219170"/>
            <a:r>
              <a:rPr lang="en-US" altLang="ja-JP" sz="1333" spc="7" dirty="0">
                <a:solidFill>
                  <a:prstClr val="black"/>
                </a:solidFill>
                <a:latin typeface="Arial"/>
                <a:cs typeface="Arial"/>
              </a:rPr>
              <a:t>Paper: [2008] Autonomous driving in urban environments: Boss and the Urban Challenge. discusses one of the very early mixed planning systems. It was also the winner of the DAPRA Urban Challenge. </a:t>
            </a:r>
            <a:r>
              <a:rPr lang="en-US" altLang="ja-JP" sz="1333" u="sng" spc="7" dirty="0">
                <a:solidFill>
                  <a:prstClr val="black"/>
                </a:solidFill>
                <a:latin typeface="Arial"/>
                <a:cs typeface="Arial"/>
              </a:rPr>
              <a:t>https://onlinelibrary.wiley.com/doi/epdf/10.1002/rob.20255 </a:t>
            </a:r>
            <a:endParaRPr lang="en-US" altLang="ja-JP" sz="1333" u="sng" spc="7" dirty="0" smtClean="0">
              <a:solidFill>
                <a:prstClr val="black"/>
              </a:solidFill>
              <a:latin typeface="Arial"/>
              <a:cs typeface="Arial"/>
            </a:endParaRPr>
          </a:p>
          <a:p>
            <a:pPr marL="33866" marR="23706" defTabSz="1219170"/>
            <a:endParaRPr lang="en-US" altLang="ja-JP" sz="1333" spc="7" dirty="0">
              <a:solidFill>
                <a:prstClr val="black"/>
              </a:solidFill>
              <a:latin typeface="Arial"/>
              <a:cs typeface="Arial"/>
            </a:endParaRPr>
          </a:p>
          <a:p>
            <a:pPr marL="33866" marR="23706" defTabSz="1219170"/>
            <a:r>
              <a:rPr lang="en-US" altLang="ja-JP" sz="1333" spc="7" dirty="0" smtClean="0">
                <a:solidFill>
                  <a:prstClr val="black"/>
                </a:solidFill>
                <a:latin typeface="Arial"/>
                <a:cs typeface="Arial"/>
              </a:rPr>
              <a:t>Paper</a:t>
            </a:r>
            <a:r>
              <a:rPr lang="en-US" altLang="ja-JP" sz="1333" spc="7" dirty="0">
                <a:solidFill>
                  <a:prstClr val="black"/>
                </a:solidFill>
                <a:latin typeface="Arial"/>
                <a:cs typeface="Arial"/>
              </a:rPr>
              <a:t>: [2016] A Survey of Motion Planning and Control Techniques for Self-Driving Urban Vehicles </a:t>
            </a:r>
            <a:endParaRPr lang="en-US" altLang="ja-JP" sz="1333" spc="7" dirty="0" smtClean="0">
              <a:solidFill>
                <a:prstClr val="black"/>
              </a:solidFill>
              <a:latin typeface="Arial"/>
              <a:cs typeface="Arial"/>
            </a:endParaRPr>
          </a:p>
          <a:p>
            <a:pPr marL="33866" marR="23706" defTabSz="1219170"/>
            <a:r>
              <a:rPr lang="en-US" altLang="ja-JP" sz="1333" u="sng" spc="7" dirty="0" smtClean="0">
                <a:solidFill>
                  <a:prstClr val="black"/>
                </a:solidFill>
                <a:latin typeface="Arial"/>
                <a:cs typeface="Arial"/>
              </a:rPr>
              <a:t>https</a:t>
            </a:r>
            <a:r>
              <a:rPr lang="en-US" altLang="ja-JP" sz="1333" u="sng" spc="7" dirty="0">
                <a:solidFill>
                  <a:prstClr val="black"/>
                </a:solidFill>
                <a:latin typeface="Arial"/>
                <a:cs typeface="Arial"/>
              </a:rPr>
              <a:t>://ieeexplore.ieee.org/abstract/document/7490340</a:t>
            </a:r>
            <a:endParaRPr sz="1333" u="sng" spc="7" dirty="0">
              <a:solidFill>
                <a:prstClr val="black"/>
              </a:solidFill>
              <a:latin typeface="Arial"/>
              <a:cs typeface="Arial"/>
            </a:endParaRPr>
          </a:p>
        </p:txBody>
      </p:sp>
      <p:sp>
        <p:nvSpPr>
          <p:cNvPr id="13" name="object 13"/>
          <p:cNvSpPr txBox="1"/>
          <p:nvPr/>
        </p:nvSpPr>
        <p:spPr>
          <a:xfrm>
            <a:off x="8737600" y="4927601"/>
            <a:ext cx="3066473" cy="1709356"/>
          </a:xfrm>
          <a:prstGeom prst="rect">
            <a:avLst/>
          </a:prstGeom>
          <a:ln w="12700">
            <a:solidFill>
              <a:srgbClr val="000000"/>
            </a:solidFill>
          </a:ln>
        </p:spPr>
        <p:txBody>
          <a:bodyPr vert="horz" wrap="square" lIns="0" tIns="67733" rIns="0" bIns="0" rtlCol="0">
            <a:spAutoFit/>
          </a:bodyPr>
          <a:lstStyle/>
          <a:p>
            <a:pPr marL="33866" marR="1498563" defTabSz="1219170"/>
            <a:r>
              <a:rPr sz="1333" dirty="0" err="1" smtClean="0">
                <a:solidFill>
                  <a:prstClr val="black"/>
                </a:solidFill>
                <a:latin typeface="Arial"/>
                <a:cs typeface="Arial"/>
              </a:rPr>
              <a:t>自動運転エンジニア</a:t>
            </a:r>
            <a:r>
              <a:rPr lang="ja-JP" altLang="en-US" sz="1333" dirty="0" smtClean="0">
                <a:solidFill>
                  <a:prstClr val="black"/>
                </a:solidFill>
                <a:latin typeface="Arial"/>
                <a:cs typeface="Arial"/>
              </a:rPr>
              <a:t>になる</a:t>
            </a:r>
            <a:r>
              <a:rPr lang="ja-JP" altLang="en-US" sz="1333" dirty="0" err="1" smtClean="0">
                <a:solidFill>
                  <a:prstClr val="black"/>
                </a:solidFill>
                <a:latin typeface="Arial"/>
                <a:cs typeface="Arial"/>
              </a:rPr>
              <a:t>た</a:t>
            </a:r>
            <a:r>
              <a:rPr sz="1333" dirty="0" smtClean="0">
                <a:solidFill>
                  <a:prstClr val="black"/>
                </a:solidFill>
                <a:latin typeface="Arial"/>
                <a:cs typeface="Arial"/>
              </a:rPr>
              <a:t>め </a:t>
            </a:r>
            <a:r>
              <a:rPr sz="1333" dirty="0">
                <a:solidFill>
                  <a:prstClr val="black"/>
                </a:solidFill>
                <a:latin typeface="Arial"/>
                <a:cs typeface="Arial"/>
              </a:rPr>
              <a:t>に ： </a:t>
            </a:r>
            <a:r>
              <a:rPr sz="1333" dirty="0">
                <a:solidFill>
                  <a:srgbClr val="FF0000"/>
                </a:solidFill>
                <a:latin typeface="Arial"/>
                <a:cs typeface="Arial"/>
              </a:rPr>
              <a:t>fluent in C++  and</a:t>
            </a:r>
            <a:r>
              <a:rPr sz="1333" spc="-7" dirty="0">
                <a:solidFill>
                  <a:srgbClr val="FF0000"/>
                </a:solidFill>
                <a:latin typeface="Arial"/>
                <a:cs typeface="Arial"/>
              </a:rPr>
              <a:t> </a:t>
            </a:r>
            <a:r>
              <a:rPr sz="1333" dirty="0">
                <a:solidFill>
                  <a:srgbClr val="FF0000"/>
                </a:solidFill>
                <a:latin typeface="Arial"/>
                <a:cs typeface="Arial"/>
              </a:rPr>
              <a:t>Python </a:t>
            </a:r>
          </a:p>
          <a:p>
            <a:pPr marL="33866" defTabSz="1219170"/>
            <a:r>
              <a:rPr sz="1333" dirty="0">
                <a:solidFill>
                  <a:srgbClr val="FF0000"/>
                </a:solidFill>
                <a:latin typeface="Arial"/>
                <a:cs typeface="Arial"/>
              </a:rPr>
              <a:t>machine learning</a:t>
            </a:r>
            <a:r>
              <a:rPr sz="1333" spc="-13" dirty="0">
                <a:solidFill>
                  <a:srgbClr val="FF0000"/>
                </a:solidFill>
                <a:latin typeface="Arial"/>
                <a:cs typeface="Arial"/>
              </a:rPr>
              <a:t> </a:t>
            </a:r>
            <a:r>
              <a:rPr sz="1333" dirty="0">
                <a:solidFill>
                  <a:srgbClr val="FF0000"/>
                </a:solidFill>
                <a:latin typeface="Arial"/>
                <a:cs typeface="Arial"/>
              </a:rPr>
              <a:t>experience </a:t>
            </a:r>
          </a:p>
          <a:p>
            <a:pPr marL="33866" marR="23706" defTabSz="1219170"/>
            <a:r>
              <a:rPr sz="1333" spc="7" dirty="0">
                <a:solidFill>
                  <a:prstClr val="black"/>
                </a:solidFill>
                <a:latin typeface="Arial"/>
                <a:cs typeface="Arial"/>
              </a:rPr>
              <a:t>be a proud software engineer about the</a:t>
            </a:r>
            <a:r>
              <a:rPr sz="1333" spc="-60" dirty="0">
                <a:solidFill>
                  <a:prstClr val="black"/>
                </a:solidFill>
                <a:latin typeface="Arial"/>
                <a:cs typeface="Arial"/>
              </a:rPr>
              <a:t> </a:t>
            </a:r>
            <a:r>
              <a:rPr lang="en-US" sz="1333" spc="-60" dirty="0" smtClean="0">
                <a:solidFill>
                  <a:prstClr val="black"/>
                </a:solidFill>
                <a:latin typeface="Arial"/>
                <a:cs typeface="Arial"/>
              </a:rPr>
              <a:t>quality </a:t>
            </a:r>
            <a:r>
              <a:rPr sz="1333" dirty="0" smtClean="0">
                <a:solidFill>
                  <a:prstClr val="black"/>
                </a:solidFill>
                <a:latin typeface="Arial"/>
                <a:cs typeface="Arial"/>
              </a:rPr>
              <a:t>of </a:t>
            </a:r>
            <a:r>
              <a:rPr sz="1333" spc="7" dirty="0">
                <a:solidFill>
                  <a:prstClr val="black"/>
                </a:solidFill>
                <a:latin typeface="Arial"/>
                <a:cs typeface="Arial"/>
              </a:rPr>
              <a:t>the code </a:t>
            </a:r>
            <a:r>
              <a:rPr sz="1333" dirty="0">
                <a:solidFill>
                  <a:prstClr val="black"/>
                </a:solidFill>
                <a:latin typeface="Arial"/>
                <a:cs typeface="Arial"/>
              </a:rPr>
              <a:t>that you’re writing </a:t>
            </a:r>
            <a:r>
              <a:rPr sz="1333" spc="7" dirty="0">
                <a:solidFill>
                  <a:prstClr val="black"/>
                </a:solidFill>
                <a:latin typeface="Arial"/>
                <a:cs typeface="Arial"/>
              </a:rPr>
              <a:t>and you </a:t>
            </a:r>
            <a:r>
              <a:rPr sz="1333" dirty="0">
                <a:solidFill>
                  <a:prstClr val="black"/>
                </a:solidFill>
                <a:latin typeface="Arial"/>
                <a:cs typeface="Arial"/>
              </a:rPr>
              <a:t>will  </a:t>
            </a:r>
            <a:r>
              <a:rPr sz="1333" spc="7" dirty="0">
                <a:solidFill>
                  <a:prstClr val="black"/>
                </a:solidFill>
                <a:latin typeface="Arial"/>
                <a:cs typeface="Arial"/>
              </a:rPr>
              <a:t>do</a:t>
            </a:r>
            <a:r>
              <a:rPr sz="1333" dirty="0">
                <a:solidFill>
                  <a:prstClr val="black"/>
                </a:solidFill>
                <a:latin typeface="Arial"/>
                <a:cs typeface="Arial"/>
              </a:rPr>
              <a:t> well. </a:t>
            </a:r>
          </a:p>
        </p:txBody>
      </p:sp>
    </p:spTree>
    <p:extLst>
      <p:ext uri="{BB962C8B-B14F-4D97-AF65-F5344CB8AC3E}">
        <p14:creationId xmlns:p14="http://schemas.microsoft.com/office/powerpoint/2010/main" val="647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9001760" cy="632651"/>
          </a:xfrm>
          <a:prstGeom prst="rect">
            <a:avLst/>
          </a:prstGeom>
        </p:spPr>
        <p:txBody>
          <a:bodyPr vert="horz" wrap="square" lIns="0" tIns="16933" rIns="0" bIns="0" rtlCol="0">
            <a:spAutoFit/>
          </a:bodyPr>
          <a:lstStyle/>
          <a:p>
            <a:pPr marL="16933">
              <a:spcBef>
                <a:spcPts val="133"/>
              </a:spcBef>
            </a:pPr>
            <a:r>
              <a:rPr sz="4000" spc="-7" dirty="0"/>
              <a:t>How </a:t>
            </a:r>
            <a:r>
              <a:rPr sz="4000" dirty="0"/>
              <a:t>to classify driving </a:t>
            </a:r>
            <a:r>
              <a:rPr sz="4000" spc="-7" dirty="0"/>
              <a:t>system</a:t>
            </a:r>
            <a:r>
              <a:rPr sz="4000" spc="-80" dirty="0"/>
              <a:t> </a:t>
            </a:r>
            <a:r>
              <a:rPr sz="4000" u="heavy" dirty="0">
                <a:uFill>
                  <a:solidFill>
                    <a:srgbClr val="69D925"/>
                  </a:solidFill>
                </a:uFill>
              </a:rPr>
              <a:t>automation</a:t>
            </a:r>
            <a:r>
              <a:rPr sz="4000" dirty="0"/>
              <a:t>?</a:t>
            </a:r>
            <a:endParaRPr sz="4000"/>
          </a:p>
        </p:txBody>
      </p:sp>
      <p:sp>
        <p:nvSpPr>
          <p:cNvPr id="3" name="object 3"/>
          <p:cNvSpPr txBox="1"/>
          <p:nvPr/>
        </p:nvSpPr>
        <p:spPr>
          <a:xfrm>
            <a:off x="702367" y="1664373"/>
            <a:ext cx="5747173" cy="2069263"/>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spc="-7" dirty="0">
                <a:solidFill>
                  <a:srgbClr val="002060"/>
                </a:solidFill>
                <a:latin typeface="Times New Roman"/>
                <a:cs typeface="Times New Roman"/>
              </a:rPr>
              <a:t>Driver </a:t>
            </a:r>
            <a:r>
              <a:rPr sz="2667" spc="-13" dirty="0">
                <a:solidFill>
                  <a:srgbClr val="FF0000"/>
                </a:solidFill>
                <a:latin typeface="Times New Roman"/>
                <a:cs typeface="Times New Roman"/>
              </a:rPr>
              <a:t>attention</a:t>
            </a:r>
            <a:r>
              <a:rPr sz="2667" spc="-7" dirty="0">
                <a:solidFill>
                  <a:srgbClr val="002060"/>
                </a:solidFill>
                <a:latin typeface="Times New Roman"/>
                <a:cs typeface="Times New Roman"/>
              </a:rPr>
              <a:t> </a:t>
            </a:r>
            <a:r>
              <a:rPr sz="2667" spc="-7" dirty="0" smtClean="0">
                <a:solidFill>
                  <a:srgbClr val="002060"/>
                </a:solidFill>
                <a:latin typeface="Times New Roman"/>
                <a:cs typeface="Times New Roman"/>
              </a:rPr>
              <a:t>requirements</a:t>
            </a:r>
            <a:r>
              <a:rPr lang="ja-JP" altLang="en-US" sz="2667" spc="-7" dirty="0" smtClean="0">
                <a:solidFill>
                  <a:srgbClr val="002060"/>
                </a:solidFill>
                <a:latin typeface="Times New Roman"/>
                <a:cs typeface="Times New Roman"/>
              </a:rPr>
              <a:t>（運転手の注意がどれ程必要か）</a:t>
            </a:r>
            <a:endParaRPr sz="2667" dirty="0">
              <a:solidFill>
                <a:prstClr val="black"/>
              </a:solidFill>
              <a:latin typeface="Times New Roman"/>
              <a:cs typeface="Times New Roman"/>
            </a:endParaRPr>
          </a:p>
          <a:p>
            <a:pPr marL="491054" indent="-474121" defTabSz="1219170">
              <a:buFont typeface="Arial"/>
              <a:buChar char="●"/>
              <a:tabLst>
                <a:tab pos="490208" algn="l"/>
                <a:tab pos="491054" algn="l"/>
              </a:tabLst>
            </a:pPr>
            <a:r>
              <a:rPr sz="2667" spc="-7" dirty="0">
                <a:solidFill>
                  <a:srgbClr val="002060"/>
                </a:solidFill>
                <a:latin typeface="Times New Roman"/>
                <a:cs typeface="Times New Roman"/>
              </a:rPr>
              <a:t>Driver </a:t>
            </a:r>
            <a:r>
              <a:rPr sz="2667" spc="-7" dirty="0">
                <a:solidFill>
                  <a:srgbClr val="FF0000"/>
                </a:solidFill>
                <a:latin typeface="Times New Roman"/>
                <a:cs typeface="Times New Roman"/>
              </a:rPr>
              <a:t>action</a:t>
            </a:r>
            <a:r>
              <a:rPr sz="2667" spc="-13" dirty="0">
                <a:solidFill>
                  <a:srgbClr val="002060"/>
                </a:solidFill>
                <a:latin typeface="Times New Roman"/>
                <a:cs typeface="Times New Roman"/>
              </a:rPr>
              <a:t> </a:t>
            </a:r>
            <a:r>
              <a:rPr sz="2667" spc="-7" dirty="0" smtClean="0">
                <a:solidFill>
                  <a:srgbClr val="002060"/>
                </a:solidFill>
                <a:latin typeface="Times New Roman"/>
                <a:cs typeface="Times New Roman"/>
              </a:rPr>
              <a:t>requirements</a:t>
            </a:r>
            <a:r>
              <a:rPr lang="ja-JP" altLang="en-US" sz="2667" spc="-7" dirty="0" smtClean="0">
                <a:solidFill>
                  <a:srgbClr val="002060"/>
                </a:solidFill>
                <a:latin typeface="Times New Roman"/>
                <a:cs typeface="Times New Roman"/>
              </a:rPr>
              <a:t>（運転手の操作がどれ程必要か）</a:t>
            </a:r>
            <a:endParaRPr sz="2667" dirty="0">
              <a:solidFill>
                <a:prstClr val="black"/>
              </a:solidFill>
              <a:latin typeface="Times New Roman"/>
              <a:cs typeface="Times New Roman"/>
            </a:endParaRPr>
          </a:p>
          <a:p>
            <a:pPr marL="491054" indent="-474121" defTabSz="1219170">
              <a:buFont typeface="Arial"/>
              <a:buChar char="●"/>
              <a:tabLst>
                <a:tab pos="490208" algn="l"/>
                <a:tab pos="491054" algn="l"/>
              </a:tabLst>
            </a:pPr>
            <a:r>
              <a:rPr sz="2667" spc="-7" dirty="0">
                <a:solidFill>
                  <a:srgbClr val="002060"/>
                </a:solidFill>
                <a:latin typeface="Times New Roman"/>
                <a:cs typeface="Times New Roman"/>
              </a:rPr>
              <a:t>What exactly makes </a:t>
            </a:r>
            <a:r>
              <a:rPr sz="2667" dirty="0">
                <a:solidFill>
                  <a:srgbClr val="002060"/>
                </a:solidFill>
                <a:latin typeface="Times New Roman"/>
                <a:cs typeface="Times New Roman"/>
              </a:rPr>
              <a:t>up a </a:t>
            </a:r>
            <a:r>
              <a:rPr sz="2667" spc="-7" dirty="0">
                <a:solidFill>
                  <a:srgbClr val="002060"/>
                </a:solidFill>
                <a:latin typeface="Times New Roman"/>
                <a:cs typeface="Times New Roman"/>
              </a:rPr>
              <a:t>driving</a:t>
            </a:r>
            <a:r>
              <a:rPr sz="2667" spc="-100" dirty="0">
                <a:solidFill>
                  <a:srgbClr val="002060"/>
                </a:solidFill>
                <a:latin typeface="Times New Roman"/>
                <a:cs typeface="Times New Roman"/>
              </a:rPr>
              <a:t> </a:t>
            </a:r>
            <a:r>
              <a:rPr sz="2667" spc="-7" dirty="0">
                <a:solidFill>
                  <a:srgbClr val="002060"/>
                </a:solidFill>
                <a:latin typeface="Times New Roman"/>
                <a:cs typeface="Times New Roman"/>
              </a:rPr>
              <a:t>task?</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2479226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319520" cy="632651"/>
          </a:xfrm>
          <a:prstGeom prst="rect">
            <a:avLst/>
          </a:prstGeom>
        </p:spPr>
        <p:txBody>
          <a:bodyPr vert="horz" wrap="square" lIns="0" tIns="16933" rIns="0" bIns="0" rtlCol="0">
            <a:spAutoFit/>
          </a:bodyPr>
          <a:lstStyle/>
          <a:p>
            <a:pPr marL="16933">
              <a:spcBef>
                <a:spcPts val="133"/>
              </a:spcBef>
            </a:pPr>
            <a:r>
              <a:rPr sz="4000" dirty="0"/>
              <a:t>What makes up a driving</a:t>
            </a:r>
            <a:r>
              <a:rPr sz="4000" spc="-107" dirty="0"/>
              <a:t> </a:t>
            </a:r>
            <a:r>
              <a:rPr sz="4000" dirty="0"/>
              <a:t>task?</a:t>
            </a:r>
            <a:endParaRPr sz="4000"/>
          </a:p>
        </p:txBody>
      </p:sp>
      <p:sp>
        <p:nvSpPr>
          <p:cNvPr id="3" name="object 3"/>
          <p:cNvSpPr txBox="1"/>
          <p:nvPr/>
        </p:nvSpPr>
        <p:spPr>
          <a:xfrm>
            <a:off x="702367" y="1664372"/>
            <a:ext cx="4041140" cy="427532"/>
          </a:xfrm>
          <a:prstGeom prst="rect">
            <a:avLst/>
          </a:prstGeom>
        </p:spPr>
        <p:txBody>
          <a:bodyPr vert="horz" wrap="square" lIns="0" tIns="16933" rIns="0" bIns="0" rtlCol="0">
            <a:spAutoFit/>
          </a:bodyPr>
          <a:lstStyle/>
          <a:p>
            <a:pPr marL="491054" indent="-474121" defTabSz="1219170">
              <a:spcBef>
                <a:spcPts val="133"/>
              </a:spcBef>
              <a:buFont typeface="Arial"/>
              <a:buChar char="●"/>
              <a:tabLst>
                <a:tab pos="490208" algn="l"/>
                <a:tab pos="491054" algn="l"/>
              </a:tabLst>
            </a:pPr>
            <a:r>
              <a:rPr sz="2667" b="1" spc="-7" dirty="0">
                <a:solidFill>
                  <a:srgbClr val="002060"/>
                </a:solidFill>
                <a:latin typeface="Times New Roman"/>
                <a:cs typeface="Times New Roman"/>
              </a:rPr>
              <a:t>Lateral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a:t>
            </a:r>
            <a:r>
              <a:rPr sz="2667" spc="-87" dirty="0">
                <a:solidFill>
                  <a:srgbClr val="002060"/>
                </a:solidFill>
                <a:latin typeface="Times New Roman"/>
                <a:cs typeface="Times New Roman"/>
              </a:rPr>
              <a:t> </a:t>
            </a:r>
            <a:r>
              <a:rPr sz="2667" spc="-7" dirty="0">
                <a:solidFill>
                  <a:srgbClr val="002060"/>
                </a:solidFill>
                <a:latin typeface="Times New Roman"/>
                <a:cs typeface="Times New Roman"/>
              </a:rPr>
              <a:t>steering</a:t>
            </a:r>
            <a:endParaRPr sz="2667">
              <a:solidFill>
                <a:prstClr val="black"/>
              </a:solidFill>
              <a:latin typeface="Times New Roman"/>
              <a:cs typeface="Times New Roman"/>
            </a:endParaRPr>
          </a:p>
        </p:txBody>
      </p:sp>
      <p:sp>
        <p:nvSpPr>
          <p:cNvPr id="4" name="object 4"/>
          <p:cNvSpPr/>
          <p:nvPr/>
        </p:nvSpPr>
        <p:spPr>
          <a:xfrm>
            <a:off x="5777024" y="1984470"/>
            <a:ext cx="3952977" cy="300519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303686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319520" cy="632651"/>
          </a:xfrm>
          <a:prstGeom prst="rect">
            <a:avLst/>
          </a:prstGeom>
        </p:spPr>
        <p:txBody>
          <a:bodyPr vert="horz" wrap="square" lIns="0" tIns="16933" rIns="0" bIns="0" rtlCol="0">
            <a:spAutoFit/>
          </a:bodyPr>
          <a:lstStyle/>
          <a:p>
            <a:pPr marL="16933">
              <a:spcBef>
                <a:spcPts val="133"/>
              </a:spcBef>
            </a:pPr>
            <a:r>
              <a:rPr sz="4000" dirty="0"/>
              <a:t>What makes up a driving</a:t>
            </a:r>
            <a:r>
              <a:rPr sz="4000" spc="-107" dirty="0"/>
              <a:t> </a:t>
            </a:r>
            <a:r>
              <a:rPr sz="4000" dirty="0"/>
              <a:t>task?</a:t>
            </a:r>
            <a:endParaRPr sz="4000"/>
          </a:p>
        </p:txBody>
      </p:sp>
      <p:sp>
        <p:nvSpPr>
          <p:cNvPr id="3" name="object 3"/>
          <p:cNvSpPr txBox="1"/>
          <p:nvPr/>
        </p:nvSpPr>
        <p:spPr>
          <a:xfrm>
            <a:off x="702367" y="1664372"/>
            <a:ext cx="4898813" cy="1526252"/>
          </a:xfrm>
          <a:prstGeom prst="rect">
            <a:avLst/>
          </a:prstGeom>
        </p:spPr>
        <p:txBody>
          <a:bodyPr vert="horz" wrap="square" lIns="0" tIns="152400" rIns="0" bIns="0" rtlCol="0">
            <a:spAutoFit/>
          </a:bodyPr>
          <a:lstStyle/>
          <a:p>
            <a:pPr marL="491054" indent="-474121" defTabSz="1219170">
              <a:spcBef>
                <a:spcPts val="1200"/>
              </a:spcBef>
              <a:buFont typeface="Times New Roman"/>
              <a:buChar char="●"/>
              <a:tabLst>
                <a:tab pos="490208" algn="l"/>
                <a:tab pos="491054" algn="l"/>
              </a:tabLst>
            </a:pPr>
            <a:r>
              <a:rPr sz="2667" b="1" spc="-7" dirty="0">
                <a:solidFill>
                  <a:srgbClr val="002060"/>
                </a:solidFill>
                <a:latin typeface="Times New Roman"/>
                <a:cs typeface="Times New Roman"/>
              </a:rPr>
              <a:t>Lateral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steering</a:t>
            </a:r>
            <a:endParaRPr sz="2667">
              <a:solidFill>
                <a:prstClr val="black"/>
              </a:solidFill>
              <a:latin typeface="Times New Roman"/>
              <a:cs typeface="Times New Roman"/>
            </a:endParaRPr>
          </a:p>
          <a:p>
            <a:pPr marL="491054" marR="6773"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Longitudinal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 </a:t>
            </a:r>
            <a:r>
              <a:rPr sz="2667" spc="-7" dirty="0">
                <a:solidFill>
                  <a:srgbClr val="002060"/>
                </a:solidFill>
                <a:latin typeface="Times New Roman"/>
                <a:cs typeface="Times New Roman"/>
              </a:rPr>
              <a:t>braking,  </a:t>
            </a:r>
            <a:r>
              <a:rPr sz="2667" spc="-13" dirty="0">
                <a:solidFill>
                  <a:srgbClr val="002060"/>
                </a:solidFill>
                <a:latin typeface="Times New Roman"/>
                <a:cs typeface="Times New Roman"/>
              </a:rPr>
              <a:t>accelerating</a:t>
            </a:r>
            <a:endParaRPr sz="2667">
              <a:solidFill>
                <a:prstClr val="black"/>
              </a:solidFill>
              <a:latin typeface="Times New Roman"/>
              <a:cs typeface="Times New Roman"/>
            </a:endParaRPr>
          </a:p>
        </p:txBody>
      </p:sp>
      <p:sp>
        <p:nvSpPr>
          <p:cNvPr id="4" name="object 4"/>
          <p:cNvSpPr/>
          <p:nvPr/>
        </p:nvSpPr>
        <p:spPr>
          <a:xfrm>
            <a:off x="6216660" y="2179019"/>
            <a:ext cx="4061480" cy="303802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11922316" y="6353841"/>
            <a:ext cx="181187" cy="730969"/>
          </a:xfrm>
          <a:prstGeom prst="rect">
            <a:avLst/>
          </a:prstGeom>
        </p:spPr>
        <p:txBody>
          <a:bodyPr vert="horz" wrap="square" lIns="0" tIns="0" rIns="0" bIns="0" rtlCol="0">
            <a:spAutoFit/>
          </a:bodyPr>
          <a:lstStyle/>
          <a:p>
            <a:pPr marL="33866" defTabSz="1219170">
              <a:lnSpc>
                <a:spcPts val="1900"/>
              </a:lnSpc>
            </a:pPr>
            <a:fld id="{81D60167-4931-47E6-BA6A-407CBD079E47}" type="slidenum">
              <a:rPr sz="1600" b="1" dirty="0">
                <a:solidFill>
                  <a:srgbClr val="CCCCCC"/>
                </a:solidFill>
                <a:latin typeface="Arial"/>
                <a:cs typeface="Arial"/>
              </a:rPr>
              <a:pPr marL="33866" defTabSz="1219170">
                <a:lnSpc>
                  <a:spcPts val="1900"/>
                </a:lnSpc>
              </a:pPr>
              <a:t>7</a:t>
            </a:fld>
            <a:endParaRPr sz="1600">
              <a:solidFill>
                <a:prstClr val="black"/>
              </a:solidFill>
              <a:latin typeface="Arial"/>
              <a:cs typeface="Arial"/>
            </a:endParaRPr>
          </a:p>
        </p:txBody>
      </p:sp>
    </p:spTree>
    <p:extLst>
      <p:ext uri="{BB962C8B-B14F-4D97-AF65-F5344CB8AC3E}">
        <p14:creationId xmlns:p14="http://schemas.microsoft.com/office/powerpoint/2010/main" val="469682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319520" cy="632651"/>
          </a:xfrm>
          <a:prstGeom prst="rect">
            <a:avLst/>
          </a:prstGeom>
        </p:spPr>
        <p:txBody>
          <a:bodyPr vert="horz" wrap="square" lIns="0" tIns="16933" rIns="0" bIns="0" rtlCol="0">
            <a:spAutoFit/>
          </a:bodyPr>
          <a:lstStyle/>
          <a:p>
            <a:pPr marL="16933">
              <a:spcBef>
                <a:spcPts val="133"/>
              </a:spcBef>
            </a:pPr>
            <a:r>
              <a:rPr sz="4000" dirty="0"/>
              <a:t>What makes up a driving</a:t>
            </a:r>
            <a:r>
              <a:rPr sz="4000" spc="-107" dirty="0"/>
              <a:t> </a:t>
            </a:r>
            <a:r>
              <a:rPr sz="4000" dirty="0"/>
              <a:t>task?</a:t>
            </a:r>
            <a:endParaRPr sz="4000"/>
          </a:p>
        </p:txBody>
      </p:sp>
      <p:sp>
        <p:nvSpPr>
          <p:cNvPr id="3" name="object 3"/>
          <p:cNvSpPr txBox="1"/>
          <p:nvPr/>
        </p:nvSpPr>
        <p:spPr>
          <a:xfrm>
            <a:off x="702367" y="1664372"/>
            <a:ext cx="5133339" cy="2898614"/>
          </a:xfrm>
          <a:prstGeom prst="rect">
            <a:avLst/>
          </a:prstGeom>
        </p:spPr>
        <p:txBody>
          <a:bodyPr vert="horz" wrap="square" lIns="0" tIns="152400" rIns="0" bIns="0" rtlCol="0">
            <a:spAutoFit/>
          </a:bodyPr>
          <a:lstStyle/>
          <a:p>
            <a:pPr marL="491054" indent="-474121" defTabSz="1219170">
              <a:spcBef>
                <a:spcPts val="1200"/>
              </a:spcBef>
              <a:buFont typeface="Times New Roman"/>
              <a:buChar char="●"/>
              <a:tabLst>
                <a:tab pos="490208" algn="l"/>
                <a:tab pos="491054" algn="l"/>
              </a:tabLst>
            </a:pPr>
            <a:r>
              <a:rPr sz="2667" b="1" spc="-7" dirty="0">
                <a:solidFill>
                  <a:srgbClr val="002060"/>
                </a:solidFill>
                <a:latin typeface="Times New Roman"/>
                <a:cs typeface="Times New Roman"/>
              </a:rPr>
              <a:t>Lateral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a:t>
            </a:r>
            <a:r>
              <a:rPr sz="2667" spc="-33" dirty="0">
                <a:solidFill>
                  <a:srgbClr val="002060"/>
                </a:solidFill>
                <a:latin typeface="Times New Roman"/>
                <a:cs typeface="Times New Roman"/>
              </a:rPr>
              <a:t> </a:t>
            </a:r>
            <a:r>
              <a:rPr sz="2667" spc="-7" dirty="0">
                <a:solidFill>
                  <a:srgbClr val="002060"/>
                </a:solidFill>
                <a:latin typeface="Times New Roman"/>
                <a:cs typeface="Times New Roman"/>
              </a:rPr>
              <a:t>steering</a:t>
            </a:r>
            <a:endParaRPr sz="2667">
              <a:solidFill>
                <a:prstClr val="black"/>
              </a:solidFill>
              <a:latin typeface="Times New Roman"/>
              <a:cs typeface="Times New Roman"/>
            </a:endParaRPr>
          </a:p>
          <a:p>
            <a:pPr marL="491054" marR="241294"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Longitudinal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 </a:t>
            </a:r>
            <a:r>
              <a:rPr sz="2667" spc="-7" dirty="0">
                <a:solidFill>
                  <a:srgbClr val="002060"/>
                </a:solidFill>
                <a:latin typeface="Times New Roman"/>
                <a:cs typeface="Times New Roman"/>
              </a:rPr>
              <a:t>braking,  </a:t>
            </a:r>
            <a:r>
              <a:rPr sz="2667" spc="-13" dirty="0">
                <a:solidFill>
                  <a:srgbClr val="002060"/>
                </a:solidFill>
                <a:latin typeface="Times New Roman"/>
                <a:cs typeface="Times New Roman"/>
              </a:rPr>
              <a:t>accelerating</a:t>
            </a:r>
            <a:endParaRPr sz="2667">
              <a:solidFill>
                <a:prstClr val="black"/>
              </a:solidFill>
              <a:latin typeface="Times New Roman"/>
              <a:cs typeface="Times New Roman"/>
            </a:endParaRPr>
          </a:p>
          <a:p>
            <a:pPr marL="491054" marR="6773"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Object </a:t>
            </a:r>
            <a:r>
              <a:rPr sz="2667" b="1" dirty="0">
                <a:solidFill>
                  <a:srgbClr val="002060"/>
                </a:solidFill>
                <a:latin typeface="Times New Roman"/>
                <a:cs typeface="Times New Roman"/>
              </a:rPr>
              <a:t>and </a:t>
            </a:r>
            <a:r>
              <a:rPr sz="2667" b="1" spc="-7" dirty="0">
                <a:solidFill>
                  <a:srgbClr val="002060"/>
                </a:solidFill>
                <a:latin typeface="Times New Roman"/>
                <a:cs typeface="Times New Roman"/>
              </a:rPr>
              <a:t>Event Detection</a:t>
            </a:r>
            <a:r>
              <a:rPr sz="2667" b="1" spc="-73" dirty="0">
                <a:solidFill>
                  <a:srgbClr val="002060"/>
                </a:solidFill>
                <a:latin typeface="Times New Roman"/>
                <a:cs typeface="Times New Roman"/>
              </a:rPr>
              <a:t> </a:t>
            </a:r>
            <a:r>
              <a:rPr sz="2667" b="1" dirty="0">
                <a:solidFill>
                  <a:srgbClr val="002060"/>
                </a:solidFill>
                <a:latin typeface="Times New Roman"/>
                <a:cs typeface="Times New Roman"/>
              </a:rPr>
              <a:t>and  </a:t>
            </a:r>
            <a:r>
              <a:rPr sz="2667" b="1" spc="-7" dirty="0">
                <a:solidFill>
                  <a:srgbClr val="002060"/>
                </a:solidFill>
                <a:latin typeface="Times New Roman"/>
                <a:cs typeface="Times New Roman"/>
              </a:rPr>
              <a:t>Response </a:t>
            </a:r>
            <a:r>
              <a:rPr sz="2667" dirty="0">
                <a:solidFill>
                  <a:srgbClr val="002060"/>
                </a:solidFill>
                <a:latin typeface="Times New Roman"/>
                <a:cs typeface="Times New Roman"/>
              </a:rPr>
              <a:t>(OEDR): </a:t>
            </a:r>
            <a:r>
              <a:rPr sz="2667" spc="-7" dirty="0">
                <a:solidFill>
                  <a:srgbClr val="002060"/>
                </a:solidFill>
                <a:latin typeface="Times New Roman"/>
                <a:cs typeface="Times New Roman"/>
              </a:rPr>
              <a:t>detection,  reaction</a:t>
            </a:r>
            <a:endParaRPr sz="2667">
              <a:solidFill>
                <a:prstClr val="black"/>
              </a:solidFill>
              <a:latin typeface="Times New Roman"/>
              <a:cs typeface="Times New Roman"/>
            </a:endParaRPr>
          </a:p>
        </p:txBody>
      </p:sp>
      <p:sp>
        <p:nvSpPr>
          <p:cNvPr id="4" name="object 4"/>
          <p:cNvSpPr/>
          <p:nvPr/>
        </p:nvSpPr>
        <p:spPr>
          <a:xfrm>
            <a:off x="6931006" y="1690934"/>
            <a:ext cx="4300933" cy="35922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11922316" y="6353841"/>
            <a:ext cx="181187" cy="730969"/>
          </a:xfrm>
          <a:prstGeom prst="rect">
            <a:avLst/>
          </a:prstGeom>
        </p:spPr>
        <p:txBody>
          <a:bodyPr vert="horz" wrap="square" lIns="0" tIns="0" rIns="0" bIns="0" rtlCol="0">
            <a:spAutoFit/>
          </a:bodyPr>
          <a:lstStyle/>
          <a:p>
            <a:pPr marL="33866" defTabSz="1219170">
              <a:lnSpc>
                <a:spcPts val="1900"/>
              </a:lnSpc>
            </a:pPr>
            <a:fld id="{81D60167-4931-47E6-BA6A-407CBD079E47}" type="slidenum">
              <a:rPr sz="1600" b="1" dirty="0">
                <a:solidFill>
                  <a:srgbClr val="CCCCCC"/>
                </a:solidFill>
                <a:latin typeface="Arial"/>
                <a:cs typeface="Arial"/>
              </a:rPr>
              <a:pPr marL="33866" defTabSz="1219170">
                <a:lnSpc>
                  <a:spcPts val="1900"/>
                </a:lnSpc>
              </a:pPr>
              <a:t>8</a:t>
            </a:fld>
            <a:endParaRPr sz="1600">
              <a:solidFill>
                <a:prstClr val="black"/>
              </a:solidFill>
              <a:latin typeface="Arial"/>
              <a:cs typeface="Arial"/>
            </a:endParaRPr>
          </a:p>
        </p:txBody>
      </p:sp>
    </p:spTree>
    <p:extLst>
      <p:ext uri="{BB962C8B-B14F-4D97-AF65-F5344CB8AC3E}">
        <p14:creationId xmlns:p14="http://schemas.microsoft.com/office/powerpoint/2010/main" val="782728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7" y="681400"/>
            <a:ext cx="6319520" cy="632651"/>
          </a:xfrm>
          <a:prstGeom prst="rect">
            <a:avLst/>
          </a:prstGeom>
        </p:spPr>
        <p:txBody>
          <a:bodyPr vert="horz" wrap="square" lIns="0" tIns="16933" rIns="0" bIns="0" rtlCol="0">
            <a:spAutoFit/>
          </a:bodyPr>
          <a:lstStyle/>
          <a:p>
            <a:pPr marL="16933">
              <a:spcBef>
                <a:spcPts val="133"/>
              </a:spcBef>
            </a:pPr>
            <a:r>
              <a:rPr sz="4000" dirty="0"/>
              <a:t>What makes up a driving</a:t>
            </a:r>
            <a:r>
              <a:rPr sz="4000" spc="-107" dirty="0"/>
              <a:t> </a:t>
            </a:r>
            <a:r>
              <a:rPr sz="4000" dirty="0"/>
              <a:t>task?</a:t>
            </a:r>
            <a:endParaRPr sz="4000"/>
          </a:p>
        </p:txBody>
      </p:sp>
      <p:sp>
        <p:nvSpPr>
          <p:cNvPr id="3" name="object 3"/>
          <p:cNvSpPr txBox="1"/>
          <p:nvPr/>
        </p:nvSpPr>
        <p:spPr>
          <a:xfrm>
            <a:off x="702367" y="1664372"/>
            <a:ext cx="5669280" cy="4142673"/>
          </a:xfrm>
          <a:prstGeom prst="rect">
            <a:avLst/>
          </a:prstGeom>
        </p:spPr>
        <p:txBody>
          <a:bodyPr vert="horz" wrap="square" lIns="0" tIns="152400" rIns="0" bIns="0" rtlCol="0">
            <a:spAutoFit/>
          </a:bodyPr>
          <a:lstStyle/>
          <a:p>
            <a:pPr marL="491054" indent="-474121" defTabSz="1219170">
              <a:spcBef>
                <a:spcPts val="1200"/>
              </a:spcBef>
              <a:buFont typeface="Times New Roman"/>
              <a:buChar char="●"/>
              <a:tabLst>
                <a:tab pos="490208" algn="l"/>
                <a:tab pos="491054" algn="l"/>
              </a:tabLst>
            </a:pPr>
            <a:r>
              <a:rPr sz="2667" b="1" spc="-7" dirty="0">
                <a:solidFill>
                  <a:srgbClr val="002060"/>
                </a:solidFill>
                <a:latin typeface="Times New Roman"/>
                <a:cs typeface="Times New Roman"/>
              </a:rPr>
              <a:t>lateral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a:t>
            </a:r>
            <a:r>
              <a:rPr sz="2667" spc="-27" dirty="0">
                <a:solidFill>
                  <a:srgbClr val="002060"/>
                </a:solidFill>
                <a:latin typeface="Times New Roman"/>
                <a:cs typeface="Times New Roman"/>
              </a:rPr>
              <a:t> </a:t>
            </a:r>
            <a:r>
              <a:rPr sz="2667" spc="-7" dirty="0">
                <a:solidFill>
                  <a:srgbClr val="002060"/>
                </a:solidFill>
                <a:latin typeface="Times New Roman"/>
                <a:cs typeface="Times New Roman"/>
              </a:rPr>
              <a:t>steering</a:t>
            </a:r>
            <a:endParaRPr sz="2667" dirty="0">
              <a:solidFill>
                <a:prstClr val="black"/>
              </a:solidFill>
              <a:latin typeface="Times New Roman"/>
              <a:cs typeface="Times New Roman"/>
            </a:endParaRPr>
          </a:p>
          <a:p>
            <a:pPr marL="491054" marR="910144"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longitudinal </a:t>
            </a:r>
            <a:r>
              <a:rPr sz="2667" b="1" spc="-13" dirty="0">
                <a:solidFill>
                  <a:srgbClr val="002060"/>
                </a:solidFill>
                <a:latin typeface="Times New Roman"/>
                <a:cs typeface="Times New Roman"/>
              </a:rPr>
              <a:t>control </a:t>
            </a:r>
            <a:r>
              <a:rPr sz="2667" dirty="0">
                <a:solidFill>
                  <a:srgbClr val="002060"/>
                </a:solidFill>
                <a:latin typeface="Times New Roman"/>
                <a:cs typeface="Times New Roman"/>
              </a:rPr>
              <a:t>- </a:t>
            </a:r>
            <a:r>
              <a:rPr sz="2667" spc="-7" dirty="0">
                <a:solidFill>
                  <a:srgbClr val="002060"/>
                </a:solidFill>
                <a:latin typeface="Times New Roman"/>
                <a:cs typeface="Times New Roman"/>
              </a:rPr>
              <a:t>braking,  </a:t>
            </a:r>
            <a:r>
              <a:rPr sz="2667" spc="-13" dirty="0">
                <a:solidFill>
                  <a:srgbClr val="002060"/>
                </a:solidFill>
                <a:latin typeface="Times New Roman"/>
                <a:cs typeface="Times New Roman"/>
              </a:rPr>
              <a:t>accelerating</a:t>
            </a:r>
            <a:endParaRPr sz="2667" dirty="0">
              <a:solidFill>
                <a:prstClr val="black"/>
              </a:solidFill>
              <a:latin typeface="Times New Roman"/>
              <a:cs typeface="Times New Roman"/>
            </a:endParaRPr>
          </a:p>
          <a:p>
            <a:pPr marL="491054" marR="6773"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object </a:t>
            </a:r>
            <a:r>
              <a:rPr sz="2667" b="1" dirty="0">
                <a:solidFill>
                  <a:srgbClr val="002060"/>
                </a:solidFill>
                <a:latin typeface="Times New Roman"/>
                <a:cs typeface="Times New Roman"/>
              </a:rPr>
              <a:t>and </a:t>
            </a:r>
            <a:r>
              <a:rPr sz="2667" b="1" spc="-7" dirty="0">
                <a:solidFill>
                  <a:srgbClr val="002060"/>
                </a:solidFill>
                <a:latin typeface="Times New Roman"/>
                <a:cs typeface="Times New Roman"/>
              </a:rPr>
              <a:t>event detection </a:t>
            </a:r>
            <a:r>
              <a:rPr sz="2667" b="1" dirty="0">
                <a:solidFill>
                  <a:srgbClr val="002060"/>
                </a:solidFill>
                <a:latin typeface="Times New Roman"/>
                <a:cs typeface="Times New Roman"/>
              </a:rPr>
              <a:t>and  </a:t>
            </a:r>
            <a:r>
              <a:rPr sz="2667" b="1" spc="-13" dirty="0">
                <a:solidFill>
                  <a:srgbClr val="002060"/>
                </a:solidFill>
                <a:latin typeface="Times New Roman"/>
                <a:cs typeface="Times New Roman"/>
              </a:rPr>
              <a:t>response </a:t>
            </a:r>
            <a:r>
              <a:rPr sz="2667" dirty="0">
                <a:solidFill>
                  <a:srgbClr val="002060"/>
                </a:solidFill>
                <a:latin typeface="Times New Roman"/>
                <a:cs typeface="Times New Roman"/>
              </a:rPr>
              <a:t>(OEDR): </a:t>
            </a:r>
            <a:r>
              <a:rPr sz="2667" spc="-7" dirty="0">
                <a:solidFill>
                  <a:srgbClr val="002060"/>
                </a:solidFill>
                <a:latin typeface="Times New Roman"/>
                <a:cs typeface="Times New Roman"/>
              </a:rPr>
              <a:t>detection,</a:t>
            </a:r>
            <a:r>
              <a:rPr sz="2667" spc="-100" dirty="0">
                <a:solidFill>
                  <a:srgbClr val="002060"/>
                </a:solidFill>
                <a:latin typeface="Times New Roman"/>
                <a:cs typeface="Times New Roman"/>
              </a:rPr>
              <a:t> </a:t>
            </a:r>
            <a:r>
              <a:rPr sz="2667" spc="-7" dirty="0">
                <a:solidFill>
                  <a:srgbClr val="002060"/>
                </a:solidFill>
                <a:latin typeface="Times New Roman"/>
                <a:cs typeface="Times New Roman"/>
              </a:rPr>
              <a:t>reaction</a:t>
            </a:r>
            <a:endParaRPr sz="2667" dirty="0">
              <a:solidFill>
                <a:prstClr val="black"/>
              </a:solidFill>
              <a:latin typeface="Times New Roman"/>
              <a:cs typeface="Times New Roman"/>
            </a:endParaRPr>
          </a:p>
          <a:p>
            <a:pPr marL="491054" indent="-474121" defTabSz="1219170">
              <a:spcBef>
                <a:spcPts val="1067"/>
              </a:spcBef>
              <a:buFont typeface="Times New Roman"/>
              <a:buChar char="●"/>
              <a:tabLst>
                <a:tab pos="490208" algn="l"/>
                <a:tab pos="491054" algn="l"/>
              </a:tabLst>
            </a:pPr>
            <a:r>
              <a:rPr sz="2667" b="1" spc="-7" dirty="0">
                <a:solidFill>
                  <a:srgbClr val="002060"/>
                </a:solidFill>
                <a:latin typeface="Times New Roman"/>
                <a:cs typeface="Times New Roman"/>
              </a:rPr>
              <a:t>planning</a:t>
            </a:r>
            <a:endParaRPr sz="2667" dirty="0">
              <a:solidFill>
                <a:prstClr val="black"/>
              </a:solidFill>
              <a:latin typeface="Times New Roman"/>
              <a:cs typeface="Times New Roman"/>
            </a:endParaRPr>
          </a:p>
          <a:p>
            <a:pPr marL="1100639" lvl="1" indent="-474121" defTabSz="1219170">
              <a:spcBef>
                <a:spcPts val="1067"/>
              </a:spcBef>
              <a:buClr>
                <a:srgbClr val="002A5C"/>
              </a:buClr>
              <a:buFontTx/>
              <a:buChar char="○"/>
              <a:tabLst>
                <a:tab pos="1099793" algn="l"/>
                <a:tab pos="1100639" algn="l"/>
              </a:tabLst>
            </a:pPr>
            <a:r>
              <a:rPr sz="2667" spc="-7" dirty="0">
                <a:solidFill>
                  <a:srgbClr val="002060"/>
                </a:solidFill>
                <a:latin typeface="Times New Roman"/>
                <a:cs typeface="Times New Roman"/>
              </a:rPr>
              <a:t>long term</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(route)</a:t>
            </a:r>
            <a:endParaRPr sz="2667" dirty="0">
              <a:solidFill>
                <a:prstClr val="black"/>
              </a:solidFill>
              <a:latin typeface="Times New Roman"/>
              <a:cs typeface="Times New Roman"/>
            </a:endParaRPr>
          </a:p>
          <a:p>
            <a:pPr marL="1100639" lvl="1" indent="-474121" defTabSz="1219170">
              <a:spcBef>
                <a:spcPts val="1067"/>
              </a:spcBef>
              <a:buClr>
                <a:srgbClr val="002A5C"/>
              </a:buClr>
              <a:buFontTx/>
              <a:buChar char="○"/>
              <a:tabLst>
                <a:tab pos="1099793" algn="l"/>
                <a:tab pos="1100639" algn="l"/>
              </a:tabLst>
            </a:pPr>
            <a:r>
              <a:rPr sz="2667" spc="-7" dirty="0">
                <a:solidFill>
                  <a:srgbClr val="002060"/>
                </a:solidFill>
                <a:latin typeface="Times New Roman"/>
                <a:cs typeface="Times New Roman"/>
              </a:rPr>
              <a:t>short</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term</a:t>
            </a:r>
            <a:endParaRPr sz="2667" dirty="0">
              <a:solidFill>
                <a:prstClr val="black"/>
              </a:solidFill>
              <a:latin typeface="Times New Roman"/>
              <a:cs typeface="Times New Roman"/>
            </a:endParaRPr>
          </a:p>
        </p:txBody>
      </p:sp>
      <p:sp>
        <p:nvSpPr>
          <p:cNvPr id="4" name="object 4"/>
          <p:cNvSpPr/>
          <p:nvPr/>
        </p:nvSpPr>
        <p:spPr>
          <a:xfrm>
            <a:off x="6991646" y="3969488"/>
            <a:ext cx="3449525" cy="204494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7388887" y="1431263"/>
            <a:ext cx="3052285" cy="1941797"/>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txBox="1"/>
          <p:nvPr/>
        </p:nvSpPr>
        <p:spPr>
          <a:xfrm>
            <a:off x="3278905" y="5343724"/>
            <a:ext cx="2674487" cy="478635"/>
          </a:xfrm>
          <a:prstGeom prst="rect">
            <a:avLst/>
          </a:prstGeom>
          <a:ln w="12700">
            <a:solidFill>
              <a:srgbClr val="000000"/>
            </a:solidFill>
          </a:ln>
        </p:spPr>
        <p:txBody>
          <a:bodyPr vert="horz" wrap="square" lIns="0" tIns="67733" rIns="0" bIns="0" rtlCol="0">
            <a:spAutoFit/>
          </a:bodyPr>
          <a:lstStyle/>
          <a:p>
            <a:pPr marL="33866" defTabSz="1219170"/>
            <a:r>
              <a:rPr sz="1333" dirty="0" err="1" smtClean="0">
                <a:solidFill>
                  <a:prstClr val="black"/>
                </a:solidFill>
                <a:latin typeface="Arial"/>
                <a:cs typeface="Arial"/>
              </a:rPr>
              <a:t>例えば</a:t>
            </a:r>
            <a:r>
              <a:rPr sz="1333" dirty="0" err="1">
                <a:solidFill>
                  <a:prstClr val="black"/>
                </a:solidFill>
                <a:latin typeface="Arial"/>
                <a:cs typeface="Arial"/>
              </a:rPr>
              <a:t>lane</a:t>
            </a:r>
            <a:r>
              <a:rPr sz="1333" spc="-20" dirty="0">
                <a:solidFill>
                  <a:prstClr val="black"/>
                </a:solidFill>
                <a:latin typeface="Arial"/>
                <a:cs typeface="Arial"/>
              </a:rPr>
              <a:t> </a:t>
            </a:r>
            <a:r>
              <a:rPr sz="1333" dirty="0">
                <a:solidFill>
                  <a:prstClr val="black"/>
                </a:solidFill>
                <a:latin typeface="Arial"/>
                <a:cs typeface="Arial"/>
              </a:rPr>
              <a:t>change,</a:t>
            </a:r>
            <a:r>
              <a:rPr sz="1333" spc="-13" dirty="0">
                <a:solidFill>
                  <a:prstClr val="black"/>
                </a:solidFill>
                <a:latin typeface="Arial"/>
                <a:cs typeface="Arial"/>
              </a:rPr>
              <a:t> </a:t>
            </a:r>
            <a:r>
              <a:rPr sz="1333" dirty="0">
                <a:solidFill>
                  <a:prstClr val="black"/>
                </a:solidFill>
                <a:latin typeface="Arial"/>
                <a:cs typeface="Arial"/>
              </a:rPr>
              <a:t>intersection</a:t>
            </a:r>
            <a:r>
              <a:rPr sz="1333" spc="-13" dirty="0">
                <a:solidFill>
                  <a:prstClr val="black"/>
                </a:solidFill>
                <a:latin typeface="Arial"/>
                <a:cs typeface="Arial"/>
              </a:rPr>
              <a:t> </a:t>
            </a:r>
            <a:r>
              <a:rPr sz="1333" dirty="0">
                <a:solidFill>
                  <a:prstClr val="black"/>
                </a:solidFill>
                <a:latin typeface="Arial"/>
                <a:cs typeface="Arial"/>
              </a:rPr>
              <a:t>crossing.</a:t>
            </a:r>
          </a:p>
        </p:txBody>
      </p:sp>
      <p:sp>
        <p:nvSpPr>
          <p:cNvPr id="8" name="object 8"/>
          <p:cNvSpPr txBox="1"/>
          <p:nvPr/>
        </p:nvSpPr>
        <p:spPr>
          <a:xfrm>
            <a:off x="11922316" y="6353841"/>
            <a:ext cx="181187" cy="730969"/>
          </a:xfrm>
          <a:prstGeom prst="rect">
            <a:avLst/>
          </a:prstGeom>
        </p:spPr>
        <p:txBody>
          <a:bodyPr vert="horz" wrap="square" lIns="0" tIns="0" rIns="0" bIns="0" rtlCol="0">
            <a:spAutoFit/>
          </a:bodyPr>
          <a:lstStyle/>
          <a:p>
            <a:pPr marL="33866" defTabSz="1219170">
              <a:lnSpc>
                <a:spcPts val="1900"/>
              </a:lnSpc>
            </a:pPr>
            <a:fld id="{81D60167-4931-47E6-BA6A-407CBD079E47}" type="slidenum">
              <a:rPr sz="1600" b="1" dirty="0">
                <a:solidFill>
                  <a:srgbClr val="CCCCCC"/>
                </a:solidFill>
                <a:latin typeface="Arial"/>
                <a:cs typeface="Arial"/>
              </a:rPr>
              <a:pPr marL="33866" defTabSz="1219170">
                <a:lnSpc>
                  <a:spcPts val="1900"/>
                </a:lnSpc>
              </a:pPr>
              <a:t>9</a:t>
            </a:fld>
            <a:endParaRPr sz="1600">
              <a:solidFill>
                <a:prstClr val="black"/>
              </a:solidFill>
              <a:latin typeface="Arial"/>
              <a:cs typeface="Arial"/>
            </a:endParaRPr>
          </a:p>
        </p:txBody>
      </p:sp>
    </p:spTree>
    <p:extLst>
      <p:ext uri="{BB962C8B-B14F-4D97-AF65-F5344CB8AC3E}">
        <p14:creationId xmlns:p14="http://schemas.microsoft.com/office/powerpoint/2010/main" val="3725540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1872</Words>
  <Application>Microsoft Office PowerPoint</Application>
  <PresentationFormat>ワイド画面</PresentationFormat>
  <Paragraphs>304</Paragraphs>
  <Slides>46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46</vt:i4>
      </vt:variant>
    </vt:vector>
  </HeadingPairs>
  <TitlesOfParts>
    <vt:vector size="56" baseType="lpstr">
      <vt:lpstr>ＭＳ Ｐゴシック</vt:lpstr>
      <vt:lpstr>Arial</vt:lpstr>
      <vt:lpstr>Arial Narrow</vt:lpstr>
      <vt:lpstr>Calibri</vt:lpstr>
      <vt:lpstr>Courier New</vt:lpstr>
      <vt:lpstr>Times New Roman</vt:lpstr>
      <vt:lpstr>Wingdings</vt:lpstr>
      <vt:lpstr>Office Theme</vt:lpstr>
      <vt:lpstr>1_Office Theme</vt:lpstr>
      <vt:lpstr>2_Office Theme</vt:lpstr>
      <vt:lpstr>The Requirements for Autonomy</vt:lpstr>
      <vt:lpstr>In this module ...</vt:lpstr>
      <vt:lpstr>Taxonomy of Driving Automation</vt:lpstr>
      <vt:lpstr>Terms and Definitions</vt:lpstr>
      <vt:lpstr>How to classify driving system automation?</vt:lpstr>
      <vt:lpstr>What makes up a driving task?</vt:lpstr>
      <vt:lpstr>What makes up a driving task?</vt:lpstr>
      <vt:lpstr>What makes up a driving task?</vt:lpstr>
      <vt:lpstr>What makes up a driving task?</vt:lpstr>
      <vt:lpstr>What makes up a driving task?</vt:lpstr>
      <vt:lpstr>Autonomous Capabilities</vt:lpstr>
      <vt:lpstr>Level 0 - No Automation</vt:lpstr>
      <vt:lpstr>Level 1 - Driving Assistance</vt:lpstr>
      <vt:lpstr>Level 2 - Partial Driving Automation</vt:lpstr>
      <vt:lpstr>Level 3 - Conditional Driving Automation</vt:lpstr>
      <vt:lpstr>Level 4 - High Driving Automation</vt:lpstr>
      <vt:lpstr>Level 4 - High Driving Automation</vt:lpstr>
      <vt:lpstr>Level 5 - Full Driving Automation</vt:lpstr>
      <vt:lpstr>Limitations of this taxonomy</vt:lpstr>
      <vt:lpstr>Summary</vt:lpstr>
      <vt:lpstr>PowerPoint プレゼンテーション</vt:lpstr>
      <vt:lpstr>Roughly ...</vt:lpstr>
      <vt:lpstr>What is perception?</vt:lpstr>
      <vt:lpstr>Goals for perception</vt:lpstr>
      <vt:lpstr>Goals for perception</vt:lpstr>
      <vt:lpstr>Goals for perception</vt:lpstr>
      <vt:lpstr>Goals for perception</vt:lpstr>
      <vt:lpstr>Goals for perception</vt:lpstr>
      <vt:lpstr>Goals for perception</vt:lpstr>
      <vt:lpstr>Goals for perception</vt:lpstr>
      <vt:lpstr>Goals for perception</vt:lpstr>
      <vt:lpstr>Goals for perception</vt:lpstr>
      <vt:lpstr>Challenges to perception</vt:lpstr>
      <vt:lpstr>Summary</vt:lpstr>
      <vt:lpstr>Driving Decisions and Actions（計画）</vt:lpstr>
      <vt:lpstr>Planning: Examples</vt:lpstr>
      <vt:lpstr>Example: Turning left at an intersection</vt:lpstr>
      <vt:lpstr>Example: Turning left at an intersection</vt:lpstr>
      <vt:lpstr>Example: Turning left at an intersection</vt:lpstr>
      <vt:lpstr>Example: Turning left at an intersection</vt:lpstr>
      <vt:lpstr>Example: Turning left at an intersection</vt:lpstr>
      <vt:lpstr>Example: Turning left at an intersection</vt:lpstr>
      <vt:lpstr>Reactive（反応） Planning</vt:lpstr>
      <vt:lpstr>Predictive Planning</vt:lpstr>
      <vt:lpstr>Summary</vt:lpstr>
      <vt:lpstr>Module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module ...</dc:title>
  <dc:creator>SCSK</dc:creator>
  <cp:lastModifiedBy>SCSK</cp:lastModifiedBy>
  <cp:revision>87</cp:revision>
  <dcterms:created xsi:type="dcterms:W3CDTF">2020-06-09T03:53:21Z</dcterms:created>
  <dcterms:modified xsi:type="dcterms:W3CDTF">2020-06-12T00:48:11Z</dcterms:modified>
</cp:coreProperties>
</file>