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6" r:id="rId3"/>
    <p:sldMasterId id="2147483672" r:id="rId4"/>
  </p:sldMasterIdLst>
  <p:sldIdLst>
    <p:sldId id="307" r:id="rId5"/>
    <p:sldId id="257" r:id="rId6"/>
    <p:sldId id="256"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46657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184459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30553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4924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1"/>
            <a:ext cx="85344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29092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04968" y="782299"/>
            <a:ext cx="11982065" cy="656655"/>
          </a:xfrm>
        </p:spPr>
        <p:txBody>
          <a:bodyPr lIns="0" tIns="0" rIns="0" bIns="0"/>
          <a:lstStyle>
            <a:lvl1pPr>
              <a:defRPr sz="4267" b="1" i="0">
                <a:solidFill>
                  <a:srgbClr val="002A5C"/>
                </a:solidFill>
                <a:latin typeface="Times New Roman"/>
                <a:cs typeface="Times New Roman"/>
              </a:defRPr>
            </a:lvl1pPr>
          </a:lstStyle>
          <a:p>
            <a:endParaRPr/>
          </a:p>
        </p:txBody>
      </p:sp>
      <p:sp>
        <p:nvSpPr>
          <p:cNvPr id="3" name="Holder 3"/>
          <p:cNvSpPr>
            <a:spLocks noGrp="1"/>
          </p:cNvSpPr>
          <p:nvPr>
            <p:ph type="body" idx="1"/>
          </p:nvPr>
        </p:nvSpPr>
        <p:spPr>
          <a:xfrm>
            <a:off x="4660033" y="3419553"/>
            <a:ext cx="6261100" cy="410433"/>
          </a:xfrm>
        </p:spPr>
        <p:txBody>
          <a:bodyPr lIns="0" tIns="0" rIns="0" bIns="0"/>
          <a:lstStyle>
            <a:lvl1pPr>
              <a:defRPr sz="2667" b="0" i="0">
                <a:solidFill>
                  <a:srgbClr val="002A5C"/>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93904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04968" y="782299"/>
            <a:ext cx="11982065" cy="656655"/>
          </a:xfrm>
        </p:spPr>
        <p:txBody>
          <a:bodyPr lIns="0" tIns="0" rIns="0" bIns="0"/>
          <a:lstStyle>
            <a:lvl1pPr>
              <a:defRPr sz="4267" b="1" i="0">
                <a:solidFill>
                  <a:srgbClr val="002A5C"/>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52264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04968" y="782299"/>
            <a:ext cx="11982065" cy="656655"/>
          </a:xfrm>
        </p:spPr>
        <p:txBody>
          <a:bodyPr lIns="0" tIns="0" rIns="0" bIns="0"/>
          <a:lstStyle>
            <a:lvl1pPr>
              <a:defRPr sz="4267" b="1" i="0">
                <a:solidFill>
                  <a:srgbClr val="002A5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80922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5432213"/>
          </a:xfrm>
          <a:custGeom>
            <a:avLst/>
            <a:gdLst/>
            <a:ahLst/>
            <a:cxnLst/>
            <a:rect l="l" t="t" r="r" b="b"/>
            <a:pathLst>
              <a:path w="9144000" h="4074160">
                <a:moveTo>
                  <a:pt x="0" y="0"/>
                </a:moveTo>
                <a:lnTo>
                  <a:pt x="9144000" y="0"/>
                </a:lnTo>
                <a:lnTo>
                  <a:pt x="9144000" y="4073651"/>
                </a:lnTo>
                <a:lnTo>
                  <a:pt x="0" y="4073651"/>
                </a:lnTo>
                <a:lnTo>
                  <a:pt x="0" y="0"/>
                </a:lnTo>
                <a:close/>
              </a:path>
            </a:pathLst>
          </a:custGeom>
          <a:solidFill>
            <a:srgbClr val="002A5C"/>
          </a:solidFill>
        </p:spPr>
        <p:txBody>
          <a:bodyPr wrap="square" lIns="0" tIns="0" rIns="0" bIns="0" rtlCol="0"/>
          <a:lstStyle/>
          <a:p>
            <a:endParaRPr sz="2400"/>
          </a:p>
        </p:txBody>
      </p:sp>
      <p:sp>
        <p:nvSpPr>
          <p:cNvPr id="17" name="bk object 17"/>
          <p:cNvSpPr/>
          <p:nvPr/>
        </p:nvSpPr>
        <p:spPr>
          <a:xfrm>
            <a:off x="0" y="0"/>
            <a:ext cx="12192000" cy="5432213"/>
          </a:xfrm>
          <a:custGeom>
            <a:avLst/>
            <a:gdLst/>
            <a:ahLst/>
            <a:cxnLst/>
            <a:rect l="l" t="t" r="r" b="b"/>
            <a:pathLst>
              <a:path w="9144000" h="4074160">
                <a:moveTo>
                  <a:pt x="0" y="0"/>
                </a:moveTo>
                <a:lnTo>
                  <a:pt x="9144000" y="0"/>
                </a:lnTo>
                <a:lnTo>
                  <a:pt x="9144000" y="4073652"/>
                </a:lnTo>
                <a:lnTo>
                  <a:pt x="0" y="4073652"/>
                </a:lnTo>
                <a:lnTo>
                  <a:pt x="0" y="0"/>
                </a:lnTo>
                <a:close/>
              </a:path>
            </a:pathLst>
          </a:custGeom>
          <a:ln w="12700">
            <a:solidFill>
              <a:srgbClr val="00657B"/>
            </a:solidFill>
          </a:ln>
        </p:spPr>
        <p:txBody>
          <a:bodyPr wrap="square" lIns="0" tIns="0" rIns="0" bIns="0" rtlCol="0"/>
          <a:lstStyle/>
          <a:p>
            <a:endParaRPr sz="240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18546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4154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1"/>
            <a:ext cx="85344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16029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type="body" idx="1"/>
          </p:nvPr>
        </p:nvSpPr>
        <p:spPr>
          <a:xfrm>
            <a:off x="527214" y="1518785"/>
            <a:ext cx="6816513" cy="410433"/>
          </a:xfrm>
        </p:spPr>
        <p:txBody>
          <a:bodyPr lIns="0" tIns="0" rIns="0" bIns="0"/>
          <a:lstStyle>
            <a:lvl1pPr>
              <a:defRPr sz="2667" b="0" i="0">
                <a:solidFill>
                  <a:srgbClr val="00206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69749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3435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1982475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553998"/>
          </a:xfrm>
        </p:spPr>
        <p:txBody>
          <a:bodyPr lIns="0" tIns="0" rIns="0" bIns="0"/>
          <a:lstStyle>
            <a:lvl1pPr>
              <a:defRPr sz="3600" b="0" i="0">
                <a:solidFill>
                  <a:srgbClr val="00206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21787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27220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27214" y="441429"/>
            <a:ext cx="11137572" cy="30777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29930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575866" y="129147"/>
            <a:ext cx="5040268" cy="410433"/>
          </a:xfrm>
        </p:spPr>
        <p:txBody>
          <a:bodyPr lIns="0" tIns="0" rIns="0" bIns="0"/>
          <a:lstStyle>
            <a:lvl1pPr>
              <a:defRPr sz="2667" b="0" i="0">
                <a:solidFill>
                  <a:srgbClr val="002A5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13698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575866" y="129147"/>
            <a:ext cx="5040268" cy="410433"/>
          </a:xfrm>
        </p:spPr>
        <p:txBody>
          <a:bodyPr lIns="0" tIns="0" rIns="0" bIns="0"/>
          <a:lstStyle>
            <a:lvl1pPr>
              <a:defRPr sz="2667" b="0" i="0">
                <a:solidFill>
                  <a:srgbClr val="002A5C"/>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04372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67" y="0"/>
            <a:ext cx="12208933" cy="5448469"/>
          </a:xfrm>
          <a:prstGeom prst="rect">
            <a:avLst/>
          </a:prstGeom>
          <a:blipFill>
            <a:blip r:embed="rId2" cstate="print"/>
            <a:stretch>
              <a:fillRect/>
            </a:stretch>
          </a:blipFill>
        </p:spPr>
        <p:txBody>
          <a:bodyPr wrap="square" lIns="0" tIns="0" rIns="0" bIns="0" rtlCol="0"/>
          <a:lstStyle/>
          <a:p>
            <a:endParaRPr sz="2400"/>
          </a:p>
        </p:txBody>
      </p:sp>
      <p:sp>
        <p:nvSpPr>
          <p:cNvPr id="17" name="bk object 17"/>
          <p:cNvSpPr/>
          <p:nvPr/>
        </p:nvSpPr>
        <p:spPr>
          <a:xfrm>
            <a:off x="422227" y="5761409"/>
            <a:ext cx="3586007" cy="671732"/>
          </a:xfrm>
          <a:prstGeom prst="rect">
            <a:avLst/>
          </a:prstGeom>
          <a:blipFill>
            <a:blip r:embed="rId3" cstate="print"/>
            <a:stretch>
              <a:fillRect/>
            </a:stretch>
          </a:blipFill>
        </p:spPr>
        <p:txBody>
          <a:bodyPr wrap="square" lIns="0" tIns="0" rIns="0" bIns="0" rtlCol="0"/>
          <a:lstStyle/>
          <a:p>
            <a:endParaRPr sz="2400"/>
          </a:p>
        </p:txBody>
      </p:sp>
      <p:sp>
        <p:nvSpPr>
          <p:cNvPr id="18" name="bk object 18"/>
          <p:cNvSpPr/>
          <p:nvPr/>
        </p:nvSpPr>
        <p:spPr>
          <a:xfrm>
            <a:off x="510733" y="5729467"/>
            <a:ext cx="4409264" cy="711200"/>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575866" y="129147"/>
            <a:ext cx="5040268" cy="410433"/>
          </a:xfrm>
        </p:spPr>
        <p:txBody>
          <a:bodyPr lIns="0" tIns="0" rIns="0" bIns="0"/>
          <a:lstStyle>
            <a:lvl1pPr>
              <a:defRPr sz="2667" b="0" i="0">
                <a:solidFill>
                  <a:srgbClr val="002A5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8270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8155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396072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251059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273627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313597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277197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302230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4E32F80-1F6F-4A86-8B14-6B68F450345B}" type="datetimeFigureOut">
              <a:rPr kumimoji="1" lang="ja-JP" altLang="en-US" smtClean="0"/>
              <a:t>2020/6/12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54727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32F80-1F6F-4A86-8B14-6B68F450345B}" type="datetimeFigureOut">
              <a:rPr kumimoji="1" lang="ja-JP" altLang="en-US" smtClean="0"/>
              <a:t>2020/6/12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AD3BC-2F2F-4581-9802-CF3EF09A039B}" type="slidenum">
              <a:rPr kumimoji="1" lang="ja-JP" altLang="en-US" smtClean="0"/>
              <a:t>‹#›</a:t>
            </a:fld>
            <a:endParaRPr kumimoji="1" lang="ja-JP" altLang="en-US"/>
          </a:p>
        </p:txBody>
      </p:sp>
    </p:spTree>
    <p:extLst>
      <p:ext uri="{BB962C8B-B14F-4D97-AF65-F5344CB8AC3E}">
        <p14:creationId xmlns:p14="http://schemas.microsoft.com/office/powerpoint/2010/main" val="3948193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4968" y="782299"/>
            <a:ext cx="11982065" cy="492443"/>
          </a:xfrm>
          <a:prstGeom prst="rect">
            <a:avLst/>
          </a:prstGeom>
        </p:spPr>
        <p:txBody>
          <a:bodyPr wrap="square" lIns="0" tIns="0" rIns="0" bIns="0">
            <a:spAutoFit/>
          </a:bodyPr>
          <a:lstStyle>
            <a:lvl1pPr>
              <a:defRPr sz="3200" b="1" i="0">
                <a:solidFill>
                  <a:srgbClr val="002A5C"/>
                </a:solidFill>
                <a:latin typeface="Times New Roman"/>
                <a:cs typeface="Times New Roman"/>
              </a:defRPr>
            </a:lvl1pPr>
          </a:lstStyle>
          <a:p>
            <a:endParaRPr/>
          </a:p>
        </p:txBody>
      </p:sp>
      <p:sp>
        <p:nvSpPr>
          <p:cNvPr id="3" name="Holder 3"/>
          <p:cNvSpPr>
            <a:spLocks noGrp="1"/>
          </p:cNvSpPr>
          <p:nvPr>
            <p:ph type="body" idx="1"/>
          </p:nvPr>
        </p:nvSpPr>
        <p:spPr>
          <a:xfrm>
            <a:off x="4660033" y="3419553"/>
            <a:ext cx="6261100" cy="307777"/>
          </a:xfrm>
          <a:prstGeom prst="rect">
            <a:avLst/>
          </a:prstGeom>
        </p:spPr>
        <p:txBody>
          <a:bodyPr wrap="square" lIns="0" tIns="0" rIns="0" bIns="0">
            <a:spAutoFit/>
          </a:bodyPr>
          <a:lstStyle>
            <a:lvl1pPr>
              <a:defRPr sz="2000" b="0" i="0">
                <a:solidFill>
                  <a:srgbClr val="002A5C"/>
                </a:solidFill>
                <a:latin typeface="Times New Roman"/>
                <a:cs typeface="Times New Roman"/>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876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7214" y="441429"/>
            <a:ext cx="11137572" cy="415498"/>
          </a:xfrm>
          <a:prstGeom prst="rect">
            <a:avLst/>
          </a:prstGeom>
        </p:spPr>
        <p:txBody>
          <a:bodyPr wrap="square" lIns="0" tIns="0" rIns="0" bIns="0">
            <a:spAutoFit/>
          </a:bodyPr>
          <a:lstStyle>
            <a:lvl1pPr>
              <a:defRPr sz="2700" b="0" i="0">
                <a:solidFill>
                  <a:srgbClr val="002060"/>
                </a:solidFill>
                <a:latin typeface="Times New Roman"/>
                <a:cs typeface="Times New Roman"/>
              </a:defRPr>
            </a:lvl1pPr>
          </a:lstStyle>
          <a:p>
            <a:endParaRPr/>
          </a:p>
        </p:txBody>
      </p:sp>
      <p:sp>
        <p:nvSpPr>
          <p:cNvPr id="3" name="Holder 3"/>
          <p:cNvSpPr>
            <a:spLocks noGrp="1"/>
          </p:cNvSpPr>
          <p:nvPr>
            <p:ph type="body" idx="1"/>
          </p:nvPr>
        </p:nvSpPr>
        <p:spPr>
          <a:xfrm>
            <a:off x="527214" y="1518785"/>
            <a:ext cx="6816513" cy="307777"/>
          </a:xfrm>
          <a:prstGeom prst="rect">
            <a:avLst/>
          </a:prstGeom>
        </p:spPr>
        <p:txBody>
          <a:bodyPr wrap="square" lIns="0" tIns="0" rIns="0" bIns="0">
            <a:spAutoFit/>
          </a:bodyPr>
          <a:lstStyle>
            <a:lvl1pPr>
              <a:defRPr sz="2000" b="0" i="0">
                <a:solidFill>
                  <a:srgbClr val="002060"/>
                </a:solidFill>
                <a:latin typeface="Times New Roman"/>
                <a:cs typeface="Times New Roman"/>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400884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575866" y="129147"/>
            <a:ext cx="5040268" cy="307777"/>
          </a:xfrm>
          <a:prstGeom prst="rect">
            <a:avLst/>
          </a:prstGeom>
        </p:spPr>
        <p:txBody>
          <a:bodyPr wrap="square" lIns="0" tIns="0" rIns="0" bIns="0">
            <a:spAutoFit/>
          </a:bodyPr>
          <a:lstStyle>
            <a:lvl1pPr>
              <a:defRPr sz="2000" b="0" i="0">
                <a:solidFill>
                  <a:srgbClr val="002A5C"/>
                </a:solidFill>
                <a:latin typeface="Times New Roman"/>
                <a:cs typeface="Times New Roman"/>
              </a:defRPr>
            </a:lvl1pPr>
          </a:lstStyle>
          <a:p>
            <a:endParaRPr/>
          </a:p>
        </p:txBody>
      </p:sp>
      <p:sp>
        <p:nvSpPr>
          <p:cNvPr id="3" name="Holder 3"/>
          <p:cNvSpPr>
            <a:spLocks noGrp="1"/>
          </p:cNvSpPr>
          <p:nvPr>
            <p:ph type="body" idx="1"/>
          </p:nvPr>
        </p:nvSpPr>
        <p:spPr>
          <a:xfrm>
            <a:off x="527214" y="1518785"/>
            <a:ext cx="1113757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6/12/2020</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47988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8.jp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16.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jp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hyperlink" Target="http://www.nhtsa.gov/sites/nhtsa.dot.gov/files/documents/13069a-ads2.0_090617_v9a_tag.pdf" TargetMode="External"/><Relationship Id="rId2" Type="http://schemas.openxmlformats.org/officeDocument/2006/relationships/hyperlink" Target="http://www.ntsb.gov/investigations/AccidentReports/Reports/HWY18MH010-prelim.pdf"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6.png"/><Relationship Id="rId7" Type="http://schemas.openxmlformats.org/officeDocument/2006/relationships/image" Target="../media/image9.png"/><Relationship Id="rId2" Type="http://schemas.openxmlformats.org/officeDocument/2006/relationships/image" Target="../media/image35.png"/><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hyperlink" Target="https://storage.googleapis.com/sdc-prod/v1/safety-report/Safety%20Report%202018.pdf"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1.png"/><Relationship Id="rId1" Type="http://schemas.openxmlformats.org/officeDocument/2006/relationships/slideLayout" Target="../slideLayouts/slideLayout23.xml"/><Relationship Id="rId5" Type="http://schemas.openxmlformats.org/officeDocument/2006/relationships/image" Target="../media/image52.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23.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26" Type="http://schemas.openxmlformats.org/officeDocument/2006/relationships/image" Target="../media/image83.png"/><Relationship Id="rId3" Type="http://schemas.openxmlformats.org/officeDocument/2006/relationships/image" Target="../media/image60.png"/><Relationship Id="rId21" Type="http://schemas.openxmlformats.org/officeDocument/2006/relationships/image" Target="../media/image78.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5" Type="http://schemas.openxmlformats.org/officeDocument/2006/relationships/image" Target="../media/image82.png"/><Relationship Id="rId2" Type="http://schemas.openxmlformats.org/officeDocument/2006/relationships/image" Target="../media/image59.png"/><Relationship Id="rId16" Type="http://schemas.openxmlformats.org/officeDocument/2006/relationships/image" Target="../media/image73.png"/><Relationship Id="rId20" Type="http://schemas.openxmlformats.org/officeDocument/2006/relationships/image" Target="../media/image77.png"/><Relationship Id="rId29" Type="http://schemas.openxmlformats.org/officeDocument/2006/relationships/image" Target="../media/image86.png"/><Relationship Id="rId1" Type="http://schemas.openxmlformats.org/officeDocument/2006/relationships/slideLayout" Target="../slideLayouts/slideLayout22.xml"/><Relationship Id="rId6" Type="http://schemas.openxmlformats.org/officeDocument/2006/relationships/image" Target="../media/image63.png"/><Relationship Id="rId11" Type="http://schemas.openxmlformats.org/officeDocument/2006/relationships/image" Target="../media/image68.png"/><Relationship Id="rId24" Type="http://schemas.openxmlformats.org/officeDocument/2006/relationships/image" Target="../media/image81.png"/><Relationship Id="rId5" Type="http://schemas.openxmlformats.org/officeDocument/2006/relationships/image" Target="../media/image62.png"/><Relationship Id="rId15" Type="http://schemas.openxmlformats.org/officeDocument/2006/relationships/image" Target="../media/image72.png"/><Relationship Id="rId23" Type="http://schemas.openxmlformats.org/officeDocument/2006/relationships/image" Target="../media/image80.png"/><Relationship Id="rId28" Type="http://schemas.openxmlformats.org/officeDocument/2006/relationships/image" Target="../media/image85.png"/><Relationship Id="rId10" Type="http://schemas.openxmlformats.org/officeDocument/2006/relationships/image" Target="../media/image67.png"/><Relationship Id="rId19" Type="http://schemas.openxmlformats.org/officeDocument/2006/relationships/image" Target="../media/image76.png"/><Relationship Id="rId31" Type="http://schemas.openxmlformats.org/officeDocument/2006/relationships/image" Target="../media/image88.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71.png"/><Relationship Id="rId22" Type="http://schemas.openxmlformats.org/officeDocument/2006/relationships/image" Target="../media/image79.png"/><Relationship Id="rId27" Type="http://schemas.openxmlformats.org/officeDocument/2006/relationships/image" Target="../media/image84.png"/><Relationship Id="rId30" Type="http://schemas.openxmlformats.org/officeDocument/2006/relationships/image" Target="../media/image87.png"/></Relationships>
</file>

<file path=ppt/slides/_rels/slide43.xml.rels><?xml version="1.0" encoding="UTF-8" standalone="yes"?>
<Relationships xmlns="http://schemas.openxmlformats.org/package/2006/relationships"><Relationship Id="rId13" Type="http://schemas.openxmlformats.org/officeDocument/2006/relationships/image" Target="../media/image99.png"/><Relationship Id="rId18" Type="http://schemas.openxmlformats.org/officeDocument/2006/relationships/image" Target="../media/image104.png"/><Relationship Id="rId26" Type="http://schemas.openxmlformats.org/officeDocument/2006/relationships/image" Target="../media/image112.png"/><Relationship Id="rId3" Type="http://schemas.openxmlformats.org/officeDocument/2006/relationships/image" Target="../media/image90.png"/><Relationship Id="rId21" Type="http://schemas.openxmlformats.org/officeDocument/2006/relationships/image" Target="../media/image107.png"/><Relationship Id="rId34" Type="http://schemas.openxmlformats.org/officeDocument/2006/relationships/image" Target="../media/image119.png"/><Relationship Id="rId7" Type="http://schemas.openxmlformats.org/officeDocument/2006/relationships/image" Target="../media/image94.png"/><Relationship Id="rId12" Type="http://schemas.openxmlformats.org/officeDocument/2006/relationships/image" Target="../media/image98.png"/><Relationship Id="rId17" Type="http://schemas.openxmlformats.org/officeDocument/2006/relationships/image" Target="../media/image103.png"/><Relationship Id="rId25" Type="http://schemas.openxmlformats.org/officeDocument/2006/relationships/image" Target="../media/image111.png"/><Relationship Id="rId33" Type="http://schemas.openxmlformats.org/officeDocument/2006/relationships/image" Target="../media/image118.png"/><Relationship Id="rId2" Type="http://schemas.openxmlformats.org/officeDocument/2006/relationships/image" Target="../media/image89.png"/><Relationship Id="rId16" Type="http://schemas.openxmlformats.org/officeDocument/2006/relationships/image" Target="../media/image102.png"/><Relationship Id="rId20" Type="http://schemas.openxmlformats.org/officeDocument/2006/relationships/image" Target="../media/image106.png"/><Relationship Id="rId29" Type="http://schemas.openxmlformats.org/officeDocument/2006/relationships/image" Target="../media/image114.png"/><Relationship Id="rId1" Type="http://schemas.openxmlformats.org/officeDocument/2006/relationships/slideLayout" Target="../slideLayouts/slideLayout23.xml"/><Relationship Id="rId6" Type="http://schemas.openxmlformats.org/officeDocument/2006/relationships/image" Target="../media/image93.png"/><Relationship Id="rId11" Type="http://schemas.openxmlformats.org/officeDocument/2006/relationships/image" Target="../media/image64.png"/><Relationship Id="rId24" Type="http://schemas.openxmlformats.org/officeDocument/2006/relationships/image" Target="../media/image110.png"/><Relationship Id="rId32" Type="http://schemas.openxmlformats.org/officeDocument/2006/relationships/image" Target="../media/image117.png"/><Relationship Id="rId5" Type="http://schemas.openxmlformats.org/officeDocument/2006/relationships/image" Target="../media/image92.png"/><Relationship Id="rId15" Type="http://schemas.openxmlformats.org/officeDocument/2006/relationships/image" Target="../media/image101.png"/><Relationship Id="rId23" Type="http://schemas.openxmlformats.org/officeDocument/2006/relationships/image" Target="../media/image109.png"/><Relationship Id="rId28" Type="http://schemas.openxmlformats.org/officeDocument/2006/relationships/image" Target="../media/image113.png"/><Relationship Id="rId10" Type="http://schemas.openxmlformats.org/officeDocument/2006/relationships/image" Target="../media/image97.png"/><Relationship Id="rId19" Type="http://schemas.openxmlformats.org/officeDocument/2006/relationships/image" Target="../media/image105.png"/><Relationship Id="rId31" Type="http://schemas.openxmlformats.org/officeDocument/2006/relationships/image" Target="../media/image116.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0.png"/><Relationship Id="rId22" Type="http://schemas.openxmlformats.org/officeDocument/2006/relationships/image" Target="../media/image108.png"/><Relationship Id="rId27" Type="http://schemas.openxmlformats.org/officeDocument/2006/relationships/image" Target="../media/image83.png"/><Relationship Id="rId30" Type="http://schemas.openxmlformats.org/officeDocument/2006/relationships/image" Target="../media/image115.png"/><Relationship Id="rId35" Type="http://schemas.openxmlformats.org/officeDocument/2006/relationships/image" Target="../media/image120.png"/><Relationship Id="rId8" Type="http://schemas.openxmlformats.org/officeDocument/2006/relationships/image" Target="../media/image95.png"/></Relationships>
</file>

<file path=ppt/slides/_rels/slide4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jp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67" y="0"/>
            <a:ext cx="12208933" cy="544846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422227" y="5761409"/>
            <a:ext cx="3586007" cy="671732"/>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510733" y="5729467"/>
            <a:ext cx="4409264" cy="711200"/>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p:nvPr/>
        </p:nvSpPr>
        <p:spPr>
          <a:xfrm>
            <a:off x="527194" y="3189536"/>
            <a:ext cx="1704340" cy="263320"/>
          </a:xfrm>
          <a:prstGeom prst="rect">
            <a:avLst/>
          </a:prstGeom>
        </p:spPr>
        <p:txBody>
          <a:bodyPr vert="horz" wrap="square" lIns="0" tIns="16933" rIns="0" bIns="0" rtlCol="0">
            <a:spAutoFit/>
          </a:bodyPr>
          <a:lstStyle/>
          <a:p>
            <a:pPr marL="16933" defTabSz="1219170">
              <a:spcBef>
                <a:spcPts val="133"/>
              </a:spcBef>
            </a:pPr>
            <a:r>
              <a:rPr sz="1600" b="1" spc="-7" dirty="0">
                <a:solidFill>
                  <a:srgbClr val="4A66AC"/>
                </a:solidFill>
                <a:latin typeface="Times New Roman"/>
                <a:cs typeface="Times New Roman"/>
              </a:rPr>
              <a:t>Module </a:t>
            </a:r>
            <a:r>
              <a:rPr sz="1600" b="1" dirty="0" smtClean="0">
                <a:solidFill>
                  <a:srgbClr val="4A66AC"/>
                </a:solidFill>
                <a:latin typeface="Times New Roman"/>
                <a:cs typeface="Times New Roman"/>
              </a:rPr>
              <a:t>3</a:t>
            </a:r>
            <a:endParaRPr sz="1600" dirty="0">
              <a:solidFill>
                <a:prstClr val="black"/>
              </a:solidFill>
              <a:latin typeface="Times New Roman"/>
              <a:cs typeface="Times New Roman"/>
            </a:endParaRPr>
          </a:p>
        </p:txBody>
      </p:sp>
      <p:sp>
        <p:nvSpPr>
          <p:cNvPr id="6" name="object 6"/>
          <p:cNvSpPr txBox="1">
            <a:spLocks noGrp="1"/>
          </p:cNvSpPr>
          <p:nvPr>
            <p:ph type="title"/>
          </p:nvPr>
        </p:nvSpPr>
        <p:spPr>
          <a:xfrm>
            <a:off x="527213" y="1954411"/>
            <a:ext cx="6256867" cy="1125094"/>
          </a:xfrm>
          <a:prstGeom prst="rect">
            <a:avLst/>
          </a:prstGeom>
        </p:spPr>
        <p:txBody>
          <a:bodyPr vert="horz" wrap="square" lIns="0" tIns="16933" rIns="0" bIns="0" rtlCol="0">
            <a:spAutoFit/>
          </a:bodyPr>
          <a:lstStyle/>
          <a:p>
            <a:pPr marL="16933">
              <a:spcBef>
                <a:spcPts val="133"/>
              </a:spcBef>
            </a:pPr>
            <a:r>
              <a:rPr lang="en-US" altLang="ja-JP" sz="3600" b="0" dirty="0" smtClean="0">
                <a:solidFill>
                  <a:srgbClr val="FF0000"/>
                </a:solidFill>
              </a:rPr>
              <a:t>Safety</a:t>
            </a:r>
            <a:r>
              <a:rPr lang="en-US" altLang="ja-JP" sz="3600" b="0" dirty="0" smtClean="0">
                <a:solidFill>
                  <a:schemeClr val="bg1"/>
                </a:solidFill>
              </a:rPr>
              <a:t> </a:t>
            </a:r>
            <a:r>
              <a:rPr lang="en-US" altLang="ja-JP" sz="3600" b="0" dirty="0">
                <a:solidFill>
                  <a:schemeClr val="bg1"/>
                </a:solidFill>
              </a:rPr>
              <a:t>Assurance for Autonomous Vehicles</a:t>
            </a:r>
            <a:endParaRPr sz="3600" b="0" dirty="0">
              <a:solidFill>
                <a:schemeClr val="bg1"/>
              </a:solidFill>
            </a:endParaRPr>
          </a:p>
        </p:txBody>
      </p:sp>
    </p:spTree>
    <p:extLst>
      <p:ext uri="{BB962C8B-B14F-4D97-AF65-F5344CB8AC3E}">
        <p14:creationId xmlns:p14="http://schemas.microsoft.com/office/powerpoint/2010/main" val="1156664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5164667" cy="571096"/>
          </a:xfrm>
          <a:prstGeom prst="rect">
            <a:avLst/>
          </a:prstGeom>
        </p:spPr>
        <p:txBody>
          <a:bodyPr vert="horz" wrap="square" lIns="0" tIns="16933" rIns="0" bIns="0" rtlCol="0">
            <a:spAutoFit/>
          </a:bodyPr>
          <a:lstStyle/>
          <a:p>
            <a:pPr marL="16933">
              <a:spcBef>
                <a:spcPts val="133"/>
              </a:spcBef>
            </a:pPr>
            <a:r>
              <a:rPr sz="3600" b="0" spc="-7" dirty="0">
                <a:solidFill>
                  <a:srgbClr val="002060"/>
                </a:solidFill>
              </a:rPr>
              <a:t>NHTSA: Autonomy</a:t>
            </a:r>
            <a:r>
              <a:rPr sz="3600" b="0" spc="-33" dirty="0">
                <a:solidFill>
                  <a:srgbClr val="002060"/>
                </a:solidFill>
              </a:rPr>
              <a:t> </a:t>
            </a:r>
            <a:r>
              <a:rPr sz="3600" b="0" spc="-7" dirty="0">
                <a:solidFill>
                  <a:srgbClr val="002060"/>
                </a:solidFill>
              </a:rPr>
              <a:t>Design</a:t>
            </a:r>
            <a:endParaRPr sz="3600"/>
          </a:p>
        </p:txBody>
      </p:sp>
      <p:sp>
        <p:nvSpPr>
          <p:cNvPr id="3" name="object 3"/>
          <p:cNvSpPr txBox="1"/>
          <p:nvPr/>
        </p:nvSpPr>
        <p:spPr>
          <a:xfrm>
            <a:off x="6833633" y="4207987"/>
            <a:ext cx="2681393" cy="1969770"/>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spcBef>
                <a:spcPts val="47"/>
              </a:spcBef>
            </a:pPr>
            <a:endParaRPr sz="4267">
              <a:solidFill>
                <a:prstClr val="black"/>
              </a:solidFill>
              <a:latin typeface="Times New Roman"/>
              <a:cs typeface="Times New Roman"/>
            </a:endParaRPr>
          </a:p>
          <a:p>
            <a:pPr marR="47412" algn="ctr" defTabSz="1219170">
              <a:spcBef>
                <a:spcPts val="7"/>
              </a:spcBef>
            </a:pPr>
            <a:r>
              <a:rPr sz="2667" dirty="0">
                <a:solidFill>
                  <a:srgbClr val="002A5C"/>
                </a:solidFill>
                <a:latin typeface="Times New Roman"/>
                <a:cs typeface="Times New Roman"/>
              </a:rPr>
              <a:t>HMI</a:t>
            </a:r>
            <a:endParaRPr sz="2667">
              <a:solidFill>
                <a:prstClr val="black"/>
              </a:solidFill>
              <a:latin typeface="Times New Roman"/>
              <a:cs typeface="Times New Roman"/>
            </a:endParaRPr>
          </a:p>
        </p:txBody>
      </p:sp>
      <p:sp>
        <p:nvSpPr>
          <p:cNvPr id="4" name="object 4"/>
          <p:cNvSpPr txBox="1"/>
          <p:nvPr/>
        </p:nvSpPr>
        <p:spPr>
          <a:xfrm>
            <a:off x="612568" y="1684199"/>
            <a:ext cx="2681393" cy="1938992"/>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spcBef>
                <a:spcPts val="13"/>
              </a:spcBef>
            </a:pPr>
            <a:endParaRPr sz="4067">
              <a:solidFill>
                <a:prstClr val="black"/>
              </a:solidFill>
              <a:latin typeface="Times New Roman"/>
              <a:cs typeface="Times New Roman"/>
            </a:endParaRPr>
          </a:p>
          <a:p>
            <a:pPr marL="43178" algn="ctr" defTabSz="1219170"/>
            <a:r>
              <a:rPr sz="2667" spc="7" dirty="0">
                <a:solidFill>
                  <a:srgbClr val="002A5C"/>
                </a:solidFill>
                <a:latin typeface="Times New Roman"/>
                <a:cs typeface="Times New Roman"/>
              </a:rPr>
              <a:t>ODD</a:t>
            </a:r>
            <a:endParaRPr sz="2667">
              <a:solidFill>
                <a:prstClr val="black"/>
              </a:solidFill>
              <a:latin typeface="Times New Roman"/>
              <a:cs typeface="Times New Roman"/>
            </a:endParaRPr>
          </a:p>
        </p:txBody>
      </p:sp>
      <p:sp>
        <p:nvSpPr>
          <p:cNvPr id="5" name="object 5"/>
          <p:cNvSpPr/>
          <p:nvPr/>
        </p:nvSpPr>
        <p:spPr>
          <a:xfrm>
            <a:off x="1310663" y="1970929"/>
            <a:ext cx="1295267" cy="1067737"/>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4176589" y="1916515"/>
            <a:ext cx="1735675" cy="1184997"/>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txBox="1"/>
          <p:nvPr/>
        </p:nvSpPr>
        <p:spPr>
          <a:xfrm>
            <a:off x="3717600" y="1684199"/>
            <a:ext cx="2681393" cy="1938992"/>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spcBef>
                <a:spcPts val="13"/>
              </a:spcBef>
            </a:pPr>
            <a:endParaRPr sz="4067">
              <a:solidFill>
                <a:prstClr val="black"/>
              </a:solidFill>
              <a:latin typeface="Times New Roman"/>
              <a:cs typeface="Times New Roman"/>
            </a:endParaRPr>
          </a:p>
          <a:p>
            <a:pPr marL="848339" defTabSz="1219170"/>
            <a:r>
              <a:rPr sz="2667" dirty="0">
                <a:solidFill>
                  <a:srgbClr val="002A5C"/>
                </a:solidFill>
                <a:latin typeface="Times New Roman"/>
                <a:cs typeface="Times New Roman"/>
              </a:rPr>
              <a:t>OEDR</a:t>
            </a:r>
            <a:endParaRPr sz="2667">
              <a:solidFill>
                <a:prstClr val="black"/>
              </a:solidFill>
              <a:latin typeface="Times New Roman"/>
              <a:cs typeface="Times New Roman"/>
            </a:endParaRPr>
          </a:p>
        </p:txBody>
      </p:sp>
      <p:sp>
        <p:nvSpPr>
          <p:cNvPr id="8" name="object 8"/>
          <p:cNvSpPr txBox="1"/>
          <p:nvPr/>
        </p:nvSpPr>
        <p:spPr>
          <a:xfrm>
            <a:off x="6833633" y="1698643"/>
            <a:ext cx="2681393" cy="1959447"/>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4200">
              <a:solidFill>
                <a:prstClr val="black"/>
              </a:solidFill>
              <a:latin typeface="Times New Roman"/>
              <a:cs typeface="Times New Roman"/>
            </a:endParaRPr>
          </a:p>
          <a:p>
            <a:pPr marL="656150" defTabSz="1219170"/>
            <a:r>
              <a:rPr sz="2667" spc="-7" dirty="0">
                <a:solidFill>
                  <a:srgbClr val="002A5C"/>
                </a:solidFill>
                <a:latin typeface="Times New Roman"/>
                <a:cs typeface="Times New Roman"/>
              </a:rPr>
              <a:t>Fallback</a:t>
            </a:r>
            <a:endParaRPr sz="2667">
              <a:solidFill>
                <a:prstClr val="black"/>
              </a:solidFill>
              <a:latin typeface="Times New Roman"/>
              <a:cs typeface="Times New Roman"/>
            </a:endParaRPr>
          </a:p>
        </p:txBody>
      </p:sp>
      <p:sp>
        <p:nvSpPr>
          <p:cNvPr id="9" name="object 9"/>
          <p:cNvSpPr/>
          <p:nvPr/>
        </p:nvSpPr>
        <p:spPr>
          <a:xfrm>
            <a:off x="7315284" y="2074422"/>
            <a:ext cx="1676400" cy="850900"/>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0" name="object 10"/>
          <p:cNvSpPr txBox="1"/>
          <p:nvPr/>
        </p:nvSpPr>
        <p:spPr>
          <a:xfrm>
            <a:off x="3732702" y="4226733"/>
            <a:ext cx="2681393" cy="1938992"/>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spcBef>
                <a:spcPts val="13"/>
              </a:spcBef>
            </a:pPr>
            <a:endParaRPr sz="4067">
              <a:solidFill>
                <a:prstClr val="black"/>
              </a:solidFill>
              <a:latin typeface="Times New Roman"/>
              <a:cs typeface="Times New Roman"/>
            </a:endParaRPr>
          </a:p>
          <a:p>
            <a:pPr marL="418243" defTabSz="1219170"/>
            <a:r>
              <a:rPr sz="2667" spc="-7" dirty="0">
                <a:solidFill>
                  <a:srgbClr val="002A5C"/>
                </a:solidFill>
                <a:latin typeface="Times New Roman"/>
                <a:cs typeface="Times New Roman"/>
              </a:rPr>
              <a:t>Cybersecurity</a:t>
            </a:r>
            <a:endParaRPr sz="2667">
              <a:solidFill>
                <a:prstClr val="black"/>
              </a:solidFill>
              <a:latin typeface="Times New Roman"/>
              <a:cs typeface="Times New Roman"/>
            </a:endParaRPr>
          </a:p>
        </p:txBody>
      </p:sp>
      <p:sp>
        <p:nvSpPr>
          <p:cNvPr id="11" name="object 11"/>
          <p:cNvSpPr/>
          <p:nvPr/>
        </p:nvSpPr>
        <p:spPr>
          <a:xfrm>
            <a:off x="4077537" y="4560571"/>
            <a:ext cx="2082395" cy="984416"/>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1418503" y="4438004"/>
            <a:ext cx="1040959" cy="1191984"/>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txBox="1"/>
          <p:nvPr/>
        </p:nvSpPr>
        <p:spPr>
          <a:xfrm>
            <a:off x="626450" y="4226734"/>
            <a:ext cx="2681393" cy="1969770"/>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spcBef>
                <a:spcPts val="47"/>
              </a:spcBef>
            </a:pPr>
            <a:endParaRPr sz="4267">
              <a:solidFill>
                <a:prstClr val="black"/>
              </a:solidFill>
              <a:latin typeface="Times New Roman"/>
              <a:cs typeface="Times New Roman"/>
            </a:endParaRPr>
          </a:p>
          <a:p>
            <a:pPr marL="432636" defTabSz="1219170">
              <a:spcBef>
                <a:spcPts val="7"/>
              </a:spcBef>
            </a:pPr>
            <a:r>
              <a:rPr sz="2667" spc="-7" dirty="0">
                <a:solidFill>
                  <a:srgbClr val="002A5C"/>
                </a:solidFill>
                <a:latin typeface="Times New Roman"/>
                <a:cs typeface="Times New Roman"/>
              </a:rPr>
              <a:t>Traffic</a:t>
            </a:r>
            <a:r>
              <a:rPr sz="2667" spc="-27" dirty="0">
                <a:solidFill>
                  <a:srgbClr val="002A5C"/>
                </a:solidFill>
                <a:latin typeface="Times New Roman"/>
                <a:cs typeface="Times New Roman"/>
              </a:rPr>
              <a:t> </a:t>
            </a:r>
            <a:r>
              <a:rPr sz="2667" dirty="0">
                <a:solidFill>
                  <a:srgbClr val="002A5C"/>
                </a:solidFill>
                <a:latin typeface="Times New Roman"/>
                <a:cs typeface="Times New Roman"/>
              </a:rPr>
              <a:t>Laws</a:t>
            </a:r>
            <a:endParaRPr sz="2667">
              <a:solidFill>
                <a:prstClr val="black"/>
              </a:solidFill>
              <a:latin typeface="Times New Roman"/>
              <a:cs typeface="Times New Roman"/>
            </a:endParaRPr>
          </a:p>
        </p:txBody>
      </p:sp>
      <p:sp>
        <p:nvSpPr>
          <p:cNvPr id="14" name="object 14"/>
          <p:cNvSpPr/>
          <p:nvPr/>
        </p:nvSpPr>
        <p:spPr>
          <a:xfrm>
            <a:off x="7306429" y="4535670"/>
            <a:ext cx="1557867" cy="1033780"/>
          </a:xfrm>
          <a:custGeom>
            <a:avLst/>
            <a:gdLst/>
            <a:ahLst/>
            <a:cxnLst/>
            <a:rect l="l" t="t" r="r" b="b"/>
            <a:pathLst>
              <a:path w="1168400" h="775335">
                <a:moveTo>
                  <a:pt x="0" y="129165"/>
                </a:moveTo>
                <a:lnTo>
                  <a:pt x="10150" y="78888"/>
                </a:lnTo>
                <a:lnTo>
                  <a:pt x="37831" y="37831"/>
                </a:lnTo>
                <a:lnTo>
                  <a:pt x="78888" y="10150"/>
                </a:lnTo>
                <a:lnTo>
                  <a:pt x="129165" y="0"/>
                </a:lnTo>
                <a:lnTo>
                  <a:pt x="1039105" y="0"/>
                </a:lnTo>
                <a:lnTo>
                  <a:pt x="1089381" y="10150"/>
                </a:lnTo>
                <a:lnTo>
                  <a:pt x="1130438" y="37831"/>
                </a:lnTo>
                <a:lnTo>
                  <a:pt x="1158119" y="78888"/>
                </a:lnTo>
                <a:lnTo>
                  <a:pt x="1168270" y="129165"/>
                </a:lnTo>
                <a:lnTo>
                  <a:pt x="1168270" y="645807"/>
                </a:lnTo>
                <a:lnTo>
                  <a:pt x="1158119" y="696084"/>
                </a:lnTo>
                <a:lnTo>
                  <a:pt x="1130438" y="737141"/>
                </a:lnTo>
                <a:lnTo>
                  <a:pt x="1089381" y="764822"/>
                </a:lnTo>
                <a:lnTo>
                  <a:pt x="1039105" y="774973"/>
                </a:lnTo>
                <a:lnTo>
                  <a:pt x="129165" y="774973"/>
                </a:lnTo>
                <a:lnTo>
                  <a:pt x="78888" y="764822"/>
                </a:lnTo>
                <a:lnTo>
                  <a:pt x="37831" y="737141"/>
                </a:lnTo>
                <a:lnTo>
                  <a:pt x="10150" y="696084"/>
                </a:lnTo>
                <a:lnTo>
                  <a:pt x="0" y="645807"/>
                </a:lnTo>
                <a:lnTo>
                  <a:pt x="0" y="129165"/>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7837058" y="4702163"/>
            <a:ext cx="97367" cy="508000"/>
          </a:xfrm>
          <a:custGeom>
            <a:avLst/>
            <a:gdLst/>
            <a:ahLst/>
            <a:cxnLst/>
            <a:rect l="l" t="t" r="r" b="b"/>
            <a:pathLst>
              <a:path w="73025" h="381000">
                <a:moveTo>
                  <a:pt x="73025" y="381000"/>
                </a:moveTo>
                <a:lnTo>
                  <a:pt x="71474" y="326380"/>
                </a:lnTo>
                <a:lnTo>
                  <a:pt x="68957" y="272653"/>
                </a:lnTo>
                <a:lnTo>
                  <a:pt x="64504" y="220712"/>
                </a:lnTo>
                <a:lnTo>
                  <a:pt x="57150" y="171450"/>
                </a:lnTo>
                <a:lnTo>
                  <a:pt x="43085" y="117871"/>
                </a:lnTo>
                <a:lnTo>
                  <a:pt x="24010" y="61912"/>
                </a:lnTo>
                <a:lnTo>
                  <a:pt x="7218" y="17859"/>
                </a:lnTo>
                <a:lnTo>
                  <a:pt x="0" y="0"/>
                </a:lnTo>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8140997" y="4702163"/>
            <a:ext cx="97367" cy="508000"/>
          </a:xfrm>
          <a:custGeom>
            <a:avLst/>
            <a:gdLst/>
            <a:ahLst/>
            <a:cxnLst/>
            <a:rect l="l" t="t" r="r" b="b"/>
            <a:pathLst>
              <a:path w="73025" h="381000">
                <a:moveTo>
                  <a:pt x="73025" y="381000"/>
                </a:moveTo>
                <a:lnTo>
                  <a:pt x="71474" y="326380"/>
                </a:lnTo>
                <a:lnTo>
                  <a:pt x="68957" y="272653"/>
                </a:lnTo>
                <a:lnTo>
                  <a:pt x="64504" y="220712"/>
                </a:lnTo>
                <a:lnTo>
                  <a:pt x="57150" y="171450"/>
                </a:lnTo>
                <a:lnTo>
                  <a:pt x="43085" y="117871"/>
                </a:lnTo>
                <a:lnTo>
                  <a:pt x="24010" y="61912"/>
                </a:lnTo>
                <a:lnTo>
                  <a:pt x="7218" y="17859"/>
                </a:lnTo>
                <a:lnTo>
                  <a:pt x="0" y="0"/>
                </a:lnTo>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7989026" y="4696531"/>
            <a:ext cx="97367" cy="508000"/>
          </a:xfrm>
          <a:custGeom>
            <a:avLst/>
            <a:gdLst/>
            <a:ahLst/>
            <a:cxnLst/>
            <a:rect l="l" t="t" r="r" b="b"/>
            <a:pathLst>
              <a:path w="73025" h="381000">
                <a:moveTo>
                  <a:pt x="73025" y="381000"/>
                </a:moveTo>
                <a:lnTo>
                  <a:pt x="71474" y="326380"/>
                </a:lnTo>
                <a:lnTo>
                  <a:pt x="68957" y="272653"/>
                </a:lnTo>
                <a:lnTo>
                  <a:pt x="64504" y="220712"/>
                </a:lnTo>
                <a:lnTo>
                  <a:pt x="57150" y="171450"/>
                </a:lnTo>
                <a:lnTo>
                  <a:pt x="43085" y="117871"/>
                </a:lnTo>
                <a:lnTo>
                  <a:pt x="24010" y="61912"/>
                </a:lnTo>
                <a:lnTo>
                  <a:pt x="7218" y="17859"/>
                </a:lnTo>
                <a:lnTo>
                  <a:pt x="0" y="0"/>
                </a:lnTo>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8662344" y="4915818"/>
            <a:ext cx="116025" cy="131889"/>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8633207" y="4668149"/>
            <a:ext cx="179847" cy="196788"/>
          </a:xfrm>
          <a:prstGeom prst="rect">
            <a:avLst/>
          </a:prstGeom>
          <a:blipFill>
            <a:blip r:embed="rId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0" name="object 20"/>
          <p:cNvSpPr/>
          <p:nvPr/>
        </p:nvSpPr>
        <p:spPr>
          <a:xfrm>
            <a:off x="8342859" y="4662697"/>
            <a:ext cx="228600" cy="60960"/>
          </a:xfrm>
          <a:custGeom>
            <a:avLst/>
            <a:gdLst/>
            <a:ahLst/>
            <a:cxnLst/>
            <a:rect l="l" t="t" r="r" b="b"/>
            <a:pathLst>
              <a:path w="171450" h="45720">
                <a:moveTo>
                  <a:pt x="0" y="0"/>
                </a:moveTo>
                <a:lnTo>
                  <a:pt x="170976" y="0"/>
                </a:lnTo>
                <a:lnTo>
                  <a:pt x="170976"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21" name="object 21"/>
          <p:cNvSpPr/>
          <p:nvPr/>
        </p:nvSpPr>
        <p:spPr>
          <a:xfrm>
            <a:off x="8342859" y="4809432"/>
            <a:ext cx="228600" cy="60960"/>
          </a:xfrm>
          <a:custGeom>
            <a:avLst/>
            <a:gdLst/>
            <a:ahLst/>
            <a:cxnLst/>
            <a:rect l="l" t="t" r="r" b="b"/>
            <a:pathLst>
              <a:path w="171450" h="45720">
                <a:moveTo>
                  <a:pt x="0" y="0"/>
                </a:moveTo>
                <a:lnTo>
                  <a:pt x="170976" y="0"/>
                </a:lnTo>
                <a:lnTo>
                  <a:pt x="170976"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22" name="object 22"/>
          <p:cNvSpPr/>
          <p:nvPr/>
        </p:nvSpPr>
        <p:spPr>
          <a:xfrm>
            <a:off x="8342859" y="4913277"/>
            <a:ext cx="228600" cy="0"/>
          </a:xfrm>
          <a:custGeom>
            <a:avLst/>
            <a:gdLst/>
            <a:ahLst/>
            <a:cxnLst/>
            <a:rect l="l" t="t" r="r" b="b"/>
            <a:pathLst>
              <a:path w="171450">
                <a:moveTo>
                  <a:pt x="0" y="0"/>
                </a:moveTo>
                <a:lnTo>
                  <a:pt x="170976" y="0"/>
                </a:lnTo>
              </a:path>
            </a:pathLst>
          </a:custGeom>
          <a:ln w="45719">
            <a:solidFill>
              <a:srgbClr val="FFFFFF"/>
            </a:solidFill>
          </a:ln>
        </p:spPr>
        <p:txBody>
          <a:bodyPr wrap="square" lIns="0" tIns="0" rIns="0" bIns="0" rtlCol="0"/>
          <a:lstStyle/>
          <a:p>
            <a:pPr defTabSz="1219170"/>
            <a:endParaRPr sz="2400">
              <a:solidFill>
                <a:prstClr val="black"/>
              </a:solidFill>
              <a:latin typeface="Calibri"/>
            </a:endParaRPr>
          </a:p>
        </p:txBody>
      </p:sp>
      <p:sp>
        <p:nvSpPr>
          <p:cNvPr id="23" name="object 23"/>
          <p:cNvSpPr/>
          <p:nvPr/>
        </p:nvSpPr>
        <p:spPr>
          <a:xfrm>
            <a:off x="8342859" y="4882797"/>
            <a:ext cx="228600" cy="60960"/>
          </a:xfrm>
          <a:custGeom>
            <a:avLst/>
            <a:gdLst/>
            <a:ahLst/>
            <a:cxnLst/>
            <a:rect l="l" t="t" r="r" b="b"/>
            <a:pathLst>
              <a:path w="171450" h="45720">
                <a:moveTo>
                  <a:pt x="0" y="0"/>
                </a:moveTo>
                <a:lnTo>
                  <a:pt x="170976" y="0"/>
                </a:lnTo>
                <a:lnTo>
                  <a:pt x="170976"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24" name="object 24"/>
          <p:cNvSpPr/>
          <p:nvPr/>
        </p:nvSpPr>
        <p:spPr>
          <a:xfrm>
            <a:off x="8342859" y="4956163"/>
            <a:ext cx="228600" cy="60960"/>
          </a:xfrm>
          <a:custGeom>
            <a:avLst/>
            <a:gdLst/>
            <a:ahLst/>
            <a:cxnLst/>
            <a:rect l="l" t="t" r="r" b="b"/>
            <a:pathLst>
              <a:path w="171450" h="45720">
                <a:moveTo>
                  <a:pt x="0" y="45719"/>
                </a:moveTo>
                <a:lnTo>
                  <a:pt x="170976" y="45719"/>
                </a:lnTo>
                <a:lnTo>
                  <a:pt x="170976" y="0"/>
                </a:lnTo>
                <a:lnTo>
                  <a:pt x="0" y="0"/>
                </a:lnTo>
                <a:lnTo>
                  <a:pt x="0" y="45719"/>
                </a:lnTo>
                <a:close/>
              </a:path>
            </a:pathLst>
          </a:custGeom>
          <a:solidFill>
            <a:srgbClr val="FFFFFF"/>
          </a:solidFill>
        </p:spPr>
        <p:txBody>
          <a:bodyPr wrap="square" lIns="0" tIns="0" rIns="0" bIns="0" rtlCol="0"/>
          <a:lstStyle/>
          <a:p>
            <a:pPr defTabSz="1219170"/>
            <a:endParaRPr sz="2400">
              <a:solidFill>
                <a:prstClr val="black"/>
              </a:solidFill>
              <a:latin typeface="Calibri"/>
            </a:endParaRPr>
          </a:p>
        </p:txBody>
      </p:sp>
      <p:sp>
        <p:nvSpPr>
          <p:cNvPr id="25" name="object 25"/>
          <p:cNvSpPr/>
          <p:nvPr/>
        </p:nvSpPr>
        <p:spPr>
          <a:xfrm>
            <a:off x="8342859" y="4956163"/>
            <a:ext cx="228600" cy="60960"/>
          </a:xfrm>
          <a:custGeom>
            <a:avLst/>
            <a:gdLst/>
            <a:ahLst/>
            <a:cxnLst/>
            <a:rect l="l" t="t" r="r" b="b"/>
            <a:pathLst>
              <a:path w="171450" h="45720">
                <a:moveTo>
                  <a:pt x="0" y="0"/>
                </a:moveTo>
                <a:lnTo>
                  <a:pt x="170976" y="0"/>
                </a:lnTo>
                <a:lnTo>
                  <a:pt x="170976"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26" name="object 26"/>
          <p:cNvSpPr/>
          <p:nvPr/>
        </p:nvSpPr>
        <p:spPr>
          <a:xfrm>
            <a:off x="8342859" y="4766544"/>
            <a:ext cx="228600" cy="0"/>
          </a:xfrm>
          <a:custGeom>
            <a:avLst/>
            <a:gdLst/>
            <a:ahLst/>
            <a:cxnLst/>
            <a:rect l="l" t="t" r="r" b="b"/>
            <a:pathLst>
              <a:path w="171450">
                <a:moveTo>
                  <a:pt x="0" y="0"/>
                </a:moveTo>
                <a:lnTo>
                  <a:pt x="170976" y="0"/>
                </a:lnTo>
              </a:path>
            </a:pathLst>
          </a:custGeom>
          <a:ln w="45718">
            <a:solidFill>
              <a:srgbClr val="FFFFFF"/>
            </a:solidFill>
          </a:ln>
        </p:spPr>
        <p:txBody>
          <a:bodyPr wrap="square" lIns="0" tIns="0" rIns="0" bIns="0" rtlCol="0"/>
          <a:lstStyle/>
          <a:p>
            <a:pPr defTabSz="1219170"/>
            <a:endParaRPr sz="2400">
              <a:solidFill>
                <a:prstClr val="black"/>
              </a:solidFill>
              <a:latin typeface="Calibri"/>
            </a:endParaRPr>
          </a:p>
        </p:txBody>
      </p:sp>
      <p:sp>
        <p:nvSpPr>
          <p:cNvPr id="27" name="object 27"/>
          <p:cNvSpPr/>
          <p:nvPr/>
        </p:nvSpPr>
        <p:spPr>
          <a:xfrm>
            <a:off x="8342859" y="4736065"/>
            <a:ext cx="228600" cy="60960"/>
          </a:xfrm>
          <a:custGeom>
            <a:avLst/>
            <a:gdLst/>
            <a:ahLst/>
            <a:cxnLst/>
            <a:rect l="l" t="t" r="r" b="b"/>
            <a:pathLst>
              <a:path w="171450" h="45720">
                <a:moveTo>
                  <a:pt x="0" y="0"/>
                </a:moveTo>
                <a:lnTo>
                  <a:pt x="170976" y="0"/>
                </a:lnTo>
                <a:lnTo>
                  <a:pt x="170976"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28" name="object 28"/>
          <p:cNvSpPr/>
          <p:nvPr/>
        </p:nvSpPr>
        <p:spPr>
          <a:xfrm>
            <a:off x="8342859" y="5024555"/>
            <a:ext cx="228600" cy="60960"/>
          </a:xfrm>
          <a:custGeom>
            <a:avLst/>
            <a:gdLst/>
            <a:ahLst/>
            <a:cxnLst/>
            <a:rect l="l" t="t" r="r" b="b"/>
            <a:pathLst>
              <a:path w="171450" h="45720">
                <a:moveTo>
                  <a:pt x="0" y="45718"/>
                </a:moveTo>
                <a:lnTo>
                  <a:pt x="170976" y="45718"/>
                </a:lnTo>
                <a:lnTo>
                  <a:pt x="170976" y="0"/>
                </a:lnTo>
                <a:lnTo>
                  <a:pt x="0" y="0"/>
                </a:lnTo>
                <a:lnTo>
                  <a:pt x="0" y="45718"/>
                </a:lnTo>
                <a:close/>
              </a:path>
            </a:pathLst>
          </a:custGeom>
          <a:solidFill>
            <a:srgbClr val="FFFFFF"/>
          </a:solidFill>
        </p:spPr>
        <p:txBody>
          <a:bodyPr wrap="square" lIns="0" tIns="0" rIns="0" bIns="0" rtlCol="0"/>
          <a:lstStyle/>
          <a:p>
            <a:pPr defTabSz="1219170"/>
            <a:endParaRPr sz="2400">
              <a:solidFill>
                <a:prstClr val="black"/>
              </a:solidFill>
              <a:latin typeface="Calibri"/>
            </a:endParaRPr>
          </a:p>
        </p:txBody>
      </p:sp>
      <p:sp>
        <p:nvSpPr>
          <p:cNvPr id="29" name="object 29"/>
          <p:cNvSpPr/>
          <p:nvPr/>
        </p:nvSpPr>
        <p:spPr>
          <a:xfrm>
            <a:off x="8342859" y="5024555"/>
            <a:ext cx="228600" cy="60960"/>
          </a:xfrm>
          <a:custGeom>
            <a:avLst/>
            <a:gdLst/>
            <a:ahLst/>
            <a:cxnLst/>
            <a:rect l="l" t="t" r="r" b="b"/>
            <a:pathLst>
              <a:path w="171450" h="45720">
                <a:moveTo>
                  <a:pt x="0" y="0"/>
                </a:moveTo>
                <a:lnTo>
                  <a:pt x="170976" y="0"/>
                </a:lnTo>
                <a:lnTo>
                  <a:pt x="170976"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30" name="object 30"/>
          <p:cNvSpPr/>
          <p:nvPr/>
        </p:nvSpPr>
        <p:spPr>
          <a:xfrm>
            <a:off x="8342859" y="5171287"/>
            <a:ext cx="228600" cy="60960"/>
          </a:xfrm>
          <a:custGeom>
            <a:avLst/>
            <a:gdLst/>
            <a:ahLst/>
            <a:cxnLst/>
            <a:rect l="l" t="t" r="r" b="b"/>
            <a:pathLst>
              <a:path w="171450" h="45720">
                <a:moveTo>
                  <a:pt x="0" y="0"/>
                </a:moveTo>
                <a:lnTo>
                  <a:pt x="170976" y="0"/>
                </a:lnTo>
                <a:lnTo>
                  <a:pt x="170976"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31" name="object 31"/>
          <p:cNvSpPr/>
          <p:nvPr/>
        </p:nvSpPr>
        <p:spPr>
          <a:xfrm>
            <a:off x="8342859" y="5275133"/>
            <a:ext cx="228600" cy="0"/>
          </a:xfrm>
          <a:custGeom>
            <a:avLst/>
            <a:gdLst/>
            <a:ahLst/>
            <a:cxnLst/>
            <a:rect l="l" t="t" r="r" b="b"/>
            <a:pathLst>
              <a:path w="171450">
                <a:moveTo>
                  <a:pt x="0" y="0"/>
                </a:moveTo>
                <a:lnTo>
                  <a:pt x="170976" y="0"/>
                </a:lnTo>
              </a:path>
            </a:pathLst>
          </a:custGeom>
          <a:ln w="45718">
            <a:solidFill>
              <a:srgbClr val="FFFFFF"/>
            </a:solidFill>
          </a:ln>
        </p:spPr>
        <p:txBody>
          <a:bodyPr wrap="square" lIns="0" tIns="0" rIns="0" bIns="0" rtlCol="0"/>
          <a:lstStyle/>
          <a:p>
            <a:pPr defTabSz="1219170"/>
            <a:endParaRPr sz="2400">
              <a:solidFill>
                <a:prstClr val="black"/>
              </a:solidFill>
              <a:latin typeface="Calibri"/>
            </a:endParaRPr>
          </a:p>
        </p:txBody>
      </p:sp>
      <p:sp>
        <p:nvSpPr>
          <p:cNvPr id="32" name="object 32"/>
          <p:cNvSpPr/>
          <p:nvPr/>
        </p:nvSpPr>
        <p:spPr>
          <a:xfrm>
            <a:off x="8342859" y="5244653"/>
            <a:ext cx="228600" cy="60960"/>
          </a:xfrm>
          <a:custGeom>
            <a:avLst/>
            <a:gdLst/>
            <a:ahLst/>
            <a:cxnLst/>
            <a:rect l="l" t="t" r="r" b="b"/>
            <a:pathLst>
              <a:path w="171450" h="45720">
                <a:moveTo>
                  <a:pt x="0" y="0"/>
                </a:moveTo>
                <a:lnTo>
                  <a:pt x="170976" y="0"/>
                </a:lnTo>
                <a:lnTo>
                  <a:pt x="170976"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33" name="object 33"/>
          <p:cNvSpPr/>
          <p:nvPr/>
        </p:nvSpPr>
        <p:spPr>
          <a:xfrm>
            <a:off x="8342859" y="5348499"/>
            <a:ext cx="228600" cy="0"/>
          </a:xfrm>
          <a:custGeom>
            <a:avLst/>
            <a:gdLst/>
            <a:ahLst/>
            <a:cxnLst/>
            <a:rect l="l" t="t" r="r" b="b"/>
            <a:pathLst>
              <a:path w="171450">
                <a:moveTo>
                  <a:pt x="0" y="0"/>
                </a:moveTo>
                <a:lnTo>
                  <a:pt x="170976" y="0"/>
                </a:lnTo>
              </a:path>
            </a:pathLst>
          </a:custGeom>
          <a:ln w="45719">
            <a:solidFill>
              <a:srgbClr val="FFFFFF"/>
            </a:solidFill>
          </a:ln>
        </p:spPr>
        <p:txBody>
          <a:bodyPr wrap="square" lIns="0" tIns="0" rIns="0" bIns="0" rtlCol="0"/>
          <a:lstStyle/>
          <a:p>
            <a:pPr defTabSz="1219170"/>
            <a:endParaRPr sz="2400">
              <a:solidFill>
                <a:prstClr val="black"/>
              </a:solidFill>
              <a:latin typeface="Calibri"/>
            </a:endParaRPr>
          </a:p>
        </p:txBody>
      </p:sp>
      <p:sp>
        <p:nvSpPr>
          <p:cNvPr id="34" name="object 34"/>
          <p:cNvSpPr/>
          <p:nvPr/>
        </p:nvSpPr>
        <p:spPr>
          <a:xfrm>
            <a:off x="8342859" y="5318020"/>
            <a:ext cx="228600" cy="60960"/>
          </a:xfrm>
          <a:custGeom>
            <a:avLst/>
            <a:gdLst/>
            <a:ahLst/>
            <a:cxnLst/>
            <a:rect l="l" t="t" r="r" b="b"/>
            <a:pathLst>
              <a:path w="171450" h="45720">
                <a:moveTo>
                  <a:pt x="0" y="0"/>
                </a:moveTo>
                <a:lnTo>
                  <a:pt x="170976" y="0"/>
                </a:lnTo>
                <a:lnTo>
                  <a:pt x="170976"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35" name="object 35"/>
          <p:cNvSpPr/>
          <p:nvPr/>
        </p:nvSpPr>
        <p:spPr>
          <a:xfrm>
            <a:off x="8342859" y="5128400"/>
            <a:ext cx="228600" cy="0"/>
          </a:xfrm>
          <a:custGeom>
            <a:avLst/>
            <a:gdLst/>
            <a:ahLst/>
            <a:cxnLst/>
            <a:rect l="l" t="t" r="r" b="b"/>
            <a:pathLst>
              <a:path w="171450">
                <a:moveTo>
                  <a:pt x="0" y="0"/>
                </a:moveTo>
                <a:lnTo>
                  <a:pt x="170976" y="0"/>
                </a:lnTo>
              </a:path>
            </a:pathLst>
          </a:custGeom>
          <a:ln w="45719">
            <a:solidFill>
              <a:srgbClr val="FFFFFF"/>
            </a:solidFill>
          </a:ln>
        </p:spPr>
        <p:txBody>
          <a:bodyPr wrap="square" lIns="0" tIns="0" rIns="0" bIns="0" rtlCol="0"/>
          <a:lstStyle/>
          <a:p>
            <a:pPr defTabSz="1219170"/>
            <a:endParaRPr sz="2400">
              <a:solidFill>
                <a:prstClr val="black"/>
              </a:solidFill>
              <a:latin typeface="Calibri"/>
            </a:endParaRPr>
          </a:p>
        </p:txBody>
      </p:sp>
      <p:sp>
        <p:nvSpPr>
          <p:cNvPr id="36" name="object 36"/>
          <p:cNvSpPr/>
          <p:nvPr/>
        </p:nvSpPr>
        <p:spPr>
          <a:xfrm>
            <a:off x="8342859" y="5097920"/>
            <a:ext cx="228600" cy="60960"/>
          </a:xfrm>
          <a:custGeom>
            <a:avLst/>
            <a:gdLst/>
            <a:ahLst/>
            <a:cxnLst/>
            <a:rect l="l" t="t" r="r" b="b"/>
            <a:pathLst>
              <a:path w="171450" h="45720">
                <a:moveTo>
                  <a:pt x="0" y="0"/>
                </a:moveTo>
                <a:lnTo>
                  <a:pt x="170976" y="0"/>
                </a:lnTo>
                <a:lnTo>
                  <a:pt x="170976"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37" name="object 37"/>
          <p:cNvSpPr/>
          <p:nvPr/>
        </p:nvSpPr>
        <p:spPr>
          <a:xfrm>
            <a:off x="7388993" y="4662698"/>
            <a:ext cx="332739" cy="354753"/>
          </a:xfrm>
          <a:custGeom>
            <a:avLst/>
            <a:gdLst/>
            <a:ahLst/>
            <a:cxnLst/>
            <a:rect l="l" t="t" r="r" b="b"/>
            <a:pathLst>
              <a:path w="249554" h="266064">
                <a:moveTo>
                  <a:pt x="0" y="132909"/>
                </a:moveTo>
                <a:lnTo>
                  <a:pt x="9793" y="81174"/>
                </a:lnTo>
                <a:lnTo>
                  <a:pt x="36499" y="38928"/>
                </a:lnTo>
                <a:lnTo>
                  <a:pt x="76111" y="10444"/>
                </a:lnTo>
                <a:lnTo>
                  <a:pt x="124618" y="0"/>
                </a:lnTo>
                <a:lnTo>
                  <a:pt x="173125" y="10444"/>
                </a:lnTo>
                <a:lnTo>
                  <a:pt x="212737" y="38928"/>
                </a:lnTo>
                <a:lnTo>
                  <a:pt x="239443" y="81174"/>
                </a:lnTo>
                <a:lnTo>
                  <a:pt x="249237" y="132909"/>
                </a:lnTo>
                <a:lnTo>
                  <a:pt x="239443" y="184643"/>
                </a:lnTo>
                <a:lnTo>
                  <a:pt x="212737" y="226889"/>
                </a:lnTo>
                <a:lnTo>
                  <a:pt x="173125" y="255373"/>
                </a:lnTo>
                <a:lnTo>
                  <a:pt x="124618" y="265818"/>
                </a:lnTo>
                <a:lnTo>
                  <a:pt x="76111" y="255373"/>
                </a:lnTo>
                <a:lnTo>
                  <a:pt x="36499" y="226889"/>
                </a:lnTo>
                <a:lnTo>
                  <a:pt x="9793" y="184643"/>
                </a:lnTo>
                <a:lnTo>
                  <a:pt x="0" y="132909"/>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38" name="object 38"/>
          <p:cNvSpPr/>
          <p:nvPr/>
        </p:nvSpPr>
        <p:spPr>
          <a:xfrm>
            <a:off x="7470349" y="4726497"/>
            <a:ext cx="105416" cy="145088"/>
          </a:xfrm>
          <a:prstGeom prst="rect">
            <a:avLst/>
          </a:prstGeom>
          <a:blipFill>
            <a:blip r:embed="rId9"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9" name="object 39"/>
          <p:cNvSpPr/>
          <p:nvPr/>
        </p:nvSpPr>
        <p:spPr>
          <a:xfrm>
            <a:off x="8120048" y="5243132"/>
            <a:ext cx="81280" cy="208280"/>
          </a:xfrm>
          <a:custGeom>
            <a:avLst/>
            <a:gdLst/>
            <a:ahLst/>
            <a:cxnLst/>
            <a:rect l="l" t="t" r="r" b="b"/>
            <a:pathLst>
              <a:path w="60960" h="156210">
                <a:moveTo>
                  <a:pt x="0" y="0"/>
                </a:moveTo>
                <a:lnTo>
                  <a:pt x="60948" y="0"/>
                </a:lnTo>
                <a:lnTo>
                  <a:pt x="60948" y="155769"/>
                </a:lnTo>
                <a:lnTo>
                  <a:pt x="0" y="15576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40" name="object 40"/>
          <p:cNvSpPr/>
          <p:nvPr/>
        </p:nvSpPr>
        <p:spPr>
          <a:xfrm>
            <a:off x="7431616" y="5158880"/>
            <a:ext cx="353907" cy="281093"/>
          </a:xfrm>
          <a:custGeom>
            <a:avLst/>
            <a:gdLst/>
            <a:ahLst/>
            <a:cxnLst/>
            <a:rect l="l" t="t" r="r" b="b"/>
            <a:pathLst>
              <a:path w="265429" h="210820">
                <a:moveTo>
                  <a:pt x="0" y="0"/>
                </a:moveTo>
                <a:lnTo>
                  <a:pt x="265112" y="0"/>
                </a:lnTo>
                <a:lnTo>
                  <a:pt x="265112" y="210715"/>
                </a:lnTo>
                <a:lnTo>
                  <a:pt x="0" y="210715"/>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41" name="object 41"/>
          <p:cNvSpPr/>
          <p:nvPr/>
        </p:nvSpPr>
        <p:spPr>
          <a:xfrm>
            <a:off x="7667555" y="5222189"/>
            <a:ext cx="60960" cy="83820"/>
          </a:xfrm>
          <a:custGeom>
            <a:avLst/>
            <a:gdLst/>
            <a:ahLst/>
            <a:cxnLst/>
            <a:rect l="l" t="t" r="r" b="b"/>
            <a:pathLst>
              <a:path w="45720" h="62864">
                <a:moveTo>
                  <a:pt x="0" y="0"/>
                </a:moveTo>
                <a:lnTo>
                  <a:pt x="45719" y="0"/>
                </a:lnTo>
                <a:lnTo>
                  <a:pt x="45719" y="62569"/>
                </a:lnTo>
                <a:lnTo>
                  <a:pt x="0" y="6256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42" name="object 42"/>
          <p:cNvSpPr/>
          <p:nvPr/>
        </p:nvSpPr>
        <p:spPr>
          <a:xfrm>
            <a:off x="7503533" y="5325798"/>
            <a:ext cx="94825" cy="94825"/>
          </a:xfrm>
          <a:prstGeom prst="rect">
            <a:avLst/>
          </a:prstGeom>
          <a:blipFill>
            <a:blip r:embed="rId10"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3" name="object 43"/>
          <p:cNvSpPr/>
          <p:nvPr/>
        </p:nvSpPr>
        <p:spPr>
          <a:xfrm>
            <a:off x="7501467" y="5222188"/>
            <a:ext cx="107527" cy="60960"/>
          </a:xfrm>
          <a:custGeom>
            <a:avLst/>
            <a:gdLst/>
            <a:ahLst/>
            <a:cxnLst/>
            <a:rect l="l" t="t" r="r" b="b"/>
            <a:pathLst>
              <a:path w="80645" h="45720">
                <a:moveTo>
                  <a:pt x="0" y="0"/>
                </a:moveTo>
                <a:lnTo>
                  <a:pt x="80169" y="0"/>
                </a:lnTo>
                <a:lnTo>
                  <a:pt x="80169" y="45719"/>
                </a:lnTo>
                <a:lnTo>
                  <a:pt x="0" y="45719"/>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44" name="object 44"/>
          <p:cNvSpPr/>
          <p:nvPr/>
        </p:nvSpPr>
        <p:spPr>
          <a:xfrm>
            <a:off x="7667555" y="5321665"/>
            <a:ext cx="60960" cy="60960"/>
          </a:xfrm>
          <a:custGeom>
            <a:avLst/>
            <a:gdLst/>
            <a:ahLst/>
            <a:cxnLst/>
            <a:rect l="l" t="t" r="r" b="b"/>
            <a:pathLst>
              <a:path w="45720" h="45720">
                <a:moveTo>
                  <a:pt x="0" y="45719"/>
                </a:moveTo>
                <a:lnTo>
                  <a:pt x="22859" y="0"/>
                </a:lnTo>
                <a:lnTo>
                  <a:pt x="45719" y="45719"/>
                </a:lnTo>
                <a:lnTo>
                  <a:pt x="0" y="45719"/>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45" name="object 45"/>
          <p:cNvSpPr/>
          <p:nvPr/>
        </p:nvSpPr>
        <p:spPr>
          <a:xfrm>
            <a:off x="8633207" y="5111317"/>
            <a:ext cx="179847" cy="196788"/>
          </a:xfrm>
          <a:prstGeom prst="rect">
            <a:avLst/>
          </a:prstGeom>
          <a:blipFill>
            <a:blip r:embed="rId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6" name="object 46"/>
          <p:cNvSpPr/>
          <p:nvPr/>
        </p:nvSpPr>
        <p:spPr>
          <a:xfrm>
            <a:off x="8337985" y="5862553"/>
            <a:ext cx="312039" cy="245171"/>
          </a:xfrm>
          <a:prstGeom prst="rect">
            <a:avLst/>
          </a:prstGeom>
          <a:blipFill>
            <a:blip r:embed="rId11"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7" name="object 47"/>
          <p:cNvSpPr txBox="1"/>
          <p:nvPr/>
        </p:nvSpPr>
        <p:spPr>
          <a:xfrm>
            <a:off x="9566561" y="4338194"/>
            <a:ext cx="2625439" cy="1709356"/>
          </a:xfrm>
          <a:prstGeom prst="rect">
            <a:avLst/>
          </a:prstGeom>
          <a:ln w="12700">
            <a:solidFill>
              <a:srgbClr val="000000"/>
            </a:solidFill>
          </a:ln>
        </p:spPr>
        <p:txBody>
          <a:bodyPr vert="horz" wrap="square" lIns="0" tIns="67733" rIns="0" bIns="0" rtlCol="0">
            <a:spAutoFit/>
          </a:bodyPr>
          <a:lstStyle/>
          <a:p>
            <a:pPr marL="33866" marR="23706" defTabSz="1219170"/>
            <a:r>
              <a:rPr lang="en-US" sz="1333" dirty="0" smtClean="0">
                <a:solidFill>
                  <a:prstClr val="black"/>
                </a:solidFill>
                <a:latin typeface="Arial"/>
                <a:cs typeface="Arial"/>
              </a:rPr>
              <a:t>HMI</a:t>
            </a:r>
            <a:r>
              <a:rPr lang="ja-JP" altLang="en-US" sz="1333" dirty="0" smtClean="0">
                <a:solidFill>
                  <a:prstClr val="black"/>
                </a:solidFill>
                <a:latin typeface="Arial"/>
                <a:cs typeface="Arial"/>
              </a:rPr>
              <a:t>で表示すべき項目（ユーザーを知らせるべきこと）：</a:t>
            </a:r>
            <a:endParaRPr lang="en-US" sz="1333" dirty="0" smtClean="0">
              <a:solidFill>
                <a:prstClr val="black"/>
              </a:solidFill>
              <a:latin typeface="Arial"/>
              <a:cs typeface="Arial"/>
            </a:endParaRPr>
          </a:p>
          <a:p>
            <a:pPr marL="33866" marR="23706" defTabSz="1219170"/>
            <a:r>
              <a:rPr sz="1333" dirty="0" smtClean="0">
                <a:solidFill>
                  <a:prstClr val="black"/>
                </a:solidFill>
                <a:latin typeface="Arial"/>
                <a:cs typeface="Arial"/>
              </a:rPr>
              <a:t>(</a:t>
            </a:r>
            <a:r>
              <a:rPr sz="1333" dirty="0">
                <a:solidFill>
                  <a:prstClr val="black"/>
                </a:solidFill>
                <a:latin typeface="Arial"/>
                <a:cs typeface="Arial"/>
              </a:rPr>
              <a:t>whether </a:t>
            </a:r>
            <a:r>
              <a:rPr sz="1333" dirty="0">
                <a:solidFill>
                  <a:srgbClr val="FF0000"/>
                </a:solidFill>
                <a:latin typeface="Arial"/>
                <a:cs typeface="Arial"/>
              </a:rPr>
              <a:t>all sensors </a:t>
            </a:r>
            <a:r>
              <a:rPr sz="1333" dirty="0">
                <a:solidFill>
                  <a:prstClr val="black"/>
                </a:solidFill>
                <a:latin typeface="Arial"/>
                <a:cs typeface="Arial"/>
              </a:rPr>
              <a:t>are </a:t>
            </a:r>
            <a:r>
              <a:rPr sz="1333" dirty="0">
                <a:solidFill>
                  <a:srgbClr val="FF0000"/>
                </a:solidFill>
                <a:latin typeface="Arial"/>
                <a:cs typeface="Arial"/>
              </a:rPr>
              <a:t>operational</a:t>
            </a:r>
            <a:r>
              <a:rPr sz="1333" dirty="0">
                <a:solidFill>
                  <a:prstClr val="black"/>
                </a:solidFill>
                <a:latin typeface="Arial"/>
                <a:cs typeface="Arial"/>
              </a:rPr>
              <a:t>, </a:t>
            </a:r>
            <a:endParaRPr lang="en-US" sz="1333" dirty="0" smtClean="0">
              <a:solidFill>
                <a:prstClr val="black"/>
              </a:solidFill>
              <a:latin typeface="Arial"/>
              <a:cs typeface="Arial"/>
            </a:endParaRPr>
          </a:p>
          <a:p>
            <a:pPr marL="33866" marR="23706" defTabSz="1219170"/>
            <a:r>
              <a:rPr sz="1333" dirty="0" smtClean="0">
                <a:solidFill>
                  <a:prstClr val="black"/>
                </a:solidFill>
                <a:latin typeface="Arial"/>
                <a:cs typeface="Arial"/>
              </a:rPr>
              <a:t>what</a:t>
            </a:r>
            <a:r>
              <a:rPr lang="ja-JP" altLang="en-US" sz="1333" dirty="0" smtClean="0">
                <a:solidFill>
                  <a:prstClr val="black"/>
                </a:solidFill>
                <a:latin typeface="Arial"/>
                <a:cs typeface="Arial"/>
              </a:rPr>
              <a:t> </a:t>
            </a:r>
            <a:r>
              <a:rPr lang="en-US" altLang="ja-JP" sz="1333" dirty="0" smtClean="0">
                <a:solidFill>
                  <a:prstClr val="black"/>
                </a:solidFill>
                <a:latin typeface="Arial"/>
                <a:cs typeface="Arial"/>
              </a:rPr>
              <a:t>the </a:t>
            </a:r>
            <a:r>
              <a:rPr sz="1333" dirty="0" smtClean="0">
                <a:solidFill>
                  <a:srgbClr val="FF0000"/>
                </a:solidFill>
                <a:latin typeface="Arial"/>
                <a:cs typeface="Arial"/>
              </a:rPr>
              <a:t>current </a:t>
            </a:r>
            <a:r>
              <a:rPr sz="1333" dirty="0">
                <a:solidFill>
                  <a:srgbClr val="FF0000"/>
                </a:solidFill>
                <a:latin typeface="Arial"/>
                <a:cs typeface="Arial"/>
              </a:rPr>
              <a:t>motion plans </a:t>
            </a:r>
            <a:r>
              <a:rPr sz="1333" dirty="0">
                <a:solidFill>
                  <a:prstClr val="black"/>
                </a:solidFill>
                <a:latin typeface="Arial"/>
                <a:cs typeface="Arial"/>
              </a:rPr>
              <a:t>are, </a:t>
            </a:r>
            <a:r>
              <a:rPr sz="1333" dirty="0">
                <a:solidFill>
                  <a:srgbClr val="FF0000"/>
                </a:solidFill>
                <a:latin typeface="Arial"/>
                <a:cs typeface="Arial"/>
              </a:rPr>
              <a:t>which objects </a:t>
            </a:r>
            <a:r>
              <a:rPr sz="1333" dirty="0">
                <a:solidFill>
                  <a:prstClr val="black"/>
                </a:solidFill>
                <a:latin typeface="Arial"/>
                <a:cs typeface="Arial"/>
              </a:rPr>
              <a:t>in  the environment are </a:t>
            </a:r>
            <a:r>
              <a:rPr sz="1333" dirty="0">
                <a:solidFill>
                  <a:srgbClr val="FF0000"/>
                </a:solidFill>
                <a:latin typeface="Arial"/>
                <a:cs typeface="Arial"/>
              </a:rPr>
              <a:t>affecting</a:t>
            </a:r>
            <a:r>
              <a:rPr sz="1333" dirty="0">
                <a:solidFill>
                  <a:prstClr val="black"/>
                </a:solidFill>
                <a:latin typeface="Arial"/>
                <a:cs typeface="Arial"/>
              </a:rPr>
              <a:t> our </a:t>
            </a:r>
            <a:r>
              <a:rPr sz="1333" dirty="0">
                <a:solidFill>
                  <a:srgbClr val="FF0000"/>
                </a:solidFill>
                <a:latin typeface="Arial"/>
                <a:cs typeface="Arial"/>
              </a:rPr>
              <a:t>driving</a:t>
            </a:r>
            <a:r>
              <a:rPr sz="1333" dirty="0">
                <a:solidFill>
                  <a:prstClr val="black"/>
                </a:solidFill>
                <a:latin typeface="Arial"/>
                <a:cs typeface="Arial"/>
              </a:rPr>
              <a:t>  </a:t>
            </a:r>
            <a:r>
              <a:rPr sz="1333" dirty="0">
                <a:solidFill>
                  <a:srgbClr val="FF0000"/>
                </a:solidFill>
                <a:latin typeface="Arial"/>
                <a:cs typeface="Arial"/>
              </a:rPr>
              <a:t>behavior</a:t>
            </a:r>
            <a:r>
              <a:rPr sz="1333" dirty="0">
                <a:solidFill>
                  <a:prstClr val="black"/>
                </a:solidFill>
                <a:latin typeface="Arial"/>
                <a:cs typeface="Arial"/>
              </a:rPr>
              <a:t>…)</a:t>
            </a:r>
          </a:p>
        </p:txBody>
      </p:sp>
    </p:spTree>
    <p:extLst>
      <p:ext uri="{BB962C8B-B14F-4D97-AF65-F5344CB8AC3E}">
        <p14:creationId xmlns:p14="http://schemas.microsoft.com/office/powerpoint/2010/main" val="1681189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6866467" cy="571096"/>
          </a:xfrm>
          <a:prstGeom prst="rect">
            <a:avLst/>
          </a:prstGeom>
        </p:spPr>
        <p:txBody>
          <a:bodyPr vert="horz" wrap="square" lIns="0" tIns="16933" rIns="0" bIns="0" rtlCol="0">
            <a:spAutoFit/>
          </a:bodyPr>
          <a:lstStyle/>
          <a:p>
            <a:pPr marL="16933">
              <a:spcBef>
                <a:spcPts val="133"/>
              </a:spcBef>
            </a:pPr>
            <a:r>
              <a:rPr sz="3600" b="0" spc="-7" dirty="0">
                <a:solidFill>
                  <a:srgbClr val="002060"/>
                </a:solidFill>
              </a:rPr>
              <a:t>NHTSA: Testing </a:t>
            </a:r>
            <a:r>
              <a:rPr sz="3600" b="0" dirty="0">
                <a:solidFill>
                  <a:srgbClr val="002060"/>
                </a:solidFill>
              </a:rPr>
              <a:t>&amp; </a:t>
            </a:r>
            <a:r>
              <a:rPr sz="3600" b="0" spc="-7" dirty="0">
                <a:solidFill>
                  <a:srgbClr val="002060"/>
                </a:solidFill>
              </a:rPr>
              <a:t>Crash</a:t>
            </a:r>
            <a:r>
              <a:rPr sz="3600" b="0" spc="-27" dirty="0">
                <a:solidFill>
                  <a:srgbClr val="002060"/>
                </a:solidFill>
              </a:rPr>
              <a:t> </a:t>
            </a:r>
            <a:r>
              <a:rPr sz="3600" b="0" spc="-7" dirty="0">
                <a:solidFill>
                  <a:srgbClr val="002060"/>
                </a:solidFill>
              </a:rPr>
              <a:t>Mitigation</a:t>
            </a:r>
            <a:endParaRPr sz="3600"/>
          </a:p>
        </p:txBody>
      </p:sp>
      <p:sp>
        <p:nvSpPr>
          <p:cNvPr id="3" name="object 3"/>
          <p:cNvSpPr/>
          <p:nvPr/>
        </p:nvSpPr>
        <p:spPr>
          <a:xfrm>
            <a:off x="7328036" y="2100783"/>
            <a:ext cx="2114867" cy="1219312"/>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7019600" y="1913108"/>
            <a:ext cx="2681393" cy="1938992"/>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spcBef>
                <a:spcPts val="13"/>
              </a:spcBef>
            </a:pPr>
            <a:endParaRPr sz="4067">
              <a:solidFill>
                <a:prstClr val="black"/>
              </a:solidFill>
              <a:latin typeface="Times New Roman"/>
              <a:cs typeface="Times New Roman"/>
            </a:endParaRPr>
          </a:p>
          <a:p>
            <a:pPr marL="668850" defTabSz="1219170"/>
            <a:r>
              <a:rPr sz="2667" spc="-7" dirty="0">
                <a:solidFill>
                  <a:srgbClr val="002A5C"/>
                </a:solidFill>
                <a:latin typeface="Times New Roman"/>
                <a:cs typeface="Times New Roman"/>
              </a:rPr>
              <a:t>Post</a:t>
            </a:r>
            <a:r>
              <a:rPr sz="2667" spc="-27" dirty="0">
                <a:solidFill>
                  <a:srgbClr val="002A5C"/>
                </a:solidFill>
                <a:latin typeface="Times New Roman"/>
                <a:cs typeface="Times New Roman"/>
              </a:rPr>
              <a:t> </a:t>
            </a:r>
            <a:r>
              <a:rPr sz="2667" spc="-7" dirty="0">
                <a:solidFill>
                  <a:srgbClr val="002A5C"/>
                </a:solidFill>
                <a:latin typeface="Times New Roman"/>
                <a:cs typeface="Times New Roman"/>
              </a:rPr>
              <a:t>crash</a:t>
            </a:r>
            <a:endParaRPr sz="2667">
              <a:solidFill>
                <a:prstClr val="black"/>
              </a:solidFill>
              <a:latin typeface="Times New Roman"/>
              <a:cs typeface="Times New Roman"/>
            </a:endParaRPr>
          </a:p>
        </p:txBody>
      </p:sp>
      <p:sp>
        <p:nvSpPr>
          <p:cNvPr id="5" name="object 5"/>
          <p:cNvSpPr/>
          <p:nvPr/>
        </p:nvSpPr>
        <p:spPr>
          <a:xfrm>
            <a:off x="6229133" y="4468400"/>
            <a:ext cx="1700169" cy="115368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5679000" y="4186745"/>
            <a:ext cx="2681393" cy="1982466"/>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marL="440256" defTabSz="1219170">
              <a:spcBef>
                <a:spcPts val="1727"/>
              </a:spcBef>
            </a:pPr>
            <a:r>
              <a:rPr sz="2667" spc="-7" dirty="0">
                <a:solidFill>
                  <a:srgbClr val="002A5C"/>
                </a:solidFill>
                <a:latin typeface="Times New Roman"/>
                <a:cs typeface="Times New Roman"/>
              </a:rPr>
              <a:t>Consumer</a:t>
            </a:r>
            <a:r>
              <a:rPr sz="2667" spc="-27" dirty="0">
                <a:solidFill>
                  <a:srgbClr val="002A5C"/>
                </a:solidFill>
                <a:latin typeface="Times New Roman"/>
                <a:cs typeface="Times New Roman"/>
              </a:rPr>
              <a:t> </a:t>
            </a:r>
            <a:r>
              <a:rPr sz="2667" dirty="0">
                <a:solidFill>
                  <a:srgbClr val="002A5C"/>
                </a:solidFill>
                <a:latin typeface="Times New Roman"/>
                <a:cs typeface="Times New Roman"/>
              </a:rPr>
              <a:t>Ed</a:t>
            </a:r>
            <a:endParaRPr sz="2667">
              <a:solidFill>
                <a:prstClr val="black"/>
              </a:solidFill>
              <a:latin typeface="Times New Roman"/>
              <a:cs typeface="Times New Roman"/>
            </a:endParaRPr>
          </a:p>
        </p:txBody>
      </p:sp>
      <p:sp>
        <p:nvSpPr>
          <p:cNvPr id="7" name="object 7"/>
          <p:cNvSpPr txBox="1"/>
          <p:nvPr/>
        </p:nvSpPr>
        <p:spPr>
          <a:xfrm>
            <a:off x="2631728" y="4174117"/>
            <a:ext cx="2681393" cy="1959447"/>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4200">
              <a:solidFill>
                <a:prstClr val="black"/>
              </a:solidFill>
              <a:latin typeface="Times New Roman"/>
              <a:cs typeface="Times New Roman"/>
            </a:endParaRPr>
          </a:p>
          <a:p>
            <a:pPr marL="378451" defTabSz="1219170"/>
            <a:r>
              <a:rPr sz="2667" spc="-7" dirty="0">
                <a:solidFill>
                  <a:srgbClr val="002A5C"/>
                </a:solidFill>
                <a:latin typeface="Times New Roman"/>
                <a:cs typeface="Times New Roman"/>
              </a:rPr>
              <a:t>Data</a:t>
            </a:r>
            <a:r>
              <a:rPr sz="2667" spc="-33" dirty="0">
                <a:solidFill>
                  <a:srgbClr val="002A5C"/>
                </a:solidFill>
                <a:latin typeface="Times New Roman"/>
                <a:cs typeface="Times New Roman"/>
              </a:rPr>
              <a:t> </a:t>
            </a:r>
            <a:r>
              <a:rPr sz="2667" spc="-7" dirty="0">
                <a:solidFill>
                  <a:srgbClr val="002A5C"/>
                </a:solidFill>
                <a:latin typeface="Times New Roman"/>
                <a:cs typeface="Times New Roman"/>
              </a:rPr>
              <a:t>recording</a:t>
            </a:r>
            <a:endParaRPr sz="2667">
              <a:solidFill>
                <a:prstClr val="black"/>
              </a:solidFill>
              <a:latin typeface="Times New Roman"/>
              <a:cs typeface="Times New Roman"/>
            </a:endParaRPr>
          </a:p>
        </p:txBody>
      </p:sp>
      <p:sp>
        <p:nvSpPr>
          <p:cNvPr id="8" name="object 8"/>
          <p:cNvSpPr/>
          <p:nvPr/>
        </p:nvSpPr>
        <p:spPr>
          <a:xfrm>
            <a:off x="3357094" y="4357729"/>
            <a:ext cx="1238127" cy="1329532"/>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txBox="1"/>
          <p:nvPr/>
        </p:nvSpPr>
        <p:spPr>
          <a:xfrm>
            <a:off x="1095174" y="1896498"/>
            <a:ext cx="2681393" cy="1959447"/>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4200">
              <a:solidFill>
                <a:prstClr val="black"/>
              </a:solidFill>
              <a:latin typeface="Times New Roman"/>
              <a:cs typeface="Times New Roman"/>
            </a:endParaRPr>
          </a:p>
          <a:p>
            <a:pPr marL="782300" defTabSz="1219170"/>
            <a:r>
              <a:rPr sz="2667" spc="-7" dirty="0">
                <a:solidFill>
                  <a:srgbClr val="002A5C"/>
                </a:solidFill>
                <a:latin typeface="Times New Roman"/>
                <a:cs typeface="Times New Roman"/>
              </a:rPr>
              <a:t>Testing</a:t>
            </a:r>
            <a:endParaRPr sz="2667">
              <a:solidFill>
                <a:prstClr val="black"/>
              </a:solidFill>
              <a:latin typeface="Times New Roman"/>
              <a:cs typeface="Times New Roman"/>
            </a:endParaRPr>
          </a:p>
        </p:txBody>
      </p:sp>
      <p:sp>
        <p:nvSpPr>
          <p:cNvPr id="10" name="object 10"/>
          <p:cNvSpPr/>
          <p:nvPr/>
        </p:nvSpPr>
        <p:spPr>
          <a:xfrm>
            <a:off x="1869650" y="2064842"/>
            <a:ext cx="1130297" cy="1129917"/>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4705073" y="2092154"/>
            <a:ext cx="1582656" cy="1320863"/>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2" name="object 12"/>
          <p:cNvSpPr txBox="1"/>
          <p:nvPr/>
        </p:nvSpPr>
        <p:spPr>
          <a:xfrm>
            <a:off x="4142448" y="1919948"/>
            <a:ext cx="2681393" cy="1938992"/>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spcBef>
                <a:spcPts val="13"/>
              </a:spcBef>
            </a:pPr>
            <a:endParaRPr sz="4067">
              <a:solidFill>
                <a:prstClr val="black"/>
              </a:solidFill>
              <a:latin typeface="Times New Roman"/>
              <a:cs typeface="Times New Roman"/>
            </a:endParaRPr>
          </a:p>
          <a:p>
            <a:pPr marL="213355" defTabSz="1219170"/>
            <a:r>
              <a:rPr sz="2667" spc="-7" dirty="0">
                <a:solidFill>
                  <a:srgbClr val="002A5C"/>
                </a:solidFill>
                <a:latin typeface="Times New Roman"/>
                <a:cs typeface="Times New Roman"/>
              </a:rPr>
              <a:t>Crashworthiness</a:t>
            </a:r>
            <a:endParaRPr sz="2667">
              <a:solidFill>
                <a:prstClr val="black"/>
              </a:solidFill>
              <a:latin typeface="Times New Roman"/>
              <a:cs typeface="Times New Roman"/>
            </a:endParaRPr>
          </a:p>
        </p:txBody>
      </p:sp>
      <p:sp>
        <p:nvSpPr>
          <p:cNvPr id="13" name="object 13"/>
          <p:cNvSpPr/>
          <p:nvPr/>
        </p:nvSpPr>
        <p:spPr>
          <a:xfrm>
            <a:off x="6482650" y="3549407"/>
            <a:ext cx="312039" cy="245171"/>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2759925" y="3537368"/>
            <a:ext cx="312039" cy="245171"/>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6" name="object 16"/>
          <p:cNvSpPr txBox="1"/>
          <p:nvPr/>
        </p:nvSpPr>
        <p:spPr>
          <a:xfrm>
            <a:off x="8726272" y="4600806"/>
            <a:ext cx="3454400" cy="888875"/>
          </a:xfrm>
          <a:prstGeom prst="rect">
            <a:avLst/>
          </a:prstGeom>
          <a:ln w="12700">
            <a:solidFill>
              <a:srgbClr val="000000"/>
            </a:solidFill>
          </a:ln>
        </p:spPr>
        <p:txBody>
          <a:bodyPr vert="horz" wrap="square" lIns="0" tIns="67733" rIns="0" bIns="0" rtlCol="0">
            <a:spAutoFit/>
          </a:bodyPr>
          <a:lstStyle/>
          <a:p>
            <a:pPr marL="33866" marR="23706" defTabSz="1219170"/>
            <a:r>
              <a:rPr sz="1333" dirty="0" err="1" smtClean="0">
                <a:solidFill>
                  <a:prstClr val="black"/>
                </a:solidFill>
                <a:latin typeface="Arial"/>
                <a:cs typeface="Arial"/>
              </a:rPr>
              <a:t>クラッシュ</a:t>
            </a:r>
            <a:r>
              <a:rPr sz="1333" dirty="0" err="1">
                <a:solidFill>
                  <a:prstClr val="black"/>
                </a:solidFill>
                <a:latin typeface="Arial"/>
                <a:cs typeface="Arial"/>
              </a:rPr>
              <a:t>・ワージネス（英</a:t>
            </a:r>
            <a:r>
              <a:rPr sz="1333" dirty="0">
                <a:solidFill>
                  <a:prstClr val="black"/>
                </a:solidFill>
                <a:latin typeface="Arial"/>
                <a:cs typeface="Arial"/>
              </a:rPr>
              <a:t>:</a:t>
            </a:r>
            <a:r>
              <a:rPr sz="1333" spc="-93" dirty="0">
                <a:solidFill>
                  <a:prstClr val="black"/>
                </a:solidFill>
                <a:latin typeface="Arial"/>
                <a:cs typeface="Arial"/>
              </a:rPr>
              <a:t> </a:t>
            </a:r>
            <a:r>
              <a:rPr sz="1333" spc="-152" dirty="0">
                <a:solidFill>
                  <a:prstClr val="black"/>
                </a:solidFill>
                <a:latin typeface="Arial"/>
                <a:cs typeface="Arial"/>
              </a:rPr>
              <a:t>crashworthiness）  </a:t>
            </a:r>
            <a:r>
              <a:rPr sz="1333" dirty="0">
                <a:solidFill>
                  <a:prstClr val="black"/>
                </a:solidFill>
                <a:latin typeface="Arial"/>
                <a:cs typeface="Arial"/>
              </a:rPr>
              <a:t>とは、飛行機や車両など、特にヘリコプター において、</a:t>
            </a:r>
            <a:r>
              <a:rPr sz="1333" dirty="0">
                <a:solidFill>
                  <a:srgbClr val="FF0000"/>
                </a:solidFill>
                <a:latin typeface="Arial"/>
                <a:cs typeface="Arial"/>
              </a:rPr>
              <a:t>衝突の衝撃</a:t>
            </a:r>
            <a:r>
              <a:rPr sz="1333" dirty="0">
                <a:solidFill>
                  <a:prstClr val="black"/>
                </a:solidFill>
                <a:latin typeface="Arial"/>
                <a:cs typeface="Arial"/>
              </a:rPr>
              <a:t>から</a:t>
            </a:r>
            <a:r>
              <a:rPr sz="1333" dirty="0">
                <a:solidFill>
                  <a:srgbClr val="FF0000"/>
                </a:solidFill>
                <a:latin typeface="Arial"/>
                <a:cs typeface="Arial"/>
              </a:rPr>
              <a:t>乗員の安全性</a:t>
            </a:r>
            <a:r>
              <a:rPr sz="1333" dirty="0">
                <a:solidFill>
                  <a:prstClr val="black"/>
                </a:solidFill>
                <a:latin typeface="Arial"/>
                <a:cs typeface="Arial"/>
              </a:rPr>
              <a:t>を確 保する性能のことである。</a:t>
            </a:r>
          </a:p>
        </p:txBody>
      </p:sp>
      <p:sp>
        <p:nvSpPr>
          <p:cNvPr id="17" name="object 17"/>
          <p:cNvSpPr txBox="1"/>
          <p:nvPr/>
        </p:nvSpPr>
        <p:spPr>
          <a:xfrm>
            <a:off x="1236081" y="1414902"/>
            <a:ext cx="2397433" cy="47863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simulation</a:t>
            </a:r>
            <a:r>
              <a:rPr sz="1333" dirty="0">
                <a:solidFill>
                  <a:prstClr val="black"/>
                </a:solidFill>
                <a:latin typeface="Arial"/>
                <a:cs typeface="Arial"/>
              </a:rPr>
              <a:t>, close track testing, public </a:t>
            </a:r>
            <a:r>
              <a:rPr sz="1333" dirty="0" smtClean="0">
                <a:solidFill>
                  <a:prstClr val="black"/>
                </a:solidFill>
                <a:latin typeface="Arial"/>
                <a:cs typeface="Arial"/>
              </a:rPr>
              <a:t>road</a:t>
            </a:r>
            <a:r>
              <a:rPr lang="en-US" sz="1333" dirty="0" smtClean="0">
                <a:solidFill>
                  <a:prstClr val="black"/>
                </a:solidFill>
                <a:latin typeface="Arial"/>
                <a:cs typeface="Arial"/>
              </a:rPr>
              <a:t> driving</a:t>
            </a:r>
            <a:endParaRPr sz="1333" dirty="0">
              <a:solidFill>
                <a:prstClr val="black"/>
              </a:solidFill>
              <a:latin typeface="Arial"/>
              <a:cs typeface="Arial"/>
            </a:endParaRPr>
          </a:p>
        </p:txBody>
      </p:sp>
      <p:sp>
        <p:nvSpPr>
          <p:cNvPr id="18" name="object 18"/>
          <p:cNvSpPr txBox="1"/>
          <p:nvPr/>
        </p:nvSpPr>
        <p:spPr>
          <a:xfrm>
            <a:off x="4142448" y="908245"/>
            <a:ext cx="4421260" cy="88887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Crashes </a:t>
            </a:r>
            <a:r>
              <a:rPr sz="1333" dirty="0">
                <a:solidFill>
                  <a:prstClr val="black"/>
                </a:solidFill>
                <a:latin typeface="Arial"/>
                <a:cs typeface="Arial"/>
              </a:rPr>
              <a:t>remain a reality of public </a:t>
            </a:r>
            <a:r>
              <a:rPr sz="1333" dirty="0" smtClean="0">
                <a:solidFill>
                  <a:prstClr val="black"/>
                </a:solidFill>
                <a:latin typeface="Arial"/>
                <a:cs typeface="Arial"/>
              </a:rPr>
              <a:t>road</a:t>
            </a:r>
            <a:r>
              <a:rPr lang="en-US" sz="1333" dirty="0" smtClean="0">
                <a:solidFill>
                  <a:prstClr val="black"/>
                </a:solidFill>
                <a:latin typeface="Arial"/>
                <a:cs typeface="Arial"/>
              </a:rPr>
              <a:t> driving</a:t>
            </a:r>
            <a:r>
              <a:rPr sz="1333" spc="-107" dirty="0" smtClean="0">
                <a:solidFill>
                  <a:prstClr val="black"/>
                </a:solidFill>
                <a:latin typeface="Arial"/>
                <a:cs typeface="Arial"/>
              </a:rPr>
              <a:t> </a:t>
            </a:r>
            <a:r>
              <a:rPr sz="1333" dirty="0" smtClean="0">
                <a:solidFill>
                  <a:prstClr val="black"/>
                </a:solidFill>
                <a:latin typeface="Arial"/>
                <a:cs typeface="Arial"/>
              </a:rPr>
              <a:t>and </a:t>
            </a:r>
            <a:r>
              <a:rPr sz="1333" dirty="0">
                <a:solidFill>
                  <a:prstClr val="black"/>
                </a:solidFill>
                <a:latin typeface="Arial"/>
                <a:cs typeface="Arial"/>
              </a:rPr>
              <a:t>autonomy systems that can minimize  crash energy and exceed passenger safety  standards in terms of restraints, airbags, and  crashworthiness should be the</a:t>
            </a:r>
            <a:r>
              <a:rPr sz="1333" spc="-33" dirty="0">
                <a:solidFill>
                  <a:prstClr val="black"/>
                </a:solidFill>
                <a:latin typeface="Arial"/>
                <a:cs typeface="Arial"/>
              </a:rPr>
              <a:t> </a:t>
            </a:r>
            <a:r>
              <a:rPr sz="1333" dirty="0">
                <a:solidFill>
                  <a:prstClr val="black"/>
                </a:solidFill>
                <a:latin typeface="Arial"/>
                <a:cs typeface="Arial"/>
              </a:rPr>
              <a:t>norm</a:t>
            </a:r>
            <a:r>
              <a:rPr sz="1333" dirty="0" smtClean="0">
                <a:solidFill>
                  <a:prstClr val="black"/>
                </a:solidFill>
                <a:latin typeface="Arial"/>
                <a:cs typeface="Arial"/>
              </a:rPr>
              <a:t>.</a:t>
            </a:r>
            <a:endParaRPr sz="1333" dirty="0">
              <a:solidFill>
                <a:prstClr val="black"/>
              </a:solidFill>
              <a:latin typeface="Arial"/>
              <a:cs typeface="Arial"/>
            </a:endParaRPr>
          </a:p>
        </p:txBody>
      </p:sp>
      <p:cxnSp>
        <p:nvCxnSpPr>
          <p:cNvPr id="20" name="直線矢印コネクタ 19"/>
          <p:cNvCxnSpPr>
            <a:stCxn id="12" idx="2"/>
            <a:endCxn id="16" idx="0"/>
          </p:cNvCxnSpPr>
          <p:nvPr/>
        </p:nvCxnSpPr>
        <p:spPr>
          <a:xfrm>
            <a:off x="5483145" y="3858940"/>
            <a:ext cx="4970327" cy="7418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bject 16"/>
          <p:cNvSpPr txBox="1"/>
          <p:nvPr/>
        </p:nvSpPr>
        <p:spPr>
          <a:xfrm>
            <a:off x="9700993" y="1892877"/>
            <a:ext cx="2429333" cy="2007387"/>
          </a:xfrm>
          <a:prstGeom prst="rect">
            <a:avLst/>
          </a:prstGeom>
          <a:ln w="12700">
            <a:solidFill>
              <a:srgbClr val="000000"/>
            </a:solidFill>
          </a:ln>
        </p:spPr>
        <p:txBody>
          <a:bodyPr vert="horz" wrap="square" lIns="0" tIns="67733" rIns="0" bIns="0" rtlCol="0">
            <a:spAutoFit/>
          </a:bodyPr>
          <a:lstStyle/>
          <a:p>
            <a:pPr marL="33866" marR="23706" defTabSz="1219170"/>
            <a:r>
              <a:rPr lang="en-US" altLang="ja-JP" dirty="0"/>
              <a:t>Entities engaging in testing or deployment should consider methods of returning ADSs to a </a:t>
            </a:r>
            <a:r>
              <a:rPr lang="en-US" altLang="ja-JP" dirty="0">
                <a:solidFill>
                  <a:srgbClr val="FF0000"/>
                </a:solidFill>
              </a:rPr>
              <a:t>safe state immediately </a:t>
            </a:r>
            <a:r>
              <a:rPr lang="en-US" altLang="ja-JP" dirty="0"/>
              <a:t>after being involved in a </a:t>
            </a:r>
            <a:r>
              <a:rPr lang="en-US" altLang="ja-JP" dirty="0">
                <a:solidFill>
                  <a:srgbClr val="FF0000"/>
                </a:solidFill>
              </a:rPr>
              <a:t>crash</a:t>
            </a:r>
            <a:r>
              <a:rPr lang="en-US" altLang="ja-JP" dirty="0"/>
              <a:t>.</a:t>
            </a:r>
            <a:endParaRPr sz="1333" u="sng" dirty="0">
              <a:solidFill>
                <a:prstClr val="black"/>
              </a:solidFill>
              <a:latin typeface="Arial"/>
              <a:cs typeface="Arial"/>
            </a:endParaRPr>
          </a:p>
        </p:txBody>
      </p:sp>
      <p:sp>
        <p:nvSpPr>
          <p:cNvPr id="15" name="正方形/長方形 14"/>
          <p:cNvSpPr/>
          <p:nvPr/>
        </p:nvSpPr>
        <p:spPr>
          <a:xfrm>
            <a:off x="8915400" y="553663"/>
            <a:ext cx="3138854" cy="1200329"/>
          </a:xfrm>
          <a:prstGeom prst="rect">
            <a:avLst/>
          </a:prstGeom>
        </p:spPr>
        <p:txBody>
          <a:bodyPr wrap="square">
            <a:spAutoFit/>
          </a:bodyPr>
          <a:lstStyle/>
          <a:p>
            <a:r>
              <a:rPr lang="ja-JP" altLang="en-US" u="sng" dirty="0"/>
              <a:t>https://www.nhtsa.gov/sites/nhtsa.dot.gov/files/documents/13069a-ads2.0_090617_v9a_tag.pdf</a:t>
            </a:r>
          </a:p>
        </p:txBody>
      </p:sp>
    </p:spTree>
    <p:extLst>
      <p:ext uri="{BB962C8B-B14F-4D97-AF65-F5344CB8AC3E}">
        <p14:creationId xmlns:p14="http://schemas.microsoft.com/office/powerpoint/2010/main" val="195549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1811867" cy="571096"/>
          </a:xfrm>
          <a:prstGeom prst="rect">
            <a:avLst/>
          </a:prstGeom>
        </p:spPr>
        <p:txBody>
          <a:bodyPr vert="horz" wrap="square" lIns="0" tIns="16933" rIns="0" bIns="0" rtlCol="0">
            <a:spAutoFit/>
          </a:bodyPr>
          <a:lstStyle/>
          <a:p>
            <a:pPr marL="16933">
              <a:spcBef>
                <a:spcPts val="133"/>
              </a:spcBef>
            </a:pPr>
            <a:r>
              <a:rPr sz="3600" b="0" spc="-7" dirty="0">
                <a:solidFill>
                  <a:srgbClr val="002060"/>
                </a:solidFill>
              </a:rPr>
              <a:t>S</a:t>
            </a:r>
            <a:r>
              <a:rPr sz="3600" b="0" dirty="0">
                <a:solidFill>
                  <a:srgbClr val="002060"/>
                </a:solidFill>
              </a:rPr>
              <a:t>u</a:t>
            </a:r>
            <a:r>
              <a:rPr sz="3600" b="0" spc="-7" dirty="0">
                <a:solidFill>
                  <a:srgbClr val="002060"/>
                </a:solidFill>
              </a:rPr>
              <a:t>mm</a:t>
            </a:r>
            <a:r>
              <a:rPr sz="3600" b="0" dirty="0">
                <a:solidFill>
                  <a:srgbClr val="002060"/>
                </a:solidFill>
              </a:rPr>
              <a:t>ary</a:t>
            </a:r>
            <a:endParaRPr sz="3600"/>
          </a:p>
        </p:txBody>
      </p:sp>
      <p:sp>
        <p:nvSpPr>
          <p:cNvPr id="3" name="object 3"/>
          <p:cNvSpPr txBox="1"/>
          <p:nvPr/>
        </p:nvSpPr>
        <p:spPr>
          <a:xfrm>
            <a:off x="527214" y="1484919"/>
            <a:ext cx="5715847" cy="1808444"/>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Autonomous driving</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accidents</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Safety </a:t>
            </a:r>
            <a:r>
              <a:rPr sz="2667" spc="-13" dirty="0">
                <a:solidFill>
                  <a:srgbClr val="002060"/>
                </a:solidFill>
                <a:latin typeface="Times New Roman"/>
                <a:cs typeface="Times New Roman"/>
              </a:rPr>
              <a:t>terms </a:t>
            </a:r>
            <a:r>
              <a:rPr sz="2667" dirty="0">
                <a:solidFill>
                  <a:srgbClr val="002060"/>
                </a:solidFill>
                <a:latin typeface="Times New Roman"/>
                <a:cs typeface="Times New Roman"/>
              </a:rPr>
              <a:t>- </a:t>
            </a:r>
            <a:r>
              <a:rPr sz="2667" spc="-7" dirty="0">
                <a:solidFill>
                  <a:srgbClr val="002060"/>
                </a:solidFill>
                <a:latin typeface="Times New Roman"/>
                <a:cs typeface="Times New Roman"/>
              </a:rPr>
              <a:t>harm, </a:t>
            </a:r>
            <a:r>
              <a:rPr sz="2667" u="heavy" spc="-7" dirty="0">
                <a:solidFill>
                  <a:srgbClr val="002060"/>
                </a:solidFill>
                <a:uFill>
                  <a:solidFill>
                    <a:srgbClr val="69D925"/>
                  </a:solidFill>
                </a:uFill>
                <a:latin typeface="Times New Roman"/>
                <a:cs typeface="Times New Roman"/>
              </a:rPr>
              <a:t>risk, hazard</a:t>
            </a:r>
            <a:r>
              <a:rPr sz="2667" spc="-7" dirty="0">
                <a:solidFill>
                  <a:srgbClr val="002060"/>
                </a:solidFill>
                <a:latin typeface="Times New Roman"/>
                <a:cs typeface="Times New Roman"/>
              </a:rPr>
              <a:t>,</a:t>
            </a:r>
            <a:r>
              <a:rPr sz="2667" spc="-47" dirty="0">
                <a:solidFill>
                  <a:srgbClr val="002060"/>
                </a:solidFill>
                <a:latin typeface="Times New Roman"/>
                <a:cs typeface="Times New Roman"/>
              </a:rPr>
              <a:t> </a:t>
            </a:r>
            <a:r>
              <a:rPr sz="2667" spc="-7" dirty="0">
                <a:solidFill>
                  <a:srgbClr val="002060"/>
                </a:solidFill>
                <a:latin typeface="Times New Roman"/>
                <a:cs typeface="Times New Roman"/>
              </a:rPr>
              <a:t>safety</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Major hazard sources</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dirty="0">
                <a:solidFill>
                  <a:srgbClr val="002060"/>
                </a:solidFill>
                <a:latin typeface="Times New Roman"/>
                <a:cs typeface="Times New Roman"/>
              </a:rPr>
              <a:t>NHTSA </a:t>
            </a:r>
            <a:r>
              <a:rPr sz="2667" spc="-7" dirty="0">
                <a:solidFill>
                  <a:srgbClr val="002060"/>
                </a:solidFill>
                <a:latin typeface="Times New Roman"/>
                <a:cs typeface="Times New Roman"/>
              </a:rPr>
              <a:t>safety</a:t>
            </a:r>
            <a:r>
              <a:rPr sz="2667" spc="-152" dirty="0">
                <a:solidFill>
                  <a:srgbClr val="002060"/>
                </a:solidFill>
                <a:latin typeface="Times New Roman"/>
                <a:cs typeface="Times New Roman"/>
              </a:rPr>
              <a:t> </a:t>
            </a:r>
            <a:r>
              <a:rPr sz="2667" spc="-7" dirty="0">
                <a:solidFill>
                  <a:srgbClr val="002060"/>
                </a:solidFill>
                <a:latin typeface="Times New Roman"/>
                <a:cs typeface="Times New Roman"/>
              </a:rPr>
              <a:t>framework</a:t>
            </a:r>
            <a:endParaRPr sz="2667">
              <a:solidFill>
                <a:prstClr val="black"/>
              </a:solidFill>
              <a:latin typeface="Times New Roman"/>
              <a:cs typeface="Times New Roman"/>
            </a:endParaRPr>
          </a:p>
        </p:txBody>
      </p:sp>
      <p:sp>
        <p:nvSpPr>
          <p:cNvPr id="5" name="object 5"/>
          <p:cNvSpPr txBox="1"/>
          <p:nvPr/>
        </p:nvSpPr>
        <p:spPr>
          <a:xfrm>
            <a:off x="8737600" y="1397525"/>
            <a:ext cx="3454400" cy="2324718"/>
          </a:xfrm>
          <a:prstGeom prst="rect">
            <a:avLst/>
          </a:prstGeom>
          <a:ln w="12700">
            <a:solidFill>
              <a:srgbClr val="000000"/>
            </a:solidFill>
          </a:ln>
        </p:spPr>
        <p:txBody>
          <a:bodyPr vert="horz" wrap="square" lIns="0" tIns="67733" rIns="0" bIns="0" rtlCol="0">
            <a:spAutoFit/>
          </a:bodyPr>
          <a:lstStyle/>
          <a:p>
            <a:pPr marL="33866" marR="23706" defTabSz="1219170"/>
            <a:r>
              <a:rPr sz="1333" spc="13" dirty="0" smtClean="0">
                <a:solidFill>
                  <a:prstClr val="black"/>
                </a:solidFill>
                <a:latin typeface="Arial"/>
                <a:cs typeface="Arial"/>
              </a:rPr>
              <a:t>NTSB’s </a:t>
            </a:r>
            <a:r>
              <a:rPr sz="1333" spc="13" dirty="0">
                <a:solidFill>
                  <a:prstClr val="black"/>
                </a:solidFill>
                <a:latin typeface="Arial"/>
                <a:cs typeface="Arial"/>
              </a:rPr>
              <a:t>Report on the 2018 Uber Crash: </a:t>
            </a:r>
            <a:r>
              <a:rPr sz="1333" spc="13" dirty="0">
                <a:solidFill>
                  <a:prstClr val="black"/>
                </a:solidFill>
                <a:latin typeface="Arial"/>
                <a:cs typeface="Arial"/>
                <a:hlinkClick r:id="rId2"/>
              </a:rPr>
              <a:t>https://www.ntsb.gov/investigations/AccidentReports/Reports/HWY18MH010-prelim.pdf </a:t>
            </a:r>
            <a:endParaRPr sz="1333" dirty="0">
              <a:solidFill>
                <a:prstClr val="black"/>
              </a:solidFill>
              <a:latin typeface="Arial"/>
              <a:cs typeface="Arial"/>
            </a:endParaRPr>
          </a:p>
          <a:p>
            <a:pPr marL="33866" marR="23706" defTabSz="1219170"/>
            <a:endParaRPr lang="en-US" sz="1333" dirty="0" smtClean="0">
              <a:solidFill>
                <a:prstClr val="black"/>
              </a:solidFill>
              <a:latin typeface="Arial"/>
              <a:cs typeface="Arial"/>
            </a:endParaRPr>
          </a:p>
          <a:p>
            <a:pPr marL="33866" marR="23706" defTabSz="1219170"/>
            <a:r>
              <a:rPr sz="1333" dirty="0" smtClean="0">
                <a:solidFill>
                  <a:prstClr val="black"/>
                </a:solidFill>
                <a:latin typeface="Arial"/>
                <a:cs typeface="Arial"/>
              </a:rPr>
              <a:t>non-mandatory </a:t>
            </a:r>
            <a:r>
              <a:rPr sz="1333" dirty="0">
                <a:solidFill>
                  <a:prstClr val="black"/>
                </a:solidFill>
                <a:latin typeface="Arial"/>
                <a:cs typeface="Arial"/>
              </a:rPr>
              <a:t>safety guidelines </a:t>
            </a:r>
            <a:r>
              <a:rPr sz="1333" dirty="0" smtClean="0">
                <a:solidFill>
                  <a:prstClr val="black"/>
                </a:solidFill>
                <a:latin typeface="Arial"/>
                <a:cs typeface="Arial"/>
              </a:rPr>
              <a:t>for</a:t>
            </a:r>
            <a:r>
              <a:rPr lang="en-US" sz="1333" dirty="0" smtClean="0">
                <a:solidFill>
                  <a:prstClr val="black"/>
                </a:solidFill>
                <a:latin typeface="Arial"/>
                <a:cs typeface="Arial"/>
              </a:rPr>
              <a:t> autonomous </a:t>
            </a:r>
            <a:r>
              <a:rPr sz="1333" dirty="0" smtClean="0">
                <a:solidFill>
                  <a:prstClr val="black"/>
                </a:solidFill>
                <a:latin typeface="Arial"/>
                <a:cs typeface="Arial"/>
              </a:rPr>
              <a:t>cars </a:t>
            </a:r>
            <a:r>
              <a:rPr sz="1333" dirty="0">
                <a:solidFill>
                  <a:prstClr val="black"/>
                </a:solidFill>
                <a:latin typeface="Arial"/>
                <a:cs typeface="Arial"/>
              </a:rPr>
              <a:t>in the NHTSA - Automated Driving Systems: A Vision for Safety 2.0 report: </a:t>
            </a:r>
            <a:r>
              <a:rPr sz="1333" dirty="0">
                <a:solidFill>
                  <a:prstClr val="black"/>
                </a:solidFill>
                <a:latin typeface="Arial"/>
                <a:cs typeface="Arial"/>
                <a:hlinkClick r:id="rId3"/>
              </a:rPr>
              <a:t>https://www.nhtsa.gov/sites/nhtsa.dot.gov/files/documents/13069a-ads2.0_090617_v9a_tag.pdf </a:t>
            </a:r>
            <a:endParaRPr sz="1333" dirty="0">
              <a:solidFill>
                <a:prstClr val="black"/>
              </a:solidFill>
              <a:latin typeface="Arial"/>
              <a:cs typeface="Arial"/>
            </a:endParaRPr>
          </a:p>
        </p:txBody>
      </p:sp>
    </p:spTree>
    <p:extLst>
      <p:ext uri="{BB962C8B-B14F-4D97-AF65-F5344CB8AC3E}">
        <p14:creationId xmlns:p14="http://schemas.microsoft.com/office/powerpoint/2010/main" val="1067875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467" y="0"/>
            <a:ext cx="12208933" cy="544846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422227" y="5761409"/>
            <a:ext cx="3586007" cy="671732"/>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510733" y="5729467"/>
            <a:ext cx="4409264" cy="711200"/>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p:nvPr/>
        </p:nvSpPr>
        <p:spPr>
          <a:xfrm>
            <a:off x="527194" y="3189536"/>
            <a:ext cx="1704340" cy="263320"/>
          </a:xfrm>
          <a:prstGeom prst="rect">
            <a:avLst/>
          </a:prstGeom>
        </p:spPr>
        <p:txBody>
          <a:bodyPr vert="horz" wrap="square" lIns="0" tIns="16933" rIns="0" bIns="0" rtlCol="0">
            <a:spAutoFit/>
          </a:bodyPr>
          <a:lstStyle/>
          <a:p>
            <a:pPr marL="16933" defTabSz="1219170">
              <a:spcBef>
                <a:spcPts val="133"/>
              </a:spcBef>
            </a:pPr>
            <a:r>
              <a:rPr sz="1600" b="1" spc="-7" dirty="0">
                <a:solidFill>
                  <a:srgbClr val="4A66AC"/>
                </a:solidFill>
                <a:latin typeface="Times New Roman"/>
                <a:cs typeface="Times New Roman"/>
              </a:rPr>
              <a:t>Module </a:t>
            </a:r>
            <a:r>
              <a:rPr sz="1600" b="1" dirty="0">
                <a:solidFill>
                  <a:srgbClr val="4A66AC"/>
                </a:solidFill>
                <a:latin typeface="Times New Roman"/>
                <a:cs typeface="Times New Roman"/>
              </a:rPr>
              <a:t>3, </a:t>
            </a:r>
            <a:r>
              <a:rPr sz="1600" b="1" spc="-7" dirty="0">
                <a:solidFill>
                  <a:srgbClr val="4A66AC"/>
                </a:solidFill>
                <a:latin typeface="Times New Roman"/>
                <a:cs typeface="Times New Roman"/>
              </a:rPr>
              <a:t>Lesson</a:t>
            </a:r>
            <a:r>
              <a:rPr sz="1600" b="1" spc="-87" dirty="0">
                <a:solidFill>
                  <a:srgbClr val="4A66AC"/>
                </a:solidFill>
                <a:latin typeface="Times New Roman"/>
                <a:cs typeface="Times New Roman"/>
              </a:rPr>
              <a:t> </a:t>
            </a:r>
            <a:r>
              <a:rPr sz="1600" b="1" dirty="0">
                <a:solidFill>
                  <a:srgbClr val="4A66AC"/>
                </a:solidFill>
                <a:latin typeface="Times New Roman"/>
                <a:cs typeface="Times New Roman"/>
              </a:rPr>
              <a:t>2</a:t>
            </a:r>
            <a:endParaRPr sz="1600">
              <a:solidFill>
                <a:prstClr val="black"/>
              </a:solidFill>
              <a:latin typeface="Times New Roman"/>
              <a:cs typeface="Times New Roman"/>
            </a:endParaRPr>
          </a:p>
        </p:txBody>
      </p:sp>
      <p:sp>
        <p:nvSpPr>
          <p:cNvPr id="6" name="object 6"/>
          <p:cNvSpPr txBox="1">
            <a:spLocks noGrp="1"/>
          </p:cNvSpPr>
          <p:nvPr>
            <p:ph type="title"/>
          </p:nvPr>
        </p:nvSpPr>
        <p:spPr>
          <a:xfrm>
            <a:off x="527213" y="1954411"/>
            <a:ext cx="9177867" cy="571096"/>
          </a:xfrm>
          <a:prstGeom prst="rect">
            <a:avLst/>
          </a:prstGeom>
        </p:spPr>
        <p:txBody>
          <a:bodyPr vert="horz" wrap="square" lIns="0" tIns="16933" rIns="0" bIns="0" rtlCol="0">
            <a:spAutoFit/>
          </a:bodyPr>
          <a:lstStyle/>
          <a:p>
            <a:pPr marL="16933">
              <a:spcBef>
                <a:spcPts val="133"/>
              </a:spcBef>
            </a:pPr>
            <a:r>
              <a:rPr u="heavy" spc="-7" dirty="0">
                <a:solidFill>
                  <a:srgbClr val="FFFFFF"/>
                </a:solidFill>
                <a:uFill>
                  <a:solidFill>
                    <a:srgbClr val="69D925"/>
                  </a:solidFill>
                </a:uFill>
              </a:rPr>
              <a:t>Industry Methods</a:t>
            </a:r>
            <a:r>
              <a:rPr spc="-7" dirty="0">
                <a:solidFill>
                  <a:srgbClr val="FFFFFF"/>
                </a:solidFill>
              </a:rPr>
              <a:t> </a:t>
            </a:r>
            <a:r>
              <a:rPr dirty="0">
                <a:solidFill>
                  <a:srgbClr val="FFFFFF"/>
                </a:solidFill>
              </a:rPr>
              <a:t>for </a:t>
            </a:r>
            <a:r>
              <a:rPr spc="-7" dirty="0">
                <a:solidFill>
                  <a:srgbClr val="FFFFFF"/>
                </a:solidFill>
              </a:rPr>
              <a:t>Safety Assurance </a:t>
            </a:r>
            <a:r>
              <a:rPr dirty="0">
                <a:solidFill>
                  <a:srgbClr val="FFFFFF"/>
                </a:solidFill>
              </a:rPr>
              <a:t>&amp;</a:t>
            </a:r>
            <a:r>
              <a:rPr spc="47" dirty="0">
                <a:solidFill>
                  <a:srgbClr val="FFFFFF"/>
                </a:solidFill>
              </a:rPr>
              <a:t> </a:t>
            </a:r>
            <a:r>
              <a:rPr spc="-7" dirty="0">
                <a:solidFill>
                  <a:srgbClr val="FFFFFF"/>
                </a:solidFill>
              </a:rPr>
              <a:t>Testing</a:t>
            </a:r>
          </a:p>
        </p:txBody>
      </p:sp>
    </p:spTree>
    <p:extLst>
      <p:ext uri="{BB962C8B-B14F-4D97-AF65-F5344CB8AC3E}">
        <p14:creationId xmlns:p14="http://schemas.microsoft.com/office/powerpoint/2010/main" val="1081833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02422" y="6275217"/>
            <a:ext cx="3783753" cy="304421"/>
          </a:xfrm>
          <a:prstGeom prst="rect">
            <a:avLst/>
          </a:prstGeom>
        </p:spPr>
        <p:txBody>
          <a:bodyPr vert="horz" wrap="square" lIns="0" tIns="16933" rIns="0" bIns="0" rtlCol="0">
            <a:spAutoFit/>
          </a:bodyPr>
          <a:lstStyle/>
          <a:p>
            <a:pPr marL="16933" defTabSz="1219170">
              <a:spcBef>
                <a:spcPts val="133"/>
              </a:spcBef>
            </a:pPr>
            <a:r>
              <a:rPr sz="1867" dirty="0">
                <a:solidFill>
                  <a:prstClr val="black"/>
                </a:solidFill>
                <a:latin typeface="Times New Roman"/>
                <a:cs typeface="Times New Roman"/>
              </a:rPr>
              <a:t>Based on </a:t>
            </a:r>
            <a:r>
              <a:rPr sz="1867" spc="-7" dirty="0">
                <a:solidFill>
                  <a:prstClr val="black"/>
                </a:solidFill>
                <a:latin typeface="Times New Roman"/>
                <a:cs typeface="Times New Roman"/>
              </a:rPr>
              <a:t>Waymo Safety Report (2017)</a:t>
            </a:r>
            <a:endParaRPr sz="1867">
              <a:solidFill>
                <a:prstClr val="black"/>
              </a:solidFill>
              <a:latin typeface="Times New Roman"/>
              <a:cs typeface="Times New Roman"/>
            </a:endParaRPr>
          </a:p>
        </p:txBody>
      </p:sp>
      <p:sp>
        <p:nvSpPr>
          <p:cNvPr id="3" name="object 3"/>
          <p:cNvSpPr/>
          <p:nvPr/>
        </p:nvSpPr>
        <p:spPr>
          <a:xfrm>
            <a:off x="1136202" y="1379542"/>
            <a:ext cx="6087471" cy="461093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a:spLocks noGrp="1"/>
          </p:cNvSpPr>
          <p:nvPr>
            <p:ph type="title"/>
          </p:nvPr>
        </p:nvSpPr>
        <p:spPr>
          <a:xfrm>
            <a:off x="527213" y="441429"/>
            <a:ext cx="4986867" cy="571096"/>
          </a:xfrm>
          <a:prstGeom prst="rect">
            <a:avLst/>
          </a:prstGeom>
        </p:spPr>
        <p:txBody>
          <a:bodyPr vert="horz" wrap="square" lIns="0" tIns="16933" rIns="0" bIns="0" rtlCol="0">
            <a:spAutoFit/>
          </a:bodyPr>
          <a:lstStyle/>
          <a:p>
            <a:pPr marL="16933">
              <a:spcBef>
                <a:spcPts val="133"/>
              </a:spcBef>
            </a:pPr>
            <a:r>
              <a:rPr spc="-7" dirty="0"/>
              <a:t>Waymo Safety</a:t>
            </a:r>
            <a:r>
              <a:rPr spc="-27" dirty="0"/>
              <a:t> </a:t>
            </a:r>
            <a:r>
              <a:rPr spc="-7" dirty="0"/>
              <a:t>Perspective</a:t>
            </a:r>
          </a:p>
        </p:txBody>
      </p:sp>
      <p:sp>
        <p:nvSpPr>
          <p:cNvPr id="5" name="正方形/長方形 4"/>
          <p:cNvSpPr/>
          <p:nvPr/>
        </p:nvSpPr>
        <p:spPr>
          <a:xfrm>
            <a:off x="6395826" y="542311"/>
            <a:ext cx="2780698" cy="369332"/>
          </a:xfrm>
          <a:prstGeom prst="rect">
            <a:avLst/>
          </a:prstGeom>
        </p:spPr>
        <p:txBody>
          <a:bodyPr wrap="none">
            <a:spAutoFit/>
          </a:bodyPr>
          <a:lstStyle/>
          <a:p>
            <a:r>
              <a:rPr lang="ja-JP" altLang="en-US" u="sng" dirty="0"/>
              <a:t>https://waymo.com/safety/</a:t>
            </a:r>
          </a:p>
        </p:txBody>
      </p:sp>
    </p:spTree>
    <p:extLst>
      <p:ext uri="{BB962C8B-B14F-4D97-AF65-F5344CB8AC3E}">
        <p14:creationId xmlns:p14="http://schemas.microsoft.com/office/powerpoint/2010/main" val="857779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4224867" cy="571096"/>
          </a:xfrm>
          <a:prstGeom prst="rect">
            <a:avLst/>
          </a:prstGeom>
        </p:spPr>
        <p:txBody>
          <a:bodyPr vert="horz" wrap="square" lIns="0" tIns="16933" rIns="0" bIns="0" rtlCol="0">
            <a:spAutoFit/>
          </a:bodyPr>
          <a:lstStyle/>
          <a:p>
            <a:pPr marL="16933">
              <a:spcBef>
                <a:spcPts val="133"/>
              </a:spcBef>
            </a:pPr>
            <a:r>
              <a:rPr spc="-7" dirty="0"/>
              <a:t>Waymo: Safety</a:t>
            </a:r>
            <a:r>
              <a:rPr spc="-40" dirty="0"/>
              <a:t> </a:t>
            </a:r>
            <a:r>
              <a:rPr spc="-7" dirty="0"/>
              <a:t>Levels</a:t>
            </a:r>
          </a:p>
        </p:txBody>
      </p:sp>
      <p:sp>
        <p:nvSpPr>
          <p:cNvPr id="3" name="object 3"/>
          <p:cNvSpPr/>
          <p:nvPr/>
        </p:nvSpPr>
        <p:spPr>
          <a:xfrm>
            <a:off x="4896749" y="3267551"/>
            <a:ext cx="322900" cy="32290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4256966" y="2761166"/>
            <a:ext cx="581660" cy="461433"/>
          </a:xfrm>
          <a:custGeom>
            <a:avLst/>
            <a:gdLst/>
            <a:ahLst/>
            <a:cxnLst/>
            <a:rect l="l" t="t" r="r" b="b"/>
            <a:pathLst>
              <a:path w="436245" h="346075">
                <a:moveTo>
                  <a:pt x="435900" y="345600"/>
                </a:moveTo>
                <a:lnTo>
                  <a:pt x="0" y="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1313388" y="2024467"/>
            <a:ext cx="1843048" cy="1262464"/>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659933" y="1826167"/>
            <a:ext cx="3287607" cy="1982466"/>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marL="429249" defTabSz="1219170">
              <a:spcBef>
                <a:spcPts val="1740"/>
              </a:spcBef>
            </a:pPr>
            <a:r>
              <a:rPr sz="2667" spc="-7" dirty="0">
                <a:solidFill>
                  <a:srgbClr val="002A5C"/>
                </a:solidFill>
                <a:latin typeface="Times New Roman"/>
                <a:cs typeface="Times New Roman"/>
              </a:rPr>
              <a:t>Behavioral</a:t>
            </a:r>
            <a:r>
              <a:rPr sz="2667" spc="-33" dirty="0">
                <a:solidFill>
                  <a:srgbClr val="002A5C"/>
                </a:solidFill>
                <a:latin typeface="Times New Roman"/>
                <a:cs typeface="Times New Roman"/>
              </a:rPr>
              <a:t> </a:t>
            </a:r>
            <a:r>
              <a:rPr sz="2667" spc="-7" dirty="0">
                <a:solidFill>
                  <a:srgbClr val="002A5C"/>
                </a:solidFill>
                <a:latin typeface="Times New Roman"/>
                <a:cs typeface="Times New Roman"/>
              </a:rPr>
              <a:t>Safety</a:t>
            </a:r>
            <a:endParaRPr sz="2667">
              <a:solidFill>
                <a:prstClr val="black"/>
              </a:solidFill>
              <a:latin typeface="Times New Roman"/>
              <a:cs typeface="Times New Roman"/>
            </a:endParaRPr>
          </a:p>
        </p:txBody>
      </p:sp>
      <p:sp>
        <p:nvSpPr>
          <p:cNvPr id="7" name="object 7"/>
          <p:cNvSpPr/>
          <p:nvPr/>
        </p:nvSpPr>
        <p:spPr>
          <a:xfrm>
            <a:off x="5305399" y="2848565"/>
            <a:ext cx="685800" cy="338667"/>
          </a:xfrm>
          <a:custGeom>
            <a:avLst/>
            <a:gdLst/>
            <a:ahLst/>
            <a:cxnLst/>
            <a:rect l="l" t="t" r="r" b="b"/>
            <a:pathLst>
              <a:path w="514350" h="254000">
                <a:moveTo>
                  <a:pt x="514200" y="0"/>
                </a:moveTo>
                <a:lnTo>
                  <a:pt x="0" y="2535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8" name="object 8"/>
          <p:cNvSpPr txBox="1"/>
          <p:nvPr/>
        </p:nvSpPr>
        <p:spPr>
          <a:xfrm>
            <a:off x="6096001" y="790701"/>
            <a:ext cx="3687233" cy="1805559"/>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spcBef>
                <a:spcPts val="27"/>
              </a:spcBef>
            </a:pPr>
            <a:endParaRPr sz="3200">
              <a:solidFill>
                <a:prstClr val="black"/>
              </a:solidFill>
              <a:latin typeface="Times New Roman"/>
              <a:cs typeface="Times New Roman"/>
            </a:endParaRPr>
          </a:p>
          <a:p>
            <a:pPr marL="1006661" defTabSz="1219170"/>
            <a:r>
              <a:rPr sz="2667" spc="-7" dirty="0">
                <a:solidFill>
                  <a:srgbClr val="002A5C"/>
                </a:solidFill>
                <a:latin typeface="Times New Roman"/>
                <a:cs typeface="Times New Roman"/>
              </a:rPr>
              <a:t>Crash</a:t>
            </a:r>
            <a:r>
              <a:rPr sz="2667" spc="-13" dirty="0">
                <a:solidFill>
                  <a:srgbClr val="002A5C"/>
                </a:solidFill>
                <a:latin typeface="Times New Roman"/>
                <a:cs typeface="Times New Roman"/>
              </a:rPr>
              <a:t> </a:t>
            </a:r>
            <a:r>
              <a:rPr sz="2667" spc="-7" dirty="0">
                <a:solidFill>
                  <a:srgbClr val="002A5C"/>
                </a:solidFill>
                <a:latin typeface="Times New Roman"/>
                <a:cs typeface="Times New Roman"/>
              </a:rPr>
              <a:t>Safety</a:t>
            </a:r>
            <a:endParaRPr sz="2667">
              <a:solidFill>
                <a:prstClr val="black"/>
              </a:solidFill>
              <a:latin typeface="Times New Roman"/>
              <a:cs typeface="Times New Roman"/>
            </a:endParaRPr>
          </a:p>
        </p:txBody>
      </p:sp>
      <p:sp>
        <p:nvSpPr>
          <p:cNvPr id="9" name="object 9"/>
          <p:cNvSpPr/>
          <p:nvPr/>
        </p:nvSpPr>
        <p:spPr>
          <a:xfrm>
            <a:off x="6393470" y="925314"/>
            <a:ext cx="3157599" cy="1266285"/>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3972300" y="3502800"/>
            <a:ext cx="745913" cy="966893"/>
          </a:xfrm>
          <a:custGeom>
            <a:avLst/>
            <a:gdLst/>
            <a:ahLst/>
            <a:cxnLst/>
            <a:rect l="l" t="t" r="r" b="b"/>
            <a:pathLst>
              <a:path w="559435" h="725170">
                <a:moveTo>
                  <a:pt x="559200" y="0"/>
                </a:moveTo>
                <a:lnTo>
                  <a:pt x="0" y="7248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659933" y="3891340"/>
            <a:ext cx="3114887" cy="2195345"/>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800">
              <a:solidFill>
                <a:prstClr val="black"/>
              </a:solidFill>
              <a:latin typeface="Times New Roman"/>
              <a:cs typeface="Times New Roman"/>
            </a:endParaRPr>
          </a:p>
          <a:p>
            <a:pPr marL="380144" defTabSz="1219170"/>
            <a:r>
              <a:rPr sz="2667" spc="-7" dirty="0">
                <a:solidFill>
                  <a:srgbClr val="002A5C"/>
                </a:solidFill>
                <a:latin typeface="Times New Roman"/>
                <a:cs typeface="Times New Roman"/>
              </a:rPr>
              <a:t>Functional</a:t>
            </a:r>
            <a:r>
              <a:rPr sz="2667" spc="-33" dirty="0">
                <a:solidFill>
                  <a:srgbClr val="002A5C"/>
                </a:solidFill>
                <a:latin typeface="Times New Roman"/>
                <a:cs typeface="Times New Roman"/>
              </a:rPr>
              <a:t> </a:t>
            </a:r>
            <a:r>
              <a:rPr sz="2667" spc="-7" dirty="0">
                <a:solidFill>
                  <a:srgbClr val="002A5C"/>
                </a:solidFill>
                <a:latin typeface="Times New Roman"/>
                <a:cs typeface="Times New Roman"/>
              </a:rPr>
              <a:t>Safety</a:t>
            </a:r>
            <a:endParaRPr sz="2667">
              <a:solidFill>
                <a:prstClr val="black"/>
              </a:solidFill>
              <a:latin typeface="Times New Roman"/>
              <a:cs typeface="Times New Roman"/>
            </a:endParaRPr>
          </a:p>
        </p:txBody>
      </p:sp>
      <p:sp>
        <p:nvSpPr>
          <p:cNvPr id="12" name="object 12"/>
          <p:cNvSpPr/>
          <p:nvPr/>
        </p:nvSpPr>
        <p:spPr>
          <a:xfrm>
            <a:off x="1227150" y="4196879"/>
            <a:ext cx="1957681" cy="1179157"/>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5398500" y="3474601"/>
            <a:ext cx="784013" cy="220980"/>
          </a:xfrm>
          <a:custGeom>
            <a:avLst/>
            <a:gdLst/>
            <a:ahLst/>
            <a:cxnLst/>
            <a:rect l="l" t="t" r="r" b="b"/>
            <a:pathLst>
              <a:path w="588010" h="165735">
                <a:moveTo>
                  <a:pt x="588000" y="165600"/>
                </a:moveTo>
                <a:lnTo>
                  <a:pt x="0" y="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4" name="object 14"/>
          <p:cNvSpPr txBox="1"/>
          <p:nvPr/>
        </p:nvSpPr>
        <p:spPr>
          <a:xfrm>
            <a:off x="6380401" y="3007232"/>
            <a:ext cx="3402753" cy="1186714"/>
          </a:xfrm>
          <a:prstGeom prst="rect">
            <a:avLst/>
          </a:prstGeom>
          <a:ln w="38100">
            <a:solidFill>
              <a:srgbClr val="242852"/>
            </a:solidFill>
          </a:ln>
        </p:spPr>
        <p:txBody>
          <a:bodyPr vert="horz" wrap="square" lIns="0" tIns="6773" rIns="0" bIns="0" rtlCol="0">
            <a:spAutoFit/>
          </a:bodyPr>
          <a:lstStyle/>
          <a:p>
            <a:pPr defTabSz="1219170">
              <a:spcBef>
                <a:spcPts val="53"/>
              </a:spcBef>
            </a:pPr>
            <a:endParaRPr sz="2333">
              <a:solidFill>
                <a:prstClr val="black"/>
              </a:solidFill>
              <a:latin typeface="Times New Roman"/>
              <a:cs typeface="Times New Roman"/>
            </a:endParaRPr>
          </a:p>
          <a:p>
            <a:pPr marL="212508" marR="1581534" defTabSz="1219170"/>
            <a:r>
              <a:rPr sz="2667" spc="7" dirty="0">
                <a:solidFill>
                  <a:srgbClr val="002A5C"/>
                </a:solidFill>
                <a:latin typeface="Times New Roman"/>
                <a:cs typeface="Times New Roman"/>
              </a:rPr>
              <a:t>O</a:t>
            </a:r>
            <a:r>
              <a:rPr sz="2667" dirty="0">
                <a:solidFill>
                  <a:srgbClr val="002A5C"/>
                </a:solidFill>
                <a:latin typeface="Times New Roman"/>
                <a:cs typeface="Times New Roman"/>
              </a:rPr>
              <a:t>p</a:t>
            </a:r>
            <a:r>
              <a:rPr sz="2667" spc="-7" dirty="0">
                <a:solidFill>
                  <a:srgbClr val="002A5C"/>
                </a:solidFill>
                <a:latin typeface="Times New Roman"/>
                <a:cs typeface="Times New Roman"/>
              </a:rPr>
              <a:t>era</a:t>
            </a:r>
            <a:r>
              <a:rPr sz="2667" spc="-13" dirty="0">
                <a:solidFill>
                  <a:srgbClr val="002A5C"/>
                </a:solidFill>
                <a:latin typeface="Times New Roman"/>
                <a:cs typeface="Times New Roman"/>
              </a:rPr>
              <a:t>ti</a:t>
            </a:r>
            <a:r>
              <a:rPr sz="2667" dirty="0">
                <a:solidFill>
                  <a:srgbClr val="002A5C"/>
                </a:solidFill>
                <a:latin typeface="Times New Roman"/>
                <a:cs typeface="Times New Roman"/>
              </a:rPr>
              <a:t>on</a:t>
            </a:r>
            <a:r>
              <a:rPr sz="2667" spc="-7" dirty="0">
                <a:solidFill>
                  <a:srgbClr val="002A5C"/>
                </a:solidFill>
                <a:latin typeface="Times New Roman"/>
                <a:cs typeface="Times New Roman"/>
              </a:rPr>
              <a:t>a</a:t>
            </a:r>
            <a:r>
              <a:rPr sz="2667" dirty="0">
                <a:solidFill>
                  <a:srgbClr val="002A5C"/>
                </a:solidFill>
                <a:latin typeface="Times New Roman"/>
                <a:cs typeface="Times New Roman"/>
              </a:rPr>
              <a:t>l  </a:t>
            </a:r>
            <a:r>
              <a:rPr sz="2667" spc="-7" dirty="0">
                <a:solidFill>
                  <a:srgbClr val="002A5C"/>
                </a:solidFill>
                <a:latin typeface="Times New Roman"/>
                <a:cs typeface="Times New Roman"/>
              </a:rPr>
              <a:t>Safety</a:t>
            </a:r>
            <a:endParaRPr sz="2667">
              <a:solidFill>
                <a:prstClr val="black"/>
              </a:solidFill>
              <a:latin typeface="Times New Roman"/>
              <a:cs typeface="Times New Roman"/>
            </a:endParaRPr>
          </a:p>
        </p:txBody>
      </p:sp>
      <p:sp>
        <p:nvSpPr>
          <p:cNvPr id="15" name="object 15"/>
          <p:cNvSpPr/>
          <p:nvPr/>
        </p:nvSpPr>
        <p:spPr>
          <a:xfrm>
            <a:off x="8409734" y="3197945"/>
            <a:ext cx="1181916" cy="1188777"/>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5200833" y="3728499"/>
            <a:ext cx="104987" cy="922020"/>
          </a:xfrm>
          <a:custGeom>
            <a:avLst/>
            <a:gdLst/>
            <a:ahLst/>
            <a:cxnLst/>
            <a:rect l="l" t="t" r="r" b="b"/>
            <a:pathLst>
              <a:path w="78739" h="691514">
                <a:moveTo>
                  <a:pt x="78300" y="691500"/>
                </a:moveTo>
                <a:lnTo>
                  <a:pt x="0" y="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7" name="object 17"/>
          <p:cNvSpPr txBox="1"/>
          <p:nvPr/>
        </p:nvSpPr>
        <p:spPr>
          <a:xfrm>
            <a:off x="4717899" y="4885365"/>
            <a:ext cx="5064760" cy="1191907"/>
          </a:xfrm>
          <a:prstGeom prst="rect">
            <a:avLst/>
          </a:prstGeom>
          <a:ln w="38100">
            <a:solidFill>
              <a:srgbClr val="242852"/>
            </a:solidFill>
          </a:ln>
        </p:spPr>
        <p:txBody>
          <a:bodyPr vert="horz" wrap="square" lIns="0" tIns="1693" rIns="0" bIns="0" rtlCol="0">
            <a:spAutoFit/>
          </a:bodyPr>
          <a:lstStyle/>
          <a:p>
            <a:pPr defTabSz="1219170">
              <a:spcBef>
                <a:spcPts val="13"/>
              </a:spcBef>
            </a:pPr>
            <a:endParaRPr sz="2400">
              <a:solidFill>
                <a:prstClr val="black"/>
              </a:solidFill>
              <a:latin typeface="Times New Roman"/>
              <a:cs typeface="Times New Roman"/>
            </a:endParaRPr>
          </a:p>
          <a:p>
            <a:pPr marR="439409" algn="r" defTabSz="1219170"/>
            <a:r>
              <a:rPr sz="2667" dirty="0">
                <a:solidFill>
                  <a:srgbClr val="002A5C"/>
                </a:solidFill>
                <a:latin typeface="Times New Roman"/>
                <a:cs typeface="Times New Roman"/>
              </a:rPr>
              <a:t>Non</a:t>
            </a:r>
            <a:r>
              <a:rPr sz="2667" spc="-73" dirty="0">
                <a:solidFill>
                  <a:srgbClr val="002A5C"/>
                </a:solidFill>
                <a:latin typeface="Times New Roman"/>
                <a:cs typeface="Times New Roman"/>
              </a:rPr>
              <a:t> </a:t>
            </a:r>
            <a:r>
              <a:rPr sz="2667" spc="-13" dirty="0">
                <a:solidFill>
                  <a:srgbClr val="002A5C"/>
                </a:solidFill>
                <a:latin typeface="Times New Roman"/>
                <a:cs typeface="Times New Roman"/>
              </a:rPr>
              <a:t>collision</a:t>
            </a:r>
            <a:endParaRPr sz="2667">
              <a:solidFill>
                <a:prstClr val="black"/>
              </a:solidFill>
              <a:latin typeface="Times New Roman"/>
              <a:cs typeface="Times New Roman"/>
            </a:endParaRPr>
          </a:p>
          <a:p>
            <a:pPr marR="439409" algn="r" defTabSz="1219170"/>
            <a:r>
              <a:rPr sz="2667" spc="-7" dirty="0">
                <a:solidFill>
                  <a:srgbClr val="002A5C"/>
                </a:solidFill>
                <a:latin typeface="Times New Roman"/>
                <a:cs typeface="Times New Roman"/>
              </a:rPr>
              <a:t>safe</a:t>
            </a:r>
            <a:r>
              <a:rPr sz="2667" spc="-13" dirty="0">
                <a:solidFill>
                  <a:srgbClr val="002A5C"/>
                </a:solidFill>
                <a:latin typeface="Times New Roman"/>
                <a:cs typeface="Times New Roman"/>
              </a:rPr>
              <a:t>t</a:t>
            </a:r>
            <a:r>
              <a:rPr sz="2667" dirty="0">
                <a:solidFill>
                  <a:srgbClr val="002A5C"/>
                </a:solidFill>
                <a:latin typeface="Times New Roman"/>
                <a:cs typeface="Times New Roman"/>
              </a:rPr>
              <a:t>y</a:t>
            </a:r>
            <a:endParaRPr sz="2667">
              <a:solidFill>
                <a:prstClr val="black"/>
              </a:solidFill>
              <a:latin typeface="Times New Roman"/>
              <a:cs typeface="Times New Roman"/>
            </a:endParaRPr>
          </a:p>
        </p:txBody>
      </p:sp>
      <p:sp>
        <p:nvSpPr>
          <p:cNvPr id="18" name="object 18"/>
          <p:cNvSpPr/>
          <p:nvPr/>
        </p:nvSpPr>
        <p:spPr>
          <a:xfrm>
            <a:off x="5036808" y="5141478"/>
            <a:ext cx="1090793" cy="1048293"/>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6434350" y="5420567"/>
            <a:ext cx="549785" cy="549932"/>
          </a:xfrm>
          <a:prstGeom prst="rect">
            <a:avLst/>
          </a:prstGeom>
          <a:blipFill>
            <a:blip r:embed="rId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3" name="object 23"/>
          <p:cNvSpPr txBox="1"/>
          <p:nvPr/>
        </p:nvSpPr>
        <p:spPr>
          <a:xfrm>
            <a:off x="9806519" y="3286931"/>
            <a:ext cx="1814464" cy="47863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a:t>
            </a:r>
            <a:r>
              <a:rPr sz="1333" dirty="0">
                <a:solidFill>
                  <a:prstClr val="black"/>
                </a:solidFill>
                <a:latin typeface="Arial"/>
                <a:cs typeface="Arial"/>
              </a:rPr>
              <a:t>interfaces are usable, convenient,</a:t>
            </a:r>
            <a:r>
              <a:rPr sz="1333" spc="-73" dirty="0">
                <a:solidFill>
                  <a:prstClr val="black"/>
                </a:solidFill>
                <a:latin typeface="Arial"/>
                <a:cs typeface="Arial"/>
              </a:rPr>
              <a:t> </a:t>
            </a:r>
            <a:r>
              <a:rPr sz="1333" dirty="0">
                <a:solidFill>
                  <a:prstClr val="black"/>
                </a:solidFill>
                <a:latin typeface="Arial"/>
                <a:cs typeface="Arial"/>
              </a:rPr>
              <a:t>intuitive) </a:t>
            </a:r>
          </a:p>
        </p:txBody>
      </p:sp>
      <p:sp>
        <p:nvSpPr>
          <p:cNvPr id="24" name="object 24"/>
          <p:cNvSpPr txBox="1"/>
          <p:nvPr/>
        </p:nvSpPr>
        <p:spPr>
          <a:xfrm>
            <a:off x="39684" y="6110751"/>
            <a:ext cx="6142829" cy="683756"/>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a:t>
            </a:r>
            <a:r>
              <a:rPr sz="1333" dirty="0">
                <a:solidFill>
                  <a:srgbClr val="FF0000"/>
                </a:solidFill>
                <a:latin typeface="Arial"/>
                <a:cs typeface="Arial"/>
              </a:rPr>
              <a:t>backups</a:t>
            </a:r>
            <a:r>
              <a:rPr sz="1333" dirty="0">
                <a:solidFill>
                  <a:prstClr val="black"/>
                </a:solidFill>
                <a:latin typeface="Arial"/>
                <a:cs typeface="Arial"/>
              </a:rPr>
              <a:t> and redundancies) - </a:t>
            </a:r>
            <a:r>
              <a:rPr sz="1333" dirty="0">
                <a:solidFill>
                  <a:srgbClr val="FF0000"/>
                </a:solidFill>
                <a:latin typeface="Arial"/>
                <a:cs typeface="Arial"/>
              </a:rPr>
              <a:t>even if a </a:t>
            </a:r>
            <a:r>
              <a:rPr sz="1333" dirty="0" smtClean="0">
                <a:solidFill>
                  <a:srgbClr val="FF0000"/>
                </a:solidFill>
                <a:latin typeface="Arial"/>
                <a:cs typeface="Arial"/>
              </a:rPr>
              <a:t>fault</a:t>
            </a:r>
            <a:r>
              <a:rPr lang="en-US" sz="1333" spc="-127" dirty="0">
                <a:solidFill>
                  <a:srgbClr val="FF0000"/>
                </a:solidFill>
                <a:latin typeface="Arial"/>
                <a:cs typeface="Arial"/>
              </a:rPr>
              <a:t> </a:t>
            </a:r>
            <a:r>
              <a:rPr lang="en-US" sz="1333" spc="-127" dirty="0" smtClean="0">
                <a:solidFill>
                  <a:srgbClr val="FF0000"/>
                </a:solidFill>
                <a:latin typeface="Arial"/>
                <a:cs typeface="Arial"/>
              </a:rPr>
              <a:t>or </a:t>
            </a:r>
            <a:r>
              <a:rPr sz="1333" dirty="0" smtClean="0">
                <a:solidFill>
                  <a:srgbClr val="FF0000"/>
                </a:solidFill>
                <a:latin typeface="Arial"/>
                <a:cs typeface="Arial"/>
              </a:rPr>
              <a:t>failure </a:t>
            </a:r>
            <a:r>
              <a:rPr sz="1333" dirty="0">
                <a:solidFill>
                  <a:srgbClr val="FF0000"/>
                </a:solidFill>
                <a:latin typeface="Arial"/>
                <a:cs typeface="Arial"/>
              </a:rPr>
              <a:t>occurs</a:t>
            </a:r>
            <a:r>
              <a:rPr sz="1333" dirty="0">
                <a:solidFill>
                  <a:prstClr val="black"/>
                </a:solidFill>
                <a:latin typeface="Arial"/>
                <a:cs typeface="Arial"/>
              </a:rPr>
              <a:t>, the car can switch to a  secondary component or a backup process  to minimize the severity of failures and return  the vehicle to a safe state, continuing the  drive if</a:t>
            </a:r>
            <a:r>
              <a:rPr sz="1333" spc="-7" dirty="0">
                <a:solidFill>
                  <a:prstClr val="black"/>
                </a:solidFill>
                <a:latin typeface="Arial"/>
                <a:cs typeface="Arial"/>
              </a:rPr>
              <a:t> </a:t>
            </a:r>
            <a:r>
              <a:rPr sz="1333" dirty="0">
                <a:solidFill>
                  <a:prstClr val="black"/>
                </a:solidFill>
                <a:latin typeface="Arial"/>
                <a:cs typeface="Arial"/>
              </a:rPr>
              <a:t>possible. </a:t>
            </a:r>
          </a:p>
        </p:txBody>
      </p:sp>
      <p:sp>
        <p:nvSpPr>
          <p:cNvPr id="25" name="object 25"/>
          <p:cNvSpPr txBox="1"/>
          <p:nvPr/>
        </p:nvSpPr>
        <p:spPr>
          <a:xfrm>
            <a:off x="9806519" y="4885365"/>
            <a:ext cx="2395550" cy="198635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system </a:t>
            </a:r>
            <a:r>
              <a:rPr sz="1333" dirty="0">
                <a:solidFill>
                  <a:prstClr val="black"/>
                </a:solidFill>
                <a:latin typeface="Arial"/>
                <a:cs typeface="Arial"/>
              </a:rPr>
              <a:t>designs that minimize the danger </a:t>
            </a:r>
            <a:r>
              <a:rPr sz="1333" dirty="0" smtClean="0">
                <a:solidFill>
                  <a:prstClr val="black"/>
                </a:solidFill>
                <a:latin typeface="Arial"/>
                <a:cs typeface="Arial"/>
              </a:rPr>
              <a:t>to</a:t>
            </a:r>
            <a:r>
              <a:rPr lang="en-US" sz="1333" dirty="0" smtClean="0">
                <a:solidFill>
                  <a:prstClr val="black"/>
                </a:solidFill>
                <a:latin typeface="Arial"/>
                <a:cs typeface="Arial"/>
              </a:rPr>
              <a:t> people </a:t>
            </a:r>
            <a:r>
              <a:rPr sz="1333" dirty="0" smtClean="0">
                <a:solidFill>
                  <a:prstClr val="black"/>
                </a:solidFill>
                <a:latin typeface="Arial"/>
                <a:cs typeface="Arial"/>
              </a:rPr>
              <a:t>that </a:t>
            </a:r>
            <a:r>
              <a:rPr sz="1333" dirty="0">
                <a:solidFill>
                  <a:prstClr val="black"/>
                </a:solidFill>
                <a:latin typeface="Arial"/>
                <a:cs typeface="Arial"/>
              </a:rPr>
              <a:t>may interact with the system in some  way, first </a:t>
            </a:r>
            <a:r>
              <a:rPr sz="1333" dirty="0" smtClean="0">
                <a:solidFill>
                  <a:prstClr val="black"/>
                </a:solidFill>
                <a:latin typeface="Arial"/>
                <a:cs typeface="Arial"/>
              </a:rPr>
              <a:t>responders</a:t>
            </a:r>
            <a:r>
              <a:rPr lang="ja-JP" altLang="en-US" sz="1333" dirty="0">
                <a:solidFill>
                  <a:prstClr val="black"/>
                </a:solidFill>
                <a:latin typeface="Arial"/>
                <a:cs typeface="Arial"/>
              </a:rPr>
              <a:t>（ファースト・レスポンダーとは災害や事故が起きた際に 最初に対応する警察や消防隊員）</a:t>
            </a:r>
            <a:r>
              <a:rPr sz="1333" dirty="0" smtClean="0">
                <a:solidFill>
                  <a:prstClr val="black"/>
                </a:solidFill>
                <a:latin typeface="Arial"/>
                <a:cs typeface="Arial"/>
              </a:rPr>
              <a:t>, mechanics</a:t>
            </a:r>
            <a:r>
              <a:rPr lang="ja-JP" altLang="en-US" sz="1333" dirty="0" smtClean="0">
                <a:solidFill>
                  <a:prstClr val="black"/>
                </a:solidFill>
                <a:latin typeface="Arial"/>
                <a:cs typeface="Arial"/>
              </a:rPr>
              <a:t>（</a:t>
            </a:r>
            <a:r>
              <a:rPr lang="ja-JP" altLang="en-US" sz="1400" dirty="0" smtClean="0"/>
              <a:t>メカニック、整備員</a:t>
            </a:r>
            <a:r>
              <a:rPr lang="ja-JP" altLang="en-US" sz="1333" dirty="0" smtClean="0">
                <a:solidFill>
                  <a:prstClr val="black"/>
                </a:solidFill>
                <a:latin typeface="Arial"/>
                <a:cs typeface="Arial"/>
              </a:rPr>
              <a:t>）</a:t>
            </a:r>
            <a:r>
              <a:rPr sz="1333" dirty="0" smtClean="0">
                <a:solidFill>
                  <a:prstClr val="black"/>
                </a:solidFill>
                <a:latin typeface="Arial"/>
                <a:cs typeface="Arial"/>
              </a:rPr>
              <a:t>, </a:t>
            </a:r>
            <a:r>
              <a:rPr sz="1333" dirty="0">
                <a:solidFill>
                  <a:prstClr val="black"/>
                </a:solidFill>
                <a:latin typeface="Arial"/>
                <a:cs typeface="Arial"/>
              </a:rPr>
              <a:t>hardware  engineers… </a:t>
            </a:r>
          </a:p>
        </p:txBody>
      </p:sp>
      <p:sp>
        <p:nvSpPr>
          <p:cNvPr id="26" name="正方形/長方形 25"/>
          <p:cNvSpPr/>
          <p:nvPr/>
        </p:nvSpPr>
        <p:spPr>
          <a:xfrm>
            <a:off x="4896749" y="99282"/>
            <a:ext cx="6858566" cy="923330"/>
          </a:xfrm>
          <a:prstGeom prst="rect">
            <a:avLst/>
          </a:prstGeom>
        </p:spPr>
        <p:txBody>
          <a:bodyPr wrap="square">
            <a:spAutoFit/>
          </a:bodyPr>
          <a:lstStyle/>
          <a:p>
            <a:r>
              <a:rPr lang="ja-JP" altLang="en-US" u="sng" dirty="0">
                <a:hlinkClick r:id="rId9"/>
              </a:rPr>
              <a:t>https://storage.googleapis.com/sdc-prod/v1/safety-report/Safety%20Report%202018.</a:t>
            </a:r>
            <a:r>
              <a:rPr lang="ja-JP" altLang="en-US" u="sng" dirty="0" smtClean="0">
                <a:hlinkClick r:id="rId9"/>
              </a:rPr>
              <a:t>pdf</a:t>
            </a:r>
            <a:endParaRPr lang="en-US" altLang="ja-JP" u="sng" dirty="0" smtClean="0"/>
          </a:p>
          <a:p>
            <a:r>
              <a:rPr lang="en-US" altLang="ja-JP" dirty="0"/>
              <a:t>p</a:t>
            </a:r>
            <a:r>
              <a:rPr lang="en-US" altLang="ja-JP" dirty="0" smtClean="0"/>
              <a:t>11</a:t>
            </a:r>
            <a:endParaRPr lang="ja-JP" altLang="en-US" dirty="0"/>
          </a:p>
        </p:txBody>
      </p:sp>
      <p:sp>
        <p:nvSpPr>
          <p:cNvPr id="27" name="正方形/長方形 26"/>
          <p:cNvSpPr/>
          <p:nvPr/>
        </p:nvSpPr>
        <p:spPr>
          <a:xfrm>
            <a:off x="571742" y="981038"/>
            <a:ext cx="3888321" cy="738664"/>
          </a:xfrm>
          <a:prstGeom prst="rect">
            <a:avLst/>
          </a:prstGeom>
        </p:spPr>
        <p:txBody>
          <a:bodyPr wrap="square">
            <a:spAutoFit/>
          </a:bodyPr>
          <a:lstStyle/>
          <a:p>
            <a:r>
              <a:rPr lang="en-US" altLang="ja-JP" sz="1400" dirty="0">
                <a:latin typeface="Arial" panose="020B0604020202020204" pitchFamily="34" charset="0"/>
              </a:rPr>
              <a:t>Behavioral safety refers to the </a:t>
            </a:r>
            <a:r>
              <a:rPr lang="en-US" altLang="ja-JP" sz="1400" dirty="0">
                <a:solidFill>
                  <a:srgbClr val="FF0000"/>
                </a:solidFill>
                <a:latin typeface="Arial" panose="020B0604020202020204" pitchFamily="34" charset="0"/>
              </a:rPr>
              <a:t>driving</a:t>
            </a:r>
            <a:r>
              <a:rPr lang="en-US" altLang="ja-JP" sz="1400" dirty="0">
                <a:latin typeface="Arial" panose="020B0604020202020204" pitchFamily="34" charset="0"/>
              </a:rPr>
              <a:t> </a:t>
            </a:r>
            <a:r>
              <a:rPr lang="en-US" altLang="ja-JP" sz="1400" dirty="0">
                <a:solidFill>
                  <a:srgbClr val="FF0000"/>
                </a:solidFill>
                <a:latin typeface="Arial" panose="020B0604020202020204" pitchFamily="34" charset="0"/>
              </a:rPr>
              <a:t>decisions</a:t>
            </a:r>
            <a:r>
              <a:rPr lang="en-US" altLang="ja-JP" sz="1400" dirty="0">
                <a:latin typeface="Arial" panose="020B0604020202020204" pitchFamily="34" charset="0"/>
              </a:rPr>
              <a:t> and </a:t>
            </a:r>
            <a:r>
              <a:rPr lang="en-US" altLang="ja-JP" sz="1400" dirty="0">
                <a:solidFill>
                  <a:srgbClr val="FF0000"/>
                </a:solidFill>
                <a:latin typeface="Arial" panose="020B0604020202020204" pitchFamily="34" charset="0"/>
              </a:rPr>
              <a:t>behavior</a:t>
            </a:r>
            <a:r>
              <a:rPr lang="en-US" altLang="ja-JP" sz="1400" dirty="0">
                <a:latin typeface="Arial" panose="020B0604020202020204" pitchFamily="34" charset="0"/>
              </a:rPr>
              <a:t> of our </a:t>
            </a:r>
            <a:r>
              <a:rPr lang="en-US" altLang="ja-JP" sz="1400" dirty="0">
                <a:solidFill>
                  <a:srgbClr val="FF0000"/>
                </a:solidFill>
                <a:latin typeface="Arial" panose="020B0604020202020204" pitchFamily="34" charset="0"/>
              </a:rPr>
              <a:t>vehicles</a:t>
            </a:r>
            <a:r>
              <a:rPr lang="en-US" altLang="ja-JP" sz="1400" dirty="0">
                <a:latin typeface="Arial" panose="020B0604020202020204" pitchFamily="34" charset="0"/>
              </a:rPr>
              <a:t> on the road</a:t>
            </a:r>
            <a:r>
              <a:rPr lang="en-US" altLang="ja-JP" sz="1400" dirty="0" smtClean="0">
                <a:latin typeface="Arial" panose="020B0604020202020204" pitchFamily="34" charset="0"/>
              </a:rPr>
              <a:t>.</a:t>
            </a:r>
            <a:r>
              <a:rPr lang="ja-JP" altLang="en-US" sz="1400" dirty="0" smtClean="0">
                <a:latin typeface="Arial" panose="020B0604020202020204" pitchFamily="34" charset="0"/>
              </a:rPr>
              <a:t>（自車の運転決定や行動が安全か）</a:t>
            </a:r>
            <a:endParaRPr lang="ja-JP" altLang="en-US" sz="1400" dirty="0"/>
          </a:p>
        </p:txBody>
      </p:sp>
      <p:sp>
        <p:nvSpPr>
          <p:cNvPr id="28" name="正方形/長方形 27"/>
          <p:cNvSpPr/>
          <p:nvPr/>
        </p:nvSpPr>
        <p:spPr>
          <a:xfrm>
            <a:off x="9806519" y="273849"/>
            <a:ext cx="2385482" cy="2893100"/>
          </a:xfrm>
          <a:prstGeom prst="rect">
            <a:avLst/>
          </a:prstGeom>
        </p:spPr>
        <p:txBody>
          <a:bodyPr wrap="square">
            <a:spAutoFit/>
          </a:bodyPr>
          <a:lstStyle/>
          <a:p>
            <a:r>
              <a:rPr lang="en-US" altLang="ja-JP" sz="1400" dirty="0">
                <a:latin typeface="Arial" panose="020B0604020202020204" pitchFamily="34" charset="0"/>
              </a:rPr>
              <a:t>Crash safety, or </a:t>
            </a:r>
            <a:r>
              <a:rPr lang="en-US" altLang="ja-JP" sz="1400" dirty="0">
                <a:solidFill>
                  <a:srgbClr val="FF0000"/>
                </a:solidFill>
                <a:latin typeface="Arial" panose="020B0604020202020204" pitchFamily="34" charset="0"/>
              </a:rPr>
              <a:t>crashworthiness</a:t>
            </a:r>
            <a:r>
              <a:rPr lang="en-US" altLang="ja-JP" sz="1400" dirty="0">
                <a:latin typeface="Arial" panose="020B0604020202020204" pitchFamily="34" charset="0"/>
              </a:rPr>
              <a:t>, refers to the ability of vehicles to </a:t>
            </a:r>
            <a:r>
              <a:rPr lang="en-US" altLang="ja-JP" sz="1400" dirty="0">
                <a:solidFill>
                  <a:srgbClr val="FF0000"/>
                </a:solidFill>
                <a:latin typeface="Arial" panose="020B0604020202020204" pitchFamily="34" charset="0"/>
              </a:rPr>
              <a:t>protect</a:t>
            </a:r>
            <a:r>
              <a:rPr lang="en-US" altLang="ja-JP" sz="1400" dirty="0">
                <a:latin typeface="Arial" panose="020B0604020202020204" pitchFamily="34" charset="0"/>
              </a:rPr>
              <a:t> </a:t>
            </a:r>
            <a:r>
              <a:rPr lang="en-US" altLang="ja-JP" sz="1400" dirty="0">
                <a:solidFill>
                  <a:srgbClr val="FF0000"/>
                </a:solidFill>
                <a:latin typeface="Arial" panose="020B0604020202020204" pitchFamily="34" charset="0"/>
              </a:rPr>
              <a:t>passengers</a:t>
            </a:r>
            <a:r>
              <a:rPr lang="en-US" altLang="ja-JP" sz="1400" dirty="0">
                <a:latin typeface="Arial" panose="020B0604020202020204" pitchFamily="34" charset="0"/>
              </a:rPr>
              <a:t> inside the vehicles through a variety of measures, ranging from a structural design that shields people inside, to features like seat </a:t>
            </a:r>
            <a:r>
              <a:rPr lang="en-US" altLang="ja-JP" sz="1400" dirty="0" smtClean="0">
                <a:latin typeface="Arial" panose="020B0604020202020204" pitchFamily="34" charset="0"/>
              </a:rPr>
              <a:t>restraints</a:t>
            </a:r>
            <a:r>
              <a:rPr lang="ja-JP" altLang="en-US" sz="1400" dirty="0" smtClean="0">
                <a:latin typeface="Arial" panose="020B0604020202020204" pitchFamily="34" charset="0"/>
              </a:rPr>
              <a:t>（シートベルト）</a:t>
            </a:r>
            <a:r>
              <a:rPr lang="en-US" altLang="ja-JP" sz="1400" dirty="0" smtClean="0">
                <a:latin typeface="Arial" panose="020B0604020202020204" pitchFamily="34" charset="0"/>
              </a:rPr>
              <a:t> </a:t>
            </a:r>
            <a:r>
              <a:rPr lang="en-US" altLang="ja-JP" sz="1400" dirty="0">
                <a:latin typeface="Arial" panose="020B0604020202020204" pitchFamily="34" charset="0"/>
              </a:rPr>
              <a:t>and airbags that mitigate injury or prevent death. </a:t>
            </a:r>
            <a:r>
              <a:rPr lang="ja-JP" altLang="en-US" sz="1400" dirty="0" smtClean="0">
                <a:latin typeface="Arial" panose="020B0604020202020204" pitchFamily="34" charset="0"/>
              </a:rPr>
              <a:t>（クラッシュでも乗客を保護できるか）</a:t>
            </a:r>
            <a:endParaRPr lang="ja-JP" altLang="en-US" sz="1400" dirty="0"/>
          </a:p>
        </p:txBody>
      </p:sp>
    </p:spTree>
    <p:extLst>
      <p:ext uri="{BB962C8B-B14F-4D97-AF65-F5344CB8AC3E}">
        <p14:creationId xmlns:p14="http://schemas.microsoft.com/office/powerpoint/2010/main" val="653633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4783667" cy="571096"/>
          </a:xfrm>
          <a:prstGeom prst="rect">
            <a:avLst/>
          </a:prstGeom>
        </p:spPr>
        <p:txBody>
          <a:bodyPr vert="horz" wrap="square" lIns="0" tIns="16933" rIns="0" bIns="0" rtlCol="0">
            <a:spAutoFit/>
          </a:bodyPr>
          <a:lstStyle/>
          <a:p>
            <a:pPr marL="16933">
              <a:spcBef>
                <a:spcPts val="133"/>
              </a:spcBef>
            </a:pPr>
            <a:r>
              <a:rPr spc="-7" dirty="0"/>
              <a:t>Waymo: Safety</a:t>
            </a:r>
            <a:r>
              <a:rPr spc="-33" dirty="0"/>
              <a:t> </a:t>
            </a:r>
            <a:r>
              <a:rPr spc="-7" dirty="0"/>
              <a:t>Processes</a:t>
            </a:r>
          </a:p>
        </p:txBody>
      </p:sp>
      <p:sp>
        <p:nvSpPr>
          <p:cNvPr id="4" name="object 4"/>
          <p:cNvSpPr txBox="1">
            <a:spLocks noGrp="1"/>
          </p:cNvSpPr>
          <p:nvPr>
            <p:ph type="body" idx="1"/>
          </p:nvPr>
        </p:nvSpPr>
        <p:spPr>
          <a:xfrm>
            <a:off x="702953" y="2025047"/>
            <a:ext cx="9088684" cy="3589936"/>
          </a:xfrm>
          <a:prstGeom prst="rect">
            <a:avLst/>
          </a:prstGeom>
        </p:spPr>
        <p:txBody>
          <a:bodyPr vert="horz" wrap="square" lIns="0" tIns="16933" rIns="0" bIns="0" rtlCol="0">
            <a:spAutoFit/>
          </a:bodyPr>
          <a:lstStyle/>
          <a:p>
            <a:pPr marL="303098" indent="-286165">
              <a:spcBef>
                <a:spcPts val="133"/>
              </a:spcBef>
              <a:buFont typeface="Arial"/>
              <a:buChar char="•"/>
              <a:tabLst>
                <a:tab pos="303098" algn="l"/>
              </a:tabLst>
            </a:pPr>
            <a:r>
              <a:rPr spc="-7" dirty="0"/>
              <a:t>Identify hazard scenarios </a:t>
            </a:r>
            <a:r>
              <a:rPr dirty="0"/>
              <a:t>&amp; </a:t>
            </a:r>
            <a:r>
              <a:rPr spc="-7" dirty="0"/>
              <a:t>potential</a:t>
            </a:r>
            <a:r>
              <a:rPr spc="-53" dirty="0"/>
              <a:t> </a:t>
            </a:r>
            <a:r>
              <a:rPr spc="-13" dirty="0" smtClean="0"/>
              <a:t>mitigatio</a:t>
            </a:r>
            <a:r>
              <a:rPr lang="en-US" spc="-13" dirty="0" smtClean="0"/>
              <a:t>ns</a:t>
            </a:r>
            <a:endParaRPr spc="-13" dirty="0"/>
          </a:p>
          <a:p>
            <a:pPr>
              <a:spcBef>
                <a:spcPts val="13"/>
              </a:spcBef>
              <a:buClr>
                <a:srgbClr val="002060"/>
              </a:buClr>
              <a:buFont typeface="Arial"/>
              <a:buChar char="•"/>
            </a:pPr>
            <a:endParaRPr sz="3000" dirty="0"/>
          </a:p>
          <a:p>
            <a:pPr marL="303098" marR="6773" indent="-286165">
              <a:buFont typeface="Arial"/>
              <a:buChar char="•"/>
              <a:tabLst>
                <a:tab pos="303098" algn="l"/>
              </a:tabLst>
            </a:pPr>
            <a:r>
              <a:rPr dirty="0"/>
              <a:t>Use </a:t>
            </a:r>
            <a:r>
              <a:rPr u="heavy" spc="-7" dirty="0">
                <a:solidFill>
                  <a:srgbClr val="FF0000"/>
                </a:solidFill>
                <a:uFill>
                  <a:solidFill>
                    <a:srgbClr val="69D925"/>
                  </a:solidFill>
                </a:uFill>
              </a:rPr>
              <a:t>hazard</a:t>
            </a:r>
            <a:r>
              <a:rPr u="heavy" spc="-7" dirty="0">
                <a:uFill>
                  <a:solidFill>
                    <a:srgbClr val="69D925"/>
                  </a:solidFill>
                </a:uFill>
              </a:rPr>
              <a:t> </a:t>
            </a:r>
            <a:r>
              <a:rPr u="heavy" spc="-7" dirty="0">
                <a:solidFill>
                  <a:srgbClr val="FF0000"/>
                </a:solidFill>
                <a:uFill>
                  <a:solidFill>
                    <a:srgbClr val="69D925"/>
                  </a:solidFill>
                </a:uFill>
              </a:rPr>
              <a:t>assessment</a:t>
            </a:r>
            <a:r>
              <a:rPr spc="-7" dirty="0"/>
              <a:t> methods to define safety  requirements</a:t>
            </a:r>
          </a:p>
          <a:p>
            <a:pPr marL="777221" lvl="1" indent="-287859">
              <a:spcBef>
                <a:spcPts val="267"/>
              </a:spcBef>
              <a:buFont typeface="Courier New"/>
              <a:buChar char="o"/>
              <a:tabLst>
                <a:tab pos="777221" algn="l"/>
              </a:tabLst>
            </a:pPr>
            <a:r>
              <a:rPr sz="2133" dirty="0" smtClean="0">
                <a:solidFill>
                  <a:srgbClr val="002060"/>
                </a:solidFill>
                <a:latin typeface="Times New Roman"/>
                <a:cs typeface="Times New Roman"/>
              </a:rPr>
              <a:t>Preliminary</a:t>
            </a:r>
            <a:r>
              <a:rPr lang="en-US" sz="2133" dirty="0" smtClean="0">
                <a:solidFill>
                  <a:srgbClr val="002060"/>
                </a:solidFill>
                <a:latin typeface="Times New Roman"/>
                <a:cs typeface="Times New Roman"/>
              </a:rPr>
              <a:t>(</a:t>
            </a:r>
            <a:r>
              <a:rPr lang="ja-JP" altLang="en-US" sz="2133" dirty="0" smtClean="0">
                <a:solidFill>
                  <a:srgbClr val="002060"/>
                </a:solidFill>
                <a:latin typeface="Times New Roman"/>
                <a:cs typeface="Times New Roman"/>
              </a:rPr>
              <a:t>予備的</a:t>
            </a:r>
            <a:r>
              <a:rPr lang="en-US" sz="2133" dirty="0" smtClean="0">
                <a:solidFill>
                  <a:srgbClr val="002060"/>
                </a:solidFill>
                <a:latin typeface="Times New Roman"/>
                <a:cs typeface="Times New Roman"/>
              </a:rPr>
              <a:t>)</a:t>
            </a:r>
            <a:r>
              <a:rPr sz="2133" spc="-7" dirty="0" smtClean="0">
                <a:solidFill>
                  <a:srgbClr val="002060"/>
                </a:solidFill>
                <a:latin typeface="Times New Roman"/>
                <a:cs typeface="Times New Roman"/>
              </a:rPr>
              <a:t> </a:t>
            </a:r>
            <a:r>
              <a:rPr lang="en-US" sz="2133" spc="-7" dirty="0" smtClean="0">
                <a:solidFill>
                  <a:srgbClr val="002060"/>
                </a:solidFill>
                <a:latin typeface="Times New Roman"/>
                <a:cs typeface="Times New Roman"/>
              </a:rPr>
              <a:t>hazard </a:t>
            </a:r>
            <a:r>
              <a:rPr sz="2133" dirty="0" smtClean="0">
                <a:solidFill>
                  <a:srgbClr val="002060"/>
                </a:solidFill>
                <a:latin typeface="Times New Roman"/>
                <a:cs typeface="Times New Roman"/>
              </a:rPr>
              <a:t>analysis</a:t>
            </a:r>
            <a:r>
              <a:rPr lang="en-US" sz="2133" dirty="0" smtClean="0">
                <a:solidFill>
                  <a:srgbClr val="002060"/>
                </a:solidFill>
                <a:latin typeface="Times New Roman"/>
                <a:cs typeface="Times New Roman"/>
              </a:rPr>
              <a:t> (PHA)</a:t>
            </a:r>
            <a:endParaRPr sz="2133" dirty="0">
              <a:latin typeface="Times New Roman"/>
              <a:cs typeface="Times New Roman"/>
            </a:endParaRPr>
          </a:p>
          <a:p>
            <a:pPr marL="777221" lvl="1" indent="-287859">
              <a:spcBef>
                <a:spcPts val="287"/>
              </a:spcBef>
              <a:buFont typeface="Courier New"/>
              <a:buChar char="o"/>
              <a:tabLst>
                <a:tab pos="777221" algn="l"/>
              </a:tabLst>
            </a:pPr>
            <a:r>
              <a:rPr sz="2133" dirty="0">
                <a:solidFill>
                  <a:srgbClr val="002060"/>
                </a:solidFill>
                <a:latin typeface="Times New Roman"/>
                <a:cs typeface="Times New Roman"/>
              </a:rPr>
              <a:t>Fault tree</a:t>
            </a:r>
            <a:endParaRPr sz="2133" dirty="0">
              <a:latin typeface="Times New Roman"/>
              <a:cs typeface="Times New Roman"/>
            </a:endParaRPr>
          </a:p>
          <a:p>
            <a:pPr marL="777221" lvl="1" indent="-287859">
              <a:spcBef>
                <a:spcPts val="240"/>
              </a:spcBef>
              <a:buFont typeface="Courier New"/>
              <a:buChar char="o"/>
              <a:tabLst>
                <a:tab pos="777221" algn="l"/>
              </a:tabLst>
            </a:pPr>
            <a:r>
              <a:rPr sz="2133" spc="-7" dirty="0">
                <a:solidFill>
                  <a:srgbClr val="002060"/>
                </a:solidFill>
                <a:latin typeface="Times New Roman"/>
                <a:cs typeface="Times New Roman"/>
              </a:rPr>
              <a:t>Design </a:t>
            </a:r>
            <a:r>
              <a:rPr sz="2133" dirty="0">
                <a:solidFill>
                  <a:srgbClr val="002060"/>
                </a:solidFill>
                <a:latin typeface="Times New Roman"/>
                <a:cs typeface="Times New Roman"/>
              </a:rPr>
              <a:t>Failure Modes &amp; </a:t>
            </a:r>
            <a:r>
              <a:rPr sz="2133" spc="-7" dirty="0">
                <a:solidFill>
                  <a:srgbClr val="002060"/>
                </a:solidFill>
                <a:latin typeface="Times New Roman"/>
                <a:cs typeface="Times New Roman"/>
              </a:rPr>
              <a:t>Effects</a:t>
            </a:r>
            <a:r>
              <a:rPr sz="2133" spc="-113" dirty="0">
                <a:solidFill>
                  <a:srgbClr val="002060"/>
                </a:solidFill>
                <a:latin typeface="Times New Roman"/>
                <a:cs typeface="Times New Roman"/>
              </a:rPr>
              <a:t> </a:t>
            </a:r>
            <a:r>
              <a:rPr sz="2133" spc="-7" dirty="0">
                <a:solidFill>
                  <a:srgbClr val="002060"/>
                </a:solidFill>
                <a:latin typeface="Times New Roman"/>
                <a:cs typeface="Times New Roman"/>
              </a:rPr>
              <a:t>Analyses</a:t>
            </a:r>
            <a:endParaRPr sz="2133" dirty="0">
              <a:latin typeface="Times New Roman"/>
              <a:cs typeface="Times New Roman"/>
            </a:endParaRPr>
          </a:p>
          <a:p>
            <a:pPr lvl="1">
              <a:spcBef>
                <a:spcPts val="53"/>
              </a:spcBef>
              <a:buClr>
                <a:srgbClr val="002060"/>
              </a:buClr>
              <a:buFont typeface="Courier New"/>
              <a:buChar char="o"/>
            </a:pPr>
            <a:endParaRPr sz="2400" dirty="0"/>
          </a:p>
          <a:p>
            <a:pPr marL="303098" marR="306486" indent="-286165">
              <a:spcBef>
                <a:spcPts val="7"/>
              </a:spcBef>
              <a:buFont typeface="Arial"/>
              <a:buChar char="•"/>
              <a:tabLst>
                <a:tab pos="303098" algn="l"/>
              </a:tabLst>
            </a:pPr>
            <a:r>
              <a:rPr spc="-7" dirty="0"/>
              <a:t>Conduct </a:t>
            </a:r>
            <a:r>
              <a:rPr u="heavy" spc="-7" dirty="0">
                <a:solidFill>
                  <a:srgbClr val="FF0000"/>
                </a:solidFill>
                <a:uFill>
                  <a:solidFill>
                    <a:srgbClr val="69D925"/>
                  </a:solidFill>
                </a:uFill>
              </a:rPr>
              <a:t>extensive</a:t>
            </a:r>
            <a:r>
              <a:rPr u="heavy" spc="-7" dirty="0">
                <a:uFill>
                  <a:solidFill>
                    <a:srgbClr val="69D925"/>
                  </a:solidFill>
                </a:uFill>
              </a:rPr>
              <a:t> </a:t>
            </a:r>
            <a:r>
              <a:rPr u="heavy" spc="-13" dirty="0">
                <a:solidFill>
                  <a:srgbClr val="FF0000"/>
                </a:solidFill>
                <a:uFill>
                  <a:solidFill>
                    <a:srgbClr val="69D925"/>
                  </a:solidFill>
                </a:uFill>
              </a:rPr>
              <a:t>testing</a:t>
            </a:r>
            <a:r>
              <a:rPr spc="-13" dirty="0"/>
              <a:t> </a:t>
            </a:r>
            <a:r>
              <a:rPr spc="-7" dirty="0"/>
              <a:t>to make sure safety  requirements are</a:t>
            </a:r>
            <a:r>
              <a:rPr spc="-13" dirty="0"/>
              <a:t> </a:t>
            </a:r>
            <a:r>
              <a:rPr spc="-7" dirty="0"/>
              <a:t>met</a:t>
            </a:r>
          </a:p>
        </p:txBody>
      </p:sp>
      <p:sp>
        <p:nvSpPr>
          <p:cNvPr id="5" name="object 5"/>
          <p:cNvSpPr/>
          <p:nvPr/>
        </p:nvSpPr>
        <p:spPr>
          <a:xfrm>
            <a:off x="9463665" y="749617"/>
            <a:ext cx="2606965" cy="541511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0" name="object 10"/>
          <p:cNvSpPr txBox="1"/>
          <p:nvPr/>
        </p:nvSpPr>
        <p:spPr>
          <a:xfrm>
            <a:off x="2588293" y="3736934"/>
            <a:ext cx="2616750" cy="273515"/>
          </a:xfrm>
          <a:prstGeom prst="rect">
            <a:avLst/>
          </a:prstGeom>
          <a:ln w="12700">
            <a:solidFill>
              <a:srgbClr val="000000"/>
            </a:solidFill>
          </a:ln>
        </p:spPr>
        <p:txBody>
          <a:bodyPr vert="horz" wrap="square" lIns="0" tIns="67733" rIns="0" bIns="0" rtlCol="0">
            <a:spAutoFit/>
          </a:bodyPr>
          <a:lstStyle/>
          <a:p>
            <a:pPr marL="33866" defTabSz="1219170">
              <a:spcBef>
                <a:spcPts val="533"/>
              </a:spcBef>
            </a:pPr>
            <a:r>
              <a:rPr sz="1333" dirty="0" smtClean="0">
                <a:solidFill>
                  <a:prstClr val="black"/>
                </a:solidFill>
                <a:latin typeface="Arial"/>
                <a:cs typeface="Arial"/>
              </a:rPr>
              <a:t>(top</a:t>
            </a:r>
            <a:r>
              <a:rPr sz="1333" spc="-133" dirty="0" smtClean="0">
                <a:solidFill>
                  <a:prstClr val="black"/>
                </a:solidFill>
                <a:latin typeface="Arial"/>
                <a:cs typeface="Arial"/>
              </a:rPr>
              <a:t> </a:t>
            </a:r>
            <a:r>
              <a:rPr sz="1333" dirty="0">
                <a:solidFill>
                  <a:prstClr val="black"/>
                </a:solidFill>
                <a:latin typeface="Arial"/>
                <a:cs typeface="Arial"/>
              </a:rPr>
              <a:t>down)　フォルトツリー解析</a:t>
            </a:r>
          </a:p>
        </p:txBody>
      </p:sp>
      <p:sp>
        <p:nvSpPr>
          <p:cNvPr id="11" name="object 11"/>
          <p:cNvSpPr txBox="1"/>
          <p:nvPr/>
        </p:nvSpPr>
        <p:spPr>
          <a:xfrm>
            <a:off x="3896668" y="4334080"/>
            <a:ext cx="3996487" cy="47863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a:t>
            </a:r>
            <a:r>
              <a:rPr sz="1333" dirty="0">
                <a:solidFill>
                  <a:prstClr val="black"/>
                </a:solidFill>
                <a:latin typeface="Arial"/>
                <a:cs typeface="Arial"/>
              </a:rPr>
              <a:t>bottom</a:t>
            </a:r>
            <a:r>
              <a:rPr sz="1333" spc="-7" dirty="0">
                <a:solidFill>
                  <a:prstClr val="black"/>
                </a:solidFill>
                <a:latin typeface="Arial"/>
                <a:cs typeface="Arial"/>
              </a:rPr>
              <a:t> </a:t>
            </a:r>
            <a:r>
              <a:rPr sz="1333" dirty="0">
                <a:solidFill>
                  <a:prstClr val="black"/>
                </a:solidFill>
                <a:latin typeface="Arial"/>
                <a:cs typeface="Arial"/>
              </a:rPr>
              <a:t>up) </a:t>
            </a:r>
            <a:r>
              <a:rPr sz="1333" dirty="0" smtClean="0">
                <a:solidFill>
                  <a:prstClr val="black"/>
                </a:solidFill>
                <a:latin typeface="Arial"/>
                <a:cs typeface="Arial"/>
              </a:rPr>
              <a:t>assess </a:t>
            </a:r>
            <a:r>
              <a:rPr sz="1333" dirty="0">
                <a:solidFill>
                  <a:prstClr val="black"/>
                </a:solidFill>
                <a:latin typeface="Arial"/>
                <a:cs typeface="Arial"/>
              </a:rPr>
              <a:t>the effects of small subsystem</a:t>
            </a:r>
            <a:r>
              <a:rPr sz="1333" spc="-113" dirty="0">
                <a:solidFill>
                  <a:prstClr val="black"/>
                </a:solidFill>
                <a:latin typeface="Arial"/>
                <a:cs typeface="Arial"/>
              </a:rPr>
              <a:t> </a:t>
            </a:r>
            <a:r>
              <a:rPr sz="1333" spc="-53" dirty="0">
                <a:solidFill>
                  <a:prstClr val="black"/>
                </a:solidFill>
                <a:latin typeface="Arial"/>
                <a:cs typeface="Arial"/>
              </a:rPr>
              <a:t>failures  </a:t>
            </a:r>
            <a:r>
              <a:rPr sz="1333" dirty="0">
                <a:solidFill>
                  <a:prstClr val="black"/>
                </a:solidFill>
                <a:latin typeface="Arial"/>
                <a:cs typeface="Arial"/>
              </a:rPr>
              <a:t>on the overall capabilities of the</a:t>
            </a:r>
            <a:r>
              <a:rPr sz="1333" spc="-53" dirty="0">
                <a:solidFill>
                  <a:prstClr val="black"/>
                </a:solidFill>
                <a:latin typeface="Arial"/>
                <a:cs typeface="Arial"/>
              </a:rPr>
              <a:t> </a:t>
            </a:r>
            <a:r>
              <a:rPr sz="1333" dirty="0">
                <a:solidFill>
                  <a:prstClr val="black"/>
                </a:solidFill>
                <a:latin typeface="Arial"/>
                <a:cs typeface="Arial"/>
              </a:rPr>
              <a:t>system</a:t>
            </a:r>
          </a:p>
        </p:txBody>
      </p:sp>
      <p:sp>
        <p:nvSpPr>
          <p:cNvPr id="6" name="正方形/長方形 5"/>
          <p:cNvSpPr/>
          <p:nvPr/>
        </p:nvSpPr>
        <p:spPr>
          <a:xfrm>
            <a:off x="6432529" y="3450683"/>
            <a:ext cx="3239010" cy="923330"/>
          </a:xfrm>
          <a:prstGeom prst="rect">
            <a:avLst/>
          </a:prstGeom>
        </p:spPr>
        <p:txBody>
          <a:bodyPr wrap="square">
            <a:spAutoFit/>
          </a:bodyPr>
          <a:lstStyle/>
          <a:p>
            <a:r>
              <a:rPr lang="ja-JP" altLang="en-US" u="sng" dirty="0" smtClean="0"/>
              <a:t>リスクアセスメント手法一覧：</a:t>
            </a:r>
            <a:endParaRPr lang="en-US" altLang="ja-JP" u="sng" dirty="0" smtClean="0"/>
          </a:p>
          <a:p>
            <a:r>
              <a:rPr lang="ja-JP" altLang="en-US" u="sng" dirty="0" smtClean="0"/>
              <a:t>https</a:t>
            </a:r>
            <a:r>
              <a:rPr lang="ja-JP" altLang="en-US" u="sng" dirty="0"/>
              <a:t>://thinkit.co.jp/cert/article/0607/11/1/table.htm</a:t>
            </a:r>
          </a:p>
        </p:txBody>
      </p:sp>
      <p:sp>
        <p:nvSpPr>
          <p:cNvPr id="3" name="正方形/長方形 2"/>
          <p:cNvSpPr/>
          <p:nvPr/>
        </p:nvSpPr>
        <p:spPr>
          <a:xfrm>
            <a:off x="5430716" y="5696112"/>
            <a:ext cx="6096000" cy="1169551"/>
          </a:xfrm>
          <a:prstGeom prst="rect">
            <a:avLst/>
          </a:prstGeom>
        </p:spPr>
        <p:txBody>
          <a:bodyPr>
            <a:spAutoFit/>
          </a:bodyPr>
          <a:lstStyle/>
          <a:p>
            <a:r>
              <a:rPr lang="ja-JP" altLang="en-US" sz="1400" dirty="0"/>
              <a:t>これまでのハザードまたは故障の経験、知識を、将来、危害やハザードを</a:t>
            </a:r>
            <a:r>
              <a:rPr lang="ja-JP" altLang="en-US" sz="1400" dirty="0">
                <a:solidFill>
                  <a:srgbClr val="FF0000"/>
                </a:solidFill>
              </a:rPr>
              <a:t>招くおそれのある事象</a:t>
            </a:r>
            <a:r>
              <a:rPr lang="ja-JP" altLang="en-US" sz="1400" dirty="0"/>
              <a:t>の</a:t>
            </a:r>
            <a:r>
              <a:rPr lang="ja-JP" altLang="en-US" sz="1400" dirty="0">
                <a:solidFill>
                  <a:srgbClr val="FF0000"/>
                </a:solidFill>
              </a:rPr>
              <a:t>特定</a:t>
            </a:r>
            <a:r>
              <a:rPr lang="ja-JP" altLang="en-US" sz="1400" dirty="0"/>
              <a:t>を行い、さらに現時点で与えられている生産活動、施設、製品、システムの条件下でそれらが</a:t>
            </a:r>
            <a:r>
              <a:rPr lang="ja-JP" altLang="en-US" sz="1400" dirty="0">
                <a:solidFill>
                  <a:srgbClr val="FF0000"/>
                </a:solidFill>
              </a:rPr>
              <a:t>発生する可能性</a:t>
            </a:r>
            <a:r>
              <a:rPr lang="ja-JP" altLang="en-US" sz="1400" dirty="0"/>
              <a:t>を特定する手法である。</a:t>
            </a:r>
            <a:r>
              <a:rPr lang="en-US" altLang="ja-JP" sz="1400" dirty="0"/>
              <a:t>PHA</a:t>
            </a:r>
            <a:r>
              <a:rPr lang="ja-JP" altLang="en-US" sz="1400" dirty="0"/>
              <a:t>は開発プロジェクトの初期段階で、設計の詳細や操作手順について情報がほとんどない場合に一般的に用いられる。</a:t>
            </a:r>
          </a:p>
        </p:txBody>
      </p:sp>
      <p:cxnSp>
        <p:nvCxnSpPr>
          <p:cNvPr id="8" name="直線矢印コネクタ 7"/>
          <p:cNvCxnSpPr>
            <a:endCxn id="3" idx="0"/>
          </p:cNvCxnSpPr>
          <p:nvPr/>
        </p:nvCxnSpPr>
        <p:spPr>
          <a:xfrm>
            <a:off x="5894911" y="3640015"/>
            <a:ext cx="2583805" cy="20560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456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7755467" cy="571096"/>
          </a:xfrm>
          <a:prstGeom prst="rect">
            <a:avLst/>
          </a:prstGeom>
        </p:spPr>
        <p:txBody>
          <a:bodyPr vert="horz" wrap="square" lIns="0" tIns="16933" rIns="0" bIns="0" rtlCol="0">
            <a:spAutoFit/>
          </a:bodyPr>
          <a:lstStyle/>
          <a:p>
            <a:pPr marL="16933">
              <a:spcBef>
                <a:spcPts val="133"/>
              </a:spcBef>
            </a:pPr>
            <a:r>
              <a:rPr spc="-7" dirty="0"/>
              <a:t>Waymo: Levels </a:t>
            </a:r>
            <a:r>
              <a:rPr dirty="0"/>
              <a:t>of </a:t>
            </a:r>
            <a:r>
              <a:rPr spc="-7" dirty="0"/>
              <a:t>testing to ensure</a:t>
            </a:r>
            <a:r>
              <a:rPr spc="27" dirty="0"/>
              <a:t> </a:t>
            </a:r>
            <a:r>
              <a:rPr spc="-7" dirty="0"/>
              <a:t>safety</a:t>
            </a:r>
          </a:p>
        </p:txBody>
      </p:sp>
      <p:sp>
        <p:nvSpPr>
          <p:cNvPr id="3" name="object 3"/>
          <p:cNvSpPr txBox="1"/>
          <p:nvPr/>
        </p:nvSpPr>
        <p:spPr>
          <a:xfrm>
            <a:off x="527214" y="1476452"/>
            <a:ext cx="7803727" cy="1158929"/>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13" dirty="0">
                <a:solidFill>
                  <a:srgbClr val="002060"/>
                </a:solidFill>
                <a:latin typeface="Times New Roman"/>
                <a:cs typeface="Times New Roman"/>
              </a:rPr>
              <a:t>Simulation</a:t>
            </a:r>
            <a:r>
              <a:rPr sz="2667" spc="-7" dirty="0">
                <a:solidFill>
                  <a:srgbClr val="002060"/>
                </a:solidFill>
                <a:latin typeface="Times New Roman"/>
                <a:cs typeface="Times New Roman"/>
              </a:rPr>
              <a:t> </a:t>
            </a:r>
            <a:r>
              <a:rPr sz="2667" spc="-13" dirty="0">
                <a:solidFill>
                  <a:srgbClr val="002060"/>
                </a:solidFill>
                <a:latin typeface="Times New Roman"/>
                <a:cs typeface="Times New Roman"/>
              </a:rPr>
              <a:t>testing</a:t>
            </a:r>
            <a:endParaRPr sz="2667" dirty="0">
              <a:solidFill>
                <a:prstClr val="black"/>
              </a:solidFill>
              <a:latin typeface="Times New Roman"/>
              <a:cs typeface="Times New Roman"/>
            </a:endParaRPr>
          </a:p>
          <a:p>
            <a:pPr marL="777221" marR="6773" indent="-287859" defTabSz="1219170">
              <a:lnSpc>
                <a:spcPct val="100699"/>
              </a:lnSpc>
              <a:spcBef>
                <a:spcPts val="247"/>
              </a:spcBef>
            </a:pPr>
            <a:r>
              <a:rPr sz="2133" dirty="0">
                <a:solidFill>
                  <a:srgbClr val="002060"/>
                </a:solidFill>
                <a:latin typeface="Courier New"/>
                <a:cs typeface="Courier New"/>
              </a:rPr>
              <a:t>o </a:t>
            </a:r>
            <a:r>
              <a:rPr sz="2133" spc="-40" dirty="0">
                <a:solidFill>
                  <a:srgbClr val="002060"/>
                </a:solidFill>
                <a:latin typeface="Times New Roman"/>
                <a:cs typeface="Times New Roman"/>
              </a:rPr>
              <a:t>Test </a:t>
            </a:r>
            <a:r>
              <a:rPr sz="2133" dirty="0">
                <a:solidFill>
                  <a:srgbClr val="FF0000"/>
                </a:solidFill>
                <a:latin typeface="Times New Roman"/>
                <a:cs typeface="Times New Roman"/>
              </a:rPr>
              <a:t>rigorously</a:t>
            </a:r>
            <a:r>
              <a:rPr sz="2133" dirty="0">
                <a:solidFill>
                  <a:srgbClr val="002060"/>
                </a:solidFill>
                <a:latin typeface="Times New Roman"/>
                <a:cs typeface="Times New Roman"/>
              </a:rPr>
              <a:t> with simulation, thousands of variations,</a:t>
            </a:r>
            <a:r>
              <a:rPr sz="2133" spc="-300" dirty="0">
                <a:solidFill>
                  <a:srgbClr val="002060"/>
                </a:solidFill>
                <a:latin typeface="Times New Roman"/>
                <a:cs typeface="Times New Roman"/>
              </a:rPr>
              <a:t> </a:t>
            </a:r>
            <a:r>
              <a:rPr sz="2133" dirty="0">
                <a:solidFill>
                  <a:srgbClr val="FF0000"/>
                </a:solidFill>
                <a:latin typeface="Times New Roman"/>
                <a:cs typeface="Times New Roman"/>
              </a:rPr>
              <a:t>fuzzing</a:t>
            </a:r>
            <a:r>
              <a:rPr sz="2133" dirty="0">
                <a:solidFill>
                  <a:srgbClr val="002060"/>
                </a:solidFill>
                <a:latin typeface="Times New Roman"/>
                <a:cs typeface="Times New Roman"/>
              </a:rPr>
              <a:t>  of neighbouring</a:t>
            </a:r>
            <a:r>
              <a:rPr sz="2133" spc="-7" dirty="0">
                <a:solidFill>
                  <a:srgbClr val="002060"/>
                </a:solidFill>
                <a:latin typeface="Times New Roman"/>
                <a:cs typeface="Times New Roman"/>
              </a:rPr>
              <a:t> </a:t>
            </a:r>
            <a:r>
              <a:rPr sz="2133" dirty="0">
                <a:solidFill>
                  <a:srgbClr val="002060"/>
                </a:solidFill>
                <a:latin typeface="Times New Roman"/>
                <a:cs typeface="Times New Roman"/>
              </a:rPr>
              <a:t>vehicles</a:t>
            </a:r>
            <a:endParaRPr sz="2133" dirty="0">
              <a:solidFill>
                <a:prstClr val="black"/>
              </a:solidFill>
              <a:latin typeface="Times New Roman"/>
              <a:cs typeface="Times New Roman"/>
            </a:endParaRPr>
          </a:p>
        </p:txBody>
      </p:sp>
      <p:sp>
        <p:nvSpPr>
          <p:cNvPr id="4" name="object 4"/>
          <p:cNvSpPr/>
          <p:nvPr/>
        </p:nvSpPr>
        <p:spPr>
          <a:xfrm>
            <a:off x="1839132" y="3051973"/>
            <a:ext cx="5944080" cy="334354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8" name="object 8"/>
          <p:cNvSpPr txBox="1"/>
          <p:nvPr/>
        </p:nvSpPr>
        <p:spPr>
          <a:xfrm>
            <a:off x="8640884" y="3555894"/>
            <a:ext cx="3454400" cy="1709356"/>
          </a:xfrm>
          <a:prstGeom prst="rect">
            <a:avLst/>
          </a:prstGeom>
          <a:ln w="12700">
            <a:solidFill>
              <a:srgbClr val="000000"/>
            </a:solidFill>
          </a:ln>
        </p:spPr>
        <p:txBody>
          <a:bodyPr vert="horz" wrap="square" lIns="0" tIns="67733" rIns="0" bIns="0" rtlCol="0">
            <a:spAutoFit/>
          </a:bodyPr>
          <a:lstStyle/>
          <a:p>
            <a:pPr marL="33866" marR="23706" defTabSz="1219170"/>
            <a:r>
              <a:rPr sz="1333" dirty="0" err="1" smtClean="0">
                <a:solidFill>
                  <a:prstClr val="black"/>
                </a:solidFill>
                <a:latin typeface="Arial"/>
                <a:cs typeface="Arial"/>
              </a:rPr>
              <a:t>ファジングとは</a:t>
            </a:r>
            <a:r>
              <a:rPr sz="1333" dirty="0" err="1">
                <a:solidFill>
                  <a:prstClr val="black"/>
                </a:solidFill>
                <a:latin typeface="Arial"/>
                <a:cs typeface="Arial"/>
              </a:rPr>
              <a:t>、ソフトウェアの不具合（と</a:t>
            </a:r>
            <a:r>
              <a:rPr sz="1333" spc="-1387" dirty="0" err="1">
                <a:solidFill>
                  <a:prstClr val="black"/>
                </a:solidFill>
                <a:latin typeface="Arial"/>
                <a:cs typeface="Arial"/>
              </a:rPr>
              <a:t>く</a:t>
            </a:r>
            <a:r>
              <a:rPr sz="1333" spc="-1387" dirty="0">
                <a:solidFill>
                  <a:prstClr val="black"/>
                </a:solidFill>
                <a:latin typeface="Arial"/>
                <a:cs typeface="Arial"/>
              </a:rPr>
              <a:t> </a:t>
            </a:r>
            <a:r>
              <a:rPr sz="1333" dirty="0">
                <a:solidFill>
                  <a:prstClr val="black"/>
                </a:solidFill>
                <a:latin typeface="Arial"/>
                <a:cs typeface="Arial"/>
              </a:rPr>
              <a:t>に脆弱（ぜいじゃく）性を意図することが多 い）を発見するためのテスト手法の一つであ る。ファズ（英語:</a:t>
            </a:r>
            <a:r>
              <a:rPr sz="1333" spc="-47" dirty="0">
                <a:solidFill>
                  <a:prstClr val="black"/>
                </a:solidFill>
                <a:latin typeface="Arial"/>
                <a:cs typeface="Arial"/>
              </a:rPr>
              <a:t> </a:t>
            </a:r>
            <a:r>
              <a:rPr sz="1333" dirty="0">
                <a:solidFill>
                  <a:prstClr val="black"/>
                </a:solidFill>
                <a:latin typeface="Arial"/>
                <a:cs typeface="Arial"/>
              </a:rPr>
              <a:t>fuzz）（予測不可能な入 力データ）を与えることで</a:t>
            </a:r>
            <a:r>
              <a:rPr sz="1333" dirty="0">
                <a:solidFill>
                  <a:srgbClr val="FF0000"/>
                </a:solidFill>
                <a:latin typeface="Arial"/>
                <a:cs typeface="Arial"/>
              </a:rPr>
              <a:t>意図的に例外を発 生させ</a:t>
            </a:r>
            <a:r>
              <a:rPr sz="1333" dirty="0">
                <a:solidFill>
                  <a:prstClr val="black"/>
                </a:solidFill>
                <a:latin typeface="Arial"/>
                <a:cs typeface="Arial"/>
              </a:rPr>
              <a:t>、その例外の挙動を確認するという方 法を用いる。ファズテストと呼ばれることも ある。 </a:t>
            </a:r>
          </a:p>
        </p:txBody>
      </p:sp>
      <p:sp>
        <p:nvSpPr>
          <p:cNvPr id="9" name="object 9"/>
          <p:cNvSpPr txBox="1"/>
          <p:nvPr/>
        </p:nvSpPr>
        <p:spPr>
          <a:xfrm>
            <a:off x="8737600" y="373482"/>
            <a:ext cx="3454400" cy="478635"/>
          </a:xfrm>
          <a:prstGeom prst="rect">
            <a:avLst/>
          </a:prstGeom>
          <a:ln w="12700">
            <a:solidFill>
              <a:srgbClr val="000000"/>
            </a:solidFill>
          </a:ln>
        </p:spPr>
        <p:txBody>
          <a:bodyPr vert="horz" wrap="square" lIns="0" tIns="67733" rIns="0" bIns="0" rtlCol="0">
            <a:spAutoFit/>
          </a:bodyPr>
          <a:lstStyle/>
          <a:p>
            <a:pPr marL="33866" marR="23706" defTabSz="1219170"/>
            <a:r>
              <a:rPr lang="en-US" altLang="ja-JP" sz="1333" dirty="0" err="1" smtClean="0">
                <a:solidFill>
                  <a:prstClr val="black"/>
                </a:solidFill>
                <a:latin typeface="Arial"/>
                <a:cs typeface="Arial"/>
              </a:rPr>
              <a:t>Waymo</a:t>
            </a:r>
            <a:r>
              <a:rPr lang="ja-JP" altLang="en-US" sz="1333" dirty="0" err="1" smtClean="0">
                <a:solidFill>
                  <a:prstClr val="black"/>
                </a:solidFill>
                <a:latin typeface="Arial"/>
                <a:cs typeface="Arial"/>
              </a:rPr>
              <a:t>への</a:t>
            </a:r>
            <a:r>
              <a:rPr lang="ja-JP" altLang="en-US" sz="1333" dirty="0" smtClean="0">
                <a:solidFill>
                  <a:prstClr val="black"/>
                </a:solidFill>
                <a:latin typeface="Arial"/>
                <a:cs typeface="Arial"/>
              </a:rPr>
              <a:t>好評：</a:t>
            </a:r>
            <a:r>
              <a:rPr sz="1333" dirty="0" smtClean="0">
                <a:solidFill>
                  <a:prstClr val="black"/>
                </a:solidFill>
                <a:latin typeface="Arial"/>
                <a:cs typeface="Arial"/>
              </a:rPr>
              <a:t>the </a:t>
            </a:r>
            <a:r>
              <a:rPr sz="1333" dirty="0">
                <a:solidFill>
                  <a:prstClr val="black"/>
                </a:solidFill>
                <a:latin typeface="Arial"/>
                <a:cs typeface="Arial"/>
              </a:rPr>
              <a:t>most </a:t>
            </a:r>
            <a:r>
              <a:rPr sz="1333" dirty="0">
                <a:solidFill>
                  <a:srgbClr val="FF0000"/>
                </a:solidFill>
                <a:latin typeface="Arial"/>
                <a:cs typeface="Arial"/>
              </a:rPr>
              <a:t>publicly visible </a:t>
            </a:r>
            <a:r>
              <a:rPr sz="1333" dirty="0">
                <a:solidFill>
                  <a:prstClr val="black"/>
                </a:solidFill>
                <a:latin typeface="Arial"/>
                <a:cs typeface="Arial"/>
              </a:rPr>
              <a:t>and</a:t>
            </a:r>
            <a:r>
              <a:rPr sz="1333" spc="-113" dirty="0">
                <a:solidFill>
                  <a:prstClr val="black"/>
                </a:solidFill>
                <a:latin typeface="Arial"/>
                <a:cs typeface="Arial"/>
              </a:rPr>
              <a:t> </a:t>
            </a:r>
            <a:r>
              <a:rPr sz="1333" spc="-60" dirty="0">
                <a:solidFill>
                  <a:srgbClr val="FF0000"/>
                </a:solidFill>
                <a:latin typeface="Arial"/>
                <a:cs typeface="Arial"/>
              </a:rPr>
              <a:t>well-documented</a:t>
            </a:r>
            <a:r>
              <a:rPr sz="1333" spc="-60" dirty="0">
                <a:solidFill>
                  <a:prstClr val="black"/>
                </a:solidFill>
                <a:latin typeface="Arial"/>
                <a:cs typeface="Arial"/>
              </a:rPr>
              <a:t>  </a:t>
            </a:r>
            <a:r>
              <a:rPr sz="1333" dirty="0" smtClean="0">
                <a:solidFill>
                  <a:prstClr val="black"/>
                </a:solidFill>
                <a:latin typeface="Arial"/>
                <a:cs typeface="Arial"/>
              </a:rPr>
              <a:t>program</a:t>
            </a:r>
            <a:endParaRPr sz="1333" dirty="0">
              <a:solidFill>
                <a:prstClr val="black"/>
              </a:solidFill>
              <a:latin typeface="Arial"/>
              <a:cs typeface="Arial"/>
            </a:endParaRPr>
          </a:p>
        </p:txBody>
      </p:sp>
      <p:sp>
        <p:nvSpPr>
          <p:cNvPr id="10" name="object 10"/>
          <p:cNvSpPr txBox="1"/>
          <p:nvPr/>
        </p:nvSpPr>
        <p:spPr>
          <a:xfrm>
            <a:off x="3406263" y="926752"/>
            <a:ext cx="5667399" cy="1093996"/>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Simulation </a:t>
            </a:r>
            <a:r>
              <a:rPr sz="1333" dirty="0">
                <a:solidFill>
                  <a:prstClr val="black"/>
                </a:solidFill>
                <a:latin typeface="Arial"/>
                <a:cs typeface="Arial"/>
              </a:rPr>
              <a:t>testing: on the order of </a:t>
            </a:r>
            <a:r>
              <a:rPr sz="1333" dirty="0">
                <a:solidFill>
                  <a:srgbClr val="FF0000"/>
                </a:solidFill>
                <a:latin typeface="Arial"/>
                <a:cs typeface="Arial"/>
              </a:rPr>
              <a:t>10</a:t>
            </a:r>
            <a:r>
              <a:rPr sz="1333" dirty="0">
                <a:solidFill>
                  <a:prstClr val="black"/>
                </a:solidFill>
                <a:latin typeface="Arial"/>
                <a:cs typeface="Arial"/>
              </a:rPr>
              <a:t> </a:t>
            </a:r>
            <a:r>
              <a:rPr sz="1333" dirty="0" smtClean="0">
                <a:solidFill>
                  <a:srgbClr val="FF0000"/>
                </a:solidFill>
                <a:latin typeface="Arial"/>
                <a:cs typeface="Arial"/>
              </a:rPr>
              <a:t>million</a:t>
            </a:r>
            <a:r>
              <a:rPr lang="ja-JP" altLang="en-US" sz="1333" dirty="0">
                <a:solidFill>
                  <a:prstClr val="black"/>
                </a:solidFill>
                <a:latin typeface="Arial"/>
                <a:cs typeface="Arial"/>
              </a:rPr>
              <a:t> </a:t>
            </a:r>
            <a:r>
              <a:rPr lang="en-US" altLang="ja-JP" sz="1333" dirty="0" smtClean="0">
                <a:solidFill>
                  <a:srgbClr val="FF0000"/>
                </a:solidFill>
                <a:latin typeface="Arial"/>
                <a:cs typeface="Arial"/>
              </a:rPr>
              <a:t>miles</a:t>
            </a:r>
            <a:r>
              <a:rPr lang="en-US" altLang="ja-JP" sz="1333" dirty="0" smtClean="0">
                <a:solidFill>
                  <a:prstClr val="black"/>
                </a:solidFill>
                <a:latin typeface="Arial"/>
                <a:cs typeface="Arial"/>
              </a:rPr>
              <a:t> </a:t>
            </a:r>
            <a:r>
              <a:rPr sz="1333" dirty="0" smtClean="0">
                <a:solidFill>
                  <a:prstClr val="black"/>
                </a:solidFill>
                <a:latin typeface="Arial"/>
                <a:cs typeface="Arial"/>
              </a:rPr>
              <a:t>of </a:t>
            </a:r>
            <a:r>
              <a:rPr sz="1333" dirty="0">
                <a:solidFill>
                  <a:prstClr val="black"/>
                </a:solidFill>
                <a:latin typeface="Arial"/>
                <a:cs typeface="Arial"/>
              </a:rPr>
              <a:t>simulation </a:t>
            </a:r>
            <a:r>
              <a:rPr sz="1333" dirty="0">
                <a:solidFill>
                  <a:srgbClr val="FF0000"/>
                </a:solidFill>
                <a:latin typeface="Arial"/>
                <a:cs typeface="Arial"/>
              </a:rPr>
              <a:t>per</a:t>
            </a:r>
            <a:r>
              <a:rPr sz="1333" spc="-7" dirty="0">
                <a:solidFill>
                  <a:prstClr val="black"/>
                </a:solidFill>
                <a:latin typeface="Arial"/>
                <a:cs typeface="Arial"/>
              </a:rPr>
              <a:t> </a:t>
            </a:r>
            <a:r>
              <a:rPr sz="1333" dirty="0">
                <a:solidFill>
                  <a:srgbClr val="FF0000"/>
                </a:solidFill>
                <a:latin typeface="Arial"/>
                <a:cs typeface="Arial"/>
              </a:rPr>
              <a:t>day</a:t>
            </a:r>
            <a:r>
              <a:rPr sz="1333" dirty="0">
                <a:solidFill>
                  <a:prstClr val="black"/>
                </a:solidFill>
                <a:latin typeface="Arial"/>
                <a:cs typeface="Arial"/>
              </a:rPr>
              <a:t> </a:t>
            </a:r>
          </a:p>
          <a:p>
            <a:pPr marL="33866" marR="23706" defTabSz="1219170"/>
            <a:r>
              <a:rPr sz="1333" dirty="0">
                <a:solidFill>
                  <a:prstClr val="black"/>
                </a:solidFill>
                <a:latin typeface="Arial"/>
                <a:cs typeface="Arial"/>
              </a:rPr>
              <a:t>- </a:t>
            </a:r>
            <a:r>
              <a:rPr sz="1333" dirty="0">
                <a:solidFill>
                  <a:srgbClr val="FF0000"/>
                </a:solidFill>
                <a:latin typeface="Arial"/>
                <a:cs typeface="Arial"/>
              </a:rPr>
              <a:t>mine</a:t>
            </a:r>
            <a:r>
              <a:rPr sz="1333" dirty="0">
                <a:solidFill>
                  <a:prstClr val="black"/>
                </a:solidFill>
                <a:latin typeface="Arial"/>
                <a:cs typeface="Arial"/>
              </a:rPr>
              <a:t> all of their on-road experiences </a:t>
            </a:r>
            <a:r>
              <a:rPr sz="1333" dirty="0" smtClean="0">
                <a:solidFill>
                  <a:prstClr val="black"/>
                </a:solidFill>
                <a:latin typeface="Arial"/>
                <a:cs typeface="Arial"/>
              </a:rPr>
              <a:t>for</a:t>
            </a:r>
            <a:r>
              <a:rPr lang="en-US" sz="1333" dirty="0" smtClean="0">
                <a:solidFill>
                  <a:prstClr val="black"/>
                </a:solidFill>
                <a:latin typeface="Arial"/>
                <a:cs typeface="Arial"/>
              </a:rPr>
              <a:t> </a:t>
            </a:r>
            <a:r>
              <a:rPr lang="en-US" sz="1333" dirty="0" smtClean="0">
                <a:solidFill>
                  <a:srgbClr val="FF0000"/>
                </a:solidFill>
                <a:latin typeface="Arial"/>
                <a:cs typeface="Arial"/>
              </a:rPr>
              <a:t>challenging</a:t>
            </a:r>
            <a:r>
              <a:rPr lang="en-US" sz="1333" dirty="0" smtClean="0">
                <a:solidFill>
                  <a:prstClr val="black"/>
                </a:solidFill>
                <a:latin typeface="Arial"/>
                <a:cs typeface="Arial"/>
              </a:rPr>
              <a:t> </a:t>
            </a:r>
            <a:r>
              <a:rPr sz="1333" dirty="0" smtClean="0">
                <a:solidFill>
                  <a:srgbClr val="FF0000"/>
                </a:solidFill>
                <a:latin typeface="Arial"/>
                <a:cs typeface="Arial"/>
              </a:rPr>
              <a:t>scenarios</a:t>
            </a:r>
            <a:r>
              <a:rPr sz="1333" dirty="0" smtClean="0">
                <a:solidFill>
                  <a:prstClr val="black"/>
                </a:solidFill>
                <a:latin typeface="Arial"/>
                <a:cs typeface="Arial"/>
              </a:rPr>
              <a:t> </a:t>
            </a:r>
            <a:r>
              <a:rPr sz="1333" dirty="0">
                <a:solidFill>
                  <a:prstClr val="black"/>
                </a:solidFill>
                <a:latin typeface="Arial"/>
                <a:cs typeface="Arial"/>
              </a:rPr>
              <a:t>and perform systematic  scenario fuzzing, which changes the position  and velocity parameters of other vehicles  and pedestrians</a:t>
            </a:r>
            <a:r>
              <a:rPr sz="1333" spc="-13" dirty="0">
                <a:solidFill>
                  <a:prstClr val="black"/>
                </a:solidFill>
                <a:latin typeface="Arial"/>
                <a:cs typeface="Arial"/>
              </a:rPr>
              <a:t> </a:t>
            </a:r>
            <a:r>
              <a:rPr sz="1333" dirty="0">
                <a:solidFill>
                  <a:srgbClr val="FF0000"/>
                </a:solidFill>
                <a:latin typeface="Arial"/>
                <a:cs typeface="Arial"/>
              </a:rPr>
              <a:t>randomly</a:t>
            </a:r>
            <a:r>
              <a:rPr sz="1333" dirty="0">
                <a:solidFill>
                  <a:prstClr val="black"/>
                </a:solidFill>
                <a:latin typeface="Arial"/>
                <a:cs typeface="Arial"/>
              </a:rPr>
              <a:t>. </a:t>
            </a:r>
          </a:p>
          <a:p>
            <a:pPr marL="33866" defTabSz="1219170"/>
            <a:r>
              <a:rPr sz="1333" dirty="0">
                <a:solidFill>
                  <a:prstClr val="black"/>
                </a:solidFill>
                <a:latin typeface="Arial"/>
                <a:cs typeface="Arial"/>
              </a:rPr>
              <a:t>- useful for finding </a:t>
            </a:r>
            <a:r>
              <a:rPr sz="1333" dirty="0">
                <a:solidFill>
                  <a:srgbClr val="FF0000"/>
                </a:solidFill>
                <a:latin typeface="Arial"/>
                <a:cs typeface="Arial"/>
              </a:rPr>
              <a:t>hard edge</a:t>
            </a:r>
            <a:r>
              <a:rPr sz="1333" spc="-40" dirty="0">
                <a:solidFill>
                  <a:srgbClr val="FF0000"/>
                </a:solidFill>
                <a:latin typeface="Arial"/>
                <a:cs typeface="Arial"/>
              </a:rPr>
              <a:t> </a:t>
            </a:r>
            <a:r>
              <a:rPr sz="1333" dirty="0">
                <a:solidFill>
                  <a:srgbClr val="FF0000"/>
                </a:solidFill>
                <a:latin typeface="Arial"/>
                <a:cs typeface="Arial"/>
              </a:rPr>
              <a:t>cases</a:t>
            </a:r>
            <a:r>
              <a:rPr sz="1333" dirty="0">
                <a:solidFill>
                  <a:prstClr val="black"/>
                </a:solidFill>
                <a:latin typeface="Arial"/>
                <a:cs typeface="Arial"/>
              </a:rPr>
              <a:t>. </a:t>
            </a:r>
          </a:p>
        </p:txBody>
      </p:sp>
      <p:cxnSp>
        <p:nvCxnSpPr>
          <p:cNvPr id="6" name="直線矢印コネクタ 5"/>
          <p:cNvCxnSpPr>
            <a:endCxn id="8" idx="0"/>
          </p:cNvCxnSpPr>
          <p:nvPr/>
        </p:nvCxnSpPr>
        <p:spPr>
          <a:xfrm>
            <a:off x="8018585" y="2277208"/>
            <a:ext cx="2349499" cy="12786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535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7755467" cy="571096"/>
          </a:xfrm>
          <a:prstGeom prst="rect">
            <a:avLst/>
          </a:prstGeom>
        </p:spPr>
        <p:txBody>
          <a:bodyPr vert="horz" wrap="square" lIns="0" tIns="16933" rIns="0" bIns="0" rtlCol="0">
            <a:spAutoFit/>
          </a:bodyPr>
          <a:lstStyle/>
          <a:p>
            <a:pPr marL="16933">
              <a:spcBef>
                <a:spcPts val="133"/>
              </a:spcBef>
            </a:pPr>
            <a:r>
              <a:rPr spc="-7" dirty="0"/>
              <a:t>Waymo: Levels </a:t>
            </a:r>
            <a:r>
              <a:rPr dirty="0"/>
              <a:t>of </a:t>
            </a:r>
            <a:r>
              <a:rPr spc="-7" dirty="0"/>
              <a:t>testing to ensure</a:t>
            </a:r>
            <a:r>
              <a:rPr spc="27" dirty="0"/>
              <a:t> </a:t>
            </a:r>
            <a:r>
              <a:rPr spc="-7" dirty="0"/>
              <a:t>safety</a:t>
            </a:r>
          </a:p>
        </p:txBody>
      </p:sp>
      <p:sp>
        <p:nvSpPr>
          <p:cNvPr id="3" name="object 3"/>
          <p:cNvSpPr txBox="1"/>
          <p:nvPr/>
        </p:nvSpPr>
        <p:spPr>
          <a:xfrm>
            <a:off x="527213" y="1476453"/>
            <a:ext cx="3916680" cy="4111083"/>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Closed-course</a:t>
            </a:r>
            <a:r>
              <a:rPr sz="2667" spc="-20" dirty="0">
                <a:solidFill>
                  <a:srgbClr val="002060"/>
                </a:solidFill>
                <a:latin typeface="Times New Roman"/>
                <a:cs typeface="Times New Roman"/>
              </a:rPr>
              <a:t> </a:t>
            </a:r>
            <a:r>
              <a:rPr sz="2667" spc="-13" dirty="0" smtClean="0">
                <a:solidFill>
                  <a:srgbClr val="002060"/>
                </a:solidFill>
                <a:latin typeface="Times New Roman"/>
                <a:cs typeface="Times New Roman"/>
              </a:rPr>
              <a:t>testing</a:t>
            </a:r>
            <a:r>
              <a:rPr lang="ja-JP" altLang="en-US" sz="2667" spc="-13" dirty="0" smtClean="0">
                <a:solidFill>
                  <a:srgbClr val="002060"/>
                </a:solidFill>
                <a:latin typeface="Times New Roman"/>
                <a:cs typeface="Times New Roman"/>
              </a:rPr>
              <a:t>（テストコース）</a:t>
            </a:r>
            <a:endParaRPr sz="2667" dirty="0">
              <a:solidFill>
                <a:prstClr val="black"/>
              </a:solidFill>
              <a:latin typeface="Times New Roman"/>
              <a:cs typeface="Times New Roman"/>
            </a:endParaRPr>
          </a:p>
          <a:p>
            <a:pPr marL="777221" marR="41486" lvl="1" indent="-287859" defTabSz="1219170">
              <a:lnSpc>
                <a:spcPct val="100099"/>
              </a:lnSpc>
              <a:spcBef>
                <a:spcPts val="260"/>
              </a:spcBef>
              <a:buFont typeface="Courier New"/>
              <a:buChar char="o"/>
              <a:tabLst>
                <a:tab pos="777221" algn="l"/>
              </a:tabLst>
            </a:pPr>
            <a:r>
              <a:rPr sz="2133" dirty="0">
                <a:solidFill>
                  <a:srgbClr val="002060"/>
                </a:solidFill>
                <a:latin typeface="Times New Roman"/>
                <a:cs typeface="Times New Roman"/>
              </a:rPr>
              <a:t>Follow 28 core + 19  additional scenario  competencies on private</a:t>
            </a:r>
            <a:r>
              <a:rPr sz="2133" spc="-93" dirty="0">
                <a:solidFill>
                  <a:srgbClr val="002060"/>
                </a:solidFill>
                <a:latin typeface="Times New Roman"/>
                <a:cs typeface="Times New Roman"/>
              </a:rPr>
              <a:t> </a:t>
            </a:r>
            <a:r>
              <a:rPr sz="2133" dirty="0">
                <a:solidFill>
                  <a:srgbClr val="002060"/>
                </a:solidFill>
                <a:latin typeface="Times New Roman"/>
                <a:cs typeface="Times New Roman"/>
              </a:rPr>
              <a:t>test  tracks</a:t>
            </a:r>
            <a:endParaRPr sz="2133" dirty="0">
              <a:solidFill>
                <a:prstClr val="black"/>
              </a:solidFill>
              <a:latin typeface="Times New Roman"/>
              <a:cs typeface="Times New Roman"/>
            </a:endParaRPr>
          </a:p>
          <a:p>
            <a:pPr marL="777221" marR="6773" lvl="1" indent="-287859" defTabSz="1219170">
              <a:lnSpc>
                <a:spcPts val="2533"/>
              </a:lnSpc>
              <a:spcBef>
                <a:spcPts val="393"/>
              </a:spcBef>
              <a:buFont typeface="Courier New"/>
              <a:buChar char="o"/>
              <a:tabLst>
                <a:tab pos="777221" algn="l"/>
              </a:tabLst>
            </a:pPr>
            <a:r>
              <a:rPr sz="2133" spc="-7" dirty="0">
                <a:solidFill>
                  <a:srgbClr val="002060"/>
                </a:solidFill>
                <a:latin typeface="Times New Roman"/>
                <a:cs typeface="Times New Roman"/>
              </a:rPr>
              <a:t>Focus </a:t>
            </a:r>
            <a:r>
              <a:rPr sz="2133" dirty="0">
                <a:solidFill>
                  <a:srgbClr val="002060"/>
                </a:solidFill>
                <a:latin typeface="Times New Roman"/>
                <a:cs typeface="Times New Roman"/>
              </a:rPr>
              <a:t>on four most</a:t>
            </a:r>
            <a:r>
              <a:rPr sz="2133" spc="-73" dirty="0">
                <a:solidFill>
                  <a:srgbClr val="002060"/>
                </a:solidFill>
                <a:latin typeface="Times New Roman"/>
                <a:cs typeface="Times New Roman"/>
              </a:rPr>
              <a:t> </a:t>
            </a:r>
            <a:r>
              <a:rPr sz="2133" dirty="0">
                <a:solidFill>
                  <a:srgbClr val="002060"/>
                </a:solidFill>
                <a:latin typeface="Times New Roman"/>
                <a:cs typeface="Times New Roman"/>
              </a:rPr>
              <a:t>common  crashes:</a:t>
            </a:r>
            <a:endParaRPr sz="2133" dirty="0">
              <a:solidFill>
                <a:prstClr val="black"/>
              </a:solidFill>
              <a:latin typeface="Times New Roman"/>
              <a:cs typeface="Times New Roman"/>
            </a:endParaRPr>
          </a:p>
          <a:p>
            <a:pPr marL="1235256" marR="38944" lvl="2" indent="-304792" defTabSz="1219170">
              <a:lnSpc>
                <a:spcPct val="101200"/>
              </a:lnSpc>
              <a:spcBef>
                <a:spcPts val="180"/>
              </a:spcBef>
              <a:buFont typeface="Wingdings"/>
              <a:buChar char=""/>
              <a:tabLst>
                <a:tab pos="1235256" algn="l"/>
                <a:tab pos="1236102" algn="l"/>
              </a:tabLst>
            </a:pPr>
            <a:r>
              <a:rPr sz="1867" spc="-7" dirty="0" smtClean="0">
                <a:solidFill>
                  <a:srgbClr val="002060"/>
                </a:solidFill>
                <a:latin typeface="Times New Roman"/>
                <a:cs typeface="Times New Roman"/>
              </a:rPr>
              <a:t>Rear-end</a:t>
            </a:r>
            <a:r>
              <a:rPr lang="en-US" sz="1867" spc="-7" dirty="0" smtClean="0">
                <a:solidFill>
                  <a:srgbClr val="002060"/>
                </a:solidFill>
                <a:latin typeface="Times New Roman"/>
                <a:cs typeface="Times New Roman"/>
              </a:rPr>
              <a:t>(</a:t>
            </a:r>
            <a:r>
              <a:rPr lang="ja-JP" altLang="en-US" sz="1867" spc="-7" dirty="0" smtClean="0">
                <a:solidFill>
                  <a:srgbClr val="002060"/>
                </a:solidFill>
                <a:latin typeface="Times New Roman"/>
                <a:cs typeface="Times New Roman"/>
              </a:rPr>
              <a:t>追突</a:t>
            </a:r>
            <a:r>
              <a:rPr lang="en-US" sz="1867" spc="-7" dirty="0" smtClean="0">
                <a:solidFill>
                  <a:srgbClr val="002060"/>
                </a:solidFill>
                <a:latin typeface="Times New Roman"/>
                <a:cs typeface="Times New Roman"/>
              </a:rPr>
              <a:t>)</a:t>
            </a:r>
            <a:r>
              <a:rPr sz="1867" spc="-7" dirty="0" smtClean="0">
                <a:solidFill>
                  <a:srgbClr val="002060"/>
                </a:solidFill>
                <a:latin typeface="Times New Roman"/>
                <a:cs typeface="Times New Roman"/>
              </a:rPr>
              <a:t>, </a:t>
            </a:r>
            <a:r>
              <a:rPr sz="1867" spc="-7" dirty="0">
                <a:solidFill>
                  <a:srgbClr val="002060"/>
                </a:solidFill>
                <a:latin typeface="Times New Roman"/>
                <a:cs typeface="Times New Roman"/>
              </a:rPr>
              <a:t>intersection, road  </a:t>
            </a:r>
            <a:r>
              <a:rPr sz="1867" spc="-7" dirty="0" smtClean="0">
                <a:solidFill>
                  <a:srgbClr val="002060"/>
                </a:solidFill>
                <a:latin typeface="Times New Roman"/>
                <a:cs typeface="Times New Roman"/>
              </a:rPr>
              <a:t>departure</a:t>
            </a:r>
            <a:r>
              <a:rPr lang="en-US" sz="1867" spc="-7" dirty="0" smtClean="0">
                <a:solidFill>
                  <a:srgbClr val="002060"/>
                </a:solidFill>
                <a:latin typeface="Times New Roman"/>
                <a:cs typeface="Times New Roman"/>
              </a:rPr>
              <a:t>(</a:t>
            </a:r>
            <a:r>
              <a:rPr lang="ja-JP" altLang="en-US" sz="1867" spc="-7" dirty="0" smtClean="0">
                <a:solidFill>
                  <a:srgbClr val="002060"/>
                </a:solidFill>
                <a:latin typeface="Times New Roman"/>
                <a:cs typeface="Times New Roman"/>
              </a:rPr>
              <a:t>車線逸脱、いつだつ</a:t>
            </a:r>
            <a:r>
              <a:rPr lang="en-US" sz="1867" spc="-7" dirty="0" smtClean="0">
                <a:solidFill>
                  <a:srgbClr val="002060"/>
                </a:solidFill>
                <a:latin typeface="Times New Roman"/>
                <a:cs typeface="Times New Roman"/>
              </a:rPr>
              <a:t>)</a:t>
            </a:r>
            <a:r>
              <a:rPr sz="1867" spc="-7" dirty="0" smtClean="0">
                <a:solidFill>
                  <a:srgbClr val="002060"/>
                </a:solidFill>
                <a:latin typeface="Times New Roman"/>
                <a:cs typeface="Times New Roman"/>
              </a:rPr>
              <a:t>, </a:t>
            </a:r>
            <a:r>
              <a:rPr sz="1867" spc="-7" dirty="0">
                <a:solidFill>
                  <a:srgbClr val="002060"/>
                </a:solidFill>
                <a:latin typeface="Times New Roman"/>
                <a:cs typeface="Times New Roman"/>
              </a:rPr>
              <a:t>lane </a:t>
            </a:r>
            <a:r>
              <a:rPr sz="1867" dirty="0">
                <a:solidFill>
                  <a:srgbClr val="002060"/>
                </a:solidFill>
                <a:latin typeface="Times New Roman"/>
                <a:cs typeface="Times New Roman"/>
              </a:rPr>
              <a:t>change</a:t>
            </a:r>
            <a:endParaRPr sz="1867" dirty="0">
              <a:solidFill>
                <a:prstClr val="black"/>
              </a:solidFill>
              <a:latin typeface="Times New Roman"/>
              <a:cs typeface="Times New Roman"/>
            </a:endParaRPr>
          </a:p>
        </p:txBody>
      </p:sp>
      <p:sp>
        <p:nvSpPr>
          <p:cNvPr id="4" name="object 4"/>
          <p:cNvSpPr/>
          <p:nvPr/>
        </p:nvSpPr>
        <p:spPr>
          <a:xfrm>
            <a:off x="4696839" y="2069400"/>
            <a:ext cx="4556404" cy="3089811"/>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8" name="object 8"/>
          <p:cNvSpPr txBox="1"/>
          <p:nvPr/>
        </p:nvSpPr>
        <p:spPr>
          <a:xfrm>
            <a:off x="2241051" y="4040255"/>
            <a:ext cx="1346211" cy="27351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a:t>
            </a:r>
            <a:r>
              <a:rPr sz="1333" dirty="0">
                <a:solidFill>
                  <a:prstClr val="black"/>
                </a:solidFill>
                <a:latin typeface="Arial"/>
                <a:cs typeface="Arial"/>
              </a:rPr>
              <a:t>84% crashes</a:t>
            </a:r>
            <a:r>
              <a:rPr sz="1333" spc="-7" dirty="0">
                <a:solidFill>
                  <a:prstClr val="black"/>
                </a:solidFill>
                <a:latin typeface="Arial"/>
                <a:cs typeface="Arial"/>
              </a:rPr>
              <a:t> </a:t>
            </a:r>
            <a:r>
              <a:rPr sz="1333" dirty="0">
                <a:solidFill>
                  <a:prstClr val="black"/>
                </a:solidFill>
                <a:latin typeface="Arial"/>
                <a:cs typeface="Arial"/>
              </a:rPr>
              <a:t>)</a:t>
            </a:r>
          </a:p>
        </p:txBody>
      </p:sp>
    </p:spTree>
    <p:extLst>
      <p:ext uri="{BB962C8B-B14F-4D97-AF65-F5344CB8AC3E}">
        <p14:creationId xmlns:p14="http://schemas.microsoft.com/office/powerpoint/2010/main" val="100511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7755467" cy="571096"/>
          </a:xfrm>
          <a:prstGeom prst="rect">
            <a:avLst/>
          </a:prstGeom>
        </p:spPr>
        <p:txBody>
          <a:bodyPr vert="horz" wrap="square" lIns="0" tIns="16933" rIns="0" bIns="0" rtlCol="0">
            <a:spAutoFit/>
          </a:bodyPr>
          <a:lstStyle/>
          <a:p>
            <a:pPr marL="16933">
              <a:spcBef>
                <a:spcPts val="133"/>
              </a:spcBef>
            </a:pPr>
            <a:r>
              <a:rPr spc="-7" dirty="0"/>
              <a:t>Waymo: Levels </a:t>
            </a:r>
            <a:r>
              <a:rPr dirty="0"/>
              <a:t>of </a:t>
            </a:r>
            <a:r>
              <a:rPr spc="-7" dirty="0"/>
              <a:t>testing to ensure</a:t>
            </a:r>
            <a:r>
              <a:rPr spc="27" dirty="0"/>
              <a:t> </a:t>
            </a:r>
            <a:r>
              <a:rPr spc="-7" dirty="0"/>
              <a:t>safety</a:t>
            </a:r>
          </a:p>
        </p:txBody>
      </p:sp>
      <p:sp>
        <p:nvSpPr>
          <p:cNvPr id="3" name="object 3"/>
          <p:cNvSpPr txBox="1"/>
          <p:nvPr/>
        </p:nvSpPr>
        <p:spPr>
          <a:xfrm>
            <a:off x="527214" y="1476452"/>
            <a:ext cx="7421033" cy="1203685"/>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Real-world driving</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dirty="0">
                <a:solidFill>
                  <a:srgbClr val="002060"/>
                </a:solidFill>
                <a:latin typeface="Times New Roman"/>
                <a:cs typeface="Times New Roman"/>
              </a:rPr>
              <a:t>Start with smaller fleet, expand</a:t>
            </a:r>
            <a:r>
              <a:rPr sz="2133" spc="-7" dirty="0">
                <a:solidFill>
                  <a:srgbClr val="002060"/>
                </a:solidFill>
                <a:latin typeface="Times New Roman"/>
                <a:cs typeface="Times New Roman"/>
              </a:rPr>
              <a:t> </a:t>
            </a:r>
            <a:r>
              <a:rPr sz="2133" dirty="0">
                <a:solidFill>
                  <a:srgbClr val="002060"/>
                </a:solidFill>
                <a:latin typeface="Times New Roman"/>
                <a:cs typeface="Times New Roman"/>
              </a:rPr>
              <a:t>steadily</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spc="-7" dirty="0">
                <a:solidFill>
                  <a:srgbClr val="002060"/>
                </a:solidFill>
                <a:latin typeface="Times New Roman"/>
                <a:cs typeface="Times New Roman"/>
              </a:rPr>
              <a:t>Already </a:t>
            </a:r>
            <a:r>
              <a:rPr sz="2133" dirty="0">
                <a:solidFill>
                  <a:srgbClr val="002060"/>
                </a:solidFill>
                <a:latin typeface="Times New Roman"/>
                <a:cs typeface="Times New Roman"/>
              </a:rPr>
              <a:t>testing thousands of vehicles, with more on the</a:t>
            </a:r>
            <a:r>
              <a:rPr sz="2133" spc="-27" dirty="0">
                <a:solidFill>
                  <a:srgbClr val="002060"/>
                </a:solidFill>
                <a:latin typeface="Times New Roman"/>
                <a:cs typeface="Times New Roman"/>
              </a:rPr>
              <a:t> </a:t>
            </a:r>
            <a:r>
              <a:rPr sz="2133" spc="-40" dirty="0">
                <a:solidFill>
                  <a:srgbClr val="002060"/>
                </a:solidFill>
                <a:latin typeface="Times New Roman"/>
                <a:cs typeface="Times New Roman"/>
              </a:rPr>
              <a:t>way.</a:t>
            </a:r>
            <a:endParaRPr sz="2133" dirty="0">
              <a:solidFill>
                <a:prstClr val="black"/>
              </a:solidFill>
              <a:latin typeface="Times New Roman"/>
              <a:cs typeface="Times New Roman"/>
            </a:endParaRPr>
          </a:p>
        </p:txBody>
      </p:sp>
      <p:sp>
        <p:nvSpPr>
          <p:cNvPr id="4" name="object 4"/>
          <p:cNvSpPr/>
          <p:nvPr/>
        </p:nvSpPr>
        <p:spPr>
          <a:xfrm>
            <a:off x="524146" y="3084948"/>
            <a:ext cx="8534460" cy="3271521"/>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3418254" y="1638464"/>
            <a:ext cx="3334238" cy="27351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increase </a:t>
            </a:r>
            <a:r>
              <a:rPr sz="1333" dirty="0">
                <a:solidFill>
                  <a:prstClr val="black"/>
                </a:solidFill>
                <a:latin typeface="Arial"/>
                <a:cs typeface="Arial"/>
              </a:rPr>
              <a:t>public confidence in the</a:t>
            </a:r>
            <a:r>
              <a:rPr sz="1333" spc="-100" dirty="0">
                <a:solidFill>
                  <a:prstClr val="black"/>
                </a:solidFill>
                <a:latin typeface="Arial"/>
                <a:cs typeface="Arial"/>
              </a:rPr>
              <a:t> </a:t>
            </a:r>
            <a:r>
              <a:rPr sz="1333" spc="-40" dirty="0">
                <a:solidFill>
                  <a:prstClr val="black"/>
                </a:solidFill>
                <a:latin typeface="Arial"/>
                <a:cs typeface="Arial"/>
              </a:rPr>
              <a:t>technology</a:t>
            </a:r>
            <a:r>
              <a:rPr sz="1333" dirty="0">
                <a:solidFill>
                  <a:prstClr val="black"/>
                </a:solidFill>
                <a:latin typeface="Arial"/>
                <a:cs typeface="Arial"/>
              </a:rPr>
              <a:t> </a:t>
            </a:r>
          </a:p>
        </p:txBody>
      </p:sp>
    </p:spTree>
    <p:extLst>
      <p:ext uri="{BB962C8B-B14F-4D97-AF65-F5344CB8AC3E}">
        <p14:creationId xmlns:p14="http://schemas.microsoft.com/office/powerpoint/2010/main" val="145147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3132667" cy="571096"/>
          </a:xfrm>
          <a:prstGeom prst="rect">
            <a:avLst/>
          </a:prstGeom>
        </p:spPr>
        <p:txBody>
          <a:bodyPr vert="horz" wrap="square" lIns="0" tIns="16933" rIns="0" bIns="0" rtlCol="0">
            <a:spAutoFit/>
          </a:bodyPr>
          <a:lstStyle/>
          <a:p>
            <a:pPr marL="16933">
              <a:spcBef>
                <a:spcPts val="133"/>
              </a:spcBef>
            </a:pPr>
            <a:r>
              <a:rPr sz="3600" b="0" dirty="0">
                <a:solidFill>
                  <a:srgbClr val="002060"/>
                </a:solidFill>
              </a:rPr>
              <a:t>In </a:t>
            </a:r>
            <a:r>
              <a:rPr sz="3600" b="0" spc="-7" dirty="0">
                <a:solidFill>
                  <a:srgbClr val="002060"/>
                </a:solidFill>
              </a:rPr>
              <a:t>this module</a:t>
            </a:r>
            <a:r>
              <a:rPr sz="3600" b="0" spc="-93" dirty="0">
                <a:solidFill>
                  <a:srgbClr val="002060"/>
                </a:solidFill>
              </a:rPr>
              <a:t> </a:t>
            </a:r>
            <a:r>
              <a:rPr sz="3600" b="0" dirty="0">
                <a:solidFill>
                  <a:srgbClr val="002060"/>
                </a:solidFill>
              </a:rPr>
              <a:t>...</a:t>
            </a:r>
            <a:endParaRPr sz="3600"/>
          </a:p>
        </p:txBody>
      </p:sp>
      <p:sp>
        <p:nvSpPr>
          <p:cNvPr id="3" name="object 3"/>
          <p:cNvSpPr txBox="1"/>
          <p:nvPr/>
        </p:nvSpPr>
        <p:spPr>
          <a:xfrm>
            <a:off x="527214" y="1484919"/>
            <a:ext cx="7623255" cy="2257349"/>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Autonomous vehicle crash</a:t>
            </a:r>
            <a:r>
              <a:rPr sz="2667" spc="-53" dirty="0">
                <a:solidFill>
                  <a:srgbClr val="002060"/>
                </a:solidFill>
                <a:latin typeface="Times New Roman"/>
                <a:cs typeface="Times New Roman"/>
              </a:rPr>
              <a:t> </a:t>
            </a:r>
            <a:r>
              <a:rPr sz="2667" spc="-7" dirty="0" smtClean="0">
                <a:solidFill>
                  <a:srgbClr val="002060"/>
                </a:solidFill>
                <a:latin typeface="Times New Roman"/>
                <a:cs typeface="Times New Roman"/>
              </a:rPr>
              <a:t>reports</a:t>
            </a:r>
            <a:r>
              <a:rPr lang="ja-JP" altLang="en-US" sz="2667" spc="-7" dirty="0" smtClean="0">
                <a:solidFill>
                  <a:srgbClr val="002060"/>
                </a:solidFill>
                <a:latin typeface="Times New Roman"/>
                <a:cs typeface="Times New Roman"/>
              </a:rPr>
              <a:t>（</a:t>
            </a:r>
            <a:r>
              <a:rPr lang="en-US" altLang="ja-JP" sz="2667" spc="-7" dirty="0" smtClean="0">
                <a:solidFill>
                  <a:srgbClr val="002060"/>
                </a:solidFill>
                <a:latin typeface="Times New Roman"/>
                <a:cs typeface="Times New Roman"/>
              </a:rPr>
              <a:t>Uber</a:t>
            </a:r>
            <a:r>
              <a:rPr lang="ja-JP" altLang="en-US" sz="2667" spc="-7" dirty="0" smtClean="0">
                <a:solidFill>
                  <a:srgbClr val="002060"/>
                </a:solidFill>
                <a:latin typeface="Times New Roman"/>
                <a:cs typeface="Times New Roman"/>
              </a:rPr>
              <a:t>人身事故）</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Safety concepts</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smtClean="0">
                <a:solidFill>
                  <a:srgbClr val="002060"/>
                </a:solidFill>
                <a:latin typeface="Times New Roman"/>
                <a:cs typeface="Times New Roman"/>
              </a:rPr>
              <a:t>Hazard</a:t>
            </a:r>
            <a:r>
              <a:rPr lang="ja-JP" altLang="en-US" sz="2667" spc="-7" dirty="0" smtClean="0">
                <a:solidFill>
                  <a:srgbClr val="002060"/>
                </a:solidFill>
                <a:latin typeface="Times New Roman"/>
                <a:cs typeface="Times New Roman"/>
              </a:rPr>
              <a:t>（危険）</a:t>
            </a:r>
            <a:r>
              <a:rPr sz="2667" spc="-7" dirty="0" smtClean="0">
                <a:solidFill>
                  <a:srgbClr val="002060"/>
                </a:solidFill>
                <a:latin typeface="Times New Roman"/>
                <a:cs typeface="Times New Roman"/>
              </a:rPr>
              <a:t> </a:t>
            </a:r>
            <a:r>
              <a:rPr sz="2667" spc="-7" dirty="0">
                <a:solidFill>
                  <a:srgbClr val="002060"/>
                </a:solidFill>
                <a:latin typeface="Times New Roman"/>
                <a:cs typeface="Times New Roman"/>
              </a:rPr>
              <a:t>sources</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FF0000"/>
                </a:solidFill>
                <a:latin typeface="Times New Roman"/>
                <a:cs typeface="Times New Roman"/>
              </a:rPr>
              <a:t>Industry</a:t>
            </a:r>
            <a:r>
              <a:rPr sz="2667" spc="-7" dirty="0">
                <a:solidFill>
                  <a:srgbClr val="002060"/>
                </a:solidFill>
                <a:latin typeface="Times New Roman"/>
                <a:cs typeface="Times New Roman"/>
              </a:rPr>
              <a:t> perspectives </a:t>
            </a:r>
            <a:r>
              <a:rPr sz="2667" dirty="0">
                <a:solidFill>
                  <a:srgbClr val="002060"/>
                </a:solidFill>
                <a:latin typeface="Times New Roman"/>
                <a:cs typeface="Times New Roman"/>
              </a:rPr>
              <a:t>on</a:t>
            </a:r>
            <a:r>
              <a:rPr sz="2667" spc="-27" dirty="0">
                <a:solidFill>
                  <a:srgbClr val="002060"/>
                </a:solidFill>
                <a:latin typeface="Times New Roman"/>
                <a:cs typeface="Times New Roman"/>
              </a:rPr>
              <a:t> </a:t>
            </a:r>
            <a:r>
              <a:rPr sz="2667" spc="-7" dirty="0">
                <a:solidFill>
                  <a:srgbClr val="002060"/>
                </a:solidFill>
                <a:latin typeface="Times New Roman"/>
                <a:cs typeface="Times New Roman"/>
              </a:rPr>
              <a:t>safety</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Safety frameworks for self</a:t>
            </a:r>
            <a:r>
              <a:rPr sz="2667" spc="-73" dirty="0">
                <a:solidFill>
                  <a:srgbClr val="002060"/>
                </a:solidFill>
                <a:latin typeface="Times New Roman"/>
                <a:cs typeface="Times New Roman"/>
              </a:rPr>
              <a:t> </a:t>
            </a:r>
            <a:r>
              <a:rPr sz="2667" spc="-7" dirty="0">
                <a:solidFill>
                  <a:srgbClr val="002060"/>
                </a:solidFill>
                <a:latin typeface="Times New Roman"/>
                <a:cs typeface="Times New Roman"/>
              </a:rPr>
              <a:t>driving</a:t>
            </a:r>
            <a:endParaRPr sz="2667" dirty="0">
              <a:solidFill>
                <a:prstClr val="black"/>
              </a:solidFill>
              <a:latin typeface="Times New Roman"/>
              <a:cs typeface="Times New Roman"/>
            </a:endParaRPr>
          </a:p>
        </p:txBody>
      </p:sp>
    </p:spTree>
    <p:extLst>
      <p:ext uri="{BB962C8B-B14F-4D97-AF65-F5344CB8AC3E}">
        <p14:creationId xmlns:p14="http://schemas.microsoft.com/office/powerpoint/2010/main" val="1317462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7838" y="1921647"/>
            <a:ext cx="3940013" cy="3526724"/>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txBox="1">
            <a:spLocks noGrp="1"/>
          </p:cNvSpPr>
          <p:nvPr>
            <p:ph type="title"/>
          </p:nvPr>
        </p:nvSpPr>
        <p:spPr>
          <a:xfrm>
            <a:off x="527214" y="441429"/>
            <a:ext cx="6421967" cy="571096"/>
          </a:xfrm>
          <a:prstGeom prst="rect">
            <a:avLst/>
          </a:prstGeom>
        </p:spPr>
        <p:txBody>
          <a:bodyPr vert="horz" wrap="square" lIns="0" tIns="16933" rIns="0" bIns="0" rtlCol="0">
            <a:spAutoFit/>
          </a:bodyPr>
          <a:lstStyle/>
          <a:p>
            <a:pPr marL="16933">
              <a:spcBef>
                <a:spcPts val="133"/>
              </a:spcBef>
            </a:pPr>
            <a:r>
              <a:rPr dirty="0"/>
              <a:t>General </a:t>
            </a:r>
            <a:r>
              <a:rPr spc="-7" dirty="0"/>
              <a:t>Motors Safety</a:t>
            </a:r>
            <a:r>
              <a:rPr spc="-40" dirty="0"/>
              <a:t> </a:t>
            </a:r>
            <a:r>
              <a:rPr spc="-7" dirty="0"/>
              <a:t>Perspective</a:t>
            </a:r>
          </a:p>
        </p:txBody>
      </p:sp>
      <p:sp>
        <p:nvSpPr>
          <p:cNvPr id="4" name="object 4"/>
          <p:cNvSpPr txBox="1"/>
          <p:nvPr/>
        </p:nvSpPr>
        <p:spPr>
          <a:xfrm>
            <a:off x="4002422" y="6275217"/>
            <a:ext cx="3415453" cy="304421"/>
          </a:xfrm>
          <a:prstGeom prst="rect">
            <a:avLst/>
          </a:prstGeom>
        </p:spPr>
        <p:txBody>
          <a:bodyPr vert="horz" wrap="square" lIns="0" tIns="16933" rIns="0" bIns="0" rtlCol="0">
            <a:spAutoFit/>
          </a:bodyPr>
          <a:lstStyle/>
          <a:p>
            <a:pPr marL="16933" defTabSz="1219170">
              <a:spcBef>
                <a:spcPts val="133"/>
              </a:spcBef>
            </a:pPr>
            <a:r>
              <a:rPr sz="1867" dirty="0">
                <a:solidFill>
                  <a:prstClr val="black"/>
                </a:solidFill>
                <a:latin typeface="Times New Roman"/>
                <a:cs typeface="Times New Roman"/>
              </a:rPr>
              <a:t>Based on GM </a:t>
            </a:r>
            <a:r>
              <a:rPr sz="1867" spc="-7" dirty="0">
                <a:solidFill>
                  <a:prstClr val="black"/>
                </a:solidFill>
                <a:latin typeface="Times New Roman"/>
                <a:cs typeface="Times New Roman"/>
              </a:rPr>
              <a:t>Safety Report</a:t>
            </a:r>
            <a:r>
              <a:rPr sz="1867" spc="-40" dirty="0">
                <a:solidFill>
                  <a:prstClr val="black"/>
                </a:solidFill>
                <a:latin typeface="Times New Roman"/>
                <a:cs typeface="Times New Roman"/>
              </a:rPr>
              <a:t> </a:t>
            </a:r>
            <a:r>
              <a:rPr sz="1867" spc="-7" dirty="0">
                <a:solidFill>
                  <a:prstClr val="black"/>
                </a:solidFill>
                <a:latin typeface="Times New Roman"/>
                <a:cs typeface="Times New Roman"/>
              </a:rPr>
              <a:t>(2018)</a:t>
            </a:r>
            <a:endParaRPr sz="1867">
              <a:solidFill>
                <a:prstClr val="black"/>
              </a:solidFill>
              <a:latin typeface="Times New Roman"/>
              <a:cs typeface="Times New Roman"/>
            </a:endParaRPr>
          </a:p>
        </p:txBody>
      </p:sp>
    </p:spTree>
    <p:extLst>
      <p:ext uri="{BB962C8B-B14F-4D97-AF65-F5344CB8AC3E}">
        <p14:creationId xmlns:p14="http://schemas.microsoft.com/office/powerpoint/2010/main" val="1516020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2180167" cy="571096"/>
          </a:xfrm>
          <a:prstGeom prst="rect">
            <a:avLst/>
          </a:prstGeom>
        </p:spPr>
        <p:txBody>
          <a:bodyPr vert="horz" wrap="square" lIns="0" tIns="16933" rIns="0" bIns="0" rtlCol="0">
            <a:spAutoFit/>
          </a:bodyPr>
          <a:lstStyle/>
          <a:p>
            <a:pPr marL="16933">
              <a:spcBef>
                <a:spcPts val="133"/>
              </a:spcBef>
            </a:pPr>
            <a:r>
              <a:rPr spc="-7" dirty="0"/>
              <a:t>GM:</a:t>
            </a:r>
            <a:r>
              <a:rPr spc="-87" dirty="0"/>
              <a:t> </a:t>
            </a:r>
            <a:r>
              <a:rPr spc="-7" dirty="0"/>
              <a:t>Safety</a:t>
            </a:r>
          </a:p>
        </p:txBody>
      </p:sp>
      <p:sp>
        <p:nvSpPr>
          <p:cNvPr id="3" name="object 3"/>
          <p:cNvSpPr/>
          <p:nvPr/>
        </p:nvSpPr>
        <p:spPr>
          <a:xfrm>
            <a:off x="3714679" y="4838464"/>
            <a:ext cx="1699260" cy="763693"/>
          </a:xfrm>
          <a:custGeom>
            <a:avLst/>
            <a:gdLst/>
            <a:ahLst/>
            <a:cxnLst/>
            <a:rect l="l" t="t" r="r" b="b"/>
            <a:pathLst>
              <a:path w="1274445" h="572770">
                <a:moveTo>
                  <a:pt x="0" y="95451"/>
                </a:moveTo>
                <a:lnTo>
                  <a:pt x="7501" y="58297"/>
                </a:lnTo>
                <a:lnTo>
                  <a:pt x="27957" y="27957"/>
                </a:lnTo>
                <a:lnTo>
                  <a:pt x="58297" y="7501"/>
                </a:lnTo>
                <a:lnTo>
                  <a:pt x="95451" y="0"/>
                </a:lnTo>
                <a:lnTo>
                  <a:pt x="1178948" y="0"/>
                </a:lnTo>
                <a:lnTo>
                  <a:pt x="1216102" y="7501"/>
                </a:lnTo>
                <a:lnTo>
                  <a:pt x="1246442" y="27957"/>
                </a:lnTo>
                <a:lnTo>
                  <a:pt x="1266898" y="58297"/>
                </a:lnTo>
                <a:lnTo>
                  <a:pt x="1274400" y="95451"/>
                </a:lnTo>
                <a:lnTo>
                  <a:pt x="1274400" y="477248"/>
                </a:lnTo>
                <a:lnTo>
                  <a:pt x="1266898" y="514402"/>
                </a:lnTo>
                <a:lnTo>
                  <a:pt x="1246442" y="544742"/>
                </a:lnTo>
                <a:lnTo>
                  <a:pt x="1216102" y="565198"/>
                </a:lnTo>
                <a:lnTo>
                  <a:pt x="1178948" y="572700"/>
                </a:lnTo>
                <a:lnTo>
                  <a:pt x="95451" y="572700"/>
                </a:lnTo>
                <a:lnTo>
                  <a:pt x="58297" y="565198"/>
                </a:lnTo>
                <a:lnTo>
                  <a:pt x="27957" y="544742"/>
                </a:lnTo>
                <a:lnTo>
                  <a:pt x="7501" y="514402"/>
                </a:lnTo>
                <a:lnTo>
                  <a:pt x="0" y="477248"/>
                </a:lnTo>
                <a:lnTo>
                  <a:pt x="0" y="95451"/>
                </a:lnTo>
                <a:close/>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3703655" y="2983792"/>
            <a:ext cx="1699260" cy="763693"/>
          </a:xfrm>
          <a:custGeom>
            <a:avLst/>
            <a:gdLst/>
            <a:ahLst/>
            <a:cxnLst/>
            <a:rect l="l" t="t" r="r" b="b"/>
            <a:pathLst>
              <a:path w="1274445" h="572769">
                <a:moveTo>
                  <a:pt x="0" y="95451"/>
                </a:moveTo>
                <a:lnTo>
                  <a:pt x="7501" y="58297"/>
                </a:lnTo>
                <a:lnTo>
                  <a:pt x="27957" y="27957"/>
                </a:lnTo>
                <a:lnTo>
                  <a:pt x="58297" y="7501"/>
                </a:lnTo>
                <a:lnTo>
                  <a:pt x="95451" y="0"/>
                </a:lnTo>
                <a:lnTo>
                  <a:pt x="1178948" y="0"/>
                </a:lnTo>
                <a:lnTo>
                  <a:pt x="1216102" y="7501"/>
                </a:lnTo>
                <a:lnTo>
                  <a:pt x="1246442" y="27957"/>
                </a:lnTo>
                <a:lnTo>
                  <a:pt x="1266898" y="58297"/>
                </a:lnTo>
                <a:lnTo>
                  <a:pt x="1274400" y="95451"/>
                </a:lnTo>
                <a:lnTo>
                  <a:pt x="1274400" y="477248"/>
                </a:lnTo>
                <a:lnTo>
                  <a:pt x="1266898" y="514402"/>
                </a:lnTo>
                <a:lnTo>
                  <a:pt x="1246442" y="544742"/>
                </a:lnTo>
                <a:lnTo>
                  <a:pt x="1216102" y="565198"/>
                </a:lnTo>
                <a:lnTo>
                  <a:pt x="1178948" y="572700"/>
                </a:lnTo>
                <a:lnTo>
                  <a:pt x="95451" y="572700"/>
                </a:lnTo>
                <a:lnTo>
                  <a:pt x="58297" y="565198"/>
                </a:lnTo>
                <a:lnTo>
                  <a:pt x="27957" y="544742"/>
                </a:lnTo>
                <a:lnTo>
                  <a:pt x="7501" y="514402"/>
                </a:lnTo>
                <a:lnTo>
                  <a:pt x="0" y="477248"/>
                </a:lnTo>
                <a:lnTo>
                  <a:pt x="0" y="95451"/>
                </a:lnTo>
                <a:close/>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3714679" y="3911131"/>
            <a:ext cx="1699260" cy="763693"/>
          </a:xfrm>
          <a:custGeom>
            <a:avLst/>
            <a:gdLst/>
            <a:ahLst/>
            <a:cxnLst/>
            <a:rect l="l" t="t" r="r" b="b"/>
            <a:pathLst>
              <a:path w="1274445" h="572770">
                <a:moveTo>
                  <a:pt x="0" y="95451"/>
                </a:moveTo>
                <a:lnTo>
                  <a:pt x="7501" y="58297"/>
                </a:lnTo>
                <a:lnTo>
                  <a:pt x="27957" y="27957"/>
                </a:lnTo>
                <a:lnTo>
                  <a:pt x="58297" y="7501"/>
                </a:lnTo>
                <a:lnTo>
                  <a:pt x="95451" y="0"/>
                </a:lnTo>
                <a:lnTo>
                  <a:pt x="1178948" y="0"/>
                </a:lnTo>
                <a:lnTo>
                  <a:pt x="1216102" y="7501"/>
                </a:lnTo>
                <a:lnTo>
                  <a:pt x="1246442" y="27957"/>
                </a:lnTo>
                <a:lnTo>
                  <a:pt x="1266898" y="58297"/>
                </a:lnTo>
                <a:lnTo>
                  <a:pt x="1274400" y="95451"/>
                </a:lnTo>
                <a:lnTo>
                  <a:pt x="1274400" y="477248"/>
                </a:lnTo>
                <a:lnTo>
                  <a:pt x="1266898" y="514402"/>
                </a:lnTo>
                <a:lnTo>
                  <a:pt x="1246442" y="544742"/>
                </a:lnTo>
                <a:lnTo>
                  <a:pt x="1216102" y="565198"/>
                </a:lnTo>
                <a:lnTo>
                  <a:pt x="1178948" y="572700"/>
                </a:lnTo>
                <a:lnTo>
                  <a:pt x="95451" y="572700"/>
                </a:lnTo>
                <a:lnTo>
                  <a:pt x="58297" y="565198"/>
                </a:lnTo>
                <a:lnTo>
                  <a:pt x="27957" y="544742"/>
                </a:lnTo>
                <a:lnTo>
                  <a:pt x="7501" y="514402"/>
                </a:lnTo>
                <a:lnTo>
                  <a:pt x="0" y="477248"/>
                </a:lnTo>
                <a:lnTo>
                  <a:pt x="0" y="95451"/>
                </a:lnTo>
                <a:close/>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3722403" y="5765798"/>
            <a:ext cx="1699260" cy="763693"/>
          </a:xfrm>
          <a:custGeom>
            <a:avLst/>
            <a:gdLst/>
            <a:ahLst/>
            <a:cxnLst/>
            <a:rect l="l" t="t" r="r" b="b"/>
            <a:pathLst>
              <a:path w="1274445" h="572770">
                <a:moveTo>
                  <a:pt x="0" y="95451"/>
                </a:moveTo>
                <a:lnTo>
                  <a:pt x="7501" y="58297"/>
                </a:lnTo>
                <a:lnTo>
                  <a:pt x="27957" y="27957"/>
                </a:lnTo>
                <a:lnTo>
                  <a:pt x="58297" y="7501"/>
                </a:lnTo>
                <a:lnTo>
                  <a:pt x="95451" y="0"/>
                </a:lnTo>
                <a:lnTo>
                  <a:pt x="1178948" y="0"/>
                </a:lnTo>
                <a:lnTo>
                  <a:pt x="1216102" y="7501"/>
                </a:lnTo>
                <a:lnTo>
                  <a:pt x="1246442" y="27957"/>
                </a:lnTo>
                <a:lnTo>
                  <a:pt x="1266898" y="58297"/>
                </a:lnTo>
                <a:lnTo>
                  <a:pt x="1274400" y="95451"/>
                </a:lnTo>
                <a:lnTo>
                  <a:pt x="1274400" y="477248"/>
                </a:lnTo>
                <a:lnTo>
                  <a:pt x="1266898" y="514402"/>
                </a:lnTo>
                <a:lnTo>
                  <a:pt x="1246442" y="544742"/>
                </a:lnTo>
                <a:lnTo>
                  <a:pt x="1216102" y="565198"/>
                </a:lnTo>
                <a:lnTo>
                  <a:pt x="1178948" y="572700"/>
                </a:lnTo>
                <a:lnTo>
                  <a:pt x="95451" y="572700"/>
                </a:lnTo>
                <a:lnTo>
                  <a:pt x="58297" y="565198"/>
                </a:lnTo>
                <a:lnTo>
                  <a:pt x="27957" y="544742"/>
                </a:lnTo>
                <a:lnTo>
                  <a:pt x="7501" y="514402"/>
                </a:lnTo>
                <a:lnTo>
                  <a:pt x="0" y="477248"/>
                </a:lnTo>
                <a:lnTo>
                  <a:pt x="0" y="95451"/>
                </a:lnTo>
                <a:close/>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2646581" y="3447526"/>
            <a:ext cx="13547" cy="2653452"/>
          </a:xfrm>
          <a:custGeom>
            <a:avLst/>
            <a:gdLst/>
            <a:ahLst/>
            <a:cxnLst/>
            <a:rect l="l" t="t" r="r" b="b"/>
            <a:pathLst>
              <a:path w="10160" h="1990089">
                <a:moveTo>
                  <a:pt x="9600" y="1989600"/>
                </a:moveTo>
                <a:lnTo>
                  <a:pt x="0" y="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2658545" y="3376616"/>
            <a:ext cx="764540" cy="152400"/>
          </a:xfrm>
          <a:custGeom>
            <a:avLst/>
            <a:gdLst/>
            <a:ahLst/>
            <a:cxnLst/>
            <a:rect l="l" t="t" r="r" b="b"/>
            <a:pathLst>
              <a:path w="573405" h="114300">
                <a:moveTo>
                  <a:pt x="531145" y="76155"/>
                </a:moveTo>
                <a:lnTo>
                  <a:pt x="459762" y="76155"/>
                </a:lnTo>
                <a:lnTo>
                  <a:pt x="461059" y="114233"/>
                </a:lnTo>
                <a:lnTo>
                  <a:pt x="531145" y="76155"/>
                </a:lnTo>
                <a:close/>
              </a:path>
              <a:path w="573405" h="114300">
                <a:moveTo>
                  <a:pt x="457169" y="0"/>
                </a:moveTo>
                <a:lnTo>
                  <a:pt x="458466" y="38078"/>
                </a:lnTo>
                <a:lnTo>
                  <a:pt x="0" y="53687"/>
                </a:lnTo>
                <a:lnTo>
                  <a:pt x="1296" y="91766"/>
                </a:lnTo>
                <a:lnTo>
                  <a:pt x="459762" y="76155"/>
                </a:lnTo>
                <a:lnTo>
                  <a:pt x="531145" y="76155"/>
                </a:lnTo>
                <a:lnTo>
                  <a:pt x="573347" y="53226"/>
                </a:lnTo>
                <a:lnTo>
                  <a:pt x="457169" y="0"/>
                </a:lnTo>
                <a:close/>
              </a:path>
            </a:pathLst>
          </a:custGeom>
          <a:solidFill>
            <a:srgbClr val="242852"/>
          </a:solid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2633531" y="6115186"/>
            <a:ext cx="802640" cy="11853"/>
          </a:xfrm>
          <a:custGeom>
            <a:avLst/>
            <a:gdLst/>
            <a:ahLst/>
            <a:cxnLst/>
            <a:rect l="l" t="t" r="r" b="b"/>
            <a:pathLst>
              <a:path w="601980" h="8889">
                <a:moveTo>
                  <a:pt x="0" y="0"/>
                </a:moveTo>
                <a:lnTo>
                  <a:pt x="601800" y="84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0" name="object 10"/>
          <p:cNvSpPr txBox="1"/>
          <p:nvPr/>
        </p:nvSpPr>
        <p:spPr>
          <a:xfrm>
            <a:off x="527213" y="1518786"/>
            <a:ext cx="9136379" cy="4931585"/>
          </a:xfrm>
          <a:prstGeom prst="rect">
            <a:avLst/>
          </a:prstGeom>
        </p:spPr>
        <p:txBody>
          <a:bodyPr vert="horz" wrap="square" lIns="0" tIns="16933" rIns="0" bIns="0" rtlCol="0">
            <a:spAutoFit/>
          </a:bodyPr>
          <a:lstStyle/>
          <a:p>
            <a:pPr marL="303098" indent="-286165" defTabSz="1219170">
              <a:spcBef>
                <a:spcPts val="133"/>
              </a:spcBef>
              <a:buFont typeface="Arial"/>
              <a:buChar char="•"/>
              <a:tabLst>
                <a:tab pos="303098" algn="l"/>
              </a:tabLst>
            </a:pPr>
            <a:r>
              <a:rPr sz="2667" spc="-7" dirty="0">
                <a:solidFill>
                  <a:srgbClr val="002060"/>
                </a:solidFill>
                <a:latin typeface="Times New Roman"/>
                <a:cs typeface="Times New Roman"/>
              </a:rPr>
              <a:t>Address all </a:t>
            </a:r>
            <a:r>
              <a:rPr sz="2667" dirty="0">
                <a:solidFill>
                  <a:srgbClr val="002060"/>
                </a:solidFill>
                <a:latin typeface="Times New Roman"/>
                <a:cs typeface="Times New Roman"/>
              </a:rPr>
              <a:t>12 </a:t>
            </a:r>
            <a:r>
              <a:rPr sz="2667" spc="-13" dirty="0">
                <a:solidFill>
                  <a:srgbClr val="002060"/>
                </a:solidFill>
                <a:latin typeface="Times New Roman"/>
                <a:cs typeface="Times New Roman"/>
              </a:rPr>
              <a:t>elements </a:t>
            </a:r>
            <a:r>
              <a:rPr sz="2667" dirty="0">
                <a:solidFill>
                  <a:srgbClr val="002060"/>
                </a:solidFill>
                <a:latin typeface="Times New Roman"/>
                <a:cs typeface="Times New Roman"/>
              </a:rPr>
              <a:t>of NHTSA </a:t>
            </a:r>
            <a:r>
              <a:rPr sz="2667" spc="-7" dirty="0">
                <a:solidFill>
                  <a:srgbClr val="002060"/>
                </a:solidFill>
                <a:latin typeface="Times New Roman"/>
                <a:cs typeface="Times New Roman"/>
              </a:rPr>
              <a:t>Safety</a:t>
            </a:r>
            <a:r>
              <a:rPr sz="2667" spc="-152" dirty="0">
                <a:solidFill>
                  <a:srgbClr val="002060"/>
                </a:solidFill>
                <a:latin typeface="Times New Roman"/>
                <a:cs typeface="Times New Roman"/>
              </a:rPr>
              <a:t> </a:t>
            </a:r>
            <a:r>
              <a:rPr sz="2667" spc="-7" dirty="0">
                <a:solidFill>
                  <a:srgbClr val="002060"/>
                </a:solidFill>
                <a:latin typeface="Times New Roman"/>
                <a:cs typeface="Times New Roman"/>
              </a:rPr>
              <a:t>Framework</a:t>
            </a:r>
            <a:endParaRPr sz="2667" dirty="0">
              <a:solidFill>
                <a:prstClr val="black"/>
              </a:solidFill>
              <a:latin typeface="Times New Roman"/>
              <a:cs typeface="Times New Roman"/>
            </a:endParaRPr>
          </a:p>
          <a:p>
            <a:pPr defTabSz="1219170">
              <a:spcBef>
                <a:spcPts val="53"/>
              </a:spcBef>
              <a:buClr>
                <a:srgbClr val="002060"/>
              </a:buClr>
              <a:buFont typeface="Arial"/>
              <a:buChar char="•"/>
            </a:pPr>
            <a:endParaRPr sz="3200" dirty="0">
              <a:solidFill>
                <a:prstClr val="black"/>
              </a:solidFill>
              <a:latin typeface="Times New Roman"/>
              <a:cs typeface="Times New Roman"/>
            </a:endParaRPr>
          </a:p>
          <a:p>
            <a:pPr marL="303098" indent="-286165" defTabSz="1219170">
              <a:buFont typeface="Arial"/>
              <a:buChar char="•"/>
              <a:tabLst>
                <a:tab pos="303098" algn="l"/>
              </a:tabLst>
            </a:pPr>
            <a:r>
              <a:rPr sz="2667" spc="-13" dirty="0">
                <a:solidFill>
                  <a:srgbClr val="FF0000"/>
                </a:solidFill>
                <a:latin typeface="Times New Roman"/>
                <a:cs typeface="Times New Roman"/>
              </a:rPr>
              <a:t>Iterative</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Design</a:t>
            </a:r>
            <a:endParaRPr sz="2667" dirty="0">
              <a:solidFill>
                <a:prstClr val="black"/>
              </a:solidFill>
              <a:latin typeface="Times New Roman"/>
              <a:cs typeface="Times New Roman"/>
            </a:endParaRPr>
          </a:p>
          <a:p>
            <a:pPr defTabSz="1219170">
              <a:spcBef>
                <a:spcPts val="40"/>
              </a:spcBef>
            </a:pPr>
            <a:endParaRPr sz="2333" dirty="0">
              <a:solidFill>
                <a:prstClr val="black"/>
              </a:solidFill>
              <a:latin typeface="Times New Roman"/>
              <a:cs typeface="Times New Roman"/>
            </a:endParaRPr>
          </a:p>
          <a:p>
            <a:pPr marR="1046454" algn="ctr" defTabSz="1219170"/>
            <a:r>
              <a:rPr sz="2667" spc="-7" dirty="0">
                <a:solidFill>
                  <a:srgbClr val="002A5C"/>
                </a:solidFill>
                <a:latin typeface="Times New Roman"/>
                <a:cs typeface="Times New Roman"/>
              </a:rPr>
              <a:t>Analyze</a:t>
            </a:r>
            <a:endParaRPr sz="2667" dirty="0">
              <a:solidFill>
                <a:prstClr val="black"/>
              </a:solidFill>
              <a:latin typeface="Times New Roman"/>
              <a:cs typeface="Times New Roman"/>
            </a:endParaRPr>
          </a:p>
          <a:p>
            <a:pPr defTabSz="1219170">
              <a:spcBef>
                <a:spcPts val="60"/>
              </a:spcBef>
            </a:pPr>
            <a:endParaRPr sz="3400" dirty="0">
              <a:solidFill>
                <a:prstClr val="black"/>
              </a:solidFill>
              <a:latin typeface="Times New Roman"/>
              <a:cs typeface="Times New Roman"/>
            </a:endParaRPr>
          </a:p>
          <a:p>
            <a:pPr marR="1120112" algn="ctr" defTabSz="1219170"/>
            <a:r>
              <a:rPr sz="2667" spc="-7" dirty="0">
                <a:solidFill>
                  <a:srgbClr val="002A5C"/>
                </a:solidFill>
                <a:latin typeface="Times New Roman"/>
                <a:cs typeface="Times New Roman"/>
              </a:rPr>
              <a:t>Build</a:t>
            </a:r>
            <a:endParaRPr sz="2667" dirty="0">
              <a:solidFill>
                <a:prstClr val="black"/>
              </a:solidFill>
              <a:latin typeface="Times New Roman"/>
              <a:cs typeface="Times New Roman"/>
            </a:endParaRPr>
          </a:p>
          <a:p>
            <a:pPr marR="6468372" algn="ctr" defTabSz="1219170">
              <a:spcBef>
                <a:spcPts val="260"/>
              </a:spcBef>
            </a:pPr>
            <a:r>
              <a:rPr sz="2667" spc="-7" dirty="0">
                <a:solidFill>
                  <a:srgbClr val="002A5C"/>
                </a:solidFill>
                <a:latin typeface="Times New Roman"/>
                <a:cs typeface="Times New Roman"/>
              </a:rPr>
              <a:t>Improve</a:t>
            </a:r>
            <a:endParaRPr sz="2667" dirty="0">
              <a:solidFill>
                <a:prstClr val="black"/>
              </a:solidFill>
              <a:latin typeface="Times New Roman"/>
              <a:cs typeface="Times New Roman"/>
            </a:endParaRPr>
          </a:p>
          <a:p>
            <a:pPr marR="1030368" algn="ctr" defTabSz="1219170">
              <a:spcBef>
                <a:spcPts val="733"/>
              </a:spcBef>
            </a:pPr>
            <a:r>
              <a:rPr sz="2667" spc="-13" dirty="0">
                <a:solidFill>
                  <a:srgbClr val="002A5C"/>
                </a:solidFill>
                <a:latin typeface="Times New Roman"/>
                <a:cs typeface="Times New Roman"/>
              </a:rPr>
              <a:t>Simulate</a:t>
            </a:r>
            <a:endParaRPr sz="2667" dirty="0">
              <a:solidFill>
                <a:prstClr val="black"/>
              </a:solidFill>
              <a:latin typeface="Times New Roman"/>
              <a:cs typeface="Times New Roman"/>
            </a:endParaRPr>
          </a:p>
          <a:p>
            <a:pPr marL="5909586" algn="ctr" defTabSz="1219170">
              <a:lnSpc>
                <a:spcPts val="2780"/>
              </a:lnSpc>
              <a:spcBef>
                <a:spcPts val="1613"/>
              </a:spcBef>
            </a:pPr>
            <a:r>
              <a:rPr sz="2667" u="heavy" spc="-7" dirty="0">
                <a:solidFill>
                  <a:srgbClr val="FF0000"/>
                </a:solidFill>
                <a:uFill>
                  <a:solidFill>
                    <a:srgbClr val="69D925"/>
                  </a:solidFill>
                </a:uFill>
                <a:latin typeface="Times New Roman"/>
                <a:cs typeface="Times New Roman"/>
              </a:rPr>
              <a:t>Control car</a:t>
            </a:r>
            <a:r>
              <a:rPr sz="2667" u="heavy" spc="-73" dirty="0">
                <a:solidFill>
                  <a:srgbClr val="FF0000"/>
                </a:solidFill>
                <a:uFill>
                  <a:solidFill>
                    <a:srgbClr val="69D925"/>
                  </a:solidFill>
                </a:uFill>
                <a:latin typeface="Times New Roman"/>
                <a:cs typeface="Times New Roman"/>
              </a:rPr>
              <a:t> </a:t>
            </a:r>
            <a:r>
              <a:rPr sz="2667" u="heavy" spc="-7" dirty="0">
                <a:solidFill>
                  <a:srgbClr val="FF0000"/>
                </a:solidFill>
                <a:uFill>
                  <a:solidFill>
                    <a:srgbClr val="69D925"/>
                  </a:solidFill>
                </a:uFill>
                <a:latin typeface="Times New Roman"/>
                <a:cs typeface="Times New Roman"/>
              </a:rPr>
              <a:t>production</a:t>
            </a:r>
            <a:r>
              <a:rPr sz="2667" u="heavy" spc="-7" dirty="0">
                <a:solidFill>
                  <a:srgbClr val="002A5C"/>
                </a:solidFill>
                <a:uFill>
                  <a:solidFill>
                    <a:srgbClr val="69D925"/>
                  </a:solidFill>
                </a:uFill>
                <a:latin typeface="Times New Roman"/>
                <a:cs typeface="Times New Roman"/>
              </a:rPr>
              <a:t>!</a:t>
            </a:r>
            <a:endParaRPr sz="2667" dirty="0">
              <a:solidFill>
                <a:prstClr val="black"/>
              </a:solidFill>
              <a:latin typeface="Times New Roman"/>
              <a:cs typeface="Times New Roman"/>
            </a:endParaRPr>
          </a:p>
          <a:p>
            <a:pPr marR="1101486" algn="ctr" defTabSz="1219170">
              <a:lnSpc>
                <a:spcPts val="2780"/>
              </a:lnSpc>
            </a:pPr>
            <a:r>
              <a:rPr sz="2667" spc="-7" dirty="0">
                <a:solidFill>
                  <a:srgbClr val="002A5C"/>
                </a:solidFill>
                <a:latin typeface="Times New Roman"/>
                <a:cs typeface="Times New Roman"/>
              </a:rPr>
              <a:t>Drive</a:t>
            </a:r>
            <a:endParaRPr sz="2667" dirty="0">
              <a:solidFill>
                <a:prstClr val="black"/>
              </a:solidFill>
              <a:latin typeface="Times New Roman"/>
              <a:cs typeface="Times New Roman"/>
            </a:endParaRPr>
          </a:p>
        </p:txBody>
      </p:sp>
      <p:sp>
        <p:nvSpPr>
          <p:cNvPr id="11" name="object 11"/>
          <p:cNvSpPr/>
          <p:nvPr/>
        </p:nvSpPr>
        <p:spPr>
          <a:xfrm>
            <a:off x="6998514" y="3203843"/>
            <a:ext cx="2073911" cy="2082808"/>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txBox="1"/>
          <p:nvPr/>
        </p:nvSpPr>
        <p:spPr>
          <a:xfrm>
            <a:off x="9752325" y="4328162"/>
            <a:ext cx="2439675" cy="2529838"/>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a:t>
            </a:r>
            <a:r>
              <a:rPr sz="1333" dirty="0">
                <a:solidFill>
                  <a:srgbClr val="FF0000"/>
                </a:solidFill>
                <a:latin typeface="Arial"/>
                <a:cs typeface="Arial"/>
              </a:rPr>
              <a:t>Waymo</a:t>
            </a:r>
            <a:r>
              <a:rPr sz="1333" dirty="0">
                <a:solidFill>
                  <a:prstClr val="black"/>
                </a:solidFill>
                <a:latin typeface="Arial"/>
                <a:cs typeface="Arial"/>
              </a:rPr>
              <a:t> relies on </a:t>
            </a:r>
            <a:r>
              <a:rPr sz="1333" dirty="0">
                <a:solidFill>
                  <a:srgbClr val="FF0000"/>
                </a:solidFill>
                <a:latin typeface="Arial"/>
                <a:cs typeface="Arial"/>
              </a:rPr>
              <a:t>OEMs</a:t>
            </a:r>
            <a:r>
              <a:rPr sz="1333" dirty="0">
                <a:solidFill>
                  <a:prstClr val="black"/>
                </a:solidFill>
                <a:latin typeface="Arial"/>
                <a:cs typeface="Arial"/>
              </a:rPr>
              <a:t> to design its</a:t>
            </a:r>
            <a:r>
              <a:rPr sz="1333" spc="-107" dirty="0">
                <a:solidFill>
                  <a:prstClr val="black"/>
                </a:solidFill>
                <a:latin typeface="Arial"/>
                <a:cs typeface="Arial"/>
              </a:rPr>
              <a:t> </a:t>
            </a:r>
            <a:r>
              <a:rPr sz="1333" spc="-67" dirty="0">
                <a:solidFill>
                  <a:prstClr val="black"/>
                </a:solidFill>
                <a:latin typeface="Arial"/>
                <a:cs typeface="Arial"/>
              </a:rPr>
              <a:t>vehicles  </a:t>
            </a:r>
            <a:r>
              <a:rPr sz="1333" dirty="0">
                <a:solidFill>
                  <a:prstClr val="black"/>
                </a:solidFill>
                <a:latin typeface="Arial"/>
                <a:cs typeface="Arial"/>
              </a:rPr>
              <a:t>and only discuss mechanical and electrical  hazards related to its autonomy hardware.  </a:t>
            </a:r>
            <a:r>
              <a:rPr sz="1333" dirty="0">
                <a:solidFill>
                  <a:srgbClr val="FF0000"/>
                </a:solidFill>
                <a:latin typeface="Arial"/>
                <a:cs typeface="Arial"/>
              </a:rPr>
              <a:t>GM</a:t>
            </a:r>
            <a:r>
              <a:rPr sz="1333" dirty="0">
                <a:solidFill>
                  <a:prstClr val="black"/>
                </a:solidFill>
                <a:latin typeface="Arial"/>
                <a:cs typeface="Arial"/>
              </a:rPr>
              <a:t> </a:t>
            </a:r>
            <a:r>
              <a:rPr sz="1333" dirty="0">
                <a:solidFill>
                  <a:srgbClr val="FF0000"/>
                </a:solidFill>
                <a:latin typeface="Arial"/>
                <a:cs typeface="Arial"/>
              </a:rPr>
              <a:t>manufactures</a:t>
            </a:r>
            <a:r>
              <a:rPr sz="1333" dirty="0">
                <a:solidFill>
                  <a:prstClr val="black"/>
                </a:solidFill>
                <a:latin typeface="Arial"/>
                <a:cs typeface="Arial"/>
              </a:rPr>
              <a:t> their cars entirely  themselves and so can enforce a more  integrated design with consistent quality  standards throughout the self-driving  hardware.)</a:t>
            </a:r>
          </a:p>
          <a:p>
            <a:pPr marL="33866" defTabSz="1219170"/>
            <a:r>
              <a:rPr sz="1333" dirty="0">
                <a:solidFill>
                  <a:prstClr val="black"/>
                </a:solidFill>
                <a:latin typeface="Arial"/>
                <a:cs typeface="Arial"/>
              </a:rPr>
              <a:t> Waymoより強いポイント </a:t>
            </a:r>
          </a:p>
        </p:txBody>
      </p:sp>
    </p:spTree>
    <p:extLst>
      <p:ext uri="{BB962C8B-B14F-4D97-AF65-F5344CB8AC3E}">
        <p14:creationId xmlns:p14="http://schemas.microsoft.com/office/powerpoint/2010/main" val="342519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2180167" cy="571096"/>
          </a:xfrm>
          <a:prstGeom prst="rect">
            <a:avLst/>
          </a:prstGeom>
        </p:spPr>
        <p:txBody>
          <a:bodyPr vert="horz" wrap="square" lIns="0" tIns="16933" rIns="0" bIns="0" rtlCol="0">
            <a:spAutoFit/>
          </a:bodyPr>
          <a:lstStyle/>
          <a:p>
            <a:pPr marL="16933">
              <a:spcBef>
                <a:spcPts val="133"/>
              </a:spcBef>
            </a:pPr>
            <a:r>
              <a:rPr spc="-7" dirty="0"/>
              <a:t>GM:</a:t>
            </a:r>
            <a:r>
              <a:rPr spc="-87" dirty="0"/>
              <a:t> </a:t>
            </a:r>
            <a:r>
              <a:rPr spc="-7" dirty="0"/>
              <a:t>Safety</a:t>
            </a:r>
          </a:p>
        </p:txBody>
      </p:sp>
      <p:sp>
        <p:nvSpPr>
          <p:cNvPr id="3" name="object 3"/>
          <p:cNvSpPr txBox="1"/>
          <p:nvPr/>
        </p:nvSpPr>
        <p:spPr>
          <a:xfrm>
            <a:off x="527214" y="1518786"/>
            <a:ext cx="7656407" cy="4072119"/>
          </a:xfrm>
          <a:prstGeom prst="rect">
            <a:avLst/>
          </a:prstGeom>
        </p:spPr>
        <p:txBody>
          <a:bodyPr vert="horz" wrap="square" lIns="0" tIns="16933" rIns="0" bIns="0" rtlCol="0">
            <a:spAutoFit/>
          </a:bodyPr>
          <a:lstStyle/>
          <a:p>
            <a:pPr marL="303098" marR="6773" indent="-286165" defTabSz="1219170">
              <a:spcBef>
                <a:spcPts val="133"/>
              </a:spcBef>
              <a:buFont typeface="Arial"/>
              <a:buChar char="•"/>
              <a:tabLst>
                <a:tab pos="303098" algn="l"/>
              </a:tabLst>
            </a:pPr>
            <a:r>
              <a:rPr sz="2667" spc="-7" dirty="0">
                <a:solidFill>
                  <a:srgbClr val="002060"/>
                </a:solidFill>
                <a:latin typeface="Times New Roman"/>
                <a:cs typeface="Times New Roman"/>
              </a:rPr>
              <a:t>Safety through Comprehensive </a:t>
            </a:r>
            <a:r>
              <a:rPr sz="2667" spc="-7" dirty="0">
                <a:solidFill>
                  <a:srgbClr val="FF0000"/>
                </a:solidFill>
                <a:latin typeface="Times New Roman"/>
                <a:cs typeface="Times New Roman"/>
              </a:rPr>
              <a:t>Risk</a:t>
            </a:r>
            <a:r>
              <a:rPr sz="2667" spc="-7" dirty="0">
                <a:solidFill>
                  <a:srgbClr val="002060"/>
                </a:solidFill>
                <a:latin typeface="Times New Roman"/>
                <a:cs typeface="Times New Roman"/>
              </a:rPr>
              <a:t> </a:t>
            </a:r>
            <a:r>
              <a:rPr sz="2667" spc="-7" dirty="0">
                <a:solidFill>
                  <a:srgbClr val="FF0000"/>
                </a:solidFill>
                <a:latin typeface="Times New Roman"/>
                <a:cs typeface="Times New Roman"/>
              </a:rPr>
              <a:t>Management</a:t>
            </a:r>
            <a:r>
              <a:rPr sz="2667" spc="-7" dirty="0">
                <a:solidFill>
                  <a:srgbClr val="002060"/>
                </a:solidFill>
                <a:latin typeface="Times New Roman"/>
                <a:cs typeface="Times New Roman"/>
              </a:rPr>
              <a:t> and  Deep </a:t>
            </a:r>
            <a:r>
              <a:rPr sz="2667" spc="-7" dirty="0">
                <a:solidFill>
                  <a:srgbClr val="FF0000"/>
                </a:solidFill>
                <a:latin typeface="Times New Roman"/>
                <a:cs typeface="Times New Roman"/>
              </a:rPr>
              <a:t>Integration</a:t>
            </a:r>
            <a:endParaRPr sz="2667" dirty="0">
              <a:solidFill>
                <a:srgbClr val="FF0000"/>
              </a:solidFill>
              <a:latin typeface="Times New Roman"/>
              <a:cs typeface="Times New Roman"/>
            </a:endParaRPr>
          </a:p>
          <a:p>
            <a:pPr marL="489361" defTabSz="1219170">
              <a:spcBef>
                <a:spcPts val="267"/>
              </a:spcBef>
            </a:pPr>
            <a:r>
              <a:rPr sz="2133" dirty="0">
                <a:solidFill>
                  <a:srgbClr val="002060"/>
                </a:solidFill>
                <a:latin typeface="Courier New"/>
                <a:cs typeface="Courier New"/>
              </a:rPr>
              <a:t>o </a:t>
            </a:r>
            <a:r>
              <a:rPr sz="2133" dirty="0">
                <a:solidFill>
                  <a:srgbClr val="002060"/>
                </a:solidFill>
                <a:latin typeface="Times New Roman"/>
                <a:cs typeface="Times New Roman"/>
              </a:rPr>
              <a:t>identify and address risks, validate</a:t>
            </a:r>
            <a:r>
              <a:rPr sz="2133" spc="-313" dirty="0">
                <a:solidFill>
                  <a:srgbClr val="002060"/>
                </a:solidFill>
                <a:latin typeface="Times New Roman"/>
                <a:cs typeface="Times New Roman"/>
              </a:rPr>
              <a:t> </a:t>
            </a:r>
            <a:r>
              <a:rPr sz="2133" dirty="0">
                <a:solidFill>
                  <a:srgbClr val="002060"/>
                </a:solidFill>
                <a:latin typeface="Times New Roman"/>
                <a:cs typeface="Times New Roman"/>
              </a:rPr>
              <a:t>solutions</a:t>
            </a:r>
            <a:endParaRPr sz="2133" dirty="0">
              <a:solidFill>
                <a:prstClr val="black"/>
              </a:solidFill>
              <a:latin typeface="Times New Roman"/>
              <a:cs typeface="Times New Roman"/>
            </a:endParaRPr>
          </a:p>
          <a:p>
            <a:pPr marL="489361" defTabSz="1219170">
              <a:spcBef>
                <a:spcPts val="280"/>
              </a:spcBef>
            </a:pPr>
            <a:r>
              <a:rPr sz="2133" dirty="0">
                <a:solidFill>
                  <a:srgbClr val="002060"/>
                </a:solidFill>
                <a:latin typeface="Courier New"/>
                <a:cs typeface="Courier New"/>
              </a:rPr>
              <a:t>o </a:t>
            </a:r>
            <a:r>
              <a:rPr sz="2133" dirty="0">
                <a:solidFill>
                  <a:srgbClr val="FF0000"/>
                </a:solidFill>
                <a:latin typeface="Times New Roman"/>
                <a:cs typeface="Times New Roman"/>
              </a:rPr>
              <a:t>prioritize</a:t>
            </a:r>
            <a:r>
              <a:rPr sz="2133" dirty="0">
                <a:solidFill>
                  <a:srgbClr val="002060"/>
                </a:solidFill>
                <a:latin typeface="Times New Roman"/>
                <a:cs typeface="Times New Roman"/>
              </a:rPr>
              <a:t> elimination of risks, not just</a:t>
            </a:r>
            <a:r>
              <a:rPr sz="2133" spc="-293" dirty="0">
                <a:solidFill>
                  <a:srgbClr val="002060"/>
                </a:solidFill>
                <a:latin typeface="Times New Roman"/>
                <a:cs typeface="Times New Roman"/>
              </a:rPr>
              <a:t> </a:t>
            </a:r>
            <a:r>
              <a:rPr sz="2133" dirty="0" smtClean="0">
                <a:solidFill>
                  <a:srgbClr val="002060"/>
                </a:solidFill>
                <a:latin typeface="Times New Roman"/>
                <a:cs typeface="Times New Roman"/>
              </a:rPr>
              <a:t>mitigation</a:t>
            </a:r>
            <a:r>
              <a:rPr lang="ja-JP" altLang="en-US" sz="2133" dirty="0" smtClean="0">
                <a:solidFill>
                  <a:srgbClr val="002060"/>
                </a:solidFill>
                <a:latin typeface="Times New Roman"/>
                <a:cs typeface="Times New Roman"/>
              </a:rPr>
              <a:t>（緩和だけじゃなく、リスクの排除を優先する）</a:t>
            </a:r>
            <a:endParaRPr sz="2133" dirty="0">
              <a:solidFill>
                <a:prstClr val="black"/>
              </a:solidFill>
              <a:latin typeface="Times New Roman"/>
              <a:cs typeface="Times New Roman"/>
            </a:endParaRPr>
          </a:p>
          <a:p>
            <a:pPr defTabSz="1219170">
              <a:spcBef>
                <a:spcPts val="20"/>
              </a:spcBef>
            </a:pPr>
            <a:endParaRPr sz="2667" dirty="0">
              <a:solidFill>
                <a:prstClr val="black"/>
              </a:solidFill>
              <a:latin typeface="Times New Roman"/>
              <a:cs typeface="Times New Roman"/>
            </a:endParaRPr>
          </a:p>
          <a:p>
            <a:pPr marL="303098" indent="-286165" defTabSz="1219170">
              <a:buFont typeface="Arial"/>
              <a:buChar char="•"/>
              <a:tabLst>
                <a:tab pos="303098" algn="l"/>
              </a:tabLst>
            </a:pPr>
            <a:r>
              <a:rPr sz="2667" spc="-7" dirty="0">
                <a:solidFill>
                  <a:srgbClr val="002060"/>
                </a:solidFill>
                <a:latin typeface="Times New Roman"/>
                <a:cs typeface="Times New Roman"/>
              </a:rPr>
              <a:t>All hardware, software systems</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meet</a:t>
            </a:r>
            <a:endParaRPr sz="2667" dirty="0">
              <a:solidFill>
                <a:prstClr val="black"/>
              </a:solidFill>
              <a:latin typeface="Times New Roman"/>
              <a:cs typeface="Times New Roman"/>
            </a:endParaRPr>
          </a:p>
          <a:p>
            <a:pPr marL="777221" marR="33866" indent="-287859" defTabSz="1219170">
              <a:lnSpc>
                <a:spcPct val="100699"/>
              </a:lnSpc>
              <a:spcBef>
                <a:spcPts val="247"/>
              </a:spcBef>
            </a:pPr>
            <a:r>
              <a:rPr sz="2133" dirty="0">
                <a:solidFill>
                  <a:srgbClr val="002060"/>
                </a:solidFill>
                <a:latin typeface="Courier New"/>
                <a:cs typeface="Courier New"/>
              </a:rPr>
              <a:t>o </a:t>
            </a:r>
            <a:r>
              <a:rPr sz="2133" dirty="0">
                <a:solidFill>
                  <a:srgbClr val="FF0000"/>
                </a:solidFill>
                <a:latin typeface="Times New Roman"/>
                <a:cs typeface="Times New Roman"/>
              </a:rPr>
              <a:t>self-set standards </a:t>
            </a:r>
            <a:r>
              <a:rPr sz="2133" dirty="0">
                <a:solidFill>
                  <a:srgbClr val="002060"/>
                </a:solidFill>
                <a:latin typeface="Times New Roman"/>
                <a:cs typeface="Times New Roman"/>
              </a:rPr>
              <a:t>for performance, crash protection,</a:t>
            </a:r>
            <a:r>
              <a:rPr sz="2133" spc="-327" dirty="0">
                <a:solidFill>
                  <a:srgbClr val="002060"/>
                </a:solidFill>
                <a:latin typeface="Times New Roman"/>
                <a:cs typeface="Times New Roman"/>
              </a:rPr>
              <a:t> </a:t>
            </a:r>
            <a:r>
              <a:rPr sz="2133" spc="-13" dirty="0" smtClean="0">
                <a:solidFill>
                  <a:srgbClr val="002060"/>
                </a:solidFill>
                <a:latin typeface="Times New Roman"/>
                <a:cs typeface="Times New Roman"/>
              </a:rPr>
              <a:t>reliability</a:t>
            </a:r>
            <a:r>
              <a:rPr lang="ja-JP" altLang="en-US" sz="2133" spc="-13" dirty="0" smtClean="0">
                <a:solidFill>
                  <a:srgbClr val="002060"/>
                </a:solidFill>
                <a:latin typeface="Times New Roman"/>
                <a:cs typeface="Times New Roman"/>
              </a:rPr>
              <a:t>（信頼性、故障や障害などによるシステムの停止や機能不全の発生しにくさ）</a:t>
            </a:r>
            <a:r>
              <a:rPr sz="2133" spc="-13" dirty="0" smtClean="0">
                <a:solidFill>
                  <a:srgbClr val="002060"/>
                </a:solidFill>
                <a:latin typeface="Times New Roman"/>
                <a:cs typeface="Times New Roman"/>
              </a:rPr>
              <a:t>,  serviceability</a:t>
            </a:r>
            <a:r>
              <a:rPr lang="ja-JP" altLang="en-US" sz="2133" spc="-13" dirty="0" smtClean="0">
                <a:solidFill>
                  <a:srgbClr val="002060"/>
                </a:solidFill>
                <a:latin typeface="Times New Roman"/>
                <a:cs typeface="Times New Roman"/>
              </a:rPr>
              <a:t>（保守性、障害復旧やメンテナンスのしやすさ）</a:t>
            </a:r>
            <a:r>
              <a:rPr sz="2133" spc="-13" dirty="0" smtClean="0">
                <a:solidFill>
                  <a:srgbClr val="002060"/>
                </a:solidFill>
                <a:latin typeface="Times New Roman"/>
                <a:cs typeface="Times New Roman"/>
              </a:rPr>
              <a:t>, </a:t>
            </a:r>
            <a:r>
              <a:rPr sz="2133" spc="-20" dirty="0">
                <a:solidFill>
                  <a:srgbClr val="002060"/>
                </a:solidFill>
                <a:latin typeface="Times New Roman"/>
                <a:cs typeface="Times New Roman"/>
              </a:rPr>
              <a:t>security,</a:t>
            </a:r>
            <a:r>
              <a:rPr sz="2133" spc="13" dirty="0">
                <a:solidFill>
                  <a:srgbClr val="002060"/>
                </a:solidFill>
                <a:latin typeface="Times New Roman"/>
                <a:cs typeface="Times New Roman"/>
              </a:rPr>
              <a:t> </a:t>
            </a:r>
            <a:r>
              <a:rPr sz="2133" dirty="0" smtClean="0">
                <a:solidFill>
                  <a:srgbClr val="002060"/>
                </a:solidFill>
                <a:latin typeface="Times New Roman"/>
                <a:cs typeface="Times New Roman"/>
              </a:rPr>
              <a:t>safety</a:t>
            </a:r>
            <a:endParaRPr sz="2133" dirty="0">
              <a:solidFill>
                <a:prstClr val="black"/>
              </a:solidFill>
              <a:latin typeface="Times New Roman"/>
              <a:cs typeface="Times New Roman"/>
            </a:endParaRPr>
          </a:p>
        </p:txBody>
      </p:sp>
      <p:sp>
        <p:nvSpPr>
          <p:cNvPr id="4" name="テキスト ボックス 3"/>
          <p:cNvSpPr txBox="1"/>
          <p:nvPr/>
        </p:nvSpPr>
        <p:spPr>
          <a:xfrm>
            <a:off x="9161585" y="1723292"/>
            <a:ext cx="2083777" cy="646331"/>
          </a:xfrm>
          <a:prstGeom prst="rect">
            <a:avLst/>
          </a:prstGeom>
          <a:noFill/>
        </p:spPr>
        <p:txBody>
          <a:bodyPr wrap="square" rtlCol="0">
            <a:spAutoFit/>
          </a:bodyPr>
          <a:lstStyle/>
          <a:p>
            <a:r>
              <a:rPr kumimoji="1" lang="en-US" altLang="ja-JP" dirty="0" smtClean="0"/>
              <a:t>Deep integration</a:t>
            </a:r>
            <a:r>
              <a:rPr kumimoji="1" lang="ja-JP" altLang="en-US" dirty="0" smtClean="0"/>
              <a:t>はよくわからない</a:t>
            </a:r>
            <a:endParaRPr kumimoji="1" lang="ja-JP" altLang="en-US" dirty="0"/>
          </a:p>
        </p:txBody>
      </p:sp>
    </p:spTree>
    <p:extLst>
      <p:ext uri="{BB962C8B-B14F-4D97-AF65-F5344CB8AC3E}">
        <p14:creationId xmlns:p14="http://schemas.microsoft.com/office/powerpoint/2010/main" val="1976374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967" y="782299"/>
            <a:ext cx="5062220" cy="673753"/>
          </a:xfrm>
          <a:prstGeom prst="rect">
            <a:avLst/>
          </a:prstGeom>
        </p:spPr>
        <p:txBody>
          <a:bodyPr vert="horz" wrap="square" lIns="0" tIns="16933" rIns="0" bIns="0" rtlCol="0">
            <a:spAutoFit/>
          </a:bodyPr>
          <a:lstStyle/>
          <a:p>
            <a:pPr marL="16933">
              <a:spcBef>
                <a:spcPts val="133"/>
              </a:spcBef>
            </a:pPr>
            <a:r>
              <a:rPr sz="4267" b="1" spc="-7" dirty="0">
                <a:solidFill>
                  <a:srgbClr val="002A5C"/>
                </a:solidFill>
              </a:rPr>
              <a:t>GM: Safety</a:t>
            </a:r>
            <a:r>
              <a:rPr sz="4267" b="1" spc="-47" dirty="0">
                <a:solidFill>
                  <a:srgbClr val="002A5C"/>
                </a:solidFill>
              </a:rPr>
              <a:t> </a:t>
            </a:r>
            <a:r>
              <a:rPr sz="4267" b="1" u="heavy" spc="-7" dirty="0">
                <a:solidFill>
                  <a:srgbClr val="002A5C"/>
                </a:solidFill>
                <a:uFill>
                  <a:solidFill>
                    <a:srgbClr val="69D925"/>
                  </a:solidFill>
                </a:uFill>
              </a:rPr>
              <a:t>Processes</a:t>
            </a:r>
            <a:endParaRPr sz="4267"/>
          </a:p>
        </p:txBody>
      </p:sp>
      <p:sp>
        <p:nvSpPr>
          <p:cNvPr id="3" name="object 3"/>
          <p:cNvSpPr/>
          <p:nvPr/>
        </p:nvSpPr>
        <p:spPr>
          <a:xfrm>
            <a:off x="7749616" y="980398"/>
            <a:ext cx="2059824" cy="492429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240433" y="1692353"/>
            <a:ext cx="6731000" cy="3829510"/>
          </a:xfrm>
          <a:prstGeom prst="rect">
            <a:avLst/>
          </a:prstGeom>
        </p:spPr>
        <p:txBody>
          <a:bodyPr vert="horz" wrap="square" lIns="0" tIns="78740" rIns="0" bIns="0" rtlCol="0">
            <a:spAutoFit/>
          </a:bodyPr>
          <a:lstStyle/>
          <a:p>
            <a:pPr marL="491054" indent="-474121" defTabSz="1219170">
              <a:spcBef>
                <a:spcPts val="620"/>
              </a:spcBef>
              <a:buFont typeface="Times New Roman"/>
              <a:buChar char="●"/>
              <a:tabLst>
                <a:tab pos="490208" algn="l"/>
                <a:tab pos="491054" algn="l"/>
              </a:tabLst>
            </a:pPr>
            <a:r>
              <a:rPr sz="2667" b="1" spc="-7" dirty="0" smtClean="0">
                <a:solidFill>
                  <a:srgbClr val="002A5C"/>
                </a:solidFill>
                <a:latin typeface="Times New Roman"/>
                <a:cs typeface="Times New Roman"/>
              </a:rPr>
              <a:t>Deductive</a:t>
            </a:r>
            <a:r>
              <a:rPr lang="ja-JP" altLang="en-US" sz="2667" b="1" spc="-7" dirty="0" smtClean="0">
                <a:solidFill>
                  <a:srgbClr val="002A5C"/>
                </a:solidFill>
                <a:latin typeface="Times New Roman"/>
                <a:cs typeface="Times New Roman"/>
              </a:rPr>
              <a:t>（演繹的、えんえき）</a:t>
            </a:r>
            <a:r>
              <a:rPr sz="2667" b="1" spc="-160" dirty="0" smtClean="0">
                <a:solidFill>
                  <a:srgbClr val="002A5C"/>
                </a:solidFill>
                <a:latin typeface="Times New Roman"/>
                <a:cs typeface="Times New Roman"/>
              </a:rPr>
              <a:t> </a:t>
            </a:r>
            <a:r>
              <a:rPr sz="2667" b="1" spc="-7" dirty="0" smtClean="0">
                <a:solidFill>
                  <a:srgbClr val="002A5C"/>
                </a:solidFill>
                <a:latin typeface="Times New Roman"/>
                <a:cs typeface="Times New Roman"/>
              </a:rPr>
              <a:t>Analysis</a:t>
            </a:r>
            <a:endParaRPr lang="en-US" sz="2667" b="1" spc="-7" dirty="0" smtClean="0">
              <a:solidFill>
                <a:srgbClr val="002A5C"/>
              </a:solidFill>
              <a:latin typeface="Times New Roman"/>
              <a:cs typeface="Times New Roman"/>
            </a:endParaRPr>
          </a:p>
          <a:p>
            <a:pPr marL="948254" lvl="1" indent="-474121" defTabSz="1219170">
              <a:spcBef>
                <a:spcPts val="620"/>
              </a:spcBef>
              <a:buFont typeface="Times New Roman"/>
              <a:buChar char="●"/>
              <a:tabLst>
                <a:tab pos="490208" algn="l"/>
                <a:tab pos="491054" algn="l"/>
              </a:tabLst>
            </a:pPr>
            <a:r>
              <a:rPr lang="en-US" altLang="ja-JP" sz="2667" spc="-7" dirty="0">
                <a:solidFill>
                  <a:srgbClr val="002A5C"/>
                </a:solidFill>
                <a:latin typeface="Times New Roman"/>
                <a:cs typeface="Times New Roman"/>
              </a:rPr>
              <a:t>fault tree</a:t>
            </a:r>
            <a:r>
              <a:rPr lang="en-US" altLang="ja-JP" sz="2667" spc="-20" dirty="0">
                <a:solidFill>
                  <a:srgbClr val="002A5C"/>
                </a:solidFill>
                <a:latin typeface="Times New Roman"/>
                <a:cs typeface="Times New Roman"/>
              </a:rPr>
              <a:t> </a:t>
            </a:r>
            <a:r>
              <a:rPr lang="en-US" altLang="ja-JP" sz="2667" spc="-7" dirty="0" smtClean="0">
                <a:solidFill>
                  <a:srgbClr val="002A5C"/>
                </a:solidFill>
                <a:latin typeface="Times New Roman"/>
                <a:cs typeface="Times New Roman"/>
              </a:rPr>
              <a:t>analysis</a:t>
            </a:r>
            <a:endParaRPr lang="en-US" sz="2667" b="1" spc="-7" dirty="0" smtClean="0">
              <a:solidFill>
                <a:srgbClr val="002A5C"/>
              </a:solidFill>
              <a:latin typeface="Times New Roman"/>
              <a:cs typeface="Times New Roman"/>
            </a:endParaRPr>
          </a:p>
          <a:p>
            <a:pPr marL="491054" indent="-474121" defTabSz="1219170">
              <a:spcBef>
                <a:spcPts val="620"/>
              </a:spcBef>
              <a:buFont typeface="Times New Roman"/>
              <a:buChar char="●"/>
              <a:tabLst>
                <a:tab pos="490208" algn="l"/>
                <a:tab pos="491054" algn="l"/>
              </a:tabLst>
            </a:pPr>
            <a:r>
              <a:rPr lang="en-US" altLang="ja-JP" sz="2667" b="1" spc="-7" dirty="0">
                <a:solidFill>
                  <a:srgbClr val="002A5C"/>
                </a:solidFill>
                <a:latin typeface="Times New Roman"/>
                <a:cs typeface="Times New Roman"/>
              </a:rPr>
              <a:t>Inductive</a:t>
            </a:r>
            <a:r>
              <a:rPr lang="ja-JP" altLang="en-US" sz="2667" b="1" spc="-7" dirty="0">
                <a:solidFill>
                  <a:srgbClr val="002A5C"/>
                </a:solidFill>
                <a:latin typeface="Times New Roman"/>
                <a:cs typeface="Times New Roman"/>
              </a:rPr>
              <a:t>（帰納的、きのう）</a:t>
            </a:r>
            <a:r>
              <a:rPr lang="ja-JP" altLang="en-US" sz="2667" b="1" spc="-13" dirty="0">
                <a:solidFill>
                  <a:srgbClr val="002A5C"/>
                </a:solidFill>
                <a:latin typeface="Times New Roman"/>
                <a:cs typeface="Times New Roman"/>
              </a:rPr>
              <a:t> </a:t>
            </a:r>
            <a:r>
              <a:rPr lang="en-US" altLang="ja-JP" sz="2667" b="1" spc="-7" dirty="0" smtClean="0">
                <a:solidFill>
                  <a:srgbClr val="002A5C"/>
                </a:solidFill>
                <a:latin typeface="Times New Roman"/>
                <a:cs typeface="Times New Roman"/>
              </a:rPr>
              <a:t>Analysis</a:t>
            </a:r>
          </a:p>
          <a:p>
            <a:pPr marL="948254" lvl="1" indent="-474121" defTabSz="1219170">
              <a:spcBef>
                <a:spcPts val="620"/>
              </a:spcBef>
              <a:buFont typeface="Times New Roman"/>
              <a:buChar char="●"/>
              <a:tabLst>
                <a:tab pos="490208" algn="l"/>
                <a:tab pos="491054" algn="l"/>
              </a:tabLst>
            </a:pPr>
            <a:r>
              <a:rPr lang="en-US" altLang="ja-JP" sz="2667" spc="-7" dirty="0">
                <a:solidFill>
                  <a:srgbClr val="002A5C"/>
                </a:solidFill>
                <a:latin typeface="Times New Roman"/>
                <a:cs typeface="Times New Roman"/>
              </a:rPr>
              <a:t>Design </a:t>
            </a:r>
            <a:r>
              <a:rPr lang="en-US" altLang="ja-JP" sz="2667" dirty="0">
                <a:solidFill>
                  <a:srgbClr val="002A5C"/>
                </a:solidFill>
                <a:latin typeface="Times New Roman"/>
                <a:cs typeface="Times New Roman"/>
              </a:rPr>
              <a:t>&amp; </a:t>
            </a:r>
            <a:r>
              <a:rPr lang="en-US" altLang="ja-JP" sz="2667" spc="-7" dirty="0">
                <a:solidFill>
                  <a:srgbClr val="002A5C"/>
                </a:solidFill>
                <a:latin typeface="Times New Roman"/>
                <a:cs typeface="Times New Roman"/>
              </a:rPr>
              <a:t>Process</a:t>
            </a:r>
            <a:r>
              <a:rPr lang="en-US" altLang="ja-JP" sz="2667" spc="-27" dirty="0">
                <a:solidFill>
                  <a:srgbClr val="002A5C"/>
                </a:solidFill>
                <a:latin typeface="Times New Roman"/>
                <a:cs typeface="Times New Roman"/>
              </a:rPr>
              <a:t> </a:t>
            </a:r>
            <a:r>
              <a:rPr lang="en-US" altLang="ja-JP" sz="2667" spc="-7" dirty="0" smtClean="0">
                <a:solidFill>
                  <a:srgbClr val="002A5C"/>
                </a:solidFill>
                <a:latin typeface="Times New Roman"/>
                <a:cs typeface="Times New Roman"/>
              </a:rPr>
              <a:t>FMEA</a:t>
            </a:r>
            <a:endParaRPr lang="en-US" altLang="ja-JP" sz="2667" dirty="0">
              <a:solidFill>
                <a:prstClr val="black"/>
              </a:solidFill>
              <a:latin typeface="Times New Roman"/>
              <a:cs typeface="Times New Roman"/>
            </a:endParaRPr>
          </a:p>
          <a:p>
            <a:pPr marL="491054" indent="-474121" defTabSz="1219170">
              <a:spcBef>
                <a:spcPts val="620"/>
              </a:spcBef>
              <a:buFont typeface="Times New Roman"/>
              <a:buChar char="●"/>
              <a:tabLst>
                <a:tab pos="490208" algn="l"/>
                <a:tab pos="491054" algn="l"/>
              </a:tabLst>
            </a:pPr>
            <a:r>
              <a:rPr lang="en-US" altLang="ja-JP" sz="2667" b="1" spc="-7" dirty="0">
                <a:solidFill>
                  <a:srgbClr val="002A5C"/>
                </a:solidFill>
                <a:latin typeface="Times New Roman"/>
                <a:cs typeface="Times New Roman"/>
              </a:rPr>
              <a:t>Exploratory</a:t>
            </a:r>
            <a:r>
              <a:rPr lang="ja-JP" altLang="en-US" sz="2667" b="1" spc="-7" dirty="0">
                <a:solidFill>
                  <a:srgbClr val="002A5C"/>
                </a:solidFill>
                <a:latin typeface="Times New Roman"/>
                <a:cs typeface="Times New Roman"/>
              </a:rPr>
              <a:t>（探索的） </a:t>
            </a:r>
            <a:r>
              <a:rPr lang="en-US" altLang="ja-JP" sz="2667" b="1" spc="-7" dirty="0">
                <a:solidFill>
                  <a:srgbClr val="002A5C"/>
                </a:solidFill>
                <a:latin typeface="Times New Roman"/>
                <a:cs typeface="Times New Roman"/>
              </a:rPr>
              <a:t>Analysis</a:t>
            </a:r>
            <a:endParaRPr lang="en-US" altLang="ja-JP" sz="2667" dirty="0">
              <a:solidFill>
                <a:prstClr val="black"/>
              </a:solidFill>
              <a:latin typeface="Times New Roman"/>
              <a:cs typeface="Times New Roman"/>
            </a:endParaRPr>
          </a:p>
          <a:p>
            <a:pPr marL="948254" lvl="1" indent="-474121" defTabSz="1219170">
              <a:spcBef>
                <a:spcPts val="620"/>
              </a:spcBef>
              <a:buFont typeface="Times New Roman"/>
              <a:buChar char="●"/>
              <a:tabLst>
                <a:tab pos="490208" algn="l"/>
                <a:tab pos="491054" algn="l"/>
              </a:tabLst>
            </a:pPr>
            <a:r>
              <a:rPr lang="en-US" altLang="ja-JP" sz="2667" b="1" spc="-7" dirty="0">
                <a:solidFill>
                  <a:srgbClr val="002A5C"/>
                </a:solidFill>
                <a:latin typeface="Times New Roman"/>
                <a:cs typeface="Times New Roman"/>
              </a:rPr>
              <a:t>HAZOP</a:t>
            </a:r>
            <a:r>
              <a:rPr lang="en-US" altLang="ja-JP" sz="2667" spc="-7" dirty="0">
                <a:solidFill>
                  <a:srgbClr val="002A5C"/>
                </a:solidFill>
                <a:latin typeface="Times New Roman"/>
                <a:cs typeface="Times New Roman"/>
              </a:rPr>
              <a:t>: Hazard </a:t>
            </a:r>
            <a:r>
              <a:rPr lang="en-US" altLang="ja-JP" sz="2667" dirty="0">
                <a:solidFill>
                  <a:srgbClr val="002A5C"/>
                </a:solidFill>
                <a:latin typeface="Times New Roman"/>
                <a:cs typeface="Times New Roman"/>
              </a:rPr>
              <a:t>&amp; </a:t>
            </a:r>
            <a:r>
              <a:rPr lang="en-US" altLang="ja-JP" sz="2667" spc="-7" dirty="0">
                <a:solidFill>
                  <a:srgbClr val="002A5C"/>
                </a:solidFill>
                <a:latin typeface="Times New Roman"/>
                <a:cs typeface="Times New Roman"/>
              </a:rPr>
              <a:t>Operability</a:t>
            </a:r>
            <a:r>
              <a:rPr lang="en-US" altLang="ja-JP" sz="2667" spc="-80" dirty="0">
                <a:solidFill>
                  <a:srgbClr val="002A5C"/>
                </a:solidFill>
                <a:latin typeface="Times New Roman"/>
                <a:cs typeface="Times New Roman"/>
              </a:rPr>
              <a:t> </a:t>
            </a:r>
            <a:r>
              <a:rPr lang="en-US" altLang="ja-JP" sz="2667" spc="-7" dirty="0" smtClean="0">
                <a:solidFill>
                  <a:srgbClr val="002A5C"/>
                </a:solidFill>
                <a:latin typeface="Times New Roman"/>
                <a:cs typeface="Times New Roman"/>
              </a:rPr>
              <a:t>Study</a:t>
            </a:r>
            <a:endParaRPr sz="2667" dirty="0">
              <a:solidFill>
                <a:prstClr val="black"/>
              </a:solidFill>
              <a:latin typeface="Times New Roman"/>
              <a:cs typeface="Times New Roman"/>
            </a:endParaRPr>
          </a:p>
          <a:p>
            <a:pPr defTabSz="1219170"/>
            <a:endParaRPr sz="2933" dirty="0">
              <a:solidFill>
                <a:prstClr val="black"/>
              </a:solidFill>
              <a:latin typeface="Times New Roman"/>
              <a:cs typeface="Times New Roman"/>
            </a:endParaRPr>
          </a:p>
          <a:p>
            <a:pPr marL="609585" lvl="1" defTabSz="1219170">
              <a:buClr>
                <a:srgbClr val="002A5C"/>
              </a:buClr>
              <a:buFont typeface="Times New Roman"/>
              <a:buChar char="○"/>
            </a:pPr>
            <a:endParaRPr sz="2933" dirty="0">
              <a:solidFill>
                <a:prstClr val="black"/>
              </a:solidFill>
              <a:latin typeface="Times New Roman"/>
              <a:cs typeface="Times New Roman"/>
            </a:endParaRPr>
          </a:p>
        </p:txBody>
      </p:sp>
      <p:sp>
        <p:nvSpPr>
          <p:cNvPr id="5" name="正方形/長方形 4"/>
          <p:cNvSpPr/>
          <p:nvPr/>
        </p:nvSpPr>
        <p:spPr>
          <a:xfrm>
            <a:off x="1368669" y="4538981"/>
            <a:ext cx="5331069" cy="646331"/>
          </a:xfrm>
          <a:prstGeom prst="rect">
            <a:avLst/>
          </a:prstGeom>
        </p:spPr>
        <p:txBody>
          <a:bodyPr wrap="square">
            <a:spAutoFit/>
          </a:bodyPr>
          <a:lstStyle/>
          <a:p>
            <a:r>
              <a:rPr lang="ja-JP" altLang="en-US" dirty="0"/>
              <a:t>通常状態からの</a:t>
            </a:r>
            <a:r>
              <a:rPr lang="ja-JP" altLang="en-US" dirty="0">
                <a:solidFill>
                  <a:srgbClr val="FF0000"/>
                </a:solidFill>
              </a:rPr>
              <a:t>ズレ</a:t>
            </a:r>
            <a:r>
              <a:rPr lang="ja-JP" altLang="en-US" dirty="0"/>
              <a:t>（設定の温度や濃度）が</a:t>
            </a:r>
            <a:r>
              <a:rPr lang="ja-JP" altLang="en-US" dirty="0">
                <a:solidFill>
                  <a:srgbClr val="FF0000"/>
                </a:solidFill>
              </a:rPr>
              <a:t>発生した場合に</a:t>
            </a:r>
            <a:r>
              <a:rPr lang="ja-JP" altLang="en-US" dirty="0"/>
              <a:t>その原因と発生する結果の事象を特定する。</a:t>
            </a:r>
          </a:p>
        </p:txBody>
      </p:sp>
      <p:sp>
        <p:nvSpPr>
          <p:cNvPr id="6" name="正方形/長方形 5"/>
          <p:cNvSpPr/>
          <p:nvPr/>
        </p:nvSpPr>
        <p:spPr>
          <a:xfrm>
            <a:off x="5503986" y="459133"/>
            <a:ext cx="2400300" cy="923330"/>
          </a:xfrm>
          <a:prstGeom prst="rect">
            <a:avLst/>
          </a:prstGeom>
        </p:spPr>
        <p:txBody>
          <a:bodyPr wrap="square">
            <a:spAutoFit/>
          </a:bodyPr>
          <a:lstStyle/>
          <a:p>
            <a:r>
              <a:rPr lang="ja-JP" altLang="en-US" dirty="0" smtClean="0"/>
              <a:t>この</a:t>
            </a:r>
            <a:r>
              <a:rPr lang="en-US" altLang="ja-JP" dirty="0" smtClean="0"/>
              <a:t>3</a:t>
            </a:r>
            <a:r>
              <a:rPr lang="ja-JP" altLang="en-US" dirty="0" smtClean="0"/>
              <a:t>手法は「</a:t>
            </a:r>
            <a:r>
              <a:rPr lang="en-US" altLang="ja-JP" dirty="0" smtClean="0"/>
              <a:t>Safety Frameworks for Self Driving</a:t>
            </a:r>
            <a:r>
              <a:rPr lang="ja-JP" altLang="en-US" dirty="0" smtClean="0"/>
              <a:t>」で紹介する</a:t>
            </a:r>
            <a:endParaRPr lang="ja-JP" altLang="en-US" dirty="0"/>
          </a:p>
        </p:txBody>
      </p:sp>
    </p:spTree>
    <p:extLst>
      <p:ext uri="{BB962C8B-B14F-4D97-AF65-F5344CB8AC3E}">
        <p14:creationId xmlns:p14="http://schemas.microsoft.com/office/powerpoint/2010/main" val="2147195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967" y="782299"/>
            <a:ext cx="5451687" cy="673753"/>
          </a:xfrm>
          <a:prstGeom prst="rect">
            <a:avLst/>
          </a:prstGeom>
        </p:spPr>
        <p:txBody>
          <a:bodyPr vert="horz" wrap="square" lIns="0" tIns="16933" rIns="0" bIns="0" rtlCol="0">
            <a:spAutoFit/>
          </a:bodyPr>
          <a:lstStyle/>
          <a:p>
            <a:pPr marL="16933">
              <a:spcBef>
                <a:spcPts val="133"/>
              </a:spcBef>
            </a:pPr>
            <a:r>
              <a:rPr sz="4267" b="1" spc="-7" dirty="0">
                <a:solidFill>
                  <a:srgbClr val="002A5C"/>
                </a:solidFill>
              </a:rPr>
              <a:t>GM: Safety</a:t>
            </a:r>
            <a:r>
              <a:rPr sz="4267" b="1" spc="-60" dirty="0">
                <a:solidFill>
                  <a:srgbClr val="002A5C"/>
                </a:solidFill>
              </a:rPr>
              <a:t> </a:t>
            </a:r>
            <a:r>
              <a:rPr sz="4267" b="1" u="heavy" spc="-7" dirty="0">
                <a:solidFill>
                  <a:srgbClr val="FF0000"/>
                </a:solidFill>
                <a:uFill>
                  <a:solidFill>
                    <a:srgbClr val="69D925"/>
                  </a:solidFill>
                </a:uFill>
              </a:rPr>
              <a:t>Thresholds</a:t>
            </a:r>
            <a:endParaRPr sz="4267" dirty="0">
              <a:solidFill>
                <a:srgbClr val="FF0000"/>
              </a:solidFill>
            </a:endParaRPr>
          </a:p>
        </p:txBody>
      </p:sp>
      <p:sp>
        <p:nvSpPr>
          <p:cNvPr id="3" name="object 3"/>
          <p:cNvSpPr txBox="1"/>
          <p:nvPr/>
        </p:nvSpPr>
        <p:spPr>
          <a:xfrm>
            <a:off x="104967" y="1732006"/>
            <a:ext cx="8441267" cy="3592821"/>
          </a:xfrm>
          <a:prstGeom prst="rect">
            <a:avLst/>
          </a:prstGeom>
        </p:spPr>
        <p:txBody>
          <a:bodyPr vert="horz" wrap="square" lIns="0" tIns="16933" rIns="0" bIns="0" rtlCol="0">
            <a:spAutoFit/>
          </a:bodyPr>
          <a:lstStyle/>
          <a:p>
            <a:pPr marL="16933" defTabSz="1219170">
              <a:spcBef>
                <a:spcPts val="133"/>
              </a:spcBef>
            </a:pPr>
            <a:r>
              <a:rPr sz="2667" spc="-7" dirty="0">
                <a:solidFill>
                  <a:srgbClr val="002A5C"/>
                </a:solidFill>
                <a:latin typeface="Times New Roman"/>
                <a:cs typeface="Times New Roman"/>
              </a:rPr>
              <a:t>All </a:t>
            </a:r>
            <a:r>
              <a:rPr sz="2667" dirty="0">
                <a:solidFill>
                  <a:srgbClr val="002A5C"/>
                </a:solidFill>
                <a:latin typeface="Times New Roman"/>
                <a:cs typeface="Times New Roman"/>
              </a:rPr>
              <a:t>GM </a:t>
            </a:r>
            <a:r>
              <a:rPr sz="2667" spc="-7" dirty="0">
                <a:solidFill>
                  <a:srgbClr val="002A5C"/>
                </a:solidFill>
                <a:latin typeface="Times New Roman"/>
                <a:cs typeface="Times New Roman"/>
              </a:rPr>
              <a:t>vehicles are equipped with two key safety thresholds:</a:t>
            </a:r>
            <a:endParaRPr sz="2667" dirty="0">
              <a:solidFill>
                <a:prstClr val="black"/>
              </a:solidFill>
              <a:latin typeface="Times New Roman"/>
              <a:cs typeface="Times New Roman"/>
            </a:endParaRPr>
          </a:p>
          <a:p>
            <a:pPr marL="626518" marR="6773" indent="-474121" defTabSz="1219170">
              <a:spcBef>
                <a:spcPts val="2133"/>
              </a:spcBef>
              <a:buFont typeface="Times New Roman"/>
              <a:buChar char="●"/>
              <a:tabLst>
                <a:tab pos="625671" algn="l"/>
                <a:tab pos="626518" algn="l"/>
              </a:tabLst>
            </a:pPr>
            <a:r>
              <a:rPr sz="2667" b="1" spc="-7" dirty="0">
                <a:solidFill>
                  <a:srgbClr val="002A5C"/>
                </a:solidFill>
                <a:latin typeface="Times New Roman"/>
                <a:cs typeface="Times New Roman"/>
              </a:rPr>
              <a:t>Fail </a:t>
            </a:r>
            <a:r>
              <a:rPr sz="2667" b="1" spc="-7" dirty="0" smtClean="0">
                <a:solidFill>
                  <a:srgbClr val="002A5C"/>
                </a:solidFill>
                <a:latin typeface="Times New Roman"/>
                <a:cs typeface="Times New Roman"/>
              </a:rPr>
              <a:t>safes</a:t>
            </a:r>
            <a:r>
              <a:rPr lang="ja-JP" altLang="en-US" sz="2667" b="1" spc="-7" dirty="0" smtClean="0">
                <a:solidFill>
                  <a:srgbClr val="002A5C"/>
                </a:solidFill>
                <a:latin typeface="Times New Roman"/>
                <a:cs typeface="Times New Roman"/>
              </a:rPr>
              <a:t>（失敗しても安全）</a:t>
            </a:r>
            <a:r>
              <a:rPr sz="2667" b="1" spc="-7" dirty="0" smtClean="0">
                <a:solidFill>
                  <a:srgbClr val="002A5C"/>
                </a:solidFill>
                <a:latin typeface="Times New Roman"/>
                <a:cs typeface="Times New Roman"/>
              </a:rPr>
              <a:t> </a:t>
            </a:r>
            <a:r>
              <a:rPr sz="2667" dirty="0">
                <a:solidFill>
                  <a:srgbClr val="002A5C"/>
                </a:solidFill>
                <a:latin typeface="Times New Roman"/>
                <a:cs typeface="Times New Roman"/>
              </a:rPr>
              <a:t>- </a:t>
            </a:r>
            <a:r>
              <a:rPr sz="2667" spc="-7" dirty="0">
                <a:solidFill>
                  <a:srgbClr val="002A5C"/>
                </a:solidFill>
                <a:latin typeface="Times New Roman"/>
                <a:cs typeface="Times New Roman"/>
              </a:rPr>
              <a:t>There is </a:t>
            </a:r>
            <a:r>
              <a:rPr sz="2667" u="heavy" spc="-7" dirty="0">
                <a:solidFill>
                  <a:srgbClr val="002A5C"/>
                </a:solidFill>
                <a:uFill>
                  <a:solidFill>
                    <a:srgbClr val="69D925"/>
                  </a:solidFill>
                </a:uFill>
                <a:latin typeface="Times New Roman"/>
                <a:cs typeface="Times New Roman"/>
              </a:rPr>
              <a:t>redundant functionality</a:t>
            </a:r>
            <a:r>
              <a:rPr sz="2667" spc="-7" dirty="0">
                <a:solidFill>
                  <a:srgbClr val="002A5C"/>
                </a:solidFill>
                <a:latin typeface="Times New Roman"/>
                <a:cs typeface="Times New Roman"/>
              </a:rPr>
              <a:t> (second  controllers, backup systems etc) such that even if primary  systems </a:t>
            </a:r>
            <a:r>
              <a:rPr sz="2667" spc="-13" dirty="0">
                <a:solidFill>
                  <a:srgbClr val="002A5C"/>
                </a:solidFill>
                <a:latin typeface="Times New Roman"/>
                <a:cs typeface="Times New Roman"/>
              </a:rPr>
              <a:t>fail, </a:t>
            </a:r>
            <a:r>
              <a:rPr sz="2667" spc="-7" dirty="0">
                <a:solidFill>
                  <a:srgbClr val="002A5C"/>
                </a:solidFill>
                <a:latin typeface="Times New Roman"/>
                <a:cs typeface="Times New Roman"/>
              </a:rPr>
              <a:t>the vehicle can stop</a:t>
            </a:r>
            <a:r>
              <a:rPr sz="2667" dirty="0">
                <a:solidFill>
                  <a:srgbClr val="002A5C"/>
                </a:solidFill>
                <a:latin typeface="Times New Roman"/>
                <a:cs typeface="Times New Roman"/>
              </a:rPr>
              <a:t> </a:t>
            </a:r>
            <a:r>
              <a:rPr sz="2667" spc="-7" dirty="0">
                <a:solidFill>
                  <a:srgbClr val="002A5C"/>
                </a:solidFill>
                <a:latin typeface="Times New Roman"/>
                <a:cs typeface="Times New Roman"/>
              </a:rPr>
              <a:t>normally</a:t>
            </a:r>
            <a:endParaRPr sz="2667" dirty="0">
              <a:solidFill>
                <a:prstClr val="black"/>
              </a:solidFill>
              <a:latin typeface="Times New Roman"/>
              <a:cs typeface="Times New Roman"/>
            </a:endParaRPr>
          </a:p>
          <a:p>
            <a:pPr defTabSz="1219170">
              <a:spcBef>
                <a:spcPts val="53"/>
              </a:spcBef>
              <a:buClr>
                <a:srgbClr val="002A5C"/>
              </a:buClr>
              <a:buFont typeface="Times New Roman"/>
              <a:buChar char="●"/>
            </a:pPr>
            <a:endParaRPr sz="2733" dirty="0">
              <a:solidFill>
                <a:prstClr val="black"/>
              </a:solidFill>
              <a:latin typeface="Times New Roman"/>
              <a:cs typeface="Times New Roman"/>
            </a:endParaRPr>
          </a:p>
          <a:p>
            <a:pPr marL="626518" marR="701869" indent="-474121" defTabSz="1219170">
              <a:buFont typeface="Times New Roman"/>
              <a:buChar char="●"/>
              <a:tabLst>
                <a:tab pos="625671" algn="l"/>
                <a:tab pos="626518" algn="l"/>
              </a:tabLst>
            </a:pPr>
            <a:r>
              <a:rPr sz="2667" b="1" spc="-7" dirty="0">
                <a:solidFill>
                  <a:srgbClr val="002A5C"/>
                </a:solidFill>
                <a:latin typeface="Times New Roman"/>
                <a:cs typeface="Times New Roman"/>
              </a:rPr>
              <a:t>SOTIF </a:t>
            </a:r>
            <a:r>
              <a:rPr sz="2667" dirty="0">
                <a:solidFill>
                  <a:srgbClr val="002A5C"/>
                </a:solidFill>
                <a:latin typeface="Times New Roman"/>
                <a:cs typeface="Times New Roman"/>
              </a:rPr>
              <a:t>- </a:t>
            </a:r>
            <a:r>
              <a:rPr sz="2667" spc="-7" dirty="0">
                <a:solidFill>
                  <a:srgbClr val="002A5C"/>
                </a:solidFill>
                <a:latin typeface="Times New Roman"/>
                <a:cs typeface="Times New Roman"/>
              </a:rPr>
              <a:t>All </a:t>
            </a:r>
            <a:r>
              <a:rPr sz="2667" u="heavy" spc="-13" dirty="0">
                <a:solidFill>
                  <a:srgbClr val="002A5C"/>
                </a:solidFill>
                <a:uFill>
                  <a:solidFill>
                    <a:srgbClr val="69D925"/>
                  </a:solidFill>
                </a:uFill>
                <a:latin typeface="Times New Roman"/>
                <a:cs typeface="Times New Roman"/>
              </a:rPr>
              <a:t>critical functionalities</a:t>
            </a:r>
            <a:r>
              <a:rPr sz="2667" spc="-13" dirty="0">
                <a:solidFill>
                  <a:srgbClr val="002A5C"/>
                </a:solidFill>
                <a:latin typeface="Times New Roman"/>
                <a:cs typeface="Times New Roman"/>
              </a:rPr>
              <a:t> </a:t>
            </a:r>
            <a:r>
              <a:rPr sz="2667" spc="-7" dirty="0">
                <a:solidFill>
                  <a:srgbClr val="002A5C"/>
                </a:solidFill>
                <a:latin typeface="Times New Roman"/>
                <a:cs typeface="Times New Roman"/>
              </a:rPr>
              <a:t>are evaluated for </a:t>
            </a:r>
            <a:r>
              <a:rPr sz="2667" u="heavy" spc="-7" dirty="0">
                <a:solidFill>
                  <a:srgbClr val="002A5C"/>
                </a:solidFill>
                <a:uFill>
                  <a:solidFill>
                    <a:srgbClr val="69D925"/>
                  </a:solidFill>
                </a:uFill>
                <a:latin typeface="Times New Roman"/>
                <a:cs typeface="Times New Roman"/>
              </a:rPr>
              <a:t> </a:t>
            </a:r>
            <a:r>
              <a:rPr sz="2667" u="heavy" spc="-7" dirty="0" smtClean="0">
                <a:solidFill>
                  <a:srgbClr val="002A5C"/>
                </a:solidFill>
                <a:uFill>
                  <a:solidFill>
                    <a:srgbClr val="69D925"/>
                  </a:solidFill>
                </a:uFill>
                <a:latin typeface="Times New Roman"/>
                <a:cs typeface="Times New Roman"/>
              </a:rPr>
              <a:t>unpredictable</a:t>
            </a:r>
            <a:r>
              <a:rPr lang="ja-JP" altLang="en-US" sz="2667" u="heavy" spc="-7" dirty="0" smtClean="0">
                <a:solidFill>
                  <a:srgbClr val="002A5C"/>
                </a:solidFill>
                <a:uFill>
                  <a:solidFill>
                    <a:srgbClr val="69D925"/>
                  </a:solidFill>
                </a:uFill>
                <a:latin typeface="Times New Roman"/>
                <a:cs typeface="Times New Roman"/>
              </a:rPr>
              <a:t>（予測不可能な）</a:t>
            </a:r>
            <a:r>
              <a:rPr sz="2667" u="heavy" spc="-13" dirty="0" smtClean="0">
                <a:solidFill>
                  <a:srgbClr val="002A5C"/>
                </a:solidFill>
                <a:uFill>
                  <a:solidFill>
                    <a:srgbClr val="69D925"/>
                  </a:solidFill>
                </a:uFill>
                <a:latin typeface="Times New Roman"/>
                <a:cs typeface="Times New Roman"/>
              </a:rPr>
              <a:t> </a:t>
            </a:r>
            <a:r>
              <a:rPr sz="2667" u="heavy" spc="-7" dirty="0">
                <a:solidFill>
                  <a:srgbClr val="002A5C"/>
                </a:solidFill>
                <a:uFill>
                  <a:solidFill>
                    <a:srgbClr val="69D925"/>
                  </a:solidFill>
                </a:uFill>
                <a:latin typeface="Times New Roman"/>
                <a:cs typeface="Times New Roman"/>
              </a:rPr>
              <a:t>scenarios</a:t>
            </a:r>
            <a:endParaRPr sz="2667" dirty="0">
              <a:solidFill>
                <a:prstClr val="black"/>
              </a:solidFill>
              <a:latin typeface="Times New Roman"/>
              <a:cs typeface="Times New Roman"/>
            </a:endParaRPr>
          </a:p>
        </p:txBody>
      </p:sp>
    </p:spTree>
    <p:extLst>
      <p:ext uri="{BB962C8B-B14F-4D97-AF65-F5344CB8AC3E}">
        <p14:creationId xmlns:p14="http://schemas.microsoft.com/office/powerpoint/2010/main" val="3754537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2383367" cy="571096"/>
          </a:xfrm>
          <a:prstGeom prst="rect">
            <a:avLst/>
          </a:prstGeom>
        </p:spPr>
        <p:txBody>
          <a:bodyPr vert="horz" wrap="square" lIns="0" tIns="16933" rIns="0" bIns="0" rtlCol="0">
            <a:spAutoFit/>
          </a:bodyPr>
          <a:lstStyle/>
          <a:p>
            <a:pPr marL="16933">
              <a:spcBef>
                <a:spcPts val="133"/>
              </a:spcBef>
            </a:pPr>
            <a:r>
              <a:rPr spc="-7" dirty="0"/>
              <a:t>GM:</a:t>
            </a:r>
            <a:r>
              <a:rPr spc="-87" dirty="0"/>
              <a:t> </a:t>
            </a:r>
            <a:r>
              <a:rPr spc="-7" dirty="0"/>
              <a:t>Testing</a:t>
            </a:r>
          </a:p>
        </p:txBody>
      </p:sp>
      <p:sp>
        <p:nvSpPr>
          <p:cNvPr id="3" name="object 3"/>
          <p:cNvSpPr txBox="1"/>
          <p:nvPr/>
        </p:nvSpPr>
        <p:spPr>
          <a:xfrm>
            <a:off x="527213" y="1484919"/>
            <a:ext cx="7770707" cy="3078215"/>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b="1" spc="-7" dirty="0">
                <a:solidFill>
                  <a:srgbClr val="002060"/>
                </a:solidFill>
                <a:latin typeface="Times New Roman"/>
                <a:cs typeface="Times New Roman"/>
              </a:rPr>
              <a:t>Performance testing </a:t>
            </a:r>
            <a:r>
              <a:rPr sz="2667" spc="-7" dirty="0">
                <a:solidFill>
                  <a:srgbClr val="002060"/>
                </a:solidFill>
                <a:latin typeface="Times New Roman"/>
                <a:cs typeface="Times New Roman"/>
              </a:rPr>
              <a:t>at </a:t>
            </a:r>
            <a:r>
              <a:rPr sz="2667" spc="-13" dirty="0">
                <a:solidFill>
                  <a:srgbClr val="002060"/>
                </a:solidFill>
                <a:latin typeface="Times New Roman"/>
                <a:cs typeface="Times New Roman"/>
              </a:rPr>
              <a:t>different</a:t>
            </a:r>
            <a:r>
              <a:rPr sz="2667" spc="-27" dirty="0">
                <a:solidFill>
                  <a:srgbClr val="002060"/>
                </a:solidFill>
                <a:latin typeface="Times New Roman"/>
                <a:cs typeface="Times New Roman"/>
              </a:rPr>
              <a:t> </a:t>
            </a:r>
            <a:r>
              <a:rPr sz="2667" spc="-7" dirty="0">
                <a:solidFill>
                  <a:srgbClr val="002060"/>
                </a:solidFill>
                <a:latin typeface="Times New Roman"/>
                <a:cs typeface="Times New Roman"/>
              </a:rPr>
              <a:t>levels</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b="1" u="heavy" spc="-13" dirty="0">
                <a:solidFill>
                  <a:srgbClr val="002060"/>
                </a:solidFill>
                <a:uFill>
                  <a:solidFill>
                    <a:srgbClr val="69D925"/>
                  </a:solidFill>
                </a:uFill>
                <a:latin typeface="Times New Roman"/>
                <a:cs typeface="Times New Roman"/>
              </a:rPr>
              <a:t>Requirements</a:t>
            </a:r>
            <a:r>
              <a:rPr sz="2667" b="1" spc="-13" dirty="0">
                <a:solidFill>
                  <a:srgbClr val="002060"/>
                </a:solidFill>
                <a:latin typeface="Times New Roman"/>
                <a:cs typeface="Times New Roman"/>
              </a:rPr>
              <a:t> </a:t>
            </a:r>
            <a:r>
              <a:rPr sz="2667" b="1" spc="-7" dirty="0">
                <a:solidFill>
                  <a:srgbClr val="002060"/>
                </a:solidFill>
                <a:latin typeface="Times New Roman"/>
                <a:cs typeface="Times New Roman"/>
              </a:rPr>
              <a:t>validation </a:t>
            </a:r>
            <a:r>
              <a:rPr sz="2667" dirty="0">
                <a:solidFill>
                  <a:srgbClr val="002060"/>
                </a:solidFill>
                <a:latin typeface="Times New Roman"/>
                <a:cs typeface="Times New Roman"/>
              </a:rPr>
              <a:t>of </a:t>
            </a:r>
            <a:r>
              <a:rPr sz="2667" spc="-7" dirty="0">
                <a:solidFill>
                  <a:srgbClr val="002060"/>
                </a:solidFill>
                <a:latin typeface="Times New Roman"/>
                <a:cs typeface="Times New Roman"/>
              </a:rPr>
              <a:t>components,</a:t>
            </a:r>
            <a:r>
              <a:rPr sz="2667" dirty="0">
                <a:solidFill>
                  <a:srgbClr val="002060"/>
                </a:solidFill>
                <a:latin typeface="Times New Roman"/>
                <a:cs typeface="Times New Roman"/>
              </a:rPr>
              <a:t> </a:t>
            </a:r>
            <a:r>
              <a:rPr sz="2667" spc="-7" dirty="0">
                <a:solidFill>
                  <a:srgbClr val="002060"/>
                </a:solidFill>
                <a:latin typeface="Times New Roman"/>
                <a:cs typeface="Times New Roman"/>
              </a:rPr>
              <a:t>levels</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b="1" spc="-7" dirty="0">
                <a:solidFill>
                  <a:srgbClr val="002060"/>
                </a:solidFill>
                <a:latin typeface="Times New Roman"/>
                <a:cs typeface="Times New Roman"/>
              </a:rPr>
              <a:t>Fault </a:t>
            </a:r>
            <a:r>
              <a:rPr sz="2667" b="1" spc="-7" dirty="0" smtClean="0">
                <a:solidFill>
                  <a:srgbClr val="002060"/>
                </a:solidFill>
                <a:latin typeface="Times New Roman"/>
                <a:cs typeface="Times New Roman"/>
              </a:rPr>
              <a:t>injection</a:t>
            </a:r>
            <a:r>
              <a:rPr lang="ja-JP" altLang="en-US" sz="2667" b="1" spc="-7" dirty="0" smtClean="0">
                <a:solidFill>
                  <a:srgbClr val="002060"/>
                </a:solidFill>
                <a:latin typeface="Times New Roman"/>
                <a:cs typeface="Times New Roman"/>
              </a:rPr>
              <a:t>（注入）</a:t>
            </a:r>
            <a:r>
              <a:rPr sz="2667" b="1" spc="-7" dirty="0" smtClean="0">
                <a:solidFill>
                  <a:srgbClr val="002060"/>
                </a:solidFill>
                <a:latin typeface="Times New Roman"/>
                <a:cs typeface="Times New Roman"/>
              </a:rPr>
              <a:t> </a:t>
            </a:r>
            <a:r>
              <a:rPr sz="2667" b="1" spc="-7" dirty="0">
                <a:solidFill>
                  <a:srgbClr val="002060"/>
                </a:solidFill>
                <a:latin typeface="Times New Roman"/>
                <a:cs typeface="Times New Roman"/>
              </a:rPr>
              <a:t>testing </a:t>
            </a:r>
            <a:r>
              <a:rPr sz="2667" dirty="0">
                <a:solidFill>
                  <a:srgbClr val="002060"/>
                </a:solidFill>
                <a:latin typeface="Times New Roman"/>
                <a:cs typeface="Times New Roman"/>
              </a:rPr>
              <a:t>of </a:t>
            </a:r>
            <a:r>
              <a:rPr sz="2667" spc="-7" dirty="0">
                <a:solidFill>
                  <a:srgbClr val="FF0000"/>
                </a:solidFill>
                <a:latin typeface="Times New Roman"/>
                <a:cs typeface="Times New Roman"/>
              </a:rPr>
              <a:t>safety </a:t>
            </a:r>
            <a:r>
              <a:rPr sz="2667" spc="-13" dirty="0">
                <a:solidFill>
                  <a:srgbClr val="FF0000"/>
                </a:solidFill>
                <a:latin typeface="Times New Roman"/>
                <a:cs typeface="Times New Roman"/>
              </a:rPr>
              <a:t>critical</a:t>
            </a:r>
            <a:r>
              <a:rPr sz="2667" spc="-53" dirty="0">
                <a:solidFill>
                  <a:srgbClr val="FF0000"/>
                </a:solidFill>
                <a:latin typeface="Times New Roman"/>
                <a:cs typeface="Times New Roman"/>
              </a:rPr>
              <a:t> </a:t>
            </a:r>
            <a:r>
              <a:rPr sz="2667" spc="-7" dirty="0">
                <a:solidFill>
                  <a:srgbClr val="002060"/>
                </a:solidFill>
                <a:latin typeface="Times New Roman"/>
                <a:cs typeface="Times New Roman"/>
              </a:rPr>
              <a:t>functionality</a:t>
            </a:r>
            <a:endParaRPr sz="2667" dirty="0">
              <a:solidFill>
                <a:prstClr val="black"/>
              </a:solidFill>
              <a:latin typeface="Times New Roman"/>
              <a:cs typeface="Times New Roman"/>
            </a:endParaRPr>
          </a:p>
          <a:p>
            <a:pPr marL="303098" marR="6773" indent="-286165" defTabSz="1219170">
              <a:spcBef>
                <a:spcPts val="267"/>
              </a:spcBef>
              <a:buFont typeface="Arial"/>
              <a:buChar char="•"/>
              <a:tabLst>
                <a:tab pos="303098" algn="l"/>
              </a:tabLst>
            </a:pPr>
            <a:r>
              <a:rPr sz="2667" b="1" spc="-7" dirty="0" smtClean="0">
                <a:solidFill>
                  <a:srgbClr val="002060"/>
                </a:solidFill>
                <a:latin typeface="Times New Roman"/>
                <a:cs typeface="Times New Roman"/>
              </a:rPr>
              <a:t>Intrusive</a:t>
            </a:r>
            <a:r>
              <a:rPr lang="ja-JP" altLang="en-US" sz="2667" b="1" spc="-7" dirty="0" smtClean="0">
                <a:solidFill>
                  <a:srgbClr val="002060"/>
                </a:solidFill>
                <a:latin typeface="Times New Roman"/>
                <a:cs typeface="Times New Roman"/>
              </a:rPr>
              <a:t>（侵入的）</a:t>
            </a:r>
            <a:r>
              <a:rPr sz="2667" b="1" spc="-7" dirty="0" smtClean="0">
                <a:solidFill>
                  <a:srgbClr val="002060"/>
                </a:solidFill>
                <a:latin typeface="Times New Roman"/>
                <a:cs typeface="Times New Roman"/>
              </a:rPr>
              <a:t> </a:t>
            </a:r>
            <a:r>
              <a:rPr sz="2667" b="1" spc="-7" dirty="0">
                <a:solidFill>
                  <a:srgbClr val="002060"/>
                </a:solidFill>
                <a:latin typeface="Times New Roman"/>
                <a:cs typeface="Times New Roman"/>
              </a:rPr>
              <a:t>testing </a:t>
            </a:r>
            <a:r>
              <a:rPr sz="2667" spc="-7" dirty="0">
                <a:solidFill>
                  <a:srgbClr val="002060"/>
                </a:solidFill>
                <a:latin typeface="Times New Roman"/>
                <a:cs typeface="Times New Roman"/>
              </a:rPr>
              <a:t>such as </a:t>
            </a:r>
            <a:r>
              <a:rPr sz="2667" spc="-13" dirty="0" smtClean="0">
                <a:solidFill>
                  <a:srgbClr val="002060"/>
                </a:solidFill>
                <a:latin typeface="Times New Roman"/>
                <a:cs typeface="Times New Roman"/>
              </a:rPr>
              <a:t>electromagnetic</a:t>
            </a:r>
            <a:r>
              <a:rPr lang="ja-JP" altLang="en-US" sz="2667" spc="-13" dirty="0" smtClean="0">
                <a:solidFill>
                  <a:srgbClr val="002060"/>
                </a:solidFill>
                <a:latin typeface="Times New Roman"/>
                <a:cs typeface="Times New Roman"/>
              </a:rPr>
              <a:t>（電磁、でんじ）</a:t>
            </a:r>
            <a:r>
              <a:rPr sz="2667" spc="-13" dirty="0" smtClean="0">
                <a:solidFill>
                  <a:srgbClr val="002060"/>
                </a:solidFill>
                <a:latin typeface="Times New Roman"/>
                <a:cs typeface="Times New Roman"/>
              </a:rPr>
              <a:t> </a:t>
            </a:r>
            <a:r>
              <a:rPr sz="2667" spc="-7" dirty="0" smtClean="0">
                <a:solidFill>
                  <a:srgbClr val="002060"/>
                </a:solidFill>
                <a:latin typeface="Times New Roman"/>
                <a:cs typeface="Times New Roman"/>
              </a:rPr>
              <a:t>interference</a:t>
            </a:r>
            <a:r>
              <a:rPr lang="ja-JP" altLang="en-US" sz="2667" spc="-7" dirty="0" smtClean="0">
                <a:solidFill>
                  <a:srgbClr val="002060"/>
                </a:solidFill>
                <a:latin typeface="Times New Roman"/>
                <a:cs typeface="Times New Roman"/>
              </a:rPr>
              <a:t>（干渉、かんしょう）</a:t>
            </a:r>
            <a:r>
              <a:rPr sz="2667" spc="-7" dirty="0" smtClean="0">
                <a:solidFill>
                  <a:srgbClr val="002060"/>
                </a:solidFill>
                <a:latin typeface="Times New Roman"/>
                <a:cs typeface="Times New Roman"/>
              </a:rPr>
              <a:t>,  </a:t>
            </a:r>
            <a:r>
              <a:rPr sz="2667" spc="-13" dirty="0">
                <a:solidFill>
                  <a:srgbClr val="002060"/>
                </a:solidFill>
                <a:latin typeface="Times New Roman"/>
                <a:cs typeface="Times New Roman"/>
              </a:rPr>
              <a:t>etc.</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b="1" spc="-7" dirty="0">
                <a:solidFill>
                  <a:srgbClr val="002060"/>
                </a:solidFill>
                <a:latin typeface="Times New Roman"/>
                <a:cs typeface="Times New Roman"/>
              </a:rPr>
              <a:t>Durability testing </a:t>
            </a:r>
            <a:r>
              <a:rPr sz="2667" spc="-7" dirty="0">
                <a:solidFill>
                  <a:srgbClr val="002060"/>
                </a:solidFill>
                <a:latin typeface="Times New Roman"/>
                <a:cs typeface="Times New Roman"/>
              </a:rPr>
              <a:t>and </a:t>
            </a:r>
            <a:r>
              <a:rPr sz="2667" b="1" spc="-7" dirty="0">
                <a:solidFill>
                  <a:srgbClr val="002060"/>
                </a:solidFill>
                <a:latin typeface="Times New Roman"/>
                <a:cs typeface="Times New Roman"/>
              </a:rPr>
              <a:t>simulation based testing</a:t>
            </a:r>
            <a:endParaRPr sz="2667" dirty="0">
              <a:solidFill>
                <a:prstClr val="black"/>
              </a:solidFill>
              <a:latin typeface="Times New Roman"/>
              <a:cs typeface="Times New Roman"/>
            </a:endParaRPr>
          </a:p>
        </p:txBody>
      </p:sp>
      <p:sp>
        <p:nvSpPr>
          <p:cNvPr id="7" name="object 7"/>
          <p:cNvSpPr txBox="1"/>
          <p:nvPr/>
        </p:nvSpPr>
        <p:spPr>
          <a:xfrm>
            <a:off x="8737600" y="4554000"/>
            <a:ext cx="3454400" cy="683756"/>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Is </a:t>
            </a:r>
            <a:r>
              <a:rPr sz="1333" dirty="0">
                <a:solidFill>
                  <a:prstClr val="black"/>
                </a:solidFill>
                <a:latin typeface="Arial"/>
                <a:cs typeface="Arial"/>
              </a:rPr>
              <a:t>it really possible to truly precisely </a:t>
            </a:r>
            <a:r>
              <a:rPr sz="1333" dirty="0" smtClean="0">
                <a:solidFill>
                  <a:prstClr val="black"/>
                </a:solidFill>
                <a:latin typeface="Arial"/>
                <a:cs typeface="Arial"/>
              </a:rPr>
              <a:t>assess</a:t>
            </a:r>
            <a:r>
              <a:rPr lang="ja-JP" altLang="en-US" sz="1333" dirty="0">
                <a:solidFill>
                  <a:prstClr val="black"/>
                </a:solidFill>
                <a:latin typeface="Arial"/>
                <a:cs typeface="Arial"/>
              </a:rPr>
              <a:t> </a:t>
            </a:r>
            <a:r>
              <a:rPr lang="en-US" altLang="ja-JP" sz="1333" dirty="0" smtClean="0">
                <a:solidFill>
                  <a:prstClr val="black"/>
                </a:solidFill>
                <a:latin typeface="Arial"/>
                <a:cs typeface="Arial"/>
              </a:rPr>
              <a:t>whether</a:t>
            </a:r>
            <a:r>
              <a:rPr sz="1333" dirty="0" smtClean="0">
                <a:solidFill>
                  <a:prstClr val="black"/>
                </a:solidFill>
                <a:latin typeface="Arial"/>
                <a:cs typeface="Arial"/>
              </a:rPr>
              <a:t> an </a:t>
            </a:r>
            <a:r>
              <a:rPr sz="1333" dirty="0">
                <a:solidFill>
                  <a:prstClr val="black"/>
                </a:solidFill>
                <a:latin typeface="Arial"/>
                <a:cs typeface="Arial"/>
              </a:rPr>
              <a:t>autonomous car is safe? Or at least  safer than a human</a:t>
            </a:r>
            <a:r>
              <a:rPr sz="1333" spc="-20" dirty="0">
                <a:solidFill>
                  <a:prstClr val="black"/>
                </a:solidFill>
                <a:latin typeface="Arial"/>
                <a:cs typeface="Arial"/>
              </a:rPr>
              <a:t> </a:t>
            </a:r>
            <a:r>
              <a:rPr sz="1333" dirty="0">
                <a:solidFill>
                  <a:prstClr val="black"/>
                </a:solidFill>
                <a:latin typeface="Arial"/>
                <a:cs typeface="Arial"/>
              </a:rPr>
              <a:t>driver? </a:t>
            </a:r>
          </a:p>
        </p:txBody>
      </p:sp>
    </p:spTree>
    <p:extLst>
      <p:ext uri="{BB962C8B-B14F-4D97-AF65-F5344CB8AC3E}">
        <p14:creationId xmlns:p14="http://schemas.microsoft.com/office/powerpoint/2010/main" val="937337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7120467" cy="571096"/>
          </a:xfrm>
          <a:prstGeom prst="rect">
            <a:avLst/>
          </a:prstGeom>
        </p:spPr>
        <p:txBody>
          <a:bodyPr vert="horz" wrap="square" lIns="0" tIns="16933" rIns="0" bIns="0" rtlCol="0">
            <a:spAutoFit/>
          </a:bodyPr>
          <a:lstStyle/>
          <a:p>
            <a:pPr marL="16933">
              <a:spcBef>
                <a:spcPts val="133"/>
              </a:spcBef>
            </a:pPr>
            <a:r>
              <a:rPr spc="-7" dirty="0"/>
              <a:t>Analytical </a:t>
            </a:r>
            <a:r>
              <a:rPr dirty="0"/>
              <a:t>vs </a:t>
            </a:r>
            <a:r>
              <a:rPr spc="-7" dirty="0"/>
              <a:t>Data Driven:</a:t>
            </a:r>
            <a:r>
              <a:rPr spc="7" dirty="0"/>
              <a:t> </a:t>
            </a:r>
            <a:r>
              <a:rPr spc="-7" dirty="0"/>
              <a:t>Definitions</a:t>
            </a:r>
          </a:p>
        </p:txBody>
      </p:sp>
      <p:sp>
        <p:nvSpPr>
          <p:cNvPr id="3" name="object 3"/>
          <p:cNvSpPr txBox="1"/>
          <p:nvPr/>
        </p:nvSpPr>
        <p:spPr>
          <a:xfrm>
            <a:off x="527214" y="1518786"/>
            <a:ext cx="7829973" cy="3351794"/>
          </a:xfrm>
          <a:prstGeom prst="rect">
            <a:avLst/>
          </a:prstGeom>
        </p:spPr>
        <p:txBody>
          <a:bodyPr vert="horz" wrap="square" lIns="0" tIns="16933" rIns="0" bIns="0" rtlCol="0">
            <a:spAutoFit/>
          </a:bodyPr>
          <a:lstStyle/>
          <a:p>
            <a:pPr marL="303098" indent="-286165" defTabSz="1219170">
              <a:spcBef>
                <a:spcPts val="133"/>
              </a:spcBef>
              <a:buFont typeface="Arial"/>
              <a:buChar char="•"/>
              <a:tabLst>
                <a:tab pos="303098" algn="l"/>
              </a:tabLst>
            </a:pPr>
            <a:r>
              <a:rPr sz="2667" b="1" spc="-7" dirty="0">
                <a:solidFill>
                  <a:srgbClr val="002060"/>
                </a:solidFill>
                <a:latin typeface="Times New Roman"/>
                <a:cs typeface="Times New Roman"/>
              </a:rPr>
              <a:t>Analytical</a:t>
            </a:r>
            <a:r>
              <a:rPr sz="2667" b="1" spc="-20" dirty="0">
                <a:solidFill>
                  <a:srgbClr val="002060"/>
                </a:solidFill>
                <a:latin typeface="Times New Roman"/>
                <a:cs typeface="Times New Roman"/>
              </a:rPr>
              <a:t> </a:t>
            </a:r>
            <a:r>
              <a:rPr sz="2667" b="1" spc="-7" dirty="0">
                <a:solidFill>
                  <a:srgbClr val="002060"/>
                </a:solidFill>
                <a:latin typeface="Times New Roman"/>
                <a:cs typeface="Times New Roman"/>
              </a:rPr>
              <a:t>Safety</a:t>
            </a:r>
            <a:endParaRPr sz="2667">
              <a:solidFill>
                <a:prstClr val="black"/>
              </a:solidFill>
              <a:latin typeface="Times New Roman"/>
              <a:cs typeface="Times New Roman"/>
            </a:endParaRPr>
          </a:p>
          <a:p>
            <a:pPr marL="303098" marR="230288" defTabSz="1219170"/>
            <a:r>
              <a:rPr sz="2667" spc="-7" dirty="0">
                <a:solidFill>
                  <a:srgbClr val="002060"/>
                </a:solidFill>
                <a:latin typeface="Times New Roman"/>
                <a:cs typeface="Times New Roman"/>
              </a:rPr>
              <a:t>Ensuring the system </a:t>
            </a:r>
            <a:r>
              <a:rPr sz="2667" u="heavy" dirty="0">
                <a:solidFill>
                  <a:srgbClr val="002060"/>
                </a:solidFill>
                <a:uFill>
                  <a:solidFill>
                    <a:srgbClr val="69D925"/>
                  </a:solidFill>
                </a:uFill>
                <a:latin typeface="Times New Roman"/>
                <a:cs typeface="Times New Roman"/>
              </a:rPr>
              <a:t>works </a:t>
            </a:r>
            <a:r>
              <a:rPr sz="2667" u="heavy" spc="-7" dirty="0">
                <a:solidFill>
                  <a:srgbClr val="002060"/>
                </a:solidFill>
                <a:uFill>
                  <a:solidFill>
                    <a:srgbClr val="69D925"/>
                  </a:solidFill>
                </a:uFill>
                <a:latin typeface="Times New Roman"/>
                <a:cs typeface="Times New Roman"/>
              </a:rPr>
              <a:t>in theory</a:t>
            </a:r>
            <a:r>
              <a:rPr sz="2667" spc="-7" dirty="0">
                <a:solidFill>
                  <a:srgbClr val="002060"/>
                </a:solidFill>
                <a:latin typeface="Times New Roman"/>
                <a:cs typeface="Times New Roman"/>
              </a:rPr>
              <a:t> and </a:t>
            </a:r>
            <a:r>
              <a:rPr sz="2667" spc="-13" dirty="0">
                <a:solidFill>
                  <a:srgbClr val="002060"/>
                </a:solidFill>
                <a:latin typeface="Times New Roman"/>
                <a:cs typeface="Times New Roman"/>
              </a:rPr>
              <a:t>meets </a:t>
            </a:r>
            <a:r>
              <a:rPr sz="2667" spc="-7" dirty="0">
                <a:solidFill>
                  <a:srgbClr val="002060"/>
                </a:solidFill>
                <a:latin typeface="Times New Roman"/>
                <a:cs typeface="Times New Roman"/>
              </a:rPr>
              <a:t>safety  requirements found </a:t>
            </a:r>
            <a:r>
              <a:rPr sz="2667" dirty="0">
                <a:solidFill>
                  <a:srgbClr val="002060"/>
                </a:solidFill>
                <a:latin typeface="Times New Roman"/>
                <a:cs typeface="Times New Roman"/>
              </a:rPr>
              <a:t>by </a:t>
            </a:r>
            <a:r>
              <a:rPr sz="2667" spc="-7" dirty="0">
                <a:solidFill>
                  <a:srgbClr val="002060"/>
                </a:solidFill>
                <a:latin typeface="Times New Roman"/>
                <a:cs typeface="Times New Roman"/>
              </a:rPr>
              <a:t>hazard</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assessment</a:t>
            </a:r>
            <a:endParaRPr sz="2667">
              <a:solidFill>
                <a:prstClr val="black"/>
              </a:solidFill>
              <a:latin typeface="Times New Roman"/>
              <a:cs typeface="Times New Roman"/>
            </a:endParaRPr>
          </a:p>
          <a:p>
            <a:pPr defTabSz="1219170">
              <a:spcBef>
                <a:spcPts val="13"/>
              </a:spcBef>
            </a:pPr>
            <a:endParaRPr sz="3000">
              <a:solidFill>
                <a:prstClr val="black"/>
              </a:solidFill>
              <a:latin typeface="Times New Roman"/>
              <a:cs typeface="Times New Roman"/>
            </a:endParaRPr>
          </a:p>
          <a:p>
            <a:pPr marL="303098" indent="-286165" defTabSz="1219170">
              <a:buFont typeface="Arial"/>
              <a:buChar char="•"/>
              <a:tabLst>
                <a:tab pos="303098" algn="l"/>
              </a:tabLst>
            </a:pPr>
            <a:r>
              <a:rPr sz="2667" b="1" dirty="0">
                <a:solidFill>
                  <a:srgbClr val="002060"/>
                </a:solidFill>
                <a:latin typeface="Times New Roman"/>
                <a:cs typeface="Times New Roman"/>
              </a:rPr>
              <a:t>Data </a:t>
            </a:r>
            <a:r>
              <a:rPr sz="2667" b="1" spc="-7" dirty="0">
                <a:solidFill>
                  <a:srgbClr val="002060"/>
                </a:solidFill>
                <a:latin typeface="Times New Roman"/>
                <a:cs typeface="Times New Roman"/>
              </a:rPr>
              <a:t>driven safety</a:t>
            </a:r>
            <a:endParaRPr sz="2667">
              <a:solidFill>
                <a:prstClr val="black"/>
              </a:solidFill>
              <a:latin typeface="Times New Roman"/>
              <a:cs typeface="Times New Roman"/>
            </a:endParaRPr>
          </a:p>
          <a:p>
            <a:pPr marL="303098" marR="6773" defTabSz="1219170"/>
            <a:r>
              <a:rPr sz="2667" spc="-7" dirty="0">
                <a:solidFill>
                  <a:srgbClr val="002060"/>
                </a:solidFill>
                <a:latin typeface="Times New Roman"/>
                <a:cs typeface="Times New Roman"/>
              </a:rPr>
              <a:t>Safety guarantee </a:t>
            </a:r>
            <a:r>
              <a:rPr sz="2667" dirty="0">
                <a:solidFill>
                  <a:srgbClr val="002060"/>
                </a:solidFill>
                <a:latin typeface="Times New Roman"/>
                <a:cs typeface="Times New Roman"/>
              </a:rPr>
              <a:t>due </a:t>
            </a:r>
            <a:r>
              <a:rPr sz="2667" spc="-7" dirty="0">
                <a:solidFill>
                  <a:srgbClr val="002060"/>
                </a:solidFill>
                <a:latin typeface="Times New Roman"/>
                <a:cs typeface="Times New Roman"/>
              </a:rPr>
              <a:t>to the </a:t>
            </a:r>
            <a:r>
              <a:rPr sz="2667" u="heavy" spc="-7" dirty="0">
                <a:solidFill>
                  <a:srgbClr val="002060"/>
                </a:solidFill>
                <a:uFill>
                  <a:solidFill>
                    <a:srgbClr val="69D925"/>
                  </a:solidFill>
                </a:uFill>
                <a:latin typeface="Times New Roman"/>
                <a:cs typeface="Times New Roman"/>
              </a:rPr>
              <a:t>fact</a:t>
            </a:r>
            <a:r>
              <a:rPr sz="2667" spc="-7" dirty="0">
                <a:solidFill>
                  <a:srgbClr val="002060"/>
                </a:solidFill>
                <a:latin typeface="Times New Roman"/>
                <a:cs typeface="Times New Roman"/>
              </a:rPr>
              <a:t> that the system has  performed autonomously without fail </a:t>
            </a:r>
            <a:r>
              <a:rPr sz="2667" dirty="0">
                <a:solidFill>
                  <a:srgbClr val="002060"/>
                </a:solidFill>
                <a:latin typeface="Times New Roman"/>
                <a:cs typeface="Times New Roman"/>
              </a:rPr>
              <a:t>on </a:t>
            </a:r>
            <a:r>
              <a:rPr sz="2667" spc="-7" dirty="0">
                <a:solidFill>
                  <a:srgbClr val="002060"/>
                </a:solidFill>
                <a:latin typeface="Times New Roman"/>
                <a:cs typeface="Times New Roman"/>
              </a:rPr>
              <a:t>the roads for </a:t>
            </a:r>
            <a:r>
              <a:rPr sz="2667" dirty="0">
                <a:solidFill>
                  <a:srgbClr val="002060"/>
                </a:solidFill>
                <a:latin typeface="Times New Roman"/>
                <a:cs typeface="Times New Roman"/>
              </a:rPr>
              <a:t>a  </a:t>
            </a:r>
            <a:r>
              <a:rPr sz="2667" spc="-7" dirty="0">
                <a:solidFill>
                  <a:srgbClr val="002060"/>
                </a:solidFill>
                <a:latin typeface="Times New Roman"/>
                <a:cs typeface="Times New Roman"/>
              </a:rPr>
              <a:t>very </a:t>
            </a:r>
            <a:r>
              <a:rPr sz="2667" spc="-20" dirty="0">
                <a:solidFill>
                  <a:srgbClr val="002060"/>
                </a:solidFill>
                <a:latin typeface="Times New Roman"/>
                <a:cs typeface="Times New Roman"/>
              </a:rPr>
              <a:t>large </a:t>
            </a:r>
            <a:r>
              <a:rPr sz="2667" spc="-7" dirty="0">
                <a:solidFill>
                  <a:srgbClr val="002060"/>
                </a:solidFill>
                <a:latin typeface="Times New Roman"/>
                <a:cs typeface="Times New Roman"/>
              </a:rPr>
              <a:t>number </a:t>
            </a:r>
            <a:r>
              <a:rPr sz="2667" dirty="0">
                <a:solidFill>
                  <a:srgbClr val="002060"/>
                </a:solidFill>
                <a:latin typeface="Times New Roman"/>
                <a:cs typeface="Times New Roman"/>
              </a:rPr>
              <a:t>of</a:t>
            </a:r>
            <a:r>
              <a:rPr sz="2667" spc="7" dirty="0">
                <a:solidFill>
                  <a:srgbClr val="002060"/>
                </a:solidFill>
                <a:latin typeface="Times New Roman"/>
                <a:cs typeface="Times New Roman"/>
              </a:rPr>
              <a:t> </a:t>
            </a:r>
            <a:r>
              <a:rPr sz="2667" spc="-7" dirty="0">
                <a:solidFill>
                  <a:srgbClr val="002060"/>
                </a:solidFill>
                <a:latin typeface="Times New Roman"/>
                <a:cs typeface="Times New Roman"/>
              </a:rPr>
              <a:t>kms</a:t>
            </a:r>
            <a:endParaRPr sz="2667">
              <a:solidFill>
                <a:prstClr val="black"/>
              </a:solidFill>
              <a:latin typeface="Times New Roman"/>
              <a:cs typeface="Times New Roman"/>
            </a:endParaRPr>
          </a:p>
        </p:txBody>
      </p:sp>
      <p:sp>
        <p:nvSpPr>
          <p:cNvPr id="5" name="object 5"/>
          <p:cNvSpPr/>
          <p:nvPr/>
        </p:nvSpPr>
        <p:spPr>
          <a:xfrm>
            <a:off x="4181546" y="4585507"/>
            <a:ext cx="312039" cy="245171"/>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3348210" y="1281580"/>
            <a:ext cx="4696752" cy="683756"/>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a:t>
            </a:r>
            <a:r>
              <a:rPr sz="1333" spc="-47" dirty="0" smtClean="0">
                <a:solidFill>
                  <a:prstClr val="black"/>
                </a:solidFill>
                <a:latin typeface="Arial"/>
                <a:cs typeface="Arial"/>
              </a:rPr>
              <a:t> </a:t>
            </a:r>
            <a:r>
              <a:rPr sz="1333" dirty="0">
                <a:solidFill>
                  <a:prstClr val="black"/>
                </a:solidFill>
                <a:latin typeface="Arial"/>
                <a:cs typeface="Arial"/>
              </a:rPr>
              <a:t>example:</a:t>
            </a:r>
            <a:r>
              <a:rPr sz="1333" spc="-40" dirty="0">
                <a:solidFill>
                  <a:prstClr val="black"/>
                </a:solidFill>
                <a:latin typeface="Arial"/>
                <a:cs typeface="Arial"/>
              </a:rPr>
              <a:t> </a:t>
            </a:r>
            <a:r>
              <a:rPr sz="1333" dirty="0">
                <a:solidFill>
                  <a:prstClr val="black"/>
                </a:solidFill>
                <a:latin typeface="Arial"/>
                <a:cs typeface="Arial"/>
              </a:rPr>
              <a:t>Space</a:t>
            </a:r>
            <a:r>
              <a:rPr sz="1333" spc="-40" dirty="0">
                <a:solidFill>
                  <a:prstClr val="black"/>
                </a:solidFill>
                <a:latin typeface="Arial"/>
                <a:cs typeface="Arial"/>
              </a:rPr>
              <a:t> </a:t>
            </a:r>
            <a:r>
              <a:rPr sz="1333" dirty="0">
                <a:solidFill>
                  <a:prstClr val="black"/>
                </a:solidFill>
                <a:latin typeface="Arial"/>
                <a:cs typeface="Arial"/>
              </a:rPr>
              <a:t>Shuttle（スペースシャト</a:t>
            </a:r>
            <a:r>
              <a:rPr sz="1333" spc="-287" dirty="0">
                <a:solidFill>
                  <a:prstClr val="black"/>
                </a:solidFill>
                <a:latin typeface="Arial"/>
                <a:cs typeface="Arial"/>
              </a:rPr>
              <a:t>ル </a:t>
            </a:r>
            <a:r>
              <a:rPr sz="1333" dirty="0">
                <a:solidFill>
                  <a:prstClr val="black"/>
                </a:solidFill>
                <a:latin typeface="Arial"/>
                <a:cs typeface="Arial"/>
              </a:rPr>
              <a:t>）</a:t>
            </a:r>
            <a:r>
              <a:rPr sz="1333" spc="-13" dirty="0">
                <a:solidFill>
                  <a:prstClr val="black"/>
                </a:solidFill>
                <a:latin typeface="Arial"/>
                <a:cs typeface="Arial"/>
              </a:rPr>
              <a:t> </a:t>
            </a:r>
            <a:r>
              <a:rPr sz="1333" dirty="0">
                <a:solidFill>
                  <a:prstClr val="black"/>
                </a:solidFill>
                <a:latin typeface="Arial"/>
                <a:cs typeface="Arial"/>
              </a:rPr>
              <a:t>programのanalytical</a:t>
            </a:r>
            <a:r>
              <a:rPr sz="1333" spc="-7" dirty="0">
                <a:solidFill>
                  <a:prstClr val="black"/>
                </a:solidFill>
                <a:latin typeface="Arial"/>
                <a:cs typeface="Arial"/>
              </a:rPr>
              <a:t> </a:t>
            </a:r>
            <a:r>
              <a:rPr sz="1333" dirty="0">
                <a:solidFill>
                  <a:prstClr val="black"/>
                </a:solidFill>
                <a:latin typeface="Arial"/>
                <a:cs typeface="Arial"/>
              </a:rPr>
              <a:t>failure</a:t>
            </a:r>
            <a:r>
              <a:rPr sz="1333" spc="-7" dirty="0">
                <a:solidFill>
                  <a:prstClr val="black"/>
                </a:solidFill>
                <a:latin typeface="Arial"/>
                <a:cs typeface="Arial"/>
              </a:rPr>
              <a:t> </a:t>
            </a:r>
            <a:r>
              <a:rPr sz="1333" dirty="0">
                <a:solidFill>
                  <a:prstClr val="black"/>
                </a:solidFill>
                <a:latin typeface="Arial"/>
                <a:cs typeface="Arial"/>
              </a:rPr>
              <a:t>rates </a:t>
            </a:r>
          </a:p>
          <a:p>
            <a:pPr marL="33866" marR="23706" defTabSz="1219170"/>
            <a:r>
              <a:rPr sz="1333" dirty="0">
                <a:solidFill>
                  <a:prstClr val="black"/>
                </a:solidFill>
                <a:latin typeface="Arial"/>
                <a:cs typeface="Arial"/>
              </a:rPr>
              <a:t>- results need to be validated </a:t>
            </a:r>
            <a:r>
              <a:rPr sz="1333" dirty="0" smtClean="0">
                <a:solidFill>
                  <a:prstClr val="black"/>
                </a:solidFill>
                <a:latin typeface="Arial"/>
                <a:cs typeface="Arial"/>
              </a:rPr>
              <a:t>through</a:t>
            </a:r>
            <a:r>
              <a:rPr lang="en-US" sz="1333" spc="-93" dirty="0">
                <a:solidFill>
                  <a:prstClr val="black"/>
                </a:solidFill>
                <a:latin typeface="Arial"/>
                <a:cs typeface="Arial"/>
              </a:rPr>
              <a:t> </a:t>
            </a:r>
            <a:r>
              <a:rPr lang="en-US" sz="1333" spc="-93" dirty="0" smtClean="0">
                <a:solidFill>
                  <a:prstClr val="black"/>
                </a:solidFill>
                <a:latin typeface="Arial"/>
                <a:cs typeface="Arial"/>
              </a:rPr>
              <a:t>experience</a:t>
            </a:r>
            <a:r>
              <a:rPr sz="1333" dirty="0" smtClean="0">
                <a:solidFill>
                  <a:prstClr val="black"/>
                </a:solidFill>
                <a:latin typeface="Arial"/>
                <a:cs typeface="Arial"/>
              </a:rPr>
              <a:t>(data</a:t>
            </a:r>
            <a:r>
              <a:rPr sz="1333" spc="-7" dirty="0" smtClean="0">
                <a:solidFill>
                  <a:prstClr val="black"/>
                </a:solidFill>
                <a:latin typeface="Arial"/>
                <a:cs typeface="Arial"/>
              </a:rPr>
              <a:t> </a:t>
            </a:r>
            <a:r>
              <a:rPr sz="1333" dirty="0">
                <a:solidFill>
                  <a:prstClr val="black"/>
                </a:solidFill>
                <a:latin typeface="Arial"/>
                <a:cs typeface="Arial"/>
              </a:rPr>
              <a:t>driven). </a:t>
            </a:r>
          </a:p>
        </p:txBody>
      </p:sp>
      <p:sp>
        <p:nvSpPr>
          <p:cNvPr id="7" name="object 7"/>
          <p:cNvSpPr txBox="1"/>
          <p:nvPr/>
        </p:nvSpPr>
        <p:spPr>
          <a:xfrm>
            <a:off x="4493585" y="4391945"/>
            <a:ext cx="3454400" cy="47863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these </a:t>
            </a:r>
            <a:r>
              <a:rPr sz="1333" dirty="0">
                <a:solidFill>
                  <a:prstClr val="black"/>
                </a:solidFill>
                <a:latin typeface="Arial"/>
                <a:cs typeface="Arial"/>
              </a:rPr>
              <a:t>desired failure rates can be tied </a:t>
            </a:r>
            <a:r>
              <a:rPr sz="1333" dirty="0" smtClean="0">
                <a:solidFill>
                  <a:prstClr val="black"/>
                </a:solidFill>
                <a:latin typeface="Arial"/>
                <a:cs typeface="Arial"/>
              </a:rPr>
              <a:t>to</a:t>
            </a:r>
            <a:r>
              <a:rPr lang="en-US" sz="1333" spc="-133" dirty="0">
                <a:solidFill>
                  <a:prstClr val="black"/>
                </a:solidFill>
                <a:latin typeface="Arial"/>
                <a:cs typeface="Arial"/>
              </a:rPr>
              <a:t> </a:t>
            </a:r>
            <a:r>
              <a:rPr lang="en-US" sz="1333" spc="-133" dirty="0" smtClean="0">
                <a:solidFill>
                  <a:prstClr val="black"/>
                </a:solidFill>
                <a:latin typeface="Arial"/>
                <a:cs typeface="Arial"/>
              </a:rPr>
              <a:t>human </a:t>
            </a:r>
            <a:r>
              <a:rPr sz="1333" dirty="0" smtClean="0">
                <a:solidFill>
                  <a:prstClr val="black"/>
                </a:solidFill>
                <a:latin typeface="Arial"/>
                <a:cs typeface="Arial"/>
              </a:rPr>
              <a:t>level </a:t>
            </a:r>
            <a:r>
              <a:rPr sz="1333" dirty="0">
                <a:solidFill>
                  <a:prstClr val="black"/>
                </a:solidFill>
                <a:latin typeface="Arial"/>
                <a:cs typeface="Arial"/>
              </a:rPr>
              <a:t>driving</a:t>
            </a:r>
            <a:r>
              <a:rPr sz="1333" spc="-13" dirty="0">
                <a:solidFill>
                  <a:prstClr val="black"/>
                </a:solidFill>
                <a:latin typeface="Arial"/>
                <a:cs typeface="Arial"/>
              </a:rPr>
              <a:t> </a:t>
            </a:r>
            <a:r>
              <a:rPr sz="1333" dirty="0">
                <a:solidFill>
                  <a:prstClr val="black"/>
                </a:solidFill>
                <a:latin typeface="Arial"/>
                <a:cs typeface="Arial"/>
              </a:rPr>
              <a:t>performance. </a:t>
            </a:r>
          </a:p>
        </p:txBody>
      </p:sp>
    </p:spTree>
    <p:extLst>
      <p:ext uri="{BB962C8B-B14F-4D97-AF65-F5344CB8AC3E}">
        <p14:creationId xmlns:p14="http://schemas.microsoft.com/office/powerpoint/2010/main" val="6762105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5126567" cy="571096"/>
          </a:xfrm>
          <a:prstGeom prst="rect">
            <a:avLst/>
          </a:prstGeom>
        </p:spPr>
        <p:txBody>
          <a:bodyPr vert="horz" wrap="square" lIns="0" tIns="16933" rIns="0" bIns="0" rtlCol="0">
            <a:spAutoFit/>
          </a:bodyPr>
          <a:lstStyle/>
          <a:p>
            <a:pPr marL="16933">
              <a:spcBef>
                <a:spcPts val="133"/>
              </a:spcBef>
            </a:pPr>
            <a:r>
              <a:rPr dirty="0"/>
              <a:t>Are </a:t>
            </a:r>
            <a:r>
              <a:rPr spc="-7" dirty="0"/>
              <a:t>autonomous </a:t>
            </a:r>
            <a:r>
              <a:rPr dirty="0"/>
              <a:t>cars</a:t>
            </a:r>
            <a:r>
              <a:rPr spc="-53" dirty="0"/>
              <a:t> </a:t>
            </a:r>
            <a:r>
              <a:rPr spc="-7" dirty="0"/>
              <a:t>safer?</a:t>
            </a:r>
          </a:p>
        </p:txBody>
      </p:sp>
      <p:sp>
        <p:nvSpPr>
          <p:cNvPr id="3" name="object 3"/>
          <p:cNvSpPr txBox="1"/>
          <p:nvPr/>
        </p:nvSpPr>
        <p:spPr>
          <a:xfrm>
            <a:off x="527213" y="1484919"/>
            <a:ext cx="4743027" cy="4075539"/>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Driving is </a:t>
            </a:r>
            <a:r>
              <a:rPr sz="2667" spc="-13" dirty="0">
                <a:solidFill>
                  <a:srgbClr val="002060"/>
                </a:solidFill>
                <a:latin typeface="Times New Roman"/>
                <a:cs typeface="Times New Roman"/>
              </a:rPr>
              <a:t>still</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dangerous!</a:t>
            </a:r>
            <a:endParaRPr sz="2667" dirty="0">
              <a:solidFill>
                <a:prstClr val="black"/>
              </a:solidFill>
              <a:latin typeface="Times New Roman"/>
              <a:cs typeface="Times New Roman"/>
            </a:endParaRPr>
          </a:p>
          <a:p>
            <a:pPr marL="303098" marR="92284" indent="-286165" defTabSz="1219170">
              <a:spcBef>
                <a:spcPts val="267"/>
              </a:spcBef>
              <a:buFont typeface="Arial"/>
              <a:buChar char="•"/>
              <a:tabLst>
                <a:tab pos="303098" algn="l"/>
              </a:tabLst>
            </a:pPr>
            <a:r>
              <a:rPr sz="2667" spc="-7" dirty="0">
                <a:solidFill>
                  <a:srgbClr val="002060"/>
                </a:solidFill>
                <a:latin typeface="Times New Roman"/>
                <a:cs typeface="Times New Roman"/>
              </a:rPr>
              <a:t>Car accidents are </a:t>
            </a:r>
            <a:r>
              <a:rPr sz="2667" spc="-13" dirty="0">
                <a:solidFill>
                  <a:srgbClr val="002060"/>
                </a:solidFill>
                <a:latin typeface="Times New Roman"/>
                <a:cs typeface="Times New Roman"/>
              </a:rPr>
              <a:t>mostly </a:t>
            </a:r>
            <a:r>
              <a:rPr sz="2667" spc="-7" dirty="0">
                <a:solidFill>
                  <a:srgbClr val="002060"/>
                </a:solidFill>
                <a:latin typeface="Times New Roman"/>
                <a:cs typeface="Times New Roman"/>
              </a:rPr>
              <a:t>caused  </a:t>
            </a:r>
            <a:r>
              <a:rPr sz="2667" dirty="0">
                <a:solidFill>
                  <a:srgbClr val="002060"/>
                </a:solidFill>
                <a:latin typeface="Times New Roman"/>
                <a:cs typeface="Times New Roman"/>
              </a:rPr>
              <a:t>due </a:t>
            </a:r>
            <a:r>
              <a:rPr sz="2667" spc="-7" dirty="0">
                <a:solidFill>
                  <a:srgbClr val="002060"/>
                </a:solidFill>
                <a:latin typeface="Times New Roman"/>
                <a:cs typeface="Times New Roman"/>
              </a:rPr>
              <a:t>to </a:t>
            </a:r>
            <a:r>
              <a:rPr sz="2667" spc="-7" dirty="0">
                <a:solidFill>
                  <a:srgbClr val="FF0000"/>
                </a:solidFill>
                <a:latin typeface="Times New Roman"/>
                <a:cs typeface="Times New Roman"/>
              </a:rPr>
              <a:t>human</a:t>
            </a:r>
            <a:r>
              <a:rPr sz="2667" spc="-7" dirty="0">
                <a:solidFill>
                  <a:srgbClr val="002060"/>
                </a:solidFill>
                <a:latin typeface="Times New Roman"/>
                <a:cs typeface="Times New Roman"/>
              </a:rPr>
              <a:t> </a:t>
            </a:r>
            <a:r>
              <a:rPr sz="2667" spc="-7" dirty="0">
                <a:solidFill>
                  <a:srgbClr val="FF0000"/>
                </a:solidFill>
                <a:latin typeface="Times New Roman"/>
                <a:cs typeface="Times New Roman"/>
              </a:rPr>
              <a:t>errors</a:t>
            </a:r>
            <a:r>
              <a:rPr sz="2667" spc="-7" dirty="0">
                <a:solidFill>
                  <a:srgbClr val="002060"/>
                </a:solidFill>
                <a:latin typeface="Times New Roman"/>
                <a:cs typeface="Times New Roman"/>
              </a:rPr>
              <a:t> </a:t>
            </a:r>
            <a:r>
              <a:rPr sz="2667" dirty="0">
                <a:solidFill>
                  <a:srgbClr val="002060"/>
                </a:solidFill>
                <a:latin typeface="Times New Roman"/>
                <a:cs typeface="Times New Roman"/>
              </a:rPr>
              <a:t>(NHTSA  </a:t>
            </a:r>
            <a:r>
              <a:rPr sz="2667" spc="-7" dirty="0">
                <a:solidFill>
                  <a:srgbClr val="002060"/>
                </a:solidFill>
                <a:latin typeface="Times New Roman"/>
                <a:cs typeface="Times New Roman"/>
              </a:rPr>
              <a:t>Report, </a:t>
            </a:r>
            <a:r>
              <a:rPr sz="2667" dirty="0">
                <a:solidFill>
                  <a:srgbClr val="002060"/>
                </a:solidFill>
                <a:latin typeface="Times New Roman"/>
                <a:cs typeface="Times New Roman"/>
              </a:rPr>
              <a:t>2015)</a:t>
            </a:r>
            <a:endParaRPr sz="2667" dirty="0">
              <a:solidFill>
                <a:prstClr val="black"/>
              </a:solidFill>
              <a:latin typeface="Times New Roman"/>
              <a:cs typeface="Times New Roman"/>
            </a:endParaRPr>
          </a:p>
          <a:p>
            <a:pPr defTabSz="1219170">
              <a:spcBef>
                <a:spcPts val="53"/>
              </a:spcBef>
              <a:buClr>
                <a:srgbClr val="002060"/>
              </a:buClr>
              <a:buFont typeface="Arial"/>
              <a:buChar char="•"/>
            </a:pPr>
            <a:endParaRPr sz="3200" dirty="0">
              <a:solidFill>
                <a:prstClr val="black"/>
              </a:solidFill>
              <a:latin typeface="Times New Roman"/>
              <a:cs typeface="Times New Roman"/>
            </a:endParaRPr>
          </a:p>
          <a:p>
            <a:pPr marL="303098" indent="-286165" defTabSz="1219170">
              <a:buFont typeface="Arial"/>
              <a:buChar char="•"/>
              <a:tabLst>
                <a:tab pos="303098" algn="l"/>
              </a:tabLst>
            </a:pPr>
            <a:r>
              <a:rPr sz="2667" spc="-7" dirty="0">
                <a:solidFill>
                  <a:srgbClr val="002060"/>
                </a:solidFill>
                <a:latin typeface="Times New Roman"/>
                <a:cs typeface="Times New Roman"/>
              </a:rPr>
              <a:t>In </a:t>
            </a:r>
            <a:r>
              <a:rPr sz="2667" dirty="0">
                <a:solidFill>
                  <a:srgbClr val="002060"/>
                </a:solidFill>
                <a:latin typeface="Times New Roman"/>
                <a:cs typeface="Times New Roman"/>
              </a:rPr>
              <a:t>US, on</a:t>
            </a:r>
            <a:r>
              <a:rPr sz="2667" spc="-7" dirty="0">
                <a:solidFill>
                  <a:srgbClr val="002060"/>
                </a:solidFill>
                <a:latin typeface="Times New Roman"/>
                <a:cs typeface="Times New Roman"/>
              </a:rPr>
              <a:t> average</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u="heavy" dirty="0">
                <a:solidFill>
                  <a:srgbClr val="002060"/>
                </a:solidFill>
                <a:uFill>
                  <a:solidFill>
                    <a:srgbClr val="69D925"/>
                  </a:solidFill>
                </a:uFill>
                <a:latin typeface="Times New Roman"/>
                <a:cs typeface="Times New Roman"/>
              </a:rPr>
              <a:t>1 fatal </a:t>
            </a:r>
            <a:r>
              <a:rPr sz="2133" u="heavy" dirty="0" smtClean="0">
                <a:solidFill>
                  <a:srgbClr val="002060"/>
                </a:solidFill>
                <a:uFill>
                  <a:solidFill>
                    <a:srgbClr val="69D925"/>
                  </a:solidFill>
                </a:uFill>
                <a:latin typeface="Times New Roman"/>
                <a:cs typeface="Times New Roman"/>
              </a:rPr>
              <a:t>colli</a:t>
            </a:r>
            <a:r>
              <a:rPr lang="en-US" sz="2133" u="heavy" dirty="0" smtClean="0">
                <a:solidFill>
                  <a:srgbClr val="002060"/>
                </a:solidFill>
                <a:uFill>
                  <a:solidFill>
                    <a:srgbClr val="69D925"/>
                  </a:solidFill>
                </a:uFill>
                <a:latin typeface="Times New Roman"/>
                <a:cs typeface="Times New Roman"/>
              </a:rPr>
              <a:t>si</a:t>
            </a:r>
            <a:r>
              <a:rPr sz="2133" u="heavy" dirty="0" smtClean="0">
                <a:solidFill>
                  <a:srgbClr val="002060"/>
                </a:solidFill>
                <a:uFill>
                  <a:solidFill>
                    <a:srgbClr val="69D925"/>
                  </a:solidFill>
                </a:uFill>
                <a:latin typeface="Times New Roman"/>
                <a:cs typeface="Times New Roman"/>
              </a:rPr>
              <a:t>on </a:t>
            </a:r>
            <a:r>
              <a:rPr sz="2133" u="heavy" dirty="0">
                <a:solidFill>
                  <a:srgbClr val="002060"/>
                </a:solidFill>
                <a:uFill>
                  <a:solidFill>
                    <a:srgbClr val="69D925"/>
                  </a:solidFill>
                </a:uFill>
                <a:latin typeface="Times New Roman"/>
                <a:cs typeface="Times New Roman"/>
              </a:rPr>
              <a:t>per 146 </a:t>
            </a:r>
            <a:r>
              <a:rPr sz="2133" u="heavy" dirty="0" smtClean="0">
                <a:solidFill>
                  <a:srgbClr val="002060"/>
                </a:solidFill>
                <a:uFill>
                  <a:solidFill>
                    <a:srgbClr val="69D925"/>
                  </a:solidFill>
                </a:uFill>
                <a:latin typeface="Times New Roman"/>
                <a:cs typeface="Times New Roman"/>
              </a:rPr>
              <a:t>million</a:t>
            </a:r>
            <a:r>
              <a:rPr lang="ja-JP" altLang="en-US" sz="2133" u="heavy" dirty="0" smtClean="0">
                <a:solidFill>
                  <a:srgbClr val="002060"/>
                </a:solidFill>
                <a:uFill>
                  <a:solidFill>
                    <a:srgbClr val="69D925"/>
                  </a:solidFill>
                </a:uFill>
                <a:latin typeface="Times New Roman"/>
                <a:cs typeface="Times New Roman"/>
              </a:rPr>
              <a:t>（</a:t>
            </a:r>
            <a:r>
              <a:rPr lang="en-US" altLang="ja-JP" sz="2133" u="heavy" dirty="0" smtClean="0">
                <a:solidFill>
                  <a:srgbClr val="002060"/>
                </a:solidFill>
                <a:uFill>
                  <a:solidFill>
                    <a:srgbClr val="69D925"/>
                  </a:solidFill>
                </a:uFill>
                <a:latin typeface="Times New Roman"/>
                <a:cs typeface="Times New Roman"/>
              </a:rPr>
              <a:t>1</a:t>
            </a:r>
            <a:r>
              <a:rPr lang="ja-JP" altLang="en-US" sz="2133" u="heavy" dirty="0" smtClean="0">
                <a:solidFill>
                  <a:srgbClr val="002060"/>
                </a:solidFill>
                <a:uFill>
                  <a:solidFill>
                    <a:srgbClr val="69D925"/>
                  </a:solidFill>
                </a:uFill>
                <a:latin typeface="Times New Roman"/>
                <a:cs typeface="Times New Roman"/>
              </a:rPr>
              <a:t>億以上）</a:t>
            </a:r>
            <a:r>
              <a:rPr sz="2133" u="heavy" spc="-67" dirty="0" smtClean="0">
                <a:solidFill>
                  <a:srgbClr val="002060"/>
                </a:solidFill>
                <a:uFill>
                  <a:solidFill>
                    <a:srgbClr val="69D925"/>
                  </a:solidFill>
                </a:uFill>
                <a:latin typeface="Times New Roman"/>
                <a:cs typeface="Times New Roman"/>
              </a:rPr>
              <a:t> </a:t>
            </a:r>
            <a:r>
              <a:rPr sz="2133" u="heavy" dirty="0">
                <a:solidFill>
                  <a:srgbClr val="002060"/>
                </a:solidFill>
                <a:uFill>
                  <a:solidFill>
                    <a:srgbClr val="69D925"/>
                  </a:solidFill>
                </a:uFill>
                <a:latin typeface="Times New Roman"/>
                <a:cs typeface="Times New Roman"/>
              </a:rPr>
              <a:t>km</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dirty="0">
                <a:solidFill>
                  <a:srgbClr val="002060"/>
                </a:solidFill>
                <a:latin typeface="Times New Roman"/>
                <a:cs typeface="Times New Roman"/>
              </a:rPr>
              <a:t>1 injury collision per 2.1 million</a:t>
            </a:r>
            <a:r>
              <a:rPr sz="2133" spc="-60" dirty="0">
                <a:solidFill>
                  <a:srgbClr val="002060"/>
                </a:solidFill>
                <a:latin typeface="Times New Roman"/>
                <a:cs typeface="Times New Roman"/>
              </a:rPr>
              <a:t> </a:t>
            </a:r>
            <a:r>
              <a:rPr sz="2133" dirty="0">
                <a:solidFill>
                  <a:srgbClr val="002060"/>
                </a:solidFill>
                <a:latin typeface="Times New Roman"/>
                <a:cs typeface="Times New Roman"/>
              </a:rPr>
              <a:t>km</a:t>
            </a:r>
            <a:endParaRPr sz="2133" dirty="0">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dirty="0">
                <a:solidFill>
                  <a:srgbClr val="002060"/>
                </a:solidFill>
                <a:latin typeface="Times New Roman"/>
                <a:cs typeface="Times New Roman"/>
              </a:rPr>
              <a:t>~ 1 collision per 400,000</a:t>
            </a:r>
            <a:r>
              <a:rPr sz="2133" spc="-40" dirty="0">
                <a:solidFill>
                  <a:srgbClr val="002060"/>
                </a:solidFill>
                <a:latin typeface="Times New Roman"/>
                <a:cs typeface="Times New Roman"/>
              </a:rPr>
              <a:t> </a:t>
            </a:r>
            <a:r>
              <a:rPr sz="2133" dirty="0">
                <a:solidFill>
                  <a:srgbClr val="002060"/>
                </a:solidFill>
                <a:latin typeface="Times New Roman"/>
                <a:cs typeface="Times New Roman"/>
              </a:rPr>
              <a:t>km</a:t>
            </a:r>
            <a:endParaRPr sz="2133" dirty="0">
              <a:solidFill>
                <a:prstClr val="black"/>
              </a:solidFill>
              <a:latin typeface="Times New Roman"/>
              <a:cs typeface="Times New Roman"/>
            </a:endParaRPr>
          </a:p>
        </p:txBody>
      </p:sp>
      <p:sp>
        <p:nvSpPr>
          <p:cNvPr id="4" name="object 4"/>
          <p:cNvSpPr/>
          <p:nvPr/>
        </p:nvSpPr>
        <p:spPr>
          <a:xfrm>
            <a:off x="5900730" y="2334193"/>
            <a:ext cx="4440828" cy="2102864"/>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txBox="1"/>
          <p:nvPr/>
        </p:nvSpPr>
        <p:spPr>
          <a:xfrm>
            <a:off x="968111" y="3146307"/>
            <a:ext cx="2364174" cy="478635"/>
          </a:xfrm>
          <a:prstGeom prst="rect">
            <a:avLst/>
          </a:prstGeom>
          <a:ln w="12700">
            <a:solidFill>
              <a:srgbClr val="000000"/>
            </a:solidFill>
          </a:ln>
        </p:spPr>
        <p:txBody>
          <a:bodyPr vert="horz" wrap="square" lIns="0" tIns="67733" rIns="0" bIns="0" rtlCol="0">
            <a:spAutoFit/>
          </a:bodyPr>
          <a:lstStyle/>
          <a:p>
            <a:pPr marL="33866" defTabSz="1219170">
              <a:spcBef>
                <a:spcPts val="533"/>
              </a:spcBef>
            </a:pPr>
            <a:r>
              <a:rPr sz="1333" dirty="0" smtClean="0">
                <a:solidFill>
                  <a:prstClr val="black"/>
                </a:solidFill>
                <a:latin typeface="Arial"/>
                <a:cs typeface="Arial"/>
              </a:rPr>
              <a:t>(</a:t>
            </a:r>
            <a:r>
              <a:rPr sz="1333" dirty="0">
                <a:solidFill>
                  <a:srgbClr val="FF0000"/>
                </a:solidFill>
                <a:latin typeface="Arial"/>
                <a:cs typeface="Arial"/>
              </a:rPr>
              <a:t>90%</a:t>
            </a:r>
            <a:r>
              <a:rPr sz="1333" dirty="0">
                <a:solidFill>
                  <a:prstClr val="black"/>
                </a:solidFill>
                <a:latin typeface="Arial"/>
                <a:cs typeface="Arial"/>
              </a:rPr>
              <a:t>) </a:t>
            </a:r>
            <a:r>
              <a:rPr sz="1333" dirty="0" smtClean="0">
                <a:solidFill>
                  <a:prstClr val="black"/>
                </a:solidFill>
                <a:latin typeface="Arial"/>
                <a:cs typeface="Arial"/>
              </a:rPr>
              <a:t>a </a:t>
            </a:r>
            <a:r>
              <a:rPr sz="1333" dirty="0">
                <a:solidFill>
                  <a:prstClr val="black"/>
                </a:solidFill>
                <a:latin typeface="Arial"/>
                <a:cs typeface="Arial"/>
              </a:rPr>
              <a:t>lack of judgement, a failure of </a:t>
            </a:r>
            <a:r>
              <a:rPr sz="1333" dirty="0" smtClean="0">
                <a:solidFill>
                  <a:prstClr val="black"/>
                </a:solidFill>
                <a:latin typeface="Arial"/>
                <a:cs typeface="Arial"/>
              </a:rPr>
              <a:t>human</a:t>
            </a:r>
            <a:r>
              <a:rPr lang="en-US" sz="1333" dirty="0" smtClean="0">
                <a:solidFill>
                  <a:prstClr val="black"/>
                </a:solidFill>
                <a:latin typeface="Arial"/>
                <a:cs typeface="Arial"/>
              </a:rPr>
              <a:t> perception</a:t>
            </a:r>
            <a:endParaRPr sz="1333" dirty="0">
              <a:solidFill>
                <a:prstClr val="black"/>
              </a:solidFill>
              <a:latin typeface="Arial"/>
              <a:cs typeface="Arial"/>
            </a:endParaRPr>
          </a:p>
        </p:txBody>
      </p:sp>
      <p:sp>
        <p:nvSpPr>
          <p:cNvPr id="8" name="object 8"/>
          <p:cNvSpPr txBox="1"/>
          <p:nvPr/>
        </p:nvSpPr>
        <p:spPr>
          <a:xfrm>
            <a:off x="5270240" y="1172754"/>
            <a:ext cx="3454400" cy="888875"/>
          </a:xfrm>
          <a:prstGeom prst="rect">
            <a:avLst/>
          </a:prstGeom>
          <a:ln w="12700">
            <a:solidFill>
              <a:srgbClr val="000000"/>
            </a:solidFill>
          </a:ln>
        </p:spPr>
        <p:txBody>
          <a:bodyPr vert="horz" wrap="square" lIns="0" tIns="67733" rIns="0" bIns="0" rtlCol="0">
            <a:spAutoFit/>
          </a:bodyPr>
          <a:lstStyle/>
          <a:p>
            <a:pPr marL="33866" marR="23706" defTabSz="1219170"/>
            <a:r>
              <a:rPr lang="ja-JP" altLang="en-US" sz="1333" dirty="0">
                <a:solidFill>
                  <a:prstClr val="black"/>
                </a:solidFill>
                <a:latin typeface="Arial"/>
                <a:cs typeface="Arial"/>
              </a:rPr>
              <a:t>逆</a:t>
            </a:r>
            <a:r>
              <a:rPr lang="ja-JP" altLang="en-US" sz="1333" dirty="0" smtClean="0">
                <a:solidFill>
                  <a:prstClr val="black"/>
                </a:solidFill>
                <a:latin typeface="Arial"/>
                <a:cs typeface="Arial"/>
              </a:rPr>
              <a:t>に</a:t>
            </a:r>
            <a:r>
              <a:rPr sz="1333" dirty="0" smtClean="0">
                <a:solidFill>
                  <a:prstClr val="black"/>
                </a:solidFill>
                <a:latin typeface="Arial"/>
                <a:cs typeface="Arial"/>
              </a:rPr>
              <a:t>humans </a:t>
            </a:r>
            <a:r>
              <a:rPr sz="1333" dirty="0">
                <a:solidFill>
                  <a:prstClr val="black"/>
                </a:solidFill>
                <a:latin typeface="Arial"/>
                <a:cs typeface="Arial"/>
              </a:rPr>
              <a:t>are also extremely good at driving,</a:t>
            </a:r>
            <a:r>
              <a:rPr sz="1333" spc="-127" dirty="0">
                <a:solidFill>
                  <a:prstClr val="black"/>
                </a:solidFill>
                <a:latin typeface="Arial"/>
                <a:cs typeface="Arial"/>
              </a:rPr>
              <a:t> </a:t>
            </a:r>
            <a:r>
              <a:rPr lang="en-US" sz="1333" spc="-127" dirty="0" smtClean="0">
                <a:solidFill>
                  <a:prstClr val="black"/>
                </a:solidFill>
                <a:latin typeface="Arial"/>
                <a:cs typeface="Arial"/>
              </a:rPr>
              <a:t>and </a:t>
            </a:r>
            <a:r>
              <a:rPr sz="1333" dirty="0" smtClean="0">
                <a:solidFill>
                  <a:prstClr val="black"/>
                </a:solidFill>
                <a:latin typeface="Arial"/>
                <a:cs typeface="Arial"/>
              </a:rPr>
              <a:t>indeed</a:t>
            </a:r>
            <a:r>
              <a:rPr sz="1333" dirty="0">
                <a:solidFill>
                  <a:prstClr val="black"/>
                </a:solidFill>
                <a:latin typeface="Arial"/>
                <a:cs typeface="Arial"/>
              </a:rPr>
              <a:t>, the entire driving environment has  been </a:t>
            </a:r>
            <a:r>
              <a:rPr sz="1333" dirty="0">
                <a:solidFill>
                  <a:srgbClr val="FF0000"/>
                </a:solidFill>
                <a:latin typeface="Arial"/>
                <a:cs typeface="Arial"/>
              </a:rPr>
              <a:t>designed</a:t>
            </a:r>
            <a:r>
              <a:rPr sz="1333" dirty="0">
                <a:solidFill>
                  <a:prstClr val="black"/>
                </a:solidFill>
                <a:latin typeface="Arial"/>
                <a:cs typeface="Arial"/>
              </a:rPr>
              <a:t> based on </a:t>
            </a:r>
            <a:r>
              <a:rPr sz="1333" dirty="0">
                <a:solidFill>
                  <a:srgbClr val="FF0000"/>
                </a:solidFill>
                <a:latin typeface="Arial"/>
                <a:cs typeface="Arial"/>
              </a:rPr>
              <a:t>human perception  and planning</a:t>
            </a:r>
            <a:r>
              <a:rPr sz="1333" spc="-13" dirty="0">
                <a:solidFill>
                  <a:srgbClr val="FF0000"/>
                </a:solidFill>
                <a:latin typeface="Arial"/>
                <a:cs typeface="Arial"/>
              </a:rPr>
              <a:t> </a:t>
            </a:r>
            <a:r>
              <a:rPr sz="1333" dirty="0">
                <a:solidFill>
                  <a:srgbClr val="FF0000"/>
                </a:solidFill>
                <a:latin typeface="Arial"/>
                <a:cs typeface="Arial"/>
              </a:rPr>
              <a:t>abilities</a:t>
            </a:r>
            <a:r>
              <a:rPr sz="1333" dirty="0" smtClean="0">
                <a:solidFill>
                  <a:prstClr val="black"/>
                </a:solidFill>
                <a:latin typeface="Arial"/>
                <a:cs typeface="Arial"/>
              </a:rPr>
              <a:t>.</a:t>
            </a:r>
            <a:endParaRPr sz="1333" dirty="0">
              <a:solidFill>
                <a:prstClr val="black"/>
              </a:solidFill>
              <a:latin typeface="Arial"/>
              <a:cs typeface="Arial"/>
            </a:endParaRPr>
          </a:p>
        </p:txBody>
      </p:sp>
    </p:spTree>
    <p:extLst>
      <p:ext uri="{BB962C8B-B14F-4D97-AF65-F5344CB8AC3E}">
        <p14:creationId xmlns:p14="http://schemas.microsoft.com/office/powerpoint/2010/main" val="1560533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5126567" cy="571096"/>
          </a:xfrm>
          <a:prstGeom prst="rect">
            <a:avLst/>
          </a:prstGeom>
        </p:spPr>
        <p:txBody>
          <a:bodyPr vert="horz" wrap="square" lIns="0" tIns="16933" rIns="0" bIns="0" rtlCol="0">
            <a:spAutoFit/>
          </a:bodyPr>
          <a:lstStyle/>
          <a:p>
            <a:pPr marL="16933">
              <a:spcBef>
                <a:spcPts val="133"/>
              </a:spcBef>
            </a:pPr>
            <a:r>
              <a:rPr dirty="0"/>
              <a:t>Are </a:t>
            </a:r>
            <a:r>
              <a:rPr spc="-7" dirty="0"/>
              <a:t>autonomous </a:t>
            </a:r>
            <a:r>
              <a:rPr dirty="0"/>
              <a:t>cars</a:t>
            </a:r>
            <a:r>
              <a:rPr spc="-53" dirty="0"/>
              <a:t> </a:t>
            </a:r>
            <a:r>
              <a:rPr spc="-7" dirty="0"/>
              <a:t>safer?</a:t>
            </a:r>
          </a:p>
        </p:txBody>
      </p:sp>
      <p:sp>
        <p:nvSpPr>
          <p:cNvPr id="3" name="object 3"/>
          <p:cNvSpPr txBox="1"/>
          <p:nvPr/>
        </p:nvSpPr>
        <p:spPr>
          <a:xfrm>
            <a:off x="527213" y="1518786"/>
            <a:ext cx="5967307" cy="4310390"/>
          </a:xfrm>
          <a:prstGeom prst="rect">
            <a:avLst/>
          </a:prstGeom>
        </p:spPr>
        <p:txBody>
          <a:bodyPr vert="horz" wrap="square" lIns="0" tIns="16933" rIns="0" bIns="0" rtlCol="0">
            <a:spAutoFit/>
          </a:bodyPr>
          <a:lstStyle/>
          <a:p>
            <a:pPr marL="303098" indent="-286165" defTabSz="1219170">
              <a:spcBef>
                <a:spcPts val="133"/>
              </a:spcBef>
              <a:buFont typeface="Arial"/>
              <a:buChar char="•"/>
              <a:tabLst>
                <a:tab pos="303098" algn="l"/>
              </a:tabLst>
            </a:pPr>
            <a:r>
              <a:rPr sz="2667" spc="-7" dirty="0">
                <a:solidFill>
                  <a:srgbClr val="002060"/>
                </a:solidFill>
                <a:latin typeface="Times New Roman"/>
                <a:cs typeface="Times New Roman"/>
              </a:rPr>
              <a:t>Consider California disengagement</a:t>
            </a:r>
            <a:r>
              <a:rPr sz="2667" spc="-73" dirty="0">
                <a:solidFill>
                  <a:srgbClr val="002060"/>
                </a:solidFill>
                <a:latin typeface="Times New Roman"/>
                <a:cs typeface="Times New Roman"/>
              </a:rPr>
              <a:t> </a:t>
            </a:r>
            <a:r>
              <a:rPr sz="2667" spc="-7" dirty="0">
                <a:solidFill>
                  <a:srgbClr val="002060"/>
                </a:solidFill>
                <a:latin typeface="Times New Roman"/>
                <a:cs typeface="Times New Roman"/>
              </a:rPr>
              <a:t>rates:</a:t>
            </a:r>
            <a:endParaRPr sz="2667" dirty="0">
              <a:solidFill>
                <a:prstClr val="black"/>
              </a:solidFill>
              <a:latin typeface="Times New Roman"/>
              <a:cs typeface="Times New Roman"/>
            </a:endParaRPr>
          </a:p>
          <a:p>
            <a:pPr defTabSz="1219170">
              <a:spcBef>
                <a:spcPts val="53"/>
              </a:spcBef>
              <a:buClr>
                <a:srgbClr val="002060"/>
              </a:buClr>
              <a:buFont typeface="Arial"/>
              <a:buChar char="•"/>
            </a:pPr>
            <a:endParaRPr sz="3200" dirty="0">
              <a:solidFill>
                <a:prstClr val="black"/>
              </a:solidFill>
              <a:latin typeface="Times New Roman"/>
              <a:cs typeface="Times New Roman"/>
            </a:endParaRPr>
          </a:p>
          <a:p>
            <a:pPr marL="303098" indent="-286165" defTabSz="1219170">
              <a:buFont typeface="Arial"/>
              <a:buChar char="•"/>
              <a:tabLst>
                <a:tab pos="303098" algn="l"/>
              </a:tabLst>
            </a:pPr>
            <a:r>
              <a:rPr sz="2667" spc="-7" dirty="0">
                <a:solidFill>
                  <a:srgbClr val="002060"/>
                </a:solidFill>
                <a:latin typeface="Times New Roman"/>
                <a:cs typeface="Times New Roman"/>
              </a:rPr>
              <a:t>In </a:t>
            </a:r>
            <a:r>
              <a:rPr sz="2667" dirty="0">
                <a:solidFill>
                  <a:srgbClr val="002060"/>
                </a:solidFill>
                <a:latin typeface="Times New Roman"/>
                <a:cs typeface="Times New Roman"/>
              </a:rPr>
              <a:t>2017, </a:t>
            </a:r>
            <a:r>
              <a:rPr sz="2667" spc="-53" dirty="0">
                <a:solidFill>
                  <a:srgbClr val="002060"/>
                </a:solidFill>
                <a:latin typeface="Times New Roman"/>
                <a:cs typeface="Times New Roman"/>
              </a:rPr>
              <a:t>Waymo</a:t>
            </a:r>
            <a:r>
              <a:rPr sz="2667" spc="-60" dirty="0">
                <a:solidFill>
                  <a:srgbClr val="002060"/>
                </a:solidFill>
                <a:latin typeface="Times New Roman"/>
                <a:cs typeface="Times New Roman"/>
              </a:rPr>
              <a:t> </a:t>
            </a:r>
            <a:r>
              <a:rPr sz="2667" spc="-7" dirty="0">
                <a:solidFill>
                  <a:srgbClr val="002060"/>
                </a:solidFill>
                <a:latin typeface="Times New Roman"/>
                <a:cs typeface="Times New Roman"/>
              </a:rPr>
              <a:t>had</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7" dirty="0">
                <a:solidFill>
                  <a:srgbClr val="002060"/>
                </a:solidFill>
                <a:latin typeface="Times New Roman"/>
                <a:cs typeface="Times New Roman"/>
              </a:rPr>
              <a:t>Driven </a:t>
            </a:r>
            <a:r>
              <a:rPr sz="2133" dirty="0">
                <a:solidFill>
                  <a:srgbClr val="002060"/>
                </a:solidFill>
                <a:latin typeface="Times New Roman"/>
                <a:cs typeface="Times New Roman"/>
              </a:rPr>
              <a:t>563,000 km autonomously in</a:t>
            </a:r>
            <a:r>
              <a:rPr sz="2133" spc="-47" dirty="0">
                <a:solidFill>
                  <a:srgbClr val="002060"/>
                </a:solidFill>
                <a:latin typeface="Times New Roman"/>
                <a:cs typeface="Times New Roman"/>
              </a:rPr>
              <a:t> </a:t>
            </a:r>
            <a:r>
              <a:rPr sz="2133" dirty="0">
                <a:solidFill>
                  <a:srgbClr val="002060"/>
                </a:solidFill>
                <a:latin typeface="Times New Roman"/>
                <a:cs typeface="Times New Roman"/>
              </a:rPr>
              <a:t>California</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dirty="0">
                <a:solidFill>
                  <a:srgbClr val="002060"/>
                </a:solidFill>
                <a:latin typeface="Times New Roman"/>
                <a:cs typeface="Times New Roman"/>
              </a:rPr>
              <a:t>63</a:t>
            </a:r>
            <a:r>
              <a:rPr sz="2133" spc="-7" dirty="0">
                <a:solidFill>
                  <a:srgbClr val="002060"/>
                </a:solidFill>
                <a:latin typeface="Times New Roman"/>
                <a:cs typeface="Times New Roman"/>
              </a:rPr>
              <a:t> </a:t>
            </a:r>
            <a:r>
              <a:rPr sz="2133" dirty="0">
                <a:solidFill>
                  <a:srgbClr val="002060"/>
                </a:solidFill>
                <a:latin typeface="Times New Roman"/>
                <a:cs typeface="Times New Roman"/>
              </a:rPr>
              <a:t>disengagements</a:t>
            </a:r>
            <a:endParaRPr sz="2133" dirty="0">
              <a:solidFill>
                <a:prstClr val="black"/>
              </a:solidFill>
              <a:latin typeface="Times New Roman"/>
              <a:cs typeface="Times New Roman"/>
            </a:endParaRPr>
          </a:p>
          <a:p>
            <a:pPr marL="777221" lvl="1" indent="-287859" defTabSz="1219170">
              <a:spcBef>
                <a:spcPts val="240"/>
              </a:spcBef>
              <a:buFont typeface="Courier New"/>
              <a:buChar char="o"/>
              <a:tabLst>
                <a:tab pos="777221" algn="l"/>
              </a:tabLst>
            </a:pPr>
            <a:r>
              <a:rPr sz="2133" dirty="0">
                <a:solidFill>
                  <a:srgbClr val="002060"/>
                </a:solidFill>
                <a:latin typeface="Times New Roman"/>
                <a:cs typeface="Times New Roman"/>
              </a:rPr>
              <a:t>1 disengagement every 9,000</a:t>
            </a:r>
            <a:r>
              <a:rPr sz="2133" spc="-13" dirty="0">
                <a:solidFill>
                  <a:srgbClr val="002060"/>
                </a:solidFill>
                <a:latin typeface="Times New Roman"/>
                <a:cs typeface="Times New Roman"/>
              </a:rPr>
              <a:t> </a:t>
            </a:r>
            <a:r>
              <a:rPr sz="2133" dirty="0">
                <a:solidFill>
                  <a:srgbClr val="002060"/>
                </a:solidFill>
                <a:latin typeface="Times New Roman"/>
                <a:cs typeface="Times New Roman"/>
              </a:rPr>
              <a:t>km</a:t>
            </a:r>
            <a:endParaRPr sz="2133" dirty="0">
              <a:solidFill>
                <a:prstClr val="black"/>
              </a:solidFill>
              <a:latin typeface="Times New Roman"/>
              <a:cs typeface="Times New Roman"/>
            </a:endParaRPr>
          </a:p>
          <a:p>
            <a:pPr marL="609585" lvl="1" defTabSz="1219170">
              <a:spcBef>
                <a:spcPts val="60"/>
              </a:spcBef>
              <a:buClr>
                <a:srgbClr val="002060"/>
              </a:buClr>
              <a:buFont typeface="Courier New"/>
              <a:buChar char="o"/>
            </a:pPr>
            <a:endParaRPr sz="2400" dirty="0">
              <a:solidFill>
                <a:prstClr val="black"/>
              </a:solidFill>
              <a:latin typeface="Times New Roman"/>
              <a:cs typeface="Times New Roman"/>
            </a:endParaRPr>
          </a:p>
          <a:p>
            <a:pPr marL="303098" indent="-286165" defTabSz="1219170">
              <a:buFont typeface="Arial"/>
              <a:buChar char="•"/>
              <a:tabLst>
                <a:tab pos="303098" algn="l"/>
              </a:tabLst>
            </a:pPr>
            <a:r>
              <a:rPr sz="2667" spc="-7" dirty="0">
                <a:solidFill>
                  <a:srgbClr val="002060"/>
                </a:solidFill>
                <a:latin typeface="Times New Roman"/>
                <a:cs typeface="Times New Roman"/>
              </a:rPr>
              <a:t>In </a:t>
            </a:r>
            <a:r>
              <a:rPr sz="2667" dirty="0">
                <a:solidFill>
                  <a:srgbClr val="002060"/>
                </a:solidFill>
                <a:latin typeface="Times New Roman"/>
                <a:cs typeface="Times New Roman"/>
              </a:rPr>
              <a:t>2017, GM</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had</a:t>
            </a:r>
            <a:endParaRPr sz="2667" dirty="0">
              <a:solidFill>
                <a:prstClr val="black"/>
              </a:solidFill>
              <a:latin typeface="Times New Roman"/>
              <a:cs typeface="Times New Roman"/>
            </a:endParaRPr>
          </a:p>
          <a:p>
            <a:pPr marL="777221" lvl="1" indent="-287859" defTabSz="1219170">
              <a:spcBef>
                <a:spcPts val="313"/>
              </a:spcBef>
              <a:buFont typeface="Courier New"/>
              <a:buChar char="o"/>
              <a:tabLst>
                <a:tab pos="777221" algn="l"/>
              </a:tabLst>
            </a:pPr>
            <a:r>
              <a:rPr sz="2133" spc="-7" dirty="0">
                <a:solidFill>
                  <a:srgbClr val="002060"/>
                </a:solidFill>
                <a:latin typeface="Times New Roman"/>
                <a:cs typeface="Times New Roman"/>
              </a:rPr>
              <a:t>Driven </a:t>
            </a:r>
            <a:r>
              <a:rPr sz="2133" dirty="0">
                <a:solidFill>
                  <a:srgbClr val="002060"/>
                </a:solidFill>
                <a:latin typeface="Times New Roman"/>
                <a:cs typeface="Times New Roman"/>
              </a:rPr>
              <a:t>210,000 km autonomously in</a:t>
            </a:r>
            <a:r>
              <a:rPr sz="2133" spc="-47" dirty="0">
                <a:solidFill>
                  <a:srgbClr val="002060"/>
                </a:solidFill>
                <a:latin typeface="Times New Roman"/>
                <a:cs typeface="Times New Roman"/>
              </a:rPr>
              <a:t> </a:t>
            </a:r>
            <a:r>
              <a:rPr sz="2133" dirty="0">
                <a:solidFill>
                  <a:srgbClr val="002060"/>
                </a:solidFill>
                <a:latin typeface="Times New Roman"/>
                <a:cs typeface="Times New Roman"/>
              </a:rPr>
              <a:t>California</a:t>
            </a:r>
            <a:endParaRPr sz="2133" dirty="0">
              <a:solidFill>
                <a:prstClr val="black"/>
              </a:solidFill>
              <a:latin typeface="Times New Roman"/>
              <a:cs typeface="Times New Roman"/>
            </a:endParaRPr>
          </a:p>
          <a:p>
            <a:pPr marL="777221" lvl="1" indent="-287859" defTabSz="1219170">
              <a:spcBef>
                <a:spcPts val="240"/>
              </a:spcBef>
              <a:buFont typeface="Courier New"/>
              <a:buChar char="o"/>
              <a:tabLst>
                <a:tab pos="777221" algn="l"/>
              </a:tabLst>
            </a:pPr>
            <a:r>
              <a:rPr sz="2133" dirty="0">
                <a:solidFill>
                  <a:srgbClr val="002060"/>
                </a:solidFill>
                <a:latin typeface="Times New Roman"/>
                <a:cs typeface="Times New Roman"/>
              </a:rPr>
              <a:t>105</a:t>
            </a:r>
            <a:r>
              <a:rPr sz="2133" spc="-7" dirty="0">
                <a:solidFill>
                  <a:srgbClr val="002060"/>
                </a:solidFill>
                <a:latin typeface="Times New Roman"/>
                <a:cs typeface="Times New Roman"/>
              </a:rPr>
              <a:t> </a:t>
            </a:r>
            <a:r>
              <a:rPr sz="2133" dirty="0">
                <a:solidFill>
                  <a:srgbClr val="002060"/>
                </a:solidFill>
                <a:latin typeface="Times New Roman"/>
                <a:cs typeface="Times New Roman"/>
              </a:rPr>
              <a:t>disengagements</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dirty="0">
                <a:solidFill>
                  <a:srgbClr val="002060"/>
                </a:solidFill>
                <a:latin typeface="Times New Roman"/>
                <a:cs typeface="Times New Roman"/>
              </a:rPr>
              <a:t>1 disengagement every 2,000</a:t>
            </a:r>
            <a:r>
              <a:rPr sz="2133" spc="-13" dirty="0">
                <a:solidFill>
                  <a:srgbClr val="002060"/>
                </a:solidFill>
                <a:latin typeface="Times New Roman"/>
                <a:cs typeface="Times New Roman"/>
              </a:rPr>
              <a:t> </a:t>
            </a:r>
            <a:r>
              <a:rPr sz="2133" dirty="0">
                <a:solidFill>
                  <a:srgbClr val="002060"/>
                </a:solidFill>
                <a:latin typeface="Times New Roman"/>
                <a:cs typeface="Times New Roman"/>
              </a:rPr>
              <a:t>km</a:t>
            </a:r>
            <a:endParaRPr sz="2133" dirty="0">
              <a:solidFill>
                <a:prstClr val="black"/>
              </a:solidFill>
              <a:latin typeface="Times New Roman"/>
              <a:cs typeface="Times New Roman"/>
            </a:endParaRPr>
          </a:p>
        </p:txBody>
      </p:sp>
      <p:sp>
        <p:nvSpPr>
          <p:cNvPr id="4" name="object 4"/>
          <p:cNvSpPr/>
          <p:nvPr/>
        </p:nvSpPr>
        <p:spPr>
          <a:xfrm>
            <a:off x="5482686" y="1706129"/>
            <a:ext cx="312039" cy="245171"/>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3270260" y="3354717"/>
            <a:ext cx="244571" cy="192160"/>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5592790" y="755430"/>
            <a:ext cx="3454400" cy="88887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Disengagement</a:t>
            </a:r>
            <a:r>
              <a:rPr sz="1333" dirty="0">
                <a:solidFill>
                  <a:prstClr val="black"/>
                </a:solidFill>
                <a:latin typeface="Arial"/>
                <a:cs typeface="Arial"/>
              </a:rPr>
              <a:t>: when either this </a:t>
            </a:r>
            <a:r>
              <a:rPr sz="1333" dirty="0" smtClean="0">
                <a:solidFill>
                  <a:prstClr val="black"/>
                </a:solidFill>
                <a:latin typeface="Arial"/>
                <a:cs typeface="Arial"/>
              </a:rPr>
              <a:t>autonomy</a:t>
            </a:r>
            <a:r>
              <a:rPr lang="ja-JP" altLang="en-US" sz="1333" dirty="0">
                <a:solidFill>
                  <a:prstClr val="black"/>
                </a:solidFill>
                <a:latin typeface="Arial"/>
                <a:cs typeface="Arial"/>
              </a:rPr>
              <a:t> </a:t>
            </a:r>
            <a:r>
              <a:rPr lang="en-US" altLang="ja-JP" sz="1333" dirty="0" smtClean="0">
                <a:solidFill>
                  <a:prstClr val="black"/>
                </a:solidFill>
                <a:latin typeface="Arial"/>
                <a:cs typeface="Arial"/>
              </a:rPr>
              <a:t>software</a:t>
            </a:r>
            <a:r>
              <a:rPr sz="1333" spc="-13" dirty="0" smtClean="0">
                <a:solidFill>
                  <a:prstClr val="black"/>
                </a:solidFill>
                <a:latin typeface="Arial"/>
                <a:cs typeface="Arial"/>
              </a:rPr>
              <a:t> </a:t>
            </a:r>
            <a:r>
              <a:rPr sz="1333" dirty="0">
                <a:solidFill>
                  <a:srgbClr val="FF0000"/>
                </a:solidFill>
                <a:latin typeface="Arial"/>
                <a:cs typeface="Arial"/>
              </a:rPr>
              <a:t>requests</a:t>
            </a:r>
            <a:r>
              <a:rPr sz="1333" dirty="0">
                <a:solidFill>
                  <a:prstClr val="black"/>
                </a:solidFill>
                <a:latin typeface="Arial"/>
                <a:cs typeface="Arial"/>
              </a:rPr>
              <a:t> the </a:t>
            </a:r>
            <a:r>
              <a:rPr sz="1333" dirty="0">
                <a:solidFill>
                  <a:srgbClr val="FF0000"/>
                </a:solidFill>
                <a:latin typeface="Arial"/>
                <a:cs typeface="Arial"/>
              </a:rPr>
              <a:t>driver</a:t>
            </a:r>
            <a:r>
              <a:rPr sz="1333" dirty="0">
                <a:solidFill>
                  <a:prstClr val="black"/>
                </a:solidFill>
                <a:latin typeface="Arial"/>
                <a:cs typeface="Arial"/>
              </a:rPr>
              <a:t> to </a:t>
            </a:r>
            <a:r>
              <a:rPr sz="1333" dirty="0">
                <a:solidFill>
                  <a:srgbClr val="FF0000"/>
                </a:solidFill>
                <a:latin typeface="Arial"/>
                <a:cs typeface="Arial"/>
              </a:rPr>
              <a:t>take</a:t>
            </a:r>
            <a:r>
              <a:rPr sz="1333" dirty="0">
                <a:solidFill>
                  <a:prstClr val="black"/>
                </a:solidFill>
                <a:latin typeface="Arial"/>
                <a:cs typeface="Arial"/>
              </a:rPr>
              <a:t> </a:t>
            </a:r>
            <a:r>
              <a:rPr sz="1333" dirty="0">
                <a:solidFill>
                  <a:srgbClr val="FF0000"/>
                </a:solidFill>
                <a:latin typeface="Arial"/>
                <a:cs typeface="Arial"/>
              </a:rPr>
              <a:t>over</a:t>
            </a:r>
            <a:r>
              <a:rPr sz="1333" dirty="0">
                <a:solidFill>
                  <a:prstClr val="black"/>
                </a:solidFill>
                <a:latin typeface="Arial"/>
                <a:cs typeface="Arial"/>
              </a:rPr>
              <a:t> control or  the safety </a:t>
            </a:r>
            <a:r>
              <a:rPr sz="1333" dirty="0">
                <a:solidFill>
                  <a:srgbClr val="FF0000"/>
                </a:solidFill>
                <a:latin typeface="Arial"/>
                <a:cs typeface="Arial"/>
              </a:rPr>
              <a:t>driver</a:t>
            </a:r>
            <a:r>
              <a:rPr sz="1333" dirty="0">
                <a:solidFill>
                  <a:prstClr val="black"/>
                </a:solidFill>
                <a:latin typeface="Arial"/>
                <a:cs typeface="Arial"/>
              </a:rPr>
              <a:t> </a:t>
            </a:r>
            <a:r>
              <a:rPr sz="1333" dirty="0">
                <a:solidFill>
                  <a:srgbClr val="FF0000"/>
                </a:solidFill>
                <a:latin typeface="Arial"/>
                <a:cs typeface="Arial"/>
              </a:rPr>
              <a:t>feels</a:t>
            </a:r>
            <a:r>
              <a:rPr sz="1333" dirty="0">
                <a:solidFill>
                  <a:prstClr val="black"/>
                </a:solidFill>
                <a:latin typeface="Arial"/>
                <a:cs typeface="Arial"/>
              </a:rPr>
              <a:t> the </a:t>
            </a:r>
            <a:r>
              <a:rPr sz="1333" dirty="0">
                <a:solidFill>
                  <a:srgbClr val="FF0000"/>
                </a:solidFill>
                <a:latin typeface="Arial"/>
                <a:cs typeface="Arial"/>
              </a:rPr>
              <a:t>need</a:t>
            </a:r>
            <a:r>
              <a:rPr sz="1333" dirty="0">
                <a:solidFill>
                  <a:prstClr val="black"/>
                </a:solidFill>
                <a:latin typeface="Arial"/>
                <a:cs typeface="Arial"/>
              </a:rPr>
              <a:t> to  intervene（介入する）. </a:t>
            </a:r>
          </a:p>
        </p:txBody>
      </p:sp>
      <p:sp>
        <p:nvSpPr>
          <p:cNvPr id="7" name="object 7"/>
          <p:cNvSpPr txBox="1"/>
          <p:nvPr/>
        </p:nvSpPr>
        <p:spPr>
          <a:xfrm>
            <a:off x="6882423" y="2960694"/>
            <a:ext cx="3454400" cy="2222189"/>
          </a:xfrm>
          <a:prstGeom prst="rect">
            <a:avLst/>
          </a:prstGeom>
          <a:ln w="12700">
            <a:solidFill>
              <a:srgbClr val="000000"/>
            </a:solidFill>
          </a:ln>
        </p:spPr>
        <p:txBody>
          <a:bodyPr vert="horz" wrap="square" lIns="0" tIns="67733" rIns="0" bIns="0" rtlCol="0">
            <a:spAutoFit/>
          </a:bodyPr>
          <a:lstStyle/>
          <a:p>
            <a:pPr marL="33866" defTabSz="1219170"/>
            <a:r>
              <a:rPr lang="en-US" sz="1333" dirty="0" smtClean="0">
                <a:solidFill>
                  <a:prstClr val="black"/>
                </a:solidFill>
                <a:latin typeface="Arial"/>
                <a:cs typeface="Arial"/>
              </a:rPr>
              <a:t>disengagement</a:t>
            </a:r>
            <a:r>
              <a:rPr lang="ja-JP" altLang="en-US" sz="1333" dirty="0" smtClean="0">
                <a:solidFill>
                  <a:prstClr val="black"/>
                </a:solidFill>
                <a:latin typeface="Arial"/>
                <a:cs typeface="Arial"/>
              </a:rPr>
              <a:t>状況の分類：</a:t>
            </a:r>
            <a:endParaRPr lang="en-US" sz="1333" dirty="0" smtClean="0">
              <a:solidFill>
                <a:prstClr val="black"/>
              </a:solidFill>
              <a:latin typeface="Arial"/>
              <a:cs typeface="Arial"/>
            </a:endParaRPr>
          </a:p>
          <a:p>
            <a:pPr marL="33866" defTabSz="1219170"/>
            <a:r>
              <a:rPr sz="1333" dirty="0" smtClean="0">
                <a:solidFill>
                  <a:prstClr val="black"/>
                </a:solidFill>
                <a:latin typeface="Arial"/>
                <a:cs typeface="Arial"/>
              </a:rPr>
              <a:t>- </a:t>
            </a:r>
            <a:r>
              <a:rPr sz="1333" dirty="0">
                <a:solidFill>
                  <a:prstClr val="black"/>
                </a:solidFill>
                <a:latin typeface="Arial"/>
                <a:cs typeface="Arial"/>
              </a:rPr>
              <a:t>unwanted vehicle</a:t>
            </a:r>
            <a:r>
              <a:rPr sz="1333" spc="-20" dirty="0">
                <a:solidFill>
                  <a:prstClr val="black"/>
                </a:solidFill>
                <a:latin typeface="Arial"/>
                <a:cs typeface="Arial"/>
              </a:rPr>
              <a:t> </a:t>
            </a:r>
            <a:r>
              <a:rPr sz="1333" dirty="0">
                <a:solidFill>
                  <a:prstClr val="black"/>
                </a:solidFill>
                <a:latin typeface="Arial"/>
                <a:cs typeface="Arial"/>
              </a:rPr>
              <a:t>maneuvers </a:t>
            </a:r>
          </a:p>
          <a:p>
            <a:pPr marL="33866" defTabSz="1219170"/>
            <a:r>
              <a:rPr sz="1333" dirty="0">
                <a:solidFill>
                  <a:prstClr val="black"/>
                </a:solidFill>
                <a:latin typeface="Arial"/>
                <a:cs typeface="Arial"/>
              </a:rPr>
              <a:t>-</a:t>
            </a:r>
            <a:r>
              <a:rPr sz="1333" spc="-47" dirty="0">
                <a:solidFill>
                  <a:prstClr val="black"/>
                </a:solidFill>
                <a:latin typeface="Arial"/>
                <a:cs typeface="Arial"/>
              </a:rPr>
              <a:t> </a:t>
            </a:r>
            <a:r>
              <a:rPr sz="1333" dirty="0">
                <a:solidFill>
                  <a:prstClr val="black"/>
                </a:solidFill>
                <a:latin typeface="Arial"/>
                <a:cs typeface="Arial"/>
              </a:rPr>
              <a:t>perception</a:t>
            </a:r>
            <a:r>
              <a:rPr sz="1333" spc="-40" dirty="0">
                <a:solidFill>
                  <a:prstClr val="black"/>
                </a:solidFill>
                <a:latin typeface="Arial"/>
                <a:cs typeface="Arial"/>
              </a:rPr>
              <a:t> </a:t>
            </a:r>
            <a:r>
              <a:rPr sz="1333" dirty="0">
                <a:solidFill>
                  <a:prstClr val="black"/>
                </a:solidFill>
                <a:latin typeface="Arial"/>
                <a:cs typeface="Arial"/>
              </a:rPr>
              <a:t>discrepancy（食い違い、相違）</a:t>
            </a:r>
          </a:p>
          <a:p>
            <a:pPr marL="33866" defTabSz="1219170"/>
            <a:r>
              <a:rPr sz="1333" dirty="0">
                <a:solidFill>
                  <a:prstClr val="black"/>
                </a:solidFill>
                <a:latin typeface="Arial"/>
                <a:cs typeface="Arial"/>
              </a:rPr>
              <a:t>- hardware</a:t>
            </a:r>
            <a:r>
              <a:rPr sz="1333" spc="-133" dirty="0">
                <a:solidFill>
                  <a:prstClr val="black"/>
                </a:solidFill>
                <a:latin typeface="Arial"/>
                <a:cs typeface="Arial"/>
              </a:rPr>
              <a:t> </a:t>
            </a:r>
            <a:r>
              <a:rPr sz="1333" dirty="0">
                <a:solidFill>
                  <a:prstClr val="black"/>
                </a:solidFill>
                <a:latin typeface="Arial"/>
                <a:cs typeface="Arial"/>
              </a:rPr>
              <a:t>issue </a:t>
            </a:r>
          </a:p>
          <a:p>
            <a:pPr marL="33866" defTabSz="1219170"/>
            <a:r>
              <a:rPr sz="1333" dirty="0">
                <a:solidFill>
                  <a:prstClr val="black"/>
                </a:solidFill>
                <a:latin typeface="Arial"/>
                <a:cs typeface="Arial"/>
              </a:rPr>
              <a:t>- software</a:t>
            </a:r>
            <a:r>
              <a:rPr sz="1333" spc="-133" dirty="0">
                <a:solidFill>
                  <a:prstClr val="black"/>
                </a:solidFill>
                <a:latin typeface="Arial"/>
                <a:cs typeface="Arial"/>
              </a:rPr>
              <a:t> </a:t>
            </a:r>
            <a:r>
              <a:rPr sz="1333" dirty="0">
                <a:solidFill>
                  <a:prstClr val="black"/>
                </a:solidFill>
                <a:latin typeface="Arial"/>
                <a:cs typeface="Arial"/>
              </a:rPr>
              <a:t>issue </a:t>
            </a:r>
          </a:p>
          <a:p>
            <a:pPr marL="33866" defTabSz="1219170"/>
            <a:r>
              <a:rPr sz="1333" dirty="0">
                <a:solidFill>
                  <a:prstClr val="black"/>
                </a:solidFill>
                <a:latin typeface="Arial"/>
                <a:cs typeface="Arial"/>
              </a:rPr>
              <a:t>- behavior</a:t>
            </a:r>
            <a:r>
              <a:rPr sz="1333" spc="-7" dirty="0">
                <a:solidFill>
                  <a:prstClr val="black"/>
                </a:solidFill>
                <a:latin typeface="Arial"/>
                <a:cs typeface="Arial"/>
              </a:rPr>
              <a:t> </a:t>
            </a:r>
            <a:r>
              <a:rPr sz="1333" dirty="0">
                <a:solidFill>
                  <a:prstClr val="black"/>
                </a:solidFill>
                <a:latin typeface="Arial"/>
                <a:cs typeface="Arial"/>
              </a:rPr>
              <a:t>predictions </a:t>
            </a:r>
          </a:p>
          <a:p>
            <a:pPr marL="33866" marR="23706" defTabSz="1219170"/>
            <a:r>
              <a:rPr sz="1333" dirty="0">
                <a:solidFill>
                  <a:prstClr val="black"/>
                </a:solidFill>
                <a:latin typeface="Arial"/>
                <a:cs typeface="Arial"/>
              </a:rPr>
              <a:t>-</a:t>
            </a:r>
            <a:r>
              <a:rPr sz="1333" spc="-20" dirty="0">
                <a:solidFill>
                  <a:prstClr val="black"/>
                </a:solidFill>
                <a:latin typeface="Arial"/>
                <a:cs typeface="Arial"/>
              </a:rPr>
              <a:t> </a:t>
            </a:r>
            <a:r>
              <a:rPr sz="1333" dirty="0" err="1">
                <a:solidFill>
                  <a:prstClr val="black"/>
                </a:solidFill>
                <a:latin typeface="Arial"/>
                <a:cs typeface="Arial"/>
              </a:rPr>
              <a:t>reckless（</a:t>
            </a:r>
            <a:r>
              <a:rPr sz="1333" dirty="0" err="1" smtClean="0">
                <a:solidFill>
                  <a:prstClr val="black"/>
                </a:solidFill>
                <a:latin typeface="Arial"/>
                <a:cs typeface="Arial"/>
              </a:rPr>
              <a:t>無謀</a:t>
            </a:r>
            <a:r>
              <a:rPr lang="ja-JP" altLang="en-US" sz="1333" dirty="0" err="1" smtClean="0">
                <a:solidFill>
                  <a:prstClr val="black"/>
                </a:solidFill>
                <a:latin typeface="Arial"/>
                <a:cs typeface="Arial"/>
              </a:rPr>
              <a:t>、</a:t>
            </a:r>
            <a:r>
              <a:rPr sz="1333" dirty="0" err="1" smtClean="0">
                <a:solidFill>
                  <a:prstClr val="black"/>
                </a:solidFill>
                <a:latin typeface="Arial"/>
                <a:cs typeface="Arial"/>
              </a:rPr>
              <a:t>むぼう</a:t>
            </a:r>
            <a:r>
              <a:rPr lang="en-US" sz="1333" dirty="0" smtClean="0">
                <a:solidFill>
                  <a:prstClr val="black"/>
                </a:solidFill>
                <a:latin typeface="Arial"/>
                <a:cs typeface="Arial"/>
              </a:rPr>
              <a:t>: </a:t>
            </a:r>
            <a:r>
              <a:rPr sz="1333" dirty="0" smtClean="0">
                <a:solidFill>
                  <a:prstClr val="black"/>
                </a:solidFill>
                <a:latin typeface="Arial"/>
                <a:cs typeface="Arial"/>
              </a:rPr>
              <a:t>doing</a:t>
            </a:r>
            <a:r>
              <a:rPr sz="1333" spc="-20" dirty="0" smtClean="0">
                <a:solidFill>
                  <a:prstClr val="black"/>
                </a:solidFill>
                <a:latin typeface="Arial"/>
                <a:cs typeface="Arial"/>
              </a:rPr>
              <a:t> </a:t>
            </a:r>
            <a:r>
              <a:rPr sz="1333" dirty="0" smtClean="0">
                <a:solidFill>
                  <a:prstClr val="black"/>
                </a:solidFill>
                <a:latin typeface="Arial"/>
                <a:cs typeface="Arial"/>
              </a:rPr>
              <a:t>something</a:t>
            </a:r>
            <a:r>
              <a:rPr lang="en-US" sz="1333" dirty="0" smtClean="0">
                <a:solidFill>
                  <a:prstClr val="black"/>
                </a:solidFill>
                <a:latin typeface="Arial"/>
                <a:cs typeface="Arial"/>
              </a:rPr>
              <a:t> dangerous</a:t>
            </a:r>
            <a:r>
              <a:rPr sz="1333" dirty="0" smtClean="0">
                <a:solidFill>
                  <a:prstClr val="black"/>
                </a:solidFill>
                <a:latin typeface="Arial"/>
                <a:cs typeface="Arial"/>
              </a:rPr>
              <a:t> and </a:t>
            </a:r>
            <a:r>
              <a:rPr sz="1333" dirty="0">
                <a:solidFill>
                  <a:prstClr val="black"/>
                </a:solidFill>
                <a:latin typeface="Arial"/>
                <a:cs typeface="Arial"/>
              </a:rPr>
              <a:t>not worrying about the risks and the  possible results） road user (1</a:t>
            </a:r>
            <a:r>
              <a:rPr sz="1333" spc="-40" dirty="0">
                <a:solidFill>
                  <a:prstClr val="black"/>
                </a:solidFill>
                <a:latin typeface="Arial"/>
                <a:cs typeface="Arial"/>
              </a:rPr>
              <a:t> </a:t>
            </a:r>
            <a:r>
              <a:rPr sz="1333" dirty="0">
                <a:solidFill>
                  <a:prstClr val="black"/>
                </a:solidFill>
                <a:latin typeface="Arial"/>
                <a:cs typeface="Arial"/>
              </a:rPr>
              <a:t>case)</a:t>
            </a:r>
          </a:p>
          <a:p>
            <a:pPr marL="33866" defTabSz="1219170">
              <a:lnSpc>
                <a:spcPts val="800"/>
              </a:lnSpc>
            </a:pPr>
            <a:r>
              <a:rPr sz="1333" dirty="0">
                <a:solidFill>
                  <a:prstClr val="black"/>
                </a:solidFill>
                <a:latin typeface="Arial"/>
                <a:cs typeface="Arial"/>
              </a:rPr>
              <a:t> </a:t>
            </a:r>
          </a:p>
        </p:txBody>
      </p:sp>
      <p:cxnSp>
        <p:nvCxnSpPr>
          <p:cNvPr id="9" name="直線矢印コネクタ 8"/>
          <p:cNvCxnSpPr>
            <a:stCxn id="5" idx="3"/>
            <a:endCxn id="7" idx="1"/>
          </p:cNvCxnSpPr>
          <p:nvPr/>
        </p:nvCxnSpPr>
        <p:spPr>
          <a:xfrm>
            <a:off x="3514831" y="3450797"/>
            <a:ext cx="3367592" cy="6209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780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2561167" cy="571096"/>
          </a:xfrm>
          <a:prstGeom prst="rect">
            <a:avLst/>
          </a:prstGeom>
        </p:spPr>
        <p:txBody>
          <a:bodyPr vert="horz" wrap="square" lIns="0" tIns="16933" rIns="0" bIns="0" rtlCol="0">
            <a:spAutoFit/>
          </a:bodyPr>
          <a:lstStyle/>
          <a:p>
            <a:pPr marL="16933">
              <a:spcBef>
                <a:spcPts val="133"/>
              </a:spcBef>
            </a:pPr>
            <a:r>
              <a:rPr dirty="0"/>
              <a:t>The</a:t>
            </a:r>
            <a:r>
              <a:rPr spc="-100" dirty="0"/>
              <a:t> </a:t>
            </a:r>
            <a:r>
              <a:rPr spc="-7" dirty="0"/>
              <a:t>Dilemma</a:t>
            </a:r>
          </a:p>
        </p:txBody>
      </p:sp>
      <p:sp>
        <p:nvSpPr>
          <p:cNvPr id="3" name="object 3"/>
          <p:cNvSpPr txBox="1"/>
          <p:nvPr/>
        </p:nvSpPr>
        <p:spPr>
          <a:xfrm>
            <a:off x="527214" y="1518785"/>
            <a:ext cx="7796953" cy="3673612"/>
          </a:xfrm>
          <a:prstGeom prst="rect">
            <a:avLst/>
          </a:prstGeom>
        </p:spPr>
        <p:txBody>
          <a:bodyPr vert="horz" wrap="square" lIns="0" tIns="16933" rIns="0" bIns="0" rtlCol="0">
            <a:spAutoFit/>
          </a:bodyPr>
          <a:lstStyle/>
          <a:p>
            <a:pPr marL="303098" marR="6773" indent="-286165" defTabSz="1219170">
              <a:spcBef>
                <a:spcPts val="133"/>
              </a:spcBef>
              <a:buFont typeface="Arial"/>
              <a:buChar char="•"/>
              <a:tabLst>
                <a:tab pos="303098" algn="l"/>
              </a:tabLst>
            </a:pPr>
            <a:r>
              <a:rPr sz="2667" b="1" spc="-7" dirty="0">
                <a:solidFill>
                  <a:srgbClr val="002060"/>
                </a:solidFill>
                <a:latin typeface="Times New Roman"/>
                <a:cs typeface="Times New Roman"/>
              </a:rPr>
              <a:t>Question</a:t>
            </a:r>
            <a:r>
              <a:rPr sz="2667" spc="-7" dirty="0">
                <a:solidFill>
                  <a:srgbClr val="002060"/>
                </a:solidFill>
                <a:latin typeface="Times New Roman"/>
                <a:cs typeface="Times New Roman"/>
              </a:rPr>
              <a:t>: </a:t>
            </a:r>
            <a:r>
              <a:rPr sz="2667" dirty="0">
                <a:solidFill>
                  <a:srgbClr val="002060"/>
                </a:solidFill>
                <a:latin typeface="Times New Roman"/>
                <a:cs typeface="Times New Roman"/>
              </a:rPr>
              <a:t>How </a:t>
            </a:r>
            <a:r>
              <a:rPr sz="2667" spc="-7" dirty="0">
                <a:solidFill>
                  <a:srgbClr val="002060"/>
                </a:solidFill>
                <a:latin typeface="Times New Roman"/>
                <a:cs typeface="Times New Roman"/>
              </a:rPr>
              <a:t>many </a:t>
            </a:r>
            <a:r>
              <a:rPr sz="2667" spc="-13" dirty="0">
                <a:solidFill>
                  <a:srgbClr val="002060"/>
                </a:solidFill>
                <a:latin typeface="Times New Roman"/>
                <a:cs typeface="Times New Roman"/>
              </a:rPr>
              <a:t>miles </a:t>
            </a:r>
            <a:r>
              <a:rPr sz="2667" spc="-7" dirty="0">
                <a:solidFill>
                  <a:srgbClr val="002060"/>
                </a:solidFill>
                <a:latin typeface="Times New Roman"/>
                <a:cs typeface="Times New Roman"/>
              </a:rPr>
              <a:t>(years) would autonomous  vehicles have to </a:t>
            </a:r>
            <a:r>
              <a:rPr sz="2667" dirty="0">
                <a:solidFill>
                  <a:srgbClr val="002060"/>
                </a:solidFill>
                <a:latin typeface="Times New Roman"/>
                <a:cs typeface="Times New Roman"/>
              </a:rPr>
              <a:t>be </a:t>
            </a:r>
            <a:r>
              <a:rPr sz="2667" spc="-7" dirty="0">
                <a:solidFill>
                  <a:srgbClr val="002060"/>
                </a:solidFill>
                <a:latin typeface="Times New Roman"/>
                <a:cs typeface="Times New Roman"/>
              </a:rPr>
              <a:t>driven to demonstrate with </a:t>
            </a:r>
            <a:r>
              <a:rPr sz="2667" dirty="0">
                <a:solidFill>
                  <a:srgbClr val="002060"/>
                </a:solidFill>
                <a:latin typeface="Times New Roman"/>
                <a:cs typeface="Times New Roman"/>
              </a:rPr>
              <a:t>95%  </a:t>
            </a:r>
            <a:r>
              <a:rPr sz="2667" spc="-7" dirty="0">
                <a:solidFill>
                  <a:srgbClr val="002060"/>
                </a:solidFill>
                <a:latin typeface="Times New Roman"/>
                <a:cs typeface="Times New Roman"/>
              </a:rPr>
              <a:t>confidence their failure rate to within </a:t>
            </a:r>
            <a:r>
              <a:rPr sz="2667" dirty="0">
                <a:solidFill>
                  <a:srgbClr val="002060"/>
                </a:solidFill>
                <a:latin typeface="Times New Roman"/>
                <a:cs typeface="Times New Roman"/>
              </a:rPr>
              <a:t>20% of </a:t>
            </a:r>
            <a:r>
              <a:rPr sz="2667" spc="-7" dirty="0">
                <a:solidFill>
                  <a:srgbClr val="002060"/>
                </a:solidFill>
                <a:latin typeface="Times New Roman"/>
                <a:cs typeface="Times New Roman"/>
              </a:rPr>
              <a:t>the true  rate </a:t>
            </a:r>
            <a:r>
              <a:rPr sz="2667" dirty="0">
                <a:solidFill>
                  <a:srgbClr val="002060"/>
                </a:solidFill>
                <a:latin typeface="Times New Roman"/>
                <a:cs typeface="Times New Roman"/>
              </a:rPr>
              <a:t>of 1 </a:t>
            </a:r>
            <a:r>
              <a:rPr sz="2667" spc="-13" dirty="0">
                <a:solidFill>
                  <a:srgbClr val="002060"/>
                </a:solidFill>
                <a:latin typeface="Times New Roman"/>
                <a:cs typeface="Times New Roman"/>
              </a:rPr>
              <a:t>fatality </a:t>
            </a:r>
            <a:r>
              <a:rPr sz="2667" spc="-7" dirty="0">
                <a:solidFill>
                  <a:srgbClr val="002060"/>
                </a:solidFill>
                <a:latin typeface="Times New Roman"/>
                <a:cs typeface="Times New Roman"/>
              </a:rPr>
              <a:t>per </a:t>
            </a:r>
            <a:r>
              <a:rPr sz="2667" dirty="0">
                <a:solidFill>
                  <a:srgbClr val="002060"/>
                </a:solidFill>
                <a:latin typeface="Times New Roman"/>
                <a:cs typeface="Times New Roman"/>
              </a:rPr>
              <a:t>146 </a:t>
            </a:r>
            <a:r>
              <a:rPr sz="2667" spc="-13" dirty="0">
                <a:solidFill>
                  <a:srgbClr val="002060"/>
                </a:solidFill>
                <a:latin typeface="Times New Roman"/>
                <a:cs typeface="Times New Roman"/>
              </a:rPr>
              <a:t>million</a:t>
            </a:r>
            <a:r>
              <a:rPr sz="2667" spc="-7" dirty="0">
                <a:solidFill>
                  <a:srgbClr val="002060"/>
                </a:solidFill>
                <a:latin typeface="Times New Roman"/>
                <a:cs typeface="Times New Roman"/>
              </a:rPr>
              <a:t> km?</a:t>
            </a:r>
            <a:endParaRPr sz="2667">
              <a:solidFill>
                <a:prstClr val="black"/>
              </a:solidFill>
              <a:latin typeface="Times New Roman"/>
              <a:cs typeface="Times New Roman"/>
            </a:endParaRPr>
          </a:p>
          <a:p>
            <a:pPr marL="303098" marR="863578" indent="-286165" defTabSz="1219170">
              <a:spcBef>
                <a:spcPts val="267"/>
              </a:spcBef>
              <a:buFont typeface="Arial"/>
              <a:buChar char="•"/>
              <a:tabLst>
                <a:tab pos="303098" algn="l"/>
              </a:tabLst>
            </a:pPr>
            <a:r>
              <a:rPr sz="2667" b="1" spc="-7" dirty="0">
                <a:solidFill>
                  <a:srgbClr val="002060"/>
                </a:solidFill>
                <a:latin typeface="Times New Roman"/>
                <a:cs typeface="Times New Roman"/>
              </a:rPr>
              <a:t>Answer</a:t>
            </a:r>
            <a:r>
              <a:rPr sz="2667" spc="-7" dirty="0">
                <a:solidFill>
                  <a:srgbClr val="002060"/>
                </a:solidFill>
                <a:latin typeface="Times New Roman"/>
                <a:cs typeface="Times New Roman"/>
              </a:rPr>
              <a:t>: </a:t>
            </a:r>
            <a:r>
              <a:rPr sz="2667" dirty="0">
                <a:solidFill>
                  <a:srgbClr val="002060"/>
                </a:solidFill>
                <a:latin typeface="Times New Roman"/>
                <a:cs typeface="Times New Roman"/>
              </a:rPr>
              <a:t>~400 </a:t>
            </a:r>
            <a:r>
              <a:rPr sz="2667" spc="-7" dirty="0">
                <a:solidFill>
                  <a:srgbClr val="002060"/>
                </a:solidFill>
                <a:latin typeface="Times New Roman"/>
                <a:cs typeface="Times New Roman"/>
              </a:rPr>
              <a:t>years, with </a:t>
            </a:r>
            <a:r>
              <a:rPr sz="2667" dirty="0">
                <a:solidFill>
                  <a:srgbClr val="002060"/>
                </a:solidFill>
                <a:latin typeface="Times New Roman"/>
                <a:cs typeface="Times New Roman"/>
              </a:rPr>
              <a:t>a </a:t>
            </a:r>
            <a:r>
              <a:rPr sz="2667" spc="-7" dirty="0">
                <a:solidFill>
                  <a:srgbClr val="002060"/>
                </a:solidFill>
                <a:latin typeface="Times New Roman"/>
                <a:cs typeface="Times New Roman"/>
              </a:rPr>
              <a:t>fleet </a:t>
            </a:r>
            <a:r>
              <a:rPr sz="2667" dirty="0">
                <a:solidFill>
                  <a:srgbClr val="002060"/>
                </a:solidFill>
                <a:latin typeface="Times New Roman"/>
                <a:cs typeface="Times New Roman"/>
              </a:rPr>
              <a:t>of 100 </a:t>
            </a:r>
            <a:r>
              <a:rPr sz="2667" spc="-7" dirty="0">
                <a:solidFill>
                  <a:srgbClr val="002060"/>
                </a:solidFill>
                <a:latin typeface="Times New Roman"/>
                <a:cs typeface="Times New Roman"/>
              </a:rPr>
              <a:t>vehicles  </a:t>
            </a:r>
            <a:r>
              <a:rPr sz="2667" spc="-13" dirty="0">
                <a:solidFill>
                  <a:srgbClr val="002060"/>
                </a:solidFill>
                <a:latin typeface="Times New Roman"/>
                <a:cs typeface="Times New Roman"/>
              </a:rPr>
              <a:t>travelling </a:t>
            </a:r>
            <a:r>
              <a:rPr sz="2667" spc="-7" dirty="0">
                <a:solidFill>
                  <a:srgbClr val="002060"/>
                </a:solidFill>
                <a:latin typeface="Times New Roman"/>
                <a:cs typeface="Times New Roman"/>
              </a:rPr>
              <a:t>all the </a:t>
            </a:r>
            <a:r>
              <a:rPr sz="2667" spc="-13" dirty="0">
                <a:solidFill>
                  <a:srgbClr val="002060"/>
                </a:solidFill>
                <a:latin typeface="Times New Roman"/>
                <a:cs typeface="Times New Roman"/>
              </a:rPr>
              <a:t>time </a:t>
            </a:r>
            <a:r>
              <a:rPr sz="2667" spc="-7" dirty="0">
                <a:solidFill>
                  <a:srgbClr val="002060"/>
                </a:solidFill>
                <a:latin typeface="Times New Roman"/>
                <a:cs typeface="Times New Roman"/>
              </a:rPr>
              <a:t>(total </a:t>
            </a:r>
            <a:r>
              <a:rPr sz="2667" dirty="0">
                <a:solidFill>
                  <a:srgbClr val="002060"/>
                </a:solidFill>
                <a:latin typeface="Times New Roman"/>
                <a:cs typeface="Times New Roman"/>
              </a:rPr>
              <a:t>~8 </a:t>
            </a:r>
            <a:r>
              <a:rPr sz="2667" spc="-13" dirty="0">
                <a:solidFill>
                  <a:srgbClr val="002060"/>
                </a:solidFill>
                <a:latin typeface="Times New Roman"/>
                <a:cs typeface="Times New Roman"/>
              </a:rPr>
              <a:t>billion</a:t>
            </a:r>
            <a:r>
              <a:rPr sz="2667" spc="13" dirty="0">
                <a:solidFill>
                  <a:srgbClr val="002060"/>
                </a:solidFill>
                <a:latin typeface="Times New Roman"/>
                <a:cs typeface="Times New Roman"/>
              </a:rPr>
              <a:t> </a:t>
            </a:r>
            <a:r>
              <a:rPr sz="2667" spc="-13" dirty="0">
                <a:solidFill>
                  <a:srgbClr val="002060"/>
                </a:solidFill>
                <a:latin typeface="Times New Roman"/>
                <a:cs typeface="Times New Roman"/>
              </a:rPr>
              <a:t>miles)</a:t>
            </a:r>
            <a:endParaRPr sz="2667">
              <a:solidFill>
                <a:prstClr val="black"/>
              </a:solidFill>
              <a:latin typeface="Times New Roman"/>
              <a:cs typeface="Times New Roman"/>
            </a:endParaRPr>
          </a:p>
          <a:p>
            <a:pPr defTabSz="1219170">
              <a:spcBef>
                <a:spcPts val="33"/>
              </a:spcBef>
            </a:pPr>
            <a:endParaRPr sz="3200">
              <a:solidFill>
                <a:prstClr val="black"/>
              </a:solidFill>
              <a:latin typeface="Times New Roman"/>
              <a:cs typeface="Times New Roman"/>
            </a:endParaRPr>
          </a:p>
          <a:p>
            <a:pPr marL="777221" marR="461422" indent="-287859" defTabSz="1219170">
              <a:lnSpc>
                <a:spcPct val="100699"/>
              </a:lnSpc>
            </a:pPr>
            <a:r>
              <a:rPr sz="2133" dirty="0">
                <a:solidFill>
                  <a:srgbClr val="002060"/>
                </a:solidFill>
                <a:latin typeface="Courier New"/>
                <a:cs typeface="Courier New"/>
              </a:rPr>
              <a:t>o</a:t>
            </a:r>
            <a:r>
              <a:rPr sz="2133" spc="-393" dirty="0">
                <a:solidFill>
                  <a:srgbClr val="002060"/>
                </a:solidFill>
                <a:latin typeface="Courier New"/>
                <a:cs typeface="Courier New"/>
              </a:rPr>
              <a:t> </a:t>
            </a:r>
            <a:r>
              <a:rPr sz="2133" spc="-7" dirty="0">
                <a:solidFill>
                  <a:srgbClr val="002060"/>
                </a:solidFill>
                <a:latin typeface="Times New Roman"/>
                <a:cs typeface="Times New Roman"/>
              </a:rPr>
              <a:t>[How </a:t>
            </a:r>
            <a:r>
              <a:rPr sz="2133" dirty="0">
                <a:solidFill>
                  <a:srgbClr val="002060"/>
                </a:solidFill>
                <a:latin typeface="Times New Roman"/>
                <a:cs typeface="Times New Roman"/>
              </a:rPr>
              <a:t>Many Miles of Driving </a:t>
            </a:r>
            <a:r>
              <a:rPr sz="2133" spc="-33" dirty="0">
                <a:solidFill>
                  <a:srgbClr val="002060"/>
                </a:solidFill>
                <a:latin typeface="Times New Roman"/>
                <a:cs typeface="Times New Roman"/>
              </a:rPr>
              <a:t>Would </a:t>
            </a:r>
            <a:r>
              <a:rPr sz="2133" dirty="0">
                <a:solidFill>
                  <a:srgbClr val="002060"/>
                </a:solidFill>
                <a:latin typeface="Times New Roman"/>
                <a:cs typeface="Times New Roman"/>
              </a:rPr>
              <a:t>It </a:t>
            </a:r>
            <a:r>
              <a:rPr sz="2133" spc="-40" dirty="0">
                <a:solidFill>
                  <a:srgbClr val="002060"/>
                </a:solidFill>
                <a:latin typeface="Times New Roman"/>
                <a:cs typeface="Times New Roman"/>
              </a:rPr>
              <a:t>Take </a:t>
            </a:r>
            <a:r>
              <a:rPr sz="2133" dirty="0">
                <a:solidFill>
                  <a:srgbClr val="002060"/>
                </a:solidFill>
                <a:latin typeface="Times New Roman"/>
                <a:cs typeface="Times New Roman"/>
              </a:rPr>
              <a:t>to Demonstrate  Autonomous </a:t>
            </a:r>
            <a:r>
              <a:rPr sz="2133" spc="-33" dirty="0">
                <a:solidFill>
                  <a:srgbClr val="002060"/>
                </a:solidFill>
                <a:latin typeface="Times New Roman"/>
                <a:cs typeface="Times New Roman"/>
              </a:rPr>
              <a:t>Vehicle </a:t>
            </a:r>
            <a:r>
              <a:rPr sz="2133" dirty="0">
                <a:solidFill>
                  <a:srgbClr val="002060"/>
                </a:solidFill>
                <a:latin typeface="Times New Roman"/>
                <a:cs typeface="Times New Roman"/>
              </a:rPr>
              <a:t>Reliability? (Kalra et al., 2016)</a:t>
            </a:r>
            <a:r>
              <a:rPr sz="2133" spc="-40" dirty="0">
                <a:solidFill>
                  <a:srgbClr val="002060"/>
                </a:solidFill>
                <a:latin typeface="Times New Roman"/>
                <a:cs typeface="Times New Roman"/>
              </a:rPr>
              <a:t> </a:t>
            </a:r>
            <a:r>
              <a:rPr sz="2133" dirty="0">
                <a:solidFill>
                  <a:srgbClr val="002060"/>
                </a:solidFill>
                <a:latin typeface="Times New Roman"/>
                <a:cs typeface="Times New Roman"/>
              </a:rPr>
              <a:t>]</a:t>
            </a:r>
            <a:endParaRPr sz="2133">
              <a:solidFill>
                <a:prstClr val="black"/>
              </a:solidFill>
              <a:latin typeface="Times New Roman"/>
              <a:cs typeface="Times New Roman"/>
            </a:endParaRPr>
          </a:p>
        </p:txBody>
      </p:sp>
    </p:spTree>
    <p:extLst>
      <p:ext uri="{BB962C8B-B14F-4D97-AF65-F5344CB8AC3E}">
        <p14:creationId xmlns:p14="http://schemas.microsoft.com/office/powerpoint/2010/main" val="499517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467" y="0"/>
            <a:ext cx="12208933" cy="544846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422227" y="5761409"/>
            <a:ext cx="3586007" cy="671732"/>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510733" y="5729467"/>
            <a:ext cx="4409264" cy="711200"/>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p:nvPr/>
        </p:nvSpPr>
        <p:spPr>
          <a:xfrm>
            <a:off x="527194" y="3189536"/>
            <a:ext cx="1704340" cy="263320"/>
          </a:xfrm>
          <a:prstGeom prst="rect">
            <a:avLst/>
          </a:prstGeom>
        </p:spPr>
        <p:txBody>
          <a:bodyPr vert="horz" wrap="square" lIns="0" tIns="16933" rIns="0" bIns="0" rtlCol="0">
            <a:spAutoFit/>
          </a:bodyPr>
          <a:lstStyle/>
          <a:p>
            <a:pPr marL="16933" defTabSz="1219170">
              <a:spcBef>
                <a:spcPts val="133"/>
              </a:spcBef>
            </a:pPr>
            <a:r>
              <a:rPr sz="1600" b="1" spc="-7" dirty="0">
                <a:solidFill>
                  <a:srgbClr val="4A66AC"/>
                </a:solidFill>
                <a:latin typeface="Times New Roman"/>
                <a:cs typeface="Times New Roman"/>
              </a:rPr>
              <a:t>Module </a:t>
            </a:r>
            <a:r>
              <a:rPr sz="1600" b="1" dirty="0">
                <a:solidFill>
                  <a:srgbClr val="4A66AC"/>
                </a:solidFill>
                <a:latin typeface="Times New Roman"/>
                <a:cs typeface="Times New Roman"/>
              </a:rPr>
              <a:t>3, </a:t>
            </a:r>
            <a:r>
              <a:rPr sz="1600" b="1" spc="-7" dirty="0">
                <a:solidFill>
                  <a:srgbClr val="4A66AC"/>
                </a:solidFill>
                <a:latin typeface="Times New Roman"/>
                <a:cs typeface="Times New Roman"/>
              </a:rPr>
              <a:t>Lesson</a:t>
            </a:r>
            <a:r>
              <a:rPr sz="1600" b="1" spc="-80" dirty="0">
                <a:solidFill>
                  <a:srgbClr val="4A66AC"/>
                </a:solidFill>
                <a:latin typeface="Times New Roman"/>
                <a:cs typeface="Times New Roman"/>
              </a:rPr>
              <a:t> </a:t>
            </a:r>
            <a:r>
              <a:rPr sz="1600" b="1" dirty="0">
                <a:solidFill>
                  <a:srgbClr val="4A66AC"/>
                </a:solidFill>
                <a:latin typeface="Times New Roman"/>
                <a:cs typeface="Times New Roman"/>
              </a:rPr>
              <a:t>1</a:t>
            </a:r>
            <a:endParaRPr sz="1600">
              <a:solidFill>
                <a:prstClr val="black"/>
              </a:solidFill>
              <a:latin typeface="Times New Roman"/>
              <a:cs typeface="Times New Roman"/>
            </a:endParaRPr>
          </a:p>
        </p:txBody>
      </p:sp>
      <p:sp>
        <p:nvSpPr>
          <p:cNvPr id="6" name="object 6"/>
          <p:cNvSpPr txBox="1">
            <a:spLocks noGrp="1"/>
          </p:cNvSpPr>
          <p:nvPr>
            <p:ph type="title"/>
          </p:nvPr>
        </p:nvSpPr>
        <p:spPr>
          <a:xfrm>
            <a:off x="527213" y="1954411"/>
            <a:ext cx="6256867" cy="571096"/>
          </a:xfrm>
          <a:prstGeom prst="rect">
            <a:avLst/>
          </a:prstGeom>
        </p:spPr>
        <p:txBody>
          <a:bodyPr vert="horz" wrap="square" lIns="0" tIns="16933" rIns="0" bIns="0" rtlCol="0">
            <a:spAutoFit/>
          </a:bodyPr>
          <a:lstStyle/>
          <a:p>
            <a:pPr marL="16933">
              <a:spcBef>
                <a:spcPts val="133"/>
              </a:spcBef>
            </a:pPr>
            <a:r>
              <a:rPr sz="3600" b="0" spc="-7" dirty="0">
                <a:solidFill>
                  <a:srgbClr val="FFFFFF"/>
                </a:solidFill>
              </a:rPr>
              <a:t>Safety Assurance </a:t>
            </a:r>
            <a:r>
              <a:rPr sz="3600" b="0" dirty="0">
                <a:solidFill>
                  <a:srgbClr val="FFFFFF"/>
                </a:solidFill>
              </a:rPr>
              <a:t>for </a:t>
            </a:r>
            <a:r>
              <a:rPr sz="3600" b="0" spc="-7" dirty="0">
                <a:solidFill>
                  <a:srgbClr val="FFFFFF"/>
                </a:solidFill>
              </a:rPr>
              <a:t>Self</a:t>
            </a:r>
            <a:r>
              <a:rPr sz="3600" b="0" dirty="0">
                <a:solidFill>
                  <a:srgbClr val="FFFFFF"/>
                </a:solidFill>
              </a:rPr>
              <a:t> </a:t>
            </a:r>
            <a:r>
              <a:rPr sz="3600" b="0" spc="-7" dirty="0">
                <a:solidFill>
                  <a:srgbClr val="FFFFFF"/>
                </a:solidFill>
              </a:rPr>
              <a:t>Driving</a:t>
            </a:r>
            <a:endParaRPr sz="3600"/>
          </a:p>
        </p:txBody>
      </p:sp>
    </p:spTree>
    <p:extLst>
      <p:ext uri="{BB962C8B-B14F-4D97-AF65-F5344CB8AC3E}">
        <p14:creationId xmlns:p14="http://schemas.microsoft.com/office/powerpoint/2010/main" val="3840507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1811867" cy="571096"/>
          </a:xfrm>
          <a:prstGeom prst="rect">
            <a:avLst/>
          </a:prstGeom>
        </p:spPr>
        <p:txBody>
          <a:bodyPr vert="horz" wrap="square" lIns="0" tIns="16933" rIns="0" bIns="0" rtlCol="0">
            <a:spAutoFit/>
          </a:bodyPr>
          <a:lstStyle/>
          <a:p>
            <a:pPr marL="16933">
              <a:spcBef>
                <a:spcPts val="133"/>
              </a:spcBef>
            </a:pPr>
            <a:r>
              <a:rPr spc="-7" dirty="0"/>
              <a:t>S</a:t>
            </a:r>
            <a:r>
              <a:rPr dirty="0"/>
              <a:t>u</a:t>
            </a:r>
            <a:r>
              <a:rPr spc="-7" dirty="0"/>
              <a:t>mm</a:t>
            </a:r>
            <a:r>
              <a:rPr dirty="0"/>
              <a:t>ary</a:t>
            </a:r>
          </a:p>
        </p:txBody>
      </p:sp>
      <p:sp>
        <p:nvSpPr>
          <p:cNvPr id="3" name="object 3"/>
          <p:cNvSpPr txBox="1"/>
          <p:nvPr/>
        </p:nvSpPr>
        <p:spPr>
          <a:xfrm>
            <a:off x="527214" y="1476453"/>
            <a:ext cx="6356773" cy="2006469"/>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Industry perspectives</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33" dirty="0">
                <a:solidFill>
                  <a:srgbClr val="002060"/>
                </a:solidFill>
                <a:latin typeface="Times New Roman"/>
                <a:cs typeface="Times New Roman"/>
              </a:rPr>
              <a:t>Waymo </a:t>
            </a:r>
            <a:r>
              <a:rPr sz="2133" dirty="0">
                <a:solidFill>
                  <a:srgbClr val="002060"/>
                </a:solidFill>
                <a:latin typeface="Times New Roman"/>
                <a:cs typeface="Times New Roman"/>
              </a:rPr>
              <a:t>- 5 safety levels, processes, testing</a:t>
            </a:r>
            <a:endParaRPr sz="2133">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spc="-7" dirty="0">
                <a:solidFill>
                  <a:srgbClr val="002060"/>
                </a:solidFill>
                <a:latin typeface="Times New Roman"/>
                <a:cs typeface="Times New Roman"/>
              </a:rPr>
              <a:t>GM </a:t>
            </a:r>
            <a:r>
              <a:rPr sz="2133" dirty="0">
                <a:solidFill>
                  <a:srgbClr val="002060"/>
                </a:solidFill>
                <a:latin typeface="Times New Roman"/>
                <a:cs typeface="Times New Roman"/>
              </a:rPr>
              <a:t>- iterative design, processes,</a:t>
            </a:r>
            <a:r>
              <a:rPr sz="2133" spc="-13" dirty="0">
                <a:solidFill>
                  <a:srgbClr val="002060"/>
                </a:solidFill>
                <a:latin typeface="Times New Roman"/>
                <a:cs typeface="Times New Roman"/>
              </a:rPr>
              <a:t> </a:t>
            </a:r>
            <a:r>
              <a:rPr sz="2133" dirty="0">
                <a:solidFill>
                  <a:srgbClr val="002060"/>
                </a:solidFill>
                <a:latin typeface="Times New Roman"/>
                <a:cs typeface="Times New Roman"/>
              </a:rPr>
              <a:t>testing</a:t>
            </a:r>
            <a:endParaRPr sz="2133">
              <a:solidFill>
                <a:prstClr val="black"/>
              </a:solidFill>
              <a:latin typeface="Times New Roman"/>
              <a:cs typeface="Times New Roman"/>
            </a:endParaRPr>
          </a:p>
          <a:p>
            <a:pPr marL="303098" indent="-286165" defTabSz="1219170">
              <a:spcBef>
                <a:spcPts val="240"/>
              </a:spcBef>
              <a:buFont typeface="Arial"/>
              <a:buChar char="•"/>
              <a:tabLst>
                <a:tab pos="303098" algn="l"/>
              </a:tabLst>
            </a:pPr>
            <a:r>
              <a:rPr sz="2667" spc="-7" dirty="0">
                <a:solidFill>
                  <a:srgbClr val="002060"/>
                </a:solidFill>
                <a:latin typeface="Times New Roman"/>
                <a:cs typeface="Times New Roman"/>
              </a:rPr>
              <a:t>Data driven safety</a:t>
            </a:r>
            <a:endParaRPr sz="2667">
              <a:solidFill>
                <a:prstClr val="black"/>
              </a:solidFill>
              <a:latin typeface="Times New Roman"/>
              <a:cs typeface="Times New Roman"/>
            </a:endParaRPr>
          </a:p>
          <a:p>
            <a:pPr marL="777221" lvl="1" indent="-287859" defTabSz="1219170">
              <a:spcBef>
                <a:spcPts val="313"/>
              </a:spcBef>
              <a:buFont typeface="Courier New"/>
              <a:buChar char="o"/>
              <a:tabLst>
                <a:tab pos="777221" algn="l"/>
              </a:tabLst>
            </a:pPr>
            <a:r>
              <a:rPr sz="2133" dirty="0">
                <a:solidFill>
                  <a:srgbClr val="002060"/>
                </a:solidFill>
                <a:latin typeface="Times New Roman"/>
                <a:cs typeface="Times New Roman"/>
              </a:rPr>
              <a:t>Disengagement rates and road testing</a:t>
            </a:r>
            <a:r>
              <a:rPr sz="2133" spc="-73" dirty="0">
                <a:solidFill>
                  <a:srgbClr val="002060"/>
                </a:solidFill>
                <a:latin typeface="Times New Roman"/>
                <a:cs typeface="Times New Roman"/>
              </a:rPr>
              <a:t> </a:t>
            </a:r>
            <a:r>
              <a:rPr sz="2133" dirty="0">
                <a:solidFill>
                  <a:srgbClr val="002060"/>
                </a:solidFill>
                <a:latin typeface="Times New Roman"/>
                <a:cs typeface="Times New Roman"/>
              </a:rPr>
              <a:t>requirements</a:t>
            </a:r>
            <a:endParaRPr sz="2133">
              <a:solidFill>
                <a:prstClr val="black"/>
              </a:solidFill>
              <a:latin typeface="Times New Roman"/>
              <a:cs typeface="Times New Roman"/>
            </a:endParaRPr>
          </a:p>
        </p:txBody>
      </p:sp>
      <p:sp>
        <p:nvSpPr>
          <p:cNvPr id="5" name="object 5"/>
          <p:cNvSpPr txBox="1"/>
          <p:nvPr/>
        </p:nvSpPr>
        <p:spPr>
          <a:xfrm>
            <a:off x="8737600" y="975851"/>
            <a:ext cx="3454400" cy="2135627"/>
          </a:xfrm>
          <a:prstGeom prst="rect">
            <a:avLst/>
          </a:prstGeom>
          <a:ln w="12700">
            <a:solidFill>
              <a:srgbClr val="000000"/>
            </a:solidFill>
          </a:ln>
        </p:spPr>
        <p:txBody>
          <a:bodyPr vert="horz" wrap="square" lIns="0" tIns="67733" rIns="0" bIns="0" rtlCol="0">
            <a:spAutoFit/>
          </a:bodyPr>
          <a:lstStyle/>
          <a:p>
            <a:pPr marL="33866" defTabSz="1219170">
              <a:spcBef>
                <a:spcPts val="533"/>
              </a:spcBef>
            </a:pPr>
            <a:r>
              <a:rPr lang="en-US" altLang="ja-JP" dirty="0" err="1"/>
              <a:t>Waymo</a:t>
            </a:r>
            <a:r>
              <a:rPr lang="en-US" altLang="ja-JP" dirty="0"/>
              <a:t> Safety Report </a:t>
            </a:r>
            <a:r>
              <a:rPr lang="en-US" altLang="ja-JP" u="sng" dirty="0"/>
              <a:t>https://waymo.com/safety/ </a:t>
            </a:r>
            <a:endParaRPr lang="en-US" altLang="ja-JP" u="sng" dirty="0" smtClean="0"/>
          </a:p>
          <a:p>
            <a:pPr marL="33866" defTabSz="1219170">
              <a:spcBef>
                <a:spcPts val="533"/>
              </a:spcBef>
            </a:pPr>
            <a:r>
              <a:rPr lang="en-US" altLang="ja-JP" dirty="0" smtClean="0"/>
              <a:t>GM </a:t>
            </a:r>
            <a:r>
              <a:rPr lang="en-US" altLang="ja-JP" dirty="0"/>
              <a:t>Safety Report </a:t>
            </a:r>
            <a:r>
              <a:rPr lang="en-US" altLang="ja-JP" u="sng" dirty="0"/>
              <a:t>https://www.gm.com/content/dam/company/docs/us/en/gmcom/gmsafetyreport.pdf </a:t>
            </a:r>
            <a:endParaRPr lang="en-US" altLang="ja-JP" u="sng" dirty="0" smtClean="0"/>
          </a:p>
          <a:p>
            <a:pPr marL="33866" defTabSz="1219170">
              <a:spcBef>
                <a:spcPts val="533"/>
              </a:spcBef>
            </a:pPr>
            <a:r>
              <a:rPr lang="ja-JP" altLang="en-US" dirty="0" smtClean="0"/>
              <a:t>あと</a:t>
            </a:r>
            <a:r>
              <a:rPr lang="en-US" altLang="ja-JP" dirty="0"/>
              <a:t>Uber, Ford</a:t>
            </a:r>
            <a:r>
              <a:rPr lang="ja-JP" altLang="en-US" dirty="0"/>
              <a:t>の</a:t>
            </a:r>
            <a:r>
              <a:rPr lang="en-US" altLang="ja-JP" dirty="0"/>
              <a:t>Safety Report </a:t>
            </a:r>
            <a:endParaRPr sz="1333" dirty="0">
              <a:solidFill>
                <a:prstClr val="black"/>
              </a:solidFill>
              <a:latin typeface="Arial"/>
              <a:cs typeface="Arial"/>
            </a:endParaRPr>
          </a:p>
        </p:txBody>
      </p:sp>
    </p:spTree>
    <p:extLst>
      <p:ext uri="{BB962C8B-B14F-4D97-AF65-F5344CB8AC3E}">
        <p14:creationId xmlns:p14="http://schemas.microsoft.com/office/powerpoint/2010/main" val="2953758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194" y="3189536"/>
            <a:ext cx="1704340" cy="263320"/>
          </a:xfrm>
          <a:prstGeom prst="rect">
            <a:avLst/>
          </a:prstGeom>
        </p:spPr>
        <p:txBody>
          <a:bodyPr vert="horz" wrap="square" lIns="0" tIns="16933" rIns="0" bIns="0" rtlCol="0">
            <a:spAutoFit/>
          </a:bodyPr>
          <a:lstStyle/>
          <a:p>
            <a:pPr marL="16933" defTabSz="1219170">
              <a:spcBef>
                <a:spcPts val="133"/>
              </a:spcBef>
            </a:pPr>
            <a:r>
              <a:rPr sz="1600" b="1" spc="-7" dirty="0">
                <a:solidFill>
                  <a:srgbClr val="4A66AC"/>
                </a:solidFill>
                <a:latin typeface="Times New Roman"/>
                <a:cs typeface="Times New Roman"/>
              </a:rPr>
              <a:t>Module </a:t>
            </a:r>
            <a:r>
              <a:rPr sz="1600" b="1" dirty="0">
                <a:solidFill>
                  <a:srgbClr val="4A66AC"/>
                </a:solidFill>
                <a:latin typeface="Times New Roman"/>
                <a:cs typeface="Times New Roman"/>
              </a:rPr>
              <a:t>3, </a:t>
            </a:r>
            <a:r>
              <a:rPr sz="1600" b="1" spc="-7" dirty="0">
                <a:solidFill>
                  <a:srgbClr val="4A66AC"/>
                </a:solidFill>
                <a:latin typeface="Times New Roman"/>
                <a:cs typeface="Times New Roman"/>
              </a:rPr>
              <a:t>Lesson</a:t>
            </a:r>
            <a:r>
              <a:rPr sz="1600" b="1" spc="-87" dirty="0">
                <a:solidFill>
                  <a:srgbClr val="4A66AC"/>
                </a:solidFill>
                <a:latin typeface="Times New Roman"/>
                <a:cs typeface="Times New Roman"/>
              </a:rPr>
              <a:t> </a:t>
            </a:r>
            <a:r>
              <a:rPr sz="1600" b="1" dirty="0">
                <a:solidFill>
                  <a:srgbClr val="4A66AC"/>
                </a:solidFill>
                <a:latin typeface="Times New Roman"/>
                <a:cs typeface="Times New Roman"/>
              </a:rPr>
              <a:t>3</a:t>
            </a:r>
            <a:endParaRPr sz="1600">
              <a:solidFill>
                <a:prstClr val="black"/>
              </a:solidFill>
              <a:latin typeface="Times New Roman"/>
              <a:cs typeface="Times New Roman"/>
            </a:endParaRPr>
          </a:p>
        </p:txBody>
      </p:sp>
      <p:sp>
        <p:nvSpPr>
          <p:cNvPr id="3" name="object 3"/>
          <p:cNvSpPr txBox="1">
            <a:spLocks noGrp="1"/>
          </p:cNvSpPr>
          <p:nvPr>
            <p:ph type="title"/>
          </p:nvPr>
        </p:nvSpPr>
        <p:spPr>
          <a:xfrm>
            <a:off x="527213" y="1954411"/>
            <a:ext cx="6637867" cy="571096"/>
          </a:xfrm>
          <a:prstGeom prst="rect">
            <a:avLst/>
          </a:prstGeom>
        </p:spPr>
        <p:txBody>
          <a:bodyPr vert="horz" wrap="square" lIns="0" tIns="16933" rIns="0" bIns="0" rtlCol="0">
            <a:spAutoFit/>
          </a:bodyPr>
          <a:lstStyle/>
          <a:p>
            <a:pPr marL="16933">
              <a:spcBef>
                <a:spcPts val="133"/>
              </a:spcBef>
            </a:pPr>
            <a:r>
              <a:rPr sz="3600" spc="-7" dirty="0">
                <a:solidFill>
                  <a:srgbClr val="FFFFFF"/>
                </a:solidFill>
              </a:rPr>
              <a:t>Safety Frameworks </a:t>
            </a:r>
            <a:r>
              <a:rPr sz="3600" dirty="0">
                <a:solidFill>
                  <a:srgbClr val="FFFFFF"/>
                </a:solidFill>
              </a:rPr>
              <a:t>for </a:t>
            </a:r>
            <a:r>
              <a:rPr sz="3600" spc="-7" dirty="0">
                <a:solidFill>
                  <a:srgbClr val="FFFFFF"/>
                </a:solidFill>
              </a:rPr>
              <a:t>Self</a:t>
            </a:r>
            <a:r>
              <a:rPr sz="3600" dirty="0">
                <a:solidFill>
                  <a:srgbClr val="FFFFFF"/>
                </a:solidFill>
              </a:rPr>
              <a:t> </a:t>
            </a:r>
            <a:r>
              <a:rPr sz="3600" spc="-7" dirty="0">
                <a:solidFill>
                  <a:srgbClr val="FFFFFF"/>
                </a:solidFill>
              </a:rPr>
              <a:t>Driving</a:t>
            </a:r>
            <a:endParaRPr sz="3600"/>
          </a:p>
        </p:txBody>
      </p:sp>
    </p:spTree>
    <p:extLst>
      <p:ext uri="{BB962C8B-B14F-4D97-AF65-F5344CB8AC3E}">
        <p14:creationId xmlns:p14="http://schemas.microsoft.com/office/powerpoint/2010/main" val="169330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5164667" cy="571096"/>
          </a:xfrm>
          <a:prstGeom prst="rect">
            <a:avLst/>
          </a:prstGeom>
        </p:spPr>
        <p:txBody>
          <a:bodyPr vert="horz" wrap="square" lIns="0" tIns="16933" rIns="0" bIns="0" rtlCol="0">
            <a:spAutoFit/>
          </a:bodyPr>
          <a:lstStyle/>
          <a:p>
            <a:pPr marL="16933">
              <a:spcBef>
                <a:spcPts val="133"/>
              </a:spcBef>
            </a:pPr>
            <a:r>
              <a:rPr sz="3600" dirty="0">
                <a:solidFill>
                  <a:srgbClr val="002060"/>
                </a:solidFill>
              </a:rPr>
              <a:t>In </a:t>
            </a:r>
            <a:r>
              <a:rPr sz="3600" spc="-7" dirty="0">
                <a:solidFill>
                  <a:srgbClr val="002060"/>
                </a:solidFill>
              </a:rPr>
              <a:t>this lesson, </a:t>
            </a:r>
            <a:r>
              <a:rPr sz="3600" dirty="0">
                <a:solidFill>
                  <a:srgbClr val="002060"/>
                </a:solidFill>
              </a:rPr>
              <a:t>we </a:t>
            </a:r>
            <a:r>
              <a:rPr sz="3600" spc="-7" dirty="0">
                <a:solidFill>
                  <a:srgbClr val="002060"/>
                </a:solidFill>
              </a:rPr>
              <a:t>will</a:t>
            </a:r>
            <a:r>
              <a:rPr sz="3600" spc="-80" dirty="0">
                <a:solidFill>
                  <a:srgbClr val="002060"/>
                </a:solidFill>
              </a:rPr>
              <a:t> </a:t>
            </a:r>
            <a:r>
              <a:rPr sz="3600" dirty="0">
                <a:solidFill>
                  <a:srgbClr val="002060"/>
                </a:solidFill>
              </a:rPr>
              <a:t>cover</a:t>
            </a:r>
            <a:endParaRPr sz="3600"/>
          </a:p>
        </p:txBody>
      </p:sp>
      <p:sp>
        <p:nvSpPr>
          <p:cNvPr id="3" name="object 3"/>
          <p:cNvSpPr txBox="1"/>
          <p:nvPr/>
        </p:nvSpPr>
        <p:spPr>
          <a:xfrm>
            <a:off x="527214" y="1476453"/>
            <a:ext cx="6501553" cy="2024551"/>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b="1" spc="-7" dirty="0">
                <a:solidFill>
                  <a:srgbClr val="002060"/>
                </a:solidFill>
                <a:latin typeface="Times New Roman"/>
                <a:cs typeface="Times New Roman"/>
              </a:rPr>
              <a:t>Generic Safety Frameworks</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b="1" spc="-7" dirty="0">
                <a:solidFill>
                  <a:srgbClr val="002060"/>
                </a:solidFill>
                <a:latin typeface="Times New Roman"/>
                <a:cs typeface="Times New Roman"/>
              </a:rPr>
              <a:t>Fault </a:t>
            </a:r>
            <a:r>
              <a:rPr sz="2133" b="1" spc="-40" dirty="0">
                <a:solidFill>
                  <a:srgbClr val="002060"/>
                </a:solidFill>
                <a:latin typeface="Times New Roman"/>
                <a:cs typeface="Times New Roman"/>
              </a:rPr>
              <a:t>Trees, </a:t>
            </a:r>
            <a:r>
              <a:rPr sz="2133" b="1" spc="-7" dirty="0">
                <a:solidFill>
                  <a:srgbClr val="002060"/>
                </a:solidFill>
                <a:latin typeface="Times New Roman"/>
                <a:cs typeface="Times New Roman"/>
              </a:rPr>
              <a:t>FMEA,</a:t>
            </a:r>
            <a:r>
              <a:rPr sz="2133" b="1" spc="7" dirty="0">
                <a:solidFill>
                  <a:srgbClr val="002060"/>
                </a:solidFill>
                <a:latin typeface="Times New Roman"/>
                <a:cs typeface="Times New Roman"/>
              </a:rPr>
              <a:t> </a:t>
            </a:r>
            <a:r>
              <a:rPr sz="2133" b="1" spc="-7" dirty="0">
                <a:solidFill>
                  <a:srgbClr val="002060"/>
                </a:solidFill>
                <a:latin typeface="Times New Roman"/>
                <a:cs typeface="Times New Roman"/>
              </a:rPr>
              <a:t>HAZOP</a:t>
            </a:r>
            <a:endParaRPr sz="2133">
              <a:solidFill>
                <a:prstClr val="black"/>
              </a:solidFill>
              <a:latin typeface="Times New Roman"/>
              <a:cs typeface="Times New Roman"/>
            </a:endParaRPr>
          </a:p>
          <a:p>
            <a:pPr marL="609585" lvl="1" defTabSz="1219170">
              <a:spcBef>
                <a:spcPts val="13"/>
              </a:spcBef>
              <a:buClr>
                <a:srgbClr val="002060"/>
              </a:buClr>
              <a:buFont typeface="Courier New"/>
              <a:buChar char="o"/>
            </a:pPr>
            <a:endParaRPr sz="2667">
              <a:solidFill>
                <a:prstClr val="black"/>
              </a:solidFill>
              <a:latin typeface="Times New Roman"/>
              <a:cs typeface="Times New Roman"/>
            </a:endParaRPr>
          </a:p>
          <a:p>
            <a:pPr marL="303098" indent="-286165" defTabSz="1219170">
              <a:buFont typeface="Arial"/>
              <a:buChar char="•"/>
              <a:tabLst>
                <a:tab pos="303098" algn="l"/>
              </a:tabLst>
            </a:pPr>
            <a:r>
              <a:rPr sz="2667" spc="-7" dirty="0">
                <a:solidFill>
                  <a:srgbClr val="002060"/>
                </a:solidFill>
                <a:latin typeface="Times New Roman"/>
                <a:cs typeface="Times New Roman"/>
              </a:rPr>
              <a:t>Autonomous/Automotive Safety</a:t>
            </a:r>
            <a:r>
              <a:rPr sz="2667" spc="-40" dirty="0">
                <a:solidFill>
                  <a:srgbClr val="002060"/>
                </a:solidFill>
                <a:latin typeface="Times New Roman"/>
                <a:cs typeface="Times New Roman"/>
              </a:rPr>
              <a:t> </a:t>
            </a:r>
            <a:r>
              <a:rPr sz="2667" spc="-7" dirty="0">
                <a:solidFill>
                  <a:srgbClr val="002060"/>
                </a:solidFill>
                <a:latin typeface="Times New Roman"/>
                <a:cs typeface="Times New Roman"/>
              </a:rPr>
              <a:t>Frameworks</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dirty="0">
                <a:solidFill>
                  <a:srgbClr val="002060"/>
                </a:solidFill>
                <a:latin typeface="Times New Roman"/>
                <a:cs typeface="Times New Roman"/>
              </a:rPr>
              <a:t>Functional </a:t>
            </a:r>
            <a:r>
              <a:rPr sz="2133" spc="-20" dirty="0">
                <a:solidFill>
                  <a:srgbClr val="002060"/>
                </a:solidFill>
                <a:latin typeface="Times New Roman"/>
                <a:cs typeface="Times New Roman"/>
              </a:rPr>
              <a:t>Safety, </a:t>
            </a:r>
            <a:r>
              <a:rPr sz="2133" dirty="0">
                <a:solidFill>
                  <a:srgbClr val="002060"/>
                </a:solidFill>
                <a:latin typeface="Times New Roman"/>
                <a:cs typeface="Times New Roman"/>
              </a:rPr>
              <a:t>Safety of Intended</a:t>
            </a:r>
            <a:r>
              <a:rPr sz="2133" spc="-40" dirty="0">
                <a:solidFill>
                  <a:srgbClr val="002060"/>
                </a:solidFill>
                <a:latin typeface="Times New Roman"/>
                <a:cs typeface="Times New Roman"/>
              </a:rPr>
              <a:t> </a:t>
            </a:r>
            <a:r>
              <a:rPr sz="2133" dirty="0">
                <a:solidFill>
                  <a:srgbClr val="002060"/>
                </a:solidFill>
                <a:latin typeface="Times New Roman"/>
                <a:cs typeface="Times New Roman"/>
              </a:rPr>
              <a:t>Functionality</a:t>
            </a:r>
            <a:endParaRPr sz="2133">
              <a:solidFill>
                <a:prstClr val="black"/>
              </a:solidFill>
              <a:latin typeface="Times New Roman"/>
              <a:cs typeface="Times New Roman"/>
            </a:endParaRPr>
          </a:p>
        </p:txBody>
      </p:sp>
    </p:spTree>
    <p:extLst>
      <p:ext uri="{BB962C8B-B14F-4D97-AF65-F5344CB8AC3E}">
        <p14:creationId xmlns:p14="http://schemas.microsoft.com/office/powerpoint/2010/main" val="12254908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213" y="441429"/>
            <a:ext cx="5164667" cy="571096"/>
          </a:xfrm>
          <a:prstGeom prst="rect">
            <a:avLst/>
          </a:prstGeom>
        </p:spPr>
        <p:txBody>
          <a:bodyPr vert="horz" wrap="square" lIns="0" tIns="16933" rIns="0" bIns="0" rtlCol="0">
            <a:spAutoFit/>
          </a:bodyPr>
          <a:lstStyle/>
          <a:p>
            <a:pPr marL="16933" defTabSz="1219170">
              <a:spcBef>
                <a:spcPts val="133"/>
              </a:spcBef>
            </a:pPr>
            <a:r>
              <a:rPr sz="3600" spc="-7" dirty="0">
                <a:solidFill>
                  <a:srgbClr val="002060"/>
                </a:solidFill>
                <a:latin typeface="Times New Roman"/>
                <a:cs typeface="Times New Roman"/>
              </a:rPr>
              <a:t>Generic Safety Frameworks</a:t>
            </a:r>
            <a:endParaRPr sz="3600">
              <a:solidFill>
                <a:prstClr val="black"/>
              </a:solidFill>
              <a:latin typeface="Times New Roman"/>
              <a:cs typeface="Times New Roman"/>
            </a:endParaRPr>
          </a:p>
        </p:txBody>
      </p:sp>
      <p:sp>
        <p:nvSpPr>
          <p:cNvPr id="3" name="object 3"/>
          <p:cNvSpPr/>
          <p:nvPr/>
        </p:nvSpPr>
        <p:spPr>
          <a:xfrm>
            <a:off x="7250711" y="705859"/>
            <a:ext cx="1717639" cy="1022780"/>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a:spLocks noGrp="1"/>
          </p:cNvSpPr>
          <p:nvPr>
            <p:ph type="title"/>
          </p:nvPr>
        </p:nvSpPr>
        <p:spPr>
          <a:xfrm>
            <a:off x="4767822" y="172197"/>
            <a:ext cx="6720357" cy="427532"/>
          </a:xfrm>
          <a:prstGeom prst="rect">
            <a:avLst/>
          </a:prstGeom>
        </p:spPr>
        <p:txBody>
          <a:bodyPr vert="horz" wrap="square" lIns="0" tIns="16933" rIns="0" bIns="0" rtlCol="0">
            <a:spAutoFit/>
          </a:bodyPr>
          <a:lstStyle/>
          <a:p>
            <a:pPr marL="3736247">
              <a:spcBef>
                <a:spcPts val="133"/>
              </a:spcBef>
            </a:pPr>
            <a:r>
              <a:rPr spc="-7" dirty="0"/>
              <a:t>Car</a:t>
            </a:r>
            <a:r>
              <a:rPr spc="-100" dirty="0"/>
              <a:t> </a:t>
            </a:r>
            <a:r>
              <a:rPr spc="-7" dirty="0"/>
              <a:t>crash</a:t>
            </a:r>
          </a:p>
        </p:txBody>
      </p:sp>
      <p:sp>
        <p:nvSpPr>
          <p:cNvPr id="5" name="object 5"/>
          <p:cNvSpPr/>
          <p:nvPr/>
        </p:nvSpPr>
        <p:spPr>
          <a:xfrm>
            <a:off x="8064968" y="1866634"/>
            <a:ext cx="6773" cy="569807"/>
          </a:xfrm>
          <a:custGeom>
            <a:avLst/>
            <a:gdLst/>
            <a:ahLst/>
            <a:cxnLst/>
            <a:rect l="l" t="t" r="r" b="b"/>
            <a:pathLst>
              <a:path w="5079" h="427355">
                <a:moveTo>
                  <a:pt x="0" y="0"/>
                </a:moveTo>
                <a:lnTo>
                  <a:pt x="4500" y="4272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7820100" y="2463213"/>
            <a:ext cx="506307" cy="427532"/>
          </a:xfrm>
          <a:prstGeom prst="rect">
            <a:avLst/>
          </a:prstGeom>
        </p:spPr>
        <p:txBody>
          <a:bodyPr vert="horz" wrap="square" lIns="0" tIns="16933" rIns="0" bIns="0" rtlCol="0">
            <a:spAutoFit/>
          </a:bodyPr>
          <a:lstStyle/>
          <a:p>
            <a:pPr marL="16933" defTabSz="1219170">
              <a:spcBef>
                <a:spcPts val="133"/>
              </a:spcBef>
            </a:pPr>
            <a:r>
              <a:rPr sz="2667" spc="7" dirty="0">
                <a:solidFill>
                  <a:srgbClr val="002A5C"/>
                </a:solidFill>
                <a:latin typeface="Times New Roman"/>
                <a:cs typeface="Times New Roman"/>
              </a:rPr>
              <a:t>OR</a:t>
            </a:r>
            <a:endParaRPr sz="2667">
              <a:solidFill>
                <a:prstClr val="black"/>
              </a:solidFill>
              <a:latin typeface="Times New Roman"/>
              <a:cs typeface="Times New Roman"/>
            </a:endParaRPr>
          </a:p>
        </p:txBody>
      </p:sp>
      <p:sp>
        <p:nvSpPr>
          <p:cNvPr id="7" name="object 7"/>
          <p:cNvSpPr/>
          <p:nvPr/>
        </p:nvSpPr>
        <p:spPr>
          <a:xfrm>
            <a:off x="5715633" y="2721065"/>
            <a:ext cx="1935480" cy="401320"/>
          </a:xfrm>
          <a:custGeom>
            <a:avLst/>
            <a:gdLst/>
            <a:ahLst/>
            <a:cxnLst/>
            <a:rect l="l" t="t" r="r" b="b"/>
            <a:pathLst>
              <a:path w="1451610" h="300989">
                <a:moveTo>
                  <a:pt x="1451100" y="0"/>
                </a:moveTo>
                <a:lnTo>
                  <a:pt x="0" y="3009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8" name="object 8"/>
          <p:cNvSpPr txBox="1"/>
          <p:nvPr/>
        </p:nvSpPr>
        <p:spPr>
          <a:xfrm>
            <a:off x="527214" y="1476453"/>
            <a:ext cx="4992793" cy="1870598"/>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Fault </a:t>
            </a:r>
            <a:r>
              <a:rPr sz="2667" spc="-27" dirty="0">
                <a:solidFill>
                  <a:srgbClr val="002060"/>
                </a:solidFill>
                <a:latin typeface="Times New Roman"/>
                <a:cs typeface="Times New Roman"/>
              </a:rPr>
              <a:t>Tree</a:t>
            </a:r>
            <a:r>
              <a:rPr sz="2667" spc="-207" dirty="0">
                <a:solidFill>
                  <a:srgbClr val="002060"/>
                </a:solidFill>
                <a:latin typeface="Times New Roman"/>
                <a:cs typeface="Times New Roman"/>
              </a:rPr>
              <a:t> </a:t>
            </a:r>
            <a:r>
              <a:rPr sz="2667" spc="-7" dirty="0">
                <a:solidFill>
                  <a:srgbClr val="002060"/>
                </a:solidFill>
                <a:latin typeface="Times New Roman"/>
                <a:cs typeface="Times New Roman"/>
              </a:rPr>
              <a:t>Analysis</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53" dirty="0">
                <a:solidFill>
                  <a:srgbClr val="FF0000"/>
                </a:solidFill>
                <a:latin typeface="Times New Roman"/>
                <a:cs typeface="Times New Roman"/>
              </a:rPr>
              <a:t>Top</a:t>
            </a:r>
            <a:r>
              <a:rPr sz="2133" spc="-53" dirty="0">
                <a:solidFill>
                  <a:srgbClr val="002060"/>
                </a:solidFill>
                <a:latin typeface="Times New Roman"/>
                <a:cs typeface="Times New Roman"/>
              </a:rPr>
              <a:t> </a:t>
            </a:r>
            <a:r>
              <a:rPr sz="2133" spc="-7" dirty="0">
                <a:solidFill>
                  <a:srgbClr val="FF0000"/>
                </a:solidFill>
                <a:latin typeface="Times New Roman"/>
                <a:cs typeface="Times New Roman"/>
              </a:rPr>
              <a:t>down</a:t>
            </a:r>
            <a:r>
              <a:rPr sz="2133" spc="-7" dirty="0">
                <a:solidFill>
                  <a:srgbClr val="002060"/>
                </a:solidFill>
                <a:latin typeface="Times New Roman"/>
                <a:cs typeface="Times New Roman"/>
              </a:rPr>
              <a:t> </a:t>
            </a:r>
            <a:r>
              <a:rPr sz="2133" dirty="0">
                <a:solidFill>
                  <a:srgbClr val="002060"/>
                </a:solidFill>
                <a:latin typeface="Times New Roman"/>
                <a:cs typeface="Times New Roman"/>
              </a:rPr>
              <a:t>deductive failure</a:t>
            </a:r>
            <a:r>
              <a:rPr sz="2133" spc="20" dirty="0">
                <a:solidFill>
                  <a:srgbClr val="002060"/>
                </a:solidFill>
                <a:latin typeface="Times New Roman"/>
                <a:cs typeface="Times New Roman"/>
              </a:rPr>
              <a:t> </a:t>
            </a:r>
            <a:r>
              <a:rPr sz="2133" dirty="0">
                <a:solidFill>
                  <a:srgbClr val="002060"/>
                </a:solidFill>
                <a:latin typeface="Times New Roman"/>
                <a:cs typeface="Times New Roman"/>
              </a:rPr>
              <a:t>analysis</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dirty="0">
                <a:solidFill>
                  <a:srgbClr val="002060"/>
                </a:solidFill>
                <a:latin typeface="Times New Roman"/>
                <a:cs typeface="Times New Roman"/>
              </a:rPr>
              <a:t>Boolean</a:t>
            </a:r>
            <a:r>
              <a:rPr sz="2133" spc="-7" dirty="0">
                <a:solidFill>
                  <a:srgbClr val="002060"/>
                </a:solidFill>
                <a:latin typeface="Times New Roman"/>
                <a:cs typeface="Times New Roman"/>
              </a:rPr>
              <a:t> </a:t>
            </a:r>
            <a:r>
              <a:rPr sz="2133" dirty="0">
                <a:solidFill>
                  <a:srgbClr val="002060"/>
                </a:solidFill>
                <a:latin typeface="Times New Roman"/>
                <a:cs typeface="Times New Roman"/>
              </a:rPr>
              <a:t>logic</a:t>
            </a:r>
            <a:endParaRPr sz="2133" dirty="0">
              <a:solidFill>
                <a:prstClr val="black"/>
              </a:solidFill>
              <a:latin typeface="Times New Roman"/>
              <a:cs typeface="Times New Roman"/>
            </a:endParaRPr>
          </a:p>
          <a:p>
            <a:pPr marL="2712651" defTabSz="1219170">
              <a:spcBef>
                <a:spcPts val="1960"/>
              </a:spcBef>
            </a:pPr>
            <a:r>
              <a:rPr sz="2667" spc="-7" dirty="0">
                <a:solidFill>
                  <a:srgbClr val="002A5C"/>
                </a:solidFill>
                <a:latin typeface="Times New Roman"/>
                <a:cs typeface="Times New Roman"/>
              </a:rPr>
              <a:t>Software</a:t>
            </a:r>
            <a:r>
              <a:rPr sz="2667" spc="-87" dirty="0">
                <a:solidFill>
                  <a:srgbClr val="002A5C"/>
                </a:solidFill>
                <a:latin typeface="Times New Roman"/>
                <a:cs typeface="Times New Roman"/>
              </a:rPr>
              <a:t> </a:t>
            </a:r>
            <a:r>
              <a:rPr sz="2667" spc="-7" dirty="0">
                <a:solidFill>
                  <a:srgbClr val="002A5C"/>
                </a:solidFill>
                <a:latin typeface="Times New Roman"/>
                <a:cs typeface="Times New Roman"/>
              </a:rPr>
              <a:t>Failure</a:t>
            </a:r>
            <a:endParaRPr sz="2667" dirty="0">
              <a:solidFill>
                <a:prstClr val="black"/>
              </a:solidFill>
              <a:latin typeface="Times New Roman"/>
              <a:cs typeface="Times New Roman"/>
            </a:endParaRPr>
          </a:p>
        </p:txBody>
      </p:sp>
      <p:sp>
        <p:nvSpPr>
          <p:cNvPr id="9" name="object 9"/>
          <p:cNvSpPr/>
          <p:nvPr/>
        </p:nvSpPr>
        <p:spPr>
          <a:xfrm>
            <a:off x="8382134" y="2917699"/>
            <a:ext cx="414020" cy="774700"/>
          </a:xfrm>
          <a:custGeom>
            <a:avLst/>
            <a:gdLst/>
            <a:ahLst/>
            <a:cxnLst/>
            <a:rect l="l" t="t" r="r" b="b"/>
            <a:pathLst>
              <a:path w="310515" h="581025">
                <a:moveTo>
                  <a:pt x="0" y="0"/>
                </a:moveTo>
                <a:lnTo>
                  <a:pt x="309900" y="5805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0" name="object 10"/>
          <p:cNvSpPr txBox="1"/>
          <p:nvPr/>
        </p:nvSpPr>
        <p:spPr>
          <a:xfrm>
            <a:off x="7323616" y="3720273"/>
            <a:ext cx="2411307" cy="427532"/>
          </a:xfrm>
          <a:prstGeom prst="rect">
            <a:avLst/>
          </a:prstGeom>
        </p:spPr>
        <p:txBody>
          <a:bodyPr vert="horz" wrap="square" lIns="0" tIns="16933" rIns="0" bIns="0" rtlCol="0">
            <a:spAutoFit/>
          </a:bodyPr>
          <a:lstStyle/>
          <a:p>
            <a:pPr marL="16933" defTabSz="1219170">
              <a:spcBef>
                <a:spcPts val="133"/>
              </a:spcBef>
            </a:pPr>
            <a:r>
              <a:rPr sz="2667" spc="-7" dirty="0">
                <a:solidFill>
                  <a:srgbClr val="002A5C"/>
                </a:solidFill>
                <a:latin typeface="Times New Roman"/>
                <a:cs typeface="Times New Roman"/>
              </a:rPr>
              <a:t>Hardware</a:t>
            </a:r>
            <a:r>
              <a:rPr sz="2667" spc="-80" dirty="0">
                <a:solidFill>
                  <a:srgbClr val="002A5C"/>
                </a:solidFill>
                <a:latin typeface="Times New Roman"/>
                <a:cs typeface="Times New Roman"/>
              </a:rPr>
              <a:t> </a:t>
            </a:r>
            <a:r>
              <a:rPr sz="2667" spc="-7" dirty="0">
                <a:solidFill>
                  <a:srgbClr val="002A5C"/>
                </a:solidFill>
                <a:latin typeface="Times New Roman"/>
                <a:cs typeface="Times New Roman"/>
              </a:rPr>
              <a:t>Failure</a:t>
            </a:r>
            <a:endParaRPr sz="2667">
              <a:solidFill>
                <a:prstClr val="black"/>
              </a:solidFill>
              <a:latin typeface="Times New Roman"/>
              <a:cs typeface="Times New Roman"/>
            </a:endParaRPr>
          </a:p>
        </p:txBody>
      </p:sp>
      <p:sp>
        <p:nvSpPr>
          <p:cNvPr id="11" name="object 11"/>
          <p:cNvSpPr/>
          <p:nvPr/>
        </p:nvSpPr>
        <p:spPr>
          <a:xfrm>
            <a:off x="8896934" y="4217501"/>
            <a:ext cx="36407" cy="493607"/>
          </a:xfrm>
          <a:custGeom>
            <a:avLst/>
            <a:gdLst/>
            <a:ahLst/>
            <a:cxnLst/>
            <a:rect l="l" t="t" r="r" b="b"/>
            <a:pathLst>
              <a:path w="27304" h="370204">
                <a:moveTo>
                  <a:pt x="13500" y="-19050"/>
                </a:moveTo>
                <a:lnTo>
                  <a:pt x="13500" y="388950"/>
                </a:lnTo>
              </a:path>
            </a:pathLst>
          </a:custGeom>
          <a:ln w="65100">
            <a:solidFill>
              <a:srgbClr val="242852"/>
            </a:solidFill>
          </a:ln>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8281106" y="5013546"/>
            <a:ext cx="1324503" cy="1330183"/>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txBox="1"/>
          <p:nvPr/>
        </p:nvSpPr>
        <p:spPr>
          <a:xfrm>
            <a:off x="5978769" y="5215827"/>
            <a:ext cx="2133038" cy="1374928"/>
          </a:xfrm>
          <a:prstGeom prst="rect">
            <a:avLst/>
          </a:prstGeom>
        </p:spPr>
        <p:txBody>
          <a:bodyPr vert="horz" wrap="square" lIns="0" tIns="78740" rIns="0" bIns="0" rtlCol="0">
            <a:spAutoFit/>
          </a:bodyPr>
          <a:lstStyle/>
          <a:p>
            <a:pPr marR="6773" algn="r" defTabSz="1219170">
              <a:spcBef>
                <a:spcPts val="620"/>
              </a:spcBef>
            </a:pPr>
            <a:r>
              <a:rPr sz="2667" spc="-7" dirty="0">
                <a:solidFill>
                  <a:srgbClr val="002A5C"/>
                </a:solidFill>
                <a:latin typeface="Times New Roman"/>
                <a:cs typeface="Times New Roman"/>
              </a:rPr>
              <a:t>Ma</a:t>
            </a:r>
            <a:r>
              <a:rPr sz="2667" dirty="0">
                <a:solidFill>
                  <a:srgbClr val="002A5C"/>
                </a:solidFill>
                <a:latin typeface="Times New Roman"/>
                <a:cs typeface="Times New Roman"/>
              </a:rPr>
              <a:t>nu</a:t>
            </a:r>
            <a:r>
              <a:rPr sz="2667" spc="-7" dirty="0">
                <a:solidFill>
                  <a:srgbClr val="002A5C"/>
                </a:solidFill>
                <a:latin typeface="Times New Roman"/>
                <a:cs typeface="Times New Roman"/>
              </a:rPr>
              <a:t>fac</a:t>
            </a:r>
            <a:r>
              <a:rPr sz="2667" spc="-13" dirty="0">
                <a:solidFill>
                  <a:srgbClr val="002A5C"/>
                </a:solidFill>
                <a:latin typeface="Times New Roman"/>
                <a:cs typeface="Times New Roman"/>
              </a:rPr>
              <a:t>t</a:t>
            </a:r>
            <a:r>
              <a:rPr sz="2667" dirty="0">
                <a:solidFill>
                  <a:srgbClr val="002A5C"/>
                </a:solidFill>
                <a:latin typeface="Times New Roman"/>
                <a:cs typeface="Times New Roman"/>
              </a:rPr>
              <a:t>u</a:t>
            </a:r>
            <a:r>
              <a:rPr sz="2667" spc="-7" dirty="0">
                <a:solidFill>
                  <a:srgbClr val="002A5C"/>
                </a:solidFill>
                <a:latin typeface="Times New Roman"/>
                <a:cs typeface="Times New Roman"/>
              </a:rPr>
              <a:t>r</a:t>
            </a:r>
            <a:r>
              <a:rPr sz="2667" spc="-13" dirty="0">
                <a:solidFill>
                  <a:srgbClr val="002A5C"/>
                </a:solidFill>
                <a:latin typeface="Times New Roman"/>
                <a:cs typeface="Times New Roman"/>
              </a:rPr>
              <a:t>i</a:t>
            </a:r>
            <a:r>
              <a:rPr sz="2667" dirty="0">
                <a:solidFill>
                  <a:srgbClr val="002A5C"/>
                </a:solidFill>
                <a:latin typeface="Times New Roman"/>
                <a:cs typeface="Times New Roman"/>
              </a:rPr>
              <a:t>ng</a:t>
            </a:r>
            <a:endParaRPr sz="2667" dirty="0">
              <a:solidFill>
                <a:prstClr val="black"/>
              </a:solidFill>
              <a:latin typeface="Times New Roman"/>
              <a:cs typeface="Times New Roman"/>
            </a:endParaRPr>
          </a:p>
          <a:p>
            <a:pPr marR="6773" algn="r" defTabSz="1219170">
              <a:spcBef>
                <a:spcPts val="493"/>
              </a:spcBef>
            </a:pPr>
            <a:r>
              <a:rPr lang="en-US" sz="2667" dirty="0">
                <a:solidFill>
                  <a:srgbClr val="002A5C"/>
                </a:solidFill>
                <a:latin typeface="Times New Roman"/>
                <a:cs typeface="Times New Roman"/>
              </a:rPr>
              <a:t>d</a:t>
            </a:r>
            <a:r>
              <a:rPr sz="2667" spc="-7" dirty="0" smtClean="0">
                <a:solidFill>
                  <a:srgbClr val="002A5C"/>
                </a:solidFill>
                <a:latin typeface="Times New Roman"/>
                <a:cs typeface="Times New Roman"/>
              </a:rPr>
              <a:t>efec</a:t>
            </a:r>
            <a:r>
              <a:rPr sz="2667" spc="-13" dirty="0" smtClean="0">
                <a:solidFill>
                  <a:srgbClr val="002A5C"/>
                </a:solidFill>
                <a:latin typeface="Times New Roman"/>
                <a:cs typeface="Times New Roman"/>
              </a:rPr>
              <a:t>t</a:t>
            </a:r>
            <a:r>
              <a:rPr sz="2667" dirty="0" smtClean="0">
                <a:solidFill>
                  <a:srgbClr val="002A5C"/>
                </a:solidFill>
                <a:latin typeface="Times New Roman"/>
                <a:cs typeface="Times New Roman"/>
              </a:rPr>
              <a:t>s</a:t>
            </a:r>
            <a:r>
              <a:rPr lang="en-US" sz="2667" dirty="0" smtClean="0">
                <a:solidFill>
                  <a:srgbClr val="002A5C"/>
                </a:solidFill>
                <a:latin typeface="Times New Roman"/>
                <a:cs typeface="Times New Roman"/>
              </a:rPr>
              <a:t>(</a:t>
            </a:r>
            <a:r>
              <a:rPr lang="ja-JP" altLang="en-US" sz="2667" dirty="0" smtClean="0">
                <a:solidFill>
                  <a:srgbClr val="002A5C"/>
                </a:solidFill>
                <a:latin typeface="Times New Roman"/>
                <a:cs typeface="Times New Roman"/>
              </a:rPr>
              <a:t>欠陥、</a:t>
            </a:r>
            <a:r>
              <a:rPr lang="ja-JP" altLang="en-US" sz="2667" dirty="0" err="1" smtClean="0">
                <a:solidFill>
                  <a:srgbClr val="002A5C"/>
                </a:solidFill>
                <a:latin typeface="Times New Roman"/>
                <a:cs typeface="Times New Roman"/>
              </a:rPr>
              <a:t>けっ</a:t>
            </a:r>
            <a:r>
              <a:rPr lang="ja-JP" altLang="en-US" sz="2667" dirty="0" smtClean="0">
                <a:solidFill>
                  <a:srgbClr val="002A5C"/>
                </a:solidFill>
                <a:latin typeface="Times New Roman"/>
                <a:cs typeface="Times New Roman"/>
              </a:rPr>
              <a:t>かん</a:t>
            </a:r>
            <a:r>
              <a:rPr lang="en-US" sz="2667" dirty="0" smtClean="0">
                <a:solidFill>
                  <a:srgbClr val="002A5C"/>
                </a:solidFill>
                <a:latin typeface="Times New Roman"/>
                <a:cs typeface="Times New Roman"/>
              </a:rPr>
              <a:t>)</a:t>
            </a:r>
            <a:endParaRPr sz="2667" dirty="0">
              <a:solidFill>
                <a:prstClr val="black"/>
              </a:solidFill>
              <a:latin typeface="Times New Roman"/>
              <a:cs typeface="Times New Roman"/>
            </a:endParaRPr>
          </a:p>
        </p:txBody>
      </p:sp>
      <p:sp>
        <p:nvSpPr>
          <p:cNvPr id="14" name="object 14"/>
          <p:cNvSpPr/>
          <p:nvPr/>
        </p:nvSpPr>
        <p:spPr>
          <a:xfrm>
            <a:off x="3982034" y="3429001"/>
            <a:ext cx="214207" cy="756073"/>
          </a:xfrm>
          <a:custGeom>
            <a:avLst/>
            <a:gdLst/>
            <a:ahLst/>
            <a:cxnLst/>
            <a:rect l="l" t="t" r="r" b="b"/>
            <a:pathLst>
              <a:path w="160655" h="567055">
                <a:moveTo>
                  <a:pt x="160500" y="0"/>
                </a:moveTo>
                <a:lnTo>
                  <a:pt x="0" y="5667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672333" y="4355113"/>
            <a:ext cx="1041400" cy="1422400"/>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3011738" y="4329401"/>
            <a:ext cx="1262993" cy="1057084"/>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7" name="object 17"/>
          <p:cNvSpPr txBox="1"/>
          <p:nvPr/>
        </p:nvSpPr>
        <p:spPr>
          <a:xfrm>
            <a:off x="3017120" y="5484280"/>
            <a:ext cx="1304713" cy="427532"/>
          </a:xfrm>
          <a:prstGeom prst="rect">
            <a:avLst/>
          </a:prstGeom>
        </p:spPr>
        <p:txBody>
          <a:bodyPr vert="horz" wrap="square" lIns="0" tIns="16933" rIns="0" bIns="0" rtlCol="0">
            <a:spAutoFit/>
          </a:bodyPr>
          <a:lstStyle/>
          <a:p>
            <a:pPr marL="16933" defTabSz="1219170">
              <a:spcBef>
                <a:spcPts val="133"/>
              </a:spcBef>
            </a:pPr>
            <a:r>
              <a:rPr sz="2667" spc="-7" dirty="0">
                <a:solidFill>
                  <a:srgbClr val="002A5C"/>
                </a:solidFill>
                <a:latin typeface="Times New Roman"/>
                <a:cs typeface="Times New Roman"/>
              </a:rPr>
              <a:t>Bad</a:t>
            </a:r>
            <a:r>
              <a:rPr sz="2667" spc="-87" dirty="0">
                <a:solidFill>
                  <a:srgbClr val="002A5C"/>
                </a:solidFill>
                <a:latin typeface="Times New Roman"/>
                <a:cs typeface="Times New Roman"/>
              </a:rPr>
              <a:t> </a:t>
            </a:r>
            <a:r>
              <a:rPr sz="2667" spc="-7" dirty="0">
                <a:solidFill>
                  <a:srgbClr val="002A5C"/>
                </a:solidFill>
                <a:latin typeface="Times New Roman"/>
                <a:cs typeface="Times New Roman"/>
              </a:rPr>
              <a:t>code</a:t>
            </a:r>
            <a:endParaRPr sz="2667">
              <a:solidFill>
                <a:prstClr val="black"/>
              </a:solidFill>
              <a:latin typeface="Times New Roman"/>
              <a:cs typeface="Times New Roman"/>
            </a:endParaRPr>
          </a:p>
        </p:txBody>
      </p:sp>
      <p:sp>
        <p:nvSpPr>
          <p:cNvPr id="18" name="object 18"/>
          <p:cNvSpPr/>
          <p:nvPr/>
        </p:nvSpPr>
        <p:spPr>
          <a:xfrm>
            <a:off x="1730268" y="3271499"/>
            <a:ext cx="1388533" cy="1211580"/>
          </a:xfrm>
          <a:custGeom>
            <a:avLst/>
            <a:gdLst/>
            <a:ahLst/>
            <a:cxnLst/>
            <a:rect l="l" t="t" r="r" b="b"/>
            <a:pathLst>
              <a:path w="1041400" h="908685">
                <a:moveTo>
                  <a:pt x="1041000" y="0"/>
                </a:moveTo>
                <a:lnTo>
                  <a:pt x="0" y="9081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9" name="object 19"/>
          <p:cNvSpPr txBox="1"/>
          <p:nvPr/>
        </p:nvSpPr>
        <p:spPr>
          <a:xfrm>
            <a:off x="701085" y="5959180"/>
            <a:ext cx="1181947" cy="427532"/>
          </a:xfrm>
          <a:prstGeom prst="rect">
            <a:avLst/>
          </a:prstGeom>
        </p:spPr>
        <p:txBody>
          <a:bodyPr vert="horz" wrap="square" lIns="0" tIns="16933" rIns="0" bIns="0" rtlCol="0">
            <a:spAutoFit/>
          </a:bodyPr>
          <a:lstStyle/>
          <a:p>
            <a:pPr marL="16933" defTabSz="1219170">
              <a:spcBef>
                <a:spcPts val="133"/>
              </a:spcBef>
            </a:pPr>
            <a:r>
              <a:rPr sz="2667" spc="-7" dirty="0">
                <a:solidFill>
                  <a:srgbClr val="002A5C"/>
                </a:solidFill>
                <a:latin typeface="Times New Roman"/>
                <a:cs typeface="Times New Roman"/>
              </a:rPr>
              <a:t>Hacked!</a:t>
            </a:r>
            <a:endParaRPr sz="2667">
              <a:solidFill>
                <a:prstClr val="black"/>
              </a:solidFill>
              <a:latin typeface="Times New Roman"/>
              <a:cs typeface="Times New Roman"/>
            </a:endParaRPr>
          </a:p>
        </p:txBody>
      </p:sp>
    </p:spTree>
    <p:extLst>
      <p:ext uri="{BB962C8B-B14F-4D97-AF65-F5344CB8AC3E}">
        <p14:creationId xmlns:p14="http://schemas.microsoft.com/office/powerpoint/2010/main" val="17590245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6066367" cy="571096"/>
          </a:xfrm>
          <a:prstGeom prst="rect">
            <a:avLst/>
          </a:prstGeom>
        </p:spPr>
        <p:txBody>
          <a:bodyPr vert="horz" wrap="square" lIns="0" tIns="16933" rIns="0" bIns="0" rtlCol="0">
            <a:spAutoFit/>
          </a:bodyPr>
          <a:lstStyle/>
          <a:p>
            <a:pPr marL="16933">
              <a:spcBef>
                <a:spcPts val="133"/>
              </a:spcBef>
            </a:pPr>
            <a:r>
              <a:rPr sz="3600" spc="-7" dirty="0">
                <a:solidFill>
                  <a:srgbClr val="002060"/>
                </a:solidFill>
              </a:rPr>
              <a:t>Probabilistic Fault </a:t>
            </a:r>
            <a:r>
              <a:rPr sz="3600" dirty="0">
                <a:solidFill>
                  <a:srgbClr val="002060"/>
                </a:solidFill>
              </a:rPr>
              <a:t>Tree</a:t>
            </a:r>
            <a:r>
              <a:rPr sz="3600" spc="-33" dirty="0">
                <a:solidFill>
                  <a:srgbClr val="002060"/>
                </a:solidFill>
              </a:rPr>
              <a:t> </a:t>
            </a:r>
            <a:r>
              <a:rPr sz="3600" spc="-7" dirty="0">
                <a:solidFill>
                  <a:srgbClr val="002060"/>
                </a:solidFill>
              </a:rPr>
              <a:t>Analysis</a:t>
            </a:r>
            <a:endParaRPr sz="3600"/>
          </a:p>
        </p:txBody>
      </p:sp>
      <p:sp>
        <p:nvSpPr>
          <p:cNvPr id="3" name="object 3"/>
          <p:cNvSpPr txBox="1"/>
          <p:nvPr/>
        </p:nvSpPr>
        <p:spPr>
          <a:xfrm>
            <a:off x="527213" y="1484919"/>
            <a:ext cx="5611707" cy="910634"/>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Assign probabilities to fault</a:t>
            </a:r>
            <a:r>
              <a:rPr sz="2667" spc="-53" dirty="0">
                <a:solidFill>
                  <a:srgbClr val="002060"/>
                </a:solidFill>
                <a:latin typeface="Times New Roman"/>
                <a:cs typeface="Times New Roman"/>
              </a:rPr>
              <a:t> </a:t>
            </a:r>
            <a:r>
              <a:rPr sz="2667" spc="-7" dirty="0">
                <a:solidFill>
                  <a:srgbClr val="002060"/>
                </a:solidFill>
                <a:latin typeface="Times New Roman"/>
                <a:cs typeface="Times New Roman"/>
              </a:rPr>
              <a:t>“leaves”</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dirty="0">
                <a:solidFill>
                  <a:srgbClr val="002060"/>
                </a:solidFill>
                <a:latin typeface="Times New Roman"/>
                <a:cs typeface="Times New Roman"/>
              </a:rPr>
              <a:t>Use </a:t>
            </a:r>
            <a:r>
              <a:rPr sz="2667" spc="-7" dirty="0">
                <a:solidFill>
                  <a:srgbClr val="002060"/>
                </a:solidFill>
                <a:latin typeface="Times New Roman"/>
                <a:cs typeface="Times New Roman"/>
              </a:rPr>
              <a:t>logic gates to construct failure</a:t>
            </a:r>
            <a:r>
              <a:rPr sz="2667" spc="-113" dirty="0">
                <a:solidFill>
                  <a:srgbClr val="002060"/>
                </a:solidFill>
                <a:latin typeface="Times New Roman"/>
                <a:cs typeface="Times New Roman"/>
              </a:rPr>
              <a:t> </a:t>
            </a:r>
            <a:r>
              <a:rPr sz="2667" spc="-7" dirty="0">
                <a:solidFill>
                  <a:srgbClr val="002060"/>
                </a:solidFill>
                <a:latin typeface="Times New Roman"/>
                <a:cs typeface="Times New Roman"/>
              </a:rPr>
              <a:t>tree</a:t>
            </a:r>
            <a:endParaRPr sz="2667">
              <a:solidFill>
                <a:prstClr val="black"/>
              </a:solidFill>
              <a:latin typeface="Times New Roman"/>
              <a:cs typeface="Times New Roman"/>
            </a:endParaRPr>
          </a:p>
        </p:txBody>
      </p:sp>
      <p:sp>
        <p:nvSpPr>
          <p:cNvPr id="4" name="object 4"/>
          <p:cNvSpPr/>
          <p:nvPr/>
        </p:nvSpPr>
        <p:spPr>
          <a:xfrm>
            <a:off x="1837432" y="3861166"/>
            <a:ext cx="1268307" cy="1281853"/>
          </a:xfrm>
          <a:custGeom>
            <a:avLst/>
            <a:gdLst/>
            <a:ahLst/>
            <a:cxnLst/>
            <a:rect l="l" t="t" r="r" b="b"/>
            <a:pathLst>
              <a:path w="951230" h="961389">
                <a:moveTo>
                  <a:pt x="0" y="480450"/>
                </a:moveTo>
                <a:lnTo>
                  <a:pt x="2454" y="431326"/>
                </a:lnTo>
                <a:lnTo>
                  <a:pt x="9660" y="383622"/>
                </a:lnTo>
                <a:lnTo>
                  <a:pt x="21377" y="337578"/>
                </a:lnTo>
                <a:lnTo>
                  <a:pt x="37367" y="293437"/>
                </a:lnTo>
                <a:lnTo>
                  <a:pt x="57390" y="251439"/>
                </a:lnTo>
                <a:lnTo>
                  <a:pt x="81207" y="211825"/>
                </a:lnTo>
                <a:lnTo>
                  <a:pt x="108581" y="174839"/>
                </a:lnTo>
                <a:lnTo>
                  <a:pt x="139270" y="140720"/>
                </a:lnTo>
                <a:lnTo>
                  <a:pt x="173037" y="109711"/>
                </a:lnTo>
                <a:lnTo>
                  <a:pt x="209643" y="82053"/>
                </a:lnTo>
                <a:lnTo>
                  <a:pt x="248848" y="57987"/>
                </a:lnTo>
                <a:lnTo>
                  <a:pt x="290413" y="37756"/>
                </a:lnTo>
                <a:lnTo>
                  <a:pt x="334100" y="21600"/>
                </a:lnTo>
                <a:lnTo>
                  <a:pt x="379670" y="9761"/>
                </a:lnTo>
                <a:lnTo>
                  <a:pt x="426882" y="2480"/>
                </a:lnTo>
                <a:lnTo>
                  <a:pt x="475500" y="0"/>
                </a:lnTo>
                <a:lnTo>
                  <a:pt x="524117" y="2480"/>
                </a:lnTo>
                <a:lnTo>
                  <a:pt x="571329" y="9761"/>
                </a:lnTo>
                <a:lnTo>
                  <a:pt x="616899" y="21600"/>
                </a:lnTo>
                <a:lnTo>
                  <a:pt x="660586" y="37756"/>
                </a:lnTo>
                <a:lnTo>
                  <a:pt x="702151" y="57987"/>
                </a:lnTo>
                <a:lnTo>
                  <a:pt x="741356" y="82053"/>
                </a:lnTo>
                <a:lnTo>
                  <a:pt x="777962" y="109711"/>
                </a:lnTo>
                <a:lnTo>
                  <a:pt x="811729" y="140720"/>
                </a:lnTo>
                <a:lnTo>
                  <a:pt x="842418" y="174839"/>
                </a:lnTo>
                <a:lnTo>
                  <a:pt x="869791" y="211825"/>
                </a:lnTo>
                <a:lnTo>
                  <a:pt x="893609" y="251439"/>
                </a:lnTo>
                <a:lnTo>
                  <a:pt x="913632" y="293437"/>
                </a:lnTo>
                <a:lnTo>
                  <a:pt x="929622" y="337578"/>
                </a:lnTo>
                <a:lnTo>
                  <a:pt x="941339" y="383622"/>
                </a:lnTo>
                <a:lnTo>
                  <a:pt x="948544" y="431326"/>
                </a:lnTo>
                <a:lnTo>
                  <a:pt x="950999" y="480450"/>
                </a:lnTo>
                <a:lnTo>
                  <a:pt x="948544" y="529573"/>
                </a:lnTo>
                <a:lnTo>
                  <a:pt x="941339" y="577277"/>
                </a:lnTo>
                <a:lnTo>
                  <a:pt x="929622" y="623321"/>
                </a:lnTo>
                <a:lnTo>
                  <a:pt x="913632" y="667462"/>
                </a:lnTo>
                <a:lnTo>
                  <a:pt x="893609" y="709461"/>
                </a:lnTo>
                <a:lnTo>
                  <a:pt x="869791" y="749074"/>
                </a:lnTo>
                <a:lnTo>
                  <a:pt x="842418" y="786060"/>
                </a:lnTo>
                <a:lnTo>
                  <a:pt x="811729" y="820179"/>
                </a:lnTo>
                <a:lnTo>
                  <a:pt x="777962" y="851188"/>
                </a:lnTo>
                <a:lnTo>
                  <a:pt x="741356" y="878846"/>
                </a:lnTo>
                <a:lnTo>
                  <a:pt x="702151" y="902912"/>
                </a:lnTo>
                <a:lnTo>
                  <a:pt x="660586" y="923143"/>
                </a:lnTo>
                <a:lnTo>
                  <a:pt x="616899" y="939299"/>
                </a:lnTo>
                <a:lnTo>
                  <a:pt x="571329" y="951138"/>
                </a:lnTo>
                <a:lnTo>
                  <a:pt x="524117" y="958419"/>
                </a:lnTo>
                <a:lnTo>
                  <a:pt x="475500" y="960900"/>
                </a:lnTo>
                <a:lnTo>
                  <a:pt x="426882" y="958419"/>
                </a:lnTo>
                <a:lnTo>
                  <a:pt x="379670" y="951138"/>
                </a:lnTo>
                <a:lnTo>
                  <a:pt x="334100" y="939299"/>
                </a:lnTo>
                <a:lnTo>
                  <a:pt x="290413" y="923143"/>
                </a:lnTo>
                <a:lnTo>
                  <a:pt x="248848" y="902912"/>
                </a:lnTo>
                <a:lnTo>
                  <a:pt x="209643" y="878846"/>
                </a:lnTo>
                <a:lnTo>
                  <a:pt x="173037" y="851188"/>
                </a:lnTo>
                <a:lnTo>
                  <a:pt x="139270" y="820179"/>
                </a:lnTo>
                <a:lnTo>
                  <a:pt x="108581" y="786060"/>
                </a:lnTo>
                <a:lnTo>
                  <a:pt x="81207" y="749074"/>
                </a:lnTo>
                <a:lnTo>
                  <a:pt x="57390" y="709461"/>
                </a:lnTo>
                <a:lnTo>
                  <a:pt x="37367" y="667462"/>
                </a:lnTo>
                <a:lnTo>
                  <a:pt x="21377" y="623321"/>
                </a:lnTo>
                <a:lnTo>
                  <a:pt x="9660" y="577277"/>
                </a:lnTo>
                <a:lnTo>
                  <a:pt x="2454" y="529573"/>
                </a:lnTo>
                <a:lnTo>
                  <a:pt x="0" y="480450"/>
                </a:lnTo>
                <a:close/>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5" name="object 5"/>
          <p:cNvSpPr txBox="1"/>
          <p:nvPr/>
        </p:nvSpPr>
        <p:spPr>
          <a:xfrm>
            <a:off x="2218491" y="4270372"/>
            <a:ext cx="506307" cy="427532"/>
          </a:xfrm>
          <a:prstGeom prst="rect">
            <a:avLst/>
          </a:prstGeom>
        </p:spPr>
        <p:txBody>
          <a:bodyPr vert="horz" wrap="square" lIns="0" tIns="16933" rIns="0" bIns="0" rtlCol="0">
            <a:spAutoFit/>
          </a:bodyPr>
          <a:lstStyle/>
          <a:p>
            <a:pPr marL="16933" defTabSz="1219170">
              <a:spcBef>
                <a:spcPts val="133"/>
              </a:spcBef>
            </a:pPr>
            <a:r>
              <a:rPr sz="2667" spc="7" dirty="0">
                <a:solidFill>
                  <a:srgbClr val="002A5C"/>
                </a:solidFill>
                <a:latin typeface="Times New Roman"/>
                <a:cs typeface="Times New Roman"/>
              </a:rPr>
              <a:t>OR</a:t>
            </a:r>
            <a:endParaRPr sz="2667">
              <a:solidFill>
                <a:prstClr val="black"/>
              </a:solidFill>
              <a:latin typeface="Times New Roman"/>
              <a:cs typeface="Times New Roman"/>
            </a:endParaRPr>
          </a:p>
        </p:txBody>
      </p:sp>
      <p:sp>
        <p:nvSpPr>
          <p:cNvPr id="6" name="object 6"/>
          <p:cNvSpPr/>
          <p:nvPr/>
        </p:nvSpPr>
        <p:spPr>
          <a:xfrm>
            <a:off x="1216500" y="4891166"/>
            <a:ext cx="551179" cy="574887"/>
          </a:xfrm>
          <a:custGeom>
            <a:avLst/>
            <a:gdLst/>
            <a:ahLst/>
            <a:cxnLst/>
            <a:rect l="l" t="t" r="r" b="b"/>
            <a:pathLst>
              <a:path w="413384" h="431164">
                <a:moveTo>
                  <a:pt x="412800" y="0"/>
                </a:moveTo>
                <a:lnTo>
                  <a:pt x="0" y="4308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3175967" y="4889165"/>
            <a:ext cx="450427" cy="579120"/>
          </a:xfrm>
          <a:custGeom>
            <a:avLst/>
            <a:gdLst/>
            <a:ahLst/>
            <a:cxnLst/>
            <a:rect l="l" t="t" r="r" b="b"/>
            <a:pathLst>
              <a:path w="337819" h="434339">
                <a:moveTo>
                  <a:pt x="0" y="0"/>
                </a:moveTo>
                <a:lnTo>
                  <a:pt x="337200" y="4338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6155432" y="3576499"/>
            <a:ext cx="1544320" cy="1566333"/>
          </a:xfrm>
          <a:custGeom>
            <a:avLst/>
            <a:gdLst/>
            <a:ahLst/>
            <a:cxnLst/>
            <a:rect l="l" t="t" r="r" b="b"/>
            <a:pathLst>
              <a:path w="1158239" h="1174750">
                <a:moveTo>
                  <a:pt x="0" y="587250"/>
                </a:moveTo>
                <a:lnTo>
                  <a:pt x="1918" y="539086"/>
                </a:lnTo>
                <a:lnTo>
                  <a:pt x="7576" y="491995"/>
                </a:lnTo>
                <a:lnTo>
                  <a:pt x="16822" y="446127"/>
                </a:lnTo>
                <a:lnTo>
                  <a:pt x="29510" y="401633"/>
                </a:lnTo>
                <a:lnTo>
                  <a:pt x="45488" y="358665"/>
                </a:lnTo>
                <a:lnTo>
                  <a:pt x="64610" y="317374"/>
                </a:lnTo>
                <a:lnTo>
                  <a:pt x="86725" y="277911"/>
                </a:lnTo>
                <a:lnTo>
                  <a:pt x="111684" y="240427"/>
                </a:lnTo>
                <a:lnTo>
                  <a:pt x="139339" y="205074"/>
                </a:lnTo>
                <a:lnTo>
                  <a:pt x="169541" y="172001"/>
                </a:lnTo>
                <a:lnTo>
                  <a:pt x="202140" y="141361"/>
                </a:lnTo>
                <a:lnTo>
                  <a:pt x="236988" y="113305"/>
                </a:lnTo>
                <a:lnTo>
                  <a:pt x="273936" y="87983"/>
                </a:lnTo>
                <a:lnTo>
                  <a:pt x="312835" y="65547"/>
                </a:lnTo>
                <a:lnTo>
                  <a:pt x="353535" y="46149"/>
                </a:lnTo>
                <a:lnTo>
                  <a:pt x="395888" y="29938"/>
                </a:lnTo>
                <a:lnTo>
                  <a:pt x="439745" y="17067"/>
                </a:lnTo>
                <a:lnTo>
                  <a:pt x="484957" y="7686"/>
                </a:lnTo>
                <a:lnTo>
                  <a:pt x="531375" y="1946"/>
                </a:lnTo>
                <a:lnTo>
                  <a:pt x="578850" y="0"/>
                </a:lnTo>
                <a:lnTo>
                  <a:pt x="626324" y="1946"/>
                </a:lnTo>
                <a:lnTo>
                  <a:pt x="672742" y="7686"/>
                </a:lnTo>
                <a:lnTo>
                  <a:pt x="717954" y="17067"/>
                </a:lnTo>
                <a:lnTo>
                  <a:pt x="761811" y="29938"/>
                </a:lnTo>
                <a:lnTo>
                  <a:pt x="804164" y="46149"/>
                </a:lnTo>
                <a:lnTo>
                  <a:pt x="844864" y="65547"/>
                </a:lnTo>
                <a:lnTo>
                  <a:pt x="883763" y="87983"/>
                </a:lnTo>
                <a:lnTo>
                  <a:pt x="920711" y="113305"/>
                </a:lnTo>
                <a:lnTo>
                  <a:pt x="955559" y="141361"/>
                </a:lnTo>
                <a:lnTo>
                  <a:pt x="988158" y="172001"/>
                </a:lnTo>
                <a:lnTo>
                  <a:pt x="1018360" y="205074"/>
                </a:lnTo>
                <a:lnTo>
                  <a:pt x="1046015" y="240427"/>
                </a:lnTo>
                <a:lnTo>
                  <a:pt x="1070974" y="277911"/>
                </a:lnTo>
                <a:lnTo>
                  <a:pt x="1093089" y="317374"/>
                </a:lnTo>
                <a:lnTo>
                  <a:pt x="1112211" y="358665"/>
                </a:lnTo>
                <a:lnTo>
                  <a:pt x="1128189" y="401633"/>
                </a:lnTo>
                <a:lnTo>
                  <a:pt x="1140877" y="446127"/>
                </a:lnTo>
                <a:lnTo>
                  <a:pt x="1150123" y="491995"/>
                </a:lnTo>
                <a:lnTo>
                  <a:pt x="1155781" y="539086"/>
                </a:lnTo>
                <a:lnTo>
                  <a:pt x="1157700" y="587250"/>
                </a:lnTo>
                <a:lnTo>
                  <a:pt x="1155781" y="635413"/>
                </a:lnTo>
                <a:lnTo>
                  <a:pt x="1150123" y="682505"/>
                </a:lnTo>
                <a:lnTo>
                  <a:pt x="1140877" y="728372"/>
                </a:lnTo>
                <a:lnTo>
                  <a:pt x="1128189" y="772866"/>
                </a:lnTo>
                <a:lnTo>
                  <a:pt x="1112211" y="815834"/>
                </a:lnTo>
                <a:lnTo>
                  <a:pt x="1093089" y="857125"/>
                </a:lnTo>
                <a:lnTo>
                  <a:pt x="1070974" y="896588"/>
                </a:lnTo>
                <a:lnTo>
                  <a:pt x="1046015" y="934072"/>
                </a:lnTo>
                <a:lnTo>
                  <a:pt x="1018360" y="969426"/>
                </a:lnTo>
                <a:lnTo>
                  <a:pt x="988158" y="1002498"/>
                </a:lnTo>
                <a:lnTo>
                  <a:pt x="955559" y="1033138"/>
                </a:lnTo>
                <a:lnTo>
                  <a:pt x="920711" y="1061194"/>
                </a:lnTo>
                <a:lnTo>
                  <a:pt x="883763" y="1086516"/>
                </a:lnTo>
                <a:lnTo>
                  <a:pt x="844864" y="1108952"/>
                </a:lnTo>
                <a:lnTo>
                  <a:pt x="804164" y="1128350"/>
                </a:lnTo>
                <a:lnTo>
                  <a:pt x="761811" y="1144561"/>
                </a:lnTo>
                <a:lnTo>
                  <a:pt x="717954" y="1157432"/>
                </a:lnTo>
                <a:lnTo>
                  <a:pt x="672742" y="1166813"/>
                </a:lnTo>
                <a:lnTo>
                  <a:pt x="626324" y="1172553"/>
                </a:lnTo>
                <a:lnTo>
                  <a:pt x="578850" y="1174500"/>
                </a:lnTo>
                <a:lnTo>
                  <a:pt x="531375" y="1172553"/>
                </a:lnTo>
                <a:lnTo>
                  <a:pt x="484957" y="1166813"/>
                </a:lnTo>
                <a:lnTo>
                  <a:pt x="439745" y="1157432"/>
                </a:lnTo>
                <a:lnTo>
                  <a:pt x="395888" y="1144561"/>
                </a:lnTo>
                <a:lnTo>
                  <a:pt x="353535" y="1128350"/>
                </a:lnTo>
                <a:lnTo>
                  <a:pt x="312835" y="1108952"/>
                </a:lnTo>
                <a:lnTo>
                  <a:pt x="273936" y="1086516"/>
                </a:lnTo>
                <a:lnTo>
                  <a:pt x="236988" y="1061194"/>
                </a:lnTo>
                <a:lnTo>
                  <a:pt x="202140" y="1033138"/>
                </a:lnTo>
                <a:lnTo>
                  <a:pt x="169541" y="1002498"/>
                </a:lnTo>
                <a:lnTo>
                  <a:pt x="139339" y="969426"/>
                </a:lnTo>
                <a:lnTo>
                  <a:pt x="111684" y="934072"/>
                </a:lnTo>
                <a:lnTo>
                  <a:pt x="86725" y="896588"/>
                </a:lnTo>
                <a:lnTo>
                  <a:pt x="64610" y="857125"/>
                </a:lnTo>
                <a:lnTo>
                  <a:pt x="45488" y="815834"/>
                </a:lnTo>
                <a:lnTo>
                  <a:pt x="29510" y="772866"/>
                </a:lnTo>
                <a:lnTo>
                  <a:pt x="16822" y="728372"/>
                </a:lnTo>
                <a:lnTo>
                  <a:pt x="7576" y="682505"/>
                </a:lnTo>
                <a:lnTo>
                  <a:pt x="1918" y="635413"/>
                </a:lnTo>
                <a:lnTo>
                  <a:pt x="0" y="587250"/>
                </a:lnTo>
                <a:close/>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9" name="object 9"/>
          <p:cNvSpPr txBox="1"/>
          <p:nvPr/>
        </p:nvSpPr>
        <p:spPr>
          <a:xfrm>
            <a:off x="6542000" y="4128105"/>
            <a:ext cx="770467" cy="427532"/>
          </a:xfrm>
          <a:prstGeom prst="rect">
            <a:avLst/>
          </a:prstGeom>
        </p:spPr>
        <p:txBody>
          <a:bodyPr vert="horz" wrap="square" lIns="0" tIns="16933" rIns="0" bIns="0" rtlCol="0">
            <a:spAutoFit/>
          </a:bodyPr>
          <a:lstStyle/>
          <a:p>
            <a:pPr marL="16933" defTabSz="1219170">
              <a:spcBef>
                <a:spcPts val="133"/>
              </a:spcBef>
            </a:pPr>
            <a:r>
              <a:rPr sz="2667" spc="7" dirty="0">
                <a:solidFill>
                  <a:srgbClr val="002A5C"/>
                </a:solidFill>
                <a:latin typeface="Times New Roman"/>
                <a:cs typeface="Times New Roman"/>
              </a:rPr>
              <a:t>AND</a:t>
            </a:r>
            <a:endParaRPr sz="2667">
              <a:solidFill>
                <a:prstClr val="black"/>
              </a:solidFill>
              <a:latin typeface="Times New Roman"/>
              <a:cs typeface="Times New Roman"/>
            </a:endParaRPr>
          </a:p>
        </p:txBody>
      </p:sp>
      <p:sp>
        <p:nvSpPr>
          <p:cNvPr id="10" name="object 10"/>
          <p:cNvSpPr/>
          <p:nvPr/>
        </p:nvSpPr>
        <p:spPr>
          <a:xfrm>
            <a:off x="5534500" y="4891166"/>
            <a:ext cx="551179" cy="574887"/>
          </a:xfrm>
          <a:custGeom>
            <a:avLst/>
            <a:gdLst/>
            <a:ahLst/>
            <a:cxnLst/>
            <a:rect l="l" t="t" r="r" b="b"/>
            <a:pathLst>
              <a:path w="413385" h="431164">
                <a:moveTo>
                  <a:pt x="412800" y="0"/>
                </a:moveTo>
                <a:lnTo>
                  <a:pt x="0" y="4308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7699032" y="4889165"/>
            <a:ext cx="450427" cy="579120"/>
          </a:xfrm>
          <a:custGeom>
            <a:avLst/>
            <a:gdLst/>
            <a:ahLst/>
            <a:cxnLst/>
            <a:rect l="l" t="t" r="r" b="b"/>
            <a:pathLst>
              <a:path w="337820" h="434339">
                <a:moveTo>
                  <a:pt x="0" y="0"/>
                </a:moveTo>
                <a:lnTo>
                  <a:pt x="337200" y="43380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2" name="object 12"/>
          <p:cNvSpPr txBox="1"/>
          <p:nvPr/>
        </p:nvSpPr>
        <p:spPr>
          <a:xfrm>
            <a:off x="737925" y="5638305"/>
            <a:ext cx="693420" cy="427532"/>
          </a:xfrm>
          <a:prstGeom prst="rect">
            <a:avLst/>
          </a:prstGeom>
        </p:spPr>
        <p:txBody>
          <a:bodyPr vert="horz" wrap="square" lIns="0" tIns="16933" rIns="0" bIns="0" rtlCol="0">
            <a:spAutoFit/>
          </a:bodyPr>
          <a:lstStyle/>
          <a:p>
            <a:pPr marL="16933" defTabSz="1219170">
              <a:spcBef>
                <a:spcPts val="133"/>
              </a:spcBef>
            </a:pPr>
            <a:r>
              <a:rPr sz="2667" dirty="0">
                <a:solidFill>
                  <a:srgbClr val="002A5C"/>
                </a:solidFill>
                <a:latin typeface="Times New Roman"/>
                <a:cs typeface="Times New Roman"/>
              </a:rPr>
              <a:t>P</a:t>
            </a:r>
            <a:r>
              <a:rPr sz="2667" spc="-7" dirty="0">
                <a:solidFill>
                  <a:srgbClr val="002A5C"/>
                </a:solidFill>
                <a:latin typeface="Times New Roman"/>
                <a:cs typeface="Times New Roman"/>
              </a:rPr>
              <a:t>(</a:t>
            </a:r>
            <a:r>
              <a:rPr sz="2667" spc="7" dirty="0">
                <a:solidFill>
                  <a:srgbClr val="002A5C"/>
                </a:solidFill>
                <a:latin typeface="Times New Roman"/>
                <a:cs typeface="Times New Roman"/>
              </a:rPr>
              <a:t>A</a:t>
            </a:r>
            <a:r>
              <a:rPr sz="2667" dirty="0">
                <a:solidFill>
                  <a:srgbClr val="002A5C"/>
                </a:solidFill>
                <a:latin typeface="Times New Roman"/>
                <a:cs typeface="Times New Roman"/>
              </a:rPr>
              <a:t>)</a:t>
            </a:r>
            <a:endParaRPr sz="2667">
              <a:solidFill>
                <a:prstClr val="black"/>
              </a:solidFill>
              <a:latin typeface="Times New Roman"/>
              <a:cs typeface="Times New Roman"/>
            </a:endParaRPr>
          </a:p>
        </p:txBody>
      </p:sp>
      <p:sp>
        <p:nvSpPr>
          <p:cNvPr id="13" name="object 13"/>
          <p:cNvSpPr txBox="1"/>
          <p:nvPr/>
        </p:nvSpPr>
        <p:spPr>
          <a:xfrm>
            <a:off x="3389049" y="5638305"/>
            <a:ext cx="673945" cy="427532"/>
          </a:xfrm>
          <a:prstGeom prst="rect">
            <a:avLst/>
          </a:prstGeom>
        </p:spPr>
        <p:txBody>
          <a:bodyPr vert="horz" wrap="square" lIns="0" tIns="16933" rIns="0" bIns="0" rtlCol="0">
            <a:spAutoFit/>
          </a:bodyPr>
          <a:lstStyle/>
          <a:p>
            <a:pPr marL="16933" defTabSz="1219170">
              <a:spcBef>
                <a:spcPts val="133"/>
              </a:spcBef>
            </a:pPr>
            <a:r>
              <a:rPr sz="2667" dirty="0">
                <a:solidFill>
                  <a:srgbClr val="002A5C"/>
                </a:solidFill>
                <a:latin typeface="Times New Roman"/>
                <a:cs typeface="Times New Roman"/>
              </a:rPr>
              <a:t>P</a:t>
            </a:r>
            <a:r>
              <a:rPr sz="2667" spc="-7" dirty="0">
                <a:solidFill>
                  <a:srgbClr val="002A5C"/>
                </a:solidFill>
                <a:latin typeface="Times New Roman"/>
                <a:cs typeface="Times New Roman"/>
              </a:rPr>
              <a:t>(</a:t>
            </a:r>
            <a:r>
              <a:rPr sz="2667" dirty="0">
                <a:solidFill>
                  <a:srgbClr val="002A5C"/>
                </a:solidFill>
                <a:latin typeface="Times New Roman"/>
                <a:cs typeface="Times New Roman"/>
              </a:rPr>
              <a:t>B)</a:t>
            </a:r>
            <a:endParaRPr sz="2667">
              <a:solidFill>
                <a:prstClr val="black"/>
              </a:solidFill>
              <a:latin typeface="Times New Roman"/>
              <a:cs typeface="Times New Roman"/>
            </a:endParaRPr>
          </a:p>
        </p:txBody>
      </p:sp>
      <p:sp>
        <p:nvSpPr>
          <p:cNvPr id="14" name="object 14"/>
          <p:cNvSpPr txBox="1"/>
          <p:nvPr/>
        </p:nvSpPr>
        <p:spPr>
          <a:xfrm>
            <a:off x="7961049" y="5638305"/>
            <a:ext cx="673945" cy="427532"/>
          </a:xfrm>
          <a:prstGeom prst="rect">
            <a:avLst/>
          </a:prstGeom>
        </p:spPr>
        <p:txBody>
          <a:bodyPr vert="horz" wrap="square" lIns="0" tIns="16933" rIns="0" bIns="0" rtlCol="0">
            <a:spAutoFit/>
          </a:bodyPr>
          <a:lstStyle/>
          <a:p>
            <a:pPr marL="16933" defTabSz="1219170">
              <a:spcBef>
                <a:spcPts val="133"/>
              </a:spcBef>
            </a:pPr>
            <a:r>
              <a:rPr sz="2667" dirty="0">
                <a:solidFill>
                  <a:srgbClr val="002A5C"/>
                </a:solidFill>
                <a:latin typeface="Times New Roman"/>
                <a:cs typeface="Times New Roman"/>
              </a:rPr>
              <a:t>P</a:t>
            </a:r>
            <a:r>
              <a:rPr sz="2667" spc="-7" dirty="0">
                <a:solidFill>
                  <a:srgbClr val="002A5C"/>
                </a:solidFill>
                <a:latin typeface="Times New Roman"/>
                <a:cs typeface="Times New Roman"/>
              </a:rPr>
              <a:t>(</a:t>
            </a:r>
            <a:r>
              <a:rPr sz="2667" dirty="0">
                <a:solidFill>
                  <a:srgbClr val="002A5C"/>
                </a:solidFill>
                <a:latin typeface="Times New Roman"/>
                <a:cs typeface="Times New Roman"/>
              </a:rPr>
              <a:t>B)</a:t>
            </a:r>
            <a:endParaRPr sz="2667">
              <a:solidFill>
                <a:prstClr val="black"/>
              </a:solidFill>
              <a:latin typeface="Times New Roman"/>
              <a:cs typeface="Times New Roman"/>
            </a:endParaRPr>
          </a:p>
        </p:txBody>
      </p:sp>
      <p:sp>
        <p:nvSpPr>
          <p:cNvPr id="15" name="object 15"/>
          <p:cNvSpPr txBox="1"/>
          <p:nvPr/>
        </p:nvSpPr>
        <p:spPr>
          <a:xfrm>
            <a:off x="5106723" y="5638305"/>
            <a:ext cx="693420" cy="427532"/>
          </a:xfrm>
          <a:prstGeom prst="rect">
            <a:avLst/>
          </a:prstGeom>
        </p:spPr>
        <p:txBody>
          <a:bodyPr vert="horz" wrap="square" lIns="0" tIns="16933" rIns="0" bIns="0" rtlCol="0">
            <a:spAutoFit/>
          </a:bodyPr>
          <a:lstStyle/>
          <a:p>
            <a:pPr marL="16933" defTabSz="1219170">
              <a:spcBef>
                <a:spcPts val="133"/>
              </a:spcBef>
            </a:pPr>
            <a:r>
              <a:rPr sz="2667" dirty="0">
                <a:solidFill>
                  <a:srgbClr val="002A5C"/>
                </a:solidFill>
                <a:latin typeface="Times New Roman"/>
                <a:cs typeface="Times New Roman"/>
              </a:rPr>
              <a:t>P</a:t>
            </a:r>
            <a:r>
              <a:rPr sz="2667" spc="-7" dirty="0">
                <a:solidFill>
                  <a:srgbClr val="002A5C"/>
                </a:solidFill>
                <a:latin typeface="Times New Roman"/>
                <a:cs typeface="Times New Roman"/>
              </a:rPr>
              <a:t>(</a:t>
            </a:r>
            <a:r>
              <a:rPr sz="2667" spc="7" dirty="0">
                <a:solidFill>
                  <a:srgbClr val="002A5C"/>
                </a:solidFill>
                <a:latin typeface="Times New Roman"/>
                <a:cs typeface="Times New Roman"/>
              </a:rPr>
              <a:t>A</a:t>
            </a:r>
            <a:r>
              <a:rPr sz="2667" dirty="0">
                <a:solidFill>
                  <a:srgbClr val="002A5C"/>
                </a:solidFill>
                <a:latin typeface="Times New Roman"/>
                <a:cs typeface="Times New Roman"/>
              </a:rPr>
              <a:t>)</a:t>
            </a:r>
            <a:endParaRPr sz="2667">
              <a:solidFill>
                <a:prstClr val="black"/>
              </a:solidFill>
              <a:latin typeface="Times New Roman"/>
              <a:cs typeface="Times New Roman"/>
            </a:endParaRPr>
          </a:p>
        </p:txBody>
      </p:sp>
      <p:sp>
        <p:nvSpPr>
          <p:cNvPr id="16" name="object 16"/>
          <p:cNvSpPr txBox="1"/>
          <p:nvPr/>
        </p:nvSpPr>
        <p:spPr>
          <a:xfrm>
            <a:off x="1740169" y="3247972"/>
            <a:ext cx="1692487" cy="427532"/>
          </a:xfrm>
          <a:prstGeom prst="rect">
            <a:avLst/>
          </a:prstGeom>
        </p:spPr>
        <p:txBody>
          <a:bodyPr vert="horz" wrap="square" lIns="0" tIns="16933" rIns="0" bIns="0" rtlCol="0">
            <a:spAutoFit/>
          </a:bodyPr>
          <a:lstStyle/>
          <a:p>
            <a:pPr marL="16933" defTabSz="1219170">
              <a:spcBef>
                <a:spcPts val="133"/>
              </a:spcBef>
            </a:pPr>
            <a:r>
              <a:rPr sz="2667" dirty="0">
                <a:solidFill>
                  <a:srgbClr val="002A5C"/>
                </a:solidFill>
                <a:latin typeface="Times New Roman"/>
                <a:cs typeface="Times New Roman"/>
              </a:rPr>
              <a:t>P(A) +</a:t>
            </a:r>
            <a:r>
              <a:rPr sz="2667" spc="-120" dirty="0">
                <a:solidFill>
                  <a:srgbClr val="002A5C"/>
                </a:solidFill>
                <a:latin typeface="Times New Roman"/>
                <a:cs typeface="Times New Roman"/>
              </a:rPr>
              <a:t> </a:t>
            </a:r>
            <a:r>
              <a:rPr sz="2667" spc="-7" dirty="0">
                <a:solidFill>
                  <a:srgbClr val="002A5C"/>
                </a:solidFill>
                <a:latin typeface="Times New Roman"/>
                <a:cs typeface="Times New Roman"/>
              </a:rPr>
              <a:t>P(B)</a:t>
            </a:r>
            <a:endParaRPr sz="2667">
              <a:solidFill>
                <a:prstClr val="black"/>
              </a:solidFill>
              <a:latin typeface="Times New Roman"/>
              <a:cs typeface="Times New Roman"/>
            </a:endParaRPr>
          </a:p>
        </p:txBody>
      </p:sp>
      <p:sp>
        <p:nvSpPr>
          <p:cNvPr id="17" name="object 17"/>
          <p:cNvSpPr txBox="1"/>
          <p:nvPr/>
        </p:nvSpPr>
        <p:spPr>
          <a:xfrm>
            <a:off x="7846293" y="3315639"/>
            <a:ext cx="1573953" cy="427532"/>
          </a:xfrm>
          <a:prstGeom prst="rect">
            <a:avLst/>
          </a:prstGeom>
        </p:spPr>
        <p:txBody>
          <a:bodyPr vert="horz" wrap="square" lIns="0" tIns="16933" rIns="0" bIns="0" rtlCol="0">
            <a:spAutoFit/>
          </a:bodyPr>
          <a:lstStyle/>
          <a:p>
            <a:pPr marL="16933" defTabSz="1219170">
              <a:spcBef>
                <a:spcPts val="133"/>
              </a:spcBef>
            </a:pPr>
            <a:r>
              <a:rPr sz="2667" dirty="0">
                <a:solidFill>
                  <a:srgbClr val="002A5C"/>
                </a:solidFill>
                <a:latin typeface="Times New Roman"/>
                <a:cs typeface="Times New Roman"/>
              </a:rPr>
              <a:t>P(A) </a:t>
            </a:r>
            <a:r>
              <a:rPr sz="2667" b="1" spc="-113" dirty="0">
                <a:solidFill>
                  <a:srgbClr val="002A5C"/>
                </a:solidFill>
                <a:latin typeface="Gadugi"/>
                <a:cs typeface="Gadugi"/>
              </a:rPr>
              <a:t>ᐧ</a:t>
            </a:r>
            <a:r>
              <a:rPr sz="2667" b="1" spc="-193" dirty="0">
                <a:solidFill>
                  <a:srgbClr val="002A5C"/>
                </a:solidFill>
                <a:latin typeface="Gadugi"/>
                <a:cs typeface="Gadugi"/>
              </a:rPr>
              <a:t> </a:t>
            </a:r>
            <a:r>
              <a:rPr sz="2667" spc="-7" dirty="0">
                <a:solidFill>
                  <a:srgbClr val="002A5C"/>
                </a:solidFill>
                <a:latin typeface="Times New Roman"/>
                <a:cs typeface="Times New Roman"/>
              </a:rPr>
              <a:t>P(B)</a:t>
            </a:r>
            <a:endParaRPr sz="2667">
              <a:solidFill>
                <a:prstClr val="black"/>
              </a:solidFill>
              <a:latin typeface="Times New Roman"/>
              <a:cs typeface="Times New Roman"/>
            </a:endParaRPr>
          </a:p>
        </p:txBody>
      </p:sp>
      <p:sp>
        <p:nvSpPr>
          <p:cNvPr id="19" name="object 19"/>
          <p:cNvSpPr txBox="1"/>
          <p:nvPr/>
        </p:nvSpPr>
        <p:spPr>
          <a:xfrm>
            <a:off x="5965846" y="1487643"/>
            <a:ext cx="3454400" cy="47863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 </a:t>
            </a:r>
            <a:r>
              <a:rPr sz="1333" dirty="0">
                <a:solidFill>
                  <a:prstClr val="black"/>
                </a:solidFill>
                <a:latin typeface="Arial"/>
                <a:cs typeface="Arial"/>
              </a:rPr>
              <a:t>assign probabilities of occurrence per </a:t>
            </a:r>
            <a:r>
              <a:rPr sz="1333" dirty="0" smtClean="0">
                <a:solidFill>
                  <a:prstClr val="black"/>
                </a:solidFill>
                <a:latin typeface="Arial"/>
                <a:cs typeface="Arial"/>
              </a:rPr>
              <a:t>hour</a:t>
            </a:r>
            <a:r>
              <a:rPr lang="en-US" sz="1333" dirty="0" smtClean="0">
                <a:solidFill>
                  <a:prstClr val="black"/>
                </a:solidFill>
                <a:latin typeface="Arial"/>
                <a:cs typeface="Arial"/>
              </a:rPr>
              <a:t> or</a:t>
            </a:r>
            <a:r>
              <a:rPr sz="1333" spc="-120" dirty="0" smtClean="0">
                <a:solidFill>
                  <a:prstClr val="black"/>
                </a:solidFill>
                <a:latin typeface="Arial"/>
                <a:cs typeface="Arial"/>
              </a:rPr>
              <a:t> </a:t>
            </a:r>
            <a:r>
              <a:rPr sz="1333" dirty="0" smtClean="0">
                <a:solidFill>
                  <a:prstClr val="black"/>
                </a:solidFill>
                <a:latin typeface="Arial"/>
                <a:cs typeface="Arial"/>
              </a:rPr>
              <a:t>per </a:t>
            </a:r>
            <a:r>
              <a:rPr sz="1333" dirty="0">
                <a:solidFill>
                  <a:prstClr val="black"/>
                </a:solidFill>
                <a:latin typeface="Arial"/>
                <a:cs typeface="Arial"/>
              </a:rPr>
              <a:t>mile of</a:t>
            </a:r>
            <a:r>
              <a:rPr sz="1333" spc="-13" dirty="0">
                <a:solidFill>
                  <a:prstClr val="black"/>
                </a:solidFill>
                <a:latin typeface="Arial"/>
                <a:cs typeface="Arial"/>
              </a:rPr>
              <a:t> </a:t>
            </a:r>
            <a:r>
              <a:rPr sz="1333" dirty="0">
                <a:solidFill>
                  <a:prstClr val="black"/>
                </a:solidFill>
                <a:latin typeface="Arial"/>
                <a:cs typeface="Arial"/>
              </a:rPr>
              <a:t>operation </a:t>
            </a:r>
          </a:p>
        </p:txBody>
      </p:sp>
    </p:spTree>
    <p:extLst>
      <p:ext uri="{BB962C8B-B14F-4D97-AF65-F5344CB8AC3E}">
        <p14:creationId xmlns:p14="http://schemas.microsoft.com/office/powerpoint/2010/main" val="14237279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167109"/>
            <a:ext cx="6485467" cy="1125094"/>
          </a:xfrm>
          <a:prstGeom prst="rect">
            <a:avLst/>
          </a:prstGeom>
        </p:spPr>
        <p:txBody>
          <a:bodyPr vert="horz" wrap="square" lIns="0" tIns="16933" rIns="0" bIns="0" rtlCol="0">
            <a:spAutoFit/>
          </a:bodyPr>
          <a:lstStyle/>
          <a:p>
            <a:pPr marL="16933" marR="6773">
              <a:spcBef>
                <a:spcPts val="133"/>
              </a:spcBef>
            </a:pPr>
            <a:r>
              <a:rPr sz="3600" spc="-7" dirty="0">
                <a:solidFill>
                  <a:srgbClr val="002060"/>
                </a:solidFill>
              </a:rPr>
              <a:t>Failure Mode </a:t>
            </a:r>
            <a:r>
              <a:rPr sz="3600" dirty="0">
                <a:solidFill>
                  <a:srgbClr val="002060"/>
                </a:solidFill>
              </a:rPr>
              <a:t>and </a:t>
            </a:r>
            <a:r>
              <a:rPr sz="3600" spc="-7" dirty="0">
                <a:solidFill>
                  <a:srgbClr val="002060"/>
                </a:solidFill>
              </a:rPr>
              <a:t>Effects Analyses  (FMEA)</a:t>
            </a:r>
            <a:endParaRPr sz="3600"/>
          </a:p>
        </p:txBody>
      </p:sp>
      <p:sp>
        <p:nvSpPr>
          <p:cNvPr id="3" name="object 3"/>
          <p:cNvSpPr txBox="1"/>
          <p:nvPr/>
        </p:nvSpPr>
        <p:spPr>
          <a:xfrm>
            <a:off x="527214" y="1518786"/>
            <a:ext cx="8023013" cy="4223891"/>
          </a:xfrm>
          <a:prstGeom prst="rect">
            <a:avLst/>
          </a:prstGeom>
        </p:spPr>
        <p:txBody>
          <a:bodyPr vert="horz" wrap="square" lIns="0" tIns="16933" rIns="0" bIns="0" rtlCol="0">
            <a:spAutoFit/>
          </a:bodyPr>
          <a:lstStyle/>
          <a:p>
            <a:pPr marL="303098" marR="12700" indent="-286165" defTabSz="1219170">
              <a:spcBef>
                <a:spcPts val="133"/>
              </a:spcBef>
              <a:buFont typeface="Arial"/>
              <a:buChar char="•"/>
              <a:tabLst>
                <a:tab pos="303098" algn="l"/>
              </a:tabLst>
            </a:pPr>
            <a:r>
              <a:rPr sz="2667" spc="-7" dirty="0">
                <a:solidFill>
                  <a:srgbClr val="FF0000"/>
                </a:solidFill>
                <a:latin typeface="Times New Roman"/>
                <a:cs typeface="Times New Roman"/>
              </a:rPr>
              <a:t>Bottom</a:t>
            </a:r>
            <a:r>
              <a:rPr sz="2667" spc="-7" dirty="0">
                <a:solidFill>
                  <a:srgbClr val="002060"/>
                </a:solidFill>
                <a:latin typeface="Times New Roman"/>
                <a:cs typeface="Times New Roman"/>
              </a:rPr>
              <a:t> </a:t>
            </a:r>
            <a:r>
              <a:rPr sz="2667" dirty="0">
                <a:solidFill>
                  <a:srgbClr val="FF0000"/>
                </a:solidFill>
                <a:latin typeface="Times New Roman"/>
                <a:cs typeface="Times New Roman"/>
              </a:rPr>
              <a:t>up</a:t>
            </a:r>
            <a:r>
              <a:rPr sz="2667" dirty="0">
                <a:solidFill>
                  <a:srgbClr val="002060"/>
                </a:solidFill>
                <a:latin typeface="Times New Roman"/>
                <a:cs typeface="Times New Roman"/>
              </a:rPr>
              <a:t> </a:t>
            </a:r>
            <a:r>
              <a:rPr sz="2667" spc="-7" dirty="0">
                <a:solidFill>
                  <a:srgbClr val="002060"/>
                </a:solidFill>
                <a:latin typeface="Times New Roman"/>
                <a:cs typeface="Times New Roman"/>
              </a:rPr>
              <a:t>process to identify all the </a:t>
            </a:r>
            <a:r>
              <a:rPr sz="2667" u="heavy" spc="-13" dirty="0">
                <a:solidFill>
                  <a:srgbClr val="FF0000"/>
                </a:solidFill>
                <a:uFill>
                  <a:solidFill>
                    <a:srgbClr val="69D925"/>
                  </a:solidFill>
                </a:uFill>
                <a:latin typeface="Times New Roman"/>
                <a:cs typeface="Times New Roman"/>
              </a:rPr>
              <a:t>effects</a:t>
            </a:r>
            <a:r>
              <a:rPr sz="2667" spc="-13" dirty="0">
                <a:solidFill>
                  <a:srgbClr val="002060"/>
                </a:solidFill>
                <a:latin typeface="Times New Roman"/>
                <a:cs typeface="Times New Roman"/>
              </a:rPr>
              <a:t> </a:t>
            </a:r>
            <a:r>
              <a:rPr sz="2667" dirty="0">
                <a:solidFill>
                  <a:srgbClr val="002060"/>
                </a:solidFill>
                <a:latin typeface="Times New Roman"/>
                <a:cs typeface="Times New Roman"/>
              </a:rPr>
              <a:t>of </a:t>
            </a:r>
            <a:r>
              <a:rPr sz="2667" u="heavy" spc="-7" dirty="0">
                <a:solidFill>
                  <a:srgbClr val="FF0000"/>
                </a:solidFill>
                <a:uFill>
                  <a:solidFill>
                    <a:srgbClr val="69D925"/>
                  </a:solidFill>
                </a:uFill>
                <a:latin typeface="Times New Roman"/>
                <a:cs typeface="Times New Roman"/>
              </a:rPr>
              <a:t>faults</a:t>
            </a:r>
            <a:r>
              <a:rPr sz="2667" spc="-7" dirty="0">
                <a:solidFill>
                  <a:srgbClr val="002060"/>
                </a:solidFill>
                <a:latin typeface="Times New Roman"/>
                <a:cs typeface="Times New Roman"/>
              </a:rPr>
              <a:t> in </a:t>
            </a:r>
            <a:r>
              <a:rPr sz="2667" dirty="0">
                <a:solidFill>
                  <a:srgbClr val="002060"/>
                </a:solidFill>
                <a:latin typeface="Times New Roman"/>
                <a:cs typeface="Times New Roman"/>
              </a:rPr>
              <a:t>a  </a:t>
            </a:r>
            <a:r>
              <a:rPr sz="2667" spc="-7" dirty="0">
                <a:solidFill>
                  <a:srgbClr val="002060"/>
                </a:solidFill>
                <a:latin typeface="Times New Roman"/>
                <a:cs typeface="Times New Roman"/>
              </a:rPr>
              <a:t>system</a:t>
            </a:r>
            <a:endParaRPr sz="2667" dirty="0">
              <a:solidFill>
                <a:prstClr val="black"/>
              </a:solidFill>
              <a:latin typeface="Times New Roman"/>
              <a:cs typeface="Times New Roman"/>
            </a:endParaRPr>
          </a:p>
          <a:p>
            <a:pPr defTabSz="1219170">
              <a:spcBef>
                <a:spcPts val="13"/>
              </a:spcBef>
              <a:buClr>
                <a:srgbClr val="002060"/>
              </a:buClr>
              <a:buFont typeface="Arial"/>
              <a:buChar char="•"/>
            </a:pPr>
            <a:endParaRPr sz="3000" dirty="0">
              <a:solidFill>
                <a:prstClr val="black"/>
              </a:solidFill>
              <a:latin typeface="Times New Roman"/>
              <a:cs typeface="Times New Roman"/>
            </a:endParaRPr>
          </a:p>
          <a:p>
            <a:pPr marL="303098" indent="-286165" defTabSz="1219170">
              <a:buFont typeface="Arial"/>
              <a:buChar char="•"/>
              <a:tabLst>
                <a:tab pos="303098" algn="l"/>
              </a:tabLst>
            </a:pPr>
            <a:r>
              <a:rPr sz="2667" b="1" spc="-13" dirty="0">
                <a:solidFill>
                  <a:srgbClr val="002060"/>
                </a:solidFill>
                <a:latin typeface="Times New Roman"/>
                <a:cs typeface="Times New Roman"/>
              </a:rPr>
              <a:t>Failure </a:t>
            </a:r>
            <a:r>
              <a:rPr sz="2667" b="1" spc="-7" dirty="0">
                <a:solidFill>
                  <a:srgbClr val="002060"/>
                </a:solidFill>
                <a:latin typeface="Times New Roman"/>
                <a:cs typeface="Times New Roman"/>
              </a:rPr>
              <a:t>Mode</a:t>
            </a:r>
            <a:endParaRPr sz="2667" dirty="0">
              <a:solidFill>
                <a:prstClr val="black"/>
              </a:solidFill>
              <a:latin typeface="Times New Roman"/>
              <a:cs typeface="Times New Roman"/>
            </a:endParaRPr>
          </a:p>
          <a:p>
            <a:pPr marL="303098" marR="6773" defTabSz="1219170"/>
            <a:r>
              <a:rPr sz="2667" spc="-7" dirty="0">
                <a:solidFill>
                  <a:srgbClr val="002060"/>
                </a:solidFill>
                <a:latin typeface="Times New Roman"/>
                <a:cs typeface="Times New Roman"/>
              </a:rPr>
              <a:t>Modes </a:t>
            </a:r>
            <a:r>
              <a:rPr sz="2667" dirty="0">
                <a:solidFill>
                  <a:srgbClr val="002060"/>
                </a:solidFill>
                <a:latin typeface="Times New Roman"/>
                <a:cs typeface="Times New Roman"/>
              </a:rPr>
              <a:t>or ways </a:t>
            </a:r>
            <a:r>
              <a:rPr sz="2667" spc="-7" dirty="0">
                <a:solidFill>
                  <a:srgbClr val="002060"/>
                </a:solidFill>
                <a:latin typeface="Times New Roman"/>
                <a:cs typeface="Times New Roman"/>
              </a:rPr>
              <a:t>in which </a:t>
            </a:r>
            <a:r>
              <a:rPr sz="2667" dirty="0">
                <a:solidFill>
                  <a:srgbClr val="002060"/>
                </a:solidFill>
                <a:latin typeface="Times New Roman"/>
                <a:cs typeface="Times New Roman"/>
              </a:rPr>
              <a:t>a </a:t>
            </a:r>
            <a:r>
              <a:rPr sz="2667" spc="-7" dirty="0">
                <a:solidFill>
                  <a:srgbClr val="002060"/>
                </a:solidFill>
                <a:latin typeface="Times New Roman"/>
                <a:cs typeface="Times New Roman"/>
              </a:rPr>
              <a:t>component </a:t>
            </a:r>
            <a:r>
              <a:rPr sz="2667" dirty="0">
                <a:solidFill>
                  <a:srgbClr val="002060"/>
                </a:solidFill>
                <a:latin typeface="Times New Roman"/>
                <a:cs typeface="Times New Roman"/>
              </a:rPr>
              <a:t>of </a:t>
            </a:r>
            <a:r>
              <a:rPr sz="2667" spc="-7" dirty="0">
                <a:solidFill>
                  <a:srgbClr val="002060"/>
                </a:solidFill>
                <a:latin typeface="Times New Roman"/>
                <a:cs typeface="Times New Roman"/>
              </a:rPr>
              <a:t>the system may  fail</a:t>
            </a:r>
            <a:endParaRPr sz="2667" dirty="0">
              <a:solidFill>
                <a:prstClr val="black"/>
              </a:solidFill>
              <a:latin typeface="Times New Roman"/>
              <a:cs typeface="Times New Roman"/>
            </a:endParaRPr>
          </a:p>
          <a:p>
            <a:pPr defTabSz="1219170">
              <a:spcBef>
                <a:spcPts val="20"/>
              </a:spcBef>
            </a:pPr>
            <a:endParaRPr sz="3000" dirty="0">
              <a:solidFill>
                <a:prstClr val="black"/>
              </a:solidFill>
              <a:latin typeface="Times New Roman"/>
              <a:cs typeface="Times New Roman"/>
            </a:endParaRPr>
          </a:p>
          <a:p>
            <a:pPr marL="303098" indent="-286165" defTabSz="1219170">
              <a:buFont typeface="Arial"/>
              <a:buChar char="•"/>
              <a:tabLst>
                <a:tab pos="303098" algn="l"/>
              </a:tabLst>
            </a:pPr>
            <a:r>
              <a:rPr sz="2667" b="1" spc="-7" dirty="0">
                <a:solidFill>
                  <a:srgbClr val="FF0000"/>
                </a:solidFill>
                <a:latin typeface="Times New Roman"/>
                <a:cs typeface="Times New Roman"/>
              </a:rPr>
              <a:t>Effects</a:t>
            </a:r>
            <a:r>
              <a:rPr sz="2667" b="1" spc="-160" dirty="0">
                <a:solidFill>
                  <a:srgbClr val="002060"/>
                </a:solidFill>
                <a:latin typeface="Times New Roman"/>
                <a:cs typeface="Times New Roman"/>
              </a:rPr>
              <a:t> </a:t>
            </a:r>
            <a:r>
              <a:rPr sz="2667" b="1" spc="-7" dirty="0">
                <a:solidFill>
                  <a:srgbClr val="002060"/>
                </a:solidFill>
                <a:latin typeface="Times New Roman"/>
                <a:cs typeface="Times New Roman"/>
              </a:rPr>
              <a:t>Analysis</a:t>
            </a:r>
            <a:endParaRPr sz="2667" dirty="0">
              <a:solidFill>
                <a:prstClr val="black"/>
              </a:solidFill>
              <a:latin typeface="Times New Roman"/>
              <a:cs typeface="Times New Roman"/>
            </a:endParaRPr>
          </a:p>
          <a:p>
            <a:pPr marL="303098" marR="242987" defTabSz="1219170"/>
            <a:r>
              <a:rPr sz="2667" spc="-7" dirty="0">
                <a:solidFill>
                  <a:srgbClr val="002060"/>
                </a:solidFill>
                <a:latin typeface="Times New Roman"/>
                <a:cs typeface="Times New Roman"/>
              </a:rPr>
              <a:t>Analyzing </a:t>
            </a:r>
            <a:r>
              <a:rPr sz="2667" spc="-13" dirty="0">
                <a:solidFill>
                  <a:srgbClr val="002060"/>
                </a:solidFill>
                <a:latin typeface="Times New Roman"/>
                <a:cs typeface="Times New Roman"/>
              </a:rPr>
              <a:t>effects </a:t>
            </a:r>
            <a:r>
              <a:rPr sz="2667" dirty="0">
                <a:solidFill>
                  <a:srgbClr val="002060"/>
                </a:solidFill>
                <a:latin typeface="Times New Roman"/>
                <a:cs typeface="Times New Roman"/>
              </a:rPr>
              <a:t>of </a:t>
            </a:r>
            <a:r>
              <a:rPr sz="2667" spc="-7" dirty="0">
                <a:solidFill>
                  <a:srgbClr val="002060"/>
                </a:solidFill>
                <a:latin typeface="Times New Roman"/>
                <a:cs typeface="Times New Roman"/>
              </a:rPr>
              <a:t>the failure modes </a:t>
            </a:r>
            <a:r>
              <a:rPr sz="2667" dirty="0">
                <a:solidFill>
                  <a:srgbClr val="002060"/>
                </a:solidFill>
                <a:latin typeface="Times New Roman"/>
                <a:cs typeface="Times New Roman"/>
              </a:rPr>
              <a:t>on </a:t>
            </a:r>
            <a:r>
              <a:rPr sz="2667" spc="-7" dirty="0">
                <a:solidFill>
                  <a:srgbClr val="002060"/>
                </a:solidFill>
                <a:latin typeface="Times New Roman"/>
                <a:cs typeface="Times New Roman"/>
              </a:rPr>
              <a:t>the operation  </a:t>
            </a:r>
            <a:r>
              <a:rPr sz="2667" dirty="0">
                <a:solidFill>
                  <a:srgbClr val="002060"/>
                </a:solidFill>
                <a:latin typeface="Times New Roman"/>
                <a:cs typeface="Times New Roman"/>
              </a:rPr>
              <a:t>of </a:t>
            </a:r>
            <a:r>
              <a:rPr sz="2667" spc="-7" dirty="0">
                <a:solidFill>
                  <a:srgbClr val="002060"/>
                </a:solidFill>
                <a:latin typeface="Times New Roman"/>
                <a:cs typeface="Times New Roman"/>
              </a:rPr>
              <a:t>the</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system</a:t>
            </a:r>
            <a:endParaRPr sz="2667" dirty="0">
              <a:solidFill>
                <a:prstClr val="black"/>
              </a:solidFill>
              <a:latin typeface="Times New Roman"/>
              <a:cs typeface="Times New Roman"/>
            </a:endParaRPr>
          </a:p>
        </p:txBody>
      </p:sp>
    </p:spTree>
    <p:extLst>
      <p:ext uri="{BB962C8B-B14F-4D97-AF65-F5344CB8AC3E}">
        <p14:creationId xmlns:p14="http://schemas.microsoft.com/office/powerpoint/2010/main" val="3044225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2332567" cy="571096"/>
          </a:xfrm>
          <a:prstGeom prst="rect">
            <a:avLst/>
          </a:prstGeom>
        </p:spPr>
        <p:txBody>
          <a:bodyPr vert="horz" wrap="square" lIns="0" tIns="16933" rIns="0" bIns="0" rtlCol="0">
            <a:spAutoFit/>
          </a:bodyPr>
          <a:lstStyle/>
          <a:p>
            <a:pPr marL="16933">
              <a:spcBef>
                <a:spcPts val="133"/>
              </a:spcBef>
            </a:pPr>
            <a:r>
              <a:rPr sz="3600" spc="-7" dirty="0">
                <a:solidFill>
                  <a:srgbClr val="002060"/>
                </a:solidFill>
              </a:rPr>
              <a:t>FMEA:</a:t>
            </a:r>
            <a:r>
              <a:rPr sz="3600" spc="-107" dirty="0">
                <a:solidFill>
                  <a:srgbClr val="002060"/>
                </a:solidFill>
              </a:rPr>
              <a:t> </a:t>
            </a:r>
            <a:r>
              <a:rPr sz="3600" dirty="0">
                <a:solidFill>
                  <a:srgbClr val="002060"/>
                </a:solidFill>
              </a:rPr>
              <a:t>Idea</a:t>
            </a:r>
            <a:endParaRPr sz="3600"/>
          </a:p>
        </p:txBody>
      </p:sp>
      <p:sp>
        <p:nvSpPr>
          <p:cNvPr id="3" name="object 3"/>
          <p:cNvSpPr txBox="1"/>
          <p:nvPr/>
        </p:nvSpPr>
        <p:spPr>
          <a:xfrm>
            <a:off x="527214" y="1476453"/>
            <a:ext cx="7561580" cy="2350153"/>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Categorize failure modes </a:t>
            </a:r>
            <a:r>
              <a:rPr sz="2667" dirty="0">
                <a:solidFill>
                  <a:srgbClr val="002060"/>
                </a:solidFill>
                <a:latin typeface="Times New Roman"/>
                <a:cs typeface="Times New Roman"/>
              </a:rPr>
              <a:t>by</a:t>
            </a:r>
            <a:r>
              <a:rPr sz="2667" spc="-13" dirty="0">
                <a:solidFill>
                  <a:srgbClr val="002060"/>
                </a:solidFill>
                <a:latin typeface="Times New Roman"/>
                <a:cs typeface="Times New Roman"/>
              </a:rPr>
              <a:t> </a:t>
            </a:r>
            <a:r>
              <a:rPr sz="2667" u="heavy" spc="-7" dirty="0">
                <a:solidFill>
                  <a:srgbClr val="FF0000"/>
                </a:solidFill>
                <a:uFill>
                  <a:solidFill>
                    <a:srgbClr val="69D925"/>
                  </a:solidFill>
                </a:uFill>
                <a:latin typeface="Times New Roman"/>
                <a:cs typeface="Times New Roman"/>
              </a:rPr>
              <a:t>priority</a:t>
            </a:r>
            <a:endParaRPr sz="2667" dirty="0">
              <a:solidFill>
                <a:srgbClr val="FF0000"/>
              </a:solidFill>
              <a:latin typeface="Times New Roman"/>
              <a:cs typeface="Times New Roman"/>
            </a:endParaRPr>
          </a:p>
          <a:p>
            <a:pPr marL="777221" lvl="1" indent="-287859" defTabSz="1219170">
              <a:spcBef>
                <a:spcPts val="267"/>
              </a:spcBef>
              <a:buFont typeface="Courier New"/>
              <a:buChar char="o"/>
              <a:tabLst>
                <a:tab pos="777221" algn="l"/>
              </a:tabLst>
            </a:pPr>
            <a:r>
              <a:rPr sz="2133" spc="-7" dirty="0">
                <a:solidFill>
                  <a:srgbClr val="002060"/>
                </a:solidFill>
                <a:latin typeface="Times New Roman"/>
                <a:cs typeface="Times New Roman"/>
              </a:rPr>
              <a:t>How </a:t>
            </a:r>
            <a:r>
              <a:rPr sz="2133" u="heavy" dirty="0" smtClean="0">
                <a:solidFill>
                  <a:srgbClr val="002060"/>
                </a:solidFill>
                <a:uFill>
                  <a:solidFill>
                    <a:srgbClr val="69D925"/>
                  </a:solidFill>
                </a:uFill>
                <a:latin typeface="Times New Roman"/>
                <a:cs typeface="Times New Roman"/>
              </a:rPr>
              <a:t>serious</a:t>
            </a:r>
            <a:r>
              <a:rPr lang="ja-JP" altLang="en-US" sz="2133" u="heavy" dirty="0" smtClean="0">
                <a:solidFill>
                  <a:srgbClr val="002060"/>
                </a:solidFill>
                <a:uFill>
                  <a:solidFill>
                    <a:srgbClr val="69D925"/>
                  </a:solidFill>
                </a:uFill>
                <a:latin typeface="Times New Roman"/>
                <a:cs typeface="Times New Roman"/>
              </a:rPr>
              <a:t>（深刻さ）</a:t>
            </a:r>
            <a:r>
              <a:rPr sz="2133" dirty="0" smtClean="0">
                <a:solidFill>
                  <a:srgbClr val="002060"/>
                </a:solidFill>
                <a:latin typeface="Times New Roman"/>
                <a:cs typeface="Times New Roman"/>
              </a:rPr>
              <a:t> </a:t>
            </a:r>
            <a:r>
              <a:rPr sz="2133" dirty="0">
                <a:solidFill>
                  <a:srgbClr val="002060"/>
                </a:solidFill>
                <a:latin typeface="Times New Roman"/>
                <a:cs typeface="Times New Roman"/>
              </a:rPr>
              <a:t>are their</a:t>
            </a:r>
            <a:r>
              <a:rPr sz="2133" spc="-13" dirty="0">
                <a:solidFill>
                  <a:srgbClr val="002060"/>
                </a:solidFill>
                <a:latin typeface="Times New Roman"/>
                <a:cs typeface="Times New Roman"/>
              </a:rPr>
              <a:t> </a:t>
            </a:r>
            <a:r>
              <a:rPr sz="2133" spc="-7" dirty="0">
                <a:solidFill>
                  <a:srgbClr val="002060"/>
                </a:solidFill>
                <a:latin typeface="Times New Roman"/>
                <a:cs typeface="Times New Roman"/>
              </a:rPr>
              <a:t>effects</a:t>
            </a:r>
            <a:r>
              <a:rPr sz="2133" spc="-7" dirty="0" smtClean="0">
                <a:solidFill>
                  <a:srgbClr val="002060"/>
                </a:solidFill>
                <a:latin typeface="Times New Roman"/>
                <a:cs typeface="Times New Roman"/>
              </a:rPr>
              <a:t>?</a:t>
            </a:r>
            <a:r>
              <a:rPr lang="en-US" sz="2133" spc="-7" dirty="0" smtClean="0">
                <a:solidFill>
                  <a:srgbClr val="002060"/>
                </a:solidFill>
                <a:latin typeface="Times New Roman"/>
                <a:cs typeface="Times New Roman"/>
              </a:rPr>
              <a:t>: Severity(S)</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spc="-7" dirty="0">
                <a:solidFill>
                  <a:srgbClr val="002060"/>
                </a:solidFill>
                <a:latin typeface="Times New Roman"/>
                <a:cs typeface="Times New Roman"/>
              </a:rPr>
              <a:t>How </a:t>
            </a:r>
            <a:r>
              <a:rPr sz="2133" u="heavy" dirty="0">
                <a:solidFill>
                  <a:srgbClr val="002060"/>
                </a:solidFill>
                <a:uFill>
                  <a:solidFill>
                    <a:srgbClr val="69D925"/>
                  </a:solidFill>
                </a:uFill>
                <a:latin typeface="Times New Roman"/>
                <a:cs typeface="Times New Roman"/>
              </a:rPr>
              <a:t>frequently</a:t>
            </a:r>
            <a:r>
              <a:rPr sz="2133" dirty="0">
                <a:solidFill>
                  <a:srgbClr val="002060"/>
                </a:solidFill>
                <a:latin typeface="Times New Roman"/>
                <a:cs typeface="Times New Roman"/>
              </a:rPr>
              <a:t> do they</a:t>
            </a:r>
            <a:r>
              <a:rPr sz="2133" spc="-20" dirty="0">
                <a:solidFill>
                  <a:srgbClr val="002060"/>
                </a:solidFill>
                <a:latin typeface="Times New Roman"/>
                <a:cs typeface="Times New Roman"/>
              </a:rPr>
              <a:t> </a:t>
            </a:r>
            <a:r>
              <a:rPr sz="2133" dirty="0">
                <a:solidFill>
                  <a:srgbClr val="002060"/>
                </a:solidFill>
                <a:latin typeface="Times New Roman"/>
                <a:cs typeface="Times New Roman"/>
              </a:rPr>
              <a:t>happen</a:t>
            </a:r>
            <a:r>
              <a:rPr sz="2133" dirty="0" smtClean="0">
                <a:solidFill>
                  <a:srgbClr val="002060"/>
                </a:solidFill>
                <a:latin typeface="Times New Roman"/>
                <a:cs typeface="Times New Roman"/>
              </a:rPr>
              <a:t>?</a:t>
            </a:r>
            <a:r>
              <a:rPr lang="en-US" sz="2133" dirty="0" smtClean="0">
                <a:solidFill>
                  <a:srgbClr val="002060"/>
                </a:solidFill>
                <a:latin typeface="Times New Roman"/>
                <a:cs typeface="Times New Roman"/>
              </a:rPr>
              <a:t>: Occurrence(O)</a:t>
            </a:r>
            <a:endParaRPr sz="2133" dirty="0">
              <a:solidFill>
                <a:prstClr val="black"/>
              </a:solidFill>
              <a:latin typeface="Times New Roman"/>
              <a:cs typeface="Times New Roman"/>
            </a:endParaRPr>
          </a:p>
          <a:p>
            <a:pPr marL="777221" lvl="1" indent="-287859" defTabSz="1219170">
              <a:spcBef>
                <a:spcPts val="240"/>
              </a:spcBef>
              <a:buFont typeface="Courier New"/>
              <a:buChar char="o"/>
              <a:tabLst>
                <a:tab pos="777221" algn="l"/>
              </a:tabLst>
            </a:pPr>
            <a:r>
              <a:rPr sz="2133" spc="-7" dirty="0">
                <a:solidFill>
                  <a:srgbClr val="002060"/>
                </a:solidFill>
                <a:latin typeface="Times New Roman"/>
                <a:cs typeface="Times New Roman"/>
              </a:rPr>
              <a:t>How </a:t>
            </a:r>
            <a:r>
              <a:rPr sz="2133" dirty="0">
                <a:solidFill>
                  <a:srgbClr val="002060"/>
                </a:solidFill>
                <a:latin typeface="Times New Roman"/>
                <a:cs typeface="Times New Roman"/>
              </a:rPr>
              <a:t>easily can they be</a:t>
            </a:r>
            <a:r>
              <a:rPr sz="2133" spc="-20" dirty="0">
                <a:solidFill>
                  <a:srgbClr val="002060"/>
                </a:solidFill>
                <a:latin typeface="Times New Roman"/>
                <a:cs typeface="Times New Roman"/>
              </a:rPr>
              <a:t> </a:t>
            </a:r>
            <a:r>
              <a:rPr sz="2133" u="heavy" dirty="0">
                <a:solidFill>
                  <a:srgbClr val="002060"/>
                </a:solidFill>
                <a:uFill>
                  <a:solidFill>
                    <a:srgbClr val="69D925"/>
                  </a:solidFill>
                </a:uFill>
                <a:latin typeface="Times New Roman"/>
                <a:cs typeface="Times New Roman"/>
              </a:rPr>
              <a:t>detected</a:t>
            </a:r>
            <a:r>
              <a:rPr sz="2133" dirty="0" smtClean="0">
                <a:solidFill>
                  <a:srgbClr val="002060"/>
                </a:solidFill>
                <a:latin typeface="Times New Roman"/>
                <a:cs typeface="Times New Roman"/>
              </a:rPr>
              <a:t>?</a:t>
            </a:r>
            <a:r>
              <a:rPr lang="en-US" sz="2133" dirty="0" smtClean="0">
                <a:solidFill>
                  <a:srgbClr val="002060"/>
                </a:solidFill>
                <a:latin typeface="Times New Roman"/>
                <a:cs typeface="Times New Roman"/>
              </a:rPr>
              <a:t>: Detection(D)</a:t>
            </a:r>
            <a:endParaRPr sz="2133" dirty="0">
              <a:solidFill>
                <a:prstClr val="black"/>
              </a:solidFill>
              <a:latin typeface="Times New Roman"/>
              <a:cs typeface="Times New Roman"/>
            </a:endParaRPr>
          </a:p>
          <a:p>
            <a:pPr marL="609585" lvl="1" defTabSz="1219170">
              <a:spcBef>
                <a:spcPts val="60"/>
              </a:spcBef>
              <a:buClr>
                <a:srgbClr val="002060"/>
              </a:buClr>
              <a:buFont typeface="Courier New"/>
              <a:buChar char="o"/>
            </a:pPr>
            <a:endParaRPr sz="2400" dirty="0">
              <a:solidFill>
                <a:prstClr val="black"/>
              </a:solidFill>
              <a:latin typeface="Times New Roman"/>
              <a:cs typeface="Times New Roman"/>
            </a:endParaRPr>
          </a:p>
          <a:p>
            <a:pPr marL="303098" indent="-286165" defTabSz="1219170">
              <a:buFont typeface="Arial"/>
              <a:buChar char="•"/>
              <a:tabLst>
                <a:tab pos="303098" algn="l"/>
              </a:tabLst>
            </a:pPr>
            <a:r>
              <a:rPr sz="2667" spc="-13" dirty="0">
                <a:solidFill>
                  <a:srgbClr val="002060"/>
                </a:solidFill>
                <a:latin typeface="Times New Roman"/>
                <a:cs typeface="Times New Roman"/>
              </a:rPr>
              <a:t>Eliminate </a:t>
            </a:r>
            <a:r>
              <a:rPr sz="2667" dirty="0">
                <a:solidFill>
                  <a:srgbClr val="002060"/>
                </a:solidFill>
                <a:latin typeface="Times New Roman"/>
                <a:cs typeface="Times New Roman"/>
              </a:rPr>
              <a:t>or </a:t>
            </a:r>
            <a:r>
              <a:rPr sz="2667" spc="-7" dirty="0">
                <a:solidFill>
                  <a:srgbClr val="002060"/>
                </a:solidFill>
                <a:latin typeface="Times New Roman"/>
                <a:cs typeface="Times New Roman"/>
              </a:rPr>
              <a:t>reduce failures, </a:t>
            </a:r>
            <a:r>
              <a:rPr sz="2667" u="heavy" spc="-13" dirty="0">
                <a:solidFill>
                  <a:srgbClr val="002060"/>
                </a:solidFill>
                <a:uFill>
                  <a:solidFill>
                    <a:srgbClr val="69D925"/>
                  </a:solidFill>
                </a:uFill>
                <a:latin typeface="Times New Roman"/>
                <a:cs typeface="Times New Roman"/>
              </a:rPr>
              <a:t>starting </a:t>
            </a:r>
            <a:r>
              <a:rPr sz="2667" u="heavy" spc="-7" dirty="0">
                <a:solidFill>
                  <a:srgbClr val="002060"/>
                </a:solidFill>
                <a:uFill>
                  <a:solidFill>
                    <a:srgbClr val="69D925"/>
                  </a:solidFill>
                </a:uFill>
                <a:latin typeface="Times New Roman"/>
                <a:cs typeface="Times New Roman"/>
              </a:rPr>
              <a:t>with top</a:t>
            </a:r>
            <a:r>
              <a:rPr sz="2667" u="heavy" spc="20" dirty="0">
                <a:solidFill>
                  <a:srgbClr val="002060"/>
                </a:solidFill>
                <a:uFill>
                  <a:solidFill>
                    <a:srgbClr val="69D925"/>
                  </a:solidFill>
                </a:uFill>
                <a:latin typeface="Times New Roman"/>
                <a:cs typeface="Times New Roman"/>
              </a:rPr>
              <a:t> </a:t>
            </a:r>
            <a:r>
              <a:rPr sz="2667" u="heavy" spc="-7" dirty="0">
                <a:solidFill>
                  <a:srgbClr val="002060"/>
                </a:solidFill>
                <a:uFill>
                  <a:solidFill>
                    <a:srgbClr val="69D925"/>
                  </a:solidFill>
                </a:uFill>
                <a:latin typeface="Times New Roman"/>
                <a:cs typeface="Times New Roman"/>
              </a:rPr>
              <a:t>priority</a:t>
            </a:r>
            <a:endParaRPr sz="2667" dirty="0">
              <a:solidFill>
                <a:prstClr val="black"/>
              </a:solidFill>
              <a:latin typeface="Times New Roman"/>
              <a:cs typeface="Times New Roman"/>
            </a:endParaRPr>
          </a:p>
        </p:txBody>
      </p:sp>
      <p:sp>
        <p:nvSpPr>
          <p:cNvPr id="4" name="object 4"/>
          <p:cNvSpPr/>
          <p:nvPr/>
        </p:nvSpPr>
        <p:spPr>
          <a:xfrm>
            <a:off x="2999633" y="4314183"/>
            <a:ext cx="2168681" cy="149785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4438879" y="2113809"/>
            <a:ext cx="244571" cy="192160"/>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2759559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88362" y="2528819"/>
            <a:ext cx="1162399" cy="840764"/>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txBox="1">
            <a:spLocks noGrp="1"/>
          </p:cNvSpPr>
          <p:nvPr>
            <p:ph type="title"/>
          </p:nvPr>
        </p:nvSpPr>
        <p:spPr>
          <a:xfrm>
            <a:off x="527214" y="441429"/>
            <a:ext cx="2536613" cy="571096"/>
          </a:xfrm>
          <a:prstGeom prst="rect">
            <a:avLst/>
          </a:prstGeom>
        </p:spPr>
        <p:txBody>
          <a:bodyPr vert="horz" wrap="square" lIns="0" tIns="16933" rIns="0" bIns="0" rtlCol="0">
            <a:spAutoFit/>
          </a:bodyPr>
          <a:lstStyle/>
          <a:p>
            <a:pPr marL="16933">
              <a:spcBef>
                <a:spcPts val="133"/>
              </a:spcBef>
            </a:pPr>
            <a:r>
              <a:rPr sz="3600" spc="-7" dirty="0">
                <a:solidFill>
                  <a:srgbClr val="002060"/>
                </a:solidFill>
              </a:rPr>
              <a:t>FMEA:</a:t>
            </a:r>
            <a:r>
              <a:rPr sz="3600" spc="-87" dirty="0">
                <a:solidFill>
                  <a:srgbClr val="002060"/>
                </a:solidFill>
              </a:rPr>
              <a:t> </a:t>
            </a:r>
            <a:r>
              <a:rPr sz="3600" spc="-7" dirty="0">
                <a:solidFill>
                  <a:srgbClr val="002060"/>
                </a:solidFill>
              </a:rPr>
              <a:t>Steps</a:t>
            </a:r>
            <a:endParaRPr sz="3600"/>
          </a:p>
        </p:txBody>
      </p:sp>
      <p:sp>
        <p:nvSpPr>
          <p:cNvPr id="4" name="object 4"/>
          <p:cNvSpPr/>
          <p:nvPr/>
        </p:nvSpPr>
        <p:spPr>
          <a:xfrm>
            <a:off x="484500" y="1996633"/>
            <a:ext cx="636693" cy="634153"/>
          </a:xfrm>
          <a:custGeom>
            <a:avLst/>
            <a:gdLst/>
            <a:ahLst/>
            <a:cxnLst/>
            <a:rect l="l" t="t" r="r" b="b"/>
            <a:pathLst>
              <a:path w="477519" h="475614">
                <a:moveTo>
                  <a:pt x="238499" y="0"/>
                </a:moveTo>
                <a:lnTo>
                  <a:pt x="190433" y="4830"/>
                </a:lnTo>
                <a:lnTo>
                  <a:pt x="145664" y="18683"/>
                </a:lnTo>
                <a:lnTo>
                  <a:pt x="105152" y="40604"/>
                </a:lnTo>
                <a:lnTo>
                  <a:pt x="69855" y="69635"/>
                </a:lnTo>
                <a:lnTo>
                  <a:pt x="40732" y="104822"/>
                </a:lnTo>
                <a:lnTo>
                  <a:pt x="18742" y="145207"/>
                </a:lnTo>
                <a:lnTo>
                  <a:pt x="4845" y="189835"/>
                </a:lnTo>
                <a:lnTo>
                  <a:pt x="0" y="237750"/>
                </a:lnTo>
                <a:lnTo>
                  <a:pt x="4845" y="285665"/>
                </a:lnTo>
                <a:lnTo>
                  <a:pt x="18742" y="330293"/>
                </a:lnTo>
                <a:lnTo>
                  <a:pt x="40732" y="370678"/>
                </a:lnTo>
                <a:lnTo>
                  <a:pt x="69855" y="405865"/>
                </a:lnTo>
                <a:lnTo>
                  <a:pt x="105152" y="434896"/>
                </a:lnTo>
                <a:lnTo>
                  <a:pt x="145664" y="456817"/>
                </a:lnTo>
                <a:lnTo>
                  <a:pt x="190433" y="470670"/>
                </a:lnTo>
                <a:lnTo>
                  <a:pt x="238499" y="475500"/>
                </a:lnTo>
                <a:lnTo>
                  <a:pt x="286565" y="470670"/>
                </a:lnTo>
                <a:lnTo>
                  <a:pt x="331334" y="456817"/>
                </a:lnTo>
                <a:lnTo>
                  <a:pt x="371847" y="434896"/>
                </a:lnTo>
                <a:lnTo>
                  <a:pt x="407144" y="405865"/>
                </a:lnTo>
                <a:lnTo>
                  <a:pt x="436267" y="370678"/>
                </a:lnTo>
                <a:lnTo>
                  <a:pt x="458257" y="330293"/>
                </a:lnTo>
                <a:lnTo>
                  <a:pt x="472154" y="285665"/>
                </a:lnTo>
                <a:lnTo>
                  <a:pt x="476999" y="237750"/>
                </a:lnTo>
                <a:lnTo>
                  <a:pt x="472154" y="189835"/>
                </a:lnTo>
                <a:lnTo>
                  <a:pt x="458257" y="145207"/>
                </a:lnTo>
                <a:lnTo>
                  <a:pt x="436267" y="104822"/>
                </a:lnTo>
                <a:lnTo>
                  <a:pt x="407144" y="69635"/>
                </a:lnTo>
                <a:lnTo>
                  <a:pt x="371847" y="40604"/>
                </a:lnTo>
                <a:lnTo>
                  <a:pt x="331334" y="18683"/>
                </a:lnTo>
                <a:lnTo>
                  <a:pt x="286565" y="4830"/>
                </a:lnTo>
                <a:lnTo>
                  <a:pt x="238499" y="0"/>
                </a:lnTo>
                <a:close/>
              </a:path>
            </a:pathLst>
          </a:custGeom>
          <a:solidFill>
            <a:srgbClr val="EFEFEF"/>
          </a:solidFill>
        </p:spPr>
        <p:txBody>
          <a:bodyPr wrap="square" lIns="0" tIns="0" rIns="0" bIns="0" rtlCol="0"/>
          <a:lstStyle/>
          <a:p>
            <a:pPr defTabSz="1219170"/>
            <a:endParaRPr sz="2400">
              <a:solidFill>
                <a:prstClr val="black"/>
              </a:solidFill>
              <a:latin typeface="Calibri"/>
            </a:endParaRPr>
          </a:p>
        </p:txBody>
      </p:sp>
      <p:sp>
        <p:nvSpPr>
          <p:cNvPr id="5" name="object 5"/>
          <p:cNvSpPr txBox="1"/>
          <p:nvPr/>
        </p:nvSpPr>
        <p:spPr>
          <a:xfrm>
            <a:off x="700899" y="2082239"/>
            <a:ext cx="203200" cy="427532"/>
          </a:xfrm>
          <a:prstGeom prst="rect">
            <a:avLst/>
          </a:prstGeom>
        </p:spPr>
        <p:txBody>
          <a:bodyPr vert="horz" wrap="square" lIns="0" tIns="16933" rIns="0" bIns="0" rtlCol="0">
            <a:spAutoFit/>
          </a:bodyPr>
          <a:lstStyle/>
          <a:p>
            <a:pPr marL="16933" defTabSz="1219170">
              <a:spcBef>
                <a:spcPts val="133"/>
              </a:spcBef>
            </a:pPr>
            <a:r>
              <a:rPr sz="2667" b="1" dirty="0">
                <a:solidFill>
                  <a:srgbClr val="002A5C"/>
                </a:solidFill>
                <a:latin typeface="Times New Roman"/>
                <a:cs typeface="Times New Roman"/>
              </a:rPr>
              <a:t>1</a:t>
            </a:r>
            <a:endParaRPr sz="2667">
              <a:solidFill>
                <a:prstClr val="black"/>
              </a:solidFill>
              <a:latin typeface="Times New Roman"/>
              <a:cs typeface="Times New Roman"/>
            </a:endParaRPr>
          </a:p>
        </p:txBody>
      </p:sp>
      <p:sp>
        <p:nvSpPr>
          <p:cNvPr id="6" name="object 6"/>
          <p:cNvSpPr txBox="1"/>
          <p:nvPr/>
        </p:nvSpPr>
        <p:spPr>
          <a:xfrm>
            <a:off x="1411154" y="3007595"/>
            <a:ext cx="2112433" cy="854080"/>
          </a:xfrm>
          <a:prstGeom prst="rect">
            <a:avLst/>
          </a:prstGeom>
          <a:ln w="38100">
            <a:solidFill>
              <a:srgbClr val="595959"/>
            </a:solidFill>
          </a:ln>
        </p:spPr>
        <p:txBody>
          <a:bodyPr vert="horz" wrap="square" lIns="0" tIns="114300" rIns="0" bIns="0" rtlCol="0">
            <a:spAutoFit/>
          </a:bodyPr>
          <a:lstStyle/>
          <a:p>
            <a:pPr marL="759441" marR="186262" indent="-563019" defTabSz="1219170">
              <a:spcBef>
                <a:spcPts val="900"/>
              </a:spcBef>
            </a:pPr>
            <a:r>
              <a:rPr sz="2400" spc="-7" dirty="0">
                <a:solidFill>
                  <a:srgbClr val="002A5C"/>
                </a:solidFill>
                <a:latin typeface="Times New Roman"/>
                <a:cs typeface="Times New Roman"/>
              </a:rPr>
              <a:t>Create</a:t>
            </a:r>
            <a:r>
              <a:rPr sz="2400" spc="-87" dirty="0">
                <a:solidFill>
                  <a:srgbClr val="002A5C"/>
                </a:solidFill>
                <a:latin typeface="Times New Roman"/>
                <a:cs typeface="Times New Roman"/>
              </a:rPr>
              <a:t> </a:t>
            </a:r>
            <a:r>
              <a:rPr sz="2400" spc="-7" dirty="0">
                <a:solidFill>
                  <a:srgbClr val="002A5C"/>
                </a:solidFill>
                <a:latin typeface="Times New Roman"/>
                <a:cs typeface="Times New Roman"/>
              </a:rPr>
              <a:t>FMEA  table</a:t>
            </a:r>
            <a:endParaRPr sz="2400">
              <a:solidFill>
                <a:prstClr val="black"/>
              </a:solidFill>
              <a:latin typeface="Times New Roman"/>
              <a:cs typeface="Times New Roman"/>
            </a:endParaRPr>
          </a:p>
        </p:txBody>
      </p:sp>
      <p:sp>
        <p:nvSpPr>
          <p:cNvPr id="7" name="object 7"/>
          <p:cNvSpPr txBox="1"/>
          <p:nvPr/>
        </p:nvSpPr>
        <p:spPr>
          <a:xfrm>
            <a:off x="1411334" y="1828233"/>
            <a:ext cx="2112433" cy="910506"/>
          </a:xfrm>
          <a:prstGeom prst="rect">
            <a:avLst/>
          </a:prstGeom>
          <a:ln w="38100">
            <a:solidFill>
              <a:srgbClr val="CCCCCC"/>
            </a:solidFill>
          </a:ln>
        </p:spPr>
        <p:txBody>
          <a:bodyPr vert="horz" wrap="square" lIns="0" tIns="170180" rIns="0" bIns="0" rtlCol="0">
            <a:spAutoFit/>
          </a:bodyPr>
          <a:lstStyle/>
          <a:p>
            <a:pPr marL="327652" marR="224361" indent="-33866" defTabSz="1219170">
              <a:spcBef>
                <a:spcPts val="1340"/>
              </a:spcBef>
            </a:pPr>
            <a:r>
              <a:rPr sz="2400" b="1" spc="-7" dirty="0">
                <a:solidFill>
                  <a:srgbClr val="002A5C"/>
                </a:solidFill>
                <a:latin typeface="Times New Roman"/>
                <a:cs typeface="Times New Roman"/>
              </a:rPr>
              <a:t>Discuss</a:t>
            </a:r>
            <a:r>
              <a:rPr sz="2400" b="1" spc="-80" dirty="0">
                <a:solidFill>
                  <a:srgbClr val="002A5C"/>
                </a:solidFill>
                <a:latin typeface="Times New Roman"/>
                <a:cs typeface="Times New Roman"/>
              </a:rPr>
              <a:t> </a:t>
            </a:r>
            <a:r>
              <a:rPr sz="2400" spc="-7" dirty="0">
                <a:solidFill>
                  <a:srgbClr val="002A5C"/>
                </a:solidFill>
                <a:latin typeface="Times New Roman"/>
                <a:cs typeface="Times New Roman"/>
              </a:rPr>
              <a:t>with  </a:t>
            </a:r>
            <a:r>
              <a:rPr sz="2400" u="heavy" spc="-7" dirty="0">
                <a:solidFill>
                  <a:srgbClr val="002A5C"/>
                </a:solidFill>
                <a:uFill>
                  <a:solidFill>
                    <a:srgbClr val="69D925"/>
                  </a:solidFill>
                </a:uFill>
                <a:latin typeface="Times New Roman"/>
                <a:cs typeface="Times New Roman"/>
              </a:rPr>
              <a:t>field</a:t>
            </a:r>
            <a:r>
              <a:rPr sz="2400" u="heavy" spc="-53" dirty="0">
                <a:solidFill>
                  <a:srgbClr val="002A5C"/>
                </a:solidFill>
                <a:uFill>
                  <a:solidFill>
                    <a:srgbClr val="69D925"/>
                  </a:solidFill>
                </a:uFill>
                <a:latin typeface="Times New Roman"/>
                <a:cs typeface="Times New Roman"/>
              </a:rPr>
              <a:t> </a:t>
            </a:r>
            <a:r>
              <a:rPr sz="2400" u="heavy" spc="-7" dirty="0">
                <a:solidFill>
                  <a:srgbClr val="002A5C"/>
                </a:solidFill>
                <a:uFill>
                  <a:solidFill>
                    <a:srgbClr val="69D925"/>
                  </a:solidFill>
                </a:uFill>
                <a:latin typeface="Times New Roman"/>
                <a:cs typeface="Times New Roman"/>
              </a:rPr>
              <a:t>experts</a:t>
            </a:r>
            <a:endParaRPr sz="2400">
              <a:solidFill>
                <a:prstClr val="black"/>
              </a:solidFill>
              <a:latin typeface="Times New Roman"/>
              <a:cs typeface="Times New Roman"/>
            </a:endParaRPr>
          </a:p>
        </p:txBody>
      </p:sp>
      <p:sp>
        <p:nvSpPr>
          <p:cNvPr id="8" name="object 8"/>
          <p:cNvSpPr/>
          <p:nvPr/>
        </p:nvSpPr>
        <p:spPr>
          <a:xfrm>
            <a:off x="406134" y="2854053"/>
            <a:ext cx="760556" cy="96880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3864032" y="1284506"/>
            <a:ext cx="550333" cy="649393"/>
          </a:xfrm>
          <a:custGeom>
            <a:avLst/>
            <a:gdLst/>
            <a:ahLst/>
            <a:cxnLst/>
            <a:rect l="l" t="t" r="r" b="b"/>
            <a:pathLst>
              <a:path w="412750" h="487044">
                <a:moveTo>
                  <a:pt x="0" y="486695"/>
                </a:moveTo>
                <a:lnTo>
                  <a:pt x="412500" y="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4551732" y="537015"/>
            <a:ext cx="636693" cy="747607"/>
          </a:xfrm>
          <a:custGeom>
            <a:avLst/>
            <a:gdLst/>
            <a:ahLst/>
            <a:cxnLst/>
            <a:rect l="l" t="t" r="r" b="b"/>
            <a:pathLst>
              <a:path w="477520" h="560705">
                <a:moveTo>
                  <a:pt x="238500" y="0"/>
                </a:moveTo>
                <a:lnTo>
                  <a:pt x="195630" y="4516"/>
                </a:lnTo>
                <a:lnTo>
                  <a:pt x="155280" y="17536"/>
                </a:lnTo>
                <a:lnTo>
                  <a:pt x="118124" y="38270"/>
                </a:lnTo>
                <a:lnTo>
                  <a:pt x="84837" y="65925"/>
                </a:lnTo>
                <a:lnTo>
                  <a:pt x="56092" y="99709"/>
                </a:lnTo>
                <a:lnTo>
                  <a:pt x="32562" y="138831"/>
                </a:lnTo>
                <a:lnTo>
                  <a:pt x="14921" y="182500"/>
                </a:lnTo>
                <a:lnTo>
                  <a:pt x="3842" y="229923"/>
                </a:lnTo>
                <a:lnTo>
                  <a:pt x="0" y="280309"/>
                </a:lnTo>
                <a:lnTo>
                  <a:pt x="3842" y="330695"/>
                </a:lnTo>
                <a:lnTo>
                  <a:pt x="14921" y="378118"/>
                </a:lnTo>
                <a:lnTo>
                  <a:pt x="32562" y="421786"/>
                </a:lnTo>
                <a:lnTo>
                  <a:pt x="56092" y="460909"/>
                </a:lnTo>
                <a:lnTo>
                  <a:pt x="84837" y="494693"/>
                </a:lnTo>
                <a:lnTo>
                  <a:pt x="118124" y="522348"/>
                </a:lnTo>
                <a:lnTo>
                  <a:pt x="155280" y="543081"/>
                </a:lnTo>
                <a:lnTo>
                  <a:pt x="195630" y="556102"/>
                </a:lnTo>
                <a:lnTo>
                  <a:pt x="238500" y="560618"/>
                </a:lnTo>
                <a:lnTo>
                  <a:pt x="281371" y="556102"/>
                </a:lnTo>
                <a:lnTo>
                  <a:pt x="321721" y="543081"/>
                </a:lnTo>
                <a:lnTo>
                  <a:pt x="358876" y="522348"/>
                </a:lnTo>
                <a:lnTo>
                  <a:pt x="392163" y="494693"/>
                </a:lnTo>
                <a:lnTo>
                  <a:pt x="420908" y="460909"/>
                </a:lnTo>
                <a:lnTo>
                  <a:pt x="444438" y="421786"/>
                </a:lnTo>
                <a:lnTo>
                  <a:pt x="462079" y="378118"/>
                </a:lnTo>
                <a:lnTo>
                  <a:pt x="473158" y="330695"/>
                </a:lnTo>
                <a:lnTo>
                  <a:pt x="477000" y="280309"/>
                </a:lnTo>
                <a:lnTo>
                  <a:pt x="473158" y="229923"/>
                </a:lnTo>
                <a:lnTo>
                  <a:pt x="462079" y="182500"/>
                </a:lnTo>
                <a:lnTo>
                  <a:pt x="444438" y="138831"/>
                </a:lnTo>
                <a:lnTo>
                  <a:pt x="420908" y="99709"/>
                </a:lnTo>
                <a:lnTo>
                  <a:pt x="392163" y="65925"/>
                </a:lnTo>
                <a:lnTo>
                  <a:pt x="358876" y="38270"/>
                </a:lnTo>
                <a:lnTo>
                  <a:pt x="321721" y="17536"/>
                </a:lnTo>
                <a:lnTo>
                  <a:pt x="281371" y="4516"/>
                </a:lnTo>
                <a:lnTo>
                  <a:pt x="238500" y="0"/>
                </a:lnTo>
                <a:close/>
              </a:path>
            </a:pathLst>
          </a:custGeom>
          <a:solidFill>
            <a:srgbClr val="EFEFEF"/>
          </a:solidFill>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4768133" y="679367"/>
            <a:ext cx="203200" cy="427532"/>
          </a:xfrm>
          <a:prstGeom prst="rect">
            <a:avLst/>
          </a:prstGeom>
        </p:spPr>
        <p:txBody>
          <a:bodyPr vert="horz" wrap="square" lIns="0" tIns="16933" rIns="0" bIns="0" rtlCol="0">
            <a:spAutoFit/>
          </a:bodyPr>
          <a:lstStyle/>
          <a:p>
            <a:pPr marL="16933" defTabSz="1219170">
              <a:spcBef>
                <a:spcPts val="133"/>
              </a:spcBef>
            </a:pPr>
            <a:r>
              <a:rPr sz="2667" b="1" dirty="0">
                <a:solidFill>
                  <a:srgbClr val="002A5C"/>
                </a:solidFill>
                <a:latin typeface="Times New Roman"/>
                <a:cs typeface="Times New Roman"/>
              </a:rPr>
              <a:t>2</a:t>
            </a:r>
            <a:endParaRPr sz="2667">
              <a:solidFill>
                <a:prstClr val="black"/>
              </a:solidFill>
              <a:latin typeface="Times New Roman"/>
              <a:cs typeface="Times New Roman"/>
            </a:endParaRPr>
          </a:p>
        </p:txBody>
      </p:sp>
      <p:sp>
        <p:nvSpPr>
          <p:cNvPr id="12" name="object 12"/>
          <p:cNvSpPr/>
          <p:nvPr/>
        </p:nvSpPr>
        <p:spPr>
          <a:xfrm>
            <a:off x="5766168" y="695194"/>
            <a:ext cx="746184" cy="874029"/>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txBox="1"/>
          <p:nvPr/>
        </p:nvSpPr>
        <p:spPr>
          <a:xfrm>
            <a:off x="5478567" y="440966"/>
            <a:ext cx="3004820" cy="1081492"/>
          </a:xfrm>
          <a:prstGeom prst="rect">
            <a:avLst/>
          </a:prstGeom>
          <a:ln w="38100">
            <a:solidFill>
              <a:srgbClr val="595959"/>
            </a:solidFill>
          </a:ln>
        </p:spPr>
        <p:txBody>
          <a:bodyPr vert="horz" wrap="square" lIns="0" tIns="4233" rIns="0" bIns="0" rtlCol="0">
            <a:spAutoFit/>
          </a:bodyPr>
          <a:lstStyle/>
          <a:p>
            <a:pPr defTabSz="1219170">
              <a:spcBef>
                <a:spcPts val="33"/>
              </a:spcBef>
            </a:pPr>
            <a:endParaRPr sz="2200">
              <a:solidFill>
                <a:prstClr val="black"/>
              </a:solidFill>
              <a:latin typeface="Times New Roman"/>
              <a:cs typeface="Times New Roman"/>
            </a:endParaRPr>
          </a:p>
          <a:p>
            <a:pPr marL="1269968" marR="309872" defTabSz="1219170"/>
            <a:r>
              <a:rPr sz="2400" u="heavy" dirty="0">
                <a:solidFill>
                  <a:srgbClr val="002A5C"/>
                </a:solidFill>
                <a:uFill>
                  <a:solidFill>
                    <a:srgbClr val="69D925"/>
                  </a:solidFill>
                </a:uFill>
                <a:latin typeface="Times New Roman"/>
                <a:cs typeface="Times New Roman"/>
              </a:rPr>
              <a:t>List</a:t>
            </a:r>
            <a:r>
              <a:rPr sz="2400" spc="-107" dirty="0">
                <a:solidFill>
                  <a:srgbClr val="002A5C"/>
                </a:solidFill>
                <a:latin typeface="Times New Roman"/>
                <a:cs typeface="Times New Roman"/>
              </a:rPr>
              <a:t> </a:t>
            </a:r>
            <a:r>
              <a:rPr sz="2400" b="1" spc="-7" dirty="0">
                <a:solidFill>
                  <a:srgbClr val="002A5C"/>
                </a:solidFill>
                <a:latin typeface="Times New Roman"/>
                <a:cs typeface="Times New Roman"/>
              </a:rPr>
              <a:t>failure  modes</a:t>
            </a:r>
            <a:endParaRPr sz="2400">
              <a:solidFill>
                <a:prstClr val="black"/>
              </a:solidFill>
              <a:latin typeface="Times New Roman"/>
              <a:cs typeface="Times New Roman"/>
            </a:endParaRPr>
          </a:p>
        </p:txBody>
      </p:sp>
      <p:sp>
        <p:nvSpPr>
          <p:cNvPr id="14" name="object 14"/>
          <p:cNvSpPr/>
          <p:nvPr/>
        </p:nvSpPr>
        <p:spPr>
          <a:xfrm>
            <a:off x="11131341" y="4349493"/>
            <a:ext cx="161713" cy="422487"/>
          </a:xfrm>
          <a:custGeom>
            <a:avLst/>
            <a:gdLst/>
            <a:ahLst/>
            <a:cxnLst/>
            <a:rect l="l" t="t" r="r" b="b"/>
            <a:pathLst>
              <a:path w="121284" h="316864">
                <a:moveTo>
                  <a:pt x="120823" y="0"/>
                </a:moveTo>
                <a:lnTo>
                  <a:pt x="0" y="316523"/>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5" name="object 15"/>
          <p:cNvSpPr txBox="1"/>
          <p:nvPr/>
        </p:nvSpPr>
        <p:spPr>
          <a:xfrm>
            <a:off x="8424987" y="4819800"/>
            <a:ext cx="2516293" cy="836126"/>
          </a:xfrm>
          <a:prstGeom prst="rect">
            <a:avLst/>
          </a:prstGeom>
          <a:ln w="38100">
            <a:solidFill>
              <a:srgbClr val="CCCCCC"/>
            </a:solidFill>
          </a:ln>
        </p:spPr>
        <p:txBody>
          <a:bodyPr vert="horz" wrap="square" lIns="0" tIns="96520" rIns="0" bIns="0" rtlCol="0">
            <a:spAutoFit/>
          </a:bodyPr>
          <a:lstStyle/>
          <a:p>
            <a:pPr marL="901677" marR="408930" indent="-482588" defTabSz="1219170">
              <a:spcBef>
                <a:spcPts val="760"/>
              </a:spcBef>
            </a:pPr>
            <a:r>
              <a:rPr sz="2400" spc="-7" dirty="0">
                <a:solidFill>
                  <a:srgbClr val="002A5C"/>
                </a:solidFill>
                <a:latin typeface="Times New Roman"/>
                <a:cs typeface="Times New Roman"/>
              </a:rPr>
              <a:t>For </a:t>
            </a:r>
            <a:r>
              <a:rPr sz="2400" dirty="0">
                <a:solidFill>
                  <a:srgbClr val="002A5C"/>
                </a:solidFill>
                <a:latin typeface="Times New Roman"/>
                <a:cs typeface="Times New Roman"/>
              </a:rPr>
              <a:t>each</a:t>
            </a:r>
            <a:r>
              <a:rPr sz="2400" spc="-113" dirty="0">
                <a:solidFill>
                  <a:srgbClr val="002A5C"/>
                </a:solidFill>
                <a:latin typeface="Times New Roman"/>
                <a:cs typeface="Times New Roman"/>
              </a:rPr>
              <a:t> </a:t>
            </a:r>
            <a:r>
              <a:rPr sz="2400" b="1" dirty="0">
                <a:solidFill>
                  <a:srgbClr val="002A5C"/>
                </a:solidFill>
                <a:latin typeface="Times New Roman"/>
                <a:cs typeface="Times New Roman"/>
              </a:rPr>
              <a:t>root  </a:t>
            </a:r>
            <a:r>
              <a:rPr sz="2400" b="1" spc="-7" dirty="0">
                <a:solidFill>
                  <a:srgbClr val="002A5C"/>
                </a:solidFill>
                <a:latin typeface="Times New Roman"/>
                <a:cs typeface="Times New Roman"/>
              </a:rPr>
              <a:t>cause</a:t>
            </a:r>
            <a:endParaRPr sz="2400">
              <a:solidFill>
                <a:prstClr val="black"/>
              </a:solidFill>
              <a:latin typeface="Times New Roman"/>
              <a:cs typeface="Times New Roman"/>
            </a:endParaRPr>
          </a:p>
        </p:txBody>
      </p:sp>
      <p:sp>
        <p:nvSpPr>
          <p:cNvPr id="16" name="object 16"/>
          <p:cNvSpPr/>
          <p:nvPr/>
        </p:nvSpPr>
        <p:spPr>
          <a:xfrm>
            <a:off x="10994019" y="4976198"/>
            <a:ext cx="677333" cy="634153"/>
          </a:xfrm>
          <a:custGeom>
            <a:avLst/>
            <a:gdLst/>
            <a:ahLst/>
            <a:cxnLst/>
            <a:rect l="l" t="t" r="r" b="b"/>
            <a:pathLst>
              <a:path w="508000" h="475614">
                <a:moveTo>
                  <a:pt x="253890" y="0"/>
                </a:moveTo>
                <a:lnTo>
                  <a:pt x="202722" y="4830"/>
                </a:lnTo>
                <a:lnTo>
                  <a:pt x="155064" y="18683"/>
                </a:lnTo>
                <a:lnTo>
                  <a:pt x="111937" y="40603"/>
                </a:lnTo>
                <a:lnTo>
                  <a:pt x="74362" y="69635"/>
                </a:lnTo>
                <a:lnTo>
                  <a:pt x="43360" y="104821"/>
                </a:lnTo>
                <a:lnTo>
                  <a:pt x="19951" y="145206"/>
                </a:lnTo>
                <a:lnTo>
                  <a:pt x="5158" y="189834"/>
                </a:lnTo>
                <a:lnTo>
                  <a:pt x="0" y="237749"/>
                </a:lnTo>
                <a:lnTo>
                  <a:pt x="5158" y="285664"/>
                </a:lnTo>
                <a:lnTo>
                  <a:pt x="19951" y="330292"/>
                </a:lnTo>
                <a:lnTo>
                  <a:pt x="43360" y="370678"/>
                </a:lnTo>
                <a:lnTo>
                  <a:pt x="74362" y="405864"/>
                </a:lnTo>
                <a:lnTo>
                  <a:pt x="111937" y="434895"/>
                </a:lnTo>
                <a:lnTo>
                  <a:pt x="155064" y="456816"/>
                </a:lnTo>
                <a:lnTo>
                  <a:pt x="202722" y="470669"/>
                </a:lnTo>
                <a:lnTo>
                  <a:pt x="253890" y="475499"/>
                </a:lnTo>
                <a:lnTo>
                  <a:pt x="305058" y="470669"/>
                </a:lnTo>
                <a:lnTo>
                  <a:pt x="352717" y="456816"/>
                </a:lnTo>
                <a:lnTo>
                  <a:pt x="395844" y="434895"/>
                </a:lnTo>
                <a:lnTo>
                  <a:pt x="433419" y="405864"/>
                </a:lnTo>
                <a:lnTo>
                  <a:pt x="464422" y="370678"/>
                </a:lnTo>
                <a:lnTo>
                  <a:pt x="487830" y="330292"/>
                </a:lnTo>
                <a:lnTo>
                  <a:pt x="502624" y="285664"/>
                </a:lnTo>
                <a:lnTo>
                  <a:pt x="507782" y="237749"/>
                </a:lnTo>
                <a:lnTo>
                  <a:pt x="502624" y="189834"/>
                </a:lnTo>
                <a:lnTo>
                  <a:pt x="487830" y="145206"/>
                </a:lnTo>
                <a:lnTo>
                  <a:pt x="464422" y="104821"/>
                </a:lnTo>
                <a:lnTo>
                  <a:pt x="433419" y="69635"/>
                </a:lnTo>
                <a:lnTo>
                  <a:pt x="395844" y="40603"/>
                </a:lnTo>
                <a:lnTo>
                  <a:pt x="352717" y="18683"/>
                </a:lnTo>
                <a:lnTo>
                  <a:pt x="305058" y="4830"/>
                </a:lnTo>
                <a:lnTo>
                  <a:pt x="253890" y="0"/>
                </a:lnTo>
                <a:close/>
              </a:path>
            </a:pathLst>
          </a:custGeom>
          <a:solidFill>
            <a:srgbClr val="EFEFEF"/>
          </a:solidFill>
        </p:spPr>
        <p:txBody>
          <a:bodyPr wrap="square" lIns="0" tIns="0" rIns="0" bIns="0" rtlCol="0"/>
          <a:lstStyle/>
          <a:p>
            <a:pPr defTabSz="1219170"/>
            <a:endParaRPr sz="2400">
              <a:solidFill>
                <a:prstClr val="black"/>
              </a:solidFill>
              <a:latin typeface="Calibri"/>
            </a:endParaRPr>
          </a:p>
        </p:txBody>
      </p:sp>
      <p:sp>
        <p:nvSpPr>
          <p:cNvPr id="17" name="object 17"/>
          <p:cNvSpPr txBox="1"/>
          <p:nvPr/>
        </p:nvSpPr>
        <p:spPr>
          <a:xfrm>
            <a:off x="11230940" y="5061805"/>
            <a:ext cx="203200" cy="427532"/>
          </a:xfrm>
          <a:prstGeom prst="rect">
            <a:avLst/>
          </a:prstGeom>
        </p:spPr>
        <p:txBody>
          <a:bodyPr vert="horz" wrap="square" lIns="0" tIns="16933" rIns="0" bIns="0" rtlCol="0">
            <a:spAutoFit/>
          </a:bodyPr>
          <a:lstStyle/>
          <a:p>
            <a:pPr marL="16933" defTabSz="1219170">
              <a:spcBef>
                <a:spcPts val="133"/>
              </a:spcBef>
            </a:pPr>
            <a:r>
              <a:rPr sz="2667" b="1" dirty="0">
                <a:solidFill>
                  <a:srgbClr val="002A5C"/>
                </a:solidFill>
                <a:latin typeface="Times New Roman"/>
                <a:cs typeface="Times New Roman"/>
              </a:rPr>
              <a:t>4</a:t>
            </a:r>
            <a:endParaRPr sz="2667">
              <a:solidFill>
                <a:prstClr val="black"/>
              </a:solidFill>
              <a:latin typeface="Times New Roman"/>
              <a:cs typeface="Times New Roman"/>
            </a:endParaRPr>
          </a:p>
        </p:txBody>
      </p:sp>
      <p:sp>
        <p:nvSpPr>
          <p:cNvPr id="18" name="object 18"/>
          <p:cNvSpPr txBox="1"/>
          <p:nvPr/>
        </p:nvSpPr>
        <p:spPr>
          <a:xfrm>
            <a:off x="8482969" y="5941800"/>
            <a:ext cx="2457873" cy="493298"/>
          </a:xfrm>
          <a:prstGeom prst="rect">
            <a:avLst/>
          </a:prstGeom>
          <a:ln w="38100">
            <a:solidFill>
              <a:srgbClr val="595959"/>
            </a:solidFill>
          </a:ln>
        </p:spPr>
        <p:txBody>
          <a:bodyPr vert="horz" wrap="square" lIns="0" tIns="122767" rIns="0" bIns="0" rtlCol="0">
            <a:spAutoFit/>
          </a:bodyPr>
          <a:lstStyle/>
          <a:p>
            <a:pPr marL="140543" defTabSz="1219170">
              <a:spcBef>
                <a:spcPts val="967"/>
              </a:spcBef>
            </a:pPr>
            <a:r>
              <a:rPr sz="2400" b="1" spc="-7" dirty="0">
                <a:solidFill>
                  <a:srgbClr val="002A5C"/>
                </a:solidFill>
                <a:latin typeface="Times New Roman"/>
                <a:cs typeface="Times New Roman"/>
              </a:rPr>
              <a:t>Occurrence?</a:t>
            </a:r>
            <a:r>
              <a:rPr sz="2400" b="1" spc="-33" dirty="0">
                <a:solidFill>
                  <a:srgbClr val="002A5C"/>
                </a:solidFill>
                <a:latin typeface="Times New Roman"/>
                <a:cs typeface="Times New Roman"/>
              </a:rPr>
              <a:t> </a:t>
            </a:r>
            <a:r>
              <a:rPr sz="2400" dirty="0">
                <a:solidFill>
                  <a:srgbClr val="002A5C"/>
                </a:solidFill>
                <a:latin typeface="Times New Roman"/>
                <a:cs typeface="Times New Roman"/>
              </a:rPr>
              <a:t>(O)</a:t>
            </a:r>
            <a:endParaRPr sz="2400">
              <a:solidFill>
                <a:prstClr val="black"/>
              </a:solidFill>
              <a:latin typeface="Times New Roman"/>
              <a:cs typeface="Times New Roman"/>
            </a:endParaRPr>
          </a:p>
        </p:txBody>
      </p:sp>
      <p:sp>
        <p:nvSpPr>
          <p:cNvPr id="19" name="object 19"/>
          <p:cNvSpPr/>
          <p:nvPr/>
        </p:nvSpPr>
        <p:spPr>
          <a:xfrm>
            <a:off x="9349796" y="368593"/>
            <a:ext cx="636693" cy="634153"/>
          </a:xfrm>
          <a:custGeom>
            <a:avLst/>
            <a:gdLst/>
            <a:ahLst/>
            <a:cxnLst/>
            <a:rect l="l" t="t" r="r" b="b"/>
            <a:pathLst>
              <a:path w="477520" h="475615">
                <a:moveTo>
                  <a:pt x="238499" y="0"/>
                </a:moveTo>
                <a:lnTo>
                  <a:pt x="190433" y="4830"/>
                </a:lnTo>
                <a:lnTo>
                  <a:pt x="145664" y="18683"/>
                </a:lnTo>
                <a:lnTo>
                  <a:pt x="105152" y="40604"/>
                </a:lnTo>
                <a:lnTo>
                  <a:pt x="69855" y="69635"/>
                </a:lnTo>
                <a:lnTo>
                  <a:pt x="40732" y="104822"/>
                </a:lnTo>
                <a:lnTo>
                  <a:pt x="18742" y="145207"/>
                </a:lnTo>
                <a:lnTo>
                  <a:pt x="4845" y="189835"/>
                </a:lnTo>
                <a:lnTo>
                  <a:pt x="0" y="237750"/>
                </a:lnTo>
                <a:lnTo>
                  <a:pt x="4845" y="285665"/>
                </a:lnTo>
                <a:lnTo>
                  <a:pt x="18742" y="330293"/>
                </a:lnTo>
                <a:lnTo>
                  <a:pt x="40732" y="370678"/>
                </a:lnTo>
                <a:lnTo>
                  <a:pt x="69855" y="405865"/>
                </a:lnTo>
                <a:lnTo>
                  <a:pt x="105152" y="434896"/>
                </a:lnTo>
                <a:lnTo>
                  <a:pt x="145664" y="456817"/>
                </a:lnTo>
                <a:lnTo>
                  <a:pt x="190433" y="470670"/>
                </a:lnTo>
                <a:lnTo>
                  <a:pt x="238499" y="475500"/>
                </a:lnTo>
                <a:lnTo>
                  <a:pt x="286565" y="470670"/>
                </a:lnTo>
                <a:lnTo>
                  <a:pt x="331335" y="456817"/>
                </a:lnTo>
                <a:lnTo>
                  <a:pt x="371847" y="434896"/>
                </a:lnTo>
                <a:lnTo>
                  <a:pt x="407145" y="405865"/>
                </a:lnTo>
                <a:lnTo>
                  <a:pt x="436268" y="370678"/>
                </a:lnTo>
                <a:lnTo>
                  <a:pt x="458258" y="330293"/>
                </a:lnTo>
                <a:lnTo>
                  <a:pt x="472155" y="285665"/>
                </a:lnTo>
                <a:lnTo>
                  <a:pt x="477000" y="237750"/>
                </a:lnTo>
                <a:lnTo>
                  <a:pt x="472155" y="189835"/>
                </a:lnTo>
                <a:lnTo>
                  <a:pt x="458258" y="145207"/>
                </a:lnTo>
                <a:lnTo>
                  <a:pt x="436268" y="104822"/>
                </a:lnTo>
                <a:lnTo>
                  <a:pt x="407145" y="69635"/>
                </a:lnTo>
                <a:lnTo>
                  <a:pt x="371847" y="40604"/>
                </a:lnTo>
                <a:lnTo>
                  <a:pt x="331335" y="18683"/>
                </a:lnTo>
                <a:lnTo>
                  <a:pt x="286565" y="4830"/>
                </a:lnTo>
                <a:lnTo>
                  <a:pt x="238499" y="0"/>
                </a:lnTo>
                <a:close/>
              </a:path>
            </a:pathLst>
          </a:custGeom>
          <a:solidFill>
            <a:srgbClr val="EFEFEF"/>
          </a:solidFill>
        </p:spPr>
        <p:txBody>
          <a:bodyPr wrap="square" lIns="0" tIns="0" rIns="0" bIns="0" rtlCol="0"/>
          <a:lstStyle/>
          <a:p>
            <a:pPr defTabSz="1219170"/>
            <a:endParaRPr sz="2400">
              <a:solidFill>
                <a:prstClr val="black"/>
              </a:solidFill>
              <a:latin typeface="Calibri"/>
            </a:endParaRPr>
          </a:p>
        </p:txBody>
      </p:sp>
      <p:sp>
        <p:nvSpPr>
          <p:cNvPr id="20" name="object 20"/>
          <p:cNvSpPr txBox="1"/>
          <p:nvPr/>
        </p:nvSpPr>
        <p:spPr>
          <a:xfrm>
            <a:off x="9566197" y="454199"/>
            <a:ext cx="203200" cy="427532"/>
          </a:xfrm>
          <a:prstGeom prst="rect">
            <a:avLst/>
          </a:prstGeom>
        </p:spPr>
        <p:txBody>
          <a:bodyPr vert="horz" wrap="square" lIns="0" tIns="16933" rIns="0" bIns="0" rtlCol="0">
            <a:spAutoFit/>
          </a:bodyPr>
          <a:lstStyle/>
          <a:p>
            <a:pPr marL="16933" defTabSz="1219170">
              <a:spcBef>
                <a:spcPts val="133"/>
              </a:spcBef>
            </a:pPr>
            <a:r>
              <a:rPr sz="2667" b="1" dirty="0">
                <a:solidFill>
                  <a:srgbClr val="002A5C"/>
                </a:solidFill>
                <a:latin typeface="Times New Roman"/>
                <a:cs typeface="Times New Roman"/>
              </a:rPr>
              <a:t>3</a:t>
            </a:r>
            <a:endParaRPr sz="2667">
              <a:solidFill>
                <a:prstClr val="black"/>
              </a:solidFill>
              <a:latin typeface="Times New Roman"/>
              <a:cs typeface="Times New Roman"/>
            </a:endParaRPr>
          </a:p>
        </p:txBody>
      </p:sp>
      <p:sp>
        <p:nvSpPr>
          <p:cNvPr id="21" name="object 21"/>
          <p:cNvSpPr txBox="1"/>
          <p:nvPr/>
        </p:nvSpPr>
        <p:spPr>
          <a:xfrm>
            <a:off x="9346267" y="1183850"/>
            <a:ext cx="2324947" cy="960092"/>
          </a:xfrm>
          <a:prstGeom prst="rect">
            <a:avLst/>
          </a:prstGeom>
          <a:ln w="38100">
            <a:solidFill>
              <a:srgbClr val="CCCCCC"/>
            </a:solidFill>
          </a:ln>
        </p:spPr>
        <p:txBody>
          <a:bodyPr vert="horz" wrap="square" lIns="0" tIns="219287" rIns="0" bIns="0" rtlCol="0">
            <a:spAutoFit/>
          </a:bodyPr>
          <a:lstStyle/>
          <a:p>
            <a:pPr marL="806007" marR="153243" indent="-643451" defTabSz="1219170">
              <a:spcBef>
                <a:spcPts val="1727"/>
              </a:spcBef>
            </a:pPr>
            <a:r>
              <a:rPr sz="2400" spc="-7" dirty="0">
                <a:solidFill>
                  <a:srgbClr val="002A5C"/>
                </a:solidFill>
                <a:latin typeface="Times New Roman"/>
                <a:cs typeface="Times New Roman"/>
              </a:rPr>
              <a:t>For </a:t>
            </a:r>
            <a:r>
              <a:rPr sz="2400" dirty="0">
                <a:solidFill>
                  <a:srgbClr val="002A5C"/>
                </a:solidFill>
                <a:latin typeface="Times New Roman"/>
                <a:cs typeface="Times New Roman"/>
              </a:rPr>
              <a:t>each</a:t>
            </a:r>
            <a:r>
              <a:rPr sz="2400" spc="-87" dirty="0">
                <a:solidFill>
                  <a:srgbClr val="002A5C"/>
                </a:solidFill>
                <a:latin typeface="Times New Roman"/>
                <a:cs typeface="Times New Roman"/>
              </a:rPr>
              <a:t> </a:t>
            </a:r>
            <a:r>
              <a:rPr sz="2400" b="1" spc="-7" dirty="0">
                <a:solidFill>
                  <a:srgbClr val="002A5C"/>
                </a:solidFill>
                <a:latin typeface="Times New Roman"/>
                <a:cs typeface="Times New Roman"/>
              </a:rPr>
              <a:t>failure  mode</a:t>
            </a:r>
            <a:endParaRPr sz="2400">
              <a:solidFill>
                <a:prstClr val="black"/>
              </a:solidFill>
              <a:latin typeface="Times New Roman"/>
              <a:cs typeface="Times New Roman"/>
            </a:endParaRPr>
          </a:p>
        </p:txBody>
      </p:sp>
      <p:sp>
        <p:nvSpPr>
          <p:cNvPr id="22" name="object 22"/>
          <p:cNvSpPr txBox="1"/>
          <p:nvPr/>
        </p:nvSpPr>
        <p:spPr>
          <a:xfrm>
            <a:off x="9346300" y="2577815"/>
            <a:ext cx="2324947" cy="606149"/>
          </a:xfrm>
          <a:prstGeom prst="rect">
            <a:avLst/>
          </a:prstGeom>
          <a:ln w="38100">
            <a:solidFill>
              <a:srgbClr val="595959"/>
            </a:solidFill>
          </a:ln>
        </p:spPr>
        <p:txBody>
          <a:bodyPr vert="horz" wrap="square" lIns="0" tIns="234527" rIns="0" bIns="0" rtlCol="0">
            <a:spAutoFit/>
          </a:bodyPr>
          <a:lstStyle/>
          <a:p>
            <a:pPr marL="234521" defTabSz="1219170">
              <a:spcBef>
                <a:spcPts val="1847"/>
              </a:spcBef>
            </a:pPr>
            <a:r>
              <a:rPr sz="2400" spc="-7" dirty="0">
                <a:solidFill>
                  <a:srgbClr val="002A5C"/>
                </a:solidFill>
                <a:latin typeface="Times New Roman"/>
                <a:cs typeface="Times New Roman"/>
              </a:rPr>
              <a:t>identify</a:t>
            </a:r>
            <a:r>
              <a:rPr sz="2400" spc="-27" dirty="0">
                <a:solidFill>
                  <a:srgbClr val="002A5C"/>
                </a:solidFill>
                <a:latin typeface="Times New Roman"/>
                <a:cs typeface="Times New Roman"/>
              </a:rPr>
              <a:t> </a:t>
            </a:r>
            <a:r>
              <a:rPr sz="2400" b="1" dirty="0">
                <a:solidFill>
                  <a:srgbClr val="002A5C"/>
                </a:solidFill>
                <a:latin typeface="Times New Roman"/>
                <a:cs typeface="Times New Roman"/>
              </a:rPr>
              <a:t>effects</a:t>
            </a:r>
            <a:endParaRPr sz="2400">
              <a:solidFill>
                <a:prstClr val="black"/>
              </a:solidFill>
              <a:latin typeface="Times New Roman"/>
              <a:cs typeface="Times New Roman"/>
            </a:endParaRPr>
          </a:p>
        </p:txBody>
      </p:sp>
      <p:sp>
        <p:nvSpPr>
          <p:cNvPr id="23" name="object 23"/>
          <p:cNvSpPr txBox="1"/>
          <p:nvPr/>
        </p:nvSpPr>
        <p:spPr>
          <a:xfrm>
            <a:off x="9346267" y="3602648"/>
            <a:ext cx="2324947" cy="493298"/>
          </a:xfrm>
          <a:prstGeom prst="rect">
            <a:avLst/>
          </a:prstGeom>
          <a:ln w="38100">
            <a:solidFill>
              <a:srgbClr val="595959"/>
            </a:solidFill>
          </a:ln>
        </p:spPr>
        <p:txBody>
          <a:bodyPr vert="horz" wrap="square" lIns="0" tIns="122767" rIns="0" bIns="0" rtlCol="0">
            <a:spAutoFit/>
          </a:bodyPr>
          <a:lstStyle/>
          <a:p>
            <a:pPr marL="336118" defTabSz="1219170">
              <a:spcBef>
                <a:spcPts val="967"/>
              </a:spcBef>
            </a:pPr>
            <a:r>
              <a:rPr sz="2400" b="1" spc="-7" dirty="0">
                <a:solidFill>
                  <a:srgbClr val="002A5C"/>
                </a:solidFill>
                <a:latin typeface="Times New Roman"/>
                <a:cs typeface="Times New Roman"/>
              </a:rPr>
              <a:t>Severity</a:t>
            </a:r>
            <a:r>
              <a:rPr sz="2400" spc="-7" dirty="0">
                <a:solidFill>
                  <a:srgbClr val="002A5C"/>
                </a:solidFill>
                <a:latin typeface="Times New Roman"/>
                <a:cs typeface="Times New Roman"/>
              </a:rPr>
              <a:t>?</a:t>
            </a:r>
            <a:r>
              <a:rPr sz="2400" spc="-13" dirty="0">
                <a:solidFill>
                  <a:srgbClr val="002A5C"/>
                </a:solidFill>
                <a:latin typeface="Times New Roman"/>
                <a:cs typeface="Times New Roman"/>
              </a:rPr>
              <a:t> </a:t>
            </a:r>
            <a:r>
              <a:rPr sz="2400" spc="-7" dirty="0">
                <a:solidFill>
                  <a:srgbClr val="002A5C"/>
                </a:solidFill>
                <a:latin typeface="Times New Roman"/>
                <a:cs typeface="Times New Roman"/>
              </a:rPr>
              <a:t>(S)</a:t>
            </a:r>
            <a:endParaRPr sz="2400">
              <a:solidFill>
                <a:prstClr val="black"/>
              </a:solidFill>
              <a:latin typeface="Times New Roman"/>
              <a:cs typeface="Times New Roman"/>
            </a:endParaRPr>
          </a:p>
        </p:txBody>
      </p:sp>
      <p:sp>
        <p:nvSpPr>
          <p:cNvPr id="24" name="object 24"/>
          <p:cNvSpPr/>
          <p:nvPr/>
        </p:nvSpPr>
        <p:spPr>
          <a:xfrm>
            <a:off x="8764255" y="759834"/>
            <a:ext cx="346287" cy="251460"/>
          </a:xfrm>
          <a:custGeom>
            <a:avLst/>
            <a:gdLst/>
            <a:ahLst/>
            <a:cxnLst/>
            <a:rect l="l" t="t" r="r" b="b"/>
            <a:pathLst>
              <a:path w="259715" h="188595">
                <a:moveTo>
                  <a:pt x="259200" y="188100"/>
                </a:moveTo>
                <a:lnTo>
                  <a:pt x="0" y="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25" name="object 25"/>
          <p:cNvSpPr/>
          <p:nvPr/>
        </p:nvSpPr>
        <p:spPr>
          <a:xfrm>
            <a:off x="4126147" y="4835804"/>
            <a:ext cx="3101340" cy="961813"/>
          </a:xfrm>
          <a:custGeom>
            <a:avLst/>
            <a:gdLst/>
            <a:ahLst/>
            <a:cxnLst/>
            <a:rect l="l" t="t" r="r" b="b"/>
            <a:pathLst>
              <a:path w="2326004" h="721360">
                <a:moveTo>
                  <a:pt x="0" y="0"/>
                </a:moveTo>
                <a:lnTo>
                  <a:pt x="2325517" y="0"/>
                </a:lnTo>
                <a:lnTo>
                  <a:pt x="2325517" y="720900"/>
                </a:lnTo>
                <a:lnTo>
                  <a:pt x="0" y="720900"/>
                </a:lnTo>
                <a:lnTo>
                  <a:pt x="0" y="0"/>
                </a:lnTo>
                <a:close/>
              </a:path>
            </a:pathLst>
          </a:custGeom>
          <a:ln w="38100">
            <a:solidFill>
              <a:srgbClr val="CCCCCC"/>
            </a:solidFill>
          </a:ln>
        </p:spPr>
        <p:txBody>
          <a:bodyPr wrap="square" lIns="0" tIns="0" rIns="0" bIns="0" rtlCol="0"/>
          <a:lstStyle/>
          <a:p>
            <a:pPr defTabSz="1219170"/>
            <a:endParaRPr sz="2400">
              <a:solidFill>
                <a:prstClr val="black"/>
              </a:solidFill>
              <a:latin typeface="Calibri"/>
            </a:endParaRPr>
          </a:p>
        </p:txBody>
      </p:sp>
      <p:sp>
        <p:nvSpPr>
          <p:cNvPr id="26" name="object 26"/>
          <p:cNvSpPr txBox="1"/>
          <p:nvPr/>
        </p:nvSpPr>
        <p:spPr>
          <a:xfrm>
            <a:off x="4126147" y="4835804"/>
            <a:ext cx="3101340" cy="842965"/>
          </a:xfrm>
          <a:prstGeom prst="rect">
            <a:avLst/>
          </a:prstGeom>
          <a:ln w="38100">
            <a:solidFill>
              <a:srgbClr val="CCCCCC"/>
            </a:solidFill>
          </a:ln>
        </p:spPr>
        <p:txBody>
          <a:bodyPr vert="horz" wrap="square" lIns="0" tIns="103293" rIns="0" bIns="0" rtlCol="0">
            <a:spAutoFit/>
          </a:bodyPr>
          <a:lstStyle/>
          <a:p>
            <a:pPr marL="1059154" marR="269233" indent="-778914" defTabSz="1219170">
              <a:spcBef>
                <a:spcPts val="813"/>
              </a:spcBef>
            </a:pPr>
            <a:r>
              <a:rPr sz="2400" spc="-7" dirty="0">
                <a:solidFill>
                  <a:srgbClr val="002A5C"/>
                </a:solidFill>
                <a:latin typeface="Times New Roman"/>
                <a:cs typeface="Times New Roman"/>
              </a:rPr>
              <a:t>For </a:t>
            </a:r>
            <a:r>
              <a:rPr sz="2400" dirty="0">
                <a:solidFill>
                  <a:srgbClr val="002A5C"/>
                </a:solidFill>
                <a:latin typeface="Times New Roman"/>
                <a:cs typeface="Times New Roman"/>
              </a:rPr>
              <a:t>each</a:t>
            </a:r>
            <a:r>
              <a:rPr sz="2400" spc="-67" dirty="0">
                <a:solidFill>
                  <a:srgbClr val="002A5C"/>
                </a:solidFill>
                <a:latin typeface="Times New Roman"/>
                <a:cs typeface="Times New Roman"/>
              </a:rPr>
              <a:t> </a:t>
            </a:r>
            <a:r>
              <a:rPr sz="2400" b="1" spc="-7" dirty="0">
                <a:solidFill>
                  <a:srgbClr val="002A5C"/>
                </a:solidFill>
                <a:latin typeface="Times New Roman"/>
                <a:cs typeface="Times New Roman"/>
              </a:rPr>
              <a:t>prevention  method</a:t>
            </a:r>
            <a:endParaRPr sz="2400">
              <a:solidFill>
                <a:prstClr val="black"/>
              </a:solidFill>
              <a:latin typeface="Times New Roman"/>
              <a:cs typeface="Times New Roman"/>
            </a:endParaRPr>
          </a:p>
        </p:txBody>
      </p:sp>
      <p:sp>
        <p:nvSpPr>
          <p:cNvPr id="27" name="object 27"/>
          <p:cNvSpPr/>
          <p:nvPr/>
        </p:nvSpPr>
        <p:spPr>
          <a:xfrm>
            <a:off x="7314244" y="5797004"/>
            <a:ext cx="821267" cy="0"/>
          </a:xfrm>
          <a:custGeom>
            <a:avLst/>
            <a:gdLst/>
            <a:ahLst/>
            <a:cxnLst/>
            <a:rect l="l" t="t" r="r" b="b"/>
            <a:pathLst>
              <a:path w="615950">
                <a:moveTo>
                  <a:pt x="0" y="0"/>
                </a:moveTo>
                <a:lnTo>
                  <a:pt x="615381" y="1"/>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28" name="object 28"/>
          <p:cNvSpPr/>
          <p:nvPr/>
        </p:nvSpPr>
        <p:spPr>
          <a:xfrm>
            <a:off x="7300326" y="4600318"/>
            <a:ext cx="585045" cy="634153"/>
          </a:xfrm>
          <a:custGeom>
            <a:avLst/>
            <a:gdLst/>
            <a:ahLst/>
            <a:cxnLst/>
            <a:rect l="l" t="t" r="r" b="b"/>
            <a:pathLst>
              <a:path w="438785" h="475614">
                <a:moveTo>
                  <a:pt x="219205" y="0"/>
                </a:moveTo>
                <a:lnTo>
                  <a:pt x="175028" y="4830"/>
                </a:lnTo>
                <a:lnTo>
                  <a:pt x="133881" y="18683"/>
                </a:lnTo>
                <a:lnTo>
                  <a:pt x="96645" y="40603"/>
                </a:lnTo>
                <a:lnTo>
                  <a:pt x="64203" y="69635"/>
                </a:lnTo>
                <a:lnTo>
                  <a:pt x="37436" y="104821"/>
                </a:lnTo>
                <a:lnTo>
                  <a:pt x="17226" y="145206"/>
                </a:lnTo>
                <a:lnTo>
                  <a:pt x="4453" y="189835"/>
                </a:lnTo>
                <a:lnTo>
                  <a:pt x="0" y="237750"/>
                </a:lnTo>
                <a:lnTo>
                  <a:pt x="4453" y="285665"/>
                </a:lnTo>
                <a:lnTo>
                  <a:pt x="17226" y="330293"/>
                </a:lnTo>
                <a:lnTo>
                  <a:pt x="37436" y="370678"/>
                </a:lnTo>
                <a:lnTo>
                  <a:pt x="64203" y="405864"/>
                </a:lnTo>
                <a:lnTo>
                  <a:pt x="96645" y="434895"/>
                </a:lnTo>
                <a:lnTo>
                  <a:pt x="133881" y="456816"/>
                </a:lnTo>
                <a:lnTo>
                  <a:pt x="175028" y="470669"/>
                </a:lnTo>
                <a:lnTo>
                  <a:pt x="219205" y="475499"/>
                </a:lnTo>
                <a:lnTo>
                  <a:pt x="263383" y="470669"/>
                </a:lnTo>
                <a:lnTo>
                  <a:pt x="304531" y="456816"/>
                </a:lnTo>
                <a:lnTo>
                  <a:pt x="341766" y="434895"/>
                </a:lnTo>
                <a:lnTo>
                  <a:pt x="374208" y="405864"/>
                </a:lnTo>
                <a:lnTo>
                  <a:pt x="400975" y="370678"/>
                </a:lnTo>
                <a:lnTo>
                  <a:pt x="421186" y="330293"/>
                </a:lnTo>
                <a:lnTo>
                  <a:pt x="433959" y="285665"/>
                </a:lnTo>
                <a:lnTo>
                  <a:pt x="438412" y="237750"/>
                </a:lnTo>
                <a:lnTo>
                  <a:pt x="433959" y="189835"/>
                </a:lnTo>
                <a:lnTo>
                  <a:pt x="421186" y="145206"/>
                </a:lnTo>
                <a:lnTo>
                  <a:pt x="400975" y="104821"/>
                </a:lnTo>
                <a:lnTo>
                  <a:pt x="374208" y="69635"/>
                </a:lnTo>
                <a:lnTo>
                  <a:pt x="341766" y="40603"/>
                </a:lnTo>
                <a:lnTo>
                  <a:pt x="304531" y="18683"/>
                </a:lnTo>
                <a:lnTo>
                  <a:pt x="263383" y="4830"/>
                </a:lnTo>
                <a:lnTo>
                  <a:pt x="219205" y="0"/>
                </a:lnTo>
                <a:close/>
              </a:path>
            </a:pathLst>
          </a:custGeom>
          <a:solidFill>
            <a:srgbClr val="EFEFEF"/>
          </a:solidFill>
        </p:spPr>
        <p:txBody>
          <a:bodyPr wrap="square" lIns="0" tIns="0" rIns="0" bIns="0" rtlCol="0"/>
          <a:lstStyle/>
          <a:p>
            <a:pPr defTabSz="1219170"/>
            <a:endParaRPr sz="2400">
              <a:solidFill>
                <a:prstClr val="black"/>
              </a:solidFill>
              <a:latin typeface="Calibri"/>
            </a:endParaRPr>
          </a:p>
        </p:txBody>
      </p:sp>
      <p:sp>
        <p:nvSpPr>
          <p:cNvPr id="29" name="object 29"/>
          <p:cNvSpPr txBox="1"/>
          <p:nvPr/>
        </p:nvSpPr>
        <p:spPr>
          <a:xfrm>
            <a:off x="7491001" y="4685925"/>
            <a:ext cx="203200" cy="427532"/>
          </a:xfrm>
          <a:prstGeom prst="rect">
            <a:avLst/>
          </a:prstGeom>
        </p:spPr>
        <p:txBody>
          <a:bodyPr vert="horz" wrap="square" lIns="0" tIns="16933" rIns="0" bIns="0" rtlCol="0">
            <a:spAutoFit/>
          </a:bodyPr>
          <a:lstStyle/>
          <a:p>
            <a:pPr marL="16933" defTabSz="1219170">
              <a:spcBef>
                <a:spcPts val="133"/>
              </a:spcBef>
            </a:pPr>
            <a:r>
              <a:rPr sz="2667" b="1" dirty="0">
                <a:solidFill>
                  <a:srgbClr val="002A5C"/>
                </a:solidFill>
                <a:latin typeface="Times New Roman"/>
                <a:cs typeface="Times New Roman"/>
              </a:rPr>
              <a:t>5</a:t>
            </a:r>
            <a:endParaRPr sz="2667">
              <a:solidFill>
                <a:prstClr val="black"/>
              </a:solidFill>
              <a:latin typeface="Times New Roman"/>
              <a:cs typeface="Times New Roman"/>
            </a:endParaRPr>
          </a:p>
        </p:txBody>
      </p:sp>
      <p:sp>
        <p:nvSpPr>
          <p:cNvPr id="30" name="object 30"/>
          <p:cNvSpPr txBox="1"/>
          <p:nvPr/>
        </p:nvSpPr>
        <p:spPr>
          <a:xfrm>
            <a:off x="4126147" y="5941800"/>
            <a:ext cx="3188547" cy="493298"/>
          </a:xfrm>
          <a:prstGeom prst="rect">
            <a:avLst/>
          </a:prstGeom>
          <a:ln w="38100">
            <a:solidFill>
              <a:srgbClr val="595959"/>
            </a:solidFill>
          </a:ln>
        </p:spPr>
        <p:txBody>
          <a:bodyPr vert="horz" wrap="square" lIns="0" tIns="122767" rIns="0" bIns="0" rtlCol="0">
            <a:spAutoFit/>
          </a:bodyPr>
          <a:lstStyle/>
          <a:p>
            <a:pPr marL="649377" defTabSz="1219170">
              <a:spcBef>
                <a:spcPts val="967"/>
              </a:spcBef>
            </a:pPr>
            <a:r>
              <a:rPr sz="2400" b="1" spc="-7" dirty="0">
                <a:solidFill>
                  <a:srgbClr val="002A5C"/>
                </a:solidFill>
                <a:latin typeface="Times New Roman"/>
                <a:cs typeface="Times New Roman"/>
              </a:rPr>
              <a:t>Detection?</a:t>
            </a:r>
            <a:r>
              <a:rPr sz="2400" b="1" spc="-13" dirty="0">
                <a:solidFill>
                  <a:srgbClr val="002A5C"/>
                </a:solidFill>
                <a:latin typeface="Times New Roman"/>
                <a:cs typeface="Times New Roman"/>
              </a:rPr>
              <a:t> </a:t>
            </a:r>
            <a:r>
              <a:rPr sz="2400" dirty="0">
                <a:solidFill>
                  <a:srgbClr val="002A5C"/>
                </a:solidFill>
                <a:latin typeface="Times New Roman"/>
                <a:cs typeface="Times New Roman"/>
              </a:rPr>
              <a:t>(D)</a:t>
            </a:r>
            <a:endParaRPr sz="2400">
              <a:solidFill>
                <a:prstClr val="black"/>
              </a:solidFill>
              <a:latin typeface="Times New Roman"/>
              <a:cs typeface="Times New Roman"/>
            </a:endParaRPr>
          </a:p>
        </p:txBody>
      </p:sp>
      <p:sp>
        <p:nvSpPr>
          <p:cNvPr id="31" name="object 31"/>
          <p:cNvSpPr txBox="1"/>
          <p:nvPr/>
        </p:nvSpPr>
        <p:spPr>
          <a:xfrm>
            <a:off x="4916001" y="3593886"/>
            <a:ext cx="3174153" cy="518155"/>
          </a:xfrm>
          <a:prstGeom prst="rect">
            <a:avLst/>
          </a:prstGeom>
          <a:ln w="38100">
            <a:solidFill>
              <a:srgbClr val="595959"/>
            </a:solidFill>
          </a:ln>
        </p:spPr>
        <p:txBody>
          <a:bodyPr vert="horz" wrap="square" lIns="0" tIns="106680" rIns="0" bIns="0" rtlCol="0">
            <a:spAutoFit/>
          </a:bodyPr>
          <a:lstStyle/>
          <a:p>
            <a:pPr marL="490208" defTabSz="1219170">
              <a:spcBef>
                <a:spcPts val="840"/>
              </a:spcBef>
            </a:pPr>
            <a:r>
              <a:rPr sz="2667" b="1" dirty="0">
                <a:solidFill>
                  <a:srgbClr val="002A5C"/>
                </a:solidFill>
                <a:latin typeface="Times New Roman"/>
                <a:cs typeface="Times New Roman"/>
              </a:rPr>
              <a:t>RPN = </a:t>
            </a:r>
            <a:r>
              <a:rPr sz="2667" dirty="0">
                <a:solidFill>
                  <a:srgbClr val="002A5C"/>
                </a:solidFill>
                <a:latin typeface="Times New Roman"/>
                <a:cs typeface="Times New Roman"/>
              </a:rPr>
              <a:t>S </a:t>
            </a:r>
            <a:r>
              <a:rPr sz="2667" dirty="0">
                <a:solidFill>
                  <a:srgbClr val="002A5C"/>
                </a:solidFill>
                <a:latin typeface="Gadugi"/>
                <a:cs typeface="Gadugi"/>
              </a:rPr>
              <a:t>ᐧ </a:t>
            </a:r>
            <a:r>
              <a:rPr sz="2667" dirty="0">
                <a:solidFill>
                  <a:srgbClr val="002A5C"/>
                </a:solidFill>
                <a:latin typeface="Times New Roman"/>
                <a:cs typeface="Times New Roman"/>
              </a:rPr>
              <a:t>O </a:t>
            </a:r>
            <a:r>
              <a:rPr sz="2667" dirty="0">
                <a:solidFill>
                  <a:srgbClr val="002A5C"/>
                </a:solidFill>
                <a:latin typeface="Gadugi"/>
                <a:cs typeface="Gadugi"/>
              </a:rPr>
              <a:t>ᐧ</a:t>
            </a:r>
            <a:r>
              <a:rPr sz="2667" spc="-400" dirty="0">
                <a:solidFill>
                  <a:srgbClr val="002A5C"/>
                </a:solidFill>
                <a:latin typeface="Gadugi"/>
                <a:cs typeface="Gadugi"/>
              </a:rPr>
              <a:t> </a:t>
            </a:r>
            <a:r>
              <a:rPr sz="2667" dirty="0">
                <a:solidFill>
                  <a:srgbClr val="002A5C"/>
                </a:solidFill>
                <a:latin typeface="Times New Roman"/>
                <a:cs typeface="Times New Roman"/>
              </a:rPr>
              <a:t>D</a:t>
            </a:r>
            <a:endParaRPr sz="2667">
              <a:solidFill>
                <a:prstClr val="black"/>
              </a:solidFill>
              <a:latin typeface="Times New Roman"/>
              <a:cs typeface="Times New Roman"/>
            </a:endParaRPr>
          </a:p>
        </p:txBody>
      </p:sp>
      <p:sp>
        <p:nvSpPr>
          <p:cNvPr id="32" name="object 32"/>
          <p:cNvSpPr/>
          <p:nvPr/>
        </p:nvSpPr>
        <p:spPr>
          <a:xfrm>
            <a:off x="5807947" y="4349492"/>
            <a:ext cx="47413" cy="342053"/>
          </a:xfrm>
          <a:custGeom>
            <a:avLst/>
            <a:gdLst/>
            <a:ahLst/>
            <a:cxnLst/>
            <a:rect l="l" t="t" r="r" b="b"/>
            <a:pathLst>
              <a:path w="35560" h="256539">
                <a:moveTo>
                  <a:pt x="0" y="256136"/>
                </a:moveTo>
                <a:lnTo>
                  <a:pt x="35170" y="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33" name="object 33"/>
          <p:cNvSpPr/>
          <p:nvPr/>
        </p:nvSpPr>
        <p:spPr>
          <a:xfrm>
            <a:off x="7326302" y="2461050"/>
            <a:ext cx="585045" cy="634153"/>
          </a:xfrm>
          <a:custGeom>
            <a:avLst/>
            <a:gdLst/>
            <a:ahLst/>
            <a:cxnLst/>
            <a:rect l="l" t="t" r="r" b="b"/>
            <a:pathLst>
              <a:path w="438785" h="475614">
                <a:moveTo>
                  <a:pt x="219207" y="0"/>
                </a:moveTo>
                <a:lnTo>
                  <a:pt x="175029" y="4830"/>
                </a:lnTo>
                <a:lnTo>
                  <a:pt x="133881" y="18683"/>
                </a:lnTo>
                <a:lnTo>
                  <a:pt x="96646" y="40604"/>
                </a:lnTo>
                <a:lnTo>
                  <a:pt x="64204" y="69635"/>
                </a:lnTo>
                <a:lnTo>
                  <a:pt x="37436" y="104822"/>
                </a:lnTo>
                <a:lnTo>
                  <a:pt x="17226" y="145207"/>
                </a:lnTo>
                <a:lnTo>
                  <a:pt x="4453" y="189835"/>
                </a:lnTo>
                <a:lnTo>
                  <a:pt x="0" y="237750"/>
                </a:lnTo>
                <a:lnTo>
                  <a:pt x="4453" y="285665"/>
                </a:lnTo>
                <a:lnTo>
                  <a:pt x="17226" y="330293"/>
                </a:lnTo>
                <a:lnTo>
                  <a:pt x="37436" y="370678"/>
                </a:lnTo>
                <a:lnTo>
                  <a:pt x="64204" y="405865"/>
                </a:lnTo>
                <a:lnTo>
                  <a:pt x="96646" y="434896"/>
                </a:lnTo>
                <a:lnTo>
                  <a:pt x="133881" y="456817"/>
                </a:lnTo>
                <a:lnTo>
                  <a:pt x="175029" y="470670"/>
                </a:lnTo>
                <a:lnTo>
                  <a:pt x="219207" y="475500"/>
                </a:lnTo>
                <a:lnTo>
                  <a:pt x="263384" y="470670"/>
                </a:lnTo>
                <a:lnTo>
                  <a:pt x="304531" y="456817"/>
                </a:lnTo>
                <a:lnTo>
                  <a:pt x="341767" y="434896"/>
                </a:lnTo>
                <a:lnTo>
                  <a:pt x="374208" y="405865"/>
                </a:lnTo>
                <a:lnTo>
                  <a:pt x="400975" y="370678"/>
                </a:lnTo>
                <a:lnTo>
                  <a:pt x="421186" y="330293"/>
                </a:lnTo>
                <a:lnTo>
                  <a:pt x="433959" y="285665"/>
                </a:lnTo>
                <a:lnTo>
                  <a:pt x="438412" y="237750"/>
                </a:lnTo>
                <a:lnTo>
                  <a:pt x="433959" y="189835"/>
                </a:lnTo>
                <a:lnTo>
                  <a:pt x="421186" y="145207"/>
                </a:lnTo>
                <a:lnTo>
                  <a:pt x="400975" y="104822"/>
                </a:lnTo>
                <a:lnTo>
                  <a:pt x="374208" y="69635"/>
                </a:lnTo>
                <a:lnTo>
                  <a:pt x="341767" y="40604"/>
                </a:lnTo>
                <a:lnTo>
                  <a:pt x="304531" y="18683"/>
                </a:lnTo>
                <a:lnTo>
                  <a:pt x="263384" y="4830"/>
                </a:lnTo>
                <a:lnTo>
                  <a:pt x="219207" y="0"/>
                </a:lnTo>
                <a:close/>
              </a:path>
            </a:pathLst>
          </a:custGeom>
          <a:solidFill>
            <a:srgbClr val="EFEFEF"/>
          </a:solidFill>
        </p:spPr>
        <p:txBody>
          <a:bodyPr wrap="square" lIns="0" tIns="0" rIns="0" bIns="0" rtlCol="0"/>
          <a:lstStyle/>
          <a:p>
            <a:pPr defTabSz="1219170"/>
            <a:endParaRPr sz="2400">
              <a:solidFill>
                <a:prstClr val="black"/>
              </a:solidFill>
              <a:latin typeface="Calibri"/>
            </a:endParaRPr>
          </a:p>
        </p:txBody>
      </p:sp>
      <p:sp>
        <p:nvSpPr>
          <p:cNvPr id="34" name="object 34"/>
          <p:cNvSpPr txBox="1"/>
          <p:nvPr/>
        </p:nvSpPr>
        <p:spPr>
          <a:xfrm>
            <a:off x="7516977" y="2546657"/>
            <a:ext cx="203200" cy="427532"/>
          </a:xfrm>
          <a:prstGeom prst="rect">
            <a:avLst/>
          </a:prstGeom>
        </p:spPr>
        <p:txBody>
          <a:bodyPr vert="horz" wrap="square" lIns="0" tIns="16933" rIns="0" bIns="0" rtlCol="0">
            <a:spAutoFit/>
          </a:bodyPr>
          <a:lstStyle/>
          <a:p>
            <a:pPr marL="16933" defTabSz="1219170">
              <a:spcBef>
                <a:spcPts val="133"/>
              </a:spcBef>
            </a:pPr>
            <a:r>
              <a:rPr sz="2667" b="1" dirty="0">
                <a:solidFill>
                  <a:srgbClr val="002A5C"/>
                </a:solidFill>
                <a:latin typeface="Times New Roman"/>
                <a:cs typeface="Times New Roman"/>
              </a:rPr>
              <a:t>6</a:t>
            </a:r>
            <a:endParaRPr sz="2667">
              <a:solidFill>
                <a:prstClr val="black"/>
              </a:solidFill>
              <a:latin typeface="Times New Roman"/>
              <a:cs typeface="Times New Roman"/>
            </a:endParaRPr>
          </a:p>
        </p:txBody>
      </p:sp>
      <p:sp>
        <p:nvSpPr>
          <p:cNvPr id="38" name="object 38"/>
          <p:cNvSpPr txBox="1"/>
          <p:nvPr/>
        </p:nvSpPr>
        <p:spPr>
          <a:xfrm>
            <a:off x="5456585" y="100186"/>
            <a:ext cx="5109929" cy="27351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2</a:t>
            </a:r>
            <a:r>
              <a:rPr sz="1333" dirty="0">
                <a:solidFill>
                  <a:prstClr val="black"/>
                </a:solidFill>
                <a:latin typeface="Arial"/>
                <a:cs typeface="Arial"/>
              </a:rPr>
              <a:t>. question the purpose of the system and</a:t>
            </a:r>
            <a:r>
              <a:rPr sz="1333" spc="-113" dirty="0">
                <a:solidFill>
                  <a:prstClr val="black"/>
                </a:solidFill>
                <a:latin typeface="Arial"/>
                <a:cs typeface="Arial"/>
              </a:rPr>
              <a:t> </a:t>
            </a:r>
            <a:r>
              <a:rPr sz="1333" spc="-60" dirty="0">
                <a:solidFill>
                  <a:prstClr val="black"/>
                </a:solidFill>
                <a:latin typeface="Arial"/>
                <a:cs typeface="Arial"/>
              </a:rPr>
              <a:t>list  </a:t>
            </a:r>
            <a:r>
              <a:rPr sz="1333" dirty="0">
                <a:solidFill>
                  <a:prstClr val="black"/>
                </a:solidFill>
                <a:latin typeface="Arial"/>
                <a:cs typeface="Arial"/>
              </a:rPr>
              <a:t>all failure</a:t>
            </a:r>
            <a:r>
              <a:rPr sz="1333" spc="-7" dirty="0">
                <a:solidFill>
                  <a:prstClr val="black"/>
                </a:solidFill>
                <a:latin typeface="Arial"/>
                <a:cs typeface="Arial"/>
              </a:rPr>
              <a:t> </a:t>
            </a:r>
            <a:r>
              <a:rPr sz="1333" dirty="0">
                <a:solidFill>
                  <a:prstClr val="black"/>
                </a:solidFill>
                <a:latin typeface="Arial"/>
                <a:cs typeface="Arial"/>
              </a:rPr>
              <a:t>possibilities </a:t>
            </a:r>
          </a:p>
        </p:txBody>
      </p:sp>
      <p:sp>
        <p:nvSpPr>
          <p:cNvPr id="39" name="object 39"/>
          <p:cNvSpPr txBox="1"/>
          <p:nvPr/>
        </p:nvSpPr>
        <p:spPr>
          <a:xfrm>
            <a:off x="8185741" y="4117313"/>
            <a:ext cx="2945600" cy="683756"/>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4</a:t>
            </a:r>
            <a:r>
              <a:rPr sz="1333" dirty="0">
                <a:solidFill>
                  <a:prstClr val="black"/>
                </a:solidFill>
                <a:latin typeface="Arial"/>
                <a:cs typeface="Arial"/>
              </a:rPr>
              <a:t>. For each </a:t>
            </a:r>
            <a:r>
              <a:rPr sz="1333" dirty="0">
                <a:solidFill>
                  <a:srgbClr val="FF0000"/>
                </a:solidFill>
                <a:latin typeface="Arial"/>
                <a:cs typeface="Arial"/>
              </a:rPr>
              <a:t>consequence</a:t>
            </a:r>
            <a:r>
              <a:rPr sz="1333" dirty="0">
                <a:solidFill>
                  <a:prstClr val="black"/>
                </a:solidFill>
                <a:latin typeface="Arial"/>
                <a:cs typeface="Arial"/>
              </a:rPr>
              <a:t>, identify the</a:t>
            </a:r>
            <a:r>
              <a:rPr sz="1333" spc="-113" dirty="0">
                <a:solidFill>
                  <a:prstClr val="black"/>
                </a:solidFill>
                <a:latin typeface="Arial"/>
                <a:cs typeface="Arial"/>
              </a:rPr>
              <a:t> possible  </a:t>
            </a:r>
            <a:r>
              <a:rPr sz="1333" dirty="0">
                <a:solidFill>
                  <a:srgbClr val="FF0000"/>
                </a:solidFill>
                <a:latin typeface="Arial"/>
                <a:cs typeface="Arial"/>
              </a:rPr>
              <a:t>root causes</a:t>
            </a:r>
            <a:r>
              <a:rPr sz="1333" dirty="0">
                <a:solidFill>
                  <a:prstClr val="black"/>
                </a:solidFill>
                <a:latin typeface="Arial"/>
                <a:cs typeface="Arial"/>
              </a:rPr>
              <a:t>; for each root cause, assign  Occurrence (O,</a:t>
            </a:r>
            <a:r>
              <a:rPr sz="1333" spc="-13" dirty="0">
                <a:solidFill>
                  <a:prstClr val="black"/>
                </a:solidFill>
                <a:latin typeface="Arial"/>
                <a:cs typeface="Arial"/>
              </a:rPr>
              <a:t> </a:t>
            </a:r>
            <a:r>
              <a:rPr sz="1333" dirty="0">
                <a:solidFill>
                  <a:prstClr val="black"/>
                </a:solidFill>
                <a:latin typeface="Arial"/>
                <a:cs typeface="Arial"/>
              </a:rPr>
              <a:t>1~10) </a:t>
            </a:r>
          </a:p>
        </p:txBody>
      </p:sp>
      <p:sp>
        <p:nvSpPr>
          <p:cNvPr id="40" name="object 40"/>
          <p:cNvSpPr txBox="1"/>
          <p:nvPr/>
        </p:nvSpPr>
        <p:spPr>
          <a:xfrm>
            <a:off x="840549" y="5044885"/>
            <a:ext cx="3129292" cy="1504237"/>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5</a:t>
            </a:r>
            <a:r>
              <a:rPr sz="1333" dirty="0">
                <a:solidFill>
                  <a:prstClr val="black"/>
                </a:solidFill>
                <a:latin typeface="Arial"/>
                <a:cs typeface="Arial"/>
              </a:rPr>
              <a:t>. identify all the ways in which the </a:t>
            </a:r>
            <a:r>
              <a:rPr sz="1333" dirty="0" smtClean="0">
                <a:solidFill>
                  <a:prstClr val="black"/>
                </a:solidFill>
                <a:latin typeface="Arial"/>
                <a:cs typeface="Arial"/>
              </a:rPr>
              <a:t>failure</a:t>
            </a:r>
            <a:r>
              <a:rPr lang="ja-JP" altLang="en-US" sz="1333" spc="-113" dirty="0">
                <a:solidFill>
                  <a:prstClr val="black"/>
                </a:solidFill>
                <a:latin typeface="Arial"/>
                <a:cs typeface="Arial"/>
              </a:rPr>
              <a:t> </a:t>
            </a:r>
            <a:r>
              <a:rPr lang="en-US" altLang="ja-JP" sz="1333" spc="-113" dirty="0" smtClean="0">
                <a:solidFill>
                  <a:prstClr val="black"/>
                </a:solidFill>
                <a:latin typeface="Arial"/>
                <a:cs typeface="Arial"/>
              </a:rPr>
              <a:t>mode </a:t>
            </a:r>
            <a:r>
              <a:rPr sz="1333" dirty="0" smtClean="0">
                <a:solidFill>
                  <a:prstClr val="black"/>
                </a:solidFill>
                <a:latin typeface="Arial"/>
                <a:cs typeface="Arial"/>
              </a:rPr>
              <a:t>can </a:t>
            </a:r>
            <a:r>
              <a:rPr sz="1333" dirty="0">
                <a:solidFill>
                  <a:prstClr val="black"/>
                </a:solidFill>
                <a:latin typeface="Arial"/>
                <a:cs typeface="Arial"/>
              </a:rPr>
              <a:t>be detected by operator, maintenance,  inspection, or a fault detection system.  overall mode detection likelihood </a:t>
            </a:r>
            <a:r>
              <a:rPr sz="1333" dirty="0">
                <a:solidFill>
                  <a:srgbClr val="FF0000"/>
                </a:solidFill>
                <a:latin typeface="Arial"/>
                <a:cs typeface="Arial"/>
              </a:rPr>
              <a:t>before it  can causes an effect</a:t>
            </a:r>
            <a:r>
              <a:rPr sz="1333" dirty="0">
                <a:solidFill>
                  <a:prstClr val="black"/>
                </a:solidFill>
                <a:latin typeface="Arial"/>
                <a:cs typeface="Arial"/>
              </a:rPr>
              <a:t>, Detection (D, 1~10,  </a:t>
            </a:r>
            <a:r>
              <a:rPr sz="1333" dirty="0">
                <a:solidFill>
                  <a:srgbClr val="FF0000"/>
                </a:solidFill>
                <a:latin typeface="Arial"/>
                <a:cs typeface="Arial"/>
              </a:rPr>
              <a:t>10: impossible to</a:t>
            </a:r>
            <a:r>
              <a:rPr sz="1333" spc="-13" dirty="0">
                <a:solidFill>
                  <a:srgbClr val="FF0000"/>
                </a:solidFill>
                <a:latin typeface="Arial"/>
                <a:cs typeface="Arial"/>
              </a:rPr>
              <a:t> </a:t>
            </a:r>
            <a:r>
              <a:rPr sz="1333" dirty="0">
                <a:solidFill>
                  <a:srgbClr val="FF0000"/>
                </a:solidFill>
                <a:latin typeface="Arial"/>
                <a:cs typeface="Arial"/>
              </a:rPr>
              <a:t>detect</a:t>
            </a:r>
            <a:r>
              <a:rPr sz="1333" dirty="0">
                <a:solidFill>
                  <a:prstClr val="black"/>
                </a:solidFill>
                <a:latin typeface="Arial"/>
                <a:cs typeface="Arial"/>
              </a:rPr>
              <a:t>)</a:t>
            </a:r>
          </a:p>
        </p:txBody>
      </p:sp>
    </p:spTree>
    <p:extLst>
      <p:ext uri="{BB962C8B-B14F-4D97-AF65-F5344CB8AC3E}">
        <p14:creationId xmlns:p14="http://schemas.microsoft.com/office/powerpoint/2010/main" val="3356864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3170767" cy="571096"/>
          </a:xfrm>
          <a:prstGeom prst="rect">
            <a:avLst/>
          </a:prstGeom>
        </p:spPr>
        <p:txBody>
          <a:bodyPr vert="horz" wrap="square" lIns="0" tIns="16933" rIns="0" bIns="0" rtlCol="0">
            <a:spAutoFit/>
          </a:bodyPr>
          <a:lstStyle/>
          <a:p>
            <a:pPr marL="16933">
              <a:spcBef>
                <a:spcPts val="133"/>
              </a:spcBef>
            </a:pPr>
            <a:r>
              <a:rPr sz="3600" spc="-7" dirty="0">
                <a:solidFill>
                  <a:srgbClr val="002060"/>
                </a:solidFill>
              </a:rPr>
              <a:t>FMEA:</a:t>
            </a:r>
            <a:r>
              <a:rPr sz="3600" spc="-80" dirty="0">
                <a:solidFill>
                  <a:srgbClr val="002060"/>
                </a:solidFill>
              </a:rPr>
              <a:t> </a:t>
            </a:r>
            <a:r>
              <a:rPr sz="3600" spc="-7" dirty="0">
                <a:solidFill>
                  <a:srgbClr val="002060"/>
                </a:solidFill>
              </a:rPr>
              <a:t>Example</a:t>
            </a:r>
            <a:endParaRPr sz="3600"/>
          </a:p>
        </p:txBody>
      </p:sp>
      <p:sp>
        <p:nvSpPr>
          <p:cNvPr id="3" name="object 3"/>
          <p:cNvSpPr txBox="1"/>
          <p:nvPr/>
        </p:nvSpPr>
        <p:spPr>
          <a:xfrm>
            <a:off x="527213" y="1476453"/>
            <a:ext cx="7618307" cy="2997509"/>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Consider following failure mode</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dirty="0">
                <a:solidFill>
                  <a:srgbClr val="002060"/>
                </a:solidFill>
                <a:latin typeface="Times New Roman"/>
                <a:cs typeface="Times New Roman"/>
              </a:rPr>
              <a:t>System encounters </a:t>
            </a:r>
            <a:r>
              <a:rPr sz="2133" dirty="0" smtClean="0">
                <a:solidFill>
                  <a:srgbClr val="002060"/>
                </a:solidFill>
                <a:latin typeface="Times New Roman"/>
                <a:cs typeface="Times New Roman"/>
              </a:rPr>
              <a:t>gravel</a:t>
            </a:r>
            <a:r>
              <a:rPr lang="ja-JP" altLang="en-US" sz="2133" dirty="0" smtClean="0">
                <a:solidFill>
                  <a:srgbClr val="002060"/>
                </a:solidFill>
                <a:latin typeface="Times New Roman"/>
                <a:cs typeface="Times New Roman"/>
              </a:rPr>
              <a:t>（砂利、じゃり）</a:t>
            </a:r>
            <a:r>
              <a:rPr sz="2133" dirty="0" smtClean="0">
                <a:solidFill>
                  <a:srgbClr val="002060"/>
                </a:solidFill>
                <a:latin typeface="Times New Roman"/>
                <a:cs typeface="Times New Roman"/>
              </a:rPr>
              <a:t>, </a:t>
            </a:r>
            <a:r>
              <a:rPr sz="2133" dirty="0">
                <a:solidFill>
                  <a:srgbClr val="002060"/>
                </a:solidFill>
                <a:latin typeface="Times New Roman"/>
                <a:cs typeface="Times New Roman"/>
              </a:rPr>
              <a:t>controller</a:t>
            </a:r>
            <a:r>
              <a:rPr sz="2133" spc="-7" dirty="0">
                <a:solidFill>
                  <a:srgbClr val="002060"/>
                </a:solidFill>
                <a:latin typeface="Times New Roman"/>
                <a:cs typeface="Times New Roman"/>
              </a:rPr>
              <a:t> </a:t>
            </a:r>
            <a:r>
              <a:rPr sz="2133" dirty="0">
                <a:solidFill>
                  <a:srgbClr val="002060"/>
                </a:solidFill>
                <a:latin typeface="Times New Roman"/>
                <a:cs typeface="Times New Roman"/>
              </a:rPr>
              <a:t>failure</a:t>
            </a:r>
            <a:endParaRPr sz="2133" dirty="0">
              <a:solidFill>
                <a:prstClr val="black"/>
              </a:solidFill>
              <a:latin typeface="Times New Roman"/>
              <a:cs typeface="Times New Roman"/>
            </a:endParaRPr>
          </a:p>
          <a:p>
            <a:pPr marL="1236102" lvl="2" indent="-305639" defTabSz="1219170">
              <a:spcBef>
                <a:spcPts val="280"/>
              </a:spcBef>
              <a:buFont typeface="Wingdings"/>
              <a:buChar char=""/>
              <a:tabLst>
                <a:tab pos="1235256" algn="l"/>
                <a:tab pos="1236102" algn="l"/>
              </a:tabLst>
            </a:pPr>
            <a:r>
              <a:rPr sz="1867" spc="-7" dirty="0">
                <a:solidFill>
                  <a:srgbClr val="002060"/>
                </a:solidFill>
                <a:latin typeface="Times New Roman"/>
                <a:cs typeface="Times New Roman"/>
              </a:rPr>
              <a:t>Severity: </a:t>
            </a:r>
            <a:r>
              <a:rPr sz="1867" dirty="0">
                <a:solidFill>
                  <a:srgbClr val="002060"/>
                </a:solidFill>
                <a:latin typeface="Times New Roman"/>
                <a:cs typeface="Times New Roman"/>
              </a:rPr>
              <a:t>physical crash</a:t>
            </a:r>
            <a:r>
              <a:rPr sz="1867" spc="-13" dirty="0">
                <a:solidFill>
                  <a:srgbClr val="002060"/>
                </a:solidFill>
                <a:latin typeface="Times New Roman"/>
                <a:cs typeface="Times New Roman"/>
              </a:rPr>
              <a:t> </a:t>
            </a:r>
            <a:r>
              <a:rPr sz="1867" spc="-7" dirty="0">
                <a:solidFill>
                  <a:srgbClr val="002060"/>
                </a:solidFill>
                <a:latin typeface="Times New Roman"/>
                <a:cs typeface="Times New Roman"/>
              </a:rPr>
              <a:t>(S=10)</a:t>
            </a:r>
            <a:endParaRPr sz="1867" dirty="0">
              <a:solidFill>
                <a:prstClr val="black"/>
              </a:solidFill>
              <a:latin typeface="Times New Roman"/>
              <a:cs typeface="Times New Roman"/>
            </a:endParaRPr>
          </a:p>
          <a:p>
            <a:pPr marL="1235256" marR="197268" lvl="2" indent="-304792" defTabSz="1219170">
              <a:lnSpc>
                <a:spcPts val="2227"/>
              </a:lnSpc>
              <a:spcBef>
                <a:spcPts val="380"/>
              </a:spcBef>
              <a:buFont typeface="Wingdings"/>
              <a:buChar char=""/>
              <a:tabLst>
                <a:tab pos="1235256" algn="l"/>
                <a:tab pos="1236102" algn="l"/>
              </a:tabLst>
            </a:pPr>
            <a:r>
              <a:rPr sz="1867" spc="-7" dirty="0">
                <a:solidFill>
                  <a:srgbClr val="002060"/>
                </a:solidFill>
                <a:latin typeface="Times New Roman"/>
                <a:cs typeface="Times New Roman"/>
              </a:rPr>
              <a:t>Occurrence: </a:t>
            </a:r>
            <a:r>
              <a:rPr sz="1867" dirty="0">
                <a:solidFill>
                  <a:srgbClr val="002060"/>
                </a:solidFill>
                <a:latin typeface="Times New Roman"/>
                <a:cs typeface="Times New Roman"/>
              </a:rPr>
              <a:t>whenever </a:t>
            </a:r>
            <a:r>
              <a:rPr sz="1867" u="heavy" spc="-7" dirty="0">
                <a:solidFill>
                  <a:srgbClr val="002060"/>
                </a:solidFill>
                <a:uFill>
                  <a:solidFill>
                    <a:srgbClr val="69D925"/>
                  </a:solidFill>
                </a:uFill>
                <a:latin typeface="Times New Roman"/>
                <a:cs typeface="Times New Roman"/>
              </a:rPr>
              <a:t>construction</a:t>
            </a:r>
            <a:r>
              <a:rPr sz="1867" spc="-7" dirty="0">
                <a:solidFill>
                  <a:srgbClr val="002060"/>
                </a:solidFill>
                <a:latin typeface="Times New Roman"/>
                <a:cs typeface="Times New Roman"/>
              </a:rPr>
              <a:t> encountered, </a:t>
            </a:r>
            <a:r>
              <a:rPr sz="1867" dirty="0">
                <a:solidFill>
                  <a:srgbClr val="002060"/>
                </a:solidFill>
                <a:latin typeface="Times New Roman"/>
                <a:cs typeface="Times New Roman"/>
              </a:rPr>
              <a:t>out of ODD, so  somewhat </a:t>
            </a:r>
            <a:r>
              <a:rPr sz="1867" spc="-7" dirty="0">
                <a:solidFill>
                  <a:srgbClr val="002060"/>
                </a:solidFill>
                <a:latin typeface="Times New Roman"/>
                <a:cs typeface="Times New Roman"/>
              </a:rPr>
              <a:t>likely</a:t>
            </a:r>
            <a:r>
              <a:rPr sz="1867" spc="-13" dirty="0">
                <a:solidFill>
                  <a:srgbClr val="002060"/>
                </a:solidFill>
                <a:latin typeface="Times New Roman"/>
                <a:cs typeface="Times New Roman"/>
              </a:rPr>
              <a:t> </a:t>
            </a:r>
            <a:r>
              <a:rPr sz="1867" spc="-7" dirty="0">
                <a:solidFill>
                  <a:srgbClr val="002060"/>
                </a:solidFill>
                <a:latin typeface="Times New Roman"/>
                <a:cs typeface="Times New Roman"/>
              </a:rPr>
              <a:t>(O=4)</a:t>
            </a:r>
            <a:endParaRPr sz="1867" dirty="0">
              <a:solidFill>
                <a:prstClr val="black"/>
              </a:solidFill>
              <a:latin typeface="Times New Roman"/>
              <a:cs typeface="Times New Roman"/>
            </a:endParaRPr>
          </a:p>
          <a:p>
            <a:pPr marL="1235256" marR="6773" lvl="2" indent="-304792" defTabSz="1219170">
              <a:lnSpc>
                <a:spcPct val="101200"/>
              </a:lnSpc>
              <a:spcBef>
                <a:spcPts val="147"/>
              </a:spcBef>
              <a:buFont typeface="Wingdings"/>
              <a:buChar char=""/>
              <a:tabLst>
                <a:tab pos="1235256" algn="l"/>
                <a:tab pos="1236102" algn="l"/>
              </a:tabLst>
            </a:pPr>
            <a:r>
              <a:rPr sz="1867" spc="-7" dirty="0">
                <a:solidFill>
                  <a:srgbClr val="002060"/>
                </a:solidFill>
                <a:latin typeface="Times New Roman"/>
                <a:cs typeface="Times New Roman"/>
              </a:rPr>
              <a:t>Detection: </a:t>
            </a:r>
            <a:r>
              <a:rPr sz="1867" dirty="0">
                <a:solidFill>
                  <a:srgbClr val="002060"/>
                </a:solidFill>
                <a:latin typeface="Times New Roman"/>
                <a:cs typeface="Times New Roman"/>
              </a:rPr>
              <a:t>can check </a:t>
            </a:r>
            <a:r>
              <a:rPr sz="1867" spc="-7" dirty="0">
                <a:solidFill>
                  <a:srgbClr val="002060"/>
                </a:solidFill>
                <a:latin typeface="Times New Roman"/>
                <a:cs typeface="Times New Roman"/>
              </a:rPr>
              <a:t>status monitor to identify if this </a:t>
            </a:r>
            <a:r>
              <a:rPr sz="1867" dirty="0">
                <a:solidFill>
                  <a:srgbClr val="002060"/>
                </a:solidFill>
                <a:latin typeface="Times New Roman"/>
                <a:cs typeface="Times New Roman"/>
              </a:rPr>
              <a:t>happens </a:t>
            </a:r>
            <a:r>
              <a:rPr sz="1867" spc="-7" dirty="0">
                <a:solidFill>
                  <a:srgbClr val="002060"/>
                </a:solidFill>
                <a:latin typeface="Times New Roman"/>
                <a:cs typeface="Times New Roman"/>
              </a:rPr>
              <a:t>with  certainty (D=10)</a:t>
            </a:r>
            <a:endParaRPr sz="1867" dirty="0">
              <a:solidFill>
                <a:prstClr val="black"/>
              </a:solidFill>
              <a:latin typeface="Times New Roman"/>
              <a:cs typeface="Times New Roman"/>
            </a:endParaRPr>
          </a:p>
          <a:p>
            <a:pPr marL="1236102" lvl="2" indent="-305639" defTabSz="1219170">
              <a:spcBef>
                <a:spcPts val="247"/>
              </a:spcBef>
              <a:buFont typeface="Wingdings"/>
              <a:buChar char=""/>
              <a:tabLst>
                <a:tab pos="1235256" algn="l"/>
                <a:tab pos="1236102" algn="l"/>
              </a:tabLst>
            </a:pPr>
            <a:endParaRPr lang="en-US" sz="1867" dirty="0" smtClean="0">
              <a:solidFill>
                <a:srgbClr val="002060"/>
              </a:solidFill>
              <a:latin typeface="Times New Roman"/>
              <a:cs typeface="Times New Roman"/>
            </a:endParaRPr>
          </a:p>
          <a:p>
            <a:pPr marL="1236102" lvl="2" indent="-305639" defTabSz="1219170">
              <a:spcBef>
                <a:spcPts val="247"/>
              </a:spcBef>
              <a:buFont typeface="Wingdings"/>
              <a:buChar char=""/>
              <a:tabLst>
                <a:tab pos="1235256" algn="l"/>
                <a:tab pos="1236102" algn="l"/>
              </a:tabLst>
            </a:pPr>
            <a:r>
              <a:rPr sz="1867" dirty="0" smtClean="0">
                <a:solidFill>
                  <a:srgbClr val="002060"/>
                </a:solidFill>
                <a:latin typeface="Times New Roman"/>
                <a:cs typeface="Times New Roman"/>
              </a:rPr>
              <a:t>Risk </a:t>
            </a:r>
            <a:r>
              <a:rPr sz="1867" spc="-7" dirty="0">
                <a:solidFill>
                  <a:srgbClr val="002060"/>
                </a:solidFill>
                <a:latin typeface="Times New Roman"/>
                <a:cs typeface="Times New Roman"/>
              </a:rPr>
              <a:t>priority number (RPN) </a:t>
            </a:r>
            <a:r>
              <a:rPr sz="1867" dirty="0">
                <a:solidFill>
                  <a:srgbClr val="002060"/>
                </a:solidFill>
                <a:latin typeface="Times New Roman"/>
                <a:cs typeface="Times New Roman"/>
              </a:rPr>
              <a:t>= 10x4x10 =</a:t>
            </a:r>
            <a:r>
              <a:rPr sz="1867" spc="-20" dirty="0">
                <a:solidFill>
                  <a:srgbClr val="002060"/>
                </a:solidFill>
                <a:latin typeface="Times New Roman"/>
                <a:cs typeface="Times New Roman"/>
              </a:rPr>
              <a:t> </a:t>
            </a:r>
            <a:r>
              <a:rPr sz="1867" dirty="0">
                <a:solidFill>
                  <a:srgbClr val="002060"/>
                </a:solidFill>
                <a:latin typeface="Times New Roman"/>
                <a:cs typeface="Times New Roman"/>
              </a:rPr>
              <a:t>400</a:t>
            </a:r>
            <a:endParaRPr sz="1867" dirty="0">
              <a:solidFill>
                <a:prstClr val="black"/>
              </a:solidFill>
              <a:latin typeface="Times New Roman"/>
              <a:cs typeface="Times New Roman"/>
            </a:endParaRPr>
          </a:p>
        </p:txBody>
      </p:sp>
      <p:sp>
        <p:nvSpPr>
          <p:cNvPr id="8" name="object 8"/>
          <p:cNvSpPr txBox="1"/>
          <p:nvPr/>
        </p:nvSpPr>
        <p:spPr>
          <a:xfrm>
            <a:off x="3349869" y="3590599"/>
            <a:ext cx="5073162" cy="478635"/>
          </a:xfrm>
          <a:prstGeom prst="rect">
            <a:avLst/>
          </a:prstGeom>
          <a:ln w="12700">
            <a:solidFill>
              <a:srgbClr val="000000"/>
            </a:solidFill>
          </a:ln>
        </p:spPr>
        <p:txBody>
          <a:bodyPr vert="horz" wrap="square" lIns="0" tIns="67733" rIns="0" bIns="0" rtlCol="0">
            <a:spAutoFit/>
          </a:bodyPr>
          <a:lstStyle/>
          <a:p>
            <a:pPr marL="33866" marR="23706" defTabSz="1219170"/>
            <a:r>
              <a:rPr sz="1333" dirty="0" err="1" smtClean="0">
                <a:solidFill>
                  <a:prstClr val="black"/>
                </a:solidFill>
                <a:latin typeface="Arial"/>
                <a:cs typeface="Arial"/>
              </a:rPr>
              <a:t>簡単に検知できる</a:t>
            </a:r>
            <a:r>
              <a:rPr sz="1333" dirty="0" err="1">
                <a:solidFill>
                  <a:prstClr val="black"/>
                </a:solidFill>
                <a:latin typeface="Arial"/>
                <a:cs typeface="Arial"/>
              </a:rPr>
              <a:t>。簡単に検知できれば</a:t>
            </a:r>
            <a:r>
              <a:rPr sz="1333" dirty="0" err="1" smtClean="0">
                <a:solidFill>
                  <a:prstClr val="black"/>
                </a:solidFill>
                <a:latin typeface="Arial"/>
                <a:cs typeface="Arial"/>
              </a:rPr>
              <a:t>D</a:t>
            </a:r>
            <a:r>
              <a:rPr lang="ja-JP" altLang="en-US" sz="1333" dirty="0" smtClean="0">
                <a:solidFill>
                  <a:prstClr val="black"/>
                </a:solidFill>
                <a:latin typeface="Arial"/>
                <a:cs typeface="Arial"/>
              </a:rPr>
              <a:t>は小さい</a:t>
            </a:r>
            <a:r>
              <a:rPr sz="1333" dirty="0" err="1" smtClean="0">
                <a:solidFill>
                  <a:prstClr val="black"/>
                </a:solidFill>
                <a:latin typeface="Arial"/>
                <a:cs typeface="Arial"/>
              </a:rPr>
              <a:t>はず</a:t>
            </a:r>
            <a:r>
              <a:rPr sz="1333" dirty="0">
                <a:solidFill>
                  <a:prstClr val="black"/>
                </a:solidFill>
                <a:latin typeface="Arial"/>
                <a:cs typeface="Arial"/>
              </a:rPr>
              <a:t>。 </a:t>
            </a:r>
            <a:r>
              <a:rPr sz="1333" u="sng" dirty="0">
                <a:solidFill>
                  <a:prstClr val="black"/>
                </a:solidFill>
                <a:latin typeface="Arial"/>
                <a:cs typeface="Arial"/>
              </a:rPr>
              <a:t>https://en.wikipedia.org/wiki/Failure_mode_and_effects_analysis</a:t>
            </a:r>
          </a:p>
        </p:txBody>
      </p:sp>
    </p:spTree>
    <p:extLst>
      <p:ext uri="{BB962C8B-B14F-4D97-AF65-F5344CB8AC3E}">
        <p14:creationId xmlns:p14="http://schemas.microsoft.com/office/powerpoint/2010/main" val="10056310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3170767" cy="571096"/>
          </a:xfrm>
          <a:prstGeom prst="rect">
            <a:avLst/>
          </a:prstGeom>
        </p:spPr>
        <p:txBody>
          <a:bodyPr vert="horz" wrap="square" lIns="0" tIns="16933" rIns="0" bIns="0" rtlCol="0">
            <a:spAutoFit/>
          </a:bodyPr>
          <a:lstStyle/>
          <a:p>
            <a:pPr marL="16933">
              <a:spcBef>
                <a:spcPts val="133"/>
              </a:spcBef>
            </a:pPr>
            <a:r>
              <a:rPr sz="3600" spc="-7" dirty="0">
                <a:solidFill>
                  <a:srgbClr val="002060"/>
                </a:solidFill>
              </a:rPr>
              <a:t>FMEA:</a:t>
            </a:r>
            <a:r>
              <a:rPr sz="3600" spc="-80" dirty="0">
                <a:solidFill>
                  <a:srgbClr val="002060"/>
                </a:solidFill>
              </a:rPr>
              <a:t> </a:t>
            </a:r>
            <a:r>
              <a:rPr sz="3600" spc="-7" dirty="0">
                <a:solidFill>
                  <a:srgbClr val="002060"/>
                </a:solidFill>
              </a:rPr>
              <a:t>Example</a:t>
            </a:r>
            <a:endParaRPr sz="3600"/>
          </a:p>
        </p:txBody>
      </p:sp>
      <p:sp>
        <p:nvSpPr>
          <p:cNvPr id="3" name="object 3"/>
          <p:cNvSpPr txBox="1"/>
          <p:nvPr/>
        </p:nvSpPr>
        <p:spPr>
          <a:xfrm>
            <a:off x="527214" y="1518786"/>
            <a:ext cx="6850380" cy="4294936"/>
          </a:xfrm>
          <a:prstGeom prst="rect">
            <a:avLst/>
          </a:prstGeom>
        </p:spPr>
        <p:txBody>
          <a:bodyPr vert="horz" wrap="square" lIns="0" tIns="16933" rIns="0" bIns="0" rtlCol="0">
            <a:spAutoFit/>
          </a:bodyPr>
          <a:lstStyle/>
          <a:p>
            <a:pPr marL="303098" marR="6773" indent="-286165" defTabSz="1219170">
              <a:spcBef>
                <a:spcPts val="133"/>
              </a:spcBef>
              <a:buFont typeface="Arial"/>
              <a:buChar char="•"/>
              <a:tabLst>
                <a:tab pos="303098" algn="l"/>
              </a:tabLst>
            </a:pPr>
            <a:r>
              <a:rPr sz="2667" spc="-13" dirty="0">
                <a:solidFill>
                  <a:srgbClr val="002060"/>
                </a:solidFill>
                <a:latin typeface="Times New Roman"/>
                <a:cs typeface="Times New Roman"/>
              </a:rPr>
              <a:t>Similarly </a:t>
            </a:r>
            <a:r>
              <a:rPr sz="2667" spc="-7" dirty="0">
                <a:solidFill>
                  <a:srgbClr val="002060"/>
                </a:solidFill>
                <a:latin typeface="Times New Roman"/>
                <a:cs typeface="Times New Roman"/>
              </a:rPr>
              <a:t>there could </a:t>
            </a:r>
            <a:r>
              <a:rPr sz="2667" dirty="0">
                <a:solidFill>
                  <a:srgbClr val="002060"/>
                </a:solidFill>
                <a:latin typeface="Times New Roman"/>
                <a:cs typeface="Times New Roman"/>
              </a:rPr>
              <a:t>be </a:t>
            </a:r>
            <a:r>
              <a:rPr sz="2667" spc="-7" dirty="0">
                <a:solidFill>
                  <a:srgbClr val="002060"/>
                </a:solidFill>
                <a:latin typeface="Times New Roman"/>
                <a:cs typeface="Times New Roman"/>
              </a:rPr>
              <a:t>other failure modes, for  example:</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dirty="0">
                <a:solidFill>
                  <a:srgbClr val="002060"/>
                </a:solidFill>
                <a:latin typeface="Times New Roman"/>
                <a:cs typeface="Times New Roman"/>
              </a:rPr>
              <a:t>Sign perception failure </a:t>
            </a:r>
            <a:r>
              <a:rPr sz="2133" spc="-7" dirty="0">
                <a:solidFill>
                  <a:srgbClr val="002060"/>
                </a:solidFill>
                <a:latin typeface="Times New Roman"/>
                <a:cs typeface="Times New Roman"/>
              </a:rPr>
              <a:t>(RPN </a:t>
            </a:r>
            <a:r>
              <a:rPr sz="2133" dirty="0">
                <a:solidFill>
                  <a:srgbClr val="002060"/>
                </a:solidFill>
                <a:latin typeface="Times New Roman"/>
                <a:cs typeface="Times New Roman"/>
              </a:rPr>
              <a:t>=</a:t>
            </a:r>
            <a:r>
              <a:rPr sz="2133" spc="-27" dirty="0">
                <a:solidFill>
                  <a:srgbClr val="002060"/>
                </a:solidFill>
                <a:latin typeface="Times New Roman"/>
                <a:cs typeface="Times New Roman"/>
              </a:rPr>
              <a:t> </a:t>
            </a:r>
            <a:r>
              <a:rPr sz="2133" dirty="0">
                <a:solidFill>
                  <a:srgbClr val="002060"/>
                </a:solidFill>
                <a:latin typeface="Times New Roman"/>
                <a:cs typeface="Times New Roman"/>
              </a:rPr>
              <a:t>100)</a:t>
            </a:r>
            <a:endParaRPr sz="2133">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spc="-7" dirty="0">
                <a:solidFill>
                  <a:srgbClr val="002060"/>
                </a:solidFill>
                <a:latin typeface="Times New Roman"/>
                <a:cs typeface="Times New Roman"/>
              </a:rPr>
              <a:t>GPS </a:t>
            </a:r>
            <a:r>
              <a:rPr sz="2133" dirty="0">
                <a:solidFill>
                  <a:srgbClr val="002060"/>
                </a:solidFill>
                <a:latin typeface="Times New Roman"/>
                <a:cs typeface="Times New Roman"/>
              </a:rPr>
              <a:t>synchronization failure</a:t>
            </a:r>
            <a:r>
              <a:rPr sz="2133" spc="-13" dirty="0">
                <a:solidFill>
                  <a:srgbClr val="002060"/>
                </a:solidFill>
                <a:latin typeface="Times New Roman"/>
                <a:cs typeface="Times New Roman"/>
              </a:rPr>
              <a:t> </a:t>
            </a:r>
            <a:r>
              <a:rPr sz="2133" spc="-7" dirty="0">
                <a:solidFill>
                  <a:srgbClr val="002060"/>
                </a:solidFill>
                <a:latin typeface="Times New Roman"/>
                <a:cs typeface="Times New Roman"/>
              </a:rPr>
              <a:t>(RPN=300)</a:t>
            </a:r>
            <a:endParaRPr sz="2133">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dirty="0">
                <a:solidFill>
                  <a:srgbClr val="002060"/>
                </a:solidFill>
                <a:latin typeface="Times New Roman"/>
                <a:cs typeface="Times New Roman"/>
              </a:rPr>
              <a:t>Incorrect motion prediction</a:t>
            </a:r>
            <a:r>
              <a:rPr sz="2133" spc="-7" dirty="0">
                <a:solidFill>
                  <a:srgbClr val="002060"/>
                </a:solidFill>
                <a:latin typeface="Times New Roman"/>
                <a:cs typeface="Times New Roman"/>
              </a:rPr>
              <a:t> (RPN=150)</a:t>
            </a:r>
            <a:endParaRPr sz="2133">
              <a:solidFill>
                <a:prstClr val="black"/>
              </a:solidFill>
              <a:latin typeface="Times New Roman"/>
              <a:cs typeface="Times New Roman"/>
            </a:endParaRPr>
          </a:p>
          <a:p>
            <a:pPr marL="609585" lvl="1" defTabSz="1219170">
              <a:spcBef>
                <a:spcPts val="27"/>
              </a:spcBef>
              <a:buClr>
                <a:srgbClr val="002060"/>
              </a:buClr>
              <a:buFont typeface="Courier New"/>
              <a:buChar char="o"/>
            </a:pPr>
            <a:endParaRPr sz="3200">
              <a:solidFill>
                <a:prstClr val="black"/>
              </a:solidFill>
              <a:latin typeface="Times New Roman"/>
              <a:cs typeface="Times New Roman"/>
            </a:endParaRPr>
          </a:p>
          <a:p>
            <a:pPr marL="303098" indent="-286165" defTabSz="1219170">
              <a:buFont typeface="Arial"/>
              <a:buChar char="•"/>
              <a:tabLst>
                <a:tab pos="303098" algn="l"/>
              </a:tabLst>
            </a:pPr>
            <a:r>
              <a:rPr sz="2667" spc="-7" dirty="0">
                <a:solidFill>
                  <a:srgbClr val="002060"/>
                </a:solidFill>
                <a:latin typeface="Times New Roman"/>
                <a:cs typeface="Times New Roman"/>
              </a:rPr>
              <a:t>Final </a:t>
            </a:r>
            <a:r>
              <a:rPr sz="2667" dirty="0">
                <a:solidFill>
                  <a:srgbClr val="002060"/>
                </a:solidFill>
                <a:latin typeface="Times New Roman"/>
                <a:cs typeface="Times New Roman"/>
              </a:rPr>
              <a:t>RPN</a:t>
            </a:r>
            <a:r>
              <a:rPr sz="2667" spc="-7" dirty="0">
                <a:solidFill>
                  <a:srgbClr val="002060"/>
                </a:solidFill>
                <a:latin typeface="Times New Roman"/>
                <a:cs typeface="Times New Roman"/>
              </a:rPr>
              <a:t> List:</a:t>
            </a:r>
            <a:endParaRPr sz="2667">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dirty="0">
                <a:solidFill>
                  <a:srgbClr val="002060"/>
                </a:solidFill>
                <a:latin typeface="Times New Roman"/>
                <a:cs typeface="Times New Roman"/>
              </a:rPr>
              <a:t>Control failure</a:t>
            </a:r>
            <a:endParaRPr sz="2133">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spc="-7" dirty="0">
                <a:solidFill>
                  <a:srgbClr val="002060"/>
                </a:solidFill>
                <a:latin typeface="Times New Roman"/>
                <a:cs typeface="Times New Roman"/>
              </a:rPr>
              <a:t>GPS</a:t>
            </a:r>
            <a:r>
              <a:rPr sz="2133" spc="-13" dirty="0">
                <a:solidFill>
                  <a:srgbClr val="002060"/>
                </a:solidFill>
                <a:latin typeface="Times New Roman"/>
                <a:cs typeface="Times New Roman"/>
              </a:rPr>
              <a:t> </a:t>
            </a:r>
            <a:r>
              <a:rPr sz="2133" dirty="0">
                <a:solidFill>
                  <a:srgbClr val="002060"/>
                </a:solidFill>
                <a:latin typeface="Times New Roman"/>
                <a:cs typeface="Times New Roman"/>
              </a:rPr>
              <a:t>failure</a:t>
            </a:r>
            <a:endParaRPr sz="2133">
              <a:solidFill>
                <a:prstClr val="black"/>
              </a:solidFill>
              <a:latin typeface="Times New Roman"/>
              <a:cs typeface="Times New Roman"/>
            </a:endParaRPr>
          </a:p>
          <a:p>
            <a:pPr marL="777221" lvl="1" indent="-287859" defTabSz="1219170">
              <a:spcBef>
                <a:spcPts val="240"/>
              </a:spcBef>
              <a:buFont typeface="Courier New"/>
              <a:buChar char="o"/>
              <a:tabLst>
                <a:tab pos="777221" algn="l"/>
              </a:tabLst>
            </a:pPr>
            <a:r>
              <a:rPr sz="2133" dirty="0">
                <a:solidFill>
                  <a:srgbClr val="002060"/>
                </a:solidFill>
                <a:latin typeface="Times New Roman"/>
                <a:cs typeface="Times New Roman"/>
              </a:rPr>
              <a:t>Motion</a:t>
            </a:r>
            <a:r>
              <a:rPr sz="2133" spc="-7" dirty="0">
                <a:solidFill>
                  <a:srgbClr val="002060"/>
                </a:solidFill>
                <a:latin typeface="Times New Roman"/>
                <a:cs typeface="Times New Roman"/>
              </a:rPr>
              <a:t> </a:t>
            </a:r>
            <a:r>
              <a:rPr sz="2133" dirty="0">
                <a:solidFill>
                  <a:srgbClr val="002060"/>
                </a:solidFill>
                <a:latin typeface="Times New Roman"/>
                <a:cs typeface="Times New Roman"/>
              </a:rPr>
              <a:t>prediction</a:t>
            </a:r>
            <a:endParaRPr sz="2133">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dirty="0">
                <a:solidFill>
                  <a:srgbClr val="002060"/>
                </a:solidFill>
                <a:latin typeface="Times New Roman"/>
                <a:cs typeface="Times New Roman"/>
              </a:rPr>
              <a:t>Sign</a:t>
            </a:r>
            <a:r>
              <a:rPr sz="2133" spc="-7" dirty="0">
                <a:solidFill>
                  <a:srgbClr val="002060"/>
                </a:solidFill>
                <a:latin typeface="Times New Roman"/>
                <a:cs typeface="Times New Roman"/>
              </a:rPr>
              <a:t> </a:t>
            </a:r>
            <a:r>
              <a:rPr sz="2133" dirty="0">
                <a:solidFill>
                  <a:srgbClr val="002060"/>
                </a:solidFill>
                <a:latin typeface="Times New Roman"/>
                <a:cs typeface="Times New Roman"/>
              </a:rPr>
              <a:t>perception</a:t>
            </a:r>
            <a:endParaRPr sz="2133">
              <a:solidFill>
                <a:prstClr val="black"/>
              </a:solidFill>
              <a:latin typeface="Times New Roman"/>
              <a:cs typeface="Times New Roman"/>
            </a:endParaRPr>
          </a:p>
        </p:txBody>
      </p:sp>
    </p:spTree>
    <p:extLst>
      <p:ext uri="{BB962C8B-B14F-4D97-AF65-F5344CB8AC3E}">
        <p14:creationId xmlns:p14="http://schemas.microsoft.com/office/powerpoint/2010/main" val="2288249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02927" y="5791299"/>
            <a:ext cx="2650067" cy="509541"/>
          </a:xfrm>
          <a:prstGeom prst="rect">
            <a:avLst/>
          </a:prstGeom>
        </p:spPr>
        <p:txBody>
          <a:bodyPr vert="horz" wrap="square" lIns="0" tIns="16933" rIns="0" bIns="0" rtlCol="0">
            <a:spAutoFit/>
          </a:bodyPr>
          <a:lstStyle/>
          <a:p>
            <a:pPr marL="16933" marR="6773" defTabSz="1219170">
              <a:spcBef>
                <a:spcPts val="133"/>
              </a:spcBef>
            </a:pPr>
            <a:r>
              <a:rPr sz="1600" b="1" spc="-7" dirty="0">
                <a:solidFill>
                  <a:prstClr val="black"/>
                </a:solidFill>
                <a:latin typeface="Times New Roman"/>
                <a:cs typeface="Times New Roman"/>
              </a:rPr>
              <a:t>Image Source: The Verge  Based </a:t>
            </a:r>
            <a:r>
              <a:rPr sz="1600" b="1" dirty="0">
                <a:solidFill>
                  <a:prstClr val="black"/>
                </a:solidFill>
                <a:latin typeface="Times New Roman"/>
                <a:cs typeface="Times New Roman"/>
              </a:rPr>
              <a:t>on </a:t>
            </a:r>
            <a:r>
              <a:rPr sz="1600" b="1" spc="-7" dirty="0">
                <a:solidFill>
                  <a:prstClr val="black"/>
                </a:solidFill>
                <a:latin typeface="Times New Roman"/>
                <a:cs typeface="Times New Roman"/>
              </a:rPr>
              <a:t>NTSB Report</a:t>
            </a:r>
            <a:r>
              <a:rPr sz="1600" b="1" spc="-87" dirty="0">
                <a:solidFill>
                  <a:prstClr val="black"/>
                </a:solidFill>
                <a:latin typeface="Times New Roman"/>
                <a:cs typeface="Times New Roman"/>
              </a:rPr>
              <a:t> </a:t>
            </a:r>
            <a:r>
              <a:rPr sz="1600" b="1" dirty="0">
                <a:solidFill>
                  <a:prstClr val="black"/>
                </a:solidFill>
                <a:latin typeface="Times New Roman"/>
                <a:cs typeface="Times New Roman"/>
              </a:rPr>
              <a:t>(2018)</a:t>
            </a:r>
            <a:endParaRPr sz="1600">
              <a:solidFill>
                <a:prstClr val="black"/>
              </a:solidFill>
              <a:latin typeface="Times New Roman"/>
              <a:cs typeface="Times New Roman"/>
            </a:endParaRPr>
          </a:p>
        </p:txBody>
      </p:sp>
      <p:sp>
        <p:nvSpPr>
          <p:cNvPr id="3" name="object 3"/>
          <p:cNvSpPr/>
          <p:nvPr/>
        </p:nvSpPr>
        <p:spPr>
          <a:xfrm>
            <a:off x="638833" y="1457796"/>
            <a:ext cx="7695400" cy="51274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2164801" y="6133401"/>
            <a:ext cx="3109807" cy="427532"/>
          </a:xfrm>
          <a:prstGeom prst="rect">
            <a:avLst/>
          </a:prstGeom>
        </p:spPr>
        <p:txBody>
          <a:bodyPr vert="horz" wrap="square" lIns="0" tIns="16933" rIns="0" bIns="0" rtlCol="0">
            <a:spAutoFit/>
          </a:bodyPr>
          <a:lstStyle/>
          <a:p>
            <a:pPr marL="16933" defTabSz="1219170">
              <a:spcBef>
                <a:spcPts val="133"/>
              </a:spcBef>
            </a:pPr>
            <a:r>
              <a:rPr sz="2667" b="1" spc="-7" dirty="0">
                <a:solidFill>
                  <a:srgbClr val="FFFFFF"/>
                </a:solidFill>
                <a:latin typeface="Times New Roman"/>
                <a:cs typeface="Times New Roman"/>
              </a:rPr>
              <a:t>March </a:t>
            </a:r>
            <a:r>
              <a:rPr sz="2667" b="1" dirty="0">
                <a:solidFill>
                  <a:srgbClr val="FFFFFF"/>
                </a:solidFill>
                <a:latin typeface="Times New Roman"/>
                <a:cs typeface="Times New Roman"/>
              </a:rPr>
              <a:t>2018,</a:t>
            </a:r>
            <a:r>
              <a:rPr sz="2667" b="1" spc="-80" dirty="0">
                <a:solidFill>
                  <a:srgbClr val="FFFFFF"/>
                </a:solidFill>
                <a:latin typeface="Times New Roman"/>
                <a:cs typeface="Times New Roman"/>
              </a:rPr>
              <a:t> </a:t>
            </a:r>
            <a:r>
              <a:rPr sz="2667" b="1" spc="-7" dirty="0">
                <a:solidFill>
                  <a:srgbClr val="FFFFFF"/>
                </a:solidFill>
                <a:latin typeface="Times New Roman"/>
                <a:cs typeface="Times New Roman"/>
              </a:rPr>
              <a:t>Arizona</a:t>
            </a:r>
            <a:endParaRPr sz="2667">
              <a:solidFill>
                <a:prstClr val="black"/>
              </a:solidFill>
              <a:latin typeface="Times New Roman"/>
              <a:cs typeface="Times New Roman"/>
            </a:endParaRPr>
          </a:p>
        </p:txBody>
      </p:sp>
      <p:sp>
        <p:nvSpPr>
          <p:cNvPr id="5" name="object 5"/>
          <p:cNvSpPr txBox="1">
            <a:spLocks noGrp="1"/>
          </p:cNvSpPr>
          <p:nvPr>
            <p:ph type="title"/>
          </p:nvPr>
        </p:nvSpPr>
        <p:spPr>
          <a:xfrm>
            <a:off x="527213" y="441429"/>
            <a:ext cx="7577667" cy="571096"/>
          </a:xfrm>
          <a:prstGeom prst="rect">
            <a:avLst/>
          </a:prstGeom>
        </p:spPr>
        <p:txBody>
          <a:bodyPr vert="horz" wrap="square" lIns="0" tIns="16933" rIns="0" bIns="0" rtlCol="0">
            <a:spAutoFit/>
          </a:bodyPr>
          <a:lstStyle/>
          <a:p>
            <a:pPr marL="16933">
              <a:spcBef>
                <a:spcPts val="133"/>
              </a:spcBef>
            </a:pPr>
            <a:r>
              <a:rPr sz="3600" b="0" spc="-7" dirty="0">
                <a:solidFill>
                  <a:srgbClr val="002060"/>
                </a:solidFill>
              </a:rPr>
              <a:t>Examples </a:t>
            </a:r>
            <a:r>
              <a:rPr sz="3600" b="0" dirty="0">
                <a:solidFill>
                  <a:srgbClr val="002060"/>
                </a:solidFill>
              </a:rPr>
              <a:t>of </a:t>
            </a:r>
            <a:r>
              <a:rPr sz="3600" b="0" spc="-7" dirty="0">
                <a:solidFill>
                  <a:srgbClr val="002060"/>
                </a:solidFill>
              </a:rPr>
              <a:t>Automated Vehicle</a:t>
            </a:r>
            <a:r>
              <a:rPr sz="3600" b="0" spc="13" dirty="0">
                <a:solidFill>
                  <a:srgbClr val="002060"/>
                </a:solidFill>
              </a:rPr>
              <a:t> </a:t>
            </a:r>
            <a:r>
              <a:rPr sz="3600" b="0" spc="-7" dirty="0">
                <a:solidFill>
                  <a:srgbClr val="002060"/>
                </a:solidFill>
              </a:rPr>
              <a:t>Crashes</a:t>
            </a:r>
            <a:endParaRPr sz="3600"/>
          </a:p>
        </p:txBody>
      </p:sp>
    </p:spTree>
    <p:extLst>
      <p:ext uri="{BB962C8B-B14F-4D97-AF65-F5344CB8AC3E}">
        <p14:creationId xmlns:p14="http://schemas.microsoft.com/office/powerpoint/2010/main" val="3213622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5913967" cy="571096"/>
          </a:xfrm>
          <a:prstGeom prst="rect">
            <a:avLst/>
          </a:prstGeom>
        </p:spPr>
        <p:txBody>
          <a:bodyPr vert="horz" wrap="square" lIns="0" tIns="16933" rIns="0" bIns="0" rtlCol="0">
            <a:spAutoFit/>
          </a:bodyPr>
          <a:lstStyle/>
          <a:p>
            <a:pPr marL="16933">
              <a:spcBef>
                <a:spcPts val="133"/>
              </a:spcBef>
            </a:pPr>
            <a:r>
              <a:rPr sz="3600" dirty="0">
                <a:solidFill>
                  <a:srgbClr val="002060"/>
                </a:solidFill>
              </a:rPr>
              <a:t>HAZOP – a </a:t>
            </a:r>
            <a:r>
              <a:rPr sz="3600" u="heavy" spc="-7" dirty="0">
                <a:solidFill>
                  <a:srgbClr val="002060"/>
                </a:solidFill>
                <a:uFill>
                  <a:solidFill>
                    <a:srgbClr val="69D925"/>
                  </a:solidFill>
                </a:uFill>
              </a:rPr>
              <a:t>variation </a:t>
            </a:r>
            <a:r>
              <a:rPr sz="3600" u="heavy" dirty="0">
                <a:solidFill>
                  <a:srgbClr val="002060"/>
                </a:solidFill>
                <a:uFill>
                  <a:solidFill>
                    <a:srgbClr val="69D925"/>
                  </a:solidFill>
                </a:uFill>
              </a:rPr>
              <a:t>on</a:t>
            </a:r>
            <a:r>
              <a:rPr sz="3600" u="heavy" spc="-80" dirty="0">
                <a:solidFill>
                  <a:srgbClr val="002060"/>
                </a:solidFill>
                <a:uFill>
                  <a:solidFill>
                    <a:srgbClr val="69D925"/>
                  </a:solidFill>
                </a:uFill>
              </a:rPr>
              <a:t> </a:t>
            </a:r>
            <a:r>
              <a:rPr sz="3600" u="heavy" spc="-7" dirty="0">
                <a:solidFill>
                  <a:srgbClr val="002060"/>
                </a:solidFill>
                <a:uFill>
                  <a:solidFill>
                    <a:srgbClr val="69D925"/>
                  </a:solidFill>
                </a:uFill>
              </a:rPr>
              <a:t>FMEA</a:t>
            </a:r>
            <a:endParaRPr sz="3600"/>
          </a:p>
        </p:txBody>
      </p:sp>
      <p:sp>
        <p:nvSpPr>
          <p:cNvPr id="3" name="object 3"/>
          <p:cNvSpPr txBox="1"/>
          <p:nvPr/>
        </p:nvSpPr>
        <p:spPr>
          <a:xfrm>
            <a:off x="527213" y="1484919"/>
            <a:ext cx="8036560" cy="2907527"/>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Hazard and </a:t>
            </a:r>
            <a:r>
              <a:rPr sz="2667" spc="-7" dirty="0" smtClean="0">
                <a:solidFill>
                  <a:srgbClr val="002060"/>
                </a:solidFill>
                <a:latin typeface="Times New Roman"/>
                <a:cs typeface="Times New Roman"/>
              </a:rPr>
              <a:t>operability</a:t>
            </a:r>
            <a:r>
              <a:rPr lang="ja-JP" altLang="en-US" sz="2667" spc="-7" dirty="0" smtClean="0">
                <a:solidFill>
                  <a:srgbClr val="002060"/>
                </a:solidFill>
                <a:latin typeface="Times New Roman"/>
                <a:cs typeface="Times New Roman"/>
              </a:rPr>
              <a:t>（操作性）</a:t>
            </a:r>
            <a:r>
              <a:rPr sz="2667" spc="-7" dirty="0" smtClean="0">
                <a:solidFill>
                  <a:srgbClr val="002060"/>
                </a:solidFill>
                <a:latin typeface="Times New Roman"/>
                <a:cs typeface="Times New Roman"/>
              </a:rPr>
              <a:t> </a:t>
            </a:r>
            <a:r>
              <a:rPr sz="2667" spc="-7" dirty="0">
                <a:solidFill>
                  <a:srgbClr val="002060"/>
                </a:solidFill>
                <a:latin typeface="Times New Roman"/>
                <a:cs typeface="Times New Roman"/>
              </a:rPr>
              <a:t>study</a:t>
            </a:r>
            <a:r>
              <a:rPr sz="2667" spc="7" dirty="0">
                <a:solidFill>
                  <a:srgbClr val="002060"/>
                </a:solidFill>
                <a:latin typeface="Times New Roman"/>
                <a:cs typeface="Times New Roman"/>
              </a:rPr>
              <a:t> </a:t>
            </a:r>
            <a:r>
              <a:rPr sz="2667" dirty="0">
                <a:solidFill>
                  <a:srgbClr val="002060"/>
                </a:solidFill>
                <a:latin typeface="Times New Roman"/>
                <a:cs typeface="Times New Roman"/>
              </a:rPr>
              <a:t>(HAZOP)</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FF0000"/>
                </a:solidFill>
                <a:latin typeface="Times New Roman"/>
                <a:cs typeface="Times New Roman"/>
              </a:rPr>
              <a:t>Qualitative</a:t>
            </a:r>
            <a:r>
              <a:rPr sz="2667" spc="-7" dirty="0">
                <a:solidFill>
                  <a:srgbClr val="002060"/>
                </a:solidFill>
                <a:latin typeface="Times New Roman"/>
                <a:cs typeface="Times New Roman"/>
              </a:rPr>
              <a:t> </a:t>
            </a:r>
            <a:r>
              <a:rPr sz="2667" u="heavy" spc="-7" dirty="0">
                <a:solidFill>
                  <a:srgbClr val="FF0000"/>
                </a:solidFill>
                <a:uFill>
                  <a:solidFill>
                    <a:srgbClr val="69D925"/>
                  </a:solidFill>
                </a:uFill>
                <a:latin typeface="Times New Roman"/>
                <a:cs typeface="Times New Roman"/>
              </a:rPr>
              <a:t>brainstorming</a:t>
            </a:r>
            <a:r>
              <a:rPr sz="2667" spc="-7" dirty="0">
                <a:solidFill>
                  <a:srgbClr val="002060"/>
                </a:solidFill>
                <a:latin typeface="Times New Roman"/>
                <a:cs typeface="Times New Roman"/>
              </a:rPr>
              <a:t> process, needs</a:t>
            </a:r>
            <a:r>
              <a:rPr sz="2667" spc="-47" dirty="0">
                <a:solidFill>
                  <a:srgbClr val="002060"/>
                </a:solidFill>
                <a:latin typeface="Times New Roman"/>
                <a:cs typeface="Times New Roman"/>
              </a:rPr>
              <a:t> </a:t>
            </a:r>
            <a:r>
              <a:rPr sz="2667" spc="-7" dirty="0">
                <a:solidFill>
                  <a:srgbClr val="002060"/>
                </a:solidFill>
                <a:latin typeface="Times New Roman"/>
                <a:cs typeface="Times New Roman"/>
              </a:rPr>
              <a:t>“imagination”</a:t>
            </a:r>
            <a:endParaRPr sz="2667" dirty="0">
              <a:solidFill>
                <a:prstClr val="black"/>
              </a:solidFill>
              <a:latin typeface="Times New Roman"/>
              <a:cs typeface="Times New Roman"/>
            </a:endParaRPr>
          </a:p>
          <a:p>
            <a:pPr marL="303098" marR="428403" indent="-286165" defTabSz="1219170">
              <a:spcBef>
                <a:spcPts val="267"/>
              </a:spcBef>
              <a:buFont typeface="Arial"/>
              <a:buChar char="•"/>
              <a:tabLst>
                <a:tab pos="303098" algn="l"/>
              </a:tabLst>
            </a:pPr>
            <a:r>
              <a:rPr sz="2667" spc="-7" dirty="0">
                <a:solidFill>
                  <a:srgbClr val="002060"/>
                </a:solidFill>
                <a:latin typeface="Times New Roman"/>
                <a:cs typeface="Times New Roman"/>
              </a:rPr>
              <a:t>Uses guide </a:t>
            </a:r>
            <a:r>
              <a:rPr sz="2667" dirty="0">
                <a:solidFill>
                  <a:srgbClr val="002060"/>
                </a:solidFill>
                <a:latin typeface="Times New Roman"/>
                <a:cs typeface="Times New Roman"/>
              </a:rPr>
              <a:t>words </a:t>
            </a:r>
            <a:r>
              <a:rPr sz="2667" spc="-7" dirty="0">
                <a:solidFill>
                  <a:srgbClr val="002060"/>
                </a:solidFill>
                <a:latin typeface="Times New Roman"/>
                <a:cs typeface="Times New Roman"/>
              </a:rPr>
              <a:t>to trigger brainstorming </a:t>
            </a:r>
            <a:r>
              <a:rPr sz="2667" spc="-7" dirty="0" smtClean="0">
                <a:solidFill>
                  <a:srgbClr val="002060"/>
                </a:solidFill>
                <a:latin typeface="Times New Roman"/>
                <a:cs typeface="Times New Roman"/>
              </a:rPr>
              <a:t>(</a:t>
            </a:r>
            <a:r>
              <a:rPr lang="en-US" sz="2667" spc="-7" dirty="0" smtClean="0">
                <a:solidFill>
                  <a:srgbClr val="002060"/>
                </a:solidFill>
                <a:latin typeface="Times New Roman"/>
                <a:cs typeface="Times New Roman"/>
              </a:rPr>
              <a:t>guide words</a:t>
            </a:r>
            <a:r>
              <a:rPr lang="ja-JP" altLang="en-US" sz="2667" spc="-7" dirty="0" smtClean="0">
                <a:solidFill>
                  <a:srgbClr val="002060"/>
                </a:solidFill>
                <a:latin typeface="Times New Roman"/>
                <a:cs typeface="Times New Roman"/>
              </a:rPr>
              <a:t>の例：</a:t>
            </a:r>
            <a:r>
              <a:rPr sz="2667" spc="-7" dirty="0" smtClean="0">
                <a:solidFill>
                  <a:srgbClr val="002060"/>
                </a:solidFill>
                <a:latin typeface="Times New Roman"/>
                <a:cs typeface="Times New Roman"/>
              </a:rPr>
              <a:t>not</a:t>
            </a:r>
            <a:r>
              <a:rPr sz="2667" spc="-7" dirty="0">
                <a:solidFill>
                  <a:srgbClr val="002060"/>
                </a:solidFill>
                <a:latin typeface="Times New Roman"/>
                <a:cs typeface="Times New Roman"/>
              </a:rPr>
              <a:t>, more,  less</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etc.)</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Applied to complex</a:t>
            </a:r>
            <a:r>
              <a:rPr sz="2667" spc="7" dirty="0">
                <a:solidFill>
                  <a:srgbClr val="002060"/>
                </a:solidFill>
                <a:latin typeface="Times New Roman"/>
                <a:cs typeface="Times New Roman"/>
              </a:rPr>
              <a:t> </a:t>
            </a:r>
            <a:r>
              <a:rPr sz="2667" spc="-7" dirty="0">
                <a:solidFill>
                  <a:srgbClr val="002060"/>
                </a:solidFill>
                <a:latin typeface="Times New Roman"/>
                <a:cs typeface="Times New Roman"/>
              </a:rPr>
              <a:t>'processes'</a:t>
            </a:r>
            <a:endParaRPr sz="2667" dirty="0">
              <a:solidFill>
                <a:prstClr val="black"/>
              </a:solidFill>
              <a:latin typeface="Times New Roman"/>
              <a:cs typeface="Times New Roman"/>
            </a:endParaRPr>
          </a:p>
          <a:p>
            <a:pPr marL="777221" marR="6773" indent="-287859" defTabSz="1219170">
              <a:lnSpc>
                <a:spcPct val="100699"/>
              </a:lnSpc>
              <a:spcBef>
                <a:spcPts val="247"/>
              </a:spcBef>
            </a:pPr>
            <a:r>
              <a:rPr sz="2133" dirty="0">
                <a:solidFill>
                  <a:srgbClr val="002060"/>
                </a:solidFill>
                <a:latin typeface="Courier New"/>
                <a:cs typeface="Courier New"/>
              </a:rPr>
              <a:t>o </a:t>
            </a:r>
            <a:r>
              <a:rPr sz="2133" spc="-7" dirty="0">
                <a:solidFill>
                  <a:srgbClr val="002060"/>
                </a:solidFill>
                <a:latin typeface="Times New Roman"/>
                <a:cs typeface="Times New Roman"/>
              </a:rPr>
              <a:t>Sufficient </a:t>
            </a:r>
            <a:r>
              <a:rPr sz="2133" dirty="0">
                <a:solidFill>
                  <a:srgbClr val="002060"/>
                </a:solidFill>
                <a:latin typeface="Times New Roman"/>
                <a:cs typeface="Times New Roman"/>
              </a:rPr>
              <a:t>design information is available, and not likely to</a:t>
            </a:r>
            <a:r>
              <a:rPr sz="2133" spc="-287" dirty="0">
                <a:solidFill>
                  <a:srgbClr val="002060"/>
                </a:solidFill>
                <a:latin typeface="Times New Roman"/>
                <a:cs typeface="Times New Roman"/>
              </a:rPr>
              <a:t> </a:t>
            </a:r>
            <a:r>
              <a:rPr sz="2133" dirty="0">
                <a:solidFill>
                  <a:srgbClr val="002060"/>
                </a:solidFill>
                <a:latin typeface="Times New Roman"/>
                <a:cs typeface="Times New Roman"/>
              </a:rPr>
              <a:t>change  significantly</a:t>
            </a:r>
            <a:endParaRPr sz="2133" dirty="0">
              <a:solidFill>
                <a:prstClr val="black"/>
              </a:solidFill>
              <a:latin typeface="Times New Roman"/>
              <a:cs typeface="Times New Roman"/>
            </a:endParaRPr>
          </a:p>
        </p:txBody>
      </p:sp>
      <p:sp>
        <p:nvSpPr>
          <p:cNvPr id="6" name="object 6"/>
          <p:cNvSpPr txBox="1"/>
          <p:nvPr/>
        </p:nvSpPr>
        <p:spPr>
          <a:xfrm>
            <a:off x="6908800" y="379307"/>
            <a:ext cx="3454400" cy="1093996"/>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 </a:t>
            </a:r>
            <a:r>
              <a:rPr sz="1333" dirty="0">
                <a:solidFill>
                  <a:prstClr val="black"/>
                </a:solidFill>
                <a:latin typeface="Arial"/>
                <a:cs typeface="Arial"/>
              </a:rPr>
              <a:t>HAZOP is more of a </a:t>
            </a:r>
            <a:r>
              <a:rPr sz="1333" dirty="0">
                <a:solidFill>
                  <a:srgbClr val="FF0000"/>
                </a:solidFill>
                <a:latin typeface="Arial"/>
                <a:cs typeface="Arial"/>
              </a:rPr>
              <a:t>qualitative</a:t>
            </a:r>
            <a:r>
              <a:rPr sz="1333" dirty="0">
                <a:solidFill>
                  <a:prstClr val="black"/>
                </a:solidFill>
                <a:latin typeface="Arial"/>
                <a:cs typeface="Arial"/>
              </a:rPr>
              <a:t> process </a:t>
            </a:r>
            <a:r>
              <a:rPr sz="1333" dirty="0" smtClean="0">
                <a:solidFill>
                  <a:prstClr val="black"/>
                </a:solidFill>
                <a:latin typeface="Arial"/>
                <a:cs typeface="Arial"/>
              </a:rPr>
              <a:t>as</a:t>
            </a:r>
            <a:r>
              <a:rPr lang="en-US" sz="1333" dirty="0" smtClean="0">
                <a:solidFill>
                  <a:prstClr val="black"/>
                </a:solidFill>
                <a:latin typeface="Arial"/>
                <a:cs typeface="Arial"/>
              </a:rPr>
              <a:t> compared</a:t>
            </a:r>
            <a:r>
              <a:rPr sz="1333" dirty="0" smtClean="0">
                <a:solidFill>
                  <a:prstClr val="black"/>
                </a:solidFill>
                <a:latin typeface="Arial"/>
                <a:cs typeface="Arial"/>
              </a:rPr>
              <a:t> to </a:t>
            </a:r>
            <a:r>
              <a:rPr sz="1333" dirty="0">
                <a:solidFill>
                  <a:prstClr val="black"/>
                </a:solidFill>
                <a:latin typeface="Arial"/>
                <a:cs typeface="Arial"/>
              </a:rPr>
              <a:t>FMEA (quantitative). </a:t>
            </a:r>
          </a:p>
          <a:p>
            <a:pPr marL="33866" marR="23706" defTabSz="1219170"/>
            <a:r>
              <a:rPr sz="1333" dirty="0">
                <a:solidFill>
                  <a:prstClr val="black"/>
                </a:solidFill>
                <a:latin typeface="Arial"/>
                <a:cs typeface="Arial"/>
              </a:rPr>
              <a:t>- HAZOP is often </a:t>
            </a:r>
            <a:r>
              <a:rPr sz="1333" dirty="0">
                <a:solidFill>
                  <a:srgbClr val="FF0000"/>
                </a:solidFill>
                <a:latin typeface="Arial"/>
                <a:cs typeface="Arial"/>
              </a:rPr>
              <a:t>used earlier in the </a:t>
            </a:r>
            <a:r>
              <a:rPr sz="1333" dirty="0" smtClean="0">
                <a:solidFill>
                  <a:srgbClr val="FF0000"/>
                </a:solidFill>
                <a:latin typeface="Arial"/>
                <a:cs typeface="Arial"/>
              </a:rPr>
              <a:t>design</a:t>
            </a:r>
            <a:r>
              <a:rPr lang="en-US" sz="1333" dirty="0" smtClean="0">
                <a:solidFill>
                  <a:srgbClr val="FF0000"/>
                </a:solidFill>
                <a:latin typeface="Arial"/>
                <a:cs typeface="Arial"/>
              </a:rPr>
              <a:t> </a:t>
            </a:r>
            <a:r>
              <a:rPr lang="en-US" sz="1333" dirty="0" smtClean="0">
                <a:solidFill>
                  <a:prstClr val="black"/>
                </a:solidFill>
                <a:latin typeface="Arial"/>
                <a:cs typeface="Arial"/>
              </a:rPr>
              <a:t>process</a:t>
            </a:r>
            <a:r>
              <a:rPr sz="1333" dirty="0" smtClean="0">
                <a:solidFill>
                  <a:prstClr val="black"/>
                </a:solidFill>
                <a:latin typeface="Arial"/>
                <a:cs typeface="Arial"/>
              </a:rPr>
              <a:t> to </a:t>
            </a:r>
            <a:r>
              <a:rPr sz="1333" dirty="0">
                <a:solidFill>
                  <a:prstClr val="black"/>
                </a:solidFill>
                <a:latin typeface="Arial"/>
                <a:cs typeface="Arial"/>
              </a:rPr>
              <a:t>guide the </a:t>
            </a:r>
            <a:r>
              <a:rPr sz="1333" dirty="0">
                <a:solidFill>
                  <a:srgbClr val="FF0000"/>
                </a:solidFill>
                <a:latin typeface="Arial"/>
                <a:cs typeface="Arial"/>
              </a:rPr>
              <a:t>conceptual design</a:t>
            </a:r>
            <a:r>
              <a:rPr sz="1333" spc="-33" dirty="0">
                <a:solidFill>
                  <a:srgbClr val="FF0000"/>
                </a:solidFill>
                <a:latin typeface="Arial"/>
                <a:cs typeface="Arial"/>
              </a:rPr>
              <a:t> </a:t>
            </a:r>
            <a:r>
              <a:rPr sz="1333" dirty="0">
                <a:solidFill>
                  <a:srgbClr val="FF0000"/>
                </a:solidFill>
                <a:latin typeface="Arial"/>
                <a:cs typeface="Arial"/>
              </a:rPr>
              <a:t>phase</a:t>
            </a:r>
            <a:r>
              <a:rPr sz="1333" dirty="0">
                <a:solidFill>
                  <a:prstClr val="black"/>
                </a:solidFill>
                <a:latin typeface="Arial"/>
                <a:cs typeface="Arial"/>
              </a:rPr>
              <a:t>. </a:t>
            </a:r>
          </a:p>
        </p:txBody>
      </p:sp>
    </p:spTree>
    <p:extLst>
      <p:ext uri="{BB962C8B-B14F-4D97-AF65-F5344CB8AC3E}">
        <p14:creationId xmlns:p14="http://schemas.microsoft.com/office/powerpoint/2010/main" val="260016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5901267" cy="571096"/>
          </a:xfrm>
          <a:prstGeom prst="rect">
            <a:avLst/>
          </a:prstGeom>
        </p:spPr>
        <p:txBody>
          <a:bodyPr vert="horz" wrap="square" lIns="0" tIns="16933" rIns="0" bIns="0" rtlCol="0">
            <a:spAutoFit/>
          </a:bodyPr>
          <a:lstStyle/>
          <a:p>
            <a:pPr marL="16933">
              <a:spcBef>
                <a:spcPts val="133"/>
              </a:spcBef>
            </a:pPr>
            <a:r>
              <a:rPr sz="3600" spc="-7" dirty="0">
                <a:solidFill>
                  <a:srgbClr val="002060"/>
                </a:solidFill>
              </a:rPr>
              <a:t>Automotive Safety Frameworks</a:t>
            </a:r>
            <a:endParaRPr sz="3600"/>
          </a:p>
        </p:txBody>
      </p:sp>
      <p:sp>
        <p:nvSpPr>
          <p:cNvPr id="3" name="object 3"/>
          <p:cNvSpPr txBox="1"/>
          <p:nvPr/>
        </p:nvSpPr>
        <p:spPr>
          <a:xfrm>
            <a:off x="527214" y="1484919"/>
            <a:ext cx="8766255" cy="4129464"/>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ISO </a:t>
            </a:r>
            <a:r>
              <a:rPr sz="2667" dirty="0">
                <a:solidFill>
                  <a:srgbClr val="002060"/>
                </a:solidFill>
                <a:latin typeface="Times New Roman"/>
                <a:cs typeface="Times New Roman"/>
              </a:rPr>
              <a:t>26262 - </a:t>
            </a:r>
            <a:r>
              <a:rPr sz="2667" spc="-7" dirty="0">
                <a:solidFill>
                  <a:srgbClr val="002060"/>
                </a:solidFill>
                <a:latin typeface="Times New Roman"/>
                <a:cs typeface="Times New Roman"/>
              </a:rPr>
              <a:t>Functional Safety</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Standard</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40" dirty="0">
                <a:solidFill>
                  <a:srgbClr val="002060"/>
                </a:solidFill>
                <a:latin typeface="Times New Roman"/>
                <a:cs typeface="Times New Roman"/>
              </a:rPr>
              <a:t>ISO/PAR </a:t>
            </a:r>
            <a:r>
              <a:rPr sz="2667" dirty="0">
                <a:solidFill>
                  <a:srgbClr val="002060"/>
                </a:solidFill>
                <a:latin typeface="Times New Roman"/>
                <a:cs typeface="Times New Roman"/>
              </a:rPr>
              <a:t>21448.1 – </a:t>
            </a:r>
            <a:r>
              <a:rPr sz="2667" spc="-7" dirty="0">
                <a:solidFill>
                  <a:srgbClr val="002060"/>
                </a:solidFill>
                <a:latin typeface="Times New Roman"/>
                <a:cs typeface="Times New Roman"/>
              </a:rPr>
              <a:t>Safety </a:t>
            </a:r>
            <a:r>
              <a:rPr sz="2667" dirty="0">
                <a:solidFill>
                  <a:srgbClr val="002060"/>
                </a:solidFill>
                <a:latin typeface="Times New Roman"/>
                <a:cs typeface="Times New Roman"/>
              </a:rPr>
              <a:t>of </a:t>
            </a:r>
            <a:r>
              <a:rPr lang="en-US" sz="2667" dirty="0" smtClean="0">
                <a:solidFill>
                  <a:srgbClr val="002060"/>
                </a:solidFill>
                <a:latin typeface="Times New Roman"/>
                <a:cs typeface="Times New Roman"/>
              </a:rPr>
              <a:t>the </a:t>
            </a:r>
            <a:r>
              <a:rPr sz="2667" spc="-7" dirty="0" smtClean="0">
                <a:solidFill>
                  <a:srgbClr val="002060"/>
                </a:solidFill>
                <a:latin typeface="Times New Roman"/>
                <a:cs typeface="Times New Roman"/>
              </a:rPr>
              <a:t>Intended</a:t>
            </a:r>
            <a:r>
              <a:rPr sz="2667" spc="-13" dirty="0" smtClean="0">
                <a:solidFill>
                  <a:srgbClr val="002060"/>
                </a:solidFill>
                <a:latin typeface="Times New Roman"/>
                <a:cs typeface="Times New Roman"/>
              </a:rPr>
              <a:t> </a:t>
            </a:r>
            <a:r>
              <a:rPr sz="2667" spc="-7" dirty="0">
                <a:solidFill>
                  <a:srgbClr val="002060"/>
                </a:solidFill>
                <a:latin typeface="Times New Roman"/>
                <a:cs typeface="Times New Roman"/>
              </a:rPr>
              <a:t>Functionality</a:t>
            </a:r>
            <a:endParaRPr sz="2667" dirty="0">
              <a:solidFill>
                <a:prstClr val="black"/>
              </a:solidFill>
              <a:latin typeface="Times New Roman"/>
              <a:cs typeface="Times New Roman"/>
            </a:endParaRPr>
          </a:p>
          <a:p>
            <a:pPr defTabSz="1219170">
              <a:spcBef>
                <a:spcPts val="53"/>
              </a:spcBef>
              <a:buClr>
                <a:srgbClr val="002060"/>
              </a:buClr>
              <a:buFont typeface="Arial"/>
              <a:buChar char="•"/>
            </a:pPr>
            <a:endParaRPr sz="3200" dirty="0">
              <a:solidFill>
                <a:prstClr val="black"/>
              </a:solidFill>
              <a:latin typeface="Times New Roman"/>
              <a:cs typeface="Times New Roman"/>
            </a:endParaRPr>
          </a:p>
          <a:p>
            <a:pPr marL="303098" indent="-286165" defTabSz="1219170">
              <a:buFont typeface="Arial"/>
              <a:buChar char="•"/>
              <a:tabLst>
                <a:tab pos="303098" algn="l"/>
              </a:tabLst>
            </a:pPr>
            <a:r>
              <a:rPr sz="2667" spc="-7" dirty="0">
                <a:solidFill>
                  <a:srgbClr val="002060"/>
                </a:solidFill>
                <a:latin typeface="Times New Roman"/>
                <a:cs typeface="Times New Roman"/>
              </a:rPr>
              <a:t>Functional Safety is defined</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as:</a:t>
            </a:r>
            <a:endParaRPr sz="2667" dirty="0">
              <a:solidFill>
                <a:prstClr val="black"/>
              </a:solidFill>
              <a:latin typeface="Times New Roman"/>
              <a:cs typeface="Times New Roman"/>
            </a:endParaRPr>
          </a:p>
          <a:p>
            <a:pPr marL="489361" defTabSz="1219170">
              <a:spcBef>
                <a:spcPts val="267"/>
              </a:spcBef>
            </a:pPr>
            <a:r>
              <a:rPr sz="2133" dirty="0">
                <a:solidFill>
                  <a:srgbClr val="002060"/>
                </a:solidFill>
                <a:latin typeface="Courier New"/>
                <a:cs typeface="Courier New"/>
              </a:rPr>
              <a:t>o </a:t>
            </a:r>
            <a:r>
              <a:rPr sz="2133" dirty="0">
                <a:solidFill>
                  <a:srgbClr val="002060"/>
                </a:solidFill>
                <a:latin typeface="Times New Roman"/>
                <a:cs typeface="Times New Roman"/>
              </a:rPr>
              <a:t>safety due to absence of unreasonable</a:t>
            </a:r>
            <a:r>
              <a:rPr sz="2133" spc="-320" dirty="0">
                <a:solidFill>
                  <a:srgbClr val="002060"/>
                </a:solidFill>
                <a:latin typeface="Times New Roman"/>
                <a:cs typeface="Times New Roman"/>
              </a:rPr>
              <a:t> </a:t>
            </a:r>
            <a:r>
              <a:rPr sz="2133" dirty="0">
                <a:solidFill>
                  <a:srgbClr val="002060"/>
                </a:solidFill>
                <a:latin typeface="Times New Roman"/>
                <a:cs typeface="Times New Roman"/>
              </a:rPr>
              <a:t>risk</a:t>
            </a:r>
            <a:endParaRPr sz="2133" dirty="0">
              <a:solidFill>
                <a:prstClr val="black"/>
              </a:solidFill>
              <a:latin typeface="Times New Roman"/>
              <a:cs typeface="Times New Roman"/>
            </a:endParaRPr>
          </a:p>
          <a:p>
            <a:pPr marL="489361" defTabSz="1219170">
              <a:spcBef>
                <a:spcPts val="280"/>
              </a:spcBef>
            </a:pPr>
            <a:r>
              <a:rPr sz="2133" dirty="0">
                <a:solidFill>
                  <a:srgbClr val="002060"/>
                </a:solidFill>
                <a:latin typeface="Courier New"/>
                <a:cs typeface="Courier New"/>
              </a:rPr>
              <a:t>o </a:t>
            </a:r>
            <a:r>
              <a:rPr sz="2133" dirty="0">
                <a:solidFill>
                  <a:srgbClr val="002060"/>
                </a:solidFill>
                <a:latin typeface="Times New Roman"/>
                <a:cs typeface="Times New Roman"/>
              </a:rPr>
              <a:t>only concerned about </a:t>
            </a:r>
            <a:r>
              <a:rPr sz="2133" dirty="0" smtClean="0">
                <a:solidFill>
                  <a:srgbClr val="002060"/>
                </a:solidFill>
                <a:latin typeface="Times New Roman"/>
                <a:cs typeface="Times New Roman"/>
              </a:rPr>
              <a:t>malfunctioning</a:t>
            </a:r>
            <a:r>
              <a:rPr lang="ja-JP" altLang="en-US" sz="2133" dirty="0" smtClean="0">
                <a:solidFill>
                  <a:srgbClr val="002060"/>
                </a:solidFill>
                <a:latin typeface="Times New Roman"/>
                <a:cs typeface="Times New Roman"/>
              </a:rPr>
              <a:t>（故障）</a:t>
            </a:r>
            <a:r>
              <a:rPr sz="2133" spc="-313" dirty="0" smtClean="0">
                <a:solidFill>
                  <a:srgbClr val="002060"/>
                </a:solidFill>
                <a:latin typeface="Times New Roman"/>
                <a:cs typeface="Times New Roman"/>
              </a:rPr>
              <a:t> </a:t>
            </a:r>
            <a:r>
              <a:rPr sz="2133" dirty="0">
                <a:solidFill>
                  <a:srgbClr val="002060"/>
                </a:solidFill>
                <a:latin typeface="Times New Roman"/>
                <a:cs typeface="Times New Roman"/>
              </a:rPr>
              <a:t>system</a:t>
            </a:r>
            <a:endParaRPr sz="2133" dirty="0">
              <a:solidFill>
                <a:prstClr val="black"/>
              </a:solidFill>
              <a:latin typeface="Times New Roman"/>
              <a:cs typeface="Times New Roman"/>
            </a:endParaRPr>
          </a:p>
          <a:p>
            <a:pPr defTabSz="1219170">
              <a:spcBef>
                <a:spcPts val="60"/>
              </a:spcBef>
            </a:pPr>
            <a:endParaRPr sz="2400" dirty="0">
              <a:solidFill>
                <a:prstClr val="black"/>
              </a:solidFill>
              <a:latin typeface="Times New Roman"/>
              <a:cs typeface="Times New Roman"/>
            </a:endParaRPr>
          </a:p>
          <a:p>
            <a:pPr marL="303098" marR="6773" indent="-286165" defTabSz="1219170">
              <a:buFont typeface="Arial"/>
              <a:buChar char="•"/>
              <a:tabLst>
                <a:tab pos="303098" algn="l"/>
              </a:tabLst>
            </a:pPr>
            <a:r>
              <a:rPr sz="2667" spc="-7" dirty="0">
                <a:solidFill>
                  <a:srgbClr val="002060"/>
                </a:solidFill>
                <a:latin typeface="Times New Roman"/>
                <a:cs typeface="Times New Roman"/>
              </a:rPr>
              <a:t>ISO </a:t>
            </a:r>
            <a:r>
              <a:rPr sz="2667" dirty="0">
                <a:solidFill>
                  <a:srgbClr val="002060"/>
                </a:solidFill>
                <a:latin typeface="Times New Roman"/>
                <a:cs typeface="Times New Roman"/>
              </a:rPr>
              <a:t>26262 </a:t>
            </a:r>
            <a:r>
              <a:rPr sz="2667" spc="-7" dirty="0">
                <a:solidFill>
                  <a:srgbClr val="002060"/>
                </a:solidFill>
                <a:latin typeface="Times New Roman"/>
                <a:cs typeface="Times New Roman"/>
              </a:rPr>
              <a:t>defines Automotive Safety Integrity</a:t>
            </a:r>
            <a:r>
              <a:rPr sz="2667" spc="-193" dirty="0">
                <a:solidFill>
                  <a:srgbClr val="002060"/>
                </a:solidFill>
                <a:latin typeface="Times New Roman"/>
                <a:cs typeface="Times New Roman"/>
              </a:rPr>
              <a:t> </a:t>
            </a:r>
            <a:r>
              <a:rPr sz="2667" spc="-7" dirty="0">
                <a:solidFill>
                  <a:srgbClr val="002060"/>
                </a:solidFill>
                <a:latin typeface="Times New Roman"/>
                <a:cs typeface="Times New Roman"/>
              </a:rPr>
              <a:t>Levels  (</a:t>
            </a:r>
            <a:r>
              <a:rPr sz="2667" u="heavy" spc="-7" dirty="0">
                <a:solidFill>
                  <a:srgbClr val="002060"/>
                </a:solidFill>
                <a:uFill>
                  <a:solidFill>
                    <a:srgbClr val="69D925"/>
                  </a:solidFill>
                </a:uFill>
                <a:latin typeface="Times New Roman"/>
                <a:cs typeface="Times New Roman"/>
              </a:rPr>
              <a:t>ASIL</a:t>
            </a:r>
            <a:r>
              <a:rPr sz="2667" spc="-7" dirty="0">
                <a:solidFill>
                  <a:srgbClr val="002060"/>
                </a:solidFill>
                <a:latin typeface="Times New Roman"/>
                <a:cs typeface="Times New Roman"/>
              </a:rPr>
              <a:t>)</a:t>
            </a:r>
            <a:endParaRPr sz="2667" dirty="0">
              <a:solidFill>
                <a:prstClr val="black"/>
              </a:solidFill>
              <a:latin typeface="Times New Roman"/>
              <a:cs typeface="Times New Roman"/>
            </a:endParaRPr>
          </a:p>
          <a:p>
            <a:pPr marL="489361" defTabSz="1219170">
              <a:spcBef>
                <a:spcPts val="267"/>
              </a:spcBef>
            </a:pPr>
            <a:r>
              <a:rPr sz="2133" dirty="0">
                <a:solidFill>
                  <a:srgbClr val="002060"/>
                </a:solidFill>
                <a:latin typeface="Courier New"/>
                <a:cs typeface="Courier New"/>
              </a:rPr>
              <a:t>o</a:t>
            </a:r>
            <a:r>
              <a:rPr sz="2133" spc="-545" dirty="0">
                <a:solidFill>
                  <a:srgbClr val="002060"/>
                </a:solidFill>
                <a:latin typeface="Courier New"/>
                <a:cs typeface="Courier New"/>
              </a:rPr>
              <a:t> </a:t>
            </a:r>
            <a:r>
              <a:rPr sz="2133" spc="-7" dirty="0">
                <a:solidFill>
                  <a:srgbClr val="002060"/>
                </a:solidFill>
                <a:latin typeface="Times New Roman"/>
                <a:cs typeface="Times New Roman"/>
              </a:rPr>
              <a:t>ASIL-D </a:t>
            </a:r>
            <a:r>
              <a:rPr sz="2133" dirty="0">
                <a:solidFill>
                  <a:srgbClr val="002060"/>
                </a:solidFill>
                <a:latin typeface="Times New Roman"/>
                <a:cs typeface="Times New Roman"/>
              </a:rPr>
              <a:t>most stringent, </a:t>
            </a:r>
            <a:r>
              <a:rPr sz="2133" spc="-7" dirty="0">
                <a:solidFill>
                  <a:srgbClr val="002060"/>
                </a:solidFill>
                <a:latin typeface="Times New Roman"/>
                <a:cs typeface="Times New Roman"/>
              </a:rPr>
              <a:t>ASIL-A </a:t>
            </a:r>
            <a:r>
              <a:rPr sz="2133" dirty="0">
                <a:solidFill>
                  <a:srgbClr val="002060"/>
                </a:solidFill>
                <a:latin typeface="Times New Roman"/>
                <a:cs typeface="Times New Roman"/>
              </a:rPr>
              <a:t>least stringent</a:t>
            </a:r>
            <a:endParaRPr sz="2133" dirty="0">
              <a:solidFill>
                <a:prstClr val="black"/>
              </a:solidFill>
              <a:latin typeface="Times New Roman"/>
              <a:cs typeface="Times New Roman"/>
            </a:endParaRPr>
          </a:p>
        </p:txBody>
      </p:sp>
      <p:sp>
        <p:nvSpPr>
          <p:cNvPr id="4" name="object 4"/>
          <p:cNvSpPr/>
          <p:nvPr/>
        </p:nvSpPr>
        <p:spPr>
          <a:xfrm>
            <a:off x="7026677" y="2350557"/>
            <a:ext cx="3660585" cy="2169401"/>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4232750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213" y="441429"/>
            <a:ext cx="4783667" cy="571096"/>
          </a:xfrm>
          <a:prstGeom prst="rect">
            <a:avLst/>
          </a:prstGeom>
        </p:spPr>
        <p:txBody>
          <a:bodyPr vert="horz" wrap="square" lIns="0" tIns="16933" rIns="0" bIns="0" rtlCol="0">
            <a:spAutoFit/>
          </a:bodyPr>
          <a:lstStyle/>
          <a:p>
            <a:pPr marL="16933" defTabSz="1219170">
              <a:spcBef>
                <a:spcPts val="133"/>
              </a:spcBef>
            </a:pPr>
            <a:r>
              <a:rPr sz="3600" spc="-7" dirty="0">
                <a:solidFill>
                  <a:srgbClr val="002060"/>
                </a:solidFill>
                <a:latin typeface="Times New Roman"/>
                <a:cs typeface="Times New Roman"/>
              </a:rPr>
              <a:t>Functional Safety</a:t>
            </a:r>
            <a:r>
              <a:rPr sz="3600" spc="-27" dirty="0">
                <a:solidFill>
                  <a:srgbClr val="002060"/>
                </a:solidFill>
                <a:latin typeface="Times New Roman"/>
                <a:cs typeface="Times New Roman"/>
              </a:rPr>
              <a:t> </a:t>
            </a:r>
            <a:r>
              <a:rPr sz="3600" spc="-7" dirty="0">
                <a:solidFill>
                  <a:srgbClr val="002060"/>
                </a:solidFill>
                <a:latin typeface="Times New Roman"/>
                <a:cs typeface="Times New Roman"/>
              </a:rPr>
              <a:t>Process</a:t>
            </a:r>
            <a:endParaRPr sz="3600">
              <a:solidFill>
                <a:prstClr val="black"/>
              </a:solidFill>
              <a:latin typeface="Times New Roman"/>
              <a:cs typeface="Times New Roman"/>
            </a:endParaRPr>
          </a:p>
        </p:txBody>
      </p:sp>
      <p:sp>
        <p:nvSpPr>
          <p:cNvPr id="3" name="object 3"/>
          <p:cNvSpPr/>
          <p:nvPr/>
        </p:nvSpPr>
        <p:spPr>
          <a:xfrm>
            <a:off x="4109156" y="1845733"/>
            <a:ext cx="3166533" cy="3917243"/>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4176490" y="1883538"/>
            <a:ext cx="3027981" cy="3781412"/>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4176490" y="1883538"/>
            <a:ext cx="3028527" cy="3782060"/>
          </a:xfrm>
          <a:custGeom>
            <a:avLst/>
            <a:gdLst/>
            <a:ahLst/>
            <a:cxnLst/>
            <a:rect l="l" t="t" r="r" b="b"/>
            <a:pathLst>
              <a:path w="2271395" h="2836545">
                <a:moveTo>
                  <a:pt x="0" y="2836060"/>
                </a:moveTo>
                <a:lnTo>
                  <a:pt x="605513" y="0"/>
                </a:lnTo>
                <a:lnTo>
                  <a:pt x="2270986" y="0"/>
                </a:lnTo>
                <a:lnTo>
                  <a:pt x="1665473" y="2836060"/>
                </a:lnTo>
                <a:lnTo>
                  <a:pt x="0" y="283606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1078088" y="1845733"/>
            <a:ext cx="3166533" cy="3917243"/>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1148514" y="1883538"/>
            <a:ext cx="3027981" cy="3781412"/>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1148514" y="1883538"/>
            <a:ext cx="3028527" cy="3782060"/>
          </a:xfrm>
          <a:custGeom>
            <a:avLst/>
            <a:gdLst/>
            <a:ahLst/>
            <a:cxnLst/>
            <a:rect l="l" t="t" r="r" b="b"/>
            <a:pathLst>
              <a:path w="2271395" h="2836545">
                <a:moveTo>
                  <a:pt x="2270986" y="2836060"/>
                </a:moveTo>
                <a:lnTo>
                  <a:pt x="1665472" y="0"/>
                </a:lnTo>
                <a:lnTo>
                  <a:pt x="0" y="0"/>
                </a:lnTo>
                <a:lnTo>
                  <a:pt x="605513" y="2836060"/>
                </a:lnTo>
                <a:lnTo>
                  <a:pt x="2270986" y="283606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1439333" y="1958622"/>
            <a:ext cx="1828800" cy="1004711"/>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1509620" y="1998919"/>
            <a:ext cx="1687885" cy="871763"/>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1509619" y="1998919"/>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12" name="object 12"/>
          <p:cNvSpPr txBox="1"/>
          <p:nvPr/>
        </p:nvSpPr>
        <p:spPr>
          <a:xfrm>
            <a:off x="1879428" y="2229314"/>
            <a:ext cx="948267" cy="383011"/>
          </a:xfrm>
          <a:prstGeom prst="rect">
            <a:avLst/>
          </a:prstGeom>
        </p:spPr>
        <p:txBody>
          <a:bodyPr vert="horz" wrap="square" lIns="0" tIns="23707" rIns="0" bIns="0" rtlCol="0">
            <a:spAutoFit/>
          </a:bodyPr>
          <a:lstStyle/>
          <a:p>
            <a:pPr marL="55032" marR="6773" indent="-38099" defTabSz="1219170">
              <a:lnSpc>
                <a:spcPts val="1427"/>
              </a:lnSpc>
              <a:spcBef>
                <a:spcPts val="187"/>
              </a:spcBef>
            </a:pPr>
            <a:r>
              <a:rPr sz="1200" b="1" dirty="0">
                <a:solidFill>
                  <a:srgbClr val="002060"/>
                </a:solidFill>
                <a:latin typeface="Times New Roman"/>
                <a:cs typeface="Times New Roman"/>
              </a:rPr>
              <a:t>Re</a:t>
            </a:r>
            <a:r>
              <a:rPr sz="1200" b="1" spc="-7" dirty="0">
                <a:solidFill>
                  <a:srgbClr val="002060"/>
                </a:solidFill>
                <a:latin typeface="Times New Roman"/>
                <a:cs typeface="Times New Roman"/>
              </a:rPr>
              <a:t>qu</a:t>
            </a:r>
            <a:r>
              <a:rPr sz="1200" b="1" dirty="0">
                <a:solidFill>
                  <a:srgbClr val="002060"/>
                </a:solidFill>
                <a:latin typeface="Times New Roman"/>
                <a:cs typeface="Times New Roman"/>
              </a:rPr>
              <a:t>ireme</a:t>
            </a:r>
            <a:r>
              <a:rPr sz="1200" b="1" spc="-7" dirty="0">
                <a:solidFill>
                  <a:srgbClr val="002060"/>
                </a:solidFill>
                <a:latin typeface="Times New Roman"/>
                <a:cs typeface="Times New Roman"/>
              </a:rPr>
              <a:t>n</a:t>
            </a:r>
            <a:r>
              <a:rPr sz="1200" b="1" dirty="0">
                <a:solidFill>
                  <a:srgbClr val="002060"/>
                </a:solidFill>
                <a:latin typeface="Times New Roman"/>
                <a:cs typeface="Times New Roman"/>
              </a:rPr>
              <a:t>ts  </a:t>
            </a:r>
            <a:r>
              <a:rPr sz="1200" b="1" spc="-7" dirty="0">
                <a:solidFill>
                  <a:srgbClr val="002060"/>
                </a:solidFill>
                <a:latin typeface="Times New Roman"/>
                <a:cs typeface="Times New Roman"/>
              </a:rPr>
              <a:t>Specification</a:t>
            </a:r>
            <a:endParaRPr sz="1200">
              <a:solidFill>
                <a:prstClr val="black"/>
              </a:solidFill>
              <a:latin typeface="Times New Roman"/>
              <a:cs typeface="Times New Roman"/>
            </a:endParaRPr>
          </a:p>
        </p:txBody>
      </p:sp>
      <p:sp>
        <p:nvSpPr>
          <p:cNvPr id="13" name="object 13"/>
          <p:cNvSpPr/>
          <p:nvPr/>
        </p:nvSpPr>
        <p:spPr>
          <a:xfrm>
            <a:off x="1778001" y="3296355"/>
            <a:ext cx="1823156" cy="1010355"/>
          </a:xfrm>
          <a:prstGeom prst="rect">
            <a:avLst/>
          </a:prstGeom>
          <a:blipFill>
            <a:blip r:embed="rId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1847567" y="3340461"/>
            <a:ext cx="1687885" cy="871763"/>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1847567" y="3340461"/>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16" name="object 16"/>
          <p:cNvSpPr txBox="1"/>
          <p:nvPr/>
        </p:nvSpPr>
        <p:spPr>
          <a:xfrm>
            <a:off x="2007826" y="3662299"/>
            <a:ext cx="1368213" cy="201764"/>
          </a:xfrm>
          <a:prstGeom prst="rect">
            <a:avLst/>
          </a:prstGeom>
        </p:spPr>
        <p:txBody>
          <a:bodyPr vert="horz" wrap="square" lIns="0" tIns="16933" rIns="0" bIns="0" rtlCol="0">
            <a:spAutoFit/>
          </a:bodyPr>
          <a:lstStyle/>
          <a:p>
            <a:pPr marL="16933" defTabSz="1219170">
              <a:spcBef>
                <a:spcPts val="133"/>
              </a:spcBef>
            </a:pPr>
            <a:r>
              <a:rPr sz="1200" b="1" spc="-7" dirty="0">
                <a:solidFill>
                  <a:srgbClr val="002060"/>
                </a:solidFill>
                <a:latin typeface="Times New Roman"/>
                <a:cs typeface="Times New Roman"/>
              </a:rPr>
              <a:t>Architectural</a:t>
            </a:r>
            <a:r>
              <a:rPr sz="1200" b="1" spc="-33" dirty="0">
                <a:solidFill>
                  <a:srgbClr val="002060"/>
                </a:solidFill>
                <a:latin typeface="Times New Roman"/>
                <a:cs typeface="Times New Roman"/>
              </a:rPr>
              <a:t> </a:t>
            </a:r>
            <a:r>
              <a:rPr sz="1200" b="1" spc="-7" dirty="0">
                <a:solidFill>
                  <a:srgbClr val="002060"/>
                </a:solidFill>
                <a:latin typeface="Times New Roman"/>
                <a:cs typeface="Times New Roman"/>
              </a:rPr>
              <a:t>design</a:t>
            </a:r>
            <a:endParaRPr sz="1200">
              <a:solidFill>
                <a:prstClr val="black"/>
              </a:solidFill>
              <a:latin typeface="Times New Roman"/>
              <a:cs typeface="Times New Roman"/>
            </a:endParaRPr>
          </a:p>
        </p:txBody>
      </p:sp>
      <p:sp>
        <p:nvSpPr>
          <p:cNvPr id="17" name="object 17"/>
          <p:cNvSpPr/>
          <p:nvPr/>
        </p:nvSpPr>
        <p:spPr>
          <a:xfrm>
            <a:off x="2105376" y="4628445"/>
            <a:ext cx="1828800" cy="1004711"/>
          </a:xfrm>
          <a:prstGeom prst="rect">
            <a:avLst/>
          </a:prstGeom>
          <a:blipFill>
            <a:blip r:embed="rId9"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2175452" y="4668999"/>
            <a:ext cx="1687885" cy="871763"/>
          </a:xfrm>
          <a:prstGeom prst="rect">
            <a:avLst/>
          </a:prstGeom>
          <a:blipFill>
            <a:blip r:embed="rId10"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2175452" y="4668999"/>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20" name="object 20"/>
          <p:cNvSpPr txBox="1"/>
          <p:nvPr/>
        </p:nvSpPr>
        <p:spPr>
          <a:xfrm>
            <a:off x="2490227" y="4899397"/>
            <a:ext cx="1059180" cy="383011"/>
          </a:xfrm>
          <a:prstGeom prst="rect">
            <a:avLst/>
          </a:prstGeom>
        </p:spPr>
        <p:txBody>
          <a:bodyPr vert="horz" wrap="square" lIns="0" tIns="23707" rIns="0" bIns="0" rtlCol="0">
            <a:spAutoFit/>
          </a:bodyPr>
          <a:lstStyle/>
          <a:p>
            <a:pPr marL="16933" marR="6773" indent="59265" defTabSz="1219170">
              <a:lnSpc>
                <a:spcPts val="1427"/>
              </a:lnSpc>
              <a:spcBef>
                <a:spcPts val="187"/>
              </a:spcBef>
            </a:pPr>
            <a:r>
              <a:rPr sz="1200" b="1" spc="-7" dirty="0">
                <a:solidFill>
                  <a:srgbClr val="002060"/>
                </a:solidFill>
                <a:latin typeface="Times New Roman"/>
                <a:cs typeface="Times New Roman"/>
              </a:rPr>
              <a:t>Unit design </a:t>
            </a:r>
            <a:r>
              <a:rPr sz="1200" b="1" dirty="0">
                <a:solidFill>
                  <a:srgbClr val="002060"/>
                </a:solidFill>
                <a:latin typeface="Times New Roman"/>
                <a:cs typeface="Times New Roman"/>
              </a:rPr>
              <a:t>&amp;  im</a:t>
            </a:r>
            <a:r>
              <a:rPr sz="1200" b="1" spc="-7" dirty="0">
                <a:solidFill>
                  <a:srgbClr val="002060"/>
                </a:solidFill>
                <a:latin typeface="Times New Roman"/>
                <a:cs typeface="Times New Roman"/>
              </a:rPr>
              <a:t>p</a:t>
            </a:r>
            <a:r>
              <a:rPr sz="1200" b="1" dirty="0">
                <a:solidFill>
                  <a:srgbClr val="002060"/>
                </a:solidFill>
                <a:latin typeface="Times New Roman"/>
                <a:cs typeface="Times New Roman"/>
              </a:rPr>
              <a:t>leme</a:t>
            </a:r>
            <a:r>
              <a:rPr sz="1200" b="1" spc="-7" dirty="0">
                <a:solidFill>
                  <a:srgbClr val="002060"/>
                </a:solidFill>
                <a:latin typeface="Times New Roman"/>
                <a:cs typeface="Times New Roman"/>
              </a:rPr>
              <a:t>n</a:t>
            </a:r>
            <a:r>
              <a:rPr sz="1200" b="1" dirty="0">
                <a:solidFill>
                  <a:srgbClr val="002060"/>
                </a:solidFill>
                <a:latin typeface="Times New Roman"/>
                <a:cs typeface="Times New Roman"/>
              </a:rPr>
              <a:t>tation</a:t>
            </a:r>
            <a:endParaRPr sz="1200">
              <a:solidFill>
                <a:prstClr val="black"/>
              </a:solidFill>
              <a:latin typeface="Times New Roman"/>
              <a:cs typeface="Times New Roman"/>
            </a:endParaRPr>
          </a:p>
        </p:txBody>
      </p:sp>
      <p:sp>
        <p:nvSpPr>
          <p:cNvPr id="21" name="object 21"/>
          <p:cNvSpPr/>
          <p:nvPr/>
        </p:nvSpPr>
        <p:spPr>
          <a:xfrm>
            <a:off x="5034844" y="1958622"/>
            <a:ext cx="1828800" cy="1004711"/>
          </a:xfrm>
          <a:prstGeom prst="rect">
            <a:avLst/>
          </a:prstGeom>
          <a:blipFill>
            <a:blip r:embed="rId11"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2" name="object 22"/>
          <p:cNvSpPr/>
          <p:nvPr/>
        </p:nvSpPr>
        <p:spPr>
          <a:xfrm>
            <a:off x="5105246" y="1998919"/>
            <a:ext cx="1687885" cy="871763"/>
          </a:xfrm>
          <a:prstGeom prst="rect">
            <a:avLst/>
          </a:prstGeom>
          <a:blipFill>
            <a:blip r:embed="rId1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3" name="object 23"/>
          <p:cNvSpPr/>
          <p:nvPr/>
        </p:nvSpPr>
        <p:spPr>
          <a:xfrm>
            <a:off x="5105246" y="1998919"/>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24" name="object 24"/>
          <p:cNvSpPr txBox="1"/>
          <p:nvPr/>
        </p:nvSpPr>
        <p:spPr>
          <a:xfrm>
            <a:off x="5312072" y="2229314"/>
            <a:ext cx="1275080" cy="383011"/>
          </a:xfrm>
          <a:prstGeom prst="rect">
            <a:avLst/>
          </a:prstGeom>
        </p:spPr>
        <p:txBody>
          <a:bodyPr vert="horz" wrap="square" lIns="0" tIns="23707" rIns="0" bIns="0" rtlCol="0">
            <a:spAutoFit/>
          </a:bodyPr>
          <a:lstStyle/>
          <a:p>
            <a:pPr marL="321725" marR="6773" indent="-304792" defTabSz="1219170">
              <a:lnSpc>
                <a:spcPts val="1427"/>
              </a:lnSpc>
              <a:spcBef>
                <a:spcPts val="187"/>
              </a:spcBef>
            </a:pPr>
            <a:r>
              <a:rPr sz="1200" b="1" spc="-7" dirty="0">
                <a:solidFill>
                  <a:srgbClr val="002060"/>
                </a:solidFill>
                <a:latin typeface="Times New Roman"/>
                <a:cs typeface="Times New Roman"/>
              </a:rPr>
              <a:t>System</a:t>
            </a:r>
            <a:r>
              <a:rPr sz="1200" b="1" spc="-47" dirty="0">
                <a:solidFill>
                  <a:srgbClr val="002060"/>
                </a:solidFill>
                <a:latin typeface="Times New Roman"/>
                <a:cs typeface="Times New Roman"/>
              </a:rPr>
              <a:t> </a:t>
            </a:r>
            <a:r>
              <a:rPr sz="1200" b="1" spc="-7" dirty="0">
                <a:solidFill>
                  <a:srgbClr val="002060"/>
                </a:solidFill>
                <a:latin typeface="Times New Roman"/>
                <a:cs typeface="Times New Roman"/>
              </a:rPr>
              <a:t>Integration  and</a:t>
            </a:r>
            <a:r>
              <a:rPr sz="1200" b="1" spc="-20" dirty="0">
                <a:solidFill>
                  <a:srgbClr val="002060"/>
                </a:solidFill>
                <a:latin typeface="Times New Roman"/>
                <a:cs typeface="Times New Roman"/>
              </a:rPr>
              <a:t> </a:t>
            </a:r>
            <a:r>
              <a:rPr sz="1200" b="1" dirty="0">
                <a:solidFill>
                  <a:srgbClr val="002060"/>
                </a:solidFill>
                <a:latin typeface="Times New Roman"/>
                <a:cs typeface="Times New Roman"/>
              </a:rPr>
              <a:t>V&amp;V</a:t>
            </a:r>
            <a:endParaRPr sz="1200" dirty="0">
              <a:solidFill>
                <a:prstClr val="black"/>
              </a:solidFill>
              <a:latin typeface="Times New Roman"/>
              <a:cs typeface="Times New Roman"/>
            </a:endParaRPr>
          </a:p>
        </p:txBody>
      </p:sp>
      <p:sp>
        <p:nvSpPr>
          <p:cNvPr id="25" name="object 25"/>
          <p:cNvSpPr/>
          <p:nvPr/>
        </p:nvSpPr>
        <p:spPr>
          <a:xfrm>
            <a:off x="4769555" y="3313289"/>
            <a:ext cx="1828800" cy="1004711"/>
          </a:xfrm>
          <a:prstGeom prst="rect">
            <a:avLst/>
          </a:prstGeom>
          <a:blipFill>
            <a:blip r:embed="rId1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6" name="object 26"/>
          <p:cNvSpPr/>
          <p:nvPr/>
        </p:nvSpPr>
        <p:spPr>
          <a:xfrm>
            <a:off x="4854221" y="3527777"/>
            <a:ext cx="1698976" cy="620888"/>
          </a:xfrm>
          <a:prstGeom prst="rect">
            <a:avLst/>
          </a:prstGeom>
          <a:blipFill>
            <a:blip r:embed="rId1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7" name="object 27"/>
          <p:cNvSpPr/>
          <p:nvPr/>
        </p:nvSpPr>
        <p:spPr>
          <a:xfrm>
            <a:off x="4840280" y="3353228"/>
            <a:ext cx="1687885" cy="871763"/>
          </a:xfrm>
          <a:prstGeom prst="rect">
            <a:avLst/>
          </a:prstGeom>
          <a:blipFill>
            <a:blip r:embed="rId1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8" name="object 28"/>
          <p:cNvSpPr/>
          <p:nvPr/>
        </p:nvSpPr>
        <p:spPr>
          <a:xfrm>
            <a:off x="4840282" y="3353228"/>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29" name="object 29"/>
          <p:cNvSpPr txBox="1"/>
          <p:nvPr/>
        </p:nvSpPr>
        <p:spPr>
          <a:xfrm>
            <a:off x="4987842" y="3583624"/>
            <a:ext cx="1393613" cy="562547"/>
          </a:xfrm>
          <a:prstGeom prst="rect">
            <a:avLst/>
          </a:prstGeom>
        </p:spPr>
        <p:txBody>
          <a:bodyPr vert="horz" wrap="square" lIns="0" tIns="23707" rIns="0" bIns="0" rtlCol="0">
            <a:spAutoFit/>
          </a:bodyPr>
          <a:lstStyle/>
          <a:p>
            <a:pPr marL="338658" marR="6773" indent="-321725" defTabSz="1219170">
              <a:lnSpc>
                <a:spcPts val="1427"/>
              </a:lnSpc>
              <a:spcBef>
                <a:spcPts val="187"/>
              </a:spcBef>
            </a:pPr>
            <a:r>
              <a:rPr sz="1200" b="1" spc="-7" dirty="0">
                <a:solidFill>
                  <a:srgbClr val="002060"/>
                </a:solidFill>
                <a:latin typeface="Times New Roman"/>
                <a:cs typeface="Times New Roman"/>
              </a:rPr>
              <a:t>Software </a:t>
            </a:r>
            <a:r>
              <a:rPr sz="1200" b="1" spc="-7" dirty="0" smtClean="0">
                <a:solidFill>
                  <a:srgbClr val="002060"/>
                </a:solidFill>
                <a:latin typeface="Times New Roman"/>
                <a:cs typeface="Times New Roman"/>
              </a:rPr>
              <a:t>Integration</a:t>
            </a:r>
            <a:r>
              <a:rPr lang="ja-JP" altLang="en-US" sz="1200" b="1" spc="-7" dirty="0" smtClean="0">
                <a:solidFill>
                  <a:srgbClr val="002060"/>
                </a:solidFill>
                <a:latin typeface="Times New Roman"/>
                <a:cs typeface="Times New Roman"/>
              </a:rPr>
              <a:t>（統合）</a:t>
            </a:r>
            <a:r>
              <a:rPr sz="1200" b="1" spc="-7" dirty="0" smtClean="0">
                <a:solidFill>
                  <a:srgbClr val="002060"/>
                </a:solidFill>
                <a:latin typeface="Times New Roman"/>
                <a:cs typeface="Times New Roman"/>
              </a:rPr>
              <a:t>  </a:t>
            </a:r>
            <a:r>
              <a:rPr sz="1200" b="1" spc="-7" dirty="0">
                <a:solidFill>
                  <a:srgbClr val="002060"/>
                </a:solidFill>
                <a:latin typeface="Times New Roman"/>
                <a:cs typeface="Times New Roman"/>
              </a:rPr>
              <a:t>and</a:t>
            </a:r>
            <a:r>
              <a:rPr sz="1200" b="1" spc="-20" dirty="0">
                <a:solidFill>
                  <a:srgbClr val="002060"/>
                </a:solidFill>
                <a:latin typeface="Times New Roman"/>
                <a:cs typeface="Times New Roman"/>
              </a:rPr>
              <a:t> </a:t>
            </a:r>
            <a:r>
              <a:rPr sz="1200" b="1" spc="-7" dirty="0">
                <a:solidFill>
                  <a:srgbClr val="002060"/>
                </a:solidFill>
                <a:latin typeface="Times New Roman"/>
                <a:cs typeface="Times New Roman"/>
              </a:rPr>
              <a:t>testing</a:t>
            </a:r>
            <a:endParaRPr sz="1200" dirty="0">
              <a:solidFill>
                <a:prstClr val="black"/>
              </a:solidFill>
              <a:latin typeface="Times New Roman"/>
              <a:cs typeface="Times New Roman"/>
            </a:endParaRPr>
          </a:p>
        </p:txBody>
      </p:sp>
      <p:sp>
        <p:nvSpPr>
          <p:cNvPr id="30" name="object 30"/>
          <p:cNvSpPr/>
          <p:nvPr/>
        </p:nvSpPr>
        <p:spPr>
          <a:xfrm>
            <a:off x="4487333" y="4628445"/>
            <a:ext cx="1828800" cy="1004711"/>
          </a:xfrm>
          <a:prstGeom prst="rect">
            <a:avLst/>
          </a:prstGeom>
          <a:blipFill>
            <a:blip r:embed="rId1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1" name="object 31"/>
          <p:cNvSpPr/>
          <p:nvPr/>
        </p:nvSpPr>
        <p:spPr>
          <a:xfrm>
            <a:off x="4558287" y="4668999"/>
            <a:ext cx="1687885" cy="871763"/>
          </a:xfrm>
          <a:prstGeom prst="rect">
            <a:avLst/>
          </a:prstGeom>
          <a:blipFill>
            <a:blip r:embed="rId1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2" name="object 32"/>
          <p:cNvSpPr/>
          <p:nvPr/>
        </p:nvSpPr>
        <p:spPr>
          <a:xfrm>
            <a:off x="4558287" y="4668999"/>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33" name="object 33"/>
          <p:cNvSpPr txBox="1"/>
          <p:nvPr/>
        </p:nvSpPr>
        <p:spPr>
          <a:xfrm>
            <a:off x="5006413" y="4990834"/>
            <a:ext cx="791633" cy="201764"/>
          </a:xfrm>
          <a:prstGeom prst="rect">
            <a:avLst/>
          </a:prstGeom>
        </p:spPr>
        <p:txBody>
          <a:bodyPr vert="horz" wrap="square" lIns="0" tIns="16933" rIns="0" bIns="0" rtlCol="0">
            <a:spAutoFit/>
          </a:bodyPr>
          <a:lstStyle/>
          <a:p>
            <a:pPr marL="16933" defTabSz="1219170">
              <a:spcBef>
                <a:spcPts val="133"/>
              </a:spcBef>
            </a:pPr>
            <a:r>
              <a:rPr sz="1200" b="1" spc="-7" dirty="0">
                <a:solidFill>
                  <a:srgbClr val="002060"/>
                </a:solidFill>
                <a:latin typeface="Times New Roman"/>
                <a:cs typeface="Times New Roman"/>
              </a:rPr>
              <a:t>Unit</a:t>
            </a:r>
            <a:r>
              <a:rPr sz="1200" b="1" spc="-53" dirty="0">
                <a:solidFill>
                  <a:srgbClr val="002060"/>
                </a:solidFill>
                <a:latin typeface="Times New Roman"/>
                <a:cs typeface="Times New Roman"/>
              </a:rPr>
              <a:t> </a:t>
            </a:r>
            <a:r>
              <a:rPr sz="1200" b="1" spc="-7" dirty="0">
                <a:solidFill>
                  <a:srgbClr val="002060"/>
                </a:solidFill>
                <a:latin typeface="Times New Roman"/>
                <a:cs typeface="Times New Roman"/>
              </a:rPr>
              <a:t>testing</a:t>
            </a:r>
            <a:endParaRPr sz="1200">
              <a:solidFill>
                <a:prstClr val="black"/>
              </a:solidFill>
              <a:latin typeface="Times New Roman"/>
              <a:cs typeface="Times New Roman"/>
            </a:endParaRPr>
          </a:p>
        </p:txBody>
      </p:sp>
      <p:sp>
        <p:nvSpPr>
          <p:cNvPr id="34" name="object 34"/>
          <p:cNvSpPr/>
          <p:nvPr/>
        </p:nvSpPr>
        <p:spPr>
          <a:xfrm>
            <a:off x="3104444" y="4182534"/>
            <a:ext cx="428977" cy="728133"/>
          </a:xfrm>
          <a:prstGeom prst="rect">
            <a:avLst/>
          </a:prstGeom>
          <a:blipFill>
            <a:blip r:embed="rId1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5" name="object 35"/>
          <p:cNvSpPr/>
          <p:nvPr/>
        </p:nvSpPr>
        <p:spPr>
          <a:xfrm>
            <a:off x="3181178" y="4220512"/>
            <a:ext cx="178647" cy="448733"/>
          </a:xfrm>
          <a:custGeom>
            <a:avLst/>
            <a:gdLst/>
            <a:ahLst/>
            <a:cxnLst/>
            <a:rect l="l" t="t" r="r" b="b"/>
            <a:pathLst>
              <a:path w="133985" h="336550">
                <a:moveTo>
                  <a:pt x="37797" y="236407"/>
                </a:moveTo>
                <a:lnTo>
                  <a:pt x="29757" y="236491"/>
                </a:lnTo>
                <a:lnTo>
                  <a:pt x="19941" y="246514"/>
                </a:lnTo>
                <a:lnTo>
                  <a:pt x="20025" y="254554"/>
                </a:lnTo>
                <a:lnTo>
                  <a:pt x="103616" y="336421"/>
                </a:lnTo>
                <a:lnTo>
                  <a:pt x="121264" y="270172"/>
                </a:lnTo>
                <a:lnTo>
                  <a:pt x="72273" y="270172"/>
                </a:lnTo>
                <a:lnTo>
                  <a:pt x="37797" y="236407"/>
                </a:lnTo>
                <a:close/>
              </a:path>
              <a:path w="133985" h="336550">
                <a:moveTo>
                  <a:pt x="24495" y="0"/>
                </a:moveTo>
                <a:lnTo>
                  <a:pt x="0" y="6719"/>
                </a:lnTo>
                <a:lnTo>
                  <a:pt x="72273" y="270172"/>
                </a:lnTo>
                <a:lnTo>
                  <a:pt x="121264" y="270172"/>
                </a:lnTo>
                <a:lnTo>
                  <a:pt x="123054" y="263452"/>
                </a:lnTo>
                <a:lnTo>
                  <a:pt x="96767" y="263452"/>
                </a:lnTo>
                <a:lnTo>
                  <a:pt x="24495" y="0"/>
                </a:lnTo>
                <a:close/>
              </a:path>
              <a:path w="133985" h="336550">
                <a:moveTo>
                  <a:pt x="116146" y="212793"/>
                </a:moveTo>
                <a:lnTo>
                  <a:pt x="109189" y="216824"/>
                </a:lnTo>
                <a:lnTo>
                  <a:pt x="96767" y="263452"/>
                </a:lnTo>
                <a:lnTo>
                  <a:pt x="123054" y="263452"/>
                </a:lnTo>
                <a:lnTo>
                  <a:pt x="133733" y="223362"/>
                </a:lnTo>
                <a:lnTo>
                  <a:pt x="129702" y="216404"/>
                </a:lnTo>
                <a:lnTo>
                  <a:pt x="116146" y="212793"/>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36" name="object 36"/>
          <p:cNvSpPr/>
          <p:nvPr/>
        </p:nvSpPr>
        <p:spPr>
          <a:xfrm>
            <a:off x="2754490" y="2833511"/>
            <a:ext cx="428977" cy="756355"/>
          </a:xfrm>
          <a:prstGeom prst="rect">
            <a:avLst/>
          </a:prstGeom>
          <a:blipFill>
            <a:blip r:embed="rId19"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7" name="object 37"/>
          <p:cNvSpPr/>
          <p:nvPr/>
        </p:nvSpPr>
        <p:spPr>
          <a:xfrm>
            <a:off x="2830197" y="2866509"/>
            <a:ext cx="182033" cy="483447"/>
          </a:xfrm>
          <a:custGeom>
            <a:avLst/>
            <a:gdLst/>
            <a:ahLst/>
            <a:cxnLst/>
            <a:rect l="l" t="t" r="r" b="b"/>
            <a:pathLst>
              <a:path w="136525" h="362585">
                <a:moveTo>
                  <a:pt x="31699" y="261109"/>
                </a:moveTo>
                <a:lnTo>
                  <a:pt x="21697" y="270946"/>
                </a:lnTo>
                <a:lnTo>
                  <a:pt x="21631" y="278987"/>
                </a:lnTo>
                <a:lnTo>
                  <a:pt x="103676" y="362403"/>
                </a:lnTo>
                <a:lnTo>
                  <a:pt x="122822" y="295579"/>
                </a:lnTo>
                <a:lnTo>
                  <a:pt x="73577" y="295579"/>
                </a:lnTo>
                <a:lnTo>
                  <a:pt x="39740" y="261176"/>
                </a:lnTo>
                <a:lnTo>
                  <a:pt x="31699" y="261109"/>
                </a:lnTo>
                <a:close/>
              </a:path>
              <a:path w="136525" h="362585">
                <a:moveTo>
                  <a:pt x="24616" y="0"/>
                </a:moveTo>
                <a:lnTo>
                  <a:pt x="0" y="6261"/>
                </a:lnTo>
                <a:lnTo>
                  <a:pt x="73577" y="295579"/>
                </a:lnTo>
                <a:lnTo>
                  <a:pt x="122822" y="295579"/>
                </a:lnTo>
                <a:lnTo>
                  <a:pt x="124616" y="289318"/>
                </a:lnTo>
                <a:lnTo>
                  <a:pt x="98193" y="289318"/>
                </a:lnTo>
                <a:lnTo>
                  <a:pt x="24616" y="0"/>
                </a:lnTo>
                <a:close/>
              </a:path>
              <a:path w="136525" h="362585">
                <a:moveTo>
                  <a:pt x="118517" y="239030"/>
                </a:moveTo>
                <a:lnTo>
                  <a:pt x="111484" y="242930"/>
                </a:lnTo>
                <a:lnTo>
                  <a:pt x="98193" y="289318"/>
                </a:lnTo>
                <a:lnTo>
                  <a:pt x="124616" y="289318"/>
                </a:lnTo>
                <a:lnTo>
                  <a:pt x="135902" y="249927"/>
                </a:lnTo>
                <a:lnTo>
                  <a:pt x="132002" y="242895"/>
                </a:lnTo>
                <a:lnTo>
                  <a:pt x="118517" y="23903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38" name="object 38"/>
          <p:cNvSpPr/>
          <p:nvPr/>
        </p:nvSpPr>
        <p:spPr>
          <a:xfrm>
            <a:off x="2365023" y="4041422"/>
            <a:ext cx="423333" cy="733777"/>
          </a:xfrm>
          <a:prstGeom prst="rect">
            <a:avLst/>
          </a:prstGeom>
          <a:blipFill>
            <a:blip r:embed="rId20"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9" name="object 39"/>
          <p:cNvSpPr/>
          <p:nvPr/>
        </p:nvSpPr>
        <p:spPr>
          <a:xfrm>
            <a:off x="2536038" y="4224915"/>
            <a:ext cx="164252" cy="396240"/>
          </a:xfrm>
          <a:custGeom>
            <a:avLst/>
            <a:gdLst/>
            <a:ahLst/>
            <a:cxnLst/>
            <a:rect l="l" t="t" r="r" b="b"/>
            <a:pathLst>
              <a:path w="123189" h="297179">
                <a:moveTo>
                  <a:pt x="96070" y="192412"/>
                </a:moveTo>
                <a:lnTo>
                  <a:pt x="71575" y="199132"/>
                </a:lnTo>
                <a:lnTo>
                  <a:pt x="98454" y="297111"/>
                </a:lnTo>
                <a:lnTo>
                  <a:pt x="122948" y="290391"/>
                </a:lnTo>
                <a:lnTo>
                  <a:pt x="96070" y="192412"/>
                </a:lnTo>
                <a:close/>
              </a:path>
              <a:path w="123189" h="297179">
                <a:moveTo>
                  <a:pt x="63303" y="72969"/>
                </a:moveTo>
                <a:lnTo>
                  <a:pt x="36965" y="72969"/>
                </a:lnTo>
                <a:lnTo>
                  <a:pt x="51415" y="125647"/>
                </a:lnTo>
                <a:lnTo>
                  <a:pt x="75911" y="118926"/>
                </a:lnTo>
                <a:lnTo>
                  <a:pt x="63303" y="72969"/>
                </a:lnTo>
                <a:close/>
              </a:path>
              <a:path w="123189" h="297179">
                <a:moveTo>
                  <a:pt x="30116" y="0"/>
                </a:moveTo>
                <a:lnTo>
                  <a:pt x="0" y="113060"/>
                </a:lnTo>
                <a:lnTo>
                  <a:pt x="4030" y="120018"/>
                </a:lnTo>
                <a:lnTo>
                  <a:pt x="17586" y="123629"/>
                </a:lnTo>
                <a:lnTo>
                  <a:pt x="24545" y="119598"/>
                </a:lnTo>
                <a:lnTo>
                  <a:pt x="36965" y="72969"/>
                </a:lnTo>
                <a:lnTo>
                  <a:pt x="63303" y="72969"/>
                </a:lnTo>
                <a:lnTo>
                  <a:pt x="61460" y="66249"/>
                </a:lnTo>
                <a:lnTo>
                  <a:pt x="97761" y="66249"/>
                </a:lnTo>
                <a:lnTo>
                  <a:pt x="30116" y="0"/>
                </a:lnTo>
                <a:close/>
              </a:path>
              <a:path w="123189" h="297179">
                <a:moveTo>
                  <a:pt x="97761" y="66249"/>
                </a:moveTo>
                <a:lnTo>
                  <a:pt x="61460" y="66249"/>
                </a:lnTo>
                <a:lnTo>
                  <a:pt x="95935" y="100013"/>
                </a:lnTo>
                <a:lnTo>
                  <a:pt x="103976" y="99929"/>
                </a:lnTo>
                <a:lnTo>
                  <a:pt x="113792" y="89908"/>
                </a:lnTo>
                <a:lnTo>
                  <a:pt x="113708" y="81866"/>
                </a:lnTo>
                <a:lnTo>
                  <a:pt x="97761" y="66249"/>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40" name="object 40"/>
          <p:cNvSpPr/>
          <p:nvPr/>
        </p:nvSpPr>
        <p:spPr>
          <a:xfrm>
            <a:off x="2015067" y="2686755"/>
            <a:ext cx="423333" cy="767644"/>
          </a:xfrm>
          <a:prstGeom prst="rect">
            <a:avLst/>
          </a:prstGeom>
          <a:blipFill>
            <a:blip r:embed="rId21"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1" name="object 41"/>
          <p:cNvSpPr/>
          <p:nvPr/>
        </p:nvSpPr>
        <p:spPr>
          <a:xfrm>
            <a:off x="2182327" y="2870606"/>
            <a:ext cx="160019" cy="397933"/>
          </a:xfrm>
          <a:custGeom>
            <a:avLst/>
            <a:gdLst/>
            <a:ahLst/>
            <a:cxnLst/>
            <a:rect l="l" t="t" r="r" b="b"/>
            <a:pathLst>
              <a:path w="120014" h="298450">
                <a:moveTo>
                  <a:pt x="94568" y="193612"/>
                </a:moveTo>
                <a:lnTo>
                  <a:pt x="69951" y="199872"/>
                </a:lnTo>
                <a:lnTo>
                  <a:pt x="94992" y="298338"/>
                </a:lnTo>
                <a:lnTo>
                  <a:pt x="119609" y="292078"/>
                </a:lnTo>
                <a:lnTo>
                  <a:pt x="94568" y="193612"/>
                </a:lnTo>
                <a:close/>
              </a:path>
              <a:path w="120014" h="298450">
                <a:moveTo>
                  <a:pt x="63915" y="73084"/>
                </a:moveTo>
                <a:lnTo>
                  <a:pt x="37707" y="73084"/>
                </a:lnTo>
                <a:lnTo>
                  <a:pt x="51170" y="126023"/>
                </a:lnTo>
                <a:lnTo>
                  <a:pt x="75787" y="119763"/>
                </a:lnTo>
                <a:lnTo>
                  <a:pt x="63915" y="73084"/>
                </a:lnTo>
                <a:close/>
              </a:path>
              <a:path w="120014" h="298450">
                <a:moveTo>
                  <a:pt x="32226" y="0"/>
                </a:moveTo>
                <a:lnTo>
                  <a:pt x="0" y="112477"/>
                </a:lnTo>
                <a:lnTo>
                  <a:pt x="3898" y="119509"/>
                </a:lnTo>
                <a:lnTo>
                  <a:pt x="17385" y="123372"/>
                </a:lnTo>
                <a:lnTo>
                  <a:pt x="24417" y="119472"/>
                </a:lnTo>
                <a:lnTo>
                  <a:pt x="37707" y="73084"/>
                </a:lnTo>
                <a:lnTo>
                  <a:pt x="63915" y="73084"/>
                </a:lnTo>
                <a:lnTo>
                  <a:pt x="62323" y="66824"/>
                </a:lnTo>
                <a:lnTo>
                  <a:pt x="97952" y="66824"/>
                </a:lnTo>
                <a:lnTo>
                  <a:pt x="32226" y="0"/>
                </a:lnTo>
                <a:close/>
              </a:path>
              <a:path w="120014" h="298450">
                <a:moveTo>
                  <a:pt x="97952" y="66824"/>
                </a:moveTo>
                <a:lnTo>
                  <a:pt x="62323" y="66824"/>
                </a:lnTo>
                <a:lnTo>
                  <a:pt x="96161" y="101227"/>
                </a:lnTo>
                <a:lnTo>
                  <a:pt x="104202" y="101293"/>
                </a:lnTo>
                <a:lnTo>
                  <a:pt x="114203" y="91457"/>
                </a:lnTo>
                <a:lnTo>
                  <a:pt x="114270" y="83416"/>
                </a:lnTo>
                <a:lnTo>
                  <a:pt x="97952" y="66824"/>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42" name="object 42"/>
          <p:cNvSpPr txBox="1"/>
          <p:nvPr/>
        </p:nvSpPr>
        <p:spPr>
          <a:xfrm>
            <a:off x="1723423" y="4250636"/>
            <a:ext cx="727287" cy="327439"/>
          </a:xfrm>
          <a:prstGeom prst="rect">
            <a:avLst/>
          </a:prstGeom>
        </p:spPr>
        <p:txBody>
          <a:bodyPr vert="horz" wrap="square" lIns="0" tIns="19472" rIns="0" bIns="0" rtlCol="0">
            <a:spAutoFit/>
          </a:bodyPr>
          <a:lstStyle/>
          <a:p>
            <a:pPr marL="16933" marR="6773" defTabSz="1219170">
              <a:spcBef>
                <a:spcPts val="152"/>
              </a:spcBef>
            </a:pPr>
            <a:r>
              <a:rPr sz="1000" spc="-13" dirty="0">
                <a:solidFill>
                  <a:srgbClr val="002060"/>
                </a:solidFill>
                <a:latin typeface="Times New Roman"/>
                <a:cs typeface="Times New Roman"/>
              </a:rPr>
              <a:t>D</a:t>
            </a:r>
            <a:r>
              <a:rPr sz="1000" dirty="0">
                <a:solidFill>
                  <a:srgbClr val="002060"/>
                </a:solidFill>
                <a:latin typeface="Times New Roman"/>
                <a:cs typeface="Times New Roman"/>
              </a:rPr>
              <a:t>e</a:t>
            </a:r>
            <a:r>
              <a:rPr sz="1000" spc="-13" dirty="0">
                <a:solidFill>
                  <a:srgbClr val="002060"/>
                </a:solidFill>
                <a:latin typeface="Times New Roman"/>
                <a:cs typeface="Times New Roman"/>
              </a:rPr>
              <a:t>s</a:t>
            </a:r>
            <a:r>
              <a:rPr sz="1000" spc="-7" dirty="0">
                <a:solidFill>
                  <a:srgbClr val="002060"/>
                </a:solidFill>
                <a:latin typeface="Times New Roman"/>
                <a:cs typeface="Times New Roman"/>
              </a:rPr>
              <a:t>ign-ph</a:t>
            </a:r>
            <a:r>
              <a:rPr sz="1000" dirty="0">
                <a:solidFill>
                  <a:srgbClr val="002060"/>
                </a:solidFill>
                <a:latin typeface="Times New Roman"/>
                <a:cs typeface="Times New Roman"/>
              </a:rPr>
              <a:t>a</a:t>
            </a:r>
            <a:r>
              <a:rPr sz="1000" spc="-13" dirty="0">
                <a:solidFill>
                  <a:srgbClr val="002060"/>
                </a:solidFill>
                <a:latin typeface="Times New Roman"/>
                <a:cs typeface="Times New Roman"/>
              </a:rPr>
              <a:t>s</a:t>
            </a:r>
            <a:r>
              <a:rPr sz="1000" spc="7" dirty="0">
                <a:solidFill>
                  <a:srgbClr val="002060"/>
                </a:solidFill>
                <a:latin typeface="Times New Roman"/>
                <a:cs typeface="Times New Roman"/>
              </a:rPr>
              <a:t>e  </a:t>
            </a:r>
            <a:r>
              <a:rPr sz="1000" spc="-7" dirty="0">
                <a:solidFill>
                  <a:srgbClr val="002060"/>
                </a:solidFill>
                <a:latin typeface="Times New Roman"/>
                <a:cs typeface="Times New Roman"/>
              </a:rPr>
              <a:t>verification</a:t>
            </a:r>
            <a:endParaRPr sz="1000">
              <a:solidFill>
                <a:prstClr val="black"/>
              </a:solidFill>
              <a:latin typeface="Times New Roman"/>
              <a:cs typeface="Times New Roman"/>
            </a:endParaRPr>
          </a:p>
        </p:txBody>
      </p:sp>
      <p:sp>
        <p:nvSpPr>
          <p:cNvPr id="43" name="object 43"/>
          <p:cNvSpPr txBox="1"/>
          <p:nvPr/>
        </p:nvSpPr>
        <p:spPr>
          <a:xfrm>
            <a:off x="1423275" y="2917945"/>
            <a:ext cx="727287" cy="327439"/>
          </a:xfrm>
          <a:prstGeom prst="rect">
            <a:avLst/>
          </a:prstGeom>
        </p:spPr>
        <p:txBody>
          <a:bodyPr vert="horz" wrap="square" lIns="0" tIns="19472" rIns="0" bIns="0" rtlCol="0">
            <a:spAutoFit/>
          </a:bodyPr>
          <a:lstStyle/>
          <a:p>
            <a:pPr marL="16933" marR="6773" defTabSz="1219170">
              <a:spcBef>
                <a:spcPts val="152"/>
              </a:spcBef>
            </a:pPr>
            <a:r>
              <a:rPr sz="1000" spc="-13" dirty="0">
                <a:solidFill>
                  <a:srgbClr val="002060"/>
                </a:solidFill>
                <a:latin typeface="Times New Roman"/>
                <a:cs typeface="Times New Roman"/>
              </a:rPr>
              <a:t>D</a:t>
            </a:r>
            <a:r>
              <a:rPr sz="1000" dirty="0">
                <a:solidFill>
                  <a:srgbClr val="002060"/>
                </a:solidFill>
                <a:latin typeface="Times New Roman"/>
                <a:cs typeface="Times New Roman"/>
              </a:rPr>
              <a:t>e</a:t>
            </a:r>
            <a:r>
              <a:rPr sz="1000" spc="-13" dirty="0">
                <a:solidFill>
                  <a:srgbClr val="002060"/>
                </a:solidFill>
                <a:latin typeface="Times New Roman"/>
                <a:cs typeface="Times New Roman"/>
              </a:rPr>
              <a:t>s</a:t>
            </a:r>
            <a:r>
              <a:rPr sz="1000" spc="-7" dirty="0">
                <a:solidFill>
                  <a:srgbClr val="002060"/>
                </a:solidFill>
                <a:latin typeface="Times New Roman"/>
                <a:cs typeface="Times New Roman"/>
              </a:rPr>
              <a:t>ign-ph</a:t>
            </a:r>
            <a:r>
              <a:rPr sz="1000" dirty="0">
                <a:solidFill>
                  <a:srgbClr val="002060"/>
                </a:solidFill>
                <a:latin typeface="Times New Roman"/>
                <a:cs typeface="Times New Roman"/>
              </a:rPr>
              <a:t>a</a:t>
            </a:r>
            <a:r>
              <a:rPr sz="1000" spc="-13" dirty="0">
                <a:solidFill>
                  <a:srgbClr val="002060"/>
                </a:solidFill>
                <a:latin typeface="Times New Roman"/>
                <a:cs typeface="Times New Roman"/>
              </a:rPr>
              <a:t>s</a:t>
            </a:r>
            <a:r>
              <a:rPr sz="1000" spc="7" dirty="0">
                <a:solidFill>
                  <a:srgbClr val="002060"/>
                </a:solidFill>
                <a:latin typeface="Times New Roman"/>
                <a:cs typeface="Times New Roman"/>
              </a:rPr>
              <a:t>e  </a:t>
            </a:r>
            <a:r>
              <a:rPr sz="1000" spc="-7" dirty="0">
                <a:solidFill>
                  <a:srgbClr val="002060"/>
                </a:solidFill>
                <a:latin typeface="Times New Roman"/>
                <a:cs typeface="Times New Roman"/>
              </a:rPr>
              <a:t>verification</a:t>
            </a:r>
            <a:endParaRPr sz="1000">
              <a:solidFill>
                <a:prstClr val="black"/>
              </a:solidFill>
              <a:latin typeface="Times New Roman"/>
              <a:cs typeface="Times New Roman"/>
            </a:endParaRPr>
          </a:p>
        </p:txBody>
      </p:sp>
      <p:sp>
        <p:nvSpPr>
          <p:cNvPr id="44" name="object 44"/>
          <p:cNvSpPr/>
          <p:nvPr/>
        </p:nvSpPr>
        <p:spPr>
          <a:xfrm>
            <a:off x="2985910" y="2246489"/>
            <a:ext cx="2178756" cy="428977"/>
          </a:xfrm>
          <a:prstGeom prst="rect">
            <a:avLst/>
          </a:prstGeom>
          <a:blipFill>
            <a:blip r:embed="rId2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5" name="object 45"/>
          <p:cNvSpPr/>
          <p:nvPr/>
        </p:nvSpPr>
        <p:spPr>
          <a:xfrm>
            <a:off x="3197429" y="2357896"/>
            <a:ext cx="1908387" cy="155785"/>
          </a:xfrm>
          <a:custGeom>
            <a:avLst/>
            <a:gdLst/>
            <a:ahLst/>
            <a:cxnLst/>
            <a:rect l="l" t="t" r="r" b="b"/>
            <a:pathLst>
              <a:path w="1431289" h="116839">
                <a:moveTo>
                  <a:pt x="104687" y="0"/>
                </a:moveTo>
                <a:lnTo>
                  <a:pt x="98141" y="842"/>
                </a:lnTo>
                <a:lnTo>
                  <a:pt x="96519" y="1376"/>
                </a:lnTo>
                <a:lnTo>
                  <a:pt x="0" y="57680"/>
                </a:lnTo>
                <a:lnTo>
                  <a:pt x="101064" y="116634"/>
                </a:lnTo>
                <a:lnTo>
                  <a:pt x="108840" y="114588"/>
                </a:lnTo>
                <a:lnTo>
                  <a:pt x="115909" y="102471"/>
                </a:lnTo>
                <a:lnTo>
                  <a:pt x="113861" y="94693"/>
                </a:lnTo>
                <a:lnTo>
                  <a:pt x="72180" y="70380"/>
                </a:lnTo>
                <a:lnTo>
                  <a:pt x="1430862" y="70379"/>
                </a:lnTo>
                <a:lnTo>
                  <a:pt x="1430862" y="44980"/>
                </a:lnTo>
                <a:lnTo>
                  <a:pt x="72180" y="44980"/>
                </a:lnTo>
                <a:lnTo>
                  <a:pt x="113861" y="20665"/>
                </a:lnTo>
                <a:lnTo>
                  <a:pt x="115909" y="12889"/>
                </a:lnTo>
                <a:lnTo>
                  <a:pt x="109724" y="2287"/>
                </a:lnTo>
                <a:lnTo>
                  <a:pt x="104687" y="0"/>
                </a:lnTo>
                <a:close/>
              </a:path>
              <a:path w="1431289" h="116839">
                <a:moveTo>
                  <a:pt x="1430862" y="44979"/>
                </a:moveTo>
                <a:lnTo>
                  <a:pt x="72180" y="44980"/>
                </a:lnTo>
                <a:lnTo>
                  <a:pt x="1430862" y="4498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46" name="object 46"/>
          <p:cNvSpPr/>
          <p:nvPr/>
        </p:nvSpPr>
        <p:spPr>
          <a:xfrm>
            <a:off x="3324577" y="3601156"/>
            <a:ext cx="1580444" cy="428977"/>
          </a:xfrm>
          <a:prstGeom prst="rect">
            <a:avLst/>
          </a:prstGeom>
          <a:blipFill>
            <a:blip r:embed="rId2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7" name="object 47"/>
          <p:cNvSpPr/>
          <p:nvPr/>
        </p:nvSpPr>
        <p:spPr>
          <a:xfrm>
            <a:off x="3535377" y="3712205"/>
            <a:ext cx="1305559" cy="155785"/>
          </a:xfrm>
          <a:custGeom>
            <a:avLst/>
            <a:gdLst/>
            <a:ahLst/>
            <a:cxnLst/>
            <a:rect l="l" t="t" r="r" b="b"/>
            <a:pathLst>
              <a:path w="979170" h="116839">
                <a:moveTo>
                  <a:pt x="104686" y="0"/>
                </a:moveTo>
                <a:lnTo>
                  <a:pt x="98141" y="842"/>
                </a:lnTo>
                <a:lnTo>
                  <a:pt x="96519" y="1376"/>
                </a:lnTo>
                <a:lnTo>
                  <a:pt x="0" y="57680"/>
                </a:lnTo>
                <a:lnTo>
                  <a:pt x="101064" y="116634"/>
                </a:lnTo>
                <a:lnTo>
                  <a:pt x="108840" y="114588"/>
                </a:lnTo>
                <a:lnTo>
                  <a:pt x="115909" y="102471"/>
                </a:lnTo>
                <a:lnTo>
                  <a:pt x="113861" y="94693"/>
                </a:lnTo>
                <a:lnTo>
                  <a:pt x="72180" y="70380"/>
                </a:lnTo>
                <a:lnTo>
                  <a:pt x="978678" y="70379"/>
                </a:lnTo>
                <a:lnTo>
                  <a:pt x="978678" y="44980"/>
                </a:lnTo>
                <a:lnTo>
                  <a:pt x="72180" y="44980"/>
                </a:lnTo>
                <a:lnTo>
                  <a:pt x="113861" y="20665"/>
                </a:lnTo>
                <a:lnTo>
                  <a:pt x="115907" y="12889"/>
                </a:lnTo>
                <a:lnTo>
                  <a:pt x="109724" y="2287"/>
                </a:lnTo>
                <a:lnTo>
                  <a:pt x="104686" y="0"/>
                </a:lnTo>
                <a:close/>
              </a:path>
              <a:path w="979170" h="116839">
                <a:moveTo>
                  <a:pt x="978678" y="44979"/>
                </a:moveTo>
                <a:lnTo>
                  <a:pt x="72180" y="44980"/>
                </a:lnTo>
                <a:lnTo>
                  <a:pt x="978678" y="4498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48" name="object 48"/>
          <p:cNvSpPr/>
          <p:nvPr/>
        </p:nvSpPr>
        <p:spPr>
          <a:xfrm>
            <a:off x="3651957" y="4916312"/>
            <a:ext cx="970844" cy="428977"/>
          </a:xfrm>
          <a:prstGeom prst="rect">
            <a:avLst/>
          </a:prstGeom>
          <a:blipFill>
            <a:blip r:embed="rId2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9" name="object 49"/>
          <p:cNvSpPr/>
          <p:nvPr/>
        </p:nvSpPr>
        <p:spPr>
          <a:xfrm>
            <a:off x="3863260" y="5027976"/>
            <a:ext cx="695112" cy="155785"/>
          </a:xfrm>
          <a:custGeom>
            <a:avLst/>
            <a:gdLst/>
            <a:ahLst/>
            <a:cxnLst/>
            <a:rect l="l" t="t" r="r" b="b"/>
            <a:pathLst>
              <a:path w="521335" h="116839">
                <a:moveTo>
                  <a:pt x="104687" y="0"/>
                </a:moveTo>
                <a:lnTo>
                  <a:pt x="98141" y="842"/>
                </a:lnTo>
                <a:lnTo>
                  <a:pt x="96519" y="1376"/>
                </a:lnTo>
                <a:lnTo>
                  <a:pt x="0" y="57679"/>
                </a:lnTo>
                <a:lnTo>
                  <a:pt x="101064" y="116634"/>
                </a:lnTo>
                <a:lnTo>
                  <a:pt x="108840" y="114587"/>
                </a:lnTo>
                <a:lnTo>
                  <a:pt x="115909" y="102469"/>
                </a:lnTo>
                <a:lnTo>
                  <a:pt x="113863" y="94693"/>
                </a:lnTo>
                <a:lnTo>
                  <a:pt x="72181" y="70379"/>
                </a:lnTo>
                <a:lnTo>
                  <a:pt x="521270" y="70379"/>
                </a:lnTo>
                <a:lnTo>
                  <a:pt x="521270" y="44979"/>
                </a:lnTo>
                <a:lnTo>
                  <a:pt x="72180" y="44979"/>
                </a:lnTo>
                <a:lnTo>
                  <a:pt x="113861" y="20665"/>
                </a:lnTo>
                <a:lnTo>
                  <a:pt x="115909" y="12889"/>
                </a:lnTo>
                <a:lnTo>
                  <a:pt x="109724" y="2287"/>
                </a:lnTo>
                <a:lnTo>
                  <a:pt x="104687" y="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50" name="object 50"/>
          <p:cNvSpPr txBox="1"/>
          <p:nvPr/>
        </p:nvSpPr>
        <p:spPr>
          <a:xfrm>
            <a:off x="3525411" y="5834031"/>
            <a:ext cx="812800" cy="235106"/>
          </a:xfrm>
          <a:prstGeom prst="rect">
            <a:avLst/>
          </a:prstGeom>
        </p:spPr>
        <p:txBody>
          <a:bodyPr vert="horz" wrap="square" lIns="0" tIns="19472" rIns="0" bIns="0" rtlCol="0">
            <a:spAutoFit/>
          </a:bodyPr>
          <a:lstStyle/>
          <a:p>
            <a:pPr marL="16933" defTabSz="1219170">
              <a:spcBef>
                <a:spcPts val="152"/>
              </a:spcBef>
            </a:pPr>
            <a:r>
              <a:rPr sz="1400" dirty="0">
                <a:solidFill>
                  <a:srgbClr val="002060"/>
                </a:solidFill>
                <a:latin typeface="Times New Roman"/>
                <a:cs typeface="Times New Roman"/>
              </a:rPr>
              <a:t>ISO</a:t>
            </a:r>
            <a:r>
              <a:rPr sz="1400" spc="-100" dirty="0">
                <a:solidFill>
                  <a:srgbClr val="002060"/>
                </a:solidFill>
                <a:latin typeface="Times New Roman"/>
                <a:cs typeface="Times New Roman"/>
              </a:rPr>
              <a:t> </a:t>
            </a:r>
            <a:r>
              <a:rPr sz="1400" dirty="0">
                <a:solidFill>
                  <a:srgbClr val="002060"/>
                </a:solidFill>
                <a:latin typeface="Times New Roman"/>
                <a:cs typeface="Times New Roman"/>
              </a:rPr>
              <a:t>26262</a:t>
            </a:r>
            <a:endParaRPr sz="1400">
              <a:solidFill>
                <a:prstClr val="black"/>
              </a:solidFill>
              <a:latin typeface="Times New Roman"/>
              <a:cs typeface="Times New Roman"/>
            </a:endParaRPr>
          </a:p>
        </p:txBody>
      </p:sp>
      <p:sp>
        <p:nvSpPr>
          <p:cNvPr id="51" name="object 51"/>
          <p:cNvSpPr/>
          <p:nvPr/>
        </p:nvSpPr>
        <p:spPr>
          <a:xfrm>
            <a:off x="7411155" y="1524000"/>
            <a:ext cx="1828800" cy="1004709"/>
          </a:xfrm>
          <a:prstGeom prst="rect">
            <a:avLst/>
          </a:prstGeom>
          <a:blipFill>
            <a:blip r:embed="rId2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2" name="object 52"/>
          <p:cNvSpPr/>
          <p:nvPr/>
        </p:nvSpPr>
        <p:spPr>
          <a:xfrm>
            <a:off x="7478888" y="1732844"/>
            <a:ext cx="1727200" cy="620888"/>
          </a:xfrm>
          <a:prstGeom prst="rect">
            <a:avLst/>
          </a:prstGeom>
          <a:blipFill>
            <a:blip r:embed="rId2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3" name="object 53"/>
          <p:cNvSpPr/>
          <p:nvPr/>
        </p:nvSpPr>
        <p:spPr>
          <a:xfrm>
            <a:off x="7481299" y="1563036"/>
            <a:ext cx="1687885" cy="871763"/>
          </a:xfrm>
          <a:prstGeom prst="rect">
            <a:avLst/>
          </a:prstGeom>
          <a:blipFill>
            <a:blip r:embed="rId2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4" name="object 54"/>
          <p:cNvSpPr/>
          <p:nvPr/>
        </p:nvSpPr>
        <p:spPr>
          <a:xfrm>
            <a:off x="7481299" y="1563036"/>
            <a:ext cx="1688253" cy="872067"/>
          </a:xfrm>
          <a:custGeom>
            <a:avLst/>
            <a:gdLst/>
            <a:ahLst/>
            <a:cxnLst/>
            <a:rect l="l" t="t" r="r" b="b"/>
            <a:pathLst>
              <a:path w="1266190"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55" name="object 55"/>
          <p:cNvSpPr txBox="1"/>
          <p:nvPr/>
        </p:nvSpPr>
        <p:spPr>
          <a:xfrm>
            <a:off x="7616159" y="1793432"/>
            <a:ext cx="1419013" cy="383011"/>
          </a:xfrm>
          <a:prstGeom prst="rect">
            <a:avLst/>
          </a:prstGeom>
        </p:spPr>
        <p:txBody>
          <a:bodyPr vert="horz" wrap="square" lIns="0" tIns="23707" rIns="0" bIns="0" rtlCol="0">
            <a:spAutoFit/>
          </a:bodyPr>
          <a:lstStyle/>
          <a:p>
            <a:pPr marL="114297" marR="6773" indent="-97364" defTabSz="1219170">
              <a:lnSpc>
                <a:spcPts val="1427"/>
              </a:lnSpc>
              <a:spcBef>
                <a:spcPts val="187"/>
              </a:spcBef>
            </a:pPr>
            <a:r>
              <a:rPr sz="1200" b="1" spc="-7" dirty="0">
                <a:solidFill>
                  <a:srgbClr val="002060"/>
                </a:solidFill>
                <a:latin typeface="Times New Roman"/>
                <a:cs typeface="Times New Roman"/>
              </a:rPr>
              <a:t>Summary</a:t>
            </a:r>
            <a:r>
              <a:rPr sz="1200" b="1" spc="-47" dirty="0">
                <a:solidFill>
                  <a:srgbClr val="002060"/>
                </a:solidFill>
                <a:latin typeface="Times New Roman"/>
                <a:cs typeface="Times New Roman"/>
              </a:rPr>
              <a:t> </a:t>
            </a:r>
            <a:r>
              <a:rPr sz="1200" b="1" spc="-7" dirty="0">
                <a:solidFill>
                  <a:srgbClr val="002060"/>
                </a:solidFill>
                <a:latin typeface="Times New Roman"/>
                <a:cs typeface="Times New Roman"/>
              </a:rPr>
              <a:t>Functional  Safety</a:t>
            </a:r>
            <a:r>
              <a:rPr sz="1200" b="1" spc="-20" dirty="0">
                <a:solidFill>
                  <a:srgbClr val="002060"/>
                </a:solidFill>
                <a:latin typeface="Times New Roman"/>
                <a:cs typeface="Times New Roman"/>
              </a:rPr>
              <a:t> </a:t>
            </a:r>
            <a:r>
              <a:rPr sz="1200" b="1" u="sng" spc="-7" dirty="0">
                <a:solidFill>
                  <a:srgbClr val="002060"/>
                </a:solidFill>
                <a:uFill>
                  <a:solidFill>
                    <a:srgbClr val="69D925"/>
                  </a:solidFill>
                </a:uFill>
                <a:latin typeface="Times New Roman"/>
                <a:cs typeface="Times New Roman"/>
              </a:rPr>
              <a:t>Assessment</a:t>
            </a:r>
            <a:endParaRPr sz="1200">
              <a:solidFill>
                <a:prstClr val="black"/>
              </a:solidFill>
              <a:latin typeface="Times New Roman"/>
              <a:cs typeface="Times New Roman"/>
            </a:endParaRPr>
          </a:p>
        </p:txBody>
      </p:sp>
      <p:sp>
        <p:nvSpPr>
          <p:cNvPr id="56" name="object 56"/>
          <p:cNvSpPr/>
          <p:nvPr/>
        </p:nvSpPr>
        <p:spPr>
          <a:xfrm>
            <a:off x="6722534" y="1811867"/>
            <a:ext cx="970844" cy="626533"/>
          </a:xfrm>
          <a:prstGeom prst="rect">
            <a:avLst/>
          </a:prstGeom>
          <a:blipFill>
            <a:blip r:embed="rId2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7" name="object 57"/>
          <p:cNvSpPr/>
          <p:nvPr/>
        </p:nvSpPr>
        <p:spPr>
          <a:xfrm>
            <a:off x="6785660" y="1987800"/>
            <a:ext cx="695960" cy="364913"/>
          </a:xfrm>
          <a:custGeom>
            <a:avLst/>
            <a:gdLst/>
            <a:ahLst/>
            <a:cxnLst/>
            <a:rect l="l" t="t" r="r" b="b"/>
            <a:pathLst>
              <a:path w="521970" h="273685">
                <a:moveTo>
                  <a:pt x="405074" y="0"/>
                </a:moveTo>
                <a:lnTo>
                  <a:pt x="398999" y="5266"/>
                </a:lnTo>
                <a:lnTo>
                  <a:pt x="398002" y="19259"/>
                </a:lnTo>
                <a:lnTo>
                  <a:pt x="403269" y="25335"/>
                </a:lnTo>
                <a:lnTo>
                  <a:pt x="451402" y="28764"/>
                </a:lnTo>
                <a:lnTo>
                  <a:pt x="0" y="250700"/>
                </a:lnTo>
                <a:lnTo>
                  <a:pt x="11206" y="273494"/>
                </a:lnTo>
                <a:lnTo>
                  <a:pt x="462608" y="51558"/>
                </a:lnTo>
                <a:lnTo>
                  <a:pt x="493091" y="51558"/>
                </a:lnTo>
                <a:lnTo>
                  <a:pt x="521782" y="8313"/>
                </a:lnTo>
                <a:lnTo>
                  <a:pt x="405074" y="0"/>
                </a:lnTo>
                <a:close/>
              </a:path>
              <a:path w="521970" h="273685">
                <a:moveTo>
                  <a:pt x="493091" y="51558"/>
                </a:moveTo>
                <a:lnTo>
                  <a:pt x="462608" y="51558"/>
                </a:lnTo>
                <a:lnTo>
                  <a:pt x="435932" y="91768"/>
                </a:lnTo>
                <a:lnTo>
                  <a:pt x="437526" y="99649"/>
                </a:lnTo>
                <a:lnTo>
                  <a:pt x="449216" y="107405"/>
                </a:lnTo>
                <a:lnTo>
                  <a:pt x="457098" y="105810"/>
                </a:lnTo>
                <a:lnTo>
                  <a:pt x="493091" y="51558"/>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58" name="object 58"/>
          <p:cNvSpPr/>
          <p:nvPr/>
        </p:nvSpPr>
        <p:spPr>
          <a:xfrm>
            <a:off x="5469468" y="4041421"/>
            <a:ext cx="428977" cy="722488"/>
          </a:xfrm>
          <a:prstGeom prst="rect">
            <a:avLst/>
          </a:prstGeom>
          <a:blipFill>
            <a:blip r:embed="rId29"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9" name="object 59"/>
          <p:cNvSpPr/>
          <p:nvPr/>
        </p:nvSpPr>
        <p:spPr>
          <a:xfrm>
            <a:off x="5533282" y="4224918"/>
            <a:ext cx="187113" cy="449580"/>
          </a:xfrm>
          <a:custGeom>
            <a:avLst/>
            <a:gdLst/>
            <a:ahLst/>
            <a:cxnLst/>
            <a:rect l="l" t="t" r="r" b="b"/>
            <a:pathLst>
              <a:path w="140335" h="337185">
                <a:moveTo>
                  <a:pt x="128770" y="65382"/>
                </a:moveTo>
                <a:lnTo>
                  <a:pt x="80111" y="65382"/>
                </a:lnTo>
                <a:lnTo>
                  <a:pt x="0" y="329374"/>
                </a:lnTo>
                <a:lnTo>
                  <a:pt x="24305" y="336749"/>
                </a:lnTo>
                <a:lnTo>
                  <a:pt x="104416" y="72758"/>
                </a:lnTo>
                <a:lnTo>
                  <a:pt x="130524" y="72758"/>
                </a:lnTo>
                <a:lnTo>
                  <a:pt x="128770" y="65382"/>
                </a:lnTo>
                <a:close/>
              </a:path>
              <a:path w="140335" h="337185">
                <a:moveTo>
                  <a:pt x="130524" y="72758"/>
                </a:moveTo>
                <a:lnTo>
                  <a:pt x="104416" y="72758"/>
                </a:lnTo>
                <a:lnTo>
                  <a:pt x="115580" y="119703"/>
                </a:lnTo>
                <a:lnTo>
                  <a:pt x="122426" y="123920"/>
                </a:lnTo>
                <a:lnTo>
                  <a:pt x="136074" y="120675"/>
                </a:lnTo>
                <a:lnTo>
                  <a:pt x="140290" y="113828"/>
                </a:lnTo>
                <a:lnTo>
                  <a:pt x="130524" y="72758"/>
                </a:lnTo>
                <a:close/>
              </a:path>
              <a:path w="140335" h="337185">
                <a:moveTo>
                  <a:pt x="113224" y="0"/>
                </a:moveTo>
                <a:lnTo>
                  <a:pt x="27463" y="79589"/>
                </a:lnTo>
                <a:lnTo>
                  <a:pt x="27162" y="87624"/>
                </a:lnTo>
                <a:lnTo>
                  <a:pt x="36705" y="97908"/>
                </a:lnTo>
                <a:lnTo>
                  <a:pt x="44740" y="98207"/>
                </a:lnTo>
                <a:lnTo>
                  <a:pt x="80111" y="65382"/>
                </a:lnTo>
                <a:lnTo>
                  <a:pt x="128770" y="65382"/>
                </a:lnTo>
                <a:lnTo>
                  <a:pt x="113224" y="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60" name="object 60"/>
          <p:cNvSpPr/>
          <p:nvPr/>
        </p:nvSpPr>
        <p:spPr>
          <a:xfrm>
            <a:off x="5706533" y="2686755"/>
            <a:ext cx="457200" cy="722488"/>
          </a:xfrm>
          <a:prstGeom prst="rect">
            <a:avLst/>
          </a:prstGeom>
          <a:blipFill>
            <a:blip r:embed="rId30"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1" name="object 61"/>
          <p:cNvSpPr/>
          <p:nvPr/>
        </p:nvSpPr>
        <p:spPr>
          <a:xfrm>
            <a:off x="5767683" y="2870609"/>
            <a:ext cx="208280" cy="450427"/>
          </a:xfrm>
          <a:custGeom>
            <a:avLst/>
            <a:gdLst/>
            <a:ahLst/>
            <a:cxnLst/>
            <a:rect l="l" t="t" r="r" b="b"/>
            <a:pathLst>
              <a:path w="156210" h="337819">
                <a:moveTo>
                  <a:pt x="147062" y="63188"/>
                </a:moveTo>
                <a:lnTo>
                  <a:pt x="99021" y="63188"/>
                </a:lnTo>
                <a:lnTo>
                  <a:pt x="0" y="328621"/>
                </a:lnTo>
                <a:lnTo>
                  <a:pt x="23797" y="337499"/>
                </a:lnTo>
                <a:lnTo>
                  <a:pt x="122819" y="72067"/>
                </a:lnTo>
                <a:lnTo>
                  <a:pt x="148596" y="72067"/>
                </a:lnTo>
                <a:lnTo>
                  <a:pt x="147062" y="63188"/>
                </a:lnTo>
                <a:close/>
              </a:path>
              <a:path w="156210" h="337819">
                <a:moveTo>
                  <a:pt x="148596" y="72067"/>
                </a:moveTo>
                <a:lnTo>
                  <a:pt x="122819" y="72067"/>
                </a:lnTo>
                <a:lnTo>
                  <a:pt x="131030" y="119617"/>
                </a:lnTo>
                <a:lnTo>
                  <a:pt x="137601" y="124252"/>
                </a:lnTo>
                <a:lnTo>
                  <a:pt x="151425" y="121866"/>
                </a:lnTo>
                <a:lnTo>
                  <a:pt x="156061" y="115295"/>
                </a:lnTo>
                <a:lnTo>
                  <a:pt x="148596" y="72067"/>
                </a:lnTo>
                <a:close/>
              </a:path>
              <a:path w="156210" h="337819">
                <a:moveTo>
                  <a:pt x="136150" y="0"/>
                </a:moveTo>
                <a:lnTo>
                  <a:pt x="45589" y="74082"/>
                </a:lnTo>
                <a:lnTo>
                  <a:pt x="44789" y="82083"/>
                </a:lnTo>
                <a:lnTo>
                  <a:pt x="53671" y="92942"/>
                </a:lnTo>
                <a:lnTo>
                  <a:pt x="61672" y="93742"/>
                </a:lnTo>
                <a:lnTo>
                  <a:pt x="99021" y="63188"/>
                </a:lnTo>
                <a:lnTo>
                  <a:pt x="147062" y="63188"/>
                </a:lnTo>
                <a:lnTo>
                  <a:pt x="136150" y="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63" name="object 63"/>
          <p:cNvSpPr/>
          <p:nvPr/>
        </p:nvSpPr>
        <p:spPr>
          <a:xfrm>
            <a:off x="6204348" y="2502480"/>
            <a:ext cx="143369" cy="112645"/>
          </a:xfrm>
          <a:prstGeom prst="rect">
            <a:avLst/>
          </a:prstGeom>
          <a:blipFill>
            <a:blip r:embed="rId31"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5" name="object 65"/>
          <p:cNvSpPr txBox="1"/>
          <p:nvPr/>
        </p:nvSpPr>
        <p:spPr>
          <a:xfrm>
            <a:off x="8201378" y="3483461"/>
            <a:ext cx="3454400" cy="2734958"/>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Distinction</a:t>
            </a:r>
            <a:r>
              <a:rPr sz="1333" spc="-7" dirty="0" smtClean="0">
                <a:solidFill>
                  <a:prstClr val="black"/>
                </a:solidFill>
                <a:latin typeface="Arial"/>
                <a:cs typeface="Arial"/>
              </a:rPr>
              <a:t> </a:t>
            </a:r>
            <a:r>
              <a:rPr sz="1333" dirty="0">
                <a:solidFill>
                  <a:prstClr val="black"/>
                </a:solidFill>
                <a:latin typeface="Arial"/>
                <a:cs typeface="Arial"/>
              </a:rPr>
              <a:t>between: </a:t>
            </a:r>
          </a:p>
          <a:p>
            <a:pPr marL="33866" marR="23706" defTabSz="1219170"/>
            <a:r>
              <a:rPr sz="1333" dirty="0">
                <a:solidFill>
                  <a:prstClr val="black"/>
                </a:solidFill>
                <a:latin typeface="Arial"/>
                <a:cs typeface="Arial"/>
              </a:rPr>
              <a:t>- Validation testing (Are we building the </a:t>
            </a:r>
            <a:r>
              <a:rPr sz="1333" dirty="0" smtClean="0">
                <a:solidFill>
                  <a:prstClr val="black"/>
                </a:solidFill>
                <a:latin typeface="Arial"/>
                <a:cs typeface="Arial"/>
              </a:rPr>
              <a:t>right</a:t>
            </a:r>
            <a:r>
              <a:rPr lang="en-US" sz="1333" dirty="0" smtClean="0">
                <a:solidFill>
                  <a:prstClr val="black"/>
                </a:solidFill>
                <a:latin typeface="Arial"/>
                <a:cs typeface="Arial"/>
              </a:rPr>
              <a:t> product?)</a:t>
            </a:r>
            <a:r>
              <a:rPr sz="1333" dirty="0" err="1" smtClean="0">
                <a:solidFill>
                  <a:prstClr val="black"/>
                </a:solidFill>
                <a:latin typeface="Arial"/>
                <a:cs typeface="Arial"/>
              </a:rPr>
              <a:t>妥当性確認する</a:t>
            </a:r>
            <a:r>
              <a:rPr sz="1333" dirty="0" smtClean="0">
                <a:solidFill>
                  <a:prstClr val="black"/>
                </a:solidFill>
                <a:latin typeface="Arial"/>
                <a:cs typeface="Arial"/>
              </a:rPr>
              <a:t> </a:t>
            </a:r>
            <a:endParaRPr sz="1333" dirty="0">
              <a:solidFill>
                <a:prstClr val="black"/>
              </a:solidFill>
              <a:latin typeface="Arial"/>
              <a:cs typeface="Arial"/>
            </a:endParaRPr>
          </a:p>
          <a:p>
            <a:pPr marL="33866" marR="23706" defTabSz="1219170"/>
            <a:r>
              <a:rPr sz="1333" dirty="0">
                <a:solidFill>
                  <a:prstClr val="black"/>
                </a:solidFill>
                <a:latin typeface="Arial"/>
                <a:cs typeface="Arial"/>
              </a:rPr>
              <a:t>- ensure that the product actually </a:t>
            </a:r>
            <a:r>
              <a:rPr sz="1333" spc="7" dirty="0">
                <a:solidFill>
                  <a:prstClr val="black"/>
                </a:solidFill>
                <a:latin typeface="Arial"/>
                <a:cs typeface="Arial"/>
              </a:rPr>
              <a:t>meets </a:t>
            </a:r>
            <a:r>
              <a:rPr sz="1333" dirty="0" smtClean="0">
                <a:solidFill>
                  <a:prstClr val="black"/>
                </a:solidFill>
                <a:latin typeface="Arial"/>
                <a:cs typeface="Arial"/>
              </a:rPr>
              <a:t>the</a:t>
            </a:r>
            <a:r>
              <a:rPr lang="en-US" sz="1333" dirty="0" smtClean="0">
                <a:solidFill>
                  <a:prstClr val="black"/>
                </a:solidFill>
                <a:latin typeface="Arial"/>
                <a:cs typeface="Arial"/>
              </a:rPr>
              <a:t> user’s</a:t>
            </a:r>
            <a:r>
              <a:rPr sz="1333" dirty="0" smtClean="0">
                <a:solidFill>
                  <a:prstClr val="black"/>
                </a:solidFill>
                <a:latin typeface="Arial"/>
                <a:cs typeface="Arial"/>
              </a:rPr>
              <a:t> </a:t>
            </a:r>
            <a:r>
              <a:rPr sz="1333" spc="7" dirty="0" smtClean="0">
                <a:solidFill>
                  <a:prstClr val="black"/>
                </a:solidFill>
                <a:latin typeface="Arial"/>
                <a:cs typeface="Arial"/>
              </a:rPr>
              <a:t>needs </a:t>
            </a:r>
            <a:r>
              <a:rPr sz="1333" spc="7" dirty="0">
                <a:solidFill>
                  <a:prstClr val="black"/>
                </a:solidFill>
                <a:latin typeface="Arial"/>
                <a:cs typeface="Arial"/>
              </a:rPr>
              <a:t>and </a:t>
            </a:r>
            <a:r>
              <a:rPr sz="1333" dirty="0">
                <a:solidFill>
                  <a:prstClr val="black"/>
                </a:solidFill>
                <a:latin typeface="Arial"/>
                <a:cs typeface="Arial"/>
              </a:rPr>
              <a:t>that the specifications </a:t>
            </a:r>
            <a:r>
              <a:rPr sz="1333" spc="7" dirty="0">
                <a:solidFill>
                  <a:prstClr val="black"/>
                </a:solidFill>
                <a:latin typeface="Arial"/>
                <a:cs typeface="Arial"/>
              </a:rPr>
              <a:t>were  </a:t>
            </a:r>
            <a:r>
              <a:rPr sz="1333" dirty="0">
                <a:solidFill>
                  <a:prstClr val="black"/>
                </a:solidFill>
                <a:latin typeface="Arial"/>
                <a:cs typeface="Arial"/>
              </a:rPr>
              <a:t>correct in the first place </a:t>
            </a:r>
            <a:endParaRPr lang="en-US" sz="1333" dirty="0" smtClean="0">
              <a:solidFill>
                <a:prstClr val="black"/>
              </a:solidFill>
              <a:latin typeface="Arial"/>
              <a:cs typeface="Arial"/>
            </a:endParaRPr>
          </a:p>
          <a:p>
            <a:pPr marL="33866" marR="23706" defTabSz="1219170"/>
            <a:r>
              <a:rPr sz="1333" dirty="0" err="1" smtClean="0">
                <a:solidFill>
                  <a:prstClr val="black"/>
                </a:solidFill>
                <a:latin typeface="Arial"/>
                <a:cs typeface="Arial"/>
              </a:rPr>
              <a:t>ユーザー要望を満たせ</a:t>
            </a:r>
            <a:r>
              <a:rPr lang="ja-JP" altLang="en-US" sz="1333" dirty="0" err="1" smtClean="0">
                <a:solidFill>
                  <a:prstClr val="black"/>
                </a:solidFill>
                <a:latin typeface="Arial"/>
                <a:cs typeface="Arial"/>
              </a:rPr>
              <a:t>てい</a:t>
            </a:r>
            <a:r>
              <a:rPr sz="1333" dirty="0" err="1" smtClean="0">
                <a:solidFill>
                  <a:prstClr val="black"/>
                </a:solidFill>
                <a:latin typeface="Arial"/>
                <a:cs typeface="Arial"/>
              </a:rPr>
              <a:t>るか</a:t>
            </a:r>
            <a:endParaRPr sz="1333" dirty="0">
              <a:solidFill>
                <a:prstClr val="black"/>
              </a:solidFill>
              <a:latin typeface="Arial"/>
              <a:cs typeface="Arial"/>
            </a:endParaRPr>
          </a:p>
          <a:p>
            <a:pPr marL="33866" marR="23706" defTabSz="1219170"/>
            <a:r>
              <a:rPr sz="1333" dirty="0">
                <a:solidFill>
                  <a:prstClr val="black"/>
                </a:solidFill>
                <a:latin typeface="Arial"/>
                <a:cs typeface="Arial"/>
              </a:rPr>
              <a:t>- Verification testing (Are we building </a:t>
            </a:r>
            <a:r>
              <a:rPr sz="1333" dirty="0" smtClean="0">
                <a:solidFill>
                  <a:prstClr val="black"/>
                </a:solidFill>
                <a:latin typeface="Arial"/>
                <a:cs typeface="Arial"/>
              </a:rPr>
              <a:t>the</a:t>
            </a:r>
            <a:r>
              <a:rPr lang="en-US" sz="1333" dirty="0" smtClean="0">
                <a:solidFill>
                  <a:prstClr val="black"/>
                </a:solidFill>
                <a:latin typeface="Arial"/>
                <a:cs typeface="Arial"/>
              </a:rPr>
              <a:t> product</a:t>
            </a:r>
            <a:r>
              <a:rPr sz="1333" spc="-100" dirty="0" smtClean="0">
                <a:solidFill>
                  <a:prstClr val="black"/>
                </a:solidFill>
                <a:latin typeface="Arial"/>
                <a:cs typeface="Arial"/>
              </a:rPr>
              <a:t> </a:t>
            </a:r>
            <a:r>
              <a:rPr sz="1333" dirty="0" smtClean="0">
                <a:solidFill>
                  <a:prstClr val="black"/>
                </a:solidFill>
                <a:latin typeface="Arial"/>
                <a:cs typeface="Arial"/>
              </a:rPr>
              <a:t>right</a:t>
            </a:r>
            <a:r>
              <a:rPr sz="1333" dirty="0">
                <a:solidFill>
                  <a:prstClr val="black"/>
                </a:solidFill>
                <a:latin typeface="Arial"/>
                <a:cs typeface="Arial"/>
              </a:rPr>
              <a:t>?)検証する </a:t>
            </a:r>
          </a:p>
          <a:p>
            <a:pPr marL="33866" marR="23706" defTabSz="1219170"/>
            <a:r>
              <a:rPr sz="1333" dirty="0">
                <a:solidFill>
                  <a:prstClr val="black"/>
                </a:solidFill>
                <a:latin typeface="Arial"/>
                <a:cs typeface="Arial"/>
              </a:rPr>
              <a:t>- ensure that the product is being </a:t>
            </a:r>
            <a:r>
              <a:rPr sz="1333" dirty="0" smtClean="0">
                <a:solidFill>
                  <a:prstClr val="black"/>
                </a:solidFill>
                <a:latin typeface="Arial"/>
                <a:cs typeface="Arial"/>
              </a:rPr>
              <a:t>built</a:t>
            </a:r>
            <a:r>
              <a:rPr lang="en-US" sz="1333" dirty="0" smtClean="0">
                <a:solidFill>
                  <a:prstClr val="black"/>
                </a:solidFill>
                <a:latin typeface="Arial"/>
                <a:cs typeface="Arial"/>
              </a:rPr>
              <a:t> according</a:t>
            </a:r>
            <a:r>
              <a:rPr sz="1333" spc="-120" dirty="0" smtClean="0">
                <a:solidFill>
                  <a:prstClr val="black"/>
                </a:solidFill>
                <a:latin typeface="Arial"/>
                <a:cs typeface="Arial"/>
              </a:rPr>
              <a:t> </a:t>
            </a:r>
            <a:r>
              <a:rPr sz="1333" dirty="0" smtClean="0">
                <a:solidFill>
                  <a:prstClr val="black"/>
                </a:solidFill>
                <a:latin typeface="Arial"/>
                <a:cs typeface="Arial"/>
              </a:rPr>
              <a:t>to </a:t>
            </a:r>
            <a:r>
              <a:rPr sz="1333" dirty="0">
                <a:solidFill>
                  <a:prstClr val="black"/>
                </a:solidFill>
                <a:latin typeface="Arial"/>
                <a:cs typeface="Arial"/>
              </a:rPr>
              <a:t>the requirements and design  </a:t>
            </a:r>
            <a:r>
              <a:rPr sz="1333" dirty="0" smtClean="0">
                <a:solidFill>
                  <a:prstClr val="black"/>
                </a:solidFill>
                <a:latin typeface="Arial"/>
                <a:cs typeface="Arial"/>
              </a:rPr>
              <a:t>specifications</a:t>
            </a:r>
            <a:endParaRPr lang="en-US" sz="1333" dirty="0" smtClean="0">
              <a:solidFill>
                <a:prstClr val="black"/>
              </a:solidFill>
              <a:latin typeface="Arial"/>
              <a:cs typeface="Arial"/>
            </a:endParaRPr>
          </a:p>
          <a:p>
            <a:pPr marL="33866" marR="23706" defTabSz="1219170"/>
            <a:r>
              <a:rPr sz="1333" dirty="0" err="1" smtClean="0">
                <a:solidFill>
                  <a:prstClr val="black"/>
                </a:solidFill>
                <a:latin typeface="Arial"/>
                <a:cs typeface="Arial"/>
              </a:rPr>
              <a:t>設計通り実現しているか</a:t>
            </a:r>
            <a:r>
              <a:rPr sz="1333" dirty="0">
                <a:solidFill>
                  <a:prstClr val="black"/>
                </a:solidFill>
                <a:latin typeface="Arial"/>
                <a:cs typeface="Arial"/>
              </a:rPr>
              <a:t>。</a:t>
            </a:r>
          </a:p>
        </p:txBody>
      </p:sp>
      <p:cxnSp>
        <p:nvCxnSpPr>
          <p:cNvPr id="67" name="直線矢印コネクタ 66"/>
          <p:cNvCxnSpPr>
            <a:stCxn id="63" idx="2"/>
            <a:endCxn id="65" idx="0"/>
          </p:cNvCxnSpPr>
          <p:nvPr/>
        </p:nvCxnSpPr>
        <p:spPr>
          <a:xfrm>
            <a:off x="6276033" y="2615125"/>
            <a:ext cx="3652545" cy="8683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537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4783667" cy="571096"/>
          </a:xfrm>
          <a:prstGeom prst="rect">
            <a:avLst/>
          </a:prstGeom>
        </p:spPr>
        <p:txBody>
          <a:bodyPr vert="horz" wrap="square" lIns="0" tIns="16933" rIns="0" bIns="0" rtlCol="0">
            <a:spAutoFit/>
          </a:bodyPr>
          <a:lstStyle/>
          <a:p>
            <a:pPr marL="16933">
              <a:spcBef>
                <a:spcPts val="133"/>
              </a:spcBef>
            </a:pPr>
            <a:r>
              <a:rPr sz="3600" spc="-7" dirty="0">
                <a:solidFill>
                  <a:srgbClr val="002060"/>
                </a:solidFill>
              </a:rPr>
              <a:t>Functional Safety</a:t>
            </a:r>
            <a:r>
              <a:rPr sz="3600" spc="-27" dirty="0">
                <a:solidFill>
                  <a:srgbClr val="002060"/>
                </a:solidFill>
              </a:rPr>
              <a:t> </a:t>
            </a:r>
            <a:r>
              <a:rPr sz="3600" spc="-7" dirty="0">
                <a:solidFill>
                  <a:srgbClr val="002060"/>
                </a:solidFill>
              </a:rPr>
              <a:t>Process</a:t>
            </a:r>
            <a:endParaRPr sz="3600"/>
          </a:p>
        </p:txBody>
      </p:sp>
      <p:sp>
        <p:nvSpPr>
          <p:cNvPr id="3" name="object 3"/>
          <p:cNvSpPr/>
          <p:nvPr/>
        </p:nvSpPr>
        <p:spPr>
          <a:xfrm>
            <a:off x="5870222" y="2043289"/>
            <a:ext cx="3166533" cy="392288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p:nvPr/>
        </p:nvSpPr>
        <p:spPr>
          <a:xfrm>
            <a:off x="5939852" y="2083294"/>
            <a:ext cx="3027981" cy="3781413"/>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p:nvPr/>
        </p:nvSpPr>
        <p:spPr>
          <a:xfrm>
            <a:off x="5939853" y="2083294"/>
            <a:ext cx="3028527" cy="3782060"/>
          </a:xfrm>
          <a:custGeom>
            <a:avLst/>
            <a:gdLst/>
            <a:ahLst/>
            <a:cxnLst/>
            <a:rect l="l" t="t" r="r" b="b"/>
            <a:pathLst>
              <a:path w="2271395" h="2836545">
                <a:moveTo>
                  <a:pt x="0" y="2836060"/>
                </a:moveTo>
                <a:lnTo>
                  <a:pt x="605513" y="0"/>
                </a:lnTo>
                <a:lnTo>
                  <a:pt x="2270986" y="0"/>
                </a:lnTo>
                <a:lnTo>
                  <a:pt x="1665473" y="2836060"/>
                </a:lnTo>
                <a:lnTo>
                  <a:pt x="0" y="283606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2844801" y="2043289"/>
            <a:ext cx="3160889" cy="3922889"/>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2911876" y="2083294"/>
            <a:ext cx="3027981" cy="3781413"/>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2911877" y="2083294"/>
            <a:ext cx="3028527" cy="3782060"/>
          </a:xfrm>
          <a:custGeom>
            <a:avLst/>
            <a:gdLst/>
            <a:ahLst/>
            <a:cxnLst/>
            <a:rect l="l" t="t" r="r" b="b"/>
            <a:pathLst>
              <a:path w="2271395" h="2836545">
                <a:moveTo>
                  <a:pt x="2270986" y="2836060"/>
                </a:moveTo>
                <a:lnTo>
                  <a:pt x="1665472" y="0"/>
                </a:lnTo>
                <a:lnTo>
                  <a:pt x="0" y="0"/>
                </a:lnTo>
                <a:lnTo>
                  <a:pt x="605513" y="2836060"/>
                </a:lnTo>
                <a:lnTo>
                  <a:pt x="2270986" y="283606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3206043" y="2156177"/>
            <a:ext cx="1823156" cy="1010355"/>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3272983" y="2198675"/>
            <a:ext cx="1687885" cy="871763"/>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3272983" y="2198675"/>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12" name="object 12"/>
          <p:cNvSpPr txBox="1"/>
          <p:nvPr/>
        </p:nvSpPr>
        <p:spPr>
          <a:xfrm>
            <a:off x="3642791" y="2429072"/>
            <a:ext cx="948267" cy="383011"/>
          </a:xfrm>
          <a:prstGeom prst="rect">
            <a:avLst/>
          </a:prstGeom>
        </p:spPr>
        <p:txBody>
          <a:bodyPr vert="horz" wrap="square" lIns="0" tIns="23707" rIns="0" bIns="0" rtlCol="0">
            <a:spAutoFit/>
          </a:bodyPr>
          <a:lstStyle/>
          <a:p>
            <a:pPr marL="55032" marR="6773" indent="-38099" defTabSz="1219170">
              <a:lnSpc>
                <a:spcPts val="1427"/>
              </a:lnSpc>
              <a:spcBef>
                <a:spcPts val="187"/>
              </a:spcBef>
            </a:pPr>
            <a:r>
              <a:rPr sz="1200" b="1" dirty="0">
                <a:solidFill>
                  <a:srgbClr val="002060"/>
                </a:solidFill>
                <a:latin typeface="Times New Roman"/>
                <a:cs typeface="Times New Roman"/>
              </a:rPr>
              <a:t>Re</a:t>
            </a:r>
            <a:r>
              <a:rPr sz="1200" b="1" spc="-7" dirty="0">
                <a:solidFill>
                  <a:srgbClr val="002060"/>
                </a:solidFill>
                <a:latin typeface="Times New Roman"/>
                <a:cs typeface="Times New Roman"/>
              </a:rPr>
              <a:t>qu</a:t>
            </a:r>
            <a:r>
              <a:rPr sz="1200" b="1" dirty="0">
                <a:solidFill>
                  <a:srgbClr val="002060"/>
                </a:solidFill>
                <a:latin typeface="Times New Roman"/>
                <a:cs typeface="Times New Roman"/>
              </a:rPr>
              <a:t>ireme</a:t>
            </a:r>
            <a:r>
              <a:rPr sz="1200" b="1" spc="-7" dirty="0">
                <a:solidFill>
                  <a:srgbClr val="002060"/>
                </a:solidFill>
                <a:latin typeface="Times New Roman"/>
                <a:cs typeface="Times New Roman"/>
              </a:rPr>
              <a:t>n</a:t>
            </a:r>
            <a:r>
              <a:rPr sz="1200" b="1" dirty="0">
                <a:solidFill>
                  <a:srgbClr val="002060"/>
                </a:solidFill>
                <a:latin typeface="Times New Roman"/>
                <a:cs typeface="Times New Roman"/>
              </a:rPr>
              <a:t>ts  </a:t>
            </a:r>
            <a:r>
              <a:rPr sz="1200" b="1" spc="-7" dirty="0">
                <a:solidFill>
                  <a:srgbClr val="002060"/>
                </a:solidFill>
                <a:latin typeface="Times New Roman"/>
                <a:cs typeface="Times New Roman"/>
              </a:rPr>
              <a:t>Specification</a:t>
            </a:r>
            <a:endParaRPr sz="1200">
              <a:solidFill>
                <a:prstClr val="black"/>
              </a:solidFill>
              <a:latin typeface="Times New Roman"/>
              <a:cs typeface="Times New Roman"/>
            </a:endParaRPr>
          </a:p>
        </p:txBody>
      </p:sp>
      <p:sp>
        <p:nvSpPr>
          <p:cNvPr id="13" name="object 13"/>
          <p:cNvSpPr/>
          <p:nvPr/>
        </p:nvSpPr>
        <p:spPr>
          <a:xfrm>
            <a:off x="3544710" y="3499555"/>
            <a:ext cx="1823156" cy="1004711"/>
          </a:xfrm>
          <a:prstGeom prst="rect">
            <a:avLst/>
          </a:prstGeom>
          <a:blipFill>
            <a:blip r:embed="rId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3610930" y="3540218"/>
            <a:ext cx="1687885" cy="871764"/>
          </a:xfrm>
          <a:prstGeom prst="rect">
            <a:avLst/>
          </a:prstGeom>
          <a:blipFill>
            <a:blip r:embed="rId9"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3610930" y="3540217"/>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16" name="object 16"/>
          <p:cNvSpPr txBox="1"/>
          <p:nvPr/>
        </p:nvSpPr>
        <p:spPr>
          <a:xfrm>
            <a:off x="3771188" y="3862055"/>
            <a:ext cx="1368213" cy="201764"/>
          </a:xfrm>
          <a:prstGeom prst="rect">
            <a:avLst/>
          </a:prstGeom>
        </p:spPr>
        <p:txBody>
          <a:bodyPr vert="horz" wrap="square" lIns="0" tIns="16933" rIns="0" bIns="0" rtlCol="0">
            <a:spAutoFit/>
          </a:bodyPr>
          <a:lstStyle/>
          <a:p>
            <a:pPr marL="16933" defTabSz="1219170">
              <a:spcBef>
                <a:spcPts val="133"/>
              </a:spcBef>
            </a:pPr>
            <a:r>
              <a:rPr sz="1200" b="1" spc="-7" dirty="0">
                <a:solidFill>
                  <a:srgbClr val="002060"/>
                </a:solidFill>
                <a:latin typeface="Times New Roman"/>
                <a:cs typeface="Times New Roman"/>
              </a:rPr>
              <a:t>Architectural</a:t>
            </a:r>
            <a:r>
              <a:rPr sz="1200" b="1" spc="-33" dirty="0">
                <a:solidFill>
                  <a:srgbClr val="002060"/>
                </a:solidFill>
                <a:latin typeface="Times New Roman"/>
                <a:cs typeface="Times New Roman"/>
              </a:rPr>
              <a:t> </a:t>
            </a:r>
            <a:r>
              <a:rPr sz="1200" b="1" spc="-7" dirty="0">
                <a:solidFill>
                  <a:srgbClr val="002060"/>
                </a:solidFill>
                <a:latin typeface="Times New Roman"/>
                <a:cs typeface="Times New Roman"/>
              </a:rPr>
              <a:t>design</a:t>
            </a:r>
            <a:endParaRPr sz="1200">
              <a:solidFill>
                <a:prstClr val="black"/>
              </a:solidFill>
              <a:latin typeface="Times New Roman"/>
              <a:cs typeface="Times New Roman"/>
            </a:endParaRPr>
          </a:p>
        </p:txBody>
      </p:sp>
      <p:sp>
        <p:nvSpPr>
          <p:cNvPr id="17" name="object 17"/>
          <p:cNvSpPr/>
          <p:nvPr/>
        </p:nvSpPr>
        <p:spPr>
          <a:xfrm>
            <a:off x="3872090" y="4826000"/>
            <a:ext cx="1823156" cy="1010355"/>
          </a:xfrm>
          <a:prstGeom prst="rect">
            <a:avLst/>
          </a:prstGeom>
          <a:blipFill>
            <a:blip r:embed="rId10"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3938815" y="4868755"/>
            <a:ext cx="1687885" cy="871763"/>
          </a:xfrm>
          <a:prstGeom prst="rect">
            <a:avLst/>
          </a:prstGeom>
          <a:blipFill>
            <a:blip r:embed="rId11"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3938815" y="4868755"/>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20" name="object 20"/>
          <p:cNvSpPr txBox="1"/>
          <p:nvPr/>
        </p:nvSpPr>
        <p:spPr>
          <a:xfrm>
            <a:off x="4253591" y="5099152"/>
            <a:ext cx="1059180" cy="383011"/>
          </a:xfrm>
          <a:prstGeom prst="rect">
            <a:avLst/>
          </a:prstGeom>
        </p:spPr>
        <p:txBody>
          <a:bodyPr vert="horz" wrap="square" lIns="0" tIns="23707" rIns="0" bIns="0" rtlCol="0">
            <a:spAutoFit/>
          </a:bodyPr>
          <a:lstStyle/>
          <a:p>
            <a:pPr marL="16933" marR="6773" indent="59265" defTabSz="1219170">
              <a:lnSpc>
                <a:spcPts val="1427"/>
              </a:lnSpc>
              <a:spcBef>
                <a:spcPts val="187"/>
              </a:spcBef>
            </a:pPr>
            <a:r>
              <a:rPr sz="1200" b="1" spc="-7" dirty="0">
                <a:solidFill>
                  <a:srgbClr val="002060"/>
                </a:solidFill>
                <a:latin typeface="Times New Roman"/>
                <a:cs typeface="Times New Roman"/>
              </a:rPr>
              <a:t>Unit design </a:t>
            </a:r>
            <a:r>
              <a:rPr sz="1200" b="1" dirty="0">
                <a:solidFill>
                  <a:srgbClr val="002060"/>
                </a:solidFill>
                <a:latin typeface="Times New Roman"/>
                <a:cs typeface="Times New Roman"/>
              </a:rPr>
              <a:t>&amp;  im</a:t>
            </a:r>
            <a:r>
              <a:rPr sz="1200" b="1" spc="-7" dirty="0">
                <a:solidFill>
                  <a:srgbClr val="002060"/>
                </a:solidFill>
                <a:latin typeface="Times New Roman"/>
                <a:cs typeface="Times New Roman"/>
              </a:rPr>
              <a:t>p</a:t>
            </a:r>
            <a:r>
              <a:rPr sz="1200" b="1" dirty="0">
                <a:solidFill>
                  <a:srgbClr val="002060"/>
                </a:solidFill>
                <a:latin typeface="Times New Roman"/>
                <a:cs typeface="Times New Roman"/>
              </a:rPr>
              <a:t>leme</a:t>
            </a:r>
            <a:r>
              <a:rPr sz="1200" b="1" spc="-7" dirty="0">
                <a:solidFill>
                  <a:srgbClr val="002060"/>
                </a:solidFill>
                <a:latin typeface="Times New Roman"/>
                <a:cs typeface="Times New Roman"/>
              </a:rPr>
              <a:t>n</a:t>
            </a:r>
            <a:r>
              <a:rPr sz="1200" b="1" dirty="0">
                <a:solidFill>
                  <a:srgbClr val="002060"/>
                </a:solidFill>
                <a:latin typeface="Times New Roman"/>
                <a:cs typeface="Times New Roman"/>
              </a:rPr>
              <a:t>tation</a:t>
            </a:r>
            <a:endParaRPr sz="1200">
              <a:solidFill>
                <a:prstClr val="black"/>
              </a:solidFill>
              <a:latin typeface="Times New Roman"/>
              <a:cs typeface="Times New Roman"/>
            </a:endParaRPr>
          </a:p>
        </p:txBody>
      </p:sp>
      <p:sp>
        <p:nvSpPr>
          <p:cNvPr id="21" name="object 21"/>
          <p:cNvSpPr/>
          <p:nvPr/>
        </p:nvSpPr>
        <p:spPr>
          <a:xfrm>
            <a:off x="6801555" y="2156177"/>
            <a:ext cx="1823156" cy="1010355"/>
          </a:xfrm>
          <a:prstGeom prst="rect">
            <a:avLst/>
          </a:prstGeom>
          <a:blipFill>
            <a:blip r:embed="rId1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2" name="object 22"/>
          <p:cNvSpPr/>
          <p:nvPr/>
        </p:nvSpPr>
        <p:spPr>
          <a:xfrm>
            <a:off x="6868608" y="2198675"/>
            <a:ext cx="1687885" cy="871763"/>
          </a:xfrm>
          <a:prstGeom prst="rect">
            <a:avLst/>
          </a:prstGeom>
          <a:blipFill>
            <a:blip r:embed="rId1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3" name="object 23"/>
          <p:cNvSpPr/>
          <p:nvPr/>
        </p:nvSpPr>
        <p:spPr>
          <a:xfrm>
            <a:off x="6868608" y="2198675"/>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24" name="object 24"/>
          <p:cNvSpPr txBox="1"/>
          <p:nvPr/>
        </p:nvSpPr>
        <p:spPr>
          <a:xfrm>
            <a:off x="7075435" y="2429072"/>
            <a:ext cx="1275080" cy="383011"/>
          </a:xfrm>
          <a:prstGeom prst="rect">
            <a:avLst/>
          </a:prstGeom>
        </p:spPr>
        <p:txBody>
          <a:bodyPr vert="horz" wrap="square" lIns="0" tIns="23707" rIns="0" bIns="0" rtlCol="0">
            <a:spAutoFit/>
          </a:bodyPr>
          <a:lstStyle/>
          <a:p>
            <a:pPr marL="321725" marR="6773" indent="-304792" defTabSz="1219170">
              <a:lnSpc>
                <a:spcPts val="1427"/>
              </a:lnSpc>
              <a:spcBef>
                <a:spcPts val="187"/>
              </a:spcBef>
            </a:pPr>
            <a:r>
              <a:rPr sz="1200" b="1" spc="-7" dirty="0">
                <a:solidFill>
                  <a:srgbClr val="002060"/>
                </a:solidFill>
                <a:latin typeface="Times New Roman"/>
                <a:cs typeface="Times New Roman"/>
              </a:rPr>
              <a:t>System</a:t>
            </a:r>
            <a:r>
              <a:rPr sz="1200" b="1" spc="-47" dirty="0">
                <a:solidFill>
                  <a:srgbClr val="002060"/>
                </a:solidFill>
                <a:latin typeface="Times New Roman"/>
                <a:cs typeface="Times New Roman"/>
              </a:rPr>
              <a:t> </a:t>
            </a:r>
            <a:r>
              <a:rPr sz="1200" b="1" spc="-7" dirty="0">
                <a:solidFill>
                  <a:srgbClr val="002060"/>
                </a:solidFill>
                <a:latin typeface="Times New Roman"/>
                <a:cs typeface="Times New Roman"/>
              </a:rPr>
              <a:t>Integration  and</a:t>
            </a:r>
            <a:r>
              <a:rPr sz="1200" b="1" spc="-20" dirty="0">
                <a:solidFill>
                  <a:srgbClr val="002060"/>
                </a:solidFill>
                <a:latin typeface="Times New Roman"/>
                <a:cs typeface="Times New Roman"/>
              </a:rPr>
              <a:t> </a:t>
            </a:r>
            <a:r>
              <a:rPr sz="1200" b="1" dirty="0">
                <a:solidFill>
                  <a:srgbClr val="002060"/>
                </a:solidFill>
                <a:latin typeface="Times New Roman"/>
                <a:cs typeface="Times New Roman"/>
              </a:rPr>
              <a:t>V&amp;V</a:t>
            </a:r>
            <a:endParaRPr sz="1200">
              <a:solidFill>
                <a:prstClr val="black"/>
              </a:solidFill>
              <a:latin typeface="Times New Roman"/>
              <a:cs typeface="Times New Roman"/>
            </a:endParaRPr>
          </a:p>
        </p:txBody>
      </p:sp>
      <p:sp>
        <p:nvSpPr>
          <p:cNvPr id="25" name="object 25"/>
          <p:cNvSpPr/>
          <p:nvPr/>
        </p:nvSpPr>
        <p:spPr>
          <a:xfrm>
            <a:off x="6536267" y="3510844"/>
            <a:ext cx="1823156" cy="1010355"/>
          </a:xfrm>
          <a:prstGeom prst="rect">
            <a:avLst/>
          </a:prstGeom>
          <a:blipFill>
            <a:blip r:embed="rId1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6" name="object 26"/>
          <p:cNvSpPr/>
          <p:nvPr/>
        </p:nvSpPr>
        <p:spPr>
          <a:xfrm>
            <a:off x="6615289" y="3725333"/>
            <a:ext cx="1704623" cy="620888"/>
          </a:xfrm>
          <a:prstGeom prst="rect">
            <a:avLst/>
          </a:prstGeom>
          <a:blipFill>
            <a:blip r:embed="rId1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7" name="object 27"/>
          <p:cNvSpPr/>
          <p:nvPr/>
        </p:nvSpPr>
        <p:spPr>
          <a:xfrm>
            <a:off x="6603644" y="3552984"/>
            <a:ext cx="1687885" cy="871763"/>
          </a:xfrm>
          <a:prstGeom prst="rect">
            <a:avLst/>
          </a:prstGeom>
          <a:blipFill>
            <a:blip r:embed="rId1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8" name="object 28"/>
          <p:cNvSpPr/>
          <p:nvPr/>
        </p:nvSpPr>
        <p:spPr>
          <a:xfrm>
            <a:off x="6603644" y="3552984"/>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29" name="object 29"/>
          <p:cNvSpPr txBox="1"/>
          <p:nvPr/>
        </p:nvSpPr>
        <p:spPr>
          <a:xfrm>
            <a:off x="6751204" y="3783381"/>
            <a:ext cx="1393613" cy="383011"/>
          </a:xfrm>
          <a:prstGeom prst="rect">
            <a:avLst/>
          </a:prstGeom>
        </p:spPr>
        <p:txBody>
          <a:bodyPr vert="horz" wrap="square" lIns="0" tIns="23707" rIns="0" bIns="0" rtlCol="0">
            <a:spAutoFit/>
          </a:bodyPr>
          <a:lstStyle/>
          <a:p>
            <a:pPr marL="338658" marR="6773" indent="-321725" defTabSz="1219170">
              <a:lnSpc>
                <a:spcPts val="1427"/>
              </a:lnSpc>
              <a:spcBef>
                <a:spcPts val="187"/>
              </a:spcBef>
            </a:pPr>
            <a:r>
              <a:rPr sz="1200" b="1" spc="-7" dirty="0">
                <a:solidFill>
                  <a:srgbClr val="002060"/>
                </a:solidFill>
                <a:latin typeface="Times New Roman"/>
                <a:cs typeface="Times New Roman"/>
              </a:rPr>
              <a:t>Software Integration  and</a:t>
            </a:r>
            <a:r>
              <a:rPr sz="1200" b="1" spc="-20" dirty="0">
                <a:solidFill>
                  <a:srgbClr val="002060"/>
                </a:solidFill>
                <a:latin typeface="Times New Roman"/>
                <a:cs typeface="Times New Roman"/>
              </a:rPr>
              <a:t> </a:t>
            </a:r>
            <a:r>
              <a:rPr sz="1200" b="1" spc="-7" dirty="0">
                <a:solidFill>
                  <a:srgbClr val="002060"/>
                </a:solidFill>
                <a:latin typeface="Times New Roman"/>
                <a:cs typeface="Times New Roman"/>
              </a:rPr>
              <a:t>testing</a:t>
            </a:r>
            <a:endParaRPr sz="1200">
              <a:solidFill>
                <a:prstClr val="black"/>
              </a:solidFill>
              <a:latin typeface="Times New Roman"/>
              <a:cs typeface="Times New Roman"/>
            </a:endParaRPr>
          </a:p>
        </p:txBody>
      </p:sp>
      <p:sp>
        <p:nvSpPr>
          <p:cNvPr id="30" name="object 30"/>
          <p:cNvSpPr/>
          <p:nvPr/>
        </p:nvSpPr>
        <p:spPr>
          <a:xfrm>
            <a:off x="6254045" y="4826000"/>
            <a:ext cx="1823156" cy="1010355"/>
          </a:xfrm>
          <a:prstGeom prst="rect">
            <a:avLst/>
          </a:prstGeom>
          <a:blipFill>
            <a:blip r:embed="rId1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1" name="object 31"/>
          <p:cNvSpPr/>
          <p:nvPr/>
        </p:nvSpPr>
        <p:spPr>
          <a:xfrm>
            <a:off x="6321650" y="4868755"/>
            <a:ext cx="1687885" cy="871763"/>
          </a:xfrm>
          <a:prstGeom prst="rect">
            <a:avLst/>
          </a:prstGeom>
          <a:blipFill>
            <a:blip r:embed="rId1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2" name="object 32"/>
          <p:cNvSpPr/>
          <p:nvPr/>
        </p:nvSpPr>
        <p:spPr>
          <a:xfrm>
            <a:off x="6321650" y="4868755"/>
            <a:ext cx="1688253" cy="872067"/>
          </a:xfrm>
          <a:custGeom>
            <a:avLst/>
            <a:gdLst/>
            <a:ahLst/>
            <a:cxnLst/>
            <a:rect l="l" t="t" r="r" b="b"/>
            <a:pathLst>
              <a:path w="1266189"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33" name="object 33"/>
          <p:cNvSpPr txBox="1"/>
          <p:nvPr/>
        </p:nvSpPr>
        <p:spPr>
          <a:xfrm>
            <a:off x="6769776" y="5190591"/>
            <a:ext cx="791633" cy="201764"/>
          </a:xfrm>
          <a:prstGeom prst="rect">
            <a:avLst/>
          </a:prstGeom>
        </p:spPr>
        <p:txBody>
          <a:bodyPr vert="horz" wrap="square" lIns="0" tIns="16933" rIns="0" bIns="0" rtlCol="0">
            <a:spAutoFit/>
          </a:bodyPr>
          <a:lstStyle/>
          <a:p>
            <a:pPr marL="16933" defTabSz="1219170">
              <a:spcBef>
                <a:spcPts val="133"/>
              </a:spcBef>
            </a:pPr>
            <a:r>
              <a:rPr sz="1200" b="1" spc="-7" dirty="0">
                <a:solidFill>
                  <a:srgbClr val="002060"/>
                </a:solidFill>
                <a:latin typeface="Times New Roman"/>
                <a:cs typeface="Times New Roman"/>
              </a:rPr>
              <a:t>Unit</a:t>
            </a:r>
            <a:r>
              <a:rPr sz="1200" b="1" spc="-53" dirty="0">
                <a:solidFill>
                  <a:srgbClr val="002060"/>
                </a:solidFill>
                <a:latin typeface="Times New Roman"/>
                <a:cs typeface="Times New Roman"/>
              </a:rPr>
              <a:t> </a:t>
            </a:r>
            <a:r>
              <a:rPr sz="1200" b="1" spc="-7" dirty="0">
                <a:solidFill>
                  <a:srgbClr val="002060"/>
                </a:solidFill>
                <a:latin typeface="Times New Roman"/>
                <a:cs typeface="Times New Roman"/>
              </a:rPr>
              <a:t>testing</a:t>
            </a:r>
            <a:endParaRPr sz="1200">
              <a:solidFill>
                <a:prstClr val="black"/>
              </a:solidFill>
              <a:latin typeface="Times New Roman"/>
              <a:cs typeface="Times New Roman"/>
            </a:endParaRPr>
          </a:p>
        </p:txBody>
      </p:sp>
      <p:sp>
        <p:nvSpPr>
          <p:cNvPr id="34" name="object 34"/>
          <p:cNvSpPr/>
          <p:nvPr/>
        </p:nvSpPr>
        <p:spPr>
          <a:xfrm>
            <a:off x="4871155" y="4385733"/>
            <a:ext cx="423333" cy="722488"/>
          </a:xfrm>
          <a:prstGeom prst="rect">
            <a:avLst/>
          </a:prstGeom>
          <a:blipFill>
            <a:blip r:embed="rId19"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5" name="object 35"/>
          <p:cNvSpPr/>
          <p:nvPr/>
        </p:nvSpPr>
        <p:spPr>
          <a:xfrm>
            <a:off x="4944541" y="4420268"/>
            <a:ext cx="178647" cy="448733"/>
          </a:xfrm>
          <a:custGeom>
            <a:avLst/>
            <a:gdLst/>
            <a:ahLst/>
            <a:cxnLst/>
            <a:rect l="l" t="t" r="r" b="b"/>
            <a:pathLst>
              <a:path w="133985" h="336550">
                <a:moveTo>
                  <a:pt x="37797" y="236409"/>
                </a:moveTo>
                <a:lnTo>
                  <a:pt x="29757" y="236491"/>
                </a:lnTo>
                <a:lnTo>
                  <a:pt x="19941" y="246514"/>
                </a:lnTo>
                <a:lnTo>
                  <a:pt x="20025" y="254554"/>
                </a:lnTo>
                <a:lnTo>
                  <a:pt x="103616" y="336421"/>
                </a:lnTo>
                <a:lnTo>
                  <a:pt x="121264" y="270172"/>
                </a:lnTo>
                <a:lnTo>
                  <a:pt x="72273" y="270172"/>
                </a:lnTo>
                <a:lnTo>
                  <a:pt x="37797" y="236409"/>
                </a:lnTo>
                <a:close/>
              </a:path>
              <a:path w="133985" h="336550">
                <a:moveTo>
                  <a:pt x="24495" y="0"/>
                </a:moveTo>
                <a:lnTo>
                  <a:pt x="0" y="6719"/>
                </a:lnTo>
                <a:lnTo>
                  <a:pt x="72273" y="270172"/>
                </a:lnTo>
                <a:lnTo>
                  <a:pt x="121264" y="270172"/>
                </a:lnTo>
                <a:lnTo>
                  <a:pt x="123054" y="263452"/>
                </a:lnTo>
                <a:lnTo>
                  <a:pt x="96767" y="263452"/>
                </a:lnTo>
                <a:lnTo>
                  <a:pt x="24495" y="0"/>
                </a:lnTo>
                <a:close/>
              </a:path>
              <a:path w="133985" h="336550">
                <a:moveTo>
                  <a:pt x="116146" y="212793"/>
                </a:moveTo>
                <a:lnTo>
                  <a:pt x="109189" y="216824"/>
                </a:lnTo>
                <a:lnTo>
                  <a:pt x="96767" y="263452"/>
                </a:lnTo>
                <a:lnTo>
                  <a:pt x="123054" y="263452"/>
                </a:lnTo>
                <a:lnTo>
                  <a:pt x="133733" y="223362"/>
                </a:lnTo>
                <a:lnTo>
                  <a:pt x="129702" y="216404"/>
                </a:lnTo>
                <a:lnTo>
                  <a:pt x="116146" y="212793"/>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36" name="object 36"/>
          <p:cNvSpPr/>
          <p:nvPr/>
        </p:nvSpPr>
        <p:spPr>
          <a:xfrm>
            <a:off x="4521200" y="3031067"/>
            <a:ext cx="423333" cy="756355"/>
          </a:xfrm>
          <a:prstGeom prst="rect">
            <a:avLst/>
          </a:prstGeom>
          <a:blipFill>
            <a:blip r:embed="rId20"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7" name="object 37"/>
          <p:cNvSpPr/>
          <p:nvPr/>
        </p:nvSpPr>
        <p:spPr>
          <a:xfrm>
            <a:off x="4593560" y="3066265"/>
            <a:ext cx="182033" cy="483447"/>
          </a:xfrm>
          <a:custGeom>
            <a:avLst/>
            <a:gdLst/>
            <a:ahLst/>
            <a:cxnLst/>
            <a:rect l="l" t="t" r="r" b="b"/>
            <a:pathLst>
              <a:path w="136525" h="362585">
                <a:moveTo>
                  <a:pt x="31699" y="261109"/>
                </a:moveTo>
                <a:lnTo>
                  <a:pt x="21697" y="270946"/>
                </a:lnTo>
                <a:lnTo>
                  <a:pt x="21631" y="278987"/>
                </a:lnTo>
                <a:lnTo>
                  <a:pt x="103676" y="362403"/>
                </a:lnTo>
                <a:lnTo>
                  <a:pt x="122822" y="295579"/>
                </a:lnTo>
                <a:lnTo>
                  <a:pt x="73577" y="295579"/>
                </a:lnTo>
                <a:lnTo>
                  <a:pt x="39740" y="261176"/>
                </a:lnTo>
                <a:lnTo>
                  <a:pt x="31699" y="261109"/>
                </a:lnTo>
                <a:close/>
              </a:path>
              <a:path w="136525" h="362585">
                <a:moveTo>
                  <a:pt x="24616" y="0"/>
                </a:moveTo>
                <a:lnTo>
                  <a:pt x="0" y="6261"/>
                </a:lnTo>
                <a:lnTo>
                  <a:pt x="73577" y="295579"/>
                </a:lnTo>
                <a:lnTo>
                  <a:pt x="122822" y="295579"/>
                </a:lnTo>
                <a:lnTo>
                  <a:pt x="124616" y="289318"/>
                </a:lnTo>
                <a:lnTo>
                  <a:pt x="98193" y="289318"/>
                </a:lnTo>
                <a:lnTo>
                  <a:pt x="24616" y="0"/>
                </a:lnTo>
                <a:close/>
              </a:path>
              <a:path w="136525" h="362585">
                <a:moveTo>
                  <a:pt x="118517" y="239030"/>
                </a:moveTo>
                <a:lnTo>
                  <a:pt x="111484" y="242930"/>
                </a:lnTo>
                <a:lnTo>
                  <a:pt x="98193" y="289318"/>
                </a:lnTo>
                <a:lnTo>
                  <a:pt x="124616" y="289318"/>
                </a:lnTo>
                <a:lnTo>
                  <a:pt x="135902" y="249927"/>
                </a:lnTo>
                <a:lnTo>
                  <a:pt x="132002" y="242895"/>
                </a:lnTo>
                <a:lnTo>
                  <a:pt x="118517" y="23903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38" name="object 38"/>
          <p:cNvSpPr/>
          <p:nvPr/>
        </p:nvSpPr>
        <p:spPr>
          <a:xfrm>
            <a:off x="4126090" y="4238978"/>
            <a:ext cx="428977" cy="733777"/>
          </a:xfrm>
          <a:prstGeom prst="rect">
            <a:avLst/>
          </a:prstGeom>
          <a:blipFill>
            <a:blip r:embed="rId21"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9" name="object 39"/>
          <p:cNvSpPr/>
          <p:nvPr/>
        </p:nvSpPr>
        <p:spPr>
          <a:xfrm>
            <a:off x="4299401" y="4424671"/>
            <a:ext cx="164252" cy="396240"/>
          </a:xfrm>
          <a:custGeom>
            <a:avLst/>
            <a:gdLst/>
            <a:ahLst/>
            <a:cxnLst/>
            <a:rect l="l" t="t" r="r" b="b"/>
            <a:pathLst>
              <a:path w="123189" h="297179">
                <a:moveTo>
                  <a:pt x="96070" y="192412"/>
                </a:moveTo>
                <a:lnTo>
                  <a:pt x="71575" y="199132"/>
                </a:lnTo>
                <a:lnTo>
                  <a:pt x="98454" y="297112"/>
                </a:lnTo>
                <a:lnTo>
                  <a:pt x="122948" y="290391"/>
                </a:lnTo>
                <a:lnTo>
                  <a:pt x="96070" y="192412"/>
                </a:lnTo>
                <a:close/>
              </a:path>
              <a:path w="123189" h="297179">
                <a:moveTo>
                  <a:pt x="63304" y="72970"/>
                </a:moveTo>
                <a:lnTo>
                  <a:pt x="36965" y="72970"/>
                </a:lnTo>
                <a:lnTo>
                  <a:pt x="51415" y="125647"/>
                </a:lnTo>
                <a:lnTo>
                  <a:pt x="75911" y="118927"/>
                </a:lnTo>
                <a:lnTo>
                  <a:pt x="63304" y="72970"/>
                </a:lnTo>
                <a:close/>
              </a:path>
              <a:path w="123189" h="297179">
                <a:moveTo>
                  <a:pt x="30116" y="0"/>
                </a:moveTo>
                <a:lnTo>
                  <a:pt x="0" y="113060"/>
                </a:lnTo>
                <a:lnTo>
                  <a:pt x="4030" y="120018"/>
                </a:lnTo>
                <a:lnTo>
                  <a:pt x="17586" y="123629"/>
                </a:lnTo>
                <a:lnTo>
                  <a:pt x="24544" y="119598"/>
                </a:lnTo>
                <a:lnTo>
                  <a:pt x="36965" y="72970"/>
                </a:lnTo>
                <a:lnTo>
                  <a:pt x="63304" y="72970"/>
                </a:lnTo>
                <a:lnTo>
                  <a:pt x="61460" y="66249"/>
                </a:lnTo>
                <a:lnTo>
                  <a:pt x="97760" y="66249"/>
                </a:lnTo>
                <a:lnTo>
                  <a:pt x="30116" y="0"/>
                </a:lnTo>
                <a:close/>
              </a:path>
              <a:path w="123189" h="297179">
                <a:moveTo>
                  <a:pt x="97760" y="66249"/>
                </a:moveTo>
                <a:lnTo>
                  <a:pt x="61460" y="66249"/>
                </a:lnTo>
                <a:lnTo>
                  <a:pt x="95935" y="100013"/>
                </a:lnTo>
                <a:lnTo>
                  <a:pt x="103976" y="99929"/>
                </a:lnTo>
                <a:lnTo>
                  <a:pt x="113792" y="89908"/>
                </a:lnTo>
                <a:lnTo>
                  <a:pt x="113708" y="81868"/>
                </a:lnTo>
                <a:lnTo>
                  <a:pt x="97760" y="66249"/>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40" name="object 40"/>
          <p:cNvSpPr/>
          <p:nvPr/>
        </p:nvSpPr>
        <p:spPr>
          <a:xfrm>
            <a:off x="3776134" y="2884311"/>
            <a:ext cx="423333" cy="773288"/>
          </a:xfrm>
          <a:prstGeom prst="rect">
            <a:avLst/>
          </a:prstGeom>
          <a:blipFill>
            <a:blip r:embed="rId2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1" name="object 41"/>
          <p:cNvSpPr/>
          <p:nvPr/>
        </p:nvSpPr>
        <p:spPr>
          <a:xfrm>
            <a:off x="3945689" y="3070362"/>
            <a:ext cx="160019" cy="397933"/>
          </a:xfrm>
          <a:custGeom>
            <a:avLst/>
            <a:gdLst/>
            <a:ahLst/>
            <a:cxnLst/>
            <a:rect l="l" t="t" r="r" b="b"/>
            <a:pathLst>
              <a:path w="120014" h="298450">
                <a:moveTo>
                  <a:pt x="94568" y="193612"/>
                </a:moveTo>
                <a:lnTo>
                  <a:pt x="69951" y="199872"/>
                </a:lnTo>
                <a:lnTo>
                  <a:pt x="94992" y="298338"/>
                </a:lnTo>
                <a:lnTo>
                  <a:pt x="119609" y="292078"/>
                </a:lnTo>
                <a:lnTo>
                  <a:pt x="94568" y="193612"/>
                </a:lnTo>
                <a:close/>
              </a:path>
              <a:path w="120014" h="298450">
                <a:moveTo>
                  <a:pt x="63915" y="73084"/>
                </a:moveTo>
                <a:lnTo>
                  <a:pt x="37707" y="73084"/>
                </a:lnTo>
                <a:lnTo>
                  <a:pt x="51170" y="126023"/>
                </a:lnTo>
                <a:lnTo>
                  <a:pt x="75787" y="119763"/>
                </a:lnTo>
                <a:lnTo>
                  <a:pt x="63915" y="73084"/>
                </a:lnTo>
                <a:close/>
              </a:path>
              <a:path w="120014" h="298450">
                <a:moveTo>
                  <a:pt x="32226" y="0"/>
                </a:moveTo>
                <a:lnTo>
                  <a:pt x="0" y="112477"/>
                </a:lnTo>
                <a:lnTo>
                  <a:pt x="3898" y="119509"/>
                </a:lnTo>
                <a:lnTo>
                  <a:pt x="17385" y="123372"/>
                </a:lnTo>
                <a:lnTo>
                  <a:pt x="24417" y="119472"/>
                </a:lnTo>
                <a:lnTo>
                  <a:pt x="37707" y="73084"/>
                </a:lnTo>
                <a:lnTo>
                  <a:pt x="63915" y="73084"/>
                </a:lnTo>
                <a:lnTo>
                  <a:pt x="62323" y="66824"/>
                </a:lnTo>
                <a:lnTo>
                  <a:pt x="97952" y="66824"/>
                </a:lnTo>
                <a:lnTo>
                  <a:pt x="32226" y="0"/>
                </a:lnTo>
                <a:close/>
              </a:path>
              <a:path w="120014" h="298450">
                <a:moveTo>
                  <a:pt x="97952" y="66824"/>
                </a:moveTo>
                <a:lnTo>
                  <a:pt x="62323" y="66824"/>
                </a:lnTo>
                <a:lnTo>
                  <a:pt x="96161" y="101227"/>
                </a:lnTo>
                <a:lnTo>
                  <a:pt x="104202" y="101293"/>
                </a:lnTo>
                <a:lnTo>
                  <a:pt x="114203" y="91457"/>
                </a:lnTo>
                <a:lnTo>
                  <a:pt x="114270" y="83416"/>
                </a:lnTo>
                <a:lnTo>
                  <a:pt x="97952" y="66824"/>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42" name="object 42"/>
          <p:cNvSpPr txBox="1"/>
          <p:nvPr/>
        </p:nvSpPr>
        <p:spPr>
          <a:xfrm>
            <a:off x="3555666" y="4450392"/>
            <a:ext cx="727287" cy="327439"/>
          </a:xfrm>
          <a:prstGeom prst="rect">
            <a:avLst/>
          </a:prstGeom>
        </p:spPr>
        <p:txBody>
          <a:bodyPr vert="horz" wrap="square" lIns="0" tIns="19472" rIns="0" bIns="0" rtlCol="0">
            <a:spAutoFit/>
          </a:bodyPr>
          <a:lstStyle/>
          <a:p>
            <a:pPr marL="16933" marR="6773" defTabSz="1219170">
              <a:spcBef>
                <a:spcPts val="152"/>
              </a:spcBef>
            </a:pPr>
            <a:r>
              <a:rPr sz="1000" spc="-13" dirty="0">
                <a:solidFill>
                  <a:srgbClr val="002060"/>
                </a:solidFill>
                <a:latin typeface="Times New Roman"/>
                <a:cs typeface="Times New Roman"/>
              </a:rPr>
              <a:t>D</a:t>
            </a:r>
            <a:r>
              <a:rPr sz="1000" dirty="0">
                <a:solidFill>
                  <a:srgbClr val="002060"/>
                </a:solidFill>
                <a:latin typeface="Times New Roman"/>
                <a:cs typeface="Times New Roman"/>
              </a:rPr>
              <a:t>e</a:t>
            </a:r>
            <a:r>
              <a:rPr sz="1000" spc="-13" dirty="0">
                <a:solidFill>
                  <a:srgbClr val="002060"/>
                </a:solidFill>
                <a:latin typeface="Times New Roman"/>
                <a:cs typeface="Times New Roman"/>
              </a:rPr>
              <a:t>s</a:t>
            </a:r>
            <a:r>
              <a:rPr sz="1000" spc="-7" dirty="0">
                <a:solidFill>
                  <a:srgbClr val="002060"/>
                </a:solidFill>
                <a:latin typeface="Times New Roman"/>
                <a:cs typeface="Times New Roman"/>
              </a:rPr>
              <a:t>ign-ph</a:t>
            </a:r>
            <a:r>
              <a:rPr sz="1000" dirty="0">
                <a:solidFill>
                  <a:srgbClr val="002060"/>
                </a:solidFill>
                <a:latin typeface="Times New Roman"/>
                <a:cs typeface="Times New Roman"/>
              </a:rPr>
              <a:t>a</a:t>
            </a:r>
            <a:r>
              <a:rPr sz="1000" spc="-13" dirty="0">
                <a:solidFill>
                  <a:srgbClr val="002060"/>
                </a:solidFill>
                <a:latin typeface="Times New Roman"/>
                <a:cs typeface="Times New Roman"/>
              </a:rPr>
              <a:t>s</a:t>
            </a:r>
            <a:r>
              <a:rPr sz="1000" spc="7" dirty="0">
                <a:solidFill>
                  <a:srgbClr val="002060"/>
                </a:solidFill>
                <a:latin typeface="Times New Roman"/>
                <a:cs typeface="Times New Roman"/>
              </a:rPr>
              <a:t>e  </a:t>
            </a:r>
            <a:r>
              <a:rPr sz="1000" spc="-7" dirty="0">
                <a:solidFill>
                  <a:srgbClr val="002060"/>
                </a:solidFill>
                <a:latin typeface="Times New Roman"/>
                <a:cs typeface="Times New Roman"/>
              </a:rPr>
              <a:t>verification</a:t>
            </a:r>
            <a:endParaRPr sz="1000">
              <a:solidFill>
                <a:prstClr val="black"/>
              </a:solidFill>
              <a:latin typeface="Times New Roman"/>
              <a:cs typeface="Times New Roman"/>
            </a:endParaRPr>
          </a:p>
        </p:txBody>
      </p:sp>
      <p:sp>
        <p:nvSpPr>
          <p:cNvPr id="43" name="object 43"/>
          <p:cNvSpPr txBox="1"/>
          <p:nvPr/>
        </p:nvSpPr>
        <p:spPr>
          <a:xfrm>
            <a:off x="3255518" y="3117703"/>
            <a:ext cx="727287" cy="327439"/>
          </a:xfrm>
          <a:prstGeom prst="rect">
            <a:avLst/>
          </a:prstGeom>
        </p:spPr>
        <p:txBody>
          <a:bodyPr vert="horz" wrap="square" lIns="0" tIns="19472" rIns="0" bIns="0" rtlCol="0">
            <a:spAutoFit/>
          </a:bodyPr>
          <a:lstStyle/>
          <a:p>
            <a:pPr marL="16933" marR="6773" defTabSz="1219170">
              <a:spcBef>
                <a:spcPts val="152"/>
              </a:spcBef>
            </a:pPr>
            <a:r>
              <a:rPr sz="1000" spc="-13" dirty="0">
                <a:solidFill>
                  <a:srgbClr val="002060"/>
                </a:solidFill>
                <a:latin typeface="Times New Roman"/>
                <a:cs typeface="Times New Roman"/>
              </a:rPr>
              <a:t>D</a:t>
            </a:r>
            <a:r>
              <a:rPr sz="1000" dirty="0">
                <a:solidFill>
                  <a:srgbClr val="002060"/>
                </a:solidFill>
                <a:latin typeface="Times New Roman"/>
                <a:cs typeface="Times New Roman"/>
              </a:rPr>
              <a:t>e</a:t>
            </a:r>
            <a:r>
              <a:rPr sz="1000" spc="-13" dirty="0">
                <a:solidFill>
                  <a:srgbClr val="002060"/>
                </a:solidFill>
                <a:latin typeface="Times New Roman"/>
                <a:cs typeface="Times New Roman"/>
              </a:rPr>
              <a:t>s</a:t>
            </a:r>
            <a:r>
              <a:rPr sz="1000" spc="-7" dirty="0">
                <a:solidFill>
                  <a:srgbClr val="002060"/>
                </a:solidFill>
                <a:latin typeface="Times New Roman"/>
                <a:cs typeface="Times New Roman"/>
              </a:rPr>
              <a:t>ign-ph</a:t>
            </a:r>
            <a:r>
              <a:rPr sz="1000" dirty="0">
                <a:solidFill>
                  <a:srgbClr val="002060"/>
                </a:solidFill>
                <a:latin typeface="Times New Roman"/>
                <a:cs typeface="Times New Roman"/>
              </a:rPr>
              <a:t>a</a:t>
            </a:r>
            <a:r>
              <a:rPr sz="1000" spc="-13" dirty="0">
                <a:solidFill>
                  <a:srgbClr val="002060"/>
                </a:solidFill>
                <a:latin typeface="Times New Roman"/>
                <a:cs typeface="Times New Roman"/>
              </a:rPr>
              <a:t>s</a:t>
            </a:r>
            <a:r>
              <a:rPr sz="1000" spc="7" dirty="0">
                <a:solidFill>
                  <a:srgbClr val="002060"/>
                </a:solidFill>
                <a:latin typeface="Times New Roman"/>
                <a:cs typeface="Times New Roman"/>
              </a:rPr>
              <a:t>e  </a:t>
            </a:r>
            <a:r>
              <a:rPr sz="1000" spc="-7" dirty="0">
                <a:solidFill>
                  <a:srgbClr val="002060"/>
                </a:solidFill>
                <a:latin typeface="Times New Roman"/>
                <a:cs typeface="Times New Roman"/>
              </a:rPr>
              <a:t>verification</a:t>
            </a:r>
            <a:endParaRPr sz="1000">
              <a:solidFill>
                <a:prstClr val="black"/>
              </a:solidFill>
              <a:latin typeface="Times New Roman"/>
              <a:cs typeface="Times New Roman"/>
            </a:endParaRPr>
          </a:p>
        </p:txBody>
      </p:sp>
      <p:sp>
        <p:nvSpPr>
          <p:cNvPr id="44" name="object 44"/>
          <p:cNvSpPr/>
          <p:nvPr/>
        </p:nvSpPr>
        <p:spPr>
          <a:xfrm>
            <a:off x="4746977" y="2449690"/>
            <a:ext cx="2184400" cy="423333"/>
          </a:xfrm>
          <a:prstGeom prst="rect">
            <a:avLst/>
          </a:prstGeom>
          <a:blipFill>
            <a:blip r:embed="rId2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5" name="object 45"/>
          <p:cNvSpPr/>
          <p:nvPr/>
        </p:nvSpPr>
        <p:spPr>
          <a:xfrm>
            <a:off x="4960792" y="2557652"/>
            <a:ext cx="1908387" cy="155785"/>
          </a:xfrm>
          <a:custGeom>
            <a:avLst/>
            <a:gdLst/>
            <a:ahLst/>
            <a:cxnLst/>
            <a:rect l="l" t="t" r="r" b="b"/>
            <a:pathLst>
              <a:path w="1431289" h="116839">
                <a:moveTo>
                  <a:pt x="104687" y="0"/>
                </a:moveTo>
                <a:lnTo>
                  <a:pt x="98141" y="842"/>
                </a:lnTo>
                <a:lnTo>
                  <a:pt x="96520" y="1376"/>
                </a:lnTo>
                <a:lnTo>
                  <a:pt x="0" y="57680"/>
                </a:lnTo>
                <a:lnTo>
                  <a:pt x="101064" y="116634"/>
                </a:lnTo>
                <a:lnTo>
                  <a:pt x="108840" y="114588"/>
                </a:lnTo>
                <a:lnTo>
                  <a:pt x="115909" y="102471"/>
                </a:lnTo>
                <a:lnTo>
                  <a:pt x="113861" y="94695"/>
                </a:lnTo>
                <a:lnTo>
                  <a:pt x="72180" y="70380"/>
                </a:lnTo>
                <a:lnTo>
                  <a:pt x="1430862" y="70379"/>
                </a:lnTo>
                <a:lnTo>
                  <a:pt x="1430862" y="44980"/>
                </a:lnTo>
                <a:lnTo>
                  <a:pt x="72180" y="44980"/>
                </a:lnTo>
                <a:lnTo>
                  <a:pt x="113861" y="20666"/>
                </a:lnTo>
                <a:lnTo>
                  <a:pt x="115909" y="12889"/>
                </a:lnTo>
                <a:lnTo>
                  <a:pt x="109724" y="2287"/>
                </a:lnTo>
                <a:lnTo>
                  <a:pt x="104687" y="0"/>
                </a:lnTo>
                <a:close/>
              </a:path>
              <a:path w="1431289" h="116839">
                <a:moveTo>
                  <a:pt x="1430862" y="44979"/>
                </a:moveTo>
                <a:lnTo>
                  <a:pt x="72180" y="44980"/>
                </a:lnTo>
                <a:lnTo>
                  <a:pt x="1430862" y="4498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46" name="object 46"/>
          <p:cNvSpPr/>
          <p:nvPr/>
        </p:nvSpPr>
        <p:spPr>
          <a:xfrm>
            <a:off x="5085645" y="3804356"/>
            <a:ext cx="1580444" cy="423333"/>
          </a:xfrm>
          <a:prstGeom prst="rect">
            <a:avLst/>
          </a:prstGeom>
          <a:blipFill>
            <a:blip r:embed="rId2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7" name="object 47"/>
          <p:cNvSpPr/>
          <p:nvPr/>
        </p:nvSpPr>
        <p:spPr>
          <a:xfrm>
            <a:off x="5298738" y="3911961"/>
            <a:ext cx="1305559" cy="155785"/>
          </a:xfrm>
          <a:custGeom>
            <a:avLst/>
            <a:gdLst/>
            <a:ahLst/>
            <a:cxnLst/>
            <a:rect l="l" t="t" r="r" b="b"/>
            <a:pathLst>
              <a:path w="979170" h="116839">
                <a:moveTo>
                  <a:pt x="104687" y="0"/>
                </a:moveTo>
                <a:lnTo>
                  <a:pt x="98143" y="842"/>
                </a:lnTo>
                <a:lnTo>
                  <a:pt x="96521" y="1376"/>
                </a:lnTo>
                <a:lnTo>
                  <a:pt x="0" y="57680"/>
                </a:lnTo>
                <a:lnTo>
                  <a:pt x="101065" y="116634"/>
                </a:lnTo>
                <a:lnTo>
                  <a:pt x="108841" y="114588"/>
                </a:lnTo>
                <a:lnTo>
                  <a:pt x="115909" y="102471"/>
                </a:lnTo>
                <a:lnTo>
                  <a:pt x="113863" y="94695"/>
                </a:lnTo>
                <a:lnTo>
                  <a:pt x="72181" y="70380"/>
                </a:lnTo>
                <a:lnTo>
                  <a:pt x="978679" y="70379"/>
                </a:lnTo>
                <a:lnTo>
                  <a:pt x="978679" y="44980"/>
                </a:lnTo>
                <a:lnTo>
                  <a:pt x="72181" y="44980"/>
                </a:lnTo>
                <a:lnTo>
                  <a:pt x="113863" y="20666"/>
                </a:lnTo>
                <a:lnTo>
                  <a:pt x="115909" y="12889"/>
                </a:lnTo>
                <a:lnTo>
                  <a:pt x="109724" y="2287"/>
                </a:lnTo>
                <a:lnTo>
                  <a:pt x="104687" y="0"/>
                </a:lnTo>
                <a:close/>
              </a:path>
              <a:path w="979170" h="116839">
                <a:moveTo>
                  <a:pt x="978679" y="44979"/>
                </a:moveTo>
                <a:lnTo>
                  <a:pt x="72181" y="44980"/>
                </a:lnTo>
                <a:lnTo>
                  <a:pt x="978679" y="4498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48" name="object 48"/>
          <p:cNvSpPr/>
          <p:nvPr/>
        </p:nvSpPr>
        <p:spPr>
          <a:xfrm>
            <a:off x="5413022" y="5119511"/>
            <a:ext cx="970844" cy="423333"/>
          </a:xfrm>
          <a:prstGeom prst="rect">
            <a:avLst/>
          </a:prstGeom>
          <a:blipFill>
            <a:blip r:embed="rId2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9" name="object 49"/>
          <p:cNvSpPr/>
          <p:nvPr/>
        </p:nvSpPr>
        <p:spPr>
          <a:xfrm>
            <a:off x="5626623" y="5227732"/>
            <a:ext cx="695112" cy="155785"/>
          </a:xfrm>
          <a:custGeom>
            <a:avLst/>
            <a:gdLst/>
            <a:ahLst/>
            <a:cxnLst/>
            <a:rect l="l" t="t" r="r" b="b"/>
            <a:pathLst>
              <a:path w="521335" h="116839">
                <a:moveTo>
                  <a:pt x="104687" y="0"/>
                </a:moveTo>
                <a:lnTo>
                  <a:pt x="98141" y="841"/>
                </a:lnTo>
                <a:lnTo>
                  <a:pt x="96520" y="1376"/>
                </a:lnTo>
                <a:lnTo>
                  <a:pt x="0" y="57680"/>
                </a:lnTo>
                <a:lnTo>
                  <a:pt x="101064" y="116634"/>
                </a:lnTo>
                <a:lnTo>
                  <a:pt x="108840" y="114587"/>
                </a:lnTo>
                <a:lnTo>
                  <a:pt x="115909" y="102470"/>
                </a:lnTo>
                <a:lnTo>
                  <a:pt x="113863" y="94694"/>
                </a:lnTo>
                <a:lnTo>
                  <a:pt x="72181" y="70380"/>
                </a:lnTo>
                <a:lnTo>
                  <a:pt x="521270" y="70379"/>
                </a:lnTo>
                <a:lnTo>
                  <a:pt x="521270" y="44980"/>
                </a:lnTo>
                <a:lnTo>
                  <a:pt x="72180" y="44980"/>
                </a:lnTo>
                <a:lnTo>
                  <a:pt x="113861" y="20665"/>
                </a:lnTo>
                <a:lnTo>
                  <a:pt x="115909" y="12889"/>
                </a:lnTo>
                <a:lnTo>
                  <a:pt x="109724" y="2287"/>
                </a:lnTo>
                <a:lnTo>
                  <a:pt x="104687" y="0"/>
                </a:lnTo>
                <a:close/>
              </a:path>
              <a:path w="521335" h="116839">
                <a:moveTo>
                  <a:pt x="521270" y="44979"/>
                </a:moveTo>
                <a:lnTo>
                  <a:pt x="72180" y="44980"/>
                </a:lnTo>
                <a:lnTo>
                  <a:pt x="521270" y="4498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50" name="object 50"/>
          <p:cNvSpPr txBox="1"/>
          <p:nvPr/>
        </p:nvSpPr>
        <p:spPr>
          <a:xfrm>
            <a:off x="5288773" y="6033787"/>
            <a:ext cx="812800" cy="235106"/>
          </a:xfrm>
          <a:prstGeom prst="rect">
            <a:avLst/>
          </a:prstGeom>
        </p:spPr>
        <p:txBody>
          <a:bodyPr vert="horz" wrap="square" lIns="0" tIns="19472" rIns="0" bIns="0" rtlCol="0">
            <a:spAutoFit/>
          </a:bodyPr>
          <a:lstStyle/>
          <a:p>
            <a:pPr marL="16933" defTabSz="1219170">
              <a:spcBef>
                <a:spcPts val="152"/>
              </a:spcBef>
            </a:pPr>
            <a:r>
              <a:rPr sz="1400" dirty="0">
                <a:solidFill>
                  <a:srgbClr val="002060"/>
                </a:solidFill>
                <a:latin typeface="Times New Roman"/>
                <a:cs typeface="Times New Roman"/>
              </a:rPr>
              <a:t>ISO</a:t>
            </a:r>
            <a:r>
              <a:rPr sz="1400" spc="-100" dirty="0">
                <a:solidFill>
                  <a:srgbClr val="002060"/>
                </a:solidFill>
                <a:latin typeface="Times New Roman"/>
                <a:cs typeface="Times New Roman"/>
              </a:rPr>
              <a:t> </a:t>
            </a:r>
            <a:r>
              <a:rPr sz="1400" dirty="0">
                <a:solidFill>
                  <a:srgbClr val="002060"/>
                </a:solidFill>
                <a:latin typeface="Times New Roman"/>
                <a:cs typeface="Times New Roman"/>
              </a:rPr>
              <a:t>26262</a:t>
            </a:r>
            <a:endParaRPr sz="1400">
              <a:solidFill>
                <a:prstClr val="black"/>
              </a:solidFill>
              <a:latin typeface="Times New Roman"/>
              <a:cs typeface="Times New Roman"/>
            </a:endParaRPr>
          </a:p>
        </p:txBody>
      </p:sp>
      <p:sp>
        <p:nvSpPr>
          <p:cNvPr id="51" name="object 51"/>
          <p:cNvSpPr/>
          <p:nvPr/>
        </p:nvSpPr>
        <p:spPr>
          <a:xfrm>
            <a:off x="9177867" y="1721555"/>
            <a:ext cx="1823156" cy="1010355"/>
          </a:xfrm>
          <a:prstGeom prst="rect">
            <a:avLst/>
          </a:prstGeom>
          <a:blipFill>
            <a:blip r:embed="rId2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2" name="object 52"/>
          <p:cNvSpPr/>
          <p:nvPr/>
        </p:nvSpPr>
        <p:spPr>
          <a:xfrm>
            <a:off x="9245600" y="1936044"/>
            <a:ext cx="1727200" cy="620888"/>
          </a:xfrm>
          <a:prstGeom prst="rect">
            <a:avLst/>
          </a:prstGeom>
          <a:blipFill>
            <a:blip r:embed="rId2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3" name="object 53"/>
          <p:cNvSpPr/>
          <p:nvPr/>
        </p:nvSpPr>
        <p:spPr>
          <a:xfrm>
            <a:off x="9244662" y="1762792"/>
            <a:ext cx="1687885" cy="871763"/>
          </a:xfrm>
          <a:prstGeom prst="rect">
            <a:avLst/>
          </a:prstGeom>
          <a:blipFill>
            <a:blip r:embed="rId2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4" name="object 54"/>
          <p:cNvSpPr/>
          <p:nvPr/>
        </p:nvSpPr>
        <p:spPr>
          <a:xfrm>
            <a:off x="9244662" y="1762792"/>
            <a:ext cx="1688253" cy="872067"/>
          </a:xfrm>
          <a:custGeom>
            <a:avLst/>
            <a:gdLst/>
            <a:ahLst/>
            <a:cxnLst/>
            <a:rect l="l" t="t" r="r" b="b"/>
            <a:pathLst>
              <a:path w="1266190" h="654050">
                <a:moveTo>
                  <a:pt x="0" y="0"/>
                </a:moveTo>
                <a:lnTo>
                  <a:pt x="1265915" y="0"/>
                </a:lnTo>
                <a:lnTo>
                  <a:pt x="1265915" y="653823"/>
                </a:lnTo>
                <a:lnTo>
                  <a:pt x="0" y="653823"/>
                </a:lnTo>
                <a:lnTo>
                  <a:pt x="0" y="0"/>
                </a:lnTo>
                <a:close/>
              </a:path>
            </a:pathLst>
          </a:custGeom>
          <a:ln w="9525">
            <a:solidFill>
              <a:srgbClr val="4663AA"/>
            </a:solidFill>
          </a:ln>
        </p:spPr>
        <p:txBody>
          <a:bodyPr wrap="square" lIns="0" tIns="0" rIns="0" bIns="0" rtlCol="0"/>
          <a:lstStyle/>
          <a:p>
            <a:pPr defTabSz="1219170"/>
            <a:endParaRPr sz="2400">
              <a:solidFill>
                <a:prstClr val="black"/>
              </a:solidFill>
              <a:latin typeface="Calibri"/>
            </a:endParaRPr>
          </a:p>
        </p:txBody>
      </p:sp>
      <p:sp>
        <p:nvSpPr>
          <p:cNvPr id="55" name="object 55"/>
          <p:cNvSpPr txBox="1"/>
          <p:nvPr/>
        </p:nvSpPr>
        <p:spPr>
          <a:xfrm>
            <a:off x="9379522" y="1993189"/>
            <a:ext cx="1419013" cy="383011"/>
          </a:xfrm>
          <a:prstGeom prst="rect">
            <a:avLst/>
          </a:prstGeom>
        </p:spPr>
        <p:txBody>
          <a:bodyPr vert="horz" wrap="square" lIns="0" tIns="23707" rIns="0" bIns="0" rtlCol="0">
            <a:spAutoFit/>
          </a:bodyPr>
          <a:lstStyle/>
          <a:p>
            <a:pPr marL="114297" marR="6773" indent="-97364" defTabSz="1219170">
              <a:lnSpc>
                <a:spcPts val="1427"/>
              </a:lnSpc>
              <a:spcBef>
                <a:spcPts val="187"/>
              </a:spcBef>
            </a:pPr>
            <a:r>
              <a:rPr sz="1200" b="1" spc="-7" dirty="0">
                <a:solidFill>
                  <a:srgbClr val="002060"/>
                </a:solidFill>
                <a:latin typeface="Times New Roman"/>
                <a:cs typeface="Times New Roman"/>
              </a:rPr>
              <a:t>Summary</a:t>
            </a:r>
            <a:r>
              <a:rPr sz="1200" b="1" spc="-47" dirty="0">
                <a:solidFill>
                  <a:srgbClr val="002060"/>
                </a:solidFill>
                <a:latin typeface="Times New Roman"/>
                <a:cs typeface="Times New Roman"/>
              </a:rPr>
              <a:t> </a:t>
            </a:r>
            <a:r>
              <a:rPr sz="1200" b="1" spc="-7" dirty="0">
                <a:solidFill>
                  <a:srgbClr val="002060"/>
                </a:solidFill>
                <a:latin typeface="Times New Roman"/>
                <a:cs typeface="Times New Roman"/>
              </a:rPr>
              <a:t>Functional  Safety</a:t>
            </a:r>
            <a:r>
              <a:rPr sz="1200" b="1" spc="-20" dirty="0">
                <a:solidFill>
                  <a:srgbClr val="002060"/>
                </a:solidFill>
                <a:latin typeface="Times New Roman"/>
                <a:cs typeface="Times New Roman"/>
              </a:rPr>
              <a:t> </a:t>
            </a:r>
            <a:r>
              <a:rPr sz="1200" b="1" spc="-7" dirty="0">
                <a:solidFill>
                  <a:srgbClr val="002060"/>
                </a:solidFill>
                <a:latin typeface="Times New Roman"/>
                <a:cs typeface="Times New Roman"/>
              </a:rPr>
              <a:t>Assessment</a:t>
            </a:r>
            <a:endParaRPr sz="1200">
              <a:solidFill>
                <a:prstClr val="black"/>
              </a:solidFill>
              <a:latin typeface="Times New Roman"/>
              <a:cs typeface="Times New Roman"/>
            </a:endParaRPr>
          </a:p>
        </p:txBody>
      </p:sp>
      <p:sp>
        <p:nvSpPr>
          <p:cNvPr id="56" name="object 56"/>
          <p:cNvSpPr/>
          <p:nvPr/>
        </p:nvSpPr>
        <p:spPr>
          <a:xfrm>
            <a:off x="8489245" y="2015067"/>
            <a:ext cx="970844" cy="626533"/>
          </a:xfrm>
          <a:prstGeom prst="rect">
            <a:avLst/>
          </a:prstGeom>
          <a:blipFill>
            <a:blip r:embed="rId29"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7" name="object 57"/>
          <p:cNvSpPr/>
          <p:nvPr/>
        </p:nvSpPr>
        <p:spPr>
          <a:xfrm>
            <a:off x="8549023" y="2187554"/>
            <a:ext cx="695960" cy="364913"/>
          </a:xfrm>
          <a:custGeom>
            <a:avLst/>
            <a:gdLst/>
            <a:ahLst/>
            <a:cxnLst/>
            <a:rect l="l" t="t" r="r" b="b"/>
            <a:pathLst>
              <a:path w="521970" h="273685">
                <a:moveTo>
                  <a:pt x="405074" y="0"/>
                </a:moveTo>
                <a:lnTo>
                  <a:pt x="398998" y="5266"/>
                </a:lnTo>
                <a:lnTo>
                  <a:pt x="398001" y="19259"/>
                </a:lnTo>
                <a:lnTo>
                  <a:pt x="403269" y="25335"/>
                </a:lnTo>
                <a:lnTo>
                  <a:pt x="451402" y="28764"/>
                </a:lnTo>
                <a:lnTo>
                  <a:pt x="0" y="250700"/>
                </a:lnTo>
                <a:lnTo>
                  <a:pt x="11206" y="273494"/>
                </a:lnTo>
                <a:lnTo>
                  <a:pt x="462608" y="51558"/>
                </a:lnTo>
                <a:lnTo>
                  <a:pt x="493090" y="51558"/>
                </a:lnTo>
                <a:lnTo>
                  <a:pt x="521780" y="8313"/>
                </a:lnTo>
                <a:lnTo>
                  <a:pt x="405074" y="0"/>
                </a:lnTo>
                <a:close/>
              </a:path>
              <a:path w="521970" h="273685">
                <a:moveTo>
                  <a:pt x="493090" y="51558"/>
                </a:moveTo>
                <a:lnTo>
                  <a:pt x="462608" y="51558"/>
                </a:lnTo>
                <a:lnTo>
                  <a:pt x="435932" y="91768"/>
                </a:lnTo>
                <a:lnTo>
                  <a:pt x="437526" y="99650"/>
                </a:lnTo>
                <a:lnTo>
                  <a:pt x="449215" y="107405"/>
                </a:lnTo>
                <a:lnTo>
                  <a:pt x="457097" y="105810"/>
                </a:lnTo>
                <a:lnTo>
                  <a:pt x="493090" y="51558"/>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58" name="object 58"/>
          <p:cNvSpPr/>
          <p:nvPr/>
        </p:nvSpPr>
        <p:spPr>
          <a:xfrm>
            <a:off x="7236178" y="4238977"/>
            <a:ext cx="423333" cy="722488"/>
          </a:xfrm>
          <a:prstGeom prst="rect">
            <a:avLst/>
          </a:prstGeom>
          <a:blipFill>
            <a:blip r:embed="rId30"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9" name="object 59"/>
          <p:cNvSpPr/>
          <p:nvPr/>
        </p:nvSpPr>
        <p:spPr>
          <a:xfrm>
            <a:off x="7296645" y="4424673"/>
            <a:ext cx="187113" cy="449580"/>
          </a:xfrm>
          <a:custGeom>
            <a:avLst/>
            <a:gdLst/>
            <a:ahLst/>
            <a:cxnLst/>
            <a:rect l="l" t="t" r="r" b="b"/>
            <a:pathLst>
              <a:path w="140335" h="337185">
                <a:moveTo>
                  <a:pt x="128770" y="65382"/>
                </a:moveTo>
                <a:lnTo>
                  <a:pt x="80111" y="65382"/>
                </a:lnTo>
                <a:lnTo>
                  <a:pt x="0" y="329374"/>
                </a:lnTo>
                <a:lnTo>
                  <a:pt x="24305" y="336749"/>
                </a:lnTo>
                <a:lnTo>
                  <a:pt x="104416" y="72758"/>
                </a:lnTo>
                <a:lnTo>
                  <a:pt x="130524" y="72758"/>
                </a:lnTo>
                <a:lnTo>
                  <a:pt x="128770" y="65382"/>
                </a:lnTo>
                <a:close/>
              </a:path>
              <a:path w="140335" h="337185">
                <a:moveTo>
                  <a:pt x="130524" y="72758"/>
                </a:moveTo>
                <a:lnTo>
                  <a:pt x="104416" y="72758"/>
                </a:lnTo>
                <a:lnTo>
                  <a:pt x="115580" y="119703"/>
                </a:lnTo>
                <a:lnTo>
                  <a:pt x="122426" y="123920"/>
                </a:lnTo>
                <a:lnTo>
                  <a:pt x="136074" y="120675"/>
                </a:lnTo>
                <a:lnTo>
                  <a:pt x="140290" y="113828"/>
                </a:lnTo>
                <a:lnTo>
                  <a:pt x="130524" y="72758"/>
                </a:lnTo>
                <a:close/>
              </a:path>
              <a:path w="140335" h="337185">
                <a:moveTo>
                  <a:pt x="113224" y="0"/>
                </a:moveTo>
                <a:lnTo>
                  <a:pt x="27462" y="79589"/>
                </a:lnTo>
                <a:lnTo>
                  <a:pt x="27162" y="87624"/>
                </a:lnTo>
                <a:lnTo>
                  <a:pt x="36705" y="97908"/>
                </a:lnTo>
                <a:lnTo>
                  <a:pt x="44740" y="98207"/>
                </a:lnTo>
                <a:lnTo>
                  <a:pt x="80111" y="65382"/>
                </a:lnTo>
                <a:lnTo>
                  <a:pt x="128770" y="65382"/>
                </a:lnTo>
                <a:lnTo>
                  <a:pt x="113224" y="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60" name="object 60"/>
          <p:cNvSpPr/>
          <p:nvPr/>
        </p:nvSpPr>
        <p:spPr>
          <a:xfrm>
            <a:off x="7467600" y="2884311"/>
            <a:ext cx="457200" cy="722488"/>
          </a:xfrm>
          <a:prstGeom prst="rect">
            <a:avLst/>
          </a:prstGeom>
          <a:blipFill>
            <a:blip r:embed="rId31"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1" name="object 61"/>
          <p:cNvSpPr/>
          <p:nvPr/>
        </p:nvSpPr>
        <p:spPr>
          <a:xfrm>
            <a:off x="7531045" y="3070365"/>
            <a:ext cx="208280" cy="450427"/>
          </a:xfrm>
          <a:custGeom>
            <a:avLst/>
            <a:gdLst/>
            <a:ahLst/>
            <a:cxnLst/>
            <a:rect l="l" t="t" r="r" b="b"/>
            <a:pathLst>
              <a:path w="156210" h="337819">
                <a:moveTo>
                  <a:pt x="147062" y="63188"/>
                </a:moveTo>
                <a:lnTo>
                  <a:pt x="99021" y="63188"/>
                </a:lnTo>
                <a:lnTo>
                  <a:pt x="0" y="328621"/>
                </a:lnTo>
                <a:lnTo>
                  <a:pt x="23797" y="337499"/>
                </a:lnTo>
                <a:lnTo>
                  <a:pt x="122820" y="72067"/>
                </a:lnTo>
                <a:lnTo>
                  <a:pt x="148596" y="72067"/>
                </a:lnTo>
                <a:lnTo>
                  <a:pt x="147062" y="63188"/>
                </a:lnTo>
                <a:close/>
              </a:path>
              <a:path w="156210" h="337819">
                <a:moveTo>
                  <a:pt x="148596" y="72067"/>
                </a:moveTo>
                <a:lnTo>
                  <a:pt x="122820" y="72067"/>
                </a:lnTo>
                <a:lnTo>
                  <a:pt x="131032" y="119617"/>
                </a:lnTo>
                <a:lnTo>
                  <a:pt x="137601" y="124252"/>
                </a:lnTo>
                <a:lnTo>
                  <a:pt x="151425" y="121866"/>
                </a:lnTo>
                <a:lnTo>
                  <a:pt x="156061" y="115295"/>
                </a:lnTo>
                <a:lnTo>
                  <a:pt x="148596" y="72067"/>
                </a:lnTo>
                <a:close/>
              </a:path>
              <a:path w="156210" h="337819">
                <a:moveTo>
                  <a:pt x="136150" y="0"/>
                </a:moveTo>
                <a:lnTo>
                  <a:pt x="45590" y="74082"/>
                </a:lnTo>
                <a:lnTo>
                  <a:pt x="44789" y="82083"/>
                </a:lnTo>
                <a:lnTo>
                  <a:pt x="53671" y="92942"/>
                </a:lnTo>
                <a:lnTo>
                  <a:pt x="61672" y="93742"/>
                </a:lnTo>
                <a:lnTo>
                  <a:pt x="99021" y="63188"/>
                </a:lnTo>
                <a:lnTo>
                  <a:pt x="147062" y="63188"/>
                </a:lnTo>
                <a:lnTo>
                  <a:pt x="136150" y="0"/>
                </a:lnTo>
                <a:close/>
              </a:path>
            </a:pathLst>
          </a:custGeom>
          <a:solidFill>
            <a:srgbClr val="000000"/>
          </a:solidFill>
        </p:spPr>
        <p:txBody>
          <a:bodyPr wrap="square" lIns="0" tIns="0" rIns="0" bIns="0" rtlCol="0"/>
          <a:lstStyle/>
          <a:p>
            <a:pPr defTabSz="1219170"/>
            <a:endParaRPr sz="2400">
              <a:solidFill>
                <a:prstClr val="black"/>
              </a:solidFill>
              <a:latin typeface="Calibri"/>
            </a:endParaRPr>
          </a:p>
        </p:txBody>
      </p:sp>
      <p:sp>
        <p:nvSpPr>
          <p:cNvPr id="62" name="object 62"/>
          <p:cNvSpPr/>
          <p:nvPr/>
        </p:nvSpPr>
        <p:spPr>
          <a:xfrm>
            <a:off x="2911875" y="1854594"/>
            <a:ext cx="2663613" cy="2857500"/>
          </a:xfrm>
          <a:custGeom>
            <a:avLst/>
            <a:gdLst/>
            <a:ahLst/>
            <a:cxnLst/>
            <a:rect l="l" t="t" r="r" b="b"/>
            <a:pathLst>
              <a:path w="1997710" h="2143125">
                <a:moveTo>
                  <a:pt x="0" y="1071259"/>
                </a:moveTo>
                <a:lnTo>
                  <a:pt x="1087" y="1020829"/>
                </a:lnTo>
                <a:lnTo>
                  <a:pt x="4316" y="971000"/>
                </a:lnTo>
                <a:lnTo>
                  <a:pt x="9639" y="921823"/>
                </a:lnTo>
                <a:lnTo>
                  <a:pt x="17009" y="873349"/>
                </a:lnTo>
                <a:lnTo>
                  <a:pt x="26377" y="825629"/>
                </a:lnTo>
                <a:lnTo>
                  <a:pt x="37695" y="778715"/>
                </a:lnTo>
                <a:lnTo>
                  <a:pt x="50916" y="732658"/>
                </a:lnTo>
                <a:lnTo>
                  <a:pt x="65991" y="687510"/>
                </a:lnTo>
                <a:lnTo>
                  <a:pt x="82872" y="643322"/>
                </a:lnTo>
                <a:lnTo>
                  <a:pt x="101512" y="600146"/>
                </a:lnTo>
                <a:lnTo>
                  <a:pt x="121863" y="558033"/>
                </a:lnTo>
                <a:lnTo>
                  <a:pt x="143876" y="517035"/>
                </a:lnTo>
                <a:lnTo>
                  <a:pt x="167504" y="477202"/>
                </a:lnTo>
                <a:lnTo>
                  <a:pt x="192698" y="438587"/>
                </a:lnTo>
                <a:lnTo>
                  <a:pt x="219411" y="401241"/>
                </a:lnTo>
                <a:lnTo>
                  <a:pt x="247595" y="365215"/>
                </a:lnTo>
                <a:lnTo>
                  <a:pt x="277201" y="330561"/>
                </a:lnTo>
                <a:lnTo>
                  <a:pt x="308183" y="297330"/>
                </a:lnTo>
                <a:lnTo>
                  <a:pt x="340491" y="265573"/>
                </a:lnTo>
                <a:lnTo>
                  <a:pt x="374078" y="235343"/>
                </a:lnTo>
                <a:lnTo>
                  <a:pt x="408896" y="206690"/>
                </a:lnTo>
                <a:lnTo>
                  <a:pt x="444897" y="179667"/>
                </a:lnTo>
                <a:lnTo>
                  <a:pt x="482033" y="154323"/>
                </a:lnTo>
                <a:lnTo>
                  <a:pt x="520256" y="130712"/>
                </a:lnTo>
                <a:lnTo>
                  <a:pt x="559518" y="108884"/>
                </a:lnTo>
                <a:lnTo>
                  <a:pt x="599771" y="88890"/>
                </a:lnTo>
                <a:lnTo>
                  <a:pt x="640967" y="70783"/>
                </a:lnTo>
                <a:lnTo>
                  <a:pt x="683059" y="54613"/>
                </a:lnTo>
                <a:lnTo>
                  <a:pt x="725998" y="40432"/>
                </a:lnTo>
                <a:lnTo>
                  <a:pt x="769736" y="28292"/>
                </a:lnTo>
                <a:lnTo>
                  <a:pt x="814226" y="18244"/>
                </a:lnTo>
                <a:lnTo>
                  <a:pt x="859418" y="10339"/>
                </a:lnTo>
                <a:lnTo>
                  <a:pt x="905267" y="4629"/>
                </a:lnTo>
                <a:lnTo>
                  <a:pt x="951722" y="1166"/>
                </a:lnTo>
                <a:lnTo>
                  <a:pt x="998738" y="0"/>
                </a:lnTo>
                <a:lnTo>
                  <a:pt x="1045753" y="1166"/>
                </a:lnTo>
                <a:lnTo>
                  <a:pt x="1092208" y="4629"/>
                </a:lnTo>
                <a:lnTo>
                  <a:pt x="1138057" y="10339"/>
                </a:lnTo>
                <a:lnTo>
                  <a:pt x="1183250" y="18244"/>
                </a:lnTo>
                <a:lnTo>
                  <a:pt x="1227739" y="28292"/>
                </a:lnTo>
                <a:lnTo>
                  <a:pt x="1271477" y="40432"/>
                </a:lnTo>
                <a:lnTo>
                  <a:pt x="1314416" y="54613"/>
                </a:lnTo>
                <a:lnTo>
                  <a:pt x="1356508" y="70783"/>
                </a:lnTo>
                <a:lnTo>
                  <a:pt x="1397704" y="88890"/>
                </a:lnTo>
                <a:lnTo>
                  <a:pt x="1437957" y="108884"/>
                </a:lnTo>
                <a:lnTo>
                  <a:pt x="1477219" y="130712"/>
                </a:lnTo>
                <a:lnTo>
                  <a:pt x="1515442" y="154323"/>
                </a:lnTo>
                <a:lnTo>
                  <a:pt x="1552578" y="179667"/>
                </a:lnTo>
                <a:lnTo>
                  <a:pt x="1588579" y="206690"/>
                </a:lnTo>
                <a:lnTo>
                  <a:pt x="1623397" y="235343"/>
                </a:lnTo>
                <a:lnTo>
                  <a:pt x="1656984" y="265573"/>
                </a:lnTo>
                <a:lnTo>
                  <a:pt x="1689293" y="297330"/>
                </a:lnTo>
                <a:lnTo>
                  <a:pt x="1720274" y="330561"/>
                </a:lnTo>
                <a:lnTo>
                  <a:pt x="1749880" y="365215"/>
                </a:lnTo>
                <a:lnTo>
                  <a:pt x="1778064" y="401241"/>
                </a:lnTo>
                <a:lnTo>
                  <a:pt x="1804777" y="438587"/>
                </a:lnTo>
                <a:lnTo>
                  <a:pt x="1829971" y="477202"/>
                </a:lnTo>
                <a:lnTo>
                  <a:pt x="1853599" y="517035"/>
                </a:lnTo>
                <a:lnTo>
                  <a:pt x="1875612" y="558033"/>
                </a:lnTo>
                <a:lnTo>
                  <a:pt x="1895963" y="600146"/>
                </a:lnTo>
                <a:lnTo>
                  <a:pt x="1914603" y="643322"/>
                </a:lnTo>
                <a:lnTo>
                  <a:pt x="1931484" y="687510"/>
                </a:lnTo>
                <a:lnTo>
                  <a:pt x="1946559" y="732658"/>
                </a:lnTo>
                <a:lnTo>
                  <a:pt x="1959780" y="778715"/>
                </a:lnTo>
                <a:lnTo>
                  <a:pt x="1971098" y="825629"/>
                </a:lnTo>
                <a:lnTo>
                  <a:pt x="1980466" y="873349"/>
                </a:lnTo>
                <a:lnTo>
                  <a:pt x="1987836" y="921823"/>
                </a:lnTo>
                <a:lnTo>
                  <a:pt x="1993159" y="971000"/>
                </a:lnTo>
                <a:lnTo>
                  <a:pt x="1996388" y="1020829"/>
                </a:lnTo>
                <a:lnTo>
                  <a:pt x="1997476" y="1071259"/>
                </a:lnTo>
                <a:lnTo>
                  <a:pt x="1996388" y="1121688"/>
                </a:lnTo>
                <a:lnTo>
                  <a:pt x="1993159" y="1171517"/>
                </a:lnTo>
                <a:lnTo>
                  <a:pt x="1987836" y="1220694"/>
                </a:lnTo>
                <a:lnTo>
                  <a:pt x="1980466" y="1269169"/>
                </a:lnTo>
                <a:lnTo>
                  <a:pt x="1971098" y="1316889"/>
                </a:lnTo>
                <a:lnTo>
                  <a:pt x="1959780" y="1363803"/>
                </a:lnTo>
                <a:lnTo>
                  <a:pt x="1946559" y="1409860"/>
                </a:lnTo>
                <a:lnTo>
                  <a:pt x="1931484" y="1455008"/>
                </a:lnTo>
                <a:lnTo>
                  <a:pt x="1914603" y="1499196"/>
                </a:lnTo>
                <a:lnTo>
                  <a:pt x="1895963" y="1542372"/>
                </a:lnTo>
                <a:lnTo>
                  <a:pt x="1875612" y="1584485"/>
                </a:lnTo>
                <a:lnTo>
                  <a:pt x="1853599" y="1625483"/>
                </a:lnTo>
                <a:lnTo>
                  <a:pt x="1829971" y="1665316"/>
                </a:lnTo>
                <a:lnTo>
                  <a:pt x="1804777" y="1703931"/>
                </a:lnTo>
                <a:lnTo>
                  <a:pt x="1778064" y="1741277"/>
                </a:lnTo>
                <a:lnTo>
                  <a:pt x="1749880" y="1777303"/>
                </a:lnTo>
                <a:lnTo>
                  <a:pt x="1720274" y="1811957"/>
                </a:lnTo>
                <a:lnTo>
                  <a:pt x="1689293" y="1845188"/>
                </a:lnTo>
                <a:lnTo>
                  <a:pt x="1656984" y="1876945"/>
                </a:lnTo>
                <a:lnTo>
                  <a:pt x="1623397" y="1907175"/>
                </a:lnTo>
                <a:lnTo>
                  <a:pt x="1588579" y="1935828"/>
                </a:lnTo>
                <a:lnTo>
                  <a:pt x="1552578" y="1962851"/>
                </a:lnTo>
                <a:lnTo>
                  <a:pt x="1515442" y="1988195"/>
                </a:lnTo>
                <a:lnTo>
                  <a:pt x="1477219" y="2011806"/>
                </a:lnTo>
                <a:lnTo>
                  <a:pt x="1437957" y="2033635"/>
                </a:lnTo>
                <a:lnTo>
                  <a:pt x="1397704" y="2053628"/>
                </a:lnTo>
                <a:lnTo>
                  <a:pt x="1356508" y="2071735"/>
                </a:lnTo>
                <a:lnTo>
                  <a:pt x="1314416" y="2087905"/>
                </a:lnTo>
                <a:lnTo>
                  <a:pt x="1271477" y="2102086"/>
                </a:lnTo>
                <a:lnTo>
                  <a:pt x="1227739" y="2114226"/>
                </a:lnTo>
                <a:lnTo>
                  <a:pt x="1183250" y="2124274"/>
                </a:lnTo>
                <a:lnTo>
                  <a:pt x="1138057" y="2132179"/>
                </a:lnTo>
                <a:lnTo>
                  <a:pt x="1092208" y="2137889"/>
                </a:lnTo>
                <a:lnTo>
                  <a:pt x="1045753" y="2141353"/>
                </a:lnTo>
                <a:lnTo>
                  <a:pt x="998738" y="2142519"/>
                </a:lnTo>
                <a:lnTo>
                  <a:pt x="951722" y="2141353"/>
                </a:lnTo>
                <a:lnTo>
                  <a:pt x="905267" y="2137889"/>
                </a:lnTo>
                <a:lnTo>
                  <a:pt x="859418" y="2132179"/>
                </a:lnTo>
                <a:lnTo>
                  <a:pt x="814226" y="2124274"/>
                </a:lnTo>
                <a:lnTo>
                  <a:pt x="769736" y="2114226"/>
                </a:lnTo>
                <a:lnTo>
                  <a:pt x="725998" y="2102086"/>
                </a:lnTo>
                <a:lnTo>
                  <a:pt x="683059" y="2087905"/>
                </a:lnTo>
                <a:lnTo>
                  <a:pt x="640967" y="2071735"/>
                </a:lnTo>
                <a:lnTo>
                  <a:pt x="599771" y="2053628"/>
                </a:lnTo>
                <a:lnTo>
                  <a:pt x="559518" y="2033635"/>
                </a:lnTo>
                <a:lnTo>
                  <a:pt x="520256" y="2011806"/>
                </a:lnTo>
                <a:lnTo>
                  <a:pt x="482033" y="1988195"/>
                </a:lnTo>
                <a:lnTo>
                  <a:pt x="444897" y="1962851"/>
                </a:lnTo>
                <a:lnTo>
                  <a:pt x="408896" y="1935828"/>
                </a:lnTo>
                <a:lnTo>
                  <a:pt x="374078" y="1907175"/>
                </a:lnTo>
                <a:lnTo>
                  <a:pt x="340491" y="1876945"/>
                </a:lnTo>
                <a:lnTo>
                  <a:pt x="308183" y="1845188"/>
                </a:lnTo>
                <a:lnTo>
                  <a:pt x="277201" y="1811957"/>
                </a:lnTo>
                <a:lnTo>
                  <a:pt x="247595" y="1777303"/>
                </a:lnTo>
                <a:lnTo>
                  <a:pt x="219411" y="1741277"/>
                </a:lnTo>
                <a:lnTo>
                  <a:pt x="192698" y="1703931"/>
                </a:lnTo>
                <a:lnTo>
                  <a:pt x="167504" y="1665316"/>
                </a:lnTo>
                <a:lnTo>
                  <a:pt x="143876" y="1625483"/>
                </a:lnTo>
                <a:lnTo>
                  <a:pt x="121863" y="1584485"/>
                </a:lnTo>
                <a:lnTo>
                  <a:pt x="101512" y="1542372"/>
                </a:lnTo>
                <a:lnTo>
                  <a:pt x="82872" y="1499196"/>
                </a:lnTo>
                <a:lnTo>
                  <a:pt x="65991" y="1455008"/>
                </a:lnTo>
                <a:lnTo>
                  <a:pt x="50916" y="1409860"/>
                </a:lnTo>
                <a:lnTo>
                  <a:pt x="37695" y="1363803"/>
                </a:lnTo>
                <a:lnTo>
                  <a:pt x="26377" y="1316889"/>
                </a:lnTo>
                <a:lnTo>
                  <a:pt x="17009" y="1269169"/>
                </a:lnTo>
                <a:lnTo>
                  <a:pt x="9639" y="1220694"/>
                </a:lnTo>
                <a:lnTo>
                  <a:pt x="4316" y="1171517"/>
                </a:lnTo>
                <a:lnTo>
                  <a:pt x="1087" y="1121688"/>
                </a:lnTo>
                <a:lnTo>
                  <a:pt x="0" y="1071259"/>
                </a:lnTo>
                <a:close/>
              </a:path>
            </a:pathLst>
          </a:custGeom>
          <a:ln w="25400">
            <a:solidFill>
              <a:srgbClr val="0070C0"/>
            </a:solidFill>
          </a:ln>
        </p:spPr>
        <p:txBody>
          <a:bodyPr wrap="square" lIns="0" tIns="0" rIns="0" bIns="0" rtlCol="0"/>
          <a:lstStyle/>
          <a:p>
            <a:pPr defTabSz="1219170"/>
            <a:endParaRPr sz="2400">
              <a:solidFill>
                <a:prstClr val="black"/>
              </a:solidFill>
              <a:latin typeface="Calibri"/>
            </a:endParaRPr>
          </a:p>
        </p:txBody>
      </p:sp>
      <p:sp>
        <p:nvSpPr>
          <p:cNvPr id="63" name="object 63"/>
          <p:cNvSpPr/>
          <p:nvPr/>
        </p:nvSpPr>
        <p:spPr>
          <a:xfrm>
            <a:off x="2481746" y="2920720"/>
            <a:ext cx="434340" cy="367453"/>
          </a:xfrm>
          <a:custGeom>
            <a:avLst/>
            <a:gdLst/>
            <a:ahLst/>
            <a:cxnLst/>
            <a:rect l="l" t="t" r="r" b="b"/>
            <a:pathLst>
              <a:path w="325755" h="275589">
                <a:moveTo>
                  <a:pt x="70004" y="52726"/>
                </a:moveTo>
                <a:lnTo>
                  <a:pt x="55217" y="52726"/>
                </a:lnTo>
                <a:lnTo>
                  <a:pt x="319528" y="275308"/>
                </a:lnTo>
                <a:lnTo>
                  <a:pt x="325664" y="268023"/>
                </a:lnTo>
                <a:lnTo>
                  <a:pt x="70004" y="52726"/>
                </a:lnTo>
                <a:close/>
              </a:path>
              <a:path w="325755" h="275589">
                <a:moveTo>
                  <a:pt x="0" y="0"/>
                </a:moveTo>
                <a:lnTo>
                  <a:pt x="33743" y="78226"/>
                </a:lnTo>
                <a:lnTo>
                  <a:pt x="55217" y="52726"/>
                </a:lnTo>
                <a:lnTo>
                  <a:pt x="70004" y="52726"/>
                </a:lnTo>
                <a:lnTo>
                  <a:pt x="61353" y="45441"/>
                </a:lnTo>
                <a:lnTo>
                  <a:pt x="82826" y="19941"/>
                </a:lnTo>
                <a:lnTo>
                  <a:pt x="0" y="0"/>
                </a:lnTo>
                <a:close/>
              </a:path>
            </a:pathLst>
          </a:custGeom>
          <a:solidFill>
            <a:srgbClr val="4663AA"/>
          </a:solidFill>
        </p:spPr>
        <p:txBody>
          <a:bodyPr wrap="square" lIns="0" tIns="0" rIns="0" bIns="0" rtlCol="0"/>
          <a:lstStyle/>
          <a:p>
            <a:pPr defTabSz="1219170"/>
            <a:endParaRPr sz="2400">
              <a:solidFill>
                <a:prstClr val="black"/>
              </a:solidFill>
              <a:latin typeface="Calibri"/>
            </a:endParaRPr>
          </a:p>
        </p:txBody>
      </p:sp>
      <p:sp>
        <p:nvSpPr>
          <p:cNvPr id="64" name="object 64"/>
          <p:cNvSpPr/>
          <p:nvPr/>
        </p:nvSpPr>
        <p:spPr>
          <a:xfrm>
            <a:off x="558800" y="2212622"/>
            <a:ext cx="1828800" cy="1004711"/>
          </a:xfrm>
          <a:prstGeom prst="rect">
            <a:avLst/>
          </a:prstGeom>
          <a:blipFill>
            <a:blip r:embed="rId3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5" name="object 65"/>
          <p:cNvSpPr/>
          <p:nvPr/>
        </p:nvSpPr>
        <p:spPr>
          <a:xfrm>
            <a:off x="767644" y="2331156"/>
            <a:ext cx="1450621" cy="812800"/>
          </a:xfrm>
          <a:prstGeom prst="rect">
            <a:avLst/>
          </a:prstGeom>
          <a:blipFill>
            <a:blip r:embed="rId3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6" name="object 66"/>
          <p:cNvSpPr/>
          <p:nvPr/>
        </p:nvSpPr>
        <p:spPr>
          <a:xfrm>
            <a:off x="629021" y="2252981"/>
            <a:ext cx="1687887" cy="871763"/>
          </a:xfrm>
          <a:prstGeom prst="rect">
            <a:avLst/>
          </a:prstGeom>
          <a:blipFill>
            <a:blip r:embed="rId11"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7" name="object 67"/>
          <p:cNvSpPr txBox="1"/>
          <p:nvPr/>
        </p:nvSpPr>
        <p:spPr>
          <a:xfrm>
            <a:off x="629020" y="2252981"/>
            <a:ext cx="1688253" cy="716436"/>
          </a:xfrm>
          <a:prstGeom prst="rect">
            <a:avLst/>
          </a:prstGeom>
          <a:ln w="9525">
            <a:solidFill>
              <a:srgbClr val="4663AA"/>
            </a:solidFill>
          </a:ln>
        </p:spPr>
        <p:txBody>
          <a:bodyPr vert="horz" wrap="square" lIns="0" tIns="8467" rIns="0" bIns="0" rtlCol="0">
            <a:spAutoFit/>
          </a:bodyPr>
          <a:lstStyle/>
          <a:p>
            <a:pPr defTabSz="1219170">
              <a:spcBef>
                <a:spcPts val="67"/>
              </a:spcBef>
            </a:pPr>
            <a:endParaRPr sz="1000">
              <a:solidFill>
                <a:prstClr val="black"/>
              </a:solidFill>
              <a:latin typeface="Times New Roman"/>
              <a:cs typeface="Times New Roman"/>
            </a:endParaRPr>
          </a:p>
          <a:p>
            <a:pPr marL="288706" marR="278546" algn="ctr" defTabSz="1219170">
              <a:lnSpc>
                <a:spcPct val="100299"/>
              </a:lnSpc>
              <a:spcBef>
                <a:spcPts val="7"/>
              </a:spcBef>
            </a:pPr>
            <a:r>
              <a:rPr sz="1200" b="1" dirty="0">
                <a:solidFill>
                  <a:srgbClr val="002060"/>
                </a:solidFill>
                <a:latin typeface="Times New Roman"/>
                <a:cs typeface="Times New Roman"/>
              </a:rPr>
              <a:t>Hazard </a:t>
            </a:r>
            <a:r>
              <a:rPr sz="1200" b="1" spc="-7" dirty="0">
                <a:solidFill>
                  <a:srgbClr val="002060"/>
                </a:solidFill>
                <a:latin typeface="Times New Roman"/>
                <a:cs typeface="Times New Roman"/>
              </a:rPr>
              <a:t>and</a:t>
            </a:r>
            <a:r>
              <a:rPr sz="1200" b="1" spc="-113" dirty="0">
                <a:solidFill>
                  <a:srgbClr val="002060"/>
                </a:solidFill>
                <a:latin typeface="Times New Roman"/>
                <a:cs typeface="Times New Roman"/>
              </a:rPr>
              <a:t> </a:t>
            </a:r>
            <a:r>
              <a:rPr sz="1200" b="1" spc="-7" dirty="0">
                <a:solidFill>
                  <a:srgbClr val="002060"/>
                </a:solidFill>
                <a:latin typeface="Times New Roman"/>
                <a:cs typeface="Times New Roman"/>
              </a:rPr>
              <a:t>Risk  Assessment  (HARA)</a:t>
            </a:r>
            <a:endParaRPr sz="1200">
              <a:solidFill>
                <a:prstClr val="black"/>
              </a:solidFill>
              <a:latin typeface="Times New Roman"/>
              <a:cs typeface="Times New Roman"/>
            </a:endParaRPr>
          </a:p>
        </p:txBody>
      </p:sp>
      <p:sp>
        <p:nvSpPr>
          <p:cNvPr id="68" name="object 68"/>
          <p:cNvSpPr/>
          <p:nvPr/>
        </p:nvSpPr>
        <p:spPr>
          <a:xfrm>
            <a:off x="1422164" y="3124744"/>
            <a:ext cx="101600" cy="341205"/>
          </a:xfrm>
          <a:custGeom>
            <a:avLst/>
            <a:gdLst/>
            <a:ahLst/>
            <a:cxnLst/>
            <a:rect l="l" t="t" r="r" b="b"/>
            <a:pathLst>
              <a:path w="76200" h="255905">
                <a:moveTo>
                  <a:pt x="76200" y="179410"/>
                </a:moveTo>
                <a:lnTo>
                  <a:pt x="42862" y="179411"/>
                </a:lnTo>
                <a:lnTo>
                  <a:pt x="0" y="179411"/>
                </a:lnTo>
                <a:lnTo>
                  <a:pt x="38100" y="255611"/>
                </a:lnTo>
                <a:lnTo>
                  <a:pt x="76200" y="179410"/>
                </a:lnTo>
                <a:close/>
              </a:path>
              <a:path w="76200" h="255905">
                <a:moveTo>
                  <a:pt x="42861" y="0"/>
                </a:moveTo>
                <a:lnTo>
                  <a:pt x="33336" y="0"/>
                </a:lnTo>
                <a:lnTo>
                  <a:pt x="33337" y="179411"/>
                </a:lnTo>
                <a:lnTo>
                  <a:pt x="42862" y="179411"/>
                </a:lnTo>
                <a:lnTo>
                  <a:pt x="42861" y="0"/>
                </a:lnTo>
                <a:close/>
              </a:path>
            </a:pathLst>
          </a:custGeom>
          <a:solidFill>
            <a:srgbClr val="4663AA"/>
          </a:solidFill>
        </p:spPr>
        <p:txBody>
          <a:bodyPr wrap="square" lIns="0" tIns="0" rIns="0" bIns="0" rtlCol="0"/>
          <a:lstStyle/>
          <a:p>
            <a:pPr defTabSz="1219170"/>
            <a:endParaRPr sz="2400">
              <a:solidFill>
                <a:prstClr val="black"/>
              </a:solidFill>
              <a:latin typeface="Calibri"/>
            </a:endParaRPr>
          </a:p>
        </p:txBody>
      </p:sp>
      <p:sp>
        <p:nvSpPr>
          <p:cNvPr id="69" name="object 69"/>
          <p:cNvSpPr txBox="1"/>
          <p:nvPr/>
        </p:nvSpPr>
        <p:spPr>
          <a:xfrm>
            <a:off x="718595" y="3503916"/>
            <a:ext cx="1561219" cy="509541"/>
          </a:xfrm>
          <a:prstGeom prst="rect">
            <a:avLst/>
          </a:prstGeom>
        </p:spPr>
        <p:txBody>
          <a:bodyPr vert="horz" wrap="square" lIns="0" tIns="16933" rIns="0" bIns="0" rtlCol="0">
            <a:spAutoFit/>
          </a:bodyPr>
          <a:lstStyle/>
          <a:p>
            <a:pPr marL="16933" defTabSz="1219170">
              <a:spcBef>
                <a:spcPts val="133"/>
              </a:spcBef>
            </a:pPr>
            <a:r>
              <a:rPr sz="1600" dirty="0" smtClean="0">
                <a:solidFill>
                  <a:srgbClr val="002060"/>
                </a:solidFill>
                <a:latin typeface="Times New Roman"/>
                <a:cs typeface="Times New Roman"/>
              </a:rPr>
              <a:t>Identify</a:t>
            </a:r>
            <a:r>
              <a:rPr lang="ja-JP" altLang="en-US" sz="1600" dirty="0" smtClean="0">
                <a:solidFill>
                  <a:srgbClr val="002060"/>
                </a:solidFill>
                <a:latin typeface="Times New Roman"/>
                <a:cs typeface="Times New Roman"/>
              </a:rPr>
              <a:t>（識別）</a:t>
            </a:r>
            <a:r>
              <a:rPr sz="1600" spc="-93" dirty="0" smtClean="0">
                <a:solidFill>
                  <a:srgbClr val="002060"/>
                </a:solidFill>
                <a:latin typeface="Times New Roman"/>
                <a:cs typeface="Times New Roman"/>
              </a:rPr>
              <a:t> </a:t>
            </a:r>
            <a:r>
              <a:rPr sz="1600" dirty="0">
                <a:solidFill>
                  <a:srgbClr val="002060"/>
                </a:solidFill>
                <a:latin typeface="Times New Roman"/>
                <a:cs typeface="Times New Roman"/>
              </a:rPr>
              <a:t>faults</a:t>
            </a:r>
            <a:endParaRPr sz="1600" dirty="0">
              <a:solidFill>
                <a:prstClr val="black"/>
              </a:solidFill>
              <a:latin typeface="Times New Roman"/>
              <a:cs typeface="Times New Roman"/>
            </a:endParaRPr>
          </a:p>
        </p:txBody>
      </p:sp>
      <p:sp>
        <p:nvSpPr>
          <p:cNvPr id="70" name="object 70"/>
          <p:cNvSpPr/>
          <p:nvPr/>
        </p:nvSpPr>
        <p:spPr>
          <a:xfrm>
            <a:off x="1422164" y="3834893"/>
            <a:ext cx="101600" cy="264343"/>
          </a:xfrm>
          <a:prstGeom prst="rect">
            <a:avLst/>
          </a:prstGeom>
          <a:blipFill>
            <a:blip r:embed="rId3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1" name="object 71"/>
          <p:cNvSpPr txBox="1"/>
          <p:nvPr/>
        </p:nvSpPr>
        <p:spPr>
          <a:xfrm>
            <a:off x="728955" y="4137589"/>
            <a:ext cx="1489287" cy="263320"/>
          </a:xfrm>
          <a:prstGeom prst="rect">
            <a:avLst/>
          </a:prstGeom>
        </p:spPr>
        <p:txBody>
          <a:bodyPr vert="horz" wrap="square" lIns="0" tIns="16933" rIns="0" bIns="0" rtlCol="0">
            <a:spAutoFit/>
          </a:bodyPr>
          <a:lstStyle/>
          <a:p>
            <a:pPr marL="16933" defTabSz="1219170">
              <a:spcBef>
                <a:spcPts val="133"/>
              </a:spcBef>
            </a:pPr>
            <a:r>
              <a:rPr sz="1600" dirty="0">
                <a:solidFill>
                  <a:srgbClr val="002060"/>
                </a:solidFill>
                <a:latin typeface="Times New Roman"/>
                <a:cs typeface="Times New Roman"/>
              </a:rPr>
              <a:t>Identify</a:t>
            </a:r>
            <a:r>
              <a:rPr sz="1600" spc="-60" dirty="0">
                <a:solidFill>
                  <a:srgbClr val="002060"/>
                </a:solidFill>
                <a:latin typeface="Times New Roman"/>
                <a:cs typeface="Times New Roman"/>
              </a:rPr>
              <a:t> </a:t>
            </a:r>
            <a:r>
              <a:rPr sz="1600" spc="-7" dirty="0">
                <a:solidFill>
                  <a:srgbClr val="002060"/>
                </a:solidFill>
                <a:latin typeface="Times New Roman"/>
                <a:cs typeface="Times New Roman"/>
              </a:rPr>
              <a:t>scenarios</a:t>
            </a:r>
            <a:endParaRPr sz="1600">
              <a:solidFill>
                <a:prstClr val="black"/>
              </a:solidFill>
              <a:latin typeface="Times New Roman"/>
              <a:cs typeface="Times New Roman"/>
            </a:endParaRPr>
          </a:p>
        </p:txBody>
      </p:sp>
      <p:sp>
        <p:nvSpPr>
          <p:cNvPr id="72" name="object 72"/>
          <p:cNvSpPr/>
          <p:nvPr/>
        </p:nvSpPr>
        <p:spPr>
          <a:xfrm>
            <a:off x="1422164" y="4714788"/>
            <a:ext cx="101600" cy="237485"/>
          </a:xfrm>
          <a:prstGeom prst="rect">
            <a:avLst/>
          </a:prstGeom>
          <a:blipFill>
            <a:blip r:embed="rId3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3" name="object 73"/>
          <p:cNvSpPr txBox="1"/>
          <p:nvPr/>
        </p:nvSpPr>
        <p:spPr>
          <a:xfrm>
            <a:off x="963904" y="4990629"/>
            <a:ext cx="1019387" cy="263320"/>
          </a:xfrm>
          <a:prstGeom prst="rect">
            <a:avLst/>
          </a:prstGeom>
        </p:spPr>
        <p:txBody>
          <a:bodyPr vert="horz" wrap="square" lIns="0" tIns="16933" rIns="0" bIns="0" rtlCol="0">
            <a:spAutoFit/>
          </a:bodyPr>
          <a:lstStyle/>
          <a:p>
            <a:pPr marL="16933" defTabSz="1219170">
              <a:spcBef>
                <a:spcPts val="133"/>
              </a:spcBef>
            </a:pPr>
            <a:r>
              <a:rPr sz="1600" spc="-7" dirty="0">
                <a:solidFill>
                  <a:srgbClr val="002060"/>
                </a:solidFill>
                <a:latin typeface="Times New Roman"/>
                <a:cs typeface="Times New Roman"/>
              </a:rPr>
              <a:t>Assess</a:t>
            </a:r>
            <a:r>
              <a:rPr sz="1600" spc="-80" dirty="0">
                <a:solidFill>
                  <a:srgbClr val="002060"/>
                </a:solidFill>
                <a:latin typeface="Times New Roman"/>
                <a:cs typeface="Times New Roman"/>
              </a:rPr>
              <a:t> </a:t>
            </a:r>
            <a:r>
              <a:rPr sz="1600" spc="-7" dirty="0">
                <a:solidFill>
                  <a:srgbClr val="002060"/>
                </a:solidFill>
                <a:latin typeface="Times New Roman"/>
                <a:cs typeface="Times New Roman"/>
              </a:rPr>
              <a:t>risks</a:t>
            </a:r>
            <a:endParaRPr sz="1600">
              <a:solidFill>
                <a:prstClr val="black"/>
              </a:solidFill>
              <a:latin typeface="Times New Roman"/>
              <a:cs typeface="Times New Roman"/>
            </a:endParaRPr>
          </a:p>
        </p:txBody>
      </p:sp>
      <p:sp>
        <p:nvSpPr>
          <p:cNvPr id="74" name="object 74"/>
          <p:cNvSpPr/>
          <p:nvPr/>
        </p:nvSpPr>
        <p:spPr>
          <a:xfrm>
            <a:off x="1391057" y="5336666"/>
            <a:ext cx="101599" cy="237485"/>
          </a:xfrm>
          <a:prstGeom prst="rect">
            <a:avLst/>
          </a:prstGeom>
          <a:blipFill>
            <a:blip r:embed="rId3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5" name="object 75"/>
          <p:cNvSpPr txBox="1"/>
          <p:nvPr/>
        </p:nvSpPr>
        <p:spPr>
          <a:xfrm>
            <a:off x="687263" y="5612508"/>
            <a:ext cx="1508760" cy="509541"/>
          </a:xfrm>
          <a:prstGeom prst="rect">
            <a:avLst/>
          </a:prstGeom>
        </p:spPr>
        <p:txBody>
          <a:bodyPr vert="horz" wrap="square" lIns="0" tIns="16933" rIns="0" bIns="0" rtlCol="0">
            <a:spAutoFit/>
          </a:bodyPr>
          <a:lstStyle/>
          <a:p>
            <a:pPr marL="375064" marR="6773" indent="-358978" defTabSz="1219170">
              <a:spcBef>
                <a:spcPts val="133"/>
              </a:spcBef>
            </a:pPr>
            <a:r>
              <a:rPr sz="1600" spc="-7" dirty="0">
                <a:solidFill>
                  <a:srgbClr val="002060"/>
                </a:solidFill>
                <a:latin typeface="Times New Roman"/>
                <a:cs typeface="Times New Roman"/>
              </a:rPr>
              <a:t>Define </a:t>
            </a:r>
            <a:r>
              <a:rPr sz="1600" spc="-7" dirty="0">
                <a:solidFill>
                  <a:srgbClr val="FF0000"/>
                </a:solidFill>
                <a:latin typeface="Times New Roman"/>
                <a:cs typeface="Times New Roman"/>
              </a:rPr>
              <a:t>worst-case  scenarios</a:t>
            </a:r>
            <a:endParaRPr sz="1600" dirty="0">
              <a:solidFill>
                <a:srgbClr val="FF0000"/>
              </a:solidFill>
              <a:latin typeface="Times New Roman"/>
              <a:cs typeface="Times New Roman"/>
            </a:endParaRPr>
          </a:p>
        </p:txBody>
      </p:sp>
      <p:sp>
        <p:nvSpPr>
          <p:cNvPr id="76" name="object 76"/>
          <p:cNvSpPr/>
          <p:nvPr/>
        </p:nvSpPr>
        <p:spPr>
          <a:xfrm>
            <a:off x="2320472" y="4292934"/>
            <a:ext cx="982133" cy="1592580"/>
          </a:xfrm>
          <a:custGeom>
            <a:avLst/>
            <a:gdLst/>
            <a:ahLst/>
            <a:cxnLst/>
            <a:rect l="l" t="t" r="r" b="b"/>
            <a:pathLst>
              <a:path w="736600" h="1194435">
                <a:moveTo>
                  <a:pt x="736075" y="0"/>
                </a:moveTo>
                <a:lnTo>
                  <a:pt x="663728" y="44988"/>
                </a:lnTo>
                <a:lnTo>
                  <a:pt x="692134" y="62437"/>
                </a:lnTo>
                <a:lnTo>
                  <a:pt x="0" y="1189255"/>
                </a:lnTo>
                <a:lnTo>
                  <a:pt x="8116" y="1194240"/>
                </a:lnTo>
                <a:lnTo>
                  <a:pt x="700251" y="67421"/>
                </a:lnTo>
                <a:lnTo>
                  <a:pt x="730182" y="67421"/>
                </a:lnTo>
                <a:lnTo>
                  <a:pt x="736075" y="0"/>
                </a:lnTo>
                <a:close/>
              </a:path>
              <a:path w="736600" h="1194435">
                <a:moveTo>
                  <a:pt x="730182" y="67421"/>
                </a:moveTo>
                <a:lnTo>
                  <a:pt x="700251" y="67421"/>
                </a:lnTo>
                <a:lnTo>
                  <a:pt x="728657" y="84870"/>
                </a:lnTo>
                <a:lnTo>
                  <a:pt x="730182" y="67421"/>
                </a:lnTo>
                <a:close/>
              </a:path>
            </a:pathLst>
          </a:custGeom>
          <a:solidFill>
            <a:srgbClr val="4663AA"/>
          </a:solidFill>
        </p:spPr>
        <p:txBody>
          <a:bodyPr wrap="square" lIns="0" tIns="0" rIns="0" bIns="0" rtlCol="0"/>
          <a:lstStyle/>
          <a:p>
            <a:pPr defTabSz="1219170"/>
            <a:endParaRPr sz="2400">
              <a:solidFill>
                <a:prstClr val="black"/>
              </a:solidFill>
              <a:latin typeface="Calibri"/>
            </a:endParaRPr>
          </a:p>
        </p:txBody>
      </p:sp>
      <p:sp>
        <p:nvSpPr>
          <p:cNvPr id="82" name="object 82"/>
          <p:cNvSpPr txBox="1"/>
          <p:nvPr/>
        </p:nvSpPr>
        <p:spPr>
          <a:xfrm>
            <a:off x="1988877" y="3452444"/>
            <a:ext cx="866672" cy="47863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a:t>
            </a:r>
            <a:r>
              <a:rPr sz="1333" dirty="0">
                <a:solidFill>
                  <a:prstClr val="black"/>
                </a:solidFill>
                <a:latin typeface="Arial"/>
                <a:cs typeface="Arial"/>
              </a:rPr>
              <a:t>FMEA or</a:t>
            </a:r>
            <a:r>
              <a:rPr sz="1333" spc="-7" dirty="0">
                <a:solidFill>
                  <a:prstClr val="black"/>
                </a:solidFill>
                <a:latin typeface="Arial"/>
                <a:cs typeface="Arial"/>
              </a:rPr>
              <a:t> </a:t>
            </a:r>
            <a:r>
              <a:rPr sz="1333" dirty="0">
                <a:solidFill>
                  <a:prstClr val="black"/>
                </a:solidFill>
                <a:latin typeface="Arial"/>
                <a:cs typeface="Arial"/>
              </a:rPr>
              <a:t>HAZOP) </a:t>
            </a:r>
          </a:p>
        </p:txBody>
      </p:sp>
      <p:sp>
        <p:nvSpPr>
          <p:cNvPr id="83" name="object 83"/>
          <p:cNvSpPr txBox="1"/>
          <p:nvPr/>
        </p:nvSpPr>
        <p:spPr>
          <a:xfrm>
            <a:off x="2228478" y="4129714"/>
            <a:ext cx="556706" cy="273515"/>
          </a:xfrm>
          <a:prstGeom prst="rect">
            <a:avLst/>
          </a:prstGeom>
          <a:ln w="12700">
            <a:solidFill>
              <a:srgbClr val="000000"/>
            </a:solidFill>
          </a:ln>
        </p:spPr>
        <p:txBody>
          <a:bodyPr vert="horz" wrap="square" lIns="0" tIns="67733" rIns="0" bIns="0" rtlCol="0">
            <a:spAutoFit/>
          </a:bodyPr>
          <a:lstStyle/>
          <a:p>
            <a:pPr marL="33866" defTabSz="1219170">
              <a:spcBef>
                <a:spcPts val="533"/>
              </a:spcBef>
            </a:pPr>
            <a:r>
              <a:rPr sz="1333" dirty="0" smtClean="0">
                <a:solidFill>
                  <a:prstClr val="black"/>
                </a:solidFill>
                <a:latin typeface="Arial"/>
                <a:cs typeface="Arial"/>
              </a:rPr>
              <a:t>(</a:t>
            </a:r>
            <a:r>
              <a:rPr sz="1333" dirty="0">
                <a:solidFill>
                  <a:prstClr val="black"/>
                </a:solidFill>
                <a:latin typeface="Arial"/>
                <a:cs typeface="Arial"/>
              </a:rPr>
              <a:t>ODD) </a:t>
            </a:r>
          </a:p>
        </p:txBody>
      </p:sp>
      <p:sp>
        <p:nvSpPr>
          <p:cNvPr id="84" name="object 84"/>
          <p:cNvSpPr txBox="1"/>
          <p:nvPr/>
        </p:nvSpPr>
        <p:spPr>
          <a:xfrm>
            <a:off x="1834373" y="5939520"/>
            <a:ext cx="3454400" cy="88887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Main </a:t>
            </a:r>
            <a:r>
              <a:rPr sz="1333" dirty="0">
                <a:solidFill>
                  <a:prstClr val="black"/>
                </a:solidFill>
                <a:latin typeface="Arial"/>
                <a:cs typeface="Arial"/>
              </a:rPr>
              <a:t>idea behind functional safety: focus </a:t>
            </a:r>
            <a:r>
              <a:rPr sz="1333" dirty="0" smtClean="0">
                <a:solidFill>
                  <a:prstClr val="black"/>
                </a:solidFill>
                <a:latin typeface="Arial"/>
                <a:cs typeface="Arial"/>
              </a:rPr>
              <a:t>on</a:t>
            </a:r>
            <a:r>
              <a:rPr lang="ja-JP" altLang="en-US" sz="1333" dirty="0">
                <a:solidFill>
                  <a:prstClr val="black"/>
                </a:solidFill>
                <a:latin typeface="Arial"/>
                <a:cs typeface="Arial"/>
              </a:rPr>
              <a:t> </a:t>
            </a:r>
            <a:r>
              <a:rPr lang="en-US" altLang="ja-JP" sz="1333" dirty="0" smtClean="0">
                <a:solidFill>
                  <a:prstClr val="black"/>
                </a:solidFill>
                <a:latin typeface="Arial"/>
                <a:cs typeface="Arial"/>
              </a:rPr>
              <a:t>worst-case</a:t>
            </a:r>
            <a:r>
              <a:rPr sz="1333" dirty="0" smtClean="0">
                <a:solidFill>
                  <a:prstClr val="black"/>
                </a:solidFill>
                <a:latin typeface="Arial"/>
                <a:cs typeface="Arial"/>
              </a:rPr>
              <a:t> requirements </a:t>
            </a:r>
            <a:r>
              <a:rPr sz="1333" dirty="0">
                <a:solidFill>
                  <a:prstClr val="black"/>
                </a:solidFill>
                <a:latin typeface="Arial"/>
                <a:cs typeface="Arial"/>
              </a:rPr>
              <a:t>and then implement  hardware and software that can at least  handle these worst-case</a:t>
            </a:r>
            <a:r>
              <a:rPr sz="1333" spc="-33" dirty="0">
                <a:solidFill>
                  <a:prstClr val="black"/>
                </a:solidFill>
                <a:latin typeface="Arial"/>
                <a:cs typeface="Arial"/>
              </a:rPr>
              <a:t> </a:t>
            </a:r>
            <a:r>
              <a:rPr sz="1333" dirty="0">
                <a:solidFill>
                  <a:prstClr val="black"/>
                </a:solidFill>
                <a:latin typeface="Arial"/>
                <a:cs typeface="Arial"/>
              </a:rPr>
              <a:t>requirements. </a:t>
            </a:r>
          </a:p>
        </p:txBody>
      </p:sp>
    </p:spTree>
    <p:extLst>
      <p:ext uri="{BB962C8B-B14F-4D97-AF65-F5344CB8AC3E}">
        <p14:creationId xmlns:p14="http://schemas.microsoft.com/office/powerpoint/2010/main" val="1922272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77583"/>
            <a:ext cx="7397327" cy="509541"/>
          </a:xfrm>
          <a:prstGeom prst="rect">
            <a:avLst/>
          </a:prstGeom>
        </p:spPr>
        <p:txBody>
          <a:bodyPr vert="horz" wrap="square" lIns="0" tIns="16933" rIns="0" bIns="0" rtlCol="0">
            <a:spAutoFit/>
          </a:bodyPr>
          <a:lstStyle/>
          <a:p>
            <a:pPr marL="16933">
              <a:spcBef>
                <a:spcPts val="133"/>
              </a:spcBef>
            </a:pPr>
            <a:r>
              <a:rPr sz="3200" spc="-7" dirty="0">
                <a:solidFill>
                  <a:srgbClr val="002060"/>
                </a:solidFill>
              </a:rPr>
              <a:t>Safety </a:t>
            </a:r>
            <a:r>
              <a:rPr sz="3200" dirty="0">
                <a:solidFill>
                  <a:srgbClr val="002060"/>
                </a:solidFill>
              </a:rPr>
              <a:t>of </a:t>
            </a:r>
            <a:r>
              <a:rPr sz="3200" spc="-7" dirty="0">
                <a:solidFill>
                  <a:srgbClr val="002060"/>
                </a:solidFill>
              </a:rPr>
              <a:t>the Intended Functionality</a:t>
            </a:r>
            <a:r>
              <a:rPr sz="3200" spc="20" dirty="0">
                <a:solidFill>
                  <a:srgbClr val="002060"/>
                </a:solidFill>
              </a:rPr>
              <a:t> </a:t>
            </a:r>
            <a:r>
              <a:rPr sz="3200" spc="-7" dirty="0">
                <a:solidFill>
                  <a:srgbClr val="002060"/>
                </a:solidFill>
              </a:rPr>
              <a:t>(SOTIF)</a:t>
            </a:r>
            <a:endParaRPr sz="3200"/>
          </a:p>
        </p:txBody>
      </p:sp>
      <p:sp>
        <p:nvSpPr>
          <p:cNvPr id="3" name="object 3"/>
          <p:cNvSpPr txBox="1"/>
          <p:nvPr/>
        </p:nvSpPr>
        <p:spPr>
          <a:xfrm>
            <a:off x="527213" y="1484919"/>
            <a:ext cx="6381962" cy="4729436"/>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40" dirty="0">
                <a:solidFill>
                  <a:srgbClr val="002060"/>
                </a:solidFill>
                <a:latin typeface="Times New Roman"/>
                <a:cs typeface="Times New Roman"/>
              </a:rPr>
              <a:t>ISO/PAS</a:t>
            </a:r>
            <a:r>
              <a:rPr sz="2667" spc="-7" dirty="0">
                <a:solidFill>
                  <a:srgbClr val="002060"/>
                </a:solidFill>
                <a:latin typeface="Times New Roman"/>
                <a:cs typeface="Times New Roman"/>
              </a:rPr>
              <a:t> </a:t>
            </a:r>
            <a:r>
              <a:rPr sz="2667" dirty="0">
                <a:solidFill>
                  <a:srgbClr val="002060"/>
                </a:solidFill>
                <a:latin typeface="Times New Roman"/>
                <a:cs typeface="Times New Roman"/>
              </a:rPr>
              <a:t>21448.1</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Failures </a:t>
            </a:r>
            <a:r>
              <a:rPr sz="2667" dirty="0">
                <a:solidFill>
                  <a:srgbClr val="002060"/>
                </a:solidFill>
                <a:latin typeface="Times New Roman"/>
                <a:cs typeface="Times New Roman"/>
              </a:rPr>
              <a:t>due </a:t>
            </a:r>
            <a:r>
              <a:rPr sz="2667" spc="-7" dirty="0">
                <a:solidFill>
                  <a:srgbClr val="002060"/>
                </a:solidFill>
                <a:latin typeface="Times New Roman"/>
                <a:cs typeface="Times New Roman"/>
              </a:rPr>
              <a:t>to </a:t>
            </a:r>
            <a:r>
              <a:rPr sz="2667" u="heavy" spc="-7" dirty="0">
                <a:solidFill>
                  <a:srgbClr val="002060"/>
                </a:solidFill>
                <a:uFill>
                  <a:solidFill>
                    <a:srgbClr val="69D925"/>
                  </a:solidFill>
                </a:uFill>
                <a:latin typeface="Times New Roman"/>
                <a:cs typeface="Times New Roman"/>
              </a:rPr>
              <a:t>performance </a:t>
            </a:r>
            <a:r>
              <a:rPr sz="2667" u="heavy" spc="-13" dirty="0">
                <a:solidFill>
                  <a:srgbClr val="FF0000"/>
                </a:solidFill>
                <a:uFill>
                  <a:solidFill>
                    <a:srgbClr val="69D925"/>
                  </a:solidFill>
                </a:uFill>
                <a:latin typeface="Times New Roman"/>
                <a:cs typeface="Times New Roman"/>
              </a:rPr>
              <a:t>limitations</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and</a:t>
            </a:r>
            <a:r>
              <a:rPr sz="2667" spc="-40" dirty="0">
                <a:solidFill>
                  <a:srgbClr val="002060"/>
                </a:solidFill>
                <a:latin typeface="Times New Roman"/>
                <a:cs typeface="Times New Roman"/>
              </a:rPr>
              <a:t> </a:t>
            </a:r>
            <a:r>
              <a:rPr sz="2667" u="heavy" spc="-7" dirty="0">
                <a:solidFill>
                  <a:srgbClr val="FF0000"/>
                </a:solidFill>
                <a:uFill>
                  <a:solidFill>
                    <a:srgbClr val="69D925"/>
                  </a:solidFill>
                </a:uFill>
                <a:latin typeface="Times New Roman"/>
                <a:cs typeface="Times New Roman"/>
              </a:rPr>
              <a:t>misuse</a:t>
            </a:r>
            <a:endParaRPr sz="2667" dirty="0">
              <a:solidFill>
                <a:srgbClr val="FF0000"/>
              </a:solidFill>
              <a:latin typeface="Times New Roman"/>
              <a:cs typeface="Times New Roman"/>
            </a:endParaRPr>
          </a:p>
          <a:p>
            <a:pPr marL="777221" lvl="1" indent="-287859" defTabSz="1219170">
              <a:spcBef>
                <a:spcPts val="267"/>
              </a:spcBef>
              <a:buFont typeface="Courier New"/>
              <a:buChar char="o"/>
              <a:tabLst>
                <a:tab pos="777221" algn="l"/>
              </a:tabLst>
            </a:pPr>
            <a:r>
              <a:rPr sz="2133" u="heavy" spc="-7" dirty="0">
                <a:solidFill>
                  <a:srgbClr val="002060"/>
                </a:solidFill>
                <a:uFill>
                  <a:solidFill>
                    <a:srgbClr val="69D925"/>
                  </a:solidFill>
                </a:uFill>
                <a:latin typeface="Times New Roman"/>
                <a:cs typeface="Times New Roman"/>
              </a:rPr>
              <a:t>Sensor</a:t>
            </a:r>
            <a:r>
              <a:rPr sz="2133" spc="-7" dirty="0">
                <a:solidFill>
                  <a:srgbClr val="002060"/>
                </a:solidFill>
                <a:latin typeface="Times New Roman"/>
                <a:cs typeface="Times New Roman"/>
              </a:rPr>
              <a:t> </a:t>
            </a:r>
            <a:r>
              <a:rPr sz="2133" dirty="0">
                <a:solidFill>
                  <a:srgbClr val="002060"/>
                </a:solidFill>
                <a:latin typeface="Times New Roman"/>
                <a:cs typeface="Times New Roman"/>
              </a:rPr>
              <a:t>limitations</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u="heavy" dirty="0">
                <a:solidFill>
                  <a:srgbClr val="002060"/>
                </a:solidFill>
                <a:uFill>
                  <a:solidFill>
                    <a:srgbClr val="69D925"/>
                  </a:solidFill>
                </a:uFill>
                <a:latin typeface="Times New Roman"/>
                <a:cs typeface="Times New Roman"/>
              </a:rPr>
              <a:t>Algorithm</a:t>
            </a:r>
            <a:r>
              <a:rPr sz="2133" dirty="0">
                <a:solidFill>
                  <a:srgbClr val="002060"/>
                </a:solidFill>
                <a:latin typeface="Times New Roman"/>
                <a:cs typeface="Times New Roman"/>
              </a:rPr>
              <a:t> failures /</a:t>
            </a:r>
            <a:r>
              <a:rPr sz="2133" spc="7" dirty="0">
                <a:solidFill>
                  <a:srgbClr val="002060"/>
                </a:solidFill>
                <a:latin typeface="Times New Roman"/>
                <a:cs typeface="Times New Roman"/>
              </a:rPr>
              <a:t> </a:t>
            </a:r>
            <a:r>
              <a:rPr sz="2133" spc="-7" dirty="0">
                <a:solidFill>
                  <a:srgbClr val="002060"/>
                </a:solidFill>
                <a:latin typeface="Times New Roman"/>
                <a:cs typeface="Times New Roman"/>
              </a:rPr>
              <a:t>insufficiencies</a:t>
            </a:r>
            <a:endParaRPr sz="2133" dirty="0">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u="heavy" spc="-7" dirty="0">
                <a:solidFill>
                  <a:srgbClr val="002060"/>
                </a:solidFill>
                <a:uFill>
                  <a:solidFill>
                    <a:srgbClr val="69D925"/>
                  </a:solidFill>
                </a:uFill>
                <a:latin typeface="Times New Roman"/>
                <a:cs typeface="Times New Roman"/>
              </a:rPr>
              <a:t>User</a:t>
            </a:r>
            <a:r>
              <a:rPr sz="2133" spc="-7" dirty="0">
                <a:solidFill>
                  <a:srgbClr val="002060"/>
                </a:solidFill>
                <a:latin typeface="Times New Roman"/>
                <a:cs typeface="Times New Roman"/>
              </a:rPr>
              <a:t> </a:t>
            </a:r>
            <a:r>
              <a:rPr sz="2133" dirty="0">
                <a:solidFill>
                  <a:srgbClr val="002060"/>
                </a:solidFill>
                <a:latin typeface="Times New Roman"/>
                <a:cs typeface="Times New Roman"/>
              </a:rPr>
              <a:t>misuse – </a:t>
            </a:r>
            <a:r>
              <a:rPr sz="2133" dirty="0" smtClean="0">
                <a:solidFill>
                  <a:srgbClr val="002060"/>
                </a:solidFill>
                <a:latin typeface="Times New Roman"/>
                <a:cs typeface="Times New Roman"/>
              </a:rPr>
              <a:t>overload</a:t>
            </a:r>
            <a:r>
              <a:rPr lang="ja-JP" altLang="en-US" sz="2133" dirty="0" smtClean="0">
                <a:solidFill>
                  <a:srgbClr val="002060"/>
                </a:solidFill>
                <a:latin typeface="Times New Roman"/>
                <a:cs typeface="Times New Roman"/>
              </a:rPr>
              <a:t>（過負荷）</a:t>
            </a:r>
            <a:r>
              <a:rPr sz="2133" dirty="0" smtClean="0">
                <a:solidFill>
                  <a:srgbClr val="002060"/>
                </a:solidFill>
                <a:latin typeface="Times New Roman"/>
                <a:cs typeface="Times New Roman"/>
              </a:rPr>
              <a:t>,</a:t>
            </a:r>
            <a:r>
              <a:rPr sz="2133" spc="-7" dirty="0" smtClean="0">
                <a:solidFill>
                  <a:srgbClr val="002060"/>
                </a:solidFill>
                <a:latin typeface="Times New Roman"/>
                <a:cs typeface="Times New Roman"/>
              </a:rPr>
              <a:t> </a:t>
            </a:r>
            <a:r>
              <a:rPr sz="2133" dirty="0" smtClean="0">
                <a:solidFill>
                  <a:srgbClr val="002060"/>
                </a:solidFill>
                <a:latin typeface="Times New Roman"/>
                <a:cs typeface="Times New Roman"/>
              </a:rPr>
              <a:t>confusion</a:t>
            </a:r>
            <a:r>
              <a:rPr lang="en-US" sz="2133" dirty="0" smtClean="0">
                <a:solidFill>
                  <a:srgbClr val="002060"/>
                </a:solidFill>
                <a:latin typeface="Times New Roman"/>
                <a:cs typeface="Times New Roman"/>
              </a:rPr>
              <a:t>, overconfidence</a:t>
            </a:r>
            <a:endParaRPr sz="2133" dirty="0">
              <a:solidFill>
                <a:prstClr val="black"/>
              </a:solidFill>
              <a:latin typeface="Times New Roman"/>
              <a:cs typeface="Times New Roman"/>
            </a:endParaRPr>
          </a:p>
          <a:p>
            <a:pPr marL="609585" lvl="1" defTabSz="1219170">
              <a:spcBef>
                <a:spcPts val="47"/>
              </a:spcBef>
              <a:buClr>
                <a:srgbClr val="002060"/>
              </a:buClr>
              <a:buFont typeface="Courier New"/>
              <a:buChar char="o"/>
            </a:pPr>
            <a:endParaRPr sz="2600" dirty="0">
              <a:solidFill>
                <a:prstClr val="black"/>
              </a:solidFill>
              <a:latin typeface="Times New Roman"/>
              <a:cs typeface="Times New Roman"/>
            </a:endParaRPr>
          </a:p>
          <a:p>
            <a:pPr marL="303098" indent="-286165" defTabSz="1219170">
              <a:spcBef>
                <a:spcPts val="7"/>
              </a:spcBef>
              <a:buFont typeface="Arial"/>
              <a:buChar char="•"/>
              <a:tabLst>
                <a:tab pos="303098" algn="l"/>
              </a:tabLst>
            </a:pPr>
            <a:r>
              <a:rPr sz="2667" spc="-7" dirty="0">
                <a:solidFill>
                  <a:srgbClr val="002060"/>
                </a:solidFill>
                <a:latin typeface="Times New Roman"/>
                <a:cs typeface="Times New Roman"/>
              </a:rPr>
              <a:t>Designed for level 0-2 autonomy</a:t>
            </a:r>
            <a:endParaRPr sz="2667" dirty="0">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u="heavy" spc="-7" dirty="0">
                <a:solidFill>
                  <a:srgbClr val="002060"/>
                </a:solidFill>
                <a:uFill>
                  <a:solidFill>
                    <a:srgbClr val="69D925"/>
                  </a:solidFill>
                </a:uFill>
                <a:latin typeface="Times New Roman"/>
                <a:cs typeface="Times New Roman"/>
              </a:rPr>
              <a:t>Extension </a:t>
            </a:r>
            <a:r>
              <a:rPr sz="2667" u="heavy" dirty="0">
                <a:solidFill>
                  <a:srgbClr val="002060"/>
                </a:solidFill>
                <a:uFill>
                  <a:solidFill>
                    <a:srgbClr val="69D925"/>
                  </a:solidFill>
                </a:uFill>
                <a:latin typeface="Times New Roman"/>
                <a:cs typeface="Times New Roman"/>
              </a:rPr>
              <a:t>of</a:t>
            </a:r>
            <a:r>
              <a:rPr sz="2667" u="heavy" spc="-7" dirty="0">
                <a:solidFill>
                  <a:srgbClr val="002060"/>
                </a:solidFill>
                <a:uFill>
                  <a:solidFill>
                    <a:srgbClr val="69D925"/>
                  </a:solidFill>
                </a:uFill>
                <a:latin typeface="Times New Roman"/>
                <a:cs typeface="Times New Roman"/>
              </a:rPr>
              <a:t> </a:t>
            </a:r>
            <a:r>
              <a:rPr sz="2667" u="heavy" dirty="0" err="1" smtClean="0">
                <a:solidFill>
                  <a:srgbClr val="002060"/>
                </a:solidFill>
                <a:uFill>
                  <a:solidFill>
                    <a:srgbClr val="69D925"/>
                  </a:solidFill>
                </a:uFill>
                <a:latin typeface="Times New Roman"/>
                <a:cs typeface="Times New Roman"/>
              </a:rPr>
              <a:t>FuSa</a:t>
            </a:r>
            <a:r>
              <a:rPr lang="ja-JP" altLang="en-US" sz="2667" u="heavy" dirty="0" smtClean="0">
                <a:solidFill>
                  <a:srgbClr val="002060"/>
                </a:solidFill>
                <a:uFill>
                  <a:solidFill>
                    <a:srgbClr val="69D925"/>
                  </a:solidFill>
                </a:uFill>
                <a:latin typeface="Times New Roman"/>
                <a:cs typeface="Times New Roman"/>
              </a:rPr>
              <a:t>（機能安全の拡張）</a:t>
            </a:r>
            <a:endParaRPr sz="2667" dirty="0">
              <a:solidFill>
                <a:prstClr val="black"/>
              </a:solidFill>
              <a:latin typeface="Times New Roman"/>
              <a:cs typeface="Times New Roman"/>
            </a:endParaRPr>
          </a:p>
          <a:p>
            <a:pPr marL="777221" lvl="1" indent="-287859" defTabSz="1219170">
              <a:spcBef>
                <a:spcPts val="305"/>
              </a:spcBef>
              <a:buFont typeface="Courier New"/>
              <a:buChar char="o"/>
              <a:tabLst>
                <a:tab pos="777221" algn="l"/>
              </a:tabLst>
            </a:pPr>
            <a:r>
              <a:rPr sz="2133" spc="-27" dirty="0">
                <a:solidFill>
                  <a:srgbClr val="002060"/>
                </a:solidFill>
                <a:latin typeface="Times New Roman"/>
                <a:cs typeface="Times New Roman"/>
              </a:rPr>
              <a:t>V-shaped</a:t>
            </a:r>
            <a:r>
              <a:rPr sz="2133" spc="-7" dirty="0">
                <a:solidFill>
                  <a:srgbClr val="002060"/>
                </a:solidFill>
                <a:latin typeface="Times New Roman"/>
                <a:cs typeface="Times New Roman"/>
              </a:rPr>
              <a:t> </a:t>
            </a:r>
            <a:r>
              <a:rPr sz="2133" dirty="0">
                <a:solidFill>
                  <a:srgbClr val="002060"/>
                </a:solidFill>
                <a:latin typeface="Times New Roman"/>
                <a:cs typeface="Times New Roman"/>
              </a:rPr>
              <a:t>process</a:t>
            </a:r>
            <a:endParaRPr sz="2133" dirty="0">
              <a:solidFill>
                <a:prstClr val="black"/>
              </a:solidFill>
              <a:latin typeface="Times New Roman"/>
              <a:cs typeface="Times New Roman"/>
            </a:endParaRPr>
          </a:p>
          <a:p>
            <a:pPr marL="777221" lvl="1" indent="-287859" defTabSz="1219170">
              <a:spcBef>
                <a:spcPts val="240"/>
              </a:spcBef>
              <a:buFont typeface="Courier New"/>
              <a:buChar char="o"/>
              <a:tabLst>
                <a:tab pos="777221" algn="l"/>
              </a:tabLst>
            </a:pPr>
            <a:r>
              <a:rPr sz="2133" dirty="0">
                <a:solidFill>
                  <a:srgbClr val="002060"/>
                </a:solidFill>
                <a:latin typeface="Times New Roman"/>
                <a:cs typeface="Times New Roman"/>
              </a:rPr>
              <a:t>Employs</a:t>
            </a:r>
            <a:r>
              <a:rPr sz="2133" spc="-7" dirty="0">
                <a:solidFill>
                  <a:srgbClr val="002060"/>
                </a:solidFill>
                <a:latin typeface="Times New Roman"/>
                <a:cs typeface="Times New Roman"/>
              </a:rPr>
              <a:t> </a:t>
            </a:r>
            <a:r>
              <a:rPr sz="2133" spc="-13" dirty="0">
                <a:solidFill>
                  <a:srgbClr val="002060"/>
                </a:solidFill>
                <a:latin typeface="Times New Roman"/>
                <a:cs typeface="Times New Roman"/>
              </a:rPr>
              <a:t>HARA</a:t>
            </a:r>
            <a:endParaRPr sz="2133" dirty="0">
              <a:solidFill>
                <a:prstClr val="black"/>
              </a:solidFill>
              <a:latin typeface="Times New Roman"/>
              <a:cs typeface="Times New Roman"/>
            </a:endParaRPr>
          </a:p>
        </p:txBody>
      </p:sp>
      <p:sp>
        <p:nvSpPr>
          <p:cNvPr id="4" name="object 4"/>
          <p:cNvSpPr/>
          <p:nvPr/>
        </p:nvSpPr>
        <p:spPr>
          <a:xfrm>
            <a:off x="6909175" y="3235812"/>
            <a:ext cx="4244167" cy="282796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4965427" y="3275139"/>
            <a:ext cx="253004" cy="198787"/>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28641038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41429"/>
            <a:ext cx="1811867" cy="571096"/>
          </a:xfrm>
          <a:prstGeom prst="rect">
            <a:avLst/>
          </a:prstGeom>
        </p:spPr>
        <p:txBody>
          <a:bodyPr vert="horz" wrap="square" lIns="0" tIns="16933" rIns="0" bIns="0" rtlCol="0">
            <a:spAutoFit/>
          </a:bodyPr>
          <a:lstStyle/>
          <a:p>
            <a:pPr marL="16933">
              <a:spcBef>
                <a:spcPts val="133"/>
              </a:spcBef>
            </a:pPr>
            <a:r>
              <a:rPr sz="3600" spc="-7" dirty="0">
                <a:solidFill>
                  <a:srgbClr val="002060"/>
                </a:solidFill>
              </a:rPr>
              <a:t>S</a:t>
            </a:r>
            <a:r>
              <a:rPr sz="3600" dirty="0">
                <a:solidFill>
                  <a:srgbClr val="002060"/>
                </a:solidFill>
              </a:rPr>
              <a:t>u</a:t>
            </a:r>
            <a:r>
              <a:rPr sz="3600" spc="-7" dirty="0">
                <a:solidFill>
                  <a:srgbClr val="002060"/>
                </a:solidFill>
              </a:rPr>
              <a:t>mm</a:t>
            </a:r>
            <a:r>
              <a:rPr sz="3600" dirty="0">
                <a:solidFill>
                  <a:srgbClr val="002060"/>
                </a:solidFill>
              </a:rPr>
              <a:t>ary</a:t>
            </a:r>
            <a:endParaRPr sz="3600"/>
          </a:p>
        </p:txBody>
      </p:sp>
      <p:sp>
        <p:nvSpPr>
          <p:cNvPr id="3" name="object 3"/>
          <p:cNvSpPr txBox="1"/>
          <p:nvPr/>
        </p:nvSpPr>
        <p:spPr>
          <a:xfrm>
            <a:off x="527214" y="1476453"/>
            <a:ext cx="6864773" cy="2757957"/>
          </a:xfrm>
          <a:prstGeom prst="rect">
            <a:avLst/>
          </a:prstGeom>
        </p:spPr>
        <p:txBody>
          <a:bodyPr vert="horz" wrap="square" lIns="0" tIns="59267" rIns="0" bIns="0" rtlCol="0">
            <a:spAutoFit/>
          </a:bodyPr>
          <a:lstStyle/>
          <a:p>
            <a:pPr marL="303098" indent="-286165" defTabSz="1219170">
              <a:spcBef>
                <a:spcPts val="467"/>
              </a:spcBef>
              <a:buFont typeface="Arial"/>
              <a:buChar char="•"/>
              <a:tabLst>
                <a:tab pos="303098" algn="l"/>
              </a:tabLst>
            </a:pPr>
            <a:r>
              <a:rPr sz="2667" spc="-7" dirty="0">
                <a:solidFill>
                  <a:srgbClr val="002060"/>
                </a:solidFill>
                <a:latin typeface="Times New Roman"/>
                <a:cs typeface="Times New Roman"/>
              </a:rPr>
              <a:t>Simple </a:t>
            </a:r>
            <a:r>
              <a:rPr sz="2667" spc="-7" dirty="0">
                <a:solidFill>
                  <a:srgbClr val="FF0000"/>
                </a:solidFill>
                <a:latin typeface="Times New Roman"/>
                <a:cs typeface="Times New Roman"/>
              </a:rPr>
              <a:t>analytic</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frameworks</a:t>
            </a:r>
            <a:endParaRPr sz="2667" dirty="0">
              <a:solidFill>
                <a:prstClr val="black"/>
              </a:solidFill>
              <a:latin typeface="Times New Roman"/>
              <a:cs typeface="Times New Roman"/>
            </a:endParaRPr>
          </a:p>
          <a:p>
            <a:pPr marL="489361" defTabSz="1219170">
              <a:spcBef>
                <a:spcPts val="267"/>
              </a:spcBef>
            </a:pPr>
            <a:r>
              <a:rPr sz="2133" dirty="0">
                <a:solidFill>
                  <a:srgbClr val="002060"/>
                </a:solidFill>
                <a:latin typeface="Courier New"/>
                <a:cs typeface="Courier New"/>
              </a:rPr>
              <a:t>o </a:t>
            </a:r>
            <a:r>
              <a:rPr sz="2133" dirty="0">
                <a:solidFill>
                  <a:srgbClr val="002060"/>
                </a:solidFill>
                <a:latin typeface="Times New Roman"/>
                <a:cs typeface="Times New Roman"/>
              </a:rPr>
              <a:t>fault trees and probabilistic fault</a:t>
            </a:r>
            <a:r>
              <a:rPr sz="2133" spc="-305" dirty="0">
                <a:solidFill>
                  <a:srgbClr val="002060"/>
                </a:solidFill>
                <a:latin typeface="Times New Roman"/>
                <a:cs typeface="Times New Roman"/>
              </a:rPr>
              <a:t> </a:t>
            </a:r>
            <a:r>
              <a:rPr sz="2133" dirty="0">
                <a:solidFill>
                  <a:srgbClr val="002060"/>
                </a:solidFill>
                <a:latin typeface="Times New Roman"/>
                <a:cs typeface="Times New Roman"/>
              </a:rPr>
              <a:t>trees</a:t>
            </a:r>
            <a:endParaRPr sz="2133" dirty="0">
              <a:solidFill>
                <a:prstClr val="black"/>
              </a:solidFill>
              <a:latin typeface="Times New Roman"/>
              <a:cs typeface="Times New Roman"/>
            </a:endParaRPr>
          </a:p>
          <a:p>
            <a:pPr marL="777221" lvl="1" indent="-287859" defTabSz="1219170">
              <a:spcBef>
                <a:spcPts val="280"/>
              </a:spcBef>
              <a:buFont typeface="Courier New"/>
              <a:buChar char="o"/>
              <a:tabLst>
                <a:tab pos="777221" algn="l"/>
              </a:tabLst>
            </a:pPr>
            <a:r>
              <a:rPr sz="2133" dirty="0">
                <a:solidFill>
                  <a:srgbClr val="002060"/>
                </a:solidFill>
                <a:latin typeface="Times New Roman"/>
                <a:cs typeface="Times New Roman"/>
              </a:rPr>
              <a:t>Failure modes and </a:t>
            </a:r>
            <a:r>
              <a:rPr sz="2133" spc="-7" dirty="0">
                <a:solidFill>
                  <a:srgbClr val="002060"/>
                </a:solidFill>
                <a:latin typeface="Times New Roman"/>
                <a:cs typeface="Times New Roman"/>
              </a:rPr>
              <a:t>effects</a:t>
            </a:r>
            <a:r>
              <a:rPr sz="2133" spc="-13" dirty="0">
                <a:solidFill>
                  <a:srgbClr val="002060"/>
                </a:solidFill>
                <a:latin typeface="Times New Roman"/>
                <a:cs typeface="Times New Roman"/>
              </a:rPr>
              <a:t> </a:t>
            </a:r>
            <a:r>
              <a:rPr sz="2133" dirty="0">
                <a:solidFill>
                  <a:srgbClr val="002060"/>
                </a:solidFill>
                <a:latin typeface="Times New Roman"/>
                <a:cs typeface="Times New Roman"/>
              </a:rPr>
              <a:t>analysis</a:t>
            </a:r>
            <a:endParaRPr sz="2133" dirty="0">
              <a:solidFill>
                <a:prstClr val="black"/>
              </a:solidFill>
              <a:latin typeface="Times New Roman"/>
              <a:cs typeface="Times New Roman"/>
            </a:endParaRPr>
          </a:p>
          <a:p>
            <a:pPr marL="609585" lvl="1" defTabSz="1219170">
              <a:spcBef>
                <a:spcPts val="20"/>
              </a:spcBef>
              <a:buClr>
                <a:srgbClr val="002060"/>
              </a:buClr>
              <a:buFont typeface="Courier New"/>
              <a:buChar char="o"/>
            </a:pPr>
            <a:endParaRPr sz="2667" dirty="0">
              <a:solidFill>
                <a:prstClr val="black"/>
              </a:solidFill>
              <a:latin typeface="Times New Roman"/>
              <a:cs typeface="Times New Roman"/>
            </a:endParaRPr>
          </a:p>
          <a:p>
            <a:pPr marL="303098" indent="-286165" defTabSz="1219170">
              <a:buFont typeface="Arial"/>
              <a:buChar char="•"/>
              <a:tabLst>
                <a:tab pos="303098" algn="l"/>
              </a:tabLst>
            </a:pPr>
            <a:r>
              <a:rPr sz="2667" spc="-7" dirty="0">
                <a:solidFill>
                  <a:srgbClr val="002060"/>
                </a:solidFill>
                <a:latin typeface="Times New Roman"/>
                <a:cs typeface="Times New Roman"/>
              </a:rPr>
              <a:t>Functional safety</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frameworks</a:t>
            </a:r>
            <a:endParaRPr sz="2667" dirty="0">
              <a:solidFill>
                <a:prstClr val="black"/>
              </a:solidFill>
              <a:latin typeface="Times New Roman"/>
              <a:cs typeface="Times New Roman"/>
            </a:endParaRPr>
          </a:p>
          <a:p>
            <a:pPr marL="777221" lvl="1" indent="-287859" defTabSz="1219170">
              <a:spcBef>
                <a:spcPts val="267"/>
              </a:spcBef>
              <a:buFont typeface="Courier New"/>
              <a:buChar char="o"/>
              <a:tabLst>
                <a:tab pos="777221" algn="l"/>
              </a:tabLst>
            </a:pPr>
            <a:r>
              <a:rPr sz="2133" spc="-7" dirty="0">
                <a:solidFill>
                  <a:srgbClr val="002060"/>
                </a:solidFill>
                <a:latin typeface="Times New Roman"/>
                <a:cs typeface="Times New Roman"/>
              </a:rPr>
              <a:t>FuSa </a:t>
            </a:r>
            <a:r>
              <a:rPr sz="2133" spc="-13" dirty="0">
                <a:solidFill>
                  <a:srgbClr val="002060"/>
                </a:solidFill>
                <a:latin typeface="Times New Roman"/>
                <a:cs typeface="Times New Roman"/>
              </a:rPr>
              <a:t>HARA </a:t>
            </a:r>
            <a:r>
              <a:rPr sz="2133" dirty="0">
                <a:solidFill>
                  <a:srgbClr val="002060"/>
                </a:solidFill>
                <a:latin typeface="Times New Roman"/>
                <a:cs typeface="Times New Roman"/>
              </a:rPr>
              <a:t>- safety requirements through risk</a:t>
            </a:r>
            <a:r>
              <a:rPr sz="2133" spc="-152" dirty="0">
                <a:solidFill>
                  <a:srgbClr val="002060"/>
                </a:solidFill>
                <a:latin typeface="Times New Roman"/>
                <a:cs typeface="Times New Roman"/>
              </a:rPr>
              <a:t> </a:t>
            </a:r>
            <a:r>
              <a:rPr sz="2133" dirty="0">
                <a:solidFill>
                  <a:srgbClr val="002060"/>
                </a:solidFill>
                <a:latin typeface="Times New Roman"/>
                <a:cs typeface="Times New Roman"/>
              </a:rPr>
              <a:t>analysis</a:t>
            </a:r>
            <a:endParaRPr sz="2133" dirty="0">
              <a:solidFill>
                <a:prstClr val="black"/>
              </a:solidFill>
              <a:latin typeface="Times New Roman"/>
              <a:cs typeface="Times New Roman"/>
            </a:endParaRPr>
          </a:p>
          <a:p>
            <a:pPr marL="777221" lvl="1" indent="-287859" defTabSz="1219170">
              <a:spcBef>
                <a:spcPts val="287"/>
              </a:spcBef>
              <a:buFont typeface="Courier New"/>
              <a:buChar char="o"/>
              <a:tabLst>
                <a:tab pos="777221" algn="l"/>
              </a:tabLst>
            </a:pPr>
            <a:r>
              <a:rPr sz="2133" spc="-7" dirty="0">
                <a:solidFill>
                  <a:srgbClr val="002060"/>
                </a:solidFill>
                <a:latin typeface="Times New Roman"/>
                <a:cs typeface="Times New Roman"/>
              </a:rPr>
              <a:t>SOTIF </a:t>
            </a:r>
            <a:r>
              <a:rPr sz="2133" dirty="0">
                <a:solidFill>
                  <a:srgbClr val="002060"/>
                </a:solidFill>
                <a:latin typeface="Times New Roman"/>
                <a:cs typeface="Times New Roman"/>
              </a:rPr>
              <a:t>– </a:t>
            </a:r>
            <a:r>
              <a:rPr sz="2133" u="heavy" dirty="0">
                <a:solidFill>
                  <a:srgbClr val="FF0000"/>
                </a:solidFill>
                <a:uFill>
                  <a:solidFill>
                    <a:srgbClr val="69D925"/>
                  </a:solidFill>
                </a:uFill>
                <a:latin typeface="Times New Roman"/>
                <a:cs typeface="Times New Roman"/>
              </a:rPr>
              <a:t>behavior</a:t>
            </a:r>
            <a:r>
              <a:rPr sz="2133" dirty="0">
                <a:solidFill>
                  <a:srgbClr val="002060"/>
                </a:solidFill>
                <a:latin typeface="Times New Roman"/>
                <a:cs typeface="Times New Roman"/>
              </a:rPr>
              <a:t> risk</a:t>
            </a:r>
            <a:r>
              <a:rPr sz="2133" spc="-13" dirty="0">
                <a:solidFill>
                  <a:srgbClr val="002060"/>
                </a:solidFill>
                <a:latin typeface="Times New Roman"/>
                <a:cs typeface="Times New Roman"/>
              </a:rPr>
              <a:t> </a:t>
            </a:r>
            <a:r>
              <a:rPr sz="2133" dirty="0">
                <a:solidFill>
                  <a:srgbClr val="002060"/>
                </a:solidFill>
                <a:latin typeface="Times New Roman"/>
                <a:cs typeface="Times New Roman"/>
              </a:rPr>
              <a:t>assessment</a:t>
            </a:r>
            <a:endParaRPr sz="2133" dirty="0">
              <a:solidFill>
                <a:prstClr val="black"/>
              </a:solidFill>
              <a:latin typeface="Times New Roman"/>
              <a:cs typeface="Times New Roman"/>
            </a:endParaRPr>
          </a:p>
        </p:txBody>
      </p:sp>
      <p:sp>
        <p:nvSpPr>
          <p:cNvPr id="8" name="object 8"/>
          <p:cNvSpPr txBox="1"/>
          <p:nvPr/>
        </p:nvSpPr>
        <p:spPr>
          <a:xfrm>
            <a:off x="5653454" y="90606"/>
            <a:ext cx="6461452" cy="3115382"/>
          </a:xfrm>
          <a:prstGeom prst="rect">
            <a:avLst/>
          </a:prstGeom>
          <a:ln w="12700">
            <a:solidFill>
              <a:srgbClr val="000000"/>
            </a:solidFill>
          </a:ln>
        </p:spPr>
        <p:txBody>
          <a:bodyPr vert="horz" wrap="square" lIns="0" tIns="67733" rIns="0" bIns="0" rtlCol="0">
            <a:spAutoFit/>
          </a:bodyPr>
          <a:lstStyle/>
          <a:p>
            <a:pPr marL="33866" defTabSz="1219170"/>
            <a:r>
              <a:rPr lang="en-US" altLang="ja-JP" dirty="0"/>
              <a:t>FMEA (failure mode and effects analysis</a:t>
            </a:r>
            <a:r>
              <a:rPr lang="en-US" altLang="ja-JP" dirty="0" smtClean="0"/>
              <a:t>):</a:t>
            </a:r>
          </a:p>
          <a:p>
            <a:pPr marL="33866" defTabSz="1219170"/>
            <a:r>
              <a:rPr lang="en-US" altLang="ja-JP" u="sng" dirty="0" smtClean="0"/>
              <a:t>https</a:t>
            </a:r>
            <a:r>
              <a:rPr lang="en-US" altLang="ja-JP" u="sng" dirty="0"/>
              <a:t>://asq.org/quality-resources/fmea </a:t>
            </a:r>
            <a:endParaRPr lang="en-US" altLang="ja-JP" u="sng" dirty="0" smtClean="0"/>
          </a:p>
          <a:p>
            <a:pPr marL="33866" defTabSz="1219170"/>
            <a:r>
              <a:rPr lang="en-US" altLang="ja-JP" dirty="0" smtClean="0"/>
              <a:t>Function </a:t>
            </a:r>
            <a:r>
              <a:rPr lang="en-US" altLang="ja-JP" dirty="0"/>
              <a:t>Safety for Road Vehicles: ISO 26262-1:2018</a:t>
            </a:r>
            <a:r>
              <a:rPr lang="ja-JP" altLang="en-US" dirty="0"/>
              <a:t>（システム、</a:t>
            </a:r>
            <a:r>
              <a:rPr lang="en-US" altLang="ja-JP" dirty="0"/>
              <a:t>hardware and software</a:t>
            </a:r>
            <a:r>
              <a:rPr lang="ja-JP" altLang="en-US" dirty="0"/>
              <a:t>に</a:t>
            </a:r>
            <a:r>
              <a:rPr lang="ja-JP" altLang="en-US" dirty="0" smtClean="0"/>
              <a:t>関する</a:t>
            </a:r>
            <a:r>
              <a:rPr lang="ja-JP" altLang="en-US" dirty="0"/>
              <a:t>安全） </a:t>
            </a:r>
            <a:r>
              <a:rPr lang="en-US" altLang="ja-JP" u="sng" dirty="0"/>
              <a:t>https://www.iso.org/standard/68383.html </a:t>
            </a:r>
            <a:endParaRPr lang="en-US" altLang="ja-JP" u="sng" dirty="0" smtClean="0"/>
          </a:p>
          <a:p>
            <a:pPr marL="33866" defTabSz="1219170"/>
            <a:r>
              <a:rPr lang="en-US" altLang="ja-JP" dirty="0" smtClean="0"/>
              <a:t>Road </a:t>
            </a:r>
            <a:r>
              <a:rPr lang="en-US" altLang="ja-JP" dirty="0"/>
              <a:t>Vehicles - Safety of the intended functionality: ISO/PAS 21448:2019</a:t>
            </a:r>
            <a:r>
              <a:rPr lang="ja-JP" altLang="en-US" dirty="0"/>
              <a:t>（</a:t>
            </a:r>
            <a:r>
              <a:rPr lang="en-US" altLang="ja-JP" dirty="0"/>
              <a:t>limitations and misuse </a:t>
            </a:r>
            <a:r>
              <a:rPr lang="ja-JP" altLang="en-US" dirty="0"/>
              <a:t>に関する安全） </a:t>
            </a:r>
            <a:r>
              <a:rPr lang="en-US" altLang="ja-JP" u="sng" dirty="0"/>
              <a:t>https://www.iso.org/standard/70939.html </a:t>
            </a:r>
            <a:endParaRPr lang="en-US" altLang="ja-JP" u="sng" dirty="0" smtClean="0"/>
          </a:p>
          <a:p>
            <a:pPr marL="33866" defTabSz="1219170"/>
            <a:r>
              <a:rPr lang="en-US" altLang="ja-JP" dirty="0" smtClean="0"/>
              <a:t>RAND </a:t>
            </a:r>
            <a:r>
              <a:rPr lang="en-US" altLang="ja-JP" dirty="0"/>
              <a:t>Corporation Report on Driving to Safety How many miles of driving would it take to demonstrate autonomous vehicle reliability? </a:t>
            </a:r>
            <a:r>
              <a:rPr lang="en-US" altLang="ja-JP" u="sng" dirty="0" smtClean="0"/>
              <a:t>https</a:t>
            </a:r>
            <a:r>
              <a:rPr lang="en-US" altLang="ja-JP" u="sng" dirty="0"/>
              <a:t>://www.rand.org/pubs/research_reports/RR1478.html </a:t>
            </a:r>
            <a:endParaRPr sz="1333" u="sng" dirty="0">
              <a:solidFill>
                <a:prstClr val="black"/>
              </a:solidFill>
              <a:latin typeface="Arial"/>
              <a:cs typeface="Arial"/>
            </a:endParaRPr>
          </a:p>
        </p:txBody>
      </p:sp>
      <p:sp>
        <p:nvSpPr>
          <p:cNvPr id="9" name="object 9"/>
          <p:cNvSpPr txBox="1"/>
          <p:nvPr/>
        </p:nvSpPr>
        <p:spPr>
          <a:xfrm>
            <a:off x="505200" y="4380677"/>
            <a:ext cx="1701669" cy="88887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Address </a:t>
            </a:r>
            <a:r>
              <a:rPr sz="1333" dirty="0">
                <a:solidFill>
                  <a:prstClr val="black"/>
                </a:solidFill>
                <a:latin typeface="Arial"/>
                <a:cs typeface="Arial"/>
              </a:rPr>
              <a:t>hazards</a:t>
            </a:r>
            <a:r>
              <a:rPr sz="1333" spc="-7" dirty="0">
                <a:solidFill>
                  <a:prstClr val="black"/>
                </a:solidFill>
                <a:latin typeface="Arial"/>
                <a:cs typeface="Arial"/>
              </a:rPr>
              <a:t> </a:t>
            </a:r>
            <a:r>
              <a:rPr sz="1333" dirty="0">
                <a:solidFill>
                  <a:prstClr val="black"/>
                </a:solidFill>
                <a:latin typeface="Arial"/>
                <a:cs typeface="Arial"/>
              </a:rPr>
              <a:t>in: </a:t>
            </a:r>
          </a:p>
          <a:p>
            <a:pPr marL="33866" defTabSz="1219170"/>
            <a:r>
              <a:rPr sz="1333" dirty="0">
                <a:solidFill>
                  <a:prstClr val="black"/>
                </a:solidFill>
                <a:latin typeface="Arial"/>
                <a:cs typeface="Arial"/>
              </a:rPr>
              <a:t>-</a:t>
            </a:r>
            <a:r>
              <a:rPr sz="1333" spc="-7" dirty="0">
                <a:solidFill>
                  <a:prstClr val="black"/>
                </a:solidFill>
                <a:latin typeface="Arial"/>
                <a:cs typeface="Arial"/>
              </a:rPr>
              <a:t> </a:t>
            </a:r>
            <a:r>
              <a:rPr sz="1333" dirty="0">
                <a:solidFill>
                  <a:prstClr val="black"/>
                </a:solidFill>
                <a:latin typeface="Arial"/>
                <a:cs typeface="Arial"/>
              </a:rPr>
              <a:t>design </a:t>
            </a:r>
          </a:p>
          <a:p>
            <a:pPr marL="33866" defTabSz="1219170"/>
            <a:r>
              <a:rPr sz="1333" dirty="0">
                <a:solidFill>
                  <a:prstClr val="black"/>
                </a:solidFill>
                <a:latin typeface="Arial"/>
                <a:cs typeface="Arial"/>
              </a:rPr>
              <a:t>-</a:t>
            </a:r>
            <a:r>
              <a:rPr sz="1333" spc="-7" dirty="0">
                <a:solidFill>
                  <a:prstClr val="black"/>
                </a:solidFill>
                <a:latin typeface="Arial"/>
                <a:cs typeface="Arial"/>
              </a:rPr>
              <a:t> </a:t>
            </a:r>
            <a:r>
              <a:rPr sz="1333" dirty="0">
                <a:solidFill>
                  <a:prstClr val="black"/>
                </a:solidFill>
                <a:latin typeface="Arial"/>
                <a:cs typeface="Arial"/>
              </a:rPr>
              <a:t>implementation </a:t>
            </a:r>
          </a:p>
          <a:p>
            <a:pPr marL="33866" defTabSz="1219170"/>
            <a:r>
              <a:rPr sz="1333" dirty="0">
                <a:solidFill>
                  <a:prstClr val="black"/>
                </a:solidFill>
                <a:latin typeface="Arial"/>
                <a:cs typeface="Arial"/>
              </a:rPr>
              <a:t>-</a:t>
            </a:r>
            <a:r>
              <a:rPr sz="1333" spc="-7" dirty="0">
                <a:solidFill>
                  <a:prstClr val="black"/>
                </a:solidFill>
                <a:latin typeface="Arial"/>
                <a:cs typeface="Arial"/>
              </a:rPr>
              <a:t> </a:t>
            </a:r>
            <a:r>
              <a:rPr sz="1333" dirty="0">
                <a:solidFill>
                  <a:prstClr val="black"/>
                </a:solidFill>
                <a:latin typeface="Arial"/>
                <a:cs typeface="Arial"/>
              </a:rPr>
              <a:t>operation </a:t>
            </a:r>
          </a:p>
        </p:txBody>
      </p:sp>
      <p:sp>
        <p:nvSpPr>
          <p:cNvPr id="10" name="object 10"/>
          <p:cNvSpPr txBox="1"/>
          <p:nvPr/>
        </p:nvSpPr>
        <p:spPr>
          <a:xfrm>
            <a:off x="2565400" y="4332516"/>
            <a:ext cx="3454400" cy="1299116"/>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Example</a:t>
            </a:r>
            <a:r>
              <a:rPr sz="1333" dirty="0">
                <a:solidFill>
                  <a:prstClr val="black"/>
                </a:solidFill>
                <a:latin typeface="Arial"/>
                <a:cs typeface="Arial"/>
              </a:rPr>
              <a:t>, Difference from</a:t>
            </a:r>
            <a:r>
              <a:rPr sz="1333" spc="-27" dirty="0">
                <a:solidFill>
                  <a:prstClr val="black"/>
                </a:solidFill>
                <a:latin typeface="Arial"/>
                <a:cs typeface="Arial"/>
              </a:rPr>
              <a:t> </a:t>
            </a:r>
            <a:r>
              <a:rPr sz="1333" dirty="0">
                <a:solidFill>
                  <a:prstClr val="black"/>
                </a:solidFill>
                <a:latin typeface="Arial"/>
                <a:cs typeface="Arial"/>
              </a:rPr>
              <a:t>Aerospace:</a:t>
            </a:r>
          </a:p>
          <a:p>
            <a:pPr marL="33866" marR="23706" defTabSz="1219170"/>
            <a:r>
              <a:rPr sz="1333" dirty="0">
                <a:solidFill>
                  <a:prstClr val="black"/>
                </a:solidFill>
                <a:latin typeface="Arial"/>
                <a:cs typeface="Arial"/>
              </a:rPr>
              <a:t>In aerospace you have a pilot who is </a:t>
            </a:r>
            <a:r>
              <a:rPr sz="1333" dirty="0" smtClean="0">
                <a:solidFill>
                  <a:prstClr val="black"/>
                </a:solidFill>
                <a:latin typeface="Arial"/>
                <a:cs typeface="Arial"/>
              </a:rPr>
              <a:t>highly</a:t>
            </a:r>
            <a:r>
              <a:rPr lang="en-US" sz="1333" dirty="0" smtClean="0">
                <a:solidFill>
                  <a:prstClr val="black"/>
                </a:solidFill>
                <a:latin typeface="Arial"/>
                <a:cs typeface="Arial"/>
              </a:rPr>
              <a:t> trained</a:t>
            </a:r>
            <a:r>
              <a:rPr sz="1333" dirty="0" smtClean="0">
                <a:solidFill>
                  <a:prstClr val="black"/>
                </a:solidFill>
                <a:latin typeface="Arial"/>
                <a:cs typeface="Arial"/>
              </a:rPr>
              <a:t> and </a:t>
            </a:r>
            <a:r>
              <a:rPr sz="1333" dirty="0">
                <a:solidFill>
                  <a:prstClr val="black"/>
                </a:solidFill>
                <a:latin typeface="Arial"/>
                <a:cs typeface="Arial"/>
              </a:rPr>
              <a:t>essentially the automation does</a:t>
            </a:r>
            <a:r>
              <a:rPr sz="1333" spc="-87" dirty="0">
                <a:solidFill>
                  <a:prstClr val="black"/>
                </a:solidFill>
                <a:latin typeface="Arial"/>
                <a:cs typeface="Arial"/>
              </a:rPr>
              <a:t> </a:t>
            </a:r>
            <a:r>
              <a:rPr sz="1333" dirty="0">
                <a:solidFill>
                  <a:prstClr val="black"/>
                </a:solidFill>
                <a:latin typeface="Arial"/>
                <a:cs typeface="Arial"/>
              </a:rPr>
              <a:t>all</a:t>
            </a:r>
            <a:r>
              <a:rPr sz="1333" spc="-13" dirty="0">
                <a:solidFill>
                  <a:prstClr val="black"/>
                </a:solidFill>
                <a:latin typeface="Arial"/>
                <a:cs typeface="Arial"/>
              </a:rPr>
              <a:t> </a:t>
            </a:r>
            <a:r>
              <a:rPr sz="1333" dirty="0">
                <a:solidFill>
                  <a:prstClr val="black"/>
                </a:solidFill>
                <a:latin typeface="Arial"/>
                <a:cs typeface="Arial"/>
              </a:rPr>
              <a:t>the  easy medium staff, pilot is still there for all  the hard staff. In self-driving case, we want  to essentially automate</a:t>
            </a:r>
            <a:r>
              <a:rPr sz="1333" spc="-27" dirty="0">
                <a:solidFill>
                  <a:prstClr val="black"/>
                </a:solidFill>
                <a:latin typeface="Arial"/>
                <a:cs typeface="Arial"/>
              </a:rPr>
              <a:t> </a:t>
            </a:r>
            <a:r>
              <a:rPr sz="1333" dirty="0">
                <a:solidFill>
                  <a:prstClr val="black"/>
                </a:solidFill>
                <a:latin typeface="Arial"/>
                <a:cs typeface="Arial"/>
              </a:rPr>
              <a:t>everything. </a:t>
            </a:r>
          </a:p>
        </p:txBody>
      </p:sp>
      <p:sp>
        <p:nvSpPr>
          <p:cNvPr id="11" name="object 11"/>
          <p:cNvSpPr txBox="1"/>
          <p:nvPr/>
        </p:nvSpPr>
        <p:spPr>
          <a:xfrm>
            <a:off x="8660506" y="3477941"/>
            <a:ext cx="3454400" cy="3350319"/>
          </a:xfrm>
          <a:prstGeom prst="rect">
            <a:avLst/>
          </a:prstGeom>
          <a:ln w="12700">
            <a:solidFill>
              <a:srgbClr val="000000"/>
            </a:solidFill>
          </a:ln>
        </p:spPr>
        <p:txBody>
          <a:bodyPr vert="horz" wrap="square" lIns="0" tIns="67733" rIns="0" bIns="0" rtlCol="0">
            <a:spAutoFit/>
          </a:bodyPr>
          <a:lstStyle/>
          <a:p>
            <a:pPr marL="33866" marR="23706" defTabSz="1219170"/>
            <a:r>
              <a:rPr sz="1333" spc="7" dirty="0" smtClean="0">
                <a:solidFill>
                  <a:prstClr val="black"/>
                </a:solidFill>
                <a:latin typeface="Arial"/>
                <a:cs typeface="Arial"/>
              </a:rPr>
              <a:t>Many </a:t>
            </a:r>
            <a:r>
              <a:rPr sz="1333" spc="7" dirty="0">
                <a:solidFill>
                  <a:prstClr val="black"/>
                </a:solidFill>
                <a:latin typeface="Arial"/>
                <a:cs typeface="Arial"/>
              </a:rPr>
              <a:t>of us would have known family </a:t>
            </a:r>
            <a:r>
              <a:rPr sz="1333" spc="-207" dirty="0">
                <a:solidFill>
                  <a:prstClr val="black"/>
                </a:solidFill>
                <a:latin typeface="Arial"/>
                <a:cs typeface="Arial"/>
              </a:rPr>
              <a:t>members  </a:t>
            </a:r>
            <a:r>
              <a:rPr sz="1333" spc="7" dirty="0">
                <a:solidFill>
                  <a:prstClr val="black"/>
                </a:solidFill>
                <a:latin typeface="Arial"/>
                <a:cs typeface="Arial"/>
              </a:rPr>
              <a:t>or people who’ve had an accident whilst  driving a car. That’s a bad thing but after  that accident, your neighbor doesn’t  necessarily get a better driver. </a:t>
            </a:r>
            <a:endParaRPr lang="en-US" sz="1333" spc="7" dirty="0" smtClean="0">
              <a:solidFill>
                <a:prstClr val="black"/>
              </a:solidFill>
              <a:latin typeface="Arial"/>
              <a:cs typeface="Arial"/>
            </a:endParaRPr>
          </a:p>
          <a:p>
            <a:pPr marL="33866" marR="23706" defTabSz="1219170"/>
            <a:r>
              <a:rPr sz="1333" spc="7" dirty="0" smtClean="0">
                <a:solidFill>
                  <a:prstClr val="black"/>
                </a:solidFill>
                <a:latin typeface="Arial"/>
                <a:cs typeface="Arial"/>
              </a:rPr>
              <a:t>But </a:t>
            </a:r>
            <a:r>
              <a:rPr sz="1333" dirty="0">
                <a:solidFill>
                  <a:prstClr val="black"/>
                </a:solidFill>
                <a:latin typeface="Arial"/>
                <a:cs typeface="Arial"/>
              </a:rPr>
              <a:t>with  driverless </a:t>
            </a:r>
            <a:r>
              <a:rPr sz="1333" spc="7" dirty="0">
                <a:solidFill>
                  <a:prstClr val="black"/>
                </a:solidFill>
                <a:latin typeface="Arial"/>
                <a:cs typeface="Arial"/>
              </a:rPr>
              <a:t>cars </a:t>
            </a:r>
            <a:r>
              <a:rPr sz="1333" dirty="0">
                <a:solidFill>
                  <a:prstClr val="black"/>
                </a:solidFill>
                <a:latin typeface="Arial"/>
                <a:cs typeface="Arial"/>
              </a:rPr>
              <a:t>in </a:t>
            </a:r>
            <a:r>
              <a:rPr sz="1333" spc="7" dirty="0">
                <a:solidFill>
                  <a:prstClr val="black"/>
                </a:solidFill>
                <a:latin typeface="Arial"/>
                <a:cs typeface="Arial"/>
              </a:rPr>
              <a:t>20 years </a:t>
            </a:r>
            <a:r>
              <a:rPr sz="1333" dirty="0">
                <a:solidFill>
                  <a:prstClr val="black"/>
                </a:solidFill>
                <a:latin typeface="Arial"/>
                <a:cs typeface="Arial"/>
              </a:rPr>
              <a:t>time, I’ll </a:t>
            </a:r>
            <a:r>
              <a:rPr sz="1333" spc="7" dirty="0">
                <a:solidFill>
                  <a:prstClr val="black"/>
                </a:solidFill>
                <a:latin typeface="Arial"/>
                <a:cs typeface="Arial"/>
              </a:rPr>
              <a:t>be able  </a:t>
            </a:r>
            <a:r>
              <a:rPr sz="1333" dirty="0">
                <a:solidFill>
                  <a:prstClr val="black"/>
                </a:solidFill>
                <a:latin typeface="Arial"/>
                <a:cs typeface="Arial"/>
              </a:rPr>
              <a:t>to get into driverless </a:t>
            </a:r>
            <a:r>
              <a:rPr sz="1333" spc="7" dirty="0">
                <a:solidFill>
                  <a:prstClr val="black"/>
                </a:solidFill>
                <a:latin typeface="Arial"/>
                <a:cs typeface="Arial"/>
              </a:rPr>
              <a:t>cars </a:t>
            </a:r>
            <a:r>
              <a:rPr sz="1333" dirty="0">
                <a:solidFill>
                  <a:prstClr val="black"/>
                </a:solidFill>
                <a:latin typeface="Arial"/>
                <a:cs typeface="Arial"/>
              </a:rPr>
              <a:t>that </a:t>
            </a:r>
            <a:r>
              <a:rPr sz="1333" spc="7" dirty="0">
                <a:solidFill>
                  <a:prstClr val="black"/>
                </a:solidFill>
                <a:latin typeface="Arial"/>
                <a:cs typeface="Arial"/>
              </a:rPr>
              <a:t>have </a:t>
            </a:r>
            <a:r>
              <a:rPr sz="1333" dirty="0">
                <a:solidFill>
                  <a:prstClr val="black"/>
                </a:solidFill>
                <a:latin typeface="Arial"/>
                <a:cs typeface="Arial"/>
              </a:rPr>
              <a:t>the  benefit of all the miles the other driverless  </a:t>
            </a:r>
            <a:r>
              <a:rPr sz="1333" spc="7" dirty="0">
                <a:solidFill>
                  <a:prstClr val="black"/>
                </a:solidFill>
                <a:latin typeface="Arial"/>
                <a:cs typeface="Arial"/>
              </a:rPr>
              <a:t>cars have ever </a:t>
            </a:r>
            <a:r>
              <a:rPr sz="1333" dirty="0">
                <a:solidFill>
                  <a:prstClr val="black"/>
                </a:solidFill>
                <a:latin typeface="Arial"/>
                <a:cs typeface="Arial"/>
              </a:rPr>
              <a:t>driven, </a:t>
            </a:r>
            <a:r>
              <a:rPr sz="1333" spc="7" dirty="0">
                <a:solidFill>
                  <a:prstClr val="black"/>
                </a:solidFill>
                <a:latin typeface="Arial"/>
                <a:cs typeface="Arial"/>
              </a:rPr>
              <a:t>and we </a:t>
            </a:r>
            <a:r>
              <a:rPr sz="1333" dirty="0">
                <a:solidFill>
                  <a:prstClr val="black"/>
                </a:solidFill>
                <a:latin typeface="Arial"/>
                <a:cs typeface="Arial"/>
              </a:rPr>
              <a:t>exactly don’t  </a:t>
            </a:r>
            <a:r>
              <a:rPr sz="1333" spc="7" dirty="0">
                <a:solidFill>
                  <a:prstClr val="black"/>
                </a:solidFill>
                <a:latin typeface="Arial"/>
                <a:cs typeface="Arial"/>
              </a:rPr>
              <a:t>have </a:t>
            </a:r>
            <a:r>
              <a:rPr sz="1333" dirty="0">
                <a:solidFill>
                  <a:prstClr val="black"/>
                </a:solidFill>
                <a:latin typeface="Arial"/>
                <a:cs typeface="Arial"/>
              </a:rPr>
              <a:t>that with</a:t>
            </a:r>
            <a:r>
              <a:rPr sz="1333" spc="-7" dirty="0">
                <a:solidFill>
                  <a:prstClr val="black"/>
                </a:solidFill>
                <a:latin typeface="Arial"/>
                <a:cs typeface="Arial"/>
              </a:rPr>
              <a:t> </a:t>
            </a:r>
            <a:r>
              <a:rPr sz="1333" spc="7" dirty="0">
                <a:solidFill>
                  <a:prstClr val="black"/>
                </a:solidFill>
                <a:latin typeface="Arial"/>
                <a:cs typeface="Arial"/>
              </a:rPr>
              <a:t>humans. </a:t>
            </a:r>
            <a:endParaRPr sz="1333" dirty="0">
              <a:solidFill>
                <a:prstClr val="black"/>
              </a:solidFill>
              <a:latin typeface="Arial"/>
              <a:cs typeface="Arial"/>
            </a:endParaRPr>
          </a:p>
          <a:p>
            <a:pPr marL="33866" marR="23706" defTabSz="1219170"/>
            <a:r>
              <a:rPr sz="1333" spc="7" dirty="0">
                <a:solidFill>
                  <a:prstClr val="black"/>
                </a:solidFill>
                <a:latin typeface="Arial"/>
                <a:cs typeface="Arial"/>
              </a:rPr>
              <a:t>So </a:t>
            </a:r>
            <a:r>
              <a:rPr sz="1333" dirty="0">
                <a:solidFill>
                  <a:prstClr val="black"/>
                </a:solidFill>
                <a:latin typeface="Arial"/>
                <a:cs typeface="Arial"/>
              </a:rPr>
              <a:t>there’s so </a:t>
            </a:r>
            <a:r>
              <a:rPr sz="1333" spc="7" dirty="0">
                <a:solidFill>
                  <a:prstClr val="black"/>
                </a:solidFill>
                <a:latin typeface="Arial"/>
                <a:cs typeface="Arial"/>
              </a:rPr>
              <a:t>many </a:t>
            </a:r>
            <a:r>
              <a:rPr sz="1333" dirty="0">
                <a:solidFill>
                  <a:prstClr val="black"/>
                </a:solidFill>
                <a:latin typeface="Arial"/>
                <a:cs typeface="Arial"/>
              </a:rPr>
              <a:t>reasons </a:t>
            </a:r>
            <a:r>
              <a:rPr sz="1333" spc="7" dirty="0">
                <a:solidFill>
                  <a:prstClr val="black"/>
                </a:solidFill>
                <a:latin typeface="Arial"/>
                <a:cs typeface="Arial"/>
              </a:rPr>
              <a:t>why we </a:t>
            </a:r>
            <a:r>
              <a:rPr sz="1333" dirty="0">
                <a:solidFill>
                  <a:prstClr val="black"/>
                </a:solidFill>
                <a:latin typeface="Arial"/>
                <a:cs typeface="Arial"/>
              </a:rPr>
              <a:t>want </a:t>
            </a:r>
            <a:r>
              <a:rPr sz="1333" dirty="0" smtClean="0">
                <a:solidFill>
                  <a:prstClr val="black"/>
                </a:solidFill>
                <a:latin typeface="Arial"/>
                <a:cs typeface="Arial"/>
              </a:rPr>
              <a:t>to</a:t>
            </a:r>
            <a:r>
              <a:rPr lang="en-US" sz="1333" dirty="0" smtClean="0">
                <a:solidFill>
                  <a:prstClr val="black"/>
                </a:solidFill>
                <a:latin typeface="Arial"/>
                <a:cs typeface="Arial"/>
              </a:rPr>
              <a:t> fix</a:t>
            </a:r>
            <a:r>
              <a:rPr sz="1333" dirty="0" smtClean="0">
                <a:solidFill>
                  <a:prstClr val="black"/>
                </a:solidFill>
                <a:latin typeface="Arial"/>
                <a:cs typeface="Arial"/>
              </a:rPr>
              <a:t> transports </a:t>
            </a:r>
            <a:r>
              <a:rPr sz="1333" dirty="0">
                <a:solidFill>
                  <a:prstClr val="black"/>
                </a:solidFill>
                <a:latin typeface="Arial"/>
                <a:cs typeface="Arial"/>
              </a:rPr>
              <a:t>in cities </a:t>
            </a:r>
            <a:r>
              <a:rPr sz="1333" spc="7" dirty="0">
                <a:solidFill>
                  <a:prstClr val="black"/>
                </a:solidFill>
                <a:latin typeface="Arial"/>
                <a:cs typeface="Arial"/>
              </a:rPr>
              <a:t>and when </a:t>
            </a:r>
            <a:r>
              <a:rPr sz="1333" dirty="0">
                <a:solidFill>
                  <a:prstClr val="black"/>
                </a:solidFill>
                <a:latin typeface="Arial"/>
                <a:cs typeface="Arial"/>
              </a:rPr>
              <a:t>you’re in </a:t>
            </a:r>
            <a:r>
              <a:rPr sz="1333" spc="7" dirty="0">
                <a:solidFill>
                  <a:prstClr val="black"/>
                </a:solidFill>
                <a:latin typeface="Arial"/>
                <a:cs typeface="Arial"/>
              </a:rPr>
              <a:t>a  </a:t>
            </a:r>
            <a:r>
              <a:rPr sz="1333" dirty="0">
                <a:solidFill>
                  <a:prstClr val="black"/>
                </a:solidFill>
                <a:latin typeface="Arial"/>
                <a:cs typeface="Arial"/>
              </a:rPr>
              <a:t>plane </a:t>
            </a:r>
            <a:r>
              <a:rPr sz="1333" spc="7" dirty="0">
                <a:solidFill>
                  <a:prstClr val="black"/>
                </a:solidFill>
                <a:latin typeface="Arial"/>
                <a:cs typeface="Arial"/>
              </a:rPr>
              <a:t>and </a:t>
            </a:r>
            <a:r>
              <a:rPr sz="1333" dirty="0">
                <a:solidFill>
                  <a:prstClr val="black"/>
                </a:solidFill>
                <a:latin typeface="Arial"/>
                <a:cs typeface="Arial"/>
              </a:rPr>
              <a:t>you look </a:t>
            </a:r>
            <a:r>
              <a:rPr sz="1333" spc="7" dirty="0">
                <a:solidFill>
                  <a:prstClr val="black"/>
                </a:solidFill>
                <a:latin typeface="Arial"/>
                <a:cs typeface="Arial"/>
              </a:rPr>
              <a:t>down </a:t>
            </a:r>
            <a:r>
              <a:rPr sz="1333" dirty="0">
                <a:solidFill>
                  <a:prstClr val="black"/>
                </a:solidFill>
                <a:latin typeface="Arial"/>
                <a:cs typeface="Arial"/>
              </a:rPr>
              <a:t>out of </a:t>
            </a:r>
            <a:r>
              <a:rPr sz="1333" spc="7" dirty="0">
                <a:solidFill>
                  <a:prstClr val="black"/>
                </a:solidFill>
                <a:latin typeface="Arial"/>
                <a:cs typeface="Arial"/>
              </a:rPr>
              <a:t>a </a:t>
            </a:r>
            <a:r>
              <a:rPr sz="1333" dirty="0">
                <a:solidFill>
                  <a:prstClr val="black"/>
                </a:solidFill>
                <a:latin typeface="Arial"/>
                <a:cs typeface="Arial"/>
              </a:rPr>
              <a:t>window,  look </a:t>
            </a:r>
            <a:r>
              <a:rPr sz="1333" spc="7" dirty="0">
                <a:solidFill>
                  <a:prstClr val="black"/>
                </a:solidFill>
                <a:latin typeface="Arial"/>
                <a:cs typeface="Arial"/>
              </a:rPr>
              <a:t>how much </a:t>
            </a:r>
            <a:r>
              <a:rPr sz="1333" dirty="0">
                <a:solidFill>
                  <a:prstClr val="black"/>
                </a:solidFill>
                <a:latin typeface="Arial"/>
                <a:cs typeface="Arial"/>
              </a:rPr>
              <a:t>of the infrastructure that </a:t>
            </a:r>
            <a:r>
              <a:rPr sz="1333" spc="7" dirty="0">
                <a:solidFill>
                  <a:prstClr val="black"/>
                </a:solidFill>
                <a:latin typeface="Arial"/>
                <a:cs typeface="Arial"/>
              </a:rPr>
              <a:t>we  </a:t>
            </a:r>
            <a:r>
              <a:rPr sz="1333" dirty="0">
                <a:solidFill>
                  <a:prstClr val="black"/>
                </a:solidFill>
                <a:latin typeface="Arial"/>
                <a:cs typeface="Arial"/>
              </a:rPr>
              <a:t>have built </a:t>
            </a:r>
            <a:r>
              <a:rPr sz="1333" spc="7" dirty="0">
                <a:solidFill>
                  <a:prstClr val="black"/>
                </a:solidFill>
                <a:latin typeface="Arial"/>
                <a:cs typeface="Arial"/>
              </a:rPr>
              <a:t>on </a:t>
            </a:r>
            <a:r>
              <a:rPr sz="1333" dirty="0">
                <a:solidFill>
                  <a:prstClr val="black"/>
                </a:solidFill>
                <a:latin typeface="Arial"/>
                <a:cs typeface="Arial"/>
              </a:rPr>
              <a:t>our nations is because </a:t>
            </a:r>
            <a:r>
              <a:rPr sz="1333" spc="7" dirty="0">
                <a:solidFill>
                  <a:srgbClr val="FF0000"/>
                </a:solidFill>
                <a:latin typeface="Arial"/>
                <a:cs typeface="Arial"/>
              </a:rPr>
              <a:t>we  </a:t>
            </a:r>
            <a:r>
              <a:rPr sz="1333" dirty="0">
                <a:solidFill>
                  <a:srgbClr val="FF0000"/>
                </a:solidFill>
                <a:latin typeface="Arial"/>
                <a:cs typeface="Arial"/>
              </a:rPr>
              <a:t>want to </a:t>
            </a:r>
            <a:r>
              <a:rPr sz="1333" spc="7" dirty="0">
                <a:solidFill>
                  <a:srgbClr val="FF0000"/>
                </a:solidFill>
                <a:latin typeface="Arial"/>
                <a:cs typeface="Arial"/>
              </a:rPr>
              <a:t>move</a:t>
            </a:r>
            <a:r>
              <a:rPr sz="1333" dirty="0">
                <a:solidFill>
                  <a:srgbClr val="FF0000"/>
                </a:solidFill>
                <a:latin typeface="Arial"/>
                <a:cs typeface="Arial"/>
              </a:rPr>
              <a:t> stuff</a:t>
            </a:r>
            <a:r>
              <a:rPr sz="1333" dirty="0">
                <a:solidFill>
                  <a:prstClr val="black"/>
                </a:solidFill>
                <a:latin typeface="Arial"/>
                <a:cs typeface="Arial"/>
              </a:rPr>
              <a:t>. </a:t>
            </a:r>
          </a:p>
        </p:txBody>
      </p:sp>
    </p:spTree>
    <p:extLst>
      <p:ext uri="{BB962C8B-B14F-4D97-AF65-F5344CB8AC3E}">
        <p14:creationId xmlns:p14="http://schemas.microsoft.com/office/powerpoint/2010/main" val="26700314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3348567" cy="571096"/>
          </a:xfrm>
          <a:prstGeom prst="rect">
            <a:avLst/>
          </a:prstGeom>
        </p:spPr>
        <p:txBody>
          <a:bodyPr vert="horz" wrap="square" lIns="0" tIns="16933" rIns="0" bIns="0" rtlCol="0">
            <a:spAutoFit/>
          </a:bodyPr>
          <a:lstStyle/>
          <a:p>
            <a:pPr marL="16933">
              <a:spcBef>
                <a:spcPts val="133"/>
              </a:spcBef>
            </a:pPr>
            <a:r>
              <a:rPr sz="3600" spc="-7" dirty="0">
                <a:solidFill>
                  <a:srgbClr val="002060"/>
                </a:solidFill>
              </a:rPr>
              <a:t>Module</a:t>
            </a:r>
            <a:r>
              <a:rPr sz="3600" spc="-73" dirty="0">
                <a:solidFill>
                  <a:srgbClr val="002060"/>
                </a:solidFill>
              </a:rPr>
              <a:t> </a:t>
            </a:r>
            <a:r>
              <a:rPr sz="3600" spc="-7" dirty="0">
                <a:solidFill>
                  <a:srgbClr val="002060"/>
                </a:solidFill>
              </a:rPr>
              <a:t>Summary</a:t>
            </a:r>
            <a:endParaRPr sz="3600"/>
          </a:p>
        </p:txBody>
      </p:sp>
      <p:sp>
        <p:nvSpPr>
          <p:cNvPr id="3" name="object 3"/>
          <p:cNvSpPr txBox="1"/>
          <p:nvPr/>
        </p:nvSpPr>
        <p:spPr>
          <a:xfrm>
            <a:off x="527214" y="1484919"/>
            <a:ext cx="5756487" cy="2706254"/>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spc="-7" dirty="0">
                <a:solidFill>
                  <a:srgbClr val="002060"/>
                </a:solidFill>
                <a:latin typeface="Times New Roman"/>
                <a:cs typeface="Times New Roman"/>
              </a:rPr>
              <a:t>Motivation for</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safety</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Formal definitions for safety</a:t>
            </a:r>
            <a:r>
              <a:rPr sz="2667" spc="-53" dirty="0">
                <a:solidFill>
                  <a:srgbClr val="002060"/>
                </a:solidFill>
                <a:latin typeface="Times New Roman"/>
                <a:cs typeface="Times New Roman"/>
              </a:rPr>
              <a:t> </a:t>
            </a:r>
            <a:r>
              <a:rPr sz="2667" spc="-7" dirty="0">
                <a:solidFill>
                  <a:srgbClr val="002060"/>
                </a:solidFill>
                <a:latin typeface="Times New Roman"/>
                <a:cs typeface="Times New Roman"/>
              </a:rPr>
              <a:t>concepts</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dirty="0">
                <a:solidFill>
                  <a:srgbClr val="002060"/>
                </a:solidFill>
                <a:latin typeface="Times New Roman"/>
                <a:cs typeface="Times New Roman"/>
              </a:rPr>
              <a:t>NHTSA </a:t>
            </a:r>
            <a:r>
              <a:rPr sz="2667" spc="-7" dirty="0">
                <a:solidFill>
                  <a:srgbClr val="002060"/>
                </a:solidFill>
                <a:latin typeface="Times New Roman"/>
                <a:cs typeface="Times New Roman"/>
              </a:rPr>
              <a:t>safety recommendations,</a:t>
            </a:r>
            <a:r>
              <a:rPr sz="2667" spc="-207" dirty="0">
                <a:solidFill>
                  <a:srgbClr val="002060"/>
                </a:solidFill>
                <a:latin typeface="Times New Roman"/>
                <a:cs typeface="Times New Roman"/>
              </a:rPr>
              <a:t> </a:t>
            </a:r>
            <a:r>
              <a:rPr sz="2667" dirty="0">
                <a:solidFill>
                  <a:srgbClr val="002060"/>
                </a:solidFill>
                <a:latin typeface="Times New Roman"/>
                <a:cs typeface="Times New Roman"/>
              </a:rPr>
              <a:t>2017</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53" dirty="0">
                <a:solidFill>
                  <a:srgbClr val="002060"/>
                </a:solidFill>
                <a:latin typeface="Times New Roman"/>
                <a:cs typeface="Times New Roman"/>
              </a:rPr>
              <a:t>Waymo </a:t>
            </a:r>
            <a:r>
              <a:rPr sz="2667" spc="-7" dirty="0">
                <a:solidFill>
                  <a:srgbClr val="002060"/>
                </a:solidFill>
                <a:latin typeface="Times New Roman"/>
                <a:cs typeface="Times New Roman"/>
              </a:rPr>
              <a:t>and </a:t>
            </a:r>
            <a:r>
              <a:rPr sz="2667" dirty="0">
                <a:solidFill>
                  <a:srgbClr val="002060"/>
                </a:solidFill>
                <a:latin typeface="Times New Roman"/>
                <a:cs typeface="Times New Roman"/>
              </a:rPr>
              <a:t>GM </a:t>
            </a:r>
            <a:r>
              <a:rPr sz="2667" spc="-7" dirty="0">
                <a:solidFill>
                  <a:srgbClr val="002060"/>
                </a:solidFill>
                <a:latin typeface="Times New Roman"/>
                <a:cs typeface="Times New Roman"/>
              </a:rPr>
              <a:t>safety</a:t>
            </a:r>
            <a:r>
              <a:rPr sz="2667" spc="20" dirty="0">
                <a:solidFill>
                  <a:srgbClr val="002060"/>
                </a:solidFill>
                <a:latin typeface="Times New Roman"/>
                <a:cs typeface="Times New Roman"/>
              </a:rPr>
              <a:t> </a:t>
            </a:r>
            <a:r>
              <a:rPr sz="2667" spc="-7" dirty="0">
                <a:solidFill>
                  <a:srgbClr val="002060"/>
                </a:solidFill>
                <a:latin typeface="Times New Roman"/>
                <a:cs typeface="Times New Roman"/>
              </a:rPr>
              <a:t>perspectives</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Analytical and data-driven</a:t>
            </a:r>
            <a:r>
              <a:rPr sz="2667" spc="-40" dirty="0">
                <a:solidFill>
                  <a:srgbClr val="002060"/>
                </a:solidFill>
                <a:latin typeface="Times New Roman"/>
                <a:cs typeface="Times New Roman"/>
              </a:rPr>
              <a:t> </a:t>
            </a:r>
            <a:r>
              <a:rPr sz="2667" spc="-7" dirty="0">
                <a:solidFill>
                  <a:srgbClr val="002060"/>
                </a:solidFill>
                <a:latin typeface="Times New Roman"/>
                <a:cs typeface="Times New Roman"/>
              </a:rPr>
              <a:t>assessment</a:t>
            </a:r>
            <a:endParaRPr sz="2667">
              <a:solidFill>
                <a:prstClr val="black"/>
              </a:solidFill>
              <a:latin typeface="Times New Roman"/>
              <a:cs typeface="Times New Roman"/>
            </a:endParaRPr>
          </a:p>
          <a:p>
            <a:pPr marL="303098" indent="-286165" defTabSz="1219170">
              <a:spcBef>
                <a:spcPts val="267"/>
              </a:spcBef>
              <a:buFont typeface="Arial"/>
              <a:buChar char="•"/>
              <a:tabLst>
                <a:tab pos="303098" algn="l"/>
              </a:tabLst>
            </a:pPr>
            <a:r>
              <a:rPr sz="2667" spc="-7" dirty="0">
                <a:solidFill>
                  <a:srgbClr val="002060"/>
                </a:solidFill>
                <a:latin typeface="Times New Roman"/>
                <a:cs typeface="Times New Roman"/>
              </a:rPr>
              <a:t>Common safety assessment</a:t>
            </a:r>
            <a:r>
              <a:rPr sz="2667" spc="-80" dirty="0">
                <a:solidFill>
                  <a:srgbClr val="002060"/>
                </a:solidFill>
                <a:latin typeface="Times New Roman"/>
                <a:cs typeface="Times New Roman"/>
              </a:rPr>
              <a:t> </a:t>
            </a:r>
            <a:r>
              <a:rPr sz="2667" spc="-7" dirty="0">
                <a:solidFill>
                  <a:srgbClr val="002060"/>
                </a:solidFill>
                <a:latin typeface="Times New Roman"/>
                <a:cs typeface="Times New Roman"/>
              </a:rPr>
              <a:t>frameworks</a:t>
            </a:r>
            <a:endParaRPr sz="2667">
              <a:solidFill>
                <a:prstClr val="black"/>
              </a:solidFill>
              <a:latin typeface="Times New Roman"/>
              <a:cs typeface="Times New Roman"/>
            </a:endParaRPr>
          </a:p>
        </p:txBody>
      </p:sp>
      <p:sp>
        <p:nvSpPr>
          <p:cNvPr id="5" name="object 5"/>
          <p:cNvSpPr txBox="1"/>
          <p:nvPr/>
        </p:nvSpPr>
        <p:spPr>
          <a:xfrm>
            <a:off x="6152661" y="2494195"/>
            <a:ext cx="1162538" cy="273515"/>
          </a:xfrm>
          <a:prstGeom prst="rect">
            <a:avLst/>
          </a:prstGeom>
          <a:ln w="12700">
            <a:solidFill>
              <a:srgbClr val="000000"/>
            </a:solidFill>
          </a:ln>
        </p:spPr>
        <p:txBody>
          <a:bodyPr vert="horz" wrap="square" lIns="0" tIns="67733" rIns="0" bIns="0" rtlCol="0">
            <a:spAutoFit/>
          </a:bodyPr>
          <a:lstStyle/>
          <a:p>
            <a:pPr marL="33866" defTabSz="1219170"/>
            <a:r>
              <a:rPr sz="1333" dirty="0" smtClean="0">
                <a:solidFill>
                  <a:prstClr val="black"/>
                </a:solidFill>
                <a:latin typeface="Arial"/>
                <a:cs typeface="Arial"/>
              </a:rPr>
              <a:t>12</a:t>
            </a:r>
            <a:r>
              <a:rPr sz="1333" dirty="0">
                <a:solidFill>
                  <a:prstClr val="black"/>
                </a:solidFill>
                <a:latin typeface="Arial"/>
                <a:cs typeface="Arial"/>
              </a:rPr>
              <a:t>個安全項目</a:t>
            </a:r>
          </a:p>
        </p:txBody>
      </p:sp>
    </p:spTree>
    <p:extLst>
      <p:ext uri="{BB962C8B-B14F-4D97-AF65-F5344CB8AC3E}">
        <p14:creationId xmlns:p14="http://schemas.microsoft.com/office/powerpoint/2010/main" val="4021003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2129367" cy="571096"/>
          </a:xfrm>
          <a:prstGeom prst="rect">
            <a:avLst/>
          </a:prstGeom>
        </p:spPr>
        <p:txBody>
          <a:bodyPr vert="horz" wrap="square" lIns="0" tIns="16933" rIns="0" bIns="0" rtlCol="0">
            <a:spAutoFit/>
          </a:bodyPr>
          <a:lstStyle/>
          <a:p>
            <a:pPr marL="16933">
              <a:spcBef>
                <a:spcPts val="133"/>
              </a:spcBef>
            </a:pPr>
            <a:r>
              <a:rPr sz="3600" b="0" dirty="0">
                <a:solidFill>
                  <a:srgbClr val="002060"/>
                </a:solidFill>
              </a:rPr>
              <a:t>Uber</a:t>
            </a:r>
            <a:r>
              <a:rPr sz="3600" b="0" spc="-100" dirty="0">
                <a:solidFill>
                  <a:srgbClr val="002060"/>
                </a:solidFill>
              </a:rPr>
              <a:t> </a:t>
            </a:r>
            <a:r>
              <a:rPr sz="3600" b="0" spc="-7" dirty="0">
                <a:solidFill>
                  <a:srgbClr val="002060"/>
                </a:solidFill>
              </a:rPr>
              <a:t>Crash</a:t>
            </a:r>
            <a:endParaRPr sz="3600"/>
          </a:p>
        </p:txBody>
      </p:sp>
      <p:sp>
        <p:nvSpPr>
          <p:cNvPr id="3" name="object 3"/>
          <p:cNvSpPr/>
          <p:nvPr/>
        </p:nvSpPr>
        <p:spPr>
          <a:xfrm>
            <a:off x="477189" y="1790091"/>
            <a:ext cx="8084499" cy="3684767"/>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5836260" y="6180353"/>
            <a:ext cx="2590800" cy="427532"/>
          </a:xfrm>
          <a:prstGeom prst="rect">
            <a:avLst/>
          </a:prstGeom>
        </p:spPr>
        <p:txBody>
          <a:bodyPr vert="horz" wrap="square" lIns="0" tIns="16933" rIns="0" bIns="0" rtlCol="0">
            <a:spAutoFit/>
          </a:bodyPr>
          <a:lstStyle/>
          <a:p>
            <a:pPr marL="16933" defTabSz="1219170">
              <a:spcBef>
                <a:spcPts val="133"/>
              </a:spcBef>
            </a:pPr>
            <a:r>
              <a:rPr sz="2667" spc="-7" dirty="0">
                <a:solidFill>
                  <a:prstClr val="black"/>
                </a:solidFill>
                <a:latin typeface="Times New Roman"/>
                <a:cs typeface="Times New Roman"/>
              </a:rPr>
              <a:t>Source: </a:t>
            </a:r>
            <a:r>
              <a:rPr sz="2667" dirty="0">
                <a:solidFill>
                  <a:prstClr val="black"/>
                </a:solidFill>
                <a:latin typeface="Times New Roman"/>
                <a:cs typeface="Times New Roman"/>
              </a:rPr>
              <a:t>The</a:t>
            </a:r>
            <a:r>
              <a:rPr sz="2667" spc="-87" dirty="0">
                <a:solidFill>
                  <a:prstClr val="black"/>
                </a:solidFill>
                <a:latin typeface="Times New Roman"/>
                <a:cs typeface="Times New Roman"/>
              </a:rPr>
              <a:t> </a:t>
            </a:r>
            <a:r>
              <a:rPr sz="2667" spc="-7" dirty="0">
                <a:solidFill>
                  <a:prstClr val="black"/>
                </a:solidFill>
                <a:latin typeface="Times New Roman"/>
                <a:cs typeface="Times New Roman"/>
              </a:rPr>
              <a:t>Verge</a:t>
            </a:r>
            <a:endParaRPr sz="2667">
              <a:solidFill>
                <a:prstClr val="black"/>
              </a:solidFill>
              <a:latin typeface="Times New Roman"/>
              <a:cs typeface="Times New Roman"/>
            </a:endParaRPr>
          </a:p>
        </p:txBody>
      </p:sp>
    </p:spTree>
    <p:extLst>
      <p:ext uri="{BB962C8B-B14F-4D97-AF65-F5344CB8AC3E}">
        <p14:creationId xmlns:p14="http://schemas.microsoft.com/office/powerpoint/2010/main" val="3284745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7818967" cy="571096"/>
          </a:xfrm>
          <a:prstGeom prst="rect">
            <a:avLst/>
          </a:prstGeom>
        </p:spPr>
        <p:txBody>
          <a:bodyPr vert="horz" wrap="square" lIns="0" tIns="16933" rIns="0" bIns="0" rtlCol="0">
            <a:spAutoFit/>
          </a:bodyPr>
          <a:lstStyle/>
          <a:p>
            <a:pPr marL="16933">
              <a:spcBef>
                <a:spcPts val="133"/>
              </a:spcBef>
            </a:pPr>
            <a:r>
              <a:rPr sz="3600" b="0" dirty="0">
                <a:solidFill>
                  <a:srgbClr val="002060"/>
                </a:solidFill>
              </a:rPr>
              <a:t>Uber </a:t>
            </a:r>
            <a:r>
              <a:rPr sz="3600" b="0" spc="-7" dirty="0">
                <a:solidFill>
                  <a:srgbClr val="002060"/>
                </a:solidFill>
              </a:rPr>
              <a:t>Crash: Multiple Things </a:t>
            </a:r>
            <a:r>
              <a:rPr sz="3600" b="0" dirty="0">
                <a:solidFill>
                  <a:srgbClr val="002060"/>
                </a:solidFill>
              </a:rPr>
              <a:t>Gone</a:t>
            </a:r>
            <a:r>
              <a:rPr sz="3600" b="0" spc="-47" dirty="0">
                <a:solidFill>
                  <a:srgbClr val="002060"/>
                </a:solidFill>
              </a:rPr>
              <a:t> </a:t>
            </a:r>
            <a:r>
              <a:rPr sz="3600" b="0" dirty="0">
                <a:solidFill>
                  <a:srgbClr val="002060"/>
                </a:solidFill>
              </a:rPr>
              <a:t>Wrong</a:t>
            </a:r>
            <a:endParaRPr sz="3600"/>
          </a:p>
        </p:txBody>
      </p:sp>
      <p:sp>
        <p:nvSpPr>
          <p:cNvPr id="3" name="object 3"/>
          <p:cNvSpPr txBox="1"/>
          <p:nvPr/>
        </p:nvSpPr>
        <p:spPr>
          <a:xfrm>
            <a:off x="527214" y="1484920"/>
            <a:ext cx="5356013" cy="4839851"/>
          </a:xfrm>
          <a:prstGeom prst="rect">
            <a:avLst/>
          </a:prstGeom>
        </p:spPr>
        <p:txBody>
          <a:bodyPr vert="horz" wrap="square" lIns="0" tIns="50800" rIns="0" bIns="0" rtlCol="0">
            <a:spAutoFit/>
          </a:bodyPr>
          <a:lstStyle/>
          <a:p>
            <a:pPr marL="303098" indent="-286165" defTabSz="1219170">
              <a:spcBef>
                <a:spcPts val="400"/>
              </a:spcBef>
              <a:buFont typeface="Arial"/>
              <a:buChar char="•"/>
              <a:tabLst>
                <a:tab pos="303098" algn="l"/>
              </a:tabLst>
            </a:pPr>
            <a:r>
              <a:rPr sz="2667" dirty="0">
                <a:solidFill>
                  <a:srgbClr val="002060"/>
                </a:solidFill>
                <a:latin typeface="Times New Roman"/>
                <a:cs typeface="Times New Roman"/>
              </a:rPr>
              <a:t>No </a:t>
            </a:r>
            <a:r>
              <a:rPr sz="2667" spc="-7" dirty="0">
                <a:solidFill>
                  <a:srgbClr val="002060"/>
                </a:solidFill>
                <a:latin typeface="Times New Roman"/>
                <a:cs typeface="Times New Roman"/>
              </a:rPr>
              <a:t>real </a:t>
            </a:r>
            <a:r>
              <a:rPr sz="2667" spc="-13" dirty="0">
                <a:solidFill>
                  <a:srgbClr val="002060"/>
                </a:solidFill>
                <a:latin typeface="Times New Roman"/>
                <a:cs typeface="Times New Roman"/>
              </a:rPr>
              <a:t>time </a:t>
            </a:r>
            <a:r>
              <a:rPr sz="2667" spc="-7" dirty="0">
                <a:solidFill>
                  <a:srgbClr val="002060"/>
                </a:solidFill>
                <a:latin typeface="Times New Roman"/>
                <a:cs typeface="Times New Roman"/>
              </a:rPr>
              <a:t>checks </a:t>
            </a:r>
            <a:r>
              <a:rPr sz="2667" dirty="0">
                <a:solidFill>
                  <a:srgbClr val="002060"/>
                </a:solidFill>
                <a:latin typeface="Times New Roman"/>
                <a:cs typeface="Times New Roman"/>
              </a:rPr>
              <a:t>on </a:t>
            </a:r>
            <a:r>
              <a:rPr sz="2667" spc="-7" dirty="0">
                <a:solidFill>
                  <a:srgbClr val="002060"/>
                </a:solidFill>
                <a:latin typeface="Times New Roman"/>
                <a:cs typeface="Times New Roman"/>
              </a:rPr>
              <a:t>safety</a:t>
            </a:r>
            <a:r>
              <a:rPr sz="2667" spc="-73" dirty="0">
                <a:solidFill>
                  <a:srgbClr val="002060"/>
                </a:solidFill>
                <a:latin typeface="Times New Roman"/>
                <a:cs typeface="Times New Roman"/>
              </a:rPr>
              <a:t> </a:t>
            </a:r>
            <a:r>
              <a:rPr sz="2667" spc="-7" dirty="0">
                <a:solidFill>
                  <a:srgbClr val="002060"/>
                </a:solidFill>
                <a:latin typeface="Times New Roman"/>
                <a:cs typeface="Times New Roman"/>
              </a:rPr>
              <a:t>drivers</a:t>
            </a:r>
            <a:endParaRPr sz="2667" dirty="0">
              <a:solidFill>
                <a:prstClr val="black"/>
              </a:solidFill>
              <a:latin typeface="Times New Roman"/>
              <a:cs typeface="Times New Roman"/>
            </a:endParaRPr>
          </a:p>
          <a:p>
            <a:pPr marL="303098" marR="6773" indent="-286165" defTabSz="1219170">
              <a:spcBef>
                <a:spcPts val="267"/>
              </a:spcBef>
              <a:buFont typeface="Arial"/>
              <a:buChar char="•"/>
              <a:tabLst>
                <a:tab pos="303098" algn="l"/>
              </a:tabLst>
            </a:pPr>
            <a:r>
              <a:rPr sz="2667" spc="-7" dirty="0">
                <a:solidFill>
                  <a:srgbClr val="002060"/>
                </a:solidFill>
                <a:latin typeface="Times New Roman"/>
                <a:cs typeface="Times New Roman"/>
              </a:rPr>
              <a:t>After the woman </a:t>
            </a:r>
            <a:r>
              <a:rPr sz="2667" dirty="0">
                <a:solidFill>
                  <a:srgbClr val="002060"/>
                </a:solidFill>
                <a:latin typeface="Times New Roman"/>
                <a:cs typeface="Times New Roman"/>
              </a:rPr>
              <a:t>was </a:t>
            </a:r>
            <a:r>
              <a:rPr sz="2667" spc="-7" dirty="0">
                <a:solidFill>
                  <a:srgbClr val="002060"/>
                </a:solidFill>
                <a:latin typeface="Times New Roman"/>
                <a:cs typeface="Times New Roman"/>
              </a:rPr>
              <a:t>detected </a:t>
            </a:r>
            <a:r>
              <a:rPr sz="2667" dirty="0">
                <a:solidFill>
                  <a:srgbClr val="002060"/>
                </a:solidFill>
                <a:latin typeface="Times New Roman"/>
                <a:cs typeface="Times New Roman"/>
              </a:rPr>
              <a:t>on </a:t>
            </a:r>
            <a:r>
              <a:rPr sz="2667" spc="-7" dirty="0">
                <a:solidFill>
                  <a:srgbClr val="002060"/>
                </a:solidFill>
                <a:latin typeface="Times New Roman"/>
                <a:cs typeface="Times New Roman"/>
              </a:rPr>
              <a:t>the  road (6 sec before)</a:t>
            </a:r>
            <a:endParaRPr sz="2667" dirty="0">
              <a:solidFill>
                <a:prstClr val="black"/>
              </a:solidFill>
              <a:latin typeface="Times New Roman"/>
              <a:cs typeface="Times New Roman"/>
            </a:endParaRPr>
          </a:p>
          <a:p>
            <a:pPr marL="489361" defTabSz="1219170">
              <a:spcBef>
                <a:spcPts val="267"/>
              </a:spcBef>
            </a:pPr>
            <a:r>
              <a:rPr sz="2133" dirty="0">
                <a:solidFill>
                  <a:srgbClr val="002060"/>
                </a:solidFill>
                <a:latin typeface="Courier New"/>
                <a:cs typeface="Courier New"/>
              </a:rPr>
              <a:t>o </a:t>
            </a:r>
            <a:r>
              <a:rPr sz="2133" dirty="0">
                <a:solidFill>
                  <a:srgbClr val="002060"/>
                </a:solidFill>
                <a:latin typeface="Times New Roman"/>
                <a:cs typeface="Times New Roman"/>
              </a:rPr>
              <a:t>first classified as </a:t>
            </a:r>
            <a:r>
              <a:rPr sz="2133" spc="-7" dirty="0">
                <a:solidFill>
                  <a:srgbClr val="002060"/>
                </a:solidFill>
                <a:latin typeface="Times New Roman"/>
                <a:cs typeface="Times New Roman"/>
              </a:rPr>
              <a:t>unknown</a:t>
            </a:r>
            <a:r>
              <a:rPr sz="2133" spc="-313" dirty="0">
                <a:solidFill>
                  <a:srgbClr val="002060"/>
                </a:solidFill>
                <a:latin typeface="Times New Roman"/>
                <a:cs typeface="Times New Roman"/>
              </a:rPr>
              <a:t> </a:t>
            </a:r>
            <a:r>
              <a:rPr sz="2133" dirty="0">
                <a:solidFill>
                  <a:srgbClr val="002060"/>
                </a:solidFill>
                <a:latin typeface="Times New Roman"/>
                <a:cs typeface="Times New Roman"/>
              </a:rPr>
              <a:t>object</a:t>
            </a:r>
            <a:endParaRPr sz="2133" dirty="0">
              <a:solidFill>
                <a:prstClr val="black"/>
              </a:solidFill>
              <a:latin typeface="Times New Roman"/>
              <a:cs typeface="Times New Roman"/>
            </a:endParaRPr>
          </a:p>
          <a:p>
            <a:pPr marL="489361" defTabSz="1219170">
              <a:spcBef>
                <a:spcPts val="280"/>
              </a:spcBef>
            </a:pPr>
            <a:r>
              <a:rPr sz="2133" dirty="0">
                <a:solidFill>
                  <a:srgbClr val="002060"/>
                </a:solidFill>
                <a:latin typeface="Courier New"/>
                <a:cs typeface="Courier New"/>
              </a:rPr>
              <a:t>o </a:t>
            </a:r>
            <a:r>
              <a:rPr sz="2133" dirty="0">
                <a:solidFill>
                  <a:srgbClr val="002060"/>
                </a:solidFill>
                <a:latin typeface="Times New Roman"/>
                <a:cs typeface="Times New Roman"/>
              </a:rPr>
              <a:t>then misclassified as a</a:t>
            </a:r>
            <a:r>
              <a:rPr sz="2133" spc="-320" dirty="0">
                <a:solidFill>
                  <a:srgbClr val="002060"/>
                </a:solidFill>
                <a:latin typeface="Times New Roman"/>
                <a:cs typeface="Times New Roman"/>
              </a:rPr>
              <a:t> </a:t>
            </a:r>
            <a:r>
              <a:rPr sz="2133" dirty="0">
                <a:solidFill>
                  <a:srgbClr val="002060"/>
                </a:solidFill>
                <a:latin typeface="Times New Roman"/>
                <a:cs typeface="Times New Roman"/>
              </a:rPr>
              <a:t>vehicle</a:t>
            </a:r>
            <a:endParaRPr sz="2133" dirty="0">
              <a:solidFill>
                <a:prstClr val="black"/>
              </a:solidFill>
              <a:latin typeface="Times New Roman"/>
              <a:cs typeface="Times New Roman"/>
            </a:endParaRPr>
          </a:p>
          <a:p>
            <a:pPr marL="489361" defTabSz="1219170">
              <a:spcBef>
                <a:spcPts val="287"/>
              </a:spcBef>
            </a:pPr>
            <a:r>
              <a:rPr sz="2133" dirty="0">
                <a:solidFill>
                  <a:srgbClr val="002060"/>
                </a:solidFill>
                <a:latin typeface="Courier New"/>
                <a:cs typeface="Courier New"/>
              </a:rPr>
              <a:t>o </a:t>
            </a:r>
            <a:r>
              <a:rPr sz="2133" dirty="0">
                <a:solidFill>
                  <a:srgbClr val="002060"/>
                </a:solidFill>
                <a:latin typeface="Times New Roman"/>
                <a:cs typeface="Times New Roman"/>
              </a:rPr>
              <a:t>then a</a:t>
            </a:r>
            <a:r>
              <a:rPr sz="2133" spc="-313" dirty="0">
                <a:solidFill>
                  <a:srgbClr val="002060"/>
                </a:solidFill>
                <a:latin typeface="Times New Roman"/>
                <a:cs typeface="Times New Roman"/>
              </a:rPr>
              <a:t> </a:t>
            </a:r>
            <a:r>
              <a:rPr sz="2133" dirty="0">
                <a:solidFill>
                  <a:srgbClr val="002060"/>
                </a:solidFill>
                <a:latin typeface="Times New Roman"/>
                <a:cs typeface="Times New Roman"/>
              </a:rPr>
              <a:t>bicycle</a:t>
            </a:r>
            <a:endParaRPr sz="2133" dirty="0">
              <a:solidFill>
                <a:prstClr val="black"/>
              </a:solidFill>
              <a:latin typeface="Times New Roman"/>
              <a:cs typeface="Times New Roman"/>
            </a:endParaRPr>
          </a:p>
          <a:p>
            <a:pPr defTabSz="1219170">
              <a:spcBef>
                <a:spcPts val="27"/>
              </a:spcBef>
            </a:pPr>
            <a:endParaRPr sz="3200" dirty="0">
              <a:solidFill>
                <a:prstClr val="black"/>
              </a:solidFill>
              <a:latin typeface="Times New Roman"/>
              <a:cs typeface="Times New Roman"/>
            </a:endParaRPr>
          </a:p>
          <a:p>
            <a:pPr marL="303098" marR="115144" indent="-286165" defTabSz="1219170">
              <a:buFont typeface="Arial"/>
              <a:buChar char="•"/>
              <a:tabLst>
                <a:tab pos="303098" algn="l"/>
              </a:tabLst>
            </a:pPr>
            <a:r>
              <a:rPr sz="2667" dirty="0">
                <a:solidFill>
                  <a:srgbClr val="002060"/>
                </a:solidFill>
                <a:latin typeface="Times New Roman"/>
                <a:cs typeface="Times New Roman"/>
              </a:rPr>
              <a:t>1.3 </a:t>
            </a:r>
            <a:r>
              <a:rPr sz="2667" spc="-7" dirty="0">
                <a:solidFill>
                  <a:srgbClr val="002060"/>
                </a:solidFill>
                <a:latin typeface="Times New Roman"/>
                <a:cs typeface="Times New Roman"/>
              </a:rPr>
              <a:t>sec before, </a:t>
            </a:r>
            <a:r>
              <a:rPr sz="2667" spc="-73" dirty="0" smtClean="0">
                <a:solidFill>
                  <a:srgbClr val="002060"/>
                </a:solidFill>
                <a:latin typeface="Times New Roman"/>
                <a:cs typeface="Times New Roman"/>
              </a:rPr>
              <a:t>Volvo</a:t>
            </a:r>
            <a:r>
              <a:rPr lang="en-US" sz="2667" spc="-73" dirty="0" smtClean="0">
                <a:solidFill>
                  <a:srgbClr val="002060"/>
                </a:solidFill>
                <a:latin typeface="Times New Roman"/>
                <a:cs typeface="Times New Roman"/>
              </a:rPr>
              <a:t>(</a:t>
            </a:r>
            <a:r>
              <a:rPr lang="ja-JP" altLang="en-US" sz="2667" spc="-73" dirty="0" smtClean="0">
                <a:solidFill>
                  <a:srgbClr val="002060"/>
                </a:solidFill>
                <a:latin typeface="Times New Roman"/>
                <a:cs typeface="Times New Roman"/>
              </a:rPr>
              <a:t>ボルボ</a:t>
            </a:r>
            <a:r>
              <a:rPr lang="en-US" sz="2667" spc="-73" dirty="0" smtClean="0">
                <a:solidFill>
                  <a:srgbClr val="002060"/>
                </a:solidFill>
                <a:latin typeface="Times New Roman"/>
                <a:cs typeface="Times New Roman"/>
              </a:rPr>
              <a:t>)</a:t>
            </a:r>
            <a:r>
              <a:rPr sz="2667" spc="-73" dirty="0" smtClean="0">
                <a:solidFill>
                  <a:srgbClr val="002060"/>
                </a:solidFill>
                <a:latin typeface="Times New Roman"/>
                <a:cs typeface="Times New Roman"/>
              </a:rPr>
              <a:t> </a:t>
            </a:r>
            <a:r>
              <a:rPr sz="2667" spc="-7" dirty="0">
                <a:solidFill>
                  <a:srgbClr val="002060"/>
                </a:solidFill>
                <a:latin typeface="Times New Roman"/>
                <a:cs typeface="Times New Roman"/>
              </a:rPr>
              <a:t>system </a:t>
            </a:r>
            <a:r>
              <a:rPr sz="2667" spc="-13" dirty="0">
                <a:solidFill>
                  <a:srgbClr val="002060"/>
                </a:solidFill>
                <a:latin typeface="Times New Roman"/>
                <a:cs typeface="Times New Roman"/>
              </a:rPr>
              <a:t>tried </a:t>
            </a:r>
            <a:r>
              <a:rPr sz="2667" spc="-7" dirty="0">
                <a:solidFill>
                  <a:srgbClr val="002060"/>
                </a:solidFill>
                <a:latin typeface="Times New Roman"/>
                <a:cs typeface="Times New Roman"/>
              </a:rPr>
              <a:t>to  </a:t>
            </a:r>
            <a:r>
              <a:rPr sz="2667" dirty="0">
                <a:solidFill>
                  <a:srgbClr val="002060"/>
                </a:solidFill>
                <a:latin typeface="Times New Roman"/>
                <a:cs typeface="Times New Roman"/>
              </a:rPr>
              <a:t>do </a:t>
            </a:r>
            <a:r>
              <a:rPr sz="2667" spc="-13" dirty="0">
                <a:solidFill>
                  <a:srgbClr val="002060"/>
                </a:solidFill>
                <a:latin typeface="Times New Roman"/>
                <a:cs typeface="Times New Roman"/>
              </a:rPr>
              <a:t>emergency </a:t>
            </a:r>
            <a:r>
              <a:rPr sz="2667" spc="-7" dirty="0">
                <a:solidFill>
                  <a:srgbClr val="002060"/>
                </a:solidFill>
                <a:latin typeface="Times New Roman"/>
                <a:cs typeface="Times New Roman"/>
              </a:rPr>
              <a:t>braking</a:t>
            </a:r>
            <a:r>
              <a:rPr sz="2667" spc="-13" dirty="0">
                <a:solidFill>
                  <a:srgbClr val="002060"/>
                </a:solidFill>
                <a:latin typeface="Times New Roman"/>
                <a:cs typeface="Times New Roman"/>
              </a:rPr>
              <a:t> </a:t>
            </a:r>
            <a:r>
              <a:rPr sz="2667" spc="-7" dirty="0">
                <a:solidFill>
                  <a:srgbClr val="002060"/>
                </a:solidFill>
                <a:latin typeface="Times New Roman"/>
                <a:cs typeface="Times New Roman"/>
              </a:rPr>
              <a:t>maneuver</a:t>
            </a:r>
            <a:endParaRPr sz="2667" dirty="0">
              <a:solidFill>
                <a:prstClr val="black"/>
              </a:solidFill>
              <a:latin typeface="Times New Roman"/>
              <a:cs typeface="Times New Roman"/>
            </a:endParaRPr>
          </a:p>
          <a:p>
            <a:pPr marL="489361" defTabSz="1219170">
              <a:spcBef>
                <a:spcPts val="267"/>
              </a:spcBef>
            </a:pPr>
            <a:r>
              <a:rPr sz="2133" dirty="0">
                <a:solidFill>
                  <a:srgbClr val="002060"/>
                </a:solidFill>
                <a:latin typeface="Courier New"/>
                <a:cs typeface="Courier New"/>
              </a:rPr>
              <a:t>o </a:t>
            </a:r>
            <a:r>
              <a:rPr sz="2133" dirty="0">
                <a:solidFill>
                  <a:srgbClr val="002060"/>
                </a:solidFill>
                <a:latin typeface="Times New Roman"/>
                <a:cs typeface="Times New Roman"/>
              </a:rPr>
              <a:t>but </a:t>
            </a:r>
            <a:r>
              <a:rPr sz="2133" spc="-7" dirty="0">
                <a:solidFill>
                  <a:srgbClr val="002060"/>
                </a:solidFill>
                <a:latin typeface="Times New Roman"/>
                <a:cs typeface="Times New Roman"/>
              </a:rPr>
              <a:t>Uber </a:t>
            </a:r>
            <a:r>
              <a:rPr sz="2133" dirty="0">
                <a:solidFill>
                  <a:srgbClr val="002060"/>
                </a:solidFill>
                <a:latin typeface="Times New Roman"/>
                <a:cs typeface="Times New Roman"/>
              </a:rPr>
              <a:t>had </a:t>
            </a:r>
            <a:r>
              <a:rPr sz="2133" dirty="0" smtClean="0">
                <a:solidFill>
                  <a:srgbClr val="002060"/>
                </a:solidFill>
                <a:latin typeface="Times New Roman"/>
                <a:cs typeface="Times New Roman"/>
              </a:rPr>
              <a:t>disabled</a:t>
            </a:r>
            <a:r>
              <a:rPr lang="ja-JP" altLang="en-US" sz="2133" dirty="0" smtClean="0">
                <a:solidFill>
                  <a:srgbClr val="002060"/>
                </a:solidFill>
                <a:latin typeface="Times New Roman"/>
                <a:cs typeface="Times New Roman"/>
              </a:rPr>
              <a:t>（無効にする）</a:t>
            </a:r>
            <a:r>
              <a:rPr sz="2133" dirty="0" smtClean="0">
                <a:solidFill>
                  <a:srgbClr val="002060"/>
                </a:solidFill>
                <a:latin typeface="Times New Roman"/>
                <a:cs typeface="Times New Roman"/>
              </a:rPr>
              <a:t> </a:t>
            </a:r>
            <a:r>
              <a:rPr sz="2133" dirty="0">
                <a:solidFill>
                  <a:srgbClr val="002060"/>
                </a:solidFill>
                <a:latin typeface="Times New Roman"/>
                <a:cs typeface="Times New Roman"/>
              </a:rPr>
              <a:t>it for</a:t>
            </a:r>
            <a:r>
              <a:rPr sz="2133" spc="-313" dirty="0">
                <a:solidFill>
                  <a:srgbClr val="002060"/>
                </a:solidFill>
                <a:latin typeface="Times New Roman"/>
                <a:cs typeface="Times New Roman"/>
              </a:rPr>
              <a:t> </a:t>
            </a:r>
            <a:r>
              <a:rPr sz="2133" dirty="0">
                <a:solidFill>
                  <a:srgbClr val="002060"/>
                </a:solidFill>
                <a:latin typeface="Times New Roman"/>
                <a:cs typeface="Times New Roman"/>
              </a:rPr>
              <a:t>testing</a:t>
            </a:r>
            <a:endParaRPr sz="2133" dirty="0">
              <a:solidFill>
                <a:prstClr val="black"/>
              </a:solidFill>
              <a:latin typeface="Times New Roman"/>
              <a:cs typeface="Times New Roman"/>
            </a:endParaRPr>
          </a:p>
        </p:txBody>
      </p:sp>
      <p:sp>
        <p:nvSpPr>
          <p:cNvPr id="4" name="object 4"/>
          <p:cNvSpPr/>
          <p:nvPr/>
        </p:nvSpPr>
        <p:spPr>
          <a:xfrm>
            <a:off x="6175425" y="1628521"/>
            <a:ext cx="4432284" cy="291503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0" name="object 10"/>
          <p:cNvSpPr txBox="1"/>
          <p:nvPr/>
        </p:nvSpPr>
        <p:spPr>
          <a:xfrm>
            <a:off x="2428827" y="6099059"/>
            <a:ext cx="3454400" cy="683756"/>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prstClr val="black"/>
                </a:solidFill>
                <a:latin typeface="Arial"/>
                <a:cs typeface="Arial"/>
              </a:rPr>
              <a:t>(</a:t>
            </a:r>
            <a:r>
              <a:rPr sz="1333" dirty="0">
                <a:solidFill>
                  <a:prstClr val="black"/>
                </a:solidFill>
                <a:latin typeface="Arial"/>
                <a:cs typeface="Arial"/>
              </a:rPr>
              <a:t>理由：it</a:t>
            </a:r>
            <a:r>
              <a:rPr sz="1333" spc="-20" dirty="0">
                <a:solidFill>
                  <a:prstClr val="black"/>
                </a:solidFill>
                <a:latin typeface="Arial"/>
                <a:cs typeface="Arial"/>
              </a:rPr>
              <a:t> </a:t>
            </a:r>
            <a:r>
              <a:rPr sz="1333" dirty="0">
                <a:solidFill>
                  <a:prstClr val="black"/>
                </a:solidFill>
                <a:latin typeface="Arial"/>
                <a:cs typeface="Arial"/>
              </a:rPr>
              <a:t>is</a:t>
            </a:r>
            <a:r>
              <a:rPr sz="1333" spc="-20" dirty="0">
                <a:solidFill>
                  <a:prstClr val="black"/>
                </a:solidFill>
                <a:latin typeface="Arial"/>
                <a:cs typeface="Arial"/>
              </a:rPr>
              <a:t> </a:t>
            </a:r>
            <a:r>
              <a:rPr sz="1333" dirty="0">
                <a:solidFill>
                  <a:prstClr val="black"/>
                </a:solidFill>
                <a:latin typeface="Arial"/>
                <a:cs typeface="Arial"/>
              </a:rPr>
              <a:t>not</a:t>
            </a:r>
            <a:r>
              <a:rPr sz="1333" spc="-13" dirty="0">
                <a:solidFill>
                  <a:prstClr val="black"/>
                </a:solidFill>
                <a:latin typeface="Arial"/>
                <a:cs typeface="Arial"/>
              </a:rPr>
              <a:t> </a:t>
            </a:r>
            <a:r>
              <a:rPr sz="1333" dirty="0">
                <a:solidFill>
                  <a:prstClr val="black"/>
                </a:solidFill>
                <a:latin typeface="Arial"/>
                <a:cs typeface="Arial"/>
              </a:rPr>
              <a:t>safe</a:t>
            </a:r>
            <a:r>
              <a:rPr sz="1333" spc="-20" dirty="0">
                <a:solidFill>
                  <a:prstClr val="black"/>
                </a:solidFill>
                <a:latin typeface="Arial"/>
                <a:cs typeface="Arial"/>
              </a:rPr>
              <a:t> </a:t>
            </a:r>
            <a:r>
              <a:rPr sz="1333" dirty="0">
                <a:solidFill>
                  <a:prstClr val="black"/>
                </a:solidFill>
                <a:latin typeface="Arial"/>
                <a:cs typeface="Arial"/>
              </a:rPr>
              <a:t>to</a:t>
            </a:r>
            <a:r>
              <a:rPr sz="1333" spc="-13" dirty="0">
                <a:solidFill>
                  <a:prstClr val="black"/>
                </a:solidFill>
                <a:latin typeface="Arial"/>
                <a:cs typeface="Arial"/>
              </a:rPr>
              <a:t> </a:t>
            </a:r>
            <a:r>
              <a:rPr sz="1333" dirty="0">
                <a:solidFill>
                  <a:prstClr val="black"/>
                </a:solidFill>
                <a:latin typeface="Arial"/>
                <a:cs typeface="Arial"/>
              </a:rPr>
              <a:t>have</a:t>
            </a:r>
            <a:r>
              <a:rPr sz="1333" spc="-20" dirty="0">
                <a:solidFill>
                  <a:prstClr val="black"/>
                </a:solidFill>
                <a:latin typeface="Arial"/>
                <a:cs typeface="Arial"/>
              </a:rPr>
              <a:t> </a:t>
            </a:r>
            <a:r>
              <a:rPr sz="1333" dirty="0">
                <a:solidFill>
                  <a:prstClr val="black"/>
                </a:solidFill>
                <a:latin typeface="Arial"/>
                <a:cs typeface="Arial"/>
              </a:rPr>
              <a:t>multiple</a:t>
            </a:r>
            <a:r>
              <a:rPr sz="1333" spc="-13" dirty="0">
                <a:solidFill>
                  <a:prstClr val="black"/>
                </a:solidFill>
                <a:latin typeface="Arial"/>
                <a:cs typeface="Arial"/>
              </a:rPr>
              <a:t> </a:t>
            </a:r>
            <a:r>
              <a:rPr sz="1333" dirty="0" smtClean="0">
                <a:solidFill>
                  <a:prstClr val="black"/>
                </a:solidFill>
                <a:latin typeface="Arial"/>
                <a:cs typeface="Arial"/>
              </a:rPr>
              <a:t>collision</a:t>
            </a:r>
            <a:r>
              <a:rPr lang="ja-JP" altLang="en-US" sz="1333" dirty="0">
                <a:solidFill>
                  <a:prstClr val="black"/>
                </a:solidFill>
                <a:latin typeface="Arial"/>
                <a:cs typeface="Arial"/>
              </a:rPr>
              <a:t> </a:t>
            </a:r>
            <a:r>
              <a:rPr lang="en-US" altLang="ja-JP" sz="1333" dirty="0" smtClean="0">
                <a:solidFill>
                  <a:prstClr val="black"/>
                </a:solidFill>
                <a:latin typeface="Arial"/>
                <a:cs typeface="Arial"/>
              </a:rPr>
              <a:t>avoidance</a:t>
            </a:r>
            <a:r>
              <a:rPr sz="1333" dirty="0" smtClean="0">
                <a:solidFill>
                  <a:prstClr val="black"/>
                </a:solidFill>
                <a:latin typeface="Arial"/>
                <a:cs typeface="Arial"/>
              </a:rPr>
              <a:t> systems </a:t>
            </a:r>
            <a:r>
              <a:rPr sz="1333" dirty="0">
                <a:solidFill>
                  <a:prstClr val="black"/>
                </a:solidFill>
                <a:latin typeface="Arial"/>
                <a:cs typeface="Arial"/>
              </a:rPr>
              <a:t>operating simultaneously </a:t>
            </a:r>
            <a:r>
              <a:rPr sz="1333" dirty="0">
                <a:solidFill>
                  <a:srgbClr val="FF0000"/>
                </a:solidFill>
                <a:latin typeface="Arial"/>
                <a:cs typeface="Arial"/>
              </a:rPr>
              <a:t>during  testing</a:t>
            </a:r>
            <a:r>
              <a:rPr sz="1333" dirty="0">
                <a:solidFill>
                  <a:prstClr val="black"/>
                </a:solidFill>
                <a:latin typeface="Arial"/>
                <a:cs typeface="Arial"/>
              </a:rPr>
              <a:t>) </a:t>
            </a:r>
          </a:p>
        </p:txBody>
      </p:sp>
      <p:sp>
        <p:nvSpPr>
          <p:cNvPr id="11" name="object 11"/>
          <p:cNvSpPr txBox="1"/>
          <p:nvPr/>
        </p:nvSpPr>
        <p:spPr>
          <a:xfrm>
            <a:off x="3135527" y="3457115"/>
            <a:ext cx="2804369" cy="888875"/>
          </a:xfrm>
          <a:prstGeom prst="rect">
            <a:avLst/>
          </a:prstGeom>
          <a:ln w="12700">
            <a:solidFill>
              <a:srgbClr val="000000"/>
            </a:solidFill>
          </a:ln>
        </p:spPr>
        <p:txBody>
          <a:bodyPr vert="horz" wrap="square" lIns="0" tIns="67733" rIns="0" bIns="0" rtlCol="0">
            <a:spAutoFit/>
          </a:bodyPr>
          <a:lstStyle/>
          <a:p>
            <a:pPr marL="33866" marR="23706" defTabSz="1219170"/>
            <a:r>
              <a:rPr sz="1333" dirty="0" smtClean="0">
                <a:solidFill>
                  <a:srgbClr val="FF0000"/>
                </a:solidFill>
                <a:latin typeface="Arial"/>
                <a:cs typeface="Arial"/>
              </a:rPr>
              <a:t>in </a:t>
            </a:r>
            <a:r>
              <a:rPr sz="1333" dirty="0">
                <a:solidFill>
                  <a:srgbClr val="FF0000"/>
                </a:solidFill>
                <a:latin typeface="Arial"/>
                <a:cs typeface="Arial"/>
              </a:rPr>
              <a:t>the end</a:t>
            </a:r>
            <a:r>
              <a:rPr sz="1333" dirty="0">
                <a:solidFill>
                  <a:prstClr val="black"/>
                </a:solidFill>
                <a:latin typeface="Arial"/>
                <a:cs typeface="Arial"/>
              </a:rPr>
              <a:t>, the decision made by </a:t>
            </a:r>
            <a:r>
              <a:rPr sz="1333" dirty="0" smtClean="0">
                <a:solidFill>
                  <a:prstClr val="black"/>
                </a:solidFill>
                <a:latin typeface="Arial"/>
                <a:cs typeface="Arial"/>
              </a:rPr>
              <a:t>the</a:t>
            </a:r>
            <a:r>
              <a:rPr lang="en-US" sz="1333" dirty="0" smtClean="0">
                <a:solidFill>
                  <a:prstClr val="black"/>
                </a:solidFill>
                <a:latin typeface="Arial"/>
                <a:cs typeface="Arial"/>
              </a:rPr>
              <a:t> autonomy</a:t>
            </a:r>
            <a:r>
              <a:rPr lang="en-US" sz="1333" spc="-113" dirty="0" smtClean="0">
                <a:solidFill>
                  <a:prstClr val="black"/>
                </a:solidFill>
                <a:latin typeface="Arial"/>
                <a:cs typeface="Arial"/>
              </a:rPr>
              <a:t> </a:t>
            </a:r>
            <a:r>
              <a:rPr sz="1333" dirty="0" smtClean="0">
                <a:solidFill>
                  <a:prstClr val="black"/>
                </a:solidFill>
                <a:latin typeface="Arial"/>
                <a:cs typeface="Arial"/>
              </a:rPr>
              <a:t>software </a:t>
            </a:r>
            <a:r>
              <a:rPr sz="1333" dirty="0">
                <a:solidFill>
                  <a:prstClr val="black"/>
                </a:solidFill>
                <a:latin typeface="Arial"/>
                <a:cs typeface="Arial"/>
              </a:rPr>
              <a:t>was to </a:t>
            </a:r>
            <a:r>
              <a:rPr sz="1333" dirty="0">
                <a:solidFill>
                  <a:srgbClr val="FF0000"/>
                </a:solidFill>
                <a:latin typeface="Arial"/>
                <a:cs typeface="Arial"/>
              </a:rPr>
              <a:t>ignore</a:t>
            </a:r>
            <a:r>
              <a:rPr sz="1333" dirty="0">
                <a:solidFill>
                  <a:prstClr val="black"/>
                </a:solidFill>
                <a:latin typeface="Arial"/>
                <a:cs typeface="Arial"/>
              </a:rPr>
              <a:t> the detections  possibly because they were too</a:t>
            </a:r>
            <a:r>
              <a:rPr sz="1333" spc="-67" dirty="0">
                <a:solidFill>
                  <a:prstClr val="black"/>
                </a:solidFill>
                <a:latin typeface="Arial"/>
                <a:cs typeface="Arial"/>
              </a:rPr>
              <a:t> </a:t>
            </a:r>
            <a:r>
              <a:rPr sz="1333" dirty="0">
                <a:solidFill>
                  <a:prstClr val="black"/>
                </a:solidFill>
                <a:latin typeface="Arial"/>
                <a:cs typeface="Arial"/>
              </a:rPr>
              <a:t>unreliable </a:t>
            </a:r>
          </a:p>
        </p:txBody>
      </p:sp>
      <p:sp>
        <p:nvSpPr>
          <p:cNvPr id="12" name="object 12"/>
          <p:cNvSpPr txBox="1"/>
          <p:nvPr/>
        </p:nvSpPr>
        <p:spPr>
          <a:xfrm>
            <a:off x="8423032" y="124260"/>
            <a:ext cx="3367454" cy="1504237"/>
          </a:xfrm>
          <a:prstGeom prst="rect">
            <a:avLst/>
          </a:prstGeom>
          <a:ln w="12700">
            <a:solidFill>
              <a:srgbClr val="000000"/>
            </a:solidFill>
          </a:ln>
        </p:spPr>
        <p:txBody>
          <a:bodyPr vert="horz" wrap="square" lIns="0" tIns="67733" rIns="0" bIns="0" rtlCol="0">
            <a:spAutoFit/>
          </a:bodyPr>
          <a:lstStyle/>
          <a:p>
            <a:pPr marL="33866" defTabSz="1219170"/>
            <a:r>
              <a:rPr sz="1333" dirty="0" err="1" smtClean="0">
                <a:solidFill>
                  <a:prstClr val="black"/>
                </a:solidFill>
                <a:latin typeface="Arial"/>
                <a:cs typeface="Arial"/>
              </a:rPr>
              <a:t>失敗した点</a:t>
            </a:r>
            <a:r>
              <a:rPr sz="1333" dirty="0" err="1">
                <a:solidFill>
                  <a:prstClr val="black"/>
                </a:solidFill>
                <a:latin typeface="Arial"/>
                <a:cs typeface="Arial"/>
              </a:rPr>
              <a:t>（できなかったところ</a:t>
            </a:r>
            <a:r>
              <a:rPr sz="1333" dirty="0">
                <a:solidFill>
                  <a:prstClr val="black"/>
                </a:solidFill>
                <a:latin typeface="Arial"/>
                <a:cs typeface="Arial"/>
              </a:rPr>
              <a:t>）：</a:t>
            </a:r>
          </a:p>
          <a:p>
            <a:pPr marL="33866" marR="23706" defTabSz="1219170"/>
            <a:r>
              <a:rPr sz="1333" dirty="0">
                <a:solidFill>
                  <a:prstClr val="black"/>
                </a:solidFill>
                <a:latin typeface="Arial"/>
                <a:cs typeface="Arial"/>
              </a:rPr>
              <a:t>the </a:t>
            </a:r>
            <a:r>
              <a:rPr sz="1333" dirty="0">
                <a:solidFill>
                  <a:srgbClr val="FF0000"/>
                </a:solidFill>
                <a:latin typeface="Arial"/>
                <a:cs typeface="Arial"/>
              </a:rPr>
              <a:t>perception system </a:t>
            </a:r>
            <a:r>
              <a:rPr sz="1333" dirty="0">
                <a:solidFill>
                  <a:prstClr val="black"/>
                </a:solidFill>
                <a:latin typeface="Arial"/>
                <a:cs typeface="Arial"/>
              </a:rPr>
              <a:t>to correctly identify</a:t>
            </a:r>
            <a:r>
              <a:rPr sz="1333" spc="-133" dirty="0">
                <a:solidFill>
                  <a:prstClr val="black"/>
                </a:solidFill>
                <a:latin typeface="Arial"/>
                <a:cs typeface="Arial"/>
              </a:rPr>
              <a:t> </a:t>
            </a:r>
            <a:r>
              <a:rPr sz="1333" spc="-47" dirty="0">
                <a:solidFill>
                  <a:prstClr val="black"/>
                </a:solidFill>
                <a:latin typeface="Arial"/>
                <a:cs typeface="Arial"/>
              </a:rPr>
              <a:t>the  </a:t>
            </a:r>
            <a:r>
              <a:rPr sz="1333" dirty="0">
                <a:solidFill>
                  <a:prstClr val="black"/>
                </a:solidFill>
                <a:latin typeface="Arial"/>
                <a:cs typeface="Arial"/>
              </a:rPr>
              <a:t>pedestrian with a</a:t>
            </a:r>
            <a:r>
              <a:rPr sz="1333" spc="-13" dirty="0">
                <a:solidFill>
                  <a:prstClr val="black"/>
                </a:solidFill>
                <a:latin typeface="Arial"/>
                <a:cs typeface="Arial"/>
              </a:rPr>
              <a:t> </a:t>
            </a:r>
            <a:r>
              <a:rPr sz="1333" dirty="0">
                <a:solidFill>
                  <a:prstClr val="black"/>
                </a:solidFill>
                <a:latin typeface="Arial"/>
                <a:cs typeface="Arial"/>
              </a:rPr>
              <a:t>bicycle; </a:t>
            </a:r>
          </a:p>
          <a:p>
            <a:pPr marL="33866" marR="23706" defTabSz="1219170"/>
            <a:r>
              <a:rPr sz="1333" dirty="0">
                <a:solidFill>
                  <a:prstClr val="black"/>
                </a:solidFill>
                <a:latin typeface="Arial"/>
                <a:cs typeface="Arial"/>
              </a:rPr>
              <a:t>the </a:t>
            </a:r>
            <a:r>
              <a:rPr sz="1333" dirty="0">
                <a:solidFill>
                  <a:srgbClr val="FF0000"/>
                </a:solidFill>
                <a:latin typeface="Arial"/>
                <a:cs typeface="Arial"/>
              </a:rPr>
              <a:t>planning system </a:t>
            </a:r>
            <a:r>
              <a:rPr sz="1333" dirty="0">
                <a:solidFill>
                  <a:prstClr val="black"/>
                </a:solidFill>
                <a:latin typeface="Arial"/>
                <a:cs typeface="Arial"/>
              </a:rPr>
              <a:t>to avoid the</a:t>
            </a:r>
            <a:r>
              <a:rPr sz="1333" spc="-87" dirty="0">
                <a:solidFill>
                  <a:prstClr val="black"/>
                </a:solidFill>
                <a:latin typeface="Arial"/>
                <a:cs typeface="Arial"/>
              </a:rPr>
              <a:t> </a:t>
            </a:r>
            <a:r>
              <a:rPr sz="1333" dirty="0" smtClean="0">
                <a:solidFill>
                  <a:prstClr val="black"/>
                </a:solidFill>
                <a:latin typeface="Arial"/>
                <a:cs typeface="Arial"/>
              </a:rPr>
              <a:t>detective</a:t>
            </a:r>
            <a:r>
              <a:rPr lang="en-US" sz="1333" dirty="0" smtClean="0">
                <a:solidFill>
                  <a:prstClr val="black"/>
                </a:solidFill>
                <a:latin typeface="Arial"/>
                <a:cs typeface="Arial"/>
              </a:rPr>
              <a:t> object</a:t>
            </a:r>
            <a:r>
              <a:rPr sz="1333" spc="-13" dirty="0" smtClean="0">
                <a:solidFill>
                  <a:prstClr val="black"/>
                </a:solidFill>
                <a:latin typeface="Arial"/>
                <a:cs typeface="Arial"/>
              </a:rPr>
              <a:t> </a:t>
            </a:r>
            <a:r>
              <a:rPr sz="1333" dirty="0" smtClean="0">
                <a:solidFill>
                  <a:prstClr val="black"/>
                </a:solidFill>
                <a:latin typeface="Arial"/>
                <a:cs typeface="Arial"/>
              </a:rPr>
              <a:t>even </a:t>
            </a:r>
            <a:r>
              <a:rPr sz="1333" dirty="0">
                <a:solidFill>
                  <a:prstClr val="black"/>
                </a:solidFill>
                <a:latin typeface="Arial"/>
                <a:cs typeface="Arial"/>
              </a:rPr>
              <a:t>though its class was </a:t>
            </a:r>
            <a:r>
              <a:rPr sz="1333" dirty="0">
                <a:solidFill>
                  <a:srgbClr val="FF0000"/>
                </a:solidFill>
                <a:latin typeface="Arial"/>
                <a:cs typeface="Arial"/>
              </a:rPr>
              <a:t>uncertain</a:t>
            </a:r>
            <a:r>
              <a:rPr sz="1333" dirty="0">
                <a:solidFill>
                  <a:prstClr val="black"/>
                </a:solidFill>
                <a:latin typeface="Arial"/>
                <a:cs typeface="Arial"/>
              </a:rPr>
              <a:t>; </a:t>
            </a:r>
            <a:endParaRPr lang="en-US" sz="1333" dirty="0" smtClean="0">
              <a:solidFill>
                <a:prstClr val="black"/>
              </a:solidFill>
              <a:latin typeface="Arial"/>
              <a:cs typeface="Arial"/>
            </a:endParaRPr>
          </a:p>
          <a:p>
            <a:pPr marL="33866" marR="23706" defTabSz="1219170"/>
            <a:r>
              <a:rPr sz="1333" dirty="0" smtClean="0">
                <a:solidFill>
                  <a:prstClr val="black"/>
                </a:solidFill>
                <a:latin typeface="Arial"/>
                <a:cs typeface="Arial"/>
              </a:rPr>
              <a:t>the </a:t>
            </a:r>
            <a:r>
              <a:rPr sz="1333" dirty="0">
                <a:solidFill>
                  <a:prstClr val="black"/>
                </a:solidFill>
                <a:latin typeface="Arial"/>
                <a:cs typeface="Arial"/>
              </a:rPr>
              <a:t>lack  of human or emergency </a:t>
            </a:r>
            <a:r>
              <a:rPr sz="1333" dirty="0">
                <a:solidFill>
                  <a:srgbClr val="FF0000"/>
                </a:solidFill>
                <a:latin typeface="Arial"/>
                <a:cs typeface="Arial"/>
              </a:rPr>
              <a:t>braking</a:t>
            </a:r>
            <a:r>
              <a:rPr sz="1333" spc="-53" dirty="0">
                <a:solidFill>
                  <a:prstClr val="black"/>
                </a:solidFill>
                <a:latin typeface="Arial"/>
                <a:cs typeface="Arial"/>
              </a:rPr>
              <a:t> </a:t>
            </a:r>
            <a:r>
              <a:rPr sz="1333" dirty="0">
                <a:solidFill>
                  <a:srgbClr val="FF0000"/>
                </a:solidFill>
                <a:latin typeface="Arial"/>
                <a:cs typeface="Arial"/>
              </a:rPr>
              <a:t>backup</a:t>
            </a:r>
            <a:r>
              <a:rPr sz="1333" dirty="0">
                <a:solidFill>
                  <a:prstClr val="black"/>
                </a:solidFill>
                <a:latin typeface="Arial"/>
                <a:cs typeface="Arial"/>
              </a:rPr>
              <a:t>. </a:t>
            </a:r>
          </a:p>
        </p:txBody>
      </p:sp>
    </p:spTree>
    <p:extLst>
      <p:ext uri="{BB962C8B-B14F-4D97-AF65-F5344CB8AC3E}">
        <p14:creationId xmlns:p14="http://schemas.microsoft.com/office/powerpoint/2010/main" val="591840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4" y="441429"/>
            <a:ext cx="3616113" cy="571096"/>
          </a:xfrm>
          <a:prstGeom prst="rect">
            <a:avLst/>
          </a:prstGeom>
        </p:spPr>
        <p:txBody>
          <a:bodyPr vert="horz" wrap="square" lIns="0" tIns="16933" rIns="0" bIns="0" rtlCol="0">
            <a:spAutoFit/>
          </a:bodyPr>
          <a:lstStyle/>
          <a:p>
            <a:pPr marL="16933">
              <a:spcBef>
                <a:spcPts val="133"/>
              </a:spcBef>
            </a:pPr>
            <a:r>
              <a:rPr sz="3600" b="0" spc="-7" dirty="0">
                <a:solidFill>
                  <a:srgbClr val="002060"/>
                </a:solidFill>
              </a:rPr>
              <a:t>Basic Safety</a:t>
            </a:r>
            <a:r>
              <a:rPr sz="3600" b="0" spc="-60" dirty="0">
                <a:solidFill>
                  <a:srgbClr val="002060"/>
                </a:solidFill>
              </a:rPr>
              <a:t> </a:t>
            </a:r>
            <a:r>
              <a:rPr sz="3600" b="0" spc="-7" dirty="0">
                <a:solidFill>
                  <a:srgbClr val="002060"/>
                </a:solidFill>
              </a:rPr>
              <a:t>Terms</a:t>
            </a:r>
            <a:endParaRPr sz="3600"/>
          </a:p>
        </p:txBody>
      </p:sp>
      <p:sp>
        <p:nvSpPr>
          <p:cNvPr id="3" name="object 3"/>
          <p:cNvSpPr txBox="1"/>
          <p:nvPr/>
        </p:nvSpPr>
        <p:spPr>
          <a:xfrm>
            <a:off x="614801" y="1531817"/>
            <a:ext cx="2341880" cy="2718565"/>
          </a:xfrm>
          <a:prstGeom prst="rect">
            <a:avLst/>
          </a:prstGeom>
          <a:ln w="28575">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3267">
              <a:solidFill>
                <a:prstClr val="black"/>
              </a:solidFill>
              <a:latin typeface="Times New Roman"/>
              <a:cs typeface="Times New Roman"/>
            </a:endParaRPr>
          </a:p>
          <a:p>
            <a:pPr marL="734042" defTabSz="1219170"/>
            <a:r>
              <a:rPr sz="2667" b="1" spc="-7" dirty="0">
                <a:solidFill>
                  <a:srgbClr val="002A5C"/>
                </a:solidFill>
                <a:latin typeface="Times New Roman"/>
                <a:cs typeface="Times New Roman"/>
              </a:rPr>
              <a:t>Harm</a:t>
            </a:r>
            <a:endParaRPr sz="2667">
              <a:solidFill>
                <a:prstClr val="black"/>
              </a:solidFill>
              <a:latin typeface="Times New Roman"/>
              <a:cs typeface="Times New Roman"/>
            </a:endParaRPr>
          </a:p>
        </p:txBody>
      </p:sp>
      <p:sp>
        <p:nvSpPr>
          <p:cNvPr id="4" name="object 4"/>
          <p:cNvSpPr/>
          <p:nvPr/>
        </p:nvSpPr>
        <p:spPr>
          <a:xfrm>
            <a:off x="1031502" y="2083116"/>
            <a:ext cx="1625599" cy="12318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5" name="object 5"/>
          <p:cNvSpPr txBox="1"/>
          <p:nvPr/>
        </p:nvSpPr>
        <p:spPr>
          <a:xfrm>
            <a:off x="719768" y="4612650"/>
            <a:ext cx="7824893" cy="1681785"/>
          </a:xfrm>
          <a:prstGeom prst="rect">
            <a:avLst/>
          </a:prstGeom>
        </p:spPr>
        <p:txBody>
          <a:bodyPr vert="horz" wrap="square" lIns="0" tIns="16933" rIns="0" bIns="0" rtlCol="0">
            <a:spAutoFit/>
          </a:bodyPr>
          <a:lstStyle/>
          <a:p>
            <a:pPr marL="16933" defTabSz="1219170">
              <a:spcBef>
                <a:spcPts val="133"/>
              </a:spcBef>
            </a:pPr>
            <a:r>
              <a:rPr sz="2667" b="1" spc="-7" dirty="0">
                <a:solidFill>
                  <a:srgbClr val="002A5C"/>
                </a:solidFill>
                <a:latin typeface="Times New Roman"/>
                <a:cs typeface="Times New Roman"/>
              </a:rPr>
              <a:t>Safety </a:t>
            </a:r>
            <a:r>
              <a:rPr sz="2667" b="1" dirty="0">
                <a:solidFill>
                  <a:srgbClr val="002A5C"/>
                </a:solidFill>
                <a:latin typeface="Times New Roman"/>
                <a:cs typeface="Times New Roman"/>
              </a:rPr>
              <a:t>- </a:t>
            </a:r>
            <a:r>
              <a:rPr sz="2667" spc="-7" dirty="0">
                <a:solidFill>
                  <a:srgbClr val="002A5C"/>
                </a:solidFill>
                <a:latin typeface="Times New Roman"/>
                <a:cs typeface="Times New Roman"/>
              </a:rPr>
              <a:t>“absence </a:t>
            </a:r>
            <a:r>
              <a:rPr sz="2667" dirty="0">
                <a:solidFill>
                  <a:srgbClr val="002A5C"/>
                </a:solidFill>
                <a:latin typeface="Times New Roman"/>
                <a:cs typeface="Times New Roman"/>
              </a:rPr>
              <a:t>of </a:t>
            </a:r>
            <a:r>
              <a:rPr sz="2667" u="heavy" spc="-7" dirty="0">
                <a:solidFill>
                  <a:srgbClr val="FF0000"/>
                </a:solidFill>
                <a:uFill>
                  <a:solidFill>
                    <a:srgbClr val="69D925"/>
                  </a:solidFill>
                </a:uFill>
                <a:latin typeface="Times New Roman"/>
                <a:cs typeface="Times New Roman"/>
              </a:rPr>
              <a:t>unreasonable</a:t>
            </a:r>
            <a:r>
              <a:rPr sz="2667" spc="-7" dirty="0">
                <a:solidFill>
                  <a:srgbClr val="002A5C"/>
                </a:solidFill>
                <a:latin typeface="Times New Roman"/>
                <a:cs typeface="Times New Roman"/>
              </a:rPr>
              <a:t> risk </a:t>
            </a:r>
            <a:r>
              <a:rPr sz="2667" dirty="0">
                <a:solidFill>
                  <a:srgbClr val="002A5C"/>
                </a:solidFill>
                <a:latin typeface="Times New Roman"/>
                <a:cs typeface="Times New Roman"/>
              </a:rPr>
              <a:t>of</a:t>
            </a:r>
            <a:r>
              <a:rPr sz="2667" spc="-27" dirty="0">
                <a:solidFill>
                  <a:srgbClr val="002A5C"/>
                </a:solidFill>
                <a:latin typeface="Times New Roman"/>
                <a:cs typeface="Times New Roman"/>
              </a:rPr>
              <a:t> </a:t>
            </a:r>
            <a:r>
              <a:rPr sz="2667" spc="-7" dirty="0" smtClean="0">
                <a:solidFill>
                  <a:srgbClr val="002A5C"/>
                </a:solidFill>
                <a:latin typeface="Times New Roman"/>
                <a:cs typeface="Times New Roman"/>
              </a:rPr>
              <a:t>harm</a:t>
            </a:r>
            <a:r>
              <a:rPr lang="ja-JP" altLang="en-US" sz="2667" spc="-7" dirty="0" smtClean="0">
                <a:solidFill>
                  <a:srgbClr val="002A5C"/>
                </a:solidFill>
                <a:latin typeface="Times New Roman"/>
                <a:cs typeface="Times New Roman"/>
              </a:rPr>
              <a:t>（不合理な障害リスク）</a:t>
            </a:r>
            <a:r>
              <a:rPr sz="2667" spc="-7" dirty="0" smtClean="0">
                <a:solidFill>
                  <a:srgbClr val="002A5C"/>
                </a:solidFill>
                <a:latin typeface="Times New Roman"/>
                <a:cs typeface="Times New Roman"/>
              </a:rPr>
              <a:t>”</a:t>
            </a:r>
            <a:endParaRPr sz="2667" dirty="0">
              <a:solidFill>
                <a:prstClr val="black"/>
              </a:solidFill>
              <a:latin typeface="Times New Roman"/>
              <a:cs typeface="Times New Roman"/>
            </a:endParaRPr>
          </a:p>
          <a:p>
            <a:pPr defTabSz="1219170">
              <a:spcBef>
                <a:spcPts val="53"/>
              </a:spcBef>
            </a:pPr>
            <a:endParaRPr sz="2733" dirty="0">
              <a:solidFill>
                <a:prstClr val="black"/>
              </a:solidFill>
              <a:latin typeface="Times New Roman"/>
              <a:cs typeface="Times New Roman"/>
            </a:endParaRPr>
          </a:p>
          <a:p>
            <a:pPr marL="16933" defTabSz="1219170"/>
            <a:r>
              <a:rPr sz="2667" b="1" spc="-7" dirty="0">
                <a:solidFill>
                  <a:srgbClr val="002A5C"/>
                </a:solidFill>
                <a:latin typeface="Times New Roman"/>
                <a:cs typeface="Times New Roman"/>
              </a:rPr>
              <a:t>Hazard </a:t>
            </a:r>
            <a:r>
              <a:rPr sz="2667" b="1" dirty="0">
                <a:solidFill>
                  <a:srgbClr val="002A5C"/>
                </a:solidFill>
                <a:latin typeface="Times New Roman"/>
                <a:cs typeface="Times New Roman"/>
              </a:rPr>
              <a:t>- </a:t>
            </a:r>
            <a:r>
              <a:rPr sz="2667" spc="-7" dirty="0">
                <a:solidFill>
                  <a:srgbClr val="002A5C"/>
                </a:solidFill>
                <a:latin typeface="Times New Roman"/>
                <a:cs typeface="Times New Roman"/>
              </a:rPr>
              <a:t>“potential source </a:t>
            </a:r>
            <a:r>
              <a:rPr sz="2667" dirty="0">
                <a:solidFill>
                  <a:srgbClr val="002A5C"/>
                </a:solidFill>
                <a:latin typeface="Times New Roman"/>
                <a:cs typeface="Times New Roman"/>
              </a:rPr>
              <a:t>of </a:t>
            </a:r>
            <a:r>
              <a:rPr sz="2667" spc="-7" dirty="0">
                <a:solidFill>
                  <a:srgbClr val="002A5C"/>
                </a:solidFill>
                <a:latin typeface="Times New Roman"/>
                <a:cs typeface="Times New Roman"/>
              </a:rPr>
              <a:t>unreasonable risk </a:t>
            </a:r>
            <a:r>
              <a:rPr sz="2667" dirty="0">
                <a:solidFill>
                  <a:srgbClr val="002A5C"/>
                </a:solidFill>
                <a:latin typeface="Times New Roman"/>
                <a:cs typeface="Times New Roman"/>
              </a:rPr>
              <a:t>of</a:t>
            </a:r>
            <a:r>
              <a:rPr sz="2667" spc="-67" dirty="0">
                <a:solidFill>
                  <a:srgbClr val="002A5C"/>
                </a:solidFill>
                <a:latin typeface="Times New Roman"/>
                <a:cs typeface="Times New Roman"/>
              </a:rPr>
              <a:t> </a:t>
            </a:r>
            <a:r>
              <a:rPr sz="2667" spc="-7" dirty="0">
                <a:solidFill>
                  <a:srgbClr val="002A5C"/>
                </a:solidFill>
                <a:latin typeface="Times New Roman"/>
                <a:cs typeface="Times New Roman"/>
              </a:rPr>
              <a:t>harm</a:t>
            </a:r>
            <a:r>
              <a:rPr sz="2667" spc="-7" dirty="0" smtClean="0">
                <a:solidFill>
                  <a:srgbClr val="002A5C"/>
                </a:solidFill>
                <a:latin typeface="Times New Roman"/>
                <a:cs typeface="Times New Roman"/>
              </a:rPr>
              <a:t>”</a:t>
            </a:r>
            <a:endParaRPr lang="en-US" sz="2667" spc="-7" dirty="0" smtClean="0">
              <a:solidFill>
                <a:srgbClr val="002A5C"/>
              </a:solidFill>
              <a:latin typeface="Times New Roman"/>
              <a:cs typeface="Times New Roman"/>
            </a:endParaRPr>
          </a:p>
        </p:txBody>
      </p:sp>
      <p:sp>
        <p:nvSpPr>
          <p:cNvPr id="6" name="object 6"/>
          <p:cNvSpPr/>
          <p:nvPr/>
        </p:nvSpPr>
        <p:spPr>
          <a:xfrm>
            <a:off x="3750431" y="1531816"/>
            <a:ext cx="4207087" cy="2934547"/>
          </a:xfrm>
          <a:custGeom>
            <a:avLst/>
            <a:gdLst/>
            <a:ahLst/>
            <a:cxnLst/>
            <a:rect l="l" t="t" r="r" b="b"/>
            <a:pathLst>
              <a:path w="3155315" h="2200910">
                <a:moveTo>
                  <a:pt x="0" y="0"/>
                </a:moveTo>
                <a:lnTo>
                  <a:pt x="3154839" y="0"/>
                </a:lnTo>
                <a:lnTo>
                  <a:pt x="3154839" y="2200859"/>
                </a:lnTo>
                <a:lnTo>
                  <a:pt x="0" y="2200859"/>
                </a:lnTo>
                <a:lnTo>
                  <a:pt x="0" y="0"/>
                </a:lnTo>
                <a:close/>
              </a:path>
            </a:pathLst>
          </a:custGeom>
          <a:ln w="28575">
            <a:solidFill>
              <a:srgbClr val="242852"/>
            </a:solidFill>
          </a:ln>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4165749" y="2676328"/>
            <a:ext cx="1044897" cy="999475"/>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8" name="object 8"/>
          <p:cNvSpPr txBox="1"/>
          <p:nvPr/>
        </p:nvSpPr>
        <p:spPr>
          <a:xfrm>
            <a:off x="3920739" y="3898150"/>
            <a:ext cx="3686387" cy="427532"/>
          </a:xfrm>
          <a:prstGeom prst="rect">
            <a:avLst/>
          </a:prstGeom>
        </p:spPr>
        <p:txBody>
          <a:bodyPr vert="horz" wrap="square" lIns="0" tIns="16933" rIns="0" bIns="0" rtlCol="0">
            <a:spAutoFit/>
          </a:bodyPr>
          <a:lstStyle/>
          <a:p>
            <a:pPr defTabSz="1219170">
              <a:spcBef>
                <a:spcPts val="133"/>
              </a:spcBef>
              <a:tabLst>
                <a:tab pos="2542476" algn="l"/>
              </a:tabLst>
            </a:pPr>
            <a:r>
              <a:rPr sz="2667" dirty="0">
                <a:solidFill>
                  <a:srgbClr val="002A5C"/>
                </a:solidFill>
                <a:latin typeface="Times New Roman"/>
                <a:cs typeface="Times New Roman"/>
              </a:rPr>
              <a:t>P</a:t>
            </a:r>
            <a:r>
              <a:rPr sz="2667" spc="-7" dirty="0">
                <a:solidFill>
                  <a:srgbClr val="002A5C"/>
                </a:solidFill>
                <a:latin typeface="Times New Roman"/>
                <a:cs typeface="Times New Roman"/>
              </a:rPr>
              <a:t>r</a:t>
            </a:r>
            <a:r>
              <a:rPr sz="2667" dirty="0">
                <a:solidFill>
                  <a:srgbClr val="002A5C"/>
                </a:solidFill>
                <a:latin typeface="Times New Roman"/>
                <a:cs typeface="Times New Roman"/>
              </a:rPr>
              <a:t>ob</a:t>
            </a:r>
            <a:r>
              <a:rPr sz="2667" spc="-7" dirty="0">
                <a:solidFill>
                  <a:srgbClr val="002A5C"/>
                </a:solidFill>
                <a:latin typeface="Times New Roman"/>
                <a:cs typeface="Times New Roman"/>
              </a:rPr>
              <a:t>a</a:t>
            </a:r>
            <a:r>
              <a:rPr sz="2667" dirty="0">
                <a:solidFill>
                  <a:srgbClr val="002A5C"/>
                </a:solidFill>
                <a:latin typeface="Times New Roman"/>
                <a:cs typeface="Times New Roman"/>
              </a:rPr>
              <a:t>b</a:t>
            </a:r>
            <a:r>
              <a:rPr sz="2667" spc="-13" dirty="0">
                <a:solidFill>
                  <a:srgbClr val="002A5C"/>
                </a:solidFill>
                <a:latin typeface="Times New Roman"/>
                <a:cs typeface="Times New Roman"/>
              </a:rPr>
              <a:t>ilit</a:t>
            </a:r>
            <a:r>
              <a:rPr sz="2667" dirty="0">
                <a:solidFill>
                  <a:srgbClr val="002A5C"/>
                </a:solidFill>
                <a:latin typeface="Times New Roman"/>
                <a:cs typeface="Times New Roman"/>
              </a:rPr>
              <a:t>y	S</a:t>
            </a:r>
            <a:r>
              <a:rPr sz="2667" spc="-7" dirty="0">
                <a:solidFill>
                  <a:srgbClr val="002A5C"/>
                </a:solidFill>
                <a:latin typeface="Times New Roman"/>
                <a:cs typeface="Times New Roman"/>
              </a:rPr>
              <a:t>e</a:t>
            </a:r>
            <a:r>
              <a:rPr sz="2667" dirty="0">
                <a:solidFill>
                  <a:srgbClr val="002A5C"/>
                </a:solidFill>
                <a:latin typeface="Times New Roman"/>
                <a:cs typeface="Times New Roman"/>
              </a:rPr>
              <a:t>v</a:t>
            </a:r>
            <a:r>
              <a:rPr sz="2667" spc="-7" dirty="0">
                <a:solidFill>
                  <a:srgbClr val="002A5C"/>
                </a:solidFill>
                <a:latin typeface="Times New Roman"/>
                <a:cs typeface="Times New Roman"/>
              </a:rPr>
              <a:t>er</a:t>
            </a:r>
            <a:r>
              <a:rPr sz="2667" spc="-13" dirty="0">
                <a:solidFill>
                  <a:srgbClr val="002A5C"/>
                </a:solidFill>
                <a:latin typeface="Times New Roman"/>
                <a:cs typeface="Times New Roman"/>
              </a:rPr>
              <a:t>it</a:t>
            </a:r>
            <a:r>
              <a:rPr sz="2667" dirty="0">
                <a:solidFill>
                  <a:srgbClr val="002A5C"/>
                </a:solidFill>
                <a:latin typeface="Times New Roman"/>
                <a:cs typeface="Times New Roman"/>
              </a:rPr>
              <a:t>y</a:t>
            </a:r>
            <a:endParaRPr sz="2667">
              <a:solidFill>
                <a:prstClr val="black"/>
              </a:solidFill>
              <a:latin typeface="Times New Roman"/>
              <a:cs typeface="Times New Roman"/>
            </a:endParaRPr>
          </a:p>
        </p:txBody>
      </p:sp>
      <p:sp>
        <p:nvSpPr>
          <p:cNvPr id="9" name="object 9"/>
          <p:cNvSpPr/>
          <p:nvPr/>
        </p:nvSpPr>
        <p:spPr>
          <a:xfrm>
            <a:off x="5826444" y="3166963"/>
            <a:ext cx="110913" cy="108373"/>
          </a:xfrm>
          <a:custGeom>
            <a:avLst/>
            <a:gdLst/>
            <a:ahLst/>
            <a:cxnLst/>
            <a:rect l="l" t="t" r="r" b="b"/>
            <a:pathLst>
              <a:path w="83185" h="81280">
                <a:moveTo>
                  <a:pt x="82641" y="0"/>
                </a:moveTo>
                <a:lnTo>
                  <a:pt x="0" y="0"/>
                </a:lnTo>
                <a:lnTo>
                  <a:pt x="0" y="81177"/>
                </a:lnTo>
                <a:lnTo>
                  <a:pt x="82641" y="81177"/>
                </a:lnTo>
                <a:lnTo>
                  <a:pt x="82641" y="0"/>
                </a:lnTo>
                <a:close/>
              </a:path>
            </a:pathLst>
          </a:custGeom>
          <a:solidFill>
            <a:srgbClr val="434343"/>
          </a:solidFill>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5718208" y="3125317"/>
            <a:ext cx="326813" cy="0"/>
          </a:xfrm>
          <a:custGeom>
            <a:avLst/>
            <a:gdLst/>
            <a:ahLst/>
            <a:cxnLst/>
            <a:rect l="l" t="t" r="r" b="b"/>
            <a:pathLst>
              <a:path w="245110">
                <a:moveTo>
                  <a:pt x="0" y="0"/>
                </a:moveTo>
                <a:lnTo>
                  <a:pt x="244994" y="0"/>
                </a:lnTo>
              </a:path>
            </a:pathLst>
          </a:custGeom>
          <a:ln w="62468">
            <a:solidFill>
              <a:srgbClr val="434343"/>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5826444" y="2975435"/>
            <a:ext cx="110913" cy="108373"/>
          </a:xfrm>
          <a:custGeom>
            <a:avLst/>
            <a:gdLst/>
            <a:ahLst/>
            <a:cxnLst/>
            <a:rect l="l" t="t" r="r" b="b"/>
            <a:pathLst>
              <a:path w="83185" h="81280">
                <a:moveTo>
                  <a:pt x="82641" y="0"/>
                </a:moveTo>
                <a:lnTo>
                  <a:pt x="0" y="0"/>
                </a:lnTo>
                <a:lnTo>
                  <a:pt x="0" y="81177"/>
                </a:lnTo>
                <a:lnTo>
                  <a:pt x="82641" y="81177"/>
                </a:lnTo>
                <a:lnTo>
                  <a:pt x="82641" y="0"/>
                </a:lnTo>
                <a:close/>
              </a:path>
            </a:pathLst>
          </a:custGeom>
          <a:solidFill>
            <a:srgbClr val="434343"/>
          </a:solidFill>
        </p:spPr>
        <p:txBody>
          <a:bodyPr wrap="square" lIns="0" tIns="0" rIns="0" bIns="0" rtlCol="0"/>
          <a:lstStyle/>
          <a:p>
            <a:pPr defTabSz="1219170"/>
            <a:endParaRPr sz="2400">
              <a:solidFill>
                <a:prstClr val="black"/>
              </a:solidFill>
              <a:latin typeface="Calibri"/>
            </a:endParaRPr>
          </a:p>
        </p:txBody>
      </p:sp>
      <p:sp>
        <p:nvSpPr>
          <p:cNvPr id="12" name="object 12"/>
          <p:cNvSpPr txBox="1"/>
          <p:nvPr/>
        </p:nvSpPr>
        <p:spPr>
          <a:xfrm>
            <a:off x="5574063" y="1694207"/>
            <a:ext cx="675640" cy="427532"/>
          </a:xfrm>
          <a:prstGeom prst="rect">
            <a:avLst/>
          </a:prstGeom>
        </p:spPr>
        <p:txBody>
          <a:bodyPr vert="horz" wrap="square" lIns="0" tIns="16933" rIns="0" bIns="0" rtlCol="0">
            <a:spAutoFit/>
          </a:bodyPr>
          <a:lstStyle/>
          <a:p>
            <a:pPr defTabSz="1219170">
              <a:spcBef>
                <a:spcPts val="133"/>
              </a:spcBef>
            </a:pPr>
            <a:r>
              <a:rPr sz="2667" b="1" spc="7" dirty="0">
                <a:solidFill>
                  <a:srgbClr val="002A5C"/>
                </a:solidFill>
                <a:latin typeface="Times New Roman"/>
                <a:cs typeface="Times New Roman"/>
              </a:rPr>
              <a:t>R</a:t>
            </a:r>
            <a:r>
              <a:rPr sz="2667" b="1" spc="-13" dirty="0">
                <a:solidFill>
                  <a:srgbClr val="002A5C"/>
                </a:solidFill>
                <a:latin typeface="Times New Roman"/>
                <a:cs typeface="Times New Roman"/>
              </a:rPr>
              <a:t>i</a:t>
            </a:r>
            <a:r>
              <a:rPr sz="2667" b="1" spc="-7" dirty="0">
                <a:solidFill>
                  <a:srgbClr val="002A5C"/>
                </a:solidFill>
                <a:latin typeface="Times New Roman"/>
                <a:cs typeface="Times New Roman"/>
              </a:rPr>
              <a:t>s</a:t>
            </a:r>
            <a:r>
              <a:rPr sz="2667" b="1" dirty="0">
                <a:solidFill>
                  <a:srgbClr val="002A5C"/>
                </a:solidFill>
                <a:latin typeface="Times New Roman"/>
                <a:cs typeface="Times New Roman"/>
              </a:rPr>
              <a:t>k</a:t>
            </a:r>
            <a:endParaRPr sz="2667">
              <a:solidFill>
                <a:prstClr val="black"/>
              </a:solidFill>
              <a:latin typeface="Times New Roman"/>
              <a:cs typeface="Times New Roman"/>
            </a:endParaRPr>
          </a:p>
        </p:txBody>
      </p:sp>
      <p:sp>
        <p:nvSpPr>
          <p:cNvPr id="13" name="object 13"/>
          <p:cNvSpPr/>
          <p:nvPr/>
        </p:nvSpPr>
        <p:spPr>
          <a:xfrm>
            <a:off x="5205685" y="2181129"/>
            <a:ext cx="353060" cy="337820"/>
          </a:xfrm>
          <a:custGeom>
            <a:avLst/>
            <a:gdLst/>
            <a:ahLst/>
            <a:cxnLst/>
            <a:rect l="l" t="t" r="r" b="b"/>
            <a:pathLst>
              <a:path w="264795" h="253364">
                <a:moveTo>
                  <a:pt x="0" y="253152"/>
                </a:moveTo>
                <a:lnTo>
                  <a:pt x="264661" y="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6248503" y="2127944"/>
            <a:ext cx="342053" cy="391160"/>
          </a:xfrm>
          <a:custGeom>
            <a:avLst/>
            <a:gdLst/>
            <a:ahLst/>
            <a:cxnLst/>
            <a:rect l="l" t="t" r="r" b="b"/>
            <a:pathLst>
              <a:path w="256539" h="293369">
                <a:moveTo>
                  <a:pt x="256368" y="293040"/>
                </a:moveTo>
                <a:lnTo>
                  <a:pt x="0" y="0"/>
                </a:lnTo>
              </a:path>
            </a:pathLst>
          </a:custGeom>
          <a:ln w="38100">
            <a:solidFill>
              <a:srgbClr val="242852"/>
            </a:solidFill>
          </a:ln>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6464964" y="2687478"/>
            <a:ext cx="1058667" cy="1075916"/>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Tree>
    <p:extLst>
      <p:ext uri="{BB962C8B-B14F-4D97-AF65-F5344CB8AC3E}">
        <p14:creationId xmlns:p14="http://schemas.microsoft.com/office/powerpoint/2010/main" val="983297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194" y="393168"/>
            <a:ext cx="5333153" cy="673753"/>
          </a:xfrm>
          <a:prstGeom prst="rect">
            <a:avLst/>
          </a:prstGeom>
        </p:spPr>
        <p:txBody>
          <a:bodyPr vert="horz" wrap="square" lIns="0" tIns="16933" rIns="0" bIns="0" rtlCol="0">
            <a:spAutoFit/>
          </a:bodyPr>
          <a:lstStyle/>
          <a:p>
            <a:pPr marL="16933">
              <a:spcBef>
                <a:spcPts val="133"/>
              </a:spcBef>
            </a:pPr>
            <a:r>
              <a:rPr spc="-7" dirty="0"/>
              <a:t>Major Hazard</a:t>
            </a:r>
            <a:r>
              <a:rPr spc="-40" dirty="0"/>
              <a:t> </a:t>
            </a:r>
            <a:r>
              <a:rPr spc="-7" dirty="0"/>
              <a:t>Sources</a:t>
            </a:r>
          </a:p>
        </p:txBody>
      </p:sp>
      <p:sp>
        <p:nvSpPr>
          <p:cNvPr id="3" name="object 3"/>
          <p:cNvSpPr/>
          <p:nvPr/>
        </p:nvSpPr>
        <p:spPr>
          <a:xfrm>
            <a:off x="1308994" y="1910304"/>
            <a:ext cx="1264825" cy="121554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705480" y="1618868"/>
            <a:ext cx="2320713" cy="2085058"/>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marL="411470" defTabSz="1219170">
              <a:spcBef>
                <a:spcPts val="2513"/>
              </a:spcBef>
            </a:pPr>
            <a:r>
              <a:rPr sz="2667" spc="-7" dirty="0">
                <a:solidFill>
                  <a:srgbClr val="002A5C"/>
                </a:solidFill>
                <a:latin typeface="Times New Roman"/>
                <a:cs typeface="Times New Roman"/>
              </a:rPr>
              <a:t>Mechanical</a:t>
            </a:r>
            <a:endParaRPr sz="2667">
              <a:solidFill>
                <a:prstClr val="black"/>
              </a:solidFill>
              <a:latin typeface="Times New Roman"/>
              <a:cs typeface="Times New Roman"/>
            </a:endParaRPr>
          </a:p>
        </p:txBody>
      </p:sp>
      <p:sp>
        <p:nvSpPr>
          <p:cNvPr id="5" name="object 5"/>
          <p:cNvSpPr/>
          <p:nvPr/>
        </p:nvSpPr>
        <p:spPr>
          <a:xfrm>
            <a:off x="9223777" y="4322882"/>
            <a:ext cx="1041400" cy="142239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8534078" y="4152999"/>
            <a:ext cx="2320713" cy="2174891"/>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667">
              <a:solidFill>
                <a:prstClr val="black"/>
              </a:solidFill>
              <a:latin typeface="Times New Roman"/>
              <a:cs typeface="Times New Roman"/>
            </a:endParaRPr>
          </a:p>
          <a:p>
            <a:pPr marL="778914" defTabSz="1219170"/>
            <a:r>
              <a:rPr sz="2667" spc="-7" dirty="0">
                <a:solidFill>
                  <a:srgbClr val="002A5C"/>
                </a:solidFill>
                <a:latin typeface="Times New Roman"/>
                <a:cs typeface="Times New Roman"/>
              </a:rPr>
              <a:t>Cyber</a:t>
            </a:r>
            <a:endParaRPr sz="2667">
              <a:solidFill>
                <a:prstClr val="black"/>
              </a:solidFill>
              <a:latin typeface="Times New Roman"/>
              <a:cs typeface="Times New Roman"/>
            </a:endParaRPr>
          </a:p>
        </p:txBody>
      </p:sp>
      <p:sp>
        <p:nvSpPr>
          <p:cNvPr id="7" name="object 7"/>
          <p:cNvSpPr txBox="1"/>
          <p:nvPr/>
        </p:nvSpPr>
        <p:spPr>
          <a:xfrm>
            <a:off x="3315012" y="1618868"/>
            <a:ext cx="2320713" cy="2085058"/>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marL="533387" defTabSz="1219170">
              <a:spcBef>
                <a:spcPts val="2513"/>
              </a:spcBef>
            </a:pPr>
            <a:r>
              <a:rPr sz="2667" spc="-13" dirty="0">
                <a:solidFill>
                  <a:srgbClr val="002A5C"/>
                </a:solidFill>
                <a:latin typeface="Times New Roman"/>
                <a:cs typeface="Times New Roman"/>
              </a:rPr>
              <a:t>Electrical</a:t>
            </a:r>
            <a:endParaRPr sz="2667">
              <a:solidFill>
                <a:prstClr val="black"/>
              </a:solidFill>
              <a:latin typeface="Times New Roman"/>
              <a:cs typeface="Times New Roman"/>
            </a:endParaRPr>
          </a:p>
        </p:txBody>
      </p:sp>
      <p:sp>
        <p:nvSpPr>
          <p:cNvPr id="8" name="object 8"/>
          <p:cNvSpPr/>
          <p:nvPr/>
        </p:nvSpPr>
        <p:spPr>
          <a:xfrm>
            <a:off x="3933145" y="1864067"/>
            <a:ext cx="1092200" cy="1155700"/>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txBox="1"/>
          <p:nvPr/>
        </p:nvSpPr>
        <p:spPr>
          <a:xfrm>
            <a:off x="5924545" y="1618868"/>
            <a:ext cx="2320713" cy="2085058"/>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marL="491901" defTabSz="1219170">
              <a:spcBef>
                <a:spcPts val="2513"/>
              </a:spcBef>
            </a:pPr>
            <a:r>
              <a:rPr sz="2667" spc="-7" dirty="0">
                <a:solidFill>
                  <a:srgbClr val="002A5C"/>
                </a:solidFill>
                <a:latin typeface="Times New Roman"/>
                <a:cs typeface="Times New Roman"/>
              </a:rPr>
              <a:t>Hardware</a:t>
            </a:r>
            <a:endParaRPr sz="2667">
              <a:solidFill>
                <a:prstClr val="black"/>
              </a:solidFill>
              <a:latin typeface="Times New Roman"/>
              <a:cs typeface="Times New Roman"/>
            </a:endParaRPr>
          </a:p>
        </p:txBody>
      </p:sp>
      <p:sp>
        <p:nvSpPr>
          <p:cNvPr id="10" name="object 10"/>
          <p:cNvSpPr/>
          <p:nvPr/>
        </p:nvSpPr>
        <p:spPr>
          <a:xfrm>
            <a:off x="6279046" y="1731821"/>
            <a:ext cx="1601565" cy="1579776"/>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8534078" y="1618868"/>
            <a:ext cx="2320713" cy="2085058"/>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marL="580797" defTabSz="1219170">
              <a:spcBef>
                <a:spcPts val="2513"/>
              </a:spcBef>
            </a:pPr>
            <a:r>
              <a:rPr sz="2667" spc="-7" dirty="0">
                <a:solidFill>
                  <a:srgbClr val="002A5C"/>
                </a:solidFill>
                <a:latin typeface="Times New Roman"/>
                <a:cs typeface="Times New Roman"/>
              </a:rPr>
              <a:t>Software</a:t>
            </a:r>
            <a:endParaRPr sz="2667">
              <a:solidFill>
                <a:prstClr val="black"/>
              </a:solidFill>
              <a:latin typeface="Times New Roman"/>
              <a:cs typeface="Times New Roman"/>
            </a:endParaRPr>
          </a:p>
        </p:txBody>
      </p:sp>
      <p:sp>
        <p:nvSpPr>
          <p:cNvPr id="12" name="object 12"/>
          <p:cNvSpPr/>
          <p:nvPr/>
        </p:nvSpPr>
        <p:spPr>
          <a:xfrm>
            <a:off x="8937657" y="1876987"/>
            <a:ext cx="1555539" cy="1268991"/>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txBox="1"/>
          <p:nvPr/>
        </p:nvSpPr>
        <p:spPr>
          <a:xfrm>
            <a:off x="705480" y="4153000"/>
            <a:ext cx="2320713" cy="2174891"/>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667">
              <a:solidFill>
                <a:prstClr val="black"/>
              </a:solidFill>
              <a:latin typeface="Times New Roman"/>
              <a:cs typeface="Times New Roman"/>
            </a:endParaRPr>
          </a:p>
          <a:p>
            <a:pPr marL="492748" defTabSz="1219170"/>
            <a:r>
              <a:rPr sz="2667" spc="-7" dirty="0">
                <a:solidFill>
                  <a:srgbClr val="002A5C"/>
                </a:solidFill>
                <a:latin typeface="Times New Roman"/>
                <a:cs typeface="Times New Roman"/>
              </a:rPr>
              <a:t>Perception</a:t>
            </a:r>
            <a:endParaRPr sz="2667">
              <a:solidFill>
                <a:prstClr val="black"/>
              </a:solidFill>
              <a:latin typeface="Times New Roman"/>
              <a:cs typeface="Times New Roman"/>
            </a:endParaRPr>
          </a:p>
        </p:txBody>
      </p:sp>
      <p:sp>
        <p:nvSpPr>
          <p:cNvPr id="14" name="object 14"/>
          <p:cNvSpPr/>
          <p:nvPr/>
        </p:nvSpPr>
        <p:spPr>
          <a:xfrm>
            <a:off x="1036738" y="4522391"/>
            <a:ext cx="1657876" cy="1105251"/>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5" name="object 15"/>
          <p:cNvSpPr txBox="1"/>
          <p:nvPr/>
        </p:nvSpPr>
        <p:spPr>
          <a:xfrm>
            <a:off x="3315012" y="4153000"/>
            <a:ext cx="2320713" cy="2174891"/>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667">
              <a:solidFill>
                <a:prstClr val="black"/>
              </a:solidFill>
              <a:latin typeface="Times New Roman"/>
              <a:cs typeface="Times New Roman"/>
            </a:endParaRPr>
          </a:p>
          <a:p>
            <a:pPr marL="545240" defTabSz="1219170"/>
            <a:r>
              <a:rPr sz="2667" spc="-7" dirty="0">
                <a:solidFill>
                  <a:srgbClr val="002A5C"/>
                </a:solidFill>
                <a:latin typeface="Times New Roman"/>
                <a:cs typeface="Times New Roman"/>
              </a:rPr>
              <a:t>Planning</a:t>
            </a:r>
            <a:endParaRPr sz="2667">
              <a:solidFill>
                <a:prstClr val="black"/>
              </a:solidFill>
              <a:latin typeface="Times New Roman"/>
              <a:cs typeface="Times New Roman"/>
            </a:endParaRPr>
          </a:p>
        </p:txBody>
      </p:sp>
      <p:sp>
        <p:nvSpPr>
          <p:cNvPr id="16" name="object 16"/>
          <p:cNvSpPr/>
          <p:nvPr/>
        </p:nvSpPr>
        <p:spPr>
          <a:xfrm>
            <a:off x="3821573" y="4317701"/>
            <a:ext cx="1338612" cy="1432732"/>
          </a:xfrm>
          <a:prstGeom prst="rect">
            <a:avLst/>
          </a:prstGeom>
          <a:blipFill>
            <a:blip r:embed="rId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7" name="object 17"/>
          <p:cNvSpPr txBox="1"/>
          <p:nvPr/>
        </p:nvSpPr>
        <p:spPr>
          <a:xfrm>
            <a:off x="5924545" y="4153000"/>
            <a:ext cx="2320713" cy="2174891"/>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667">
              <a:solidFill>
                <a:prstClr val="black"/>
              </a:solidFill>
              <a:latin typeface="Times New Roman"/>
              <a:cs typeface="Times New Roman"/>
            </a:endParaRPr>
          </a:p>
          <a:p>
            <a:pPr marL="596038" defTabSz="1219170"/>
            <a:r>
              <a:rPr sz="2667" spc="-7" dirty="0">
                <a:solidFill>
                  <a:srgbClr val="002A5C"/>
                </a:solidFill>
                <a:latin typeface="Times New Roman"/>
                <a:cs typeface="Times New Roman"/>
              </a:rPr>
              <a:t>Fallback</a:t>
            </a:r>
            <a:endParaRPr sz="2667">
              <a:solidFill>
                <a:prstClr val="black"/>
              </a:solidFill>
              <a:latin typeface="Times New Roman"/>
              <a:cs typeface="Times New Roman"/>
            </a:endParaRPr>
          </a:p>
        </p:txBody>
      </p:sp>
      <p:sp>
        <p:nvSpPr>
          <p:cNvPr id="18" name="object 18"/>
          <p:cNvSpPr/>
          <p:nvPr/>
        </p:nvSpPr>
        <p:spPr>
          <a:xfrm>
            <a:off x="6214795" y="4607433"/>
            <a:ext cx="1676400" cy="850899"/>
          </a:xfrm>
          <a:prstGeom prst="rect">
            <a:avLst/>
          </a:prstGeom>
          <a:blipFill>
            <a:blip r:embed="rId9"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0" name="object 20"/>
          <p:cNvSpPr txBox="1"/>
          <p:nvPr/>
        </p:nvSpPr>
        <p:spPr>
          <a:xfrm>
            <a:off x="8139723" y="95215"/>
            <a:ext cx="3454400" cy="1299116"/>
          </a:xfrm>
          <a:prstGeom prst="rect">
            <a:avLst/>
          </a:prstGeom>
          <a:ln w="12700">
            <a:solidFill>
              <a:srgbClr val="000000"/>
            </a:solidFill>
          </a:ln>
        </p:spPr>
        <p:txBody>
          <a:bodyPr vert="horz" wrap="square" lIns="0" tIns="67733" rIns="0" bIns="0" rtlCol="0">
            <a:spAutoFit/>
          </a:bodyPr>
          <a:lstStyle/>
          <a:p>
            <a:pPr marL="33866" marR="23706" defTabSz="1219170"/>
            <a:r>
              <a:rPr sz="1333" dirty="0" err="1" smtClean="0">
                <a:solidFill>
                  <a:prstClr val="black"/>
                </a:solidFill>
                <a:latin typeface="Arial"/>
                <a:cs typeface="Arial"/>
              </a:rPr>
              <a:t>自動運転における</a:t>
            </a:r>
            <a:r>
              <a:rPr sz="1333" dirty="0" err="1">
                <a:solidFill>
                  <a:prstClr val="black"/>
                </a:solidFill>
                <a:latin typeface="Arial"/>
                <a:cs typeface="Arial"/>
              </a:rPr>
              <a:t>「</a:t>
            </a:r>
            <a:r>
              <a:rPr sz="1333" dirty="0" err="1" smtClean="0">
                <a:solidFill>
                  <a:prstClr val="black"/>
                </a:solidFill>
                <a:latin typeface="Arial"/>
                <a:cs typeface="Arial"/>
              </a:rPr>
              <a:t>フォールバック</a:t>
            </a:r>
            <a:r>
              <a:rPr sz="1333" spc="-193" dirty="0" smtClean="0">
                <a:solidFill>
                  <a:prstClr val="black"/>
                </a:solidFill>
                <a:latin typeface="Arial"/>
                <a:cs typeface="Arial"/>
              </a:rPr>
              <a:t> </a:t>
            </a:r>
            <a:r>
              <a:rPr sz="1333" dirty="0">
                <a:solidFill>
                  <a:prstClr val="black"/>
                </a:solidFill>
                <a:latin typeface="Arial"/>
                <a:cs typeface="Arial"/>
              </a:rPr>
              <a:t>」</a:t>
            </a:r>
            <a:r>
              <a:rPr sz="1333" dirty="0" err="1">
                <a:solidFill>
                  <a:prstClr val="black"/>
                </a:solidFill>
                <a:latin typeface="Arial"/>
                <a:cs typeface="Arial"/>
              </a:rPr>
              <a:t>とは、自動運転から運転の権限が運転者に</a:t>
            </a:r>
            <a:r>
              <a:rPr sz="1333" dirty="0">
                <a:solidFill>
                  <a:prstClr val="black"/>
                </a:solidFill>
                <a:latin typeface="Arial"/>
                <a:cs typeface="Arial"/>
              </a:rPr>
              <a:t> </a:t>
            </a:r>
            <a:r>
              <a:rPr sz="1333" dirty="0" err="1" smtClean="0">
                <a:solidFill>
                  <a:prstClr val="black"/>
                </a:solidFill>
                <a:latin typeface="Arial"/>
                <a:cs typeface="Arial"/>
              </a:rPr>
              <a:t>委譲</a:t>
            </a:r>
            <a:r>
              <a:rPr lang="ja-JP" altLang="en-US" sz="1333" dirty="0" smtClean="0">
                <a:solidFill>
                  <a:prstClr val="black"/>
                </a:solidFill>
                <a:latin typeface="Arial"/>
                <a:cs typeface="Arial"/>
              </a:rPr>
              <a:t>（いじょう）</a:t>
            </a:r>
            <a:r>
              <a:rPr sz="1333" dirty="0" err="1" smtClean="0">
                <a:solidFill>
                  <a:prstClr val="black"/>
                </a:solidFill>
                <a:latin typeface="Arial"/>
                <a:cs typeface="Arial"/>
              </a:rPr>
              <a:t>されるまでの間</a:t>
            </a:r>
            <a:r>
              <a:rPr sz="1333" dirty="0" err="1">
                <a:solidFill>
                  <a:prstClr val="black"/>
                </a:solidFill>
                <a:latin typeface="Arial"/>
                <a:cs typeface="Arial"/>
              </a:rPr>
              <a:t>、自動運転システムの機</a:t>
            </a:r>
            <a:r>
              <a:rPr sz="1333" dirty="0">
                <a:solidFill>
                  <a:prstClr val="black"/>
                </a:solidFill>
                <a:latin typeface="Arial"/>
                <a:cs typeface="Arial"/>
              </a:rPr>
              <a:t> 能を制限した状態で稼働させることを指す。 多分フォールバックができるかどうかという ことでしょう。</a:t>
            </a:r>
          </a:p>
        </p:txBody>
      </p:sp>
      <p:cxnSp>
        <p:nvCxnSpPr>
          <p:cNvPr id="22" name="直線矢印コネクタ 21"/>
          <p:cNvCxnSpPr>
            <a:stCxn id="17" idx="0"/>
            <a:endCxn id="20" idx="2"/>
          </p:cNvCxnSpPr>
          <p:nvPr/>
        </p:nvCxnSpPr>
        <p:spPr>
          <a:xfrm flipV="1">
            <a:off x="7084902" y="1394331"/>
            <a:ext cx="2782021" cy="27586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390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13" y="456541"/>
            <a:ext cx="6919872" cy="571096"/>
          </a:xfrm>
          <a:prstGeom prst="rect">
            <a:avLst/>
          </a:prstGeom>
        </p:spPr>
        <p:txBody>
          <a:bodyPr vert="horz" wrap="square" lIns="0" tIns="16933" rIns="0" bIns="0" rtlCol="0">
            <a:spAutoFit/>
          </a:bodyPr>
          <a:lstStyle/>
          <a:p>
            <a:pPr marL="16933">
              <a:spcBef>
                <a:spcPts val="133"/>
              </a:spcBef>
            </a:pPr>
            <a:r>
              <a:rPr sz="3600" b="0" spc="-7" dirty="0">
                <a:solidFill>
                  <a:srgbClr val="002060"/>
                </a:solidFill>
              </a:rPr>
              <a:t>NHTSA: Safety</a:t>
            </a:r>
            <a:r>
              <a:rPr sz="3600" b="0" spc="-27" dirty="0">
                <a:solidFill>
                  <a:srgbClr val="002060"/>
                </a:solidFill>
              </a:rPr>
              <a:t> </a:t>
            </a:r>
            <a:r>
              <a:rPr sz="3600" b="0" spc="-7" dirty="0" smtClean="0">
                <a:solidFill>
                  <a:srgbClr val="002060"/>
                </a:solidFill>
              </a:rPr>
              <a:t>Framework</a:t>
            </a:r>
            <a:r>
              <a:rPr lang="en-US" sz="3600" b="0" spc="-7" dirty="0" smtClean="0">
                <a:solidFill>
                  <a:srgbClr val="002060"/>
                </a:solidFill>
              </a:rPr>
              <a:t>(</a:t>
            </a:r>
            <a:r>
              <a:rPr lang="en-US" altLang="ja-JP" sz="3600" b="0" spc="-7" dirty="0" smtClean="0">
                <a:solidFill>
                  <a:srgbClr val="002060"/>
                </a:solidFill>
              </a:rPr>
              <a:t>12</a:t>
            </a:r>
            <a:r>
              <a:rPr lang="ja-JP" altLang="en-US" sz="3600" b="0" spc="-7" dirty="0" smtClean="0">
                <a:solidFill>
                  <a:srgbClr val="002060"/>
                </a:solidFill>
              </a:rPr>
              <a:t>項目</a:t>
            </a:r>
            <a:r>
              <a:rPr lang="en-US" sz="3600" b="0" spc="-7" dirty="0" smtClean="0">
                <a:solidFill>
                  <a:srgbClr val="002060"/>
                </a:solidFill>
              </a:rPr>
              <a:t>)</a:t>
            </a:r>
            <a:endParaRPr sz="3600" dirty="0"/>
          </a:p>
        </p:txBody>
      </p:sp>
      <p:sp>
        <p:nvSpPr>
          <p:cNvPr id="3" name="object 3"/>
          <p:cNvSpPr/>
          <p:nvPr/>
        </p:nvSpPr>
        <p:spPr>
          <a:xfrm>
            <a:off x="2999285" y="1495685"/>
            <a:ext cx="1696771" cy="127870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2265889" y="1376411"/>
            <a:ext cx="3444240" cy="2359557"/>
          </a:xfrm>
          <a:prstGeom prst="rect">
            <a:avLst/>
          </a:prstGeom>
          <a:ln w="38100">
            <a:solidFill>
              <a:srgbClr val="242852"/>
            </a:solidFill>
          </a:ln>
        </p:spPr>
        <p:txBody>
          <a:bodyPr vert="horz" wrap="square" lIns="0" tIns="0" rIns="0" bIns="0" rtlCol="0">
            <a:spAutoFit/>
          </a:bodyPr>
          <a:lstStyle/>
          <a:p>
            <a:pPr defTabSz="1219170"/>
            <a:endParaRPr sz="2933" dirty="0">
              <a:solidFill>
                <a:prstClr val="black"/>
              </a:solidFill>
              <a:latin typeface="Times New Roman"/>
              <a:cs typeface="Times New Roman"/>
            </a:endParaRPr>
          </a:p>
          <a:p>
            <a:pPr defTabSz="1219170"/>
            <a:endParaRPr sz="2933" dirty="0">
              <a:solidFill>
                <a:prstClr val="black"/>
              </a:solidFill>
              <a:latin typeface="Times New Roman"/>
              <a:cs typeface="Times New Roman"/>
            </a:endParaRPr>
          </a:p>
          <a:p>
            <a:pPr defTabSz="1219170">
              <a:spcBef>
                <a:spcPts val="13"/>
              </a:spcBef>
            </a:pPr>
            <a:endParaRPr sz="4133" dirty="0">
              <a:solidFill>
                <a:prstClr val="black"/>
              </a:solidFill>
              <a:latin typeface="Times New Roman"/>
              <a:cs typeface="Times New Roman"/>
            </a:endParaRPr>
          </a:p>
          <a:p>
            <a:pPr marL="276853" marR="348818" defTabSz="1219170">
              <a:spcBef>
                <a:spcPts val="7"/>
              </a:spcBef>
            </a:pPr>
            <a:r>
              <a:rPr sz="2667" spc="-7" dirty="0">
                <a:solidFill>
                  <a:srgbClr val="FF0000"/>
                </a:solidFill>
                <a:latin typeface="Times New Roman"/>
                <a:cs typeface="Times New Roman"/>
              </a:rPr>
              <a:t>Systems</a:t>
            </a:r>
            <a:r>
              <a:rPr sz="2667" spc="-107" dirty="0">
                <a:solidFill>
                  <a:srgbClr val="002A5C"/>
                </a:solidFill>
                <a:latin typeface="Times New Roman"/>
                <a:cs typeface="Times New Roman"/>
              </a:rPr>
              <a:t> </a:t>
            </a:r>
            <a:r>
              <a:rPr sz="2667" spc="-7" dirty="0">
                <a:solidFill>
                  <a:srgbClr val="002A5C"/>
                </a:solidFill>
                <a:latin typeface="Times New Roman"/>
                <a:cs typeface="Times New Roman"/>
              </a:rPr>
              <a:t>engineering  approach to</a:t>
            </a:r>
            <a:r>
              <a:rPr sz="2667" spc="-33" dirty="0">
                <a:solidFill>
                  <a:srgbClr val="002A5C"/>
                </a:solidFill>
                <a:latin typeface="Times New Roman"/>
                <a:cs typeface="Times New Roman"/>
              </a:rPr>
              <a:t> </a:t>
            </a:r>
            <a:r>
              <a:rPr sz="2667" spc="-7" dirty="0">
                <a:solidFill>
                  <a:srgbClr val="FF0000"/>
                </a:solidFill>
                <a:latin typeface="Times New Roman"/>
                <a:cs typeface="Times New Roman"/>
              </a:rPr>
              <a:t>safety</a:t>
            </a:r>
            <a:endParaRPr sz="2667" dirty="0">
              <a:solidFill>
                <a:srgbClr val="FF0000"/>
              </a:solidFill>
              <a:latin typeface="Times New Roman"/>
              <a:cs typeface="Times New Roman"/>
            </a:endParaRPr>
          </a:p>
        </p:txBody>
      </p:sp>
      <p:sp>
        <p:nvSpPr>
          <p:cNvPr id="5" name="object 5"/>
          <p:cNvSpPr/>
          <p:nvPr/>
        </p:nvSpPr>
        <p:spPr>
          <a:xfrm>
            <a:off x="1634541" y="4023285"/>
            <a:ext cx="1735673" cy="1329323"/>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6" name="object 6"/>
          <p:cNvSpPr txBox="1"/>
          <p:nvPr/>
        </p:nvSpPr>
        <p:spPr>
          <a:xfrm>
            <a:off x="1187570" y="3894901"/>
            <a:ext cx="2681393" cy="2405723"/>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marL="861038" marR="606197" indent="-244681" defTabSz="1219170">
              <a:spcBef>
                <a:spcPts val="1780"/>
              </a:spcBef>
            </a:pPr>
            <a:r>
              <a:rPr sz="2667" spc="7" dirty="0">
                <a:solidFill>
                  <a:srgbClr val="002A5C"/>
                </a:solidFill>
                <a:latin typeface="Times New Roman"/>
                <a:cs typeface="Times New Roman"/>
              </a:rPr>
              <a:t>A</a:t>
            </a:r>
            <a:r>
              <a:rPr sz="2667" dirty="0">
                <a:solidFill>
                  <a:srgbClr val="002A5C"/>
                </a:solidFill>
                <a:latin typeface="Times New Roman"/>
                <a:cs typeface="Times New Roman"/>
              </a:rPr>
              <a:t>u</a:t>
            </a:r>
            <a:r>
              <a:rPr sz="2667" spc="-13" dirty="0">
                <a:solidFill>
                  <a:srgbClr val="002A5C"/>
                </a:solidFill>
                <a:latin typeface="Times New Roman"/>
                <a:cs typeface="Times New Roman"/>
              </a:rPr>
              <a:t>t</a:t>
            </a:r>
            <a:r>
              <a:rPr sz="2667" dirty="0">
                <a:solidFill>
                  <a:srgbClr val="002A5C"/>
                </a:solidFill>
                <a:latin typeface="Times New Roman"/>
                <a:cs typeface="Times New Roman"/>
              </a:rPr>
              <a:t>ono</a:t>
            </a:r>
            <a:r>
              <a:rPr sz="2667" spc="-13" dirty="0">
                <a:solidFill>
                  <a:srgbClr val="002A5C"/>
                </a:solidFill>
                <a:latin typeface="Times New Roman"/>
                <a:cs typeface="Times New Roman"/>
              </a:rPr>
              <a:t>m</a:t>
            </a:r>
            <a:r>
              <a:rPr sz="2667" dirty="0">
                <a:solidFill>
                  <a:srgbClr val="002A5C"/>
                </a:solidFill>
                <a:latin typeface="Times New Roman"/>
                <a:cs typeface="Times New Roman"/>
              </a:rPr>
              <a:t>y  </a:t>
            </a:r>
            <a:r>
              <a:rPr sz="2667" spc="-7" dirty="0">
                <a:solidFill>
                  <a:srgbClr val="002A5C"/>
                </a:solidFill>
                <a:latin typeface="Times New Roman"/>
                <a:cs typeface="Times New Roman"/>
              </a:rPr>
              <a:t>Design</a:t>
            </a:r>
            <a:endParaRPr sz="2667">
              <a:solidFill>
                <a:prstClr val="black"/>
              </a:solidFill>
              <a:latin typeface="Times New Roman"/>
              <a:cs typeface="Times New Roman"/>
            </a:endParaRPr>
          </a:p>
        </p:txBody>
      </p:sp>
      <p:sp>
        <p:nvSpPr>
          <p:cNvPr id="7" name="object 7"/>
          <p:cNvSpPr txBox="1"/>
          <p:nvPr/>
        </p:nvSpPr>
        <p:spPr>
          <a:xfrm>
            <a:off x="4133494" y="3894901"/>
            <a:ext cx="2757593" cy="2405723"/>
          </a:xfrm>
          <a:prstGeom prst="rect">
            <a:avLst/>
          </a:prstGeom>
          <a:ln w="38100">
            <a:solidFill>
              <a:srgbClr val="242852"/>
            </a:solidFill>
          </a:ln>
        </p:spPr>
        <p:txBody>
          <a:bodyPr vert="horz" wrap="square" lIns="0" tIns="0" rIns="0" bIns="0" rtlCol="0">
            <a:spAutoFit/>
          </a:bodyPr>
          <a:lstStyle/>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defTabSz="1219170"/>
            <a:endParaRPr sz="2933">
              <a:solidFill>
                <a:prstClr val="black"/>
              </a:solidFill>
              <a:latin typeface="Times New Roman"/>
              <a:cs typeface="Times New Roman"/>
            </a:endParaRPr>
          </a:p>
          <a:p>
            <a:pPr marL="671390" marR="245527" indent="-405543" defTabSz="1219170">
              <a:spcBef>
                <a:spcPts val="1793"/>
              </a:spcBef>
            </a:pPr>
            <a:r>
              <a:rPr sz="2667" spc="-7" dirty="0">
                <a:solidFill>
                  <a:srgbClr val="002A5C"/>
                </a:solidFill>
                <a:latin typeface="Times New Roman"/>
                <a:cs typeface="Times New Roman"/>
              </a:rPr>
              <a:t>Testing </a:t>
            </a:r>
            <a:r>
              <a:rPr sz="2667" dirty="0">
                <a:solidFill>
                  <a:srgbClr val="002A5C"/>
                </a:solidFill>
                <a:latin typeface="Times New Roman"/>
                <a:cs typeface="Times New Roman"/>
              </a:rPr>
              <a:t>&amp;</a:t>
            </a:r>
            <a:r>
              <a:rPr sz="2667" spc="-120" dirty="0">
                <a:solidFill>
                  <a:srgbClr val="002A5C"/>
                </a:solidFill>
                <a:latin typeface="Times New Roman"/>
                <a:cs typeface="Times New Roman"/>
              </a:rPr>
              <a:t> </a:t>
            </a:r>
            <a:r>
              <a:rPr sz="2667" spc="-7" dirty="0">
                <a:solidFill>
                  <a:srgbClr val="002A5C"/>
                </a:solidFill>
                <a:latin typeface="Times New Roman"/>
                <a:cs typeface="Times New Roman"/>
              </a:rPr>
              <a:t>Crash  </a:t>
            </a:r>
            <a:r>
              <a:rPr sz="2667" spc="-13" dirty="0">
                <a:solidFill>
                  <a:srgbClr val="002A5C"/>
                </a:solidFill>
                <a:latin typeface="Times New Roman"/>
                <a:cs typeface="Times New Roman"/>
              </a:rPr>
              <a:t>Mitigation</a:t>
            </a:r>
            <a:endParaRPr sz="2667">
              <a:solidFill>
                <a:prstClr val="black"/>
              </a:solidFill>
              <a:latin typeface="Times New Roman"/>
              <a:cs typeface="Times New Roman"/>
            </a:endParaRPr>
          </a:p>
        </p:txBody>
      </p:sp>
      <p:sp>
        <p:nvSpPr>
          <p:cNvPr id="8" name="object 8"/>
          <p:cNvSpPr/>
          <p:nvPr/>
        </p:nvSpPr>
        <p:spPr>
          <a:xfrm>
            <a:off x="5107769" y="4044143"/>
            <a:ext cx="944033" cy="1335192"/>
          </a:xfrm>
          <a:custGeom>
            <a:avLst/>
            <a:gdLst/>
            <a:ahLst/>
            <a:cxnLst/>
            <a:rect l="l" t="t" r="r" b="b"/>
            <a:pathLst>
              <a:path w="708025" h="1001395">
                <a:moveTo>
                  <a:pt x="0" y="118006"/>
                </a:moveTo>
                <a:lnTo>
                  <a:pt x="9273" y="72073"/>
                </a:lnTo>
                <a:lnTo>
                  <a:pt x="34563" y="34563"/>
                </a:lnTo>
                <a:lnTo>
                  <a:pt x="72073" y="9273"/>
                </a:lnTo>
                <a:lnTo>
                  <a:pt x="118006" y="0"/>
                </a:lnTo>
                <a:lnTo>
                  <a:pt x="590018" y="0"/>
                </a:lnTo>
                <a:lnTo>
                  <a:pt x="635951" y="9273"/>
                </a:lnTo>
                <a:lnTo>
                  <a:pt x="673461" y="34563"/>
                </a:lnTo>
                <a:lnTo>
                  <a:pt x="698751" y="72073"/>
                </a:lnTo>
                <a:lnTo>
                  <a:pt x="708025" y="118006"/>
                </a:lnTo>
                <a:lnTo>
                  <a:pt x="708025" y="882877"/>
                </a:lnTo>
                <a:lnTo>
                  <a:pt x="698751" y="928810"/>
                </a:lnTo>
                <a:lnTo>
                  <a:pt x="673461" y="966320"/>
                </a:lnTo>
                <a:lnTo>
                  <a:pt x="635951" y="991610"/>
                </a:lnTo>
                <a:lnTo>
                  <a:pt x="590018" y="1000884"/>
                </a:lnTo>
                <a:lnTo>
                  <a:pt x="118006" y="1000884"/>
                </a:lnTo>
                <a:lnTo>
                  <a:pt x="72073" y="991610"/>
                </a:lnTo>
                <a:lnTo>
                  <a:pt x="34563" y="966320"/>
                </a:lnTo>
                <a:lnTo>
                  <a:pt x="9273" y="928810"/>
                </a:lnTo>
                <a:lnTo>
                  <a:pt x="0" y="882877"/>
                </a:lnTo>
                <a:lnTo>
                  <a:pt x="0" y="118006"/>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5431487" y="4326437"/>
            <a:ext cx="496147" cy="5080"/>
          </a:xfrm>
          <a:custGeom>
            <a:avLst/>
            <a:gdLst/>
            <a:ahLst/>
            <a:cxnLst/>
            <a:rect l="l" t="t" r="r" b="b"/>
            <a:pathLst>
              <a:path w="372110" h="3810">
                <a:moveTo>
                  <a:pt x="0" y="3514"/>
                </a:moveTo>
                <a:lnTo>
                  <a:pt x="371575" y="0"/>
                </a:lnTo>
              </a:path>
            </a:pathLst>
          </a:custGeom>
          <a:ln w="9525">
            <a:solidFill>
              <a:srgbClr val="000000"/>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5431484" y="4401191"/>
            <a:ext cx="496147" cy="5080"/>
          </a:xfrm>
          <a:custGeom>
            <a:avLst/>
            <a:gdLst/>
            <a:ahLst/>
            <a:cxnLst/>
            <a:rect l="l" t="t" r="r" b="b"/>
            <a:pathLst>
              <a:path w="372110" h="3810">
                <a:moveTo>
                  <a:pt x="0" y="3514"/>
                </a:moveTo>
                <a:lnTo>
                  <a:pt x="371575" y="0"/>
                </a:lnTo>
              </a:path>
            </a:pathLst>
          </a:custGeom>
          <a:ln w="9525">
            <a:solidFill>
              <a:srgbClr val="000000"/>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5431484" y="4473600"/>
            <a:ext cx="496147" cy="5080"/>
          </a:xfrm>
          <a:custGeom>
            <a:avLst/>
            <a:gdLst/>
            <a:ahLst/>
            <a:cxnLst/>
            <a:rect l="l" t="t" r="r" b="b"/>
            <a:pathLst>
              <a:path w="372110" h="3810">
                <a:moveTo>
                  <a:pt x="0" y="3514"/>
                </a:moveTo>
                <a:lnTo>
                  <a:pt x="371575" y="0"/>
                </a:lnTo>
              </a:path>
            </a:pathLst>
          </a:custGeom>
          <a:ln w="9525">
            <a:solidFill>
              <a:srgbClr val="000000"/>
            </a:solidFill>
          </a:ln>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5222069" y="4229777"/>
            <a:ext cx="198089" cy="250401"/>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5431487" y="4649555"/>
            <a:ext cx="496147" cy="5080"/>
          </a:xfrm>
          <a:custGeom>
            <a:avLst/>
            <a:gdLst/>
            <a:ahLst/>
            <a:cxnLst/>
            <a:rect l="l" t="t" r="r" b="b"/>
            <a:pathLst>
              <a:path w="372110" h="3810">
                <a:moveTo>
                  <a:pt x="0" y="3514"/>
                </a:moveTo>
                <a:lnTo>
                  <a:pt x="371575" y="0"/>
                </a:lnTo>
              </a:path>
            </a:pathLst>
          </a:custGeom>
          <a:ln w="9525">
            <a:solidFill>
              <a:srgbClr val="000000"/>
            </a:solidFill>
          </a:ln>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5431484" y="4724308"/>
            <a:ext cx="496147" cy="5080"/>
          </a:xfrm>
          <a:custGeom>
            <a:avLst/>
            <a:gdLst/>
            <a:ahLst/>
            <a:cxnLst/>
            <a:rect l="l" t="t" r="r" b="b"/>
            <a:pathLst>
              <a:path w="372110" h="3810">
                <a:moveTo>
                  <a:pt x="0" y="3514"/>
                </a:moveTo>
                <a:lnTo>
                  <a:pt x="371575" y="0"/>
                </a:lnTo>
              </a:path>
            </a:pathLst>
          </a:custGeom>
          <a:ln w="9525">
            <a:solidFill>
              <a:srgbClr val="000000"/>
            </a:solidFill>
          </a:ln>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5431484" y="4796715"/>
            <a:ext cx="496147" cy="5080"/>
          </a:xfrm>
          <a:custGeom>
            <a:avLst/>
            <a:gdLst/>
            <a:ahLst/>
            <a:cxnLst/>
            <a:rect l="l" t="t" r="r" b="b"/>
            <a:pathLst>
              <a:path w="372110" h="3810">
                <a:moveTo>
                  <a:pt x="0" y="3514"/>
                </a:moveTo>
                <a:lnTo>
                  <a:pt x="371575" y="0"/>
                </a:lnTo>
              </a:path>
            </a:pathLst>
          </a:custGeom>
          <a:ln w="9525">
            <a:solidFill>
              <a:srgbClr val="000000"/>
            </a:solidFill>
          </a:ln>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5222069" y="4552892"/>
            <a:ext cx="198089" cy="250400"/>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5431487" y="4978715"/>
            <a:ext cx="496147" cy="5080"/>
          </a:xfrm>
          <a:custGeom>
            <a:avLst/>
            <a:gdLst/>
            <a:ahLst/>
            <a:cxnLst/>
            <a:rect l="l" t="t" r="r" b="b"/>
            <a:pathLst>
              <a:path w="372110" h="3810">
                <a:moveTo>
                  <a:pt x="0" y="3514"/>
                </a:moveTo>
                <a:lnTo>
                  <a:pt x="371575" y="0"/>
                </a:lnTo>
              </a:path>
            </a:pathLst>
          </a:custGeom>
          <a:ln w="9525">
            <a:solidFill>
              <a:srgbClr val="000000"/>
            </a:solidFill>
          </a:ln>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5431484" y="5053467"/>
            <a:ext cx="496147" cy="5080"/>
          </a:xfrm>
          <a:custGeom>
            <a:avLst/>
            <a:gdLst/>
            <a:ahLst/>
            <a:cxnLst/>
            <a:rect l="l" t="t" r="r" b="b"/>
            <a:pathLst>
              <a:path w="372110" h="3810">
                <a:moveTo>
                  <a:pt x="0" y="3514"/>
                </a:moveTo>
                <a:lnTo>
                  <a:pt x="371575" y="0"/>
                </a:lnTo>
              </a:path>
            </a:pathLst>
          </a:custGeom>
          <a:ln w="9525">
            <a:solidFill>
              <a:srgbClr val="000000"/>
            </a:solidFill>
          </a:ln>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5431484" y="5125877"/>
            <a:ext cx="496147" cy="5080"/>
          </a:xfrm>
          <a:custGeom>
            <a:avLst/>
            <a:gdLst/>
            <a:ahLst/>
            <a:cxnLst/>
            <a:rect l="l" t="t" r="r" b="b"/>
            <a:pathLst>
              <a:path w="372110" h="3810">
                <a:moveTo>
                  <a:pt x="0" y="3514"/>
                </a:moveTo>
                <a:lnTo>
                  <a:pt x="371575" y="0"/>
                </a:lnTo>
              </a:path>
            </a:pathLst>
          </a:custGeom>
          <a:ln w="9525">
            <a:solidFill>
              <a:srgbClr val="000000"/>
            </a:solidFill>
          </a:ln>
        </p:spPr>
        <p:txBody>
          <a:bodyPr wrap="square" lIns="0" tIns="0" rIns="0" bIns="0" rtlCol="0"/>
          <a:lstStyle/>
          <a:p>
            <a:pPr defTabSz="1219170"/>
            <a:endParaRPr sz="2400">
              <a:solidFill>
                <a:prstClr val="black"/>
              </a:solidFill>
              <a:latin typeface="Calibri"/>
            </a:endParaRPr>
          </a:p>
        </p:txBody>
      </p:sp>
      <p:sp>
        <p:nvSpPr>
          <p:cNvPr id="20" name="object 20"/>
          <p:cNvSpPr/>
          <p:nvPr/>
        </p:nvSpPr>
        <p:spPr>
          <a:xfrm>
            <a:off x="5222069" y="4882053"/>
            <a:ext cx="198089" cy="250401"/>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1" name="object 21"/>
          <p:cNvSpPr/>
          <p:nvPr/>
        </p:nvSpPr>
        <p:spPr>
          <a:xfrm>
            <a:off x="5192435" y="4118898"/>
            <a:ext cx="783167" cy="1178559"/>
          </a:xfrm>
          <a:custGeom>
            <a:avLst/>
            <a:gdLst/>
            <a:ahLst/>
            <a:cxnLst/>
            <a:rect l="l" t="t" r="r" b="b"/>
            <a:pathLst>
              <a:path w="587375" h="883920">
                <a:moveTo>
                  <a:pt x="0" y="0"/>
                </a:moveTo>
                <a:lnTo>
                  <a:pt x="587375" y="0"/>
                </a:lnTo>
                <a:lnTo>
                  <a:pt x="587375" y="883811"/>
                </a:lnTo>
                <a:lnTo>
                  <a:pt x="0" y="883811"/>
                </a:lnTo>
                <a:lnTo>
                  <a:pt x="0" y="0"/>
                </a:lnTo>
                <a:close/>
              </a:path>
            </a:pathLst>
          </a:custGeom>
          <a:ln w="6350">
            <a:solidFill>
              <a:srgbClr val="000000"/>
            </a:solidFill>
          </a:ln>
        </p:spPr>
        <p:txBody>
          <a:bodyPr wrap="square" lIns="0" tIns="0" rIns="0" bIns="0" rtlCol="0"/>
          <a:lstStyle/>
          <a:p>
            <a:pPr defTabSz="1219170"/>
            <a:endParaRPr sz="2400">
              <a:solidFill>
                <a:prstClr val="black"/>
              </a:solidFill>
              <a:latin typeface="Calibri"/>
            </a:endParaRPr>
          </a:p>
        </p:txBody>
      </p:sp>
      <p:sp>
        <p:nvSpPr>
          <p:cNvPr id="22" name="object 22"/>
          <p:cNvSpPr/>
          <p:nvPr/>
        </p:nvSpPr>
        <p:spPr>
          <a:xfrm>
            <a:off x="5431487" y="4012530"/>
            <a:ext cx="313267" cy="147319"/>
          </a:xfrm>
          <a:custGeom>
            <a:avLst/>
            <a:gdLst/>
            <a:ahLst/>
            <a:cxnLst/>
            <a:rect l="l" t="t" r="r" b="b"/>
            <a:pathLst>
              <a:path w="234950" h="110489">
                <a:moveTo>
                  <a:pt x="0" y="0"/>
                </a:moveTo>
                <a:lnTo>
                  <a:pt x="234468" y="0"/>
                </a:lnTo>
                <a:lnTo>
                  <a:pt x="234468" y="110370"/>
                </a:lnTo>
                <a:lnTo>
                  <a:pt x="0" y="110370"/>
                </a:lnTo>
                <a:lnTo>
                  <a:pt x="0" y="0"/>
                </a:lnTo>
                <a:close/>
              </a:path>
            </a:pathLst>
          </a:custGeom>
          <a:solidFill>
            <a:srgbClr val="FFFFFF"/>
          </a:solidFill>
        </p:spPr>
        <p:txBody>
          <a:bodyPr wrap="square" lIns="0" tIns="0" rIns="0" bIns="0" rtlCol="0"/>
          <a:lstStyle/>
          <a:p>
            <a:pPr defTabSz="1219170"/>
            <a:endParaRPr sz="2400">
              <a:solidFill>
                <a:prstClr val="black"/>
              </a:solidFill>
              <a:latin typeface="Calibri"/>
            </a:endParaRPr>
          </a:p>
        </p:txBody>
      </p:sp>
      <p:sp>
        <p:nvSpPr>
          <p:cNvPr id="23" name="object 23"/>
          <p:cNvSpPr/>
          <p:nvPr/>
        </p:nvSpPr>
        <p:spPr>
          <a:xfrm>
            <a:off x="5431487" y="4012530"/>
            <a:ext cx="313267" cy="147319"/>
          </a:xfrm>
          <a:custGeom>
            <a:avLst/>
            <a:gdLst/>
            <a:ahLst/>
            <a:cxnLst/>
            <a:rect l="l" t="t" r="r" b="b"/>
            <a:pathLst>
              <a:path w="234950" h="110489">
                <a:moveTo>
                  <a:pt x="0" y="0"/>
                </a:moveTo>
                <a:lnTo>
                  <a:pt x="234469" y="0"/>
                </a:lnTo>
                <a:lnTo>
                  <a:pt x="234469" y="110371"/>
                </a:lnTo>
                <a:lnTo>
                  <a:pt x="0" y="110371"/>
                </a:lnTo>
                <a:lnTo>
                  <a:pt x="0" y="0"/>
                </a:lnTo>
                <a:close/>
              </a:path>
            </a:pathLst>
          </a:custGeom>
          <a:ln w="25400">
            <a:solidFill>
              <a:srgbClr val="000000"/>
            </a:solidFill>
          </a:ln>
        </p:spPr>
        <p:txBody>
          <a:bodyPr wrap="square" lIns="0" tIns="0" rIns="0" bIns="0" rtlCol="0"/>
          <a:lstStyle/>
          <a:p>
            <a:pPr defTabSz="1219170"/>
            <a:endParaRPr sz="2400">
              <a:solidFill>
                <a:prstClr val="black"/>
              </a:solidFill>
              <a:latin typeface="Calibri"/>
            </a:endParaRPr>
          </a:p>
        </p:txBody>
      </p:sp>
      <p:sp>
        <p:nvSpPr>
          <p:cNvPr id="24" name="object 24"/>
          <p:cNvSpPr txBox="1"/>
          <p:nvPr/>
        </p:nvSpPr>
        <p:spPr>
          <a:xfrm>
            <a:off x="3472022" y="6422513"/>
            <a:ext cx="4159673" cy="263320"/>
          </a:xfrm>
          <a:prstGeom prst="rect">
            <a:avLst/>
          </a:prstGeom>
        </p:spPr>
        <p:txBody>
          <a:bodyPr vert="horz" wrap="square" lIns="0" tIns="16933" rIns="0" bIns="0" rtlCol="0">
            <a:spAutoFit/>
          </a:bodyPr>
          <a:lstStyle/>
          <a:p>
            <a:pPr marL="16933" defTabSz="1219170">
              <a:spcBef>
                <a:spcPts val="133"/>
              </a:spcBef>
            </a:pPr>
            <a:r>
              <a:rPr sz="1600" spc="-7" dirty="0">
                <a:solidFill>
                  <a:srgbClr val="002060"/>
                </a:solidFill>
                <a:latin typeface="Times New Roman"/>
                <a:cs typeface="Times New Roman"/>
              </a:rPr>
              <a:t>Based </a:t>
            </a:r>
            <a:r>
              <a:rPr sz="1600" dirty="0">
                <a:solidFill>
                  <a:srgbClr val="002060"/>
                </a:solidFill>
                <a:latin typeface="Times New Roman"/>
                <a:cs typeface="Times New Roman"/>
              </a:rPr>
              <a:t>on </a:t>
            </a:r>
            <a:r>
              <a:rPr sz="1600" spc="-7" dirty="0">
                <a:solidFill>
                  <a:srgbClr val="002060"/>
                </a:solidFill>
                <a:latin typeface="Times New Roman"/>
                <a:cs typeface="Times New Roman"/>
              </a:rPr>
              <a:t>NHTSA: </a:t>
            </a:r>
            <a:r>
              <a:rPr sz="1600" dirty="0">
                <a:solidFill>
                  <a:srgbClr val="002060"/>
                </a:solidFill>
                <a:latin typeface="Times New Roman"/>
                <a:cs typeface="Times New Roman"/>
              </a:rPr>
              <a:t>A </a:t>
            </a:r>
            <a:r>
              <a:rPr sz="1600" spc="-7" dirty="0">
                <a:solidFill>
                  <a:srgbClr val="002060"/>
                </a:solidFill>
                <a:latin typeface="Times New Roman"/>
                <a:cs typeface="Times New Roman"/>
              </a:rPr>
              <a:t>Vision For Safety </a:t>
            </a:r>
            <a:r>
              <a:rPr sz="1600" dirty="0">
                <a:solidFill>
                  <a:srgbClr val="002060"/>
                </a:solidFill>
                <a:latin typeface="Times New Roman"/>
                <a:cs typeface="Times New Roman"/>
              </a:rPr>
              <a:t>2.0 (2017)</a:t>
            </a:r>
            <a:endParaRPr sz="1600">
              <a:solidFill>
                <a:prstClr val="black"/>
              </a:solidFill>
              <a:latin typeface="Times New Roman"/>
              <a:cs typeface="Times New Roman"/>
            </a:endParaRPr>
          </a:p>
        </p:txBody>
      </p:sp>
    </p:spTree>
    <p:extLst>
      <p:ext uri="{BB962C8B-B14F-4D97-AF65-F5344CB8AC3E}">
        <p14:creationId xmlns:p14="http://schemas.microsoft.com/office/powerpoint/2010/main" val="244122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TotalTime>
  <Words>3254</Words>
  <Application>Microsoft Office PowerPoint</Application>
  <PresentationFormat>ワイド画面</PresentationFormat>
  <Paragraphs>505</Paragraphs>
  <Slides>46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4</vt:i4>
      </vt:variant>
      <vt:variant>
        <vt:lpstr>スライド タイトル</vt:lpstr>
      </vt:variant>
      <vt:variant>
        <vt:i4>46</vt:i4>
      </vt:variant>
    </vt:vector>
  </HeadingPairs>
  <TitlesOfParts>
    <vt:vector size="59" baseType="lpstr">
      <vt:lpstr>ＭＳ Ｐゴシック</vt:lpstr>
      <vt:lpstr>游ゴシック</vt:lpstr>
      <vt:lpstr>游ゴシック Light</vt:lpstr>
      <vt:lpstr>Arial</vt:lpstr>
      <vt:lpstr>Calibri</vt:lpstr>
      <vt:lpstr>Courier New</vt:lpstr>
      <vt:lpstr>Gadugi</vt:lpstr>
      <vt:lpstr>Times New Roman</vt:lpstr>
      <vt:lpstr>Wingdings</vt:lpstr>
      <vt:lpstr>Office テーマ</vt:lpstr>
      <vt:lpstr>Office Theme</vt:lpstr>
      <vt:lpstr>1_Office Theme</vt:lpstr>
      <vt:lpstr>2_Office Theme</vt:lpstr>
      <vt:lpstr>Safety Assurance for Autonomous Vehicles</vt:lpstr>
      <vt:lpstr>In this module ...</vt:lpstr>
      <vt:lpstr>Safety Assurance for Self Driving</vt:lpstr>
      <vt:lpstr>Examples of Automated Vehicle Crashes</vt:lpstr>
      <vt:lpstr>Uber Crash</vt:lpstr>
      <vt:lpstr>Uber Crash: Multiple Things Gone Wrong</vt:lpstr>
      <vt:lpstr>Basic Safety Terms</vt:lpstr>
      <vt:lpstr>Major Hazard Sources</vt:lpstr>
      <vt:lpstr>NHTSA: Safety Framework(12項目)</vt:lpstr>
      <vt:lpstr>NHTSA: Autonomy Design</vt:lpstr>
      <vt:lpstr>NHTSA: Testing &amp; Crash Mitigation</vt:lpstr>
      <vt:lpstr>Summary</vt:lpstr>
      <vt:lpstr>Industry Methods for Safety Assurance &amp; Testing</vt:lpstr>
      <vt:lpstr>Waymo Safety Perspective</vt:lpstr>
      <vt:lpstr>Waymo: Safety Levels</vt:lpstr>
      <vt:lpstr>Waymo: Safety Processes</vt:lpstr>
      <vt:lpstr>Waymo: Levels of testing to ensure safety</vt:lpstr>
      <vt:lpstr>Waymo: Levels of testing to ensure safety</vt:lpstr>
      <vt:lpstr>Waymo: Levels of testing to ensure safety</vt:lpstr>
      <vt:lpstr>General Motors Safety Perspective</vt:lpstr>
      <vt:lpstr>GM: Safety</vt:lpstr>
      <vt:lpstr>GM: Safety</vt:lpstr>
      <vt:lpstr>GM: Safety Processes</vt:lpstr>
      <vt:lpstr>GM: Safety Thresholds</vt:lpstr>
      <vt:lpstr>GM: Testing</vt:lpstr>
      <vt:lpstr>Analytical vs Data Driven: Definitions</vt:lpstr>
      <vt:lpstr>Are autonomous cars safer?</vt:lpstr>
      <vt:lpstr>Are autonomous cars safer?</vt:lpstr>
      <vt:lpstr>The Dilemma</vt:lpstr>
      <vt:lpstr>Summary</vt:lpstr>
      <vt:lpstr>Safety Frameworks for Self Driving</vt:lpstr>
      <vt:lpstr>In this lesson, we will cover</vt:lpstr>
      <vt:lpstr>Car crash</vt:lpstr>
      <vt:lpstr>Probabilistic Fault Tree Analysis</vt:lpstr>
      <vt:lpstr>Failure Mode and Effects Analyses  (FMEA)</vt:lpstr>
      <vt:lpstr>FMEA: Idea</vt:lpstr>
      <vt:lpstr>FMEA: Steps</vt:lpstr>
      <vt:lpstr>FMEA: Example</vt:lpstr>
      <vt:lpstr>FMEA: Example</vt:lpstr>
      <vt:lpstr>HAZOP – a variation on FMEA</vt:lpstr>
      <vt:lpstr>Automotive Safety Frameworks</vt:lpstr>
      <vt:lpstr>PowerPoint プレゼンテーション</vt:lpstr>
      <vt:lpstr>Functional Safety Process</vt:lpstr>
      <vt:lpstr>Safety of the Intended Functionality (SOTIF)</vt:lpstr>
      <vt:lpstr>Summary</vt:lpstr>
      <vt:lpstr>Module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Assurance for Self Driving</dc:title>
  <dc:creator>SCSK</dc:creator>
  <cp:lastModifiedBy>SCSK</cp:lastModifiedBy>
  <cp:revision>122</cp:revision>
  <dcterms:created xsi:type="dcterms:W3CDTF">2020-06-09T04:00:56Z</dcterms:created>
  <dcterms:modified xsi:type="dcterms:W3CDTF">2020-06-12T03:32:23Z</dcterms:modified>
</cp:coreProperties>
</file>