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</p:sldMasterIdLst>
  <p:sldIdLst>
    <p:sldId id="290" r:id="rId5"/>
    <p:sldId id="291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20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39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67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26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3892" y="470916"/>
            <a:ext cx="148107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83333" y="470916"/>
            <a:ext cx="30480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35733" y="470916"/>
            <a:ext cx="3076574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001F5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497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001F5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22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001F5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82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366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5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19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686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9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3765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4293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1721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3587" y="591058"/>
            <a:ext cx="3684651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89353" y="1463802"/>
            <a:ext cx="4642485" cy="1158240"/>
          </a:xfrm>
          <a:custGeom>
            <a:avLst/>
            <a:gdLst/>
            <a:ahLst/>
            <a:cxnLst/>
            <a:rect l="l" t="t" r="r" b="b"/>
            <a:pathLst>
              <a:path w="4642485" h="1158239">
                <a:moveTo>
                  <a:pt x="0" y="1158239"/>
                </a:moveTo>
                <a:lnTo>
                  <a:pt x="4642104" y="1158239"/>
                </a:lnTo>
                <a:lnTo>
                  <a:pt x="4642104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ln w="25907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80031" y="1496822"/>
            <a:ext cx="2246248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1F5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133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1F5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66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1F5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3355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65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14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60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88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5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1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88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32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0CDF-487A-43A6-9BDA-F77FD4505776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6304-3C2D-4AB9-B31F-086C74239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6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8846" y="1476501"/>
            <a:ext cx="2194306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001F5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26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7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7734" y="1841703"/>
            <a:ext cx="51244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001F5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39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hyperlink" Target="http://ctms.engin.umich.edu/CTMS/index.php?example=Introduction&amp;section=ControlPID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40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39.png"/><Relationship Id="rId2" Type="http://schemas.openxmlformats.org/officeDocument/2006/relationships/image" Target="../media/image13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4.png"/><Relationship Id="rId11" Type="http://schemas.openxmlformats.org/officeDocument/2006/relationships/image" Target="../media/image38.png"/><Relationship Id="rId5" Type="http://schemas.openxmlformats.org/officeDocument/2006/relationships/image" Target="../media/image133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1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9.png"/><Relationship Id="rId7" Type="http://schemas.openxmlformats.org/officeDocument/2006/relationships/image" Target="../media/image134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85.png"/><Relationship Id="rId9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5.jpg"/><Relationship Id="rId18" Type="http://schemas.openxmlformats.org/officeDocument/2006/relationships/image" Target="../media/image190.png"/><Relationship Id="rId3" Type="http://schemas.openxmlformats.org/officeDocument/2006/relationships/image" Target="../media/image176.png"/><Relationship Id="rId7" Type="http://schemas.openxmlformats.org/officeDocument/2006/relationships/image" Target="../media/image180.jp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" Type="http://schemas.openxmlformats.org/officeDocument/2006/relationships/image" Target="../media/image175.png"/><Relationship Id="rId16" Type="http://schemas.openxmlformats.org/officeDocument/2006/relationships/image" Target="../media/image188.png"/><Relationship Id="rId20" Type="http://schemas.openxmlformats.org/officeDocument/2006/relationships/image" Target="../media/image19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9.png"/><Relationship Id="rId11" Type="http://schemas.openxmlformats.org/officeDocument/2006/relationships/image" Target="../media/image33.png"/><Relationship Id="rId5" Type="http://schemas.openxmlformats.org/officeDocument/2006/relationships/image" Target="../media/image178.png"/><Relationship Id="rId15" Type="http://schemas.openxmlformats.org/officeDocument/2006/relationships/image" Target="../media/image187.png"/><Relationship Id="rId10" Type="http://schemas.openxmlformats.org/officeDocument/2006/relationships/image" Target="../media/image183.png"/><Relationship Id="rId19" Type="http://schemas.openxmlformats.org/officeDocument/2006/relationships/image" Target="../media/image191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189.png"/><Relationship Id="rId3" Type="http://schemas.openxmlformats.org/officeDocument/2006/relationships/image" Target="../media/image194.png"/><Relationship Id="rId7" Type="http://schemas.openxmlformats.org/officeDocument/2006/relationships/image" Target="../media/image196.png"/><Relationship Id="rId12" Type="http://schemas.openxmlformats.org/officeDocument/2006/relationships/image" Target="../media/image188.png"/><Relationship Id="rId17" Type="http://schemas.openxmlformats.org/officeDocument/2006/relationships/image" Target="../media/image198.png"/><Relationship Id="rId2" Type="http://schemas.openxmlformats.org/officeDocument/2006/relationships/image" Target="../media/image193.png"/><Relationship Id="rId16" Type="http://schemas.openxmlformats.org/officeDocument/2006/relationships/image" Target="../media/image19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11" Type="http://schemas.openxmlformats.org/officeDocument/2006/relationships/image" Target="../media/image187.png"/><Relationship Id="rId5" Type="http://schemas.openxmlformats.org/officeDocument/2006/relationships/image" Target="../media/image183.png"/><Relationship Id="rId15" Type="http://schemas.openxmlformats.org/officeDocument/2006/relationships/image" Target="../media/image191.png"/><Relationship Id="rId10" Type="http://schemas.openxmlformats.org/officeDocument/2006/relationships/image" Target="../media/image186.png"/><Relationship Id="rId4" Type="http://schemas.openxmlformats.org/officeDocument/2006/relationships/image" Target="../media/image195.png"/><Relationship Id="rId9" Type="http://schemas.openxmlformats.org/officeDocument/2006/relationships/image" Target="../media/image185.jpg"/><Relationship Id="rId1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33.png"/><Relationship Id="rId18" Type="http://schemas.openxmlformats.org/officeDocument/2006/relationships/image" Target="../media/image189.png"/><Relationship Id="rId3" Type="http://schemas.openxmlformats.org/officeDocument/2006/relationships/image" Target="../media/image200.png"/><Relationship Id="rId21" Type="http://schemas.openxmlformats.org/officeDocument/2006/relationships/image" Target="../media/image192.png"/><Relationship Id="rId7" Type="http://schemas.openxmlformats.org/officeDocument/2006/relationships/image" Target="../media/image204.png"/><Relationship Id="rId12" Type="http://schemas.openxmlformats.org/officeDocument/2006/relationships/image" Target="../media/image184.png"/><Relationship Id="rId17" Type="http://schemas.openxmlformats.org/officeDocument/2006/relationships/image" Target="../media/image188.png"/><Relationship Id="rId2" Type="http://schemas.openxmlformats.org/officeDocument/2006/relationships/image" Target="../media/image199.png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3.png"/><Relationship Id="rId11" Type="http://schemas.openxmlformats.org/officeDocument/2006/relationships/image" Target="../media/image197.png"/><Relationship Id="rId5" Type="http://schemas.openxmlformats.org/officeDocument/2006/relationships/image" Target="../media/image202.png"/><Relationship Id="rId15" Type="http://schemas.openxmlformats.org/officeDocument/2006/relationships/image" Target="../media/image186.png"/><Relationship Id="rId10" Type="http://schemas.openxmlformats.org/officeDocument/2006/relationships/image" Target="../media/image207.png"/><Relationship Id="rId19" Type="http://schemas.openxmlformats.org/officeDocument/2006/relationships/image" Target="../media/image190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18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7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.pn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180.jpg"/><Relationship Id="rId7" Type="http://schemas.openxmlformats.org/officeDocument/2006/relationships/image" Target="../media/image222.png"/><Relationship Id="rId12" Type="http://schemas.openxmlformats.org/officeDocument/2006/relationships/image" Target="../media/image189.png"/><Relationship Id="rId17" Type="http://schemas.openxmlformats.org/officeDocument/2006/relationships/image" Target="../media/image231.png"/><Relationship Id="rId2" Type="http://schemas.openxmlformats.org/officeDocument/2006/relationships/image" Target="../media/image218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29.png"/><Relationship Id="rId10" Type="http://schemas.openxmlformats.org/officeDocument/2006/relationships/image" Target="../media/image225.png"/><Relationship Id="rId19" Type="http://schemas.openxmlformats.org/officeDocument/2006/relationships/image" Target="../media/image233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155.png"/><Relationship Id="rId7" Type="http://schemas.openxmlformats.org/officeDocument/2006/relationships/image" Target="../media/image236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3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51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image" Target="../media/image243.png"/><Relationship Id="rId15" Type="http://schemas.openxmlformats.org/officeDocument/2006/relationships/image" Target="../media/image253.png"/><Relationship Id="rId10" Type="http://schemas.openxmlformats.org/officeDocument/2006/relationships/image" Target="../media/image248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3" Type="http://schemas.openxmlformats.org/officeDocument/2006/relationships/image" Target="../media/image255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12.png"/><Relationship Id="rId15" Type="http://schemas.openxmlformats.org/officeDocument/2006/relationships/image" Target="../media/image266.png"/><Relationship Id="rId10" Type="http://schemas.openxmlformats.org/officeDocument/2006/relationships/image" Target="../media/image261.png"/><Relationship Id="rId4" Type="http://schemas.openxmlformats.org/officeDocument/2006/relationships/image" Target="../media/image256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13" Type="http://schemas.openxmlformats.org/officeDocument/2006/relationships/image" Target="../media/image278.png"/><Relationship Id="rId3" Type="http://schemas.openxmlformats.org/officeDocument/2006/relationships/image" Target="../media/image268.png"/><Relationship Id="rId7" Type="http://schemas.openxmlformats.org/officeDocument/2006/relationships/image" Target="../media/image272.png"/><Relationship Id="rId12" Type="http://schemas.openxmlformats.org/officeDocument/2006/relationships/image" Target="../media/image277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71.png"/><Relationship Id="rId11" Type="http://schemas.openxmlformats.org/officeDocument/2006/relationships/image" Target="../media/image276.png"/><Relationship Id="rId5" Type="http://schemas.openxmlformats.org/officeDocument/2006/relationships/image" Target="../media/image270.png"/><Relationship Id="rId15" Type="http://schemas.openxmlformats.org/officeDocument/2006/relationships/image" Target="../media/image280.png"/><Relationship Id="rId10" Type="http://schemas.openxmlformats.org/officeDocument/2006/relationships/image" Target="../media/image275.png"/><Relationship Id="rId4" Type="http://schemas.openxmlformats.org/officeDocument/2006/relationships/image" Target="../media/image269.png"/><Relationship Id="rId9" Type="http://schemas.openxmlformats.org/officeDocument/2006/relationships/image" Target="../media/image274.png"/><Relationship Id="rId14" Type="http://schemas.openxmlformats.org/officeDocument/2006/relationships/image" Target="../media/image27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13" Type="http://schemas.openxmlformats.org/officeDocument/2006/relationships/image" Target="../media/image291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12" Type="http://schemas.openxmlformats.org/officeDocument/2006/relationships/image" Target="../media/image290.png"/><Relationship Id="rId17" Type="http://schemas.openxmlformats.org/officeDocument/2006/relationships/image" Target="../media/image293.png"/><Relationship Id="rId2" Type="http://schemas.openxmlformats.org/officeDocument/2006/relationships/image" Target="../media/image281.png"/><Relationship Id="rId16" Type="http://schemas.openxmlformats.org/officeDocument/2006/relationships/image" Target="../media/image29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85.png"/><Relationship Id="rId11" Type="http://schemas.openxmlformats.org/officeDocument/2006/relationships/image" Target="../media/image289.png"/><Relationship Id="rId5" Type="http://schemas.openxmlformats.org/officeDocument/2006/relationships/image" Target="../media/image284.png"/><Relationship Id="rId15" Type="http://schemas.openxmlformats.org/officeDocument/2006/relationships/image" Target="../media/image185.jpg"/><Relationship Id="rId10" Type="http://schemas.openxmlformats.org/officeDocument/2006/relationships/image" Target="../media/image247.png"/><Relationship Id="rId4" Type="http://schemas.openxmlformats.org/officeDocument/2006/relationships/image" Target="../media/image283.png"/><Relationship Id="rId9" Type="http://schemas.openxmlformats.org/officeDocument/2006/relationships/image" Target="../media/image288.png"/><Relationship Id="rId14" Type="http://schemas.openxmlformats.org/officeDocument/2006/relationships/image" Target="../media/image2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png"/><Relationship Id="rId13" Type="http://schemas.openxmlformats.org/officeDocument/2006/relationships/image" Target="../media/image301.png"/><Relationship Id="rId3" Type="http://schemas.openxmlformats.org/officeDocument/2006/relationships/image" Target="../media/image295.png"/><Relationship Id="rId7" Type="http://schemas.openxmlformats.org/officeDocument/2006/relationships/image" Target="../media/image296.png"/><Relationship Id="rId12" Type="http://schemas.openxmlformats.org/officeDocument/2006/relationships/image" Target="../media/image3000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1.png"/><Relationship Id="rId11" Type="http://schemas.openxmlformats.org/officeDocument/2006/relationships/image" Target="../media/image300.png"/><Relationship Id="rId5" Type="http://schemas.openxmlformats.org/officeDocument/2006/relationships/image" Target="../media/image263.png"/><Relationship Id="rId10" Type="http://schemas.openxmlformats.org/officeDocument/2006/relationships/image" Target="../media/image299.png"/><Relationship Id="rId4" Type="http://schemas.openxmlformats.org/officeDocument/2006/relationships/image" Target="../media/image211.png"/><Relationship Id="rId9" Type="http://schemas.openxmlformats.org/officeDocument/2006/relationships/image" Target="../media/image29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jp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3" Type="http://schemas.openxmlformats.org/officeDocument/2006/relationships/image" Target="../media/image304.png"/><Relationship Id="rId7" Type="http://schemas.openxmlformats.org/officeDocument/2006/relationships/image" Target="../media/image30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3" Type="http://schemas.openxmlformats.org/officeDocument/2006/relationships/image" Target="../media/image310.png"/><Relationship Id="rId7" Type="http://schemas.openxmlformats.org/officeDocument/2006/relationships/image" Target="../media/image31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3.png"/><Relationship Id="rId5" Type="http://schemas.openxmlformats.org/officeDocument/2006/relationships/image" Target="../media/image312.png"/><Relationship Id="rId4" Type="http://schemas.openxmlformats.org/officeDocument/2006/relationships/image" Target="../media/image3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hyperlink" Target="https://www.mathworks.com/help/control/ug/transfer-functions.html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5" Type="http://schemas.openxmlformats.org/officeDocument/2006/relationships/hyperlink" Target="https://jp.mathworks.com/discovery/model-predictive-control.html" TargetMode="External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431790"/>
          </a:xfrm>
          <a:custGeom>
            <a:avLst/>
            <a:gdLst/>
            <a:ahLst/>
            <a:cxnLst/>
            <a:rect l="l" t="t" r="r" b="b"/>
            <a:pathLst>
              <a:path w="12192000" h="5431790">
                <a:moveTo>
                  <a:pt x="0" y="5431536"/>
                </a:moveTo>
                <a:lnTo>
                  <a:pt x="12192000" y="5431536"/>
                </a:lnTo>
                <a:lnTo>
                  <a:pt x="12192000" y="0"/>
                </a:lnTo>
                <a:lnTo>
                  <a:pt x="0" y="0"/>
                </a:lnTo>
                <a:lnTo>
                  <a:pt x="0" y="5431536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431790"/>
          </a:xfrm>
          <a:custGeom>
            <a:avLst/>
            <a:gdLst/>
            <a:ahLst/>
            <a:cxnLst/>
            <a:rect l="l" t="t" r="r" b="b"/>
            <a:pathLst>
              <a:path w="12192000" h="5431790">
                <a:moveTo>
                  <a:pt x="0" y="5431536"/>
                </a:moveTo>
                <a:lnTo>
                  <a:pt x="12192000" y="5431536"/>
                </a:lnTo>
                <a:lnTo>
                  <a:pt x="12192000" y="0"/>
                </a:lnTo>
                <a:lnTo>
                  <a:pt x="0" y="0"/>
                </a:lnTo>
                <a:lnTo>
                  <a:pt x="0" y="5431536"/>
                </a:lnTo>
                <a:close/>
              </a:path>
            </a:pathLst>
          </a:custGeom>
          <a:ln w="12192">
            <a:solidFill>
              <a:srgbClr val="00647A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8" y="5760720"/>
            <a:ext cx="3585972" cy="67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3586" y="1644161"/>
            <a:ext cx="7030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bg1"/>
                </a:solidFill>
              </a:rPr>
              <a:t>Vehicle Longitudinal Control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8362" y="2989385"/>
            <a:ext cx="145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コース１</a:t>
            </a:r>
            <a:r>
              <a:rPr kumimoji="1" lang="en-US" altLang="ja-JP" dirty="0" smtClean="0">
                <a:solidFill>
                  <a:schemeClr val="bg1"/>
                </a:solidFill>
              </a:rPr>
              <a:t>Module 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6760972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8941" y="5791961"/>
            <a:ext cx="2101850" cy="646430"/>
          </a:xfrm>
          <a:custGeom>
            <a:avLst/>
            <a:gdLst/>
            <a:ahLst/>
            <a:cxnLst/>
            <a:rect l="l" t="t" r="r" b="b"/>
            <a:pathLst>
              <a:path w="2101850" h="646429">
                <a:moveTo>
                  <a:pt x="0" y="646176"/>
                </a:moveTo>
                <a:lnTo>
                  <a:pt x="2101595" y="646176"/>
                </a:lnTo>
                <a:lnTo>
                  <a:pt x="2101595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8941" y="5791961"/>
            <a:ext cx="2101850" cy="646430"/>
          </a:xfrm>
          <a:custGeom>
            <a:avLst/>
            <a:gdLst/>
            <a:ahLst/>
            <a:cxnLst/>
            <a:rect l="l" t="t" r="r" b="b"/>
            <a:pathLst>
              <a:path w="2101850" h="646429">
                <a:moveTo>
                  <a:pt x="0" y="646176"/>
                </a:moveTo>
                <a:lnTo>
                  <a:pt x="2101595" y="646176"/>
                </a:lnTo>
                <a:lnTo>
                  <a:pt x="2101595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9398" y="5840577"/>
            <a:ext cx="1999106" cy="271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5242" y="6114897"/>
            <a:ext cx="1451228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4727" y="2159711"/>
            <a:ext cx="1766570" cy="641985"/>
          </a:xfrm>
          <a:custGeom>
            <a:avLst/>
            <a:gdLst/>
            <a:ahLst/>
            <a:cxnLst/>
            <a:rect l="l" t="t" r="r" b="b"/>
            <a:pathLst>
              <a:path w="1766570" h="641985">
                <a:moveTo>
                  <a:pt x="0" y="641527"/>
                </a:moveTo>
                <a:lnTo>
                  <a:pt x="1766062" y="641527"/>
                </a:lnTo>
                <a:lnTo>
                  <a:pt x="1766062" y="0"/>
                </a:lnTo>
                <a:lnTo>
                  <a:pt x="0" y="0"/>
                </a:lnTo>
                <a:lnTo>
                  <a:pt x="0" y="641527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0866" y="2159711"/>
            <a:ext cx="1766570" cy="641985"/>
          </a:xfrm>
          <a:custGeom>
            <a:avLst/>
            <a:gdLst/>
            <a:ahLst/>
            <a:cxnLst/>
            <a:rect l="l" t="t" r="r" b="b"/>
            <a:pathLst>
              <a:path w="1766570" h="641985">
                <a:moveTo>
                  <a:pt x="0" y="641527"/>
                </a:moveTo>
                <a:lnTo>
                  <a:pt x="1766061" y="641527"/>
                </a:lnTo>
                <a:lnTo>
                  <a:pt x="1766061" y="0"/>
                </a:lnTo>
                <a:lnTo>
                  <a:pt x="0" y="0"/>
                </a:lnTo>
                <a:lnTo>
                  <a:pt x="0" y="641527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76928" y="2159711"/>
            <a:ext cx="1766570" cy="641985"/>
          </a:xfrm>
          <a:custGeom>
            <a:avLst/>
            <a:gdLst/>
            <a:ahLst/>
            <a:cxnLst/>
            <a:rect l="l" t="t" r="r" b="b"/>
            <a:pathLst>
              <a:path w="1766570" h="641985">
                <a:moveTo>
                  <a:pt x="0" y="641527"/>
                </a:moveTo>
                <a:lnTo>
                  <a:pt x="1766062" y="641527"/>
                </a:lnTo>
                <a:lnTo>
                  <a:pt x="1766062" y="0"/>
                </a:lnTo>
                <a:lnTo>
                  <a:pt x="0" y="0"/>
                </a:lnTo>
                <a:lnTo>
                  <a:pt x="0" y="641527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42990" y="2159711"/>
            <a:ext cx="1766570" cy="641985"/>
          </a:xfrm>
          <a:custGeom>
            <a:avLst/>
            <a:gdLst/>
            <a:ahLst/>
            <a:cxnLst/>
            <a:rect l="l" t="t" r="r" b="b"/>
            <a:pathLst>
              <a:path w="1766570" h="641985">
                <a:moveTo>
                  <a:pt x="0" y="641527"/>
                </a:moveTo>
                <a:lnTo>
                  <a:pt x="1766062" y="641527"/>
                </a:lnTo>
                <a:lnTo>
                  <a:pt x="1766062" y="0"/>
                </a:lnTo>
                <a:lnTo>
                  <a:pt x="0" y="0"/>
                </a:lnTo>
                <a:lnTo>
                  <a:pt x="0" y="641527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09179" y="2159711"/>
            <a:ext cx="1766570" cy="641985"/>
          </a:xfrm>
          <a:custGeom>
            <a:avLst/>
            <a:gdLst/>
            <a:ahLst/>
            <a:cxnLst/>
            <a:rect l="l" t="t" r="r" b="b"/>
            <a:pathLst>
              <a:path w="1766570" h="641985">
                <a:moveTo>
                  <a:pt x="0" y="641527"/>
                </a:moveTo>
                <a:lnTo>
                  <a:pt x="1766061" y="641527"/>
                </a:lnTo>
                <a:lnTo>
                  <a:pt x="1766061" y="0"/>
                </a:lnTo>
                <a:lnTo>
                  <a:pt x="0" y="0"/>
                </a:lnTo>
                <a:lnTo>
                  <a:pt x="0" y="641527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727" y="2801289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2" y="592150"/>
                </a:lnTo>
                <a:lnTo>
                  <a:pt x="1766062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10866" y="2801289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1" y="592150"/>
                </a:lnTo>
                <a:lnTo>
                  <a:pt x="1766061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76928" y="2801289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2" y="592150"/>
                </a:lnTo>
                <a:lnTo>
                  <a:pt x="1766062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42990" y="2801289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2" y="592150"/>
                </a:lnTo>
                <a:lnTo>
                  <a:pt x="1766062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09179" y="2801289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1" y="592150"/>
                </a:lnTo>
                <a:lnTo>
                  <a:pt x="1766061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4727" y="3393363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2" y="592150"/>
                </a:lnTo>
                <a:lnTo>
                  <a:pt x="1766062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E9EAF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10866" y="3393363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1" y="592150"/>
                </a:lnTo>
                <a:lnTo>
                  <a:pt x="1766061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E9EAF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76928" y="3393363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2" y="592150"/>
                </a:lnTo>
                <a:lnTo>
                  <a:pt x="1766062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E9EAF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42990" y="3393363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2" y="592150"/>
                </a:lnTo>
                <a:lnTo>
                  <a:pt x="1766062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E9EAF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09179" y="3393363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1" y="592150"/>
                </a:lnTo>
                <a:lnTo>
                  <a:pt x="1766061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E9EAF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4727" y="3985564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2" y="592150"/>
                </a:lnTo>
                <a:lnTo>
                  <a:pt x="1766062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0866" y="3985564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1" y="592150"/>
                </a:lnTo>
                <a:lnTo>
                  <a:pt x="1766061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76928" y="3985564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2" y="592150"/>
                </a:lnTo>
                <a:lnTo>
                  <a:pt x="1766062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42990" y="3985564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2" y="592150"/>
                </a:lnTo>
                <a:lnTo>
                  <a:pt x="1766062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09179" y="3985564"/>
            <a:ext cx="1766570" cy="592455"/>
          </a:xfrm>
          <a:custGeom>
            <a:avLst/>
            <a:gdLst/>
            <a:ahLst/>
            <a:cxnLst/>
            <a:rect l="l" t="t" r="r" b="b"/>
            <a:pathLst>
              <a:path w="1766570" h="592454">
                <a:moveTo>
                  <a:pt x="0" y="592150"/>
                </a:moveTo>
                <a:lnTo>
                  <a:pt x="1766061" y="592150"/>
                </a:lnTo>
                <a:lnTo>
                  <a:pt x="1766061" y="0"/>
                </a:lnTo>
                <a:lnTo>
                  <a:pt x="0" y="0"/>
                </a:lnTo>
                <a:lnTo>
                  <a:pt x="0" y="592150"/>
                </a:lnTo>
                <a:close/>
              </a:path>
            </a:pathLst>
          </a:custGeom>
          <a:solidFill>
            <a:srgbClr val="D0D2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38377" y="2153411"/>
          <a:ext cx="8829674" cy="241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4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936345" y="2204339"/>
            <a:ext cx="1078103" cy="214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6345" y="2417648"/>
            <a:ext cx="833247" cy="215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02686" y="2204339"/>
            <a:ext cx="861910" cy="214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69003" y="2204339"/>
            <a:ext cx="844969" cy="214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35319" y="2204339"/>
            <a:ext cx="1119314" cy="214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01634" y="2204339"/>
            <a:ext cx="1484160" cy="214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6345" y="2980689"/>
            <a:ext cx="1037691" cy="2392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79726" y="3093466"/>
            <a:ext cx="164592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02686" y="2980689"/>
            <a:ext cx="894968" cy="2392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69003" y="2980689"/>
            <a:ext cx="831532" cy="2392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35319" y="2980689"/>
            <a:ext cx="1299336" cy="2392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01634" y="2980689"/>
            <a:ext cx="960120" cy="2392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36345" y="3572890"/>
            <a:ext cx="1037691" cy="2392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79726" y="3685666"/>
            <a:ext cx="91439" cy="1600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02686" y="3572890"/>
            <a:ext cx="894968" cy="239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69003" y="3572890"/>
            <a:ext cx="831532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35319" y="3572890"/>
            <a:ext cx="831532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01634" y="3572890"/>
            <a:ext cx="1002487" cy="2392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36345" y="4165091"/>
            <a:ext cx="1037691" cy="2392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79726" y="4277867"/>
            <a:ext cx="179831" cy="1600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02686" y="4165091"/>
            <a:ext cx="1299337" cy="2392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69003" y="4165091"/>
            <a:ext cx="894969" cy="239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35319" y="4165091"/>
            <a:ext cx="894969" cy="239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01634" y="4165091"/>
            <a:ext cx="1299336" cy="2392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71494" y="3301746"/>
            <a:ext cx="1586865" cy="2324735"/>
          </a:xfrm>
          <a:custGeom>
            <a:avLst/>
            <a:gdLst/>
            <a:ahLst/>
            <a:cxnLst/>
            <a:rect l="l" t="t" r="r" b="b"/>
            <a:pathLst>
              <a:path w="1586864" h="2324735">
                <a:moveTo>
                  <a:pt x="1537969" y="2236469"/>
                </a:moveTo>
                <a:lnTo>
                  <a:pt x="1513966" y="2252726"/>
                </a:lnTo>
                <a:lnTo>
                  <a:pt x="1562861" y="2324620"/>
                </a:lnTo>
                <a:lnTo>
                  <a:pt x="1586738" y="2308339"/>
                </a:lnTo>
                <a:lnTo>
                  <a:pt x="1537969" y="2236469"/>
                </a:lnTo>
                <a:close/>
              </a:path>
              <a:path w="1586864" h="2324735">
                <a:moveTo>
                  <a:pt x="1472818" y="2140712"/>
                </a:moveTo>
                <a:lnTo>
                  <a:pt x="1448815" y="2156967"/>
                </a:lnTo>
                <a:lnTo>
                  <a:pt x="1497710" y="2228850"/>
                </a:lnTo>
                <a:lnTo>
                  <a:pt x="1521714" y="2212593"/>
                </a:lnTo>
                <a:lnTo>
                  <a:pt x="1472818" y="2140712"/>
                </a:lnTo>
                <a:close/>
              </a:path>
              <a:path w="1586864" h="2324735">
                <a:moveTo>
                  <a:pt x="1407667" y="2044953"/>
                </a:moveTo>
                <a:lnTo>
                  <a:pt x="1383791" y="2061209"/>
                </a:lnTo>
                <a:lnTo>
                  <a:pt x="1432559" y="2133091"/>
                </a:lnTo>
                <a:lnTo>
                  <a:pt x="1456563" y="2116709"/>
                </a:lnTo>
                <a:lnTo>
                  <a:pt x="1407667" y="2044953"/>
                </a:lnTo>
                <a:close/>
              </a:path>
              <a:path w="1586864" h="2324735">
                <a:moveTo>
                  <a:pt x="1342643" y="1949195"/>
                </a:moveTo>
                <a:lnTo>
                  <a:pt x="1318640" y="1965452"/>
                </a:lnTo>
                <a:lnTo>
                  <a:pt x="1367535" y="2037206"/>
                </a:lnTo>
                <a:lnTo>
                  <a:pt x="1391411" y="2020951"/>
                </a:lnTo>
                <a:lnTo>
                  <a:pt x="1342643" y="1949195"/>
                </a:lnTo>
                <a:close/>
              </a:path>
              <a:path w="1586864" h="2324735">
                <a:moveTo>
                  <a:pt x="1277492" y="1853310"/>
                </a:moveTo>
                <a:lnTo>
                  <a:pt x="1253489" y="1869693"/>
                </a:lnTo>
                <a:lnTo>
                  <a:pt x="1302384" y="1941448"/>
                </a:lnTo>
                <a:lnTo>
                  <a:pt x="1326260" y="1925192"/>
                </a:lnTo>
                <a:lnTo>
                  <a:pt x="1277492" y="1853310"/>
                </a:lnTo>
                <a:close/>
              </a:path>
              <a:path w="1586864" h="2324735">
                <a:moveTo>
                  <a:pt x="1212341" y="1757552"/>
                </a:moveTo>
                <a:lnTo>
                  <a:pt x="1188339" y="1773808"/>
                </a:lnTo>
                <a:lnTo>
                  <a:pt x="1237233" y="1845690"/>
                </a:lnTo>
                <a:lnTo>
                  <a:pt x="1261236" y="1829434"/>
                </a:lnTo>
                <a:lnTo>
                  <a:pt x="1212341" y="1757552"/>
                </a:lnTo>
                <a:close/>
              </a:path>
              <a:path w="1586864" h="2324735">
                <a:moveTo>
                  <a:pt x="1147190" y="1661795"/>
                </a:moveTo>
                <a:lnTo>
                  <a:pt x="1123314" y="1678051"/>
                </a:lnTo>
                <a:lnTo>
                  <a:pt x="1172082" y="1749933"/>
                </a:lnTo>
                <a:lnTo>
                  <a:pt x="1196085" y="1733677"/>
                </a:lnTo>
                <a:lnTo>
                  <a:pt x="1147190" y="1661795"/>
                </a:lnTo>
                <a:close/>
              </a:path>
              <a:path w="1586864" h="2324735">
                <a:moveTo>
                  <a:pt x="1082166" y="1566036"/>
                </a:moveTo>
                <a:lnTo>
                  <a:pt x="1058164" y="1582292"/>
                </a:lnTo>
                <a:lnTo>
                  <a:pt x="1107058" y="1654174"/>
                </a:lnTo>
                <a:lnTo>
                  <a:pt x="1130934" y="1637791"/>
                </a:lnTo>
                <a:lnTo>
                  <a:pt x="1082166" y="1566036"/>
                </a:lnTo>
                <a:close/>
              </a:path>
              <a:path w="1586864" h="2324735">
                <a:moveTo>
                  <a:pt x="1017015" y="1470152"/>
                </a:moveTo>
                <a:lnTo>
                  <a:pt x="993013" y="1486534"/>
                </a:lnTo>
                <a:lnTo>
                  <a:pt x="1041907" y="1558289"/>
                </a:lnTo>
                <a:lnTo>
                  <a:pt x="1065783" y="1542033"/>
                </a:lnTo>
                <a:lnTo>
                  <a:pt x="1017015" y="1470152"/>
                </a:lnTo>
                <a:close/>
              </a:path>
              <a:path w="1586864" h="2324735">
                <a:moveTo>
                  <a:pt x="951864" y="1374393"/>
                </a:moveTo>
                <a:lnTo>
                  <a:pt x="927988" y="1390649"/>
                </a:lnTo>
                <a:lnTo>
                  <a:pt x="976756" y="1462531"/>
                </a:lnTo>
                <a:lnTo>
                  <a:pt x="1000759" y="1446276"/>
                </a:lnTo>
                <a:lnTo>
                  <a:pt x="951864" y="1374393"/>
                </a:lnTo>
                <a:close/>
              </a:path>
              <a:path w="1586864" h="2324735">
                <a:moveTo>
                  <a:pt x="886713" y="1278635"/>
                </a:moveTo>
                <a:lnTo>
                  <a:pt x="862838" y="1294891"/>
                </a:lnTo>
                <a:lnTo>
                  <a:pt x="911605" y="1366773"/>
                </a:lnTo>
                <a:lnTo>
                  <a:pt x="935608" y="1350517"/>
                </a:lnTo>
                <a:lnTo>
                  <a:pt x="886713" y="1278635"/>
                </a:lnTo>
                <a:close/>
              </a:path>
              <a:path w="1586864" h="2324735">
                <a:moveTo>
                  <a:pt x="821689" y="1182877"/>
                </a:moveTo>
                <a:lnTo>
                  <a:pt x="797686" y="1199133"/>
                </a:lnTo>
                <a:lnTo>
                  <a:pt x="846581" y="1271015"/>
                </a:lnTo>
                <a:lnTo>
                  <a:pt x="870457" y="1254759"/>
                </a:lnTo>
                <a:lnTo>
                  <a:pt x="821689" y="1182877"/>
                </a:lnTo>
                <a:close/>
              </a:path>
              <a:path w="1586864" h="2324735">
                <a:moveTo>
                  <a:pt x="756538" y="1087120"/>
                </a:moveTo>
                <a:lnTo>
                  <a:pt x="732535" y="1103376"/>
                </a:lnTo>
                <a:lnTo>
                  <a:pt x="781430" y="1175130"/>
                </a:lnTo>
                <a:lnTo>
                  <a:pt x="805306" y="1158874"/>
                </a:lnTo>
                <a:lnTo>
                  <a:pt x="756538" y="1087120"/>
                </a:lnTo>
                <a:close/>
              </a:path>
              <a:path w="1586864" h="2324735">
                <a:moveTo>
                  <a:pt x="691388" y="991234"/>
                </a:moveTo>
                <a:lnTo>
                  <a:pt x="667511" y="1007617"/>
                </a:lnTo>
                <a:lnTo>
                  <a:pt x="716279" y="1079372"/>
                </a:lnTo>
                <a:lnTo>
                  <a:pt x="740282" y="1063116"/>
                </a:lnTo>
                <a:lnTo>
                  <a:pt x="691388" y="991234"/>
                </a:lnTo>
                <a:close/>
              </a:path>
              <a:path w="1586864" h="2324735">
                <a:moveTo>
                  <a:pt x="626236" y="895476"/>
                </a:moveTo>
                <a:lnTo>
                  <a:pt x="602360" y="911732"/>
                </a:lnTo>
                <a:lnTo>
                  <a:pt x="651128" y="983614"/>
                </a:lnTo>
                <a:lnTo>
                  <a:pt x="675131" y="967358"/>
                </a:lnTo>
                <a:lnTo>
                  <a:pt x="626236" y="895476"/>
                </a:lnTo>
                <a:close/>
              </a:path>
              <a:path w="1586864" h="2324735">
                <a:moveTo>
                  <a:pt x="561213" y="799718"/>
                </a:moveTo>
                <a:lnTo>
                  <a:pt x="537209" y="815974"/>
                </a:lnTo>
                <a:lnTo>
                  <a:pt x="586104" y="887856"/>
                </a:lnTo>
                <a:lnTo>
                  <a:pt x="609980" y="871601"/>
                </a:lnTo>
                <a:lnTo>
                  <a:pt x="561213" y="799718"/>
                </a:lnTo>
                <a:close/>
              </a:path>
              <a:path w="1586864" h="2324735">
                <a:moveTo>
                  <a:pt x="496061" y="703960"/>
                </a:moveTo>
                <a:lnTo>
                  <a:pt x="472058" y="720216"/>
                </a:lnTo>
                <a:lnTo>
                  <a:pt x="520953" y="792098"/>
                </a:lnTo>
                <a:lnTo>
                  <a:pt x="544829" y="775715"/>
                </a:lnTo>
                <a:lnTo>
                  <a:pt x="496061" y="703960"/>
                </a:lnTo>
                <a:close/>
              </a:path>
              <a:path w="1586864" h="2324735">
                <a:moveTo>
                  <a:pt x="430910" y="608202"/>
                </a:moveTo>
                <a:lnTo>
                  <a:pt x="407034" y="624458"/>
                </a:lnTo>
                <a:lnTo>
                  <a:pt x="455802" y="696213"/>
                </a:lnTo>
                <a:lnTo>
                  <a:pt x="479805" y="679957"/>
                </a:lnTo>
                <a:lnTo>
                  <a:pt x="430910" y="608202"/>
                </a:lnTo>
                <a:close/>
              </a:path>
              <a:path w="1586864" h="2324735">
                <a:moveTo>
                  <a:pt x="365759" y="512317"/>
                </a:moveTo>
                <a:lnTo>
                  <a:pt x="341883" y="528573"/>
                </a:lnTo>
                <a:lnTo>
                  <a:pt x="390651" y="600455"/>
                </a:lnTo>
                <a:lnTo>
                  <a:pt x="414654" y="584199"/>
                </a:lnTo>
                <a:lnTo>
                  <a:pt x="365759" y="512317"/>
                </a:lnTo>
                <a:close/>
              </a:path>
              <a:path w="1586864" h="2324735">
                <a:moveTo>
                  <a:pt x="300735" y="416559"/>
                </a:moveTo>
                <a:lnTo>
                  <a:pt x="276732" y="432815"/>
                </a:lnTo>
                <a:lnTo>
                  <a:pt x="325627" y="504697"/>
                </a:lnTo>
                <a:lnTo>
                  <a:pt x="349503" y="488441"/>
                </a:lnTo>
                <a:lnTo>
                  <a:pt x="300735" y="416559"/>
                </a:lnTo>
                <a:close/>
              </a:path>
              <a:path w="1586864" h="2324735">
                <a:moveTo>
                  <a:pt x="235584" y="320801"/>
                </a:moveTo>
                <a:lnTo>
                  <a:pt x="211581" y="337057"/>
                </a:lnTo>
                <a:lnTo>
                  <a:pt x="260476" y="408939"/>
                </a:lnTo>
                <a:lnTo>
                  <a:pt x="284479" y="392683"/>
                </a:lnTo>
                <a:lnTo>
                  <a:pt x="235584" y="320801"/>
                </a:lnTo>
                <a:close/>
              </a:path>
              <a:path w="1586864" h="2324735">
                <a:moveTo>
                  <a:pt x="170433" y="225043"/>
                </a:moveTo>
                <a:lnTo>
                  <a:pt x="146557" y="241300"/>
                </a:lnTo>
                <a:lnTo>
                  <a:pt x="195325" y="313181"/>
                </a:lnTo>
                <a:lnTo>
                  <a:pt x="219328" y="296799"/>
                </a:lnTo>
                <a:lnTo>
                  <a:pt x="170433" y="225043"/>
                </a:lnTo>
                <a:close/>
              </a:path>
              <a:path w="1586864" h="2324735">
                <a:moveTo>
                  <a:pt x="105409" y="129158"/>
                </a:moveTo>
                <a:lnTo>
                  <a:pt x="81406" y="145541"/>
                </a:lnTo>
                <a:lnTo>
                  <a:pt x="130301" y="217296"/>
                </a:lnTo>
                <a:lnTo>
                  <a:pt x="154177" y="201040"/>
                </a:lnTo>
                <a:lnTo>
                  <a:pt x="105409" y="129158"/>
                </a:lnTo>
                <a:close/>
              </a:path>
              <a:path w="1586864" h="2324735">
                <a:moveTo>
                  <a:pt x="60813" y="63653"/>
                </a:moveTo>
                <a:lnTo>
                  <a:pt x="36876" y="79964"/>
                </a:lnTo>
                <a:lnTo>
                  <a:pt x="65150" y="121538"/>
                </a:lnTo>
                <a:lnTo>
                  <a:pt x="89026" y="105282"/>
                </a:lnTo>
                <a:lnTo>
                  <a:pt x="60813" y="63653"/>
                </a:lnTo>
                <a:close/>
              </a:path>
              <a:path w="1586864" h="2324735">
                <a:moveTo>
                  <a:pt x="0" y="0"/>
                </a:moveTo>
                <a:lnTo>
                  <a:pt x="12953" y="96265"/>
                </a:lnTo>
                <a:lnTo>
                  <a:pt x="36876" y="79964"/>
                </a:lnTo>
                <a:lnTo>
                  <a:pt x="28701" y="67944"/>
                </a:lnTo>
                <a:lnTo>
                  <a:pt x="52704" y="51688"/>
                </a:lnTo>
                <a:lnTo>
                  <a:pt x="78372" y="51688"/>
                </a:lnTo>
                <a:lnTo>
                  <a:pt x="84708" y="47370"/>
                </a:lnTo>
                <a:lnTo>
                  <a:pt x="0" y="0"/>
                </a:lnTo>
                <a:close/>
              </a:path>
              <a:path w="1586864" h="2324735">
                <a:moveTo>
                  <a:pt x="52704" y="51688"/>
                </a:moveTo>
                <a:lnTo>
                  <a:pt x="28701" y="67944"/>
                </a:lnTo>
                <a:lnTo>
                  <a:pt x="36876" y="79964"/>
                </a:lnTo>
                <a:lnTo>
                  <a:pt x="60813" y="63653"/>
                </a:lnTo>
                <a:lnTo>
                  <a:pt x="52704" y="51688"/>
                </a:lnTo>
                <a:close/>
              </a:path>
              <a:path w="1586864" h="2324735">
                <a:moveTo>
                  <a:pt x="78372" y="51688"/>
                </a:moveTo>
                <a:lnTo>
                  <a:pt x="52704" y="51688"/>
                </a:lnTo>
                <a:lnTo>
                  <a:pt x="60813" y="63653"/>
                </a:lnTo>
                <a:lnTo>
                  <a:pt x="78372" y="5168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06008" y="3861053"/>
            <a:ext cx="2085339" cy="1767839"/>
          </a:xfrm>
          <a:custGeom>
            <a:avLst/>
            <a:gdLst/>
            <a:ahLst/>
            <a:cxnLst/>
            <a:rect l="l" t="t" r="r" b="b"/>
            <a:pathLst>
              <a:path w="2085340" h="1767839">
                <a:moveTo>
                  <a:pt x="66293" y="1689100"/>
                </a:moveTo>
                <a:lnTo>
                  <a:pt x="0" y="1745183"/>
                </a:lnTo>
                <a:lnTo>
                  <a:pt x="18795" y="1767281"/>
                </a:lnTo>
                <a:lnTo>
                  <a:pt x="85089" y="1711198"/>
                </a:lnTo>
                <a:lnTo>
                  <a:pt x="66293" y="1689100"/>
                </a:lnTo>
                <a:close/>
              </a:path>
              <a:path w="2085340" h="1767839">
                <a:moveTo>
                  <a:pt x="154812" y="1614297"/>
                </a:moveTo>
                <a:lnTo>
                  <a:pt x="88518" y="1670304"/>
                </a:lnTo>
                <a:lnTo>
                  <a:pt x="107187" y="1692529"/>
                </a:lnTo>
                <a:lnTo>
                  <a:pt x="173481" y="1636395"/>
                </a:lnTo>
                <a:lnTo>
                  <a:pt x="154812" y="1614297"/>
                </a:lnTo>
                <a:close/>
              </a:path>
              <a:path w="2085340" h="1767839">
                <a:moveTo>
                  <a:pt x="243204" y="1539494"/>
                </a:moveTo>
                <a:lnTo>
                  <a:pt x="176911" y="1595501"/>
                </a:lnTo>
                <a:lnTo>
                  <a:pt x="195579" y="1617599"/>
                </a:lnTo>
                <a:lnTo>
                  <a:pt x="261874" y="1561592"/>
                </a:lnTo>
                <a:lnTo>
                  <a:pt x="243204" y="1539494"/>
                </a:lnTo>
                <a:close/>
              </a:path>
              <a:path w="2085340" h="1767839">
                <a:moveTo>
                  <a:pt x="331596" y="1464564"/>
                </a:moveTo>
                <a:lnTo>
                  <a:pt x="265302" y="1520698"/>
                </a:lnTo>
                <a:lnTo>
                  <a:pt x="283971" y="1542796"/>
                </a:lnTo>
                <a:lnTo>
                  <a:pt x="350265" y="1486662"/>
                </a:lnTo>
                <a:lnTo>
                  <a:pt x="331596" y="1464564"/>
                </a:lnTo>
                <a:close/>
              </a:path>
              <a:path w="2085340" h="1767839">
                <a:moveTo>
                  <a:pt x="419988" y="1389761"/>
                </a:moveTo>
                <a:lnTo>
                  <a:pt x="353694" y="1445895"/>
                </a:lnTo>
                <a:lnTo>
                  <a:pt x="372363" y="1467993"/>
                </a:lnTo>
                <a:lnTo>
                  <a:pt x="438784" y="1411859"/>
                </a:lnTo>
                <a:lnTo>
                  <a:pt x="419988" y="1389761"/>
                </a:lnTo>
                <a:close/>
              </a:path>
              <a:path w="2085340" h="1767839">
                <a:moveTo>
                  <a:pt x="508507" y="1314958"/>
                </a:moveTo>
                <a:lnTo>
                  <a:pt x="442087" y="1371092"/>
                </a:lnTo>
                <a:lnTo>
                  <a:pt x="460882" y="1393190"/>
                </a:lnTo>
                <a:lnTo>
                  <a:pt x="527176" y="1337056"/>
                </a:lnTo>
                <a:lnTo>
                  <a:pt x="508507" y="1314958"/>
                </a:lnTo>
                <a:close/>
              </a:path>
              <a:path w="2085340" h="1767839">
                <a:moveTo>
                  <a:pt x="596899" y="1240155"/>
                </a:moveTo>
                <a:lnTo>
                  <a:pt x="530605" y="1296289"/>
                </a:lnTo>
                <a:lnTo>
                  <a:pt x="549275" y="1318387"/>
                </a:lnTo>
                <a:lnTo>
                  <a:pt x="615568" y="1262253"/>
                </a:lnTo>
                <a:lnTo>
                  <a:pt x="596899" y="1240155"/>
                </a:lnTo>
                <a:close/>
              </a:path>
              <a:path w="2085340" h="1767839">
                <a:moveTo>
                  <a:pt x="685291" y="1165352"/>
                </a:moveTo>
                <a:lnTo>
                  <a:pt x="618997" y="1221486"/>
                </a:lnTo>
                <a:lnTo>
                  <a:pt x="637666" y="1243584"/>
                </a:lnTo>
                <a:lnTo>
                  <a:pt x="703961" y="1187450"/>
                </a:lnTo>
                <a:lnTo>
                  <a:pt x="685291" y="1165352"/>
                </a:lnTo>
                <a:close/>
              </a:path>
              <a:path w="2085340" h="1767839">
                <a:moveTo>
                  <a:pt x="773684" y="1090549"/>
                </a:moveTo>
                <a:lnTo>
                  <a:pt x="707389" y="1146683"/>
                </a:lnTo>
                <a:lnTo>
                  <a:pt x="726059" y="1168781"/>
                </a:lnTo>
                <a:lnTo>
                  <a:pt x="792352" y="1112647"/>
                </a:lnTo>
                <a:lnTo>
                  <a:pt x="773684" y="1090549"/>
                </a:lnTo>
                <a:close/>
              </a:path>
              <a:path w="2085340" h="1767839">
                <a:moveTo>
                  <a:pt x="862075" y="1015746"/>
                </a:moveTo>
                <a:lnTo>
                  <a:pt x="795782" y="1071880"/>
                </a:lnTo>
                <a:lnTo>
                  <a:pt x="814450" y="1093978"/>
                </a:lnTo>
                <a:lnTo>
                  <a:pt x="880871" y="1037844"/>
                </a:lnTo>
                <a:lnTo>
                  <a:pt x="862075" y="1015746"/>
                </a:lnTo>
                <a:close/>
              </a:path>
              <a:path w="2085340" h="1767839">
                <a:moveTo>
                  <a:pt x="950594" y="940943"/>
                </a:moveTo>
                <a:lnTo>
                  <a:pt x="884173" y="997077"/>
                </a:lnTo>
                <a:lnTo>
                  <a:pt x="902969" y="1019175"/>
                </a:lnTo>
                <a:lnTo>
                  <a:pt x="969263" y="963041"/>
                </a:lnTo>
                <a:lnTo>
                  <a:pt x="950594" y="940943"/>
                </a:lnTo>
                <a:close/>
              </a:path>
              <a:path w="2085340" h="1767839">
                <a:moveTo>
                  <a:pt x="1038987" y="866140"/>
                </a:moveTo>
                <a:lnTo>
                  <a:pt x="972692" y="922147"/>
                </a:lnTo>
                <a:lnTo>
                  <a:pt x="991362" y="944372"/>
                </a:lnTo>
                <a:lnTo>
                  <a:pt x="1057656" y="888238"/>
                </a:lnTo>
                <a:lnTo>
                  <a:pt x="1038987" y="866140"/>
                </a:lnTo>
                <a:close/>
              </a:path>
              <a:path w="2085340" h="1767839">
                <a:moveTo>
                  <a:pt x="1127378" y="791337"/>
                </a:moveTo>
                <a:lnTo>
                  <a:pt x="1061085" y="847344"/>
                </a:lnTo>
                <a:lnTo>
                  <a:pt x="1079753" y="869442"/>
                </a:lnTo>
                <a:lnTo>
                  <a:pt x="1146047" y="813435"/>
                </a:lnTo>
                <a:lnTo>
                  <a:pt x="1127378" y="791337"/>
                </a:lnTo>
                <a:close/>
              </a:path>
              <a:path w="2085340" h="1767839">
                <a:moveTo>
                  <a:pt x="1215770" y="716407"/>
                </a:moveTo>
                <a:lnTo>
                  <a:pt x="1149476" y="772541"/>
                </a:lnTo>
                <a:lnTo>
                  <a:pt x="1168145" y="794639"/>
                </a:lnTo>
                <a:lnTo>
                  <a:pt x="1234439" y="738505"/>
                </a:lnTo>
                <a:lnTo>
                  <a:pt x="1215770" y="716407"/>
                </a:lnTo>
                <a:close/>
              </a:path>
              <a:path w="2085340" h="1767839">
                <a:moveTo>
                  <a:pt x="1304163" y="641604"/>
                </a:moveTo>
                <a:lnTo>
                  <a:pt x="1237868" y="697738"/>
                </a:lnTo>
                <a:lnTo>
                  <a:pt x="1256664" y="719836"/>
                </a:lnTo>
                <a:lnTo>
                  <a:pt x="1322959" y="663702"/>
                </a:lnTo>
                <a:lnTo>
                  <a:pt x="1304163" y="641604"/>
                </a:lnTo>
                <a:close/>
              </a:path>
              <a:path w="2085340" h="1767839">
                <a:moveTo>
                  <a:pt x="1392682" y="566801"/>
                </a:moveTo>
                <a:lnTo>
                  <a:pt x="1326261" y="622935"/>
                </a:lnTo>
                <a:lnTo>
                  <a:pt x="1345057" y="645033"/>
                </a:lnTo>
                <a:lnTo>
                  <a:pt x="1411350" y="588899"/>
                </a:lnTo>
                <a:lnTo>
                  <a:pt x="1392682" y="566801"/>
                </a:lnTo>
                <a:close/>
              </a:path>
              <a:path w="2085340" h="1767839">
                <a:moveTo>
                  <a:pt x="1481073" y="491998"/>
                </a:moveTo>
                <a:lnTo>
                  <a:pt x="1414780" y="548132"/>
                </a:lnTo>
                <a:lnTo>
                  <a:pt x="1433448" y="570230"/>
                </a:lnTo>
                <a:lnTo>
                  <a:pt x="1499742" y="514096"/>
                </a:lnTo>
                <a:lnTo>
                  <a:pt x="1481073" y="491998"/>
                </a:lnTo>
                <a:close/>
              </a:path>
              <a:path w="2085340" h="1767839">
                <a:moveTo>
                  <a:pt x="1569465" y="417195"/>
                </a:moveTo>
                <a:lnTo>
                  <a:pt x="1503171" y="473329"/>
                </a:lnTo>
                <a:lnTo>
                  <a:pt x="1521840" y="495427"/>
                </a:lnTo>
                <a:lnTo>
                  <a:pt x="1588135" y="439293"/>
                </a:lnTo>
                <a:lnTo>
                  <a:pt x="1569465" y="417195"/>
                </a:lnTo>
                <a:close/>
              </a:path>
              <a:path w="2085340" h="1767839">
                <a:moveTo>
                  <a:pt x="1657858" y="342392"/>
                </a:moveTo>
                <a:lnTo>
                  <a:pt x="1591564" y="398526"/>
                </a:lnTo>
                <a:lnTo>
                  <a:pt x="1610233" y="420624"/>
                </a:lnTo>
                <a:lnTo>
                  <a:pt x="1676653" y="364490"/>
                </a:lnTo>
                <a:lnTo>
                  <a:pt x="1657858" y="342392"/>
                </a:lnTo>
                <a:close/>
              </a:path>
              <a:path w="2085340" h="1767839">
                <a:moveTo>
                  <a:pt x="1746249" y="267589"/>
                </a:moveTo>
                <a:lnTo>
                  <a:pt x="1679956" y="323723"/>
                </a:lnTo>
                <a:lnTo>
                  <a:pt x="1698751" y="345821"/>
                </a:lnTo>
                <a:lnTo>
                  <a:pt x="1765045" y="289687"/>
                </a:lnTo>
                <a:lnTo>
                  <a:pt x="1746249" y="267589"/>
                </a:lnTo>
                <a:close/>
              </a:path>
              <a:path w="2085340" h="1767839">
                <a:moveTo>
                  <a:pt x="1834768" y="192786"/>
                </a:moveTo>
                <a:lnTo>
                  <a:pt x="1768347" y="248920"/>
                </a:lnTo>
                <a:lnTo>
                  <a:pt x="1787143" y="271018"/>
                </a:lnTo>
                <a:lnTo>
                  <a:pt x="1853438" y="214884"/>
                </a:lnTo>
                <a:lnTo>
                  <a:pt x="1834768" y="192786"/>
                </a:lnTo>
                <a:close/>
              </a:path>
              <a:path w="2085340" h="1767839">
                <a:moveTo>
                  <a:pt x="1923161" y="117983"/>
                </a:moveTo>
                <a:lnTo>
                  <a:pt x="1856866" y="173990"/>
                </a:lnTo>
                <a:lnTo>
                  <a:pt x="1875536" y="196215"/>
                </a:lnTo>
                <a:lnTo>
                  <a:pt x="1941830" y="140081"/>
                </a:lnTo>
                <a:lnTo>
                  <a:pt x="1923161" y="117983"/>
                </a:lnTo>
                <a:close/>
              </a:path>
              <a:path w="2085340" h="1767839">
                <a:moveTo>
                  <a:pt x="2009304" y="45079"/>
                </a:moveTo>
                <a:lnTo>
                  <a:pt x="1945259" y="99187"/>
                </a:lnTo>
                <a:lnTo>
                  <a:pt x="1963927" y="121285"/>
                </a:lnTo>
                <a:lnTo>
                  <a:pt x="2027998" y="67156"/>
                </a:lnTo>
                <a:lnTo>
                  <a:pt x="2009304" y="45079"/>
                </a:lnTo>
                <a:close/>
              </a:path>
              <a:path w="2085340" h="1767839">
                <a:moveTo>
                  <a:pt x="2066470" y="43180"/>
                </a:moveTo>
                <a:lnTo>
                  <a:pt x="2011552" y="43180"/>
                </a:lnTo>
                <a:lnTo>
                  <a:pt x="2030221" y="65278"/>
                </a:lnTo>
                <a:lnTo>
                  <a:pt x="2027998" y="67156"/>
                </a:lnTo>
                <a:lnTo>
                  <a:pt x="2046732" y="89281"/>
                </a:lnTo>
                <a:lnTo>
                  <a:pt x="2066470" y="43180"/>
                </a:lnTo>
                <a:close/>
              </a:path>
              <a:path w="2085340" h="1767839">
                <a:moveTo>
                  <a:pt x="2011552" y="43180"/>
                </a:moveTo>
                <a:lnTo>
                  <a:pt x="2009304" y="45079"/>
                </a:lnTo>
                <a:lnTo>
                  <a:pt x="2027998" y="67156"/>
                </a:lnTo>
                <a:lnTo>
                  <a:pt x="2030221" y="65278"/>
                </a:lnTo>
                <a:lnTo>
                  <a:pt x="2011552" y="43180"/>
                </a:lnTo>
                <a:close/>
              </a:path>
              <a:path w="2085340" h="1767839">
                <a:moveTo>
                  <a:pt x="2084959" y="0"/>
                </a:moveTo>
                <a:lnTo>
                  <a:pt x="1990597" y="22987"/>
                </a:lnTo>
                <a:lnTo>
                  <a:pt x="2009304" y="45079"/>
                </a:lnTo>
                <a:lnTo>
                  <a:pt x="2011552" y="43180"/>
                </a:lnTo>
                <a:lnTo>
                  <a:pt x="2066470" y="43180"/>
                </a:lnTo>
                <a:lnTo>
                  <a:pt x="20849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950333" y="4520946"/>
            <a:ext cx="499109" cy="1103630"/>
          </a:xfrm>
          <a:custGeom>
            <a:avLst/>
            <a:gdLst/>
            <a:ahLst/>
            <a:cxnLst/>
            <a:rect l="l" t="t" r="r" b="b"/>
            <a:pathLst>
              <a:path w="499110" h="1103629">
                <a:moveTo>
                  <a:pt x="463803" y="1011935"/>
                </a:moveTo>
                <a:lnTo>
                  <a:pt x="437261" y="1023492"/>
                </a:lnTo>
                <a:lnTo>
                  <a:pt x="472058" y="1103083"/>
                </a:lnTo>
                <a:lnTo>
                  <a:pt x="498601" y="1091476"/>
                </a:lnTo>
                <a:lnTo>
                  <a:pt x="463803" y="1011935"/>
                </a:lnTo>
                <a:close/>
              </a:path>
              <a:path w="499110" h="1103629">
                <a:moveTo>
                  <a:pt x="417321" y="905763"/>
                </a:moveTo>
                <a:lnTo>
                  <a:pt x="390778" y="917447"/>
                </a:lnTo>
                <a:lnTo>
                  <a:pt x="425703" y="996949"/>
                </a:lnTo>
                <a:lnTo>
                  <a:pt x="452246" y="985392"/>
                </a:lnTo>
                <a:lnTo>
                  <a:pt x="417321" y="905763"/>
                </a:lnTo>
                <a:close/>
              </a:path>
              <a:path w="499110" h="1103629">
                <a:moveTo>
                  <a:pt x="370839" y="799718"/>
                </a:moveTo>
                <a:lnTo>
                  <a:pt x="344424" y="811275"/>
                </a:lnTo>
                <a:lnTo>
                  <a:pt x="379221" y="890904"/>
                </a:lnTo>
                <a:lnTo>
                  <a:pt x="405764" y="879220"/>
                </a:lnTo>
                <a:lnTo>
                  <a:pt x="370839" y="799718"/>
                </a:lnTo>
                <a:close/>
              </a:path>
              <a:path w="499110" h="1103629">
                <a:moveTo>
                  <a:pt x="324484" y="693546"/>
                </a:moveTo>
                <a:lnTo>
                  <a:pt x="297941" y="705230"/>
                </a:lnTo>
                <a:lnTo>
                  <a:pt x="332739" y="784732"/>
                </a:lnTo>
                <a:lnTo>
                  <a:pt x="359282" y="773175"/>
                </a:lnTo>
                <a:lnTo>
                  <a:pt x="324484" y="693546"/>
                </a:lnTo>
                <a:close/>
              </a:path>
              <a:path w="499110" h="1103629">
                <a:moveTo>
                  <a:pt x="278002" y="587501"/>
                </a:moveTo>
                <a:lnTo>
                  <a:pt x="251459" y="599058"/>
                </a:lnTo>
                <a:lnTo>
                  <a:pt x="286257" y="678687"/>
                </a:lnTo>
                <a:lnTo>
                  <a:pt x="312800" y="667130"/>
                </a:lnTo>
                <a:lnTo>
                  <a:pt x="278002" y="587501"/>
                </a:lnTo>
                <a:close/>
              </a:path>
              <a:path w="499110" h="1103629">
                <a:moveTo>
                  <a:pt x="231520" y="481456"/>
                </a:moveTo>
                <a:lnTo>
                  <a:pt x="204977" y="493013"/>
                </a:lnTo>
                <a:lnTo>
                  <a:pt x="239902" y="572642"/>
                </a:lnTo>
                <a:lnTo>
                  <a:pt x="266318" y="560958"/>
                </a:lnTo>
                <a:lnTo>
                  <a:pt x="231520" y="481456"/>
                </a:lnTo>
                <a:close/>
              </a:path>
              <a:path w="499110" h="1103629">
                <a:moveTo>
                  <a:pt x="185038" y="375284"/>
                </a:moveTo>
                <a:lnTo>
                  <a:pt x="158495" y="386968"/>
                </a:lnTo>
                <a:lnTo>
                  <a:pt x="193420" y="466470"/>
                </a:lnTo>
                <a:lnTo>
                  <a:pt x="219963" y="454913"/>
                </a:lnTo>
                <a:lnTo>
                  <a:pt x="185038" y="375284"/>
                </a:lnTo>
                <a:close/>
              </a:path>
              <a:path w="499110" h="1103629">
                <a:moveTo>
                  <a:pt x="138683" y="269239"/>
                </a:moveTo>
                <a:lnTo>
                  <a:pt x="112140" y="280796"/>
                </a:lnTo>
                <a:lnTo>
                  <a:pt x="146938" y="360425"/>
                </a:lnTo>
                <a:lnTo>
                  <a:pt x="173481" y="348741"/>
                </a:lnTo>
                <a:lnTo>
                  <a:pt x="138683" y="269239"/>
                </a:lnTo>
                <a:close/>
              </a:path>
              <a:path w="499110" h="1103629">
                <a:moveTo>
                  <a:pt x="92201" y="163067"/>
                </a:moveTo>
                <a:lnTo>
                  <a:pt x="65658" y="174751"/>
                </a:lnTo>
                <a:lnTo>
                  <a:pt x="100456" y="254253"/>
                </a:lnTo>
                <a:lnTo>
                  <a:pt x="127000" y="242696"/>
                </a:lnTo>
                <a:lnTo>
                  <a:pt x="92201" y="163067"/>
                </a:lnTo>
                <a:close/>
              </a:path>
              <a:path w="499110" h="1103629">
                <a:moveTo>
                  <a:pt x="53062" y="73754"/>
                </a:moveTo>
                <a:lnTo>
                  <a:pt x="26504" y="85403"/>
                </a:lnTo>
                <a:lnTo>
                  <a:pt x="53975" y="148208"/>
                </a:lnTo>
                <a:lnTo>
                  <a:pt x="80517" y="136524"/>
                </a:lnTo>
                <a:lnTo>
                  <a:pt x="53062" y="73754"/>
                </a:lnTo>
                <a:close/>
              </a:path>
              <a:path w="499110" h="1103629">
                <a:moveTo>
                  <a:pt x="4952" y="0"/>
                </a:moveTo>
                <a:lnTo>
                  <a:pt x="0" y="97027"/>
                </a:lnTo>
                <a:lnTo>
                  <a:pt x="26504" y="85403"/>
                </a:lnTo>
                <a:lnTo>
                  <a:pt x="20700" y="72135"/>
                </a:lnTo>
                <a:lnTo>
                  <a:pt x="47243" y="60451"/>
                </a:lnTo>
                <a:lnTo>
                  <a:pt x="77643" y="60451"/>
                </a:lnTo>
                <a:lnTo>
                  <a:pt x="4952" y="0"/>
                </a:lnTo>
                <a:close/>
              </a:path>
              <a:path w="499110" h="1103629">
                <a:moveTo>
                  <a:pt x="47243" y="60451"/>
                </a:moveTo>
                <a:lnTo>
                  <a:pt x="20700" y="72135"/>
                </a:lnTo>
                <a:lnTo>
                  <a:pt x="26504" y="85403"/>
                </a:lnTo>
                <a:lnTo>
                  <a:pt x="53062" y="73754"/>
                </a:lnTo>
                <a:lnTo>
                  <a:pt x="47243" y="60451"/>
                </a:lnTo>
                <a:close/>
              </a:path>
              <a:path w="499110" h="1103629">
                <a:moveTo>
                  <a:pt x="77643" y="60451"/>
                </a:moveTo>
                <a:lnTo>
                  <a:pt x="47243" y="60451"/>
                </a:lnTo>
                <a:lnTo>
                  <a:pt x="53062" y="73754"/>
                </a:lnTo>
                <a:lnTo>
                  <a:pt x="79628" y="62102"/>
                </a:lnTo>
                <a:lnTo>
                  <a:pt x="77643" y="60451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49086" y="4464558"/>
            <a:ext cx="817880" cy="1162685"/>
          </a:xfrm>
          <a:custGeom>
            <a:avLst/>
            <a:gdLst/>
            <a:ahLst/>
            <a:cxnLst/>
            <a:rect l="l" t="t" r="r" b="b"/>
            <a:pathLst>
              <a:path w="817879" h="1162685">
                <a:moveTo>
                  <a:pt x="49657" y="1074420"/>
                </a:moveTo>
                <a:lnTo>
                  <a:pt x="0" y="1145603"/>
                </a:lnTo>
                <a:lnTo>
                  <a:pt x="23622" y="1162177"/>
                </a:lnTo>
                <a:lnTo>
                  <a:pt x="73405" y="1090930"/>
                </a:lnTo>
                <a:lnTo>
                  <a:pt x="49657" y="1074420"/>
                </a:lnTo>
                <a:close/>
              </a:path>
              <a:path w="817879" h="1162685">
                <a:moveTo>
                  <a:pt x="115950" y="979424"/>
                </a:moveTo>
                <a:lnTo>
                  <a:pt x="66293" y="1050671"/>
                </a:lnTo>
                <a:lnTo>
                  <a:pt x="90042" y="1067181"/>
                </a:lnTo>
                <a:lnTo>
                  <a:pt x="139700" y="995934"/>
                </a:lnTo>
                <a:lnTo>
                  <a:pt x="115950" y="979424"/>
                </a:lnTo>
                <a:close/>
              </a:path>
              <a:path w="817879" h="1162685">
                <a:moveTo>
                  <a:pt x="182245" y="884428"/>
                </a:moveTo>
                <a:lnTo>
                  <a:pt x="132587" y="955675"/>
                </a:lnTo>
                <a:lnTo>
                  <a:pt x="156337" y="972185"/>
                </a:lnTo>
                <a:lnTo>
                  <a:pt x="205993" y="901065"/>
                </a:lnTo>
                <a:lnTo>
                  <a:pt x="182245" y="884428"/>
                </a:lnTo>
                <a:close/>
              </a:path>
              <a:path w="817879" h="1162685">
                <a:moveTo>
                  <a:pt x="248538" y="789432"/>
                </a:moveTo>
                <a:lnTo>
                  <a:pt x="198882" y="860679"/>
                </a:lnTo>
                <a:lnTo>
                  <a:pt x="222630" y="877316"/>
                </a:lnTo>
                <a:lnTo>
                  <a:pt x="272288" y="806069"/>
                </a:lnTo>
                <a:lnTo>
                  <a:pt x="248538" y="789432"/>
                </a:lnTo>
                <a:close/>
              </a:path>
              <a:path w="817879" h="1162685">
                <a:moveTo>
                  <a:pt x="314833" y="694436"/>
                </a:moveTo>
                <a:lnTo>
                  <a:pt x="265175" y="765683"/>
                </a:lnTo>
                <a:lnTo>
                  <a:pt x="288925" y="782320"/>
                </a:lnTo>
                <a:lnTo>
                  <a:pt x="338582" y="711073"/>
                </a:lnTo>
                <a:lnTo>
                  <a:pt x="314833" y="694436"/>
                </a:lnTo>
                <a:close/>
              </a:path>
              <a:path w="817879" h="1162685">
                <a:moveTo>
                  <a:pt x="381126" y="599567"/>
                </a:moveTo>
                <a:lnTo>
                  <a:pt x="331470" y="670687"/>
                </a:lnTo>
                <a:lnTo>
                  <a:pt x="355218" y="687324"/>
                </a:lnTo>
                <a:lnTo>
                  <a:pt x="404875" y="616077"/>
                </a:lnTo>
                <a:lnTo>
                  <a:pt x="381126" y="599567"/>
                </a:lnTo>
                <a:close/>
              </a:path>
              <a:path w="817879" h="1162685">
                <a:moveTo>
                  <a:pt x="447421" y="504571"/>
                </a:moveTo>
                <a:lnTo>
                  <a:pt x="397763" y="575818"/>
                </a:lnTo>
                <a:lnTo>
                  <a:pt x="421513" y="592328"/>
                </a:lnTo>
                <a:lnTo>
                  <a:pt x="471170" y="521081"/>
                </a:lnTo>
                <a:lnTo>
                  <a:pt x="447421" y="504571"/>
                </a:lnTo>
                <a:close/>
              </a:path>
              <a:path w="817879" h="1162685">
                <a:moveTo>
                  <a:pt x="513714" y="409575"/>
                </a:moveTo>
                <a:lnTo>
                  <a:pt x="464058" y="480822"/>
                </a:lnTo>
                <a:lnTo>
                  <a:pt x="487807" y="497332"/>
                </a:lnTo>
                <a:lnTo>
                  <a:pt x="537463" y="426212"/>
                </a:lnTo>
                <a:lnTo>
                  <a:pt x="513714" y="409575"/>
                </a:lnTo>
                <a:close/>
              </a:path>
              <a:path w="817879" h="1162685">
                <a:moveTo>
                  <a:pt x="580009" y="314579"/>
                </a:moveTo>
                <a:lnTo>
                  <a:pt x="530351" y="385826"/>
                </a:lnTo>
                <a:lnTo>
                  <a:pt x="554101" y="402463"/>
                </a:lnTo>
                <a:lnTo>
                  <a:pt x="603758" y="331216"/>
                </a:lnTo>
                <a:lnTo>
                  <a:pt x="580009" y="314579"/>
                </a:lnTo>
                <a:close/>
              </a:path>
              <a:path w="817879" h="1162685">
                <a:moveTo>
                  <a:pt x="646429" y="219583"/>
                </a:moveTo>
                <a:lnTo>
                  <a:pt x="596646" y="290830"/>
                </a:lnTo>
                <a:lnTo>
                  <a:pt x="620395" y="307467"/>
                </a:lnTo>
                <a:lnTo>
                  <a:pt x="670051" y="236220"/>
                </a:lnTo>
                <a:lnTo>
                  <a:pt x="646429" y="219583"/>
                </a:lnTo>
                <a:close/>
              </a:path>
              <a:path w="817879" h="1162685">
                <a:moveTo>
                  <a:pt x="712724" y="124714"/>
                </a:moveTo>
                <a:lnTo>
                  <a:pt x="662939" y="195834"/>
                </a:lnTo>
                <a:lnTo>
                  <a:pt x="686688" y="212471"/>
                </a:lnTo>
                <a:lnTo>
                  <a:pt x="736473" y="141224"/>
                </a:lnTo>
                <a:lnTo>
                  <a:pt x="712724" y="124714"/>
                </a:lnTo>
                <a:close/>
              </a:path>
              <a:path w="817879" h="1162685">
                <a:moveTo>
                  <a:pt x="755750" y="62931"/>
                </a:moveTo>
                <a:lnTo>
                  <a:pt x="729234" y="100965"/>
                </a:lnTo>
                <a:lnTo>
                  <a:pt x="752983" y="117475"/>
                </a:lnTo>
                <a:lnTo>
                  <a:pt x="779505" y="79530"/>
                </a:lnTo>
                <a:lnTo>
                  <a:pt x="755750" y="62931"/>
                </a:lnTo>
                <a:close/>
              </a:path>
              <a:path w="817879" h="1162685">
                <a:moveTo>
                  <a:pt x="809885" y="51054"/>
                </a:moveTo>
                <a:lnTo>
                  <a:pt x="764032" y="51054"/>
                </a:lnTo>
                <a:lnTo>
                  <a:pt x="787780" y="67691"/>
                </a:lnTo>
                <a:lnTo>
                  <a:pt x="779505" y="79530"/>
                </a:lnTo>
                <a:lnTo>
                  <a:pt x="803275" y="96139"/>
                </a:lnTo>
                <a:lnTo>
                  <a:pt x="809885" y="51054"/>
                </a:lnTo>
                <a:close/>
              </a:path>
              <a:path w="817879" h="1162685">
                <a:moveTo>
                  <a:pt x="764032" y="51054"/>
                </a:moveTo>
                <a:lnTo>
                  <a:pt x="755750" y="62931"/>
                </a:lnTo>
                <a:lnTo>
                  <a:pt x="779505" y="79530"/>
                </a:lnTo>
                <a:lnTo>
                  <a:pt x="787780" y="67691"/>
                </a:lnTo>
                <a:lnTo>
                  <a:pt x="764032" y="51054"/>
                </a:lnTo>
                <a:close/>
              </a:path>
              <a:path w="817879" h="1162685">
                <a:moveTo>
                  <a:pt x="817372" y="0"/>
                </a:moveTo>
                <a:lnTo>
                  <a:pt x="732027" y="46355"/>
                </a:lnTo>
                <a:lnTo>
                  <a:pt x="755750" y="62931"/>
                </a:lnTo>
                <a:lnTo>
                  <a:pt x="764032" y="51054"/>
                </a:lnTo>
                <a:lnTo>
                  <a:pt x="809885" y="51054"/>
                </a:lnTo>
                <a:lnTo>
                  <a:pt x="81737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79130" y="1083748"/>
            <a:ext cx="2547205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denotes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response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of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system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when the controller decides the inputs to apply to the plant model. </a:t>
            </a:r>
            <a:endParaRPr lang="ja-JP" altLang="en-US" sz="1600" dirty="0"/>
          </a:p>
        </p:txBody>
      </p:sp>
      <p:sp>
        <p:nvSpPr>
          <p:cNvPr id="57" name="正方形/長方形 56"/>
          <p:cNvSpPr/>
          <p:nvPr/>
        </p:nvSpPr>
        <p:spPr>
          <a:xfrm>
            <a:off x="2702687" y="1076193"/>
            <a:ext cx="146486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the </a:t>
            </a:r>
            <a:r>
              <a:rPr lang="en-US" altLang="ja-JP" sz="1600" dirty="0"/>
              <a:t>time it takes to reach </a:t>
            </a:r>
            <a:r>
              <a:rPr lang="en-US" altLang="ja-JP" sz="1600" dirty="0">
                <a:solidFill>
                  <a:srgbClr val="FF0000"/>
                </a:solidFill>
              </a:rPr>
              <a:t>90%</a:t>
            </a:r>
            <a:r>
              <a:rPr lang="en-US" altLang="ja-JP" sz="1600" dirty="0"/>
              <a:t> of the </a:t>
            </a:r>
            <a:r>
              <a:rPr lang="en-US" altLang="ja-JP" sz="1600" dirty="0">
                <a:solidFill>
                  <a:srgbClr val="FF0000"/>
                </a:solidFill>
              </a:rPr>
              <a:t>reference</a:t>
            </a:r>
            <a:r>
              <a:rPr lang="en-US" altLang="ja-JP" sz="1600" dirty="0"/>
              <a:t> value </a:t>
            </a:r>
            <a:endParaRPr lang="ja-JP" altLang="en-US" sz="1600" dirty="0"/>
          </a:p>
        </p:txBody>
      </p:sp>
      <p:sp>
        <p:nvSpPr>
          <p:cNvPr id="58" name="正方形/長方形 57"/>
          <p:cNvSpPr/>
          <p:nvPr/>
        </p:nvSpPr>
        <p:spPr>
          <a:xfrm>
            <a:off x="4469003" y="1068754"/>
            <a:ext cx="1559305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maximum percentage the output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exceeds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this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endParaRPr lang="ja-JP" altLang="en-US" sz="16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160222" y="1064866"/>
            <a:ext cx="159266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time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settle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within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5%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of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reference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797574" y="1083748"/>
            <a:ext cx="1878176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error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between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output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at </a:t>
            </a: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steady-state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.</a:t>
            </a:r>
            <a:endParaRPr lang="ja-JP" altLang="en-US" sz="1600" dirty="0"/>
          </a:p>
        </p:txBody>
      </p:sp>
      <p:sp>
        <p:nvSpPr>
          <p:cNvPr id="61" name="正方形/長方形 60"/>
          <p:cNvSpPr/>
          <p:nvPr/>
        </p:nvSpPr>
        <p:spPr>
          <a:xfrm>
            <a:off x="7080682" y="5014739"/>
            <a:ext cx="4810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この</a:t>
            </a:r>
            <a:r>
              <a:rPr lang="en-US" altLang="ja-JP" dirty="0"/>
              <a:t>table</a:t>
            </a:r>
            <a:r>
              <a:rPr lang="ja-JP" altLang="en-US" dirty="0"/>
              <a:t>についての解説：下記のページは講師の解説より良い </a:t>
            </a:r>
            <a:endParaRPr lang="en-US" altLang="ja-JP" dirty="0" smtClean="0">
              <a:hlinkClick r:id="rId20"/>
            </a:endParaRPr>
          </a:p>
          <a:p>
            <a:r>
              <a:rPr lang="ja-JP" altLang="en-US" dirty="0" smtClean="0">
                <a:hlinkClick r:id="rId20"/>
              </a:rPr>
              <a:t>http</a:t>
            </a:r>
            <a:r>
              <a:rPr lang="ja-JP" altLang="en-US" dirty="0">
                <a:hlinkClick r:id="rId20"/>
              </a:rPr>
              <a:t>://ctms.engin.umich.edu/CTMS/index.php?example=Introduction&amp;section=</a:t>
            </a:r>
            <a:r>
              <a:rPr lang="ja-JP" altLang="en-US" dirty="0" smtClean="0">
                <a:hlinkClick r:id="rId20"/>
              </a:rPr>
              <a:t>ControlPID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553967" y="2453674"/>
            <a:ext cx="105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行き過ぎ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17647" y="2425590"/>
            <a:ext cx="176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立ち上がり</a:t>
            </a:r>
            <a:r>
              <a:rPr lang="ja-JP" altLang="en-US" dirty="0"/>
              <a:t>時間</a:t>
            </a:r>
            <a:endParaRPr kumimoji="1" lang="ja-JP" altLang="en-US" dirty="0"/>
          </a:p>
        </p:txBody>
      </p: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7066851" y="93421"/>
            <a:ext cx="350753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入力信号がシステムに入った後,出力信号が安定状態値を中心とした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5%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範囲の中に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おさまる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までに要する時間 </a:t>
            </a:r>
          </a:p>
        </p:txBody>
      </p:sp>
      <p:cxnSp>
        <p:nvCxnSpPr>
          <p:cNvPr id="67" name="直線矢印コネクタ 66"/>
          <p:cNvCxnSpPr>
            <a:stCxn id="59" idx="0"/>
            <a:endCxn id="65" idx="2"/>
          </p:cNvCxnSpPr>
          <p:nvPr/>
        </p:nvCxnSpPr>
        <p:spPr>
          <a:xfrm flipV="1">
            <a:off x="6956556" y="924419"/>
            <a:ext cx="1864062" cy="140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8376727" y="2407832"/>
            <a:ext cx="129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定常偏差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66080" y="2400037"/>
            <a:ext cx="176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落ち着き時間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/>
              <p:cNvSpPr/>
              <p:nvPr/>
            </p:nvSpPr>
            <p:spPr>
              <a:xfrm>
                <a:off x="528474" y="4584235"/>
                <a:ext cx="237450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ja-JP" dirty="0" smtClean="0">
                    <a:solidFill>
                      <a:srgbClr val="000000"/>
                    </a:solidFill>
                    <a:latin typeface="QUNRUX+HelveticaNeue"/>
                  </a:rPr>
                  <a:t> tends </a:t>
                </a:r>
                <a:r>
                  <a:rPr lang="en-US" altLang="ja-JP" dirty="0">
                    <a:solidFill>
                      <a:srgbClr val="000000"/>
                    </a:solidFill>
                    <a:latin typeface="QUNRUX+HelveticaNeue"/>
                  </a:rPr>
                  <a:t>to add 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QUNRUX+HelveticaNeue"/>
                  </a:rPr>
                  <a:t>damping</a:t>
                </a:r>
                <a:r>
                  <a:rPr lang="ja-JP" altLang="en-US" dirty="0" smtClean="0">
                    <a:latin typeface="QUNRUX+HelveticaNeue"/>
                  </a:rPr>
                  <a:t>（制動、減衰）</a:t>
                </a:r>
                <a:r>
                  <a:rPr lang="en-US" altLang="ja-JP" dirty="0" smtClean="0">
                    <a:latin typeface="QUNRUX+HelveticaNeue"/>
                  </a:rPr>
                  <a:t> </a:t>
                </a:r>
                <a:r>
                  <a:rPr lang="en-US" altLang="ja-JP" dirty="0">
                    <a:solidFill>
                      <a:srgbClr val="000000"/>
                    </a:solidFill>
                    <a:latin typeface="QUNRUX+HelveticaNeue"/>
                  </a:rPr>
                  <a:t>to the </a:t>
                </a:r>
                <a:r>
                  <a:rPr lang="en-US" altLang="ja-JP" dirty="0" smtClean="0">
                    <a:solidFill>
                      <a:srgbClr val="000000"/>
                    </a:solidFill>
                    <a:latin typeface="QUNRUX+HelveticaNeue"/>
                  </a:rPr>
                  <a:t>system.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71" name="正方形/長方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4" y="4584235"/>
                <a:ext cx="2374501" cy="923330"/>
              </a:xfrm>
              <a:prstGeom prst="rect">
                <a:avLst/>
              </a:prstGeom>
              <a:blipFill>
                <a:blip r:embed="rId21"/>
                <a:stretch>
                  <a:fillRect l="-2314" t="-4636" b="-7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角丸四角形 71"/>
          <p:cNvSpPr/>
          <p:nvPr/>
        </p:nvSpPr>
        <p:spPr>
          <a:xfrm>
            <a:off x="2626335" y="2906162"/>
            <a:ext cx="1094639" cy="343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905372" y="2922794"/>
            <a:ext cx="1094639" cy="343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879677" y="3520849"/>
            <a:ext cx="1094639" cy="34334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角丸四角形 74"/>
          <p:cNvSpPr/>
          <p:nvPr/>
        </p:nvSpPr>
        <p:spPr>
          <a:xfrm>
            <a:off x="7955557" y="3539936"/>
            <a:ext cx="1094639" cy="34334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/>
          <p:cNvSpPr/>
          <p:nvPr/>
        </p:nvSpPr>
        <p:spPr>
          <a:xfrm>
            <a:off x="916416" y="4106916"/>
            <a:ext cx="1094639" cy="34334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/>
          <p:cNvSpPr/>
          <p:nvPr/>
        </p:nvSpPr>
        <p:spPr>
          <a:xfrm>
            <a:off x="4369167" y="4106916"/>
            <a:ext cx="1094639" cy="34334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6125603" y="4115843"/>
            <a:ext cx="1094639" cy="34334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5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605078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4355" y="1540763"/>
            <a:ext cx="2171700" cy="1458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4430" y="1750314"/>
            <a:ext cx="3089275" cy="856615"/>
          </a:xfrm>
          <a:custGeom>
            <a:avLst/>
            <a:gdLst/>
            <a:ahLst/>
            <a:cxnLst/>
            <a:rect l="l" t="t" r="r" b="b"/>
            <a:pathLst>
              <a:path w="3089275" h="856614">
                <a:moveTo>
                  <a:pt x="2946399" y="0"/>
                </a:moveTo>
                <a:lnTo>
                  <a:pt x="142747" y="0"/>
                </a:lnTo>
                <a:lnTo>
                  <a:pt x="97627" y="7274"/>
                </a:lnTo>
                <a:lnTo>
                  <a:pt x="58441" y="27533"/>
                </a:lnTo>
                <a:lnTo>
                  <a:pt x="27540" y="58430"/>
                </a:lnTo>
                <a:lnTo>
                  <a:pt x="7276" y="97617"/>
                </a:lnTo>
                <a:lnTo>
                  <a:pt x="0" y="142748"/>
                </a:lnTo>
                <a:lnTo>
                  <a:pt x="0" y="713739"/>
                </a:lnTo>
                <a:lnTo>
                  <a:pt x="7276" y="758870"/>
                </a:lnTo>
                <a:lnTo>
                  <a:pt x="27540" y="798057"/>
                </a:lnTo>
                <a:lnTo>
                  <a:pt x="58441" y="828954"/>
                </a:lnTo>
                <a:lnTo>
                  <a:pt x="97627" y="849213"/>
                </a:lnTo>
                <a:lnTo>
                  <a:pt x="142747" y="856488"/>
                </a:lnTo>
                <a:lnTo>
                  <a:pt x="2946399" y="856488"/>
                </a:lnTo>
                <a:lnTo>
                  <a:pt x="2991530" y="849213"/>
                </a:lnTo>
                <a:lnTo>
                  <a:pt x="3030717" y="828954"/>
                </a:lnTo>
                <a:lnTo>
                  <a:pt x="3061614" y="798057"/>
                </a:lnTo>
                <a:lnTo>
                  <a:pt x="3081873" y="758870"/>
                </a:lnTo>
                <a:lnTo>
                  <a:pt x="3089147" y="713739"/>
                </a:lnTo>
                <a:lnTo>
                  <a:pt x="3089147" y="142748"/>
                </a:lnTo>
                <a:lnTo>
                  <a:pt x="3081873" y="97617"/>
                </a:lnTo>
                <a:lnTo>
                  <a:pt x="3061614" y="58430"/>
                </a:lnTo>
                <a:lnTo>
                  <a:pt x="3030717" y="27533"/>
                </a:lnTo>
                <a:lnTo>
                  <a:pt x="2991530" y="7274"/>
                </a:lnTo>
                <a:lnTo>
                  <a:pt x="2946399" y="0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4430" y="1750314"/>
            <a:ext cx="3089275" cy="856615"/>
          </a:xfrm>
          <a:custGeom>
            <a:avLst/>
            <a:gdLst/>
            <a:ahLst/>
            <a:cxnLst/>
            <a:rect l="l" t="t" r="r" b="b"/>
            <a:pathLst>
              <a:path w="3089275" h="856614">
                <a:moveTo>
                  <a:pt x="0" y="142748"/>
                </a:moveTo>
                <a:lnTo>
                  <a:pt x="7276" y="97617"/>
                </a:lnTo>
                <a:lnTo>
                  <a:pt x="27540" y="58430"/>
                </a:lnTo>
                <a:lnTo>
                  <a:pt x="58441" y="27533"/>
                </a:lnTo>
                <a:lnTo>
                  <a:pt x="97627" y="7274"/>
                </a:lnTo>
                <a:lnTo>
                  <a:pt x="142747" y="0"/>
                </a:lnTo>
                <a:lnTo>
                  <a:pt x="2946399" y="0"/>
                </a:lnTo>
                <a:lnTo>
                  <a:pt x="2991530" y="7274"/>
                </a:lnTo>
                <a:lnTo>
                  <a:pt x="3030717" y="27533"/>
                </a:lnTo>
                <a:lnTo>
                  <a:pt x="3061614" y="58430"/>
                </a:lnTo>
                <a:lnTo>
                  <a:pt x="3081873" y="97617"/>
                </a:lnTo>
                <a:lnTo>
                  <a:pt x="3089147" y="142748"/>
                </a:lnTo>
                <a:lnTo>
                  <a:pt x="3089147" y="713739"/>
                </a:lnTo>
                <a:lnTo>
                  <a:pt x="3081873" y="758870"/>
                </a:lnTo>
                <a:lnTo>
                  <a:pt x="3061614" y="798057"/>
                </a:lnTo>
                <a:lnTo>
                  <a:pt x="3030717" y="828954"/>
                </a:lnTo>
                <a:lnTo>
                  <a:pt x="2991530" y="849213"/>
                </a:lnTo>
                <a:lnTo>
                  <a:pt x="2946399" y="856488"/>
                </a:lnTo>
                <a:lnTo>
                  <a:pt x="142747" y="856488"/>
                </a:lnTo>
                <a:lnTo>
                  <a:pt x="97627" y="849213"/>
                </a:lnTo>
                <a:lnTo>
                  <a:pt x="58441" y="828954"/>
                </a:lnTo>
                <a:lnTo>
                  <a:pt x="27540" y="798057"/>
                </a:lnTo>
                <a:lnTo>
                  <a:pt x="7276" y="758870"/>
                </a:lnTo>
                <a:lnTo>
                  <a:pt x="0" y="713739"/>
                </a:lnTo>
                <a:lnTo>
                  <a:pt x="0" y="142748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6588" y="1902205"/>
            <a:ext cx="636269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604" y="1902205"/>
            <a:ext cx="152400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1804" y="1902205"/>
            <a:ext cx="755650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9504" y="1902205"/>
            <a:ext cx="152400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65957" y="1902205"/>
            <a:ext cx="964907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6292" y="2176526"/>
            <a:ext cx="846328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4430" y="3111245"/>
            <a:ext cx="3089275" cy="858519"/>
          </a:xfrm>
          <a:custGeom>
            <a:avLst/>
            <a:gdLst/>
            <a:ahLst/>
            <a:cxnLst/>
            <a:rect l="l" t="t" r="r" b="b"/>
            <a:pathLst>
              <a:path w="3089275" h="858520">
                <a:moveTo>
                  <a:pt x="2946146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1"/>
                </a:lnTo>
                <a:lnTo>
                  <a:pt x="0" y="715009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1"/>
                </a:lnTo>
                <a:lnTo>
                  <a:pt x="2946146" y="858011"/>
                </a:lnTo>
                <a:lnTo>
                  <a:pt x="2991351" y="850723"/>
                </a:lnTo>
                <a:lnTo>
                  <a:pt x="3030608" y="830425"/>
                </a:lnTo>
                <a:lnTo>
                  <a:pt x="3061561" y="799472"/>
                </a:lnTo>
                <a:lnTo>
                  <a:pt x="3081859" y="760215"/>
                </a:lnTo>
                <a:lnTo>
                  <a:pt x="3089147" y="715009"/>
                </a:lnTo>
                <a:lnTo>
                  <a:pt x="3089147" y="143001"/>
                </a:lnTo>
                <a:lnTo>
                  <a:pt x="3081859" y="97796"/>
                </a:lnTo>
                <a:lnTo>
                  <a:pt x="3061561" y="58539"/>
                </a:lnTo>
                <a:lnTo>
                  <a:pt x="3030608" y="27586"/>
                </a:lnTo>
                <a:lnTo>
                  <a:pt x="2991351" y="7288"/>
                </a:lnTo>
                <a:lnTo>
                  <a:pt x="2946146" y="0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4430" y="3111245"/>
            <a:ext cx="3089275" cy="858519"/>
          </a:xfrm>
          <a:custGeom>
            <a:avLst/>
            <a:gdLst/>
            <a:ahLst/>
            <a:cxnLst/>
            <a:rect l="l" t="t" r="r" b="b"/>
            <a:pathLst>
              <a:path w="3089275" h="858520">
                <a:moveTo>
                  <a:pt x="0" y="143001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2946146" y="0"/>
                </a:lnTo>
                <a:lnTo>
                  <a:pt x="2991351" y="7288"/>
                </a:lnTo>
                <a:lnTo>
                  <a:pt x="3030608" y="27586"/>
                </a:lnTo>
                <a:lnTo>
                  <a:pt x="3061561" y="58539"/>
                </a:lnTo>
                <a:lnTo>
                  <a:pt x="3081859" y="97796"/>
                </a:lnTo>
                <a:lnTo>
                  <a:pt x="3089147" y="143001"/>
                </a:lnTo>
                <a:lnTo>
                  <a:pt x="3089147" y="715009"/>
                </a:lnTo>
                <a:lnTo>
                  <a:pt x="3081859" y="760215"/>
                </a:lnTo>
                <a:lnTo>
                  <a:pt x="3061561" y="799472"/>
                </a:lnTo>
                <a:lnTo>
                  <a:pt x="3030608" y="830425"/>
                </a:lnTo>
                <a:lnTo>
                  <a:pt x="2991351" y="850723"/>
                </a:lnTo>
                <a:lnTo>
                  <a:pt x="2946146" y="858011"/>
                </a:lnTo>
                <a:lnTo>
                  <a:pt x="143001" y="858011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09"/>
                </a:lnTo>
                <a:lnTo>
                  <a:pt x="0" y="143001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3039" y="3264661"/>
            <a:ext cx="2646680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36292" y="3538982"/>
            <a:ext cx="846328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54430" y="4473702"/>
            <a:ext cx="3089275" cy="858519"/>
          </a:xfrm>
          <a:custGeom>
            <a:avLst/>
            <a:gdLst/>
            <a:ahLst/>
            <a:cxnLst/>
            <a:rect l="l" t="t" r="r" b="b"/>
            <a:pathLst>
              <a:path w="3089275" h="858520">
                <a:moveTo>
                  <a:pt x="2946146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2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2946146" y="858012"/>
                </a:lnTo>
                <a:lnTo>
                  <a:pt x="2991351" y="850723"/>
                </a:lnTo>
                <a:lnTo>
                  <a:pt x="3030608" y="830425"/>
                </a:lnTo>
                <a:lnTo>
                  <a:pt x="3061561" y="799472"/>
                </a:lnTo>
                <a:lnTo>
                  <a:pt x="3081859" y="760215"/>
                </a:lnTo>
                <a:lnTo>
                  <a:pt x="3089147" y="715010"/>
                </a:lnTo>
                <a:lnTo>
                  <a:pt x="3089147" y="143002"/>
                </a:lnTo>
                <a:lnTo>
                  <a:pt x="3081859" y="97796"/>
                </a:lnTo>
                <a:lnTo>
                  <a:pt x="3061561" y="58539"/>
                </a:lnTo>
                <a:lnTo>
                  <a:pt x="3030608" y="27586"/>
                </a:lnTo>
                <a:lnTo>
                  <a:pt x="2991351" y="7288"/>
                </a:lnTo>
                <a:lnTo>
                  <a:pt x="2946146" y="0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4430" y="4473702"/>
            <a:ext cx="3089275" cy="858519"/>
          </a:xfrm>
          <a:custGeom>
            <a:avLst/>
            <a:gdLst/>
            <a:ahLst/>
            <a:cxnLst/>
            <a:rect l="l" t="t" r="r" b="b"/>
            <a:pathLst>
              <a:path w="3089275" h="858520">
                <a:moveTo>
                  <a:pt x="0" y="143002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2946146" y="0"/>
                </a:lnTo>
                <a:lnTo>
                  <a:pt x="2991351" y="7288"/>
                </a:lnTo>
                <a:lnTo>
                  <a:pt x="3030608" y="27586"/>
                </a:lnTo>
                <a:lnTo>
                  <a:pt x="3061561" y="58539"/>
                </a:lnTo>
                <a:lnTo>
                  <a:pt x="3081859" y="97796"/>
                </a:lnTo>
                <a:lnTo>
                  <a:pt x="3089147" y="143002"/>
                </a:lnTo>
                <a:lnTo>
                  <a:pt x="3089147" y="715010"/>
                </a:lnTo>
                <a:lnTo>
                  <a:pt x="3081859" y="760215"/>
                </a:lnTo>
                <a:lnTo>
                  <a:pt x="3061561" y="799472"/>
                </a:lnTo>
                <a:lnTo>
                  <a:pt x="3030608" y="830425"/>
                </a:lnTo>
                <a:lnTo>
                  <a:pt x="2991351" y="850723"/>
                </a:lnTo>
                <a:lnTo>
                  <a:pt x="2946146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2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12391" y="4627117"/>
            <a:ext cx="2200656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8146" y="4627117"/>
            <a:ext cx="152400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92095" y="4901438"/>
            <a:ext cx="928687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4430" y="5836158"/>
            <a:ext cx="3089275" cy="858519"/>
          </a:xfrm>
          <a:custGeom>
            <a:avLst/>
            <a:gdLst/>
            <a:ahLst/>
            <a:cxnLst/>
            <a:rect l="l" t="t" r="r" b="b"/>
            <a:pathLst>
              <a:path w="3089275" h="858520">
                <a:moveTo>
                  <a:pt x="2946146" y="0"/>
                </a:moveTo>
                <a:lnTo>
                  <a:pt x="143001" y="0"/>
                </a:lnTo>
                <a:lnTo>
                  <a:pt x="97800" y="7290"/>
                </a:lnTo>
                <a:lnTo>
                  <a:pt x="58545" y="27590"/>
                </a:lnTo>
                <a:lnTo>
                  <a:pt x="27590" y="58545"/>
                </a:lnTo>
                <a:lnTo>
                  <a:pt x="7290" y="97800"/>
                </a:lnTo>
                <a:lnTo>
                  <a:pt x="0" y="143001"/>
                </a:lnTo>
                <a:lnTo>
                  <a:pt x="0" y="715009"/>
                </a:lnTo>
                <a:lnTo>
                  <a:pt x="7290" y="760211"/>
                </a:lnTo>
                <a:lnTo>
                  <a:pt x="27590" y="799466"/>
                </a:lnTo>
                <a:lnTo>
                  <a:pt x="58545" y="830421"/>
                </a:lnTo>
                <a:lnTo>
                  <a:pt x="97800" y="850721"/>
                </a:lnTo>
                <a:lnTo>
                  <a:pt x="143001" y="858011"/>
                </a:lnTo>
                <a:lnTo>
                  <a:pt x="2946146" y="858011"/>
                </a:lnTo>
                <a:lnTo>
                  <a:pt x="2991351" y="850721"/>
                </a:lnTo>
                <a:lnTo>
                  <a:pt x="3030608" y="830421"/>
                </a:lnTo>
                <a:lnTo>
                  <a:pt x="3061561" y="799466"/>
                </a:lnTo>
                <a:lnTo>
                  <a:pt x="3081859" y="760211"/>
                </a:lnTo>
                <a:lnTo>
                  <a:pt x="3089147" y="715009"/>
                </a:lnTo>
                <a:lnTo>
                  <a:pt x="3089147" y="143001"/>
                </a:lnTo>
                <a:lnTo>
                  <a:pt x="3081859" y="97800"/>
                </a:lnTo>
                <a:lnTo>
                  <a:pt x="3061561" y="58545"/>
                </a:lnTo>
                <a:lnTo>
                  <a:pt x="3030608" y="27590"/>
                </a:lnTo>
                <a:lnTo>
                  <a:pt x="2991351" y="7290"/>
                </a:lnTo>
                <a:lnTo>
                  <a:pt x="2946146" y="0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54430" y="5836158"/>
            <a:ext cx="3089275" cy="858519"/>
          </a:xfrm>
          <a:custGeom>
            <a:avLst/>
            <a:gdLst/>
            <a:ahLst/>
            <a:cxnLst/>
            <a:rect l="l" t="t" r="r" b="b"/>
            <a:pathLst>
              <a:path w="3089275" h="858520">
                <a:moveTo>
                  <a:pt x="0" y="143001"/>
                </a:moveTo>
                <a:lnTo>
                  <a:pt x="7290" y="97800"/>
                </a:lnTo>
                <a:lnTo>
                  <a:pt x="27590" y="58545"/>
                </a:lnTo>
                <a:lnTo>
                  <a:pt x="58545" y="27590"/>
                </a:lnTo>
                <a:lnTo>
                  <a:pt x="97800" y="7290"/>
                </a:lnTo>
                <a:lnTo>
                  <a:pt x="143001" y="0"/>
                </a:lnTo>
                <a:lnTo>
                  <a:pt x="2946146" y="0"/>
                </a:lnTo>
                <a:lnTo>
                  <a:pt x="2991351" y="7290"/>
                </a:lnTo>
                <a:lnTo>
                  <a:pt x="3030608" y="27590"/>
                </a:lnTo>
                <a:lnTo>
                  <a:pt x="3061561" y="58545"/>
                </a:lnTo>
                <a:lnTo>
                  <a:pt x="3081859" y="97800"/>
                </a:lnTo>
                <a:lnTo>
                  <a:pt x="3089147" y="143001"/>
                </a:lnTo>
                <a:lnTo>
                  <a:pt x="3089147" y="715009"/>
                </a:lnTo>
                <a:lnTo>
                  <a:pt x="3081859" y="760211"/>
                </a:lnTo>
                <a:lnTo>
                  <a:pt x="3061561" y="799466"/>
                </a:lnTo>
                <a:lnTo>
                  <a:pt x="3030608" y="830421"/>
                </a:lnTo>
                <a:lnTo>
                  <a:pt x="2991351" y="850721"/>
                </a:lnTo>
                <a:lnTo>
                  <a:pt x="2946146" y="858011"/>
                </a:lnTo>
                <a:lnTo>
                  <a:pt x="143001" y="858011"/>
                </a:lnTo>
                <a:lnTo>
                  <a:pt x="97800" y="850721"/>
                </a:lnTo>
                <a:lnTo>
                  <a:pt x="58545" y="830421"/>
                </a:lnTo>
                <a:lnTo>
                  <a:pt x="27590" y="799466"/>
                </a:lnTo>
                <a:lnTo>
                  <a:pt x="7290" y="760211"/>
                </a:lnTo>
                <a:lnTo>
                  <a:pt x="0" y="715009"/>
                </a:lnTo>
                <a:lnTo>
                  <a:pt x="0" y="143001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12163" y="5989624"/>
            <a:ext cx="2947289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02764" y="6263944"/>
            <a:ext cx="891882" cy="2758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42616" y="2606801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38100" y="390525"/>
                </a:moveTo>
                <a:lnTo>
                  <a:pt x="0" y="390525"/>
                </a:lnTo>
                <a:lnTo>
                  <a:pt x="57150" y="504825"/>
                </a:lnTo>
                <a:lnTo>
                  <a:pt x="104775" y="409575"/>
                </a:lnTo>
                <a:lnTo>
                  <a:pt x="38100" y="409575"/>
                </a:lnTo>
                <a:lnTo>
                  <a:pt x="38100" y="390525"/>
                </a:lnTo>
                <a:close/>
              </a:path>
              <a:path w="114300" h="504825">
                <a:moveTo>
                  <a:pt x="76200" y="0"/>
                </a:moveTo>
                <a:lnTo>
                  <a:pt x="38100" y="0"/>
                </a:lnTo>
                <a:lnTo>
                  <a:pt x="38100" y="409575"/>
                </a:lnTo>
                <a:lnTo>
                  <a:pt x="76200" y="409575"/>
                </a:lnTo>
                <a:lnTo>
                  <a:pt x="76200" y="0"/>
                </a:lnTo>
                <a:close/>
              </a:path>
              <a:path w="114300" h="504825">
                <a:moveTo>
                  <a:pt x="114300" y="390525"/>
                </a:moveTo>
                <a:lnTo>
                  <a:pt x="76200" y="390525"/>
                </a:lnTo>
                <a:lnTo>
                  <a:pt x="76200" y="409575"/>
                </a:lnTo>
                <a:lnTo>
                  <a:pt x="104775" y="409575"/>
                </a:lnTo>
                <a:lnTo>
                  <a:pt x="114300" y="39052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42616" y="3969258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38100" y="390525"/>
                </a:moveTo>
                <a:lnTo>
                  <a:pt x="0" y="390525"/>
                </a:lnTo>
                <a:lnTo>
                  <a:pt x="57150" y="504825"/>
                </a:lnTo>
                <a:lnTo>
                  <a:pt x="104775" y="409575"/>
                </a:lnTo>
                <a:lnTo>
                  <a:pt x="38100" y="409575"/>
                </a:lnTo>
                <a:lnTo>
                  <a:pt x="38100" y="390525"/>
                </a:lnTo>
                <a:close/>
              </a:path>
              <a:path w="114300" h="504825">
                <a:moveTo>
                  <a:pt x="76200" y="0"/>
                </a:moveTo>
                <a:lnTo>
                  <a:pt x="38100" y="0"/>
                </a:lnTo>
                <a:lnTo>
                  <a:pt x="38100" y="409575"/>
                </a:lnTo>
                <a:lnTo>
                  <a:pt x="76200" y="409575"/>
                </a:lnTo>
                <a:lnTo>
                  <a:pt x="76200" y="0"/>
                </a:lnTo>
                <a:close/>
              </a:path>
              <a:path w="114300" h="504825">
                <a:moveTo>
                  <a:pt x="114300" y="390525"/>
                </a:moveTo>
                <a:lnTo>
                  <a:pt x="76200" y="390525"/>
                </a:lnTo>
                <a:lnTo>
                  <a:pt x="76200" y="409575"/>
                </a:lnTo>
                <a:lnTo>
                  <a:pt x="104775" y="409575"/>
                </a:lnTo>
                <a:lnTo>
                  <a:pt x="114300" y="39052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42616" y="5331714"/>
            <a:ext cx="114300" cy="505459"/>
          </a:xfrm>
          <a:custGeom>
            <a:avLst/>
            <a:gdLst/>
            <a:ahLst/>
            <a:cxnLst/>
            <a:rect l="l" t="t" r="r" b="b"/>
            <a:pathLst>
              <a:path w="114300" h="505460">
                <a:moveTo>
                  <a:pt x="38100" y="390563"/>
                </a:moveTo>
                <a:lnTo>
                  <a:pt x="0" y="390563"/>
                </a:lnTo>
                <a:lnTo>
                  <a:pt x="57150" y="504863"/>
                </a:lnTo>
                <a:lnTo>
                  <a:pt x="104775" y="409613"/>
                </a:lnTo>
                <a:lnTo>
                  <a:pt x="38100" y="409613"/>
                </a:lnTo>
                <a:lnTo>
                  <a:pt x="38100" y="390563"/>
                </a:lnTo>
                <a:close/>
              </a:path>
              <a:path w="114300" h="505460">
                <a:moveTo>
                  <a:pt x="76200" y="0"/>
                </a:moveTo>
                <a:lnTo>
                  <a:pt x="38100" y="0"/>
                </a:lnTo>
                <a:lnTo>
                  <a:pt x="38100" y="409613"/>
                </a:lnTo>
                <a:lnTo>
                  <a:pt x="76200" y="409613"/>
                </a:lnTo>
                <a:lnTo>
                  <a:pt x="76200" y="0"/>
                </a:lnTo>
                <a:close/>
              </a:path>
              <a:path w="114300" h="505460">
                <a:moveTo>
                  <a:pt x="114300" y="390563"/>
                </a:moveTo>
                <a:lnTo>
                  <a:pt x="76200" y="390563"/>
                </a:lnTo>
                <a:lnTo>
                  <a:pt x="76200" y="409613"/>
                </a:lnTo>
                <a:lnTo>
                  <a:pt x="104775" y="409613"/>
                </a:lnTo>
                <a:lnTo>
                  <a:pt x="114300" y="39056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/>
              <p:cNvSpPr txBox="1"/>
              <p:nvPr/>
            </p:nvSpPr>
            <p:spPr>
              <a:xfrm>
                <a:off x="5262753" y="3427933"/>
                <a:ext cx="3670935" cy="44307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9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am-ET" sz="2800" b="0" i="1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1" lang="en-US" sz="2800" b="0" i="1" u="none" strike="noStrike" kern="1200" cap="none" spc="-5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</m:ctrlPr>
                        </m:accPr>
                        <m:e>
                          <m:r>
                            <a:rPr kumimoji="1" lang="am-ET" sz="2800" b="0" i="1" u="none" strike="noStrike" kern="1200" cap="none" spc="-5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  <m:t>𝑥</m:t>
                          </m:r>
                        </m:e>
                      </m:acc>
                      <m:r>
                        <a:rPr kumimoji="1" lang="am-ET" sz="2800" b="0" i="1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 </m:t>
                      </m:r>
                      <m:r>
                        <a:rPr kumimoji="1" lang="am-ET" sz="2800" b="0" i="1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+ </m:t>
                      </m:r>
                      <m:r>
                        <a:rPr kumimoji="1" lang="am-ET" sz="2800" b="0" i="1" u="none" strike="noStrike" kern="1200" cap="none" spc="-45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kumimoji="1" lang="en-US" sz="2800" b="0" i="1" u="none" strike="noStrike" kern="1200" cap="none" spc="-45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</m:ctrlPr>
                        </m:accPr>
                        <m:e>
                          <m:r>
                            <a:rPr kumimoji="1" lang="am-ET" sz="2800" b="0" i="1" u="none" strike="noStrike" kern="1200" cap="none" spc="-45" normalizeH="0" baseline="0" noProof="0" dirty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  <m:t>𝑥</m:t>
                          </m:r>
                        </m:e>
                      </m:acc>
                      <m:r>
                        <a:rPr kumimoji="1" lang="am-ET" sz="2800" b="0" i="1" u="none" strike="noStrike" kern="1200" cap="none" spc="-45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 </m:t>
                      </m:r>
                      <m:r>
                        <a:rPr kumimoji="1" lang="am-ET" sz="2800" b="0" i="1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+ </m:t>
                      </m:r>
                      <m:r>
                        <a:rPr kumimoji="1" lang="am-ET" sz="2800" b="0" i="1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𝑘𝑥</m:t>
                      </m:r>
                      <m:r>
                        <a:rPr kumimoji="1" lang="am-ET" sz="2800" b="0" i="1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  = </m:t>
                      </m:r>
                      <m:r>
                        <a:rPr kumimoji="1" lang="am-ET" sz="2800" b="0" i="1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𝐹</m:t>
                      </m:r>
                      <m:r>
                        <a:rPr kumimoji="1" lang="am-ET" sz="2800" b="0" i="1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,</m:t>
                      </m:r>
                    </m:oMath>
                  </m:oMathPara>
                </a14:m>
                <a:endParaRPr kumimoji="1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+mn-ea"/>
                  <a:cs typeface="Cambria Math"/>
                </a:endParaRPr>
              </a:p>
            </p:txBody>
          </p:sp>
        </mc:Choice>
        <mc:Fallback xmlns=""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3" y="3427933"/>
                <a:ext cx="3670935" cy="4430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29"/>
          <p:cNvSpPr/>
          <p:nvPr/>
        </p:nvSpPr>
        <p:spPr>
          <a:xfrm>
            <a:off x="9207500" y="3529584"/>
            <a:ext cx="429895" cy="328930"/>
          </a:xfrm>
          <a:custGeom>
            <a:avLst/>
            <a:gdLst/>
            <a:ahLst/>
            <a:cxnLst/>
            <a:rect l="l" t="t" r="r" b="b"/>
            <a:pathLst>
              <a:path w="429895" h="328929">
                <a:moveTo>
                  <a:pt x="324484" y="0"/>
                </a:moveTo>
                <a:lnTo>
                  <a:pt x="319785" y="13335"/>
                </a:lnTo>
                <a:lnTo>
                  <a:pt x="338836" y="21595"/>
                </a:lnTo>
                <a:lnTo>
                  <a:pt x="355219" y="33035"/>
                </a:lnTo>
                <a:lnTo>
                  <a:pt x="379983" y="65404"/>
                </a:lnTo>
                <a:lnTo>
                  <a:pt x="394557" y="109156"/>
                </a:lnTo>
                <a:lnTo>
                  <a:pt x="399415" y="162813"/>
                </a:lnTo>
                <a:lnTo>
                  <a:pt x="398180" y="191791"/>
                </a:lnTo>
                <a:lnTo>
                  <a:pt x="388377" y="241841"/>
                </a:lnTo>
                <a:lnTo>
                  <a:pt x="368835" y="280894"/>
                </a:lnTo>
                <a:lnTo>
                  <a:pt x="339030" y="307234"/>
                </a:lnTo>
                <a:lnTo>
                  <a:pt x="320294" y="315594"/>
                </a:lnTo>
                <a:lnTo>
                  <a:pt x="324484" y="328929"/>
                </a:lnTo>
                <a:lnTo>
                  <a:pt x="369363" y="307879"/>
                </a:lnTo>
                <a:lnTo>
                  <a:pt x="402335" y="271398"/>
                </a:lnTo>
                <a:lnTo>
                  <a:pt x="422624" y="222599"/>
                </a:lnTo>
                <a:lnTo>
                  <a:pt x="429386" y="164464"/>
                </a:lnTo>
                <a:lnTo>
                  <a:pt x="427694" y="134346"/>
                </a:lnTo>
                <a:lnTo>
                  <a:pt x="414117" y="80918"/>
                </a:lnTo>
                <a:lnTo>
                  <a:pt x="387207" y="37415"/>
                </a:lnTo>
                <a:lnTo>
                  <a:pt x="348345" y="8598"/>
                </a:lnTo>
                <a:lnTo>
                  <a:pt x="324484" y="0"/>
                </a:lnTo>
                <a:close/>
              </a:path>
              <a:path w="42989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9093" y="315594"/>
                </a:lnTo>
                <a:lnTo>
                  <a:pt x="90302" y="307234"/>
                </a:lnTo>
                <a:lnTo>
                  <a:pt x="74120" y="295671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65183" y="3427933"/>
            <a:ext cx="1377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" algn="l"/>
                <a:tab pos="803275" algn="l"/>
              </a:tabLst>
              <a:defRPr/>
            </a:pP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𝑥	0	=</a:t>
            </a:r>
            <a:r>
              <a:rPr kumimoji="1" sz="2800" b="0" i="0" u="none" strike="noStrike" kern="1200" cap="none" spc="7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0</a:t>
            </a:r>
            <a:endParaRPr kumimoji="1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29528" y="4688966"/>
            <a:ext cx="405130" cy="328930"/>
          </a:xfrm>
          <a:custGeom>
            <a:avLst/>
            <a:gdLst/>
            <a:ahLst/>
            <a:cxnLst/>
            <a:rect l="l" t="t" r="r" b="b"/>
            <a:pathLst>
              <a:path w="405129" h="328929">
                <a:moveTo>
                  <a:pt x="300100" y="0"/>
                </a:moveTo>
                <a:lnTo>
                  <a:pt x="295401" y="13334"/>
                </a:lnTo>
                <a:lnTo>
                  <a:pt x="314450" y="21595"/>
                </a:lnTo>
                <a:lnTo>
                  <a:pt x="330819" y="33035"/>
                </a:lnTo>
                <a:lnTo>
                  <a:pt x="355473" y="65404"/>
                </a:lnTo>
                <a:lnTo>
                  <a:pt x="370046" y="109108"/>
                </a:lnTo>
                <a:lnTo>
                  <a:pt x="374903" y="162813"/>
                </a:lnTo>
                <a:lnTo>
                  <a:pt x="373689" y="191789"/>
                </a:lnTo>
                <a:lnTo>
                  <a:pt x="363974" y="241788"/>
                </a:lnTo>
                <a:lnTo>
                  <a:pt x="344398" y="280838"/>
                </a:lnTo>
                <a:lnTo>
                  <a:pt x="314628" y="307179"/>
                </a:lnTo>
                <a:lnTo>
                  <a:pt x="295910" y="315467"/>
                </a:lnTo>
                <a:lnTo>
                  <a:pt x="300100" y="328929"/>
                </a:lnTo>
                <a:lnTo>
                  <a:pt x="344932" y="307832"/>
                </a:lnTo>
                <a:lnTo>
                  <a:pt x="377951" y="271398"/>
                </a:lnTo>
                <a:lnTo>
                  <a:pt x="398240" y="222599"/>
                </a:lnTo>
                <a:lnTo>
                  <a:pt x="405002" y="164464"/>
                </a:lnTo>
                <a:lnTo>
                  <a:pt x="403292" y="134346"/>
                </a:lnTo>
                <a:lnTo>
                  <a:pt x="389679" y="80918"/>
                </a:lnTo>
                <a:lnTo>
                  <a:pt x="362751" y="37415"/>
                </a:lnTo>
                <a:lnTo>
                  <a:pt x="323889" y="8598"/>
                </a:lnTo>
                <a:lnTo>
                  <a:pt x="300100" y="0"/>
                </a:lnTo>
                <a:close/>
              </a:path>
              <a:path w="405129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29"/>
                </a:lnTo>
                <a:lnTo>
                  <a:pt x="108966" y="315467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2"/>
                </a:lnTo>
                <a:lnTo>
                  <a:pt x="34829" y="218122"/>
                </a:lnTo>
                <a:lnTo>
                  <a:pt x="29972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10856" y="4688966"/>
            <a:ext cx="405130" cy="328930"/>
          </a:xfrm>
          <a:custGeom>
            <a:avLst/>
            <a:gdLst/>
            <a:ahLst/>
            <a:cxnLst/>
            <a:rect l="l" t="t" r="r" b="b"/>
            <a:pathLst>
              <a:path w="405129" h="328929">
                <a:moveTo>
                  <a:pt x="300100" y="0"/>
                </a:moveTo>
                <a:lnTo>
                  <a:pt x="295401" y="13334"/>
                </a:lnTo>
                <a:lnTo>
                  <a:pt x="314450" y="21595"/>
                </a:lnTo>
                <a:lnTo>
                  <a:pt x="330819" y="33035"/>
                </a:lnTo>
                <a:lnTo>
                  <a:pt x="355473" y="65404"/>
                </a:lnTo>
                <a:lnTo>
                  <a:pt x="370046" y="109108"/>
                </a:lnTo>
                <a:lnTo>
                  <a:pt x="374903" y="162813"/>
                </a:lnTo>
                <a:lnTo>
                  <a:pt x="373689" y="191789"/>
                </a:lnTo>
                <a:lnTo>
                  <a:pt x="363974" y="241788"/>
                </a:lnTo>
                <a:lnTo>
                  <a:pt x="344398" y="280838"/>
                </a:lnTo>
                <a:lnTo>
                  <a:pt x="314628" y="307179"/>
                </a:lnTo>
                <a:lnTo>
                  <a:pt x="295910" y="315467"/>
                </a:lnTo>
                <a:lnTo>
                  <a:pt x="300100" y="328929"/>
                </a:lnTo>
                <a:lnTo>
                  <a:pt x="344932" y="307832"/>
                </a:lnTo>
                <a:lnTo>
                  <a:pt x="377951" y="271398"/>
                </a:lnTo>
                <a:lnTo>
                  <a:pt x="398240" y="222599"/>
                </a:lnTo>
                <a:lnTo>
                  <a:pt x="405002" y="164464"/>
                </a:lnTo>
                <a:lnTo>
                  <a:pt x="403292" y="134346"/>
                </a:lnTo>
                <a:lnTo>
                  <a:pt x="389679" y="80918"/>
                </a:lnTo>
                <a:lnTo>
                  <a:pt x="362751" y="37415"/>
                </a:lnTo>
                <a:lnTo>
                  <a:pt x="323889" y="8598"/>
                </a:lnTo>
                <a:lnTo>
                  <a:pt x="300100" y="0"/>
                </a:lnTo>
                <a:close/>
              </a:path>
              <a:path w="405129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29"/>
                </a:lnTo>
                <a:lnTo>
                  <a:pt x="108966" y="315467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2"/>
                </a:lnTo>
                <a:lnTo>
                  <a:pt x="34829" y="218122"/>
                </a:lnTo>
                <a:lnTo>
                  <a:pt x="29972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33688" y="4688966"/>
            <a:ext cx="405130" cy="328930"/>
          </a:xfrm>
          <a:custGeom>
            <a:avLst/>
            <a:gdLst/>
            <a:ahLst/>
            <a:cxnLst/>
            <a:rect l="l" t="t" r="r" b="b"/>
            <a:pathLst>
              <a:path w="405129" h="328929">
                <a:moveTo>
                  <a:pt x="300100" y="0"/>
                </a:moveTo>
                <a:lnTo>
                  <a:pt x="295401" y="13334"/>
                </a:lnTo>
                <a:lnTo>
                  <a:pt x="314450" y="21595"/>
                </a:lnTo>
                <a:lnTo>
                  <a:pt x="330819" y="33035"/>
                </a:lnTo>
                <a:lnTo>
                  <a:pt x="355472" y="65404"/>
                </a:lnTo>
                <a:lnTo>
                  <a:pt x="370046" y="109108"/>
                </a:lnTo>
                <a:lnTo>
                  <a:pt x="374903" y="162813"/>
                </a:lnTo>
                <a:lnTo>
                  <a:pt x="373689" y="191789"/>
                </a:lnTo>
                <a:lnTo>
                  <a:pt x="363974" y="241788"/>
                </a:lnTo>
                <a:lnTo>
                  <a:pt x="344398" y="280838"/>
                </a:lnTo>
                <a:lnTo>
                  <a:pt x="314628" y="307179"/>
                </a:lnTo>
                <a:lnTo>
                  <a:pt x="295909" y="315467"/>
                </a:lnTo>
                <a:lnTo>
                  <a:pt x="300100" y="328929"/>
                </a:lnTo>
                <a:lnTo>
                  <a:pt x="344931" y="307832"/>
                </a:lnTo>
                <a:lnTo>
                  <a:pt x="377951" y="271398"/>
                </a:lnTo>
                <a:lnTo>
                  <a:pt x="398240" y="222599"/>
                </a:lnTo>
                <a:lnTo>
                  <a:pt x="405002" y="164464"/>
                </a:lnTo>
                <a:lnTo>
                  <a:pt x="403292" y="134346"/>
                </a:lnTo>
                <a:lnTo>
                  <a:pt x="389679" y="80918"/>
                </a:lnTo>
                <a:lnTo>
                  <a:pt x="362751" y="37415"/>
                </a:lnTo>
                <a:lnTo>
                  <a:pt x="323889" y="8598"/>
                </a:lnTo>
                <a:lnTo>
                  <a:pt x="300100" y="0"/>
                </a:lnTo>
                <a:close/>
              </a:path>
              <a:path w="405129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29"/>
                </a:lnTo>
                <a:lnTo>
                  <a:pt x="108965" y="315467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2"/>
                </a:lnTo>
                <a:lnTo>
                  <a:pt x="34829" y="218122"/>
                </a:lnTo>
                <a:lnTo>
                  <a:pt x="29971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3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34355" y="4588002"/>
            <a:ext cx="543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111885" algn="l"/>
                <a:tab pos="1508125" algn="l"/>
                <a:tab pos="2593975" algn="l"/>
                <a:tab pos="2991485" algn="l"/>
                <a:tab pos="3916679" algn="l"/>
                <a:tab pos="4333875" algn="l"/>
              </a:tabLst>
              <a:defRPr/>
            </a:pPr>
            <a:r>
              <a:rPr kumimoji="1" sz="2800" b="0" i="0" u="none" strike="noStrike" kern="1200" cap="none" spc="8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𝑚𝑠</a:t>
            </a:r>
            <a:r>
              <a:rPr kumimoji="1" sz="3075" b="0" i="0" u="none" strike="noStrike" kern="1200" cap="none" spc="127" normalizeH="0" baseline="2710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2</a:t>
            </a:r>
            <a:r>
              <a:rPr kumimoji="1" sz="2800" b="0" i="0" u="none" strike="noStrike" kern="1200" cap="none" spc="8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𝑋	</a:t>
            </a: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	+</a:t>
            </a:r>
            <a:r>
              <a:rPr kumimoji="1" sz="28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𝑏𝑠𝑋	𝑠	+ 𝑘𝑋	𝑠	=</a:t>
            </a:r>
            <a:r>
              <a:rPr kumimoji="1" sz="2800" b="0" i="0" u="none" strike="noStrike" kern="1200" cap="none" spc="10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800" b="0" i="0" u="none" strike="noStrike" kern="1200" cap="none" spc="3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𝐹(𝑠)</a:t>
            </a:r>
            <a:endParaRPr kumimoji="1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31611" y="6000292"/>
            <a:ext cx="405130" cy="328930"/>
          </a:xfrm>
          <a:custGeom>
            <a:avLst/>
            <a:gdLst/>
            <a:ahLst/>
            <a:cxnLst/>
            <a:rect l="l" t="t" r="r" b="b"/>
            <a:pathLst>
              <a:path w="405129" h="328929">
                <a:moveTo>
                  <a:pt x="300100" y="0"/>
                </a:moveTo>
                <a:lnTo>
                  <a:pt x="295401" y="13360"/>
                </a:lnTo>
                <a:lnTo>
                  <a:pt x="314451" y="21618"/>
                </a:lnTo>
                <a:lnTo>
                  <a:pt x="330835" y="33054"/>
                </a:lnTo>
                <a:lnTo>
                  <a:pt x="355600" y="65455"/>
                </a:lnTo>
                <a:lnTo>
                  <a:pt x="370173" y="109172"/>
                </a:lnTo>
                <a:lnTo>
                  <a:pt x="375030" y="162814"/>
                </a:lnTo>
                <a:lnTo>
                  <a:pt x="373796" y="191819"/>
                </a:lnTo>
                <a:lnTo>
                  <a:pt x="363993" y="241839"/>
                </a:lnTo>
                <a:lnTo>
                  <a:pt x="344451" y="280906"/>
                </a:lnTo>
                <a:lnTo>
                  <a:pt x="314646" y="307266"/>
                </a:lnTo>
                <a:lnTo>
                  <a:pt x="295910" y="315569"/>
                </a:lnTo>
                <a:lnTo>
                  <a:pt x="300100" y="328917"/>
                </a:lnTo>
                <a:lnTo>
                  <a:pt x="344979" y="307868"/>
                </a:lnTo>
                <a:lnTo>
                  <a:pt x="377951" y="271437"/>
                </a:lnTo>
                <a:lnTo>
                  <a:pt x="398240" y="222651"/>
                </a:lnTo>
                <a:lnTo>
                  <a:pt x="405002" y="164541"/>
                </a:lnTo>
                <a:lnTo>
                  <a:pt x="403310" y="134392"/>
                </a:lnTo>
                <a:lnTo>
                  <a:pt x="389733" y="80948"/>
                </a:lnTo>
                <a:lnTo>
                  <a:pt x="362823" y="37438"/>
                </a:lnTo>
                <a:lnTo>
                  <a:pt x="323961" y="8610"/>
                </a:lnTo>
                <a:lnTo>
                  <a:pt x="300100" y="0"/>
                </a:lnTo>
                <a:close/>
              </a:path>
              <a:path w="405129" h="328929">
                <a:moveTo>
                  <a:pt x="104901" y="0"/>
                </a:moveTo>
                <a:lnTo>
                  <a:pt x="60118" y="21089"/>
                </a:lnTo>
                <a:lnTo>
                  <a:pt x="27050" y="57657"/>
                </a:lnTo>
                <a:lnTo>
                  <a:pt x="6762" y="106527"/>
                </a:lnTo>
                <a:lnTo>
                  <a:pt x="0" y="164541"/>
                </a:lnTo>
                <a:lnTo>
                  <a:pt x="1690" y="194761"/>
                </a:lnTo>
                <a:lnTo>
                  <a:pt x="15216" y="248210"/>
                </a:lnTo>
                <a:lnTo>
                  <a:pt x="42054" y="291575"/>
                </a:lnTo>
                <a:lnTo>
                  <a:pt x="80968" y="320316"/>
                </a:lnTo>
                <a:lnTo>
                  <a:pt x="104901" y="328917"/>
                </a:lnTo>
                <a:lnTo>
                  <a:pt x="109092" y="315569"/>
                </a:lnTo>
                <a:lnTo>
                  <a:pt x="90302" y="307266"/>
                </a:lnTo>
                <a:lnTo>
                  <a:pt x="74120" y="295711"/>
                </a:lnTo>
                <a:lnTo>
                  <a:pt x="49529" y="262851"/>
                </a:lnTo>
                <a:lnTo>
                  <a:pt x="34845" y="218162"/>
                </a:lnTo>
                <a:lnTo>
                  <a:pt x="29972" y="162814"/>
                </a:lnTo>
                <a:lnTo>
                  <a:pt x="31188" y="134753"/>
                </a:lnTo>
                <a:lnTo>
                  <a:pt x="40955" y="86072"/>
                </a:lnTo>
                <a:lnTo>
                  <a:pt x="60577" y="47668"/>
                </a:lnTo>
                <a:lnTo>
                  <a:pt x="90624" y="21618"/>
                </a:lnTo>
                <a:lnTo>
                  <a:pt x="109600" y="13360"/>
                </a:lnTo>
                <a:lnTo>
                  <a:pt x="1049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7513" y="5899505"/>
            <a:ext cx="578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400685" algn="l"/>
              </a:tabLst>
              <a:defRPr/>
            </a:pP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	𝑠</a:t>
            </a:r>
            <a:endParaRPr kumimoji="1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28485" y="6164732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22859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97471" y="5732068"/>
            <a:ext cx="405130" cy="328930"/>
          </a:xfrm>
          <a:custGeom>
            <a:avLst/>
            <a:gdLst/>
            <a:ahLst/>
            <a:cxnLst/>
            <a:rect l="l" t="t" r="r" b="b"/>
            <a:pathLst>
              <a:path w="405129" h="328929">
                <a:moveTo>
                  <a:pt x="300100" y="0"/>
                </a:moveTo>
                <a:lnTo>
                  <a:pt x="295401" y="13360"/>
                </a:lnTo>
                <a:lnTo>
                  <a:pt x="314451" y="21618"/>
                </a:lnTo>
                <a:lnTo>
                  <a:pt x="330834" y="33054"/>
                </a:lnTo>
                <a:lnTo>
                  <a:pt x="355600" y="65455"/>
                </a:lnTo>
                <a:lnTo>
                  <a:pt x="370173" y="109172"/>
                </a:lnTo>
                <a:lnTo>
                  <a:pt x="375030" y="162814"/>
                </a:lnTo>
                <a:lnTo>
                  <a:pt x="373796" y="191819"/>
                </a:lnTo>
                <a:lnTo>
                  <a:pt x="363993" y="241839"/>
                </a:lnTo>
                <a:lnTo>
                  <a:pt x="344451" y="280906"/>
                </a:lnTo>
                <a:lnTo>
                  <a:pt x="314646" y="307266"/>
                </a:lnTo>
                <a:lnTo>
                  <a:pt x="295909" y="315569"/>
                </a:lnTo>
                <a:lnTo>
                  <a:pt x="300100" y="328917"/>
                </a:lnTo>
                <a:lnTo>
                  <a:pt x="344979" y="307868"/>
                </a:lnTo>
                <a:lnTo>
                  <a:pt x="377951" y="271437"/>
                </a:lnTo>
                <a:lnTo>
                  <a:pt x="398240" y="222651"/>
                </a:lnTo>
                <a:lnTo>
                  <a:pt x="405002" y="164541"/>
                </a:lnTo>
                <a:lnTo>
                  <a:pt x="403310" y="134392"/>
                </a:lnTo>
                <a:lnTo>
                  <a:pt x="389733" y="80948"/>
                </a:lnTo>
                <a:lnTo>
                  <a:pt x="362823" y="37438"/>
                </a:lnTo>
                <a:lnTo>
                  <a:pt x="323961" y="8610"/>
                </a:lnTo>
                <a:lnTo>
                  <a:pt x="300100" y="0"/>
                </a:lnTo>
                <a:close/>
              </a:path>
              <a:path w="405129" h="328929">
                <a:moveTo>
                  <a:pt x="104901" y="0"/>
                </a:moveTo>
                <a:lnTo>
                  <a:pt x="60118" y="21089"/>
                </a:lnTo>
                <a:lnTo>
                  <a:pt x="27050" y="57658"/>
                </a:lnTo>
                <a:lnTo>
                  <a:pt x="6762" y="106527"/>
                </a:lnTo>
                <a:lnTo>
                  <a:pt x="0" y="164541"/>
                </a:lnTo>
                <a:lnTo>
                  <a:pt x="1690" y="194761"/>
                </a:lnTo>
                <a:lnTo>
                  <a:pt x="15216" y="248210"/>
                </a:lnTo>
                <a:lnTo>
                  <a:pt x="42054" y="291575"/>
                </a:lnTo>
                <a:lnTo>
                  <a:pt x="80968" y="320316"/>
                </a:lnTo>
                <a:lnTo>
                  <a:pt x="104901" y="328917"/>
                </a:lnTo>
                <a:lnTo>
                  <a:pt x="109093" y="315569"/>
                </a:lnTo>
                <a:lnTo>
                  <a:pt x="90302" y="307266"/>
                </a:lnTo>
                <a:lnTo>
                  <a:pt x="74120" y="295711"/>
                </a:lnTo>
                <a:lnTo>
                  <a:pt x="49529" y="262851"/>
                </a:lnTo>
                <a:lnTo>
                  <a:pt x="34845" y="218162"/>
                </a:lnTo>
                <a:lnTo>
                  <a:pt x="29972" y="162814"/>
                </a:lnTo>
                <a:lnTo>
                  <a:pt x="31188" y="134753"/>
                </a:lnTo>
                <a:lnTo>
                  <a:pt x="40955" y="86072"/>
                </a:lnTo>
                <a:lnTo>
                  <a:pt x="60577" y="47668"/>
                </a:lnTo>
                <a:lnTo>
                  <a:pt x="90624" y="21618"/>
                </a:lnTo>
                <a:lnTo>
                  <a:pt x="109600" y="13360"/>
                </a:lnTo>
                <a:lnTo>
                  <a:pt x="1049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94423" y="6238036"/>
            <a:ext cx="405130" cy="328930"/>
          </a:xfrm>
          <a:custGeom>
            <a:avLst/>
            <a:gdLst/>
            <a:ahLst/>
            <a:cxnLst/>
            <a:rect l="l" t="t" r="r" b="b"/>
            <a:pathLst>
              <a:path w="405129" h="328929">
                <a:moveTo>
                  <a:pt x="300100" y="0"/>
                </a:moveTo>
                <a:lnTo>
                  <a:pt x="295401" y="13360"/>
                </a:lnTo>
                <a:lnTo>
                  <a:pt x="314451" y="21618"/>
                </a:lnTo>
                <a:lnTo>
                  <a:pt x="330834" y="33054"/>
                </a:lnTo>
                <a:lnTo>
                  <a:pt x="355600" y="65455"/>
                </a:lnTo>
                <a:lnTo>
                  <a:pt x="370173" y="109172"/>
                </a:lnTo>
                <a:lnTo>
                  <a:pt x="375030" y="162814"/>
                </a:lnTo>
                <a:lnTo>
                  <a:pt x="373796" y="191819"/>
                </a:lnTo>
                <a:lnTo>
                  <a:pt x="363993" y="241839"/>
                </a:lnTo>
                <a:lnTo>
                  <a:pt x="344451" y="280906"/>
                </a:lnTo>
                <a:lnTo>
                  <a:pt x="314646" y="307266"/>
                </a:lnTo>
                <a:lnTo>
                  <a:pt x="295909" y="315569"/>
                </a:lnTo>
                <a:lnTo>
                  <a:pt x="300100" y="328917"/>
                </a:lnTo>
                <a:lnTo>
                  <a:pt x="344979" y="307868"/>
                </a:lnTo>
                <a:lnTo>
                  <a:pt x="377951" y="271437"/>
                </a:lnTo>
                <a:lnTo>
                  <a:pt x="398240" y="222651"/>
                </a:lnTo>
                <a:lnTo>
                  <a:pt x="405002" y="164541"/>
                </a:lnTo>
                <a:lnTo>
                  <a:pt x="403310" y="134392"/>
                </a:lnTo>
                <a:lnTo>
                  <a:pt x="389733" y="80948"/>
                </a:lnTo>
                <a:lnTo>
                  <a:pt x="362823" y="37438"/>
                </a:lnTo>
                <a:lnTo>
                  <a:pt x="323961" y="8610"/>
                </a:lnTo>
                <a:lnTo>
                  <a:pt x="300100" y="0"/>
                </a:lnTo>
                <a:close/>
              </a:path>
              <a:path w="405129" h="328929">
                <a:moveTo>
                  <a:pt x="104901" y="0"/>
                </a:moveTo>
                <a:lnTo>
                  <a:pt x="60118" y="21089"/>
                </a:lnTo>
                <a:lnTo>
                  <a:pt x="27050" y="57658"/>
                </a:lnTo>
                <a:lnTo>
                  <a:pt x="6762" y="106527"/>
                </a:lnTo>
                <a:lnTo>
                  <a:pt x="0" y="164541"/>
                </a:lnTo>
                <a:lnTo>
                  <a:pt x="1690" y="194761"/>
                </a:lnTo>
                <a:lnTo>
                  <a:pt x="15216" y="248210"/>
                </a:lnTo>
                <a:lnTo>
                  <a:pt x="42054" y="291575"/>
                </a:lnTo>
                <a:lnTo>
                  <a:pt x="80968" y="320316"/>
                </a:lnTo>
                <a:lnTo>
                  <a:pt x="104901" y="328917"/>
                </a:lnTo>
                <a:lnTo>
                  <a:pt x="109093" y="315569"/>
                </a:lnTo>
                <a:lnTo>
                  <a:pt x="90302" y="307266"/>
                </a:lnTo>
                <a:lnTo>
                  <a:pt x="74120" y="295711"/>
                </a:lnTo>
                <a:lnTo>
                  <a:pt x="49529" y="262851"/>
                </a:lnTo>
                <a:lnTo>
                  <a:pt x="34845" y="218162"/>
                </a:lnTo>
                <a:lnTo>
                  <a:pt x="29972" y="162814"/>
                </a:lnTo>
                <a:lnTo>
                  <a:pt x="31188" y="134753"/>
                </a:lnTo>
                <a:lnTo>
                  <a:pt x="40955" y="86072"/>
                </a:lnTo>
                <a:lnTo>
                  <a:pt x="60577" y="47668"/>
                </a:lnTo>
                <a:lnTo>
                  <a:pt x="90624" y="21618"/>
                </a:lnTo>
                <a:lnTo>
                  <a:pt x="109600" y="13360"/>
                </a:lnTo>
                <a:lnTo>
                  <a:pt x="1049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94345" y="6164732"/>
            <a:ext cx="2066925" cy="0"/>
          </a:xfrm>
          <a:custGeom>
            <a:avLst/>
            <a:gdLst/>
            <a:ahLst/>
            <a:cxnLst/>
            <a:rect l="l" t="t" r="r" b="b"/>
            <a:pathLst>
              <a:path w="2066925">
                <a:moveTo>
                  <a:pt x="0" y="0"/>
                </a:moveTo>
                <a:lnTo>
                  <a:pt x="2066544" y="0"/>
                </a:lnTo>
              </a:path>
            </a:pathLst>
          </a:custGeom>
          <a:ln w="22859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6784" y="5631281"/>
            <a:ext cx="3675379" cy="95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2590" marR="0" lvl="0" indent="0" algn="l" defTabSz="914400" rtl="0" eaLnBrk="1" fontAlgn="auto" latinLnBrk="0" hangingPunct="1">
              <a:lnSpc>
                <a:spcPts val="273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788035" algn="l"/>
                <a:tab pos="2502535" algn="l"/>
              </a:tabLst>
              <a:defRPr/>
            </a:pP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𝑋	𝑠	1</a:t>
            </a:r>
            <a:endParaRPr kumimoji="1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38100" marR="0" lvl="0" indent="0" algn="l" defTabSz="914400" rtl="0" eaLnBrk="1" fontAlgn="auto" latinLnBrk="0" hangingPunct="1">
              <a:lnSpc>
                <a:spcPts val="198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3960" algn="l"/>
              </a:tabLst>
              <a:defRPr/>
            </a:pP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	=</a:t>
            </a:r>
            <a:endParaRPr kumimoji="1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403860" marR="0" lvl="0" indent="0" algn="l" defTabSz="914400" rtl="0" eaLnBrk="1" fontAlgn="auto" latinLnBrk="0" hangingPunct="1">
              <a:lnSpc>
                <a:spcPts val="26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4860" algn="l"/>
                <a:tab pos="1568450" algn="l"/>
              </a:tabLst>
              <a:defRPr/>
            </a:pP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𝐹	𝑠	</a:t>
            </a:r>
            <a:r>
              <a:rPr kumimoji="1" sz="2800" b="0" i="0" u="none" strike="noStrike" kern="1200" cap="none" spc="7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𝑚𝑠</a:t>
            </a:r>
            <a:r>
              <a:rPr kumimoji="1" sz="3075" b="0" i="0" u="none" strike="noStrike" kern="1200" cap="none" spc="112" normalizeH="0" baseline="23035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2 </a:t>
            </a: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 𝑏𝑠 +</a:t>
            </a:r>
            <a:r>
              <a:rPr kumimoji="1" sz="2800" b="0" i="0" u="none" strike="noStrike" kern="1200" cap="none" spc="-32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𝑘</a:t>
            </a:r>
            <a:endParaRPr kumimoji="1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9702163" y="5137702"/>
            <a:ext cx="24898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a second-order system with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two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poles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defined by the mass, spring 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constant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（ばね定数）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and damping 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coe</a:t>
            </a:r>
            <a:r>
              <a:rPr lang="en-US" altLang="ja-JP" dirty="0" smtClean="0">
                <a:solidFill>
                  <a:srgbClr val="000000"/>
                </a:solidFill>
                <a:latin typeface="XHKJOV+HelveticaNeue"/>
              </a:rPr>
              <a:t>ffi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cient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（減衰係数）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.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12578" y="5319372"/>
            <a:ext cx="22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</a:t>
            </a:r>
            <a:r>
              <a:rPr lang="ja-JP" altLang="en-US" dirty="0" smtClean="0"/>
              <a:t>は</a:t>
            </a:r>
            <a:r>
              <a:rPr lang="en-US" altLang="ja-JP" dirty="0" smtClean="0"/>
              <a:t>input, 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330567" y="1532873"/>
            <a:ext cx="137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Plant system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47513" y="4377201"/>
            <a:ext cx="7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自乗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6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1175385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4150" y="475487"/>
            <a:ext cx="30480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6550" y="475487"/>
            <a:ext cx="3994912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92" y="1510411"/>
            <a:ext cx="14414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404" y="1536827"/>
            <a:ext cx="5157089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3393" y="2330849"/>
            <a:ext cx="4941281" cy="41066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0610" y="3576065"/>
            <a:ext cx="1653539" cy="1045844"/>
          </a:xfrm>
          <a:custGeom>
            <a:avLst/>
            <a:gdLst/>
            <a:ahLst/>
            <a:cxnLst/>
            <a:rect l="l" t="t" r="r" b="b"/>
            <a:pathLst>
              <a:path w="1653539" h="1045845">
                <a:moveTo>
                  <a:pt x="0" y="1045463"/>
                </a:moveTo>
                <a:lnTo>
                  <a:pt x="1653539" y="1045463"/>
                </a:lnTo>
                <a:lnTo>
                  <a:pt x="1653539" y="0"/>
                </a:lnTo>
                <a:lnTo>
                  <a:pt x="0" y="0"/>
                </a:lnTo>
                <a:lnTo>
                  <a:pt x="0" y="1045463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0610" y="3576065"/>
            <a:ext cx="1653539" cy="1045844"/>
          </a:xfrm>
          <a:custGeom>
            <a:avLst/>
            <a:gdLst/>
            <a:ahLst/>
            <a:cxnLst/>
            <a:rect l="l" t="t" r="r" b="b"/>
            <a:pathLst>
              <a:path w="1653539" h="1045845">
                <a:moveTo>
                  <a:pt x="0" y="1045463"/>
                </a:moveTo>
                <a:lnTo>
                  <a:pt x="1653539" y="1045463"/>
                </a:lnTo>
                <a:lnTo>
                  <a:pt x="1653539" y="0"/>
                </a:lnTo>
                <a:lnTo>
                  <a:pt x="0" y="0"/>
                </a:lnTo>
                <a:lnTo>
                  <a:pt x="0" y="1045463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3417" y="3777360"/>
            <a:ext cx="486460" cy="214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8450" y="3990721"/>
            <a:ext cx="789089" cy="2148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7614" y="4204080"/>
            <a:ext cx="396239" cy="214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4150" y="4041647"/>
            <a:ext cx="925194" cy="114300"/>
          </a:xfrm>
          <a:custGeom>
            <a:avLst/>
            <a:gdLst/>
            <a:ahLst/>
            <a:cxnLst/>
            <a:rect l="l" t="t" r="r" b="b"/>
            <a:pathLst>
              <a:path w="925195" h="114300">
                <a:moveTo>
                  <a:pt x="810513" y="0"/>
                </a:moveTo>
                <a:lnTo>
                  <a:pt x="810513" y="114300"/>
                </a:lnTo>
                <a:lnTo>
                  <a:pt x="886713" y="76200"/>
                </a:lnTo>
                <a:lnTo>
                  <a:pt x="829563" y="76200"/>
                </a:lnTo>
                <a:lnTo>
                  <a:pt x="829563" y="38100"/>
                </a:lnTo>
                <a:lnTo>
                  <a:pt x="886713" y="38100"/>
                </a:lnTo>
                <a:lnTo>
                  <a:pt x="810513" y="0"/>
                </a:lnTo>
                <a:close/>
              </a:path>
              <a:path w="925195" h="114300">
                <a:moveTo>
                  <a:pt x="8105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10513" y="76200"/>
                </a:lnTo>
                <a:lnTo>
                  <a:pt x="810513" y="38100"/>
                </a:lnTo>
                <a:close/>
              </a:path>
              <a:path w="925195" h="114300">
                <a:moveTo>
                  <a:pt x="886713" y="38100"/>
                </a:moveTo>
                <a:lnTo>
                  <a:pt x="829563" y="38100"/>
                </a:lnTo>
                <a:lnTo>
                  <a:pt x="829563" y="76200"/>
                </a:lnTo>
                <a:lnTo>
                  <a:pt x="886713" y="76200"/>
                </a:lnTo>
                <a:lnTo>
                  <a:pt x="924813" y="57150"/>
                </a:lnTo>
                <a:lnTo>
                  <a:pt x="886713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1695" y="4043171"/>
            <a:ext cx="708660" cy="114300"/>
          </a:xfrm>
          <a:custGeom>
            <a:avLst/>
            <a:gdLst/>
            <a:ahLst/>
            <a:cxnLst/>
            <a:rect l="l" t="t" r="r" b="b"/>
            <a:pathLst>
              <a:path w="708660" h="114300">
                <a:moveTo>
                  <a:pt x="671479" y="37845"/>
                </a:moveTo>
                <a:lnTo>
                  <a:pt x="612762" y="37845"/>
                </a:lnTo>
                <a:lnTo>
                  <a:pt x="613257" y="75945"/>
                </a:lnTo>
                <a:lnTo>
                  <a:pt x="594211" y="76194"/>
                </a:lnTo>
                <a:lnTo>
                  <a:pt x="594715" y="114300"/>
                </a:lnTo>
                <a:lnTo>
                  <a:pt x="708253" y="55625"/>
                </a:lnTo>
                <a:lnTo>
                  <a:pt x="671479" y="37845"/>
                </a:lnTo>
                <a:close/>
              </a:path>
              <a:path w="708660" h="114300">
                <a:moveTo>
                  <a:pt x="593707" y="38094"/>
                </a:moveTo>
                <a:lnTo>
                  <a:pt x="0" y="45846"/>
                </a:lnTo>
                <a:lnTo>
                  <a:pt x="507" y="83946"/>
                </a:lnTo>
                <a:lnTo>
                  <a:pt x="594211" y="76194"/>
                </a:lnTo>
                <a:lnTo>
                  <a:pt x="593707" y="38094"/>
                </a:lnTo>
                <a:close/>
              </a:path>
              <a:path w="708660" h="114300">
                <a:moveTo>
                  <a:pt x="612762" y="37845"/>
                </a:moveTo>
                <a:lnTo>
                  <a:pt x="593707" y="38094"/>
                </a:lnTo>
                <a:lnTo>
                  <a:pt x="594211" y="76194"/>
                </a:lnTo>
                <a:lnTo>
                  <a:pt x="613257" y="75945"/>
                </a:lnTo>
                <a:lnTo>
                  <a:pt x="612762" y="37845"/>
                </a:lnTo>
                <a:close/>
              </a:path>
              <a:path w="708660" h="114300">
                <a:moveTo>
                  <a:pt x="593204" y="0"/>
                </a:moveTo>
                <a:lnTo>
                  <a:pt x="593707" y="38094"/>
                </a:lnTo>
                <a:lnTo>
                  <a:pt x="612762" y="37845"/>
                </a:lnTo>
                <a:lnTo>
                  <a:pt x="671479" y="37845"/>
                </a:lnTo>
                <a:lnTo>
                  <a:pt x="59320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225" y="3667759"/>
            <a:ext cx="362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1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Y(s)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3651" y="4267580"/>
            <a:ext cx="607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1" sz="1400" b="1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1" sz="1400" b="1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</a:t>
            </a: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312" y="4319777"/>
            <a:ext cx="459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1" sz="1400" b="1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npu</a:t>
            </a: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1030" y="3696461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247904"/>
                </a:moveTo>
                <a:lnTo>
                  <a:pt x="0" y="0"/>
                </a:lnTo>
              </a:path>
            </a:pathLst>
          </a:custGeom>
          <a:ln w="28956">
            <a:solidFill>
              <a:srgbClr val="5AA1A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1886" y="3707129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485" y="0"/>
                </a:lnTo>
              </a:path>
            </a:pathLst>
          </a:custGeom>
          <a:ln w="28956">
            <a:solidFill>
              <a:srgbClr val="5AA1A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5205" y="3901440"/>
            <a:ext cx="402590" cy="86995"/>
          </a:xfrm>
          <a:custGeom>
            <a:avLst/>
            <a:gdLst/>
            <a:ahLst/>
            <a:cxnLst/>
            <a:rect l="l" t="t" r="r" b="b"/>
            <a:pathLst>
              <a:path w="402590" h="86995">
                <a:moveTo>
                  <a:pt x="315163" y="0"/>
                </a:moveTo>
                <a:lnTo>
                  <a:pt x="315163" y="86868"/>
                </a:lnTo>
                <a:lnTo>
                  <a:pt x="373075" y="57912"/>
                </a:lnTo>
                <a:lnTo>
                  <a:pt x="329641" y="57912"/>
                </a:lnTo>
                <a:lnTo>
                  <a:pt x="329641" y="28956"/>
                </a:lnTo>
                <a:lnTo>
                  <a:pt x="373075" y="28956"/>
                </a:lnTo>
                <a:lnTo>
                  <a:pt x="315163" y="0"/>
                </a:lnTo>
                <a:close/>
              </a:path>
              <a:path w="402590" h="86995">
                <a:moveTo>
                  <a:pt x="31516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315163" y="57912"/>
                </a:lnTo>
                <a:lnTo>
                  <a:pt x="315163" y="28956"/>
                </a:lnTo>
                <a:close/>
              </a:path>
              <a:path w="402590" h="86995">
                <a:moveTo>
                  <a:pt x="373075" y="28956"/>
                </a:moveTo>
                <a:lnTo>
                  <a:pt x="329641" y="28956"/>
                </a:lnTo>
                <a:lnTo>
                  <a:pt x="329641" y="57912"/>
                </a:lnTo>
                <a:lnTo>
                  <a:pt x="373075" y="57912"/>
                </a:lnTo>
                <a:lnTo>
                  <a:pt x="402031" y="43434"/>
                </a:lnTo>
                <a:lnTo>
                  <a:pt x="373075" y="2895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9049" y="3576065"/>
            <a:ext cx="86995" cy="369570"/>
          </a:xfrm>
          <a:custGeom>
            <a:avLst/>
            <a:gdLst/>
            <a:ahLst/>
            <a:cxnLst/>
            <a:rect l="l" t="t" r="r" b="b"/>
            <a:pathLst>
              <a:path w="86995" h="369570">
                <a:moveTo>
                  <a:pt x="57876" y="86360"/>
                </a:moveTo>
                <a:lnTo>
                  <a:pt x="28933" y="87249"/>
                </a:lnTo>
                <a:lnTo>
                  <a:pt x="37642" y="369316"/>
                </a:lnTo>
                <a:lnTo>
                  <a:pt x="66586" y="368427"/>
                </a:lnTo>
                <a:lnTo>
                  <a:pt x="57876" y="86360"/>
                </a:lnTo>
                <a:close/>
              </a:path>
              <a:path w="86995" h="369570">
                <a:moveTo>
                  <a:pt x="40728" y="0"/>
                </a:moveTo>
                <a:lnTo>
                  <a:pt x="0" y="88138"/>
                </a:lnTo>
                <a:lnTo>
                  <a:pt x="28933" y="87249"/>
                </a:lnTo>
                <a:lnTo>
                  <a:pt x="28486" y="72771"/>
                </a:lnTo>
                <a:lnTo>
                  <a:pt x="57429" y="71882"/>
                </a:lnTo>
                <a:lnTo>
                  <a:pt x="79489" y="71882"/>
                </a:lnTo>
                <a:lnTo>
                  <a:pt x="40728" y="0"/>
                </a:lnTo>
                <a:close/>
              </a:path>
              <a:path w="86995" h="369570">
                <a:moveTo>
                  <a:pt x="57429" y="71882"/>
                </a:moveTo>
                <a:lnTo>
                  <a:pt x="28486" y="72771"/>
                </a:lnTo>
                <a:lnTo>
                  <a:pt x="28933" y="87249"/>
                </a:lnTo>
                <a:lnTo>
                  <a:pt x="57876" y="86360"/>
                </a:lnTo>
                <a:lnTo>
                  <a:pt x="57429" y="71882"/>
                </a:lnTo>
                <a:close/>
              </a:path>
              <a:path w="86995" h="369570">
                <a:moveTo>
                  <a:pt x="79489" y="71882"/>
                </a:moveTo>
                <a:lnTo>
                  <a:pt x="57429" y="71882"/>
                </a:lnTo>
                <a:lnTo>
                  <a:pt x="57876" y="86360"/>
                </a:lnTo>
                <a:lnTo>
                  <a:pt x="86817" y="85471"/>
                </a:lnTo>
                <a:lnTo>
                  <a:pt x="79489" y="7188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297615" y="0"/>
            <a:ext cx="47544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To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evaluate the system characteristics, we excite the system by using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unit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step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input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800100" lvl="1" indent="-34290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This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is normally the first step to evaluate the dynamic characteristics of a plant.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342900" indent="-34290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This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response is called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open-loop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response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since there is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no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controller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applied to the system at this point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.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controller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がなかったら、フィードバックもいらないので、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loop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はいらない）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endParaRPr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3628" y="2688613"/>
            <a:ext cx="172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Plant</a:t>
            </a:r>
            <a:r>
              <a:rPr lang="ja-JP" altLang="en-US" dirty="0" smtClean="0"/>
              <a:t>のみ、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まだ追加していない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038492" y="3437792"/>
            <a:ext cx="3153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controller</a:t>
            </a:r>
            <a:r>
              <a:rPr kumimoji="1" lang="ja-JP" altLang="en-US" sz="1600" dirty="0" smtClean="0"/>
              <a:t>は２つ機能があると思う：</a:t>
            </a:r>
            <a:endParaRPr kumimoji="1" lang="en-US" altLang="ja-JP" sz="1600" dirty="0" smtClean="0"/>
          </a:p>
          <a:p>
            <a:pPr marL="285750" indent="-285750">
              <a:buFontTx/>
              <a:buChar char="-"/>
            </a:pPr>
            <a:r>
              <a:rPr kumimoji="1" lang="en-US" altLang="ja-JP" sz="1600" dirty="0" smtClean="0"/>
              <a:t>plant system</a:t>
            </a:r>
            <a:r>
              <a:rPr kumimoji="1" lang="ja-JP" altLang="en-US" sz="1600" dirty="0" smtClean="0"/>
              <a:t>は固定なので、</a:t>
            </a:r>
            <a:r>
              <a:rPr kumimoji="1" lang="en-US" altLang="ja-JP" sz="1600" dirty="0" smtClean="0"/>
              <a:t>input</a:t>
            </a:r>
            <a:r>
              <a:rPr kumimoji="1" lang="ja-JP" altLang="en-US" sz="1600" dirty="0" smtClean="0"/>
              <a:t>と</a:t>
            </a:r>
            <a:r>
              <a:rPr kumimoji="1" lang="en-US" altLang="ja-JP" sz="1600" dirty="0" smtClean="0"/>
              <a:t>output</a:t>
            </a:r>
            <a:r>
              <a:rPr kumimoji="1" lang="ja-JP" altLang="en-US" sz="1600" dirty="0" smtClean="0"/>
              <a:t>の関係も固定。</a:t>
            </a:r>
            <a:r>
              <a:rPr kumimoji="1" lang="en-US" altLang="ja-JP" sz="1600" dirty="0" smtClean="0"/>
              <a:t>controller</a:t>
            </a:r>
            <a:r>
              <a:rPr kumimoji="1" lang="ja-JP" altLang="en-US" sz="1600" dirty="0" smtClean="0"/>
              <a:t>を追加することで、</a:t>
            </a:r>
            <a:r>
              <a:rPr kumimoji="1" lang="en-US" altLang="ja-JP" sz="1600" dirty="0" smtClean="0"/>
              <a:t>input</a:t>
            </a:r>
            <a:r>
              <a:rPr kumimoji="1" lang="ja-JP" altLang="en-US" sz="1600" dirty="0" smtClean="0"/>
              <a:t>と</a:t>
            </a:r>
            <a:r>
              <a:rPr lang="en-US" altLang="ja-JP" sz="1600" dirty="0" smtClean="0"/>
              <a:t>output</a:t>
            </a:r>
            <a:r>
              <a:rPr lang="ja-JP" altLang="en-US" sz="1600" dirty="0" smtClean="0"/>
              <a:t>の関係を最適化できる。</a:t>
            </a:r>
            <a:endParaRPr lang="en-US" altLang="ja-JP" sz="1600" dirty="0" smtClean="0"/>
          </a:p>
          <a:p>
            <a:pPr marL="285750" indent="-285750">
              <a:buFontTx/>
              <a:buChar char="-"/>
            </a:pPr>
            <a:r>
              <a:rPr lang="ja-JP" altLang="en-US" sz="1600" dirty="0" smtClean="0"/>
              <a:t>行動計画が生成した</a:t>
            </a:r>
            <a:r>
              <a:rPr lang="en-US" altLang="ja-JP" sz="1600" dirty="0" smtClean="0"/>
              <a:t>reference</a:t>
            </a:r>
            <a:r>
              <a:rPr lang="ja-JP" altLang="en-US" sz="1600" dirty="0" smtClean="0"/>
              <a:t>（速度）を</a:t>
            </a:r>
            <a:r>
              <a:rPr lang="en-US" altLang="ja-JP" sz="1600" dirty="0" smtClean="0"/>
              <a:t>plant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input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Throttle</a:t>
            </a:r>
            <a:r>
              <a:rPr lang="ja-JP" altLang="en-US" sz="1600" dirty="0" smtClean="0"/>
              <a:t>な</a:t>
            </a:r>
            <a:r>
              <a:rPr lang="ja-JP" altLang="en-US" sz="1600" dirty="0"/>
              <a:t>ど</a:t>
            </a:r>
            <a:r>
              <a:rPr lang="ja-JP" altLang="en-US" sz="1600" dirty="0" smtClean="0"/>
              <a:t>）に変換できる。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85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192" y="1476501"/>
            <a:ext cx="14414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404" y="1502917"/>
            <a:ext cx="4351528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6789" y="1574800"/>
            <a:ext cx="386080" cy="313690"/>
          </a:xfrm>
          <a:custGeom>
            <a:avLst/>
            <a:gdLst/>
            <a:ahLst/>
            <a:cxnLst/>
            <a:rect l="l" t="t" r="r" b="b"/>
            <a:pathLst>
              <a:path w="386079" h="313689">
                <a:moveTo>
                  <a:pt x="285750" y="0"/>
                </a:moveTo>
                <a:lnTo>
                  <a:pt x="281305" y="12700"/>
                </a:lnTo>
                <a:lnTo>
                  <a:pt x="299452" y="20583"/>
                </a:lnTo>
                <a:lnTo>
                  <a:pt x="315039" y="31480"/>
                </a:lnTo>
                <a:lnTo>
                  <a:pt x="338582" y="62357"/>
                </a:lnTo>
                <a:lnTo>
                  <a:pt x="352520" y="103997"/>
                </a:lnTo>
                <a:lnTo>
                  <a:pt x="357124" y="155066"/>
                </a:lnTo>
                <a:lnTo>
                  <a:pt x="355959" y="182739"/>
                </a:lnTo>
                <a:lnTo>
                  <a:pt x="346676" y="230415"/>
                </a:lnTo>
                <a:lnTo>
                  <a:pt x="328033" y="267640"/>
                </a:lnTo>
                <a:lnTo>
                  <a:pt x="281813" y="300609"/>
                </a:lnTo>
                <a:lnTo>
                  <a:pt x="285750" y="313309"/>
                </a:lnTo>
                <a:lnTo>
                  <a:pt x="328501" y="293274"/>
                </a:lnTo>
                <a:lnTo>
                  <a:pt x="359918" y="258572"/>
                </a:lnTo>
                <a:lnTo>
                  <a:pt x="379237" y="212074"/>
                </a:lnTo>
                <a:lnTo>
                  <a:pt x="385699" y="156717"/>
                </a:lnTo>
                <a:lnTo>
                  <a:pt x="384081" y="127998"/>
                </a:lnTo>
                <a:lnTo>
                  <a:pt x="371179" y="77083"/>
                </a:lnTo>
                <a:lnTo>
                  <a:pt x="345561" y="35629"/>
                </a:lnTo>
                <a:lnTo>
                  <a:pt x="308465" y="8161"/>
                </a:lnTo>
                <a:lnTo>
                  <a:pt x="285750" y="0"/>
                </a:lnTo>
                <a:close/>
              </a:path>
              <a:path w="386079" h="313689">
                <a:moveTo>
                  <a:pt x="99949" y="0"/>
                </a:moveTo>
                <a:lnTo>
                  <a:pt x="57292" y="20050"/>
                </a:lnTo>
                <a:lnTo>
                  <a:pt x="25781" y="54863"/>
                </a:lnTo>
                <a:lnTo>
                  <a:pt x="6461" y="101457"/>
                </a:lnTo>
                <a:lnTo>
                  <a:pt x="0" y="156717"/>
                </a:lnTo>
                <a:lnTo>
                  <a:pt x="1599" y="185509"/>
                </a:lnTo>
                <a:lnTo>
                  <a:pt x="14466" y="236424"/>
                </a:lnTo>
                <a:lnTo>
                  <a:pt x="40066" y="277768"/>
                </a:lnTo>
                <a:lnTo>
                  <a:pt x="77162" y="305113"/>
                </a:lnTo>
                <a:lnTo>
                  <a:pt x="99949" y="313309"/>
                </a:lnTo>
                <a:lnTo>
                  <a:pt x="103886" y="300609"/>
                </a:lnTo>
                <a:lnTo>
                  <a:pt x="86050" y="292699"/>
                </a:lnTo>
                <a:lnTo>
                  <a:pt x="70643" y="281717"/>
                </a:lnTo>
                <a:lnTo>
                  <a:pt x="47116" y="250444"/>
                </a:lnTo>
                <a:lnTo>
                  <a:pt x="33226" y="207851"/>
                </a:lnTo>
                <a:lnTo>
                  <a:pt x="28575" y="155066"/>
                </a:lnTo>
                <a:lnTo>
                  <a:pt x="29739" y="128347"/>
                </a:lnTo>
                <a:lnTo>
                  <a:pt x="39022" y="82004"/>
                </a:lnTo>
                <a:lnTo>
                  <a:pt x="57691" y="45400"/>
                </a:lnTo>
                <a:lnTo>
                  <a:pt x="104394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98846" y="1476501"/>
            <a:ext cx="13550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8940" algn="l"/>
                <a:tab pos="808355" algn="l"/>
              </a:tabLst>
            </a:pPr>
            <a:r>
              <a:rPr spc="10" dirty="0"/>
              <a:t>𝐻	</a:t>
            </a:r>
            <a:r>
              <a:rPr spc="5" dirty="0"/>
              <a:t>𝑠	</a:t>
            </a:r>
            <a:r>
              <a:rPr spc="10" dirty="0"/>
              <a:t>=</a:t>
            </a:r>
            <a:r>
              <a:rPr spc="65" dirty="0"/>
              <a:t> </a:t>
            </a:r>
            <a:r>
              <a:rPr spc="5" dirty="0"/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6340728" y="1502917"/>
            <a:ext cx="308609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6468" y="1502917"/>
            <a:ext cx="1767586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0404" y="1909826"/>
            <a:ext cx="3532251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85539" y="1909826"/>
            <a:ext cx="207263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8691" y="3206369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2133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7864" y="2794000"/>
            <a:ext cx="386080" cy="313690"/>
          </a:xfrm>
          <a:custGeom>
            <a:avLst/>
            <a:gdLst/>
            <a:ahLst/>
            <a:cxnLst/>
            <a:rect l="l" t="t" r="r" b="b"/>
            <a:pathLst>
              <a:path w="386079" h="313689">
                <a:moveTo>
                  <a:pt x="285750" y="0"/>
                </a:moveTo>
                <a:lnTo>
                  <a:pt x="281305" y="12700"/>
                </a:lnTo>
                <a:lnTo>
                  <a:pt x="299452" y="20583"/>
                </a:lnTo>
                <a:lnTo>
                  <a:pt x="315039" y="31480"/>
                </a:lnTo>
                <a:lnTo>
                  <a:pt x="338582" y="62357"/>
                </a:lnTo>
                <a:lnTo>
                  <a:pt x="352520" y="103997"/>
                </a:lnTo>
                <a:lnTo>
                  <a:pt x="357124" y="155066"/>
                </a:lnTo>
                <a:lnTo>
                  <a:pt x="355959" y="182739"/>
                </a:lnTo>
                <a:lnTo>
                  <a:pt x="346676" y="230415"/>
                </a:lnTo>
                <a:lnTo>
                  <a:pt x="328033" y="267640"/>
                </a:lnTo>
                <a:lnTo>
                  <a:pt x="281813" y="300609"/>
                </a:lnTo>
                <a:lnTo>
                  <a:pt x="285750" y="313309"/>
                </a:lnTo>
                <a:lnTo>
                  <a:pt x="328501" y="293274"/>
                </a:lnTo>
                <a:lnTo>
                  <a:pt x="359918" y="258572"/>
                </a:lnTo>
                <a:lnTo>
                  <a:pt x="379237" y="212074"/>
                </a:lnTo>
                <a:lnTo>
                  <a:pt x="385699" y="156717"/>
                </a:lnTo>
                <a:lnTo>
                  <a:pt x="384081" y="127998"/>
                </a:lnTo>
                <a:lnTo>
                  <a:pt x="371179" y="77083"/>
                </a:lnTo>
                <a:lnTo>
                  <a:pt x="345561" y="35629"/>
                </a:lnTo>
                <a:lnTo>
                  <a:pt x="308465" y="8161"/>
                </a:lnTo>
                <a:lnTo>
                  <a:pt x="285750" y="0"/>
                </a:lnTo>
                <a:close/>
              </a:path>
              <a:path w="386079" h="313689">
                <a:moveTo>
                  <a:pt x="99949" y="0"/>
                </a:moveTo>
                <a:lnTo>
                  <a:pt x="57292" y="20050"/>
                </a:lnTo>
                <a:lnTo>
                  <a:pt x="25781" y="54863"/>
                </a:lnTo>
                <a:lnTo>
                  <a:pt x="6461" y="101457"/>
                </a:lnTo>
                <a:lnTo>
                  <a:pt x="0" y="156717"/>
                </a:lnTo>
                <a:lnTo>
                  <a:pt x="1599" y="185509"/>
                </a:lnTo>
                <a:lnTo>
                  <a:pt x="14466" y="236424"/>
                </a:lnTo>
                <a:lnTo>
                  <a:pt x="40066" y="277768"/>
                </a:lnTo>
                <a:lnTo>
                  <a:pt x="77162" y="305113"/>
                </a:lnTo>
                <a:lnTo>
                  <a:pt x="99949" y="313309"/>
                </a:lnTo>
                <a:lnTo>
                  <a:pt x="103886" y="300609"/>
                </a:lnTo>
                <a:lnTo>
                  <a:pt x="86050" y="292699"/>
                </a:lnTo>
                <a:lnTo>
                  <a:pt x="70643" y="281717"/>
                </a:lnTo>
                <a:lnTo>
                  <a:pt x="47117" y="250444"/>
                </a:lnTo>
                <a:lnTo>
                  <a:pt x="33226" y="207851"/>
                </a:lnTo>
                <a:lnTo>
                  <a:pt x="28575" y="155066"/>
                </a:lnTo>
                <a:lnTo>
                  <a:pt x="29739" y="128347"/>
                </a:lnTo>
                <a:lnTo>
                  <a:pt x="39022" y="82004"/>
                </a:lnTo>
                <a:lnTo>
                  <a:pt x="57691" y="45400"/>
                </a:lnTo>
                <a:lnTo>
                  <a:pt x="104394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2595" y="2696082"/>
            <a:ext cx="53530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</a:tabLst>
              <a:defRPr/>
            </a:pP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𝑌	𝑠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3960" y="3277108"/>
            <a:ext cx="386080" cy="313690"/>
          </a:xfrm>
          <a:custGeom>
            <a:avLst/>
            <a:gdLst/>
            <a:ahLst/>
            <a:cxnLst/>
            <a:rect l="l" t="t" r="r" b="b"/>
            <a:pathLst>
              <a:path w="386079" h="313689">
                <a:moveTo>
                  <a:pt x="285750" y="0"/>
                </a:moveTo>
                <a:lnTo>
                  <a:pt x="281304" y="12700"/>
                </a:lnTo>
                <a:lnTo>
                  <a:pt x="299452" y="20583"/>
                </a:lnTo>
                <a:lnTo>
                  <a:pt x="315039" y="31480"/>
                </a:lnTo>
                <a:lnTo>
                  <a:pt x="338581" y="62356"/>
                </a:lnTo>
                <a:lnTo>
                  <a:pt x="352520" y="103997"/>
                </a:lnTo>
                <a:lnTo>
                  <a:pt x="357124" y="155066"/>
                </a:lnTo>
                <a:lnTo>
                  <a:pt x="355959" y="182739"/>
                </a:lnTo>
                <a:lnTo>
                  <a:pt x="346676" y="230415"/>
                </a:lnTo>
                <a:lnTo>
                  <a:pt x="328033" y="267640"/>
                </a:lnTo>
                <a:lnTo>
                  <a:pt x="281813" y="300608"/>
                </a:lnTo>
                <a:lnTo>
                  <a:pt x="285750" y="313308"/>
                </a:lnTo>
                <a:lnTo>
                  <a:pt x="328501" y="293322"/>
                </a:lnTo>
                <a:lnTo>
                  <a:pt x="359917" y="258571"/>
                </a:lnTo>
                <a:lnTo>
                  <a:pt x="379237" y="212074"/>
                </a:lnTo>
                <a:lnTo>
                  <a:pt x="385699" y="156717"/>
                </a:lnTo>
                <a:lnTo>
                  <a:pt x="384081" y="127998"/>
                </a:lnTo>
                <a:lnTo>
                  <a:pt x="371179" y="77083"/>
                </a:lnTo>
                <a:lnTo>
                  <a:pt x="345561" y="35629"/>
                </a:lnTo>
                <a:lnTo>
                  <a:pt x="308465" y="8161"/>
                </a:lnTo>
                <a:lnTo>
                  <a:pt x="285750" y="0"/>
                </a:lnTo>
                <a:close/>
              </a:path>
              <a:path w="386079" h="313689">
                <a:moveTo>
                  <a:pt x="99949" y="0"/>
                </a:moveTo>
                <a:lnTo>
                  <a:pt x="57292" y="20050"/>
                </a:lnTo>
                <a:lnTo>
                  <a:pt x="25780" y="54863"/>
                </a:lnTo>
                <a:lnTo>
                  <a:pt x="6461" y="101457"/>
                </a:lnTo>
                <a:lnTo>
                  <a:pt x="0" y="156717"/>
                </a:lnTo>
                <a:lnTo>
                  <a:pt x="1599" y="185509"/>
                </a:lnTo>
                <a:lnTo>
                  <a:pt x="14466" y="236424"/>
                </a:lnTo>
                <a:lnTo>
                  <a:pt x="40066" y="277786"/>
                </a:lnTo>
                <a:lnTo>
                  <a:pt x="77162" y="305167"/>
                </a:lnTo>
                <a:lnTo>
                  <a:pt x="99949" y="313308"/>
                </a:lnTo>
                <a:lnTo>
                  <a:pt x="103886" y="300608"/>
                </a:lnTo>
                <a:lnTo>
                  <a:pt x="86050" y="292699"/>
                </a:lnTo>
                <a:lnTo>
                  <a:pt x="70643" y="281717"/>
                </a:lnTo>
                <a:lnTo>
                  <a:pt x="47116" y="250443"/>
                </a:lnTo>
                <a:lnTo>
                  <a:pt x="33226" y="207851"/>
                </a:lnTo>
                <a:lnTo>
                  <a:pt x="28575" y="155066"/>
                </a:lnTo>
                <a:lnTo>
                  <a:pt x="29739" y="128347"/>
                </a:lnTo>
                <a:lnTo>
                  <a:pt x="39022" y="82004"/>
                </a:lnTo>
                <a:lnTo>
                  <a:pt x="57691" y="45400"/>
                </a:lnTo>
                <a:lnTo>
                  <a:pt x="104393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6498" y="3179191"/>
            <a:ext cx="54800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7825" algn="l"/>
              </a:tabLst>
              <a:defRPr/>
            </a:pP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𝑅	𝑠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1546" y="2952114"/>
            <a:ext cx="27876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01210" y="3206369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>
                <a:moveTo>
                  <a:pt x="0" y="0"/>
                </a:moveTo>
                <a:lnTo>
                  <a:pt x="2048255" y="0"/>
                </a:lnTo>
              </a:path>
            </a:pathLst>
          </a:custGeom>
          <a:ln w="2133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53660" y="2794000"/>
            <a:ext cx="386080" cy="313690"/>
          </a:xfrm>
          <a:custGeom>
            <a:avLst/>
            <a:gdLst/>
            <a:ahLst/>
            <a:cxnLst/>
            <a:rect l="l" t="t" r="r" b="b"/>
            <a:pathLst>
              <a:path w="386079" h="313689">
                <a:moveTo>
                  <a:pt x="285750" y="0"/>
                </a:moveTo>
                <a:lnTo>
                  <a:pt x="281304" y="12700"/>
                </a:lnTo>
                <a:lnTo>
                  <a:pt x="299452" y="20583"/>
                </a:lnTo>
                <a:lnTo>
                  <a:pt x="315039" y="31480"/>
                </a:lnTo>
                <a:lnTo>
                  <a:pt x="338581" y="62357"/>
                </a:lnTo>
                <a:lnTo>
                  <a:pt x="352520" y="103997"/>
                </a:lnTo>
                <a:lnTo>
                  <a:pt x="357124" y="155066"/>
                </a:lnTo>
                <a:lnTo>
                  <a:pt x="355959" y="182739"/>
                </a:lnTo>
                <a:lnTo>
                  <a:pt x="346676" y="230415"/>
                </a:lnTo>
                <a:lnTo>
                  <a:pt x="328033" y="267640"/>
                </a:lnTo>
                <a:lnTo>
                  <a:pt x="281813" y="300609"/>
                </a:lnTo>
                <a:lnTo>
                  <a:pt x="285750" y="313309"/>
                </a:lnTo>
                <a:lnTo>
                  <a:pt x="328501" y="293274"/>
                </a:lnTo>
                <a:lnTo>
                  <a:pt x="359917" y="258572"/>
                </a:lnTo>
                <a:lnTo>
                  <a:pt x="379237" y="212074"/>
                </a:lnTo>
                <a:lnTo>
                  <a:pt x="385699" y="156717"/>
                </a:lnTo>
                <a:lnTo>
                  <a:pt x="384081" y="127998"/>
                </a:lnTo>
                <a:lnTo>
                  <a:pt x="371179" y="77083"/>
                </a:lnTo>
                <a:lnTo>
                  <a:pt x="345561" y="35629"/>
                </a:lnTo>
                <a:lnTo>
                  <a:pt x="308465" y="8161"/>
                </a:lnTo>
                <a:lnTo>
                  <a:pt x="285750" y="0"/>
                </a:lnTo>
                <a:close/>
              </a:path>
              <a:path w="386079" h="313689">
                <a:moveTo>
                  <a:pt x="99949" y="0"/>
                </a:moveTo>
                <a:lnTo>
                  <a:pt x="57292" y="20050"/>
                </a:lnTo>
                <a:lnTo>
                  <a:pt x="25780" y="54863"/>
                </a:lnTo>
                <a:lnTo>
                  <a:pt x="6461" y="101457"/>
                </a:lnTo>
                <a:lnTo>
                  <a:pt x="0" y="156717"/>
                </a:lnTo>
                <a:lnTo>
                  <a:pt x="1599" y="185509"/>
                </a:lnTo>
                <a:lnTo>
                  <a:pt x="14466" y="236424"/>
                </a:lnTo>
                <a:lnTo>
                  <a:pt x="40066" y="277768"/>
                </a:lnTo>
                <a:lnTo>
                  <a:pt x="77162" y="305113"/>
                </a:lnTo>
                <a:lnTo>
                  <a:pt x="99949" y="313309"/>
                </a:lnTo>
                <a:lnTo>
                  <a:pt x="103886" y="300609"/>
                </a:lnTo>
                <a:lnTo>
                  <a:pt x="86050" y="292699"/>
                </a:lnTo>
                <a:lnTo>
                  <a:pt x="70643" y="281717"/>
                </a:lnTo>
                <a:lnTo>
                  <a:pt x="47116" y="250444"/>
                </a:lnTo>
                <a:lnTo>
                  <a:pt x="33226" y="207851"/>
                </a:lnTo>
                <a:lnTo>
                  <a:pt x="28575" y="155066"/>
                </a:lnTo>
                <a:lnTo>
                  <a:pt x="29739" y="128347"/>
                </a:lnTo>
                <a:lnTo>
                  <a:pt x="39022" y="82004"/>
                </a:lnTo>
                <a:lnTo>
                  <a:pt x="57691" y="45400"/>
                </a:lnTo>
                <a:lnTo>
                  <a:pt x="104393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38521" y="2794000"/>
            <a:ext cx="386080" cy="313690"/>
          </a:xfrm>
          <a:custGeom>
            <a:avLst/>
            <a:gdLst/>
            <a:ahLst/>
            <a:cxnLst/>
            <a:rect l="l" t="t" r="r" b="b"/>
            <a:pathLst>
              <a:path w="386079" h="313689">
                <a:moveTo>
                  <a:pt x="285750" y="0"/>
                </a:moveTo>
                <a:lnTo>
                  <a:pt x="281304" y="12700"/>
                </a:lnTo>
                <a:lnTo>
                  <a:pt x="299452" y="20583"/>
                </a:lnTo>
                <a:lnTo>
                  <a:pt x="315039" y="31480"/>
                </a:lnTo>
                <a:lnTo>
                  <a:pt x="338581" y="62357"/>
                </a:lnTo>
                <a:lnTo>
                  <a:pt x="352520" y="103997"/>
                </a:lnTo>
                <a:lnTo>
                  <a:pt x="357124" y="155066"/>
                </a:lnTo>
                <a:lnTo>
                  <a:pt x="355959" y="182739"/>
                </a:lnTo>
                <a:lnTo>
                  <a:pt x="346676" y="230415"/>
                </a:lnTo>
                <a:lnTo>
                  <a:pt x="328033" y="267640"/>
                </a:lnTo>
                <a:lnTo>
                  <a:pt x="281813" y="300609"/>
                </a:lnTo>
                <a:lnTo>
                  <a:pt x="285750" y="313309"/>
                </a:lnTo>
                <a:lnTo>
                  <a:pt x="328501" y="293274"/>
                </a:lnTo>
                <a:lnTo>
                  <a:pt x="359917" y="258572"/>
                </a:lnTo>
                <a:lnTo>
                  <a:pt x="379237" y="212074"/>
                </a:lnTo>
                <a:lnTo>
                  <a:pt x="385699" y="156717"/>
                </a:lnTo>
                <a:lnTo>
                  <a:pt x="384081" y="127998"/>
                </a:lnTo>
                <a:lnTo>
                  <a:pt x="371179" y="77083"/>
                </a:lnTo>
                <a:lnTo>
                  <a:pt x="345561" y="35629"/>
                </a:lnTo>
                <a:lnTo>
                  <a:pt x="308465" y="8161"/>
                </a:lnTo>
                <a:lnTo>
                  <a:pt x="285750" y="0"/>
                </a:lnTo>
                <a:close/>
              </a:path>
              <a:path w="386079" h="313689">
                <a:moveTo>
                  <a:pt x="99949" y="0"/>
                </a:moveTo>
                <a:lnTo>
                  <a:pt x="57292" y="20050"/>
                </a:lnTo>
                <a:lnTo>
                  <a:pt x="25780" y="54863"/>
                </a:lnTo>
                <a:lnTo>
                  <a:pt x="6461" y="101457"/>
                </a:lnTo>
                <a:lnTo>
                  <a:pt x="0" y="156717"/>
                </a:lnTo>
                <a:lnTo>
                  <a:pt x="1599" y="185509"/>
                </a:lnTo>
                <a:lnTo>
                  <a:pt x="14466" y="236424"/>
                </a:lnTo>
                <a:lnTo>
                  <a:pt x="40066" y="277768"/>
                </a:lnTo>
                <a:lnTo>
                  <a:pt x="77162" y="305113"/>
                </a:lnTo>
                <a:lnTo>
                  <a:pt x="99949" y="313309"/>
                </a:lnTo>
                <a:lnTo>
                  <a:pt x="103886" y="300609"/>
                </a:lnTo>
                <a:lnTo>
                  <a:pt x="86050" y="292699"/>
                </a:lnTo>
                <a:lnTo>
                  <a:pt x="70643" y="281717"/>
                </a:lnTo>
                <a:lnTo>
                  <a:pt x="47116" y="250444"/>
                </a:lnTo>
                <a:lnTo>
                  <a:pt x="33226" y="207851"/>
                </a:lnTo>
                <a:lnTo>
                  <a:pt x="28575" y="155066"/>
                </a:lnTo>
                <a:lnTo>
                  <a:pt x="29739" y="128347"/>
                </a:lnTo>
                <a:lnTo>
                  <a:pt x="39022" y="82004"/>
                </a:lnTo>
                <a:lnTo>
                  <a:pt x="57691" y="45400"/>
                </a:lnTo>
                <a:lnTo>
                  <a:pt x="104393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7792" y="3277108"/>
            <a:ext cx="386080" cy="313690"/>
          </a:xfrm>
          <a:custGeom>
            <a:avLst/>
            <a:gdLst/>
            <a:ahLst/>
            <a:cxnLst/>
            <a:rect l="l" t="t" r="r" b="b"/>
            <a:pathLst>
              <a:path w="386079" h="313689">
                <a:moveTo>
                  <a:pt x="285750" y="0"/>
                </a:moveTo>
                <a:lnTo>
                  <a:pt x="281305" y="12700"/>
                </a:lnTo>
                <a:lnTo>
                  <a:pt x="299452" y="20583"/>
                </a:lnTo>
                <a:lnTo>
                  <a:pt x="315039" y="31480"/>
                </a:lnTo>
                <a:lnTo>
                  <a:pt x="338582" y="62356"/>
                </a:lnTo>
                <a:lnTo>
                  <a:pt x="352520" y="103997"/>
                </a:lnTo>
                <a:lnTo>
                  <a:pt x="357124" y="155066"/>
                </a:lnTo>
                <a:lnTo>
                  <a:pt x="355959" y="182739"/>
                </a:lnTo>
                <a:lnTo>
                  <a:pt x="346676" y="230415"/>
                </a:lnTo>
                <a:lnTo>
                  <a:pt x="328033" y="267640"/>
                </a:lnTo>
                <a:lnTo>
                  <a:pt x="281813" y="300608"/>
                </a:lnTo>
                <a:lnTo>
                  <a:pt x="285750" y="313308"/>
                </a:lnTo>
                <a:lnTo>
                  <a:pt x="328501" y="293322"/>
                </a:lnTo>
                <a:lnTo>
                  <a:pt x="359918" y="258571"/>
                </a:lnTo>
                <a:lnTo>
                  <a:pt x="379237" y="212074"/>
                </a:lnTo>
                <a:lnTo>
                  <a:pt x="385699" y="156717"/>
                </a:lnTo>
                <a:lnTo>
                  <a:pt x="384081" y="127998"/>
                </a:lnTo>
                <a:lnTo>
                  <a:pt x="371179" y="77083"/>
                </a:lnTo>
                <a:lnTo>
                  <a:pt x="345561" y="35629"/>
                </a:lnTo>
                <a:lnTo>
                  <a:pt x="308465" y="8161"/>
                </a:lnTo>
                <a:lnTo>
                  <a:pt x="285750" y="0"/>
                </a:lnTo>
                <a:close/>
              </a:path>
              <a:path w="386079" h="313689">
                <a:moveTo>
                  <a:pt x="99949" y="0"/>
                </a:moveTo>
                <a:lnTo>
                  <a:pt x="57292" y="20050"/>
                </a:lnTo>
                <a:lnTo>
                  <a:pt x="25781" y="54863"/>
                </a:lnTo>
                <a:lnTo>
                  <a:pt x="6461" y="101457"/>
                </a:lnTo>
                <a:lnTo>
                  <a:pt x="0" y="156717"/>
                </a:lnTo>
                <a:lnTo>
                  <a:pt x="1599" y="185509"/>
                </a:lnTo>
                <a:lnTo>
                  <a:pt x="14466" y="236424"/>
                </a:lnTo>
                <a:lnTo>
                  <a:pt x="40066" y="277786"/>
                </a:lnTo>
                <a:lnTo>
                  <a:pt x="77162" y="305167"/>
                </a:lnTo>
                <a:lnTo>
                  <a:pt x="99949" y="313308"/>
                </a:lnTo>
                <a:lnTo>
                  <a:pt x="103886" y="300608"/>
                </a:lnTo>
                <a:lnTo>
                  <a:pt x="86050" y="292699"/>
                </a:lnTo>
                <a:lnTo>
                  <a:pt x="70643" y="281717"/>
                </a:lnTo>
                <a:lnTo>
                  <a:pt x="47117" y="250443"/>
                </a:lnTo>
                <a:lnTo>
                  <a:pt x="33226" y="207851"/>
                </a:lnTo>
                <a:lnTo>
                  <a:pt x="28575" y="155066"/>
                </a:lnTo>
                <a:lnTo>
                  <a:pt x="29739" y="128347"/>
                </a:lnTo>
                <a:lnTo>
                  <a:pt x="39022" y="82004"/>
                </a:lnTo>
                <a:lnTo>
                  <a:pt x="57691" y="45400"/>
                </a:lnTo>
                <a:lnTo>
                  <a:pt x="104394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34177" y="3277108"/>
            <a:ext cx="386080" cy="313690"/>
          </a:xfrm>
          <a:custGeom>
            <a:avLst/>
            <a:gdLst/>
            <a:ahLst/>
            <a:cxnLst/>
            <a:rect l="l" t="t" r="r" b="b"/>
            <a:pathLst>
              <a:path w="386079" h="313689">
                <a:moveTo>
                  <a:pt x="285750" y="0"/>
                </a:moveTo>
                <a:lnTo>
                  <a:pt x="281305" y="12700"/>
                </a:lnTo>
                <a:lnTo>
                  <a:pt x="299452" y="20583"/>
                </a:lnTo>
                <a:lnTo>
                  <a:pt x="315039" y="31480"/>
                </a:lnTo>
                <a:lnTo>
                  <a:pt x="338582" y="62356"/>
                </a:lnTo>
                <a:lnTo>
                  <a:pt x="352520" y="103997"/>
                </a:lnTo>
                <a:lnTo>
                  <a:pt x="357124" y="155066"/>
                </a:lnTo>
                <a:lnTo>
                  <a:pt x="355959" y="182739"/>
                </a:lnTo>
                <a:lnTo>
                  <a:pt x="346676" y="230415"/>
                </a:lnTo>
                <a:lnTo>
                  <a:pt x="328033" y="267640"/>
                </a:lnTo>
                <a:lnTo>
                  <a:pt x="281813" y="300608"/>
                </a:lnTo>
                <a:lnTo>
                  <a:pt x="285750" y="313308"/>
                </a:lnTo>
                <a:lnTo>
                  <a:pt x="328501" y="293322"/>
                </a:lnTo>
                <a:lnTo>
                  <a:pt x="359918" y="258571"/>
                </a:lnTo>
                <a:lnTo>
                  <a:pt x="379237" y="212074"/>
                </a:lnTo>
                <a:lnTo>
                  <a:pt x="385699" y="156717"/>
                </a:lnTo>
                <a:lnTo>
                  <a:pt x="384081" y="127998"/>
                </a:lnTo>
                <a:lnTo>
                  <a:pt x="371179" y="77083"/>
                </a:lnTo>
                <a:lnTo>
                  <a:pt x="345561" y="35629"/>
                </a:lnTo>
                <a:lnTo>
                  <a:pt x="308465" y="8161"/>
                </a:lnTo>
                <a:lnTo>
                  <a:pt x="285750" y="0"/>
                </a:lnTo>
                <a:close/>
              </a:path>
              <a:path w="386079" h="313689">
                <a:moveTo>
                  <a:pt x="99949" y="0"/>
                </a:moveTo>
                <a:lnTo>
                  <a:pt x="57292" y="20050"/>
                </a:lnTo>
                <a:lnTo>
                  <a:pt x="25781" y="54863"/>
                </a:lnTo>
                <a:lnTo>
                  <a:pt x="6461" y="101457"/>
                </a:lnTo>
                <a:lnTo>
                  <a:pt x="0" y="156717"/>
                </a:lnTo>
                <a:lnTo>
                  <a:pt x="1599" y="185509"/>
                </a:lnTo>
                <a:lnTo>
                  <a:pt x="14466" y="236424"/>
                </a:lnTo>
                <a:lnTo>
                  <a:pt x="40066" y="277786"/>
                </a:lnTo>
                <a:lnTo>
                  <a:pt x="77162" y="305167"/>
                </a:lnTo>
                <a:lnTo>
                  <a:pt x="99949" y="313308"/>
                </a:lnTo>
                <a:lnTo>
                  <a:pt x="103886" y="300608"/>
                </a:lnTo>
                <a:lnTo>
                  <a:pt x="86050" y="292699"/>
                </a:lnTo>
                <a:lnTo>
                  <a:pt x="70643" y="281717"/>
                </a:lnTo>
                <a:lnTo>
                  <a:pt x="47117" y="250443"/>
                </a:lnTo>
                <a:lnTo>
                  <a:pt x="33226" y="207851"/>
                </a:lnTo>
                <a:lnTo>
                  <a:pt x="28575" y="155066"/>
                </a:lnTo>
                <a:lnTo>
                  <a:pt x="29739" y="128347"/>
                </a:lnTo>
                <a:lnTo>
                  <a:pt x="39022" y="82004"/>
                </a:lnTo>
                <a:lnTo>
                  <a:pt x="57691" y="45400"/>
                </a:lnTo>
                <a:lnTo>
                  <a:pt x="104394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38219" y="2618968"/>
            <a:ext cx="2002155" cy="9918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3495" marR="0" lvl="0" indent="0" algn="ctr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>
                <a:tab pos="392430" algn="l"/>
                <a:tab pos="697230" algn="l"/>
                <a:tab pos="117729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	𝑠	</a:t>
            </a:r>
            <a:r>
              <a:rPr kumimoji="1" sz="2650" b="0" i="0" u="none" strike="noStrike" kern="1200" cap="none" spc="-3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</a:t>
            </a:r>
            <a:r>
              <a:rPr kumimoji="1" sz="2925" b="0" i="0" u="none" strike="noStrike" kern="1200" cap="none" spc="-52" normalizeH="0" baseline="-15669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𝑐	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25400" marR="0" lvl="0" indent="0" algn="ctr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Tx/>
              <a:buNone/>
              <a:tabLst>
                <a:tab pos="982344" algn="l"/>
                <a:tab pos="1287145" algn="l"/>
                <a:tab pos="1768475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1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𝐺	𝑠	</a:t>
            </a:r>
            <a:r>
              <a:rPr kumimoji="1" sz="2650" b="0" i="0" u="none" strike="noStrike" kern="1200" cap="none" spc="-3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</a:t>
            </a:r>
            <a:r>
              <a:rPr kumimoji="1" sz="2925" b="0" i="0" u="none" strike="noStrike" kern="1200" cap="none" spc="-52" normalizeH="0" baseline="-15669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𝑐	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3237" y="4488434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775" y="0"/>
                </a:moveTo>
                <a:lnTo>
                  <a:pt x="209422" y="9652"/>
                </a:lnTo>
                <a:lnTo>
                  <a:pt x="223069" y="15557"/>
                </a:lnTo>
                <a:lnTo>
                  <a:pt x="234807" y="23749"/>
                </a:lnTo>
                <a:lnTo>
                  <a:pt x="258636" y="61723"/>
                </a:lnTo>
                <a:lnTo>
                  <a:pt x="266458" y="116713"/>
                </a:lnTo>
                <a:lnTo>
                  <a:pt x="265586" y="137497"/>
                </a:lnTo>
                <a:lnTo>
                  <a:pt x="252488" y="188468"/>
                </a:lnTo>
                <a:lnTo>
                  <a:pt x="223226" y="220257"/>
                </a:lnTo>
                <a:lnTo>
                  <a:pt x="209791" y="226187"/>
                </a:lnTo>
                <a:lnTo>
                  <a:pt x="212775" y="235712"/>
                </a:lnTo>
                <a:lnTo>
                  <a:pt x="257820" y="208994"/>
                </a:lnTo>
                <a:lnTo>
                  <a:pt x="283113" y="159607"/>
                </a:lnTo>
                <a:lnTo>
                  <a:pt x="287959" y="117983"/>
                </a:lnTo>
                <a:lnTo>
                  <a:pt x="286745" y="96337"/>
                </a:lnTo>
                <a:lnTo>
                  <a:pt x="277024" y="58046"/>
                </a:lnTo>
                <a:lnTo>
                  <a:pt x="244856" y="15128"/>
                </a:lnTo>
                <a:lnTo>
                  <a:pt x="229868" y="6165"/>
                </a:lnTo>
                <a:lnTo>
                  <a:pt x="212775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21" y="26878"/>
                </a:lnTo>
                <a:lnTo>
                  <a:pt x="4859" y="76358"/>
                </a:lnTo>
                <a:lnTo>
                  <a:pt x="0" y="117983"/>
                </a:lnTo>
                <a:lnTo>
                  <a:pt x="1210" y="139628"/>
                </a:lnTo>
                <a:lnTo>
                  <a:pt x="10897" y="177919"/>
                </a:lnTo>
                <a:lnTo>
                  <a:pt x="43024" y="220662"/>
                </a:lnTo>
                <a:lnTo>
                  <a:pt x="75184" y="235712"/>
                </a:lnTo>
                <a:lnTo>
                  <a:pt x="78155" y="226187"/>
                </a:lnTo>
                <a:lnTo>
                  <a:pt x="64728" y="220257"/>
                </a:lnTo>
                <a:lnTo>
                  <a:pt x="53136" y="211994"/>
                </a:lnTo>
                <a:lnTo>
                  <a:pt x="29353" y="173398"/>
                </a:lnTo>
                <a:lnTo>
                  <a:pt x="21488" y="116713"/>
                </a:lnTo>
                <a:lnTo>
                  <a:pt x="22362" y="96621"/>
                </a:lnTo>
                <a:lnTo>
                  <a:pt x="35471" y="46990"/>
                </a:lnTo>
                <a:lnTo>
                  <a:pt x="64937" y="15557"/>
                </a:lnTo>
                <a:lnTo>
                  <a:pt x="7853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046" y="4412360"/>
            <a:ext cx="417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𝑅</a:t>
            </a:r>
            <a:r>
              <a:rPr kumimoji="1" sz="2000" b="0" i="0" u="none" strike="noStrike" kern="1200" cap="none" spc="35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79231" y="438632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430"/>
                </a:lnTo>
                <a:lnTo>
                  <a:pt x="234870" y="23622"/>
                </a:lnTo>
                <a:lnTo>
                  <a:pt x="258677" y="61652"/>
                </a:lnTo>
                <a:lnTo>
                  <a:pt x="266446" y="116712"/>
                </a:lnTo>
                <a:lnTo>
                  <a:pt x="265584" y="137477"/>
                </a:lnTo>
                <a:lnTo>
                  <a:pt x="252475" y="188341"/>
                </a:lnTo>
                <a:lnTo>
                  <a:pt x="223258" y="220184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591"/>
                </a:lnTo>
                <a:lnTo>
                  <a:pt x="288036" y="117856"/>
                </a:lnTo>
                <a:lnTo>
                  <a:pt x="286821" y="96281"/>
                </a:lnTo>
                <a:lnTo>
                  <a:pt x="277106" y="57991"/>
                </a:lnTo>
                <a:lnTo>
                  <a:pt x="244871" y="15065"/>
                </a:lnTo>
                <a:lnTo>
                  <a:pt x="229903" y="6145"/>
                </a:lnTo>
                <a:lnTo>
                  <a:pt x="212851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74"/>
                </a:lnTo>
                <a:lnTo>
                  <a:pt x="10929" y="177917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184"/>
                </a:lnTo>
                <a:lnTo>
                  <a:pt x="53181" y="211883"/>
                </a:lnTo>
                <a:lnTo>
                  <a:pt x="29412" y="173291"/>
                </a:lnTo>
                <a:lnTo>
                  <a:pt x="21590" y="116712"/>
                </a:lnTo>
                <a:lnTo>
                  <a:pt x="22451" y="96565"/>
                </a:lnTo>
                <a:lnTo>
                  <a:pt x="35560" y="46862"/>
                </a:lnTo>
                <a:lnTo>
                  <a:pt x="64992" y="15430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86698" y="4310252"/>
            <a:ext cx="4070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𝑌</a:t>
            </a:r>
            <a:r>
              <a:rPr kumimoji="1" sz="2000" b="0" i="0" u="none" strike="noStrike" kern="1200" cap="none" spc="34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92145" y="4260341"/>
            <a:ext cx="1923414" cy="1045844"/>
          </a:xfrm>
          <a:custGeom>
            <a:avLst/>
            <a:gdLst/>
            <a:ahLst/>
            <a:cxnLst/>
            <a:rect l="l" t="t" r="r" b="b"/>
            <a:pathLst>
              <a:path w="1923414" h="1045845">
                <a:moveTo>
                  <a:pt x="0" y="1045463"/>
                </a:moveTo>
                <a:lnTo>
                  <a:pt x="1923287" y="1045463"/>
                </a:lnTo>
                <a:lnTo>
                  <a:pt x="1923287" y="0"/>
                </a:lnTo>
                <a:lnTo>
                  <a:pt x="0" y="0"/>
                </a:lnTo>
                <a:lnTo>
                  <a:pt x="0" y="1045463"/>
                </a:lnTo>
                <a:close/>
              </a:path>
            </a:pathLst>
          </a:custGeom>
          <a:solidFill>
            <a:srgbClr val="C0D7E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77870" y="4461078"/>
            <a:ext cx="874496" cy="215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0417" y="4674996"/>
            <a:ext cx="1211224" cy="2148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49726" y="4885309"/>
            <a:ext cx="118872" cy="220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92145" y="4260341"/>
            <a:ext cx="1923414" cy="1045844"/>
          </a:xfrm>
          <a:prstGeom prst="rect">
            <a:avLst/>
          </a:prstGeom>
          <a:ln w="25907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52705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1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1" sz="1350" b="0" i="1" u="none" strike="noStrike" kern="1200" cap="none" spc="0" normalizeH="0" baseline="-21604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 </a:t>
            </a:r>
            <a:r>
              <a:rPr kumimoji="1" sz="1350" b="0" i="1" u="none" strike="noStrike" kern="1200" cap="none" spc="15" normalizeH="0" baseline="-21604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1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79265" y="4885309"/>
            <a:ext cx="118872" cy="2209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19978" y="4260341"/>
            <a:ext cx="2159635" cy="1045844"/>
          </a:xfrm>
          <a:custGeom>
            <a:avLst/>
            <a:gdLst/>
            <a:ahLst/>
            <a:cxnLst/>
            <a:rect l="l" t="t" r="r" b="b"/>
            <a:pathLst>
              <a:path w="2159634" h="1045845">
                <a:moveTo>
                  <a:pt x="0" y="1045463"/>
                </a:moveTo>
                <a:lnTo>
                  <a:pt x="2159507" y="1045463"/>
                </a:lnTo>
                <a:lnTo>
                  <a:pt x="2159507" y="0"/>
                </a:lnTo>
                <a:lnTo>
                  <a:pt x="0" y="0"/>
                </a:lnTo>
                <a:lnTo>
                  <a:pt x="0" y="1045463"/>
                </a:lnTo>
                <a:close/>
              </a:path>
            </a:pathLst>
          </a:custGeom>
          <a:solidFill>
            <a:srgbClr val="C0D7E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19978" y="4260341"/>
            <a:ext cx="2159635" cy="1045844"/>
          </a:xfrm>
          <a:custGeom>
            <a:avLst/>
            <a:gdLst/>
            <a:ahLst/>
            <a:cxnLst/>
            <a:rect l="l" t="t" r="r" b="b"/>
            <a:pathLst>
              <a:path w="2159634" h="1045845">
                <a:moveTo>
                  <a:pt x="0" y="1045463"/>
                </a:moveTo>
                <a:lnTo>
                  <a:pt x="2159507" y="1045463"/>
                </a:lnTo>
                <a:lnTo>
                  <a:pt x="2159507" y="0"/>
                </a:lnTo>
                <a:lnTo>
                  <a:pt x="0" y="0"/>
                </a:lnTo>
                <a:lnTo>
                  <a:pt x="0" y="1045463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97040" y="4461078"/>
            <a:ext cx="486460" cy="2151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72071" y="4674996"/>
            <a:ext cx="789089" cy="2148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41235" y="4888357"/>
            <a:ext cx="396240" cy="2148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15434" y="5857494"/>
            <a:ext cx="1643380" cy="728980"/>
          </a:xfrm>
          <a:custGeom>
            <a:avLst/>
            <a:gdLst/>
            <a:ahLst/>
            <a:cxnLst/>
            <a:rect l="l" t="t" r="r" b="b"/>
            <a:pathLst>
              <a:path w="1643379" h="728979">
                <a:moveTo>
                  <a:pt x="0" y="728471"/>
                </a:moveTo>
                <a:lnTo>
                  <a:pt x="1642872" y="728471"/>
                </a:lnTo>
                <a:lnTo>
                  <a:pt x="1642872" y="0"/>
                </a:lnTo>
                <a:lnTo>
                  <a:pt x="0" y="0"/>
                </a:lnTo>
                <a:lnTo>
                  <a:pt x="0" y="728471"/>
                </a:lnTo>
                <a:close/>
              </a:path>
            </a:pathLst>
          </a:custGeom>
          <a:solidFill>
            <a:srgbClr val="C0D7E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15434" y="5857494"/>
            <a:ext cx="1643380" cy="728980"/>
          </a:xfrm>
          <a:custGeom>
            <a:avLst/>
            <a:gdLst/>
            <a:ahLst/>
            <a:cxnLst/>
            <a:rect l="l" t="t" r="r" b="b"/>
            <a:pathLst>
              <a:path w="1643379" h="728979">
                <a:moveTo>
                  <a:pt x="0" y="728471"/>
                </a:moveTo>
                <a:lnTo>
                  <a:pt x="1642872" y="728471"/>
                </a:lnTo>
                <a:lnTo>
                  <a:pt x="1642872" y="0"/>
                </a:lnTo>
                <a:lnTo>
                  <a:pt x="0" y="0"/>
                </a:lnTo>
                <a:lnTo>
                  <a:pt x="0" y="728471"/>
                </a:lnTo>
                <a:close/>
              </a:path>
            </a:pathLst>
          </a:custGeom>
          <a:ln w="2590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34990" y="5900623"/>
            <a:ext cx="737235" cy="2148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67351" y="6113983"/>
            <a:ext cx="1017015" cy="2148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73675" y="6327343"/>
            <a:ext cx="407670" cy="2148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15592" y="4582667"/>
            <a:ext cx="440055" cy="401320"/>
          </a:xfrm>
          <a:custGeom>
            <a:avLst/>
            <a:gdLst/>
            <a:ahLst/>
            <a:cxnLst/>
            <a:rect l="l" t="t" r="r" b="b"/>
            <a:pathLst>
              <a:path w="440055" h="401320">
                <a:moveTo>
                  <a:pt x="0" y="0"/>
                </a:moveTo>
                <a:lnTo>
                  <a:pt x="439674" y="400811"/>
                </a:lnTo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15592" y="4582667"/>
            <a:ext cx="440055" cy="401320"/>
          </a:xfrm>
          <a:custGeom>
            <a:avLst/>
            <a:gdLst/>
            <a:ahLst/>
            <a:cxnLst/>
            <a:rect l="l" t="t" r="r" b="b"/>
            <a:pathLst>
              <a:path w="440055" h="401320">
                <a:moveTo>
                  <a:pt x="439674" y="0"/>
                </a:moveTo>
                <a:lnTo>
                  <a:pt x="0" y="400811"/>
                </a:lnTo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4533" y="4499609"/>
            <a:ext cx="622300" cy="567055"/>
          </a:xfrm>
          <a:custGeom>
            <a:avLst/>
            <a:gdLst/>
            <a:ahLst/>
            <a:cxnLst/>
            <a:rect l="l" t="t" r="r" b="b"/>
            <a:pathLst>
              <a:path w="622300" h="567054">
                <a:moveTo>
                  <a:pt x="0" y="283463"/>
                </a:moveTo>
                <a:lnTo>
                  <a:pt x="4069" y="237475"/>
                </a:lnTo>
                <a:lnTo>
                  <a:pt x="15849" y="193852"/>
                </a:lnTo>
                <a:lnTo>
                  <a:pt x="34701" y="153179"/>
                </a:lnTo>
                <a:lnTo>
                  <a:pt x="59984" y="116037"/>
                </a:lnTo>
                <a:lnTo>
                  <a:pt x="91058" y="83010"/>
                </a:lnTo>
                <a:lnTo>
                  <a:pt x="127284" y="54681"/>
                </a:lnTo>
                <a:lnTo>
                  <a:pt x="168020" y="31632"/>
                </a:lnTo>
                <a:lnTo>
                  <a:pt x="212628" y="14447"/>
                </a:lnTo>
                <a:lnTo>
                  <a:pt x="260466" y="3709"/>
                </a:lnTo>
                <a:lnTo>
                  <a:pt x="310896" y="0"/>
                </a:lnTo>
                <a:lnTo>
                  <a:pt x="361325" y="3709"/>
                </a:lnTo>
                <a:lnTo>
                  <a:pt x="409163" y="14447"/>
                </a:lnTo>
                <a:lnTo>
                  <a:pt x="453770" y="31632"/>
                </a:lnTo>
                <a:lnTo>
                  <a:pt x="494507" y="54681"/>
                </a:lnTo>
                <a:lnTo>
                  <a:pt x="530732" y="83010"/>
                </a:lnTo>
                <a:lnTo>
                  <a:pt x="561807" y="116037"/>
                </a:lnTo>
                <a:lnTo>
                  <a:pt x="587090" y="153179"/>
                </a:lnTo>
                <a:lnTo>
                  <a:pt x="605942" y="193852"/>
                </a:lnTo>
                <a:lnTo>
                  <a:pt x="617722" y="237475"/>
                </a:lnTo>
                <a:lnTo>
                  <a:pt x="621791" y="283463"/>
                </a:lnTo>
                <a:lnTo>
                  <a:pt x="617722" y="329452"/>
                </a:lnTo>
                <a:lnTo>
                  <a:pt x="605942" y="373075"/>
                </a:lnTo>
                <a:lnTo>
                  <a:pt x="587090" y="413748"/>
                </a:lnTo>
                <a:lnTo>
                  <a:pt x="561807" y="450890"/>
                </a:lnTo>
                <a:lnTo>
                  <a:pt x="530732" y="483917"/>
                </a:lnTo>
                <a:lnTo>
                  <a:pt x="494507" y="512246"/>
                </a:lnTo>
                <a:lnTo>
                  <a:pt x="453770" y="535295"/>
                </a:lnTo>
                <a:lnTo>
                  <a:pt x="409163" y="552480"/>
                </a:lnTo>
                <a:lnTo>
                  <a:pt x="361325" y="563218"/>
                </a:lnTo>
                <a:lnTo>
                  <a:pt x="310896" y="566927"/>
                </a:lnTo>
                <a:lnTo>
                  <a:pt x="260466" y="563218"/>
                </a:lnTo>
                <a:lnTo>
                  <a:pt x="212628" y="552480"/>
                </a:lnTo>
                <a:lnTo>
                  <a:pt x="168021" y="535295"/>
                </a:lnTo>
                <a:lnTo>
                  <a:pt x="127284" y="512246"/>
                </a:lnTo>
                <a:lnTo>
                  <a:pt x="91059" y="483917"/>
                </a:lnTo>
                <a:lnTo>
                  <a:pt x="59984" y="450890"/>
                </a:lnTo>
                <a:lnTo>
                  <a:pt x="34701" y="413748"/>
                </a:lnTo>
                <a:lnTo>
                  <a:pt x="15849" y="373075"/>
                </a:lnTo>
                <a:lnTo>
                  <a:pt x="4069" y="329452"/>
                </a:lnTo>
                <a:lnTo>
                  <a:pt x="0" y="283463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79485" y="4725923"/>
            <a:ext cx="1195705" cy="114300"/>
          </a:xfrm>
          <a:custGeom>
            <a:avLst/>
            <a:gdLst/>
            <a:ahLst/>
            <a:cxnLst/>
            <a:rect l="l" t="t" r="r" b="b"/>
            <a:pathLst>
              <a:path w="1195704" h="114300">
                <a:moveTo>
                  <a:pt x="1081405" y="0"/>
                </a:moveTo>
                <a:lnTo>
                  <a:pt x="1081405" y="114300"/>
                </a:lnTo>
                <a:lnTo>
                  <a:pt x="1157605" y="76200"/>
                </a:lnTo>
                <a:lnTo>
                  <a:pt x="1100455" y="76200"/>
                </a:lnTo>
                <a:lnTo>
                  <a:pt x="1100455" y="38100"/>
                </a:lnTo>
                <a:lnTo>
                  <a:pt x="1157605" y="38100"/>
                </a:lnTo>
                <a:lnTo>
                  <a:pt x="1081405" y="0"/>
                </a:lnTo>
                <a:close/>
              </a:path>
              <a:path w="1195704" h="114300">
                <a:moveTo>
                  <a:pt x="108140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81405" y="76200"/>
                </a:lnTo>
                <a:lnTo>
                  <a:pt x="1081405" y="38100"/>
                </a:lnTo>
                <a:close/>
              </a:path>
              <a:path w="1195704" h="114300">
                <a:moveTo>
                  <a:pt x="1157605" y="38100"/>
                </a:moveTo>
                <a:lnTo>
                  <a:pt x="1100455" y="38100"/>
                </a:lnTo>
                <a:lnTo>
                  <a:pt x="1100455" y="76200"/>
                </a:lnTo>
                <a:lnTo>
                  <a:pt x="1157605" y="76200"/>
                </a:lnTo>
                <a:lnTo>
                  <a:pt x="1195705" y="57150"/>
                </a:lnTo>
                <a:lnTo>
                  <a:pt x="1157605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804909" y="4792217"/>
            <a:ext cx="0" cy="1438910"/>
          </a:xfrm>
          <a:custGeom>
            <a:avLst/>
            <a:gdLst/>
            <a:ahLst/>
            <a:cxnLst/>
            <a:rect l="l" t="t" r="r" b="b"/>
            <a:pathLst>
              <a:path h="1438910">
                <a:moveTo>
                  <a:pt x="0" y="0"/>
                </a:moveTo>
                <a:lnTo>
                  <a:pt x="0" y="1438808"/>
                </a:lnTo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58305" y="6164579"/>
            <a:ext cx="2538095" cy="114300"/>
          </a:xfrm>
          <a:custGeom>
            <a:avLst/>
            <a:gdLst/>
            <a:ahLst/>
            <a:cxnLst/>
            <a:rect l="l" t="t" r="r" b="b"/>
            <a:pathLst>
              <a:path w="253809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53809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538095" h="114300">
                <a:moveTo>
                  <a:pt x="253784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537841" y="76200"/>
                </a:lnTo>
                <a:lnTo>
                  <a:pt x="2537841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18666" y="6221729"/>
            <a:ext cx="3088005" cy="0"/>
          </a:xfrm>
          <a:custGeom>
            <a:avLst/>
            <a:gdLst/>
            <a:ahLst/>
            <a:cxnLst/>
            <a:rect l="l" t="t" r="r" b="b"/>
            <a:pathLst>
              <a:path w="3088004">
                <a:moveTo>
                  <a:pt x="308775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78280" y="5066538"/>
            <a:ext cx="114300" cy="1156335"/>
          </a:xfrm>
          <a:custGeom>
            <a:avLst/>
            <a:gdLst/>
            <a:ahLst/>
            <a:cxnLst/>
            <a:rect l="l" t="t" r="r" b="b"/>
            <a:pathLst>
              <a:path w="114300" h="1156335">
                <a:moveTo>
                  <a:pt x="76200" y="95250"/>
                </a:moveTo>
                <a:lnTo>
                  <a:pt x="38100" y="95250"/>
                </a:lnTo>
                <a:lnTo>
                  <a:pt x="38100" y="1155776"/>
                </a:lnTo>
                <a:lnTo>
                  <a:pt x="76200" y="1155776"/>
                </a:lnTo>
                <a:lnTo>
                  <a:pt x="76200" y="95250"/>
                </a:lnTo>
                <a:close/>
              </a:path>
              <a:path w="114300" h="115633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15633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46326" y="4725923"/>
            <a:ext cx="845819" cy="114300"/>
          </a:xfrm>
          <a:custGeom>
            <a:avLst/>
            <a:gdLst/>
            <a:ahLst/>
            <a:cxnLst/>
            <a:rect l="l" t="t" r="r" b="b"/>
            <a:pathLst>
              <a:path w="845819" h="114300">
                <a:moveTo>
                  <a:pt x="731012" y="0"/>
                </a:moveTo>
                <a:lnTo>
                  <a:pt x="731012" y="114300"/>
                </a:lnTo>
                <a:lnTo>
                  <a:pt x="807212" y="76200"/>
                </a:lnTo>
                <a:lnTo>
                  <a:pt x="750062" y="76200"/>
                </a:lnTo>
                <a:lnTo>
                  <a:pt x="750062" y="38100"/>
                </a:lnTo>
                <a:lnTo>
                  <a:pt x="807212" y="38100"/>
                </a:lnTo>
                <a:lnTo>
                  <a:pt x="731012" y="0"/>
                </a:lnTo>
                <a:close/>
              </a:path>
              <a:path w="845819" h="114300">
                <a:moveTo>
                  <a:pt x="7310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31012" y="76200"/>
                </a:lnTo>
                <a:lnTo>
                  <a:pt x="731012" y="38100"/>
                </a:lnTo>
                <a:close/>
              </a:path>
              <a:path w="845819" h="114300">
                <a:moveTo>
                  <a:pt x="807212" y="38100"/>
                </a:moveTo>
                <a:lnTo>
                  <a:pt x="750062" y="38100"/>
                </a:lnTo>
                <a:lnTo>
                  <a:pt x="750062" y="76200"/>
                </a:lnTo>
                <a:lnTo>
                  <a:pt x="807212" y="76200"/>
                </a:lnTo>
                <a:lnTo>
                  <a:pt x="845312" y="57150"/>
                </a:lnTo>
                <a:lnTo>
                  <a:pt x="807212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15434" y="4725923"/>
            <a:ext cx="1305560" cy="114300"/>
          </a:xfrm>
          <a:custGeom>
            <a:avLst/>
            <a:gdLst/>
            <a:ahLst/>
            <a:cxnLst/>
            <a:rect l="l" t="t" r="r" b="b"/>
            <a:pathLst>
              <a:path w="1305560" h="114300">
                <a:moveTo>
                  <a:pt x="1191260" y="0"/>
                </a:moveTo>
                <a:lnTo>
                  <a:pt x="1191260" y="114300"/>
                </a:lnTo>
                <a:lnTo>
                  <a:pt x="1267460" y="76200"/>
                </a:lnTo>
                <a:lnTo>
                  <a:pt x="1210310" y="76200"/>
                </a:lnTo>
                <a:lnTo>
                  <a:pt x="1210310" y="38100"/>
                </a:lnTo>
                <a:lnTo>
                  <a:pt x="1267460" y="38100"/>
                </a:lnTo>
                <a:lnTo>
                  <a:pt x="1191260" y="0"/>
                </a:lnTo>
                <a:close/>
              </a:path>
              <a:path w="1305560" h="114300">
                <a:moveTo>
                  <a:pt x="11912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191260" y="76200"/>
                </a:lnTo>
                <a:lnTo>
                  <a:pt x="1191260" y="38100"/>
                </a:lnTo>
                <a:close/>
              </a:path>
              <a:path w="1305560" h="114300">
                <a:moveTo>
                  <a:pt x="1267460" y="38100"/>
                </a:moveTo>
                <a:lnTo>
                  <a:pt x="1210310" y="38100"/>
                </a:lnTo>
                <a:lnTo>
                  <a:pt x="1210310" y="76200"/>
                </a:lnTo>
                <a:lnTo>
                  <a:pt x="1267460" y="76200"/>
                </a:lnTo>
                <a:lnTo>
                  <a:pt x="1305560" y="57150"/>
                </a:lnTo>
                <a:lnTo>
                  <a:pt x="1267460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4997" y="4735067"/>
            <a:ext cx="845819" cy="114300"/>
          </a:xfrm>
          <a:custGeom>
            <a:avLst/>
            <a:gdLst/>
            <a:ahLst/>
            <a:cxnLst/>
            <a:rect l="l" t="t" r="r" b="b"/>
            <a:pathLst>
              <a:path w="845819" h="114300">
                <a:moveTo>
                  <a:pt x="731012" y="0"/>
                </a:moveTo>
                <a:lnTo>
                  <a:pt x="731012" y="114299"/>
                </a:lnTo>
                <a:lnTo>
                  <a:pt x="807212" y="76199"/>
                </a:lnTo>
                <a:lnTo>
                  <a:pt x="750062" y="76199"/>
                </a:lnTo>
                <a:lnTo>
                  <a:pt x="750062" y="38099"/>
                </a:lnTo>
                <a:lnTo>
                  <a:pt x="807212" y="38099"/>
                </a:lnTo>
                <a:lnTo>
                  <a:pt x="731012" y="0"/>
                </a:lnTo>
                <a:close/>
              </a:path>
              <a:path w="845819" h="114300">
                <a:moveTo>
                  <a:pt x="73101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731012" y="76199"/>
                </a:lnTo>
                <a:lnTo>
                  <a:pt x="731012" y="38099"/>
                </a:lnTo>
                <a:close/>
              </a:path>
              <a:path w="845819" h="114300">
                <a:moveTo>
                  <a:pt x="807212" y="38099"/>
                </a:moveTo>
                <a:lnTo>
                  <a:pt x="750062" y="38099"/>
                </a:lnTo>
                <a:lnTo>
                  <a:pt x="750062" y="76199"/>
                </a:lnTo>
                <a:lnTo>
                  <a:pt x="807212" y="76199"/>
                </a:lnTo>
                <a:lnTo>
                  <a:pt x="845312" y="57149"/>
                </a:lnTo>
                <a:lnTo>
                  <a:pt x="807212" y="3809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99717" y="4632197"/>
            <a:ext cx="1295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05458" y="4794884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531231" y="6379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定義</a:t>
            </a:r>
            <a:r>
              <a:rPr lang="ja-JP" altLang="en-US" dirty="0">
                <a:solidFill>
                  <a:srgbClr val="000000"/>
                </a:solidFill>
                <a:latin typeface="QUNRUX+HelveticaNeue"/>
              </a:rPr>
              <a:t>：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If a controller is added to the plant and the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output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of the model is measured and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compared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with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the desired output or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reference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signal.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poles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of the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open-loop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system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define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characteristics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of the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closed-loop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response. </a:t>
            </a:r>
            <a:endParaRPr lang="ja-JP" altLang="en-US" dirty="0"/>
          </a:p>
        </p:txBody>
      </p:sp>
      <p:cxnSp>
        <p:nvCxnSpPr>
          <p:cNvPr id="57" name="直線矢印コネクタ 56"/>
          <p:cNvCxnSpPr>
            <a:stCxn id="21" idx="2"/>
            <a:endCxn id="34" idx="1"/>
          </p:cNvCxnSpPr>
          <p:nvPr/>
        </p:nvCxnSpPr>
        <p:spPr>
          <a:xfrm>
            <a:off x="5039297" y="3610837"/>
            <a:ext cx="1757743" cy="957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3741546" y="3590798"/>
            <a:ext cx="1939799" cy="870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587" y="591058"/>
            <a:ext cx="115799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8533" y="591058"/>
            <a:ext cx="202857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750" y="2204030"/>
            <a:ext cx="3293342" cy="2710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0544" y="1982723"/>
            <a:ext cx="6682740" cy="2959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5953" y="5120966"/>
            <a:ext cx="2548103" cy="273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7890" y="5139056"/>
            <a:ext cx="1007242" cy="271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55069" y="5026395"/>
            <a:ext cx="2313351" cy="3927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5005" y="1864817"/>
            <a:ext cx="1272920" cy="2715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35067" y="1872360"/>
            <a:ext cx="1429892" cy="2712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17458" y="1872360"/>
            <a:ext cx="1347724" cy="2712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7139" y="5147111"/>
            <a:ext cx="364124" cy="24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8750" y="5419149"/>
            <a:ext cx="2876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a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fast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rise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 smtClean="0">
                <a:latin typeface="QUNRUX+HelveticaNeue"/>
              </a:rPr>
              <a:t>time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, </a:t>
            </a:r>
            <a:r>
              <a:rPr lang="en-US" altLang="ja-JP" dirty="0">
                <a:latin typeface="QUNRUX+HelveticaNeue"/>
              </a:rPr>
              <a:t>significant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overshoot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and 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prolonged </a:t>
            </a:r>
            <a:r>
              <a:rPr lang="en-US" altLang="ja-JP" dirty="0" smtClean="0">
                <a:solidFill>
                  <a:srgbClr val="FF0000"/>
                </a:solidFill>
                <a:latin typeface="QUNRUX+HelveticaNeue"/>
              </a:rPr>
              <a:t>oscillation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（振動）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leading to a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settling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time. 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01181" y="5419149"/>
            <a:ext cx="2827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improves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the step response in terms of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overshoot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and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settling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time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but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slows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down the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rise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time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910196" y="5419149"/>
            <a:ext cx="3216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maintains a short rise time and is able to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reduce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oscillations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and overshoot leading to a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fast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settling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time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as well. 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0273284" y="3860522"/>
            <a:ext cx="1851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結論：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simple PI control is an excellent design for the spring-mass damper system. </a:t>
            </a:r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4356" y="1232501"/>
            <a:ext cx="2980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まだ</a:t>
            </a:r>
            <a:r>
              <a:rPr kumimoji="1" lang="en-US" altLang="ja-JP" sz="1400" dirty="0" smtClean="0"/>
              <a:t>controller</a:t>
            </a:r>
            <a:r>
              <a:rPr kumimoji="1" lang="ja-JP" altLang="en-US" sz="1400" dirty="0" err="1" smtClean="0"/>
              <a:t>だけの</a:t>
            </a:r>
            <a:r>
              <a:rPr lang="en-US" altLang="ja-JP" sz="1400" dirty="0" smtClean="0"/>
              <a:t>step response</a:t>
            </a:r>
            <a:r>
              <a:rPr lang="ja-JP" altLang="en-US" sz="1400" dirty="0" smtClean="0"/>
              <a:t>をテストしている、</a:t>
            </a:r>
            <a:r>
              <a:rPr lang="en-US" altLang="ja-JP" sz="1400" dirty="0" err="1" smtClean="0"/>
              <a:t>controller+plant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step response</a:t>
            </a:r>
            <a:r>
              <a:rPr lang="ja-JP" altLang="en-US" sz="1400" dirty="0" smtClean="0"/>
              <a:t>は次のスライド。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44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595807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192" y="1510411"/>
            <a:ext cx="14414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404" y="1536827"/>
            <a:ext cx="3926078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380" y="2325751"/>
            <a:ext cx="457834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950" b="0" i="0" u="none" strike="noStrike" kern="1200" cap="none" spc="5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𝑃𝐼𝐷</a:t>
            </a:r>
            <a:endParaRPr kumimoji="1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9773" y="2263775"/>
            <a:ext cx="386080" cy="313690"/>
          </a:xfrm>
          <a:custGeom>
            <a:avLst/>
            <a:gdLst/>
            <a:ahLst/>
            <a:cxnLst/>
            <a:rect l="l" t="t" r="r" b="b"/>
            <a:pathLst>
              <a:path w="386080" h="313689">
                <a:moveTo>
                  <a:pt x="285750" y="0"/>
                </a:moveTo>
                <a:lnTo>
                  <a:pt x="281304" y="12700"/>
                </a:lnTo>
                <a:lnTo>
                  <a:pt x="299452" y="20601"/>
                </a:lnTo>
                <a:lnTo>
                  <a:pt x="315039" y="31527"/>
                </a:lnTo>
                <a:lnTo>
                  <a:pt x="338581" y="62357"/>
                </a:lnTo>
                <a:lnTo>
                  <a:pt x="352520" y="104060"/>
                </a:lnTo>
                <a:lnTo>
                  <a:pt x="357124" y="155194"/>
                </a:lnTo>
                <a:lnTo>
                  <a:pt x="355959" y="182792"/>
                </a:lnTo>
                <a:lnTo>
                  <a:pt x="346676" y="230417"/>
                </a:lnTo>
                <a:lnTo>
                  <a:pt x="328033" y="267660"/>
                </a:lnTo>
                <a:lnTo>
                  <a:pt x="281813" y="300736"/>
                </a:lnTo>
                <a:lnTo>
                  <a:pt x="285750" y="313436"/>
                </a:lnTo>
                <a:lnTo>
                  <a:pt x="328501" y="293354"/>
                </a:lnTo>
                <a:lnTo>
                  <a:pt x="359918" y="258699"/>
                </a:lnTo>
                <a:lnTo>
                  <a:pt x="379285" y="212201"/>
                </a:lnTo>
                <a:lnTo>
                  <a:pt x="385699" y="156845"/>
                </a:lnTo>
                <a:lnTo>
                  <a:pt x="384081" y="128107"/>
                </a:lnTo>
                <a:lnTo>
                  <a:pt x="371179" y="77156"/>
                </a:lnTo>
                <a:lnTo>
                  <a:pt x="345561" y="35700"/>
                </a:lnTo>
                <a:lnTo>
                  <a:pt x="308465" y="8217"/>
                </a:lnTo>
                <a:lnTo>
                  <a:pt x="285750" y="0"/>
                </a:lnTo>
                <a:close/>
              </a:path>
              <a:path w="386080" h="313689">
                <a:moveTo>
                  <a:pt x="99949" y="0"/>
                </a:moveTo>
                <a:lnTo>
                  <a:pt x="57292" y="20113"/>
                </a:lnTo>
                <a:lnTo>
                  <a:pt x="25781" y="54990"/>
                </a:lnTo>
                <a:lnTo>
                  <a:pt x="6461" y="101536"/>
                </a:lnTo>
                <a:lnTo>
                  <a:pt x="0" y="156845"/>
                </a:lnTo>
                <a:lnTo>
                  <a:pt x="1599" y="185636"/>
                </a:lnTo>
                <a:lnTo>
                  <a:pt x="14466" y="236551"/>
                </a:lnTo>
                <a:lnTo>
                  <a:pt x="40066" y="277842"/>
                </a:lnTo>
                <a:lnTo>
                  <a:pt x="77162" y="305222"/>
                </a:lnTo>
                <a:lnTo>
                  <a:pt x="99949" y="313436"/>
                </a:lnTo>
                <a:lnTo>
                  <a:pt x="103885" y="300736"/>
                </a:lnTo>
                <a:lnTo>
                  <a:pt x="86050" y="292806"/>
                </a:lnTo>
                <a:lnTo>
                  <a:pt x="70643" y="281781"/>
                </a:lnTo>
                <a:lnTo>
                  <a:pt x="47116" y="250444"/>
                </a:lnTo>
                <a:lnTo>
                  <a:pt x="33226" y="207867"/>
                </a:lnTo>
                <a:lnTo>
                  <a:pt x="28575" y="155194"/>
                </a:lnTo>
                <a:lnTo>
                  <a:pt x="29739" y="128454"/>
                </a:lnTo>
                <a:lnTo>
                  <a:pt x="39022" y="82024"/>
                </a:lnTo>
                <a:lnTo>
                  <a:pt x="57691" y="45454"/>
                </a:lnTo>
                <a:lnTo>
                  <a:pt x="104393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23188" y="1989582"/>
            <a:ext cx="2426335" cy="862965"/>
          </a:xfrm>
          <a:custGeom>
            <a:avLst/>
            <a:gdLst/>
            <a:ahLst/>
            <a:cxnLst/>
            <a:rect l="l" t="t" r="r" b="b"/>
            <a:pathLst>
              <a:path w="2426335" h="862964">
                <a:moveTo>
                  <a:pt x="2278503" y="0"/>
                </a:moveTo>
                <a:lnTo>
                  <a:pt x="2270629" y="12445"/>
                </a:lnTo>
                <a:lnTo>
                  <a:pt x="2298186" y="45473"/>
                </a:lnTo>
                <a:lnTo>
                  <a:pt x="2322397" y="84931"/>
                </a:lnTo>
                <a:lnTo>
                  <a:pt x="2343299" y="130817"/>
                </a:lnTo>
                <a:lnTo>
                  <a:pt x="2360926" y="183133"/>
                </a:lnTo>
                <a:lnTo>
                  <a:pt x="2372385" y="228532"/>
                </a:lnTo>
                <a:lnTo>
                  <a:pt x="2381309" y="276028"/>
                </a:lnTo>
                <a:lnTo>
                  <a:pt x="2387690" y="325615"/>
                </a:lnTo>
                <a:lnTo>
                  <a:pt x="2391524" y="377287"/>
                </a:lnTo>
                <a:lnTo>
                  <a:pt x="2392803" y="431038"/>
                </a:lnTo>
                <a:lnTo>
                  <a:pt x="2391537" y="483755"/>
                </a:lnTo>
                <a:lnTo>
                  <a:pt x="2387735" y="534777"/>
                </a:lnTo>
                <a:lnTo>
                  <a:pt x="2381391" y="584117"/>
                </a:lnTo>
                <a:lnTo>
                  <a:pt x="2372499" y="631787"/>
                </a:lnTo>
                <a:lnTo>
                  <a:pt x="2361053" y="677798"/>
                </a:lnTo>
                <a:lnTo>
                  <a:pt x="2343531" y="731021"/>
                </a:lnTo>
                <a:lnTo>
                  <a:pt x="2322604" y="777541"/>
                </a:lnTo>
                <a:lnTo>
                  <a:pt x="2298295" y="817370"/>
                </a:lnTo>
                <a:lnTo>
                  <a:pt x="2270629" y="850518"/>
                </a:lnTo>
                <a:lnTo>
                  <a:pt x="2278503" y="862710"/>
                </a:lnTo>
                <a:lnTo>
                  <a:pt x="2310672" y="830135"/>
                </a:lnTo>
                <a:lnTo>
                  <a:pt x="2339352" y="790130"/>
                </a:lnTo>
                <a:lnTo>
                  <a:pt x="2364531" y="742695"/>
                </a:lnTo>
                <a:lnTo>
                  <a:pt x="2386199" y="687831"/>
                </a:lnTo>
                <a:lnTo>
                  <a:pt x="2400601" y="640117"/>
                </a:lnTo>
                <a:lnTo>
                  <a:pt x="2411802" y="590556"/>
                </a:lnTo>
                <a:lnTo>
                  <a:pt x="2419803" y="539159"/>
                </a:lnTo>
                <a:lnTo>
                  <a:pt x="2424604" y="485940"/>
                </a:lnTo>
                <a:lnTo>
                  <a:pt x="2426204" y="430910"/>
                </a:lnTo>
                <a:lnTo>
                  <a:pt x="2424604" y="375133"/>
                </a:lnTo>
                <a:lnTo>
                  <a:pt x="2419803" y="321495"/>
                </a:lnTo>
                <a:lnTo>
                  <a:pt x="2411802" y="270004"/>
                </a:lnTo>
                <a:lnTo>
                  <a:pt x="2400601" y="220664"/>
                </a:lnTo>
                <a:lnTo>
                  <a:pt x="2386199" y="173481"/>
                </a:lnTo>
                <a:lnTo>
                  <a:pt x="2364531" y="119425"/>
                </a:lnTo>
                <a:lnTo>
                  <a:pt x="2339352" y="72501"/>
                </a:lnTo>
                <a:lnTo>
                  <a:pt x="2310672" y="32696"/>
                </a:lnTo>
                <a:lnTo>
                  <a:pt x="2278503" y="0"/>
                </a:lnTo>
                <a:close/>
              </a:path>
              <a:path w="2426335" h="862964">
                <a:moveTo>
                  <a:pt x="147697" y="0"/>
                </a:moveTo>
                <a:lnTo>
                  <a:pt x="115526" y="32696"/>
                </a:lnTo>
                <a:lnTo>
                  <a:pt x="86832" y="72501"/>
                </a:lnTo>
                <a:lnTo>
                  <a:pt x="61615" y="119425"/>
                </a:lnTo>
                <a:lnTo>
                  <a:pt x="39874" y="173481"/>
                </a:lnTo>
                <a:lnTo>
                  <a:pt x="25534" y="220664"/>
                </a:lnTo>
                <a:lnTo>
                  <a:pt x="14370" y="270004"/>
                </a:lnTo>
                <a:lnTo>
                  <a:pt x="6388" y="321495"/>
                </a:lnTo>
                <a:lnTo>
                  <a:pt x="1595" y="375133"/>
                </a:lnTo>
                <a:lnTo>
                  <a:pt x="0" y="431038"/>
                </a:lnTo>
                <a:lnTo>
                  <a:pt x="1595" y="485940"/>
                </a:lnTo>
                <a:lnTo>
                  <a:pt x="6388" y="539159"/>
                </a:lnTo>
                <a:lnTo>
                  <a:pt x="14370" y="590556"/>
                </a:lnTo>
                <a:lnTo>
                  <a:pt x="25534" y="640117"/>
                </a:lnTo>
                <a:lnTo>
                  <a:pt x="39874" y="687831"/>
                </a:lnTo>
                <a:lnTo>
                  <a:pt x="61615" y="742695"/>
                </a:lnTo>
                <a:lnTo>
                  <a:pt x="86832" y="790130"/>
                </a:lnTo>
                <a:lnTo>
                  <a:pt x="115526" y="830135"/>
                </a:lnTo>
                <a:lnTo>
                  <a:pt x="147697" y="862710"/>
                </a:lnTo>
                <a:lnTo>
                  <a:pt x="155444" y="850518"/>
                </a:lnTo>
                <a:lnTo>
                  <a:pt x="127797" y="817370"/>
                </a:lnTo>
                <a:lnTo>
                  <a:pt x="103533" y="777541"/>
                </a:lnTo>
                <a:lnTo>
                  <a:pt x="82649" y="731021"/>
                </a:lnTo>
                <a:lnTo>
                  <a:pt x="65147" y="677798"/>
                </a:lnTo>
                <a:lnTo>
                  <a:pt x="53701" y="631787"/>
                </a:lnTo>
                <a:lnTo>
                  <a:pt x="44809" y="584117"/>
                </a:lnTo>
                <a:lnTo>
                  <a:pt x="38465" y="534777"/>
                </a:lnTo>
                <a:lnTo>
                  <a:pt x="34663" y="483755"/>
                </a:lnTo>
                <a:lnTo>
                  <a:pt x="33400" y="430910"/>
                </a:lnTo>
                <a:lnTo>
                  <a:pt x="34663" y="377287"/>
                </a:lnTo>
                <a:lnTo>
                  <a:pt x="38465" y="325615"/>
                </a:lnTo>
                <a:lnTo>
                  <a:pt x="44809" y="276028"/>
                </a:lnTo>
                <a:lnTo>
                  <a:pt x="53701" y="228532"/>
                </a:lnTo>
                <a:lnTo>
                  <a:pt x="65147" y="183133"/>
                </a:lnTo>
                <a:lnTo>
                  <a:pt x="82720" y="130817"/>
                </a:lnTo>
                <a:lnTo>
                  <a:pt x="103628" y="84931"/>
                </a:lnTo>
                <a:lnTo>
                  <a:pt x="127869" y="45473"/>
                </a:lnTo>
                <a:lnTo>
                  <a:pt x="155444" y="12445"/>
                </a:lnTo>
                <a:lnTo>
                  <a:pt x="14769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7167" y="2325751"/>
            <a:ext cx="18542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950" b="0" i="0" u="none" strike="noStrike" kern="1200" cap="none" spc="7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𝑃</a:t>
            </a:r>
            <a:endParaRPr kumimoji="1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9646" y="2325751"/>
            <a:ext cx="20256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950" b="0" i="0" u="none" strike="noStrike" kern="1200" cap="none" spc="5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𝐷</a:t>
            </a:r>
            <a:endParaRPr kumimoji="1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688" y="2165731"/>
            <a:ext cx="3453129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9625" algn="l"/>
                <a:tab pos="1208405" algn="l"/>
                <a:tab pos="1749425" algn="l"/>
                <a:tab pos="2214880" algn="l"/>
                <a:tab pos="294767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	𝑠	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	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	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𝐾	𝑠</a:t>
            </a:r>
            <a:r>
              <a:rPr kumimoji="1" sz="2650" b="0" i="0" u="none" strike="noStrike" kern="1200" cap="none" spc="-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5363" y="2420239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2133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3171" y="1909699"/>
            <a:ext cx="249554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-2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1959" y="2069719"/>
            <a:ext cx="12192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950" b="0" i="0" u="none" strike="noStrike" kern="1200" cap="none" spc="5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𝐼</a:t>
            </a:r>
            <a:endParaRPr kumimoji="1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3942" y="2392806"/>
            <a:ext cx="18224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192" y="4533138"/>
            <a:ext cx="14414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0404" y="4559553"/>
            <a:ext cx="813435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1102" y="4559553"/>
            <a:ext cx="3045079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404" y="4966461"/>
            <a:ext cx="1482216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7277" y="4966461"/>
            <a:ext cx="207263" cy="400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18740" y="455421"/>
            <a:ext cx="5550408" cy="4504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8900" y="5941263"/>
            <a:ext cx="56324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975" b="0" i="0" u="none" strike="noStrike" kern="1200" cap="none" spc="-22" normalizeH="0" baseline="1153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</a:t>
            </a:r>
            <a:r>
              <a:rPr kumimoji="1" sz="195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𝐶𝐿</a:t>
            </a:r>
            <a:endParaRPr kumimoji="1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3905" y="5970193"/>
            <a:ext cx="386080" cy="313690"/>
          </a:xfrm>
          <a:custGeom>
            <a:avLst/>
            <a:gdLst/>
            <a:ahLst/>
            <a:cxnLst/>
            <a:rect l="l" t="t" r="r" b="b"/>
            <a:pathLst>
              <a:path w="386080" h="313689">
                <a:moveTo>
                  <a:pt x="285876" y="0"/>
                </a:moveTo>
                <a:lnTo>
                  <a:pt x="281431" y="12725"/>
                </a:lnTo>
                <a:lnTo>
                  <a:pt x="299525" y="20598"/>
                </a:lnTo>
                <a:lnTo>
                  <a:pt x="315118" y="31494"/>
                </a:lnTo>
                <a:lnTo>
                  <a:pt x="338708" y="62369"/>
                </a:lnTo>
                <a:lnTo>
                  <a:pt x="352599" y="104016"/>
                </a:lnTo>
                <a:lnTo>
                  <a:pt x="357250" y="155130"/>
                </a:lnTo>
                <a:lnTo>
                  <a:pt x="356084" y="182769"/>
                </a:lnTo>
                <a:lnTo>
                  <a:pt x="346749" y="230427"/>
                </a:lnTo>
                <a:lnTo>
                  <a:pt x="328106" y="267648"/>
                </a:lnTo>
                <a:lnTo>
                  <a:pt x="281939" y="300659"/>
                </a:lnTo>
                <a:lnTo>
                  <a:pt x="285876" y="313385"/>
                </a:lnTo>
                <a:lnTo>
                  <a:pt x="328628" y="293333"/>
                </a:lnTo>
                <a:lnTo>
                  <a:pt x="360044" y="258622"/>
                </a:lnTo>
                <a:lnTo>
                  <a:pt x="379364" y="212140"/>
                </a:lnTo>
                <a:lnTo>
                  <a:pt x="385825" y="156781"/>
                </a:lnTo>
                <a:lnTo>
                  <a:pt x="384206" y="128049"/>
                </a:lnTo>
                <a:lnTo>
                  <a:pt x="371252" y="77123"/>
                </a:lnTo>
                <a:lnTo>
                  <a:pt x="345580" y="35670"/>
                </a:lnTo>
                <a:lnTo>
                  <a:pt x="308572" y="8205"/>
                </a:lnTo>
                <a:lnTo>
                  <a:pt x="285876" y="0"/>
                </a:lnTo>
                <a:close/>
              </a:path>
              <a:path w="386080" h="313689">
                <a:moveTo>
                  <a:pt x="99949" y="0"/>
                </a:moveTo>
                <a:lnTo>
                  <a:pt x="57356" y="20096"/>
                </a:lnTo>
                <a:lnTo>
                  <a:pt x="25907" y="54927"/>
                </a:lnTo>
                <a:lnTo>
                  <a:pt x="6476" y="101496"/>
                </a:lnTo>
                <a:lnTo>
                  <a:pt x="0" y="156781"/>
                </a:lnTo>
                <a:lnTo>
                  <a:pt x="1617" y="185570"/>
                </a:lnTo>
                <a:lnTo>
                  <a:pt x="14519" y="236491"/>
                </a:lnTo>
                <a:lnTo>
                  <a:pt x="40120" y="277811"/>
                </a:lnTo>
                <a:lnTo>
                  <a:pt x="77180" y="305191"/>
                </a:lnTo>
                <a:lnTo>
                  <a:pt x="99949" y="313385"/>
                </a:lnTo>
                <a:lnTo>
                  <a:pt x="104012" y="300659"/>
                </a:lnTo>
                <a:lnTo>
                  <a:pt x="86106" y="292756"/>
                </a:lnTo>
                <a:lnTo>
                  <a:pt x="70675" y="281752"/>
                </a:lnTo>
                <a:lnTo>
                  <a:pt x="47243" y="250444"/>
                </a:lnTo>
                <a:lnTo>
                  <a:pt x="33242" y="207868"/>
                </a:lnTo>
                <a:lnTo>
                  <a:pt x="28575" y="155130"/>
                </a:lnTo>
                <a:lnTo>
                  <a:pt x="29741" y="128388"/>
                </a:lnTo>
                <a:lnTo>
                  <a:pt x="39076" y="82010"/>
                </a:lnTo>
                <a:lnTo>
                  <a:pt x="57763" y="45416"/>
                </a:lnTo>
                <a:lnTo>
                  <a:pt x="104393" y="12725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89632" y="6126613"/>
            <a:ext cx="5273040" cy="0"/>
          </a:xfrm>
          <a:custGeom>
            <a:avLst/>
            <a:gdLst/>
            <a:ahLst/>
            <a:cxnLst/>
            <a:rect l="l" t="t" r="r" b="b"/>
            <a:pathLst>
              <a:path w="5273040">
                <a:moveTo>
                  <a:pt x="0" y="0"/>
                </a:moveTo>
                <a:lnTo>
                  <a:pt x="5273040" y="0"/>
                </a:lnTo>
              </a:path>
            </a:pathLst>
          </a:custGeom>
          <a:ln w="2134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77107" y="5616651"/>
            <a:ext cx="247777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4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925" b="0" i="0" u="none" strike="noStrike" kern="1200" cap="none" spc="67" normalizeH="0" baseline="-15669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𝐷</a:t>
            </a:r>
            <a:r>
              <a:rPr kumimoji="1" sz="2650" b="0" i="0" u="none" strike="noStrike" kern="1200" cap="none" spc="4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r>
              <a:rPr kumimoji="1" sz="2925" b="0" i="0" u="none" strike="noStrike" kern="1200" cap="none" spc="67" normalizeH="0" baseline="27065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2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925" b="0" i="0" u="none" strike="noStrike" kern="1200" cap="none" spc="0" normalizeH="0" baseline="-15669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𝑃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1" sz="2650" b="0" i="0" u="none" strike="noStrike" kern="1200" cap="none" spc="-27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50" b="0" i="0" u="none" strike="noStrike" kern="1200" cap="none" spc="-9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925" b="0" i="0" u="none" strike="noStrike" kern="1200" cap="none" spc="-142" normalizeH="0" baseline="-15669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𝐼</a:t>
            </a:r>
            <a:endParaRPr kumimoji="1" sz="2925" b="0" i="0" u="none" strike="noStrike" kern="1200" cap="none" spc="0" normalizeH="0" baseline="-15669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52394" y="6197269"/>
            <a:ext cx="1405890" cy="313690"/>
          </a:xfrm>
          <a:custGeom>
            <a:avLst/>
            <a:gdLst/>
            <a:ahLst/>
            <a:cxnLst/>
            <a:rect l="l" t="t" r="r" b="b"/>
            <a:pathLst>
              <a:path w="1405889" h="313690">
                <a:moveTo>
                  <a:pt x="1305433" y="0"/>
                </a:moveTo>
                <a:lnTo>
                  <a:pt x="1300988" y="12725"/>
                </a:lnTo>
                <a:lnTo>
                  <a:pt x="1319081" y="20600"/>
                </a:lnTo>
                <a:lnTo>
                  <a:pt x="1334674" y="31499"/>
                </a:lnTo>
                <a:lnTo>
                  <a:pt x="1358265" y="62369"/>
                </a:lnTo>
                <a:lnTo>
                  <a:pt x="1372155" y="104016"/>
                </a:lnTo>
                <a:lnTo>
                  <a:pt x="1376807" y="155130"/>
                </a:lnTo>
                <a:lnTo>
                  <a:pt x="1375640" y="182769"/>
                </a:lnTo>
                <a:lnTo>
                  <a:pt x="1366305" y="230427"/>
                </a:lnTo>
                <a:lnTo>
                  <a:pt x="1347662" y="267648"/>
                </a:lnTo>
                <a:lnTo>
                  <a:pt x="1301495" y="300659"/>
                </a:lnTo>
                <a:lnTo>
                  <a:pt x="1305433" y="313385"/>
                </a:lnTo>
                <a:lnTo>
                  <a:pt x="1348184" y="293333"/>
                </a:lnTo>
                <a:lnTo>
                  <a:pt x="1379601" y="258622"/>
                </a:lnTo>
                <a:lnTo>
                  <a:pt x="1398920" y="212140"/>
                </a:lnTo>
                <a:lnTo>
                  <a:pt x="1405382" y="156781"/>
                </a:lnTo>
                <a:lnTo>
                  <a:pt x="1403762" y="128049"/>
                </a:lnTo>
                <a:lnTo>
                  <a:pt x="1390808" y="77123"/>
                </a:lnTo>
                <a:lnTo>
                  <a:pt x="1365136" y="35670"/>
                </a:lnTo>
                <a:lnTo>
                  <a:pt x="1328128" y="8205"/>
                </a:lnTo>
                <a:lnTo>
                  <a:pt x="1305433" y="0"/>
                </a:lnTo>
                <a:close/>
              </a:path>
              <a:path w="1405889" h="313690">
                <a:moveTo>
                  <a:pt x="99948" y="0"/>
                </a:moveTo>
                <a:lnTo>
                  <a:pt x="57356" y="20096"/>
                </a:lnTo>
                <a:lnTo>
                  <a:pt x="25907" y="54927"/>
                </a:lnTo>
                <a:lnTo>
                  <a:pt x="6476" y="101496"/>
                </a:lnTo>
                <a:lnTo>
                  <a:pt x="0" y="156781"/>
                </a:lnTo>
                <a:lnTo>
                  <a:pt x="1617" y="185570"/>
                </a:lnTo>
                <a:lnTo>
                  <a:pt x="14519" y="236491"/>
                </a:lnTo>
                <a:lnTo>
                  <a:pt x="40120" y="277811"/>
                </a:lnTo>
                <a:lnTo>
                  <a:pt x="77180" y="305191"/>
                </a:lnTo>
                <a:lnTo>
                  <a:pt x="99948" y="313385"/>
                </a:lnTo>
                <a:lnTo>
                  <a:pt x="104013" y="300659"/>
                </a:lnTo>
                <a:lnTo>
                  <a:pt x="86106" y="292756"/>
                </a:lnTo>
                <a:lnTo>
                  <a:pt x="70675" y="281752"/>
                </a:lnTo>
                <a:lnTo>
                  <a:pt x="47243" y="250444"/>
                </a:lnTo>
                <a:lnTo>
                  <a:pt x="33242" y="207868"/>
                </a:lnTo>
                <a:lnTo>
                  <a:pt x="28575" y="155130"/>
                </a:lnTo>
                <a:lnTo>
                  <a:pt x="29741" y="128388"/>
                </a:lnTo>
                <a:lnTo>
                  <a:pt x="39076" y="82010"/>
                </a:lnTo>
                <a:lnTo>
                  <a:pt x="57763" y="45422"/>
                </a:lnTo>
                <a:lnTo>
                  <a:pt x="104393" y="12725"/>
                </a:lnTo>
                <a:lnTo>
                  <a:pt x="999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50002" y="6197269"/>
            <a:ext cx="1388745" cy="313690"/>
          </a:xfrm>
          <a:custGeom>
            <a:avLst/>
            <a:gdLst/>
            <a:ahLst/>
            <a:cxnLst/>
            <a:rect l="l" t="t" r="r" b="b"/>
            <a:pathLst>
              <a:path w="1388745" h="313690">
                <a:moveTo>
                  <a:pt x="1288669" y="0"/>
                </a:moveTo>
                <a:lnTo>
                  <a:pt x="1284224" y="12725"/>
                </a:lnTo>
                <a:lnTo>
                  <a:pt x="1302317" y="20600"/>
                </a:lnTo>
                <a:lnTo>
                  <a:pt x="1317910" y="31499"/>
                </a:lnTo>
                <a:lnTo>
                  <a:pt x="1341501" y="62369"/>
                </a:lnTo>
                <a:lnTo>
                  <a:pt x="1355391" y="104016"/>
                </a:lnTo>
                <a:lnTo>
                  <a:pt x="1360043" y="155130"/>
                </a:lnTo>
                <a:lnTo>
                  <a:pt x="1358876" y="182769"/>
                </a:lnTo>
                <a:lnTo>
                  <a:pt x="1349541" y="230427"/>
                </a:lnTo>
                <a:lnTo>
                  <a:pt x="1330898" y="267648"/>
                </a:lnTo>
                <a:lnTo>
                  <a:pt x="1284731" y="300659"/>
                </a:lnTo>
                <a:lnTo>
                  <a:pt x="1288669" y="313385"/>
                </a:lnTo>
                <a:lnTo>
                  <a:pt x="1331420" y="293333"/>
                </a:lnTo>
                <a:lnTo>
                  <a:pt x="1362837" y="258622"/>
                </a:lnTo>
                <a:lnTo>
                  <a:pt x="1382156" y="212140"/>
                </a:lnTo>
                <a:lnTo>
                  <a:pt x="1388618" y="156781"/>
                </a:lnTo>
                <a:lnTo>
                  <a:pt x="1386998" y="128049"/>
                </a:lnTo>
                <a:lnTo>
                  <a:pt x="1374044" y="77123"/>
                </a:lnTo>
                <a:lnTo>
                  <a:pt x="1348372" y="35670"/>
                </a:lnTo>
                <a:lnTo>
                  <a:pt x="1311364" y="8205"/>
                </a:lnTo>
                <a:lnTo>
                  <a:pt x="1288669" y="0"/>
                </a:lnTo>
                <a:close/>
              </a:path>
              <a:path w="1388745" h="313690">
                <a:moveTo>
                  <a:pt x="99949" y="0"/>
                </a:moveTo>
                <a:lnTo>
                  <a:pt x="57356" y="20096"/>
                </a:lnTo>
                <a:lnTo>
                  <a:pt x="25908" y="54927"/>
                </a:lnTo>
                <a:lnTo>
                  <a:pt x="6476" y="101496"/>
                </a:lnTo>
                <a:lnTo>
                  <a:pt x="0" y="156781"/>
                </a:lnTo>
                <a:lnTo>
                  <a:pt x="1617" y="185570"/>
                </a:lnTo>
                <a:lnTo>
                  <a:pt x="14519" y="236491"/>
                </a:lnTo>
                <a:lnTo>
                  <a:pt x="40120" y="277811"/>
                </a:lnTo>
                <a:lnTo>
                  <a:pt x="77180" y="305191"/>
                </a:lnTo>
                <a:lnTo>
                  <a:pt x="99949" y="313385"/>
                </a:lnTo>
                <a:lnTo>
                  <a:pt x="104012" y="300659"/>
                </a:lnTo>
                <a:lnTo>
                  <a:pt x="86105" y="292756"/>
                </a:lnTo>
                <a:lnTo>
                  <a:pt x="70675" y="281752"/>
                </a:lnTo>
                <a:lnTo>
                  <a:pt x="47244" y="250444"/>
                </a:lnTo>
                <a:lnTo>
                  <a:pt x="33242" y="207868"/>
                </a:lnTo>
                <a:lnTo>
                  <a:pt x="28575" y="155130"/>
                </a:lnTo>
                <a:lnTo>
                  <a:pt x="29741" y="128388"/>
                </a:lnTo>
                <a:lnTo>
                  <a:pt x="39076" y="82010"/>
                </a:lnTo>
                <a:lnTo>
                  <a:pt x="57763" y="45422"/>
                </a:lnTo>
                <a:lnTo>
                  <a:pt x="104394" y="12725"/>
                </a:lnTo>
                <a:lnTo>
                  <a:pt x="999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93850" y="5933922"/>
            <a:ext cx="5064125" cy="6591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ts val="2485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58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	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744855" marR="0" lvl="0" indent="0" algn="ctr" defTabSz="914400" rtl="0" eaLnBrk="1" fontAlgn="auto" latinLnBrk="0" hangingPunct="1">
              <a:lnSpc>
                <a:spcPts val="24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18615" algn="l"/>
                <a:tab pos="2942590" algn="l"/>
                <a:tab pos="3816350" algn="l"/>
              </a:tabLst>
              <a:defRPr/>
            </a:pPr>
            <a:r>
              <a:rPr kumimoji="1" sz="2650" b="0" i="0" u="none" strike="noStrike" kern="1200" cap="none" spc="9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r>
              <a:rPr kumimoji="1" sz="2925" b="0" i="0" u="none" strike="noStrike" kern="1200" cap="none" spc="135" normalizeH="0" baseline="2279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3</a:t>
            </a:r>
            <a:r>
              <a:rPr kumimoji="1" sz="2925" b="0" i="0" u="none" strike="noStrike" kern="1200" cap="none" spc="405" normalizeH="0" baseline="2279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	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10</a:t>
            </a:r>
            <a:r>
              <a:rPr kumimoji="1" sz="2650" b="0" i="0" u="none" strike="noStrike" kern="1200" cap="none" spc="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50" b="0" i="0" u="none" strike="noStrike" kern="1200" cap="none" spc="-8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925" b="0" i="0" u="none" strike="noStrike" kern="1200" cap="none" spc="-127" normalizeH="0" baseline="-15669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𝐷	</a:t>
            </a:r>
            <a:r>
              <a:rPr kumimoji="1" sz="2650" b="0" i="0" u="none" strike="noStrike" kern="1200" cap="none" spc="9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r>
              <a:rPr kumimoji="1" sz="2925" b="0" i="0" u="none" strike="noStrike" kern="1200" cap="none" spc="135" normalizeH="0" baseline="2279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2</a:t>
            </a:r>
            <a:r>
              <a:rPr kumimoji="1" sz="2925" b="0" i="0" u="none" strike="noStrike" kern="1200" cap="none" spc="412" normalizeH="0" baseline="2279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	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20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1" sz="2650" b="0" i="0" u="none" strike="noStrike" kern="1200" cap="none" spc="-6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50" b="0" i="0" u="none" strike="noStrike" kern="1200" cap="none" spc="-8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925" b="0" i="0" u="none" strike="noStrike" kern="1200" cap="none" spc="-127" normalizeH="0" baseline="-15669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𝑃</a:t>
            </a:r>
            <a:endParaRPr kumimoji="1" sz="2925" b="0" i="0" u="none" strike="noStrike" kern="1200" cap="none" spc="0" normalizeH="0" baseline="-15669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56272" y="6100064"/>
            <a:ext cx="82867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1" sz="2650" b="0" i="0" u="none" strike="noStrike" kern="1200" cap="none" spc="-2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31989" y="6260084"/>
            <a:ext cx="12192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950" b="0" i="0" u="none" strike="noStrike" kern="1200" cap="none" spc="5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𝐼</a:t>
            </a:r>
            <a:endParaRPr kumimoji="1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7092" y="3267075"/>
            <a:ext cx="3762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197510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892" y="1536827"/>
            <a:ext cx="5944235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404" y="1969642"/>
            <a:ext cx="6799833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92" y="1917928"/>
            <a:ext cx="144145" cy="8883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404" y="2400935"/>
            <a:ext cx="7946390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0404" y="2807538"/>
            <a:ext cx="3610737" cy="401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1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4700" cy="5443855"/>
            <a:chOff x="-6095" y="0"/>
            <a:chExt cx="12204700" cy="54438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431790"/>
            </a:xfrm>
            <a:custGeom>
              <a:avLst/>
              <a:gdLst/>
              <a:ahLst/>
              <a:cxnLst/>
              <a:rect l="l" t="t" r="r" b="b"/>
              <a:pathLst>
                <a:path w="12192000" h="5431790">
                  <a:moveTo>
                    <a:pt x="12192000" y="0"/>
                  </a:moveTo>
                  <a:lnTo>
                    <a:pt x="0" y="0"/>
                  </a:lnTo>
                  <a:lnTo>
                    <a:pt x="0" y="5431536"/>
                  </a:lnTo>
                  <a:lnTo>
                    <a:pt x="12192000" y="54315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2A5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431790"/>
            </a:xfrm>
            <a:custGeom>
              <a:avLst/>
              <a:gdLst/>
              <a:ahLst/>
              <a:cxnLst/>
              <a:rect l="l" t="t" r="r" b="b"/>
              <a:pathLst>
                <a:path w="12192000" h="5431790">
                  <a:moveTo>
                    <a:pt x="0" y="5431536"/>
                  </a:moveTo>
                  <a:lnTo>
                    <a:pt x="12192000" y="5431536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431536"/>
                  </a:lnTo>
                  <a:close/>
                </a:path>
              </a:pathLst>
            </a:custGeom>
            <a:ln w="12192">
              <a:solidFill>
                <a:srgbClr val="0064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422148" y="5760720"/>
            <a:ext cx="3585972" cy="67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3587" y="3192475"/>
            <a:ext cx="2792730" cy="244475"/>
            <a:chOff x="513587" y="3192475"/>
            <a:chExt cx="2792730" cy="244475"/>
          </a:xfrm>
        </p:grpSpPr>
        <p:sp>
          <p:nvSpPr>
            <p:cNvPr id="7" name="object 7"/>
            <p:cNvSpPr/>
            <p:nvPr/>
          </p:nvSpPr>
          <p:spPr>
            <a:xfrm>
              <a:off x="513587" y="3192475"/>
              <a:ext cx="1966976" cy="244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386837" y="3192475"/>
              <a:ext cx="919352" cy="244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513892" y="1988820"/>
            <a:ext cx="6951091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9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946" y="5240273"/>
            <a:ext cx="5486400" cy="1083945"/>
          </a:xfrm>
          <a:custGeom>
            <a:avLst/>
            <a:gdLst/>
            <a:ahLst/>
            <a:cxnLst/>
            <a:rect l="l" t="t" r="r" b="b"/>
            <a:pathLst>
              <a:path w="5486400" h="1083945">
                <a:moveTo>
                  <a:pt x="0" y="180594"/>
                </a:moveTo>
                <a:lnTo>
                  <a:pt x="6451" y="132600"/>
                </a:lnTo>
                <a:lnTo>
                  <a:pt x="24657" y="89464"/>
                </a:lnTo>
                <a:lnTo>
                  <a:pt x="52897" y="52911"/>
                </a:lnTo>
                <a:lnTo>
                  <a:pt x="89447" y="24666"/>
                </a:lnTo>
                <a:lnTo>
                  <a:pt x="132587" y="6454"/>
                </a:lnTo>
                <a:lnTo>
                  <a:pt x="180594" y="0"/>
                </a:lnTo>
                <a:lnTo>
                  <a:pt x="5305806" y="0"/>
                </a:lnTo>
                <a:lnTo>
                  <a:pt x="5353799" y="6454"/>
                </a:lnTo>
                <a:lnTo>
                  <a:pt x="5396935" y="24666"/>
                </a:lnTo>
                <a:lnTo>
                  <a:pt x="5433488" y="52911"/>
                </a:lnTo>
                <a:lnTo>
                  <a:pt x="5461733" y="89464"/>
                </a:lnTo>
                <a:lnTo>
                  <a:pt x="5479945" y="132600"/>
                </a:lnTo>
                <a:lnTo>
                  <a:pt x="5486400" y="180594"/>
                </a:lnTo>
                <a:lnTo>
                  <a:pt x="5486400" y="902957"/>
                </a:lnTo>
                <a:lnTo>
                  <a:pt x="5479945" y="950969"/>
                </a:lnTo>
                <a:lnTo>
                  <a:pt x="5461733" y="994112"/>
                </a:lnTo>
                <a:lnTo>
                  <a:pt x="5433488" y="1030665"/>
                </a:lnTo>
                <a:lnTo>
                  <a:pt x="5396935" y="1058905"/>
                </a:lnTo>
                <a:lnTo>
                  <a:pt x="5353799" y="1077112"/>
                </a:lnTo>
                <a:lnTo>
                  <a:pt x="5305806" y="1083564"/>
                </a:lnTo>
                <a:lnTo>
                  <a:pt x="180594" y="1083564"/>
                </a:lnTo>
                <a:lnTo>
                  <a:pt x="132587" y="1077112"/>
                </a:lnTo>
                <a:lnTo>
                  <a:pt x="89447" y="1058905"/>
                </a:lnTo>
                <a:lnTo>
                  <a:pt x="52897" y="1030665"/>
                </a:lnTo>
                <a:lnTo>
                  <a:pt x="24657" y="994112"/>
                </a:lnTo>
                <a:lnTo>
                  <a:pt x="6451" y="950969"/>
                </a:lnTo>
                <a:lnTo>
                  <a:pt x="0" y="902957"/>
                </a:lnTo>
                <a:lnTo>
                  <a:pt x="0" y="180594"/>
                </a:lnTo>
                <a:close/>
              </a:path>
            </a:pathLst>
          </a:custGeom>
          <a:ln w="25908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5369" y="3830573"/>
            <a:ext cx="5486400" cy="1087120"/>
          </a:xfrm>
          <a:custGeom>
            <a:avLst/>
            <a:gdLst/>
            <a:ahLst/>
            <a:cxnLst/>
            <a:rect l="l" t="t" r="r" b="b"/>
            <a:pathLst>
              <a:path w="5486400" h="1087120">
                <a:moveTo>
                  <a:pt x="0" y="181101"/>
                </a:moveTo>
                <a:lnTo>
                  <a:pt x="6468" y="132938"/>
                </a:lnTo>
                <a:lnTo>
                  <a:pt x="24724" y="89671"/>
                </a:lnTo>
                <a:lnTo>
                  <a:pt x="53041" y="53022"/>
                </a:lnTo>
                <a:lnTo>
                  <a:pt x="89693" y="24713"/>
                </a:lnTo>
                <a:lnTo>
                  <a:pt x="132956" y="6465"/>
                </a:lnTo>
                <a:lnTo>
                  <a:pt x="181102" y="0"/>
                </a:lnTo>
                <a:lnTo>
                  <a:pt x="5305298" y="0"/>
                </a:lnTo>
                <a:lnTo>
                  <a:pt x="5353461" y="6465"/>
                </a:lnTo>
                <a:lnTo>
                  <a:pt x="5396728" y="24713"/>
                </a:lnTo>
                <a:lnTo>
                  <a:pt x="5433377" y="53022"/>
                </a:lnTo>
                <a:lnTo>
                  <a:pt x="5461686" y="89671"/>
                </a:lnTo>
                <a:lnTo>
                  <a:pt x="5479934" y="132938"/>
                </a:lnTo>
                <a:lnTo>
                  <a:pt x="5486400" y="181101"/>
                </a:lnTo>
                <a:lnTo>
                  <a:pt x="5486400" y="905509"/>
                </a:lnTo>
                <a:lnTo>
                  <a:pt x="5479934" y="953673"/>
                </a:lnTo>
                <a:lnTo>
                  <a:pt x="5461686" y="996940"/>
                </a:lnTo>
                <a:lnTo>
                  <a:pt x="5433377" y="1033589"/>
                </a:lnTo>
                <a:lnTo>
                  <a:pt x="5396728" y="1061898"/>
                </a:lnTo>
                <a:lnTo>
                  <a:pt x="5353461" y="1080146"/>
                </a:lnTo>
                <a:lnTo>
                  <a:pt x="5305298" y="1086612"/>
                </a:lnTo>
                <a:lnTo>
                  <a:pt x="181102" y="1086612"/>
                </a:lnTo>
                <a:lnTo>
                  <a:pt x="132956" y="1080146"/>
                </a:lnTo>
                <a:lnTo>
                  <a:pt x="89693" y="1061898"/>
                </a:lnTo>
                <a:lnTo>
                  <a:pt x="53041" y="1033589"/>
                </a:lnTo>
                <a:lnTo>
                  <a:pt x="24724" y="996940"/>
                </a:lnTo>
                <a:lnTo>
                  <a:pt x="6468" y="953673"/>
                </a:lnTo>
                <a:lnTo>
                  <a:pt x="0" y="905509"/>
                </a:lnTo>
                <a:lnTo>
                  <a:pt x="0" y="181101"/>
                </a:lnTo>
                <a:close/>
              </a:path>
            </a:pathLst>
          </a:custGeom>
          <a:ln w="25907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5369" y="2577845"/>
            <a:ext cx="5486400" cy="965200"/>
          </a:xfrm>
          <a:custGeom>
            <a:avLst/>
            <a:gdLst/>
            <a:ahLst/>
            <a:cxnLst/>
            <a:rect l="l" t="t" r="r" b="b"/>
            <a:pathLst>
              <a:path w="5486400" h="965200">
                <a:moveTo>
                  <a:pt x="0" y="160781"/>
                </a:moveTo>
                <a:lnTo>
                  <a:pt x="8196" y="109971"/>
                </a:lnTo>
                <a:lnTo>
                  <a:pt x="31021" y="65836"/>
                </a:lnTo>
                <a:lnTo>
                  <a:pt x="65825" y="31028"/>
                </a:lnTo>
                <a:lnTo>
                  <a:pt x="109962" y="8199"/>
                </a:lnTo>
                <a:lnTo>
                  <a:pt x="160782" y="0"/>
                </a:lnTo>
                <a:lnTo>
                  <a:pt x="5325618" y="0"/>
                </a:lnTo>
                <a:lnTo>
                  <a:pt x="5376428" y="8199"/>
                </a:lnTo>
                <a:lnTo>
                  <a:pt x="5420563" y="31028"/>
                </a:lnTo>
                <a:lnTo>
                  <a:pt x="5455371" y="65836"/>
                </a:lnTo>
                <a:lnTo>
                  <a:pt x="5478200" y="109971"/>
                </a:lnTo>
                <a:lnTo>
                  <a:pt x="5486400" y="160781"/>
                </a:lnTo>
                <a:lnTo>
                  <a:pt x="5486400" y="803909"/>
                </a:lnTo>
                <a:lnTo>
                  <a:pt x="5478200" y="854720"/>
                </a:lnTo>
                <a:lnTo>
                  <a:pt x="5455371" y="898855"/>
                </a:lnTo>
                <a:lnTo>
                  <a:pt x="5420563" y="933663"/>
                </a:lnTo>
                <a:lnTo>
                  <a:pt x="5376428" y="956492"/>
                </a:lnTo>
                <a:lnTo>
                  <a:pt x="5325618" y="964691"/>
                </a:lnTo>
                <a:lnTo>
                  <a:pt x="160782" y="964691"/>
                </a:lnTo>
                <a:lnTo>
                  <a:pt x="109962" y="956492"/>
                </a:lnTo>
                <a:lnTo>
                  <a:pt x="65825" y="933663"/>
                </a:lnTo>
                <a:lnTo>
                  <a:pt x="31021" y="898855"/>
                </a:lnTo>
                <a:lnTo>
                  <a:pt x="8196" y="854720"/>
                </a:lnTo>
                <a:lnTo>
                  <a:pt x="0" y="803909"/>
                </a:lnTo>
                <a:lnTo>
                  <a:pt x="0" y="160781"/>
                </a:lnTo>
                <a:close/>
              </a:path>
            </a:pathLst>
          </a:custGeom>
          <a:ln w="25908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3892" y="475487"/>
            <a:ext cx="7686675" cy="548640"/>
            <a:chOff x="513892" y="475487"/>
            <a:chExt cx="7686675" cy="548640"/>
          </a:xfrm>
        </p:grpSpPr>
        <p:sp>
          <p:nvSpPr>
            <p:cNvPr id="6" name="object 6"/>
            <p:cNvSpPr/>
            <p:nvPr/>
          </p:nvSpPr>
          <p:spPr>
            <a:xfrm>
              <a:off x="513892" y="475487"/>
              <a:ext cx="6129909" cy="548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458076" y="475487"/>
              <a:ext cx="1742313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86255" y="5358384"/>
            <a:ext cx="1934210" cy="800100"/>
            <a:chOff x="1286255" y="5358384"/>
            <a:chExt cx="1934210" cy="800100"/>
          </a:xfrm>
        </p:grpSpPr>
        <p:sp>
          <p:nvSpPr>
            <p:cNvPr id="9" name="object 9"/>
            <p:cNvSpPr/>
            <p:nvPr/>
          </p:nvSpPr>
          <p:spPr>
            <a:xfrm>
              <a:off x="1299209" y="5371338"/>
              <a:ext cx="1908175" cy="774700"/>
            </a:xfrm>
            <a:custGeom>
              <a:avLst/>
              <a:gdLst/>
              <a:ahLst/>
              <a:cxnLst/>
              <a:rect l="l" t="t" r="r" b="b"/>
              <a:pathLst>
                <a:path w="1908175" h="774700">
                  <a:moveTo>
                    <a:pt x="1908048" y="0"/>
                  </a:moveTo>
                  <a:lnTo>
                    <a:pt x="0" y="0"/>
                  </a:lnTo>
                  <a:lnTo>
                    <a:pt x="0" y="774192"/>
                  </a:lnTo>
                  <a:lnTo>
                    <a:pt x="1908048" y="77419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299209" y="5371338"/>
              <a:ext cx="1908175" cy="774700"/>
            </a:xfrm>
            <a:custGeom>
              <a:avLst/>
              <a:gdLst/>
              <a:ahLst/>
              <a:cxnLst/>
              <a:rect l="l" t="t" r="r" b="b"/>
              <a:pathLst>
                <a:path w="1908175" h="774700">
                  <a:moveTo>
                    <a:pt x="0" y="774192"/>
                  </a:moveTo>
                  <a:lnTo>
                    <a:pt x="1908048" y="774192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774192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30044" y="5653735"/>
              <a:ext cx="1323213" cy="211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03776" y="5358384"/>
            <a:ext cx="1934210" cy="800100"/>
            <a:chOff x="4303776" y="5358384"/>
            <a:chExt cx="1934210" cy="800100"/>
          </a:xfrm>
        </p:grpSpPr>
        <p:sp>
          <p:nvSpPr>
            <p:cNvPr id="13" name="object 13"/>
            <p:cNvSpPr/>
            <p:nvPr/>
          </p:nvSpPr>
          <p:spPr>
            <a:xfrm>
              <a:off x="4316730" y="5371338"/>
              <a:ext cx="1908175" cy="774700"/>
            </a:xfrm>
            <a:custGeom>
              <a:avLst/>
              <a:gdLst/>
              <a:ahLst/>
              <a:cxnLst/>
              <a:rect l="l" t="t" r="r" b="b"/>
              <a:pathLst>
                <a:path w="1908175" h="774700">
                  <a:moveTo>
                    <a:pt x="1908048" y="0"/>
                  </a:moveTo>
                  <a:lnTo>
                    <a:pt x="0" y="0"/>
                  </a:lnTo>
                  <a:lnTo>
                    <a:pt x="0" y="774192"/>
                  </a:lnTo>
                  <a:lnTo>
                    <a:pt x="1908048" y="77419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316730" y="5371338"/>
              <a:ext cx="1908175" cy="774700"/>
            </a:xfrm>
            <a:custGeom>
              <a:avLst/>
              <a:gdLst/>
              <a:ahLst/>
              <a:cxnLst/>
              <a:rect l="l" t="t" r="r" b="b"/>
              <a:pathLst>
                <a:path w="1908175" h="774700">
                  <a:moveTo>
                    <a:pt x="0" y="774192"/>
                  </a:moveTo>
                  <a:lnTo>
                    <a:pt x="1908048" y="774192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774192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949952" y="5653735"/>
              <a:ext cx="721804" cy="211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286255" y="3997452"/>
            <a:ext cx="1934210" cy="802005"/>
            <a:chOff x="1286255" y="3997452"/>
            <a:chExt cx="1934210" cy="802005"/>
          </a:xfrm>
        </p:grpSpPr>
        <p:sp>
          <p:nvSpPr>
            <p:cNvPr id="17" name="object 17"/>
            <p:cNvSpPr/>
            <p:nvPr/>
          </p:nvSpPr>
          <p:spPr>
            <a:xfrm>
              <a:off x="1299209" y="4010406"/>
              <a:ext cx="1908175" cy="775970"/>
            </a:xfrm>
            <a:custGeom>
              <a:avLst/>
              <a:gdLst/>
              <a:ahLst/>
              <a:cxnLst/>
              <a:rect l="l" t="t" r="r" b="b"/>
              <a:pathLst>
                <a:path w="1908175" h="775970">
                  <a:moveTo>
                    <a:pt x="1908048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908048" y="775715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DADFE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99209" y="4010406"/>
              <a:ext cx="1908175" cy="775970"/>
            </a:xfrm>
            <a:custGeom>
              <a:avLst/>
              <a:gdLst/>
              <a:ahLst/>
              <a:cxnLst/>
              <a:rect l="l" t="t" r="r" b="b"/>
              <a:pathLst>
                <a:path w="1908175" h="775970">
                  <a:moveTo>
                    <a:pt x="0" y="775715"/>
                  </a:moveTo>
                  <a:lnTo>
                    <a:pt x="1908048" y="775715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476120" y="4293362"/>
              <a:ext cx="1630933" cy="211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303776" y="3997452"/>
            <a:ext cx="1934210" cy="802005"/>
            <a:chOff x="4303776" y="3997452"/>
            <a:chExt cx="1934210" cy="802005"/>
          </a:xfrm>
        </p:grpSpPr>
        <p:sp>
          <p:nvSpPr>
            <p:cNvPr id="21" name="object 21"/>
            <p:cNvSpPr/>
            <p:nvPr/>
          </p:nvSpPr>
          <p:spPr>
            <a:xfrm>
              <a:off x="4316730" y="4010406"/>
              <a:ext cx="1908175" cy="775970"/>
            </a:xfrm>
            <a:custGeom>
              <a:avLst/>
              <a:gdLst/>
              <a:ahLst/>
              <a:cxnLst/>
              <a:rect l="l" t="t" r="r" b="b"/>
              <a:pathLst>
                <a:path w="1908175" h="775970">
                  <a:moveTo>
                    <a:pt x="1908048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908048" y="775715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DADFE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316730" y="4010406"/>
              <a:ext cx="1908175" cy="775970"/>
            </a:xfrm>
            <a:custGeom>
              <a:avLst/>
              <a:gdLst/>
              <a:ahLst/>
              <a:cxnLst/>
              <a:rect l="l" t="t" r="r" b="b"/>
              <a:pathLst>
                <a:path w="1908175" h="775970">
                  <a:moveTo>
                    <a:pt x="0" y="775715"/>
                  </a:moveTo>
                  <a:lnTo>
                    <a:pt x="1908048" y="775715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701286" y="4293362"/>
              <a:ext cx="1214653" cy="2118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86255" y="2654807"/>
            <a:ext cx="1934210" cy="802005"/>
            <a:chOff x="1286255" y="2654807"/>
            <a:chExt cx="1934210" cy="802005"/>
          </a:xfrm>
        </p:grpSpPr>
        <p:sp>
          <p:nvSpPr>
            <p:cNvPr id="25" name="object 25"/>
            <p:cNvSpPr/>
            <p:nvPr/>
          </p:nvSpPr>
          <p:spPr>
            <a:xfrm>
              <a:off x="1299209" y="2667761"/>
              <a:ext cx="1908175" cy="775970"/>
            </a:xfrm>
            <a:custGeom>
              <a:avLst/>
              <a:gdLst/>
              <a:ahLst/>
              <a:cxnLst/>
              <a:rect l="l" t="t" r="r" b="b"/>
              <a:pathLst>
                <a:path w="1908175" h="775970">
                  <a:moveTo>
                    <a:pt x="1908048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908048" y="775715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DEEBE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99209" y="2667761"/>
              <a:ext cx="1908175" cy="775970"/>
            </a:xfrm>
            <a:custGeom>
              <a:avLst/>
              <a:gdLst/>
              <a:ahLst/>
              <a:cxnLst/>
              <a:rect l="l" t="t" r="r" b="b"/>
              <a:pathLst>
                <a:path w="1908175" h="775970">
                  <a:moveTo>
                    <a:pt x="0" y="775715"/>
                  </a:moveTo>
                  <a:lnTo>
                    <a:pt x="1908048" y="775715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736725" y="2843479"/>
              <a:ext cx="1159649" cy="212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847976" y="3057143"/>
              <a:ext cx="890168" cy="2118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303776" y="2654807"/>
            <a:ext cx="1934210" cy="802005"/>
            <a:chOff x="4303776" y="2654807"/>
            <a:chExt cx="1934210" cy="802005"/>
          </a:xfrm>
        </p:grpSpPr>
        <p:sp>
          <p:nvSpPr>
            <p:cNvPr id="30" name="object 30"/>
            <p:cNvSpPr/>
            <p:nvPr/>
          </p:nvSpPr>
          <p:spPr>
            <a:xfrm>
              <a:off x="4316730" y="2667761"/>
              <a:ext cx="1908175" cy="775970"/>
            </a:xfrm>
            <a:custGeom>
              <a:avLst/>
              <a:gdLst/>
              <a:ahLst/>
              <a:cxnLst/>
              <a:rect l="l" t="t" r="r" b="b"/>
              <a:pathLst>
                <a:path w="1908175" h="775970">
                  <a:moveTo>
                    <a:pt x="1908048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908048" y="775715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DEEBE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316730" y="2667761"/>
              <a:ext cx="1908175" cy="775970"/>
            </a:xfrm>
            <a:custGeom>
              <a:avLst/>
              <a:gdLst/>
              <a:ahLst/>
              <a:cxnLst/>
              <a:rect l="l" t="t" r="r" b="b"/>
              <a:pathLst>
                <a:path w="1908175" h="775970">
                  <a:moveTo>
                    <a:pt x="0" y="775715"/>
                  </a:moveTo>
                  <a:lnTo>
                    <a:pt x="1908048" y="775715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661662" y="2949905"/>
              <a:ext cx="1349121" cy="2121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321308" y="1517903"/>
            <a:ext cx="4951730" cy="802005"/>
            <a:chOff x="1321308" y="1517903"/>
            <a:chExt cx="4951730" cy="802005"/>
          </a:xfrm>
        </p:grpSpPr>
        <p:sp>
          <p:nvSpPr>
            <p:cNvPr id="34" name="object 34"/>
            <p:cNvSpPr/>
            <p:nvPr/>
          </p:nvSpPr>
          <p:spPr>
            <a:xfrm>
              <a:off x="1334262" y="1530857"/>
              <a:ext cx="4925695" cy="775970"/>
            </a:xfrm>
            <a:custGeom>
              <a:avLst/>
              <a:gdLst/>
              <a:ahLst/>
              <a:cxnLst/>
              <a:rect l="l" t="t" r="r" b="b"/>
              <a:pathLst>
                <a:path w="4925695" h="775969">
                  <a:moveTo>
                    <a:pt x="0" y="775715"/>
                  </a:moveTo>
                  <a:lnTo>
                    <a:pt x="4925568" y="775715"/>
                  </a:lnTo>
                  <a:lnTo>
                    <a:pt x="4925568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381756" y="1813559"/>
              <a:ext cx="912291" cy="2118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610350" y="2016251"/>
            <a:ext cx="1983739" cy="735330"/>
            <a:chOff x="6610350" y="2016251"/>
            <a:chExt cx="1983739" cy="735330"/>
          </a:xfrm>
        </p:grpSpPr>
        <p:sp>
          <p:nvSpPr>
            <p:cNvPr id="37" name="object 37"/>
            <p:cNvSpPr/>
            <p:nvPr/>
          </p:nvSpPr>
          <p:spPr>
            <a:xfrm>
              <a:off x="6623303" y="2029205"/>
              <a:ext cx="1957705" cy="709295"/>
            </a:xfrm>
            <a:custGeom>
              <a:avLst/>
              <a:gdLst/>
              <a:ahLst/>
              <a:cxnLst/>
              <a:rect l="l" t="t" r="r" b="b"/>
              <a:pathLst>
                <a:path w="1957704" h="709294">
                  <a:moveTo>
                    <a:pt x="1847342" y="0"/>
                  </a:moveTo>
                  <a:lnTo>
                    <a:pt x="630681" y="0"/>
                  </a:lnTo>
                  <a:lnTo>
                    <a:pt x="587793" y="8669"/>
                  </a:lnTo>
                  <a:lnTo>
                    <a:pt x="552751" y="32305"/>
                  </a:lnTo>
                  <a:lnTo>
                    <a:pt x="529115" y="67347"/>
                  </a:lnTo>
                  <a:lnTo>
                    <a:pt x="520446" y="110236"/>
                  </a:lnTo>
                  <a:lnTo>
                    <a:pt x="520446" y="385826"/>
                  </a:lnTo>
                  <a:lnTo>
                    <a:pt x="0" y="709295"/>
                  </a:lnTo>
                  <a:lnTo>
                    <a:pt x="520446" y="551180"/>
                  </a:lnTo>
                  <a:lnTo>
                    <a:pt x="1957577" y="551180"/>
                  </a:lnTo>
                  <a:lnTo>
                    <a:pt x="1957577" y="110236"/>
                  </a:lnTo>
                  <a:lnTo>
                    <a:pt x="1948908" y="67347"/>
                  </a:lnTo>
                  <a:lnTo>
                    <a:pt x="1925272" y="32305"/>
                  </a:lnTo>
                  <a:lnTo>
                    <a:pt x="1890230" y="8669"/>
                  </a:lnTo>
                  <a:lnTo>
                    <a:pt x="1847342" y="0"/>
                  </a:lnTo>
                  <a:close/>
                </a:path>
                <a:path w="1957704" h="709294">
                  <a:moveTo>
                    <a:pt x="1957577" y="551180"/>
                  </a:moveTo>
                  <a:lnTo>
                    <a:pt x="520446" y="551180"/>
                  </a:lnTo>
                  <a:lnTo>
                    <a:pt x="529115" y="594068"/>
                  </a:lnTo>
                  <a:lnTo>
                    <a:pt x="552751" y="629110"/>
                  </a:lnTo>
                  <a:lnTo>
                    <a:pt x="587793" y="652746"/>
                  </a:lnTo>
                  <a:lnTo>
                    <a:pt x="630681" y="661416"/>
                  </a:lnTo>
                  <a:lnTo>
                    <a:pt x="1847342" y="661416"/>
                  </a:lnTo>
                  <a:lnTo>
                    <a:pt x="1890230" y="652746"/>
                  </a:lnTo>
                  <a:lnTo>
                    <a:pt x="1925272" y="629110"/>
                  </a:lnTo>
                  <a:lnTo>
                    <a:pt x="1948908" y="594068"/>
                  </a:lnTo>
                  <a:lnTo>
                    <a:pt x="1957577" y="551180"/>
                  </a:lnTo>
                  <a:close/>
                </a:path>
              </a:pathLst>
            </a:custGeom>
            <a:solidFill>
              <a:srgbClr val="DEEBE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623303" y="2029205"/>
              <a:ext cx="1957705" cy="709295"/>
            </a:xfrm>
            <a:custGeom>
              <a:avLst/>
              <a:gdLst/>
              <a:ahLst/>
              <a:cxnLst/>
              <a:rect l="l" t="t" r="r" b="b"/>
              <a:pathLst>
                <a:path w="1957704" h="709294">
                  <a:moveTo>
                    <a:pt x="520446" y="110236"/>
                  </a:moveTo>
                  <a:lnTo>
                    <a:pt x="529115" y="67347"/>
                  </a:lnTo>
                  <a:lnTo>
                    <a:pt x="552751" y="32305"/>
                  </a:lnTo>
                  <a:lnTo>
                    <a:pt x="587793" y="8669"/>
                  </a:lnTo>
                  <a:lnTo>
                    <a:pt x="630681" y="0"/>
                  </a:lnTo>
                  <a:lnTo>
                    <a:pt x="759968" y="0"/>
                  </a:lnTo>
                  <a:lnTo>
                    <a:pt x="1119251" y="0"/>
                  </a:lnTo>
                  <a:lnTo>
                    <a:pt x="1847342" y="0"/>
                  </a:lnTo>
                  <a:lnTo>
                    <a:pt x="1890230" y="8669"/>
                  </a:lnTo>
                  <a:lnTo>
                    <a:pt x="1925272" y="32305"/>
                  </a:lnTo>
                  <a:lnTo>
                    <a:pt x="1948908" y="67347"/>
                  </a:lnTo>
                  <a:lnTo>
                    <a:pt x="1957577" y="110236"/>
                  </a:lnTo>
                  <a:lnTo>
                    <a:pt x="1957577" y="385826"/>
                  </a:lnTo>
                  <a:lnTo>
                    <a:pt x="1957577" y="551180"/>
                  </a:lnTo>
                  <a:lnTo>
                    <a:pt x="1948908" y="594068"/>
                  </a:lnTo>
                  <a:lnTo>
                    <a:pt x="1925272" y="629110"/>
                  </a:lnTo>
                  <a:lnTo>
                    <a:pt x="1890230" y="652746"/>
                  </a:lnTo>
                  <a:lnTo>
                    <a:pt x="1847342" y="661416"/>
                  </a:lnTo>
                  <a:lnTo>
                    <a:pt x="1119251" y="661416"/>
                  </a:lnTo>
                  <a:lnTo>
                    <a:pt x="759968" y="661416"/>
                  </a:lnTo>
                  <a:lnTo>
                    <a:pt x="630681" y="661416"/>
                  </a:lnTo>
                  <a:lnTo>
                    <a:pt x="587793" y="652746"/>
                  </a:lnTo>
                  <a:lnTo>
                    <a:pt x="552751" y="629110"/>
                  </a:lnTo>
                  <a:lnTo>
                    <a:pt x="529115" y="594068"/>
                  </a:lnTo>
                  <a:lnTo>
                    <a:pt x="520446" y="551180"/>
                  </a:lnTo>
                  <a:lnTo>
                    <a:pt x="0" y="709295"/>
                  </a:lnTo>
                  <a:lnTo>
                    <a:pt x="520446" y="385826"/>
                  </a:lnTo>
                  <a:lnTo>
                    <a:pt x="520446" y="110236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471536" y="2144521"/>
              <a:ext cx="917321" cy="2148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441057" y="2357881"/>
              <a:ext cx="924026" cy="2148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610350" y="3337559"/>
            <a:ext cx="1983739" cy="734060"/>
            <a:chOff x="6610350" y="3337559"/>
            <a:chExt cx="1983739" cy="734060"/>
          </a:xfrm>
        </p:grpSpPr>
        <p:sp>
          <p:nvSpPr>
            <p:cNvPr id="42" name="object 42"/>
            <p:cNvSpPr/>
            <p:nvPr/>
          </p:nvSpPr>
          <p:spPr>
            <a:xfrm>
              <a:off x="6623303" y="3350513"/>
              <a:ext cx="1957705" cy="708025"/>
            </a:xfrm>
            <a:custGeom>
              <a:avLst/>
              <a:gdLst/>
              <a:ahLst/>
              <a:cxnLst/>
              <a:rect l="l" t="t" r="r" b="b"/>
              <a:pathLst>
                <a:path w="1957704" h="708025">
                  <a:moveTo>
                    <a:pt x="1847596" y="0"/>
                  </a:moveTo>
                  <a:lnTo>
                    <a:pt x="630427" y="0"/>
                  </a:lnTo>
                  <a:lnTo>
                    <a:pt x="587632" y="8647"/>
                  </a:lnTo>
                  <a:lnTo>
                    <a:pt x="552672" y="32226"/>
                  </a:lnTo>
                  <a:lnTo>
                    <a:pt x="529093" y="67186"/>
                  </a:lnTo>
                  <a:lnTo>
                    <a:pt x="520446" y="109982"/>
                  </a:lnTo>
                  <a:lnTo>
                    <a:pt x="520446" y="384937"/>
                  </a:lnTo>
                  <a:lnTo>
                    <a:pt x="0" y="707644"/>
                  </a:lnTo>
                  <a:lnTo>
                    <a:pt x="520446" y="549910"/>
                  </a:lnTo>
                  <a:lnTo>
                    <a:pt x="1957577" y="549910"/>
                  </a:lnTo>
                  <a:lnTo>
                    <a:pt x="1957577" y="109982"/>
                  </a:lnTo>
                  <a:lnTo>
                    <a:pt x="1948930" y="67186"/>
                  </a:lnTo>
                  <a:lnTo>
                    <a:pt x="1925351" y="32226"/>
                  </a:lnTo>
                  <a:lnTo>
                    <a:pt x="1890391" y="8647"/>
                  </a:lnTo>
                  <a:lnTo>
                    <a:pt x="1847596" y="0"/>
                  </a:lnTo>
                  <a:close/>
                </a:path>
                <a:path w="1957704" h="708025">
                  <a:moveTo>
                    <a:pt x="1957577" y="549910"/>
                  </a:moveTo>
                  <a:lnTo>
                    <a:pt x="520446" y="549910"/>
                  </a:lnTo>
                  <a:lnTo>
                    <a:pt x="529093" y="592705"/>
                  </a:lnTo>
                  <a:lnTo>
                    <a:pt x="552672" y="627665"/>
                  </a:lnTo>
                  <a:lnTo>
                    <a:pt x="587632" y="651244"/>
                  </a:lnTo>
                  <a:lnTo>
                    <a:pt x="630427" y="659892"/>
                  </a:lnTo>
                  <a:lnTo>
                    <a:pt x="1847596" y="659892"/>
                  </a:lnTo>
                  <a:lnTo>
                    <a:pt x="1890391" y="651244"/>
                  </a:lnTo>
                  <a:lnTo>
                    <a:pt x="1925351" y="627665"/>
                  </a:lnTo>
                  <a:lnTo>
                    <a:pt x="1948930" y="592705"/>
                  </a:lnTo>
                  <a:lnTo>
                    <a:pt x="1957577" y="549910"/>
                  </a:lnTo>
                  <a:close/>
                </a:path>
              </a:pathLst>
            </a:custGeom>
            <a:solidFill>
              <a:srgbClr val="DADFE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623303" y="3350513"/>
              <a:ext cx="1957705" cy="708025"/>
            </a:xfrm>
            <a:custGeom>
              <a:avLst/>
              <a:gdLst/>
              <a:ahLst/>
              <a:cxnLst/>
              <a:rect l="l" t="t" r="r" b="b"/>
              <a:pathLst>
                <a:path w="1957704" h="708025">
                  <a:moveTo>
                    <a:pt x="520446" y="109982"/>
                  </a:moveTo>
                  <a:lnTo>
                    <a:pt x="529093" y="67186"/>
                  </a:lnTo>
                  <a:lnTo>
                    <a:pt x="552672" y="32226"/>
                  </a:lnTo>
                  <a:lnTo>
                    <a:pt x="587632" y="8647"/>
                  </a:lnTo>
                  <a:lnTo>
                    <a:pt x="630427" y="0"/>
                  </a:lnTo>
                  <a:lnTo>
                    <a:pt x="759968" y="0"/>
                  </a:lnTo>
                  <a:lnTo>
                    <a:pt x="1119251" y="0"/>
                  </a:lnTo>
                  <a:lnTo>
                    <a:pt x="1847596" y="0"/>
                  </a:lnTo>
                  <a:lnTo>
                    <a:pt x="1890391" y="8647"/>
                  </a:lnTo>
                  <a:lnTo>
                    <a:pt x="1925351" y="32226"/>
                  </a:lnTo>
                  <a:lnTo>
                    <a:pt x="1948930" y="67186"/>
                  </a:lnTo>
                  <a:lnTo>
                    <a:pt x="1957577" y="109982"/>
                  </a:lnTo>
                  <a:lnTo>
                    <a:pt x="1957577" y="384937"/>
                  </a:lnTo>
                  <a:lnTo>
                    <a:pt x="1957577" y="549910"/>
                  </a:lnTo>
                  <a:lnTo>
                    <a:pt x="1948930" y="592705"/>
                  </a:lnTo>
                  <a:lnTo>
                    <a:pt x="1925351" y="627665"/>
                  </a:lnTo>
                  <a:lnTo>
                    <a:pt x="1890391" y="651244"/>
                  </a:lnTo>
                  <a:lnTo>
                    <a:pt x="1847596" y="659892"/>
                  </a:lnTo>
                  <a:lnTo>
                    <a:pt x="1119251" y="659892"/>
                  </a:lnTo>
                  <a:lnTo>
                    <a:pt x="759968" y="659892"/>
                  </a:lnTo>
                  <a:lnTo>
                    <a:pt x="630427" y="659892"/>
                  </a:lnTo>
                  <a:lnTo>
                    <a:pt x="587632" y="651244"/>
                  </a:lnTo>
                  <a:lnTo>
                    <a:pt x="552672" y="627665"/>
                  </a:lnTo>
                  <a:lnTo>
                    <a:pt x="529093" y="592705"/>
                  </a:lnTo>
                  <a:lnTo>
                    <a:pt x="520446" y="549910"/>
                  </a:lnTo>
                  <a:lnTo>
                    <a:pt x="0" y="707644"/>
                  </a:lnTo>
                  <a:lnTo>
                    <a:pt x="520446" y="384937"/>
                  </a:lnTo>
                  <a:lnTo>
                    <a:pt x="520446" y="109982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584313" y="3572255"/>
              <a:ext cx="632244" cy="2148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610350" y="4696967"/>
            <a:ext cx="1983739" cy="735330"/>
            <a:chOff x="6610350" y="4696967"/>
            <a:chExt cx="1983739" cy="735330"/>
          </a:xfrm>
        </p:grpSpPr>
        <p:sp>
          <p:nvSpPr>
            <p:cNvPr id="46" name="object 46"/>
            <p:cNvSpPr/>
            <p:nvPr/>
          </p:nvSpPr>
          <p:spPr>
            <a:xfrm>
              <a:off x="6623303" y="4709921"/>
              <a:ext cx="1957705" cy="709295"/>
            </a:xfrm>
            <a:custGeom>
              <a:avLst/>
              <a:gdLst/>
              <a:ahLst/>
              <a:cxnLst/>
              <a:rect l="l" t="t" r="r" b="b"/>
              <a:pathLst>
                <a:path w="1957704" h="709295">
                  <a:moveTo>
                    <a:pt x="1847342" y="0"/>
                  </a:moveTo>
                  <a:lnTo>
                    <a:pt x="630681" y="0"/>
                  </a:lnTo>
                  <a:lnTo>
                    <a:pt x="587793" y="8669"/>
                  </a:lnTo>
                  <a:lnTo>
                    <a:pt x="552751" y="32305"/>
                  </a:lnTo>
                  <a:lnTo>
                    <a:pt x="529115" y="67347"/>
                  </a:lnTo>
                  <a:lnTo>
                    <a:pt x="520446" y="110235"/>
                  </a:lnTo>
                  <a:lnTo>
                    <a:pt x="520446" y="385825"/>
                  </a:lnTo>
                  <a:lnTo>
                    <a:pt x="0" y="709294"/>
                  </a:lnTo>
                  <a:lnTo>
                    <a:pt x="520446" y="551179"/>
                  </a:lnTo>
                  <a:lnTo>
                    <a:pt x="1957577" y="551179"/>
                  </a:lnTo>
                  <a:lnTo>
                    <a:pt x="1957577" y="110235"/>
                  </a:lnTo>
                  <a:lnTo>
                    <a:pt x="1948908" y="67347"/>
                  </a:lnTo>
                  <a:lnTo>
                    <a:pt x="1925272" y="32305"/>
                  </a:lnTo>
                  <a:lnTo>
                    <a:pt x="1890230" y="8669"/>
                  </a:lnTo>
                  <a:lnTo>
                    <a:pt x="1847342" y="0"/>
                  </a:lnTo>
                  <a:close/>
                </a:path>
                <a:path w="1957704" h="709295">
                  <a:moveTo>
                    <a:pt x="1957577" y="551179"/>
                  </a:moveTo>
                  <a:lnTo>
                    <a:pt x="520446" y="551179"/>
                  </a:lnTo>
                  <a:lnTo>
                    <a:pt x="529115" y="594068"/>
                  </a:lnTo>
                  <a:lnTo>
                    <a:pt x="552751" y="629110"/>
                  </a:lnTo>
                  <a:lnTo>
                    <a:pt x="587793" y="652746"/>
                  </a:lnTo>
                  <a:lnTo>
                    <a:pt x="630681" y="661415"/>
                  </a:lnTo>
                  <a:lnTo>
                    <a:pt x="1847342" y="661415"/>
                  </a:lnTo>
                  <a:lnTo>
                    <a:pt x="1890230" y="652746"/>
                  </a:lnTo>
                  <a:lnTo>
                    <a:pt x="1925272" y="629110"/>
                  </a:lnTo>
                  <a:lnTo>
                    <a:pt x="1948908" y="594068"/>
                  </a:lnTo>
                  <a:lnTo>
                    <a:pt x="1957577" y="551179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623303" y="4709921"/>
              <a:ext cx="1957705" cy="709295"/>
            </a:xfrm>
            <a:custGeom>
              <a:avLst/>
              <a:gdLst/>
              <a:ahLst/>
              <a:cxnLst/>
              <a:rect l="l" t="t" r="r" b="b"/>
              <a:pathLst>
                <a:path w="1957704" h="709295">
                  <a:moveTo>
                    <a:pt x="520446" y="110235"/>
                  </a:moveTo>
                  <a:lnTo>
                    <a:pt x="529115" y="67347"/>
                  </a:lnTo>
                  <a:lnTo>
                    <a:pt x="552751" y="32305"/>
                  </a:lnTo>
                  <a:lnTo>
                    <a:pt x="587793" y="8669"/>
                  </a:lnTo>
                  <a:lnTo>
                    <a:pt x="630681" y="0"/>
                  </a:lnTo>
                  <a:lnTo>
                    <a:pt x="759968" y="0"/>
                  </a:lnTo>
                  <a:lnTo>
                    <a:pt x="1119251" y="0"/>
                  </a:lnTo>
                  <a:lnTo>
                    <a:pt x="1847342" y="0"/>
                  </a:lnTo>
                  <a:lnTo>
                    <a:pt x="1890230" y="8669"/>
                  </a:lnTo>
                  <a:lnTo>
                    <a:pt x="1925272" y="32305"/>
                  </a:lnTo>
                  <a:lnTo>
                    <a:pt x="1948908" y="67347"/>
                  </a:lnTo>
                  <a:lnTo>
                    <a:pt x="1957577" y="110235"/>
                  </a:lnTo>
                  <a:lnTo>
                    <a:pt x="1957577" y="385825"/>
                  </a:lnTo>
                  <a:lnTo>
                    <a:pt x="1957577" y="551179"/>
                  </a:lnTo>
                  <a:lnTo>
                    <a:pt x="1948908" y="594068"/>
                  </a:lnTo>
                  <a:lnTo>
                    <a:pt x="1925272" y="629110"/>
                  </a:lnTo>
                  <a:lnTo>
                    <a:pt x="1890230" y="652746"/>
                  </a:lnTo>
                  <a:lnTo>
                    <a:pt x="1847342" y="661415"/>
                  </a:lnTo>
                  <a:lnTo>
                    <a:pt x="1119251" y="661415"/>
                  </a:lnTo>
                  <a:lnTo>
                    <a:pt x="759968" y="661415"/>
                  </a:lnTo>
                  <a:lnTo>
                    <a:pt x="630681" y="661415"/>
                  </a:lnTo>
                  <a:lnTo>
                    <a:pt x="587793" y="652746"/>
                  </a:lnTo>
                  <a:lnTo>
                    <a:pt x="552751" y="629110"/>
                  </a:lnTo>
                  <a:lnTo>
                    <a:pt x="529115" y="594068"/>
                  </a:lnTo>
                  <a:lnTo>
                    <a:pt x="520446" y="551179"/>
                  </a:lnTo>
                  <a:lnTo>
                    <a:pt x="0" y="709294"/>
                  </a:lnTo>
                  <a:lnTo>
                    <a:pt x="520446" y="385825"/>
                  </a:lnTo>
                  <a:lnTo>
                    <a:pt x="520446" y="110235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491349" y="4932552"/>
              <a:ext cx="822959" cy="2148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3760470" y="2306447"/>
            <a:ext cx="76200" cy="271780"/>
          </a:xfrm>
          <a:custGeom>
            <a:avLst/>
            <a:gdLst/>
            <a:ahLst/>
            <a:cxnLst/>
            <a:rect l="l" t="t" r="r" b="b"/>
            <a:pathLst>
              <a:path w="76200" h="271780">
                <a:moveTo>
                  <a:pt x="28220" y="195598"/>
                </a:moveTo>
                <a:lnTo>
                  <a:pt x="0" y="195833"/>
                </a:lnTo>
                <a:lnTo>
                  <a:pt x="38734" y="271779"/>
                </a:lnTo>
                <a:lnTo>
                  <a:pt x="69800" y="208279"/>
                </a:lnTo>
                <a:lnTo>
                  <a:pt x="28320" y="208279"/>
                </a:lnTo>
                <a:lnTo>
                  <a:pt x="28220" y="195598"/>
                </a:lnTo>
                <a:close/>
              </a:path>
              <a:path w="76200" h="271780">
                <a:moveTo>
                  <a:pt x="48032" y="195433"/>
                </a:moveTo>
                <a:lnTo>
                  <a:pt x="28220" y="195598"/>
                </a:lnTo>
                <a:lnTo>
                  <a:pt x="28320" y="208279"/>
                </a:lnTo>
                <a:lnTo>
                  <a:pt x="48132" y="208152"/>
                </a:lnTo>
                <a:lnTo>
                  <a:pt x="48032" y="195433"/>
                </a:lnTo>
                <a:close/>
              </a:path>
              <a:path w="76200" h="271780">
                <a:moveTo>
                  <a:pt x="76200" y="195199"/>
                </a:moveTo>
                <a:lnTo>
                  <a:pt x="48032" y="195433"/>
                </a:lnTo>
                <a:lnTo>
                  <a:pt x="48132" y="208152"/>
                </a:lnTo>
                <a:lnTo>
                  <a:pt x="28320" y="208279"/>
                </a:lnTo>
                <a:lnTo>
                  <a:pt x="69800" y="208279"/>
                </a:lnTo>
                <a:lnTo>
                  <a:pt x="76200" y="195199"/>
                </a:lnTo>
                <a:close/>
              </a:path>
              <a:path w="76200" h="271780">
                <a:moveTo>
                  <a:pt x="46481" y="0"/>
                </a:moveTo>
                <a:lnTo>
                  <a:pt x="26669" y="253"/>
                </a:lnTo>
                <a:lnTo>
                  <a:pt x="28220" y="195598"/>
                </a:lnTo>
                <a:lnTo>
                  <a:pt x="48032" y="195433"/>
                </a:lnTo>
                <a:lnTo>
                  <a:pt x="46481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06495" y="3015995"/>
            <a:ext cx="1110615" cy="76200"/>
          </a:xfrm>
          <a:custGeom>
            <a:avLst/>
            <a:gdLst/>
            <a:ahLst/>
            <a:cxnLst/>
            <a:rect l="l" t="t" r="r" b="b"/>
            <a:pathLst>
              <a:path w="11106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106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10614" h="76200">
                <a:moveTo>
                  <a:pt x="111036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10361" y="44450"/>
                </a:lnTo>
                <a:lnTo>
                  <a:pt x="1110361" y="3175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07257" y="4355591"/>
            <a:ext cx="1110615" cy="86995"/>
          </a:xfrm>
          <a:custGeom>
            <a:avLst/>
            <a:gdLst/>
            <a:ahLst/>
            <a:cxnLst/>
            <a:rect l="l" t="t" r="r" b="b"/>
            <a:pathLst>
              <a:path w="1110614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90" y="57911"/>
                </a:lnTo>
                <a:lnTo>
                  <a:pt x="72390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110614" h="86995">
                <a:moveTo>
                  <a:pt x="1023493" y="0"/>
                </a:moveTo>
                <a:lnTo>
                  <a:pt x="1023493" y="86867"/>
                </a:lnTo>
                <a:lnTo>
                  <a:pt x="1081405" y="57911"/>
                </a:lnTo>
                <a:lnTo>
                  <a:pt x="1037970" y="57911"/>
                </a:lnTo>
                <a:lnTo>
                  <a:pt x="1037970" y="28955"/>
                </a:lnTo>
                <a:lnTo>
                  <a:pt x="1081405" y="28955"/>
                </a:lnTo>
                <a:lnTo>
                  <a:pt x="1023493" y="0"/>
                </a:lnTo>
                <a:close/>
              </a:path>
              <a:path w="1110614" h="86995">
                <a:moveTo>
                  <a:pt x="86868" y="28955"/>
                </a:moveTo>
                <a:lnTo>
                  <a:pt x="72390" y="28955"/>
                </a:lnTo>
                <a:lnTo>
                  <a:pt x="72390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110614" h="86995">
                <a:moveTo>
                  <a:pt x="1023493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023493" y="57911"/>
                </a:lnTo>
                <a:lnTo>
                  <a:pt x="1023493" y="28955"/>
                </a:lnTo>
                <a:close/>
              </a:path>
              <a:path w="1110614" h="86995">
                <a:moveTo>
                  <a:pt x="1081405" y="28955"/>
                </a:moveTo>
                <a:lnTo>
                  <a:pt x="1037970" y="28955"/>
                </a:lnTo>
                <a:lnTo>
                  <a:pt x="1037970" y="57911"/>
                </a:lnTo>
                <a:lnTo>
                  <a:pt x="1081405" y="57911"/>
                </a:lnTo>
                <a:lnTo>
                  <a:pt x="1110361" y="43433"/>
                </a:lnTo>
                <a:lnTo>
                  <a:pt x="1081405" y="28955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15133" y="4786121"/>
            <a:ext cx="76200" cy="585470"/>
          </a:xfrm>
          <a:custGeom>
            <a:avLst/>
            <a:gdLst/>
            <a:ahLst/>
            <a:cxnLst/>
            <a:rect l="l" t="t" r="r" b="b"/>
            <a:pathLst>
              <a:path w="76200" h="585470">
                <a:moveTo>
                  <a:pt x="28193" y="509015"/>
                </a:moveTo>
                <a:lnTo>
                  <a:pt x="0" y="509015"/>
                </a:lnTo>
                <a:lnTo>
                  <a:pt x="38100" y="585215"/>
                </a:lnTo>
                <a:lnTo>
                  <a:pt x="69850" y="521715"/>
                </a:lnTo>
                <a:lnTo>
                  <a:pt x="28193" y="521715"/>
                </a:lnTo>
                <a:lnTo>
                  <a:pt x="28193" y="509015"/>
                </a:lnTo>
                <a:close/>
              </a:path>
              <a:path w="76200" h="585470">
                <a:moveTo>
                  <a:pt x="48006" y="0"/>
                </a:moveTo>
                <a:lnTo>
                  <a:pt x="28193" y="0"/>
                </a:lnTo>
                <a:lnTo>
                  <a:pt x="28193" y="521715"/>
                </a:lnTo>
                <a:lnTo>
                  <a:pt x="48006" y="521715"/>
                </a:lnTo>
                <a:lnTo>
                  <a:pt x="48006" y="0"/>
                </a:lnTo>
                <a:close/>
              </a:path>
              <a:path w="76200" h="585470">
                <a:moveTo>
                  <a:pt x="76200" y="509015"/>
                </a:moveTo>
                <a:lnTo>
                  <a:pt x="48006" y="509015"/>
                </a:lnTo>
                <a:lnTo>
                  <a:pt x="48006" y="521715"/>
                </a:lnTo>
                <a:lnTo>
                  <a:pt x="69850" y="521715"/>
                </a:lnTo>
                <a:lnTo>
                  <a:pt x="76200" y="509015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32653" y="4786121"/>
            <a:ext cx="76200" cy="585470"/>
          </a:xfrm>
          <a:custGeom>
            <a:avLst/>
            <a:gdLst/>
            <a:ahLst/>
            <a:cxnLst/>
            <a:rect l="l" t="t" r="r" b="b"/>
            <a:pathLst>
              <a:path w="76200" h="585470">
                <a:moveTo>
                  <a:pt x="28194" y="509015"/>
                </a:moveTo>
                <a:lnTo>
                  <a:pt x="0" y="509015"/>
                </a:lnTo>
                <a:lnTo>
                  <a:pt x="38100" y="585215"/>
                </a:lnTo>
                <a:lnTo>
                  <a:pt x="69850" y="521715"/>
                </a:lnTo>
                <a:lnTo>
                  <a:pt x="28194" y="521715"/>
                </a:lnTo>
                <a:lnTo>
                  <a:pt x="28194" y="509015"/>
                </a:lnTo>
                <a:close/>
              </a:path>
              <a:path w="76200" h="585470">
                <a:moveTo>
                  <a:pt x="48006" y="0"/>
                </a:moveTo>
                <a:lnTo>
                  <a:pt x="28194" y="0"/>
                </a:lnTo>
                <a:lnTo>
                  <a:pt x="28194" y="521715"/>
                </a:lnTo>
                <a:lnTo>
                  <a:pt x="48006" y="521715"/>
                </a:lnTo>
                <a:lnTo>
                  <a:pt x="48006" y="0"/>
                </a:lnTo>
                <a:close/>
              </a:path>
              <a:path w="76200" h="585470">
                <a:moveTo>
                  <a:pt x="76200" y="509015"/>
                </a:moveTo>
                <a:lnTo>
                  <a:pt x="48006" y="509015"/>
                </a:lnTo>
                <a:lnTo>
                  <a:pt x="48006" y="521715"/>
                </a:lnTo>
                <a:lnTo>
                  <a:pt x="69850" y="521715"/>
                </a:lnTo>
                <a:lnTo>
                  <a:pt x="76200" y="509015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215133" y="3443478"/>
            <a:ext cx="76200" cy="567690"/>
          </a:xfrm>
          <a:custGeom>
            <a:avLst/>
            <a:gdLst/>
            <a:ahLst/>
            <a:cxnLst/>
            <a:rect l="l" t="t" r="r" b="b"/>
            <a:pathLst>
              <a:path w="76200" h="567689">
                <a:moveTo>
                  <a:pt x="28193" y="491490"/>
                </a:moveTo>
                <a:lnTo>
                  <a:pt x="0" y="491490"/>
                </a:lnTo>
                <a:lnTo>
                  <a:pt x="38100" y="567690"/>
                </a:lnTo>
                <a:lnTo>
                  <a:pt x="69850" y="504190"/>
                </a:lnTo>
                <a:lnTo>
                  <a:pt x="28193" y="504190"/>
                </a:lnTo>
                <a:lnTo>
                  <a:pt x="28193" y="491490"/>
                </a:lnTo>
                <a:close/>
              </a:path>
              <a:path w="76200" h="567689">
                <a:moveTo>
                  <a:pt x="48006" y="0"/>
                </a:moveTo>
                <a:lnTo>
                  <a:pt x="28193" y="0"/>
                </a:lnTo>
                <a:lnTo>
                  <a:pt x="28193" y="504190"/>
                </a:lnTo>
                <a:lnTo>
                  <a:pt x="48006" y="504190"/>
                </a:lnTo>
                <a:lnTo>
                  <a:pt x="48006" y="0"/>
                </a:lnTo>
                <a:close/>
              </a:path>
              <a:path w="76200" h="567689">
                <a:moveTo>
                  <a:pt x="76200" y="491490"/>
                </a:moveTo>
                <a:lnTo>
                  <a:pt x="48006" y="491490"/>
                </a:lnTo>
                <a:lnTo>
                  <a:pt x="48006" y="504190"/>
                </a:lnTo>
                <a:lnTo>
                  <a:pt x="69850" y="504190"/>
                </a:lnTo>
                <a:lnTo>
                  <a:pt x="76200" y="49149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32653" y="3443478"/>
            <a:ext cx="76200" cy="567690"/>
          </a:xfrm>
          <a:custGeom>
            <a:avLst/>
            <a:gdLst/>
            <a:ahLst/>
            <a:cxnLst/>
            <a:rect l="l" t="t" r="r" b="b"/>
            <a:pathLst>
              <a:path w="76200" h="567689">
                <a:moveTo>
                  <a:pt x="28194" y="491490"/>
                </a:moveTo>
                <a:lnTo>
                  <a:pt x="0" y="491490"/>
                </a:lnTo>
                <a:lnTo>
                  <a:pt x="38100" y="567690"/>
                </a:lnTo>
                <a:lnTo>
                  <a:pt x="69850" y="504190"/>
                </a:lnTo>
                <a:lnTo>
                  <a:pt x="28194" y="504190"/>
                </a:lnTo>
                <a:lnTo>
                  <a:pt x="28194" y="491490"/>
                </a:lnTo>
                <a:close/>
              </a:path>
              <a:path w="76200" h="567689">
                <a:moveTo>
                  <a:pt x="48006" y="0"/>
                </a:moveTo>
                <a:lnTo>
                  <a:pt x="28194" y="0"/>
                </a:lnTo>
                <a:lnTo>
                  <a:pt x="28194" y="504190"/>
                </a:lnTo>
                <a:lnTo>
                  <a:pt x="48006" y="504190"/>
                </a:lnTo>
                <a:lnTo>
                  <a:pt x="48006" y="0"/>
                </a:lnTo>
                <a:close/>
              </a:path>
              <a:path w="76200" h="567689">
                <a:moveTo>
                  <a:pt x="76200" y="491490"/>
                </a:moveTo>
                <a:lnTo>
                  <a:pt x="48006" y="491490"/>
                </a:lnTo>
                <a:lnTo>
                  <a:pt x="48006" y="504190"/>
                </a:lnTo>
                <a:lnTo>
                  <a:pt x="69850" y="504190"/>
                </a:lnTo>
                <a:lnTo>
                  <a:pt x="76200" y="49149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47134" y="4939029"/>
            <a:ext cx="1005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Steering</a:t>
            </a:r>
            <a:r>
              <a:rPr kumimoji="1" sz="1200" b="0" i="0" u="none" strike="noStrike" kern="1200" cap="none" spc="-7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angle</a:t>
            </a:r>
            <a:endParaRPr kumimoji="1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51915" y="4943602"/>
            <a:ext cx="957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Throttle</a:t>
            </a:r>
            <a:r>
              <a:rPr kumimoji="1" sz="1200" b="0" i="0" u="none" strike="noStrike" kern="1200" cap="none" spc="-8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angle</a:t>
            </a:r>
            <a:endParaRPr kumimoji="1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29688" y="4946395"/>
            <a:ext cx="9918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Brake</a:t>
            </a:r>
            <a:r>
              <a:rPr kumimoji="1" sz="1200" b="0" i="0" u="none" strike="noStrike" kern="1200" cap="none" spc="-3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position</a:t>
            </a:r>
            <a:endParaRPr kumimoji="1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5649" y="3601973"/>
            <a:ext cx="1274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Reference</a:t>
            </a:r>
            <a:r>
              <a:rPr kumimoji="1" sz="1200" b="0" i="0" u="none" strike="noStrike" kern="1200" cap="none" spc="-10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velocity</a:t>
            </a:r>
            <a:endParaRPr kumimoji="1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95294" y="3607054"/>
            <a:ext cx="1747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Reference 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position in</a:t>
            </a:r>
            <a:r>
              <a:rPr kumimoji="1" sz="1200" b="0" i="0" u="none" strike="noStrike" kern="1200" cap="none" spc="-10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X-Y</a:t>
            </a:r>
            <a:endParaRPr kumimoji="1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47084" y="3972559"/>
            <a:ext cx="84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lvl="0" indent="-1651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Lon</a:t>
            </a:r>
            <a:r>
              <a:rPr kumimoji="1" sz="12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itu</a:t>
            </a:r>
            <a:r>
              <a:rPr kumimoji="1" sz="12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1" sz="12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  Velocity</a:t>
            </a:r>
            <a:endParaRPr kumimoji="1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611487" y="1713354"/>
            <a:ext cx="2361313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path and the speed profiles are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inputs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needed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by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our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controllers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8589262" y="2800813"/>
            <a:ext cx="3588767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For both the lateral and longitudinal control of an autonomous vehicle, the only task that needs to be performed is to follow the plan as precisely as possible, and thereby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minimize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error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between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actual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path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speed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87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5275453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892" y="1536827"/>
            <a:ext cx="2287270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192" y="1943226"/>
            <a:ext cx="14414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0404" y="1969642"/>
            <a:ext cx="5748020" cy="1213485"/>
            <a:chOff x="800404" y="1969642"/>
            <a:chExt cx="5748020" cy="1213485"/>
          </a:xfrm>
        </p:grpSpPr>
        <p:sp>
          <p:nvSpPr>
            <p:cNvPr id="6" name="object 6"/>
            <p:cNvSpPr/>
            <p:nvPr/>
          </p:nvSpPr>
          <p:spPr>
            <a:xfrm>
              <a:off x="800404" y="1969642"/>
              <a:ext cx="5748020" cy="400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00404" y="2375026"/>
              <a:ext cx="5540629" cy="4008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00404" y="2781630"/>
              <a:ext cx="3072383" cy="4011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27876" y="1940051"/>
            <a:ext cx="3222625" cy="1403985"/>
            <a:chOff x="6627876" y="1940051"/>
            <a:chExt cx="3222625" cy="1403985"/>
          </a:xfrm>
        </p:grpSpPr>
        <p:sp>
          <p:nvSpPr>
            <p:cNvPr id="10" name="object 10"/>
            <p:cNvSpPr/>
            <p:nvPr/>
          </p:nvSpPr>
          <p:spPr>
            <a:xfrm>
              <a:off x="6802386" y="2461051"/>
              <a:ext cx="2561061" cy="846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627876" y="3314699"/>
              <a:ext cx="3222625" cy="0"/>
            </a:xfrm>
            <a:custGeom>
              <a:avLst/>
              <a:gdLst/>
              <a:ahLst/>
              <a:cxnLst/>
              <a:rect l="l" t="t" r="r" b="b"/>
              <a:pathLst>
                <a:path w="3222625">
                  <a:moveTo>
                    <a:pt x="0" y="0"/>
                  </a:moveTo>
                  <a:lnTo>
                    <a:pt x="3222117" y="0"/>
                  </a:lnTo>
                </a:path>
              </a:pathLst>
            </a:custGeom>
            <a:ln w="579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751826" y="218312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80">
                  <a:moveTo>
                    <a:pt x="0" y="25908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742682" y="2135123"/>
              <a:ext cx="679450" cy="114300"/>
            </a:xfrm>
            <a:custGeom>
              <a:avLst/>
              <a:gdLst/>
              <a:ahLst/>
              <a:cxnLst/>
              <a:rect l="l" t="t" r="r" b="b"/>
              <a:pathLst>
                <a:path w="679450" h="114300">
                  <a:moveTo>
                    <a:pt x="565023" y="0"/>
                  </a:moveTo>
                  <a:lnTo>
                    <a:pt x="565023" y="114300"/>
                  </a:lnTo>
                  <a:lnTo>
                    <a:pt x="641223" y="76200"/>
                  </a:lnTo>
                  <a:lnTo>
                    <a:pt x="584073" y="76200"/>
                  </a:lnTo>
                  <a:lnTo>
                    <a:pt x="584073" y="38100"/>
                  </a:lnTo>
                  <a:lnTo>
                    <a:pt x="641223" y="38100"/>
                  </a:lnTo>
                  <a:lnTo>
                    <a:pt x="565023" y="0"/>
                  </a:lnTo>
                  <a:close/>
                </a:path>
                <a:path w="679450" h="114300">
                  <a:moveTo>
                    <a:pt x="56502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65023" y="76200"/>
                  </a:lnTo>
                  <a:lnTo>
                    <a:pt x="565023" y="38100"/>
                  </a:lnTo>
                  <a:close/>
                </a:path>
                <a:path w="679450" h="114300">
                  <a:moveTo>
                    <a:pt x="641223" y="38100"/>
                  </a:moveTo>
                  <a:lnTo>
                    <a:pt x="584073" y="38100"/>
                  </a:lnTo>
                  <a:lnTo>
                    <a:pt x="584073" y="76200"/>
                  </a:lnTo>
                  <a:lnTo>
                    <a:pt x="641223" y="76200"/>
                  </a:lnTo>
                  <a:lnTo>
                    <a:pt x="679323" y="57150"/>
                  </a:lnTo>
                  <a:lnTo>
                    <a:pt x="641223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178419" y="1940051"/>
              <a:ext cx="406400" cy="211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483219" y="1984247"/>
              <a:ext cx="268224" cy="1584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33577" y="3825008"/>
            <a:ext cx="8434705" cy="1173480"/>
            <a:chOff x="433577" y="3895344"/>
            <a:chExt cx="8434705" cy="1173480"/>
          </a:xfrm>
        </p:grpSpPr>
        <p:sp>
          <p:nvSpPr>
            <p:cNvPr id="17" name="object 17"/>
            <p:cNvSpPr/>
            <p:nvPr/>
          </p:nvSpPr>
          <p:spPr>
            <a:xfrm>
              <a:off x="4621530" y="4103370"/>
              <a:ext cx="1545590" cy="775970"/>
            </a:xfrm>
            <a:custGeom>
              <a:avLst/>
              <a:gdLst/>
              <a:ahLst/>
              <a:cxnLst/>
              <a:rect l="l" t="t" r="r" b="b"/>
              <a:pathLst>
                <a:path w="1545589" h="775970">
                  <a:moveTo>
                    <a:pt x="1545336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545336" y="775715"/>
                  </a:lnTo>
                  <a:lnTo>
                    <a:pt x="1545336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621530" y="4103370"/>
              <a:ext cx="1545590" cy="775970"/>
            </a:xfrm>
            <a:custGeom>
              <a:avLst/>
              <a:gdLst/>
              <a:ahLst/>
              <a:cxnLst/>
              <a:rect l="l" t="t" r="r" b="b"/>
              <a:pathLst>
                <a:path w="1545589" h="775970">
                  <a:moveTo>
                    <a:pt x="0" y="775715"/>
                  </a:moveTo>
                  <a:lnTo>
                    <a:pt x="1545336" y="775715"/>
                  </a:lnTo>
                  <a:lnTo>
                    <a:pt x="1545336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011166" y="4279646"/>
              <a:ext cx="900226" cy="211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18786" y="4492701"/>
              <a:ext cx="826465" cy="2121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180082" y="4103370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1543812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543812" y="775715"/>
                  </a:lnTo>
                  <a:lnTo>
                    <a:pt x="1543812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180082" y="4103370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0" y="775715"/>
                  </a:moveTo>
                  <a:lnTo>
                    <a:pt x="1543812" y="775715"/>
                  </a:lnTo>
                  <a:lnTo>
                    <a:pt x="1543812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39238" y="4279646"/>
              <a:ext cx="957630" cy="2118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575813" y="4492701"/>
              <a:ext cx="826465" cy="2121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723893" y="4434840"/>
              <a:ext cx="899160" cy="114300"/>
            </a:xfrm>
            <a:custGeom>
              <a:avLst/>
              <a:gdLst/>
              <a:ahLst/>
              <a:cxnLst/>
              <a:rect l="l" t="t" r="r" b="b"/>
              <a:pathLst>
                <a:path w="899160" h="114300">
                  <a:moveTo>
                    <a:pt x="784351" y="0"/>
                  </a:moveTo>
                  <a:lnTo>
                    <a:pt x="784351" y="114300"/>
                  </a:lnTo>
                  <a:lnTo>
                    <a:pt x="860551" y="76200"/>
                  </a:lnTo>
                  <a:lnTo>
                    <a:pt x="803401" y="76200"/>
                  </a:lnTo>
                  <a:lnTo>
                    <a:pt x="803401" y="38100"/>
                  </a:lnTo>
                  <a:lnTo>
                    <a:pt x="860551" y="38100"/>
                  </a:lnTo>
                  <a:lnTo>
                    <a:pt x="784351" y="0"/>
                  </a:lnTo>
                  <a:close/>
                </a:path>
                <a:path w="899160" h="114300">
                  <a:moveTo>
                    <a:pt x="78435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784351" y="76200"/>
                  </a:lnTo>
                  <a:lnTo>
                    <a:pt x="784351" y="38100"/>
                  </a:lnTo>
                  <a:close/>
                </a:path>
                <a:path w="899160" h="114300">
                  <a:moveTo>
                    <a:pt x="860551" y="38100"/>
                  </a:moveTo>
                  <a:lnTo>
                    <a:pt x="803401" y="38100"/>
                  </a:lnTo>
                  <a:lnTo>
                    <a:pt x="803401" y="76200"/>
                  </a:lnTo>
                  <a:lnTo>
                    <a:pt x="860551" y="76200"/>
                  </a:lnTo>
                  <a:lnTo>
                    <a:pt x="898651" y="57150"/>
                  </a:lnTo>
                  <a:lnTo>
                    <a:pt x="860551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001256" y="3933444"/>
              <a:ext cx="1828800" cy="10972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982206" y="3914394"/>
              <a:ext cx="1866900" cy="1135380"/>
            </a:xfrm>
            <a:custGeom>
              <a:avLst/>
              <a:gdLst/>
              <a:ahLst/>
              <a:cxnLst/>
              <a:rect l="l" t="t" r="r" b="b"/>
              <a:pathLst>
                <a:path w="1866900" h="1135379">
                  <a:moveTo>
                    <a:pt x="0" y="1135379"/>
                  </a:moveTo>
                  <a:lnTo>
                    <a:pt x="1866900" y="1135379"/>
                  </a:lnTo>
                  <a:lnTo>
                    <a:pt x="1866900" y="0"/>
                  </a:lnTo>
                  <a:lnTo>
                    <a:pt x="0" y="0"/>
                  </a:lnTo>
                  <a:lnTo>
                    <a:pt x="0" y="1135379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33578" y="4434839"/>
              <a:ext cx="6527800" cy="114300"/>
            </a:xfrm>
            <a:custGeom>
              <a:avLst/>
              <a:gdLst/>
              <a:ahLst/>
              <a:cxnLst/>
              <a:rect l="l" t="t" r="r" b="b"/>
              <a:pathLst>
                <a:path w="6527800" h="114300">
                  <a:moveTo>
                    <a:pt x="846328" y="57150"/>
                  </a:moveTo>
                  <a:lnTo>
                    <a:pt x="808228" y="38100"/>
                  </a:lnTo>
                  <a:lnTo>
                    <a:pt x="732040" y="0"/>
                  </a:lnTo>
                  <a:lnTo>
                    <a:pt x="73204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732040" y="76200"/>
                  </a:lnTo>
                  <a:lnTo>
                    <a:pt x="732040" y="114300"/>
                  </a:lnTo>
                  <a:lnTo>
                    <a:pt x="808228" y="76200"/>
                  </a:lnTo>
                  <a:lnTo>
                    <a:pt x="846328" y="57150"/>
                  </a:lnTo>
                  <a:close/>
                </a:path>
                <a:path w="6527800" h="114300">
                  <a:moveTo>
                    <a:pt x="6527419" y="57150"/>
                  </a:moveTo>
                  <a:lnTo>
                    <a:pt x="6489319" y="38100"/>
                  </a:lnTo>
                  <a:lnTo>
                    <a:pt x="6413119" y="0"/>
                  </a:lnTo>
                  <a:lnTo>
                    <a:pt x="6413119" y="38100"/>
                  </a:lnTo>
                  <a:lnTo>
                    <a:pt x="5733288" y="38100"/>
                  </a:lnTo>
                  <a:lnTo>
                    <a:pt x="5733288" y="76200"/>
                  </a:lnTo>
                  <a:lnTo>
                    <a:pt x="6413119" y="76200"/>
                  </a:lnTo>
                  <a:lnTo>
                    <a:pt x="6413119" y="114300"/>
                  </a:lnTo>
                  <a:lnTo>
                    <a:pt x="6489319" y="76200"/>
                  </a:lnTo>
                  <a:lnTo>
                    <a:pt x="6527419" y="571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95299" y="4051046"/>
              <a:ext cx="786231" cy="1798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95299" y="4233926"/>
              <a:ext cx="581215" cy="1798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285494" y="4277106"/>
              <a:ext cx="509270" cy="431800"/>
            </a:xfrm>
            <a:custGeom>
              <a:avLst/>
              <a:gdLst/>
              <a:ahLst/>
              <a:cxnLst/>
              <a:rect l="l" t="t" r="r" b="b"/>
              <a:pathLst>
                <a:path w="509269" h="431800">
                  <a:moveTo>
                    <a:pt x="74549" y="63119"/>
                  </a:moveTo>
                  <a:lnTo>
                    <a:pt x="434467" y="368173"/>
                  </a:lnTo>
                </a:path>
                <a:path w="509269" h="431800">
                  <a:moveTo>
                    <a:pt x="434467" y="63119"/>
                  </a:moveTo>
                  <a:lnTo>
                    <a:pt x="74549" y="368173"/>
                  </a:lnTo>
                </a:path>
                <a:path w="509269" h="431800">
                  <a:moveTo>
                    <a:pt x="0" y="215646"/>
                  </a:moveTo>
                  <a:lnTo>
                    <a:pt x="5169" y="172177"/>
                  </a:lnTo>
                  <a:lnTo>
                    <a:pt x="19996" y="131695"/>
                  </a:lnTo>
                  <a:lnTo>
                    <a:pt x="43458" y="95063"/>
                  </a:lnTo>
                  <a:lnTo>
                    <a:pt x="74533" y="63150"/>
                  </a:lnTo>
                  <a:lnTo>
                    <a:pt x="112197" y="36821"/>
                  </a:lnTo>
                  <a:lnTo>
                    <a:pt x="155430" y="16942"/>
                  </a:lnTo>
                  <a:lnTo>
                    <a:pt x="203207" y="4380"/>
                  </a:lnTo>
                  <a:lnTo>
                    <a:pt x="254508" y="0"/>
                  </a:lnTo>
                  <a:lnTo>
                    <a:pt x="305808" y="4380"/>
                  </a:lnTo>
                  <a:lnTo>
                    <a:pt x="353585" y="16942"/>
                  </a:lnTo>
                  <a:lnTo>
                    <a:pt x="396818" y="36821"/>
                  </a:lnTo>
                  <a:lnTo>
                    <a:pt x="434482" y="63150"/>
                  </a:lnTo>
                  <a:lnTo>
                    <a:pt x="465557" y="95063"/>
                  </a:lnTo>
                  <a:lnTo>
                    <a:pt x="489019" y="131695"/>
                  </a:lnTo>
                  <a:lnTo>
                    <a:pt x="503846" y="172177"/>
                  </a:lnTo>
                  <a:lnTo>
                    <a:pt x="509016" y="215646"/>
                  </a:lnTo>
                  <a:lnTo>
                    <a:pt x="503846" y="259114"/>
                  </a:lnTo>
                  <a:lnTo>
                    <a:pt x="489019" y="299596"/>
                  </a:lnTo>
                  <a:lnTo>
                    <a:pt x="465557" y="336228"/>
                  </a:lnTo>
                  <a:lnTo>
                    <a:pt x="434482" y="368141"/>
                  </a:lnTo>
                  <a:lnTo>
                    <a:pt x="396818" y="394470"/>
                  </a:lnTo>
                  <a:lnTo>
                    <a:pt x="353585" y="414349"/>
                  </a:lnTo>
                  <a:lnTo>
                    <a:pt x="305808" y="426911"/>
                  </a:lnTo>
                  <a:lnTo>
                    <a:pt x="254508" y="431292"/>
                  </a:lnTo>
                  <a:lnTo>
                    <a:pt x="203207" y="426911"/>
                  </a:lnTo>
                  <a:lnTo>
                    <a:pt x="155430" y="414349"/>
                  </a:lnTo>
                  <a:lnTo>
                    <a:pt x="112197" y="394470"/>
                  </a:lnTo>
                  <a:lnTo>
                    <a:pt x="74533" y="368141"/>
                  </a:lnTo>
                  <a:lnTo>
                    <a:pt x="43458" y="336228"/>
                  </a:lnTo>
                  <a:lnTo>
                    <a:pt x="19996" y="299596"/>
                  </a:lnTo>
                  <a:lnTo>
                    <a:pt x="5169" y="259114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01496" y="4313449"/>
            <a:ext cx="323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1" sz="140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2100" b="0" i="0" u="none" strike="noStrike" kern="1200" cap="none" spc="0" normalizeH="0" baseline="-3968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endParaRPr kumimoji="1" sz="2100" b="0" i="0" u="none" strike="noStrike" kern="1200" cap="none" spc="0" normalizeH="0" baseline="-3968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78280" y="3981725"/>
            <a:ext cx="8609330" cy="1707514"/>
            <a:chOff x="1478280" y="4052061"/>
            <a:chExt cx="8609330" cy="1707514"/>
          </a:xfrm>
        </p:grpSpPr>
        <p:sp>
          <p:nvSpPr>
            <p:cNvPr id="34" name="object 34"/>
            <p:cNvSpPr/>
            <p:nvPr/>
          </p:nvSpPr>
          <p:spPr>
            <a:xfrm>
              <a:off x="1811147" y="4425695"/>
              <a:ext cx="7866380" cy="140970"/>
            </a:xfrm>
            <a:custGeom>
              <a:avLst/>
              <a:gdLst/>
              <a:ahLst/>
              <a:cxnLst/>
              <a:rect l="l" t="t" r="r" b="b"/>
              <a:pathLst>
                <a:path w="7866380" h="140970">
                  <a:moveTo>
                    <a:pt x="384556" y="83058"/>
                  </a:moveTo>
                  <a:lnTo>
                    <a:pt x="346875" y="64389"/>
                  </a:lnTo>
                  <a:lnTo>
                    <a:pt x="270002" y="26289"/>
                  </a:lnTo>
                  <a:lnTo>
                    <a:pt x="270129" y="64452"/>
                  </a:lnTo>
                  <a:lnTo>
                    <a:pt x="0" y="65278"/>
                  </a:lnTo>
                  <a:lnTo>
                    <a:pt x="254" y="103378"/>
                  </a:lnTo>
                  <a:lnTo>
                    <a:pt x="270256" y="102552"/>
                  </a:lnTo>
                  <a:lnTo>
                    <a:pt x="270383" y="140589"/>
                  </a:lnTo>
                  <a:lnTo>
                    <a:pt x="384556" y="83058"/>
                  </a:lnTo>
                  <a:close/>
                </a:path>
                <a:path w="7866380" h="140970">
                  <a:moveTo>
                    <a:pt x="7865999" y="57150"/>
                  </a:moveTo>
                  <a:lnTo>
                    <a:pt x="7827899" y="38100"/>
                  </a:lnTo>
                  <a:lnTo>
                    <a:pt x="7751699" y="0"/>
                  </a:lnTo>
                  <a:lnTo>
                    <a:pt x="7751699" y="38100"/>
                  </a:lnTo>
                  <a:lnTo>
                    <a:pt x="7019671" y="38100"/>
                  </a:lnTo>
                  <a:lnTo>
                    <a:pt x="7019671" y="76200"/>
                  </a:lnTo>
                  <a:lnTo>
                    <a:pt x="7751699" y="76200"/>
                  </a:lnTo>
                  <a:lnTo>
                    <a:pt x="7751699" y="114300"/>
                  </a:lnTo>
                  <a:lnTo>
                    <a:pt x="7827899" y="76200"/>
                  </a:lnTo>
                  <a:lnTo>
                    <a:pt x="7865999" y="571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9252965" y="4491989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10">
                  <a:moveTo>
                    <a:pt x="0" y="0"/>
                  </a:moveTo>
                  <a:lnTo>
                    <a:pt x="0" y="1248206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478280" y="4711445"/>
              <a:ext cx="114300" cy="1045210"/>
            </a:xfrm>
            <a:custGeom>
              <a:avLst/>
              <a:gdLst/>
              <a:ahLst/>
              <a:cxnLst/>
              <a:rect l="l" t="t" r="r" b="b"/>
              <a:pathLst>
                <a:path w="114300" h="1045210">
                  <a:moveTo>
                    <a:pt x="76200" y="95249"/>
                  </a:moveTo>
                  <a:lnTo>
                    <a:pt x="38100" y="95249"/>
                  </a:lnTo>
                  <a:lnTo>
                    <a:pt x="38100" y="1044917"/>
                  </a:lnTo>
                  <a:lnTo>
                    <a:pt x="76200" y="1044917"/>
                  </a:lnTo>
                  <a:lnTo>
                    <a:pt x="76200" y="95249"/>
                  </a:lnTo>
                  <a:close/>
                </a:path>
                <a:path w="114300" h="1045210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1045210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35430" y="5740145"/>
              <a:ext cx="7717790" cy="0"/>
            </a:xfrm>
            <a:custGeom>
              <a:avLst/>
              <a:gdLst/>
              <a:ahLst/>
              <a:cxnLst/>
              <a:rect l="l" t="t" r="r" b="b"/>
              <a:pathLst>
                <a:path w="7717790">
                  <a:moveTo>
                    <a:pt x="7717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976106" y="4184268"/>
              <a:ext cx="1111123" cy="1798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257797" y="4248607"/>
              <a:ext cx="581215" cy="1801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953509" y="4052061"/>
              <a:ext cx="571626" cy="1798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778250" y="4235195"/>
              <a:ext cx="916139" cy="1798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322440" y="4561077"/>
              <a:ext cx="457199" cy="1798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6167120" y="-55956"/>
            <a:ext cx="6043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000000"/>
                </a:solidFill>
                <a:latin typeface="LMVLDO+PingFangSC-Regular"/>
              </a:rPr>
              <a:t>定義：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A cruise control system performs the function of maintaining a fixed reference speed using throttle commands, and accelerating or decelerating to a new reference speed as requested by the driver. When the vehicle is subjected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di</a:t>
            </a:r>
            <a:r>
              <a:rPr lang="en-US" altLang="ja-JP" sz="1600" dirty="0">
                <a:solidFill>
                  <a:srgbClr val="FF0000"/>
                </a:solidFill>
                <a:latin typeface="XHKJOV+HelveticaNeue"/>
              </a:rPr>
              <a:t>ff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erent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loads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resistances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throttle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angle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will be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changed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by the cruise controller accordingly. High and low-level control structure based on PID and engine maps. </a:t>
            </a:r>
            <a:endParaRPr lang="ja-JP" altLang="en-US" sz="1600" dirty="0"/>
          </a:p>
        </p:txBody>
      </p:sp>
      <p:sp>
        <p:nvSpPr>
          <p:cNvPr id="44" name="正方形/長方形 43"/>
          <p:cNvSpPr/>
          <p:nvPr/>
        </p:nvSpPr>
        <p:spPr>
          <a:xfrm>
            <a:off x="9824800" y="1447840"/>
            <a:ext cx="236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バリアント：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Adaptive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（適応）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cruise control: can vary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point based on measurements of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lead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vehicle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semi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autonomous system, like tra</a:t>
            </a:r>
            <a:r>
              <a:rPr lang="en-US" altLang="ja-JP" sz="1600" dirty="0">
                <a:solidFill>
                  <a:srgbClr val="000000"/>
                </a:solidFill>
                <a:latin typeface="XHKJOV+HelveticaNeue"/>
              </a:rPr>
              <a:t>ffi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c jam assist: can operate throughout the vehicle speed range and create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spacing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gaps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for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merging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vehicles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  <p:sp>
        <p:nvSpPr>
          <p:cNvPr id="45" name="正方形/長方形 44"/>
          <p:cNvSpPr/>
          <p:nvPr/>
        </p:nvSpPr>
        <p:spPr>
          <a:xfrm>
            <a:off x="103618" y="580635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low level controller is not essential to the control task.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high level controller takes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di</a:t>
            </a:r>
            <a:r>
              <a:rPr lang="en-US" altLang="ja-JP" sz="1600" dirty="0">
                <a:solidFill>
                  <a:srgbClr val="FF0000"/>
                </a:solidFill>
                <a:latin typeface="XHKJOV+HelveticaNeue"/>
              </a:rPr>
              <a:t>ff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erence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between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point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velocity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vehicle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actual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velocity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and generates the desired vehicle acceleration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close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gap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879549" y="5613419"/>
            <a:ext cx="6330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low level controller gets the vehicle acceleration and generates a throttle or braking actuation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track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acceleration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two-stage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approach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の効果：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allows us to go beyond just PID control and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impose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limits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or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profiles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directly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accelerations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that are requested of the vehicle in order to maintain speed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.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5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3901821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404" y="1536827"/>
            <a:ext cx="3013075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2807" y="1536827"/>
            <a:ext cx="188975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7295" y="1536827"/>
            <a:ext cx="283463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2794" y="1966595"/>
            <a:ext cx="3423920" cy="321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8730" y="1966595"/>
            <a:ext cx="179832" cy="3215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68646" y="1966595"/>
            <a:ext cx="2659253" cy="321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2794" y="2317114"/>
            <a:ext cx="2551049" cy="321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2430" y="2317114"/>
            <a:ext cx="179832" cy="3215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2346" y="2317114"/>
            <a:ext cx="997838" cy="3215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9315" y="2317114"/>
            <a:ext cx="179832" cy="3215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69230" y="2317114"/>
            <a:ext cx="3731386" cy="3215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72794" y="2643251"/>
            <a:ext cx="3314954" cy="3215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2794" y="2994025"/>
            <a:ext cx="7370953" cy="3215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72794" y="3318636"/>
            <a:ext cx="2629408" cy="3215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192" y="1476958"/>
            <a:ext cx="661035" cy="224151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5140" marR="5080" lvl="0" indent="0" algn="l" defTabSz="914400" rtl="0" eaLnBrk="1" fontAlgn="auto" latinLnBrk="0" hangingPunct="1">
              <a:lnSpc>
                <a:spcPct val="1095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 o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51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415713" y="17356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線型時不変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75650" y="2284103"/>
            <a:ext cx="219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比率</a:t>
            </a:r>
            <a:r>
              <a:rPr kumimoji="1" lang="en-US" altLang="ja-JP" dirty="0" smtClean="0"/>
              <a:t>P</a:t>
            </a:r>
            <a:r>
              <a:rPr lang="en-US" altLang="ja-JP" dirty="0" smtClean="0"/>
              <a:t>, </a:t>
            </a:r>
            <a:r>
              <a:rPr kumimoji="1" lang="ja-JP" altLang="en-US" dirty="0" smtClean="0"/>
              <a:t>積分</a:t>
            </a:r>
            <a:r>
              <a:rPr kumimoji="1" lang="en-US" altLang="ja-JP" dirty="0" smtClean="0"/>
              <a:t>I</a:t>
            </a:r>
            <a:r>
              <a:rPr lang="en-US" altLang="ja-JP" dirty="0" smtClean="0"/>
              <a:t>, </a:t>
            </a:r>
            <a:r>
              <a:rPr kumimoji="1" lang="ja-JP" altLang="en-US" dirty="0" smtClean="0"/>
              <a:t>微分</a:t>
            </a:r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00616" y="2994025"/>
            <a:ext cx="264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フィードフォワード制御、フィードバック制御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4407281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192" y="1510411"/>
            <a:ext cx="14414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0404" y="1536827"/>
            <a:ext cx="7787640" cy="807720"/>
            <a:chOff x="800404" y="1536827"/>
            <a:chExt cx="7787640" cy="807720"/>
          </a:xfrm>
        </p:grpSpPr>
        <p:sp>
          <p:nvSpPr>
            <p:cNvPr id="5" name="object 5"/>
            <p:cNvSpPr/>
            <p:nvPr/>
          </p:nvSpPr>
          <p:spPr>
            <a:xfrm>
              <a:off x="800404" y="1536827"/>
              <a:ext cx="7787640" cy="400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00404" y="1943735"/>
              <a:ext cx="6733667" cy="400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44602" y="4852415"/>
            <a:ext cx="8434705" cy="1175385"/>
            <a:chOff x="244602" y="4852415"/>
            <a:chExt cx="8434705" cy="1175385"/>
          </a:xfrm>
        </p:grpSpPr>
        <p:sp>
          <p:nvSpPr>
            <p:cNvPr id="27" name="object 27"/>
            <p:cNvSpPr/>
            <p:nvPr/>
          </p:nvSpPr>
          <p:spPr>
            <a:xfrm>
              <a:off x="4434078" y="5061965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1543812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1543812" y="775716"/>
                  </a:lnTo>
                  <a:lnTo>
                    <a:pt x="1543812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434078" y="5061965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0" y="775716"/>
                  </a:moveTo>
                  <a:lnTo>
                    <a:pt x="1543812" y="775716"/>
                  </a:lnTo>
                  <a:lnTo>
                    <a:pt x="1543812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822824" y="5238241"/>
              <a:ext cx="900226" cy="2118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830444" y="5451652"/>
              <a:ext cx="826465" cy="2118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990344" y="5061203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1543811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1543811" y="775716"/>
                  </a:lnTo>
                  <a:lnTo>
                    <a:pt x="1543811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90344" y="5061203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0" y="775716"/>
                  </a:moveTo>
                  <a:lnTo>
                    <a:pt x="1543811" y="775716"/>
                  </a:lnTo>
                  <a:lnTo>
                    <a:pt x="1543811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579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350897" y="5235193"/>
              <a:ext cx="957630" cy="2148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387472" y="5448604"/>
              <a:ext cx="826465" cy="2148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534917" y="5391911"/>
              <a:ext cx="899160" cy="114300"/>
            </a:xfrm>
            <a:custGeom>
              <a:avLst/>
              <a:gdLst/>
              <a:ahLst/>
              <a:cxnLst/>
              <a:rect l="l" t="t" r="r" b="b"/>
              <a:pathLst>
                <a:path w="899160" h="114300">
                  <a:moveTo>
                    <a:pt x="784352" y="0"/>
                  </a:moveTo>
                  <a:lnTo>
                    <a:pt x="784352" y="114300"/>
                  </a:lnTo>
                  <a:lnTo>
                    <a:pt x="860552" y="76200"/>
                  </a:lnTo>
                  <a:lnTo>
                    <a:pt x="803402" y="76200"/>
                  </a:lnTo>
                  <a:lnTo>
                    <a:pt x="803402" y="38100"/>
                  </a:lnTo>
                  <a:lnTo>
                    <a:pt x="860552" y="38100"/>
                  </a:lnTo>
                  <a:lnTo>
                    <a:pt x="784352" y="0"/>
                  </a:lnTo>
                  <a:close/>
                </a:path>
                <a:path w="899160" h="114300">
                  <a:moveTo>
                    <a:pt x="78435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784352" y="76200"/>
                  </a:lnTo>
                  <a:lnTo>
                    <a:pt x="784352" y="38100"/>
                  </a:lnTo>
                  <a:close/>
                </a:path>
                <a:path w="899160" h="114300">
                  <a:moveTo>
                    <a:pt x="860552" y="38100"/>
                  </a:moveTo>
                  <a:lnTo>
                    <a:pt x="803402" y="38100"/>
                  </a:lnTo>
                  <a:lnTo>
                    <a:pt x="803402" y="76200"/>
                  </a:lnTo>
                  <a:lnTo>
                    <a:pt x="860552" y="76200"/>
                  </a:lnTo>
                  <a:lnTo>
                    <a:pt x="898652" y="57150"/>
                  </a:lnTo>
                  <a:lnTo>
                    <a:pt x="860552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812280" y="4890515"/>
              <a:ext cx="1828800" cy="10988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6793230" y="4871465"/>
              <a:ext cx="1866900" cy="1137285"/>
            </a:xfrm>
            <a:custGeom>
              <a:avLst/>
              <a:gdLst/>
              <a:ahLst/>
              <a:cxnLst/>
              <a:rect l="l" t="t" r="r" b="b"/>
              <a:pathLst>
                <a:path w="1866900" h="1137285">
                  <a:moveTo>
                    <a:pt x="0" y="1136904"/>
                  </a:moveTo>
                  <a:lnTo>
                    <a:pt x="1866900" y="1136904"/>
                  </a:lnTo>
                  <a:lnTo>
                    <a:pt x="1866900" y="0"/>
                  </a:lnTo>
                  <a:lnTo>
                    <a:pt x="0" y="0"/>
                  </a:lnTo>
                  <a:lnTo>
                    <a:pt x="0" y="1136904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44602" y="5391911"/>
              <a:ext cx="6527800" cy="114300"/>
            </a:xfrm>
            <a:custGeom>
              <a:avLst/>
              <a:gdLst/>
              <a:ahLst/>
              <a:cxnLst/>
              <a:rect l="l" t="t" r="r" b="b"/>
              <a:pathLst>
                <a:path w="6527800" h="114300">
                  <a:moveTo>
                    <a:pt x="846340" y="57150"/>
                  </a:moveTo>
                  <a:lnTo>
                    <a:pt x="808240" y="38100"/>
                  </a:lnTo>
                  <a:lnTo>
                    <a:pt x="732040" y="0"/>
                  </a:lnTo>
                  <a:lnTo>
                    <a:pt x="73204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732040" y="76200"/>
                  </a:lnTo>
                  <a:lnTo>
                    <a:pt x="732040" y="114300"/>
                  </a:lnTo>
                  <a:lnTo>
                    <a:pt x="808240" y="76200"/>
                  </a:lnTo>
                  <a:lnTo>
                    <a:pt x="846340" y="57150"/>
                  </a:lnTo>
                  <a:close/>
                </a:path>
                <a:path w="6527800" h="114300">
                  <a:moveTo>
                    <a:pt x="6527419" y="57150"/>
                  </a:moveTo>
                  <a:lnTo>
                    <a:pt x="6489319" y="38100"/>
                  </a:lnTo>
                  <a:lnTo>
                    <a:pt x="6413119" y="0"/>
                  </a:lnTo>
                  <a:lnTo>
                    <a:pt x="6413119" y="38100"/>
                  </a:lnTo>
                  <a:lnTo>
                    <a:pt x="5733288" y="38100"/>
                  </a:lnTo>
                  <a:lnTo>
                    <a:pt x="5733288" y="76200"/>
                  </a:lnTo>
                  <a:lnTo>
                    <a:pt x="6413119" y="76200"/>
                  </a:lnTo>
                  <a:lnTo>
                    <a:pt x="6413119" y="114300"/>
                  </a:lnTo>
                  <a:lnTo>
                    <a:pt x="6489319" y="76200"/>
                  </a:lnTo>
                  <a:lnTo>
                    <a:pt x="6527419" y="571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06933" y="5009387"/>
              <a:ext cx="786231" cy="1798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06933" y="5192267"/>
              <a:ext cx="581215" cy="1798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098041" y="5235701"/>
              <a:ext cx="509270" cy="431800"/>
            </a:xfrm>
            <a:custGeom>
              <a:avLst/>
              <a:gdLst/>
              <a:ahLst/>
              <a:cxnLst/>
              <a:rect l="l" t="t" r="r" b="b"/>
              <a:pathLst>
                <a:path w="509269" h="431800">
                  <a:moveTo>
                    <a:pt x="74549" y="63119"/>
                  </a:moveTo>
                  <a:lnTo>
                    <a:pt x="434467" y="368134"/>
                  </a:lnTo>
                </a:path>
                <a:path w="509269" h="431800">
                  <a:moveTo>
                    <a:pt x="434467" y="63119"/>
                  </a:moveTo>
                  <a:lnTo>
                    <a:pt x="74549" y="368134"/>
                  </a:lnTo>
                </a:path>
                <a:path w="509269" h="431800">
                  <a:moveTo>
                    <a:pt x="0" y="215646"/>
                  </a:moveTo>
                  <a:lnTo>
                    <a:pt x="5170" y="172177"/>
                  </a:lnTo>
                  <a:lnTo>
                    <a:pt x="20000" y="131695"/>
                  </a:lnTo>
                  <a:lnTo>
                    <a:pt x="43465" y="95063"/>
                  </a:lnTo>
                  <a:lnTo>
                    <a:pt x="74542" y="63150"/>
                  </a:lnTo>
                  <a:lnTo>
                    <a:pt x="112208" y="36821"/>
                  </a:lnTo>
                  <a:lnTo>
                    <a:pt x="155440" y="16942"/>
                  </a:lnTo>
                  <a:lnTo>
                    <a:pt x="203214" y="4380"/>
                  </a:lnTo>
                  <a:lnTo>
                    <a:pt x="254508" y="0"/>
                  </a:lnTo>
                  <a:lnTo>
                    <a:pt x="305808" y="4380"/>
                  </a:lnTo>
                  <a:lnTo>
                    <a:pt x="353585" y="16942"/>
                  </a:lnTo>
                  <a:lnTo>
                    <a:pt x="396818" y="36821"/>
                  </a:lnTo>
                  <a:lnTo>
                    <a:pt x="434482" y="63150"/>
                  </a:lnTo>
                  <a:lnTo>
                    <a:pt x="465557" y="95063"/>
                  </a:lnTo>
                  <a:lnTo>
                    <a:pt x="489019" y="131695"/>
                  </a:lnTo>
                  <a:lnTo>
                    <a:pt x="503846" y="172177"/>
                  </a:lnTo>
                  <a:lnTo>
                    <a:pt x="509016" y="215646"/>
                  </a:lnTo>
                  <a:lnTo>
                    <a:pt x="503846" y="259114"/>
                  </a:lnTo>
                  <a:lnTo>
                    <a:pt x="489019" y="299596"/>
                  </a:lnTo>
                  <a:lnTo>
                    <a:pt x="465557" y="336228"/>
                  </a:lnTo>
                  <a:lnTo>
                    <a:pt x="434482" y="368141"/>
                  </a:lnTo>
                  <a:lnTo>
                    <a:pt x="396818" y="394470"/>
                  </a:lnTo>
                  <a:lnTo>
                    <a:pt x="353585" y="414349"/>
                  </a:lnTo>
                  <a:lnTo>
                    <a:pt x="305808" y="426911"/>
                  </a:lnTo>
                  <a:lnTo>
                    <a:pt x="254508" y="431292"/>
                  </a:lnTo>
                  <a:lnTo>
                    <a:pt x="203214" y="426911"/>
                  </a:lnTo>
                  <a:lnTo>
                    <a:pt x="155440" y="414349"/>
                  </a:lnTo>
                  <a:lnTo>
                    <a:pt x="112208" y="394470"/>
                  </a:lnTo>
                  <a:lnTo>
                    <a:pt x="74542" y="368141"/>
                  </a:lnTo>
                  <a:lnTo>
                    <a:pt x="43465" y="336228"/>
                  </a:lnTo>
                  <a:lnTo>
                    <a:pt x="20000" y="299596"/>
                  </a:lnTo>
                  <a:lnTo>
                    <a:pt x="5170" y="259114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13129" y="5342001"/>
            <a:ext cx="323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1" sz="140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2100" b="0" i="0" u="none" strike="noStrike" kern="1200" cap="none" spc="0" normalizeH="0" baseline="-3968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endParaRPr kumimoji="1" sz="2100" b="0" i="0" u="none" strike="noStrike" kern="1200" cap="none" spc="0" normalizeH="0" baseline="-3968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90827" y="5010658"/>
            <a:ext cx="8608060" cy="1705610"/>
            <a:chOff x="1290827" y="5010658"/>
            <a:chExt cx="8608060" cy="1705610"/>
          </a:xfrm>
        </p:grpSpPr>
        <p:sp>
          <p:nvSpPr>
            <p:cNvPr id="44" name="object 44"/>
            <p:cNvSpPr/>
            <p:nvPr/>
          </p:nvSpPr>
          <p:spPr>
            <a:xfrm>
              <a:off x="1622171" y="5384292"/>
              <a:ext cx="7866380" cy="140970"/>
            </a:xfrm>
            <a:custGeom>
              <a:avLst/>
              <a:gdLst/>
              <a:ahLst/>
              <a:cxnLst/>
              <a:rect l="l" t="t" r="r" b="b"/>
              <a:pathLst>
                <a:path w="7866380" h="140970">
                  <a:moveTo>
                    <a:pt x="384556" y="83058"/>
                  </a:moveTo>
                  <a:lnTo>
                    <a:pt x="346875" y="64389"/>
                  </a:lnTo>
                  <a:lnTo>
                    <a:pt x="270002" y="26289"/>
                  </a:lnTo>
                  <a:lnTo>
                    <a:pt x="270129" y="64452"/>
                  </a:lnTo>
                  <a:lnTo>
                    <a:pt x="0" y="65278"/>
                  </a:lnTo>
                  <a:lnTo>
                    <a:pt x="254" y="103378"/>
                  </a:lnTo>
                  <a:lnTo>
                    <a:pt x="270256" y="102552"/>
                  </a:lnTo>
                  <a:lnTo>
                    <a:pt x="270383" y="140589"/>
                  </a:lnTo>
                  <a:lnTo>
                    <a:pt x="384556" y="83058"/>
                  </a:lnTo>
                  <a:close/>
                </a:path>
                <a:path w="7866380" h="140970">
                  <a:moveTo>
                    <a:pt x="7865999" y="57150"/>
                  </a:moveTo>
                  <a:lnTo>
                    <a:pt x="7827899" y="38100"/>
                  </a:lnTo>
                  <a:lnTo>
                    <a:pt x="7751699" y="0"/>
                  </a:lnTo>
                  <a:lnTo>
                    <a:pt x="7751699" y="38100"/>
                  </a:lnTo>
                  <a:lnTo>
                    <a:pt x="7019671" y="38100"/>
                  </a:lnTo>
                  <a:lnTo>
                    <a:pt x="7019671" y="76200"/>
                  </a:lnTo>
                  <a:lnTo>
                    <a:pt x="7751699" y="76200"/>
                  </a:lnTo>
                  <a:lnTo>
                    <a:pt x="7751699" y="114300"/>
                  </a:lnTo>
                  <a:lnTo>
                    <a:pt x="7827899" y="76200"/>
                  </a:lnTo>
                  <a:lnTo>
                    <a:pt x="7865999" y="571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065513" y="5449062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09">
                  <a:moveTo>
                    <a:pt x="0" y="0"/>
                  </a:moveTo>
                  <a:lnTo>
                    <a:pt x="0" y="1248206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290827" y="5670042"/>
              <a:ext cx="114300" cy="1045210"/>
            </a:xfrm>
            <a:custGeom>
              <a:avLst/>
              <a:gdLst/>
              <a:ahLst/>
              <a:cxnLst/>
              <a:rect l="l" t="t" r="r" b="b"/>
              <a:pathLst>
                <a:path w="114300" h="104520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1044917"/>
                  </a:lnTo>
                  <a:lnTo>
                    <a:pt x="76200" y="1044917"/>
                  </a:lnTo>
                  <a:lnTo>
                    <a:pt x="76200" y="95250"/>
                  </a:lnTo>
                  <a:close/>
                </a:path>
                <a:path w="114300" h="104520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104520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347977" y="6697218"/>
              <a:ext cx="7717790" cy="0"/>
            </a:xfrm>
            <a:custGeom>
              <a:avLst/>
              <a:gdLst/>
              <a:ahLst/>
              <a:cxnLst/>
              <a:rect l="l" t="t" r="r" b="b"/>
              <a:pathLst>
                <a:path w="7717790">
                  <a:moveTo>
                    <a:pt x="7717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8787637" y="5142611"/>
              <a:ext cx="1111123" cy="1798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069456" y="5207508"/>
              <a:ext cx="581215" cy="179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765169" y="5010658"/>
              <a:ext cx="571626" cy="1798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589908" y="5193538"/>
              <a:ext cx="916139" cy="1798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134099" y="5519318"/>
              <a:ext cx="457200" cy="1798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図 5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47977" y="2600039"/>
            <a:ext cx="7390567" cy="202958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810060" y="1027518"/>
            <a:ext cx="33819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000000"/>
                </a:solidFill>
                <a:latin typeface="LMVLDO+PingFangSC-Regular"/>
              </a:rPr>
              <a:t>実装：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To implement such a controller in software, we </a:t>
            </a: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discretize</a:t>
            </a:r>
            <a:r>
              <a:rPr lang="ja-JP" altLang="en-US" sz="1600" dirty="0" smtClean="0">
                <a:solidFill>
                  <a:srgbClr val="FF0000"/>
                </a:solidFill>
                <a:latin typeface="QUNRUX+HelveticaNeue"/>
              </a:rPr>
              <a:t>（離散化）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controller</a:t>
            </a:r>
          </a:p>
          <a:p>
            <a:pPr marL="285750" indent="-285750">
              <a:buFontTx/>
              <a:buChar char="-"/>
            </a:pP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積分部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：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changing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integral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summation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over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fixed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length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time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steps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微分部：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derivative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term can be approximated with the finite di</a:t>
            </a:r>
            <a:r>
              <a:rPr lang="en-US" altLang="ja-JP" sz="1600" dirty="0">
                <a:solidFill>
                  <a:srgbClr val="000000"/>
                </a:solidFill>
                <a:latin typeface="XHKJOV+HelveticaNeue"/>
              </a:rPr>
              <a:t>ff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erence over a fixed time step if either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acceleration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or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estimated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vehicle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acceleration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is not available. 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加速度があれば、加速度の差を利用する。なければ、速度の差を利用する。</a:t>
            </a:r>
            <a:endParaRPr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68605" y="287284"/>
            <a:ext cx="2716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疑問</a:t>
            </a:r>
            <a:r>
              <a:rPr kumimoji="1" lang="ja-JP" altLang="en-US" sz="1600" dirty="0" smtClean="0"/>
              <a:t>：伝達関数使わないの？伝達関数だったら、どう実装するだろう？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51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4407281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0404" y="1536827"/>
            <a:ext cx="7767955" cy="2210435"/>
            <a:chOff x="800404" y="1536827"/>
            <a:chExt cx="7767955" cy="2210435"/>
          </a:xfrm>
        </p:grpSpPr>
        <p:sp>
          <p:nvSpPr>
            <p:cNvPr id="4" name="object 4"/>
            <p:cNvSpPr/>
            <p:nvPr/>
          </p:nvSpPr>
          <p:spPr>
            <a:xfrm>
              <a:off x="800404" y="1536827"/>
              <a:ext cx="3525901" cy="400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72793" y="1966595"/>
              <a:ext cx="7075170" cy="321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272793" y="2292731"/>
              <a:ext cx="7295133" cy="321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00404" y="2644470"/>
              <a:ext cx="2149602" cy="4011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72793" y="3074797"/>
              <a:ext cx="6026531" cy="3215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72793" y="3425316"/>
              <a:ext cx="4850891" cy="3215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1192" y="1476958"/>
            <a:ext cx="661035" cy="2626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5140" marR="5080" lvl="0" indent="0" algn="just" defTabSz="914400" rtl="0" eaLnBrk="1" fontAlgn="auto" latinLnBrk="0" hangingPunct="1">
              <a:lnSpc>
                <a:spcPct val="1095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 o  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2794" y="3775836"/>
            <a:ext cx="6330569" cy="321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4602" y="4852415"/>
            <a:ext cx="8434705" cy="1175385"/>
            <a:chOff x="244602" y="4852415"/>
            <a:chExt cx="8434705" cy="1175385"/>
          </a:xfrm>
        </p:grpSpPr>
        <p:sp>
          <p:nvSpPr>
            <p:cNvPr id="13" name="object 13"/>
            <p:cNvSpPr/>
            <p:nvPr/>
          </p:nvSpPr>
          <p:spPr>
            <a:xfrm>
              <a:off x="4433316" y="5061203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1543812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1543812" y="775716"/>
                  </a:lnTo>
                  <a:lnTo>
                    <a:pt x="1543812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3316" y="5061203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0" y="775716"/>
                  </a:moveTo>
                  <a:lnTo>
                    <a:pt x="1543812" y="775716"/>
                  </a:lnTo>
                  <a:lnTo>
                    <a:pt x="1543812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579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822824" y="5235193"/>
              <a:ext cx="900226" cy="2148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830444" y="5448604"/>
              <a:ext cx="826465" cy="2148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991106" y="5061965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1543812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1543812" y="775716"/>
                  </a:lnTo>
                  <a:lnTo>
                    <a:pt x="1543812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991106" y="5061965"/>
              <a:ext cx="1544320" cy="775970"/>
            </a:xfrm>
            <a:custGeom>
              <a:avLst/>
              <a:gdLst/>
              <a:ahLst/>
              <a:cxnLst/>
              <a:rect l="l" t="t" r="r" b="b"/>
              <a:pathLst>
                <a:path w="1544320" h="775970">
                  <a:moveTo>
                    <a:pt x="0" y="775716"/>
                  </a:moveTo>
                  <a:lnTo>
                    <a:pt x="1543812" y="775716"/>
                  </a:lnTo>
                  <a:lnTo>
                    <a:pt x="1543812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350897" y="5238241"/>
              <a:ext cx="957630" cy="2118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387472" y="5451652"/>
              <a:ext cx="826465" cy="2118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534917" y="5391911"/>
              <a:ext cx="899160" cy="114300"/>
            </a:xfrm>
            <a:custGeom>
              <a:avLst/>
              <a:gdLst/>
              <a:ahLst/>
              <a:cxnLst/>
              <a:rect l="l" t="t" r="r" b="b"/>
              <a:pathLst>
                <a:path w="899160" h="114300">
                  <a:moveTo>
                    <a:pt x="784352" y="0"/>
                  </a:moveTo>
                  <a:lnTo>
                    <a:pt x="784352" y="114300"/>
                  </a:lnTo>
                  <a:lnTo>
                    <a:pt x="860552" y="76200"/>
                  </a:lnTo>
                  <a:lnTo>
                    <a:pt x="803402" y="76200"/>
                  </a:lnTo>
                  <a:lnTo>
                    <a:pt x="803402" y="38100"/>
                  </a:lnTo>
                  <a:lnTo>
                    <a:pt x="860552" y="38100"/>
                  </a:lnTo>
                  <a:lnTo>
                    <a:pt x="784352" y="0"/>
                  </a:lnTo>
                  <a:close/>
                </a:path>
                <a:path w="899160" h="114300">
                  <a:moveTo>
                    <a:pt x="78435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784352" y="76200"/>
                  </a:lnTo>
                  <a:lnTo>
                    <a:pt x="784352" y="38100"/>
                  </a:lnTo>
                  <a:close/>
                </a:path>
                <a:path w="899160" h="114300">
                  <a:moveTo>
                    <a:pt x="860552" y="38100"/>
                  </a:moveTo>
                  <a:lnTo>
                    <a:pt x="803402" y="38100"/>
                  </a:lnTo>
                  <a:lnTo>
                    <a:pt x="803402" y="76200"/>
                  </a:lnTo>
                  <a:lnTo>
                    <a:pt x="860552" y="76200"/>
                  </a:lnTo>
                  <a:lnTo>
                    <a:pt x="898652" y="57150"/>
                  </a:lnTo>
                  <a:lnTo>
                    <a:pt x="860552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812280" y="4890515"/>
              <a:ext cx="1828800" cy="10988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793230" y="4871465"/>
              <a:ext cx="1866900" cy="1137285"/>
            </a:xfrm>
            <a:custGeom>
              <a:avLst/>
              <a:gdLst/>
              <a:ahLst/>
              <a:cxnLst/>
              <a:rect l="l" t="t" r="r" b="b"/>
              <a:pathLst>
                <a:path w="1866900" h="1137285">
                  <a:moveTo>
                    <a:pt x="0" y="1136904"/>
                  </a:moveTo>
                  <a:lnTo>
                    <a:pt x="1866900" y="1136904"/>
                  </a:lnTo>
                  <a:lnTo>
                    <a:pt x="1866900" y="0"/>
                  </a:lnTo>
                  <a:lnTo>
                    <a:pt x="0" y="0"/>
                  </a:lnTo>
                  <a:lnTo>
                    <a:pt x="0" y="1136904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44602" y="5391911"/>
              <a:ext cx="6527800" cy="114300"/>
            </a:xfrm>
            <a:custGeom>
              <a:avLst/>
              <a:gdLst/>
              <a:ahLst/>
              <a:cxnLst/>
              <a:rect l="l" t="t" r="r" b="b"/>
              <a:pathLst>
                <a:path w="6527800" h="114300">
                  <a:moveTo>
                    <a:pt x="846340" y="57150"/>
                  </a:moveTo>
                  <a:lnTo>
                    <a:pt x="808240" y="38100"/>
                  </a:lnTo>
                  <a:lnTo>
                    <a:pt x="732040" y="0"/>
                  </a:lnTo>
                  <a:lnTo>
                    <a:pt x="73204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732040" y="76200"/>
                  </a:lnTo>
                  <a:lnTo>
                    <a:pt x="732040" y="114300"/>
                  </a:lnTo>
                  <a:lnTo>
                    <a:pt x="808240" y="76200"/>
                  </a:lnTo>
                  <a:lnTo>
                    <a:pt x="846340" y="57150"/>
                  </a:lnTo>
                  <a:close/>
                </a:path>
                <a:path w="6527800" h="114300">
                  <a:moveTo>
                    <a:pt x="6527419" y="57150"/>
                  </a:moveTo>
                  <a:lnTo>
                    <a:pt x="6489319" y="38100"/>
                  </a:lnTo>
                  <a:lnTo>
                    <a:pt x="6413119" y="0"/>
                  </a:lnTo>
                  <a:lnTo>
                    <a:pt x="6413119" y="38100"/>
                  </a:lnTo>
                  <a:lnTo>
                    <a:pt x="5733288" y="38100"/>
                  </a:lnTo>
                  <a:lnTo>
                    <a:pt x="5733288" y="76200"/>
                  </a:lnTo>
                  <a:lnTo>
                    <a:pt x="6413119" y="76200"/>
                  </a:lnTo>
                  <a:lnTo>
                    <a:pt x="6413119" y="114300"/>
                  </a:lnTo>
                  <a:lnTo>
                    <a:pt x="6489319" y="76200"/>
                  </a:lnTo>
                  <a:lnTo>
                    <a:pt x="6527419" y="571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06933" y="5009387"/>
              <a:ext cx="786231" cy="1798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06933" y="5192267"/>
              <a:ext cx="581215" cy="1798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098041" y="5235701"/>
              <a:ext cx="509270" cy="431800"/>
            </a:xfrm>
            <a:custGeom>
              <a:avLst/>
              <a:gdLst/>
              <a:ahLst/>
              <a:cxnLst/>
              <a:rect l="l" t="t" r="r" b="b"/>
              <a:pathLst>
                <a:path w="509269" h="431800">
                  <a:moveTo>
                    <a:pt x="74549" y="63119"/>
                  </a:moveTo>
                  <a:lnTo>
                    <a:pt x="434467" y="368134"/>
                  </a:lnTo>
                </a:path>
                <a:path w="509269" h="431800">
                  <a:moveTo>
                    <a:pt x="434467" y="63119"/>
                  </a:moveTo>
                  <a:lnTo>
                    <a:pt x="74549" y="368134"/>
                  </a:lnTo>
                </a:path>
                <a:path w="509269" h="431800">
                  <a:moveTo>
                    <a:pt x="0" y="215646"/>
                  </a:moveTo>
                  <a:lnTo>
                    <a:pt x="5170" y="172177"/>
                  </a:lnTo>
                  <a:lnTo>
                    <a:pt x="20000" y="131695"/>
                  </a:lnTo>
                  <a:lnTo>
                    <a:pt x="43465" y="95063"/>
                  </a:lnTo>
                  <a:lnTo>
                    <a:pt x="74542" y="63150"/>
                  </a:lnTo>
                  <a:lnTo>
                    <a:pt x="112208" y="36821"/>
                  </a:lnTo>
                  <a:lnTo>
                    <a:pt x="155440" y="16942"/>
                  </a:lnTo>
                  <a:lnTo>
                    <a:pt x="203214" y="4380"/>
                  </a:lnTo>
                  <a:lnTo>
                    <a:pt x="254508" y="0"/>
                  </a:lnTo>
                  <a:lnTo>
                    <a:pt x="305808" y="4380"/>
                  </a:lnTo>
                  <a:lnTo>
                    <a:pt x="353585" y="16942"/>
                  </a:lnTo>
                  <a:lnTo>
                    <a:pt x="396818" y="36821"/>
                  </a:lnTo>
                  <a:lnTo>
                    <a:pt x="434482" y="63150"/>
                  </a:lnTo>
                  <a:lnTo>
                    <a:pt x="465557" y="95063"/>
                  </a:lnTo>
                  <a:lnTo>
                    <a:pt x="489019" y="131695"/>
                  </a:lnTo>
                  <a:lnTo>
                    <a:pt x="503846" y="172177"/>
                  </a:lnTo>
                  <a:lnTo>
                    <a:pt x="509016" y="215646"/>
                  </a:lnTo>
                  <a:lnTo>
                    <a:pt x="503846" y="259114"/>
                  </a:lnTo>
                  <a:lnTo>
                    <a:pt x="489019" y="299596"/>
                  </a:lnTo>
                  <a:lnTo>
                    <a:pt x="465557" y="336228"/>
                  </a:lnTo>
                  <a:lnTo>
                    <a:pt x="434482" y="368141"/>
                  </a:lnTo>
                  <a:lnTo>
                    <a:pt x="396818" y="394470"/>
                  </a:lnTo>
                  <a:lnTo>
                    <a:pt x="353585" y="414349"/>
                  </a:lnTo>
                  <a:lnTo>
                    <a:pt x="305808" y="426911"/>
                  </a:lnTo>
                  <a:lnTo>
                    <a:pt x="254508" y="431292"/>
                  </a:lnTo>
                  <a:lnTo>
                    <a:pt x="203214" y="426911"/>
                  </a:lnTo>
                  <a:lnTo>
                    <a:pt x="155440" y="414349"/>
                  </a:lnTo>
                  <a:lnTo>
                    <a:pt x="112208" y="394470"/>
                  </a:lnTo>
                  <a:lnTo>
                    <a:pt x="74542" y="368141"/>
                  </a:lnTo>
                  <a:lnTo>
                    <a:pt x="43465" y="336228"/>
                  </a:lnTo>
                  <a:lnTo>
                    <a:pt x="20000" y="299596"/>
                  </a:lnTo>
                  <a:lnTo>
                    <a:pt x="5170" y="259114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13129" y="5342001"/>
            <a:ext cx="323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1" sz="140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2100" b="0" i="0" u="none" strike="noStrike" kern="1200" cap="none" spc="0" normalizeH="0" baseline="-3968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endParaRPr kumimoji="1" sz="2100" b="0" i="0" u="none" strike="noStrike" kern="1200" cap="none" spc="0" normalizeH="0" baseline="-3968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90827" y="5010658"/>
            <a:ext cx="8608060" cy="1705610"/>
            <a:chOff x="1290827" y="5010658"/>
            <a:chExt cx="8608060" cy="1705610"/>
          </a:xfrm>
        </p:grpSpPr>
        <p:sp>
          <p:nvSpPr>
            <p:cNvPr id="30" name="object 30"/>
            <p:cNvSpPr/>
            <p:nvPr/>
          </p:nvSpPr>
          <p:spPr>
            <a:xfrm>
              <a:off x="1622171" y="5384292"/>
              <a:ext cx="7866380" cy="140970"/>
            </a:xfrm>
            <a:custGeom>
              <a:avLst/>
              <a:gdLst/>
              <a:ahLst/>
              <a:cxnLst/>
              <a:rect l="l" t="t" r="r" b="b"/>
              <a:pathLst>
                <a:path w="7866380" h="140970">
                  <a:moveTo>
                    <a:pt x="384556" y="83058"/>
                  </a:moveTo>
                  <a:lnTo>
                    <a:pt x="346875" y="64389"/>
                  </a:lnTo>
                  <a:lnTo>
                    <a:pt x="270002" y="26289"/>
                  </a:lnTo>
                  <a:lnTo>
                    <a:pt x="270129" y="64452"/>
                  </a:lnTo>
                  <a:lnTo>
                    <a:pt x="0" y="65278"/>
                  </a:lnTo>
                  <a:lnTo>
                    <a:pt x="254" y="103378"/>
                  </a:lnTo>
                  <a:lnTo>
                    <a:pt x="270256" y="102552"/>
                  </a:lnTo>
                  <a:lnTo>
                    <a:pt x="270383" y="140589"/>
                  </a:lnTo>
                  <a:lnTo>
                    <a:pt x="384556" y="83058"/>
                  </a:lnTo>
                  <a:close/>
                </a:path>
                <a:path w="7866380" h="140970">
                  <a:moveTo>
                    <a:pt x="7865999" y="57150"/>
                  </a:moveTo>
                  <a:lnTo>
                    <a:pt x="7827899" y="38100"/>
                  </a:lnTo>
                  <a:lnTo>
                    <a:pt x="7751699" y="0"/>
                  </a:lnTo>
                  <a:lnTo>
                    <a:pt x="7751699" y="38100"/>
                  </a:lnTo>
                  <a:lnTo>
                    <a:pt x="7019671" y="38100"/>
                  </a:lnTo>
                  <a:lnTo>
                    <a:pt x="7019671" y="76200"/>
                  </a:lnTo>
                  <a:lnTo>
                    <a:pt x="7751699" y="76200"/>
                  </a:lnTo>
                  <a:lnTo>
                    <a:pt x="7751699" y="114300"/>
                  </a:lnTo>
                  <a:lnTo>
                    <a:pt x="7827899" y="76200"/>
                  </a:lnTo>
                  <a:lnTo>
                    <a:pt x="7865999" y="571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065513" y="5449062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09">
                  <a:moveTo>
                    <a:pt x="0" y="0"/>
                  </a:moveTo>
                  <a:lnTo>
                    <a:pt x="0" y="1248206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290827" y="5670042"/>
              <a:ext cx="114300" cy="1045210"/>
            </a:xfrm>
            <a:custGeom>
              <a:avLst/>
              <a:gdLst/>
              <a:ahLst/>
              <a:cxnLst/>
              <a:rect l="l" t="t" r="r" b="b"/>
              <a:pathLst>
                <a:path w="114300" h="104520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1044917"/>
                  </a:lnTo>
                  <a:lnTo>
                    <a:pt x="76200" y="1044917"/>
                  </a:lnTo>
                  <a:lnTo>
                    <a:pt x="76200" y="95250"/>
                  </a:lnTo>
                  <a:close/>
                </a:path>
                <a:path w="114300" h="104520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104520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347977" y="6697218"/>
              <a:ext cx="7717790" cy="0"/>
            </a:xfrm>
            <a:custGeom>
              <a:avLst/>
              <a:gdLst/>
              <a:ahLst/>
              <a:cxnLst/>
              <a:rect l="l" t="t" r="r" b="b"/>
              <a:pathLst>
                <a:path w="7717790">
                  <a:moveTo>
                    <a:pt x="7717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787637" y="5142611"/>
              <a:ext cx="1111123" cy="1798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069456" y="5207508"/>
              <a:ext cx="581215" cy="1798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65169" y="5010658"/>
              <a:ext cx="571626" cy="1798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589908" y="5193538"/>
              <a:ext cx="916139" cy="1798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134099" y="5519318"/>
              <a:ext cx="457200" cy="1798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正方形/長方形 38"/>
          <p:cNvSpPr/>
          <p:nvPr/>
        </p:nvSpPr>
        <p:spPr>
          <a:xfrm>
            <a:off x="7227445" y="1056159"/>
            <a:ext cx="514333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only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throttle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is needed to manage the speed of the vehicle during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cruise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control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and that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driver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will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take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over</a:t>
            </a:r>
            <a:r>
              <a:rPr lang="ja-JP" altLang="en-US" sz="1600" dirty="0" smtClean="0">
                <a:solidFill>
                  <a:srgbClr val="FF0000"/>
                </a:solidFill>
                <a:latin typeface="QUNRUX+HelveticaNeue"/>
              </a:rPr>
              <a:t>（引き継ぐ）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if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braking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is required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avoid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incident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  <p:sp>
        <p:nvSpPr>
          <p:cNvPr id="40" name="正方形/長方形 39"/>
          <p:cNvSpPr/>
          <p:nvPr/>
        </p:nvSpPr>
        <p:spPr>
          <a:xfrm>
            <a:off x="7227445" y="2908781"/>
            <a:ext cx="489197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operate in gear 3 or higher such that the torque converter is locked, meaning that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torque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from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engine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passes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directly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transmission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without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loss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  <p:cxnSp>
        <p:nvCxnSpPr>
          <p:cNvPr id="42" name="直線矢印コネクタ 41"/>
          <p:cNvCxnSpPr>
            <a:stCxn id="8" idx="0"/>
            <a:endCxn id="39" idx="1"/>
          </p:cNvCxnSpPr>
          <p:nvPr/>
        </p:nvCxnSpPr>
        <p:spPr>
          <a:xfrm flipV="1">
            <a:off x="4286059" y="1471658"/>
            <a:ext cx="2941386" cy="1603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9" idx="3"/>
            <a:endCxn id="40" idx="1"/>
          </p:cNvCxnSpPr>
          <p:nvPr/>
        </p:nvCxnSpPr>
        <p:spPr>
          <a:xfrm flipV="1">
            <a:off x="6123684" y="3324280"/>
            <a:ext cx="1103761" cy="2618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7484540" y="3788824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as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cruise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control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motions are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typically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gentle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272793" y="3074797"/>
            <a:ext cx="1479199" cy="350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044462" y="3425316"/>
            <a:ext cx="785982" cy="314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985174" y="3788824"/>
            <a:ext cx="742763" cy="308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3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4407281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0183" y="2023872"/>
            <a:ext cx="2178050" cy="652780"/>
            <a:chOff x="710183" y="2023872"/>
            <a:chExt cx="2178050" cy="652780"/>
          </a:xfrm>
        </p:grpSpPr>
        <p:sp>
          <p:nvSpPr>
            <p:cNvPr id="4" name="object 4"/>
            <p:cNvSpPr/>
            <p:nvPr/>
          </p:nvSpPr>
          <p:spPr>
            <a:xfrm>
              <a:off x="723137" y="2036826"/>
              <a:ext cx="2152015" cy="626745"/>
            </a:xfrm>
            <a:custGeom>
              <a:avLst/>
              <a:gdLst/>
              <a:ahLst/>
              <a:cxnLst/>
              <a:rect l="l" t="t" r="r" b="b"/>
              <a:pathLst>
                <a:path w="2152015" h="626744">
                  <a:moveTo>
                    <a:pt x="2151888" y="0"/>
                  </a:moveTo>
                  <a:lnTo>
                    <a:pt x="0" y="0"/>
                  </a:lnTo>
                  <a:lnTo>
                    <a:pt x="0" y="626363"/>
                  </a:lnTo>
                  <a:lnTo>
                    <a:pt x="2151888" y="626363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23137" y="2036826"/>
              <a:ext cx="2152015" cy="626745"/>
            </a:xfrm>
            <a:custGeom>
              <a:avLst/>
              <a:gdLst/>
              <a:ahLst/>
              <a:cxnLst/>
              <a:rect l="l" t="t" r="r" b="b"/>
              <a:pathLst>
                <a:path w="2152015" h="626744">
                  <a:moveTo>
                    <a:pt x="0" y="626363"/>
                  </a:moveTo>
                  <a:lnTo>
                    <a:pt x="2151888" y="626363"/>
                  </a:lnTo>
                  <a:lnTo>
                    <a:pt x="2151888" y="0"/>
                  </a:lnTo>
                  <a:lnTo>
                    <a:pt x="0" y="0"/>
                  </a:lnTo>
                  <a:lnTo>
                    <a:pt x="0" y="626363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23161" y="2078736"/>
              <a:ext cx="920686" cy="271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182319" y="2353056"/>
              <a:ext cx="1336039" cy="271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276344" y="2025395"/>
            <a:ext cx="2178050" cy="654050"/>
            <a:chOff x="4276344" y="2025395"/>
            <a:chExt cx="2178050" cy="654050"/>
          </a:xfrm>
        </p:grpSpPr>
        <p:sp>
          <p:nvSpPr>
            <p:cNvPr id="9" name="object 9"/>
            <p:cNvSpPr/>
            <p:nvPr/>
          </p:nvSpPr>
          <p:spPr>
            <a:xfrm>
              <a:off x="4289298" y="2038349"/>
              <a:ext cx="2152015" cy="628015"/>
            </a:xfrm>
            <a:custGeom>
              <a:avLst/>
              <a:gdLst/>
              <a:ahLst/>
              <a:cxnLst/>
              <a:rect l="l" t="t" r="r" b="b"/>
              <a:pathLst>
                <a:path w="2152015" h="628014">
                  <a:moveTo>
                    <a:pt x="2151888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2151888" y="627888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89298" y="2038349"/>
              <a:ext cx="2152015" cy="628015"/>
            </a:xfrm>
            <a:custGeom>
              <a:avLst/>
              <a:gdLst/>
              <a:ahLst/>
              <a:cxnLst/>
              <a:rect l="l" t="t" r="r" b="b"/>
              <a:pathLst>
                <a:path w="2152015" h="628014">
                  <a:moveTo>
                    <a:pt x="0" y="627888"/>
                  </a:moveTo>
                  <a:lnTo>
                    <a:pt x="2151888" y="627888"/>
                  </a:lnTo>
                  <a:lnTo>
                    <a:pt x="2151888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645152" y="2217673"/>
              <a:ext cx="1551304" cy="2712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91271" y="2025395"/>
            <a:ext cx="2176780" cy="654050"/>
            <a:chOff x="7891271" y="2025395"/>
            <a:chExt cx="2176780" cy="654050"/>
          </a:xfrm>
        </p:grpSpPr>
        <p:sp>
          <p:nvSpPr>
            <p:cNvPr id="13" name="object 13"/>
            <p:cNvSpPr/>
            <p:nvPr/>
          </p:nvSpPr>
          <p:spPr>
            <a:xfrm>
              <a:off x="7904225" y="2038349"/>
              <a:ext cx="2150745" cy="628015"/>
            </a:xfrm>
            <a:custGeom>
              <a:avLst/>
              <a:gdLst/>
              <a:ahLst/>
              <a:cxnLst/>
              <a:rect l="l" t="t" r="r" b="b"/>
              <a:pathLst>
                <a:path w="2150745" h="628014">
                  <a:moveTo>
                    <a:pt x="2150364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2150364" y="627888"/>
                  </a:lnTo>
                  <a:lnTo>
                    <a:pt x="2150364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904225" y="2038349"/>
              <a:ext cx="2150745" cy="628015"/>
            </a:xfrm>
            <a:custGeom>
              <a:avLst/>
              <a:gdLst/>
              <a:ahLst/>
              <a:cxnLst/>
              <a:rect l="l" t="t" r="r" b="b"/>
              <a:pathLst>
                <a:path w="2150745" h="628014">
                  <a:moveTo>
                    <a:pt x="0" y="627888"/>
                  </a:moveTo>
                  <a:lnTo>
                    <a:pt x="2150364" y="627888"/>
                  </a:lnTo>
                  <a:lnTo>
                    <a:pt x="2150364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25907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278113" y="2217673"/>
              <a:ext cx="1504187" cy="2712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990088" y="2238755"/>
            <a:ext cx="1234440" cy="227329"/>
            <a:chOff x="2990088" y="2238755"/>
            <a:chExt cx="1234440" cy="227329"/>
          </a:xfrm>
        </p:grpSpPr>
        <p:sp>
          <p:nvSpPr>
            <p:cNvPr id="17" name="object 17"/>
            <p:cNvSpPr/>
            <p:nvPr/>
          </p:nvSpPr>
          <p:spPr>
            <a:xfrm>
              <a:off x="3003042" y="2251709"/>
              <a:ext cx="1209040" cy="201295"/>
            </a:xfrm>
            <a:custGeom>
              <a:avLst/>
              <a:gdLst/>
              <a:ahLst/>
              <a:cxnLst/>
              <a:rect l="l" t="t" r="r" b="b"/>
              <a:pathLst>
                <a:path w="1209039" h="201294">
                  <a:moveTo>
                    <a:pt x="1107947" y="0"/>
                  </a:moveTo>
                  <a:lnTo>
                    <a:pt x="1107947" y="50291"/>
                  </a:lnTo>
                  <a:lnTo>
                    <a:pt x="0" y="50291"/>
                  </a:lnTo>
                  <a:lnTo>
                    <a:pt x="0" y="150875"/>
                  </a:lnTo>
                  <a:lnTo>
                    <a:pt x="1107947" y="150875"/>
                  </a:lnTo>
                  <a:lnTo>
                    <a:pt x="1107947" y="201167"/>
                  </a:lnTo>
                  <a:lnTo>
                    <a:pt x="1208532" y="100584"/>
                  </a:lnTo>
                  <a:lnTo>
                    <a:pt x="110794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003042" y="2251709"/>
              <a:ext cx="1209040" cy="201295"/>
            </a:xfrm>
            <a:custGeom>
              <a:avLst/>
              <a:gdLst/>
              <a:ahLst/>
              <a:cxnLst/>
              <a:rect l="l" t="t" r="r" b="b"/>
              <a:pathLst>
                <a:path w="1209039" h="201294">
                  <a:moveTo>
                    <a:pt x="0" y="50291"/>
                  </a:moveTo>
                  <a:lnTo>
                    <a:pt x="1107947" y="50291"/>
                  </a:lnTo>
                  <a:lnTo>
                    <a:pt x="1107947" y="0"/>
                  </a:lnTo>
                  <a:lnTo>
                    <a:pt x="1208532" y="100584"/>
                  </a:lnTo>
                  <a:lnTo>
                    <a:pt x="1107947" y="201167"/>
                  </a:lnTo>
                  <a:lnTo>
                    <a:pt x="1107947" y="150875"/>
                  </a:lnTo>
                  <a:lnTo>
                    <a:pt x="0" y="150875"/>
                  </a:lnTo>
                  <a:lnTo>
                    <a:pt x="0" y="50291"/>
                  </a:lnTo>
                  <a:close/>
                </a:path>
              </a:pathLst>
            </a:custGeom>
            <a:ln w="25907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/>
          <p:nvPr/>
        </p:nvSpPr>
        <p:spPr>
          <a:xfrm>
            <a:off x="1799082" y="2885694"/>
            <a:ext cx="3663950" cy="574675"/>
          </a:xfrm>
          <a:custGeom>
            <a:avLst/>
            <a:gdLst/>
            <a:ahLst/>
            <a:cxnLst/>
            <a:rect l="l" t="t" r="r" b="b"/>
            <a:pathLst>
              <a:path w="3663950" h="574675">
                <a:moveTo>
                  <a:pt x="3663696" y="0"/>
                </a:moveTo>
                <a:lnTo>
                  <a:pt x="3661983" y="76356"/>
                </a:lnTo>
                <a:lnTo>
                  <a:pt x="3657153" y="144977"/>
                </a:lnTo>
                <a:lnTo>
                  <a:pt x="3649662" y="203120"/>
                </a:lnTo>
                <a:lnTo>
                  <a:pt x="3639970" y="248045"/>
                </a:lnTo>
                <a:lnTo>
                  <a:pt x="3615817" y="287273"/>
                </a:lnTo>
                <a:lnTo>
                  <a:pt x="1879727" y="287273"/>
                </a:lnTo>
                <a:lnTo>
                  <a:pt x="1867008" y="297538"/>
                </a:lnTo>
                <a:lnTo>
                  <a:pt x="1845881" y="371427"/>
                </a:lnTo>
                <a:lnTo>
                  <a:pt x="1838390" y="429570"/>
                </a:lnTo>
                <a:lnTo>
                  <a:pt x="1833560" y="498191"/>
                </a:lnTo>
                <a:lnTo>
                  <a:pt x="1831847" y="574547"/>
                </a:lnTo>
                <a:lnTo>
                  <a:pt x="1830135" y="498191"/>
                </a:lnTo>
                <a:lnTo>
                  <a:pt x="1825305" y="429570"/>
                </a:lnTo>
                <a:lnTo>
                  <a:pt x="1817814" y="371427"/>
                </a:lnTo>
                <a:lnTo>
                  <a:pt x="1808122" y="326502"/>
                </a:lnTo>
                <a:lnTo>
                  <a:pt x="1783969" y="287273"/>
                </a:lnTo>
                <a:lnTo>
                  <a:pt x="47879" y="287273"/>
                </a:lnTo>
                <a:lnTo>
                  <a:pt x="35160" y="277009"/>
                </a:lnTo>
                <a:lnTo>
                  <a:pt x="23725" y="248045"/>
                </a:lnTo>
                <a:lnTo>
                  <a:pt x="14033" y="203120"/>
                </a:lnTo>
                <a:lnTo>
                  <a:pt x="6542" y="144977"/>
                </a:lnTo>
                <a:lnTo>
                  <a:pt x="1712" y="76356"/>
                </a:lnTo>
                <a:lnTo>
                  <a:pt x="0" y="0"/>
                </a:lnTo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9220" y="3756786"/>
            <a:ext cx="2878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5080" lvl="0" indent="-5003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Vehicle Drivetrain 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Dynamics 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(Previous</a:t>
            </a: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Module)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8467" y="4670247"/>
            <a:ext cx="161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𝑇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9719" y="4779009"/>
            <a:ext cx="6089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300" b="0" i="0" u="none" strike="noStrike" kern="1200" cap="none" spc="6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𝐸𝑛𝑔𝑖𝑛𝑒</a:t>
            </a:r>
            <a:endParaRPr kumimoji="1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9610" y="4670247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76752" y="4837810"/>
            <a:ext cx="1065530" cy="15240"/>
          </a:xfrm>
          <a:custGeom>
            <a:avLst/>
            <a:gdLst/>
            <a:ahLst/>
            <a:cxnLst/>
            <a:rect l="l" t="t" r="r" b="b"/>
            <a:pathLst>
              <a:path w="1065529" h="15239">
                <a:moveTo>
                  <a:pt x="1065276" y="0"/>
                </a:moveTo>
                <a:lnTo>
                  <a:pt x="0" y="0"/>
                </a:lnTo>
                <a:lnTo>
                  <a:pt x="0" y="15239"/>
                </a:lnTo>
                <a:lnTo>
                  <a:pt x="1065276" y="15239"/>
                </a:lnTo>
                <a:lnTo>
                  <a:pt x="106527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2645" y="4496816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2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𝐽</a:t>
            </a:r>
            <a:r>
              <a:rPr kumimoji="1" sz="1950" b="0" i="0" u="none" strike="noStrike" kern="1200" cap="none" spc="-37" normalizeH="0" baseline="-14957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</a:t>
            </a:r>
            <a:endParaRPr kumimoji="1" sz="1950" b="0" i="0" u="none" strike="noStrike" kern="1200" cap="none" spc="0" normalizeH="0" baseline="-1495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39160" y="4823205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(𝑟</a:t>
            </a:r>
            <a:r>
              <a:rPr kumimoji="1" sz="1950" b="0" i="0" u="none" strike="noStrike" kern="1200" cap="none" spc="22" normalizeH="0" baseline="-14957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𝑒𝑓𝑓</a:t>
            </a:r>
            <a:r>
              <a:rPr kumimoji="1" sz="1800" b="0" i="0" u="none" strike="noStrike" kern="1200" cap="none" spc="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)(𝐺𝑅)</a:t>
            </a: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/>
              <p:cNvSpPr txBox="1"/>
              <p:nvPr/>
            </p:nvSpPr>
            <p:spPr>
              <a:xfrm>
                <a:off x="3894431" y="4670247"/>
                <a:ext cx="1793879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47434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1800" b="0" i="1" u="none" strike="noStrike" kern="1200" cap="none" spc="-6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sz="1800" b="0" i="1" u="none" strike="noStrike" kern="1200" cap="none" spc="-6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1F5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a:rPr kumimoji="1" lang="am-ET" sz="1800" b="0" i="1" u="none" strike="noStrike" kern="1200" cap="none" spc="-6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1F5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sz="1800" b="0" i="1" u="none" strike="noStrike" kern="1200" cap="none" spc="-6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  <m:t>𝑑𝑒𝑠</m:t>
                          </m:r>
                        </m:sub>
                      </m:sSub>
                      <m:r>
                        <a:rPr kumimoji="1" lang="am-ET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</m:ctrlPr>
                        </m:sSubPr>
                        <m:e>
                          <m:r>
                            <a:rPr kumimoji="1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  <m:t>𝐿𝑜𝑎𝑑</m:t>
                          </m:r>
                        </m:sub>
                      </m:sSub>
                    </m:oMath>
                  </m:oMathPara>
                </a14:m>
                <a:endParaRPr kumimoji="1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+mn-ea"/>
                  <a:cs typeface="Cambria Math"/>
                </a:endParaRPr>
              </a:p>
            </p:txBody>
          </p:sp>
        </mc:Choice>
        <mc:Fallback xmlns=""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431" y="4670247"/>
                <a:ext cx="1793879" cy="289823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30"/>
          <p:cNvSpPr/>
          <p:nvPr/>
        </p:nvSpPr>
        <p:spPr>
          <a:xfrm>
            <a:off x="5639561" y="2878073"/>
            <a:ext cx="3252470" cy="574675"/>
          </a:xfrm>
          <a:custGeom>
            <a:avLst/>
            <a:gdLst/>
            <a:ahLst/>
            <a:cxnLst/>
            <a:rect l="l" t="t" r="r" b="b"/>
            <a:pathLst>
              <a:path w="3252470" h="574675">
                <a:moveTo>
                  <a:pt x="3252216" y="0"/>
                </a:moveTo>
                <a:lnTo>
                  <a:pt x="3250503" y="76356"/>
                </a:lnTo>
                <a:lnTo>
                  <a:pt x="3245673" y="144977"/>
                </a:lnTo>
                <a:lnTo>
                  <a:pt x="3238182" y="203120"/>
                </a:lnTo>
                <a:lnTo>
                  <a:pt x="3228490" y="248045"/>
                </a:lnTo>
                <a:lnTo>
                  <a:pt x="3204337" y="287274"/>
                </a:lnTo>
                <a:lnTo>
                  <a:pt x="1673987" y="287274"/>
                </a:lnTo>
                <a:lnTo>
                  <a:pt x="1661268" y="297538"/>
                </a:lnTo>
                <a:lnTo>
                  <a:pt x="1640141" y="371427"/>
                </a:lnTo>
                <a:lnTo>
                  <a:pt x="1632650" y="429570"/>
                </a:lnTo>
                <a:lnTo>
                  <a:pt x="1627820" y="498191"/>
                </a:lnTo>
                <a:lnTo>
                  <a:pt x="1626108" y="574548"/>
                </a:lnTo>
                <a:lnTo>
                  <a:pt x="1624395" y="498191"/>
                </a:lnTo>
                <a:lnTo>
                  <a:pt x="1619565" y="429570"/>
                </a:lnTo>
                <a:lnTo>
                  <a:pt x="1612074" y="371427"/>
                </a:lnTo>
                <a:lnTo>
                  <a:pt x="1602382" y="326502"/>
                </a:lnTo>
                <a:lnTo>
                  <a:pt x="1578229" y="287274"/>
                </a:lnTo>
                <a:lnTo>
                  <a:pt x="47878" y="287274"/>
                </a:lnTo>
                <a:lnTo>
                  <a:pt x="35160" y="277009"/>
                </a:lnTo>
                <a:lnTo>
                  <a:pt x="23725" y="248045"/>
                </a:lnTo>
                <a:lnTo>
                  <a:pt x="14033" y="203120"/>
                </a:lnTo>
                <a:lnTo>
                  <a:pt x="6542" y="144977"/>
                </a:lnTo>
                <a:lnTo>
                  <a:pt x="1712" y="76356"/>
                </a:lnTo>
                <a:lnTo>
                  <a:pt x="0" y="0"/>
                </a:lnTo>
              </a:path>
            </a:pathLst>
          </a:custGeom>
          <a:ln w="38099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6272" y="3546728"/>
            <a:ext cx="1062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Engine</a:t>
            </a:r>
            <a:r>
              <a:rPr kumimoji="1" sz="1400" b="0" i="0" u="none" strike="noStrike" kern="1200" cap="none" spc="-7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28816" y="2241804"/>
            <a:ext cx="1234440" cy="226060"/>
            <a:chOff x="6528816" y="2241804"/>
            <a:chExt cx="1234440" cy="226060"/>
          </a:xfrm>
        </p:grpSpPr>
        <p:sp>
          <p:nvSpPr>
            <p:cNvPr id="33" name="object 33"/>
            <p:cNvSpPr/>
            <p:nvPr/>
          </p:nvSpPr>
          <p:spPr>
            <a:xfrm>
              <a:off x="6541770" y="2254758"/>
              <a:ext cx="1209040" cy="200025"/>
            </a:xfrm>
            <a:custGeom>
              <a:avLst/>
              <a:gdLst/>
              <a:ahLst/>
              <a:cxnLst/>
              <a:rect l="l" t="t" r="r" b="b"/>
              <a:pathLst>
                <a:path w="1209040" h="200025">
                  <a:moveTo>
                    <a:pt x="1108709" y="0"/>
                  </a:moveTo>
                  <a:lnTo>
                    <a:pt x="1108709" y="49911"/>
                  </a:lnTo>
                  <a:lnTo>
                    <a:pt x="0" y="49911"/>
                  </a:lnTo>
                  <a:lnTo>
                    <a:pt x="0" y="149732"/>
                  </a:lnTo>
                  <a:lnTo>
                    <a:pt x="1108709" y="149732"/>
                  </a:lnTo>
                  <a:lnTo>
                    <a:pt x="1108709" y="199643"/>
                  </a:lnTo>
                  <a:lnTo>
                    <a:pt x="1208531" y="99821"/>
                  </a:lnTo>
                  <a:lnTo>
                    <a:pt x="110870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541770" y="2254758"/>
              <a:ext cx="1209040" cy="200025"/>
            </a:xfrm>
            <a:custGeom>
              <a:avLst/>
              <a:gdLst/>
              <a:ahLst/>
              <a:cxnLst/>
              <a:rect l="l" t="t" r="r" b="b"/>
              <a:pathLst>
                <a:path w="1209040" h="200025">
                  <a:moveTo>
                    <a:pt x="0" y="49911"/>
                  </a:moveTo>
                  <a:lnTo>
                    <a:pt x="1108709" y="49911"/>
                  </a:lnTo>
                  <a:lnTo>
                    <a:pt x="1108709" y="0"/>
                  </a:lnTo>
                  <a:lnTo>
                    <a:pt x="1208531" y="99821"/>
                  </a:lnTo>
                  <a:lnTo>
                    <a:pt x="1108709" y="199643"/>
                  </a:lnTo>
                  <a:lnTo>
                    <a:pt x="1108709" y="149732"/>
                  </a:lnTo>
                  <a:lnTo>
                    <a:pt x="0" y="149732"/>
                  </a:lnTo>
                  <a:lnTo>
                    <a:pt x="0" y="49911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911463" y="3491484"/>
            <a:ext cx="4089400" cy="3271520"/>
            <a:chOff x="5911463" y="3491484"/>
            <a:chExt cx="4089400" cy="3271520"/>
          </a:xfrm>
        </p:grpSpPr>
        <p:sp>
          <p:nvSpPr>
            <p:cNvPr id="36" name="object 36"/>
            <p:cNvSpPr/>
            <p:nvPr/>
          </p:nvSpPr>
          <p:spPr>
            <a:xfrm>
              <a:off x="5911463" y="3875531"/>
              <a:ext cx="3840097" cy="28873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9432798" y="4065270"/>
              <a:ext cx="287020" cy="2432685"/>
            </a:xfrm>
            <a:custGeom>
              <a:avLst/>
              <a:gdLst/>
              <a:ahLst/>
              <a:cxnLst/>
              <a:rect l="l" t="t" r="r" b="b"/>
              <a:pathLst>
                <a:path w="287020" h="2432685">
                  <a:moveTo>
                    <a:pt x="0" y="2432304"/>
                  </a:moveTo>
                  <a:lnTo>
                    <a:pt x="286511" y="2432304"/>
                  </a:lnTo>
                  <a:lnTo>
                    <a:pt x="286511" y="0"/>
                  </a:lnTo>
                  <a:lnTo>
                    <a:pt x="0" y="0"/>
                  </a:lnTo>
                  <a:lnTo>
                    <a:pt x="0" y="2432304"/>
                  </a:lnTo>
                  <a:close/>
                </a:path>
              </a:pathLst>
            </a:custGeom>
            <a:ln w="25907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274175" y="3491484"/>
              <a:ext cx="726440" cy="2118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9254363" y="3704844"/>
              <a:ext cx="734999" cy="211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244590" y="5307330"/>
              <a:ext cx="1659889" cy="1210945"/>
            </a:xfrm>
            <a:custGeom>
              <a:avLst/>
              <a:gdLst/>
              <a:ahLst/>
              <a:cxnLst/>
              <a:rect l="l" t="t" r="r" b="b"/>
              <a:pathLst>
                <a:path w="1659890" h="1210945">
                  <a:moveTo>
                    <a:pt x="0" y="0"/>
                  </a:moveTo>
                  <a:lnTo>
                    <a:pt x="1659001" y="0"/>
                  </a:lnTo>
                </a:path>
                <a:path w="1659890" h="1210945">
                  <a:moveTo>
                    <a:pt x="1659636" y="1210487"/>
                  </a:moveTo>
                  <a:lnTo>
                    <a:pt x="1659636" y="0"/>
                  </a:lnTo>
                </a:path>
              </a:pathLst>
            </a:custGeom>
            <a:ln w="38100">
              <a:solidFill>
                <a:srgbClr val="23285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7807452" y="5209032"/>
              <a:ext cx="179831" cy="1935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030464" y="5269992"/>
              <a:ext cx="1375410" cy="598170"/>
            </a:xfrm>
            <a:custGeom>
              <a:avLst/>
              <a:gdLst/>
              <a:ahLst/>
              <a:cxnLst/>
              <a:rect l="l" t="t" r="r" b="b"/>
              <a:pathLst>
                <a:path w="1375409" h="598170">
                  <a:moveTo>
                    <a:pt x="1263268" y="483387"/>
                  </a:moveTo>
                  <a:lnTo>
                    <a:pt x="1261672" y="521176"/>
                  </a:lnTo>
                  <a:lnTo>
                    <a:pt x="1281049" y="522274"/>
                  </a:lnTo>
                  <a:lnTo>
                    <a:pt x="1278889" y="560311"/>
                  </a:lnTo>
                  <a:lnTo>
                    <a:pt x="1260018" y="560311"/>
                  </a:lnTo>
                  <a:lnTo>
                    <a:pt x="1258442" y="597585"/>
                  </a:lnTo>
                  <a:lnTo>
                    <a:pt x="1341556" y="560311"/>
                  </a:lnTo>
                  <a:lnTo>
                    <a:pt x="1278889" y="560311"/>
                  </a:lnTo>
                  <a:lnTo>
                    <a:pt x="1260064" y="559225"/>
                  </a:lnTo>
                  <a:lnTo>
                    <a:pt x="1343978" y="559225"/>
                  </a:lnTo>
                  <a:lnTo>
                    <a:pt x="1375028" y="545299"/>
                  </a:lnTo>
                  <a:lnTo>
                    <a:pt x="1263268" y="483387"/>
                  </a:lnTo>
                  <a:close/>
                </a:path>
                <a:path w="1375409" h="598170">
                  <a:moveTo>
                    <a:pt x="1261672" y="521176"/>
                  </a:moveTo>
                  <a:lnTo>
                    <a:pt x="1260064" y="559225"/>
                  </a:lnTo>
                  <a:lnTo>
                    <a:pt x="1278889" y="560311"/>
                  </a:lnTo>
                  <a:lnTo>
                    <a:pt x="1281049" y="522274"/>
                  </a:lnTo>
                  <a:lnTo>
                    <a:pt x="1261672" y="521176"/>
                  </a:lnTo>
                  <a:close/>
                </a:path>
                <a:path w="1375409" h="598170">
                  <a:moveTo>
                    <a:pt x="667731" y="272518"/>
                  </a:moveTo>
                  <a:lnTo>
                    <a:pt x="669670" y="296037"/>
                  </a:lnTo>
                  <a:lnTo>
                    <a:pt x="669670" y="296926"/>
                  </a:lnTo>
                  <a:lnTo>
                    <a:pt x="669925" y="297942"/>
                  </a:lnTo>
                  <a:lnTo>
                    <a:pt x="670051" y="298958"/>
                  </a:lnTo>
                  <a:lnTo>
                    <a:pt x="673100" y="311277"/>
                  </a:lnTo>
                  <a:lnTo>
                    <a:pt x="673226" y="312166"/>
                  </a:lnTo>
                  <a:lnTo>
                    <a:pt x="673480" y="313055"/>
                  </a:lnTo>
                  <a:lnTo>
                    <a:pt x="673861" y="313944"/>
                  </a:lnTo>
                  <a:lnTo>
                    <a:pt x="678687" y="326136"/>
                  </a:lnTo>
                  <a:lnTo>
                    <a:pt x="707135" y="367639"/>
                  </a:lnTo>
                  <a:lnTo>
                    <a:pt x="749934" y="405333"/>
                  </a:lnTo>
                  <a:lnTo>
                    <a:pt x="785621" y="428726"/>
                  </a:lnTo>
                  <a:lnTo>
                    <a:pt x="826134" y="450634"/>
                  </a:lnTo>
                  <a:lnTo>
                    <a:pt x="871219" y="471144"/>
                  </a:lnTo>
                  <a:lnTo>
                    <a:pt x="920622" y="490042"/>
                  </a:lnTo>
                  <a:lnTo>
                    <a:pt x="973581" y="507212"/>
                  </a:lnTo>
                  <a:lnTo>
                    <a:pt x="1029969" y="522414"/>
                  </a:lnTo>
                  <a:lnTo>
                    <a:pt x="1088770" y="535647"/>
                  </a:lnTo>
                  <a:lnTo>
                    <a:pt x="1149984" y="546569"/>
                  </a:lnTo>
                  <a:lnTo>
                    <a:pt x="1212850" y="555066"/>
                  </a:lnTo>
                  <a:lnTo>
                    <a:pt x="1260064" y="559225"/>
                  </a:lnTo>
                  <a:lnTo>
                    <a:pt x="1261672" y="521176"/>
                  </a:lnTo>
                  <a:lnTo>
                    <a:pt x="1248790" y="520446"/>
                  </a:lnTo>
                  <a:lnTo>
                    <a:pt x="1217676" y="517258"/>
                  </a:lnTo>
                  <a:lnTo>
                    <a:pt x="1156207" y="508990"/>
                  </a:lnTo>
                  <a:lnTo>
                    <a:pt x="1096771" y="498386"/>
                  </a:lnTo>
                  <a:lnTo>
                    <a:pt x="1039367" y="485521"/>
                  </a:lnTo>
                  <a:lnTo>
                    <a:pt x="984884" y="470814"/>
                  </a:lnTo>
                  <a:lnTo>
                    <a:pt x="933703" y="454266"/>
                  </a:lnTo>
                  <a:lnTo>
                    <a:pt x="886459" y="436206"/>
                  </a:lnTo>
                  <a:lnTo>
                    <a:pt x="843533" y="416712"/>
                  </a:lnTo>
                  <a:lnTo>
                    <a:pt x="805560" y="396328"/>
                  </a:lnTo>
                  <a:lnTo>
                    <a:pt x="773176" y="375145"/>
                  </a:lnTo>
                  <a:lnTo>
                    <a:pt x="736218" y="343115"/>
                  </a:lnTo>
                  <a:lnTo>
                    <a:pt x="714120" y="312039"/>
                  </a:lnTo>
                  <a:lnTo>
                    <a:pt x="710350" y="302514"/>
                  </a:lnTo>
                  <a:lnTo>
                    <a:pt x="710056" y="302514"/>
                  </a:lnTo>
                  <a:lnTo>
                    <a:pt x="709294" y="299847"/>
                  </a:lnTo>
                  <a:lnTo>
                    <a:pt x="709431" y="299847"/>
                  </a:lnTo>
                  <a:lnTo>
                    <a:pt x="707821" y="292989"/>
                  </a:lnTo>
                  <a:lnTo>
                    <a:pt x="707643" y="292989"/>
                  </a:lnTo>
                  <a:lnTo>
                    <a:pt x="707135" y="290068"/>
                  </a:lnTo>
                  <a:lnTo>
                    <a:pt x="707404" y="290068"/>
                  </a:lnTo>
                  <a:lnTo>
                    <a:pt x="706112" y="274320"/>
                  </a:lnTo>
                  <a:lnTo>
                    <a:pt x="668146" y="274320"/>
                  </a:lnTo>
                  <a:lnTo>
                    <a:pt x="667731" y="272518"/>
                  </a:lnTo>
                  <a:close/>
                </a:path>
                <a:path w="1375409" h="598170">
                  <a:moveTo>
                    <a:pt x="709294" y="299847"/>
                  </a:moveTo>
                  <a:lnTo>
                    <a:pt x="710056" y="302514"/>
                  </a:lnTo>
                  <a:lnTo>
                    <a:pt x="709629" y="300691"/>
                  </a:lnTo>
                  <a:lnTo>
                    <a:pt x="709294" y="299847"/>
                  </a:lnTo>
                  <a:close/>
                </a:path>
                <a:path w="1375409" h="598170">
                  <a:moveTo>
                    <a:pt x="709629" y="300691"/>
                  </a:moveTo>
                  <a:lnTo>
                    <a:pt x="710056" y="302514"/>
                  </a:lnTo>
                  <a:lnTo>
                    <a:pt x="710350" y="302514"/>
                  </a:lnTo>
                  <a:lnTo>
                    <a:pt x="709629" y="300691"/>
                  </a:lnTo>
                  <a:close/>
                </a:path>
                <a:path w="1375409" h="598170">
                  <a:moveTo>
                    <a:pt x="709431" y="299847"/>
                  </a:moveTo>
                  <a:lnTo>
                    <a:pt x="709294" y="299847"/>
                  </a:lnTo>
                  <a:lnTo>
                    <a:pt x="709629" y="300691"/>
                  </a:lnTo>
                  <a:lnTo>
                    <a:pt x="709431" y="299847"/>
                  </a:lnTo>
                  <a:close/>
                </a:path>
                <a:path w="1375409" h="598170">
                  <a:moveTo>
                    <a:pt x="707135" y="290068"/>
                  </a:moveTo>
                  <a:lnTo>
                    <a:pt x="707643" y="292989"/>
                  </a:lnTo>
                  <a:lnTo>
                    <a:pt x="707548" y="291825"/>
                  </a:lnTo>
                  <a:lnTo>
                    <a:pt x="707135" y="290068"/>
                  </a:lnTo>
                  <a:close/>
                </a:path>
                <a:path w="1375409" h="598170">
                  <a:moveTo>
                    <a:pt x="707548" y="291825"/>
                  </a:moveTo>
                  <a:lnTo>
                    <a:pt x="707643" y="292989"/>
                  </a:lnTo>
                  <a:lnTo>
                    <a:pt x="707821" y="292989"/>
                  </a:lnTo>
                  <a:lnTo>
                    <a:pt x="707548" y="291825"/>
                  </a:lnTo>
                  <a:close/>
                </a:path>
                <a:path w="1375409" h="598170">
                  <a:moveTo>
                    <a:pt x="707404" y="290068"/>
                  </a:moveTo>
                  <a:lnTo>
                    <a:pt x="707135" y="290068"/>
                  </a:lnTo>
                  <a:lnTo>
                    <a:pt x="707548" y="291825"/>
                  </a:lnTo>
                  <a:lnTo>
                    <a:pt x="707404" y="290068"/>
                  </a:lnTo>
                  <a:close/>
                </a:path>
                <a:path w="1375409" h="598170">
                  <a:moveTo>
                    <a:pt x="667638" y="271399"/>
                  </a:moveTo>
                  <a:lnTo>
                    <a:pt x="667731" y="272518"/>
                  </a:lnTo>
                  <a:lnTo>
                    <a:pt x="668146" y="274320"/>
                  </a:lnTo>
                  <a:lnTo>
                    <a:pt x="667638" y="271399"/>
                  </a:lnTo>
                  <a:close/>
                </a:path>
                <a:path w="1375409" h="598170">
                  <a:moveTo>
                    <a:pt x="705872" y="271399"/>
                  </a:moveTo>
                  <a:lnTo>
                    <a:pt x="667638" y="271399"/>
                  </a:lnTo>
                  <a:lnTo>
                    <a:pt x="668146" y="274320"/>
                  </a:lnTo>
                  <a:lnTo>
                    <a:pt x="706112" y="274320"/>
                  </a:lnTo>
                  <a:lnTo>
                    <a:pt x="705872" y="271399"/>
                  </a:lnTo>
                  <a:close/>
                </a:path>
                <a:path w="1375409" h="598170">
                  <a:moveTo>
                    <a:pt x="507" y="0"/>
                  </a:moveTo>
                  <a:lnTo>
                    <a:pt x="0" y="38100"/>
                  </a:lnTo>
                  <a:lnTo>
                    <a:pt x="32257" y="38481"/>
                  </a:lnTo>
                  <a:lnTo>
                    <a:pt x="64007" y="39624"/>
                  </a:lnTo>
                  <a:lnTo>
                    <a:pt x="126872" y="43942"/>
                  </a:lnTo>
                  <a:lnTo>
                    <a:pt x="188975" y="51054"/>
                  </a:lnTo>
                  <a:lnTo>
                    <a:pt x="249427" y="60452"/>
                  </a:lnTo>
                  <a:lnTo>
                    <a:pt x="307975" y="72263"/>
                  </a:lnTo>
                  <a:lnTo>
                    <a:pt x="363981" y="86106"/>
                  </a:lnTo>
                  <a:lnTo>
                    <a:pt x="416940" y="101854"/>
                  </a:lnTo>
                  <a:lnTo>
                    <a:pt x="466343" y="119253"/>
                  </a:lnTo>
                  <a:lnTo>
                    <a:pt x="511428" y="138049"/>
                  </a:lnTo>
                  <a:lnTo>
                    <a:pt x="552068" y="158115"/>
                  </a:lnTo>
                  <a:lnTo>
                    <a:pt x="587501" y="179070"/>
                  </a:lnTo>
                  <a:lnTo>
                    <a:pt x="629411" y="211582"/>
                  </a:lnTo>
                  <a:lnTo>
                    <a:pt x="656589" y="244094"/>
                  </a:lnTo>
                  <a:lnTo>
                    <a:pt x="667731" y="272518"/>
                  </a:lnTo>
                  <a:lnTo>
                    <a:pt x="667638" y="271399"/>
                  </a:lnTo>
                  <a:lnTo>
                    <a:pt x="705872" y="271399"/>
                  </a:lnTo>
                  <a:lnTo>
                    <a:pt x="705611" y="268224"/>
                  </a:lnTo>
                  <a:lnTo>
                    <a:pt x="705357" y="266319"/>
                  </a:lnTo>
                  <a:lnTo>
                    <a:pt x="705103" y="265430"/>
                  </a:lnTo>
                  <a:lnTo>
                    <a:pt x="701420" y="250698"/>
                  </a:lnTo>
                  <a:lnTo>
                    <a:pt x="678306" y="208788"/>
                  </a:lnTo>
                  <a:lnTo>
                    <a:pt x="640333" y="170561"/>
                  </a:lnTo>
                  <a:lnTo>
                    <a:pt x="607440" y="146685"/>
                  </a:lnTo>
                  <a:lnTo>
                    <a:pt x="569594" y="124206"/>
                  </a:lnTo>
                  <a:lnTo>
                    <a:pt x="526668" y="103124"/>
                  </a:lnTo>
                  <a:lnTo>
                    <a:pt x="479425" y="83439"/>
                  </a:lnTo>
                  <a:lnTo>
                    <a:pt x="428243" y="65405"/>
                  </a:lnTo>
                  <a:lnTo>
                    <a:pt x="373506" y="49149"/>
                  </a:lnTo>
                  <a:lnTo>
                    <a:pt x="315975" y="35052"/>
                  </a:lnTo>
                  <a:lnTo>
                    <a:pt x="255904" y="22987"/>
                  </a:lnTo>
                  <a:lnTo>
                    <a:pt x="193675" y="13208"/>
                  </a:lnTo>
                  <a:lnTo>
                    <a:pt x="130047" y="5969"/>
                  </a:lnTo>
                  <a:lnTo>
                    <a:pt x="65277" y="1524"/>
                  </a:lnTo>
                  <a:lnTo>
                    <a:pt x="32638" y="38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23285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4686302" y="-1907"/>
            <a:ext cx="75701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low-level controller seeks to generate the desired acceleration from the high level controller by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increasing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or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decreasing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torque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produced by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engine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desired acceleration is translated to a torque demand, and the torque demand is then converted to a throttle angle command.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steady-state engine map: generated in testing the engine at di</a:t>
            </a:r>
            <a:r>
              <a:rPr lang="en-US" altLang="ja-JP" sz="1600" dirty="0">
                <a:solidFill>
                  <a:srgbClr val="000000"/>
                </a:solidFill>
                <a:latin typeface="XHKJOV+HelveticaNeue"/>
              </a:rPr>
              <a:t>ff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erent operating points- In these standard maps,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desired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engine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torque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current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engine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RPM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define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required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throttle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position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and can be interpolated if needed. - This approach is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data-driven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approximation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but it works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quite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well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in practice. </a:t>
            </a:r>
            <a:endParaRPr lang="ja-JP" altLang="en-US" sz="1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32085" y="5402579"/>
            <a:ext cx="2760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C1M4 p42</a:t>
            </a:r>
            <a:r>
              <a:rPr lang="ja-JP" altLang="en-US" dirty="0" smtClean="0"/>
              <a:t>の</a:t>
            </a:r>
            <a:r>
              <a:rPr lang="en-US" altLang="ja-JP" dirty="0" smtClean="0"/>
              <a:t>Longitudinal acceleration</a:t>
            </a:r>
            <a:r>
              <a:rPr lang="ja-JP" altLang="en-US" dirty="0" smtClean="0"/>
              <a:t>式＋</a:t>
            </a:r>
            <a:r>
              <a:rPr lang="en-US" altLang="ja-JP" dirty="0" smtClean="0"/>
              <a:t>p44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Engine dynamic model</a:t>
            </a:r>
            <a:r>
              <a:rPr lang="ja-JP" altLang="en-US" dirty="0" smtClean="0"/>
              <a:t>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0" y="3138813"/>
                <a:ext cx="192112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>
                            <a:solidFill>
                              <a:srgbClr val="001F5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altLang="ja-JP" sz="1600" i="1" dirty="0">
                            <a:solidFill>
                              <a:srgbClr val="001F5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sz="1600" i="1" dirty="0">
                            <a:solidFill>
                              <a:srgbClr val="001F5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𝐿𝑜𝑎𝑑</m:t>
                        </m:r>
                      </m:sub>
                    </m:sSub>
                  </m:oMath>
                </a14:m>
                <a:r>
                  <a:rPr kumimoji="1" lang="ja-JP" altLang="en-US" sz="1600" dirty="0" smtClean="0"/>
                  <a:t>の計算について、</a:t>
                </a:r>
                <a:r>
                  <a:rPr kumimoji="1" lang="en-US" altLang="ja-JP" sz="1600" dirty="0" smtClean="0"/>
                  <a:t>C1M4 p41, 42</a:t>
                </a:r>
                <a:r>
                  <a:rPr kumimoji="1" lang="ja-JP" altLang="en-US" sz="1600" dirty="0" smtClean="0"/>
                  <a:t>を参考。空気抵抗や転がり抵抗の計算に自車速が必要。勾配抵抗の計算に道路勾配が必要。（定数は略）。センサーから貰えるでしょう。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38813"/>
                <a:ext cx="1921127" cy="2554545"/>
              </a:xfrm>
              <a:prstGeom prst="rect">
                <a:avLst/>
              </a:prstGeom>
              <a:blipFill>
                <a:blip r:embed="rId12"/>
                <a:stretch>
                  <a:fillRect l="-1587" t="-955" b="-1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0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3573" y="1533905"/>
            <a:ext cx="3221990" cy="1419225"/>
          </a:xfrm>
          <a:custGeom>
            <a:avLst/>
            <a:gdLst/>
            <a:ahLst/>
            <a:cxnLst/>
            <a:rect l="l" t="t" r="r" b="b"/>
            <a:pathLst>
              <a:path w="3221990" h="1419225">
                <a:moveTo>
                  <a:pt x="0" y="1418844"/>
                </a:moveTo>
                <a:lnTo>
                  <a:pt x="3221735" y="1418844"/>
                </a:lnTo>
                <a:lnTo>
                  <a:pt x="3221735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ln w="25907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587" y="591058"/>
            <a:ext cx="3914521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72811" y="1729531"/>
            <a:ext cx="3222625" cy="882650"/>
            <a:chOff x="4972811" y="1729531"/>
            <a:chExt cx="3222625" cy="882650"/>
          </a:xfrm>
        </p:grpSpPr>
        <p:sp>
          <p:nvSpPr>
            <p:cNvPr id="5" name="object 5"/>
            <p:cNvSpPr/>
            <p:nvPr/>
          </p:nvSpPr>
          <p:spPr>
            <a:xfrm>
              <a:off x="5147346" y="1729531"/>
              <a:ext cx="2562543" cy="846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972811" y="2583179"/>
              <a:ext cx="3222625" cy="0"/>
            </a:xfrm>
            <a:custGeom>
              <a:avLst/>
              <a:gdLst/>
              <a:ahLst/>
              <a:cxnLst/>
              <a:rect l="l" t="t" r="r" b="b"/>
              <a:pathLst>
                <a:path w="3222625">
                  <a:moveTo>
                    <a:pt x="0" y="0"/>
                  </a:moveTo>
                  <a:lnTo>
                    <a:pt x="3222116" y="0"/>
                  </a:lnTo>
                </a:path>
              </a:pathLst>
            </a:custGeom>
            <a:ln w="579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313432" y="1520952"/>
            <a:ext cx="1765300" cy="1445260"/>
            <a:chOff x="2313432" y="1520952"/>
            <a:chExt cx="1765300" cy="1445260"/>
          </a:xfrm>
        </p:grpSpPr>
        <p:sp>
          <p:nvSpPr>
            <p:cNvPr id="8" name="object 8"/>
            <p:cNvSpPr/>
            <p:nvPr/>
          </p:nvSpPr>
          <p:spPr>
            <a:xfrm>
              <a:off x="2326386" y="1533906"/>
              <a:ext cx="1739264" cy="1419225"/>
            </a:xfrm>
            <a:custGeom>
              <a:avLst/>
              <a:gdLst/>
              <a:ahLst/>
              <a:cxnLst/>
              <a:rect l="l" t="t" r="r" b="b"/>
              <a:pathLst>
                <a:path w="1739264" h="1419225">
                  <a:moveTo>
                    <a:pt x="1738884" y="0"/>
                  </a:moveTo>
                  <a:lnTo>
                    <a:pt x="0" y="0"/>
                  </a:lnTo>
                  <a:lnTo>
                    <a:pt x="0" y="1418844"/>
                  </a:lnTo>
                  <a:lnTo>
                    <a:pt x="1738884" y="1418844"/>
                  </a:lnTo>
                  <a:lnTo>
                    <a:pt x="1738884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26386" y="1533906"/>
              <a:ext cx="1739264" cy="1419225"/>
            </a:xfrm>
            <a:custGeom>
              <a:avLst/>
              <a:gdLst/>
              <a:ahLst/>
              <a:cxnLst/>
              <a:rect l="l" t="t" r="r" b="b"/>
              <a:pathLst>
                <a:path w="1739264" h="1419225">
                  <a:moveTo>
                    <a:pt x="0" y="1418844"/>
                  </a:moveTo>
                  <a:lnTo>
                    <a:pt x="1738884" y="1418844"/>
                  </a:lnTo>
                  <a:lnTo>
                    <a:pt x="1738884" y="0"/>
                  </a:lnTo>
                  <a:lnTo>
                    <a:pt x="0" y="0"/>
                  </a:lnTo>
                  <a:lnTo>
                    <a:pt x="0" y="1418844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74036" y="1759661"/>
              <a:ext cx="1330833" cy="239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793492" y="2003806"/>
              <a:ext cx="903541" cy="239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753868" y="2247646"/>
              <a:ext cx="980440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720340" y="2491486"/>
              <a:ext cx="1054950" cy="239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/>
          <p:nvPr/>
        </p:nvSpPr>
        <p:spPr>
          <a:xfrm>
            <a:off x="604266" y="2180844"/>
            <a:ext cx="846455" cy="114300"/>
          </a:xfrm>
          <a:custGeom>
            <a:avLst/>
            <a:gdLst/>
            <a:ahLst/>
            <a:cxnLst/>
            <a:rect l="l" t="t" r="r" b="b"/>
            <a:pathLst>
              <a:path w="846455" h="114300">
                <a:moveTo>
                  <a:pt x="732028" y="0"/>
                </a:moveTo>
                <a:lnTo>
                  <a:pt x="732028" y="114300"/>
                </a:lnTo>
                <a:lnTo>
                  <a:pt x="808228" y="76200"/>
                </a:lnTo>
                <a:lnTo>
                  <a:pt x="751078" y="76200"/>
                </a:lnTo>
                <a:lnTo>
                  <a:pt x="751078" y="38100"/>
                </a:lnTo>
                <a:lnTo>
                  <a:pt x="808228" y="38100"/>
                </a:lnTo>
                <a:lnTo>
                  <a:pt x="732028" y="0"/>
                </a:lnTo>
                <a:close/>
              </a:path>
              <a:path w="846455" h="114300">
                <a:moveTo>
                  <a:pt x="73202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32028" y="76200"/>
                </a:lnTo>
                <a:lnTo>
                  <a:pt x="732028" y="38100"/>
                </a:lnTo>
                <a:close/>
              </a:path>
              <a:path w="846455" h="114300">
                <a:moveTo>
                  <a:pt x="808228" y="38100"/>
                </a:moveTo>
                <a:lnTo>
                  <a:pt x="751078" y="38100"/>
                </a:lnTo>
                <a:lnTo>
                  <a:pt x="751078" y="76200"/>
                </a:lnTo>
                <a:lnTo>
                  <a:pt x="808228" y="76200"/>
                </a:lnTo>
                <a:lnTo>
                  <a:pt x="846328" y="57150"/>
                </a:lnTo>
                <a:lnTo>
                  <a:pt x="808228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1226" y="1799285"/>
            <a:ext cx="1762760" cy="666750"/>
            <a:chOff x="211226" y="1799285"/>
            <a:chExt cx="1762760" cy="666750"/>
          </a:xfrm>
        </p:grpSpPr>
        <p:sp>
          <p:nvSpPr>
            <p:cNvPr id="16" name="object 16"/>
            <p:cNvSpPr/>
            <p:nvPr/>
          </p:nvSpPr>
          <p:spPr>
            <a:xfrm>
              <a:off x="211226" y="1799285"/>
              <a:ext cx="1300099" cy="1801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56946" y="1982723"/>
              <a:ext cx="628650" cy="179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28751" y="1979675"/>
              <a:ext cx="547624" cy="1844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450085" y="2021585"/>
              <a:ext cx="510540" cy="431800"/>
            </a:xfrm>
            <a:custGeom>
              <a:avLst/>
              <a:gdLst/>
              <a:ahLst/>
              <a:cxnLst/>
              <a:rect l="l" t="t" r="r" b="b"/>
              <a:pathLst>
                <a:path w="510539" h="431800">
                  <a:moveTo>
                    <a:pt x="74802" y="63118"/>
                  </a:moveTo>
                  <a:lnTo>
                    <a:pt x="435737" y="368173"/>
                  </a:lnTo>
                </a:path>
                <a:path w="510539" h="431800">
                  <a:moveTo>
                    <a:pt x="435737" y="63118"/>
                  </a:moveTo>
                  <a:lnTo>
                    <a:pt x="74802" y="368173"/>
                  </a:lnTo>
                </a:path>
                <a:path w="510539" h="431800">
                  <a:moveTo>
                    <a:pt x="0" y="215646"/>
                  </a:moveTo>
                  <a:lnTo>
                    <a:pt x="5186" y="172177"/>
                  </a:lnTo>
                  <a:lnTo>
                    <a:pt x="20062" y="131695"/>
                  </a:lnTo>
                  <a:lnTo>
                    <a:pt x="43599" y="95063"/>
                  </a:lnTo>
                  <a:lnTo>
                    <a:pt x="74771" y="63150"/>
                  </a:lnTo>
                  <a:lnTo>
                    <a:pt x="112551" y="36821"/>
                  </a:lnTo>
                  <a:lnTo>
                    <a:pt x="155912" y="16942"/>
                  </a:lnTo>
                  <a:lnTo>
                    <a:pt x="203827" y="4380"/>
                  </a:lnTo>
                  <a:lnTo>
                    <a:pt x="255269" y="0"/>
                  </a:lnTo>
                  <a:lnTo>
                    <a:pt x="306712" y="4380"/>
                  </a:lnTo>
                  <a:lnTo>
                    <a:pt x="354627" y="16942"/>
                  </a:lnTo>
                  <a:lnTo>
                    <a:pt x="397988" y="36821"/>
                  </a:lnTo>
                  <a:lnTo>
                    <a:pt x="435768" y="63150"/>
                  </a:lnTo>
                  <a:lnTo>
                    <a:pt x="466940" y="95063"/>
                  </a:lnTo>
                  <a:lnTo>
                    <a:pt x="490477" y="131695"/>
                  </a:lnTo>
                  <a:lnTo>
                    <a:pt x="505353" y="172177"/>
                  </a:lnTo>
                  <a:lnTo>
                    <a:pt x="510539" y="215646"/>
                  </a:lnTo>
                  <a:lnTo>
                    <a:pt x="505353" y="259114"/>
                  </a:lnTo>
                  <a:lnTo>
                    <a:pt x="490477" y="299596"/>
                  </a:lnTo>
                  <a:lnTo>
                    <a:pt x="466940" y="336228"/>
                  </a:lnTo>
                  <a:lnTo>
                    <a:pt x="435768" y="368141"/>
                  </a:lnTo>
                  <a:lnTo>
                    <a:pt x="397988" y="394470"/>
                  </a:lnTo>
                  <a:lnTo>
                    <a:pt x="354627" y="414349"/>
                  </a:lnTo>
                  <a:lnTo>
                    <a:pt x="306712" y="426911"/>
                  </a:lnTo>
                  <a:lnTo>
                    <a:pt x="255269" y="431291"/>
                  </a:lnTo>
                  <a:lnTo>
                    <a:pt x="203827" y="426911"/>
                  </a:lnTo>
                  <a:lnTo>
                    <a:pt x="155912" y="414349"/>
                  </a:lnTo>
                  <a:lnTo>
                    <a:pt x="112551" y="394470"/>
                  </a:lnTo>
                  <a:lnTo>
                    <a:pt x="74771" y="368141"/>
                  </a:lnTo>
                  <a:lnTo>
                    <a:pt x="43599" y="336228"/>
                  </a:lnTo>
                  <a:lnTo>
                    <a:pt x="20062" y="299596"/>
                  </a:lnTo>
                  <a:lnTo>
                    <a:pt x="5186" y="259114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72819" y="2120264"/>
            <a:ext cx="323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1" sz="140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2100" b="0" i="0" u="none" strike="noStrike" kern="1200" cap="none" spc="0" normalizeH="0" baseline="-3968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endParaRPr kumimoji="1" sz="2100" b="0" i="0" u="none" strike="noStrike" kern="1200" cap="none" spc="0" normalizeH="0" baseline="-3968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65270" y="2185416"/>
            <a:ext cx="908685" cy="114300"/>
          </a:xfrm>
          <a:custGeom>
            <a:avLst/>
            <a:gdLst/>
            <a:ahLst/>
            <a:cxnLst/>
            <a:rect l="l" t="t" r="r" b="b"/>
            <a:pathLst>
              <a:path w="908685" h="114300">
                <a:moveTo>
                  <a:pt x="794003" y="0"/>
                </a:moveTo>
                <a:lnTo>
                  <a:pt x="794003" y="114300"/>
                </a:lnTo>
                <a:lnTo>
                  <a:pt x="870203" y="76200"/>
                </a:lnTo>
                <a:lnTo>
                  <a:pt x="813053" y="76200"/>
                </a:lnTo>
                <a:lnTo>
                  <a:pt x="813053" y="38100"/>
                </a:lnTo>
                <a:lnTo>
                  <a:pt x="870203" y="38100"/>
                </a:lnTo>
                <a:lnTo>
                  <a:pt x="794003" y="0"/>
                </a:lnTo>
                <a:close/>
              </a:path>
              <a:path w="908685" h="114300">
                <a:moveTo>
                  <a:pt x="79400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94003" y="76200"/>
                </a:lnTo>
                <a:lnTo>
                  <a:pt x="794003" y="38100"/>
                </a:lnTo>
                <a:close/>
              </a:path>
              <a:path w="908685" h="114300">
                <a:moveTo>
                  <a:pt x="870203" y="38100"/>
                </a:moveTo>
                <a:lnTo>
                  <a:pt x="813053" y="38100"/>
                </a:lnTo>
                <a:lnTo>
                  <a:pt x="813053" y="76200"/>
                </a:lnTo>
                <a:lnTo>
                  <a:pt x="870203" y="76200"/>
                </a:lnTo>
                <a:lnTo>
                  <a:pt x="908303" y="57150"/>
                </a:lnTo>
                <a:lnTo>
                  <a:pt x="870203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50492" y="1757807"/>
            <a:ext cx="7980045" cy="1805939"/>
            <a:chOff x="1650492" y="1757807"/>
            <a:chExt cx="7980045" cy="1805939"/>
          </a:xfrm>
        </p:grpSpPr>
        <p:sp>
          <p:nvSpPr>
            <p:cNvPr id="23" name="object 23"/>
            <p:cNvSpPr/>
            <p:nvPr/>
          </p:nvSpPr>
          <p:spPr>
            <a:xfrm>
              <a:off x="1995678" y="2181351"/>
              <a:ext cx="7532370" cy="118745"/>
            </a:xfrm>
            <a:custGeom>
              <a:avLst/>
              <a:gdLst/>
              <a:ahLst/>
              <a:cxnLst/>
              <a:rect l="l" t="t" r="r" b="b"/>
              <a:pathLst>
                <a:path w="7532370" h="118744">
                  <a:moveTo>
                    <a:pt x="330708" y="61214"/>
                  </a:moveTo>
                  <a:lnTo>
                    <a:pt x="292608" y="42164"/>
                  </a:lnTo>
                  <a:lnTo>
                    <a:pt x="216408" y="4064"/>
                  </a:lnTo>
                  <a:lnTo>
                    <a:pt x="216408" y="42164"/>
                  </a:lnTo>
                  <a:lnTo>
                    <a:pt x="0" y="42164"/>
                  </a:lnTo>
                  <a:lnTo>
                    <a:pt x="0" y="80264"/>
                  </a:lnTo>
                  <a:lnTo>
                    <a:pt x="216408" y="80264"/>
                  </a:lnTo>
                  <a:lnTo>
                    <a:pt x="216408" y="118364"/>
                  </a:lnTo>
                  <a:lnTo>
                    <a:pt x="292608" y="80264"/>
                  </a:lnTo>
                  <a:lnTo>
                    <a:pt x="330708" y="61214"/>
                  </a:lnTo>
                  <a:close/>
                </a:path>
                <a:path w="7532370" h="118744">
                  <a:moveTo>
                    <a:pt x="7531989" y="56642"/>
                  </a:moveTo>
                  <a:lnTo>
                    <a:pt x="7494232" y="37973"/>
                  </a:lnTo>
                  <a:lnTo>
                    <a:pt x="7417435" y="0"/>
                  </a:lnTo>
                  <a:lnTo>
                    <a:pt x="7417600" y="38061"/>
                  </a:lnTo>
                  <a:lnTo>
                    <a:pt x="6199505" y="43561"/>
                  </a:lnTo>
                  <a:lnTo>
                    <a:pt x="6199759" y="81661"/>
                  </a:lnTo>
                  <a:lnTo>
                    <a:pt x="7417765" y="76161"/>
                  </a:lnTo>
                  <a:lnTo>
                    <a:pt x="7417943" y="114300"/>
                  </a:lnTo>
                  <a:lnTo>
                    <a:pt x="7531989" y="56642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706118" y="2247138"/>
              <a:ext cx="7117080" cy="1297940"/>
            </a:xfrm>
            <a:custGeom>
              <a:avLst/>
              <a:gdLst/>
              <a:ahLst/>
              <a:cxnLst/>
              <a:rect l="l" t="t" r="r" b="b"/>
              <a:pathLst>
                <a:path w="7117080" h="1297939">
                  <a:moveTo>
                    <a:pt x="7107935" y="0"/>
                  </a:moveTo>
                  <a:lnTo>
                    <a:pt x="7116699" y="1297559"/>
                  </a:lnTo>
                </a:path>
                <a:path w="7117080" h="1297939">
                  <a:moveTo>
                    <a:pt x="7108316" y="1280160"/>
                  </a:moveTo>
                  <a:lnTo>
                    <a:pt x="0" y="128016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650492" y="2457450"/>
              <a:ext cx="114300" cy="1087120"/>
            </a:xfrm>
            <a:custGeom>
              <a:avLst/>
              <a:gdLst/>
              <a:ahLst/>
              <a:cxnLst/>
              <a:rect l="l" t="t" r="r" b="b"/>
              <a:pathLst>
                <a:path w="114300" h="108712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1087120"/>
                  </a:lnTo>
                  <a:lnTo>
                    <a:pt x="76200" y="1087120"/>
                  </a:lnTo>
                  <a:lnTo>
                    <a:pt x="76200" y="95250"/>
                  </a:lnTo>
                  <a:close/>
                </a:path>
                <a:path w="114300" h="108712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108712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519413" y="1930273"/>
              <a:ext cx="1110805" cy="1798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309237" y="1757807"/>
              <a:ext cx="581215" cy="1798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354957" y="1940687"/>
              <a:ext cx="591502" cy="179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04942" y="4026408"/>
            <a:ext cx="4055745" cy="2670810"/>
            <a:chOff x="6004942" y="4026408"/>
            <a:chExt cx="4055745" cy="2670810"/>
          </a:xfrm>
        </p:grpSpPr>
        <p:sp>
          <p:nvSpPr>
            <p:cNvPr id="30" name="object 30"/>
            <p:cNvSpPr/>
            <p:nvPr/>
          </p:nvSpPr>
          <p:spPr>
            <a:xfrm>
              <a:off x="6004942" y="4026408"/>
              <a:ext cx="4055613" cy="251521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912862" y="6484924"/>
              <a:ext cx="714946" cy="2118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object 32"/>
          <p:cNvSpPr/>
          <p:nvPr/>
        </p:nvSpPr>
        <p:spPr>
          <a:xfrm>
            <a:off x="727118" y="4083999"/>
            <a:ext cx="3777031" cy="23390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46115" y="4388027"/>
            <a:ext cx="211836" cy="17433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85161" y="6506261"/>
            <a:ext cx="714946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1045" y="4118457"/>
            <a:ext cx="211836" cy="20909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506440" y="77036"/>
            <a:ext cx="66324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Because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of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engine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map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non-linearity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we see some interesting artifacts in the vehicle response as it closes in on the reference speed.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You’ll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see even more interesting e</a:t>
            </a:r>
            <a:r>
              <a:rPr lang="en-US" altLang="ja-JP" sz="1600" dirty="0">
                <a:solidFill>
                  <a:srgbClr val="000000"/>
                </a:solidFill>
                <a:latin typeface="XHKJOV+HelveticaNeue"/>
              </a:rPr>
              <a:t>ff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ects in the simulated vehicles in Carla during the final assessment for this course, with gear changes causing big challenges for pure PID control. 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83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197510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892" y="1536827"/>
            <a:ext cx="5944235" cy="833755"/>
            <a:chOff x="513892" y="1536827"/>
            <a:chExt cx="5944235" cy="833755"/>
          </a:xfrm>
        </p:grpSpPr>
        <p:sp>
          <p:nvSpPr>
            <p:cNvPr id="4" name="object 4"/>
            <p:cNvSpPr/>
            <p:nvPr/>
          </p:nvSpPr>
          <p:spPr>
            <a:xfrm>
              <a:off x="513892" y="1536827"/>
              <a:ext cx="5944235" cy="400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00404" y="1969643"/>
              <a:ext cx="5168773" cy="400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1192" y="1917928"/>
            <a:ext cx="144145" cy="8883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0404" y="2400935"/>
            <a:ext cx="7606030" cy="807720"/>
            <a:chOff x="800404" y="2400935"/>
            <a:chExt cx="7606030" cy="807720"/>
          </a:xfrm>
        </p:grpSpPr>
        <p:sp>
          <p:nvSpPr>
            <p:cNvPr id="8" name="object 8"/>
            <p:cNvSpPr/>
            <p:nvPr/>
          </p:nvSpPr>
          <p:spPr>
            <a:xfrm>
              <a:off x="800404" y="2400935"/>
              <a:ext cx="2101723" cy="4008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0405" y="2400935"/>
              <a:ext cx="225551" cy="4008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853181" y="2400935"/>
              <a:ext cx="5552694" cy="4008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00404" y="2807538"/>
              <a:ext cx="2693924" cy="4011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61385" y="2400935"/>
            <a:ext cx="694592" cy="400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41938" y="2801747"/>
            <a:ext cx="1960685" cy="406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9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4700" cy="5443855"/>
            <a:chOff x="-6095" y="0"/>
            <a:chExt cx="12204700" cy="54438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431790"/>
            </a:xfrm>
            <a:custGeom>
              <a:avLst/>
              <a:gdLst/>
              <a:ahLst/>
              <a:cxnLst/>
              <a:rect l="l" t="t" r="r" b="b"/>
              <a:pathLst>
                <a:path w="12192000" h="5431790">
                  <a:moveTo>
                    <a:pt x="12192000" y="0"/>
                  </a:moveTo>
                  <a:lnTo>
                    <a:pt x="0" y="0"/>
                  </a:lnTo>
                  <a:lnTo>
                    <a:pt x="0" y="5431536"/>
                  </a:lnTo>
                  <a:lnTo>
                    <a:pt x="12192000" y="54315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2A5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431790"/>
            </a:xfrm>
            <a:custGeom>
              <a:avLst/>
              <a:gdLst/>
              <a:ahLst/>
              <a:cxnLst/>
              <a:rect l="l" t="t" r="r" b="b"/>
              <a:pathLst>
                <a:path w="12192000" h="5431790">
                  <a:moveTo>
                    <a:pt x="0" y="5431536"/>
                  </a:moveTo>
                  <a:lnTo>
                    <a:pt x="12192000" y="5431536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431536"/>
                  </a:lnTo>
                  <a:close/>
                </a:path>
              </a:pathLst>
            </a:custGeom>
            <a:ln w="12192">
              <a:solidFill>
                <a:srgbClr val="0064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422148" y="5760720"/>
            <a:ext cx="3585972" cy="67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3587" y="3192475"/>
            <a:ext cx="2792730" cy="244475"/>
            <a:chOff x="513587" y="3192475"/>
            <a:chExt cx="2792730" cy="244475"/>
          </a:xfrm>
        </p:grpSpPr>
        <p:sp>
          <p:nvSpPr>
            <p:cNvPr id="7" name="object 7"/>
            <p:cNvSpPr/>
            <p:nvPr/>
          </p:nvSpPr>
          <p:spPr>
            <a:xfrm>
              <a:off x="513587" y="3192475"/>
              <a:ext cx="1966976" cy="244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386837" y="3192475"/>
              <a:ext cx="919352" cy="244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513892" y="1988820"/>
            <a:ext cx="5283327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4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657479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892" y="1536827"/>
            <a:ext cx="3695065" cy="401320"/>
            <a:chOff x="513892" y="1536827"/>
            <a:chExt cx="3695065" cy="401320"/>
          </a:xfrm>
        </p:grpSpPr>
        <p:sp>
          <p:nvSpPr>
            <p:cNvPr id="4" name="object 4"/>
            <p:cNvSpPr/>
            <p:nvPr/>
          </p:nvSpPr>
          <p:spPr>
            <a:xfrm>
              <a:off x="513892" y="1536827"/>
              <a:ext cx="1688211" cy="400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033270" y="1536827"/>
              <a:ext cx="2175256" cy="400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13892" y="4129481"/>
            <a:ext cx="3895725" cy="401320"/>
            <a:chOff x="513892" y="4129481"/>
            <a:chExt cx="3895725" cy="401320"/>
          </a:xfrm>
        </p:grpSpPr>
        <p:sp>
          <p:nvSpPr>
            <p:cNvPr id="7" name="object 7"/>
            <p:cNvSpPr/>
            <p:nvPr/>
          </p:nvSpPr>
          <p:spPr>
            <a:xfrm>
              <a:off x="513892" y="4129481"/>
              <a:ext cx="2072005" cy="4011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26461" y="4129481"/>
              <a:ext cx="1982851" cy="4011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475476" y="2226564"/>
            <a:ext cx="1572895" cy="800100"/>
            <a:chOff x="6475476" y="2226564"/>
            <a:chExt cx="1572895" cy="800100"/>
          </a:xfrm>
        </p:grpSpPr>
        <p:sp>
          <p:nvSpPr>
            <p:cNvPr id="10" name="object 10"/>
            <p:cNvSpPr/>
            <p:nvPr/>
          </p:nvSpPr>
          <p:spPr>
            <a:xfrm>
              <a:off x="6488430" y="2239518"/>
              <a:ext cx="1546860" cy="774700"/>
            </a:xfrm>
            <a:custGeom>
              <a:avLst/>
              <a:gdLst/>
              <a:ahLst/>
              <a:cxnLst/>
              <a:rect l="l" t="t" r="r" b="b"/>
              <a:pathLst>
                <a:path w="1546859" h="774700">
                  <a:moveTo>
                    <a:pt x="1546859" y="0"/>
                  </a:moveTo>
                  <a:lnTo>
                    <a:pt x="0" y="0"/>
                  </a:lnTo>
                  <a:lnTo>
                    <a:pt x="0" y="774191"/>
                  </a:lnTo>
                  <a:lnTo>
                    <a:pt x="1546859" y="774191"/>
                  </a:lnTo>
                  <a:lnTo>
                    <a:pt x="1546859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488430" y="2239518"/>
              <a:ext cx="1546860" cy="774700"/>
            </a:xfrm>
            <a:custGeom>
              <a:avLst/>
              <a:gdLst/>
              <a:ahLst/>
              <a:cxnLst/>
              <a:rect l="l" t="t" r="r" b="b"/>
              <a:pathLst>
                <a:path w="1546859" h="774700">
                  <a:moveTo>
                    <a:pt x="0" y="774191"/>
                  </a:moveTo>
                  <a:lnTo>
                    <a:pt x="1546859" y="774191"/>
                  </a:lnTo>
                  <a:lnTo>
                    <a:pt x="1546859" y="0"/>
                  </a:lnTo>
                  <a:lnTo>
                    <a:pt x="0" y="0"/>
                  </a:lnTo>
                  <a:lnTo>
                    <a:pt x="0" y="774191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01002" y="2492629"/>
              <a:ext cx="688085" cy="2712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246120" y="2226564"/>
            <a:ext cx="3242310" cy="800100"/>
            <a:chOff x="3246120" y="2226564"/>
            <a:chExt cx="3242310" cy="800100"/>
          </a:xfrm>
        </p:grpSpPr>
        <p:sp>
          <p:nvSpPr>
            <p:cNvPr id="14" name="object 14"/>
            <p:cNvSpPr/>
            <p:nvPr/>
          </p:nvSpPr>
          <p:spPr>
            <a:xfrm>
              <a:off x="3259074" y="2239518"/>
              <a:ext cx="1905000" cy="774700"/>
            </a:xfrm>
            <a:custGeom>
              <a:avLst/>
              <a:gdLst/>
              <a:ahLst/>
              <a:cxnLst/>
              <a:rect l="l" t="t" r="r" b="b"/>
              <a:pathLst>
                <a:path w="1905000" h="774700">
                  <a:moveTo>
                    <a:pt x="1905000" y="0"/>
                  </a:moveTo>
                  <a:lnTo>
                    <a:pt x="0" y="0"/>
                  </a:lnTo>
                  <a:lnTo>
                    <a:pt x="0" y="774191"/>
                  </a:lnTo>
                  <a:lnTo>
                    <a:pt x="1905000" y="774191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259074" y="2239518"/>
              <a:ext cx="1905000" cy="774700"/>
            </a:xfrm>
            <a:custGeom>
              <a:avLst/>
              <a:gdLst/>
              <a:ahLst/>
              <a:cxnLst/>
              <a:rect l="l" t="t" r="r" b="b"/>
              <a:pathLst>
                <a:path w="1905000" h="774700">
                  <a:moveTo>
                    <a:pt x="0" y="774191"/>
                  </a:moveTo>
                  <a:lnTo>
                    <a:pt x="1905000" y="774191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74191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735324" y="2354910"/>
              <a:ext cx="1136230" cy="2715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727704" y="2629789"/>
              <a:ext cx="1062837" cy="2712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164074" y="2569464"/>
              <a:ext cx="1323975" cy="114300"/>
            </a:xfrm>
            <a:custGeom>
              <a:avLst/>
              <a:gdLst/>
              <a:ahLst/>
              <a:cxnLst/>
              <a:rect l="l" t="t" r="r" b="b"/>
              <a:pathLst>
                <a:path w="1323975" h="114300">
                  <a:moveTo>
                    <a:pt x="1209675" y="0"/>
                  </a:moveTo>
                  <a:lnTo>
                    <a:pt x="1209675" y="114300"/>
                  </a:lnTo>
                  <a:lnTo>
                    <a:pt x="1285875" y="76200"/>
                  </a:lnTo>
                  <a:lnTo>
                    <a:pt x="1228725" y="76200"/>
                  </a:lnTo>
                  <a:lnTo>
                    <a:pt x="1228725" y="38100"/>
                  </a:lnTo>
                  <a:lnTo>
                    <a:pt x="1285875" y="38100"/>
                  </a:lnTo>
                  <a:lnTo>
                    <a:pt x="1209675" y="0"/>
                  </a:lnTo>
                  <a:close/>
                </a:path>
                <a:path w="1323975" h="114300">
                  <a:moveTo>
                    <a:pt x="120967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209675" y="76200"/>
                  </a:lnTo>
                  <a:lnTo>
                    <a:pt x="1209675" y="38100"/>
                  </a:lnTo>
                  <a:close/>
                </a:path>
                <a:path w="1323975" h="114300">
                  <a:moveTo>
                    <a:pt x="1285875" y="38100"/>
                  </a:moveTo>
                  <a:lnTo>
                    <a:pt x="1228725" y="38100"/>
                  </a:lnTo>
                  <a:lnTo>
                    <a:pt x="1228725" y="76200"/>
                  </a:lnTo>
                  <a:lnTo>
                    <a:pt x="1285875" y="76200"/>
                  </a:lnTo>
                  <a:lnTo>
                    <a:pt x="1323975" y="57150"/>
                  </a:lnTo>
                  <a:lnTo>
                    <a:pt x="1285875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/>
          <p:nvPr/>
        </p:nvSpPr>
        <p:spPr>
          <a:xfrm>
            <a:off x="1369313" y="2543555"/>
            <a:ext cx="846455" cy="114300"/>
          </a:xfrm>
          <a:custGeom>
            <a:avLst/>
            <a:gdLst/>
            <a:ahLst/>
            <a:cxnLst/>
            <a:rect l="l" t="t" r="r" b="b"/>
            <a:pathLst>
              <a:path w="846455" h="114300">
                <a:moveTo>
                  <a:pt x="732028" y="0"/>
                </a:moveTo>
                <a:lnTo>
                  <a:pt x="732028" y="114300"/>
                </a:lnTo>
                <a:lnTo>
                  <a:pt x="808228" y="76200"/>
                </a:lnTo>
                <a:lnTo>
                  <a:pt x="751078" y="76200"/>
                </a:lnTo>
                <a:lnTo>
                  <a:pt x="751078" y="38100"/>
                </a:lnTo>
                <a:lnTo>
                  <a:pt x="808228" y="38100"/>
                </a:lnTo>
                <a:lnTo>
                  <a:pt x="732028" y="0"/>
                </a:lnTo>
                <a:close/>
              </a:path>
              <a:path w="846455" h="114300">
                <a:moveTo>
                  <a:pt x="73202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32028" y="76200"/>
                </a:lnTo>
                <a:lnTo>
                  <a:pt x="732028" y="38100"/>
                </a:lnTo>
                <a:close/>
              </a:path>
              <a:path w="846455" h="114300">
                <a:moveTo>
                  <a:pt x="808228" y="38100"/>
                </a:moveTo>
                <a:lnTo>
                  <a:pt x="751078" y="38100"/>
                </a:lnTo>
                <a:lnTo>
                  <a:pt x="751078" y="76200"/>
                </a:lnTo>
                <a:lnTo>
                  <a:pt x="808228" y="76200"/>
                </a:lnTo>
                <a:lnTo>
                  <a:pt x="846328" y="57150"/>
                </a:lnTo>
                <a:lnTo>
                  <a:pt x="808228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08276" y="2400300"/>
            <a:ext cx="1052195" cy="455930"/>
            <a:chOff x="2208276" y="2400300"/>
            <a:chExt cx="1052195" cy="455930"/>
          </a:xfrm>
        </p:grpSpPr>
        <p:sp>
          <p:nvSpPr>
            <p:cNvPr id="21" name="object 21"/>
            <p:cNvSpPr/>
            <p:nvPr/>
          </p:nvSpPr>
          <p:spPr>
            <a:xfrm>
              <a:off x="2221230" y="2413253"/>
              <a:ext cx="510540" cy="429895"/>
            </a:xfrm>
            <a:custGeom>
              <a:avLst/>
              <a:gdLst/>
              <a:ahLst/>
              <a:cxnLst/>
              <a:rect l="l" t="t" r="r" b="b"/>
              <a:pathLst>
                <a:path w="510539" h="429894">
                  <a:moveTo>
                    <a:pt x="74802" y="62992"/>
                  </a:moveTo>
                  <a:lnTo>
                    <a:pt x="435737" y="366775"/>
                  </a:lnTo>
                </a:path>
                <a:path w="510539" h="429894">
                  <a:moveTo>
                    <a:pt x="435737" y="62992"/>
                  </a:moveTo>
                  <a:lnTo>
                    <a:pt x="74802" y="366775"/>
                  </a:lnTo>
                </a:path>
                <a:path w="510539" h="429894">
                  <a:moveTo>
                    <a:pt x="0" y="214884"/>
                  </a:moveTo>
                  <a:lnTo>
                    <a:pt x="5186" y="171594"/>
                  </a:lnTo>
                  <a:lnTo>
                    <a:pt x="20062" y="131266"/>
                  </a:lnTo>
                  <a:lnTo>
                    <a:pt x="43599" y="94766"/>
                  </a:lnTo>
                  <a:lnTo>
                    <a:pt x="74771" y="62960"/>
                  </a:lnTo>
                  <a:lnTo>
                    <a:pt x="112551" y="36714"/>
                  </a:lnTo>
                  <a:lnTo>
                    <a:pt x="155912" y="16894"/>
                  </a:lnTo>
                  <a:lnTo>
                    <a:pt x="203827" y="4368"/>
                  </a:lnTo>
                  <a:lnTo>
                    <a:pt x="255269" y="0"/>
                  </a:lnTo>
                  <a:lnTo>
                    <a:pt x="306712" y="4368"/>
                  </a:lnTo>
                  <a:lnTo>
                    <a:pt x="354627" y="16894"/>
                  </a:lnTo>
                  <a:lnTo>
                    <a:pt x="397988" y="36714"/>
                  </a:lnTo>
                  <a:lnTo>
                    <a:pt x="435768" y="62960"/>
                  </a:lnTo>
                  <a:lnTo>
                    <a:pt x="466940" y="94766"/>
                  </a:lnTo>
                  <a:lnTo>
                    <a:pt x="490477" y="131266"/>
                  </a:lnTo>
                  <a:lnTo>
                    <a:pt x="505353" y="171594"/>
                  </a:lnTo>
                  <a:lnTo>
                    <a:pt x="510539" y="214884"/>
                  </a:lnTo>
                  <a:lnTo>
                    <a:pt x="505353" y="258173"/>
                  </a:lnTo>
                  <a:lnTo>
                    <a:pt x="490477" y="298501"/>
                  </a:lnTo>
                  <a:lnTo>
                    <a:pt x="466940" y="335001"/>
                  </a:lnTo>
                  <a:lnTo>
                    <a:pt x="435768" y="366807"/>
                  </a:lnTo>
                  <a:lnTo>
                    <a:pt x="397988" y="393053"/>
                  </a:lnTo>
                  <a:lnTo>
                    <a:pt x="354627" y="412873"/>
                  </a:lnTo>
                  <a:lnTo>
                    <a:pt x="306712" y="425399"/>
                  </a:lnTo>
                  <a:lnTo>
                    <a:pt x="255269" y="429768"/>
                  </a:lnTo>
                  <a:lnTo>
                    <a:pt x="203827" y="425399"/>
                  </a:lnTo>
                  <a:lnTo>
                    <a:pt x="155912" y="412873"/>
                  </a:lnTo>
                  <a:lnTo>
                    <a:pt x="112551" y="393053"/>
                  </a:lnTo>
                  <a:lnTo>
                    <a:pt x="74771" y="366807"/>
                  </a:lnTo>
                  <a:lnTo>
                    <a:pt x="43599" y="335001"/>
                  </a:lnTo>
                  <a:lnTo>
                    <a:pt x="20062" y="298501"/>
                  </a:lnTo>
                  <a:lnTo>
                    <a:pt x="5186" y="258173"/>
                  </a:lnTo>
                  <a:lnTo>
                    <a:pt x="0" y="214884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276221" y="2499614"/>
              <a:ext cx="213360" cy="211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463419" y="2600832"/>
              <a:ext cx="118871" cy="2118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731770" y="2569718"/>
              <a:ext cx="528320" cy="114300"/>
            </a:xfrm>
            <a:custGeom>
              <a:avLst/>
              <a:gdLst/>
              <a:ahLst/>
              <a:cxnLst/>
              <a:rect l="l" t="t" r="r" b="b"/>
              <a:pathLst>
                <a:path w="528320" h="114300">
                  <a:moveTo>
                    <a:pt x="490391" y="38100"/>
                  </a:moveTo>
                  <a:lnTo>
                    <a:pt x="432943" y="38100"/>
                  </a:lnTo>
                  <a:lnTo>
                    <a:pt x="432943" y="76200"/>
                  </a:lnTo>
                  <a:lnTo>
                    <a:pt x="413935" y="76244"/>
                  </a:lnTo>
                  <a:lnTo>
                    <a:pt x="414019" y="114300"/>
                  </a:lnTo>
                  <a:lnTo>
                    <a:pt x="528193" y="56896"/>
                  </a:lnTo>
                  <a:lnTo>
                    <a:pt x="490391" y="38100"/>
                  </a:lnTo>
                  <a:close/>
                </a:path>
                <a:path w="528320" h="114300">
                  <a:moveTo>
                    <a:pt x="413850" y="38144"/>
                  </a:moveTo>
                  <a:lnTo>
                    <a:pt x="0" y="39116"/>
                  </a:lnTo>
                  <a:lnTo>
                    <a:pt x="0" y="77216"/>
                  </a:lnTo>
                  <a:lnTo>
                    <a:pt x="413935" y="76244"/>
                  </a:lnTo>
                  <a:lnTo>
                    <a:pt x="413850" y="38144"/>
                  </a:lnTo>
                  <a:close/>
                </a:path>
                <a:path w="528320" h="114300">
                  <a:moveTo>
                    <a:pt x="432943" y="38100"/>
                  </a:moveTo>
                  <a:lnTo>
                    <a:pt x="413850" y="38144"/>
                  </a:lnTo>
                  <a:lnTo>
                    <a:pt x="413935" y="76244"/>
                  </a:lnTo>
                  <a:lnTo>
                    <a:pt x="432943" y="76200"/>
                  </a:lnTo>
                  <a:lnTo>
                    <a:pt x="432943" y="38100"/>
                  </a:lnTo>
                  <a:close/>
                </a:path>
                <a:path w="528320" h="114300">
                  <a:moveTo>
                    <a:pt x="413766" y="0"/>
                  </a:moveTo>
                  <a:lnTo>
                    <a:pt x="413850" y="38144"/>
                  </a:lnTo>
                  <a:lnTo>
                    <a:pt x="490391" y="38100"/>
                  </a:lnTo>
                  <a:lnTo>
                    <a:pt x="41376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035290" y="2569464"/>
            <a:ext cx="1371600" cy="937894"/>
            <a:chOff x="8035290" y="2569464"/>
            <a:chExt cx="1371600" cy="937894"/>
          </a:xfrm>
        </p:grpSpPr>
        <p:sp>
          <p:nvSpPr>
            <p:cNvPr id="26" name="object 26"/>
            <p:cNvSpPr/>
            <p:nvPr/>
          </p:nvSpPr>
          <p:spPr>
            <a:xfrm>
              <a:off x="8035290" y="2569464"/>
              <a:ext cx="1371600" cy="114300"/>
            </a:xfrm>
            <a:custGeom>
              <a:avLst/>
              <a:gdLst/>
              <a:ahLst/>
              <a:cxnLst/>
              <a:rect l="l" t="t" r="r" b="b"/>
              <a:pathLst>
                <a:path w="1371600" h="114300">
                  <a:moveTo>
                    <a:pt x="1257300" y="0"/>
                  </a:moveTo>
                  <a:lnTo>
                    <a:pt x="1257300" y="114300"/>
                  </a:lnTo>
                  <a:lnTo>
                    <a:pt x="1333500" y="76200"/>
                  </a:lnTo>
                  <a:lnTo>
                    <a:pt x="1276350" y="76200"/>
                  </a:lnTo>
                  <a:lnTo>
                    <a:pt x="1276350" y="38100"/>
                  </a:lnTo>
                  <a:lnTo>
                    <a:pt x="1333500" y="38100"/>
                  </a:lnTo>
                  <a:lnTo>
                    <a:pt x="1257300" y="0"/>
                  </a:lnTo>
                  <a:close/>
                </a:path>
                <a:path w="1371600" h="114300">
                  <a:moveTo>
                    <a:pt x="12573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257300" y="76200"/>
                  </a:lnTo>
                  <a:lnTo>
                    <a:pt x="1257300" y="38100"/>
                  </a:lnTo>
                  <a:close/>
                </a:path>
                <a:path w="1371600" h="114300">
                  <a:moveTo>
                    <a:pt x="1333500" y="38100"/>
                  </a:moveTo>
                  <a:lnTo>
                    <a:pt x="1276350" y="38100"/>
                  </a:lnTo>
                  <a:lnTo>
                    <a:pt x="1276350" y="76200"/>
                  </a:lnTo>
                  <a:lnTo>
                    <a:pt x="1333500" y="76200"/>
                  </a:lnTo>
                  <a:lnTo>
                    <a:pt x="1371600" y="57150"/>
                  </a:lnTo>
                  <a:lnTo>
                    <a:pt x="1333500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993886" y="2617470"/>
              <a:ext cx="0" cy="889635"/>
            </a:xfrm>
            <a:custGeom>
              <a:avLst/>
              <a:gdLst/>
              <a:ahLst/>
              <a:cxnLst/>
              <a:rect l="l" t="t" r="r" b="b"/>
              <a:pathLst>
                <a:path h="889635">
                  <a:moveTo>
                    <a:pt x="0" y="0"/>
                  </a:moveTo>
                  <a:lnTo>
                    <a:pt x="0" y="889634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418588" y="2843022"/>
            <a:ext cx="6593840" cy="675640"/>
            <a:chOff x="2418588" y="2843022"/>
            <a:chExt cx="6593840" cy="675640"/>
          </a:xfrm>
        </p:grpSpPr>
        <p:sp>
          <p:nvSpPr>
            <p:cNvPr id="29" name="object 29"/>
            <p:cNvSpPr/>
            <p:nvPr/>
          </p:nvSpPr>
          <p:spPr>
            <a:xfrm>
              <a:off x="2418588" y="2843022"/>
              <a:ext cx="114300" cy="651510"/>
            </a:xfrm>
            <a:custGeom>
              <a:avLst/>
              <a:gdLst/>
              <a:ahLst/>
              <a:cxnLst/>
              <a:rect l="l" t="t" r="r" b="b"/>
              <a:pathLst>
                <a:path w="114300" h="65151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651001"/>
                  </a:lnTo>
                  <a:lnTo>
                    <a:pt x="76200" y="651001"/>
                  </a:lnTo>
                  <a:lnTo>
                    <a:pt x="76200" y="95250"/>
                  </a:lnTo>
                  <a:close/>
                </a:path>
                <a:path w="114300" h="65151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65151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475738" y="3495294"/>
              <a:ext cx="6517640" cy="3810"/>
            </a:xfrm>
            <a:custGeom>
              <a:avLst/>
              <a:gdLst/>
              <a:ahLst/>
              <a:cxnLst/>
              <a:rect l="l" t="t" r="r" b="b"/>
              <a:pathLst>
                <a:path w="6517640" h="3810">
                  <a:moveTo>
                    <a:pt x="6517132" y="380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object 31"/>
          <p:cNvSpPr/>
          <p:nvPr/>
        </p:nvSpPr>
        <p:spPr>
          <a:xfrm>
            <a:off x="8350884" y="2287523"/>
            <a:ext cx="709777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8194" y="2324989"/>
            <a:ext cx="983830" cy="243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78523" y="5071871"/>
            <a:ext cx="1572895" cy="802005"/>
            <a:chOff x="6478523" y="5071871"/>
            <a:chExt cx="1572895" cy="802005"/>
          </a:xfrm>
        </p:grpSpPr>
        <p:sp>
          <p:nvSpPr>
            <p:cNvPr id="34" name="object 34"/>
            <p:cNvSpPr/>
            <p:nvPr/>
          </p:nvSpPr>
          <p:spPr>
            <a:xfrm>
              <a:off x="6491477" y="5084825"/>
              <a:ext cx="1546860" cy="775970"/>
            </a:xfrm>
            <a:custGeom>
              <a:avLst/>
              <a:gdLst/>
              <a:ahLst/>
              <a:cxnLst/>
              <a:rect l="l" t="t" r="r" b="b"/>
              <a:pathLst>
                <a:path w="1546859" h="775970">
                  <a:moveTo>
                    <a:pt x="1546859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1546859" y="775716"/>
                  </a:lnTo>
                  <a:lnTo>
                    <a:pt x="1546859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491477" y="5084825"/>
              <a:ext cx="1546860" cy="775970"/>
            </a:xfrm>
            <a:custGeom>
              <a:avLst/>
              <a:gdLst/>
              <a:ahLst/>
              <a:cxnLst/>
              <a:rect l="l" t="t" r="r" b="b"/>
              <a:pathLst>
                <a:path w="1546859" h="775970">
                  <a:moveTo>
                    <a:pt x="0" y="775716"/>
                  </a:moveTo>
                  <a:lnTo>
                    <a:pt x="1546859" y="775716"/>
                  </a:lnTo>
                  <a:lnTo>
                    <a:pt x="1546859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003668" y="5338267"/>
              <a:ext cx="688441" cy="2715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507997" y="5071871"/>
            <a:ext cx="4984115" cy="802005"/>
            <a:chOff x="1507997" y="5071871"/>
            <a:chExt cx="4984115" cy="802005"/>
          </a:xfrm>
        </p:grpSpPr>
        <p:sp>
          <p:nvSpPr>
            <p:cNvPr id="38" name="object 38"/>
            <p:cNvSpPr/>
            <p:nvPr/>
          </p:nvSpPr>
          <p:spPr>
            <a:xfrm>
              <a:off x="3214877" y="5084825"/>
              <a:ext cx="1995170" cy="775970"/>
            </a:xfrm>
            <a:custGeom>
              <a:avLst/>
              <a:gdLst/>
              <a:ahLst/>
              <a:cxnLst/>
              <a:rect l="l" t="t" r="r" b="b"/>
              <a:pathLst>
                <a:path w="1995170" h="775970">
                  <a:moveTo>
                    <a:pt x="1994916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1994916" y="775716"/>
                  </a:lnTo>
                  <a:lnTo>
                    <a:pt x="1994916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214877" y="5084825"/>
              <a:ext cx="1995170" cy="775970"/>
            </a:xfrm>
            <a:custGeom>
              <a:avLst/>
              <a:gdLst/>
              <a:ahLst/>
              <a:cxnLst/>
              <a:rect l="l" t="t" r="r" b="b"/>
              <a:pathLst>
                <a:path w="1995170" h="775970">
                  <a:moveTo>
                    <a:pt x="0" y="775716"/>
                  </a:moveTo>
                  <a:lnTo>
                    <a:pt x="1994916" y="775716"/>
                  </a:lnTo>
                  <a:lnTo>
                    <a:pt x="1994916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602990" y="5201411"/>
              <a:ext cx="1397127" cy="2712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727958" y="5476036"/>
              <a:ext cx="1063167" cy="2712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507998" y="5414771"/>
              <a:ext cx="4984115" cy="114300"/>
            </a:xfrm>
            <a:custGeom>
              <a:avLst/>
              <a:gdLst/>
              <a:ahLst/>
              <a:cxnLst/>
              <a:rect l="l" t="t" r="r" b="b"/>
              <a:pathLst>
                <a:path w="4984115" h="114300">
                  <a:moveTo>
                    <a:pt x="1706118" y="57150"/>
                  </a:moveTo>
                  <a:lnTo>
                    <a:pt x="1668018" y="38100"/>
                  </a:lnTo>
                  <a:lnTo>
                    <a:pt x="1591818" y="0"/>
                  </a:lnTo>
                  <a:lnTo>
                    <a:pt x="159181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1591818" y="76200"/>
                  </a:lnTo>
                  <a:lnTo>
                    <a:pt x="1591818" y="114300"/>
                  </a:lnTo>
                  <a:lnTo>
                    <a:pt x="1668018" y="76200"/>
                  </a:lnTo>
                  <a:lnTo>
                    <a:pt x="1706118" y="57150"/>
                  </a:lnTo>
                  <a:close/>
                </a:path>
                <a:path w="4984115" h="114300">
                  <a:moveTo>
                    <a:pt x="4983734" y="57150"/>
                  </a:moveTo>
                  <a:lnTo>
                    <a:pt x="4945634" y="38100"/>
                  </a:lnTo>
                  <a:lnTo>
                    <a:pt x="4869434" y="0"/>
                  </a:lnTo>
                  <a:lnTo>
                    <a:pt x="4869434" y="38100"/>
                  </a:lnTo>
                  <a:lnTo>
                    <a:pt x="3701796" y="38100"/>
                  </a:lnTo>
                  <a:lnTo>
                    <a:pt x="3701796" y="76200"/>
                  </a:lnTo>
                  <a:lnTo>
                    <a:pt x="4869434" y="76200"/>
                  </a:lnTo>
                  <a:lnTo>
                    <a:pt x="4869434" y="114300"/>
                  </a:lnTo>
                  <a:lnTo>
                    <a:pt x="4945634" y="76200"/>
                  </a:lnTo>
                  <a:lnTo>
                    <a:pt x="4983734" y="571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038338" y="5145659"/>
            <a:ext cx="1057910" cy="383540"/>
            <a:chOff x="8038338" y="5145659"/>
            <a:chExt cx="1057910" cy="383540"/>
          </a:xfrm>
        </p:grpSpPr>
        <p:sp>
          <p:nvSpPr>
            <p:cNvPr id="44" name="object 44"/>
            <p:cNvSpPr/>
            <p:nvPr/>
          </p:nvSpPr>
          <p:spPr>
            <a:xfrm>
              <a:off x="8038338" y="5414772"/>
              <a:ext cx="1057910" cy="114300"/>
            </a:xfrm>
            <a:custGeom>
              <a:avLst/>
              <a:gdLst/>
              <a:ahLst/>
              <a:cxnLst/>
              <a:rect l="l" t="t" r="r" b="b"/>
              <a:pathLst>
                <a:path w="1057909" h="114300">
                  <a:moveTo>
                    <a:pt x="943482" y="0"/>
                  </a:moveTo>
                  <a:lnTo>
                    <a:pt x="943482" y="114299"/>
                  </a:lnTo>
                  <a:lnTo>
                    <a:pt x="1019682" y="76199"/>
                  </a:lnTo>
                  <a:lnTo>
                    <a:pt x="962532" y="76199"/>
                  </a:lnTo>
                  <a:lnTo>
                    <a:pt x="962532" y="38099"/>
                  </a:lnTo>
                  <a:lnTo>
                    <a:pt x="1019682" y="38099"/>
                  </a:lnTo>
                  <a:lnTo>
                    <a:pt x="943482" y="0"/>
                  </a:lnTo>
                  <a:close/>
                </a:path>
                <a:path w="1057909" h="114300">
                  <a:moveTo>
                    <a:pt x="943482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943482" y="76199"/>
                  </a:lnTo>
                  <a:lnTo>
                    <a:pt x="943482" y="38099"/>
                  </a:lnTo>
                  <a:close/>
                </a:path>
                <a:path w="1057909" h="114300">
                  <a:moveTo>
                    <a:pt x="1019682" y="38099"/>
                  </a:moveTo>
                  <a:lnTo>
                    <a:pt x="962532" y="38099"/>
                  </a:lnTo>
                  <a:lnTo>
                    <a:pt x="962532" y="76199"/>
                  </a:lnTo>
                  <a:lnTo>
                    <a:pt x="1019682" y="76199"/>
                  </a:lnTo>
                  <a:lnTo>
                    <a:pt x="1057782" y="57149"/>
                  </a:lnTo>
                  <a:lnTo>
                    <a:pt x="1019682" y="3809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313420" y="5145659"/>
              <a:ext cx="709777" cy="243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" name="object 46"/>
          <p:cNvSpPr/>
          <p:nvPr/>
        </p:nvSpPr>
        <p:spPr>
          <a:xfrm>
            <a:off x="1340866" y="5145659"/>
            <a:ext cx="983830" cy="243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5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505968"/>
            <a:ext cx="7750556" cy="48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0404" y="1536827"/>
            <a:ext cx="7901940" cy="1077595"/>
            <a:chOff x="800404" y="1536827"/>
            <a:chExt cx="7901940" cy="1077595"/>
          </a:xfrm>
        </p:grpSpPr>
        <p:sp>
          <p:nvSpPr>
            <p:cNvPr id="4" name="object 4"/>
            <p:cNvSpPr/>
            <p:nvPr/>
          </p:nvSpPr>
          <p:spPr>
            <a:xfrm>
              <a:off x="800404" y="1536827"/>
              <a:ext cx="7681595" cy="400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72793" y="1966595"/>
              <a:ext cx="6781292" cy="321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935214" y="1966595"/>
              <a:ext cx="179831" cy="321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025129" y="1966595"/>
              <a:ext cx="676655" cy="3215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72793" y="2292731"/>
              <a:ext cx="771651" cy="3215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1192" y="1476958"/>
            <a:ext cx="661035" cy="1494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514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851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72794" y="2643251"/>
            <a:ext cx="7320280" cy="646430"/>
            <a:chOff x="1272794" y="2643251"/>
            <a:chExt cx="7320280" cy="646430"/>
          </a:xfrm>
        </p:grpSpPr>
        <p:sp>
          <p:nvSpPr>
            <p:cNvPr id="11" name="object 11"/>
            <p:cNvSpPr/>
            <p:nvPr/>
          </p:nvSpPr>
          <p:spPr>
            <a:xfrm>
              <a:off x="1272794" y="2643251"/>
              <a:ext cx="7320280" cy="3215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72794" y="2968117"/>
              <a:ext cx="4461509" cy="3215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28066" y="5390324"/>
            <a:ext cx="8410575" cy="802005"/>
            <a:chOff x="528066" y="5390324"/>
            <a:chExt cx="8410575" cy="802005"/>
          </a:xfrm>
        </p:grpSpPr>
        <p:sp>
          <p:nvSpPr>
            <p:cNvPr id="14" name="object 14"/>
            <p:cNvSpPr/>
            <p:nvPr/>
          </p:nvSpPr>
          <p:spPr>
            <a:xfrm>
              <a:off x="8139937" y="5458663"/>
              <a:ext cx="798322" cy="2712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364986" y="5403341"/>
              <a:ext cx="1548765" cy="775970"/>
            </a:xfrm>
            <a:custGeom>
              <a:avLst/>
              <a:gdLst/>
              <a:ahLst/>
              <a:cxnLst/>
              <a:rect l="l" t="t" r="r" b="b"/>
              <a:pathLst>
                <a:path w="1548765" h="775970">
                  <a:moveTo>
                    <a:pt x="1548384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548384" y="775715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64986" y="5403341"/>
              <a:ext cx="1548765" cy="775970"/>
            </a:xfrm>
            <a:custGeom>
              <a:avLst/>
              <a:gdLst/>
              <a:ahLst/>
              <a:cxnLst/>
              <a:rect l="l" t="t" r="r" b="b"/>
              <a:pathLst>
                <a:path w="1548765" h="775970">
                  <a:moveTo>
                    <a:pt x="0" y="775715"/>
                  </a:moveTo>
                  <a:lnTo>
                    <a:pt x="1548384" y="775715"/>
                  </a:lnTo>
                  <a:lnTo>
                    <a:pt x="1548384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849110" y="5640933"/>
              <a:ext cx="764540" cy="3017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72414" y="5437327"/>
              <a:ext cx="1114209" cy="27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28066" y="5743955"/>
              <a:ext cx="1397000" cy="114300"/>
            </a:xfrm>
            <a:custGeom>
              <a:avLst/>
              <a:gdLst/>
              <a:ahLst/>
              <a:cxnLst/>
              <a:rect l="l" t="t" r="r" b="b"/>
              <a:pathLst>
                <a:path w="1397000" h="114300">
                  <a:moveTo>
                    <a:pt x="1282700" y="0"/>
                  </a:moveTo>
                  <a:lnTo>
                    <a:pt x="1282700" y="114300"/>
                  </a:lnTo>
                  <a:lnTo>
                    <a:pt x="1358900" y="76200"/>
                  </a:lnTo>
                  <a:lnTo>
                    <a:pt x="1301750" y="76200"/>
                  </a:lnTo>
                  <a:lnTo>
                    <a:pt x="1301750" y="38100"/>
                  </a:lnTo>
                  <a:lnTo>
                    <a:pt x="1358900" y="38100"/>
                  </a:lnTo>
                  <a:lnTo>
                    <a:pt x="1282700" y="0"/>
                  </a:lnTo>
                  <a:close/>
                </a:path>
                <a:path w="1397000" h="114300">
                  <a:moveTo>
                    <a:pt x="12827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282700" y="76200"/>
                  </a:lnTo>
                  <a:lnTo>
                    <a:pt x="1282700" y="38100"/>
                  </a:lnTo>
                  <a:close/>
                </a:path>
                <a:path w="1397000" h="114300">
                  <a:moveTo>
                    <a:pt x="1358900" y="38100"/>
                  </a:moveTo>
                  <a:lnTo>
                    <a:pt x="1301750" y="38100"/>
                  </a:lnTo>
                  <a:lnTo>
                    <a:pt x="1301750" y="76200"/>
                  </a:lnTo>
                  <a:lnTo>
                    <a:pt x="1358900" y="76200"/>
                  </a:lnTo>
                  <a:lnTo>
                    <a:pt x="1397000" y="57150"/>
                  </a:lnTo>
                  <a:lnTo>
                    <a:pt x="1358900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911858" y="5574029"/>
              <a:ext cx="510540" cy="429895"/>
            </a:xfrm>
            <a:custGeom>
              <a:avLst/>
              <a:gdLst/>
              <a:ahLst/>
              <a:cxnLst/>
              <a:rect l="l" t="t" r="r" b="b"/>
              <a:pathLst>
                <a:path w="510539" h="429895">
                  <a:moveTo>
                    <a:pt x="255269" y="0"/>
                  </a:moveTo>
                  <a:lnTo>
                    <a:pt x="203827" y="4365"/>
                  </a:lnTo>
                  <a:lnTo>
                    <a:pt x="155912" y="16886"/>
                  </a:lnTo>
                  <a:lnTo>
                    <a:pt x="112551" y="36697"/>
                  </a:lnTo>
                  <a:lnTo>
                    <a:pt x="74771" y="62936"/>
                  </a:lnTo>
                  <a:lnTo>
                    <a:pt x="43599" y="94738"/>
                  </a:lnTo>
                  <a:lnTo>
                    <a:pt x="20062" y="131239"/>
                  </a:lnTo>
                  <a:lnTo>
                    <a:pt x="5186" y="171576"/>
                  </a:lnTo>
                  <a:lnTo>
                    <a:pt x="0" y="214884"/>
                  </a:lnTo>
                  <a:lnTo>
                    <a:pt x="5186" y="258191"/>
                  </a:lnTo>
                  <a:lnTo>
                    <a:pt x="20062" y="298528"/>
                  </a:lnTo>
                  <a:lnTo>
                    <a:pt x="43599" y="335029"/>
                  </a:lnTo>
                  <a:lnTo>
                    <a:pt x="74771" y="366831"/>
                  </a:lnTo>
                  <a:lnTo>
                    <a:pt x="112551" y="393070"/>
                  </a:lnTo>
                  <a:lnTo>
                    <a:pt x="155912" y="412881"/>
                  </a:lnTo>
                  <a:lnTo>
                    <a:pt x="203827" y="425402"/>
                  </a:lnTo>
                  <a:lnTo>
                    <a:pt x="255269" y="429768"/>
                  </a:lnTo>
                  <a:lnTo>
                    <a:pt x="306712" y="425402"/>
                  </a:lnTo>
                  <a:lnTo>
                    <a:pt x="354627" y="412881"/>
                  </a:lnTo>
                  <a:lnTo>
                    <a:pt x="397988" y="393070"/>
                  </a:lnTo>
                  <a:lnTo>
                    <a:pt x="435768" y="366831"/>
                  </a:lnTo>
                  <a:lnTo>
                    <a:pt x="466940" y="335029"/>
                  </a:lnTo>
                  <a:lnTo>
                    <a:pt x="490477" y="298528"/>
                  </a:lnTo>
                  <a:lnTo>
                    <a:pt x="505353" y="258191"/>
                  </a:lnTo>
                  <a:lnTo>
                    <a:pt x="510540" y="214884"/>
                  </a:lnTo>
                  <a:lnTo>
                    <a:pt x="505353" y="171576"/>
                  </a:lnTo>
                  <a:lnTo>
                    <a:pt x="490477" y="131239"/>
                  </a:lnTo>
                  <a:lnTo>
                    <a:pt x="466940" y="94738"/>
                  </a:lnTo>
                  <a:lnTo>
                    <a:pt x="435768" y="62936"/>
                  </a:lnTo>
                  <a:lnTo>
                    <a:pt x="397988" y="36697"/>
                  </a:lnTo>
                  <a:lnTo>
                    <a:pt x="354627" y="16886"/>
                  </a:lnTo>
                  <a:lnTo>
                    <a:pt x="306712" y="4365"/>
                  </a:lnTo>
                  <a:lnTo>
                    <a:pt x="255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911858" y="5574029"/>
              <a:ext cx="510540" cy="429895"/>
            </a:xfrm>
            <a:custGeom>
              <a:avLst/>
              <a:gdLst/>
              <a:ahLst/>
              <a:cxnLst/>
              <a:rect l="l" t="t" r="r" b="b"/>
              <a:pathLst>
                <a:path w="510539" h="429895">
                  <a:moveTo>
                    <a:pt x="74803" y="62941"/>
                  </a:moveTo>
                  <a:lnTo>
                    <a:pt x="435737" y="366826"/>
                  </a:lnTo>
                </a:path>
                <a:path w="510539" h="429895">
                  <a:moveTo>
                    <a:pt x="435737" y="62941"/>
                  </a:moveTo>
                  <a:lnTo>
                    <a:pt x="74803" y="366826"/>
                  </a:lnTo>
                </a:path>
                <a:path w="510539" h="429895">
                  <a:moveTo>
                    <a:pt x="0" y="214884"/>
                  </a:moveTo>
                  <a:lnTo>
                    <a:pt x="5186" y="171576"/>
                  </a:lnTo>
                  <a:lnTo>
                    <a:pt x="20062" y="131239"/>
                  </a:lnTo>
                  <a:lnTo>
                    <a:pt x="43599" y="94738"/>
                  </a:lnTo>
                  <a:lnTo>
                    <a:pt x="74771" y="62936"/>
                  </a:lnTo>
                  <a:lnTo>
                    <a:pt x="112551" y="36697"/>
                  </a:lnTo>
                  <a:lnTo>
                    <a:pt x="155912" y="16886"/>
                  </a:lnTo>
                  <a:lnTo>
                    <a:pt x="203827" y="4365"/>
                  </a:lnTo>
                  <a:lnTo>
                    <a:pt x="255269" y="0"/>
                  </a:lnTo>
                  <a:lnTo>
                    <a:pt x="306712" y="4365"/>
                  </a:lnTo>
                  <a:lnTo>
                    <a:pt x="354627" y="16886"/>
                  </a:lnTo>
                  <a:lnTo>
                    <a:pt x="397988" y="36697"/>
                  </a:lnTo>
                  <a:lnTo>
                    <a:pt x="435768" y="62936"/>
                  </a:lnTo>
                  <a:lnTo>
                    <a:pt x="466940" y="94738"/>
                  </a:lnTo>
                  <a:lnTo>
                    <a:pt x="490477" y="131239"/>
                  </a:lnTo>
                  <a:lnTo>
                    <a:pt x="505353" y="171576"/>
                  </a:lnTo>
                  <a:lnTo>
                    <a:pt x="510540" y="214884"/>
                  </a:lnTo>
                  <a:lnTo>
                    <a:pt x="505353" y="258191"/>
                  </a:lnTo>
                  <a:lnTo>
                    <a:pt x="490477" y="298528"/>
                  </a:lnTo>
                  <a:lnTo>
                    <a:pt x="466940" y="335029"/>
                  </a:lnTo>
                  <a:lnTo>
                    <a:pt x="435768" y="366831"/>
                  </a:lnTo>
                  <a:lnTo>
                    <a:pt x="397988" y="393070"/>
                  </a:lnTo>
                  <a:lnTo>
                    <a:pt x="354627" y="412881"/>
                  </a:lnTo>
                  <a:lnTo>
                    <a:pt x="306712" y="425402"/>
                  </a:lnTo>
                  <a:lnTo>
                    <a:pt x="255269" y="429768"/>
                  </a:lnTo>
                  <a:lnTo>
                    <a:pt x="203827" y="425402"/>
                  </a:lnTo>
                  <a:lnTo>
                    <a:pt x="155912" y="412881"/>
                  </a:lnTo>
                  <a:lnTo>
                    <a:pt x="112551" y="393070"/>
                  </a:lnTo>
                  <a:lnTo>
                    <a:pt x="74771" y="366831"/>
                  </a:lnTo>
                  <a:lnTo>
                    <a:pt x="43599" y="335029"/>
                  </a:lnTo>
                  <a:lnTo>
                    <a:pt x="20062" y="298528"/>
                  </a:lnTo>
                  <a:lnTo>
                    <a:pt x="5186" y="258191"/>
                  </a:lnTo>
                  <a:lnTo>
                    <a:pt x="0" y="214884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990850" y="5403341"/>
              <a:ext cx="1905000" cy="775970"/>
            </a:xfrm>
            <a:custGeom>
              <a:avLst/>
              <a:gdLst/>
              <a:ahLst/>
              <a:cxnLst/>
              <a:rect l="l" t="t" r="r" b="b"/>
              <a:pathLst>
                <a:path w="1905000" h="775970">
                  <a:moveTo>
                    <a:pt x="1905000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905000" y="775715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990850" y="5403341"/>
              <a:ext cx="1905000" cy="775970"/>
            </a:xfrm>
            <a:custGeom>
              <a:avLst/>
              <a:gdLst/>
              <a:ahLst/>
              <a:cxnLst/>
              <a:rect l="l" t="t" r="r" b="b"/>
              <a:pathLst>
                <a:path w="1905000" h="775970">
                  <a:moveTo>
                    <a:pt x="0" y="775715"/>
                  </a:moveTo>
                  <a:lnTo>
                    <a:pt x="1905000" y="775715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409823" y="5488533"/>
              <a:ext cx="1263230" cy="3017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405251" y="5793333"/>
              <a:ext cx="1181862" cy="30175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9261" y="5660542"/>
            <a:ext cx="1047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3666" y="5806236"/>
            <a:ext cx="59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41932" y="3784091"/>
            <a:ext cx="7543165" cy="2891155"/>
            <a:chOff x="1741932" y="3784091"/>
            <a:chExt cx="7543165" cy="2891155"/>
          </a:xfrm>
        </p:grpSpPr>
        <p:sp>
          <p:nvSpPr>
            <p:cNvPr id="29" name="object 29"/>
            <p:cNvSpPr/>
            <p:nvPr/>
          </p:nvSpPr>
          <p:spPr>
            <a:xfrm>
              <a:off x="7913370" y="5734811"/>
              <a:ext cx="1371600" cy="114300"/>
            </a:xfrm>
            <a:custGeom>
              <a:avLst/>
              <a:gdLst/>
              <a:ahLst/>
              <a:cxnLst/>
              <a:rect l="l" t="t" r="r" b="b"/>
              <a:pathLst>
                <a:path w="1371600" h="114300">
                  <a:moveTo>
                    <a:pt x="1257300" y="0"/>
                  </a:moveTo>
                  <a:lnTo>
                    <a:pt x="1257300" y="114300"/>
                  </a:lnTo>
                  <a:lnTo>
                    <a:pt x="1333500" y="76200"/>
                  </a:lnTo>
                  <a:lnTo>
                    <a:pt x="1276350" y="76200"/>
                  </a:lnTo>
                  <a:lnTo>
                    <a:pt x="1276350" y="38100"/>
                  </a:lnTo>
                  <a:lnTo>
                    <a:pt x="1333500" y="38100"/>
                  </a:lnTo>
                  <a:lnTo>
                    <a:pt x="1257300" y="0"/>
                  </a:lnTo>
                  <a:close/>
                </a:path>
                <a:path w="1371600" h="114300">
                  <a:moveTo>
                    <a:pt x="12573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257300" y="76200"/>
                  </a:lnTo>
                  <a:lnTo>
                    <a:pt x="1257300" y="38100"/>
                  </a:lnTo>
                  <a:close/>
                </a:path>
                <a:path w="1371600" h="114300">
                  <a:moveTo>
                    <a:pt x="1333500" y="38100"/>
                  </a:moveTo>
                  <a:lnTo>
                    <a:pt x="1276350" y="38100"/>
                  </a:lnTo>
                  <a:lnTo>
                    <a:pt x="1276350" y="76200"/>
                  </a:lnTo>
                  <a:lnTo>
                    <a:pt x="1333500" y="76200"/>
                  </a:lnTo>
                  <a:lnTo>
                    <a:pt x="1371600" y="57150"/>
                  </a:lnTo>
                  <a:lnTo>
                    <a:pt x="1333500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221217" y="5766053"/>
              <a:ext cx="0" cy="889635"/>
            </a:xfrm>
            <a:custGeom>
              <a:avLst/>
              <a:gdLst/>
              <a:ahLst/>
              <a:cxnLst/>
              <a:rect l="l" t="t" r="r" b="b"/>
              <a:pathLst>
                <a:path h="889634">
                  <a:moveTo>
                    <a:pt x="0" y="0"/>
                  </a:moveTo>
                  <a:lnTo>
                    <a:pt x="0" y="889609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422271" y="5733783"/>
              <a:ext cx="568325" cy="114300"/>
            </a:xfrm>
            <a:custGeom>
              <a:avLst/>
              <a:gdLst/>
              <a:ahLst/>
              <a:cxnLst/>
              <a:rect l="l" t="t" r="r" b="b"/>
              <a:pathLst>
                <a:path w="568325" h="114300">
                  <a:moveTo>
                    <a:pt x="454279" y="0"/>
                  </a:moveTo>
                  <a:lnTo>
                    <a:pt x="454109" y="38091"/>
                  </a:lnTo>
                  <a:lnTo>
                    <a:pt x="473202" y="38176"/>
                  </a:lnTo>
                  <a:lnTo>
                    <a:pt x="472948" y="76276"/>
                  </a:lnTo>
                  <a:lnTo>
                    <a:pt x="453939" y="76276"/>
                  </a:lnTo>
                  <a:lnTo>
                    <a:pt x="453771" y="114287"/>
                  </a:lnTo>
                  <a:lnTo>
                    <a:pt x="530645" y="76276"/>
                  </a:lnTo>
                  <a:lnTo>
                    <a:pt x="472948" y="76276"/>
                  </a:lnTo>
                  <a:lnTo>
                    <a:pt x="530815" y="76191"/>
                  </a:lnTo>
                  <a:lnTo>
                    <a:pt x="568325" y="57645"/>
                  </a:lnTo>
                  <a:lnTo>
                    <a:pt x="454279" y="0"/>
                  </a:lnTo>
                  <a:close/>
                </a:path>
                <a:path w="568325" h="114300">
                  <a:moveTo>
                    <a:pt x="454109" y="38091"/>
                  </a:moveTo>
                  <a:lnTo>
                    <a:pt x="453940" y="76191"/>
                  </a:lnTo>
                  <a:lnTo>
                    <a:pt x="472948" y="76276"/>
                  </a:lnTo>
                  <a:lnTo>
                    <a:pt x="473202" y="38176"/>
                  </a:lnTo>
                  <a:lnTo>
                    <a:pt x="454109" y="38091"/>
                  </a:lnTo>
                  <a:close/>
                </a:path>
                <a:path w="568325" h="114300">
                  <a:moveTo>
                    <a:pt x="254" y="36080"/>
                  </a:moveTo>
                  <a:lnTo>
                    <a:pt x="0" y="74180"/>
                  </a:lnTo>
                  <a:lnTo>
                    <a:pt x="453940" y="76191"/>
                  </a:lnTo>
                  <a:lnTo>
                    <a:pt x="454109" y="38091"/>
                  </a:lnTo>
                  <a:lnTo>
                    <a:pt x="254" y="3608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106168" y="6008369"/>
              <a:ext cx="114300" cy="651510"/>
            </a:xfrm>
            <a:custGeom>
              <a:avLst/>
              <a:gdLst/>
              <a:ahLst/>
              <a:cxnLst/>
              <a:rect l="l" t="t" r="r" b="b"/>
              <a:pathLst>
                <a:path w="114300" h="65150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650989"/>
                  </a:lnTo>
                  <a:lnTo>
                    <a:pt x="76200" y="650989"/>
                  </a:lnTo>
                  <a:lnTo>
                    <a:pt x="76200" y="95249"/>
                  </a:lnTo>
                  <a:close/>
                </a:path>
                <a:path w="114300" h="65150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65150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163318" y="6656069"/>
              <a:ext cx="6059170" cy="0"/>
            </a:xfrm>
            <a:custGeom>
              <a:avLst/>
              <a:gdLst/>
              <a:ahLst/>
              <a:cxnLst/>
              <a:rect l="l" t="t" r="r" b="b"/>
              <a:pathLst>
                <a:path w="6059170">
                  <a:moveTo>
                    <a:pt x="6058661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351526" y="5577077"/>
              <a:ext cx="509270" cy="431800"/>
            </a:xfrm>
            <a:custGeom>
              <a:avLst/>
              <a:gdLst/>
              <a:ahLst/>
              <a:cxnLst/>
              <a:rect l="l" t="t" r="r" b="b"/>
              <a:pathLst>
                <a:path w="509270" h="431800">
                  <a:moveTo>
                    <a:pt x="74549" y="63157"/>
                  </a:moveTo>
                  <a:lnTo>
                    <a:pt x="434466" y="368134"/>
                  </a:lnTo>
                </a:path>
                <a:path w="509270" h="431800">
                  <a:moveTo>
                    <a:pt x="434466" y="63157"/>
                  </a:moveTo>
                  <a:lnTo>
                    <a:pt x="74549" y="368134"/>
                  </a:lnTo>
                </a:path>
                <a:path w="509270" h="431800">
                  <a:moveTo>
                    <a:pt x="0" y="215646"/>
                  </a:moveTo>
                  <a:lnTo>
                    <a:pt x="5169" y="172185"/>
                  </a:lnTo>
                  <a:lnTo>
                    <a:pt x="19996" y="131705"/>
                  </a:lnTo>
                  <a:lnTo>
                    <a:pt x="43458" y="95075"/>
                  </a:lnTo>
                  <a:lnTo>
                    <a:pt x="74533" y="63160"/>
                  </a:lnTo>
                  <a:lnTo>
                    <a:pt x="112197" y="36828"/>
                  </a:lnTo>
                  <a:lnTo>
                    <a:pt x="155430" y="16946"/>
                  </a:lnTo>
                  <a:lnTo>
                    <a:pt x="203207" y="4381"/>
                  </a:lnTo>
                  <a:lnTo>
                    <a:pt x="254508" y="0"/>
                  </a:lnTo>
                  <a:lnTo>
                    <a:pt x="305808" y="4381"/>
                  </a:lnTo>
                  <a:lnTo>
                    <a:pt x="353585" y="16946"/>
                  </a:lnTo>
                  <a:lnTo>
                    <a:pt x="396818" y="36828"/>
                  </a:lnTo>
                  <a:lnTo>
                    <a:pt x="434482" y="63160"/>
                  </a:lnTo>
                  <a:lnTo>
                    <a:pt x="465557" y="95075"/>
                  </a:lnTo>
                  <a:lnTo>
                    <a:pt x="489019" y="131705"/>
                  </a:lnTo>
                  <a:lnTo>
                    <a:pt x="503846" y="172185"/>
                  </a:lnTo>
                  <a:lnTo>
                    <a:pt x="509015" y="215646"/>
                  </a:lnTo>
                  <a:lnTo>
                    <a:pt x="503846" y="259106"/>
                  </a:lnTo>
                  <a:lnTo>
                    <a:pt x="489019" y="299586"/>
                  </a:lnTo>
                  <a:lnTo>
                    <a:pt x="465557" y="336216"/>
                  </a:lnTo>
                  <a:lnTo>
                    <a:pt x="434482" y="368131"/>
                  </a:lnTo>
                  <a:lnTo>
                    <a:pt x="396818" y="394463"/>
                  </a:lnTo>
                  <a:lnTo>
                    <a:pt x="353585" y="414345"/>
                  </a:lnTo>
                  <a:lnTo>
                    <a:pt x="305808" y="426910"/>
                  </a:lnTo>
                  <a:lnTo>
                    <a:pt x="254508" y="431292"/>
                  </a:lnTo>
                  <a:lnTo>
                    <a:pt x="203207" y="426910"/>
                  </a:lnTo>
                  <a:lnTo>
                    <a:pt x="155430" y="414345"/>
                  </a:lnTo>
                  <a:lnTo>
                    <a:pt x="112197" y="394463"/>
                  </a:lnTo>
                  <a:lnTo>
                    <a:pt x="74533" y="368131"/>
                  </a:lnTo>
                  <a:lnTo>
                    <a:pt x="43458" y="336216"/>
                  </a:lnTo>
                  <a:lnTo>
                    <a:pt x="19996" y="299586"/>
                  </a:lnTo>
                  <a:lnTo>
                    <a:pt x="5169" y="259106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895469" y="5727839"/>
              <a:ext cx="1470025" cy="121920"/>
            </a:xfrm>
            <a:custGeom>
              <a:avLst/>
              <a:gdLst/>
              <a:ahLst/>
              <a:cxnLst/>
              <a:rect l="l" t="t" r="r" b="b"/>
              <a:pathLst>
                <a:path w="1470025" h="121920">
                  <a:moveTo>
                    <a:pt x="414782" y="54978"/>
                  </a:moveTo>
                  <a:lnTo>
                    <a:pt x="378599" y="37731"/>
                  </a:lnTo>
                  <a:lnTo>
                    <a:pt x="299466" y="0"/>
                  </a:lnTo>
                  <a:lnTo>
                    <a:pt x="300177" y="38100"/>
                  </a:lnTo>
                  <a:lnTo>
                    <a:pt x="0" y="43789"/>
                  </a:lnTo>
                  <a:lnTo>
                    <a:pt x="762" y="81889"/>
                  </a:lnTo>
                  <a:lnTo>
                    <a:pt x="300901" y="76200"/>
                  </a:lnTo>
                  <a:lnTo>
                    <a:pt x="301625" y="114287"/>
                  </a:lnTo>
                  <a:lnTo>
                    <a:pt x="414782" y="54978"/>
                  </a:lnTo>
                  <a:close/>
                </a:path>
                <a:path w="1470025" h="121920">
                  <a:moveTo>
                    <a:pt x="1469644" y="64122"/>
                  </a:moveTo>
                  <a:lnTo>
                    <a:pt x="1431785" y="45313"/>
                  </a:lnTo>
                  <a:lnTo>
                    <a:pt x="1355217" y="7264"/>
                  </a:lnTo>
                  <a:lnTo>
                    <a:pt x="1355293" y="45364"/>
                  </a:lnTo>
                  <a:lnTo>
                    <a:pt x="965073" y="46380"/>
                  </a:lnTo>
                  <a:lnTo>
                    <a:pt x="965073" y="84480"/>
                  </a:lnTo>
                  <a:lnTo>
                    <a:pt x="1355382" y="83464"/>
                  </a:lnTo>
                  <a:lnTo>
                    <a:pt x="1355471" y="121564"/>
                  </a:lnTo>
                  <a:lnTo>
                    <a:pt x="1469644" y="64122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760982" y="4176521"/>
              <a:ext cx="12065" cy="1634489"/>
            </a:xfrm>
            <a:custGeom>
              <a:avLst/>
              <a:gdLst/>
              <a:ahLst/>
              <a:cxnLst/>
              <a:rect l="l" t="t" r="r" b="b"/>
              <a:pathLst>
                <a:path w="12064" h="1634489">
                  <a:moveTo>
                    <a:pt x="11937" y="0"/>
                  </a:moveTo>
                  <a:lnTo>
                    <a:pt x="0" y="1634337"/>
                  </a:lnTo>
                </a:path>
              </a:pathLst>
            </a:custGeom>
            <a:ln w="38099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990850" y="3797045"/>
              <a:ext cx="1995170" cy="775970"/>
            </a:xfrm>
            <a:custGeom>
              <a:avLst/>
              <a:gdLst/>
              <a:ahLst/>
              <a:cxnLst/>
              <a:rect l="l" t="t" r="r" b="b"/>
              <a:pathLst>
                <a:path w="1995170" h="775970">
                  <a:moveTo>
                    <a:pt x="1994916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994916" y="775715"/>
                  </a:lnTo>
                  <a:lnTo>
                    <a:pt x="1994916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990850" y="3797045"/>
              <a:ext cx="1995170" cy="775970"/>
            </a:xfrm>
            <a:custGeom>
              <a:avLst/>
              <a:gdLst/>
              <a:ahLst/>
              <a:cxnLst/>
              <a:rect l="l" t="t" r="r" b="b"/>
              <a:pathLst>
                <a:path w="1995170" h="775970">
                  <a:moveTo>
                    <a:pt x="0" y="775715"/>
                  </a:moveTo>
                  <a:lnTo>
                    <a:pt x="1994916" y="775715"/>
                  </a:lnTo>
                  <a:lnTo>
                    <a:pt x="1994916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307080" y="3881881"/>
              <a:ext cx="1552321" cy="3017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50336" y="4186681"/>
              <a:ext cx="1182192" cy="3017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771650" y="4128515"/>
              <a:ext cx="1217930" cy="114300"/>
            </a:xfrm>
            <a:custGeom>
              <a:avLst/>
              <a:gdLst/>
              <a:ahLst/>
              <a:cxnLst/>
              <a:rect l="l" t="t" r="r" b="b"/>
              <a:pathLst>
                <a:path w="1217930" h="114300">
                  <a:moveTo>
                    <a:pt x="1103630" y="0"/>
                  </a:moveTo>
                  <a:lnTo>
                    <a:pt x="1103630" y="114299"/>
                  </a:lnTo>
                  <a:lnTo>
                    <a:pt x="1179830" y="76199"/>
                  </a:lnTo>
                  <a:lnTo>
                    <a:pt x="1122680" y="76199"/>
                  </a:lnTo>
                  <a:lnTo>
                    <a:pt x="1122680" y="38099"/>
                  </a:lnTo>
                  <a:lnTo>
                    <a:pt x="1179830" y="38099"/>
                  </a:lnTo>
                  <a:lnTo>
                    <a:pt x="1103630" y="0"/>
                  </a:lnTo>
                  <a:close/>
                </a:path>
                <a:path w="1217930" h="114300">
                  <a:moveTo>
                    <a:pt x="1103630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1103630" y="76199"/>
                  </a:lnTo>
                  <a:lnTo>
                    <a:pt x="1103630" y="38099"/>
                  </a:lnTo>
                  <a:close/>
                </a:path>
                <a:path w="1217930" h="114300">
                  <a:moveTo>
                    <a:pt x="1179830" y="38099"/>
                  </a:moveTo>
                  <a:lnTo>
                    <a:pt x="1122680" y="38099"/>
                  </a:lnTo>
                  <a:lnTo>
                    <a:pt x="1122680" y="76199"/>
                  </a:lnTo>
                  <a:lnTo>
                    <a:pt x="1179830" y="76199"/>
                  </a:lnTo>
                  <a:lnTo>
                    <a:pt x="1217930" y="57149"/>
                  </a:lnTo>
                  <a:lnTo>
                    <a:pt x="1179830" y="3809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985766" y="4185665"/>
              <a:ext cx="630555" cy="0"/>
            </a:xfrm>
            <a:custGeom>
              <a:avLst/>
              <a:gdLst/>
              <a:ahLst/>
              <a:cxnLst/>
              <a:rect l="l" t="t" r="r" b="b"/>
              <a:pathLst>
                <a:path w="630554">
                  <a:moveTo>
                    <a:pt x="0" y="0"/>
                  </a:moveTo>
                  <a:lnTo>
                    <a:pt x="630047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548884" y="4176521"/>
              <a:ext cx="114300" cy="1401445"/>
            </a:xfrm>
            <a:custGeom>
              <a:avLst/>
              <a:gdLst/>
              <a:ahLst/>
              <a:cxnLst/>
              <a:rect l="l" t="t" r="r" b="b"/>
              <a:pathLst>
                <a:path w="114300" h="1401445">
                  <a:moveTo>
                    <a:pt x="38100" y="1287017"/>
                  </a:moveTo>
                  <a:lnTo>
                    <a:pt x="0" y="1287017"/>
                  </a:lnTo>
                  <a:lnTo>
                    <a:pt x="57150" y="1401317"/>
                  </a:lnTo>
                  <a:lnTo>
                    <a:pt x="104775" y="1306067"/>
                  </a:lnTo>
                  <a:lnTo>
                    <a:pt x="38100" y="1306067"/>
                  </a:lnTo>
                  <a:lnTo>
                    <a:pt x="38100" y="1287017"/>
                  </a:lnTo>
                  <a:close/>
                </a:path>
                <a:path w="114300" h="1401445">
                  <a:moveTo>
                    <a:pt x="76200" y="0"/>
                  </a:moveTo>
                  <a:lnTo>
                    <a:pt x="38100" y="0"/>
                  </a:lnTo>
                  <a:lnTo>
                    <a:pt x="38100" y="1306067"/>
                  </a:lnTo>
                  <a:lnTo>
                    <a:pt x="76200" y="1306067"/>
                  </a:lnTo>
                  <a:lnTo>
                    <a:pt x="76200" y="0"/>
                  </a:lnTo>
                  <a:close/>
                </a:path>
                <a:path w="114300" h="1401445">
                  <a:moveTo>
                    <a:pt x="114300" y="1287017"/>
                  </a:moveTo>
                  <a:lnTo>
                    <a:pt x="76200" y="1287017"/>
                  </a:lnTo>
                  <a:lnTo>
                    <a:pt x="76200" y="1306067"/>
                  </a:lnTo>
                  <a:lnTo>
                    <a:pt x="104775" y="1306067"/>
                  </a:lnTo>
                  <a:lnTo>
                    <a:pt x="114300" y="1287017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363209" y="5569102"/>
            <a:ext cx="332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0" normalizeH="0" baseline="-27777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1" sz="2100" b="0" i="0" u="none" strike="noStrike" kern="1200" cap="none" spc="-112" normalizeH="0" baseline="-27777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00754" y="3470909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Predictive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39109" y="5033264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1" sz="18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active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856559" y="10652"/>
            <a:ext cx="342336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You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can think of feedforward control as providing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necessary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inputs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(a predictive response)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expected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keep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plant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tracking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its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signal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and the feedback controller correcting for errors that result from either disturbances or inaccuracies in the plant model used by the feedforward controller.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input to the plant is simply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addition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of the feedforward and feedback inputs.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Feedforward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controllers provide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predictive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response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as they produce a reference output to achieve a particular tracking response, particularly when the required inputs are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non-zero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Feedback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controllers provide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reactive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response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which eliminates control errors due to the disturbances as they occur.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combination of feedback and feedforward control is widely used because of this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complementary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（補足的な）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relationship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  <p:sp>
        <p:nvSpPr>
          <p:cNvPr id="49" name="正方形/長方形 48"/>
          <p:cNvSpPr/>
          <p:nvPr/>
        </p:nvSpPr>
        <p:spPr>
          <a:xfrm>
            <a:off x="5563569" y="2919503"/>
            <a:ext cx="3448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non-zero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o</a:t>
            </a:r>
            <a:r>
              <a:rPr lang="en-US" altLang="ja-JP" sz="1600" dirty="0">
                <a:solidFill>
                  <a:srgbClr val="FF0000"/>
                </a:solidFill>
                <a:latin typeface="XHKJOV+HelveticaNeue"/>
              </a:rPr>
              <a:t>ff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set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の意味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- Because autonomous vehicles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require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non-zero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steering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commands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maintain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constant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radius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turn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a </a:t>
            </a:r>
            <a:r>
              <a:rPr lang="en-US" altLang="ja-JP" sz="1600" dirty="0">
                <a:latin typeface="QUNRUX+HelveticaNeue"/>
              </a:rPr>
              <a:t>constant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throttle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or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brake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command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maintain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constant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speed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or deceleration rates, feedforward commands are extremely beneficial in improving tracking performance in automated driving. </a:t>
            </a:r>
            <a:endParaRPr lang="ja-JP" altLang="en-US" sz="16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857500" y="2288158"/>
            <a:ext cx="584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速度維持のために</a:t>
            </a:r>
            <a:r>
              <a:rPr kumimoji="1" lang="en-US" altLang="ja-JP" dirty="0" smtClean="0"/>
              <a:t>non-zero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Throttle</a:t>
            </a:r>
            <a:r>
              <a:rPr kumimoji="1" lang="ja-JP" altLang="en-US" dirty="0" smtClean="0"/>
              <a:t>が必要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4985766" y="1966595"/>
            <a:ext cx="1254175" cy="32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473462" y="2031023"/>
            <a:ext cx="1119612" cy="257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657600" y="2657490"/>
            <a:ext cx="974928" cy="30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78285" y="930881"/>
            <a:ext cx="3341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またカルマンフィルタに近い考え方：</a:t>
            </a:r>
            <a:r>
              <a:rPr kumimoji="1" lang="en-US" altLang="ja-JP" sz="1600" dirty="0" smtClean="0"/>
              <a:t>Prediction + Correction</a:t>
            </a:r>
            <a:endParaRPr kumimoji="1" lang="ja-JP" altLang="en-US" sz="1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43037" y="949614"/>
            <a:ext cx="2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連想</a:t>
            </a:r>
            <a:r>
              <a:rPr kumimoji="1" lang="ja-JP" altLang="en-US" sz="1600" dirty="0" smtClean="0"/>
              <a:t>：</a:t>
            </a:r>
            <a:r>
              <a:rPr kumimoji="1" lang="en-US" altLang="ja-JP" sz="1600" dirty="0" smtClean="0"/>
              <a:t>Planning</a:t>
            </a:r>
            <a:r>
              <a:rPr kumimoji="1" lang="ja-JP" altLang="en-US" sz="1600" dirty="0" smtClean="0"/>
              <a:t>は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種類：</a:t>
            </a:r>
            <a:r>
              <a:rPr kumimoji="1" lang="en-US" altLang="ja-JP" sz="1600" dirty="0" smtClean="0"/>
              <a:t>Reactive Planning, Predictive Planning</a:t>
            </a:r>
            <a:endParaRPr kumimoji="1" lang="ja-JP" altLang="en-US" sz="16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364604" y="4991413"/>
            <a:ext cx="78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補償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5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439089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404" y="1536827"/>
            <a:ext cx="3242945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192" y="1476958"/>
            <a:ext cx="661035" cy="81724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2794" y="1966595"/>
            <a:ext cx="7534275" cy="1297305"/>
            <a:chOff x="1272794" y="1966595"/>
            <a:chExt cx="7534275" cy="1297305"/>
          </a:xfrm>
        </p:grpSpPr>
        <p:sp>
          <p:nvSpPr>
            <p:cNvPr id="6" name="object 6"/>
            <p:cNvSpPr/>
            <p:nvPr/>
          </p:nvSpPr>
          <p:spPr>
            <a:xfrm>
              <a:off x="1272794" y="1966595"/>
              <a:ext cx="7121398" cy="321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72794" y="2292731"/>
              <a:ext cx="7533767" cy="321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72794" y="2617343"/>
              <a:ext cx="7076440" cy="3215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72794" y="2941650"/>
              <a:ext cx="2241423" cy="321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11810" y="5317490"/>
            <a:ext cx="9176385" cy="875030"/>
            <a:chOff x="311810" y="5317490"/>
            <a:chExt cx="9176385" cy="875030"/>
          </a:xfrm>
        </p:grpSpPr>
        <p:sp>
          <p:nvSpPr>
            <p:cNvPr id="11" name="object 11"/>
            <p:cNvSpPr/>
            <p:nvPr/>
          </p:nvSpPr>
          <p:spPr>
            <a:xfrm>
              <a:off x="8808973" y="5334889"/>
              <a:ext cx="644436" cy="211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808973" y="5548274"/>
              <a:ext cx="678942" cy="2118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947283" y="5502249"/>
              <a:ext cx="826465" cy="211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76466" y="5403342"/>
              <a:ext cx="1548765" cy="775970"/>
            </a:xfrm>
            <a:custGeom>
              <a:avLst/>
              <a:gdLst/>
              <a:ahLst/>
              <a:cxnLst/>
              <a:rect l="l" t="t" r="r" b="b"/>
              <a:pathLst>
                <a:path w="1548765" h="775970">
                  <a:moveTo>
                    <a:pt x="1548383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548383" y="775715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76466" y="5403342"/>
              <a:ext cx="1548765" cy="775970"/>
            </a:xfrm>
            <a:custGeom>
              <a:avLst/>
              <a:gdLst/>
              <a:ahLst/>
              <a:cxnLst/>
              <a:rect l="l" t="t" r="r" b="b"/>
              <a:pathLst>
                <a:path w="1548765" h="775970">
                  <a:moveTo>
                    <a:pt x="0" y="775715"/>
                  </a:moveTo>
                  <a:lnTo>
                    <a:pt x="1548383" y="775715"/>
                  </a:lnTo>
                  <a:lnTo>
                    <a:pt x="1548383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7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347457" y="5686653"/>
              <a:ext cx="533755" cy="2118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11810" y="5317490"/>
              <a:ext cx="865632" cy="2118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11810" y="5530900"/>
              <a:ext cx="679284" cy="2118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8530" y="5736018"/>
              <a:ext cx="836294" cy="114300"/>
            </a:xfrm>
            <a:custGeom>
              <a:avLst/>
              <a:gdLst/>
              <a:ahLst/>
              <a:cxnLst/>
              <a:rect l="l" t="t" r="r" b="b"/>
              <a:pathLst>
                <a:path w="836294" h="114300">
                  <a:moveTo>
                    <a:pt x="798819" y="37896"/>
                  </a:moveTo>
                  <a:lnTo>
                    <a:pt x="740486" y="37896"/>
                  </a:lnTo>
                  <a:lnTo>
                    <a:pt x="740867" y="75984"/>
                  </a:lnTo>
                  <a:lnTo>
                    <a:pt x="721825" y="76183"/>
                  </a:lnTo>
                  <a:lnTo>
                    <a:pt x="722223" y="114287"/>
                  </a:lnTo>
                  <a:lnTo>
                    <a:pt x="835863" y="55943"/>
                  </a:lnTo>
                  <a:lnTo>
                    <a:pt x="798819" y="37896"/>
                  </a:lnTo>
                  <a:close/>
                </a:path>
                <a:path w="836294" h="114300">
                  <a:moveTo>
                    <a:pt x="721427" y="38096"/>
                  </a:moveTo>
                  <a:lnTo>
                    <a:pt x="0" y="45656"/>
                  </a:lnTo>
                  <a:lnTo>
                    <a:pt x="406" y="83756"/>
                  </a:lnTo>
                  <a:lnTo>
                    <a:pt x="721825" y="76183"/>
                  </a:lnTo>
                  <a:lnTo>
                    <a:pt x="721427" y="38096"/>
                  </a:lnTo>
                  <a:close/>
                </a:path>
                <a:path w="836294" h="114300">
                  <a:moveTo>
                    <a:pt x="740486" y="37896"/>
                  </a:moveTo>
                  <a:lnTo>
                    <a:pt x="721427" y="38096"/>
                  </a:lnTo>
                  <a:lnTo>
                    <a:pt x="721825" y="76183"/>
                  </a:lnTo>
                  <a:lnTo>
                    <a:pt x="740867" y="75984"/>
                  </a:lnTo>
                  <a:lnTo>
                    <a:pt x="740486" y="37896"/>
                  </a:lnTo>
                  <a:close/>
                </a:path>
                <a:path w="836294" h="114300">
                  <a:moveTo>
                    <a:pt x="721029" y="0"/>
                  </a:moveTo>
                  <a:lnTo>
                    <a:pt x="721427" y="38096"/>
                  </a:lnTo>
                  <a:lnTo>
                    <a:pt x="740486" y="37896"/>
                  </a:lnTo>
                  <a:lnTo>
                    <a:pt x="798819" y="37896"/>
                  </a:lnTo>
                  <a:lnTo>
                    <a:pt x="72102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410" y="5577078"/>
              <a:ext cx="509270" cy="431800"/>
            </a:xfrm>
            <a:custGeom>
              <a:avLst/>
              <a:gdLst/>
              <a:ahLst/>
              <a:cxnLst/>
              <a:rect l="l" t="t" r="r" b="b"/>
              <a:pathLst>
                <a:path w="509269" h="431800">
                  <a:moveTo>
                    <a:pt x="74549" y="63157"/>
                  </a:moveTo>
                  <a:lnTo>
                    <a:pt x="434466" y="368134"/>
                  </a:lnTo>
                </a:path>
                <a:path w="509269" h="431800">
                  <a:moveTo>
                    <a:pt x="434466" y="63157"/>
                  </a:moveTo>
                  <a:lnTo>
                    <a:pt x="74549" y="368134"/>
                  </a:lnTo>
                </a:path>
                <a:path w="509269" h="431800">
                  <a:moveTo>
                    <a:pt x="0" y="215646"/>
                  </a:moveTo>
                  <a:lnTo>
                    <a:pt x="5169" y="172185"/>
                  </a:lnTo>
                  <a:lnTo>
                    <a:pt x="19996" y="131705"/>
                  </a:lnTo>
                  <a:lnTo>
                    <a:pt x="43458" y="95075"/>
                  </a:lnTo>
                  <a:lnTo>
                    <a:pt x="74533" y="63160"/>
                  </a:lnTo>
                  <a:lnTo>
                    <a:pt x="112197" y="36828"/>
                  </a:lnTo>
                  <a:lnTo>
                    <a:pt x="155430" y="16946"/>
                  </a:lnTo>
                  <a:lnTo>
                    <a:pt x="203207" y="4381"/>
                  </a:lnTo>
                  <a:lnTo>
                    <a:pt x="254508" y="0"/>
                  </a:lnTo>
                  <a:lnTo>
                    <a:pt x="305808" y="4381"/>
                  </a:lnTo>
                  <a:lnTo>
                    <a:pt x="353585" y="16946"/>
                  </a:lnTo>
                  <a:lnTo>
                    <a:pt x="396818" y="36828"/>
                  </a:lnTo>
                  <a:lnTo>
                    <a:pt x="434482" y="63160"/>
                  </a:lnTo>
                  <a:lnTo>
                    <a:pt x="465557" y="95075"/>
                  </a:lnTo>
                  <a:lnTo>
                    <a:pt x="489019" y="131705"/>
                  </a:lnTo>
                  <a:lnTo>
                    <a:pt x="503846" y="172185"/>
                  </a:lnTo>
                  <a:lnTo>
                    <a:pt x="509016" y="215646"/>
                  </a:lnTo>
                  <a:lnTo>
                    <a:pt x="503846" y="259106"/>
                  </a:lnTo>
                  <a:lnTo>
                    <a:pt x="489019" y="299586"/>
                  </a:lnTo>
                  <a:lnTo>
                    <a:pt x="465557" y="336216"/>
                  </a:lnTo>
                  <a:lnTo>
                    <a:pt x="434482" y="368131"/>
                  </a:lnTo>
                  <a:lnTo>
                    <a:pt x="396818" y="394463"/>
                  </a:lnTo>
                  <a:lnTo>
                    <a:pt x="353585" y="414345"/>
                  </a:lnTo>
                  <a:lnTo>
                    <a:pt x="305808" y="426910"/>
                  </a:lnTo>
                  <a:lnTo>
                    <a:pt x="254508" y="431292"/>
                  </a:lnTo>
                  <a:lnTo>
                    <a:pt x="203207" y="426910"/>
                  </a:lnTo>
                  <a:lnTo>
                    <a:pt x="155430" y="414345"/>
                  </a:lnTo>
                  <a:lnTo>
                    <a:pt x="112197" y="394463"/>
                  </a:lnTo>
                  <a:lnTo>
                    <a:pt x="74533" y="368131"/>
                  </a:lnTo>
                  <a:lnTo>
                    <a:pt x="43458" y="336216"/>
                  </a:lnTo>
                  <a:lnTo>
                    <a:pt x="19996" y="299586"/>
                  </a:lnTo>
                  <a:lnTo>
                    <a:pt x="5169" y="259106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990849" y="5403342"/>
              <a:ext cx="1905000" cy="775970"/>
            </a:xfrm>
            <a:custGeom>
              <a:avLst/>
              <a:gdLst/>
              <a:ahLst/>
              <a:cxnLst/>
              <a:rect l="l" t="t" r="r" b="b"/>
              <a:pathLst>
                <a:path w="1905000" h="775970">
                  <a:moveTo>
                    <a:pt x="1905000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905000" y="775715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990849" y="5403342"/>
              <a:ext cx="1905000" cy="775970"/>
            </a:xfrm>
            <a:custGeom>
              <a:avLst/>
              <a:gdLst/>
              <a:ahLst/>
              <a:cxnLst/>
              <a:rect l="l" t="t" r="r" b="b"/>
              <a:pathLst>
                <a:path w="1905000" h="775970">
                  <a:moveTo>
                    <a:pt x="0" y="775715"/>
                  </a:moveTo>
                  <a:lnTo>
                    <a:pt x="1905000" y="775715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169030" y="5686653"/>
              <a:ext cx="1626616" cy="2118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974968" y="5843016"/>
              <a:ext cx="677532" cy="2118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31925" y="5664809"/>
            <a:ext cx="1041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6328" y="5809589"/>
            <a:ext cx="59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10996" y="3784091"/>
            <a:ext cx="8585835" cy="2891155"/>
            <a:chOff x="1110996" y="3784091"/>
            <a:chExt cx="8585835" cy="2891155"/>
          </a:xfrm>
        </p:grpSpPr>
        <p:sp>
          <p:nvSpPr>
            <p:cNvPr id="28" name="object 28"/>
            <p:cNvSpPr/>
            <p:nvPr/>
          </p:nvSpPr>
          <p:spPr>
            <a:xfrm>
              <a:off x="8324850" y="5734811"/>
              <a:ext cx="1371600" cy="114300"/>
            </a:xfrm>
            <a:custGeom>
              <a:avLst/>
              <a:gdLst/>
              <a:ahLst/>
              <a:cxnLst/>
              <a:rect l="l" t="t" r="r" b="b"/>
              <a:pathLst>
                <a:path w="1371600" h="114300">
                  <a:moveTo>
                    <a:pt x="1257300" y="0"/>
                  </a:moveTo>
                  <a:lnTo>
                    <a:pt x="1257300" y="114300"/>
                  </a:lnTo>
                  <a:lnTo>
                    <a:pt x="1333500" y="76200"/>
                  </a:lnTo>
                  <a:lnTo>
                    <a:pt x="1276350" y="76200"/>
                  </a:lnTo>
                  <a:lnTo>
                    <a:pt x="1276350" y="38100"/>
                  </a:lnTo>
                  <a:lnTo>
                    <a:pt x="1333500" y="38100"/>
                  </a:lnTo>
                  <a:lnTo>
                    <a:pt x="1257300" y="0"/>
                  </a:lnTo>
                  <a:close/>
                </a:path>
                <a:path w="1371600" h="114300">
                  <a:moveTo>
                    <a:pt x="12573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257300" y="76200"/>
                  </a:lnTo>
                  <a:lnTo>
                    <a:pt x="1257300" y="38100"/>
                  </a:lnTo>
                  <a:close/>
                </a:path>
                <a:path w="1371600" h="114300">
                  <a:moveTo>
                    <a:pt x="1333500" y="38100"/>
                  </a:moveTo>
                  <a:lnTo>
                    <a:pt x="1276350" y="38100"/>
                  </a:lnTo>
                  <a:lnTo>
                    <a:pt x="1276350" y="76200"/>
                  </a:lnTo>
                  <a:lnTo>
                    <a:pt x="1333500" y="76200"/>
                  </a:lnTo>
                  <a:lnTo>
                    <a:pt x="1371600" y="57150"/>
                  </a:lnTo>
                  <a:lnTo>
                    <a:pt x="1333500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617458" y="5782817"/>
              <a:ext cx="0" cy="889635"/>
            </a:xfrm>
            <a:custGeom>
              <a:avLst/>
              <a:gdLst/>
              <a:ahLst/>
              <a:cxnLst/>
              <a:rect l="l" t="t" r="r" b="b"/>
              <a:pathLst>
                <a:path h="889634">
                  <a:moveTo>
                    <a:pt x="0" y="0"/>
                  </a:moveTo>
                  <a:lnTo>
                    <a:pt x="0" y="889609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884426" y="5734951"/>
              <a:ext cx="1105535" cy="114300"/>
            </a:xfrm>
            <a:custGeom>
              <a:avLst/>
              <a:gdLst/>
              <a:ahLst/>
              <a:cxnLst/>
              <a:rect l="l" t="t" r="r" b="b"/>
              <a:pathLst>
                <a:path w="1105535" h="114300">
                  <a:moveTo>
                    <a:pt x="1067570" y="38074"/>
                  </a:moveTo>
                  <a:lnTo>
                    <a:pt x="1010285" y="38074"/>
                  </a:lnTo>
                  <a:lnTo>
                    <a:pt x="1010285" y="76174"/>
                  </a:lnTo>
                  <a:lnTo>
                    <a:pt x="991319" y="76197"/>
                  </a:lnTo>
                  <a:lnTo>
                    <a:pt x="991362" y="114299"/>
                  </a:lnTo>
                  <a:lnTo>
                    <a:pt x="1105535" y="57010"/>
                  </a:lnTo>
                  <a:lnTo>
                    <a:pt x="1067570" y="38074"/>
                  </a:lnTo>
                  <a:close/>
                </a:path>
                <a:path w="1105535" h="114300">
                  <a:moveTo>
                    <a:pt x="991277" y="38097"/>
                  </a:moveTo>
                  <a:lnTo>
                    <a:pt x="0" y="39268"/>
                  </a:lnTo>
                  <a:lnTo>
                    <a:pt x="0" y="77368"/>
                  </a:lnTo>
                  <a:lnTo>
                    <a:pt x="991319" y="76197"/>
                  </a:lnTo>
                  <a:lnTo>
                    <a:pt x="991277" y="38097"/>
                  </a:lnTo>
                  <a:close/>
                </a:path>
                <a:path w="1105535" h="114300">
                  <a:moveTo>
                    <a:pt x="1010285" y="38074"/>
                  </a:moveTo>
                  <a:lnTo>
                    <a:pt x="991277" y="38097"/>
                  </a:lnTo>
                  <a:lnTo>
                    <a:pt x="991319" y="76197"/>
                  </a:lnTo>
                  <a:lnTo>
                    <a:pt x="1010285" y="76174"/>
                  </a:lnTo>
                  <a:lnTo>
                    <a:pt x="1010285" y="38074"/>
                  </a:lnTo>
                  <a:close/>
                </a:path>
                <a:path w="1105535" h="114300">
                  <a:moveTo>
                    <a:pt x="991235" y="0"/>
                  </a:moveTo>
                  <a:lnTo>
                    <a:pt x="991277" y="38097"/>
                  </a:lnTo>
                  <a:lnTo>
                    <a:pt x="1067570" y="38074"/>
                  </a:lnTo>
                  <a:lnTo>
                    <a:pt x="99123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68196" y="6011417"/>
              <a:ext cx="114300" cy="651510"/>
            </a:xfrm>
            <a:custGeom>
              <a:avLst/>
              <a:gdLst/>
              <a:ahLst/>
              <a:cxnLst/>
              <a:rect l="l" t="t" r="r" b="b"/>
              <a:pathLst>
                <a:path w="114300" h="651509">
                  <a:moveTo>
                    <a:pt x="76199" y="95249"/>
                  </a:moveTo>
                  <a:lnTo>
                    <a:pt x="38100" y="95249"/>
                  </a:lnTo>
                  <a:lnTo>
                    <a:pt x="38100" y="650989"/>
                  </a:lnTo>
                  <a:lnTo>
                    <a:pt x="76199" y="650989"/>
                  </a:lnTo>
                  <a:lnTo>
                    <a:pt x="76199" y="95249"/>
                  </a:lnTo>
                  <a:close/>
                </a:path>
                <a:path w="114300" h="65150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4" y="95249"/>
                  </a:lnTo>
                  <a:lnTo>
                    <a:pt x="57150" y="0"/>
                  </a:lnTo>
                  <a:close/>
                </a:path>
                <a:path w="114300" h="651509">
                  <a:moveTo>
                    <a:pt x="104774" y="95249"/>
                  </a:moveTo>
                  <a:lnTo>
                    <a:pt x="76199" y="95249"/>
                  </a:lnTo>
                  <a:lnTo>
                    <a:pt x="76199" y="114299"/>
                  </a:lnTo>
                  <a:lnTo>
                    <a:pt x="114299" y="114299"/>
                  </a:lnTo>
                  <a:lnTo>
                    <a:pt x="104774" y="9524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25346" y="6656069"/>
              <a:ext cx="6991984" cy="0"/>
            </a:xfrm>
            <a:custGeom>
              <a:avLst/>
              <a:gdLst/>
              <a:ahLst/>
              <a:cxnLst/>
              <a:rect l="l" t="t" r="r" b="b"/>
              <a:pathLst>
                <a:path w="6991984">
                  <a:moveTo>
                    <a:pt x="699147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51525" y="5577077"/>
              <a:ext cx="509270" cy="431800"/>
            </a:xfrm>
            <a:custGeom>
              <a:avLst/>
              <a:gdLst/>
              <a:ahLst/>
              <a:cxnLst/>
              <a:rect l="l" t="t" r="r" b="b"/>
              <a:pathLst>
                <a:path w="509270" h="431800">
                  <a:moveTo>
                    <a:pt x="74549" y="63157"/>
                  </a:moveTo>
                  <a:lnTo>
                    <a:pt x="434466" y="368134"/>
                  </a:lnTo>
                </a:path>
                <a:path w="509270" h="431800">
                  <a:moveTo>
                    <a:pt x="434466" y="63157"/>
                  </a:moveTo>
                  <a:lnTo>
                    <a:pt x="74549" y="368134"/>
                  </a:lnTo>
                </a:path>
                <a:path w="509270" h="431800">
                  <a:moveTo>
                    <a:pt x="0" y="215646"/>
                  </a:moveTo>
                  <a:lnTo>
                    <a:pt x="5169" y="172185"/>
                  </a:lnTo>
                  <a:lnTo>
                    <a:pt x="19996" y="131705"/>
                  </a:lnTo>
                  <a:lnTo>
                    <a:pt x="43458" y="95075"/>
                  </a:lnTo>
                  <a:lnTo>
                    <a:pt x="74533" y="63160"/>
                  </a:lnTo>
                  <a:lnTo>
                    <a:pt x="112197" y="36828"/>
                  </a:lnTo>
                  <a:lnTo>
                    <a:pt x="155430" y="16946"/>
                  </a:lnTo>
                  <a:lnTo>
                    <a:pt x="203207" y="4381"/>
                  </a:lnTo>
                  <a:lnTo>
                    <a:pt x="254508" y="0"/>
                  </a:lnTo>
                  <a:lnTo>
                    <a:pt x="305808" y="4381"/>
                  </a:lnTo>
                  <a:lnTo>
                    <a:pt x="353585" y="16946"/>
                  </a:lnTo>
                  <a:lnTo>
                    <a:pt x="396818" y="36828"/>
                  </a:lnTo>
                  <a:lnTo>
                    <a:pt x="434482" y="63160"/>
                  </a:lnTo>
                  <a:lnTo>
                    <a:pt x="465557" y="95075"/>
                  </a:lnTo>
                  <a:lnTo>
                    <a:pt x="489019" y="131705"/>
                  </a:lnTo>
                  <a:lnTo>
                    <a:pt x="503846" y="172185"/>
                  </a:lnTo>
                  <a:lnTo>
                    <a:pt x="509015" y="215646"/>
                  </a:lnTo>
                  <a:lnTo>
                    <a:pt x="503846" y="259106"/>
                  </a:lnTo>
                  <a:lnTo>
                    <a:pt x="489019" y="299586"/>
                  </a:lnTo>
                  <a:lnTo>
                    <a:pt x="465557" y="336216"/>
                  </a:lnTo>
                  <a:lnTo>
                    <a:pt x="434482" y="368131"/>
                  </a:lnTo>
                  <a:lnTo>
                    <a:pt x="396818" y="394463"/>
                  </a:lnTo>
                  <a:lnTo>
                    <a:pt x="353585" y="414345"/>
                  </a:lnTo>
                  <a:lnTo>
                    <a:pt x="305808" y="426910"/>
                  </a:lnTo>
                  <a:lnTo>
                    <a:pt x="254508" y="431292"/>
                  </a:lnTo>
                  <a:lnTo>
                    <a:pt x="203207" y="426910"/>
                  </a:lnTo>
                  <a:lnTo>
                    <a:pt x="155430" y="414345"/>
                  </a:lnTo>
                  <a:lnTo>
                    <a:pt x="112197" y="394463"/>
                  </a:lnTo>
                  <a:lnTo>
                    <a:pt x="74533" y="368131"/>
                  </a:lnTo>
                  <a:lnTo>
                    <a:pt x="43458" y="336216"/>
                  </a:lnTo>
                  <a:lnTo>
                    <a:pt x="19996" y="299586"/>
                  </a:lnTo>
                  <a:lnTo>
                    <a:pt x="5169" y="259106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895469" y="5727839"/>
              <a:ext cx="1881505" cy="121920"/>
            </a:xfrm>
            <a:custGeom>
              <a:avLst/>
              <a:gdLst/>
              <a:ahLst/>
              <a:cxnLst/>
              <a:rect l="l" t="t" r="r" b="b"/>
              <a:pathLst>
                <a:path w="1881504" h="121920">
                  <a:moveTo>
                    <a:pt x="414782" y="54978"/>
                  </a:moveTo>
                  <a:lnTo>
                    <a:pt x="378599" y="37731"/>
                  </a:lnTo>
                  <a:lnTo>
                    <a:pt x="299466" y="0"/>
                  </a:lnTo>
                  <a:lnTo>
                    <a:pt x="300177" y="38100"/>
                  </a:lnTo>
                  <a:lnTo>
                    <a:pt x="0" y="43789"/>
                  </a:lnTo>
                  <a:lnTo>
                    <a:pt x="762" y="81889"/>
                  </a:lnTo>
                  <a:lnTo>
                    <a:pt x="300901" y="76200"/>
                  </a:lnTo>
                  <a:lnTo>
                    <a:pt x="301625" y="114287"/>
                  </a:lnTo>
                  <a:lnTo>
                    <a:pt x="414782" y="54978"/>
                  </a:lnTo>
                  <a:close/>
                </a:path>
                <a:path w="1881504" h="121920">
                  <a:moveTo>
                    <a:pt x="1881251" y="64122"/>
                  </a:moveTo>
                  <a:lnTo>
                    <a:pt x="1843316" y="45212"/>
                  </a:lnTo>
                  <a:lnTo>
                    <a:pt x="1766951" y="7137"/>
                  </a:lnTo>
                  <a:lnTo>
                    <a:pt x="1766989" y="45250"/>
                  </a:lnTo>
                  <a:lnTo>
                    <a:pt x="965073" y="46380"/>
                  </a:lnTo>
                  <a:lnTo>
                    <a:pt x="965073" y="84480"/>
                  </a:lnTo>
                  <a:lnTo>
                    <a:pt x="1767027" y="83350"/>
                  </a:lnTo>
                  <a:lnTo>
                    <a:pt x="1767078" y="121437"/>
                  </a:lnTo>
                  <a:lnTo>
                    <a:pt x="1881251" y="64122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130046" y="4167377"/>
              <a:ext cx="12065" cy="1634489"/>
            </a:xfrm>
            <a:custGeom>
              <a:avLst/>
              <a:gdLst/>
              <a:ahLst/>
              <a:cxnLst/>
              <a:rect l="l" t="t" r="r" b="b"/>
              <a:pathLst>
                <a:path w="12065" h="1634489">
                  <a:moveTo>
                    <a:pt x="11899" y="0"/>
                  </a:moveTo>
                  <a:lnTo>
                    <a:pt x="0" y="1634337"/>
                  </a:lnTo>
                </a:path>
              </a:pathLst>
            </a:custGeom>
            <a:ln w="38099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990850" y="3797045"/>
              <a:ext cx="1995170" cy="775970"/>
            </a:xfrm>
            <a:custGeom>
              <a:avLst/>
              <a:gdLst/>
              <a:ahLst/>
              <a:cxnLst/>
              <a:rect l="l" t="t" r="r" b="b"/>
              <a:pathLst>
                <a:path w="1995170" h="775970">
                  <a:moveTo>
                    <a:pt x="1994916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994916" y="775715"/>
                  </a:lnTo>
                  <a:lnTo>
                    <a:pt x="1994916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990850" y="3797045"/>
              <a:ext cx="1995170" cy="775970"/>
            </a:xfrm>
            <a:custGeom>
              <a:avLst/>
              <a:gdLst/>
              <a:ahLst/>
              <a:cxnLst/>
              <a:rect l="l" t="t" r="r" b="b"/>
              <a:pathLst>
                <a:path w="1995170" h="775970">
                  <a:moveTo>
                    <a:pt x="0" y="775715"/>
                  </a:moveTo>
                  <a:lnTo>
                    <a:pt x="1994916" y="775715"/>
                  </a:lnTo>
                  <a:lnTo>
                    <a:pt x="1994916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112008" y="4080001"/>
              <a:ext cx="1830958" cy="2118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149858" y="4128515"/>
              <a:ext cx="1840230" cy="114300"/>
            </a:xfrm>
            <a:custGeom>
              <a:avLst/>
              <a:gdLst/>
              <a:ahLst/>
              <a:cxnLst/>
              <a:rect l="l" t="t" r="r" b="b"/>
              <a:pathLst>
                <a:path w="1840230" h="114300">
                  <a:moveTo>
                    <a:pt x="1725929" y="0"/>
                  </a:moveTo>
                  <a:lnTo>
                    <a:pt x="1725929" y="114299"/>
                  </a:lnTo>
                  <a:lnTo>
                    <a:pt x="1802129" y="76199"/>
                  </a:lnTo>
                  <a:lnTo>
                    <a:pt x="1744979" y="76199"/>
                  </a:lnTo>
                  <a:lnTo>
                    <a:pt x="1744979" y="38099"/>
                  </a:lnTo>
                  <a:lnTo>
                    <a:pt x="1802129" y="38099"/>
                  </a:lnTo>
                  <a:lnTo>
                    <a:pt x="1725929" y="0"/>
                  </a:lnTo>
                  <a:close/>
                </a:path>
                <a:path w="1840230" h="114300">
                  <a:moveTo>
                    <a:pt x="1725929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1725929" y="76199"/>
                  </a:lnTo>
                  <a:lnTo>
                    <a:pt x="1725929" y="38099"/>
                  </a:lnTo>
                  <a:close/>
                </a:path>
                <a:path w="1840230" h="114300">
                  <a:moveTo>
                    <a:pt x="1802129" y="38099"/>
                  </a:moveTo>
                  <a:lnTo>
                    <a:pt x="1744979" y="38099"/>
                  </a:lnTo>
                  <a:lnTo>
                    <a:pt x="1744979" y="76199"/>
                  </a:lnTo>
                  <a:lnTo>
                    <a:pt x="1802129" y="76199"/>
                  </a:lnTo>
                  <a:lnTo>
                    <a:pt x="1840229" y="57149"/>
                  </a:lnTo>
                  <a:lnTo>
                    <a:pt x="1802129" y="3809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985766" y="4185665"/>
              <a:ext cx="630555" cy="0"/>
            </a:xfrm>
            <a:custGeom>
              <a:avLst/>
              <a:gdLst/>
              <a:ahLst/>
              <a:cxnLst/>
              <a:rect l="l" t="t" r="r" b="b"/>
              <a:pathLst>
                <a:path w="630554">
                  <a:moveTo>
                    <a:pt x="0" y="0"/>
                  </a:moveTo>
                  <a:lnTo>
                    <a:pt x="630047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548884" y="4176521"/>
              <a:ext cx="114300" cy="1401445"/>
            </a:xfrm>
            <a:custGeom>
              <a:avLst/>
              <a:gdLst/>
              <a:ahLst/>
              <a:cxnLst/>
              <a:rect l="l" t="t" r="r" b="b"/>
              <a:pathLst>
                <a:path w="114300" h="1401445">
                  <a:moveTo>
                    <a:pt x="38100" y="1287017"/>
                  </a:moveTo>
                  <a:lnTo>
                    <a:pt x="0" y="1287017"/>
                  </a:lnTo>
                  <a:lnTo>
                    <a:pt x="57150" y="1401317"/>
                  </a:lnTo>
                  <a:lnTo>
                    <a:pt x="104775" y="1306067"/>
                  </a:lnTo>
                  <a:lnTo>
                    <a:pt x="38100" y="1306067"/>
                  </a:lnTo>
                  <a:lnTo>
                    <a:pt x="38100" y="1287017"/>
                  </a:lnTo>
                  <a:close/>
                </a:path>
                <a:path w="114300" h="1401445">
                  <a:moveTo>
                    <a:pt x="76200" y="0"/>
                  </a:moveTo>
                  <a:lnTo>
                    <a:pt x="38100" y="0"/>
                  </a:lnTo>
                  <a:lnTo>
                    <a:pt x="38100" y="1306067"/>
                  </a:lnTo>
                  <a:lnTo>
                    <a:pt x="76200" y="1306067"/>
                  </a:lnTo>
                  <a:lnTo>
                    <a:pt x="76200" y="0"/>
                  </a:lnTo>
                  <a:close/>
                </a:path>
                <a:path w="114300" h="1401445">
                  <a:moveTo>
                    <a:pt x="114300" y="1287017"/>
                  </a:moveTo>
                  <a:lnTo>
                    <a:pt x="76200" y="1287017"/>
                  </a:lnTo>
                  <a:lnTo>
                    <a:pt x="76200" y="1306067"/>
                  </a:lnTo>
                  <a:lnTo>
                    <a:pt x="104775" y="1306067"/>
                  </a:lnTo>
                  <a:lnTo>
                    <a:pt x="114300" y="1287017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363209" y="5569102"/>
            <a:ext cx="332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0" normalizeH="0" baseline="-27777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1" sz="2100" b="0" i="0" u="none" strike="noStrike" kern="1200" cap="none" spc="-112" normalizeH="0" baseline="-27777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0754" y="3544951"/>
            <a:ext cx="807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Predictive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39109" y="5107685"/>
            <a:ext cx="716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Reactive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515350" y="1789"/>
            <a:ext cx="3676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reference speed or drive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cycle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is defined by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higher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level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planner.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reference velocity is the input to the feedforward block, and the velocity error is the input to the feedback or PID control block.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Both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controllers produce two vehicle actuation signals, the throttle and brake commands.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role of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low-level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controller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achieving the desired acceleration through the use of a mapping from accelerations to engine commands is now going to be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handled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by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feedforward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block. </a:t>
            </a:r>
            <a:endParaRPr lang="ja-JP" altLang="en-US" sz="16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639055" y="3094892"/>
            <a:ext cx="3167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P19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high-low level</a:t>
            </a:r>
            <a:r>
              <a:rPr kumimoji="1" lang="ja-JP" altLang="en-US" dirty="0" smtClean="0"/>
              <a:t>制御と違って、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acceleration</a:t>
            </a:r>
            <a:r>
              <a:rPr lang="ja-JP" altLang="en-US" dirty="0">
                <a:solidFill>
                  <a:srgbClr val="FF0000"/>
                </a:solidFill>
              </a:rPr>
              <a:t>経由</a:t>
            </a:r>
            <a:r>
              <a:rPr lang="ja-JP" altLang="en-US" dirty="0" smtClean="0">
                <a:solidFill>
                  <a:srgbClr val="FF0000"/>
                </a:solidFill>
              </a:rPr>
              <a:t>していない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feedforward-feedback</a:t>
            </a:r>
            <a:r>
              <a:rPr lang="ja-JP" altLang="en-US" dirty="0" smtClean="0"/>
              <a:t>両方直接に</a:t>
            </a:r>
            <a:r>
              <a:rPr lang="en-US" altLang="ja-JP" dirty="0" smtClean="0"/>
              <a:t>throttle/brake</a:t>
            </a:r>
            <a:r>
              <a:rPr lang="ja-JP" altLang="en-US" dirty="0" smtClean="0"/>
              <a:t>信号を出す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0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394639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192" y="1510411"/>
            <a:ext cx="14414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404" y="1536827"/>
            <a:ext cx="3932428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632" y="1938655"/>
            <a:ext cx="18859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2794" y="1962023"/>
            <a:ext cx="6873240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1602" y="1993518"/>
            <a:ext cx="47434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150" b="0" i="0" u="none" strike="noStrike" kern="1200" cap="none" spc="7" normalizeH="0" baseline="11904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𝒖</a:t>
            </a:r>
            <a:r>
              <a:rPr kumimoji="1" sz="15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𝒇𝒇</a:t>
            </a:r>
            <a:endParaRPr kumimoji="1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38133" y="1962023"/>
            <a:ext cx="260603" cy="321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72794" y="2323210"/>
            <a:ext cx="7058025" cy="641985"/>
            <a:chOff x="1272794" y="2323210"/>
            <a:chExt cx="7058025" cy="641985"/>
          </a:xfrm>
        </p:grpSpPr>
        <p:sp>
          <p:nvSpPr>
            <p:cNvPr id="10" name="object 10"/>
            <p:cNvSpPr/>
            <p:nvPr/>
          </p:nvSpPr>
          <p:spPr>
            <a:xfrm>
              <a:off x="1272794" y="2323210"/>
              <a:ext cx="7057771" cy="3215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272794" y="2643250"/>
              <a:ext cx="3692525" cy="3215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11903" y="2674747"/>
            <a:ext cx="48260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150" b="0" i="0" u="none" strike="noStrike" kern="1200" cap="none" spc="7" normalizeH="0" baseline="11904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𝒖</a:t>
            </a:r>
            <a:r>
              <a:rPr kumimoji="1" sz="15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𝒇𝒃</a:t>
            </a:r>
            <a:endParaRPr kumimoji="1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67833" y="2643251"/>
            <a:ext cx="3463290" cy="321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6062" y="5045900"/>
            <a:ext cx="4314190" cy="1123315"/>
            <a:chOff x="496062" y="5045900"/>
            <a:chExt cx="4314190" cy="1123315"/>
          </a:xfrm>
        </p:grpSpPr>
        <p:sp>
          <p:nvSpPr>
            <p:cNvPr id="15" name="object 15"/>
            <p:cNvSpPr/>
            <p:nvPr/>
          </p:nvSpPr>
          <p:spPr>
            <a:xfrm>
              <a:off x="2783585" y="5058918"/>
              <a:ext cx="2013585" cy="1097280"/>
            </a:xfrm>
            <a:custGeom>
              <a:avLst/>
              <a:gdLst/>
              <a:ahLst/>
              <a:cxnLst/>
              <a:rect l="l" t="t" r="r" b="b"/>
              <a:pathLst>
                <a:path w="2013585" h="1097279">
                  <a:moveTo>
                    <a:pt x="2013204" y="0"/>
                  </a:moveTo>
                  <a:lnTo>
                    <a:pt x="0" y="0"/>
                  </a:lnTo>
                  <a:lnTo>
                    <a:pt x="0" y="1097279"/>
                  </a:lnTo>
                  <a:lnTo>
                    <a:pt x="2013204" y="1097279"/>
                  </a:lnTo>
                  <a:lnTo>
                    <a:pt x="2013204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783585" y="5058918"/>
              <a:ext cx="2013585" cy="1097280"/>
            </a:xfrm>
            <a:custGeom>
              <a:avLst/>
              <a:gdLst/>
              <a:ahLst/>
              <a:cxnLst/>
              <a:rect l="l" t="t" r="r" b="b"/>
              <a:pathLst>
                <a:path w="2013585" h="1097279">
                  <a:moveTo>
                    <a:pt x="0" y="1097279"/>
                  </a:moveTo>
                  <a:lnTo>
                    <a:pt x="2013204" y="1097279"/>
                  </a:lnTo>
                  <a:lnTo>
                    <a:pt x="2013204" y="0"/>
                  </a:lnTo>
                  <a:lnTo>
                    <a:pt x="0" y="0"/>
                  </a:lnTo>
                  <a:lnTo>
                    <a:pt x="0" y="1097279"/>
                  </a:lnTo>
                  <a:close/>
                </a:path>
              </a:pathLst>
            </a:custGeom>
            <a:ln w="25907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14445" y="5199634"/>
              <a:ext cx="1136561" cy="2712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306826" y="5473903"/>
              <a:ext cx="1063167" cy="2712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011169" y="5747918"/>
              <a:ext cx="1653539" cy="27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96062" y="5564124"/>
              <a:ext cx="846455" cy="114300"/>
            </a:xfrm>
            <a:custGeom>
              <a:avLst/>
              <a:gdLst/>
              <a:ahLst/>
              <a:cxnLst/>
              <a:rect l="l" t="t" r="r" b="b"/>
              <a:pathLst>
                <a:path w="846455" h="114300">
                  <a:moveTo>
                    <a:pt x="732040" y="0"/>
                  </a:moveTo>
                  <a:lnTo>
                    <a:pt x="732040" y="114300"/>
                  </a:lnTo>
                  <a:lnTo>
                    <a:pt x="808232" y="76200"/>
                  </a:lnTo>
                  <a:lnTo>
                    <a:pt x="751090" y="76200"/>
                  </a:lnTo>
                  <a:lnTo>
                    <a:pt x="751090" y="38100"/>
                  </a:lnTo>
                  <a:lnTo>
                    <a:pt x="808232" y="38100"/>
                  </a:lnTo>
                  <a:lnTo>
                    <a:pt x="732040" y="0"/>
                  </a:lnTo>
                  <a:close/>
                </a:path>
                <a:path w="846455" h="114300">
                  <a:moveTo>
                    <a:pt x="73204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732040" y="76200"/>
                  </a:lnTo>
                  <a:lnTo>
                    <a:pt x="732040" y="38100"/>
                  </a:lnTo>
                  <a:close/>
                </a:path>
                <a:path w="846455" h="114300">
                  <a:moveTo>
                    <a:pt x="808232" y="38100"/>
                  </a:moveTo>
                  <a:lnTo>
                    <a:pt x="751090" y="38100"/>
                  </a:lnTo>
                  <a:lnTo>
                    <a:pt x="751090" y="76200"/>
                  </a:lnTo>
                  <a:lnTo>
                    <a:pt x="808232" y="76200"/>
                  </a:lnTo>
                  <a:lnTo>
                    <a:pt x="846328" y="57150"/>
                  </a:lnTo>
                  <a:lnTo>
                    <a:pt x="808232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47978" y="5406390"/>
              <a:ext cx="509270" cy="431800"/>
            </a:xfrm>
            <a:custGeom>
              <a:avLst/>
              <a:gdLst/>
              <a:ahLst/>
              <a:cxnLst/>
              <a:rect l="l" t="t" r="r" b="b"/>
              <a:pathLst>
                <a:path w="509269" h="431800">
                  <a:moveTo>
                    <a:pt x="74549" y="63119"/>
                  </a:moveTo>
                  <a:lnTo>
                    <a:pt x="434466" y="368134"/>
                  </a:lnTo>
                </a:path>
                <a:path w="509269" h="431800">
                  <a:moveTo>
                    <a:pt x="434466" y="63119"/>
                  </a:moveTo>
                  <a:lnTo>
                    <a:pt x="74549" y="368134"/>
                  </a:lnTo>
                </a:path>
                <a:path w="509269" h="431800">
                  <a:moveTo>
                    <a:pt x="0" y="215646"/>
                  </a:moveTo>
                  <a:lnTo>
                    <a:pt x="5169" y="172177"/>
                  </a:lnTo>
                  <a:lnTo>
                    <a:pt x="19996" y="131695"/>
                  </a:lnTo>
                  <a:lnTo>
                    <a:pt x="43458" y="95063"/>
                  </a:lnTo>
                  <a:lnTo>
                    <a:pt x="74533" y="63150"/>
                  </a:lnTo>
                  <a:lnTo>
                    <a:pt x="112197" y="36821"/>
                  </a:lnTo>
                  <a:lnTo>
                    <a:pt x="155430" y="16942"/>
                  </a:lnTo>
                  <a:lnTo>
                    <a:pt x="203207" y="4380"/>
                  </a:lnTo>
                  <a:lnTo>
                    <a:pt x="254508" y="0"/>
                  </a:lnTo>
                  <a:lnTo>
                    <a:pt x="305808" y="4380"/>
                  </a:lnTo>
                  <a:lnTo>
                    <a:pt x="353585" y="16942"/>
                  </a:lnTo>
                  <a:lnTo>
                    <a:pt x="396818" y="36821"/>
                  </a:lnTo>
                  <a:lnTo>
                    <a:pt x="434482" y="63150"/>
                  </a:lnTo>
                  <a:lnTo>
                    <a:pt x="465557" y="95063"/>
                  </a:lnTo>
                  <a:lnTo>
                    <a:pt x="489019" y="131695"/>
                  </a:lnTo>
                  <a:lnTo>
                    <a:pt x="503846" y="172177"/>
                  </a:lnTo>
                  <a:lnTo>
                    <a:pt x="509016" y="215646"/>
                  </a:lnTo>
                  <a:lnTo>
                    <a:pt x="503846" y="259106"/>
                  </a:lnTo>
                  <a:lnTo>
                    <a:pt x="489019" y="299586"/>
                  </a:lnTo>
                  <a:lnTo>
                    <a:pt x="465557" y="336216"/>
                  </a:lnTo>
                  <a:lnTo>
                    <a:pt x="434482" y="368131"/>
                  </a:lnTo>
                  <a:lnTo>
                    <a:pt x="396818" y="394463"/>
                  </a:lnTo>
                  <a:lnTo>
                    <a:pt x="353585" y="414345"/>
                  </a:lnTo>
                  <a:lnTo>
                    <a:pt x="305808" y="426910"/>
                  </a:lnTo>
                  <a:lnTo>
                    <a:pt x="254508" y="431292"/>
                  </a:lnTo>
                  <a:lnTo>
                    <a:pt x="203207" y="426910"/>
                  </a:lnTo>
                  <a:lnTo>
                    <a:pt x="155430" y="414345"/>
                  </a:lnTo>
                  <a:lnTo>
                    <a:pt x="112197" y="394463"/>
                  </a:lnTo>
                  <a:lnTo>
                    <a:pt x="74533" y="368131"/>
                  </a:lnTo>
                  <a:lnTo>
                    <a:pt x="43458" y="336216"/>
                  </a:lnTo>
                  <a:lnTo>
                    <a:pt x="19996" y="299586"/>
                  </a:lnTo>
                  <a:lnTo>
                    <a:pt x="5169" y="259106"/>
                  </a:lnTo>
                  <a:lnTo>
                    <a:pt x="0" y="215646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89380" y="5486501"/>
            <a:ext cx="1295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6832" y="5639816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33855" y="3160712"/>
            <a:ext cx="9023985" cy="3361054"/>
            <a:chOff x="1133855" y="3160712"/>
            <a:chExt cx="9023985" cy="3361054"/>
          </a:xfrm>
        </p:grpSpPr>
        <p:sp>
          <p:nvSpPr>
            <p:cNvPr id="25" name="object 25"/>
            <p:cNvSpPr/>
            <p:nvPr/>
          </p:nvSpPr>
          <p:spPr>
            <a:xfrm>
              <a:off x="1856739" y="5552185"/>
              <a:ext cx="926465" cy="114935"/>
            </a:xfrm>
            <a:custGeom>
              <a:avLst/>
              <a:gdLst/>
              <a:ahLst/>
              <a:cxnLst/>
              <a:rect l="l" t="t" r="r" b="b"/>
              <a:pathLst>
                <a:path w="926464" h="114935">
                  <a:moveTo>
                    <a:pt x="889979" y="37833"/>
                  </a:moveTo>
                  <a:lnTo>
                    <a:pt x="830961" y="37833"/>
                  </a:lnTo>
                  <a:lnTo>
                    <a:pt x="831596" y="75920"/>
                  </a:lnTo>
                  <a:lnTo>
                    <a:pt x="812546" y="76221"/>
                  </a:lnTo>
                  <a:lnTo>
                    <a:pt x="813181" y="114325"/>
                  </a:lnTo>
                  <a:lnTo>
                    <a:pt x="926465" y="55371"/>
                  </a:lnTo>
                  <a:lnTo>
                    <a:pt x="889979" y="37833"/>
                  </a:lnTo>
                  <a:close/>
                </a:path>
                <a:path w="926464" h="114935">
                  <a:moveTo>
                    <a:pt x="811911" y="38134"/>
                  </a:moveTo>
                  <a:lnTo>
                    <a:pt x="0" y="50965"/>
                  </a:lnTo>
                  <a:lnTo>
                    <a:pt x="508" y="89052"/>
                  </a:lnTo>
                  <a:lnTo>
                    <a:pt x="812546" y="76221"/>
                  </a:lnTo>
                  <a:lnTo>
                    <a:pt x="811911" y="38134"/>
                  </a:lnTo>
                  <a:close/>
                </a:path>
                <a:path w="926464" h="114935">
                  <a:moveTo>
                    <a:pt x="830961" y="37833"/>
                  </a:moveTo>
                  <a:lnTo>
                    <a:pt x="811911" y="38134"/>
                  </a:lnTo>
                  <a:lnTo>
                    <a:pt x="812546" y="76221"/>
                  </a:lnTo>
                  <a:lnTo>
                    <a:pt x="831596" y="75920"/>
                  </a:lnTo>
                  <a:lnTo>
                    <a:pt x="830961" y="37833"/>
                  </a:lnTo>
                  <a:close/>
                </a:path>
                <a:path w="926464" h="114935">
                  <a:moveTo>
                    <a:pt x="811276" y="0"/>
                  </a:moveTo>
                  <a:lnTo>
                    <a:pt x="811911" y="38134"/>
                  </a:lnTo>
                  <a:lnTo>
                    <a:pt x="830961" y="37833"/>
                  </a:lnTo>
                  <a:lnTo>
                    <a:pt x="889979" y="37833"/>
                  </a:lnTo>
                  <a:lnTo>
                    <a:pt x="81127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540763" y="5842254"/>
              <a:ext cx="114300" cy="651510"/>
            </a:xfrm>
            <a:custGeom>
              <a:avLst/>
              <a:gdLst/>
              <a:ahLst/>
              <a:cxnLst/>
              <a:rect l="l" t="t" r="r" b="b"/>
              <a:pathLst>
                <a:path w="114300" h="65151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650989"/>
                  </a:lnTo>
                  <a:lnTo>
                    <a:pt x="76200" y="650989"/>
                  </a:lnTo>
                  <a:lnTo>
                    <a:pt x="76200" y="95250"/>
                  </a:lnTo>
                  <a:close/>
                </a:path>
                <a:path w="114300" h="65151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65151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010396" y="5562345"/>
              <a:ext cx="1072515" cy="114300"/>
            </a:xfrm>
            <a:custGeom>
              <a:avLst/>
              <a:gdLst/>
              <a:ahLst/>
              <a:cxnLst/>
              <a:rect l="l" t="t" r="r" b="b"/>
              <a:pathLst>
                <a:path w="1072515" h="114300">
                  <a:moveTo>
                    <a:pt x="958976" y="0"/>
                  </a:moveTo>
                  <a:lnTo>
                    <a:pt x="958511" y="38066"/>
                  </a:lnTo>
                  <a:lnTo>
                    <a:pt x="977519" y="38303"/>
                  </a:lnTo>
                  <a:lnTo>
                    <a:pt x="977010" y="76403"/>
                  </a:lnTo>
                  <a:lnTo>
                    <a:pt x="958042" y="76403"/>
                  </a:lnTo>
                  <a:lnTo>
                    <a:pt x="957579" y="114261"/>
                  </a:lnTo>
                  <a:lnTo>
                    <a:pt x="1035661" y="76403"/>
                  </a:lnTo>
                  <a:lnTo>
                    <a:pt x="977010" y="76403"/>
                  </a:lnTo>
                  <a:lnTo>
                    <a:pt x="958045" y="76167"/>
                  </a:lnTo>
                  <a:lnTo>
                    <a:pt x="1036147" y="76167"/>
                  </a:lnTo>
                  <a:lnTo>
                    <a:pt x="1072514" y="58534"/>
                  </a:lnTo>
                  <a:lnTo>
                    <a:pt x="958976" y="0"/>
                  </a:lnTo>
                  <a:close/>
                </a:path>
                <a:path w="1072515" h="114300">
                  <a:moveTo>
                    <a:pt x="958511" y="38066"/>
                  </a:moveTo>
                  <a:lnTo>
                    <a:pt x="958045" y="76167"/>
                  </a:lnTo>
                  <a:lnTo>
                    <a:pt x="977010" y="76403"/>
                  </a:lnTo>
                  <a:lnTo>
                    <a:pt x="977519" y="38303"/>
                  </a:lnTo>
                  <a:lnTo>
                    <a:pt x="958511" y="38066"/>
                  </a:lnTo>
                  <a:close/>
                </a:path>
                <a:path w="1072515" h="114300">
                  <a:moveTo>
                    <a:pt x="507" y="26161"/>
                  </a:moveTo>
                  <a:lnTo>
                    <a:pt x="0" y="64261"/>
                  </a:lnTo>
                  <a:lnTo>
                    <a:pt x="958045" y="76167"/>
                  </a:lnTo>
                  <a:lnTo>
                    <a:pt x="958511" y="38066"/>
                  </a:lnTo>
                  <a:lnTo>
                    <a:pt x="507" y="26161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597913" y="5612129"/>
              <a:ext cx="7798434" cy="890269"/>
            </a:xfrm>
            <a:custGeom>
              <a:avLst/>
              <a:gdLst/>
              <a:ahLst/>
              <a:cxnLst/>
              <a:rect l="l" t="t" r="r" b="b"/>
              <a:pathLst>
                <a:path w="7798434" h="890270">
                  <a:moveTo>
                    <a:pt x="7798308" y="0"/>
                  </a:moveTo>
                  <a:lnTo>
                    <a:pt x="7798308" y="889609"/>
                  </a:lnTo>
                </a:path>
                <a:path w="7798434" h="890270">
                  <a:moveTo>
                    <a:pt x="7798308" y="890092"/>
                  </a:moveTo>
                  <a:lnTo>
                    <a:pt x="0" y="880872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9214738" y="4977383"/>
              <a:ext cx="827316" cy="2712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284842" y="5251704"/>
              <a:ext cx="872680" cy="2712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324094" y="5400294"/>
              <a:ext cx="509270" cy="429895"/>
            </a:xfrm>
            <a:custGeom>
              <a:avLst/>
              <a:gdLst/>
              <a:ahLst/>
              <a:cxnLst/>
              <a:rect l="l" t="t" r="r" b="b"/>
              <a:pathLst>
                <a:path w="509270" h="429895">
                  <a:moveTo>
                    <a:pt x="74548" y="62991"/>
                  </a:moveTo>
                  <a:lnTo>
                    <a:pt x="434466" y="366826"/>
                  </a:lnTo>
                </a:path>
                <a:path w="509270" h="429895">
                  <a:moveTo>
                    <a:pt x="434466" y="62991"/>
                  </a:moveTo>
                  <a:lnTo>
                    <a:pt x="74548" y="366826"/>
                  </a:lnTo>
                </a:path>
                <a:path w="509270" h="429895">
                  <a:moveTo>
                    <a:pt x="0" y="214883"/>
                  </a:moveTo>
                  <a:lnTo>
                    <a:pt x="5169" y="171594"/>
                  </a:lnTo>
                  <a:lnTo>
                    <a:pt x="19996" y="131266"/>
                  </a:lnTo>
                  <a:lnTo>
                    <a:pt x="43458" y="94766"/>
                  </a:lnTo>
                  <a:lnTo>
                    <a:pt x="74533" y="62960"/>
                  </a:lnTo>
                  <a:lnTo>
                    <a:pt x="112197" y="36714"/>
                  </a:lnTo>
                  <a:lnTo>
                    <a:pt x="155430" y="16894"/>
                  </a:lnTo>
                  <a:lnTo>
                    <a:pt x="203207" y="4368"/>
                  </a:lnTo>
                  <a:lnTo>
                    <a:pt x="254507" y="0"/>
                  </a:lnTo>
                  <a:lnTo>
                    <a:pt x="305808" y="4368"/>
                  </a:lnTo>
                  <a:lnTo>
                    <a:pt x="353585" y="16894"/>
                  </a:lnTo>
                  <a:lnTo>
                    <a:pt x="396818" y="36714"/>
                  </a:lnTo>
                  <a:lnTo>
                    <a:pt x="434482" y="62960"/>
                  </a:lnTo>
                  <a:lnTo>
                    <a:pt x="465557" y="94766"/>
                  </a:lnTo>
                  <a:lnTo>
                    <a:pt x="489019" y="131266"/>
                  </a:lnTo>
                  <a:lnTo>
                    <a:pt x="503846" y="171594"/>
                  </a:lnTo>
                  <a:lnTo>
                    <a:pt x="509015" y="214883"/>
                  </a:lnTo>
                  <a:lnTo>
                    <a:pt x="503846" y="258191"/>
                  </a:lnTo>
                  <a:lnTo>
                    <a:pt x="489019" y="298528"/>
                  </a:lnTo>
                  <a:lnTo>
                    <a:pt x="465557" y="335029"/>
                  </a:lnTo>
                  <a:lnTo>
                    <a:pt x="434482" y="366831"/>
                  </a:lnTo>
                  <a:lnTo>
                    <a:pt x="396818" y="393070"/>
                  </a:lnTo>
                  <a:lnTo>
                    <a:pt x="353585" y="412881"/>
                  </a:lnTo>
                  <a:lnTo>
                    <a:pt x="305808" y="425402"/>
                  </a:lnTo>
                  <a:lnTo>
                    <a:pt x="254507" y="429767"/>
                  </a:lnTo>
                  <a:lnTo>
                    <a:pt x="203207" y="425402"/>
                  </a:lnTo>
                  <a:lnTo>
                    <a:pt x="155430" y="412881"/>
                  </a:lnTo>
                  <a:lnTo>
                    <a:pt x="112197" y="393070"/>
                  </a:lnTo>
                  <a:lnTo>
                    <a:pt x="74533" y="366831"/>
                  </a:lnTo>
                  <a:lnTo>
                    <a:pt x="43458" y="335029"/>
                  </a:lnTo>
                  <a:lnTo>
                    <a:pt x="19996" y="298528"/>
                  </a:lnTo>
                  <a:lnTo>
                    <a:pt x="5169" y="258191"/>
                  </a:lnTo>
                  <a:lnTo>
                    <a:pt x="0" y="214883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796536" y="5551042"/>
              <a:ext cx="2286000" cy="118110"/>
            </a:xfrm>
            <a:custGeom>
              <a:avLst/>
              <a:gdLst/>
              <a:ahLst/>
              <a:cxnLst/>
              <a:rect l="l" t="t" r="r" b="b"/>
              <a:pathLst>
                <a:path w="2286000" h="118110">
                  <a:moveTo>
                    <a:pt x="449402" y="79959"/>
                  </a:moveTo>
                  <a:lnTo>
                    <a:pt x="391033" y="79959"/>
                  </a:lnTo>
                  <a:lnTo>
                    <a:pt x="371894" y="79959"/>
                  </a:lnTo>
                  <a:lnTo>
                    <a:pt x="371475" y="117843"/>
                  </a:lnTo>
                  <a:lnTo>
                    <a:pt x="449402" y="79959"/>
                  </a:lnTo>
                  <a:close/>
                </a:path>
                <a:path w="2286000" h="118110">
                  <a:moveTo>
                    <a:pt x="486410" y="61976"/>
                  </a:moveTo>
                  <a:lnTo>
                    <a:pt x="372745" y="3556"/>
                  </a:lnTo>
                  <a:lnTo>
                    <a:pt x="372313" y="41656"/>
                  </a:lnTo>
                  <a:lnTo>
                    <a:pt x="508" y="37465"/>
                  </a:lnTo>
                  <a:lnTo>
                    <a:pt x="0" y="75565"/>
                  </a:lnTo>
                  <a:lnTo>
                    <a:pt x="371894" y="79756"/>
                  </a:lnTo>
                  <a:lnTo>
                    <a:pt x="391033" y="79756"/>
                  </a:lnTo>
                  <a:lnTo>
                    <a:pt x="449846" y="79756"/>
                  </a:lnTo>
                  <a:lnTo>
                    <a:pt x="486410" y="61976"/>
                  </a:lnTo>
                  <a:close/>
                </a:path>
                <a:path w="2286000" h="118110">
                  <a:moveTo>
                    <a:pt x="2285619" y="56515"/>
                  </a:moveTo>
                  <a:lnTo>
                    <a:pt x="2248090" y="38023"/>
                  </a:lnTo>
                  <a:lnTo>
                    <a:pt x="2170938" y="0"/>
                  </a:lnTo>
                  <a:lnTo>
                    <a:pt x="2171141" y="38138"/>
                  </a:lnTo>
                  <a:lnTo>
                    <a:pt x="1036447" y="44843"/>
                  </a:lnTo>
                  <a:lnTo>
                    <a:pt x="1036701" y="82943"/>
                  </a:lnTo>
                  <a:lnTo>
                    <a:pt x="2171357" y="76238"/>
                  </a:lnTo>
                  <a:lnTo>
                    <a:pt x="2171573" y="114338"/>
                  </a:lnTo>
                  <a:lnTo>
                    <a:pt x="2285619" y="56515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152905" y="3998213"/>
              <a:ext cx="12065" cy="1634489"/>
            </a:xfrm>
            <a:custGeom>
              <a:avLst/>
              <a:gdLst/>
              <a:ahLst/>
              <a:cxnLst/>
              <a:rect l="l" t="t" r="r" b="b"/>
              <a:pathLst>
                <a:path w="12065" h="1634489">
                  <a:moveTo>
                    <a:pt x="11899" y="0"/>
                  </a:moveTo>
                  <a:lnTo>
                    <a:pt x="0" y="1634337"/>
                  </a:lnTo>
                </a:path>
              </a:pathLst>
            </a:custGeom>
            <a:ln w="38099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801873" y="3173729"/>
              <a:ext cx="1995170" cy="1676400"/>
            </a:xfrm>
            <a:custGeom>
              <a:avLst/>
              <a:gdLst/>
              <a:ahLst/>
              <a:cxnLst/>
              <a:rect l="l" t="t" r="r" b="b"/>
              <a:pathLst>
                <a:path w="1995170" h="1676400">
                  <a:moveTo>
                    <a:pt x="1994916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1994916" y="1676400"/>
                  </a:lnTo>
                  <a:lnTo>
                    <a:pt x="1994916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801873" y="3173729"/>
              <a:ext cx="1995170" cy="1676400"/>
            </a:xfrm>
            <a:custGeom>
              <a:avLst/>
              <a:gdLst/>
              <a:ahLst/>
              <a:cxnLst/>
              <a:rect l="l" t="t" r="r" b="b"/>
              <a:pathLst>
                <a:path w="1995170" h="1676400">
                  <a:moveTo>
                    <a:pt x="0" y="1676400"/>
                  </a:moveTo>
                  <a:lnTo>
                    <a:pt x="1994916" y="1676400"/>
                  </a:lnTo>
                  <a:lnTo>
                    <a:pt x="1994916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190366" y="3192144"/>
              <a:ext cx="1397127" cy="2712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315588" y="3466465"/>
              <a:ext cx="1062837" cy="2712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163573" y="3954780"/>
              <a:ext cx="1638300" cy="114300"/>
            </a:xfrm>
            <a:custGeom>
              <a:avLst/>
              <a:gdLst/>
              <a:ahLst/>
              <a:cxnLst/>
              <a:rect l="l" t="t" r="r" b="b"/>
              <a:pathLst>
                <a:path w="1638300" h="114300">
                  <a:moveTo>
                    <a:pt x="1523492" y="0"/>
                  </a:moveTo>
                  <a:lnTo>
                    <a:pt x="1523492" y="114300"/>
                  </a:lnTo>
                  <a:lnTo>
                    <a:pt x="1599692" y="76200"/>
                  </a:lnTo>
                  <a:lnTo>
                    <a:pt x="1542542" y="76200"/>
                  </a:lnTo>
                  <a:lnTo>
                    <a:pt x="1542542" y="38100"/>
                  </a:lnTo>
                  <a:lnTo>
                    <a:pt x="1599692" y="38100"/>
                  </a:lnTo>
                  <a:lnTo>
                    <a:pt x="1523492" y="0"/>
                  </a:lnTo>
                  <a:close/>
                </a:path>
                <a:path w="1638300" h="114300">
                  <a:moveTo>
                    <a:pt x="152349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3492" y="76200"/>
                  </a:lnTo>
                  <a:lnTo>
                    <a:pt x="1523492" y="38100"/>
                  </a:lnTo>
                  <a:close/>
                </a:path>
                <a:path w="1638300" h="114300">
                  <a:moveTo>
                    <a:pt x="1599692" y="38100"/>
                  </a:moveTo>
                  <a:lnTo>
                    <a:pt x="1542542" y="38100"/>
                  </a:lnTo>
                  <a:lnTo>
                    <a:pt x="1542542" y="76200"/>
                  </a:lnTo>
                  <a:lnTo>
                    <a:pt x="1599692" y="76200"/>
                  </a:lnTo>
                  <a:lnTo>
                    <a:pt x="1637792" y="57150"/>
                  </a:lnTo>
                  <a:lnTo>
                    <a:pt x="1599692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796790" y="4011930"/>
              <a:ext cx="791845" cy="3175"/>
            </a:xfrm>
            <a:custGeom>
              <a:avLst/>
              <a:gdLst/>
              <a:ahLst/>
              <a:cxnLst/>
              <a:rect l="l" t="t" r="r" b="b"/>
              <a:pathLst>
                <a:path w="791845" h="3175">
                  <a:moveTo>
                    <a:pt x="0" y="0"/>
                  </a:moveTo>
                  <a:lnTo>
                    <a:pt x="791463" y="2667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521452" y="3998213"/>
              <a:ext cx="114300" cy="1401445"/>
            </a:xfrm>
            <a:custGeom>
              <a:avLst/>
              <a:gdLst/>
              <a:ahLst/>
              <a:cxnLst/>
              <a:rect l="l" t="t" r="r" b="b"/>
              <a:pathLst>
                <a:path w="114300" h="1401445">
                  <a:moveTo>
                    <a:pt x="38100" y="1287018"/>
                  </a:moveTo>
                  <a:lnTo>
                    <a:pt x="0" y="1287018"/>
                  </a:lnTo>
                  <a:lnTo>
                    <a:pt x="57150" y="1401318"/>
                  </a:lnTo>
                  <a:lnTo>
                    <a:pt x="104775" y="1306068"/>
                  </a:lnTo>
                  <a:lnTo>
                    <a:pt x="38100" y="1306068"/>
                  </a:lnTo>
                  <a:lnTo>
                    <a:pt x="38100" y="1287018"/>
                  </a:lnTo>
                  <a:close/>
                </a:path>
                <a:path w="114300" h="1401445">
                  <a:moveTo>
                    <a:pt x="76200" y="0"/>
                  </a:moveTo>
                  <a:lnTo>
                    <a:pt x="38100" y="0"/>
                  </a:lnTo>
                  <a:lnTo>
                    <a:pt x="38100" y="1306068"/>
                  </a:lnTo>
                  <a:lnTo>
                    <a:pt x="76200" y="1306068"/>
                  </a:lnTo>
                  <a:lnTo>
                    <a:pt x="76200" y="0"/>
                  </a:lnTo>
                  <a:close/>
                </a:path>
                <a:path w="114300" h="1401445">
                  <a:moveTo>
                    <a:pt x="114300" y="1287018"/>
                  </a:moveTo>
                  <a:lnTo>
                    <a:pt x="76200" y="1287018"/>
                  </a:lnTo>
                  <a:lnTo>
                    <a:pt x="76200" y="1306068"/>
                  </a:lnTo>
                  <a:lnTo>
                    <a:pt x="104775" y="1306068"/>
                  </a:lnTo>
                  <a:lnTo>
                    <a:pt x="114300" y="1287018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361559" y="5486501"/>
            <a:ext cx="1295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13070" y="5389879"/>
            <a:ext cx="1295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9364" y="3634740"/>
            <a:ext cx="8949055" cy="2559050"/>
            <a:chOff x="99364" y="3634740"/>
            <a:chExt cx="8949055" cy="2559050"/>
          </a:xfrm>
        </p:grpSpPr>
        <p:sp>
          <p:nvSpPr>
            <p:cNvPr id="44" name="object 44"/>
            <p:cNvSpPr/>
            <p:nvPr/>
          </p:nvSpPr>
          <p:spPr>
            <a:xfrm>
              <a:off x="7082027" y="5058156"/>
              <a:ext cx="1927860" cy="10972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062977" y="5039106"/>
              <a:ext cx="1965960" cy="1135380"/>
            </a:xfrm>
            <a:custGeom>
              <a:avLst/>
              <a:gdLst/>
              <a:ahLst/>
              <a:cxnLst/>
              <a:rect l="l" t="t" r="r" b="b"/>
              <a:pathLst>
                <a:path w="1965959" h="1135379">
                  <a:moveTo>
                    <a:pt x="0" y="1135380"/>
                  </a:moveTo>
                  <a:lnTo>
                    <a:pt x="1965960" y="1135380"/>
                  </a:lnTo>
                  <a:lnTo>
                    <a:pt x="1965960" y="0"/>
                  </a:lnTo>
                  <a:lnTo>
                    <a:pt x="0" y="0"/>
                  </a:lnTo>
                  <a:lnTo>
                    <a:pt x="0" y="1135380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99364" y="5014595"/>
              <a:ext cx="1114209" cy="2712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69468" y="5288610"/>
              <a:ext cx="872680" cy="2715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24784" y="3634740"/>
              <a:ext cx="1167765" cy="970915"/>
            </a:xfrm>
            <a:custGeom>
              <a:avLst/>
              <a:gdLst/>
              <a:ahLst/>
              <a:cxnLst/>
              <a:rect l="l" t="t" r="r" b="b"/>
              <a:pathLst>
                <a:path w="1167764" h="970914">
                  <a:moveTo>
                    <a:pt x="1167638" y="932688"/>
                  </a:moveTo>
                  <a:lnTo>
                    <a:pt x="1154938" y="926338"/>
                  </a:lnTo>
                  <a:lnTo>
                    <a:pt x="1091438" y="894588"/>
                  </a:lnTo>
                  <a:lnTo>
                    <a:pt x="1091438" y="926338"/>
                  </a:lnTo>
                  <a:lnTo>
                    <a:pt x="44450" y="926338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933069"/>
                  </a:lnTo>
                  <a:lnTo>
                    <a:pt x="38100" y="933069"/>
                  </a:lnTo>
                  <a:lnTo>
                    <a:pt x="38100" y="939038"/>
                  </a:lnTo>
                  <a:lnTo>
                    <a:pt x="1091438" y="939038"/>
                  </a:lnTo>
                  <a:lnTo>
                    <a:pt x="1091438" y="970788"/>
                  </a:lnTo>
                  <a:lnTo>
                    <a:pt x="1154938" y="939038"/>
                  </a:lnTo>
                  <a:lnTo>
                    <a:pt x="1167638" y="932688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397758" y="3810762"/>
              <a:ext cx="995680" cy="673735"/>
            </a:xfrm>
            <a:custGeom>
              <a:avLst/>
              <a:gdLst/>
              <a:ahLst/>
              <a:cxnLst/>
              <a:rect l="l" t="t" r="r" b="b"/>
              <a:pathLst>
                <a:path w="995679" h="673735">
                  <a:moveTo>
                    <a:pt x="0" y="673607"/>
                  </a:moveTo>
                  <a:lnTo>
                    <a:pt x="2119" y="655540"/>
                  </a:lnTo>
                  <a:lnTo>
                    <a:pt x="4000" y="637365"/>
                  </a:lnTo>
                  <a:lnTo>
                    <a:pt x="6357" y="619404"/>
                  </a:lnTo>
                  <a:lnTo>
                    <a:pt x="17297" y="581517"/>
                  </a:lnTo>
                  <a:lnTo>
                    <a:pt x="38463" y="546258"/>
                  </a:lnTo>
                  <a:lnTo>
                    <a:pt x="49783" y="530225"/>
                  </a:lnTo>
                  <a:lnTo>
                    <a:pt x="51688" y="519017"/>
                  </a:lnTo>
                  <a:lnTo>
                    <a:pt x="66192" y="481502"/>
                  </a:lnTo>
                  <a:lnTo>
                    <a:pt x="81960" y="476529"/>
                  </a:lnTo>
                  <a:lnTo>
                    <a:pt x="89534" y="472948"/>
                  </a:lnTo>
                  <a:lnTo>
                    <a:pt x="97198" y="466284"/>
                  </a:lnTo>
                  <a:lnTo>
                    <a:pt x="104457" y="458597"/>
                  </a:lnTo>
                  <a:lnTo>
                    <a:pt x="111716" y="450909"/>
                  </a:lnTo>
                  <a:lnTo>
                    <a:pt x="149225" y="430021"/>
                  </a:lnTo>
                  <a:lnTo>
                    <a:pt x="202266" y="426242"/>
                  </a:lnTo>
                  <a:lnTo>
                    <a:pt x="255340" y="423450"/>
                  </a:lnTo>
                  <a:lnTo>
                    <a:pt x="308435" y="421322"/>
                  </a:lnTo>
                  <a:lnTo>
                    <a:pt x="361540" y="419532"/>
                  </a:lnTo>
                  <a:lnTo>
                    <a:pt x="414646" y="417757"/>
                  </a:lnTo>
                  <a:lnTo>
                    <a:pt x="467740" y="415670"/>
                  </a:lnTo>
                  <a:lnTo>
                    <a:pt x="475315" y="412482"/>
                  </a:lnTo>
                  <a:lnTo>
                    <a:pt x="482996" y="409590"/>
                  </a:lnTo>
                  <a:lnTo>
                    <a:pt x="490511" y="406151"/>
                  </a:lnTo>
                  <a:lnTo>
                    <a:pt x="497586" y="401319"/>
                  </a:lnTo>
                  <a:lnTo>
                    <a:pt x="502898" y="394745"/>
                  </a:lnTo>
                  <a:lnTo>
                    <a:pt x="507412" y="386635"/>
                  </a:lnTo>
                  <a:lnTo>
                    <a:pt x="511998" y="378692"/>
                  </a:lnTo>
                  <a:lnTo>
                    <a:pt x="517525" y="372618"/>
                  </a:lnTo>
                  <a:lnTo>
                    <a:pt x="531923" y="363811"/>
                  </a:lnTo>
                  <a:lnTo>
                    <a:pt x="546893" y="356838"/>
                  </a:lnTo>
                  <a:lnTo>
                    <a:pt x="562101" y="350579"/>
                  </a:lnTo>
                  <a:lnTo>
                    <a:pt x="577214" y="343915"/>
                  </a:lnTo>
                  <a:lnTo>
                    <a:pt x="607059" y="329692"/>
                  </a:lnTo>
                  <a:lnTo>
                    <a:pt x="696594" y="286638"/>
                  </a:lnTo>
                  <a:lnTo>
                    <a:pt x="704044" y="282664"/>
                  </a:lnTo>
                  <a:lnTo>
                    <a:pt x="711422" y="278463"/>
                  </a:lnTo>
                  <a:lnTo>
                    <a:pt x="718847" y="274762"/>
                  </a:lnTo>
                  <a:lnTo>
                    <a:pt x="726439" y="272288"/>
                  </a:lnTo>
                  <a:lnTo>
                    <a:pt x="796163" y="257937"/>
                  </a:lnTo>
                  <a:lnTo>
                    <a:pt x="814204" y="249640"/>
                  </a:lnTo>
                  <a:lnTo>
                    <a:pt x="855852" y="215011"/>
                  </a:lnTo>
                  <a:lnTo>
                    <a:pt x="875204" y="185308"/>
                  </a:lnTo>
                  <a:lnTo>
                    <a:pt x="884803" y="170416"/>
                  </a:lnTo>
                  <a:lnTo>
                    <a:pt x="895603" y="157606"/>
                  </a:lnTo>
                  <a:lnTo>
                    <a:pt x="915312" y="139192"/>
                  </a:lnTo>
                  <a:lnTo>
                    <a:pt x="924020" y="130778"/>
                  </a:lnTo>
                  <a:lnTo>
                    <a:pt x="930965" y="121459"/>
                  </a:lnTo>
                  <a:lnTo>
                    <a:pt x="945388" y="100330"/>
                  </a:lnTo>
                  <a:lnTo>
                    <a:pt x="948485" y="76126"/>
                  </a:lnTo>
                  <a:lnTo>
                    <a:pt x="950356" y="50149"/>
                  </a:lnTo>
                  <a:lnTo>
                    <a:pt x="954728" y="27767"/>
                  </a:lnTo>
                  <a:lnTo>
                    <a:pt x="965326" y="14350"/>
                  </a:lnTo>
                  <a:lnTo>
                    <a:pt x="995171" y="0"/>
                  </a:lnTo>
                </a:path>
              </a:pathLst>
            </a:custGeom>
            <a:ln w="25908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947158" y="3659251"/>
            <a:ext cx="413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700" b="0" i="0" u="none" strike="noStrike" kern="1200" cap="none" spc="7" normalizeH="0" baseline="1080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𝒖</a:t>
            </a:r>
            <a:r>
              <a:rPr kumimoji="1" sz="13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𝒇𝒇</a:t>
            </a:r>
            <a:endParaRPr kumimoji="1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8258" y="5210936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700" b="0" i="0" u="none" strike="noStrike" kern="1200" cap="none" spc="7" normalizeH="0" baseline="1080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𝒖</a:t>
            </a:r>
            <a:r>
              <a:rPr kumimoji="1" sz="13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𝒇𝒃</a:t>
            </a:r>
            <a:endParaRPr kumimoji="1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68034" y="5261609"/>
            <a:ext cx="103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700" b="0" i="0" u="none" strike="noStrike" kern="1200" cap="none" spc="7" normalizeH="0" baseline="1080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𝒖</a:t>
            </a:r>
            <a:r>
              <a:rPr kumimoji="1" sz="13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𝒇𝒇 </a:t>
            </a:r>
            <a:r>
              <a:rPr kumimoji="1" sz="2700" b="0" i="0" u="none" strike="noStrike" kern="1200" cap="none" spc="0" normalizeH="0" baseline="1080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1" sz="2700" b="0" i="0" u="none" strike="noStrike" kern="1200" cap="none" spc="-277" normalizeH="0" baseline="1080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700" b="0" i="0" u="none" strike="noStrike" kern="1200" cap="none" spc="7" normalizeH="0" baseline="1080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𝒖</a:t>
            </a:r>
            <a:r>
              <a:rPr kumimoji="1" sz="13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𝒇𝒃</a:t>
            </a:r>
            <a:endParaRPr kumimoji="1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14473" y="3632072"/>
            <a:ext cx="50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700" b="0" i="0" u="none" strike="noStrike" kern="1200" cap="none" spc="7" normalizeH="0" baseline="1080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𝑽</a:t>
            </a:r>
            <a:r>
              <a:rPr kumimoji="1" sz="13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𝒓𝒆𝒇</a:t>
            </a:r>
            <a:endParaRPr kumimoji="1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11401" y="5228335"/>
            <a:ext cx="93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𝑽</a:t>
            </a:r>
            <a:r>
              <a:rPr kumimoji="1" sz="1950" b="0" i="0" u="none" strike="noStrike" kern="1200" cap="none" spc="7" normalizeH="0" baseline="-14957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𝒓𝒆𝒇 </a:t>
            </a: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−</a:t>
            </a:r>
            <a:r>
              <a:rPr kumimoji="1" sz="1800" b="0" i="0" u="none" strike="noStrike" kern="1200" cap="none" spc="-18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𝑽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34894" y="3632072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700" b="0" i="0" u="none" strike="noStrike" kern="1200" cap="none" spc="7" normalizeH="0" baseline="1080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𝒖</a:t>
            </a:r>
            <a:r>
              <a:rPr kumimoji="1" sz="13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𝒇𝒇</a:t>
            </a:r>
            <a:endParaRPr kumimoji="1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87265" y="4306570"/>
            <a:ext cx="48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700" b="0" i="0" u="none" strike="noStrike" kern="1200" cap="none" spc="7" normalizeH="0" baseline="10802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𝑽</a:t>
            </a:r>
            <a:r>
              <a:rPr kumimoji="1" sz="13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𝒓𝒆𝒇</a:t>
            </a:r>
            <a:endParaRPr kumimoji="1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534527" y="57256"/>
            <a:ext cx="36875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Feedforward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block: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feedforward block gets only the reference signal as input, and its primary objective is to accurately set the inputs of the plan.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やり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⽅：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Convert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entire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longitudinal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dynamics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model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into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fixed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lookup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table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or reference map, that maps the reference velocity to the corresponding actuators signals assuming the vehicle is at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steady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state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834894" y="2344673"/>
            <a:ext cx="2023364" cy="330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431790"/>
          </a:xfrm>
          <a:custGeom>
            <a:avLst/>
            <a:gdLst/>
            <a:ahLst/>
            <a:cxnLst/>
            <a:rect l="l" t="t" r="r" b="b"/>
            <a:pathLst>
              <a:path w="12192000" h="5431790">
                <a:moveTo>
                  <a:pt x="0" y="5431536"/>
                </a:moveTo>
                <a:lnTo>
                  <a:pt x="12192000" y="5431536"/>
                </a:lnTo>
                <a:lnTo>
                  <a:pt x="12192000" y="0"/>
                </a:lnTo>
                <a:lnTo>
                  <a:pt x="0" y="0"/>
                </a:lnTo>
                <a:lnTo>
                  <a:pt x="0" y="5431536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431790"/>
          </a:xfrm>
          <a:custGeom>
            <a:avLst/>
            <a:gdLst/>
            <a:ahLst/>
            <a:cxnLst/>
            <a:rect l="l" t="t" r="r" b="b"/>
            <a:pathLst>
              <a:path w="12192000" h="5431790">
                <a:moveTo>
                  <a:pt x="0" y="5431536"/>
                </a:moveTo>
                <a:lnTo>
                  <a:pt x="12192000" y="5431536"/>
                </a:lnTo>
                <a:lnTo>
                  <a:pt x="12192000" y="0"/>
                </a:lnTo>
                <a:lnTo>
                  <a:pt x="0" y="0"/>
                </a:lnTo>
                <a:lnTo>
                  <a:pt x="0" y="5431536"/>
                </a:lnTo>
                <a:close/>
              </a:path>
            </a:pathLst>
          </a:custGeom>
          <a:ln w="12192">
            <a:solidFill>
              <a:srgbClr val="00647A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8" y="5760720"/>
            <a:ext cx="3585972" cy="67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3587" y="3192475"/>
            <a:ext cx="1966976" cy="24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6838" y="3192475"/>
            <a:ext cx="919352" cy="24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3892" y="1988820"/>
            <a:ext cx="2502916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4226" y="1988820"/>
            <a:ext cx="305409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7007" y="1988820"/>
            <a:ext cx="1627123" cy="548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23283" y="1988820"/>
            <a:ext cx="30480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5683" y="1988820"/>
            <a:ext cx="4605909" cy="5486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0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8594" y="2048382"/>
            <a:ext cx="161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000" b="0" i="0" u="none" strike="noStrike" kern="1200" cap="none" spc="-15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𝑉</a:t>
            </a:r>
            <a:r>
              <a:rPr kumimoji="1" sz="145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𝑟𝑒𝑓 </a:t>
            </a:r>
            <a:r>
              <a:rPr kumimoji="1" sz="3000" b="0" i="0" u="none" strike="noStrike" kern="1200" cap="none" spc="0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</a:t>
            </a:r>
            <a:r>
              <a:rPr kumimoji="1" sz="3000" b="0" i="0" u="none" strike="noStrike" kern="1200" cap="none" spc="150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3000" b="0" i="0" u="none" strike="noStrike" kern="1200" cap="none" spc="37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𝑟</a:t>
            </a:r>
            <a:r>
              <a:rPr kumimoji="1" sz="1450" b="0" i="0" u="none" strike="noStrike" kern="1200" cap="none" spc="2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𝑒𝑓𝑓</a:t>
            </a:r>
            <a:r>
              <a:rPr kumimoji="1" sz="3000" b="0" i="0" u="none" strike="noStrike" kern="1200" cap="none" spc="37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𝜔</a:t>
            </a:r>
            <a:r>
              <a:rPr kumimoji="1" sz="1450" b="0" i="0" u="none" strike="noStrike" kern="1200" cap="none" spc="2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𝑤</a:t>
            </a:r>
            <a:endParaRPr kumimoji="1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4186" y="2130551"/>
            <a:ext cx="1950720" cy="114300"/>
          </a:xfrm>
          <a:custGeom>
            <a:avLst/>
            <a:gdLst/>
            <a:ahLst/>
            <a:cxnLst/>
            <a:rect l="l" t="t" r="r" b="b"/>
            <a:pathLst>
              <a:path w="1950720" h="114300">
                <a:moveTo>
                  <a:pt x="531241" y="57150"/>
                </a:moveTo>
                <a:lnTo>
                  <a:pt x="493141" y="38100"/>
                </a:lnTo>
                <a:lnTo>
                  <a:pt x="416941" y="0"/>
                </a:lnTo>
                <a:lnTo>
                  <a:pt x="416941" y="38100"/>
                </a:lnTo>
                <a:lnTo>
                  <a:pt x="0" y="38100"/>
                </a:lnTo>
                <a:lnTo>
                  <a:pt x="0" y="76200"/>
                </a:lnTo>
                <a:lnTo>
                  <a:pt x="416941" y="76200"/>
                </a:lnTo>
                <a:lnTo>
                  <a:pt x="416941" y="114300"/>
                </a:lnTo>
                <a:lnTo>
                  <a:pt x="493141" y="76200"/>
                </a:lnTo>
                <a:lnTo>
                  <a:pt x="531241" y="57150"/>
                </a:lnTo>
                <a:close/>
              </a:path>
              <a:path w="1950720" h="114300">
                <a:moveTo>
                  <a:pt x="1950466" y="46990"/>
                </a:moveTo>
                <a:lnTo>
                  <a:pt x="1500886" y="46990"/>
                </a:lnTo>
                <a:lnTo>
                  <a:pt x="1500886" y="63754"/>
                </a:lnTo>
                <a:lnTo>
                  <a:pt x="1950466" y="63754"/>
                </a:lnTo>
                <a:lnTo>
                  <a:pt x="1950466" y="4699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3261" y="2112010"/>
            <a:ext cx="1778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50" b="0" i="0" u="none" strike="noStrike" kern="1200" cap="none" spc="17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𝑤</a:t>
            </a:r>
            <a:endParaRPr kumimoji="1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9526" y="1991613"/>
            <a:ext cx="627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423545" algn="l"/>
              </a:tabLst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𝜔	=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22" baseline="11111" dirty="0"/>
              <a:t>𝑉</a:t>
            </a:r>
            <a:r>
              <a:rPr sz="1450" spc="-15" dirty="0"/>
              <a:t>𝑟𝑒𝑓</a:t>
            </a:r>
            <a:endParaRPr sz="1450"/>
          </a:p>
        </p:txBody>
      </p:sp>
      <p:sp>
        <p:nvSpPr>
          <p:cNvPr id="7" name="object 7"/>
          <p:cNvSpPr txBox="1"/>
          <p:nvPr/>
        </p:nvSpPr>
        <p:spPr>
          <a:xfrm>
            <a:off x="5272278" y="2162301"/>
            <a:ext cx="146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𝑟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241" y="2282698"/>
            <a:ext cx="583327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50" b="0" i="0" u="none" strike="noStrike" kern="1200" cap="none" spc="145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</a:t>
            </a:r>
            <a:r>
              <a:rPr kumimoji="1" sz="1450" b="0" i="0" u="none" strike="noStrike" kern="1200" cap="none" spc="14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𝑓𝑓</a:t>
            </a:r>
            <a:endParaRPr kumimoji="1" sz="14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76336" y="2511488"/>
            <a:ext cx="4668520" cy="3973195"/>
            <a:chOff x="1676336" y="2511488"/>
            <a:chExt cx="4668520" cy="3973195"/>
          </a:xfrm>
        </p:grpSpPr>
        <p:sp>
          <p:nvSpPr>
            <p:cNvPr id="10" name="object 10"/>
            <p:cNvSpPr/>
            <p:nvPr/>
          </p:nvSpPr>
          <p:spPr>
            <a:xfrm>
              <a:off x="1689353" y="2747010"/>
              <a:ext cx="4642485" cy="1158240"/>
            </a:xfrm>
            <a:custGeom>
              <a:avLst/>
              <a:gdLst/>
              <a:ahLst/>
              <a:cxnLst/>
              <a:rect l="l" t="t" r="r" b="b"/>
              <a:pathLst>
                <a:path w="4642485" h="1158239">
                  <a:moveTo>
                    <a:pt x="0" y="1158239"/>
                  </a:moveTo>
                  <a:lnTo>
                    <a:pt x="4642104" y="1158239"/>
                  </a:lnTo>
                  <a:lnTo>
                    <a:pt x="4642104" y="0"/>
                  </a:lnTo>
                  <a:lnTo>
                    <a:pt x="0" y="0"/>
                  </a:lnTo>
                  <a:lnTo>
                    <a:pt x="0" y="1158239"/>
                  </a:lnTo>
                  <a:close/>
                </a:path>
              </a:pathLst>
            </a:custGeom>
            <a:ln w="25907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80031" y="2780030"/>
              <a:ext cx="2320671" cy="271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16857" y="2524506"/>
              <a:ext cx="387350" cy="341630"/>
            </a:xfrm>
            <a:custGeom>
              <a:avLst/>
              <a:gdLst/>
              <a:ahLst/>
              <a:cxnLst/>
              <a:rect l="l" t="t" r="r" b="b"/>
              <a:pathLst>
                <a:path w="387350" h="341630">
                  <a:moveTo>
                    <a:pt x="290321" y="0"/>
                  </a:moveTo>
                  <a:lnTo>
                    <a:pt x="96774" y="0"/>
                  </a:lnTo>
                  <a:lnTo>
                    <a:pt x="96774" y="170688"/>
                  </a:lnTo>
                  <a:lnTo>
                    <a:pt x="0" y="170688"/>
                  </a:lnTo>
                  <a:lnTo>
                    <a:pt x="193547" y="341376"/>
                  </a:lnTo>
                  <a:lnTo>
                    <a:pt x="387095" y="170688"/>
                  </a:lnTo>
                  <a:lnTo>
                    <a:pt x="290321" y="170688"/>
                  </a:lnTo>
                  <a:lnTo>
                    <a:pt x="29032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16857" y="2524506"/>
              <a:ext cx="387350" cy="341630"/>
            </a:xfrm>
            <a:custGeom>
              <a:avLst/>
              <a:gdLst/>
              <a:ahLst/>
              <a:cxnLst/>
              <a:rect l="l" t="t" r="r" b="b"/>
              <a:pathLst>
                <a:path w="387350" h="341630">
                  <a:moveTo>
                    <a:pt x="0" y="170688"/>
                  </a:moveTo>
                  <a:lnTo>
                    <a:pt x="96774" y="170688"/>
                  </a:lnTo>
                  <a:lnTo>
                    <a:pt x="96774" y="0"/>
                  </a:lnTo>
                  <a:lnTo>
                    <a:pt x="290321" y="0"/>
                  </a:lnTo>
                  <a:lnTo>
                    <a:pt x="290321" y="170688"/>
                  </a:lnTo>
                  <a:lnTo>
                    <a:pt x="387095" y="170688"/>
                  </a:lnTo>
                  <a:lnTo>
                    <a:pt x="193547" y="341376"/>
                  </a:lnTo>
                  <a:lnTo>
                    <a:pt x="0" y="170688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689353" y="4030218"/>
              <a:ext cx="4642485" cy="1158240"/>
            </a:xfrm>
            <a:custGeom>
              <a:avLst/>
              <a:gdLst/>
              <a:ahLst/>
              <a:cxnLst/>
              <a:rect l="l" t="t" r="r" b="b"/>
              <a:pathLst>
                <a:path w="4642485" h="1158239">
                  <a:moveTo>
                    <a:pt x="0" y="1158240"/>
                  </a:moveTo>
                  <a:lnTo>
                    <a:pt x="4642104" y="1158240"/>
                  </a:lnTo>
                  <a:lnTo>
                    <a:pt x="4642104" y="0"/>
                  </a:lnTo>
                  <a:lnTo>
                    <a:pt x="0" y="0"/>
                  </a:lnTo>
                  <a:lnTo>
                    <a:pt x="0" y="1158240"/>
                  </a:lnTo>
                  <a:close/>
                </a:path>
              </a:pathLst>
            </a:custGeom>
            <a:ln w="25908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780031" y="4062933"/>
              <a:ext cx="1550923" cy="271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816857" y="3812286"/>
              <a:ext cx="387350" cy="341630"/>
            </a:xfrm>
            <a:custGeom>
              <a:avLst/>
              <a:gdLst/>
              <a:ahLst/>
              <a:cxnLst/>
              <a:rect l="l" t="t" r="r" b="b"/>
              <a:pathLst>
                <a:path w="387350" h="341629">
                  <a:moveTo>
                    <a:pt x="290321" y="0"/>
                  </a:moveTo>
                  <a:lnTo>
                    <a:pt x="96774" y="0"/>
                  </a:lnTo>
                  <a:lnTo>
                    <a:pt x="96774" y="170687"/>
                  </a:lnTo>
                  <a:lnTo>
                    <a:pt x="0" y="170687"/>
                  </a:lnTo>
                  <a:lnTo>
                    <a:pt x="193547" y="341375"/>
                  </a:lnTo>
                  <a:lnTo>
                    <a:pt x="387095" y="170687"/>
                  </a:lnTo>
                  <a:lnTo>
                    <a:pt x="290321" y="170687"/>
                  </a:lnTo>
                  <a:lnTo>
                    <a:pt x="29032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816857" y="3812286"/>
              <a:ext cx="387350" cy="341630"/>
            </a:xfrm>
            <a:custGeom>
              <a:avLst/>
              <a:gdLst/>
              <a:ahLst/>
              <a:cxnLst/>
              <a:rect l="l" t="t" r="r" b="b"/>
              <a:pathLst>
                <a:path w="387350" h="341629">
                  <a:moveTo>
                    <a:pt x="0" y="170687"/>
                  </a:moveTo>
                  <a:lnTo>
                    <a:pt x="96774" y="170687"/>
                  </a:lnTo>
                  <a:lnTo>
                    <a:pt x="96774" y="0"/>
                  </a:lnTo>
                  <a:lnTo>
                    <a:pt x="290321" y="0"/>
                  </a:lnTo>
                  <a:lnTo>
                    <a:pt x="290321" y="170687"/>
                  </a:lnTo>
                  <a:lnTo>
                    <a:pt x="387095" y="170687"/>
                  </a:lnTo>
                  <a:lnTo>
                    <a:pt x="193547" y="341375"/>
                  </a:lnTo>
                  <a:lnTo>
                    <a:pt x="0" y="170687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689353" y="5313426"/>
              <a:ext cx="4642485" cy="1158240"/>
            </a:xfrm>
            <a:custGeom>
              <a:avLst/>
              <a:gdLst/>
              <a:ahLst/>
              <a:cxnLst/>
              <a:rect l="l" t="t" r="r" b="b"/>
              <a:pathLst>
                <a:path w="4642485" h="1158239">
                  <a:moveTo>
                    <a:pt x="0" y="1158240"/>
                  </a:moveTo>
                  <a:lnTo>
                    <a:pt x="4642104" y="1158240"/>
                  </a:lnTo>
                  <a:lnTo>
                    <a:pt x="4642104" y="0"/>
                  </a:lnTo>
                  <a:lnTo>
                    <a:pt x="0" y="0"/>
                  </a:lnTo>
                  <a:lnTo>
                    <a:pt x="0" y="1158240"/>
                  </a:lnTo>
                  <a:close/>
                </a:path>
              </a:pathLst>
            </a:custGeom>
            <a:ln w="25907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780031" y="5346801"/>
              <a:ext cx="1503807" cy="271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816857" y="5075682"/>
              <a:ext cx="387350" cy="341630"/>
            </a:xfrm>
            <a:custGeom>
              <a:avLst/>
              <a:gdLst/>
              <a:ahLst/>
              <a:cxnLst/>
              <a:rect l="l" t="t" r="r" b="b"/>
              <a:pathLst>
                <a:path w="387350" h="341629">
                  <a:moveTo>
                    <a:pt x="290321" y="0"/>
                  </a:moveTo>
                  <a:lnTo>
                    <a:pt x="96774" y="0"/>
                  </a:lnTo>
                  <a:lnTo>
                    <a:pt x="96774" y="170688"/>
                  </a:lnTo>
                  <a:lnTo>
                    <a:pt x="0" y="170688"/>
                  </a:lnTo>
                  <a:lnTo>
                    <a:pt x="193547" y="341376"/>
                  </a:lnTo>
                  <a:lnTo>
                    <a:pt x="387095" y="170688"/>
                  </a:lnTo>
                  <a:lnTo>
                    <a:pt x="290321" y="170688"/>
                  </a:lnTo>
                  <a:lnTo>
                    <a:pt x="29032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816857" y="5075682"/>
              <a:ext cx="387350" cy="341630"/>
            </a:xfrm>
            <a:custGeom>
              <a:avLst/>
              <a:gdLst/>
              <a:ahLst/>
              <a:cxnLst/>
              <a:rect l="l" t="t" r="r" b="b"/>
              <a:pathLst>
                <a:path w="387350" h="341629">
                  <a:moveTo>
                    <a:pt x="0" y="170688"/>
                  </a:moveTo>
                  <a:lnTo>
                    <a:pt x="96774" y="170688"/>
                  </a:lnTo>
                  <a:lnTo>
                    <a:pt x="96774" y="0"/>
                  </a:lnTo>
                  <a:lnTo>
                    <a:pt x="290321" y="0"/>
                  </a:lnTo>
                  <a:lnTo>
                    <a:pt x="290321" y="170688"/>
                  </a:lnTo>
                  <a:lnTo>
                    <a:pt x="387095" y="170688"/>
                  </a:lnTo>
                  <a:lnTo>
                    <a:pt x="193547" y="341376"/>
                  </a:lnTo>
                  <a:lnTo>
                    <a:pt x="0" y="170688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34564" y="3451605"/>
            <a:ext cx="1778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50" b="0" i="0" u="none" strike="noStrike" kern="1200" cap="none" spc="17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𝑤</a:t>
            </a:r>
            <a:endParaRPr kumimoji="1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0829" y="3331209"/>
            <a:ext cx="1269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425450" algn="l"/>
              </a:tabLst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𝜔	= 𝐺𝑅</a:t>
            </a:r>
            <a:r>
              <a:rPr kumimoji="1" sz="2000" b="0" i="0" u="none" strike="noStrike" kern="1200" cap="none" spc="8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𝜔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4126" y="3451605"/>
            <a:ext cx="12636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50" b="0" i="0" u="none" strike="noStrike" kern="1200" cap="none" spc="15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</a:t>
            </a:r>
            <a:endParaRPr kumimoji="1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09238" y="3454907"/>
            <a:ext cx="1834514" cy="114935"/>
          </a:xfrm>
          <a:custGeom>
            <a:avLst/>
            <a:gdLst/>
            <a:ahLst/>
            <a:cxnLst/>
            <a:rect l="l" t="t" r="r" b="b"/>
            <a:pathLst>
              <a:path w="1834514" h="114935">
                <a:moveTo>
                  <a:pt x="531241" y="57150"/>
                </a:moveTo>
                <a:lnTo>
                  <a:pt x="493141" y="38100"/>
                </a:lnTo>
                <a:lnTo>
                  <a:pt x="416941" y="0"/>
                </a:lnTo>
                <a:lnTo>
                  <a:pt x="416941" y="38100"/>
                </a:lnTo>
                <a:lnTo>
                  <a:pt x="0" y="38100"/>
                </a:lnTo>
                <a:lnTo>
                  <a:pt x="0" y="76212"/>
                </a:lnTo>
                <a:lnTo>
                  <a:pt x="416941" y="76212"/>
                </a:lnTo>
                <a:lnTo>
                  <a:pt x="416941" y="114312"/>
                </a:lnTo>
                <a:lnTo>
                  <a:pt x="493141" y="76212"/>
                </a:lnTo>
                <a:lnTo>
                  <a:pt x="531241" y="57150"/>
                </a:lnTo>
                <a:close/>
              </a:path>
              <a:path w="1834514" h="114935">
                <a:moveTo>
                  <a:pt x="1834515" y="14986"/>
                </a:moveTo>
                <a:lnTo>
                  <a:pt x="1493139" y="14986"/>
                </a:lnTo>
                <a:lnTo>
                  <a:pt x="1493139" y="31750"/>
                </a:lnTo>
                <a:lnTo>
                  <a:pt x="1834515" y="31750"/>
                </a:lnTo>
                <a:lnTo>
                  <a:pt x="1834515" y="1498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2128" y="3404057"/>
            <a:ext cx="12700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50" b="0" i="0" u="none" strike="noStrike" kern="1200" cap="none" spc="15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</a:t>
            </a:r>
            <a:endParaRPr kumimoji="1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42992" y="3091942"/>
            <a:ext cx="1037590" cy="523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9765" marR="0" lvl="0" indent="0" algn="l" defTabSz="914400" rtl="0" eaLnBrk="1" fontAlgn="auto" latinLnBrk="0" hangingPunct="1">
              <a:lnSpc>
                <a:spcPts val="1955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𝜔</a:t>
            </a:r>
            <a:r>
              <a:rPr kumimoji="1" sz="2175" b="0" i="0" u="none" strike="noStrike" kern="1200" cap="none" spc="22" normalizeH="0" baseline="-15325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𝑤</a:t>
            </a:r>
            <a:endParaRPr kumimoji="1" sz="2175" b="0" i="0" u="none" strike="noStrike" kern="1200" cap="none" spc="0" normalizeH="0" baseline="-1532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38100" marR="0" lvl="0" indent="0" algn="l" defTabSz="914400" rtl="0" eaLnBrk="1" fontAlgn="auto" latinLnBrk="0" hangingPunct="1">
              <a:lnSpc>
                <a:spcPts val="19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99415" algn="l"/>
              </a:tabLst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𝜔	=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96661" y="3455034"/>
            <a:ext cx="347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𝐺𝑅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2325" y="1423365"/>
            <a:ext cx="1367790" cy="655955"/>
            <a:chOff x="322325" y="1423365"/>
            <a:chExt cx="1367790" cy="655955"/>
          </a:xfrm>
        </p:grpSpPr>
        <p:sp>
          <p:nvSpPr>
            <p:cNvPr id="30" name="object 30"/>
            <p:cNvSpPr/>
            <p:nvPr/>
          </p:nvSpPr>
          <p:spPr>
            <a:xfrm>
              <a:off x="322325" y="1964435"/>
              <a:ext cx="1367790" cy="114300"/>
            </a:xfrm>
            <a:custGeom>
              <a:avLst/>
              <a:gdLst/>
              <a:ahLst/>
              <a:cxnLst/>
              <a:rect l="l" t="t" r="r" b="b"/>
              <a:pathLst>
                <a:path w="1367789" h="114300">
                  <a:moveTo>
                    <a:pt x="1252982" y="0"/>
                  </a:moveTo>
                  <a:lnTo>
                    <a:pt x="1252982" y="114300"/>
                  </a:lnTo>
                  <a:lnTo>
                    <a:pt x="1329182" y="76200"/>
                  </a:lnTo>
                  <a:lnTo>
                    <a:pt x="1272032" y="76200"/>
                  </a:lnTo>
                  <a:lnTo>
                    <a:pt x="1272032" y="38100"/>
                  </a:lnTo>
                  <a:lnTo>
                    <a:pt x="1329182" y="38100"/>
                  </a:lnTo>
                  <a:lnTo>
                    <a:pt x="1252982" y="0"/>
                  </a:lnTo>
                  <a:close/>
                </a:path>
                <a:path w="1367789" h="114300">
                  <a:moveTo>
                    <a:pt x="125298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252982" y="76200"/>
                  </a:lnTo>
                  <a:lnTo>
                    <a:pt x="1252982" y="38100"/>
                  </a:lnTo>
                  <a:close/>
                </a:path>
                <a:path w="1367789" h="114300">
                  <a:moveTo>
                    <a:pt x="1329182" y="38100"/>
                  </a:moveTo>
                  <a:lnTo>
                    <a:pt x="1272032" y="38100"/>
                  </a:lnTo>
                  <a:lnTo>
                    <a:pt x="1272032" y="76200"/>
                  </a:lnTo>
                  <a:lnTo>
                    <a:pt x="1329182" y="76200"/>
                  </a:lnTo>
                  <a:lnTo>
                    <a:pt x="1367282" y="57150"/>
                  </a:lnTo>
                  <a:lnTo>
                    <a:pt x="1329182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97433" y="1423365"/>
              <a:ext cx="1114209" cy="271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67537" y="1698370"/>
              <a:ext cx="872680" cy="2712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09900" y="4531309"/>
            <a:ext cx="1765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000" b="0" i="0" u="none" strike="noStrike" kern="1200" cap="none" spc="44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𝑇</a:t>
            </a:r>
            <a:r>
              <a:rPr kumimoji="1" sz="1450" b="0" i="0" u="none" strike="noStrike" kern="1200" cap="none" spc="3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𝐸𝑛𝑔𝑖𝑛𝑒 </a:t>
            </a:r>
            <a:r>
              <a:rPr kumimoji="1" sz="3000" b="0" i="0" u="none" strike="noStrike" kern="1200" cap="none" spc="0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</a:t>
            </a:r>
            <a:r>
              <a:rPr kumimoji="1" sz="3000" b="0" i="0" u="none" strike="noStrike" kern="1200" cap="none" spc="44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3000" b="0" i="0" u="none" strike="noStrike" kern="1200" cap="none" spc="30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𝑇</a:t>
            </a:r>
            <a:r>
              <a:rPr kumimoji="1" sz="145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𝐿𝑜𝑎𝑑</a:t>
            </a:r>
            <a:endParaRPr kumimoji="1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52954" y="5551119"/>
            <a:ext cx="561975" cy="87503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𝜔</a:t>
            </a:r>
            <a:r>
              <a:rPr kumimoji="1" sz="2175" b="0" i="0" u="none" strike="noStrike" kern="1200" cap="none" spc="-15" normalizeH="0" baseline="-15325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</a:t>
            </a:r>
            <a:endParaRPr kumimoji="1" sz="2175" b="0" i="0" u="none" strike="noStrike" kern="1200" cap="none" spc="0" normalizeH="0" baseline="-1532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000" b="0" i="0" u="none" strike="noStrike" kern="1200" cap="none" spc="-7" normalizeH="0" baseline="1111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𝑇</a:t>
            </a:r>
            <a:r>
              <a:rPr kumimoji="1" sz="145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𝐸𝑛𝑔</a:t>
            </a:r>
            <a:endParaRPr kumimoji="1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18104" y="3126613"/>
            <a:ext cx="7149465" cy="3318510"/>
            <a:chOff x="3118104" y="3126613"/>
            <a:chExt cx="7149465" cy="3318510"/>
          </a:xfrm>
        </p:grpSpPr>
        <p:sp>
          <p:nvSpPr>
            <p:cNvPr id="36" name="object 36"/>
            <p:cNvSpPr/>
            <p:nvPr/>
          </p:nvSpPr>
          <p:spPr>
            <a:xfrm>
              <a:off x="3122676" y="5800344"/>
              <a:ext cx="213360" cy="532130"/>
            </a:xfrm>
            <a:custGeom>
              <a:avLst/>
              <a:gdLst/>
              <a:ahLst/>
              <a:cxnLst/>
              <a:rect l="l" t="t" r="r" b="b"/>
              <a:pathLst>
                <a:path w="213360" h="532129">
                  <a:moveTo>
                    <a:pt x="0" y="0"/>
                  </a:moveTo>
                  <a:lnTo>
                    <a:pt x="41529" y="1397"/>
                  </a:lnTo>
                  <a:lnTo>
                    <a:pt x="75437" y="5208"/>
                  </a:lnTo>
                  <a:lnTo>
                    <a:pt x="98298" y="10860"/>
                  </a:lnTo>
                  <a:lnTo>
                    <a:pt x="106680" y="17779"/>
                  </a:lnTo>
                  <a:lnTo>
                    <a:pt x="106680" y="248157"/>
                  </a:lnTo>
                  <a:lnTo>
                    <a:pt x="115062" y="255077"/>
                  </a:lnTo>
                  <a:lnTo>
                    <a:pt x="137922" y="260729"/>
                  </a:lnTo>
                  <a:lnTo>
                    <a:pt x="171831" y="264540"/>
                  </a:lnTo>
                  <a:lnTo>
                    <a:pt x="213360" y="265937"/>
                  </a:lnTo>
                  <a:lnTo>
                    <a:pt x="171831" y="267335"/>
                  </a:lnTo>
                  <a:lnTo>
                    <a:pt x="137922" y="271146"/>
                  </a:lnTo>
                  <a:lnTo>
                    <a:pt x="115062" y="276798"/>
                  </a:lnTo>
                  <a:lnTo>
                    <a:pt x="106680" y="283717"/>
                  </a:lnTo>
                  <a:lnTo>
                    <a:pt x="106680" y="514095"/>
                  </a:lnTo>
                  <a:lnTo>
                    <a:pt x="98298" y="521015"/>
                  </a:lnTo>
                  <a:lnTo>
                    <a:pt x="75437" y="526667"/>
                  </a:lnTo>
                  <a:lnTo>
                    <a:pt x="41529" y="530478"/>
                  </a:lnTo>
                  <a:lnTo>
                    <a:pt x="0" y="531875"/>
                  </a:lnTo>
                </a:path>
              </a:pathLst>
            </a:custGeom>
            <a:ln w="9144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594354" y="5993892"/>
              <a:ext cx="614680" cy="114300"/>
            </a:xfrm>
            <a:custGeom>
              <a:avLst/>
              <a:gdLst/>
              <a:ahLst/>
              <a:cxnLst/>
              <a:rect l="l" t="t" r="r" b="b"/>
              <a:pathLst>
                <a:path w="614679" h="114300">
                  <a:moveTo>
                    <a:pt x="499999" y="0"/>
                  </a:moveTo>
                  <a:lnTo>
                    <a:pt x="499999" y="114300"/>
                  </a:lnTo>
                  <a:lnTo>
                    <a:pt x="576199" y="76200"/>
                  </a:lnTo>
                  <a:lnTo>
                    <a:pt x="519049" y="76200"/>
                  </a:lnTo>
                  <a:lnTo>
                    <a:pt x="519049" y="38100"/>
                  </a:lnTo>
                  <a:lnTo>
                    <a:pt x="576199" y="38100"/>
                  </a:lnTo>
                  <a:lnTo>
                    <a:pt x="499999" y="0"/>
                  </a:lnTo>
                  <a:close/>
                </a:path>
                <a:path w="614679" h="114300">
                  <a:moveTo>
                    <a:pt x="49999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99999" y="76200"/>
                  </a:lnTo>
                  <a:lnTo>
                    <a:pt x="499999" y="38100"/>
                  </a:lnTo>
                  <a:close/>
                </a:path>
                <a:path w="614679" h="114300">
                  <a:moveTo>
                    <a:pt x="576199" y="38100"/>
                  </a:moveTo>
                  <a:lnTo>
                    <a:pt x="519049" y="38100"/>
                  </a:lnTo>
                  <a:lnTo>
                    <a:pt x="519049" y="76200"/>
                  </a:lnTo>
                  <a:lnTo>
                    <a:pt x="576199" y="76200"/>
                  </a:lnTo>
                  <a:lnTo>
                    <a:pt x="614299" y="57150"/>
                  </a:lnTo>
                  <a:lnTo>
                    <a:pt x="576199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661570" y="3461004"/>
              <a:ext cx="3455810" cy="2983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685027" y="5272658"/>
              <a:ext cx="1666239" cy="810260"/>
            </a:xfrm>
            <a:custGeom>
              <a:avLst/>
              <a:gdLst/>
              <a:ahLst/>
              <a:cxnLst/>
              <a:rect l="l" t="t" r="r" b="b"/>
              <a:pathLst>
                <a:path w="1666240" h="810260">
                  <a:moveTo>
                    <a:pt x="1578790" y="29248"/>
                  </a:moveTo>
                  <a:lnTo>
                    <a:pt x="1509014" y="34670"/>
                  </a:lnTo>
                  <a:lnTo>
                    <a:pt x="1470405" y="39369"/>
                  </a:lnTo>
                  <a:lnTo>
                    <a:pt x="1432178" y="45084"/>
                  </a:lnTo>
                  <a:lnTo>
                    <a:pt x="1394332" y="51561"/>
                  </a:lnTo>
                  <a:lnTo>
                    <a:pt x="1320546" y="67182"/>
                  </a:lnTo>
                  <a:lnTo>
                    <a:pt x="1249426" y="86105"/>
                  </a:lnTo>
                  <a:lnTo>
                    <a:pt x="1181480" y="107949"/>
                  </a:lnTo>
                  <a:lnTo>
                    <a:pt x="1117600" y="132333"/>
                  </a:lnTo>
                  <a:lnTo>
                    <a:pt x="1058164" y="159384"/>
                  </a:lnTo>
                  <a:lnTo>
                    <a:pt x="1003935" y="188467"/>
                  </a:lnTo>
                  <a:lnTo>
                    <a:pt x="955421" y="219582"/>
                  </a:lnTo>
                  <a:lnTo>
                    <a:pt x="913129" y="252475"/>
                  </a:lnTo>
                  <a:lnTo>
                    <a:pt x="877697" y="287019"/>
                  </a:lnTo>
                  <a:lnTo>
                    <a:pt x="849756" y="323037"/>
                  </a:lnTo>
                  <a:lnTo>
                    <a:pt x="830326" y="360222"/>
                  </a:lnTo>
                  <a:lnTo>
                    <a:pt x="820166" y="398881"/>
                  </a:lnTo>
                  <a:lnTo>
                    <a:pt x="818896" y="417525"/>
                  </a:lnTo>
                  <a:lnTo>
                    <a:pt x="818515" y="425602"/>
                  </a:lnTo>
                  <a:lnTo>
                    <a:pt x="809498" y="464934"/>
                  </a:lnTo>
                  <a:lnTo>
                    <a:pt x="780923" y="513727"/>
                  </a:lnTo>
                  <a:lnTo>
                    <a:pt x="751967" y="546023"/>
                  </a:lnTo>
                  <a:lnTo>
                    <a:pt x="715391" y="577570"/>
                  </a:lnTo>
                  <a:lnTo>
                    <a:pt x="672084" y="608088"/>
                  </a:lnTo>
                  <a:lnTo>
                    <a:pt x="622426" y="637095"/>
                  </a:lnTo>
                  <a:lnTo>
                    <a:pt x="567182" y="664248"/>
                  </a:lnTo>
                  <a:lnTo>
                    <a:pt x="507111" y="689343"/>
                  </a:lnTo>
                  <a:lnTo>
                    <a:pt x="442595" y="711961"/>
                  </a:lnTo>
                  <a:lnTo>
                    <a:pt x="374523" y="731862"/>
                  </a:lnTo>
                  <a:lnTo>
                    <a:pt x="303275" y="748842"/>
                  </a:lnTo>
                  <a:lnTo>
                    <a:pt x="229743" y="762444"/>
                  </a:lnTo>
                  <a:lnTo>
                    <a:pt x="154305" y="772540"/>
                  </a:lnTo>
                  <a:lnTo>
                    <a:pt x="116077" y="776135"/>
                  </a:lnTo>
                  <a:lnTo>
                    <a:pt x="77724" y="778776"/>
                  </a:lnTo>
                  <a:lnTo>
                    <a:pt x="39116" y="780389"/>
                  </a:lnTo>
                  <a:lnTo>
                    <a:pt x="0" y="780961"/>
                  </a:lnTo>
                  <a:lnTo>
                    <a:pt x="508" y="809904"/>
                  </a:lnTo>
                  <a:lnTo>
                    <a:pt x="39497" y="809332"/>
                  </a:lnTo>
                  <a:lnTo>
                    <a:pt x="78867" y="807707"/>
                  </a:lnTo>
                  <a:lnTo>
                    <a:pt x="117983" y="805014"/>
                  </a:lnTo>
                  <a:lnTo>
                    <a:pt x="156972" y="801369"/>
                  </a:lnTo>
                  <a:lnTo>
                    <a:pt x="195580" y="796759"/>
                  </a:lnTo>
                  <a:lnTo>
                    <a:pt x="233934" y="791082"/>
                  </a:lnTo>
                  <a:lnTo>
                    <a:pt x="271652" y="784555"/>
                  </a:lnTo>
                  <a:lnTo>
                    <a:pt x="345567" y="768984"/>
                  </a:lnTo>
                  <a:lnTo>
                    <a:pt x="416813" y="750138"/>
                  </a:lnTo>
                  <a:lnTo>
                    <a:pt x="484505" y="728383"/>
                  </a:lnTo>
                  <a:lnTo>
                    <a:pt x="548386" y="704011"/>
                  </a:lnTo>
                  <a:lnTo>
                    <a:pt x="607822" y="677087"/>
                  </a:lnTo>
                  <a:lnTo>
                    <a:pt x="662051" y="648042"/>
                  </a:lnTo>
                  <a:lnTo>
                    <a:pt x="710564" y="617042"/>
                  </a:lnTo>
                  <a:lnTo>
                    <a:pt x="752856" y="584339"/>
                  </a:lnTo>
                  <a:lnTo>
                    <a:pt x="788288" y="550036"/>
                  </a:lnTo>
                  <a:lnTo>
                    <a:pt x="816101" y="514311"/>
                  </a:lnTo>
                  <a:lnTo>
                    <a:pt x="835787" y="477088"/>
                  </a:lnTo>
                  <a:lnTo>
                    <a:pt x="846327" y="438226"/>
                  </a:lnTo>
                  <a:lnTo>
                    <a:pt x="848105" y="409752"/>
                  </a:lnTo>
                  <a:lnTo>
                    <a:pt x="848995" y="401980"/>
                  </a:lnTo>
                  <a:lnTo>
                    <a:pt x="865124" y="353796"/>
                  </a:lnTo>
                  <a:lnTo>
                    <a:pt x="886205" y="321665"/>
                  </a:lnTo>
                  <a:lnTo>
                    <a:pt x="915289" y="289559"/>
                  </a:lnTo>
                  <a:lnTo>
                    <a:pt x="951738" y="258190"/>
                  </a:lnTo>
                  <a:lnTo>
                    <a:pt x="995045" y="227837"/>
                  </a:lnTo>
                  <a:lnTo>
                    <a:pt x="1044575" y="199008"/>
                  </a:lnTo>
                  <a:lnTo>
                    <a:pt x="1099693" y="171830"/>
                  </a:lnTo>
                  <a:lnTo>
                    <a:pt x="1159891" y="146684"/>
                  </a:lnTo>
                  <a:lnTo>
                    <a:pt x="1224279" y="124078"/>
                  </a:lnTo>
                  <a:lnTo>
                    <a:pt x="1292352" y="104139"/>
                  </a:lnTo>
                  <a:lnTo>
                    <a:pt x="1363472" y="87248"/>
                  </a:lnTo>
                  <a:lnTo>
                    <a:pt x="1437131" y="73659"/>
                  </a:lnTo>
                  <a:lnTo>
                    <a:pt x="1512443" y="63372"/>
                  </a:lnTo>
                  <a:lnTo>
                    <a:pt x="1550670" y="59816"/>
                  </a:lnTo>
                  <a:lnTo>
                    <a:pt x="1579723" y="58221"/>
                  </a:lnTo>
                  <a:lnTo>
                    <a:pt x="1578790" y="29248"/>
                  </a:lnTo>
                  <a:close/>
                </a:path>
                <a:path w="1666240" h="810260">
                  <a:moveTo>
                    <a:pt x="1639633" y="28447"/>
                  </a:moveTo>
                  <a:lnTo>
                    <a:pt x="1592961" y="28447"/>
                  </a:lnTo>
                  <a:lnTo>
                    <a:pt x="1594612" y="57403"/>
                  </a:lnTo>
                  <a:lnTo>
                    <a:pt x="1579723" y="58221"/>
                  </a:lnTo>
                  <a:lnTo>
                    <a:pt x="1580642" y="86740"/>
                  </a:lnTo>
                  <a:lnTo>
                    <a:pt x="1666113" y="40639"/>
                  </a:lnTo>
                  <a:lnTo>
                    <a:pt x="1639633" y="28447"/>
                  </a:lnTo>
                  <a:close/>
                </a:path>
                <a:path w="1666240" h="810260">
                  <a:moveTo>
                    <a:pt x="1592961" y="28447"/>
                  </a:moveTo>
                  <a:lnTo>
                    <a:pt x="1578790" y="29248"/>
                  </a:lnTo>
                  <a:lnTo>
                    <a:pt x="1579723" y="58221"/>
                  </a:lnTo>
                  <a:lnTo>
                    <a:pt x="1594612" y="57403"/>
                  </a:lnTo>
                  <a:lnTo>
                    <a:pt x="1592961" y="28447"/>
                  </a:lnTo>
                  <a:close/>
                </a:path>
                <a:path w="1666240" h="810260">
                  <a:moveTo>
                    <a:pt x="1577848" y="0"/>
                  </a:moveTo>
                  <a:lnTo>
                    <a:pt x="1578790" y="29248"/>
                  </a:lnTo>
                  <a:lnTo>
                    <a:pt x="1592961" y="28447"/>
                  </a:lnTo>
                  <a:lnTo>
                    <a:pt x="1639633" y="28447"/>
                  </a:lnTo>
                  <a:lnTo>
                    <a:pt x="15778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443216" y="3126613"/>
              <a:ext cx="2077085" cy="2712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818370" y="3736086"/>
              <a:ext cx="288290" cy="2433955"/>
            </a:xfrm>
            <a:custGeom>
              <a:avLst/>
              <a:gdLst/>
              <a:ahLst/>
              <a:cxnLst/>
              <a:rect l="l" t="t" r="r" b="b"/>
              <a:pathLst>
                <a:path w="288290" h="2433954">
                  <a:moveTo>
                    <a:pt x="0" y="2433828"/>
                  </a:moveTo>
                  <a:lnTo>
                    <a:pt x="288035" y="2433828"/>
                  </a:lnTo>
                  <a:lnTo>
                    <a:pt x="288035" y="0"/>
                  </a:lnTo>
                  <a:lnTo>
                    <a:pt x="0" y="0"/>
                  </a:lnTo>
                  <a:lnTo>
                    <a:pt x="0" y="2433828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9642347" y="3246374"/>
              <a:ext cx="624840" cy="179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9624060" y="3429254"/>
              <a:ext cx="632244" cy="1798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963918" y="4987289"/>
              <a:ext cx="1659255" cy="1210945"/>
            </a:xfrm>
            <a:custGeom>
              <a:avLst/>
              <a:gdLst/>
              <a:ahLst/>
              <a:cxnLst/>
              <a:rect l="l" t="t" r="r" b="b"/>
              <a:pathLst>
                <a:path w="1659254" h="1210945">
                  <a:moveTo>
                    <a:pt x="0" y="0"/>
                  </a:moveTo>
                  <a:lnTo>
                    <a:pt x="1659001" y="0"/>
                  </a:lnTo>
                </a:path>
                <a:path w="1659254" h="1210945">
                  <a:moveTo>
                    <a:pt x="1658111" y="1210487"/>
                  </a:moveTo>
                  <a:lnTo>
                    <a:pt x="1658111" y="0"/>
                  </a:lnTo>
                </a:path>
              </a:pathLst>
            </a:custGeom>
            <a:ln w="38100">
              <a:solidFill>
                <a:srgbClr val="ACCAF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525256" y="4904232"/>
              <a:ext cx="179831" cy="1935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612385" y="5824220"/>
            <a:ext cx="191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Θ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78502" y="5944615"/>
            <a:ext cx="865250" cy="23788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50" b="0" i="0" u="none" strike="noStrike" kern="1200" cap="none" spc="18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𝑡</a:t>
            </a:r>
            <a:r>
              <a:rPr kumimoji="1" sz="1450" b="0" i="0" u="none" strike="noStrike" kern="1200" cap="none" spc="10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ℎ</a:t>
            </a:r>
            <a:r>
              <a:rPr kumimoji="1" sz="1450" b="0" i="0" u="none" strike="noStrike" kern="1200" cap="none" spc="17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𝑟𝑜</a:t>
            </a:r>
            <a:r>
              <a:rPr kumimoji="1" sz="1450" b="0" i="0" u="none" strike="noStrike" kern="1200" cap="none" spc="16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𝑡</a:t>
            </a:r>
            <a:r>
              <a:rPr kumimoji="1" sz="1450" b="0" i="0" u="none" strike="noStrike" kern="1200" cap="none" spc="17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𝑡</a:t>
            </a:r>
            <a:r>
              <a:rPr kumimoji="1" sz="1450" b="0" i="0" u="none" strike="noStrike" kern="1200" cap="none" spc="16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𝑙𝑒</a:t>
            </a:r>
            <a:endParaRPr kumimoji="1" sz="14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76645" y="571054"/>
            <a:ext cx="54857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This feedforward approach works well at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steady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state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but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ignores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internal dynamics of the vehicle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powertrain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逆に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p19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High-Low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level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制御はちゃんと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powertrain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モデルを利用できている（欲しい加速度から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Engine torque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を計算する時、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p22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）。</a:t>
            </a:r>
            <a:endParaRPr lang="ja-JP" altLang="en-US" sz="1600" dirty="0"/>
          </a:p>
        </p:txBody>
      </p:sp>
      <p:sp>
        <p:nvSpPr>
          <p:cNvPr id="49" name="object 20"/>
          <p:cNvSpPr txBox="1"/>
          <p:nvPr/>
        </p:nvSpPr>
        <p:spPr>
          <a:xfrm>
            <a:off x="7477355" y="1585086"/>
            <a:ext cx="28784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5080" lvl="0" indent="-5003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Vehicle Drivetrain </a:t>
            </a:r>
            <a:r>
              <a:rPr kumimoji="1" sz="1800" b="0" i="0" u="none" strike="noStrike" kern="1200" cap="none" spc="-1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Dynamics</a:t>
            </a: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0" name="object 21"/>
          <p:cNvSpPr txBox="1"/>
          <p:nvPr/>
        </p:nvSpPr>
        <p:spPr>
          <a:xfrm>
            <a:off x="7286602" y="1944630"/>
            <a:ext cx="161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𝑇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1" name="object 22"/>
          <p:cNvSpPr txBox="1"/>
          <p:nvPr/>
        </p:nvSpPr>
        <p:spPr>
          <a:xfrm>
            <a:off x="7397854" y="2053392"/>
            <a:ext cx="6089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300" b="0" i="0" u="none" strike="noStrike" kern="1200" cap="none" spc="6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𝐸𝑛𝑔𝑖𝑛𝑒</a:t>
            </a:r>
            <a:endParaRPr kumimoji="1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2" name="object 23"/>
          <p:cNvSpPr txBox="1"/>
          <p:nvPr/>
        </p:nvSpPr>
        <p:spPr>
          <a:xfrm>
            <a:off x="8057745" y="1944630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3" name="object 24"/>
          <p:cNvSpPr/>
          <p:nvPr/>
        </p:nvSpPr>
        <p:spPr>
          <a:xfrm>
            <a:off x="8304887" y="2112193"/>
            <a:ext cx="1065530" cy="15240"/>
          </a:xfrm>
          <a:custGeom>
            <a:avLst/>
            <a:gdLst/>
            <a:ahLst/>
            <a:cxnLst/>
            <a:rect l="l" t="t" r="r" b="b"/>
            <a:pathLst>
              <a:path w="1065529" h="15239">
                <a:moveTo>
                  <a:pt x="1065276" y="0"/>
                </a:moveTo>
                <a:lnTo>
                  <a:pt x="0" y="0"/>
                </a:lnTo>
                <a:lnTo>
                  <a:pt x="0" y="15239"/>
                </a:lnTo>
                <a:lnTo>
                  <a:pt x="1065276" y="15239"/>
                </a:lnTo>
                <a:lnTo>
                  <a:pt x="106527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25"/>
          <p:cNvSpPr txBox="1"/>
          <p:nvPr/>
        </p:nvSpPr>
        <p:spPr>
          <a:xfrm>
            <a:off x="8710780" y="1771199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𝐽</a:t>
            </a:r>
            <a:r>
              <a:rPr kumimoji="1" sz="1950" b="0" i="0" u="none" strike="noStrike" kern="1200" cap="none" spc="-37" normalizeH="0" baseline="-1495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</a:t>
            </a:r>
            <a:endParaRPr kumimoji="1" sz="1950" b="0" i="0" u="none" strike="noStrike" kern="1200" cap="none" spc="0" normalizeH="0" baseline="-14957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55" name="object 26"/>
          <p:cNvSpPr txBox="1"/>
          <p:nvPr/>
        </p:nvSpPr>
        <p:spPr>
          <a:xfrm>
            <a:off x="8267295" y="2097588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(𝑟</a:t>
            </a:r>
            <a:r>
              <a:rPr kumimoji="1" sz="1950" b="0" i="0" u="none" strike="noStrike" kern="1200" cap="none" spc="22" normalizeH="0" baseline="-1495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𝑒𝑓𝑓</a:t>
            </a:r>
            <a:r>
              <a:rPr kumimoji="1" sz="180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)(𝐺𝑅)</a:t>
            </a: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28"/>
              <p:cNvSpPr txBox="1"/>
              <p:nvPr/>
            </p:nvSpPr>
            <p:spPr>
              <a:xfrm>
                <a:off x="9222566" y="1944630"/>
                <a:ext cx="1793879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47434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1800" b="0" i="1" u="none" strike="noStrike" kern="1200" cap="none" spc="-6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sz="1800" b="0" i="1" u="none" strike="noStrike" kern="1200" cap="none" spc="-6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a:rPr kumimoji="1" lang="am-ET" sz="1800" b="0" i="1" u="none" strike="noStrike" kern="1200" cap="none" spc="-6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sz="1800" b="0" i="1" u="none" strike="noStrike" kern="1200" cap="none" spc="-6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  <m:t>𝑑𝑒𝑠</m:t>
                          </m:r>
                        </m:sub>
                      </m:sSub>
                      <m:r>
                        <a:rPr kumimoji="1" lang="am-ET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1F5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</m:ctrlPr>
                        </m:sSubPr>
                        <m:e>
                          <m:r>
                            <a:rPr kumimoji="1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1F5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mbria Math"/>
                            </a:rPr>
                            <m:t>𝐿𝑜𝑎𝑑</m:t>
                          </m:r>
                        </m:sub>
                      </m:sSub>
                    </m:oMath>
                  </m:oMathPara>
                </a14:m>
                <a:endParaRPr kumimoji="1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+mn-ea"/>
                  <a:cs typeface="Cambria Math"/>
                </a:endParaRPr>
              </a:p>
            </p:txBody>
          </p:sp>
        </mc:Choice>
        <mc:Fallback xmlns="">
          <p:sp>
            <p:nvSpPr>
              <p:cNvPr id="56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566" y="1944630"/>
                <a:ext cx="1793879" cy="289823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/>
          <p:cNvCxnSpPr>
            <a:stCxn id="33" idx="3"/>
            <a:endCxn id="55" idx="1"/>
          </p:cNvCxnSpPr>
          <p:nvPr/>
        </p:nvCxnSpPr>
        <p:spPr>
          <a:xfrm flipV="1">
            <a:off x="4775200" y="2247448"/>
            <a:ext cx="3492095" cy="2449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0153665" y="2397308"/>
            <a:ext cx="2038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この部分は考慮していない（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加減速ない場合と同様</a:t>
            </a:r>
            <a:r>
              <a:rPr kumimoji="1" lang="ja-JP" altLang="en-US" sz="1600" dirty="0" smtClean="0"/>
              <a:t>）。なので、</a:t>
            </a:r>
            <a:r>
              <a:rPr kumimoji="1" lang="en-US" altLang="ja-JP" sz="1600" dirty="0" smtClean="0"/>
              <a:t>steady state</a:t>
            </a:r>
            <a:r>
              <a:rPr kumimoji="1" lang="ja-JP" altLang="en-US" sz="1600" dirty="0" smtClean="0"/>
              <a:t>時使える。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-7346" y="2173172"/>
                <a:ext cx="1804377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1600" dirty="0" smtClean="0">
                    <a:solidFill>
                      <a:srgbClr val="000000"/>
                    </a:solidFill>
                    <a:latin typeface="QUNRUX+HelveticaNeue"/>
                  </a:rPr>
                  <a:t>- Assuming 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QUNRUX+HelveticaNeue"/>
                  </a:rPr>
                  <a:t>steady</a:t>
                </a:r>
                <a:r>
                  <a:rPr lang="en-US" altLang="ja-JP" sz="1600" dirty="0">
                    <a:solidFill>
                      <a:srgbClr val="000000"/>
                    </a:solidFill>
                    <a:latin typeface="QUNRUX+HelveticaNeue"/>
                  </a:rPr>
                  <a:t> 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QUNRUX+HelveticaNeue"/>
                  </a:rPr>
                  <a:t>state</a:t>
                </a:r>
                <a:r>
                  <a:rPr lang="en-US" altLang="ja-JP" sz="1600" dirty="0">
                    <a:solidFill>
                      <a:srgbClr val="000000"/>
                    </a:solidFill>
                    <a:latin typeface="QUNRUX+HelveticaNeue"/>
                  </a:rPr>
                  <a:t> operation, the dynamics of the powertrain says that the engine torque must be equal to the total load torque acting on the vehicle. </a:t>
                </a:r>
              </a:p>
              <a:p>
                <a:r>
                  <a:rPr lang="en-US" altLang="ja-JP" sz="1600" dirty="0" smtClean="0">
                    <a:solidFill>
                      <a:srgbClr val="000000"/>
                    </a:solidFill>
                    <a:latin typeface="QUNRUX+HelveticaNeue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srgbClr val="FF0000"/>
                    </a:solidFill>
                    <a:latin typeface="QUNRUX+HelveticaNeue"/>
                  </a:rPr>
                  <a:t>の計算</a:t>
                </a:r>
                <a:r>
                  <a:rPr lang="ja-JP" altLang="en-US" sz="1600" dirty="0" smtClean="0">
                    <a:solidFill>
                      <a:srgbClr val="000000"/>
                    </a:solidFill>
                    <a:latin typeface="QUNRUX+HelveticaNeue"/>
                  </a:rPr>
                  <a:t>：</a:t>
                </a:r>
                <a:r>
                  <a:rPr lang="en-US" altLang="ja-JP" sz="1600" dirty="0" smtClean="0">
                    <a:solidFill>
                      <a:srgbClr val="000000"/>
                    </a:solidFill>
                    <a:latin typeface="QUNRUX+HelveticaNeue"/>
                  </a:rPr>
                  <a:t>compute </a:t>
                </a:r>
                <a:r>
                  <a:rPr lang="en-US" altLang="ja-JP" sz="1600" dirty="0">
                    <a:solidFill>
                      <a:srgbClr val="000000"/>
                    </a:solidFill>
                    <a:latin typeface="QUNRUX+HelveticaNeue"/>
                  </a:rPr>
                  <a:t>the combined 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QUNRUX+HelveticaNeue"/>
                  </a:rPr>
                  <a:t>load</a:t>
                </a:r>
                <a:r>
                  <a:rPr lang="en-US" altLang="ja-JP" sz="1600" dirty="0">
                    <a:solidFill>
                      <a:srgbClr val="000000"/>
                    </a:solidFill>
                    <a:latin typeface="QUNRUX+HelveticaNeue"/>
                  </a:rPr>
                  <a:t> 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QUNRUX+HelveticaNeue"/>
                  </a:rPr>
                  <a:t>torque</a:t>
                </a:r>
                <a:r>
                  <a:rPr lang="en-US" altLang="ja-JP" sz="1600" dirty="0">
                    <a:solidFill>
                      <a:srgbClr val="000000"/>
                    </a:solidFill>
                    <a:latin typeface="QUNRUX+HelveticaNeue"/>
                  </a:rPr>
                  <a:t> using the current state of the vehicle, including its 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QUNRUX+HelveticaNeue"/>
                  </a:rPr>
                  <a:t>current</a:t>
                </a:r>
                <a:r>
                  <a:rPr lang="en-US" altLang="ja-JP" sz="1600" dirty="0">
                    <a:solidFill>
                      <a:srgbClr val="000000"/>
                    </a:solidFill>
                    <a:latin typeface="QUNRUX+HelveticaNeue"/>
                  </a:rPr>
                  <a:t> 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QUNRUX+HelveticaNeue"/>
                  </a:rPr>
                  <a:t>speed</a:t>
                </a:r>
                <a:r>
                  <a:rPr lang="en-US" altLang="ja-JP" sz="1600" dirty="0">
                    <a:solidFill>
                      <a:srgbClr val="000000"/>
                    </a:solidFill>
                    <a:latin typeface="QUNRUX+HelveticaNeue"/>
                  </a:rPr>
                  <a:t>, and the 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QUNRUX+HelveticaNeue"/>
                  </a:rPr>
                  <a:t>road</a:t>
                </a:r>
                <a:r>
                  <a:rPr lang="en-US" altLang="ja-JP" sz="1600" dirty="0">
                    <a:solidFill>
                      <a:srgbClr val="000000"/>
                    </a:solidFill>
                    <a:latin typeface="QUNRUX+HelveticaNeue"/>
                  </a:rPr>
                  <a:t> 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QUNRUX+HelveticaNeue"/>
                  </a:rPr>
                  <a:t>slope</a:t>
                </a:r>
                <a:r>
                  <a:rPr lang="en-US" altLang="ja-JP" sz="1600" dirty="0">
                    <a:solidFill>
                      <a:srgbClr val="000000"/>
                    </a:solidFill>
                    <a:latin typeface="QUNRUX+HelveticaNeue"/>
                  </a:rPr>
                  <a:t>. 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6" y="2173172"/>
                <a:ext cx="1804377" cy="4770537"/>
              </a:xfrm>
              <a:prstGeom prst="rect">
                <a:avLst/>
              </a:prstGeom>
              <a:blipFill>
                <a:blip r:embed="rId13"/>
                <a:stretch>
                  <a:fillRect l="-2027" t="-383" r="-3041" b="-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/>
          <p:cNvSpPr/>
          <p:nvPr/>
        </p:nvSpPr>
        <p:spPr>
          <a:xfrm>
            <a:off x="10184511" y="3874177"/>
            <a:ext cx="20074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- 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engine map is defined for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discrete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steady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state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values of engine torque and RPM. 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- And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is interpolated as needed, based on the current vehicle operating point. 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88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0916"/>
            <a:ext cx="614083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200" y="1691440"/>
            <a:ext cx="8008680" cy="4242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59880" y="683430"/>
            <a:ext cx="35321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PID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と</a:t>
            </a:r>
            <a:r>
              <a:rPr lang="en-US" altLang="ja-JP" sz="1600" dirty="0" err="1">
                <a:solidFill>
                  <a:srgbClr val="000000"/>
                </a:solidFill>
                <a:latin typeface="QUNRUX+HelveticaNeue"/>
              </a:rPr>
              <a:t>PID+Feedforward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の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Simulation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⽐較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342900" indent="-342900"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Because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PID controller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needs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errors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exist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before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it can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correct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them, its response </a:t>
            </a: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lag</a:t>
            </a:r>
            <a:r>
              <a:rPr lang="ja-JP" altLang="en-US" sz="1600" dirty="0" smtClean="0">
                <a:solidFill>
                  <a:srgbClr val="FF0000"/>
                </a:solidFill>
                <a:latin typeface="QUNRUX+HelveticaNeue"/>
              </a:rPr>
              <a:t>（遅れ）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feedforward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approach, which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immediately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applies the relevant input reference values.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342900" indent="-342900"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feedforward tracking is still not perfect, however, as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vehicle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response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ultimately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governed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by its </a:t>
            </a: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inertia</a:t>
            </a:r>
            <a:r>
              <a:rPr lang="ja-JP" altLang="en-US" sz="1600" dirty="0" smtClean="0">
                <a:latin typeface="QUNRUX+HelveticaNeue"/>
              </a:rPr>
              <a:t>（車のリスポンスは最終的に車の慣性に支配される）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,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and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feedforward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approach we’ve presented </a:t>
            </a:r>
            <a:r>
              <a:rPr lang="en-US" altLang="ja-JP" sz="1600" dirty="0">
                <a:latin typeface="QUNRUX+HelveticaNeue"/>
              </a:rPr>
              <a:t>relies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on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steady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state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modeling of the car. 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04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0916"/>
            <a:ext cx="197510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587" y="1731517"/>
            <a:ext cx="8705850" cy="822960"/>
            <a:chOff x="513587" y="1731517"/>
            <a:chExt cx="8705850" cy="822960"/>
          </a:xfrm>
        </p:grpSpPr>
        <p:sp>
          <p:nvSpPr>
            <p:cNvPr id="4" name="object 4"/>
            <p:cNvSpPr/>
            <p:nvPr/>
          </p:nvSpPr>
          <p:spPr>
            <a:xfrm>
              <a:off x="513587" y="1731517"/>
              <a:ext cx="5786501" cy="391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00404" y="2153665"/>
              <a:ext cx="8418957" cy="400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887" y="2101570"/>
            <a:ext cx="144145" cy="8890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0404" y="2585339"/>
            <a:ext cx="8289925" cy="807720"/>
            <a:chOff x="800404" y="2585339"/>
            <a:chExt cx="8289925" cy="807720"/>
          </a:xfrm>
        </p:grpSpPr>
        <p:sp>
          <p:nvSpPr>
            <p:cNvPr id="8" name="object 8"/>
            <p:cNvSpPr/>
            <p:nvPr/>
          </p:nvSpPr>
          <p:spPr>
            <a:xfrm>
              <a:off x="800404" y="2585339"/>
              <a:ext cx="1086358" cy="4008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731518" y="2585339"/>
              <a:ext cx="7358380" cy="4008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00404" y="2992247"/>
              <a:ext cx="2261489" cy="4008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911093" y="2992247"/>
              <a:ext cx="1160335" cy="4008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9089898" y="2176738"/>
            <a:ext cx="308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Feedforward</a:t>
            </a:r>
            <a:r>
              <a:rPr kumimoji="1" lang="ja-JP" altLang="en-US" dirty="0" smtClean="0"/>
              <a:t>制御の目的</a:t>
            </a:r>
            <a:endParaRPr kumimoji="1"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4897315" y="2153665"/>
            <a:ext cx="4192583" cy="431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0916"/>
            <a:ext cx="197510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892" y="1463294"/>
            <a:ext cx="8246745" cy="1548765"/>
            <a:chOff x="513892" y="1463294"/>
            <a:chExt cx="8246745" cy="1548765"/>
          </a:xfrm>
        </p:grpSpPr>
        <p:sp>
          <p:nvSpPr>
            <p:cNvPr id="4" name="object 4"/>
            <p:cNvSpPr/>
            <p:nvPr/>
          </p:nvSpPr>
          <p:spPr>
            <a:xfrm>
              <a:off x="513892" y="1463294"/>
              <a:ext cx="6116320" cy="400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00404" y="1853438"/>
              <a:ext cx="7271004" cy="400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00404" y="2218893"/>
              <a:ext cx="3977386" cy="4011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00404" y="2611247"/>
              <a:ext cx="7960233" cy="4008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1192" y="1827022"/>
            <a:ext cx="144145" cy="1581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3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3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0404" y="3002914"/>
            <a:ext cx="7478395" cy="767080"/>
            <a:chOff x="800404" y="3002914"/>
            <a:chExt cx="7478395" cy="767080"/>
          </a:xfrm>
        </p:grpSpPr>
        <p:sp>
          <p:nvSpPr>
            <p:cNvPr id="10" name="object 10"/>
            <p:cNvSpPr/>
            <p:nvPr/>
          </p:nvSpPr>
          <p:spPr>
            <a:xfrm>
              <a:off x="800404" y="3002914"/>
              <a:ext cx="7477886" cy="4008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00404" y="3368674"/>
              <a:ext cx="2308860" cy="4008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5073161" y="2123179"/>
            <a:ext cx="21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古典制御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78290" y="290146"/>
            <a:ext cx="3257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古典</a:t>
            </a:r>
            <a:r>
              <a:rPr lang="ja-JP" altLang="en-US" sz="1600" dirty="0" smtClean="0"/>
              <a:t>制御論は</a:t>
            </a:r>
            <a:r>
              <a:rPr lang="ja-JP" altLang="en-US" sz="1600" dirty="0"/>
              <a:t>、</a:t>
            </a:r>
            <a:r>
              <a:rPr lang="ja-JP" altLang="en-US" sz="1600" dirty="0">
                <a:solidFill>
                  <a:srgbClr val="FF0000"/>
                </a:solidFill>
              </a:rPr>
              <a:t>伝達関数</a:t>
            </a:r>
            <a:r>
              <a:rPr lang="ja-JP" altLang="en-US" sz="1600" dirty="0"/>
              <a:t>と呼ばれる</a:t>
            </a:r>
            <a:r>
              <a:rPr lang="ja-JP" altLang="en-US" sz="1600" dirty="0" smtClean="0"/>
              <a:t>線形（</a:t>
            </a:r>
            <a:r>
              <a:rPr lang="en-US" altLang="ja-JP" sz="1200" dirty="0" smtClean="0"/>
              <a:t>p6 </a:t>
            </a:r>
            <a:r>
              <a:rPr lang="ja-JP" altLang="en-US" sz="1200" dirty="0" smtClean="0"/>
              <a:t>伝達関数の利用条件：</a:t>
            </a:r>
            <a:r>
              <a:rPr lang="ja-JP" altLang="en-US" sz="1200" dirty="0" smtClean="0">
                <a:solidFill>
                  <a:srgbClr val="FF0000"/>
                </a:solidFill>
              </a:rPr>
              <a:t>線形</a:t>
            </a:r>
            <a:r>
              <a:rPr lang="ja-JP" altLang="en-US" sz="1200" dirty="0" smtClean="0"/>
              <a:t>、</a:t>
            </a:r>
            <a:r>
              <a:rPr lang="ja-JP" altLang="en-US" sz="1200" dirty="0" smtClean="0">
                <a:solidFill>
                  <a:srgbClr val="FF0000"/>
                </a:solidFill>
              </a:rPr>
              <a:t>時不変</a:t>
            </a:r>
            <a:r>
              <a:rPr lang="ja-JP" altLang="en-US" sz="1600" dirty="0" smtClean="0"/>
              <a:t>）の</a:t>
            </a:r>
            <a:r>
              <a:rPr lang="ja-JP" altLang="en-US" sz="1600" dirty="0"/>
              <a:t>入出力システムとして表された制御対象を中心に、周波数応答（</a:t>
            </a:r>
            <a:r>
              <a:rPr lang="ja-JP" altLang="en-US" sz="1200" dirty="0"/>
              <a:t>線形システムに正弦波入力を加えたとき，出力もまた正弦波となるが，その振幅および位相は入力と異なる。入出力の振幅比および位相のずれが，</a:t>
            </a:r>
            <a:r>
              <a:rPr lang="ja-JP" altLang="en-US" sz="1200" dirty="0">
                <a:solidFill>
                  <a:srgbClr val="FF0000"/>
                </a:solidFill>
              </a:rPr>
              <a:t>周波数によって変化する様子</a:t>
            </a:r>
            <a:r>
              <a:rPr lang="ja-JP" altLang="en-US" sz="1200" dirty="0"/>
              <a:t>をシステムの周波数応答という</a:t>
            </a:r>
            <a:r>
              <a:rPr lang="ja-JP" altLang="en-US" sz="1600" dirty="0" smtClean="0"/>
              <a:t>）</a:t>
            </a:r>
            <a:r>
              <a:rPr lang="ja-JP" altLang="en-US" sz="1600" dirty="0"/>
              <a:t>などを評価して望みの挙動を達成する制御理論である。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2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497" y="1320546"/>
            <a:ext cx="2630805" cy="1658620"/>
          </a:xfrm>
          <a:custGeom>
            <a:avLst/>
            <a:gdLst/>
            <a:ahLst/>
            <a:cxnLst/>
            <a:rect l="l" t="t" r="r" b="b"/>
            <a:pathLst>
              <a:path w="2630804" h="1658620">
                <a:moveTo>
                  <a:pt x="0" y="276351"/>
                </a:moveTo>
                <a:lnTo>
                  <a:pt x="4451" y="226669"/>
                </a:lnTo>
                <a:lnTo>
                  <a:pt x="17285" y="179912"/>
                </a:lnTo>
                <a:lnTo>
                  <a:pt x="37723" y="136858"/>
                </a:lnTo>
                <a:lnTo>
                  <a:pt x="64984" y="98289"/>
                </a:lnTo>
                <a:lnTo>
                  <a:pt x="98289" y="64984"/>
                </a:lnTo>
                <a:lnTo>
                  <a:pt x="136858" y="37723"/>
                </a:lnTo>
                <a:lnTo>
                  <a:pt x="179912" y="17285"/>
                </a:lnTo>
                <a:lnTo>
                  <a:pt x="226669" y="4451"/>
                </a:lnTo>
                <a:lnTo>
                  <a:pt x="276351" y="0"/>
                </a:lnTo>
                <a:lnTo>
                  <a:pt x="2354072" y="0"/>
                </a:lnTo>
                <a:lnTo>
                  <a:pt x="2403754" y="4451"/>
                </a:lnTo>
                <a:lnTo>
                  <a:pt x="2450511" y="17285"/>
                </a:lnTo>
                <a:lnTo>
                  <a:pt x="2493565" y="37723"/>
                </a:lnTo>
                <a:lnTo>
                  <a:pt x="2532134" y="64984"/>
                </a:lnTo>
                <a:lnTo>
                  <a:pt x="2565439" y="98289"/>
                </a:lnTo>
                <a:lnTo>
                  <a:pt x="2592700" y="136858"/>
                </a:lnTo>
                <a:lnTo>
                  <a:pt x="2613138" y="179912"/>
                </a:lnTo>
                <a:lnTo>
                  <a:pt x="2625972" y="226669"/>
                </a:lnTo>
                <a:lnTo>
                  <a:pt x="2630424" y="276351"/>
                </a:lnTo>
                <a:lnTo>
                  <a:pt x="2630424" y="1381759"/>
                </a:lnTo>
                <a:lnTo>
                  <a:pt x="2625972" y="1431442"/>
                </a:lnTo>
                <a:lnTo>
                  <a:pt x="2613138" y="1478199"/>
                </a:lnTo>
                <a:lnTo>
                  <a:pt x="2592700" y="1521253"/>
                </a:lnTo>
                <a:lnTo>
                  <a:pt x="2565439" y="1559822"/>
                </a:lnTo>
                <a:lnTo>
                  <a:pt x="2532134" y="1593127"/>
                </a:lnTo>
                <a:lnTo>
                  <a:pt x="2493565" y="1620388"/>
                </a:lnTo>
                <a:lnTo>
                  <a:pt x="2450511" y="1640826"/>
                </a:lnTo>
                <a:lnTo>
                  <a:pt x="2403754" y="1653660"/>
                </a:lnTo>
                <a:lnTo>
                  <a:pt x="2354072" y="1658112"/>
                </a:lnTo>
                <a:lnTo>
                  <a:pt x="276351" y="1658112"/>
                </a:lnTo>
                <a:lnTo>
                  <a:pt x="226669" y="1653660"/>
                </a:lnTo>
                <a:lnTo>
                  <a:pt x="179912" y="1640826"/>
                </a:lnTo>
                <a:lnTo>
                  <a:pt x="136858" y="1620388"/>
                </a:lnTo>
                <a:lnTo>
                  <a:pt x="98289" y="1593127"/>
                </a:lnTo>
                <a:lnTo>
                  <a:pt x="64984" y="1559822"/>
                </a:lnTo>
                <a:lnTo>
                  <a:pt x="37723" y="1521253"/>
                </a:lnTo>
                <a:lnTo>
                  <a:pt x="17285" y="1478199"/>
                </a:lnTo>
                <a:lnTo>
                  <a:pt x="4451" y="1431442"/>
                </a:lnTo>
                <a:lnTo>
                  <a:pt x="0" y="1381759"/>
                </a:lnTo>
                <a:lnTo>
                  <a:pt x="0" y="276351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23581" y="3220973"/>
            <a:ext cx="2630805" cy="2575560"/>
          </a:xfrm>
          <a:custGeom>
            <a:avLst/>
            <a:gdLst/>
            <a:ahLst/>
            <a:cxnLst/>
            <a:rect l="l" t="t" r="r" b="b"/>
            <a:pathLst>
              <a:path w="2630804" h="2575560">
                <a:moveTo>
                  <a:pt x="0" y="429259"/>
                </a:moveTo>
                <a:lnTo>
                  <a:pt x="2518" y="382481"/>
                </a:lnTo>
                <a:lnTo>
                  <a:pt x="9899" y="337163"/>
                </a:lnTo>
                <a:lnTo>
                  <a:pt x="21880" y="293567"/>
                </a:lnTo>
                <a:lnTo>
                  <a:pt x="38200" y="251955"/>
                </a:lnTo>
                <a:lnTo>
                  <a:pt x="58598" y="212588"/>
                </a:lnTo>
                <a:lnTo>
                  <a:pt x="82812" y="175729"/>
                </a:lnTo>
                <a:lnTo>
                  <a:pt x="110579" y="141639"/>
                </a:lnTo>
                <a:lnTo>
                  <a:pt x="141639" y="110579"/>
                </a:lnTo>
                <a:lnTo>
                  <a:pt x="175729" y="82812"/>
                </a:lnTo>
                <a:lnTo>
                  <a:pt x="212588" y="58598"/>
                </a:lnTo>
                <a:lnTo>
                  <a:pt x="251955" y="38200"/>
                </a:lnTo>
                <a:lnTo>
                  <a:pt x="293567" y="21880"/>
                </a:lnTo>
                <a:lnTo>
                  <a:pt x="337163" y="9899"/>
                </a:lnTo>
                <a:lnTo>
                  <a:pt x="382481" y="2518"/>
                </a:lnTo>
                <a:lnTo>
                  <a:pt x="429260" y="0"/>
                </a:lnTo>
                <a:lnTo>
                  <a:pt x="2201164" y="0"/>
                </a:lnTo>
                <a:lnTo>
                  <a:pt x="2247942" y="2518"/>
                </a:lnTo>
                <a:lnTo>
                  <a:pt x="2293260" y="9899"/>
                </a:lnTo>
                <a:lnTo>
                  <a:pt x="2336856" y="21880"/>
                </a:lnTo>
                <a:lnTo>
                  <a:pt x="2378468" y="38200"/>
                </a:lnTo>
                <a:lnTo>
                  <a:pt x="2417835" y="58598"/>
                </a:lnTo>
                <a:lnTo>
                  <a:pt x="2454694" y="82812"/>
                </a:lnTo>
                <a:lnTo>
                  <a:pt x="2488784" y="110579"/>
                </a:lnTo>
                <a:lnTo>
                  <a:pt x="2519844" y="141639"/>
                </a:lnTo>
                <a:lnTo>
                  <a:pt x="2547611" y="175729"/>
                </a:lnTo>
                <a:lnTo>
                  <a:pt x="2571825" y="212588"/>
                </a:lnTo>
                <a:lnTo>
                  <a:pt x="2592223" y="251955"/>
                </a:lnTo>
                <a:lnTo>
                  <a:pt x="2608543" y="293567"/>
                </a:lnTo>
                <a:lnTo>
                  <a:pt x="2620524" y="337163"/>
                </a:lnTo>
                <a:lnTo>
                  <a:pt x="2627905" y="382481"/>
                </a:lnTo>
                <a:lnTo>
                  <a:pt x="2630424" y="429259"/>
                </a:lnTo>
                <a:lnTo>
                  <a:pt x="2630424" y="2146300"/>
                </a:lnTo>
                <a:lnTo>
                  <a:pt x="2627905" y="2193072"/>
                </a:lnTo>
                <a:lnTo>
                  <a:pt x="2620524" y="2238385"/>
                </a:lnTo>
                <a:lnTo>
                  <a:pt x="2608543" y="2281978"/>
                </a:lnTo>
                <a:lnTo>
                  <a:pt x="2592223" y="2323588"/>
                </a:lnTo>
                <a:lnTo>
                  <a:pt x="2571825" y="2362954"/>
                </a:lnTo>
                <a:lnTo>
                  <a:pt x="2547611" y="2399814"/>
                </a:lnTo>
                <a:lnTo>
                  <a:pt x="2519844" y="2433905"/>
                </a:lnTo>
                <a:lnTo>
                  <a:pt x="2488784" y="2464967"/>
                </a:lnTo>
                <a:lnTo>
                  <a:pt x="2454694" y="2492736"/>
                </a:lnTo>
                <a:lnTo>
                  <a:pt x="2417835" y="2516952"/>
                </a:lnTo>
                <a:lnTo>
                  <a:pt x="2378468" y="2537353"/>
                </a:lnTo>
                <a:lnTo>
                  <a:pt x="2336856" y="2553675"/>
                </a:lnTo>
                <a:lnTo>
                  <a:pt x="2293260" y="2565659"/>
                </a:lnTo>
                <a:lnTo>
                  <a:pt x="2247942" y="2573041"/>
                </a:lnTo>
                <a:lnTo>
                  <a:pt x="2201164" y="2575560"/>
                </a:lnTo>
                <a:lnTo>
                  <a:pt x="429260" y="2575560"/>
                </a:lnTo>
                <a:lnTo>
                  <a:pt x="382481" y="2573041"/>
                </a:lnTo>
                <a:lnTo>
                  <a:pt x="337163" y="2565659"/>
                </a:lnTo>
                <a:lnTo>
                  <a:pt x="293567" y="2553675"/>
                </a:lnTo>
                <a:lnTo>
                  <a:pt x="251955" y="2537353"/>
                </a:lnTo>
                <a:lnTo>
                  <a:pt x="212588" y="2516952"/>
                </a:lnTo>
                <a:lnTo>
                  <a:pt x="175729" y="2492736"/>
                </a:lnTo>
                <a:lnTo>
                  <a:pt x="141639" y="2464967"/>
                </a:lnTo>
                <a:lnTo>
                  <a:pt x="110579" y="2433905"/>
                </a:lnTo>
                <a:lnTo>
                  <a:pt x="82812" y="2399814"/>
                </a:lnTo>
                <a:lnTo>
                  <a:pt x="58598" y="2362954"/>
                </a:lnTo>
                <a:lnTo>
                  <a:pt x="38200" y="2323588"/>
                </a:lnTo>
                <a:lnTo>
                  <a:pt x="21880" y="2281978"/>
                </a:lnTo>
                <a:lnTo>
                  <a:pt x="9899" y="2238385"/>
                </a:lnTo>
                <a:lnTo>
                  <a:pt x="2518" y="2193072"/>
                </a:lnTo>
                <a:lnTo>
                  <a:pt x="0" y="2146300"/>
                </a:lnTo>
                <a:lnTo>
                  <a:pt x="0" y="429259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609" y="3245357"/>
            <a:ext cx="2630805" cy="2574290"/>
          </a:xfrm>
          <a:custGeom>
            <a:avLst/>
            <a:gdLst/>
            <a:ahLst/>
            <a:cxnLst/>
            <a:rect l="l" t="t" r="r" b="b"/>
            <a:pathLst>
              <a:path w="2630804" h="2574290">
                <a:moveTo>
                  <a:pt x="0" y="429005"/>
                </a:moveTo>
                <a:lnTo>
                  <a:pt x="2517" y="382252"/>
                </a:lnTo>
                <a:lnTo>
                  <a:pt x="9895" y="336959"/>
                </a:lnTo>
                <a:lnTo>
                  <a:pt x="21871" y="293388"/>
                </a:lnTo>
                <a:lnTo>
                  <a:pt x="38184" y="251800"/>
                </a:lnTo>
                <a:lnTo>
                  <a:pt x="58572" y="212456"/>
                </a:lnTo>
                <a:lnTo>
                  <a:pt x="82774" y="175619"/>
                </a:lnTo>
                <a:lnTo>
                  <a:pt x="110528" y="141550"/>
                </a:lnTo>
                <a:lnTo>
                  <a:pt x="141572" y="110509"/>
                </a:lnTo>
                <a:lnTo>
                  <a:pt x="175644" y="82759"/>
                </a:lnTo>
                <a:lnTo>
                  <a:pt x="212483" y="58561"/>
                </a:lnTo>
                <a:lnTo>
                  <a:pt x="251827" y="38176"/>
                </a:lnTo>
                <a:lnTo>
                  <a:pt x="293414" y="21866"/>
                </a:lnTo>
                <a:lnTo>
                  <a:pt x="336983" y="9892"/>
                </a:lnTo>
                <a:lnTo>
                  <a:pt x="382271" y="2516"/>
                </a:lnTo>
                <a:lnTo>
                  <a:pt x="429018" y="0"/>
                </a:lnTo>
                <a:lnTo>
                  <a:pt x="2201417" y="0"/>
                </a:lnTo>
                <a:lnTo>
                  <a:pt x="2248171" y="2516"/>
                </a:lnTo>
                <a:lnTo>
                  <a:pt x="2293464" y="9892"/>
                </a:lnTo>
                <a:lnTo>
                  <a:pt x="2337035" y="21866"/>
                </a:lnTo>
                <a:lnTo>
                  <a:pt x="2378623" y="38176"/>
                </a:lnTo>
                <a:lnTo>
                  <a:pt x="2417967" y="58561"/>
                </a:lnTo>
                <a:lnTo>
                  <a:pt x="2454804" y="82759"/>
                </a:lnTo>
                <a:lnTo>
                  <a:pt x="2488873" y="110509"/>
                </a:lnTo>
                <a:lnTo>
                  <a:pt x="2519914" y="141550"/>
                </a:lnTo>
                <a:lnTo>
                  <a:pt x="2547664" y="175619"/>
                </a:lnTo>
                <a:lnTo>
                  <a:pt x="2571862" y="212456"/>
                </a:lnTo>
                <a:lnTo>
                  <a:pt x="2592247" y="251800"/>
                </a:lnTo>
                <a:lnTo>
                  <a:pt x="2608557" y="293388"/>
                </a:lnTo>
                <a:lnTo>
                  <a:pt x="2620531" y="336959"/>
                </a:lnTo>
                <a:lnTo>
                  <a:pt x="2627907" y="382252"/>
                </a:lnTo>
                <a:lnTo>
                  <a:pt x="2630424" y="429005"/>
                </a:lnTo>
                <a:lnTo>
                  <a:pt x="2630424" y="2145029"/>
                </a:lnTo>
                <a:lnTo>
                  <a:pt x="2627907" y="2191774"/>
                </a:lnTo>
                <a:lnTo>
                  <a:pt x="2620531" y="2237061"/>
                </a:lnTo>
                <a:lnTo>
                  <a:pt x="2608557" y="2280628"/>
                </a:lnTo>
                <a:lnTo>
                  <a:pt x="2592247" y="2322213"/>
                </a:lnTo>
                <a:lnTo>
                  <a:pt x="2571862" y="2361556"/>
                </a:lnTo>
                <a:lnTo>
                  <a:pt x="2547664" y="2398394"/>
                </a:lnTo>
                <a:lnTo>
                  <a:pt x="2519914" y="2432465"/>
                </a:lnTo>
                <a:lnTo>
                  <a:pt x="2488873" y="2463508"/>
                </a:lnTo>
                <a:lnTo>
                  <a:pt x="2454804" y="2491262"/>
                </a:lnTo>
                <a:lnTo>
                  <a:pt x="2417967" y="2515463"/>
                </a:lnTo>
                <a:lnTo>
                  <a:pt x="2378623" y="2535851"/>
                </a:lnTo>
                <a:lnTo>
                  <a:pt x="2337035" y="2552164"/>
                </a:lnTo>
                <a:lnTo>
                  <a:pt x="2293464" y="2564140"/>
                </a:lnTo>
                <a:lnTo>
                  <a:pt x="2248171" y="2571518"/>
                </a:lnTo>
                <a:lnTo>
                  <a:pt x="2201417" y="2574035"/>
                </a:lnTo>
                <a:lnTo>
                  <a:pt x="429018" y="2574035"/>
                </a:lnTo>
                <a:lnTo>
                  <a:pt x="382271" y="2571518"/>
                </a:lnTo>
                <a:lnTo>
                  <a:pt x="336983" y="2564140"/>
                </a:lnTo>
                <a:lnTo>
                  <a:pt x="293414" y="2552164"/>
                </a:lnTo>
                <a:lnTo>
                  <a:pt x="251827" y="2535851"/>
                </a:lnTo>
                <a:lnTo>
                  <a:pt x="212483" y="2515463"/>
                </a:lnTo>
                <a:lnTo>
                  <a:pt x="175644" y="2491262"/>
                </a:lnTo>
                <a:lnTo>
                  <a:pt x="141572" y="2463508"/>
                </a:lnTo>
                <a:lnTo>
                  <a:pt x="110528" y="2432465"/>
                </a:lnTo>
                <a:lnTo>
                  <a:pt x="82774" y="2398394"/>
                </a:lnTo>
                <a:lnTo>
                  <a:pt x="58572" y="2361556"/>
                </a:lnTo>
                <a:lnTo>
                  <a:pt x="38184" y="2322213"/>
                </a:lnTo>
                <a:lnTo>
                  <a:pt x="21871" y="2280628"/>
                </a:lnTo>
                <a:lnTo>
                  <a:pt x="9895" y="2237061"/>
                </a:lnTo>
                <a:lnTo>
                  <a:pt x="2517" y="2191774"/>
                </a:lnTo>
                <a:lnTo>
                  <a:pt x="0" y="2145029"/>
                </a:lnTo>
                <a:lnTo>
                  <a:pt x="0" y="429005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3892" y="475487"/>
            <a:ext cx="4338193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2652" y="3505200"/>
            <a:ext cx="3307079" cy="2005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8079" y="3500628"/>
            <a:ext cx="3316604" cy="2014855"/>
          </a:xfrm>
          <a:custGeom>
            <a:avLst/>
            <a:gdLst/>
            <a:ahLst/>
            <a:cxnLst/>
            <a:rect l="l" t="t" r="r" b="b"/>
            <a:pathLst>
              <a:path w="3316604" h="2014854">
                <a:moveTo>
                  <a:pt x="0" y="2014728"/>
                </a:moveTo>
                <a:lnTo>
                  <a:pt x="3316224" y="2014728"/>
                </a:lnTo>
                <a:lnTo>
                  <a:pt x="3316224" y="0"/>
                </a:lnTo>
                <a:lnTo>
                  <a:pt x="0" y="0"/>
                </a:lnTo>
                <a:lnTo>
                  <a:pt x="0" y="20147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7061" y="3505961"/>
            <a:ext cx="2255520" cy="829310"/>
          </a:xfrm>
          <a:custGeom>
            <a:avLst/>
            <a:gdLst/>
            <a:ahLst/>
            <a:cxnLst/>
            <a:rect l="l" t="t" r="r" b="b"/>
            <a:pathLst>
              <a:path w="2255520" h="829310">
                <a:moveTo>
                  <a:pt x="0" y="829056"/>
                </a:moveTo>
                <a:lnTo>
                  <a:pt x="2255520" y="829056"/>
                </a:lnTo>
                <a:lnTo>
                  <a:pt x="2255520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061" y="3505961"/>
            <a:ext cx="2255520" cy="829310"/>
          </a:xfrm>
          <a:custGeom>
            <a:avLst/>
            <a:gdLst/>
            <a:ahLst/>
            <a:cxnLst/>
            <a:rect l="l" t="t" r="r" b="b"/>
            <a:pathLst>
              <a:path w="2255520" h="829310">
                <a:moveTo>
                  <a:pt x="0" y="829056"/>
                </a:moveTo>
                <a:lnTo>
                  <a:pt x="2255520" y="829056"/>
                </a:lnTo>
                <a:lnTo>
                  <a:pt x="2255520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ln w="2590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5180" y="3815207"/>
            <a:ext cx="1012609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7061" y="4682490"/>
            <a:ext cx="2255520" cy="829310"/>
          </a:xfrm>
          <a:custGeom>
            <a:avLst/>
            <a:gdLst/>
            <a:ahLst/>
            <a:cxnLst/>
            <a:rect l="l" t="t" r="r" b="b"/>
            <a:pathLst>
              <a:path w="2255520" h="829310">
                <a:moveTo>
                  <a:pt x="0" y="829056"/>
                </a:moveTo>
                <a:lnTo>
                  <a:pt x="2255520" y="829056"/>
                </a:lnTo>
                <a:lnTo>
                  <a:pt x="2255520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7061" y="4682490"/>
            <a:ext cx="2255520" cy="829310"/>
          </a:xfrm>
          <a:custGeom>
            <a:avLst/>
            <a:gdLst/>
            <a:ahLst/>
            <a:cxnLst/>
            <a:rect l="l" t="t" r="r" b="b"/>
            <a:pathLst>
              <a:path w="2255520" h="829310">
                <a:moveTo>
                  <a:pt x="0" y="829056"/>
                </a:moveTo>
                <a:lnTo>
                  <a:pt x="2255520" y="829056"/>
                </a:lnTo>
                <a:lnTo>
                  <a:pt x="2255520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8980" y="4992319"/>
            <a:ext cx="1142301" cy="212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32582" y="3863340"/>
            <a:ext cx="561340" cy="114300"/>
          </a:xfrm>
          <a:custGeom>
            <a:avLst/>
            <a:gdLst/>
            <a:ahLst/>
            <a:cxnLst/>
            <a:rect l="l" t="t" r="r" b="b"/>
            <a:pathLst>
              <a:path w="561339" h="114300">
                <a:moveTo>
                  <a:pt x="446658" y="0"/>
                </a:moveTo>
                <a:lnTo>
                  <a:pt x="446658" y="114300"/>
                </a:lnTo>
                <a:lnTo>
                  <a:pt x="522858" y="76200"/>
                </a:lnTo>
                <a:lnTo>
                  <a:pt x="465708" y="76200"/>
                </a:lnTo>
                <a:lnTo>
                  <a:pt x="465708" y="38100"/>
                </a:lnTo>
                <a:lnTo>
                  <a:pt x="522858" y="38100"/>
                </a:lnTo>
                <a:lnTo>
                  <a:pt x="446658" y="0"/>
                </a:lnTo>
                <a:close/>
              </a:path>
              <a:path w="561339" h="114300">
                <a:moveTo>
                  <a:pt x="44665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46658" y="76200"/>
                </a:lnTo>
                <a:lnTo>
                  <a:pt x="446658" y="38100"/>
                </a:lnTo>
                <a:close/>
              </a:path>
              <a:path w="561339" h="114300">
                <a:moveTo>
                  <a:pt x="522858" y="38100"/>
                </a:moveTo>
                <a:lnTo>
                  <a:pt x="465708" y="38100"/>
                </a:lnTo>
                <a:lnTo>
                  <a:pt x="465708" y="76200"/>
                </a:lnTo>
                <a:lnTo>
                  <a:pt x="522858" y="76200"/>
                </a:lnTo>
                <a:lnTo>
                  <a:pt x="560958" y="57150"/>
                </a:lnTo>
                <a:lnTo>
                  <a:pt x="522858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2582" y="5039867"/>
            <a:ext cx="561340" cy="114300"/>
          </a:xfrm>
          <a:custGeom>
            <a:avLst/>
            <a:gdLst/>
            <a:ahLst/>
            <a:cxnLst/>
            <a:rect l="l" t="t" r="r" b="b"/>
            <a:pathLst>
              <a:path w="561339" h="114300">
                <a:moveTo>
                  <a:pt x="446658" y="0"/>
                </a:moveTo>
                <a:lnTo>
                  <a:pt x="446658" y="114299"/>
                </a:lnTo>
                <a:lnTo>
                  <a:pt x="522858" y="76199"/>
                </a:lnTo>
                <a:lnTo>
                  <a:pt x="465708" y="76199"/>
                </a:lnTo>
                <a:lnTo>
                  <a:pt x="465708" y="38099"/>
                </a:lnTo>
                <a:lnTo>
                  <a:pt x="522858" y="38099"/>
                </a:lnTo>
                <a:lnTo>
                  <a:pt x="446658" y="0"/>
                </a:lnTo>
                <a:close/>
              </a:path>
              <a:path w="561339" h="114300">
                <a:moveTo>
                  <a:pt x="446658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446658" y="76199"/>
                </a:lnTo>
                <a:lnTo>
                  <a:pt x="446658" y="38099"/>
                </a:lnTo>
                <a:close/>
              </a:path>
              <a:path w="561339" h="114300">
                <a:moveTo>
                  <a:pt x="522858" y="38099"/>
                </a:moveTo>
                <a:lnTo>
                  <a:pt x="465708" y="38099"/>
                </a:lnTo>
                <a:lnTo>
                  <a:pt x="465708" y="76199"/>
                </a:lnTo>
                <a:lnTo>
                  <a:pt x="522858" y="76199"/>
                </a:lnTo>
                <a:lnTo>
                  <a:pt x="560958" y="57149"/>
                </a:lnTo>
                <a:lnTo>
                  <a:pt x="522858" y="3809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56754" y="3505961"/>
            <a:ext cx="2254250" cy="829310"/>
          </a:xfrm>
          <a:custGeom>
            <a:avLst/>
            <a:gdLst/>
            <a:ahLst/>
            <a:cxnLst/>
            <a:rect l="l" t="t" r="r" b="b"/>
            <a:pathLst>
              <a:path w="2254250" h="829310">
                <a:moveTo>
                  <a:pt x="0" y="829056"/>
                </a:moveTo>
                <a:lnTo>
                  <a:pt x="2253996" y="829056"/>
                </a:lnTo>
                <a:lnTo>
                  <a:pt x="2253996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56754" y="3505961"/>
            <a:ext cx="2254250" cy="829310"/>
          </a:xfrm>
          <a:custGeom>
            <a:avLst/>
            <a:gdLst/>
            <a:ahLst/>
            <a:cxnLst/>
            <a:rect l="l" t="t" r="r" b="b"/>
            <a:pathLst>
              <a:path w="2254250" h="829310">
                <a:moveTo>
                  <a:pt x="0" y="829056"/>
                </a:moveTo>
                <a:lnTo>
                  <a:pt x="2253996" y="829056"/>
                </a:lnTo>
                <a:lnTo>
                  <a:pt x="2253996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48142" y="3815207"/>
            <a:ext cx="957554" cy="211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56754" y="4682490"/>
            <a:ext cx="2254250" cy="829310"/>
          </a:xfrm>
          <a:custGeom>
            <a:avLst/>
            <a:gdLst/>
            <a:ahLst/>
            <a:cxnLst/>
            <a:rect l="l" t="t" r="r" b="b"/>
            <a:pathLst>
              <a:path w="2254250" h="829310">
                <a:moveTo>
                  <a:pt x="0" y="829056"/>
                </a:moveTo>
                <a:lnTo>
                  <a:pt x="2253996" y="829056"/>
                </a:lnTo>
                <a:lnTo>
                  <a:pt x="2253996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56754" y="4682490"/>
            <a:ext cx="2254250" cy="829310"/>
          </a:xfrm>
          <a:custGeom>
            <a:avLst/>
            <a:gdLst/>
            <a:ahLst/>
            <a:cxnLst/>
            <a:rect l="l" t="t" r="r" b="b"/>
            <a:pathLst>
              <a:path w="2254250" h="829310">
                <a:moveTo>
                  <a:pt x="0" y="829056"/>
                </a:moveTo>
                <a:lnTo>
                  <a:pt x="2253996" y="829056"/>
                </a:lnTo>
                <a:lnTo>
                  <a:pt x="2253996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07578" y="4992319"/>
            <a:ext cx="845591" cy="212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95921" y="3863340"/>
            <a:ext cx="561340" cy="114300"/>
          </a:xfrm>
          <a:custGeom>
            <a:avLst/>
            <a:gdLst/>
            <a:ahLst/>
            <a:cxnLst/>
            <a:rect l="l" t="t" r="r" b="b"/>
            <a:pathLst>
              <a:path w="561340" h="114300">
                <a:moveTo>
                  <a:pt x="446658" y="0"/>
                </a:moveTo>
                <a:lnTo>
                  <a:pt x="446658" y="114300"/>
                </a:lnTo>
                <a:lnTo>
                  <a:pt x="522858" y="76200"/>
                </a:lnTo>
                <a:lnTo>
                  <a:pt x="465708" y="76200"/>
                </a:lnTo>
                <a:lnTo>
                  <a:pt x="465708" y="38100"/>
                </a:lnTo>
                <a:lnTo>
                  <a:pt x="522858" y="38100"/>
                </a:lnTo>
                <a:lnTo>
                  <a:pt x="446658" y="0"/>
                </a:lnTo>
                <a:close/>
              </a:path>
              <a:path w="561340" h="114300">
                <a:moveTo>
                  <a:pt x="44665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46658" y="76200"/>
                </a:lnTo>
                <a:lnTo>
                  <a:pt x="446658" y="38100"/>
                </a:lnTo>
                <a:close/>
              </a:path>
              <a:path w="561340" h="114300">
                <a:moveTo>
                  <a:pt x="522858" y="38100"/>
                </a:moveTo>
                <a:lnTo>
                  <a:pt x="465708" y="38100"/>
                </a:lnTo>
                <a:lnTo>
                  <a:pt x="465708" y="76200"/>
                </a:lnTo>
                <a:lnTo>
                  <a:pt x="522858" y="76200"/>
                </a:lnTo>
                <a:lnTo>
                  <a:pt x="560958" y="57150"/>
                </a:lnTo>
                <a:lnTo>
                  <a:pt x="522858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92873" y="5041391"/>
            <a:ext cx="561340" cy="114300"/>
          </a:xfrm>
          <a:custGeom>
            <a:avLst/>
            <a:gdLst/>
            <a:ahLst/>
            <a:cxnLst/>
            <a:rect l="l" t="t" r="r" b="b"/>
            <a:pathLst>
              <a:path w="561340" h="114300">
                <a:moveTo>
                  <a:pt x="446658" y="0"/>
                </a:moveTo>
                <a:lnTo>
                  <a:pt x="446658" y="114299"/>
                </a:lnTo>
                <a:lnTo>
                  <a:pt x="522858" y="76199"/>
                </a:lnTo>
                <a:lnTo>
                  <a:pt x="465708" y="76199"/>
                </a:lnTo>
                <a:lnTo>
                  <a:pt x="465708" y="38099"/>
                </a:lnTo>
                <a:lnTo>
                  <a:pt x="522858" y="38099"/>
                </a:lnTo>
                <a:lnTo>
                  <a:pt x="446658" y="0"/>
                </a:lnTo>
                <a:close/>
              </a:path>
              <a:path w="561340" h="114300">
                <a:moveTo>
                  <a:pt x="446658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446658" y="76199"/>
                </a:lnTo>
                <a:lnTo>
                  <a:pt x="446658" y="38099"/>
                </a:lnTo>
                <a:close/>
              </a:path>
              <a:path w="561340" h="114300">
                <a:moveTo>
                  <a:pt x="522858" y="38099"/>
                </a:moveTo>
                <a:lnTo>
                  <a:pt x="465708" y="38099"/>
                </a:lnTo>
                <a:lnTo>
                  <a:pt x="465708" y="76199"/>
                </a:lnTo>
                <a:lnTo>
                  <a:pt x="522858" y="76199"/>
                </a:lnTo>
                <a:lnTo>
                  <a:pt x="560958" y="57149"/>
                </a:lnTo>
                <a:lnTo>
                  <a:pt x="522858" y="3809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41215" y="5600395"/>
            <a:ext cx="1348739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71950" y="1724405"/>
            <a:ext cx="2255520" cy="829310"/>
          </a:xfrm>
          <a:custGeom>
            <a:avLst/>
            <a:gdLst/>
            <a:ahLst/>
            <a:cxnLst/>
            <a:rect l="l" t="t" r="r" b="b"/>
            <a:pathLst>
              <a:path w="2255520" h="829310">
                <a:moveTo>
                  <a:pt x="0" y="829056"/>
                </a:moveTo>
                <a:lnTo>
                  <a:pt x="2255520" y="829056"/>
                </a:lnTo>
                <a:lnTo>
                  <a:pt x="2255520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C0D7E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71950" y="1724405"/>
            <a:ext cx="2255520" cy="829310"/>
          </a:xfrm>
          <a:custGeom>
            <a:avLst/>
            <a:gdLst/>
            <a:ahLst/>
            <a:cxnLst/>
            <a:rect l="l" t="t" r="r" b="b"/>
            <a:pathLst>
              <a:path w="2255520" h="829310">
                <a:moveTo>
                  <a:pt x="0" y="829056"/>
                </a:moveTo>
                <a:lnTo>
                  <a:pt x="2255520" y="829056"/>
                </a:lnTo>
                <a:lnTo>
                  <a:pt x="2255520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23409" y="2033016"/>
            <a:ext cx="826465" cy="211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38793" y="2125217"/>
            <a:ext cx="0" cy="1083310"/>
          </a:xfrm>
          <a:custGeom>
            <a:avLst/>
            <a:gdLst/>
            <a:ahLst/>
            <a:cxnLst/>
            <a:rect l="l" t="t" r="r" b="b"/>
            <a:pathLst>
              <a:path h="1083310">
                <a:moveTo>
                  <a:pt x="0" y="1083056"/>
                </a:moveTo>
                <a:lnTo>
                  <a:pt x="0" y="0"/>
                </a:lnTo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14921" y="2092451"/>
            <a:ext cx="2024380" cy="114300"/>
          </a:xfrm>
          <a:custGeom>
            <a:avLst/>
            <a:gdLst/>
            <a:ahLst/>
            <a:cxnLst/>
            <a:rect l="l" t="t" r="r" b="b"/>
            <a:pathLst>
              <a:path w="2024379" h="114300">
                <a:moveTo>
                  <a:pt x="113919" y="0"/>
                </a:moveTo>
                <a:lnTo>
                  <a:pt x="0" y="57785"/>
                </a:lnTo>
                <a:lnTo>
                  <a:pt x="114680" y="114300"/>
                </a:lnTo>
                <a:lnTo>
                  <a:pt x="114427" y="76326"/>
                </a:lnTo>
                <a:lnTo>
                  <a:pt x="95376" y="76326"/>
                </a:lnTo>
                <a:lnTo>
                  <a:pt x="95123" y="38226"/>
                </a:lnTo>
                <a:lnTo>
                  <a:pt x="114173" y="38120"/>
                </a:lnTo>
                <a:lnTo>
                  <a:pt x="113919" y="0"/>
                </a:lnTo>
                <a:close/>
              </a:path>
              <a:path w="2024379" h="114300">
                <a:moveTo>
                  <a:pt x="114173" y="38120"/>
                </a:moveTo>
                <a:lnTo>
                  <a:pt x="95123" y="38226"/>
                </a:lnTo>
                <a:lnTo>
                  <a:pt x="95376" y="76326"/>
                </a:lnTo>
                <a:lnTo>
                  <a:pt x="114427" y="76220"/>
                </a:lnTo>
                <a:lnTo>
                  <a:pt x="114173" y="38120"/>
                </a:lnTo>
                <a:close/>
              </a:path>
              <a:path w="2024379" h="114300">
                <a:moveTo>
                  <a:pt x="114427" y="76220"/>
                </a:moveTo>
                <a:lnTo>
                  <a:pt x="95376" y="76326"/>
                </a:lnTo>
                <a:lnTo>
                  <a:pt x="114427" y="76326"/>
                </a:lnTo>
                <a:close/>
              </a:path>
              <a:path w="2024379" h="114300">
                <a:moveTo>
                  <a:pt x="2023872" y="27432"/>
                </a:moveTo>
                <a:lnTo>
                  <a:pt x="114173" y="38120"/>
                </a:lnTo>
                <a:lnTo>
                  <a:pt x="114427" y="76220"/>
                </a:lnTo>
                <a:lnTo>
                  <a:pt x="2024126" y="65532"/>
                </a:lnTo>
                <a:lnTo>
                  <a:pt x="2023872" y="2743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42559" y="3016757"/>
            <a:ext cx="114300" cy="428625"/>
          </a:xfrm>
          <a:custGeom>
            <a:avLst/>
            <a:gdLst/>
            <a:ahLst/>
            <a:cxnLst/>
            <a:rect l="l" t="t" r="r" b="b"/>
            <a:pathLst>
              <a:path w="114300" h="428625">
                <a:moveTo>
                  <a:pt x="38100" y="314325"/>
                </a:moveTo>
                <a:lnTo>
                  <a:pt x="0" y="314325"/>
                </a:lnTo>
                <a:lnTo>
                  <a:pt x="57150" y="428625"/>
                </a:lnTo>
                <a:lnTo>
                  <a:pt x="104775" y="333375"/>
                </a:lnTo>
                <a:lnTo>
                  <a:pt x="38100" y="333375"/>
                </a:lnTo>
                <a:lnTo>
                  <a:pt x="38100" y="314325"/>
                </a:lnTo>
                <a:close/>
              </a:path>
              <a:path w="114300" h="428625">
                <a:moveTo>
                  <a:pt x="76200" y="0"/>
                </a:moveTo>
                <a:lnTo>
                  <a:pt x="38100" y="0"/>
                </a:lnTo>
                <a:lnTo>
                  <a:pt x="38100" y="333375"/>
                </a:lnTo>
                <a:lnTo>
                  <a:pt x="76200" y="333375"/>
                </a:lnTo>
                <a:lnTo>
                  <a:pt x="76200" y="0"/>
                </a:lnTo>
                <a:close/>
              </a:path>
              <a:path w="114300" h="428625">
                <a:moveTo>
                  <a:pt x="114300" y="314325"/>
                </a:moveTo>
                <a:lnTo>
                  <a:pt x="76200" y="314325"/>
                </a:lnTo>
                <a:lnTo>
                  <a:pt x="76200" y="333375"/>
                </a:lnTo>
                <a:lnTo>
                  <a:pt x="104775" y="333375"/>
                </a:lnTo>
                <a:lnTo>
                  <a:pt x="114300" y="31432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98980" y="5801920"/>
            <a:ext cx="106158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These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models aim to capture how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dynamic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system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reacts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input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commands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from the driver such as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steering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gas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brake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and how it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reacts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</a:t>
            </a: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disturbances</a:t>
            </a:r>
            <a:r>
              <a:rPr lang="ja-JP" altLang="en-US" sz="1600" dirty="0" smtClean="0">
                <a:solidFill>
                  <a:srgbClr val="FF0000"/>
                </a:solidFill>
                <a:latin typeface="QUNRUX+HelveticaNeue"/>
              </a:rPr>
              <a:t>（擾乱、</a:t>
            </a:r>
            <a:r>
              <a:rPr lang="ja-JP" altLang="en-US" sz="1600" dirty="0" smtClean="0">
                <a:latin typeface="QUNRUX+HelveticaNeue"/>
              </a:rPr>
              <a:t>じょうらん</a:t>
            </a:r>
            <a:r>
              <a:rPr lang="ja-JP" altLang="en-US" sz="1600" dirty="0" smtClean="0">
                <a:solidFill>
                  <a:srgbClr val="FF0000"/>
                </a:solidFill>
                <a:latin typeface="QUNRUX+HelveticaNeue"/>
              </a:rPr>
              <a:t>）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such as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wind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road surfaces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and di</a:t>
            </a:r>
            <a:r>
              <a:rPr lang="en-US" altLang="ja-JP" sz="1600" dirty="0">
                <a:solidFill>
                  <a:srgbClr val="000000"/>
                </a:solidFill>
                <a:latin typeface="XHKJOV+HelveticaNeue"/>
              </a:rPr>
              <a:t>ff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erent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vehicle loads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e</a:t>
            </a:r>
            <a:r>
              <a:rPr lang="en-US" altLang="ja-JP" sz="1600" dirty="0">
                <a:solidFill>
                  <a:srgbClr val="000000"/>
                </a:solidFill>
                <a:latin typeface="XHKJOV+HelveticaNeue"/>
              </a:rPr>
              <a:t>ff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ects of the inputs and disturbances on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states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such as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velocity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rotation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rate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of the vehicle are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defined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by the kinematic and dynamic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models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we developed. 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コマンド・擾乱に対して、</a:t>
            </a:r>
            <a:r>
              <a:rPr lang="ja-JP" altLang="en-US" sz="1600" dirty="0" smtClean="0">
                <a:solidFill>
                  <a:srgbClr val="FF0000"/>
                </a:solidFill>
                <a:latin typeface="QUNRUX+HelveticaNeue"/>
              </a:rPr>
              <a:t>状態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（速度、回転率）がどう変わるか。</a:t>
            </a:r>
            <a:endParaRPr lang="ja-JP" altLang="en-US" sz="1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5318" y="5841998"/>
            <a:ext cx="1503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Kinematic, Dynamic</a:t>
            </a:r>
            <a:r>
              <a:rPr kumimoji="1" lang="ja-JP" altLang="en-US" dirty="0" smtClean="0"/>
              <a:t>モデルの機能：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99522" y="5440604"/>
            <a:ext cx="22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風、路面、車両負荷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6501333" y="-3874"/>
            <a:ext cx="56906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Regulate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some of these states of the vehicle by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sensing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current state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variables and then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generating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actuator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signals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satisfy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commands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provided.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For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longitudinal control, the controller senses the vehicle speed and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adjust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throttle and brake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commands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match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desired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speed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set by the autonomous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motion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planning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system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87136" y="2946917"/>
            <a:ext cx="8844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a</a:t>
            </a:r>
            <a:r>
              <a:rPr lang="en-US" altLang="ja-JP" sz="1400" dirty="0" smtClean="0">
                <a:solidFill>
                  <a:srgbClr val="FF0000"/>
                </a:solidFill>
              </a:rPr>
              <a:t>ctuator signal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63726" y="3275449"/>
            <a:ext cx="211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運転手</a:t>
            </a:r>
            <a:r>
              <a:rPr lang="ja-JP" altLang="en-US" sz="1200" dirty="0" smtClean="0"/>
              <a:t>が運転する場合のみ（僕の</a:t>
            </a:r>
            <a:r>
              <a:rPr lang="ja-JP" altLang="en-US" sz="1200" dirty="0" smtClean="0"/>
              <a:t>理解、自動運転の場合は</a:t>
            </a:r>
            <a:r>
              <a:rPr lang="en-US" altLang="ja-JP" sz="1200" dirty="0" smtClean="0"/>
              <a:t>reference</a:t>
            </a:r>
            <a:r>
              <a:rPr lang="ja-JP" altLang="en-US" sz="1200" dirty="0" smtClean="0"/>
              <a:t>速度などが</a:t>
            </a:r>
            <a:r>
              <a:rPr lang="en-US" altLang="ja-JP" sz="1200" dirty="0" smtClean="0"/>
              <a:t>input</a:t>
            </a:r>
            <a:r>
              <a:rPr lang="ja-JP" altLang="en-US" sz="1200" dirty="0" smtClean="0"/>
              <a:t>）</a:t>
            </a:r>
            <a:endParaRPr kumimoji="1" lang="ja-JP" altLang="en-US" sz="1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028306" y="3815207"/>
            <a:ext cx="123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状態予測</a:t>
            </a:r>
            <a:r>
              <a:rPr kumimoji="1" lang="ja-JP" altLang="en-US" sz="1200" dirty="0" smtClean="0"/>
              <a:t>（僕の理解）</a:t>
            </a:r>
            <a:endParaRPr kumimoji="1" lang="ja-JP" altLang="en-US" sz="1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14167" y="1073061"/>
            <a:ext cx="16482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予測</a:t>
            </a:r>
            <a:r>
              <a:rPr kumimoji="1" lang="ja-JP" altLang="en-US" sz="1600" dirty="0" smtClean="0"/>
              <a:t>した状態</a:t>
            </a:r>
            <a:r>
              <a:rPr lang="ja-JP" altLang="en-US" sz="1600" dirty="0" smtClean="0"/>
              <a:t>と</a:t>
            </a:r>
            <a:r>
              <a:rPr lang="ja-JP" altLang="en-US" sz="1600" dirty="0" smtClean="0">
                <a:solidFill>
                  <a:srgbClr val="FF0000"/>
                </a:solidFill>
              </a:rPr>
              <a:t>測量</a:t>
            </a:r>
            <a:r>
              <a:rPr lang="ja-JP" altLang="en-US" sz="1600" dirty="0" smtClean="0"/>
              <a:t>した</a:t>
            </a:r>
            <a:r>
              <a:rPr kumimoji="1" lang="ja-JP" altLang="en-US" sz="1600" dirty="0" smtClean="0"/>
              <a:t>状態をフュージョンした自車状態に基づいて、計画したプロファイルに近づくように、コマンドを出す</a:t>
            </a:r>
            <a:r>
              <a:rPr kumimoji="1" lang="ja-JP" altLang="en-US" sz="1200" dirty="0" smtClean="0"/>
              <a:t>（僕の理解）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14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599147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8157" y="2535173"/>
            <a:ext cx="2159635" cy="1045844"/>
          </a:xfrm>
          <a:custGeom>
            <a:avLst/>
            <a:gdLst/>
            <a:ahLst/>
            <a:cxnLst/>
            <a:rect l="l" t="t" r="r" b="b"/>
            <a:pathLst>
              <a:path w="2159635" h="1045845">
                <a:moveTo>
                  <a:pt x="0" y="1045463"/>
                </a:moveTo>
                <a:lnTo>
                  <a:pt x="2159508" y="1045463"/>
                </a:lnTo>
                <a:lnTo>
                  <a:pt x="2159508" y="0"/>
                </a:lnTo>
                <a:lnTo>
                  <a:pt x="0" y="0"/>
                </a:lnTo>
                <a:lnTo>
                  <a:pt x="0" y="1045463"/>
                </a:lnTo>
                <a:close/>
              </a:path>
            </a:pathLst>
          </a:custGeom>
          <a:solidFill>
            <a:srgbClr val="C0D7E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3220" y="2842514"/>
            <a:ext cx="2006981" cy="214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3340" y="3052826"/>
            <a:ext cx="118872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157" y="2535173"/>
            <a:ext cx="2159635" cy="1045844"/>
          </a:xfrm>
          <a:prstGeom prst="rect">
            <a:avLst/>
          </a:prstGeom>
          <a:ln w="25907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53975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1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1" sz="1350" b="0" i="1" u="none" strike="noStrike" kern="1200" cap="none" spc="0" normalizeH="0" baseline="-21604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 </a:t>
            </a:r>
            <a:r>
              <a:rPr kumimoji="1" sz="1350" b="0" i="1" u="none" strike="noStrike" kern="1200" cap="none" spc="15" normalizeH="0" baseline="-21604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1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2879" y="3052826"/>
            <a:ext cx="118872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5990" y="2535173"/>
            <a:ext cx="2159635" cy="1045844"/>
          </a:xfrm>
          <a:custGeom>
            <a:avLst/>
            <a:gdLst/>
            <a:ahLst/>
            <a:cxnLst/>
            <a:rect l="l" t="t" r="r" b="b"/>
            <a:pathLst>
              <a:path w="2159634" h="1045845">
                <a:moveTo>
                  <a:pt x="0" y="1045463"/>
                </a:moveTo>
                <a:lnTo>
                  <a:pt x="2159508" y="1045463"/>
                </a:lnTo>
                <a:lnTo>
                  <a:pt x="2159508" y="0"/>
                </a:lnTo>
                <a:lnTo>
                  <a:pt x="0" y="0"/>
                </a:lnTo>
                <a:lnTo>
                  <a:pt x="0" y="1045463"/>
                </a:lnTo>
                <a:close/>
              </a:path>
            </a:pathLst>
          </a:custGeom>
          <a:solidFill>
            <a:srgbClr val="C0D7E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5990" y="2535173"/>
            <a:ext cx="2159635" cy="1045844"/>
          </a:xfrm>
          <a:custGeom>
            <a:avLst/>
            <a:gdLst/>
            <a:ahLst/>
            <a:cxnLst/>
            <a:rect l="l" t="t" r="r" b="b"/>
            <a:pathLst>
              <a:path w="2159634" h="1045845">
                <a:moveTo>
                  <a:pt x="0" y="1045463"/>
                </a:moveTo>
                <a:lnTo>
                  <a:pt x="2159508" y="1045463"/>
                </a:lnTo>
                <a:lnTo>
                  <a:pt x="2159508" y="0"/>
                </a:lnTo>
                <a:lnTo>
                  <a:pt x="0" y="0"/>
                </a:lnTo>
                <a:lnTo>
                  <a:pt x="0" y="1045463"/>
                </a:lnTo>
                <a:close/>
              </a:path>
            </a:pathLst>
          </a:custGeom>
          <a:ln w="2590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92417" y="2735275"/>
            <a:ext cx="486460" cy="215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67448" y="2949194"/>
            <a:ext cx="789089" cy="214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6613" y="3162554"/>
            <a:ext cx="396240" cy="214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09921" y="4132326"/>
            <a:ext cx="1644650" cy="727075"/>
          </a:xfrm>
          <a:custGeom>
            <a:avLst/>
            <a:gdLst/>
            <a:ahLst/>
            <a:cxnLst/>
            <a:rect l="l" t="t" r="r" b="b"/>
            <a:pathLst>
              <a:path w="1644650" h="727075">
                <a:moveTo>
                  <a:pt x="0" y="726948"/>
                </a:moveTo>
                <a:lnTo>
                  <a:pt x="1644396" y="726948"/>
                </a:lnTo>
                <a:lnTo>
                  <a:pt x="1644396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solidFill>
            <a:srgbClr val="C0D7E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09921" y="4132326"/>
            <a:ext cx="1644650" cy="727075"/>
          </a:xfrm>
          <a:custGeom>
            <a:avLst/>
            <a:gdLst/>
            <a:ahLst/>
            <a:cxnLst/>
            <a:rect l="l" t="t" r="r" b="b"/>
            <a:pathLst>
              <a:path w="1644650" h="727075">
                <a:moveTo>
                  <a:pt x="0" y="726948"/>
                </a:moveTo>
                <a:lnTo>
                  <a:pt x="1644396" y="726948"/>
                </a:lnTo>
                <a:lnTo>
                  <a:pt x="1644396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30367" y="4174871"/>
            <a:ext cx="737235" cy="2148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62728" y="4388230"/>
            <a:ext cx="1017015" cy="214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69052" y="4601590"/>
            <a:ext cx="407670" cy="214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1605" y="2857245"/>
            <a:ext cx="440055" cy="400050"/>
          </a:xfrm>
          <a:custGeom>
            <a:avLst/>
            <a:gdLst/>
            <a:ahLst/>
            <a:cxnLst/>
            <a:rect l="l" t="t" r="r" b="b"/>
            <a:pathLst>
              <a:path w="440055" h="400050">
                <a:moveTo>
                  <a:pt x="0" y="0"/>
                </a:moveTo>
                <a:lnTo>
                  <a:pt x="439674" y="399795"/>
                </a:lnTo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11605" y="2857245"/>
            <a:ext cx="440055" cy="400050"/>
          </a:xfrm>
          <a:custGeom>
            <a:avLst/>
            <a:gdLst/>
            <a:ahLst/>
            <a:cxnLst/>
            <a:rect l="l" t="t" r="r" b="b"/>
            <a:pathLst>
              <a:path w="440055" h="400050">
                <a:moveTo>
                  <a:pt x="439674" y="0"/>
                </a:moveTo>
                <a:lnTo>
                  <a:pt x="0" y="399795"/>
                </a:lnTo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0546" y="2774442"/>
            <a:ext cx="622300" cy="565785"/>
          </a:xfrm>
          <a:custGeom>
            <a:avLst/>
            <a:gdLst/>
            <a:ahLst/>
            <a:cxnLst/>
            <a:rect l="l" t="t" r="r" b="b"/>
            <a:pathLst>
              <a:path w="622300" h="565785">
                <a:moveTo>
                  <a:pt x="0" y="282702"/>
                </a:moveTo>
                <a:lnTo>
                  <a:pt x="4069" y="236858"/>
                </a:lnTo>
                <a:lnTo>
                  <a:pt x="15849" y="193365"/>
                </a:lnTo>
                <a:lnTo>
                  <a:pt x="34701" y="152805"/>
                </a:lnTo>
                <a:lnTo>
                  <a:pt x="59984" y="115763"/>
                </a:lnTo>
                <a:lnTo>
                  <a:pt x="91058" y="82819"/>
                </a:lnTo>
                <a:lnTo>
                  <a:pt x="127284" y="54559"/>
                </a:lnTo>
                <a:lnTo>
                  <a:pt x="168020" y="31563"/>
                </a:lnTo>
                <a:lnTo>
                  <a:pt x="212628" y="14417"/>
                </a:lnTo>
                <a:lnTo>
                  <a:pt x="260466" y="3701"/>
                </a:lnTo>
                <a:lnTo>
                  <a:pt x="310896" y="0"/>
                </a:lnTo>
                <a:lnTo>
                  <a:pt x="361325" y="3701"/>
                </a:lnTo>
                <a:lnTo>
                  <a:pt x="409163" y="14417"/>
                </a:lnTo>
                <a:lnTo>
                  <a:pt x="453770" y="31563"/>
                </a:lnTo>
                <a:lnTo>
                  <a:pt x="494507" y="54559"/>
                </a:lnTo>
                <a:lnTo>
                  <a:pt x="530732" y="82819"/>
                </a:lnTo>
                <a:lnTo>
                  <a:pt x="561807" y="115763"/>
                </a:lnTo>
                <a:lnTo>
                  <a:pt x="587090" y="152805"/>
                </a:lnTo>
                <a:lnTo>
                  <a:pt x="605942" y="193365"/>
                </a:lnTo>
                <a:lnTo>
                  <a:pt x="617722" y="236858"/>
                </a:lnTo>
                <a:lnTo>
                  <a:pt x="621791" y="282702"/>
                </a:lnTo>
                <a:lnTo>
                  <a:pt x="617722" y="328545"/>
                </a:lnTo>
                <a:lnTo>
                  <a:pt x="605942" y="372038"/>
                </a:lnTo>
                <a:lnTo>
                  <a:pt x="587090" y="412598"/>
                </a:lnTo>
                <a:lnTo>
                  <a:pt x="561807" y="449640"/>
                </a:lnTo>
                <a:lnTo>
                  <a:pt x="530732" y="482584"/>
                </a:lnTo>
                <a:lnTo>
                  <a:pt x="494507" y="510844"/>
                </a:lnTo>
                <a:lnTo>
                  <a:pt x="453770" y="533840"/>
                </a:lnTo>
                <a:lnTo>
                  <a:pt x="409163" y="550986"/>
                </a:lnTo>
                <a:lnTo>
                  <a:pt x="361325" y="561702"/>
                </a:lnTo>
                <a:lnTo>
                  <a:pt x="310896" y="565404"/>
                </a:lnTo>
                <a:lnTo>
                  <a:pt x="260466" y="561702"/>
                </a:lnTo>
                <a:lnTo>
                  <a:pt x="212628" y="550986"/>
                </a:lnTo>
                <a:lnTo>
                  <a:pt x="168021" y="533840"/>
                </a:lnTo>
                <a:lnTo>
                  <a:pt x="127284" y="510844"/>
                </a:lnTo>
                <a:lnTo>
                  <a:pt x="91059" y="482584"/>
                </a:lnTo>
                <a:lnTo>
                  <a:pt x="59984" y="449640"/>
                </a:lnTo>
                <a:lnTo>
                  <a:pt x="34701" y="412598"/>
                </a:lnTo>
                <a:lnTo>
                  <a:pt x="15849" y="372038"/>
                </a:lnTo>
                <a:lnTo>
                  <a:pt x="4069" y="328545"/>
                </a:lnTo>
                <a:lnTo>
                  <a:pt x="0" y="282702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75497" y="3000755"/>
            <a:ext cx="1195705" cy="114300"/>
          </a:xfrm>
          <a:custGeom>
            <a:avLst/>
            <a:gdLst/>
            <a:ahLst/>
            <a:cxnLst/>
            <a:rect l="l" t="t" r="r" b="b"/>
            <a:pathLst>
              <a:path w="1195704" h="114300">
                <a:moveTo>
                  <a:pt x="1081404" y="0"/>
                </a:moveTo>
                <a:lnTo>
                  <a:pt x="1081404" y="114300"/>
                </a:lnTo>
                <a:lnTo>
                  <a:pt x="1157604" y="76200"/>
                </a:lnTo>
                <a:lnTo>
                  <a:pt x="1100454" y="76200"/>
                </a:lnTo>
                <a:lnTo>
                  <a:pt x="1100454" y="38100"/>
                </a:lnTo>
                <a:lnTo>
                  <a:pt x="1157604" y="38100"/>
                </a:lnTo>
                <a:lnTo>
                  <a:pt x="1081404" y="0"/>
                </a:lnTo>
                <a:close/>
              </a:path>
              <a:path w="1195704" h="114300">
                <a:moveTo>
                  <a:pt x="108140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81404" y="76200"/>
                </a:lnTo>
                <a:lnTo>
                  <a:pt x="1081404" y="38100"/>
                </a:lnTo>
                <a:close/>
              </a:path>
              <a:path w="1195704" h="114300">
                <a:moveTo>
                  <a:pt x="1157604" y="38100"/>
                </a:moveTo>
                <a:lnTo>
                  <a:pt x="1100454" y="38100"/>
                </a:lnTo>
                <a:lnTo>
                  <a:pt x="1100454" y="76200"/>
                </a:lnTo>
                <a:lnTo>
                  <a:pt x="1157604" y="76200"/>
                </a:lnTo>
                <a:lnTo>
                  <a:pt x="1195704" y="57150"/>
                </a:lnTo>
                <a:lnTo>
                  <a:pt x="1157604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00921" y="3065526"/>
            <a:ext cx="0" cy="1438910"/>
          </a:xfrm>
          <a:custGeom>
            <a:avLst/>
            <a:gdLst/>
            <a:ahLst/>
            <a:cxnLst/>
            <a:rect l="l" t="t" r="r" b="b"/>
            <a:pathLst>
              <a:path h="1438910">
                <a:moveTo>
                  <a:pt x="0" y="0"/>
                </a:moveTo>
                <a:lnTo>
                  <a:pt x="0" y="1438783"/>
                </a:lnTo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54317" y="4439411"/>
            <a:ext cx="2538095" cy="114300"/>
          </a:xfrm>
          <a:custGeom>
            <a:avLst/>
            <a:gdLst/>
            <a:ahLst/>
            <a:cxnLst/>
            <a:rect l="l" t="t" r="r" b="b"/>
            <a:pathLst>
              <a:path w="253809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53809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538095" h="114300">
                <a:moveTo>
                  <a:pt x="253784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537841" y="76200"/>
                </a:lnTo>
                <a:lnTo>
                  <a:pt x="2537841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13153" y="4496561"/>
            <a:ext cx="3088005" cy="0"/>
          </a:xfrm>
          <a:custGeom>
            <a:avLst/>
            <a:gdLst/>
            <a:ahLst/>
            <a:cxnLst/>
            <a:rect l="l" t="t" r="r" b="b"/>
            <a:pathLst>
              <a:path w="3088004">
                <a:moveTo>
                  <a:pt x="308775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74291" y="3339846"/>
            <a:ext cx="114300" cy="1156335"/>
          </a:xfrm>
          <a:custGeom>
            <a:avLst/>
            <a:gdLst/>
            <a:ahLst/>
            <a:cxnLst/>
            <a:rect l="l" t="t" r="r" b="b"/>
            <a:pathLst>
              <a:path w="114300" h="1156335">
                <a:moveTo>
                  <a:pt x="76200" y="95250"/>
                </a:moveTo>
                <a:lnTo>
                  <a:pt x="38100" y="95250"/>
                </a:lnTo>
                <a:lnTo>
                  <a:pt x="38100" y="1155827"/>
                </a:lnTo>
                <a:lnTo>
                  <a:pt x="76200" y="1155827"/>
                </a:lnTo>
                <a:lnTo>
                  <a:pt x="76200" y="95250"/>
                </a:lnTo>
                <a:close/>
              </a:path>
              <a:path w="114300" h="115633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15633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42338" y="3000755"/>
            <a:ext cx="845819" cy="114300"/>
          </a:xfrm>
          <a:custGeom>
            <a:avLst/>
            <a:gdLst/>
            <a:ahLst/>
            <a:cxnLst/>
            <a:rect l="l" t="t" r="r" b="b"/>
            <a:pathLst>
              <a:path w="845819" h="114300">
                <a:moveTo>
                  <a:pt x="731012" y="0"/>
                </a:moveTo>
                <a:lnTo>
                  <a:pt x="731012" y="114300"/>
                </a:lnTo>
                <a:lnTo>
                  <a:pt x="807212" y="76200"/>
                </a:lnTo>
                <a:lnTo>
                  <a:pt x="750062" y="76200"/>
                </a:lnTo>
                <a:lnTo>
                  <a:pt x="750062" y="38100"/>
                </a:lnTo>
                <a:lnTo>
                  <a:pt x="807212" y="38100"/>
                </a:lnTo>
                <a:lnTo>
                  <a:pt x="731012" y="0"/>
                </a:lnTo>
                <a:close/>
              </a:path>
              <a:path w="845819" h="114300">
                <a:moveTo>
                  <a:pt x="7310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31012" y="76200"/>
                </a:lnTo>
                <a:lnTo>
                  <a:pt x="731012" y="38100"/>
                </a:lnTo>
                <a:close/>
              </a:path>
              <a:path w="845819" h="114300">
                <a:moveTo>
                  <a:pt x="807212" y="38100"/>
                </a:moveTo>
                <a:lnTo>
                  <a:pt x="750062" y="38100"/>
                </a:lnTo>
                <a:lnTo>
                  <a:pt x="750062" y="76200"/>
                </a:lnTo>
                <a:lnTo>
                  <a:pt x="807212" y="76200"/>
                </a:lnTo>
                <a:lnTo>
                  <a:pt x="845312" y="57150"/>
                </a:lnTo>
                <a:lnTo>
                  <a:pt x="807212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61254" y="3001772"/>
            <a:ext cx="1045210" cy="114300"/>
          </a:xfrm>
          <a:custGeom>
            <a:avLst/>
            <a:gdLst/>
            <a:ahLst/>
            <a:cxnLst/>
            <a:rect l="l" t="t" r="r" b="b"/>
            <a:pathLst>
              <a:path w="1045210" h="114300">
                <a:moveTo>
                  <a:pt x="1007720" y="37845"/>
                </a:moveTo>
                <a:lnTo>
                  <a:pt x="949706" y="37845"/>
                </a:lnTo>
                <a:lnTo>
                  <a:pt x="950087" y="75945"/>
                </a:lnTo>
                <a:lnTo>
                  <a:pt x="930994" y="76104"/>
                </a:lnTo>
                <a:lnTo>
                  <a:pt x="931291" y="114173"/>
                </a:lnTo>
                <a:lnTo>
                  <a:pt x="1045083" y="56133"/>
                </a:lnTo>
                <a:lnTo>
                  <a:pt x="1007720" y="37845"/>
                </a:lnTo>
                <a:close/>
              </a:path>
              <a:path w="1045210" h="114300">
                <a:moveTo>
                  <a:pt x="930697" y="38003"/>
                </a:moveTo>
                <a:lnTo>
                  <a:pt x="0" y="45719"/>
                </a:lnTo>
                <a:lnTo>
                  <a:pt x="254" y="83819"/>
                </a:lnTo>
                <a:lnTo>
                  <a:pt x="930994" y="76104"/>
                </a:lnTo>
                <a:lnTo>
                  <a:pt x="930697" y="38003"/>
                </a:lnTo>
                <a:close/>
              </a:path>
              <a:path w="1045210" h="114300">
                <a:moveTo>
                  <a:pt x="949706" y="37845"/>
                </a:moveTo>
                <a:lnTo>
                  <a:pt x="930697" y="38003"/>
                </a:lnTo>
                <a:lnTo>
                  <a:pt x="930994" y="76104"/>
                </a:lnTo>
                <a:lnTo>
                  <a:pt x="950087" y="75945"/>
                </a:lnTo>
                <a:lnTo>
                  <a:pt x="949706" y="37845"/>
                </a:lnTo>
                <a:close/>
              </a:path>
              <a:path w="1045210" h="114300">
                <a:moveTo>
                  <a:pt x="930402" y="0"/>
                </a:moveTo>
                <a:lnTo>
                  <a:pt x="930697" y="38003"/>
                </a:lnTo>
                <a:lnTo>
                  <a:pt x="1007720" y="37845"/>
                </a:lnTo>
                <a:lnTo>
                  <a:pt x="93040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9486" y="3008376"/>
            <a:ext cx="845819" cy="114300"/>
          </a:xfrm>
          <a:custGeom>
            <a:avLst/>
            <a:gdLst/>
            <a:ahLst/>
            <a:cxnLst/>
            <a:rect l="l" t="t" r="r" b="b"/>
            <a:pathLst>
              <a:path w="845819" h="114300">
                <a:moveTo>
                  <a:pt x="731011" y="0"/>
                </a:moveTo>
                <a:lnTo>
                  <a:pt x="731011" y="114300"/>
                </a:lnTo>
                <a:lnTo>
                  <a:pt x="807211" y="76200"/>
                </a:lnTo>
                <a:lnTo>
                  <a:pt x="750061" y="76200"/>
                </a:lnTo>
                <a:lnTo>
                  <a:pt x="750061" y="38100"/>
                </a:lnTo>
                <a:lnTo>
                  <a:pt x="807211" y="38100"/>
                </a:lnTo>
                <a:lnTo>
                  <a:pt x="731011" y="0"/>
                </a:lnTo>
                <a:close/>
              </a:path>
              <a:path w="845819" h="114300">
                <a:moveTo>
                  <a:pt x="73101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31011" y="76200"/>
                </a:lnTo>
                <a:lnTo>
                  <a:pt x="731011" y="38100"/>
                </a:lnTo>
                <a:close/>
              </a:path>
              <a:path w="845819" h="114300">
                <a:moveTo>
                  <a:pt x="807211" y="38100"/>
                </a:moveTo>
                <a:lnTo>
                  <a:pt x="750061" y="38100"/>
                </a:lnTo>
                <a:lnTo>
                  <a:pt x="750061" y="76200"/>
                </a:lnTo>
                <a:lnTo>
                  <a:pt x="807211" y="76200"/>
                </a:lnTo>
                <a:lnTo>
                  <a:pt x="845312" y="57150"/>
                </a:lnTo>
                <a:lnTo>
                  <a:pt x="807211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5790" y="2538222"/>
            <a:ext cx="8483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435" marR="5080" lvl="0" indent="-16637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eference  Inputs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80272" y="2538222"/>
            <a:ext cx="135064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32575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Outputs  (State</a:t>
            </a:r>
            <a:r>
              <a:rPr kumimoji="1" sz="1400" b="0" i="0" u="none" strike="noStrike" kern="1200" cap="none" spc="-10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Variables)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68061" y="2718307"/>
            <a:ext cx="7785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Actuato</a:t>
            </a:r>
            <a:r>
              <a:rPr kumimoji="1" sz="14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3157" y="2718307"/>
            <a:ext cx="421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7922" y="2906395"/>
            <a:ext cx="10413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3661" y="3069082"/>
            <a:ext cx="596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841749" y="2578338"/>
            <a:ext cx="10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補償</a:t>
            </a:r>
            <a:r>
              <a:rPr lang="ja-JP" altLang="en-US" dirty="0"/>
              <a:t>器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646650" y="4521316"/>
            <a:ext cx="3416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outputs are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measured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by 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sensors.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4080774" y="4910199"/>
            <a:ext cx="2902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estimators are used to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fuse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measurements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into accurate output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estimates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241632" y="4405110"/>
            <a:ext cx="3042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output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estimates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are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compared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to the desired or reference output variables, and the di</a:t>
            </a:r>
            <a:r>
              <a:rPr lang="en-US" altLang="ja-JP" dirty="0">
                <a:solidFill>
                  <a:srgbClr val="000000"/>
                </a:solidFill>
                <a:latin typeface="XHKJOV+HelveticaNeue"/>
              </a:rPr>
              <a:t>ff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erence or error is passed to the controller.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79340" y="5882438"/>
            <a:ext cx="226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カルマンフィルタを利用するでしょう、コース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err="1" smtClean="0"/>
              <a:t>で紹</a:t>
            </a:r>
            <a:r>
              <a:rPr kumimoji="1" lang="ja-JP" altLang="en-US" sz="1600" dirty="0" smtClean="0"/>
              <a:t>介する</a:t>
            </a:r>
            <a:endParaRPr kumimoji="1" lang="ja-JP" altLang="en-US" sz="1600" dirty="0"/>
          </a:p>
        </p:txBody>
      </p:sp>
      <p:sp>
        <p:nvSpPr>
          <p:cNvPr id="40" name="正方形/長方形 39"/>
          <p:cNvSpPr/>
          <p:nvPr/>
        </p:nvSpPr>
        <p:spPr>
          <a:xfrm>
            <a:off x="2137243" y="1159156"/>
            <a:ext cx="38881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controller can be seen as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mathematical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algorithm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that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generates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actuator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signals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so that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error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signal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minimized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the plant state variables approach the desired state variables. </a:t>
            </a:r>
            <a:endParaRPr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65731" y="5070442"/>
            <a:ext cx="172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つまり測量値は真値とは限らない</a:t>
            </a:r>
            <a:endParaRPr kumimoji="1" lang="ja-JP" altLang="en-US" sz="1600" dirty="0"/>
          </a:p>
        </p:txBody>
      </p:sp>
      <p:cxnSp>
        <p:nvCxnSpPr>
          <p:cNvPr id="43" name="直線矢印コネクタ 42"/>
          <p:cNvCxnSpPr>
            <a:endCxn id="41" idx="1"/>
          </p:cNvCxnSpPr>
          <p:nvPr/>
        </p:nvCxnSpPr>
        <p:spPr>
          <a:xfrm flipV="1">
            <a:off x="6354317" y="5362830"/>
            <a:ext cx="811414" cy="90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4771136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404" y="1538350"/>
            <a:ext cx="3527552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2794" y="1940686"/>
            <a:ext cx="5129149" cy="30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2794" y="2271395"/>
            <a:ext cx="3037967" cy="301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2303" y="2271395"/>
            <a:ext cx="167639" cy="301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122" y="2271395"/>
            <a:ext cx="3921125" cy="301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2794" y="2600579"/>
            <a:ext cx="1378204" cy="301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6189" y="2600579"/>
            <a:ext cx="170687" cy="301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1533" y="2600579"/>
            <a:ext cx="5668518" cy="301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2794" y="2905074"/>
            <a:ext cx="1148080" cy="302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0404" y="3646296"/>
            <a:ext cx="2746755" cy="374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192" y="1478907"/>
            <a:ext cx="650875" cy="28790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5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5140" marR="5080" lvl="0" indent="0" algn="just" defTabSz="914400" rtl="0" eaLnBrk="1" fontAlgn="auto" latinLnBrk="0" hangingPunct="1">
              <a:lnSpc>
                <a:spcPct val="1082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 o  o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5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72794" y="4048633"/>
            <a:ext cx="7298690" cy="3017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3632" y="5017770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72794" y="5039614"/>
            <a:ext cx="7207758" cy="3017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72794" y="5344363"/>
            <a:ext cx="972121" cy="3017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3632" y="5983630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72794" y="6005474"/>
            <a:ext cx="782319" cy="3020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43354" y="6005474"/>
            <a:ext cx="256031" cy="3020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47570" y="6005474"/>
            <a:ext cx="3117723" cy="3020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57851" y="6005474"/>
            <a:ext cx="256032" cy="3020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62321" y="6005474"/>
            <a:ext cx="2401951" cy="3020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3471" y="4299330"/>
            <a:ext cx="144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 = 𝜎 +</a:t>
            </a:r>
            <a:r>
              <a:rPr kumimoji="1" sz="2400" b="0" i="0" u="none" strike="noStrike" kern="1200" cap="none" spc="-24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𝑗𝜔</a:t>
            </a:r>
            <a:endParaRPr kumimoji="1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23819" y="559137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575"/>
                </a:lnTo>
                <a:lnTo>
                  <a:pt x="223063" y="15495"/>
                </a:lnTo>
                <a:lnTo>
                  <a:pt x="234822" y="23691"/>
                </a:lnTo>
                <a:lnTo>
                  <a:pt x="258677" y="61691"/>
                </a:lnTo>
                <a:lnTo>
                  <a:pt x="266445" y="116700"/>
                </a:lnTo>
                <a:lnTo>
                  <a:pt x="265584" y="137490"/>
                </a:lnTo>
                <a:lnTo>
                  <a:pt x="252476" y="188404"/>
                </a:lnTo>
                <a:lnTo>
                  <a:pt x="223258" y="220226"/>
                </a:lnTo>
                <a:lnTo>
                  <a:pt x="209804" y="226174"/>
                </a:lnTo>
                <a:lnTo>
                  <a:pt x="212725" y="235750"/>
                </a:lnTo>
                <a:lnTo>
                  <a:pt x="257837" y="208984"/>
                </a:lnTo>
                <a:lnTo>
                  <a:pt x="283114" y="159585"/>
                </a:lnTo>
                <a:lnTo>
                  <a:pt x="287908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214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21" y="220660"/>
                </a:lnTo>
                <a:lnTo>
                  <a:pt x="75183" y="235750"/>
                </a:lnTo>
                <a:lnTo>
                  <a:pt x="78105" y="226174"/>
                </a:lnTo>
                <a:lnTo>
                  <a:pt x="64722" y="220226"/>
                </a:lnTo>
                <a:lnTo>
                  <a:pt x="53149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936" y="15495"/>
                </a:lnTo>
                <a:lnTo>
                  <a:pt x="7848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0495" y="559137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575"/>
                </a:lnTo>
                <a:lnTo>
                  <a:pt x="223063" y="15495"/>
                </a:lnTo>
                <a:lnTo>
                  <a:pt x="234822" y="23691"/>
                </a:lnTo>
                <a:lnTo>
                  <a:pt x="258677" y="61691"/>
                </a:lnTo>
                <a:lnTo>
                  <a:pt x="266445" y="116700"/>
                </a:lnTo>
                <a:lnTo>
                  <a:pt x="265584" y="137490"/>
                </a:lnTo>
                <a:lnTo>
                  <a:pt x="252475" y="188404"/>
                </a:lnTo>
                <a:lnTo>
                  <a:pt x="223258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837" y="208984"/>
                </a:lnTo>
                <a:lnTo>
                  <a:pt x="283114" y="159585"/>
                </a:lnTo>
                <a:lnTo>
                  <a:pt x="287908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214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21" y="220660"/>
                </a:lnTo>
                <a:lnTo>
                  <a:pt x="75183" y="235750"/>
                </a:lnTo>
                <a:lnTo>
                  <a:pt x="78104" y="226174"/>
                </a:lnTo>
                <a:lnTo>
                  <a:pt x="64722" y="220226"/>
                </a:lnTo>
                <a:lnTo>
                  <a:pt x="53149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936" y="15495"/>
                </a:lnTo>
                <a:lnTo>
                  <a:pt x="78485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72559" y="559137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63" y="15495"/>
                </a:lnTo>
                <a:lnTo>
                  <a:pt x="234823" y="23691"/>
                </a:lnTo>
                <a:lnTo>
                  <a:pt x="258677" y="61691"/>
                </a:lnTo>
                <a:lnTo>
                  <a:pt x="266445" y="116700"/>
                </a:lnTo>
                <a:lnTo>
                  <a:pt x="265584" y="137490"/>
                </a:lnTo>
                <a:lnTo>
                  <a:pt x="252475" y="188404"/>
                </a:lnTo>
                <a:lnTo>
                  <a:pt x="223258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837" y="208984"/>
                </a:lnTo>
                <a:lnTo>
                  <a:pt x="283114" y="159585"/>
                </a:lnTo>
                <a:lnTo>
                  <a:pt x="287908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214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21" y="220660"/>
                </a:lnTo>
                <a:lnTo>
                  <a:pt x="75183" y="235750"/>
                </a:lnTo>
                <a:lnTo>
                  <a:pt x="78104" y="226174"/>
                </a:lnTo>
                <a:lnTo>
                  <a:pt x="64722" y="220226"/>
                </a:lnTo>
                <a:lnTo>
                  <a:pt x="53149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936" y="15495"/>
                </a:lnTo>
                <a:lnTo>
                  <a:pt x="7848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0779" y="5515457"/>
            <a:ext cx="2128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4675" algn="l"/>
                <a:tab pos="1924685" algn="l"/>
              </a:tabLst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𝑌 </a:t>
            </a:r>
            <a:r>
              <a:rPr kumimoji="1" sz="20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	=</a:t>
            </a:r>
            <a:r>
              <a:rPr kumimoji="1" sz="2000" b="0" i="0" u="none" strike="noStrike" kern="1200" cap="none" spc="1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 </a:t>
            </a:r>
            <a:r>
              <a:rPr kumimoji="1" sz="2000" b="0" i="0" u="none" strike="noStrike" kern="1200" cap="none" spc="4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 </a:t>
            </a:r>
            <a:r>
              <a:rPr kumimoji="1" sz="200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𝑈 </a:t>
            </a:r>
            <a:r>
              <a:rPr kumimoji="1" sz="2000" b="0" i="0" u="none" strike="noStrike" kern="1200" cap="none" spc="-3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	=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16195" y="570923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16763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30571" y="5399404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2" y="23622"/>
                </a:lnTo>
                <a:lnTo>
                  <a:pt x="258677" y="61650"/>
                </a:lnTo>
                <a:lnTo>
                  <a:pt x="266445" y="116586"/>
                </a:lnTo>
                <a:lnTo>
                  <a:pt x="265584" y="137423"/>
                </a:lnTo>
                <a:lnTo>
                  <a:pt x="252475" y="188341"/>
                </a:lnTo>
                <a:lnTo>
                  <a:pt x="223258" y="220175"/>
                </a:lnTo>
                <a:lnTo>
                  <a:pt x="209803" y="226123"/>
                </a:lnTo>
                <a:lnTo>
                  <a:pt x="212725" y="235699"/>
                </a:lnTo>
                <a:lnTo>
                  <a:pt x="257837" y="208933"/>
                </a:lnTo>
                <a:lnTo>
                  <a:pt x="283114" y="159488"/>
                </a:lnTo>
                <a:lnTo>
                  <a:pt x="287908" y="117856"/>
                </a:lnTo>
                <a:lnTo>
                  <a:pt x="286694" y="96281"/>
                </a:lnTo>
                <a:lnTo>
                  <a:pt x="276979" y="57991"/>
                </a:lnTo>
                <a:lnTo>
                  <a:pt x="244840" y="15065"/>
                </a:lnTo>
                <a:lnTo>
                  <a:pt x="229848" y="6145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2"/>
                </a:lnTo>
                <a:lnTo>
                  <a:pt x="10929" y="177818"/>
                </a:lnTo>
                <a:lnTo>
                  <a:pt x="43021" y="220610"/>
                </a:lnTo>
                <a:lnTo>
                  <a:pt x="75183" y="235699"/>
                </a:lnTo>
                <a:lnTo>
                  <a:pt x="78104" y="226123"/>
                </a:lnTo>
                <a:lnTo>
                  <a:pt x="64722" y="220175"/>
                </a:lnTo>
                <a:lnTo>
                  <a:pt x="53149" y="211894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2" y="46863"/>
                </a:lnTo>
                <a:lnTo>
                  <a:pt x="64936" y="15430"/>
                </a:lnTo>
                <a:lnTo>
                  <a:pt x="7848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04257" y="5323433"/>
            <a:ext cx="440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𝑁</a:t>
            </a:r>
            <a:r>
              <a:rPr kumimoji="1" sz="2000" b="0" i="0" u="none" strike="noStrike" kern="1200" cap="none" spc="34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25998" y="576206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63" y="15495"/>
                </a:lnTo>
                <a:lnTo>
                  <a:pt x="234822" y="23691"/>
                </a:lnTo>
                <a:lnTo>
                  <a:pt x="258677" y="61691"/>
                </a:lnTo>
                <a:lnTo>
                  <a:pt x="266446" y="116700"/>
                </a:lnTo>
                <a:lnTo>
                  <a:pt x="265584" y="137490"/>
                </a:lnTo>
                <a:lnTo>
                  <a:pt x="252475" y="188404"/>
                </a:lnTo>
                <a:lnTo>
                  <a:pt x="223258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837" y="208984"/>
                </a:lnTo>
                <a:lnTo>
                  <a:pt x="283114" y="159585"/>
                </a:lnTo>
                <a:lnTo>
                  <a:pt x="287909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21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722" y="220226"/>
                </a:lnTo>
                <a:lnTo>
                  <a:pt x="53149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3" y="46913"/>
                </a:lnTo>
                <a:lnTo>
                  <a:pt x="64936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08828" y="5685840"/>
            <a:ext cx="431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𝐷</a:t>
            </a:r>
            <a:r>
              <a:rPr kumimoji="1" sz="2000" b="0" i="0" u="none" strike="noStrike" kern="1200" cap="none" spc="35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71184" y="5515457"/>
            <a:ext cx="53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3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𝑈</a:t>
            </a:r>
            <a:r>
              <a:rPr kumimoji="1" sz="20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(</a:t>
            </a:r>
            <a:r>
              <a:rPr kumimoji="1" sz="2000" b="0" i="0" u="none" strike="noStrike" kern="1200" cap="none" spc="4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)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38857" y="443699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3" y="23622"/>
                </a:lnTo>
                <a:lnTo>
                  <a:pt x="258677" y="61652"/>
                </a:lnTo>
                <a:lnTo>
                  <a:pt x="266445" y="116712"/>
                </a:lnTo>
                <a:lnTo>
                  <a:pt x="265584" y="137477"/>
                </a:lnTo>
                <a:lnTo>
                  <a:pt x="252475" y="188340"/>
                </a:lnTo>
                <a:lnTo>
                  <a:pt x="223258" y="220237"/>
                </a:lnTo>
                <a:lnTo>
                  <a:pt x="209804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591"/>
                </a:lnTo>
                <a:lnTo>
                  <a:pt x="288036" y="117856"/>
                </a:lnTo>
                <a:lnTo>
                  <a:pt x="286801" y="96281"/>
                </a:lnTo>
                <a:lnTo>
                  <a:pt x="276998" y="57991"/>
                </a:lnTo>
                <a:lnTo>
                  <a:pt x="244856" y="15112"/>
                </a:lnTo>
                <a:lnTo>
                  <a:pt x="229901" y="6163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24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74"/>
                </a:lnTo>
                <a:lnTo>
                  <a:pt x="10929" y="177917"/>
                </a:lnTo>
                <a:lnTo>
                  <a:pt x="43021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5" y="220237"/>
                </a:lnTo>
                <a:lnTo>
                  <a:pt x="53165" y="211931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36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45563" y="4360926"/>
            <a:ext cx="241528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𝑌</a:t>
            </a:r>
            <a:r>
              <a:rPr kumimoji="1" sz="2000" b="0" i="0" u="none" strike="noStrike" kern="1200" cap="none" spc="34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  =G(s)U(s)</a:t>
            </a:r>
            <a:endParaRPr kumimoji="1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097716" y="1725801"/>
            <a:ext cx="40942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state-space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form: track the evolution of an internal state to connect the input to the output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transfer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function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: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model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input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to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output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relation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directly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state-space form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だと、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state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を経由しないといけない）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742950" lvl="1" indent="-285750">
              <a:buFontTx/>
              <a:buChar char="-"/>
            </a:pPr>
            <a:r>
              <a:rPr lang="ja-JP" altLang="en-US" sz="1600" dirty="0" smtClean="0">
                <a:solidFill>
                  <a:srgbClr val="FF0000"/>
                </a:solidFill>
                <a:latin typeface="QUNRUX+HelveticaNeue"/>
              </a:rPr>
              <a:t>利用条件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：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system must be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linear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and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time-invariant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endParaRPr lang="ja-JP" altLang="en-US" sz="1600" dirty="0"/>
          </a:p>
        </p:txBody>
      </p:sp>
      <p:sp>
        <p:nvSpPr>
          <p:cNvPr id="38" name="正方形/長方形 37"/>
          <p:cNvSpPr/>
          <p:nvPr/>
        </p:nvSpPr>
        <p:spPr>
          <a:xfrm>
            <a:off x="3851263" y="4722062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complex variable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（</a:t>
            </a:r>
            <a:r>
              <a:rPr lang="ja-JP" altLang="en-US" dirty="0" smtClean="0">
                <a:solidFill>
                  <a:srgbClr val="FF0000"/>
                </a:solidFill>
                <a:latin typeface="QUNRUX+HelveticaNeue"/>
              </a:rPr>
              <a:t>複素数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）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 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8713039" y="4776793"/>
            <a:ext cx="3289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transfer 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function</a:t>
            </a:r>
            <a:r>
              <a:rPr lang="ja-JP" altLang="en-US" dirty="0">
                <a:solidFill>
                  <a:srgbClr val="000000"/>
                </a:solidFill>
                <a:latin typeface="QUNRUX+HelveticaNeue"/>
              </a:rPr>
              <a:t>の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2 form: 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polynomial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（多項式）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or factorized (</a:t>
            </a:r>
            <a:r>
              <a:rPr lang="en-US" altLang="ja-JP" dirty="0" smtClean="0">
                <a:solidFill>
                  <a:srgbClr val="FF0000"/>
                </a:solidFill>
                <a:latin typeface="QUNRUX+HelveticaNeue"/>
              </a:rPr>
              <a:t>zero-pole-gain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, 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零点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-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極（きょく）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-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ゲイン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) 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form </a:t>
            </a:r>
            <a:endParaRPr lang="en-US" altLang="ja-JP" dirty="0" smtClean="0">
              <a:solidFill>
                <a:srgbClr val="000000"/>
              </a:solidFill>
              <a:latin typeface="QUNRUX+HelveticaNeue"/>
            </a:endParaRPr>
          </a:p>
          <a:p>
            <a:pPr marL="342900" indent="-342900">
              <a:buFontTx/>
              <a:buChar char="-"/>
            </a:pP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ここ</a:t>
            </a:r>
            <a:r>
              <a:rPr lang="ja-JP" altLang="en-US" dirty="0">
                <a:solidFill>
                  <a:srgbClr val="000000"/>
                </a:solidFill>
                <a:latin typeface="QUNRUX+HelveticaNeue"/>
              </a:rPr>
              <a:t>は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zero-pole-gain (factorized) form is used. </a:t>
            </a:r>
            <a:endParaRPr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285028" y="6466712"/>
            <a:ext cx="7097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20"/>
              </a:rPr>
              <a:t>https</a:t>
            </a:r>
            <a:r>
              <a:rPr lang="en-US" altLang="ja-JP" dirty="0">
                <a:hlinkClick r:id="rId20"/>
              </a:rPr>
              <a:t>://</a:t>
            </a:r>
            <a:r>
              <a:rPr lang="en-US" altLang="ja-JP" dirty="0" smtClean="0">
                <a:hlinkClick r:id="rId20"/>
              </a:rPr>
              <a:t>www.mathworks.com/help/control/ug/transfer-functions.html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332461" y="6187093"/>
            <a:ext cx="9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分子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21997" y="6202455"/>
            <a:ext cx="9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分母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104258" y="20544"/>
            <a:ext cx="7087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Laplace 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transform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（</a:t>
            </a:r>
            <a:r>
              <a:rPr lang="ja-JP" altLang="en-US" sz="1600" dirty="0" smtClean="0">
                <a:solidFill>
                  <a:srgbClr val="FF0000"/>
                </a:solidFill>
                <a:latin typeface="QUNRUX+HelveticaNeue"/>
              </a:rPr>
              <a:t>ラプラス変換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）を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使う理由：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allow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easier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analysis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of an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input-output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relation and is useful in understanding control performance.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Having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the controlled system components written in Laplace form makes it easier to determine the transfer function of the system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.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（</a:t>
            </a:r>
            <a:r>
              <a:rPr lang="ja-JP" altLang="en-US" sz="1600" dirty="0" smtClean="0">
                <a:solidFill>
                  <a:srgbClr val="FF0000"/>
                </a:solidFill>
                <a:latin typeface="QUNRUX+HelveticaNeue"/>
              </a:rPr>
              <a:t>各部分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が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Laplace form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を使えば、</a:t>
            </a:r>
            <a:r>
              <a:rPr lang="ja-JP" altLang="en-US" sz="1600" dirty="0">
                <a:solidFill>
                  <a:srgbClr val="FF0000"/>
                </a:solidFill>
                <a:latin typeface="QUNRUX+HelveticaNeue"/>
              </a:rPr>
              <a:t>結合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して</a:t>
            </a:r>
            <a:r>
              <a:rPr lang="ja-JP" altLang="en-US" sz="1600" dirty="0">
                <a:solidFill>
                  <a:srgbClr val="FF0000"/>
                </a:solidFill>
                <a:latin typeface="QUNRUX+HelveticaNeue"/>
              </a:rPr>
              <a:t>システム全体の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Laplace form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を</a:t>
            </a:r>
            <a:r>
              <a:rPr lang="ja-JP" altLang="en-US" sz="1600" dirty="0">
                <a:solidFill>
                  <a:srgbClr val="FF0000"/>
                </a:solidFill>
                <a:latin typeface="QUNRUX+HelveticaNeue"/>
              </a:rPr>
              <a:t>出す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のが</a:t>
            </a:r>
            <a:r>
              <a:rPr lang="ja-JP" altLang="en-US" sz="1600" dirty="0">
                <a:solidFill>
                  <a:srgbClr val="FF0000"/>
                </a:solidFill>
                <a:latin typeface="QUNRUX+HelveticaNeue"/>
              </a:rPr>
              <a:t>簡単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。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P13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Closed-loop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response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の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式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から分かる） </a:t>
            </a:r>
            <a:endParaRPr lang="ja-JP" altLang="en-US" sz="1600" dirty="0"/>
          </a:p>
        </p:txBody>
      </p:sp>
      <p:sp>
        <p:nvSpPr>
          <p:cNvPr id="44" name="正方形/長方形 43"/>
          <p:cNvSpPr/>
          <p:nvPr/>
        </p:nvSpPr>
        <p:spPr>
          <a:xfrm>
            <a:off x="5996354" y="4021200"/>
            <a:ext cx="896815" cy="3367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428475" y="4048633"/>
            <a:ext cx="968179" cy="3093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3547159" y="720969"/>
            <a:ext cx="1866724" cy="43704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055113" y="3411415"/>
            <a:ext cx="13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伝達関数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71336" y="3454786"/>
            <a:ext cx="322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Plant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じゃなく、</a:t>
            </a:r>
            <a:r>
              <a:rPr lang="en-US" altLang="ja-JP" dirty="0" smtClean="0">
                <a:solidFill>
                  <a:srgbClr val="FF0000"/>
                </a:solidFill>
              </a:rPr>
              <a:t>Controller</a:t>
            </a:r>
            <a:r>
              <a:rPr lang="ja-JP" altLang="en-US" dirty="0" smtClean="0"/>
              <a:t>でも伝達関数法を利用している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4248785" y="1940686"/>
            <a:ext cx="2072884" cy="301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671336" y="2271395"/>
            <a:ext cx="1278733" cy="301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996354" y="2271395"/>
            <a:ext cx="2101362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1264002" y="2271395"/>
            <a:ext cx="2274365" cy="301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5124831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404" y="1536827"/>
            <a:ext cx="7851140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404" y="2400935"/>
            <a:ext cx="7418705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2794" y="2830398"/>
            <a:ext cx="716280" cy="321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5817" y="2830398"/>
            <a:ext cx="179831" cy="321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5733" y="2830398"/>
            <a:ext cx="1770633" cy="321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2794" y="3181476"/>
            <a:ext cx="1869820" cy="321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0404" y="3966336"/>
            <a:ext cx="3973829" cy="400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72794" y="4395800"/>
            <a:ext cx="5335524" cy="321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7033" y="4395800"/>
            <a:ext cx="1730629" cy="3218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84566" y="4395800"/>
            <a:ext cx="242316" cy="3218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2794" y="4721097"/>
            <a:ext cx="1685670" cy="3215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92" y="1510411"/>
            <a:ext cx="661035" cy="3889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3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514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85140" marR="0" lvl="0" indent="0" algn="l" defTabSz="9144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514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51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2794" y="5071617"/>
            <a:ext cx="5737098" cy="3215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06365" y="2830398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進み遅れ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43027" y="4374187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後退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6798877" y="4926066"/>
            <a:ext cx="5154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モデル予測</a:t>
            </a:r>
            <a:r>
              <a:rPr lang="ja-JP" altLang="en-US" b="1" dirty="0" smtClean="0"/>
              <a:t>制御</a:t>
            </a:r>
            <a:endParaRPr lang="en-US" altLang="ja-JP" b="1" dirty="0" smtClean="0"/>
          </a:p>
          <a:p>
            <a:r>
              <a:rPr lang="en-US" altLang="ja-JP" b="1" dirty="0">
                <a:hlinkClick r:id="rId15"/>
              </a:rPr>
              <a:t>https://</a:t>
            </a:r>
            <a:r>
              <a:rPr lang="en-US" altLang="ja-JP" b="1" dirty="0" smtClean="0">
                <a:hlinkClick r:id="rId15"/>
              </a:rPr>
              <a:t>jp.mathworks.com/discovery/model-predictive-control.html</a:t>
            </a:r>
            <a:endParaRPr lang="en-US" altLang="ja-JP" b="1" dirty="0" smtClean="0"/>
          </a:p>
          <a:p>
            <a:endParaRPr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8518321" y="1106642"/>
            <a:ext cx="36736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simple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: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constant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gain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multiplication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PID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制御）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,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lookup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tables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linear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equations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complex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: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non-linear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functions and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optimization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over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finite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prediction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horizons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MPC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制御）</a:t>
            </a:r>
            <a:endParaRPr lang="ja-JP" altLang="en-US" sz="1600" dirty="0"/>
          </a:p>
        </p:txBody>
      </p:sp>
      <p:sp>
        <p:nvSpPr>
          <p:cNvPr id="20" name="正方形/長方形 19"/>
          <p:cNvSpPr/>
          <p:nvPr/>
        </p:nvSpPr>
        <p:spPr>
          <a:xfrm>
            <a:off x="1517040" y="5393180"/>
            <a:ext cx="5226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  <a:latin typeface="QUNRUX+HelveticaNeue"/>
              </a:rPr>
              <a:t>Optimization-based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methods are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heavily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used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in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autonomous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driving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725974" y="37789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Particularly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useful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for non-linear system models,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time-varying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models, or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models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with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constraints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that limit output selection.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5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2802255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192" y="1511935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5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404" y="1538350"/>
            <a:ext cx="2994279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0386" y="2237232"/>
            <a:ext cx="355600" cy="306705"/>
          </a:xfrm>
          <a:custGeom>
            <a:avLst/>
            <a:gdLst/>
            <a:ahLst/>
            <a:cxnLst/>
            <a:rect l="l" t="t" r="r" b="b"/>
            <a:pathLst>
              <a:path w="355600" h="306705">
                <a:moveTo>
                  <a:pt x="257301" y="0"/>
                </a:moveTo>
                <a:lnTo>
                  <a:pt x="252983" y="12445"/>
                </a:lnTo>
                <a:lnTo>
                  <a:pt x="270700" y="20115"/>
                </a:lnTo>
                <a:lnTo>
                  <a:pt x="285940" y="30749"/>
                </a:lnTo>
                <a:lnTo>
                  <a:pt x="316918" y="80129"/>
                </a:lnTo>
                <a:lnTo>
                  <a:pt x="326010" y="125468"/>
                </a:lnTo>
                <a:lnTo>
                  <a:pt x="327151" y="151637"/>
                </a:lnTo>
                <a:lnTo>
                  <a:pt x="326010" y="178613"/>
                </a:lnTo>
                <a:lnTo>
                  <a:pt x="316918" y="225182"/>
                </a:lnTo>
                <a:lnTo>
                  <a:pt x="298676" y="261570"/>
                </a:lnTo>
                <a:lnTo>
                  <a:pt x="253492" y="293877"/>
                </a:lnTo>
                <a:lnTo>
                  <a:pt x="257301" y="306323"/>
                </a:lnTo>
                <a:lnTo>
                  <a:pt x="299132" y="286670"/>
                </a:lnTo>
                <a:lnTo>
                  <a:pt x="329819" y="252729"/>
                </a:lnTo>
                <a:lnTo>
                  <a:pt x="348742" y="207279"/>
                </a:lnTo>
                <a:lnTo>
                  <a:pt x="355092" y="153162"/>
                </a:lnTo>
                <a:lnTo>
                  <a:pt x="353500" y="125085"/>
                </a:lnTo>
                <a:lnTo>
                  <a:pt x="340840" y="75312"/>
                </a:lnTo>
                <a:lnTo>
                  <a:pt x="315791" y="34807"/>
                </a:lnTo>
                <a:lnTo>
                  <a:pt x="279544" y="7999"/>
                </a:lnTo>
                <a:lnTo>
                  <a:pt x="257301" y="0"/>
                </a:lnTo>
                <a:close/>
              </a:path>
              <a:path w="355600" h="306705">
                <a:moveTo>
                  <a:pt x="97789" y="0"/>
                </a:moveTo>
                <a:lnTo>
                  <a:pt x="56054" y="19605"/>
                </a:lnTo>
                <a:lnTo>
                  <a:pt x="25273" y="53593"/>
                </a:lnTo>
                <a:lnTo>
                  <a:pt x="6350" y="99139"/>
                </a:lnTo>
                <a:lnTo>
                  <a:pt x="0" y="153162"/>
                </a:lnTo>
                <a:lnTo>
                  <a:pt x="1591" y="181310"/>
                </a:lnTo>
                <a:lnTo>
                  <a:pt x="14251" y="231082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3"/>
                </a:lnTo>
                <a:lnTo>
                  <a:pt x="101600" y="293877"/>
                </a:lnTo>
                <a:lnTo>
                  <a:pt x="84141" y="286109"/>
                </a:lnTo>
                <a:lnTo>
                  <a:pt x="69087" y="275351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7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0275" y="2237232"/>
            <a:ext cx="355600" cy="306705"/>
          </a:xfrm>
          <a:custGeom>
            <a:avLst/>
            <a:gdLst/>
            <a:ahLst/>
            <a:cxnLst/>
            <a:rect l="l" t="t" r="r" b="b"/>
            <a:pathLst>
              <a:path w="355600" h="306705">
                <a:moveTo>
                  <a:pt x="257301" y="0"/>
                </a:moveTo>
                <a:lnTo>
                  <a:pt x="252984" y="12445"/>
                </a:lnTo>
                <a:lnTo>
                  <a:pt x="270700" y="20115"/>
                </a:lnTo>
                <a:lnTo>
                  <a:pt x="285940" y="30749"/>
                </a:lnTo>
                <a:lnTo>
                  <a:pt x="316918" y="80129"/>
                </a:lnTo>
                <a:lnTo>
                  <a:pt x="326010" y="125468"/>
                </a:lnTo>
                <a:lnTo>
                  <a:pt x="327151" y="151637"/>
                </a:lnTo>
                <a:lnTo>
                  <a:pt x="326010" y="178613"/>
                </a:lnTo>
                <a:lnTo>
                  <a:pt x="316918" y="225182"/>
                </a:lnTo>
                <a:lnTo>
                  <a:pt x="298676" y="261570"/>
                </a:lnTo>
                <a:lnTo>
                  <a:pt x="253491" y="293877"/>
                </a:lnTo>
                <a:lnTo>
                  <a:pt x="257301" y="306323"/>
                </a:lnTo>
                <a:lnTo>
                  <a:pt x="299132" y="286670"/>
                </a:lnTo>
                <a:lnTo>
                  <a:pt x="329819" y="252729"/>
                </a:lnTo>
                <a:lnTo>
                  <a:pt x="348741" y="207279"/>
                </a:lnTo>
                <a:lnTo>
                  <a:pt x="355091" y="153162"/>
                </a:lnTo>
                <a:lnTo>
                  <a:pt x="353500" y="125085"/>
                </a:lnTo>
                <a:lnTo>
                  <a:pt x="340840" y="75312"/>
                </a:lnTo>
                <a:lnTo>
                  <a:pt x="315791" y="34807"/>
                </a:lnTo>
                <a:lnTo>
                  <a:pt x="279544" y="7999"/>
                </a:lnTo>
                <a:lnTo>
                  <a:pt x="257301" y="0"/>
                </a:lnTo>
                <a:close/>
              </a:path>
              <a:path w="355600" h="306705">
                <a:moveTo>
                  <a:pt x="97789" y="0"/>
                </a:moveTo>
                <a:lnTo>
                  <a:pt x="56054" y="19605"/>
                </a:lnTo>
                <a:lnTo>
                  <a:pt x="25273" y="53593"/>
                </a:lnTo>
                <a:lnTo>
                  <a:pt x="6350" y="99139"/>
                </a:lnTo>
                <a:lnTo>
                  <a:pt x="0" y="153162"/>
                </a:lnTo>
                <a:lnTo>
                  <a:pt x="1591" y="181310"/>
                </a:lnTo>
                <a:lnTo>
                  <a:pt x="14251" y="231082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3"/>
                </a:lnTo>
                <a:lnTo>
                  <a:pt x="101600" y="293877"/>
                </a:lnTo>
                <a:lnTo>
                  <a:pt x="84141" y="286109"/>
                </a:lnTo>
                <a:lnTo>
                  <a:pt x="69087" y="275351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5832" y="2830398"/>
            <a:ext cx="1059687" cy="375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5650" y="2830398"/>
            <a:ext cx="290322" cy="375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0585" y="2141347"/>
            <a:ext cx="894715" cy="1061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725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48005" algn="l"/>
              </a:tabLst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𝑢	𝑡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8485" algn="l"/>
              </a:tabLst>
              <a:defRPr/>
            </a:pPr>
            <a:r>
              <a:rPr kumimoji="1" sz="2200" b="0" i="0" u="none" strike="noStrike" kern="1200" cap="none" spc="-7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400" b="0" i="0" u="none" strike="noStrike" kern="1200" cap="none" spc="-104" normalizeH="0" baseline="-15625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𝑃	</a:t>
            </a:r>
            <a:r>
              <a:rPr kumimoji="1" sz="2200" b="0" i="0" u="none" strike="noStrike" kern="1200" cap="none" spc="-8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400" b="0" i="0" u="none" strike="noStrike" kern="1200" cap="none" spc="-120" normalizeH="0" baseline="-15625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𝐼</a:t>
            </a:r>
            <a:endParaRPr kumimoji="1" sz="2400" b="0" i="0" u="none" strike="noStrike" kern="1200" cap="none" spc="0" normalizeH="0" baseline="-1562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88945" y="2830398"/>
            <a:ext cx="290321" cy="375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6377" y="2141347"/>
            <a:ext cx="1231265" cy="1061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2355" algn="l"/>
              </a:tabLst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</a:t>
            </a:r>
            <a:r>
              <a:rPr kumimoji="1" sz="2600" b="0" i="0" u="none" strike="noStrike" kern="1200" cap="none" spc="14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850" b="0" i="0" u="none" strike="noStrike" kern="1200" cap="none" spc="-7" normalizeH="0" baseline="-1608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𝑃</a:t>
            </a:r>
            <a:r>
              <a:rPr kumimoji="1" sz="26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𝑒	</a:t>
            </a: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𝑡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165735" marR="0" lvl="0" indent="0" algn="l" defTabSz="914400" rtl="0" eaLnBrk="1" fontAlgn="auto" latinLnBrk="0" hangingPunct="1">
              <a:lnSpc>
                <a:spcPct val="100000"/>
              </a:lnSpc>
              <a:spcBef>
                <a:spcPts val="2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200" b="0" i="0" u="none" strike="noStrike" kern="1200" cap="none" spc="-7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400" b="0" i="0" u="none" strike="noStrike" kern="1200" cap="none" spc="-104" normalizeH="0" baseline="-15625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𝐷</a:t>
            </a:r>
            <a:endParaRPr kumimoji="1" sz="2400" b="0" i="0" u="none" strike="noStrike" kern="1200" cap="none" spc="0" normalizeH="0" baseline="-1562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15691" y="2830398"/>
            <a:ext cx="4794123" cy="375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5832" y="3211957"/>
            <a:ext cx="2278634" cy="374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92" y="3997833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5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404" y="4024248"/>
            <a:ext cx="3452749" cy="374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98447" y="4715255"/>
            <a:ext cx="375285" cy="306705"/>
          </a:xfrm>
          <a:custGeom>
            <a:avLst/>
            <a:gdLst/>
            <a:ahLst/>
            <a:cxnLst/>
            <a:rect l="l" t="t" r="r" b="b"/>
            <a:pathLst>
              <a:path w="375285" h="306704">
                <a:moveTo>
                  <a:pt x="277113" y="0"/>
                </a:moveTo>
                <a:lnTo>
                  <a:pt x="272795" y="12446"/>
                </a:lnTo>
                <a:lnTo>
                  <a:pt x="290512" y="20115"/>
                </a:lnTo>
                <a:lnTo>
                  <a:pt x="305752" y="30749"/>
                </a:lnTo>
                <a:lnTo>
                  <a:pt x="336730" y="80129"/>
                </a:lnTo>
                <a:lnTo>
                  <a:pt x="345822" y="125468"/>
                </a:lnTo>
                <a:lnTo>
                  <a:pt x="346963" y="151638"/>
                </a:lnTo>
                <a:lnTo>
                  <a:pt x="345822" y="178613"/>
                </a:lnTo>
                <a:lnTo>
                  <a:pt x="336730" y="225182"/>
                </a:lnTo>
                <a:lnTo>
                  <a:pt x="318488" y="261570"/>
                </a:lnTo>
                <a:lnTo>
                  <a:pt x="273303" y="293878"/>
                </a:lnTo>
                <a:lnTo>
                  <a:pt x="277113" y="306324"/>
                </a:lnTo>
                <a:lnTo>
                  <a:pt x="318944" y="286670"/>
                </a:lnTo>
                <a:lnTo>
                  <a:pt x="349630" y="252730"/>
                </a:lnTo>
                <a:lnTo>
                  <a:pt x="368553" y="207279"/>
                </a:lnTo>
                <a:lnTo>
                  <a:pt x="374903" y="153162"/>
                </a:lnTo>
                <a:lnTo>
                  <a:pt x="373312" y="125085"/>
                </a:lnTo>
                <a:lnTo>
                  <a:pt x="360652" y="75312"/>
                </a:lnTo>
                <a:lnTo>
                  <a:pt x="335603" y="34807"/>
                </a:lnTo>
                <a:lnTo>
                  <a:pt x="299356" y="7999"/>
                </a:lnTo>
                <a:lnTo>
                  <a:pt x="277113" y="0"/>
                </a:lnTo>
                <a:close/>
              </a:path>
              <a:path w="375285" h="306704">
                <a:moveTo>
                  <a:pt x="97789" y="0"/>
                </a:moveTo>
                <a:lnTo>
                  <a:pt x="56054" y="19605"/>
                </a:lnTo>
                <a:lnTo>
                  <a:pt x="25272" y="53594"/>
                </a:lnTo>
                <a:lnTo>
                  <a:pt x="6350" y="99139"/>
                </a:lnTo>
                <a:lnTo>
                  <a:pt x="0" y="153162"/>
                </a:lnTo>
                <a:lnTo>
                  <a:pt x="1591" y="181310"/>
                </a:lnTo>
                <a:lnTo>
                  <a:pt x="14251" y="231082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4"/>
                </a:lnTo>
                <a:lnTo>
                  <a:pt x="101600" y="293878"/>
                </a:lnTo>
                <a:lnTo>
                  <a:pt x="84141" y="286109"/>
                </a:lnTo>
                <a:lnTo>
                  <a:pt x="69087" y="275351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7" y="12446"/>
                </a:lnTo>
                <a:lnTo>
                  <a:pt x="9778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2222" y="4620005"/>
            <a:ext cx="5505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4175" algn="l"/>
              </a:tabLst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𝑈	𝑠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8477" y="4776978"/>
            <a:ext cx="1473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900" b="0" i="0" u="none" strike="noStrike" kern="1200" cap="none" spc="18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𝑐</a:t>
            </a:r>
            <a:endParaRPr kumimoji="1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3263" y="4715255"/>
            <a:ext cx="375285" cy="306705"/>
          </a:xfrm>
          <a:custGeom>
            <a:avLst/>
            <a:gdLst/>
            <a:ahLst/>
            <a:cxnLst/>
            <a:rect l="l" t="t" r="r" b="b"/>
            <a:pathLst>
              <a:path w="375285" h="306704">
                <a:moveTo>
                  <a:pt x="277113" y="0"/>
                </a:moveTo>
                <a:lnTo>
                  <a:pt x="272796" y="12446"/>
                </a:lnTo>
                <a:lnTo>
                  <a:pt x="290512" y="20115"/>
                </a:lnTo>
                <a:lnTo>
                  <a:pt x="305752" y="30749"/>
                </a:lnTo>
                <a:lnTo>
                  <a:pt x="336730" y="80129"/>
                </a:lnTo>
                <a:lnTo>
                  <a:pt x="345822" y="125468"/>
                </a:lnTo>
                <a:lnTo>
                  <a:pt x="346963" y="151638"/>
                </a:lnTo>
                <a:lnTo>
                  <a:pt x="345822" y="178613"/>
                </a:lnTo>
                <a:lnTo>
                  <a:pt x="336730" y="225182"/>
                </a:lnTo>
                <a:lnTo>
                  <a:pt x="318488" y="261570"/>
                </a:lnTo>
                <a:lnTo>
                  <a:pt x="273303" y="293878"/>
                </a:lnTo>
                <a:lnTo>
                  <a:pt x="277113" y="306324"/>
                </a:lnTo>
                <a:lnTo>
                  <a:pt x="318944" y="286670"/>
                </a:lnTo>
                <a:lnTo>
                  <a:pt x="349631" y="252730"/>
                </a:lnTo>
                <a:lnTo>
                  <a:pt x="368553" y="207279"/>
                </a:lnTo>
                <a:lnTo>
                  <a:pt x="374903" y="153162"/>
                </a:lnTo>
                <a:lnTo>
                  <a:pt x="373312" y="125085"/>
                </a:lnTo>
                <a:lnTo>
                  <a:pt x="360652" y="75312"/>
                </a:lnTo>
                <a:lnTo>
                  <a:pt x="335603" y="34807"/>
                </a:lnTo>
                <a:lnTo>
                  <a:pt x="299356" y="7999"/>
                </a:lnTo>
                <a:lnTo>
                  <a:pt x="277113" y="0"/>
                </a:lnTo>
                <a:close/>
              </a:path>
              <a:path w="375285" h="306704">
                <a:moveTo>
                  <a:pt x="97789" y="0"/>
                </a:moveTo>
                <a:lnTo>
                  <a:pt x="56054" y="19605"/>
                </a:lnTo>
                <a:lnTo>
                  <a:pt x="25273" y="53594"/>
                </a:lnTo>
                <a:lnTo>
                  <a:pt x="6350" y="99139"/>
                </a:lnTo>
                <a:lnTo>
                  <a:pt x="0" y="153162"/>
                </a:lnTo>
                <a:lnTo>
                  <a:pt x="1591" y="181310"/>
                </a:lnTo>
                <a:lnTo>
                  <a:pt x="14251" y="231082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4"/>
                </a:lnTo>
                <a:lnTo>
                  <a:pt x="101600" y="293878"/>
                </a:lnTo>
                <a:lnTo>
                  <a:pt x="84141" y="286109"/>
                </a:lnTo>
                <a:lnTo>
                  <a:pt x="69087" y="275351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7" y="12446"/>
                </a:lnTo>
                <a:lnTo>
                  <a:pt x="9778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45534" y="4715255"/>
            <a:ext cx="375285" cy="306705"/>
          </a:xfrm>
          <a:custGeom>
            <a:avLst/>
            <a:gdLst/>
            <a:ahLst/>
            <a:cxnLst/>
            <a:rect l="l" t="t" r="r" b="b"/>
            <a:pathLst>
              <a:path w="375285" h="306704">
                <a:moveTo>
                  <a:pt x="277113" y="0"/>
                </a:moveTo>
                <a:lnTo>
                  <a:pt x="272795" y="12446"/>
                </a:lnTo>
                <a:lnTo>
                  <a:pt x="290512" y="20115"/>
                </a:lnTo>
                <a:lnTo>
                  <a:pt x="305752" y="30749"/>
                </a:lnTo>
                <a:lnTo>
                  <a:pt x="336730" y="80129"/>
                </a:lnTo>
                <a:lnTo>
                  <a:pt x="345822" y="125468"/>
                </a:lnTo>
                <a:lnTo>
                  <a:pt x="346963" y="151638"/>
                </a:lnTo>
                <a:lnTo>
                  <a:pt x="345822" y="178613"/>
                </a:lnTo>
                <a:lnTo>
                  <a:pt x="336730" y="225182"/>
                </a:lnTo>
                <a:lnTo>
                  <a:pt x="318488" y="261570"/>
                </a:lnTo>
                <a:lnTo>
                  <a:pt x="273303" y="293878"/>
                </a:lnTo>
                <a:lnTo>
                  <a:pt x="277113" y="306324"/>
                </a:lnTo>
                <a:lnTo>
                  <a:pt x="318944" y="286670"/>
                </a:lnTo>
                <a:lnTo>
                  <a:pt x="349630" y="252730"/>
                </a:lnTo>
                <a:lnTo>
                  <a:pt x="368553" y="207279"/>
                </a:lnTo>
                <a:lnTo>
                  <a:pt x="374903" y="153162"/>
                </a:lnTo>
                <a:lnTo>
                  <a:pt x="373312" y="125085"/>
                </a:lnTo>
                <a:lnTo>
                  <a:pt x="360652" y="75312"/>
                </a:lnTo>
                <a:lnTo>
                  <a:pt x="335603" y="34807"/>
                </a:lnTo>
                <a:lnTo>
                  <a:pt x="299356" y="7999"/>
                </a:lnTo>
                <a:lnTo>
                  <a:pt x="277113" y="0"/>
                </a:lnTo>
                <a:close/>
              </a:path>
              <a:path w="375285" h="306704">
                <a:moveTo>
                  <a:pt x="97789" y="0"/>
                </a:moveTo>
                <a:lnTo>
                  <a:pt x="56054" y="19605"/>
                </a:lnTo>
                <a:lnTo>
                  <a:pt x="25273" y="53594"/>
                </a:lnTo>
                <a:lnTo>
                  <a:pt x="6350" y="99139"/>
                </a:lnTo>
                <a:lnTo>
                  <a:pt x="0" y="153162"/>
                </a:lnTo>
                <a:lnTo>
                  <a:pt x="1591" y="181310"/>
                </a:lnTo>
                <a:lnTo>
                  <a:pt x="14251" y="231082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4"/>
                </a:lnTo>
                <a:lnTo>
                  <a:pt x="101600" y="293878"/>
                </a:lnTo>
                <a:lnTo>
                  <a:pt x="84141" y="286109"/>
                </a:lnTo>
                <a:lnTo>
                  <a:pt x="69087" y="275351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7" y="12446"/>
                </a:lnTo>
                <a:lnTo>
                  <a:pt x="9778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06217" y="4446015"/>
            <a:ext cx="2364105" cy="843280"/>
          </a:xfrm>
          <a:custGeom>
            <a:avLst/>
            <a:gdLst/>
            <a:ahLst/>
            <a:cxnLst/>
            <a:rect l="l" t="t" r="r" b="b"/>
            <a:pathLst>
              <a:path w="2364104" h="843279">
                <a:moveTo>
                  <a:pt x="2219194" y="0"/>
                </a:moveTo>
                <a:lnTo>
                  <a:pt x="2211701" y="12064"/>
                </a:lnTo>
                <a:lnTo>
                  <a:pt x="2238563" y="44354"/>
                </a:lnTo>
                <a:lnTo>
                  <a:pt x="2262199" y="82930"/>
                </a:lnTo>
                <a:lnTo>
                  <a:pt x="2282620" y="127793"/>
                </a:lnTo>
                <a:lnTo>
                  <a:pt x="2299839" y="178942"/>
                </a:lnTo>
                <a:lnTo>
                  <a:pt x="2311024" y="223334"/>
                </a:lnTo>
                <a:lnTo>
                  <a:pt x="2319734" y="269779"/>
                </a:lnTo>
                <a:lnTo>
                  <a:pt x="2325963" y="318260"/>
                </a:lnTo>
                <a:lnTo>
                  <a:pt x="2329705" y="368760"/>
                </a:lnTo>
                <a:lnTo>
                  <a:pt x="2330954" y="421258"/>
                </a:lnTo>
                <a:lnTo>
                  <a:pt x="2329718" y="472786"/>
                </a:lnTo>
                <a:lnTo>
                  <a:pt x="2326008" y="522674"/>
                </a:lnTo>
                <a:lnTo>
                  <a:pt x="2319816" y="570927"/>
                </a:lnTo>
                <a:lnTo>
                  <a:pt x="2311138" y="617554"/>
                </a:lnTo>
                <a:lnTo>
                  <a:pt x="2299966" y="662558"/>
                </a:lnTo>
                <a:lnTo>
                  <a:pt x="2282799" y="714541"/>
                </a:lnTo>
                <a:lnTo>
                  <a:pt x="2262358" y="759999"/>
                </a:lnTo>
                <a:lnTo>
                  <a:pt x="2238655" y="798933"/>
                </a:lnTo>
                <a:lnTo>
                  <a:pt x="2211701" y="831341"/>
                </a:lnTo>
                <a:lnTo>
                  <a:pt x="2219194" y="843279"/>
                </a:lnTo>
                <a:lnTo>
                  <a:pt x="2250702" y="811373"/>
                </a:lnTo>
                <a:lnTo>
                  <a:pt x="2278757" y="772239"/>
                </a:lnTo>
                <a:lnTo>
                  <a:pt x="2303383" y="725890"/>
                </a:lnTo>
                <a:lnTo>
                  <a:pt x="2324604" y="672337"/>
                </a:lnTo>
                <a:lnTo>
                  <a:pt x="2338656" y="625656"/>
                </a:lnTo>
                <a:lnTo>
                  <a:pt x="2349575" y="577201"/>
                </a:lnTo>
                <a:lnTo>
                  <a:pt x="2357367" y="526966"/>
                </a:lnTo>
                <a:lnTo>
                  <a:pt x="2362037" y="474945"/>
                </a:lnTo>
                <a:lnTo>
                  <a:pt x="2363593" y="421131"/>
                </a:lnTo>
                <a:lnTo>
                  <a:pt x="2362037" y="366632"/>
                </a:lnTo>
                <a:lnTo>
                  <a:pt x="2357367" y="314230"/>
                </a:lnTo>
                <a:lnTo>
                  <a:pt x="2349575" y="263919"/>
                </a:lnTo>
                <a:lnTo>
                  <a:pt x="2338656" y="215692"/>
                </a:lnTo>
                <a:lnTo>
                  <a:pt x="2324604" y="169544"/>
                </a:lnTo>
                <a:lnTo>
                  <a:pt x="2303383" y="116657"/>
                </a:lnTo>
                <a:lnTo>
                  <a:pt x="2278757" y="70770"/>
                </a:lnTo>
                <a:lnTo>
                  <a:pt x="2250702" y="31884"/>
                </a:lnTo>
                <a:lnTo>
                  <a:pt x="2219194" y="0"/>
                </a:lnTo>
                <a:close/>
              </a:path>
              <a:path w="2364104" h="843279">
                <a:moveTo>
                  <a:pt x="144395" y="0"/>
                </a:moveTo>
                <a:lnTo>
                  <a:pt x="112940" y="31884"/>
                </a:lnTo>
                <a:lnTo>
                  <a:pt x="84879" y="70770"/>
                </a:lnTo>
                <a:lnTo>
                  <a:pt x="60224" y="116657"/>
                </a:lnTo>
                <a:lnTo>
                  <a:pt x="38985" y="169544"/>
                </a:lnTo>
                <a:lnTo>
                  <a:pt x="24981" y="215692"/>
                </a:lnTo>
                <a:lnTo>
                  <a:pt x="14068" y="263919"/>
                </a:lnTo>
                <a:lnTo>
                  <a:pt x="6258" y="314230"/>
                </a:lnTo>
                <a:lnTo>
                  <a:pt x="1563" y="366632"/>
                </a:lnTo>
                <a:lnTo>
                  <a:pt x="0" y="421258"/>
                </a:lnTo>
                <a:lnTo>
                  <a:pt x="1563" y="474945"/>
                </a:lnTo>
                <a:lnTo>
                  <a:pt x="6258" y="526966"/>
                </a:lnTo>
                <a:lnTo>
                  <a:pt x="14068" y="577201"/>
                </a:lnTo>
                <a:lnTo>
                  <a:pt x="24981" y="625656"/>
                </a:lnTo>
                <a:lnTo>
                  <a:pt x="38985" y="672337"/>
                </a:lnTo>
                <a:lnTo>
                  <a:pt x="60224" y="725890"/>
                </a:lnTo>
                <a:lnTo>
                  <a:pt x="84879" y="772239"/>
                </a:lnTo>
                <a:lnTo>
                  <a:pt x="112940" y="811373"/>
                </a:lnTo>
                <a:lnTo>
                  <a:pt x="144395" y="843279"/>
                </a:lnTo>
                <a:lnTo>
                  <a:pt x="152015" y="831341"/>
                </a:lnTo>
                <a:lnTo>
                  <a:pt x="124988" y="798933"/>
                </a:lnTo>
                <a:lnTo>
                  <a:pt x="101247" y="759999"/>
                </a:lnTo>
                <a:lnTo>
                  <a:pt x="80792" y="714541"/>
                </a:lnTo>
                <a:lnTo>
                  <a:pt x="63623" y="662558"/>
                </a:lnTo>
                <a:lnTo>
                  <a:pt x="52451" y="617554"/>
                </a:lnTo>
                <a:lnTo>
                  <a:pt x="43772" y="570927"/>
                </a:lnTo>
                <a:lnTo>
                  <a:pt x="37581" y="522674"/>
                </a:lnTo>
                <a:lnTo>
                  <a:pt x="33870" y="472786"/>
                </a:lnTo>
                <a:lnTo>
                  <a:pt x="32638" y="421131"/>
                </a:lnTo>
                <a:lnTo>
                  <a:pt x="33883" y="368760"/>
                </a:lnTo>
                <a:lnTo>
                  <a:pt x="37625" y="318260"/>
                </a:lnTo>
                <a:lnTo>
                  <a:pt x="43854" y="269779"/>
                </a:lnTo>
                <a:lnTo>
                  <a:pt x="52565" y="223334"/>
                </a:lnTo>
                <a:lnTo>
                  <a:pt x="63750" y="178942"/>
                </a:lnTo>
                <a:lnTo>
                  <a:pt x="80917" y="127793"/>
                </a:lnTo>
                <a:lnTo>
                  <a:pt x="101358" y="82930"/>
                </a:lnTo>
                <a:lnTo>
                  <a:pt x="125061" y="44354"/>
                </a:lnTo>
                <a:lnTo>
                  <a:pt x="152015" y="12064"/>
                </a:lnTo>
                <a:lnTo>
                  <a:pt x="14439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1686" y="4776978"/>
            <a:ext cx="181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900" b="0" i="0" u="none" strike="noStrike" kern="1200" cap="none" spc="7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𝑃</a:t>
            </a:r>
            <a:endParaRPr kumimoji="1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1173" y="4620005"/>
            <a:ext cx="31000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0419" algn="l"/>
                <a:tab pos="1116330" algn="l"/>
                <a:tab pos="1472565" algn="l"/>
                <a:tab pos="1859914" algn="l"/>
                <a:tab pos="2388870" algn="l"/>
                <a:tab pos="2839720" algn="l"/>
              </a:tabLst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</a:t>
            </a:r>
            <a:r>
              <a:rPr kumimoji="1" sz="2600" b="0" i="0" u="none" strike="noStrike" kern="1200" cap="none" spc="14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	𝑠	𝐸	𝑠	=	𝐾	+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39283" y="486778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515" y="0"/>
                </a:lnTo>
              </a:path>
            </a:pathLst>
          </a:custGeom>
          <a:ln w="2133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27345" y="4369384"/>
            <a:ext cx="2438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00" b="0" i="0" u="none" strike="noStrike" kern="1200" cap="none" spc="-20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33084" y="4527041"/>
            <a:ext cx="12001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900" b="0" i="0" u="none" strike="noStrike" kern="1200" cap="none" spc="5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𝐼</a:t>
            </a:r>
            <a:endParaRPr kumimoji="1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06592" y="4840985"/>
            <a:ext cx="1784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44792" y="4776978"/>
            <a:ext cx="1981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900" b="0" i="0" u="none" strike="noStrike" kern="1200" cap="none" spc="6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𝐷</a:t>
            </a:r>
            <a:endParaRPr kumimoji="1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20536" y="4620005"/>
            <a:ext cx="8947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8345" algn="l"/>
              </a:tabLst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1" sz="260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	𝑠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99503" y="4715255"/>
            <a:ext cx="375285" cy="306705"/>
          </a:xfrm>
          <a:custGeom>
            <a:avLst/>
            <a:gdLst/>
            <a:ahLst/>
            <a:cxnLst/>
            <a:rect l="l" t="t" r="r" b="b"/>
            <a:pathLst>
              <a:path w="375284" h="306704">
                <a:moveTo>
                  <a:pt x="277114" y="0"/>
                </a:moveTo>
                <a:lnTo>
                  <a:pt x="272796" y="12446"/>
                </a:lnTo>
                <a:lnTo>
                  <a:pt x="290512" y="20115"/>
                </a:lnTo>
                <a:lnTo>
                  <a:pt x="305752" y="30749"/>
                </a:lnTo>
                <a:lnTo>
                  <a:pt x="336730" y="80129"/>
                </a:lnTo>
                <a:lnTo>
                  <a:pt x="345822" y="125468"/>
                </a:lnTo>
                <a:lnTo>
                  <a:pt x="346964" y="151638"/>
                </a:lnTo>
                <a:lnTo>
                  <a:pt x="345822" y="178613"/>
                </a:lnTo>
                <a:lnTo>
                  <a:pt x="336730" y="225182"/>
                </a:lnTo>
                <a:lnTo>
                  <a:pt x="318488" y="261570"/>
                </a:lnTo>
                <a:lnTo>
                  <a:pt x="273303" y="293878"/>
                </a:lnTo>
                <a:lnTo>
                  <a:pt x="277114" y="306324"/>
                </a:lnTo>
                <a:lnTo>
                  <a:pt x="318944" y="286670"/>
                </a:lnTo>
                <a:lnTo>
                  <a:pt x="349630" y="252730"/>
                </a:lnTo>
                <a:lnTo>
                  <a:pt x="368554" y="207279"/>
                </a:lnTo>
                <a:lnTo>
                  <a:pt x="374903" y="153162"/>
                </a:lnTo>
                <a:lnTo>
                  <a:pt x="373312" y="125085"/>
                </a:lnTo>
                <a:lnTo>
                  <a:pt x="360652" y="75312"/>
                </a:lnTo>
                <a:lnTo>
                  <a:pt x="335603" y="34807"/>
                </a:lnTo>
                <a:lnTo>
                  <a:pt x="299356" y="7999"/>
                </a:lnTo>
                <a:lnTo>
                  <a:pt x="277114" y="0"/>
                </a:lnTo>
                <a:close/>
              </a:path>
              <a:path w="375284" h="306704">
                <a:moveTo>
                  <a:pt x="97790" y="0"/>
                </a:moveTo>
                <a:lnTo>
                  <a:pt x="56054" y="19605"/>
                </a:lnTo>
                <a:lnTo>
                  <a:pt x="25273" y="53594"/>
                </a:lnTo>
                <a:lnTo>
                  <a:pt x="6349" y="99139"/>
                </a:lnTo>
                <a:lnTo>
                  <a:pt x="0" y="153162"/>
                </a:lnTo>
                <a:lnTo>
                  <a:pt x="1591" y="181310"/>
                </a:lnTo>
                <a:lnTo>
                  <a:pt x="14251" y="231082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90" y="306324"/>
                </a:lnTo>
                <a:lnTo>
                  <a:pt x="101600" y="293878"/>
                </a:lnTo>
                <a:lnTo>
                  <a:pt x="84143" y="286109"/>
                </a:lnTo>
                <a:lnTo>
                  <a:pt x="69103" y="275351"/>
                </a:lnTo>
                <a:lnTo>
                  <a:pt x="46227" y="244729"/>
                </a:lnTo>
                <a:lnTo>
                  <a:pt x="32512" y="203136"/>
                </a:lnTo>
                <a:lnTo>
                  <a:pt x="27940" y="151638"/>
                </a:lnTo>
                <a:lnTo>
                  <a:pt x="29083" y="125468"/>
                </a:lnTo>
                <a:lnTo>
                  <a:pt x="38226" y="80129"/>
                </a:lnTo>
                <a:lnTo>
                  <a:pt x="56513" y="44360"/>
                </a:lnTo>
                <a:lnTo>
                  <a:pt x="102107" y="12446"/>
                </a:lnTo>
                <a:lnTo>
                  <a:pt x="9779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39153" y="4620005"/>
            <a:ext cx="53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935" algn="l"/>
              </a:tabLst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𝐸	𝑠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65222" y="5519115"/>
            <a:ext cx="2730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=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41654" y="5345176"/>
            <a:ext cx="2688590" cy="843280"/>
          </a:xfrm>
          <a:custGeom>
            <a:avLst/>
            <a:gdLst/>
            <a:ahLst/>
            <a:cxnLst/>
            <a:rect l="l" t="t" r="r" b="b"/>
            <a:pathLst>
              <a:path w="2688590" h="843279">
                <a:moveTo>
                  <a:pt x="2543805" y="0"/>
                </a:moveTo>
                <a:lnTo>
                  <a:pt x="2536312" y="12065"/>
                </a:lnTo>
                <a:lnTo>
                  <a:pt x="2563174" y="44354"/>
                </a:lnTo>
                <a:lnTo>
                  <a:pt x="2586810" y="82931"/>
                </a:lnTo>
                <a:lnTo>
                  <a:pt x="2607231" y="127793"/>
                </a:lnTo>
                <a:lnTo>
                  <a:pt x="2624450" y="178943"/>
                </a:lnTo>
                <a:lnTo>
                  <a:pt x="2635635" y="223349"/>
                </a:lnTo>
                <a:lnTo>
                  <a:pt x="2644345" y="269789"/>
                </a:lnTo>
                <a:lnTo>
                  <a:pt x="2650574" y="318261"/>
                </a:lnTo>
                <a:lnTo>
                  <a:pt x="2654316" y="368765"/>
                </a:lnTo>
                <a:lnTo>
                  <a:pt x="2655565" y="421297"/>
                </a:lnTo>
                <a:lnTo>
                  <a:pt x="2654329" y="472802"/>
                </a:lnTo>
                <a:lnTo>
                  <a:pt x="2650619" y="522679"/>
                </a:lnTo>
                <a:lnTo>
                  <a:pt x="2644427" y="570929"/>
                </a:lnTo>
                <a:lnTo>
                  <a:pt x="2635749" y="617551"/>
                </a:lnTo>
                <a:lnTo>
                  <a:pt x="2624577" y="662546"/>
                </a:lnTo>
                <a:lnTo>
                  <a:pt x="2607410" y="714512"/>
                </a:lnTo>
                <a:lnTo>
                  <a:pt x="2586969" y="759958"/>
                </a:lnTo>
                <a:lnTo>
                  <a:pt x="2563265" y="798884"/>
                </a:lnTo>
                <a:lnTo>
                  <a:pt x="2536312" y="831291"/>
                </a:lnTo>
                <a:lnTo>
                  <a:pt x="2543805" y="843241"/>
                </a:lnTo>
                <a:lnTo>
                  <a:pt x="2575313" y="811363"/>
                </a:lnTo>
                <a:lnTo>
                  <a:pt x="2603368" y="772250"/>
                </a:lnTo>
                <a:lnTo>
                  <a:pt x="2627994" y="725900"/>
                </a:lnTo>
                <a:lnTo>
                  <a:pt x="2649215" y="672312"/>
                </a:lnTo>
                <a:lnTo>
                  <a:pt x="2663267" y="625658"/>
                </a:lnTo>
                <a:lnTo>
                  <a:pt x="2674186" y="577212"/>
                </a:lnTo>
                <a:lnTo>
                  <a:pt x="2681978" y="526976"/>
                </a:lnTo>
                <a:lnTo>
                  <a:pt x="2686648" y="474948"/>
                </a:lnTo>
                <a:lnTo>
                  <a:pt x="2688204" y="421132"/>
                </a:lnTo>
                <a:lnTo>
                  <a:pt x="2686648" y="366633"/>
                </a:lnTo>
                <a:lnTo>
                  <a:pt x="2681978" y="314225"/>
                </a:lnTo>
                <a:lnTo>
                  <a:pt x="2674186" y="263906"/>
                </a:lnTo>
                <a:lnTo>
                  <a:pt x="2663267" y="215679"/>
                </a:lnTo>
                <a:lnTo>
                  <a:pt x="2649215" y="169545"/>
                </a:lnTo>
                <a:lnTo>
                  <a:pt x="2627994" y="116657"/>
                </a:lnTo>
                <a:lnTo>
                  <a:pt x="2603368" y="70770"/>
                </a:lnTo>
                <a:lnTo>
                  <a:pt x="2575313" y="31884"/>
                </a:lnTo>
                <a:lnTo>
                  <a:pt x="2543805" y="0"/>
                </a:lnTo>
                <a:close/>
              </a:path>
              <a:path w="2688590" h="843279">
                <a:moveTo>
                  <a:pt x="144394" y="0"/>
                </a:moveTo>
                <a:lnTo>
                  <a:pt x="112939" y="31884"/>
                </a:lnTo>
                <a:lnTo>
                  <a:pt x="84878" y="70770"/>
                </a:lnTo>
                <a:lnTo>
                  <a:pt x="60222" y="116657"/>
                </a:lnTo>
                <a:lnTo>
                  <a:pt x="38984" y="169545"/>
                </a:lnTo>
                <a:lnTo>
                  <a:pt x="24980" y="215679"/>
                </a:lnTo>
                <a:lnTo>
                  <a:pt x="14067" y="263906"/>
                </a:lnTo>
                <a:lnTo>
                  <a:pt x="6257" y="314225"/>
                </a:lnTo>
                <a:lnTo>
                  <a:pt x="1562" y="366633"/>
                </a:lnTo>
                <a:lnTo>
                  <a:pt x="0" y="421297"/>
                </a:lnTo>
                <a:lnTo>
                  <a:pt x="1562" y="474948"/>
                </a:lnTo>
                <a:lnTo>
                  <a:pt x="6257" y="526976"/>
                </a:lnTo>
                <a:lnTo>
                  <a:pt x="14067" y="577212"/>
                </a:lnTo>
                <a:lnTo>
                  <a:pt x="24980" y="625658"/>
                </a:lnTo>
                <a:lnTo>
                  <a:pt x="38984" y="672312"/>
                </a:lnTo>
                <a:lnTo>
                  <a:pt x="60222" y="725900"/>
                </a:lnTo>
                <a:lnTo>
                  <a:pt x="84878" y="772250"/>
                </a:lnTo>
                <a:lnTo>
                  <a:pt x="112939" y="811363"/>
                </a:lnTo>
                <a:lnTo>
                  <a:pt x="144394" y="843241"/>
                </a:lnTo>
                <a:lnTo>
                  <a:pt x="152014" y="831291"/>
                </a:lnTo>
                <a:lnTo>
                  <a:pt x="124987" y="798884"/>
                </a:lnTo>
                <a:lnTo>
                  <a:pt x="101245" y="759958"/>
                </a:lnTo>
                <a:lnTo>
                  <a:pt x="80791" y="714512"/>
                </a:lnTo>
                <a:lnTo>
                  <a:pt x="63622" y="662546"/>
                </a:lnTo>
                <a:lnTo>
                  <a:pt x="52450" y="617551"/>
                </a:lnTo>
                <a:lnTo>
                  <a:pt x="43771" y="570929"/>
                </a:lnTo>
                <a:lnTo>
                  <a:pt x="37580" y="522679"/>
                </a:lnTo>
                <a:lnTo>
                  <a:pt x="33869" y="472802"/>
                </a:lnTo>
                <a:lnTo>
                  <a:pt x="32638" y="421132"/>
                </a:lnTo>
                <a:lnTo>
                  <a:pt x="33882" y="368765"/>
                </a:lnTo>
                <a:lnTo>
                  <a:pt x="37624" y="318261"/>
                </a:lnTo>
                <a:lnTo>
                  <a:pt x="43853" y="269789"/>
                </a:lnTo>
                <a:lnTo>
                  <a:pt x="52564" y="223349"/>
                </a:lnTo>
                <a:lnTo>
                  <a:pt x="63749" y="178943"/>
                </a:lnTo>
                <a:lnTo>
                  <a:pt x="80916" y="127793"/>
                </a:lnTo>
                <a:lnTo>
                  <a:pt x="101357" y="82931"/>
                </a:lnTo>
                <a:lnTo>
                  <a:pt x="125060" y="44354"/>
                </a:lnTo>
                <a:lnTo>
                  <a:pt x="152014" y="12065"/>
                </a:lnTo>
                <a:lnTo>
                  <a:pt x="14439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05098" y="5766942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676" y="0"/>
                </a:lnTo>
              </a:path>
            </a:pathLst>
          </a:custGeom>
          <a:ln w="2133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67507" y="5269179"/>
            <a:ext cx="24174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00" b="0" i="0" u="none" strike="noStrike" kern="1200" cap="none" spc="3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850" b="0" i="0" u="none" strike="noStrike" kern="1200" cap="none" spc="52" normalizeH="0" baseline="-1608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𝐷</a:t>
            </a:r>
            <a:r>
              <a:rPr kumimoji="1" sz="2600" b="0" i="0" u="none" strike="noStrike" kern="1200" cap="none" spc="3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r>
              <a:rPr kumimoji="1" sz="2850" b="0" i="0" u="none" strike="noStrike" kern="1200" cap="none" spc="52" normalizeH="0" baseline="27777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2 </a:t>
            </a: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 </a:t>
            </a:r>
            <a:r>
              <a:rPr kumimoji="1" sz="26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850" b="0" i="0" u="none" strike="noStrike" kern="1200" cap="none" spc="-7" normalizeH="0" baseline="-1608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𝑃</a:t>
            </a:r>
            <a:r>
              <a:rPr kumimoji="1" sz="26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 </a:t>
            </a: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1" sz="2600" b="0" i="0" u="none" strike="noStrike" kern="1200" cap="none" spc="-26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1" sz="2600" b="0" i="0" u="none" strike="noStrike" kern="1200" cap="none" spc="-9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𝐾</a:t>
            </a:r>
            <a:r>
              <a:rPr kumimoji="1" sz="2850" b="0" i="0" u="none" strike="noStrike" kern="1200" cap="none" spc="-135" normalizeH="0" baseline="-16081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𝐼</a:t>
            </a:r>
            <a:endParaRPr kumimoji="1" sz="2850" b="0" i="0" u="none" strike="noStrike" kern="1200" cap="none" spc="0" normalizeH="0" baseline="-16081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93234" y="5739790"/>
            <a:ext cx="1784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0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58027" y="5614377"/>
            <a:ext cx="375285" cy="306705"/>
          </a:xfrm>
          <a:custGeom>
            <a:avLst/>
            <a:gdLst/>
            <a:ahLst/>
            <a:cxnLst/>
            <a:rect l="l" t="t" r="r" b="b"/>
            <a:pathLst>
              <a:path w="375285" h="306704">
                <a:moveTo>
                  <a:pt x="277113" y="0"/>
                </a:moveTo>
                <a:lnTo>
                  <a:pt x="272796" y="12433"/>
                </a:lnTo>
                <a:lnTo>
                  <a:pt x="290512" y="20124"/>
                </a:lnTo>
                <a:lnTo>
                  <a:pt x="305752" y="30775"/>
                </a:lnTo>
                <a:lnTo>
                  <a:pt x="336730" y="80152"/>
                </a:lnTo>
                <a:lnTo>
                  <a:pt x="345822" y="125491"/>
                </a:lnTo>
                <a:lnTo>
                  <a:pt x="346963" y="151625"/>
                </a:lnTo>
                <a:lnTo>
                  <a:pt x="345822" y="178643"/>
                </a:lnTo>
                <a:lnTo>
                  <a:pt x="336730" y="225225"/>
                </a:lnTo>
                <a:lnTo>
                  <a:pt x="318488" y="261606"/>
                </a:lnTo>
                <a:lnTo>
                  <a:pt x="273303" y="293890"/>
                </a:lnTo>
                <a:lnTo>
                  <a:pt x="277113" y="306324"/>
                </a:lnTo>
                <a:lnTo>
                  <a:pt x="318944" y="286721"/>
                </a:lnTo>
                <a:lnTo>
                  <a:pt x="349631" y="252793"/>
                </a:lnTo>
                <a:lnTo>
                  <a:pt x="368553" y="207349"/>
                </a:lnTo>
                <a:lnTo>
                  <a:pt x="374903" y="153238"/>
                </a:lnTo>
                <a:lnTo>
                  <a:pt x="373312" y="125156"/>
                </a:lnTo>
                <a:lnTo>
                  <a:pt x="360652" y="75378"/>
                </a:lnTo>
                <a:lnTo>
                  <a:pt x="335603" y="34854"/>
                </a:lnTo>
                <a:lnTo>
                  <a:pt x="299356" y="8012"/>
                </a:lnTo>
                <a:lnTo>
                  <a:pt x="277113" y="0"/>
                </a:lnTo>
                <a:close/>
              </a:path>
              <a:path w="375285" h="306704">
                <a:moveTo>
                  <a:pt x="97789" y="0"/>
                </a:moveTo>
                <a:lnTo>
                  <a:pt x="56054" y="19631"/>
                </a:lnTo>
                <a:lnTo>
                  <a:pt x="25273" y="53682"/>
                </a:lnTo>
                <a:lnTo>
                  <a:pt x="6350" y="99202"/>
                </a:lnTo>
                <a:lnTo>
                  <a:pt x="0" y="153238"/>
                </a:lnTo>
                <a:lnTo>
                  <a:pt x="1591" y="181377"/>
                </a:lnTo>
                <a:lnTo>
                  <a:pt x="14251" y="231155"/>
                </a:lnTo>
                <a:lnTo>
                  <a:pt x="39229" y="271548"/>
                </a:lnTo>
                <a:lnTo>
                  <a:pt x="75475" y="298313"/>
                </a:lnTo>
                <a:lnTo>
                  <a:pt x="97789" y="306324"/>
                </a:lnTo>
                <a:lnTo>
                  <a:pt x="101600" y="293890"/>
                </a:lnTo>
                <a:lnTo>
                  <a:pt x="84141" y="286156"/>
                </a:lnTo>
                <a:lnTo>
                  <a:pt x="69087" y="275394"/>
                </a:lnTo>
                <a:lnTo>
                  <a:pt x="46100" y="244792"/>
                </a:lnTo>
                <a:lnTo>
                  <a:pt x="32496" y="203176"/>
                </a:lnTo>
                <a:lnTo>
                  <a:pt x="27939" y="151625"/>
                </a:lnTo>
                <a:lnTo>
                  <a:pt x="29081" y="125491"/>
                </a:lnTo>
                <a:lnTo>
                  <a:pt x="38173" y="80152"/>
                </a:lnTo>
                <a:lnTo>
                  <a:pt x="56459" y="44383"/>
                </a:lnTo>
                <a:lnTo>
                  <a:pt x="102108" y="12433"/>
                </a:lnTo>
                <a:lnTo>
                  <a:pt x="9778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97677" y="5519115"/>
            <a:ext cx="53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935" algn="l"/>
              </a:tabLst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𝐸	𝑠</a:t>
            </a:r>
            <a:endParaRPr kumimoji="1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5074" y="1884345"/>
            <a:ext cx="3140639" cy="87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7387146" y="2163747"/>
                <a:ext cx="30493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>
                    <a:solidFill>
                      <a:srgbClr val="000000"/>
                    </a:solidFill>
                    <a:latin typeface="QUNRUX+HelveticaNeue"/>
                  </a:rPr>
                  <a:t>: 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QUNRUX+HelveticaNeue"/>
                  </a:rPr>
                  <a:t>error</a:t>
                </a:r>
                <a:r>
                  <a:rPr lang="en-US" altLang="ja-JP" dirty="0" smtClean="0">
                    <a:solidFill>
                      <a:srgbClr val="000000"/>
                    </a:solidFill>
                    <a:latin typeface="QUNRUX+HelveticaNeue"/>
                  </a:rPr>
                  <a:t> function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>
                    <a:solidFill>
                      <a:srgbClr val="000000"/>
                    </a:solidFill>
                    <a:latin typeface="QUNRUX+HelveticaNeue"/>
                  </a:rPr>
                  <a:t>: 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QUNRUX+HelveticaNeue"/>
                  </a:rPr>
                  <a:t>input</a:t>
                </a:r>
                <a:r>
                  <a:rPr lang="en-US" altLang="ja-JP" dirty="0" smtClean="0">
                    <a:solidFill>
                      <a:srgbClr val="000000"/>
                    </a:solidFill>
                    <a:latin typeface="QUNRUX+HelveticaNeue"/>
                  </a:rPr>
                  <a:t> </a:t>
                </a:r>
                <a:r>
                  <a:rPr lang="en-US" altLang="ja-JP" dirty="0">
                    <a:solidFill>
                      <a:srgbClr val="000000"/>
                    </a:solidFill>
                    <a:latin typeface="QUNRUX+HelveticaNeue"/>
                  </a:rPr>
                  <a:t>to the </a:t>
                </a:r>
                <a:r>
                  <a:rPr lang="en-US" altLang="ja-JP" dirty="0">
                    <a:solidFill>
                      <a:srgbClr val="FF0000"/>
                    </a:solidFill>
                    <a:latin typeface="QUNRUX+HelveticaNeue"/>
                  </a:rPr>
                  <a:t>plant</a:t>
                </a:r>
                <a:r>
                  <a:rPr lang="en-US" altLang="ja-JP" dirty="0">
                    <a:solidFill>
                      <a:srgbClr val="000000"/>
                    </a:solidFill>
                    <a:latin typeface="QUNRUX+HelveticaNeue"/>
                  </a:rPr>
                  <a:t> 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QUNRUX+HelveticaNeue"/>
                  </a:rPr>
                  <a:t>model</a:t>
                </a:r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146" y="2163747"/>
                <a:ext cx="3049324" cy="646331"/>
              </a:xfrm>
              <a:prstGeom prst="rect">
                <a:avLst/>
              </a:prstGeom>
              <a:blipFill>
                <a:blip r:embed="rId10"/>
                <a:stretch>
                  <a:fillRect t="-7547" r="-400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>
          <a:xfrm>
            <a:off x="7530086" y="4240744"/>
            <a:ext cx="4661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この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式から明らかに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Laplace domain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の式が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time domain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の式より</a:t>
            </a:r>
            <a:r>
              <a:rPr lang="ja-JP" altLang="en-US" sz="1600" dirty="0">
                <a:solidFill>
                  <a:srgbClr val="FF0000"/>
                </a:solidFill>
                <a:latin typeface="QUNRUX+HelveticaNeue"/>
              </a:rPr>
              <a:t>便利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だのはすぐ分かれる</a:t>
            </a: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だろう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：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a single transfer function for PID control.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285750" indent="-285750">
              <a:buFontTx/>
              <a:buChar char="-"/>
            </a:pPr>
            <a:r>
              <a:rPr lang="ja-JP" altLang="en-US" sz="1600" dirty="0" smtClean="0">
                <a:solidFill>
                  <a:srgbClr val="000000"/>
                </a:solidFill>
                <a:latin typeface="QUNRUX+HelveticaNeue"/>
              </a:rPr>
              <a:t>この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式は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time domain</a:t>
            </a:r>
            <a:r>
              <a:rPr lang="ja-JP" altLang="en-US" sz="1600" dirty="0">
                <a:solidFill>
                  <a:srgbClr val="000000"/>
                </a:solidFill>
                <a:latin typeface="QUNRUX+HelveticaNeue"/>
              </a:rPr>
              <a:t>の式と逆のようだね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742950" lvl="1" indent="-285750">
              <a:buFontTx/>
              <a:buChar char="-"/>
            </a:pP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Multiplying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in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Laplace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domain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is equivalent to taking a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derivative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in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time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domain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en-US" altLang="ja-JP" sz="1600" dirty="0" smtClean="0">
              <a:solidFill>
                <a:srgbClr val="000000"/>
              </a:solidFill>
              <a:latin typeface="QUNRUX+HelveticaNeue"/>
            </a:endParaRPr>
          </a:p>
          <a:p>
            <a:pPr marL="742950" lvl="1" indent="-285750">
              <a:buFontTx/>
              <a:buChar char="-"/>
            </a:pPr>
            <a:r>
              <a:rPr lang="en-US" altLang="ja-JP" sz="1600" dirty="0" smtClean="0">
                <a:solidFill>
                  <a:srgbClr val="FF0000"/>
                </a:solidFill>
                <a:latin typeface="QUNRUX+HelveticaNeue"/>
              </a:rPr>
              <a:t>Dividing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by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s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is equivalent to taking the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integral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  <p:sp>
        <p:nvSpPr>
          <p:cNvPr id="45" name="正方形/長方形 44"/>
          <p:cNvSpPr/>
          <p:nvPr/>
        </p:nvSpPr>
        <p:spPr>
          <a:xfrm>
            <a:off x="4903332" y="1538350"/>
            <a:ext cx="6572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Not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all gains need to be used for all systems. </a:t>
            </a:r>
            <a:r>
              <a:rPr lang="en-US" altLang="ja-JP" sz="1600" dirty="0" smtClean="0">
                <a:solidFill>
                  <a:srgbClr val="000000"/>
                </a:solidFill>
                <a:latin typeface="QUNRUX+HelveticaNeue"/>
              </a:rPr>
              <a:t>If 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one or more of the PID gains are set to zero, the controller can be referred to as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,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PD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 or </a:t>
            </a:r>
            <a:r>
              <a:rPr lang="en-US" altLang="ja-JP" sz="1600" dirty="0">
                <a:solidFill>
                  <a:srgbClr val="FF0000"/>
                </a:solidFill>
                <a:latin typeface="QUNRUX+HelveticaNeue"/>
              </a:rPr>
              <a:t>PI</a:t>
            </a:r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. </a:t>
            </a:r>
            <a:endParaRPr lang="ja-JP" altLang="en-US" sz="16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639639" y="5304647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two zeros 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added </a:t>
            </a:r>
            <a:endParaRPr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595809" y="5848036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one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QUNRUX+HelveticaNeue"/>
              </a:rPr>
              <a:t>pole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 added 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4455152" y="3455027"/>
            <a:ext cx="313399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second-order 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numerator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（</a:t>
            </a:r>
            <a:r>
              <a:rPr lang="en-US" altLang="ja-JP" dirty="0" smtClean="0">
                <a:solidFill>
                  <a:srgbClr val="000000"/>
                </a:solidFill>
                <a:latin typeface="QUNRUX+HelveticaNeue"/>
              </a:rPr>
              <a:t>2</a:t>
            </a:r>
            <a:r>
              <a:rPr lang="ja-JP" altLang="en-US" dirty="0" smtClean="0">
                <a:solidFill>
                  <a:srgbClr val="000000"/>
                </a:solidFill>
                <a:latin typeface="QUNRUX+HelveticaNeue"/>
              </a:rPr>
              <a:t>次多項式）な</a:t>
            </a:r>
            <a:r>
              <a:rPr lang="ja-JP" altLang="en-US" dirty="0">
                <a:solidFill>
                  <a:srgbClr val="000000"/>
                </a:solidFill>
                <a:latin typeface="QUNRUX+HelveticaNeue"/>
              </a:rPr>
              <a:t>ので、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root</a:t>
            </a:r>
            <a:r>
              <a:rPr lang="ja-JP" altLang="en-US" dirty="0">
                <a:solidFill>
                  <a:srgbClr val="000000"/>
                </a:solidFill>
                <a:latin typeface="QUNRUX+HelveticaNeue"/>
              </a:rPr>
              <a:t>は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2</a:t>
            </a:r>
            <a:r>
              <a:rPr lang="ja-JP" altLang="en-US" dirty="0">
                <a:solidFill>
                  <a:srgbClr val="000000"/>
                </a:solidFill>
                <a:latin typeface="QUNRUX+HelveticaNeue"/>
              </a:rPr>
              <a:t>つあるのだ！つまり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2</a:t>
            </a:r>
            <a:r>
              <a:rPr lang="ja-JP" altLang="en-US" dirty="0">
                <a:solidFill>
                  <a:srgbClr val="000000"/>
                </a:solidFill>
                <a:latin typeface="QUNRUX+HelveticaNeue"/>
              </a:rPr>
              <a:t>つ</a:t>
            </a:r>
            <a:r>
              <a:rPr lang="en-US" altLang="ja-JP" dirty="0">
                <a:solidFill>
                  <a:srgbClr val="000000"/>
                </a:solidFill>
                <a:latin typeface="QUNRUX+HelveticaNeue"/>
              </a:rPr>
              <a:t>zeros</a:t>
            </a:r>
            <a:r>
              <a:rPr lang="ja-JP" altLang="en-US" dirty="0">
                <a:solidFill>
                  <a:srgbClr val="000000"/>
                </a:solidFill>
                <a:latin typeface="QUNRUX+HelveticaNeue"/>
              </a:rPr>
              <a:t>だ。 </a:t>
            </a:r>
            <a:endParaRPr lang="ja-JP" altLang="en-US" dirty="0"/>
          </a:p>
        </p:txBody>
      </p:sp>
      <p:cxnSp>
        <p:nvCxnSpPr>
          <p:cNvPr id="50" name="直線矢印コネクタ 49"/>
          <p:cNvCxnSpPr>
            <a:endCxn id="48" idx="2"/>
          </p:cNvCxnSpPr>
          <p:nvPr/>
        </p:nvCxnSpPr>
        <p:spPr>
          <a:xfrm flipH="1" flipV="1">
            <a:off x="6022149" y="4378357"/>
            <a:ext cx="210324" cy="969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2173732" y="3211957"/>
            <a:ext cx="819531" cy="43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7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92" y="475487"/>
            <a:ext cx="2502916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4226" y="475487"/>
            <a:ext cx="305409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7007" y="475487"/>
            <a:ext cx="574421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4733" y="1931923"/>
            <a:ext cx="461645" cy="377190"/>
          </a:xfrm>
          <a:custGeom>
            <a:avLst/>
            <a:gdLst/>
            <a:ahLst/>
            <a:cxnLst/>
            <a:rect l="l" t="t" r="r" b="b"/>
            <a:pathLst>
              <a:path w="461645" h="377189">
                <a:moveTo>
                  <a:pt x="341376" y="0"/>
                </a:moveTo>
                <a:lnTo>
                  <a:pt x="336042" y="15366"/>
                </a:lnTo>
                <a:lnTo>
                  <a:pt x="357854" y="24818"/>
                </a:lnTo>
                <a:lnTo>
                  <a:pt x="376618" y="37925"/>
                </a:lnTo>
                <a:lnTo>
                  <a:pt x="405003" y="75056"/>
                </a:lnTo>
                <a:lnTo>
                  <a:pt x="421687" y="125142"/>
                </a:lnTo>
                <a:lnTo>
                  <a:pt x="427228" y="186562"/>
                </a:lnTo>
                <a:lnTo>
                  <a:pt x="425825" y="219805"/>
                </a:lnTo>
                <a:lnTo>
                  <a:pt x="414637" y="277145"/>
                </a:lnTo>
                <a:lnTo>
                  <a:pt x="392255" y="321941"/>
                </a:lnTo>
                <a:lnTo>
                  <a:pt x="358155" y="352143"/>
                </a:lnTo>
                <a:lnTo>
                  <a:pt x="336677" y="361696"/>
                </a:lnTo>
                <a:lnTo>
                  <a:pt x="341376" y="376936"/>
                </a:lnTo>
                <a:lnTo>
                  <a:pt x="392826" y="352837"/>
                </a:lnTo>
                <a:lnTo>
                  <a:pt x="430656" y="311023"/>
                </a:lnTo>
                <a:lnTo>
                  <a:pt x="453866" y="255190"/>
                </a:lnTo>
                <a:lnTo>
                  <a:pt x="461644" y="188595"/>
                </a:lnTo>
                <a:lnTo>
                  <a:pt x="459694" y="154015"/>
                </a:lnTo>
                <a:lnTo>
                  <a:pt x="444124" y="92761"/>
                </a:lnTo>
                <a:lnTo>
                  <a:pt x="413313" y="42916"/>
                </a:lnTo>
                <a:lnTo>
                  <a:pt x="368736" y="9907"/>
                </a:lnTo>
                <a:lnTo>
                  <a:pt x="341376" y="0"/>
                </a:lnTo>
                <a:close/>
              </a:path>
              <a:path w="461645" h="377189">
                <a:moveTo>
                  <a:pt x="120268" y="0"/>
                </a:moveTo>
                <a:lnTo>
                  <a:pt x="68929" y="24209"/>
                </a:lnTo>
                <a:lnTo>
                  <a:pt x="31115" y="66039"/>
                </a:lnTo>
                <a:lnTo>
                  <a:pt x="7794" y="122078"/>
                </a:lnTo>
                <a:lnTo>
                  <a:pt x="0" y="188595"/>
                </a:lnTo>
                <a:lnTo>
                  <a:pt x="1948" y="223244"/>
                </a:lnTo>
                <a:lnTo>
                  <a:pt x="17466" y="284446"/>
                </a:lnTo>
                <a:lnTo>
                  <a:pt x="48206" y="334144"/>
                </a:lnTo>
                <a:lnTo>
                  <a:pt x="92835" y="367101"/>
                </a:lnTo>
                <a:lnTo>
                  <a:pt x="120268" y="376936"/>
                </a:lnTo>
                <a:lnTo>
                  <a:pt x="124968" y="361696"/>
                </a:lnTo>
                <a:lnTo>
                  <a:pt x="103489" y="352143"/>
                </a:lnTo>
                <a:lnTo>
                  <a:pt x="84962" y="338899"/>
                </a:lnTo>
                <a:lnTo>
                  <a:pt x="56768" y="301243"/>
                </a:lnTo>
                <a:lnTo>
                  <a:pt x="40020" y="249999"/>
                </a:lnTo>
                <a:lnTo>
                  <a:pt x="34417" y="186562"/>
                </a:lnTo>
                <a:lnTo>
                  <a:pt x="35819" y="154441"/>
                </a:lnTo>
                <a:lnTo>
                  <a:pt x="47007" y="98677"/>
                </a:lnTo>
                <a:lnTo>
                  <a:pt x="69435" y="54675"/>
                </a:lnTo>
                <a:lnTo>
                  <a:pt x="103864" y="24818"/>
                </a:lnTo>
                <a:lnTo>
                  <a:pt x="125603" y="15366"/>
                </a:lnTo>
                <a:lnTo>
                  <a:pt x="12026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9942" y="1816735"/>
            <a:ext cx="1446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650" algn="l"/>
                <a:tab pos="1103630" algn="l"/>
              </a:tabLst>
              <a:defRPr/>
            </a:pPr>
            <a:r>
              <a:rPr kumimoji="1" sz="3200" b="0" i="0" u="none" strike="noStrike" kern="1200" cap="none" spc="-5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𝐺</a:t>
            </a:r>
            <a:r>
              <a:rPr kumimoji="1" sz="3525" b="0" i="0" u="none" strike="noStrike" kern="1200" cap="none" spc="-75" normalizeH="0" baseline="-15366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𝑐	</a:t>
            </a:r>
            <a:r>
              <a:rPr kumimoji="1" sz="32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	=</a:t>
            </a:r>
            <a:endParaRPr kumimoji="1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9751" y="2120773"/>
            <a:ext cx="2908300" cy="0"/>
          </a:xfrm>
          <a:custGeom>
            <a:avLst/>
            <a:gdLst/>
            <a:ahLst/>
            <a:cxnLst/>
            <a:rect l="l" t="t" r="r" b="b"/>
            <a:pathLst>
              <a:path w="2908300">
                <a:moveTo>
                  <a:pt x="0" y="0"/>
                </a:moveTo>
                <a:lnTo>
                  <a:pt x="2907792" y="0"/>
                </a:lnTo>
              </a:path>
            </a:pathLst>
          </a:custGeom>
          <a:ln w="2590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2159" y="1508887"/>
            <a:ext cx="2959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spc="45" dirty="0"/>
              <a:t>𝐾</a:t>
            </a:r>
            <a:r>
              <a:rPr sz="3525" spc="67" baseline="-15366" dirty="0"/>
              <a:t>𝐷</a:t>
            </a:r>
            <a:r>
              <a:rPr sz="3200" spc="45" dirty="0"/>
              <a:t>𝑠</a:t>
            </a:r>
            <a:r>
              <a:rPr sz="3525" spc="67" baseline="28368" dirty="0"/>
              <a:t>2 </a:t>
            </a:r>
            <a:r>
              <a:rPr sz="3200" dirty="0"/>
              <a:t>+ </a:t>
            </a:r>
            <a:r>
              <a:rPr sz="3200" spc="-5" dirty="0"/>
              <a:t>𝐾</a:t>
            </a:r>
            <a:r>
              <a:rPr sz="3525" spc="-7" baseline="-15366" dirty="0"/>
              <a:t>𝑃</a:t>
            </a:r>
            <a:r>
              <a:rPr sz="3200" spc="-5" dirty="0"/>
              <a:t>𝑠 </a:t>
            </a:r>
            <a:r>
              <a:rPr sz="3200" dirty="0"/>
              <a:t>+</a:t>
            </a:r>
            <a:r>
              <a:rPr sz="3200" spc="-300" dirty="0"/>
              <a:t> </a:t>
            </a:r>
            <a:r>
              <a:rPr sz="3200" spc="-120" dirty="0"/>
              <a:t>𝐾</a:t>
            </a:r>
            <a:r>
              <a:rPr sz="3525" spc="-179" baseline="-15366" dirty="0"/>
              <a:t>𝐼</a:t>
            </a:r>
            <a:endParaRPr sz="3525" baseline="-15366"/>
          </a:p>
        </p:txBody>
      </p:sp>
      <p:sp>
        <p:nvSpPr>
          <p:cNvPr id="9" name="object 9"/>
          <p:cNvSpPr txBox="1"/>
          <p:nvPr/>
        </p:nvSpPr>
        <p:spPr>
          <a:xfrm>
            <a:off x="5193919" y="2089531"/>
            <a:ext cx="213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2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𝑠</a:t>
            </a:r>
            <a:endParaRPr kumimoji="1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0404" y="3283584"/>
            <a:ext cx="813435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1102" y="3283584"/>
            <a:ext cx="3100832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0404" y="3675253"/>
            <a:ext cx="7491857" cy="400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0404" y="4041013"/>
            <a:ext cx="969263" cy="400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0404" y="4430852"/>
            <a:ext cx="7149719" cy="4011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0404" y="4797297"/>
            <a:ext cx="4005199" cy="4008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192" y="3257169"/>
            <a:ext cx="144145" cy="2336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13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3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404" y="5188915"/>
            <a:ext cx="7857871" cy="4008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404" y="5554675"/>
            <a:ext cx="1880870" cy="4008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46857" y="5554675"/>
            <a:ext cx="225551" cy="4008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59633" y="5554675"/>
            <a:ext cx="1375409" cy="4008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31914" y="1635632"/>
            <a:ext cx="669925" cy="194310"/>
          </a:xfrm>
          <a:custGeom>
            <a:avLst/>
            <a:gdLst/>
            <a:ahLst/>
            <a:cxnLst/>
            <a:rect l="l" t="t" r="r" b="b"/>
            <a:pathLst>
              <a:path w="669925" h="194310">
                <a:moveTo>
                  <a:pt x="74549" y="109474"/>
                </a:moveTo>
                <a:lnTo>
                  <a:pt x="0" y="171830"/>
                </a:lnTo>
                <a:lnTo>
                  <a:pt x="94487" y="194055"/>
                </a:lnTo>
                <a:lnTo>
                  <a:pt x="88620" y="169163"/>
                </a:lnTo>
                <a:lnTo>
                  <a:pt x="73786" y="169163"/>
                </a:lnTo>
                <a:lnTo>
                  <a:pt x="67055" y="140969"/>
                </a:lnTo>
                <a:lnTo>
                  <a:pt x="81185" y="137627"/>
                </a:lnTo>
                <a:lnTo>
                  <a:pt x="74549" y="109474"/>
                </a:lnTo>
                <a:close/>
              </a:path>
              <a:path w="669925" h="194310">
                <a:moveTo>
                  <a:pt x="81185" y="137627"/>
                </a:moveTo>
                <a:lnTo>
                  <a:pt x="67055" y="140969"/>
                </a:lnTo>
                <a:lnTo>
                  <a:pt x="73786" y="169163"/>
                </a:lnTo>
                <a:lnTo>
                  <a:pt x="87836" y="165840"/>
                </a:lnTo>
                <a:lnTo>
                  <a:pt x="81185" y="137627"/>
                </a:lnTo>
                <a:close/>
              </a:path>
              <a:path w="669925" h="194310">
                <a:moveTo>
                  <a:pt x="87836" y="165840"/>
                </a:moveTo>
                <a:lnTo>
                  <a:pt x="73786" y="169163"/>
                </a:lnTo>
                <a:lnTo>
                  <a:pt x="88620" y="169163"/>
                </a:lnTo>
                <a:lnTo>
                  <a:pt x="87836" y="165840"/>
                </a:lnTo>
                <a:close/>
              </a:path>
              <a:path w="669925" h="194310">
                <a:moveTo>
                  <a:pt x="662939" y="0"/>
                </a:moveTo>
                <a:lnTo>
                  <a:pt x="81185" y="137627"/>
                </a:lnTo>
                <a:lnTo>
                  <a:pt x="87836" y="165840"/>
                </a:lnTo>
                <a:lnTo>
                  <a:pt x="669670" y="28193"/>
                </a:lnTo>
                <a:lnTo>
                  <a:pt x="66293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7850" y="1368374"/>
            <a:ext cx="13290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zeros</a:t>
            </a:r>
            <a:r>
              <a:rPr kumimoji="1" sz="1400" b="0" i="0" u="none" strike="noStrike" kern="1200" cap="none" spc="-9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added</a:t>
            </a:r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9781" y="2921965"/>
            <a:ext cx="12503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pole</a:t>
            </a:r>
            <a:r>
              <a:rPr kumimoji="1" sz="1400" b="0" i="0" u="none" strike="noStrike" kern="1200" cap="none" spc="-114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added</a:t>
            </a:r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59473" y="2581020"/>
            <a:ext cx="805180" cy="321310"/>
          </a:xfrm>
          <a:custGeom>
            <a:avLst/>
            <a:gdLst/>
            <a:ahLst/>
            <a:cxnLst/>
            <a:rect l="l" t="t" r="r" b="b"/>
            <a:pathLst>
              <a:path w="805179" h="321310">
                <a:moveTo>
                  <a:pt x="86420" y="27244"/>
                </a:moveTo>
                <a:lnTo>
                  <a:pt x="76390" y="54299"/>
                </a:lnTo>
                <a:lnTo>
                  <a:pt x="794893" y="321182"/>
                </a:lnTo>
                <a:lnTo>
                  <a:pt x="805052" y="294004"/>
                </a:lnTo>
                <a:lnTo>
                  <a:pt x="86420" y="27244"/>
                </a:lnTo>
                <a:close/>
              </a:path>
              <a:path w="805179" h="321310">
                <a:moveTo>
                  <a:pt x="96520" y="0"/>
                </a:moveTo>
                <a:lnTo>
                  <a:pt x="0" y="10540"/>
                </a:lnTo>
                <a:lnTo>
                  <a:pt x="66294" y="81533"/>
                </a:lnTo>
                <a:lnTo>
                  <a:pt x="76390" y="54299"/>
                </a:lnTo>
                <a:lnTo>
                  <a:pt x="62865" y="49275"/>
                </a:lnTo>
                <a:lnTo>
                  <a:pt x="72898" y="22225"/>
                </a:lnTo>
                <a:lnTo>
                  <a:pt x="88280" y="22225"/>
                </a:lnTo>
                <a:lnTo>
                  <a:pt x="96520" y="0"/>
                </a:lnTo>
                <a:close/>
              </a:path>
              <a:path w="805179" h="321310">
                <a:moveTo>
                  <a:pt x="72898" y="22225"/>
                </a:moveTo>
                <a:lnTo>
                  <a:pt x="62865" y="49275"/>
                </a:lnTo>
                <a:lnTo>
                  <a:pt x="76390" y="54299"/>
                </a:lnTo>
                <a:lnTo>
                  <a:pt x="86420" y="27244"/>
                </a:lnTo>
                <a:lnTo>
                  <a:pt x="72898" y="22225"/>
                </a:lnTo>
                <a:close/>
              </a:path>
              <a:path w="805179" h="321310">
                <a:moveTo>
                  <a:pt x="88280" y="22225"/>
                </a:moveTo>
                <a:lnTo>
                  <a:pt x="72898" y="22225"/>
                </a:lnTo>
                <a:lnTo>
                  <a:pt x="86420" y="27244"/>
                </a:lnTo>
                <a:lnTo>
                  <a:pt x="88280" y="2222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551636" y="40984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複素平面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7700744" y="4475556"/>
            <a:ext cx="4080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QUNRUX+HelveticaNeue"/>
              </a:rPr>
              <a:t>to achieve the desired output or performance based on the model for the plant </a:t>
            </a:r>
            <a:endParaRPr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090746" y="4475556"/>
            <a:ext cx="2083777" cy="32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800404" y="4831968"/>
            <a:ext cx="3868311" cy="356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2790</Words>
  <Application>Microsoft Office PowerPoint</Application>
  <PresentationFormat>ワイド画面</PresentationFormat>
  <Paragraphs>340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33</vt:i4>
      </vt:variant>
    </vt:vector>
  </HeadingPairs>
  <TitlesOfParts>
    <vt:vector size="49" baseType="lpstr">
      <vt:lpstr>LMVLDO+PingFangSC-Regular</vt:lpstr>
      <vt:lpstr>ＭＳ Ｐゴシック</vt:lpstr>
      <vt:lpstr>新細明體</vt:lpstr>
      <vt:lpstr>QUNRUX+HelveticaNeue</vt:lpstr>
      <vt:lpstr>XHKJOV+HelveticaNeue</vt:lpstr>
      <vt:lpstr>游ゴシック</vt:lpstr>
      <vt:lpstr>游ゴシック Light</vt:lpstr>
      <vt:lpstr>Arial</vt:lpstr>
      <vt:lpstr>Calibri</vt:lpstr>
      <vt:lpstr>Cambria Math</vt:lpstr>
      <vt:lpstr>Courier New</vt:lpstr>
      <vt:lpstr>Times New Roman</vt:lpstr>
      <vt:lpstr>Office テーマ</vt:lpstr>
      <vt:lpstr>Office Theme</vt:lpstr>
      <vt:lpstr>1_Office Theme</vt:lpstr>
      <vt:lpstr>2_Office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𝐾𝐷𝑠2 + 𝐾𝑃𝑠 + 𝐾𝐼</vt:lpstr>
      <vt:lpstr>PowerPoint プレゼンテーション</vt:lpstr>
      <vt:lpstr>PowerPoint プレゼンテーション</vt:lpstr>
      <vt:lpstr>PowerPoint プレゼンテーション</vt:lpstr>
      <vt:lpstr>𝐻 𝑠 = 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𝑉𝑟𝑒𝑓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SCSK</dc:creator>
  <cp:lastModifiedBy>SCSK</cp:lastModifiedBy>
  <cp:revision>98</cp:revision>
  <dcterms:created xsi:type="dcterms:W3CDTF">2020-06-12T05:31:08Z</dcterms:created>
  <dcterms:modified xsi:type="dcterms:W3CDTF">2020-07-14T08:02:15Z</dcterms:modified>
</cp:coreProperties>
</file>