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</p:sldIdLst>
  <p:sldSz cx="12192000" cy="6858000"/>
  <p:notesSz cx="12192000" cy="6858000"/>
  <p:embeddedFontLst>
    <p:embeddedFont>
      <p:font typeface="LIJQRE+Cambria Math" panose="020B0600070205080204" charset="0"/>
      <p:regular r:id="rId39"/>
    </p:embeddedFont>
    <p:embeddedFont>
      <p:font typeface="GRNRNV+Cambria Math" panose="020B060007020508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AHTGIO+Cambria Math" panose="020B0600070205080204" charset="0"/>
      <p:regular r:id="rId46"/>
    </p:embeddedFont>
    <p:embeddedFont>
      <p:font typeface="LIJVTW+Cambria Math" panose="020B0600070205080204" charset="0"/>
      <p:regular r:id="rId4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://theory.stanford.edu/~amitp/GameProgramming/ImplementationNote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21250"/>
            <a:ext cx="270954" cy="125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8"/>
              </a:lnSpc>
              <a:spcBef>
                <a:spcPts val="3621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332" y="2806031"/>
            <a:ext cx="315189" cy="34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892" y="3467779"/>
            <a:ext cx="270847" cy="41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正方形/長方形 2"/>
          <p:cNvSpPr/>
          <p:nvPr/>
        </p:nvSpPr>
        <p:spPr>
          <a:xfrm>
            <a:off x="5375920" y="6926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The units of the weights are arbitrary, as long as they are common to all edges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.</a:t>
            </a:r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535" y="1953121"/>
            <a:ext cx="2783593" cy="953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</a:t>
            </a:r>
            <a:r>
              <a:rPr sz="1700" spc="5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MinHeap</a:t>
            </a:r>
            <a:r>
              <a:rPr sz="1700" dirty="0">
                <a:solidFill>
                  <a:srgbClr val="4A8EF2"/>
                </a:solidFill>
                <a:latin typeface="Cambria Math"/>
                <a:cs typeface="Cambria Math"/>
              </a:rPr>
              <a:t>()</a:t>
            </a:r>
          </a:p>
          <a:p>
            <a:pPr marL="0" marR="0">
              <a:lnSpc>
                <a:spcPts val="1705"/>
              </a:lnSpc>
              <a:spcBef>
                <a:spcPts val="13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closed</a:t>
            </a:r>
            <a:r>
              <a:rPr sz="1700" spc="3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Set</a:t>
            </a: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()</a:t>
            </a:r>
          </a:p>
          <a:p>
            <a:pPr marL="0" marR="0">
              <a:lnSpc>
                <a:spcPts val="1708"/>
              </a:lnSpc>
              <a:spcBef>
                <a:spcPts val="166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predecessors</a:t>
            </a:r>
            <a:r>
              <a:rPr sz="1700" spc="3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Dict()</a:t>
            </a:r>
          </a:p>
          <a:p>
            <a:pPr marL="0" marR="0">
              <a:lnSpc>
                <a:spcPts val="1705"/>
              </a:lnSpc>
              <a:spcBef>
                <a:spcPts val="132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open.</a:t>
            </a:r>
            <a:r>
              <a:rPr sz="1700" spc="-1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push</a:t>
            </a:r>
            <a:r>
              <a:rPr sz="1700" spc="274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spc="31" dirty="0">
                <a:solidFill>
                  <a:srgbClr val="4A8EF2"/>
                </a:solidFill>
                <a:latin typeface="LIJVTW+Cambria Math"/>
                <a:cs typeface="LIJVTW+Cambria Math"/>
              </a:rPr>
              <a:t>푠,</a:t>
            </a:r>
            <a:r>
              <a:rPr sz="1700" spc="-16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9964" y="2884666"/>
            <a:ext cx="2989812" cy="71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퐰퐡퐢퐥퐞</a:t>
            </a:r>
            <a:r>
              <a:rPr sz="1700" spc="-5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!</a:t>
            </a:r>
            <a:r>
              <a:rPr sz="1700" spc="-15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open.</a:t>
            </a:r>
            <a:r>
              <a:rPr sz="1700" spc="-1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isEmpty()</a:t>
            </a:r>
            <a:r>
              <a:rPr sz="1700" spc="-6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퐝퐨</a:t>
            </a:r>
          </a:p>
          <a:p>
            <a:pPr marL="199593" marR="0">
              <a:lnSpc>
                <a:spcPts val="1705"/>
              </a:lnSpc>
              <a:spcBef>
                <a:spcPts val="118"/>
              </a:spcBef>
              <a:spcAft>
                <a:spcPts val="0"/>
              </a:spcAft>
            </a:pPr>
            <a:r>
              <a:rPr sz="1700" spc="44" dirty="0">
                <a:solidFill>
                  <a:srgbClr val="4A8EF2"/>
                </a:solidFill>
                <a:latin typeface="LIJVTW+Cambria Math"/>
                <a:cs typeface="LIJVTW+Cambria Math"/>
              </a:rPr>
              <a:t>푢,</a:t>
            </a:r>
            <a:r>
              <a:rPr sz="1700" spc="-18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푢Cost</a:t>
            </a:r>
            <a:r>
              <a:rPr sz="1700" spc="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open.</a:t>
            </a:r>
            <a:r>
              <a:rPr sz="1700" spc="-1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pop()</a:t>
            </a:r>
          </a:p>
          <a:p>
            <a:pPr marL="176784" marR="0">
              <a:lnSpc>
                <a:spcPts val="1705"/>
              </a:lnSpc>
              <a:spcBef>
                <a:spcPts val="18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퐢퐟</a:t>
            </a:r>
            <a:r>
              <a:rPr sz="1700" spc="-5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isGoal</a:t>
            </a:r>
            <a:r>
              <a:rPr sz="1700" spc="2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푢</a:t>
            </a:r>
            <a:r>
              <a:rPr sz="1700" spc="68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퐭퐡퐞퐧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892" y="3349486"/>
            <a:ext cx="317176" cy="25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7.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892" y="3582658"/>
            <a:ext cx="436835" cy="95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8.</a:t>
            </a:r>
          </a:p>
          <a:p>
            <a:pPr marL="0" marR="0">
              <a:lnSpc>
                <a:spcPts val="1705"/>
              </a:lnSpc>
              <a:spcBef>
                <a:spcPts val="118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9.</a:t>
            </a:r>
          </a:p>
          <a:p>
            <a:pPr marL="0" marR="0">
              <a:lnSpc>
                <a:spcPts val="1708"/>
              </a:lnSpc>
              <a:spcBef>
                <a:spcPts val="178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10.</a:t>
            </a:r>
          </a:p>
          <a:p>
            <a:pPr marL="0" marR="0">
              <a:lnSpc>
                <a:spcPts val="1705"/>
              </a:lnSpc>
              <a:spcBef>
                <a:spcPts val="131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11.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6748" y="3582658"/>
            <a:ext cx="3617180" cy="719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693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return</a:t>
            </a:r>
            <a:r>
              <a:rPr sz="1700" spc="-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extractPath</a:t>
            </a:r>
            <a:r>
              <a:rPr sz="1700" spc="28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002060"/>
                </a:solidFill>
                <a:latin typeface="LIJVTW+Cambria Math"/>
                <a:cs typeface="LIJVTW+Cambria Math"/>
              </a:rPr>
              <a:t>푢,</a:t>
            </a:r>
            <a:r>
              <a:rPr sz="1700" spc="-15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predecessors</a:t>
            </a:r>
          </a:p>
          <a:p>
            <a:pPr marL="0" marR="0">
              <a:lnSpc>
                <a:spcPts val="1705"/>
              </a:lnSpc>
              <a:spcBef>
                <a:spcPts val="118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퐟퐨퐫</a:t>
            </a:r>
            <a:r>
              <a:rPr sz="1700" spc="-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퐚퐥퐥</a:t>
            </a:r>
            <a:r>
              <a:rPr sz="1700" spc="-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푣</a:t>
            </a:r>
            <a:r>
              <a:rPr sz="1700" spc="8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∈</a:t>
            </a:r>
            <a:r>
              <a:rPr sz="1700" spc="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spc="44" dirty="0">
                <a:solidFill>
                  <a:srgbClr val="002060"/>
                </a:solidFill>
                <a:latin typeface="LIJVTW+Cambria Math"/>
                <a:cs typeface="LIJVTW+Cambria Math"/>
              </a:rPr>
              <a:t>푢.</a:t>
            </a:r>
            <a:r>
              <a:rPr sz="1700" spc="-18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successors()</a:t>
            </a:r>
          </a:p>
          <a:p>
            <a:pPr marL="237693" marR="0">
              <a:lnSpc>
                <a:spcPts val="1708"/>
              </a:lnSpc>
              <a:spcBef>
                <a:spcPts val="178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퐢퐟</a:t>
            </a:r>
            <a:r>
              <a:rPr sz="1700" spc="-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푣</a:t>
            </a:r>
            <a:r>
              <a:rPr sz="1700" spc="8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∈</a:t>
            </a:r>
            <a:r>
              <a:rPr sz="1700" spc="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closed</a:t>
            </a:r>
            <a:r>
              <a:rPr sz="1700" spc="-6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퐭퐡퐞퐧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90954" y="4280904"/>
            <a:ext cx="962661" cy="25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continue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4630" y="4512552"/>
            <a:ext cx="3644099" cy="141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푢푣Cost</a:t>
            </a:r>
            <a:r>
              <a:rPr sz="1700" spc="5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edgeCost(G,</a:t>
            </a:r>
            <a:r>
              <a:rPr sz="1700" spc="-16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spc="44" dirty="0">
                <a:solidFill>
                  <a:srgbClr val="4A8EF2"/>
                </a:solidFill>
                <a:latin typeface="LIJVTW+Cambria Math"/>
                <a:cs typeface="LIJVTW+Cambria Math"/>
              </a:rPr>
              <a:t>푢,</a:t>
            </a:r>
            <a:r>
              <a:rPr sz="1700" spc="-18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spc="46" dirty="0">
                <a:solidFill>
                  <a:srgbClr val="4A8EF2"/>
                </a:solidFill>
                <a:latin typeface="LIJVTW+Cambria Math"/>
                <a:cs typeface="LIJVTW+Cambria Math"/>
              </a:rPr>
              <a:t>푣)</a:t>
            </a:r>
          </a:p>
          <a:p>
            <a:pPr marL="0" marR="0">
              <a:lnSpc>
                <a:spcPts val="1705"/>
              </a:lnSpc>
              <a:spcBef>
                <a:spcPts val="13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퐢퐟</a:t>
            </a:r>
            <a:r>
              <a:rPr sz="1700" spc="-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푣</a:t>
            </a:r>
            <a:r>
              <a:rPr sz="1700" spc="10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∈</a:t>
            </a:r>
            <a:r>
              <a:rPr sz="1700" spc="4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</a:t>
            </a:r>
            <a:r>
              <a:rPr sz="1700" spc="-4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퐭퐡퐞퐧</a:t>
            </a:r>
          </a:p>
          <a:p>
            <a:pPr marL="324612" marR="0">
              <a:lnSpc>
                <a:spcPts val="1705"/>
              </a:lnSpc>
              <a:spcBef>
                <a:spcPts val="18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퐢퐟</a:t>
            </a:r>
            <a:r>
              <a:rPr sz="1700" spc="-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푢Cost</a:t>
            </a:r>
            <a:r>
              <a:rPr sz="1700" spc="-5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+</a:t>
            </a:r>
            <a:r>
              <a:rPr sz="1700" spc="-3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푢푣Cost</a:t>
            </a:r>
            <a:r>
              <a:rPr sz="1700" spc="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&lt;</a:t>
            </a:r>
            <a:r>
              <a:rPr sz="1700" spc="4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</a:t>
            </a:r>
            <a:r>
              <a:rPr sz="1700" spc="17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푣</a:t>
            </a:r>
            <a:r>
              <a:rPr sz="1700" spc="594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퐭퐡퐞퐧</a:t>
            </a:r>
          </a:p>
          <a:p>
            <a:pPr marL="650747" marR="0">
              <a:lnSpc>
                <a:spcPts val="1705"/>
              </a:lnSpc>
              <a:spcBef>
                <a:spcPts val="118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</a:t>
            </a:r>
            <a:r>
              <a:rPr sz="1700" spc="17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푣</a:t>
            </a:r>
            <a:r>
              <a:rPr sz="1700" spc="68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푢Cost</a:t>
            </a:r>
            <a:r>
              <a:rPr sz="1700" spc="-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+</a:t>
            </a:r>
            <a:r>
              <a:rPr sz="1700" spc="-3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푢푣Cost</a:t>
            </a:r>
          </a:p>
          <a:p>
            <a:pPr marL="650747" marR="0">
              <a:lnSpc>
                <a:spcPts val="1705"/>
              </a:lnSpc>
              <a:spcBef>
                <a:spcPts val="13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predecessors</a:t>
            </a:r>
            <a:r>
              <a:rPr sz="1700" spc="16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푣</a:t>
            </a:r>
            <a:r>
              <a:rPr sz="1700" spc="67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</a:t>
            </a:r>
          </a:p>
          <a:p>
            <a:pPr marL="0" marR="0">
              <a:lnSpc>
                <a:spcPts val="1705"/>
              </a:lnSpc>
              <a:spcBef>
                <a:spcPts val="182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else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6748" y="5908866"/>
            <a:ext cx="3408691" cy="721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493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open.</a:t>
            </a:r>
            <a:r>
              <a:rPr sz="1700" spc="-1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push</a:t>
            </a:r>
            <a:r>
              <a:rPr sz="1700" spc="27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spc="46" dirty="0">
                <a:solidFill>
                  <a:srgbClr val="4A8EF2"/>
                </a:solidFill>
                <a:latin typeface="LIJVTW+Cambria Math"/>
                <a:cs typeface="LIJVTW+Cambria Math"/>
              </a:rPr>
              <a:t>푣,</a:t>
            </a:r>
            <a:r>
              <a:rPr sz="1700" spc="-18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푢Cost</a:t>
            </a:r>
            <a:r>
              <a:rPr sz="1700" spc="-5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+</a:t>
            </a:r>
            <a:r>
              <a:rPr sz="1700" spc="-3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A8EF2"/>
                </a:solidFill>
                <a:latin typeface="LIJVTW+Cambria Math"/>
                <a:cs typeface="LIJVTW+Cambria Math"/>
              </a:rPr>
              <a:t>푢푣Cost</a:t>
            </a:r>
          </a:p>
          <a:p>
            <a:pPr marL="527253" marR="0">
              <a:lnSpc>
                <a:spcPts val="1705"/>
              </a:lnSpc>
              <a:spcBef>
                <a:spcPts val="13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predecessors</a:t>
            </a:r>
            <a:r>
              <a:rPr sz="1700" spc="16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푣</a:t>
            </a:r>
            <a:r>
              <a:rPr sz="1700" spc="67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←</a:t>
            </a:r>
            <a:r>
              <a:rPr sz="17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푢</a:t>
            </a:r>
          </a:p>
          <a:p>
            <a:pPr marL="0" marR="0">
              <a:lnSpc>
                <a:spcPts val="1705"/>
              </a:lnSpc>
              <a:spcBef>
                <a:spcPts val="18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closed.</a:t>
            </a:r>
            <a:r>
              <a:rPr sz="1700" spc="-14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2060"/>
                </a:solidFill>
                <a:latin typeface="LIJVTW+Cambria Math"/>
                <a:cs typeface="LIJVTW+Cambria Math"/>
              </a:rPr>
              <a:t>add(푢)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3892" y="6375210"/>
            <a:ext cx="436435" cy="25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002060"/>
                </a:solidFill>
                <a:latin typeface="Cambria Math"/>
                <a:cs typeface="Cambria Math"/>
              </a:rPr>
              <a:t>20.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193310" y="161854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HJLVJU+PingFangSC-Regular"/>
              </a:rPr>
              <a:t>（⼤事、先⽣の説明が凄い） 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60712" y="277480"/>
            <a:ext cx="71312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The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main di</a:t>
            </a:r>
            <a:r>
              <a:rPr lang="en-US" altLang="ja-JP" sz="1600" dirty="0">
                <a:solidFill>
                  <a:srgbClr val="000000"/>
                </a:solidFill>
                <a:latin typeface="IOIJTO+HelveticaNeue"/>
              </a:rPr>
              <a:t>ff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erence is in the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order we process the vertices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A </a:t>
            </a:r>
            <a:r>
              <a:rPr lang="en-US" altLang="ja-JP" sz="1600" dirty="0" err="1">
                <a:solidFill>
                  <a:srgbClr val="FF0000"/>
                </a:solidFill>
                <a:latin typeface="ICBTRQ+HelveticaNeue"/>
              </a:rPr>
              <a:t>MinHeap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is a data structure that stores keys and values, and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sort the keys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in terms of their associated values from smallest to largest.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In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our case,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the values of each key vertex in the graph will correspond to the distance it takes to reach that vertex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, along the shortest path to that vertex we’ve found so far.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In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this sense, </a:t>
            </a:r>
            <a:r>
              <a:rPr lang="en-US" altLang="ja-JP" sz="1600" dirty="0" err="1">
                <a:solidFill>
                  <a:srgbClr val="000000"/>
                </a:solidFill>
                <a:latin typeface="ICBTRQ+HelveticaNeue"/>
              </a:rPr>
              <a:t>Dijkstra’s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 algorithm processes vertices with a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lower accumulated cost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 before other ones.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Thus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unlike BFS, a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vertex that was added later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in the search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can be processed before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when that was added earlier, so long as its accumulated cost is lower.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742950" lvl="1" indent="-285750">
              <a:buFontTx/>
              <a:buChar char="-"/>
            </a:pPr>
            <a:r>
              <a:rPr lang="ja-JP" altLang="en-US" sz="1600" dirty="0" smtClean="0">
                <a:solidFill>
                  <a:srgbClr val="000000"/>
                </a:solidFill>
                <a:latin typeface="ICBTRQ+HelveticaNeue"/>
              </a:rPr>
              <a:t>処理</a:t>
            </a:r>
            <a:r>
              <a:rPr lang="ja-JP" altLang="en-US" sz="1600" dirty="0">
                <a:solidFill>
                  <a:srgbClr val="000000"/>
                </a:solidFill>
                <a:latin typeface="ICBTRQ+HelveticaNeue"/>
              </a:rPr>
              <a:t>順番は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accumulated cost</a:t>
            </a:r>
            <a:r>
              <a:rPr lang="ja-JP" altLang="en-US" sz="1600" dirty="0">
                <a:solidFill>
                  <a:srgbClr val="000000"/>
                </a:solidFill>
                <a:latin typeface="ICBTRQ+HelveticaNeue"/>
              </a:rPr>
              <a:t>です。挿⼊順番じゃない。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One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interesting case however, is if we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find a new path to a vertex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that is </a:t>
            </a:r>
            <a:r>
              <a:rPr lang="en-US" altLang="ja-JP" sz="1600" dirty="0">
                <a:solidFill>
                  <a:srgbClr val="FFC000"/>
                </a:solidFill>
                <a:latin typeface="ICBTRQ+HelveticaNeue"/>
              </a:rPr>
              <a:t>already in the open heap but has not been processed yet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In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this case, we have to check if the newly found path to this vertex is cheaper than the older path. </a:t>
            </a:r>
            <a:endParaRPr lang="en-US" altLang="ja-JP" sz="20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Once 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we process the goal vertex, we must have necessarily processed all </a:t>
            </a:r>
            <a:r>
              <a:rPr lang="en-US" altLang="ja-JP" sz="1600" dirty="0">
                <a:solidFill>
                  <a:srgbClr val="FF0000"/>
                </a:solidFill>
                <a:latin typeface="ICBTRQ+HelveticaNeue"/>
              </a:rPr>
              <a:t>possible</a:t>
            </a:r>
            <a:r>
              <a:rPr lang="en-US" altLang="ja-JP" sz="1600" dirty="0">
                <a:solidFill>
                  <a:srgbClr val="000000"/>
                </a:solidFill>
                <a:latin typeface="ICBTRQ+HelveticaNeue"/>
              </a:rPr>
              <a:t> predecessor vertices of the goal node</a:t>
            </a:r>
            <a:r>
              <a:rPr lang="en-US" altLang="ja-JP" sz="1600" dirty="0" smtClean="0">
                <a:solidFill>
                  <a:srgbClr val="000000"/>
                </a:solidFill>
                <a:latin typeface="ICBTRQ+HelveticaNeue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ja-JP" sz="1600" dirty="0"/>
              <a:t>Since a predecessor must have accumulated distance less than or equal to the goal vertex. </a:t>
            </a:r>
          </a:p>
          <a:p>
            <a:pPr marL="742950" lvl="1" indent="-285750">
              <a:buFontTx/>
              <a:buChar char="-"/>
            </a:pPr>
            <a:r>
              <a:rPr lang="ja-JP" altLang="en-US" sz="1600" dirty="0" smtClean="0"/>
              <a:t>この</a:t>
            </a:r>
            <a:r>
              <a:rPr lang="ja-JP" altLang="en-US" sz="1600" dirty="0"/>
              <a:t>保証は処理順番によるんだ。つまりもしある</a:t>
            </a:r>
            <a:r>
              <a:rPr lang="en-US" altLang="ja-JP" sz="1600" dirty="0"/>
              <a:t>node</a:t>
            </a:r>
            <a:r>
              <a:rPr lang="ja-JP" altLang="en-US" sz="1600" dirty="0"/>
              <a:t>が本当に最短パスに位置したら、この </a:t>
            </a:r>
            <a:r>
              <a:rPr lang="en-US" altLang="ja-JP" sz="1600" dirty="0"/>
              <a:t>node</a:t>
            </a:r>
            <a:r>
              <a:rPr lang="ja-JP" altLang="en-US" sz="1600" dirty="0"/>
              <a:t>は</a:t>
            </a:r>
            <a:r>
              <a:rPr lang="en-US" altLang="ja-JP" sz="1600" dirty="0"/>
              <a:t>goal node</a:t>
            </a:r>
            <a:r>
              <a:rPr lang="ja-JP" altLang="en-US" sz="1600" dirty="0"/>
              <a:t>の処理前必ず既に処理された。この</a:t>
            </a:r>
            <a:r>
              <a:rPr lang="en-US" altLang="ja-JP" sz="1600" dirty="0"/>
              <a:t>node</a:t>
            </a:r>
            <a:r>
              <a:rPr lang="ja-JP" altLang="en-US" sz="1600" dirty="0" err="1"/>
              <a:t>までの</a:t>
            </a:r>
            <a:r>
              <a:rPr lang="en-US" altLang="ja-JP" sz="1600" dirty="0"/>
              <a:t>cost</a:t>
            </a:r>
            <a:r>
              <a:rPr lang="ja-JP" altLang="en-US" sz="1600" dirty="0"/>
              <a:t>が</a:t>
            </a:r>
            <a:r>
              <a:rPr lang="en-US" altLang="ja-JP" sz="1600" dirty="0"/>
              <a:t>goal node</a:t>
            </a:r>
            <a:r>
              <a:rPr lang="ja-JP" altLang="en-US" sz="1600" dirty="0" err="1"/>
              <a:t>までの</a:t>
            </a:r>
            <a:r>
              <a:rPr lang="en-US" altLang="ja-JP" sz="1600" dirty="0"/>
              <a:t>cost </a:t>
            </a:r>
            <a:r>
              <a:rPr lang="ja-JP" altLang="en-US" sz="1600" dirty="0"/>
              <a:t>より絶対低いから。つまり先に処理される。 </a:t>
            </a:r>
            <a:endParaRPr lang="en-US" altLang="ja-JP" sz="1600" dirty="0"/>
          </a:p>
          <a:p>
            <a:pPr marL="742950" lvl="1" indent="-285750">
              <a:buFontTx/>
              <a:buChar char="-"/>
            </a:pPr>
            <a:r>
              <a:rPr lang="en-US" altLang="ja-JP" sz="1600" dirty="0" smtClean="0"/>
              <a:t>Since </a:t>
            </a:r>
            <a:r>
              <a:rPr lang="en-US" altLang="ja-JP" sz="1600" dirty="0"/>
              <a:t>all predecessor vertices have been processed, we will have found the shortest path to the goal vertex.</a:t>
            </a:r>
            <a:endParaRPr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193310" y="1844824"/>
            <a:ext cx="109437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正方形/長方形 2"/>
          <p:cNvSpPr/>
          <p:nvPr/>
        </p:nvSpPr>
        <p:spPr>
          <a:xfrm>
            <a:off x="8400256" y="2537748"/>
            <a:ext cx="3503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The mission planner will focus on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aspects of the road network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when planning, such as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speed limits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and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road lengths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tra</a:t>
            </a:r>
            <a:r>
              <a:rPr lang="en-US" altLang="ja-JP" dirty="0">
                <a:solidFill>
                  <a:srgbClr val="FF0000"/>
                </a:solidFill>
                <a:latin typeface="IOIJTO+HelveticaNeue"/>
              </a:rPr>
              <a:t>ffi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c flow rates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and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road closures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. 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184231" y="4725144"/>
            <a:ext cx="3702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HJLVJU+PingFangSC-Regular"/>
              </a:rPr>
              <a:t>単語 </a:t>
            </a:r>
            <a:endParaRPr lang="en-US" altLang="ja-JP" dirty="0" smtClean="0">
              <a:solidFill>
                <a:srgbClr val="000000"/>
              </a:solidFill>
              <a:latin typeface="HJLVJU+PingFangSC-Regular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Closure</a:t>
            </a:r>
            <a:r>
              <a:rPr lang="ja-JP" altLang="en-US" dirty="0" smtClean="0">
                <a:solidFill>
                  <a:srgbClr val="000000"/>
                </a:solidFill>
                <a:latin typeface="ICBTRQ+HelveticaNeue"/>
              </a:rPr>
              <a:t>（通行止め「どめ」）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: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The closure of a road or border is the blocking of it in order to prevent people from using it. </a:t>
            </a:r>
            <a:endParaRPr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55159"/>
            <a:ext cx="270847" cy="1981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6"/>
              </a:lnSpc>
              <a:spcBef>
                <a:spcPts val="9349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332" y="2001359"/>
            <a:ext cx="315189" cy="6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</a:p>
          <a:p>
            <a:pPr marL="0" marR="0">
              <a:lnSpc>
                <a:spcPts val="2419"/>
              </a:lnSpc>
              <a:spcBef>
                <a:spcPts val="390"/>
              </a:spcBef>
              <a:spcAft>
                <a:spcPts val="0"/>
              </a:spcAft>
            </a:pPr>
            <a:r>
              <a:rPr sz="2150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6332" y="3566761"/>
            <a:ext cx="315189" cy="695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9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</a:p>
          <a:p>
            <a:pPr marL="0" marR="0">
              <a:lnSpc>
                <a:spcPts val="2419"/>
              </a:lnSpc>
              <a:spcBef>
                <a:spcPts val="390"/>
              </a:spcBef>
              <a:spcAft>
                <a:spcPts val="0"/>
              </a:spcAft>
            </a:pPr>
            <a:r>
              <a:rPr sz="2150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23392" y="4564095"/>
            <a:ext cx="6384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Vertices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of the graph correspond to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intersections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and the edges correspond to road segments. </a:t>
            </a:r>
            <a:endParaRPr lang="en-US" altLang="ja-JP" sz="24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 smtClean="0">
                <a:solidFill>
                  <a:srgbClr val="000000"/>
                </a:solidFill>
                <a:latin typeface="ICBTRQ+HelveticaNeue"/>
              </a:rPr>
              <a:t>Dijkstra’s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algorithm is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quite e</a:t>
            </a:r>
            <a:r>
              <a:rPr lang="en-US" altLang="ja-JP" dirty="0">
                <a:solidFill>
                  <a:srgbClr val="FF0000"/>
                </a:solidFill>
                <a:latin typeface="IOIJTO+HelveticaNeue"/>
              </a:rPr>
              <a:t>ffi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cient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which allows it to scale really well to real-world problems such as these two maps. </a:t>
            </a:r>
            <a:endParaRPr lang="en-US" altLang="ja-JP" sz="24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While </a:t>
            </a:r>
            <a:r>
              <a:rPr lang="en-US" altLang="ja-JP" dirty="0" err="1">
                <a:solidFill>
                  <a:srgbClr val="000000"/>
                </a:solidFill>
                <a:latin typeface="ICBTRQ+HelveticaNeue"/>
              </a:rPr>
              <a:t>Dijkstra’s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is an e</a:t>
            </a:r>
            <a:r>
              <a:rPr lang="en-US" altLang="ja-JP" dirty="0">
                <a:solidFill>
                  <a:srgbClr val="000000"/>
                </a:solidFill>
                <a:latin typeface="IOIJTO+HelveticaNeue"/>
              </a:rPr>
              <a:t>ffi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cient algorithm, we can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leverage certain heuristics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to make it even faster in practice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. </a:t>
            </a:r>
            <a:endParaRPr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55159"/>
            <a:ext cx="270847" cy="848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6"/>
              </a:lnSpc>
              <a:spcBef>
                <a:spcPts val="431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892" y="2825899"/>
            <a:ext cx="270954" cy="41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8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正方形/長方形 2"/>
          <p:cNvSpPr/>
          <p:nvPr/>
        </p:nvSpPr>
        <p:spPr>
          <a:xfrm>
            <a:off x="2639616" y="53012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ICBTRQ+HelveticaNeue"/>
              </a:rPr>
              <a:t>Dijkstra’s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algorithm required us to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search almost all of the edges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present in the graph, even though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only a few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of them were actually useful for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constructing the optimal path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. </a:t>
            </a:r>
            <a:endParaRPr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21250"/>
            <a:ext cx="270954" cy="128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6"/>
              </a:lnSpc>
              <a:spcBef>
                <a:spcPts val="431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8"/>
              </a:lnSpc>
              <a:spcBef>
                <a:spcPts val="417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284984"/>
            <a:ext cx="3800475" cy="70485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303912" y="4766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Search Heuristic</a:t>
            </a:r>
            <a:r>
              <a:rPr lang="ja-JP" altLang="en-US" dirty="0">
                <a:solidFill>
                  <a:srgbClr val="000000"/>
                </a:solidFill>
                <a:latin typeface="ICBTRQ+HelveticaNeue"/>
              </a:rPr>
              <a:t>の意味：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In this context, a search heuristic is an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estimate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of the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remaining cost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to reach the destination vertex from any given vertex in the graph. 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184232" y="2420888"/>
            <a:ext cx="3587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HJLVJU+PingFangSC-Regular"/>
              </a:rPr>
              <a:t>この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estimate</a:t>
            </a:r>
            <a:r>
              <a:rPr lang="ja-JP" altLang="en-US" dirty="0">
                <a:solidFill>
                  <a:srgbClr val="000000"/>
                </a:solidFill>
                <a:latin typeface="ICBTRQ+HelveticaNeue"/>
              </a:rPr>
              <a:t>が可能な理由は、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graph</a:t>
            </a:r>
            <a:r>
              <a:rPr lang="ja-JP" altLang="en-US" dirty="0">
                <a:solidFill>
                  <a:srgbClr val="000000"/>
                </a:solidFill>
                <a:latin typeface="ICBTRQ+HelveticaNeue"/>
              </a:rPr>
              <a:t>は地図だから。 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43672" y="46581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This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estimate is always an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underestimate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of the true distance to reach the goal.</a:t>
            </a:r>
            <a:r>
              <a:rPr lang="ja-JP" altLang="en-US" dirty="0">
                <a:solidFill>
                  <a:srgbClr val="000000"/>
                </a:solidFill>
                <a:latin typeface="ICBTRQ+HelveticaNeue"/>
              </a:rPr>
              <a:t>（⼤事） </a:t>
            </a:r>
            <a:endParaRPr lang="en-US" altLang="ja-JP" sz="2400" dirty="0">
              <a:solidFill>
                <a:srgbClr val="000000"/>
              </a:solidFill>
              <a:latin typeface="ICBTRQ+HelveticaNeue"/>
            </a:endParaRPr>
          </a:p>
          <a:p>
            <a:pPr marL="742950" lvl="1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This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is an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important requirement for A* search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and heuristics that satisfy this requirement are called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admissible </a:t>
            </a:r>
            <a:r>
              <a:rPr lang="en-US" altLang="ja-JP" dirty="0" smtClean="0">
                <a:solidFill>
                  <a:srgbClr val="FF0000"/>
                </a:solidFill>
                <a:latin typeface="ICBTRQ+HelveticaNeue"/>
              </a:rPr>
              <a:t>heuristics</a:t>
            </a:r>
            <a:r>
              <a:rPr lang="ja-JP" altLang="en-US" dirty="0" smtClean="0">
                <a:solidFill>
                  <a:srgbClr val="000000"/>
                </a:solidFill>
                <a:latin typeface="ICBTRQ+HelveticaNeue"/>
              </a:rPr>
              <a:t>（認めて許されるヒューリスティック、容認されるヒューリスティック）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.</a:t>
            </a:r>
            <a:endParaRPr lang="ja-JP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96620" y="3059785"/>
            <a:ext cx="802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ℎ</a:t>
            </a:r>
            <a:r>
              <a:rPr sz="2400" spc="444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9663" y="3213674"/>
            <a:ext cx="281143" cy="26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3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242852"/>
                </a:solidFill>
                <a:latin typeface="GRNRNV+Cambria Math"/>
                <a:cs typeface="GRNRNV+Cambria Math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1747" y="3213674"/>
            <a:ext cx="281143" cy="26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3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242852"/>
                </a:solidFill>
                <a:latin typeface="GRNRNV+Cambria Math"/>
                <a:cs typeface="GRNRNV+Cambria Math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6790" y="3275110"/>
            <a:ext cx="4068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ℎ</a:t>
            </a:r>
            <a:r>
              <a:rPr sz="2400" spc="444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푎</a:t>
            </a:r>
            <a:r>
              <a:rPr sz="2400" spc="1125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  <a:r>
              <a:rPr sz="2400" spc="1843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2</a:t>
            </a:r>
            <a:r>
              <a:rPr sz="2400" spc="1035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+</a:t>
            </a:r>
            <a:r>
              <a:rPr sz="2400" spc="-64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2</a:t>
            </a:r>
            <a:r>
              <a:rPr sz="2400" spc="1167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  <a:r>
              <a:rPr sz="2400" spc="67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42852"/>
                </a:solidFill>
                <a:latin typeface="AHTGIO+Cambria Math"/>
                <a:cs typeface="AHTGIO+Cambria Math"/>
              </a:rPr>
              <a:t>2.828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8440" y="1906242"/>
            <a:ext cx="2199248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open</a:t>
            </a:r>
            <a:r>
              <a:rPr sz="1500" spc="4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MinHeap</a:t>
            </a:r>
            <a:r>
              <a:rPr sz="1500" dirty="0">
                <a:solidFill>
                  <a:srgbClr val="002060"/>
                </a:solidFill>
                <a:latin typeface="Cambria Math"/>
                <a:cs typeface="Cambria Math"/>
              </a:rPr>
              <a:t>()</a:t>
            </a:r>
          </a:p>
          <a:p>
            <a:pPr marL="0" marR="0">
              <a:lnSpc>
                <a:spcPts val="1501"/>
              </a:lnSpc>
              <a:spcBef>
                <a:spcPts val="14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closed</a:t>
            </a:r>
            <a:r>
              <a:rPr sz="1500" spc="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Set</a:t>
            </a:r>
            <a:r>
              <a:rPr sz="1500" dirty="0">
                <a:solidFill>
                  <a:srgbClr val="002060"/>
                </a:solidFill>
                <a:latin typeface="Cambria Math"/>
                <a:cs typeface="Cambria Math"/>
              </a:rPr>
              <a:t>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820" y="2322295"/>
            <a:ext cx="3070964" cy="1062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predecessors</a:t>
            </a:r>
            <a:r>
              <a:rPr sz="1500" spc="6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Dict()</a:t>
            </a:r>
          </a:p>
          <a:p>
            <a:pPr marL="7620" marR="0">
              <a:lnSpc>
                <a:spcPts val="1503"/>
              </a:lnSpc>
              <a:spcBef>
                <a:spcPts val="14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open.</a:t>
            </a:r>
            <a:r>
              <a:rPr sz="1500" spc="-1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push</a:t>
            </a:r>
            <a:r>
              <a:rPr sz="1500" spc="24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002060"/>
                </a:solidFill>
                <a:latin typeface="AHTGIO+Cambria Math"/>
                <a:cs typeface="AHTGIO+Cambria Math"/>
              </a:rPr>
              <a:t>푠,</a:t>
            </a:r>
            <a:r>
              <a:rPr sz="1500" spc="-13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0</a:t>
            </a:r>
          </a:p>
          <a:p>
            <a:pPr marL="0" marR="0">
              <a:lnSpc>
                <a:spcPts val="1501"/>
              </a:lnSpc>
              <a:spcBef>
                <a:spcPts val="195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퐰퐡퐢퐥퐞</a:t>
            </a:r>
            <a:r>
              <a:rPr sz="1500" spc="-3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!</a:t>
            </a:r>
            <a:r>
              <a:rPr sz="1500" spc="-14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open.</a:t>
            </a:r>
            <a:r>
              <a:rPr sz="1500" spc="-1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isEmpty()</a:t>
            </a:r>
            <a:r>
              <a:rPr sz="1500" spc="-3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퐝퐨</a:t>
            </a:r>
          </a:p>
          <a:p>
            <a:pPr marL="182880" marR="0">
              <a:lnSpc>
                <a:spcPts val="1501"/>
              </a:lnSpc>
              <a:spcBef>
                <a:spcPts val="130"/>
              </a:spcBef>
              <a:spcAft>
                <a:spcPts val="0"/>
              </a:spcAft>
            </a:pPr>
            <a:r>
              <a:rPr sz="1500" spc="38" dirty="0">
                <a:solidFill>
                  <a:srgbClr val="002060"/>
                </a:solidFill>
                <a:latin typeface="AHTGIO+Cambria Math"/>
                <a:cs typeface="AHTGIO+Cambria Math"/>
              </a:rPr>
              <a:t>푢,</a:t>
            </a:r>
            <a:r>
              <a:rPr sz="1500" spc="-15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푢Cost</a:t>
            </a:r>
            <a:r>
              <a:rPr sz="15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3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open.</a:t>
            </a:r>
            <a:r>
              <a:rPr sz="1500" spc="-1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pop()</a:t>
            </a:r>
          </a:p>
          <a:p>
            <a:pPr marL="173736" marR="0">
              <a:lnSpc>
                <a:spcPts val="1501"/>
              </a:lnSpc>
              <a:spcBef>
                <a:spcPts val="19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퐢퐟</a:t>
            </a:r>
            <a:r>
              <a:rPr sz="1500" spc="-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isGoal</a:t>
            </a:r>
            <a:r>
              <a:rPr sz="1500" spc="25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푢</a:t>
            </a:r>
            <a:r>
              <a:rPr sz="1500" spc="6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퐭퐡퐞퐧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4556" y="3365091"/>
            <a:ext cx="3220292" cy="644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213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return</a:t>
            </a:r>
            <a:r>
              <a:rPr sz="1500" spc="-3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extractPath</a:t>
            </a:r>
            <a:r>
              <a:rPr sz="1500" spc="26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27" dirty="0">
                <a:solidFill>
                  <a:srgbClr val="002060"/>
                </a:solidFill>
                <a:latin typeface="AHTGIO+Cambria Math"/>
                <a:cs typeface="AHTGIO+Cambria Math"/>
              </a:rPr>
              <a:t>푢,</a:t>
            </a:r>
            <a:r>
              <a:rPr sz="1500" spc="-1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predecessors</a:t>
            </a:r>
          </a:p>
          <a:p>
            <a:pPr marL="0" marR="0">
              <a:lnSpc>
                <a:spcPts val="1501"/>
              </a:lnSpc>
              <a:spcBef>
                <a:spcPts val="13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퐟퐨퐫</a:t>
            </a:r>
            <a:r>
              <a:rPr sz="1500" spc="-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퐚퐥퐥</a:t>
            </a:r>
            <a:r>
              <a:rPr sz="1500" spc="-4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15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∈</a:t>
            </a:r>
            <a:r>
              <a:rPr sz="15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38" dirty="0">
                <a:solidFill>
                  <a:srgbClr val="002060"/>
                </a:solidFill>
                <a:latin typeface="AHTGIO+Cambria Math"/>
                <a:cs typeface="AHTGIO+Cambria Math"/>
              </a:rPr>
              <a:t>푢.</a:t>
            </a:r>
            <a:r>
              <a:rPr sz="1500" spc="-15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successors()</a:t>
            </a:r>
          </a:p>
          <a:p>
            <a:pPr marL="248361" marR="0">
              <a:lnSpc>
                <a:spcPts val="1501"/>
              </a:lnSpc>
              <a:spcBef>
                <a:spcPts val="19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퐢퐟</a:t>
            </a:r>
            <a:r>
              <a:rPr sz="1500" spc="-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15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∈</a:t>
            </a:r>
            <a:r>
              <a:rPr sz="15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closed</a:t>
            </a:r>
            <a:r>
              <a:rPr sz="1500" spc="-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퐭퐡퐞퐧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556" y="5655705"/>
            <a:ext cx="3030298" cy="854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8485" marR="0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open.</a:t>
            </a:r>
            <a:r>
              <a:rPr sz="1500" spc="-123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push</a:t>
            </a:r>
            <a:r>
              <a:rPr sz="1500" spc="24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spc="23" dirty="0">
                <a:solidFill>
                  <a:srgbClr val="4A8EF2"/>
                </a:solidFill>
                <a:latin typeface="AHTGIO+Cambria Math"/>
                <a:cs typeface="AHTGIO+Cambria Math"/>
              </a:rPr>
              <a:t>푣,</a:t>
            </a:r>
            <a:r>
              <a:rPr sz="1500" spc="-14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1500" spc="-2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3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</a:p>
          <a:p>
            <a:pPr marL="478485" marR="0">
              <a:lnSpc>
                <a:spcPts val="1501"/>
              </a:lnSpc>
              <a:spcBef>
                <a:spcPts val="144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costs</a:t>
            </a:r>
            <a:r>
              <a:rPr sz="1500" spc="16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v</a:t>
            </a:r>
            <a:r>
              <a:rPr sz="1500" spc="56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1500" spc="-23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43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</a:p>
          <a:p>
            <a:pPr marL="463245" marR="0">
              <a:lnSpc>
                <a:spcPts val="1501"/>
              </a:lnSpc>
              <a:spcBef>
                <a:spcPts val="18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predecessors</a:t>
            </a:r>
            <a:r>
              <a:rPr sz="1500" spc="17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1500" spc="61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푢</a:t>
            </a:r>
          </a:p>
          <a:p>
            <a:pPr marL="0" marR="0">
              <a:lnSpc>
                <a:spcPts val="1501"/>
              </a:lnSpc>
              <a:spcBef>
                <a:spcPts val="14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closed.</a:t>
            </a:r>
            <a:r>
              <a:rPr sz="1500" spc="-12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002060"/>
                </a:solidFill>
                <a:latin typeface="AHTGIO+Cambria Math"/>
                <a:cs typeface="AHTGIO+Cambria Math"/>
              </a:rPr>
              <a:t>add(푢)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474848" y="4797152"/>
            <a:ext cx="3970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bject 6"/>
          <p:cNvSpPr txBox="1"/>
          <p:nvPr/>
        </p:nvSpPr>
        <p:spPr>
          <a:xfrm>
            <a:off x="1460925" y="4003770"/>
            <a:ext cx="3842987" cy="1686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223" marR="0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 smtClean="0">
                <a:solidFill>
                  <a:srgbClr val="002060"/>
                </a:solidFill>
                <a:latin typeface="AHTGIO+Cambria Math"/>
                <a:cs typeface="AHTGIO+Cambria Math"/>
              </a:rPr>
              <a:t>continue</a:t>
            </a:r>
          </a:p>
          <a:p>
            <a:pPr marL="0" marR="0">
              <a:lnSpc>
                <a:spcPts val="1501"/>
              </a:lnSpc>
              <a:spcBef>
                <a:spcPts val="13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푢푣Cost</a:t>
            </a:r>
            <a:r>
              <a:rPr sz="1500" spc="5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edgeCost(G,</a:t>
            </a:r>
            <a:r>
              <a:rPr sz="1500" spc="-1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38" dirty="0">
                <a:solidFill>
                  <a:srgbClr val="002060"/>
                </a:solidFill>
                <a:latin typeface="AHTGIO+Cambria Math"/>
                <a:cs typeface="AHTGIO+Cambria Math"/>
              </a:rPr>
              <a:t>푢,</a:t>
            </a:r>
            <a:r>
              <a:rPr sz="1500" spc="-15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spc="47" dirty="0">
                <a:solidFill>
                  <a:srgbClr val="002060"/>
                </a:solidFill>
                <a:latin typeface="AHTGIO+Cambria Math"/>
                <a:cs typeface="AHTGIO+Cambria Math"/>
              </a:rPr>
              <a:t>푣)</a:t>
            </a:r>
          </a:p>
          <a:p>
            <a:pPr marL="0" marR="0">
              <a:lnSpc>
                <a:spcPts val="1501"/>
              </a:lnSpc>
              <a:spcBef>
                <a:spcPts val="192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퐢퐟</a:t>
            </a:r>
            <a:r>
              <a:rPr sz="1500" spc="-3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15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∈</a:t>
            </a:r>
            <a:r>
              <a:rPr sz="1500" spc="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open</a:t>
            </a:r>
            <a:r>
              <a:rPr sz="1500" spc="-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퐭퐡퐞퐧</a:t>
            </a:r>
          </a:p>
          <a:p>
            <a:pPr marL="292608" marR="0">
              <a:lnSpc>
                <a:spcPts val="1501"/>
              </a:lnSpc>
              <a:spcBef>
                <a:spcPts val="142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퐢퐟</a:t>
            </a:r>
            <a:r>
              <a:rPr sz="1500" spc="-3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1500" spc="-2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43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  <a:r>
              <a:rPr sz="1500" spc="-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3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spc="12" dirty="0">
                <a:solidFill>
                  <a:srgbClr val="4A8EF2"/>
                </a:solidFill>
                <a:latin typeface="AHTGIO+Cambria Math"/>
                <a:cs typeface="AHTGIO+Cambria Math"/>
              </a:rPr>
              <a:t>h(푣)</a:t>
            </a:r>
            <a:r>
              <a:rPr sz="1500" spc="34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&lt;</a:t>
            </a:r>
            <a:r>
              <a:rPr sz="1500" spc="3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open</a:t>
            </a:r>
            <a:r>
              <a:rPr sz="1500" spc="16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푣</a:t>
            </a:r>
            <a:r>
              <a:rPr sz="1500" spc="52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퐭퐡퐞퐧</a:t>
            </a:r>
          </a:p>
          <a:p>
            <a:pPr marL="586739" marR="0">
              <a:lnSpc>
                <a:spcPts val="1501"/>
              </a:lnSpc>
              <a:spcBef>
                <a:spcPts val="180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open</a:t>
            </a:r>
            <a:r>
              <a:rPr sz="1500" spc="15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푣</a:t>
            </a:r>
            <a:r>
              <a:rPr sz="1500" spc="60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←</a:t>
            </a:r>
            <a:r>
              <a:rPr sz="1500" spc="5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1500" spc="-1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3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  <a:r>
              <a:rPr sz="1500" spc="-2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3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 smtClean="0">
                <a:solidFill>
                  <a:srgbClr val="4A8EF2"/>
                </a:solidFill>
                <a:latin typeface="AHTGIO+Cambria Math"/>
                <a:cs typeface="AHTGIO+Cambria Math"/>
              </a:rPr>
              <a:t>h</a:t>
            </a:r>
            <a:r>
              <a:rPr lang="en-US" sz="1500" spc="249" dirty="0" smtClean="0">
                <a:solidFill>
                  <a:srgbClr val="4A8EF2"/>
                </a:solidFill>
                <a:latin typeface="Times New Roman"/>
                <a:cs typeface="Times New Roman"/>
              </a:rPr>
              <a:t>(v)</a:t>
            </a:r>
            <a:endParaRPr sz="1500" dirty="0">
              <a:solidFill>
                <a:srgbClr val="4A8EF2"/>
              </a:solidFill>
              <a:latin typeface="AHTGIO+Cambria Math"/>
              <a:cs typeface="AHTGIO+Cambria Math"/>
            </a:endParaRPr>
          </a:p>
          <a:p>
            <a:pPr marL="586739" marR="0">
              <a:lnSpc>
                <a:spcPts val="1501"/>
              </a:lnSpc>
              <a:spcBef>
                <a:spcPts val="142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costs</a:t>
            </a:r>
            <a:r>
              <a:rPr sz="1500" spc="18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v</a:t>
            </a:r>
            <a:r>
              <a:rPr sz="1500" spc="54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←</a:t>
            </a:r>
            <a:r>
              <a:rPr sz="1500" spc="5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1500" spc="-2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1500" spc="-31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</a:p>
          <a:p>
            <a:pPr marL="586739" marR="0">
              <a:lnSpc>
                <a:spcPts val="1501"/>
              </a:lnSpc>
              <a:spcBef>
                <a:spcPts val="142"/>
              </a:spcBef>
              <a:spcAft>
                <a:spcPts val="0"/>
              </a:spcAft>
            </a:pP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predecessors</a:t>
            </a:r>
            <a:r>
              <a:rPr sz="1500" spc="17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푣</a:t>
            </a:r>
            <a:r>
              <a:rPr sz="1500" spc="60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←</a:t>
            </a:r>
            <a:r>
              <a:rPr sz="1500" spc="4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A8EF2"/>
                </a:solidFill>
                <a:latin typeface="AHTGIO+Cambria Math"/>
                <a:cs typeface="AHTGIO+Cambria Math"/>
              </a:rPr>
              <a:t>푢</a:t>
            </a:r>
          </a:p>
          <a:p>
            <a:pPr marL="0" marR="0">
              <a:lnSpc>
                <a:spcPts val="1501"/>
              </a:lnSpc>
              <a:spcBef>
                <a:spcPts val="18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AHTGIO+Cambria Math"/>
                <a:cs typeface="AHTGIO+Cambria Math"/>
              </a:rPr>
              <a:t>else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4748613" y="1061"/>
                <a:ext cx="7443387" cy="674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The 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main di</a:t>
                </a:r>
                <a:r>
                  <a:rPr lang="en-US" altLang="ja-JP" dirty="0">
                    <a:solidFill>
                      <a:srgbClr val="000000"/>
                    </a:solidFill>
                    <a:latin typeface="IOIJTO+HelveticaNeue"/>
                  </a:rPr>
                  <a:t>ff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erence between </a:t>
                </a:r>
                <a:r>
                  <a:rPr lang="en-US" altLang="ja-JP" dirty="0" err="1">
                    <a:solidFill>
                      <a:srgbClr val="000000"/>
                    </a:solidFill>
                    <a:latin typeface="ICBTRQ+HelveticaNeue"/>
                  </a:rPr>
                  <a:t>Dijkstra’s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 algorithm and A* is that instead of using the accumulated cost, we use the 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ICBTRQ+HelveticaNeue"/>
                  </a:rPr>
                  <a:t>accumulated cost plus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>
                    <a:latin typeface="ICBTRQ+HelveticaNeue"/>
                  </a:rPr>
                  <a:t>(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つまり</a:t>
                </a:r>
                <a:r>
                  <a:rPr lang="en-US" altLang="ja-JP" dirty="0">
                    <a:solidFill>
                      <a:srgbClr val="FF0000"/>
                    </a:solidFill>
                    <a:latin typeface="ICBTRQ+HelveticaNeue"/>
                  </a:rPr>
                  <a:t>estimated total cost to the goal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), as the value we push onto the </a:t>
                </a:r>
                <a:r>
                  <a:rPr lang="en-US" altLang="ja-JP" dirty="0" err="1">
                    <a:solidFill>
                      <a:srgbClr val="000000"/>
                    </a:solidFill>
                    <a:latin typeface="ICBTRQ+HelveticaNeue"/>
                  </a:rPr>
                  <a:t>MinHeap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. </a:t>
                </a:r>
                <a:endParaRPr lang="en-US" altLang="ja-JP" sz="2400" dirty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In 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this sense, A* </a:t>
                </a:r>
                <a:r>
                  <a:rPr lang="en-US" altLang="ja-JP" dirty="0">
                    <a:solidFill>
                      <a:srgbClr val="FF0000"/>
                    </a:solidFill>
                    <a:latin typeface="ICBTRQ+HelveticaNeue"/>
                  </a:rPr>
                  <a:t>biases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 the search towards vertices that are </a:t>
                </a:r>
                <a:r>
                  <a:rPr lang="en-US" altLang="ja-JP" dirty="0">
                    <a:solidFill>
                      <a:srgbClr val="FF0000"/>
                    </a:solidFill>
                    <a:latin typeface="ICBTRQ+HelveticaNeue"/>
                  </a:rPr>
                  <a:t>likely to be part of the optimal path 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according to our search heuristic. </a:t>
                </a:r>
                <a:endParaRPr lang="en-US" altLang="ja-JP" sz="2400" dirty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𝑎𝑐𝑐𝑢𝑚𝑢𝑙𝑎𝑡𝑒𝑑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の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意味は、もし始点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から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 err="1" smtClean="0">
                    <a:solidFill>
                      <a:srgbClr val="000000"/>
                    </a:solidFill>
                    <a:latin typeface="ICBTRQ+HelveticaNeue"/>
                  </a:rPr>
                  <a:t>まで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最短パスにあったら、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goal</a:t>
                </a:r>
                <a:r>
                  <a:rPr lang="ja-JP" altLang="en-US" dirty="0" err="1" smtClean="0">
                    <a:solidFill>
                      <a:srgbClr val="000000"/>
                    </a:solidFill>
                    <a:latin typeface="ICBTRQ+HelveticaNeue"/>
                  </a:rPr>
                  <a:t>までの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最低コストだよ。 </a:t>
                </a:r>
                <a:endParaRPr lang="en-US" altLang="ja-JP" sz="2400" dirty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この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最低コストが⼩</a:t>
                </a:r>
                <a:r>
                  <a:rPr lang="ja-JP" altLang="en-US" dirty="0" err="1">
                    <a:solidFill>
                      <a:srgbClr val="000000"/>
                    </a:solidFill>
                    <a:latin typeface="ICBTRQ+HelveticaNeue"/>
                  </a:rPr>
                  <a:t>さい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⽅が最短パスになりそうだよ、というバイアス。 </a:t>
                </a:r>
                <a:endParaRPr lang="en-US" altLang="ja-JP" dirty="0" smtClean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ja-JP" dirty="0"/>
                  <a:t>Since we are storing a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heuristic based total cost </a:t>
                </a:r>
                <a:r>
                  <a:rPr lang="en-US" altLang="ja-JP" dirty="0"/>
                  <a:t>in the </a:t>
                </a:r>
                <a:r>
                  <a:rPr lang="en-US" altLang="ja-JP" dirty="0" err="1">
                    <a:solidFill>
                      <a:srgbClr val="FF0000"/>
                    </a:solidFill>
                  </a:rPr>
                  <a:t>MinHeap</a:t>
                </a:r>
                <a:r>
                  <a:rPr lang="en-US" altLang="ja-JP" dirty="0"/>
                  <a:t>, we also need to keep track of the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true cost </a:t>
                </a:r>
                <a:r>
                  <a:rPr lang="en-US" altLang="ja-JP" dirty="0"/>
                  <a:t>of each vertex as well, which we store in </a:t>
                </a:r>
                <a:r>
                  <a:rPr lang="en-US" altLang="ja-JP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en-US" altLang="ja-JP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structure</a:t>
                </a:r>
                <a:r>
                  <a:rPr lang="en-US" altLang="ja-JP" dirty="0"/>
                  <a:t>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ja-JP" dirty="0" smtClean="0"/>
                  <a:t>An </a:t>
                </a:r>
                <a:r>
                  <a:rPr lang="en-US" altLang="ja-JP" dirty="0"/>
                  <a:t>interesting thing to note is that if we take our heuristic to be zero for all vertices which is still an admissible heuristic, we then end up with </a:t>
                </a:r>
                <a:r>
                  <a:rPr lang="en-US" altLang="ja-JP" dirty="0" err="1"/>
                  <a:t>Dijkstra’s</a:t>
                </a:r>
                <a:r>
                  <a:rPr lang="en-US" altLang="ja-JP" dirty="0"/>
                  <a:t> algorithm. </a:t>
                </a:r>
              </a:p>
              <a:p>
                <a:pPr marL="285750" indent="-285750">
                  <a:buFontTx/>
                  <a:buChar char="-"/>
                </a:pPr>
                <a:r>
                  <a:rPr lang="ja-JP" altLang="en-US" dirty="0" smtClean="0"/>
                  <a:t>スライド</a:t>
                </a:r>
                <a:r>
                  <a:rPr lang="ja-JP" altLang="en-US" dirty="0"/>
                  <a:t>のアルゴリズムは間違っている。 </a:t>
                </a:r>
                <a:endParaRPr lang="en-US" altLang="ja-JP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/>
                  <a:t>6</a:t>
                </a:r>
                <a:r>
                  <a:rPr lang="ja-JP" altLang="en-US" dirty="0"/>
                  <a:t>⾏⽬：</a:t>
                </a:r>
                <a:r>
                  <a:rPr lang="en-US" altLang="ja-JP" dirty="0" err="1"/>
                  <a:t>uCost</a:t>
                </a:r>
                <a:r>
                  <a:rPr lang="ja-JP" altLang="en-US" dirty="0" smtClean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𝑐𝑜𝑠𝑡𝑠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 smtClean="0"/>
                  <a:t>から</a:t>
                </a:r>
                <a:r>
                  <a:rPr lang="ja-JP" altLang="en-US" dirty="0"/>
                  <a:t>取るべき！なぜ</a:t>
                </a:r>
                <a:r>
                  <a:rPr lang="ja-JP" altLang="en-US" dirty="0" smtClean="0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𝑜𝑝𝑒𝑛</m:t>
                    </m:r>
                  </m:oMath>
                </a14:m>
                <a:r>
                  <a:rPr lang="ja-JP" altLang="en-US" dirty="0" smtClean="0"/>
                  <a:t>には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 dirty="0" smtClean="0"/>
                  <a:t>が</a:t>
                </a:r>
                <a:r>
                  <a:rPr lang="ja-JP" altLang="en-US" dirty="0"/>
                  <a:t>⼊</a:t>
                </a:r>
                <a:r>
                  <a:rPr lang="ja-JP" altLang="en-US" dirty="0" err="1"/>
                  <a:t>るの</a:t>
                </a:r>
                <a:r>
                  <a:rPr lang="ja-JP" altLang="en-US" dirty="0"/>
                  <a:t>で、本当のコストじゃ ない！ </a:t>
                </a:r>
                <a:endParaRPr lang="en-US" altLang="ja-JP" dirty="0"/>
              </a:p>
              <a:p>
                <a:pPr marL="1200150" lvl="2" indent="-285750">
                  <a:buFontTx/>
                  <a:buChar char="-"/>
                </a:pPr>
                <a:r>
                  <a:rPr lang="ja-JP" altLang="en-US" dirty="0" smtClean="0"/>
                  <a:t>そういえば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𝑐𝑜𝑠𝑡𝑠</m:t>
                    </m:r>
                  </m:oMath>
                </a14:m>
                <a:r>
                  <a:rPr lang="en-US" altLang="ja-JP" dirty="0" smtClean="0"/>
                  <a:t> dictionary</a:t>
                </a:r>
                <a:r>
                  <a:rPr lang="ja-JP" altLang="en-US" dirty="0" smtClean="0"/>
                  <a:t>の初期化</a:t>
                </a:r>
                <a:r>
                  <a:rPr lang="ja-JP" altLang="en-US" dirty="0"/>
                  <a:t>も⽋いている。 </a:t>
                </a:r>
                <a:endParaRPr lang="en-US" altLang="ja-JP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/>
                  <a:t>14</a:t>
                </a:r>
                <a:r>
                  <a:rPr lang="ja-JP" altLang="en-US" dirty="0"/>
                  <a:t>⾏⽬</a:t>
                </a:r>
                <a:r>
                  <a:rPr lang="ja-JP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𝑢𝐶𝑜𝑠𝑡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𝑢𝑣𝐶𝑜𝑠𝑡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𝑐𝑜𝑠𝑡𝑠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r>
                  <a:rPr lang="ja-JP" altLang="en-US" b="0" dirty="0" smtClean="0"/>
                  <a:t>と同じらしいが。</a:t>
                </a:r>
                <a:endParaRPr lang="en-US" altLang="ja-JP" b="0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/>
                  <a:t>19</a:t>
                </a:r>
                <a:r>
                  <a:rPr lang="ja-JP" altLang="en-US" dirty="0"/>
                  <a:t>⾏⽬</a:t>
                </a:r>
                <a:r>
                  <a:rPr lang="ja-JP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𝑢𝐶𝑜𝑠𝑡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𝑢𝑣𝐶𝑜𝑠𝑡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/>
                  <a:t>. </a:t>
                </a:r>
                <a:endParaRPr lang="en-US" altLang="ja-JP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>
                    <a:hlinkClick r:id="rId3"/>
                  </a:rPr>
                  <a:t>https</a:t>
                </a:r>
                <a:r>
                  <a:rPr lang="en-US" altLang="ja-JP" dirty="0">
                    <a:hlinkClick r:id="rId3"/>
                  </a:rPr>
                  <a:t>://en.wikipedia.org/wiki/A*_</a:t>
                </a:r>
                <a:r>
                  <a:rPr lang="en-US" altLang="ja-JP" dirty="0" smtClean="0">
                    <a:hlinkClick r:id="rId3"/>
                  </a:rPr>
                  <a:t>search_algorithm</a:t>
                </a:r>
                <a:endParaRPr lang="en-US" altLang="ja-JP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>
                    <a:hlinkClick r:id="rId4"/>
                  </a:rPr>
                  <a:t>http</a:t>
                </a:r>
                <a:r>
                  <a:rPr lang="en-US" altLang="ja-JP" dirty="0">
                    <a:hlinkClick r:id="rId4"/>
                  </a:rPr>
                  <a:t>://theory.stanford.edu/~</a:t>
                </a:r>
                <a:r>
                  <a:rPr lang="en-US" altLang="ja-JP" dirty="0" smtClean="0">
                    <a:hlinkClick r:id="rId4"/>
                  </a:rPr>
                  <a:t>amitp/GameProgramming/ImplementationNotes.html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13" y="1061"/>
                <a:ext cx="7443387" cy="6740307"/>
              </a:xfrm>
              <a:prstGeom prst="rect">
                <a:avLst/>
              </a:prstGeom>
              <a:blipFill>
                <a:blip r:embed="rId5"/>
                <a:stretch>
                  <a:fillRect l="-737" t="-452" r="-2621" b="-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2636" y="1597946"/>
            <a:ext cx="7316126" cy="809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퐢퐟</a:t>
            </a:r>
            <a:r>
              <a:rPr sz="2650" spc="-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2650" spc="16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∈</a:t>
            </a:r>
            <a:r>
              <a:rPr sz="2650" spc="8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open</a:t>
            </a:r>
            <a:r>
              <a:rPr sz="2650" spc="-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퐭퐡퐞퐧</a:t>
            </a:r>
          </a:p>
          <a:p>
            <a:pPr marL="1133805" marR="0">
              <a:lnSpc>
                <a:spcPts val="2666"/>
              </a:lnSpc>
              <a:spcBef>
                <a:spcPts val="741"/>
              </a:spcBef>
              <a:spcAft>
                <a:spcPts val="0"/>
              </a:spcAft>
            </a:pP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퐢퐟</a:t>
            </a:r>
            <a:r>
              <a:rPr sz="2650" spc="-6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2650" spc="-67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2650" spc="-6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  <a:r>
              <a:rPr sz="2650" spc="-8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2650" spc="-6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spc="37" dirty="0">
                <a:solidFill>
                  <a:srgbClr val="4A8EF2"/>
                </a:solidFill>
                <a:latin typeface="AHTGIO+Cambria Math"/>
                <a:cs typeface="AHTGIO+Cambria Math"/>
              </a:rPr>
              <a:t>h(푣)</a:t>
            </a:r>
            <a:r>
              <a:rPr sz="2650" spc="5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&lt;</a:t>
            </a:r>
            <a:r>
              <a:rPr sz="2650" spc="8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open</a:t>
            </a:r>
            <a:r>
              <a:rPr sz="2650" spc="278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푣</a:t>
            </a:r>
            <a:r>
              <a:rPr sz="2650" spc="95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퐭퐡퐞퐧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1329" y="3757708"/>
            <a:ext cx="719706" cy="37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else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39010" y="4189000"/>
            <a:ext cx="4434633" cy="1241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650" spc="10" dirty="0">
                <a:solidFill>
                  <a:srgbClr val="4A8EF2"/>
                </a:solidFill>
                <a:latin typeface="AHTGIO+Cambria Math"/>
                <a:cs typeface="AHTGIO+Cambria Math"/>
              </a:rPr>
              <a:t>open.</a:t>
            </a:r>
            <a:r>
              <a:rPr sz="2650" spc="-22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push</a:t>
            </a:r>
            <a:r>
              <a:rPr sz="2650" spc="455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spc="94" dirty="0">
                <a:solidFill>
                  <a:srgbClr val="4A8EF2"/>
                </a:solidFill>
                <a:latin typeface="AHTGIO+Cambria Math"/>
                <a:cs typeface="AHTGIO+Cambria Math"/>
              </a:rPr>
              <a:t>푣,</a:t>
            </a:r>
            <a:r>
              <a:rPr sz="2650" spc="-304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2650" spc="-6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2650" spc="-60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</a:p>
          <a:p>
            <a:pPr marL="27432" marR="0">
              <a:lnSpc>
                <a:spcPts val="2666"/>
              </a:lnSpc>
              <a:spcBef>
                <a:spcPts val="744"/>
              </a:spcBef>
              <a:spcAft>
                <a:spcPts val="0"/>
              </a:spcAft>
            </a:pP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costs</a:t>
            </a:r>
            <a:r>
              <a:rPr sz="2650" spc="27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v</a:t>
            </a:r>
            <a:r>
              <a:rPr sz="2650" spc="1026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←</a:t>
            </a:r>
            <a:r>
              <a:rPr sz="2650" spc="93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푢Cost</a:t>
            </a:r>
            <a:r>
              <a:rPr sz="2650" spc="-69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+</a:t>
            </a:r>
            <a:r>
              <a:rPr sz="2650" spc="-62" dirty="0">
                <a:solidFill>
                  <a:srgbClr val="4A8EF2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4A8EF2"/>
                </a:solidFill>
                <a:latin typeface="AHTGIO+Cambria Math"/>
                <a:cs typeface="AHTGIO+Cambria Math"/>
              </a:rPr>
              <a:t>푢푣Cost</a:t>
            </a:r>
          </a:p>
          <a:p>
            <a:pPr marL="0" marR="0">
              <a:lnSpc>
                <a:spcPts val="2666"/>
              </a:lnSpc>
              <a:spcBef>
                <a:spcPts val="729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predecessors</a:t>
            </a:r>
            <a:r>
              <a:rPr sz="2650" spc="2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푣</a:t>
            </a:r>
            <a:r>
              <a:rPr sz="2650" spc="108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←</a:t>
            </a:r>
            <a:r>
              <a:rPr sz="2650" spc="9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2060"/>
                </a:solidFill>
                <a:latin typeface="AHTGIO+Cambria Math"/>
                <a:cs typeface="AHTGIO+Cambria Math"/>
              </a:rPr>
              <a:t>푢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407520"/>
            <a:ext cx="5227290" cy="1323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6960096" y="4149080"/>
                <a:ext cx="4299630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𝑢𝐶𝑜𝑠𝑡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𝑢𝑣𝐶𝑜𝑠𝑡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のはず</a:t>
                </a:r>
                <a:r>
                  <a:rPr lang="ja-JP" altLang="en-US" dirty="0"/>
                  <a:t>。</a:t>
                </a:r>
                <a:r>
                  <a:rPr lang="en-US" altLang="ja-JP" dirty="0" smtClean="0"/>
                  <a:t> 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4149080"/>
                <a:ext cx="4299630" cy="639983"/>
              </a:xfrm>
              <a:prstGeom prst="rect">
                <a:avLst/>
              </a:prstGeom>
              <a:blipFill>
                <a:blip r:embed="rId4"/>
                <a:stretch>
                  <a:fillRect l="-1135" t="-3810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 flipH="1">
            <a:off x="6673643" y="4365104"/>
            <a:ext cx="5744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550" y="1567745"/>
            <a:ext cx="1751006" cy="3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LIJQRE+Cambria Math"/>
                <a:cs typeface="LIJQRE+Cambria Math"/>
              </a:rPr>
              <a:t>퐺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2060"/>
                </a:solidFill>
                <a:latin typeface="LIJQRE+Cambria Math"/>
                <a:cs typeface="LIJQRE+Cambria Math"/>
              </a:rPr>
              <a:t>=</a:t>
            </a:r>
            <a:r>
              <a:rPr sz="2800" spc="6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49" dirty="0">
                <a:solidFill>
                  <a:srgbClr val="002060"/>
                </a:solidFill>
                <a:latin typeface="LIJQRE+Cambria Math"/>
                <a:cs typeface="LIJQRE+Cambria Math"/>
              </a:rPr>
              <a:t>(푉,</a:t>
            </a:r>
            <a:r>
              <a:rPr sz="2800" spc="-29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113" dirty="0">
                <a:solidFill>
                  <a:srgbClr val="002060"/>
                </a:solidFill>
                <a:latin typeface="LIJQRE+Cambria Math"/>
                <a:cs typeface="LIJQRE+Cambria Math"/>
              </a:rPr>
              <a:t>퐸)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544272" y="4293096"/>
                <a:ext cx="252028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𝑠𝑞𝑟𝑡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9+4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=3.60555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4293096"/>
                <a:ext cx="2520280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67608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のはず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21250"/>
            <a:ext cx="270954" cy="209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8"/>
              </a:lnSpc>
              <a:spcBef>
                <a:spcPts val="3621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6"/>
              </a:lnSpc>
              <a:spcBef>
                <a:spcPts val="3626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84846" y="2348880"/>
            <a:ext cx="77465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15880" y="2348880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511824" y="4293096"/>
                <a:ext cx="3174395" cy="53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 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as the new heuristic.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4293096"/>
                <a:ext cx="3174395" cy="539187"/>
              </a:xfrm>
              <a:prstGeom prst="rect">
                <a:avLst/>
              </a:prstGeom>
              <a:blipFill>
                <a:blip r:embed="rId3"/>
                <a:stretch>
                  <a:fillRect l="-1536" r="-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24885" y="1735759"/>
            <a:ext cx="506624" cy="293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푘</a:t>
            </a:r>
            <a:r>
              <a:rPr sz="2000" dirty="0">
                <a:solidFill>
                  <a:srgbClr val="242852"/>
                </a:solidFill>
                <a:latin typeface="GRNRNV+Cambria Math"/>
                <a:cs typeface="GRNRNV+Cambria Math"/>
              </a:rPr>
              <a:t>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3626" y="1735759"/>
            <a:ext cx="366029" cy="293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GRNRNV+Cambria Math"/>
                <a:cs typeface="GRNRNV+Cambria Math"/>
              </a:rPr>
              <a:t>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9480" y="1928402"/>
            <a:ext cx="1442800" cy="329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15" dirty="0">
                <a:solidFill>
                  <a:srgbClr val="242852"/>
                </a:solidFill>
                <a:latin typeface="AHTGIO+Cambria Math"/>
                <a:cs typeface="AHTGIO+Cambria Math"/>
              </a:rPr>
              <a:t>푣</a:t>
            </a:r>
            <a:r>
              <a:rPr sz="2200" spc="12" baseline="-20399" dirty="0">
                <a:solidFill>
                  <a:srgbClr val="242852"/>
                </a:solidFill>
                <a:latin typeface="AHTGIO+Cambria Math"/>
                <a:cs typeface="AHTGIO+Cambria Math"/>
              </a:rPr>
              <a:t>푚</a:t>
            </a:r>
            <a:r>
              <a:rPr sz="2200" baseline="-20399" dirty="0">
                <a:solidFill>
                  <a:srgbClr val="242852"/>
                </a:solidFill>
                <a:latin typeface="GRNRNV+Cambria Math"/>
                <a:cs typeface="GRNRNV+Cambria Math"/>
              </a:rPr>
              <a:t>푎</a:t>
            </a:r>
            <a:r>
              <a:rPr sz="2200" baseline="-20399" dirty="0">
                <a:solidFill>
                  <a:srgbClr val="242852"/>
                </a:solidFill>
                <a:latin typeface="AHTGIO+Cambria Math"/>
                <a:cs typeface="AHTGIO+Cambria Math"/>
              </a:rPr>
              <a:t>푥</a:t>
            </a:r>
            <a:r>
              <a:rPr sz="2200" spc="128" baseline="-20399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  <a:r>
              <a:rPr sz="2000" spc="57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100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1605" y="1928402"/>
            <a:ext cx="1029415" cy="29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  <a:r>
              <a:rPr sz="2000" spc="69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27.78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30042" y="2099090"/>
            <a:ext cx="293572" cy="29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9600" y="2099090"/>
            <a:ext cx="269960" cy="29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푠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14488" y="4518383"/>
            <a:ext cx="1810142" cy="3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2000</a:t>
            </a:r>
            <a:r>
              <a:rPr sz="2200" baseline="30000" dirty="0">
                <a:solidFill>
                  <a:srgbClr val="242852"/>
                </a:solidFill>
                <a:latin typeface="GRNRNV+Cambria Math"/>
                <a:cs typeface="GRNRNV+Cambria Math"/>
              </a:rPr>
              <a:t>2</a:t>
            </a:r>
            <a:r>
              <a:rPr sz="2200" baseline="30000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+</a:t>
            </a:r>
            <a:r>
              <a:rPr sz="2000" spc="-50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2000</a:t>
            </a:r>
            <a:r>
              <a:rPr sz="2200" baseline="30000" dirty="0">
                <a:solidFill>
                  <a:srgbClr val="242852"/>
                </a:solidFill>
                <a:latin typeface="GRNRNV+Cambria Math"/>
                <a:cs typeface="GRNRNV+Cambria Math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41661" y="4732959"/>
            <a:ext cx="11845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ℎ</a:t>
            </a:r>
            <a:r>
              <a:rPr sz="2000" spc="371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푎</a:t>
            </a:r>
            <a:r>
              <a:rPr sz="2000" spc="930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55150" y="4732959"/>
            <a:ext cx="1288133" cy="293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=</a:t>
            </a:r>
            <a:r>
              <a:rPr sz="2000" spc="69" dirty="0">
                <a:solidFill>
                  <a:srgbClr val="2428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42852"/>
                </a:solidFill>
                <a:latin typeface="AHTGIO+Cambria Math"/>
                <a:cs typeface="AHTGIO+Cambria Math"/>
              </a:rPr>
              <a:t>101.82푠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97595" y="4903647"/>
            <a:ext cx="675719" cy="32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8"/>
              </a:lnSpc>
              <a:spcBef>
                <a:spcPts val="0"/>
              </a:spcBef>
              <a:spcAft>
                <a:spcPts val="0"/>
              </a:spcAft>
            </a:pPr>
            <a:r>
              <a:rPr sz="3000" spc="-113" baseline="28138" dirty="0">
                <a:solidFill>
                  <a:srgbClr val="242852"/>
                </a:solidFill>
                <a:latin typeface="AHTGIO+Cambria Math"/>
                <a:cs typeface="AHTGIO+Cambria Math"/>
              </a:rPr>
              <a:t>푣</a:t>
            </a:r>
            <a:r>
              <a:rPr sz="1450" spc="15" dirty="0">
                <a:solidFill>
                  <a:srgbClr val="242852"/>
                </a:solidFill>
                <a:latin typeface="AHTGIO+Cambria Math"/>
                <a:cs typeface="AHTGIO+Cambria Math"/>
              </a:rPr>
              <a:t>푚</a:t>
            </a:r>
            <a:r>
              <a:rPr sz="1450" dirty="0">
                <a:solidFill>
                  <a:srgbClr val="242852"/>
                </a:solidFill>
                <a:latin typeface="GRNRNV+Cambria Math"/>
                <a:cs typeface="GRNRNV+Cambria Math"/>
              </a:rPr>
              <a:t>푎</a:t>
            </a:r>
            <a:r>
              <a:rPr sz="1450" dirty="0">
                <a:solidFill>
                  <a:srgbClr val="242852"/>
                </a:solidFill>
                <a:latin typeface="AHTGIO+Cambria Math"/>
                <a:cs typeface="AHTGIO+Cambria Math"/>
              </a:rPr>
              <a:t>푥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892" y="1521250"/>
            <a:ext cx="270847" cy="41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6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892" y="2359174"/>
            <a:ext cx="270954" cy="849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78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  <a:p>
            <a:pPr marL="0" marR="0">
              <a:lnSpc>
                <a:spcPts val="2976"/>
              </a:lnSpc>
              <a:spcBef>
                <a:spcPts val="434"/>
              </a:spcBef>
              <a:spcAft>
                <a:spcPts val="0"/>
              </a:spcAft>
            </a:pPr>
            <a:r>
              <a:rPr sz="2650" dirty="0">
                <a:solidFill>
                  <a:srgbClr val="002060"/>
                </a:solidFill>
                <a:latin typeface="Arial"/>
                <a:cs typeface="Arial"/>
              </a:rPr>
              <a:t>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550" y="1567745"/>
            <a:ext cx="1751006" cy="3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2060"/>
                </a:solidFill>
                <a:latin typeface="LIJQRE+Cambria Math"/>
                <a:cs typeface="LIJQRE+Cambria Math"/>
              </a:rPr>
              <a:t>퐺</a:t>
            </a:r>
            <a:r>
              <a:rPr sz="2800" spc="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2060"/>
                </a:solidFill>
                <a:latin typeface="LIJQRE+Cambria Math"/>
                <a:cs typeface="LIJQRE+Cambria Math"/>
              </a:rPr>
              <a:t>=</a:t>
            </a:r>
            <a:r>
              <a:rPr sz="2800" spc="6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49" dirty="0">
                <a:solidFill>
                  <a:srgbClr val="002060"/>
                </a:solidFill>
                <a:latin typeface="LIJQRE+Cambria Math"/>
                <a:cs typeface="LIJQRE+Cambria Math"/>
              </a:rPr>
              <a:t>(푉,</a:t>
            </a:r>
            <a:r>
              <a:rPr sz="2800" spc="-29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800" spc="113" dirty="0">
                <a:solidFill>
                  <a:srgbClr val="002060"/>
                </a:solidFill>
                <a:latin typeface="LIJQRE+Cambria Math"/>
                <a:cs typeface="LIJQRE+Cambria Math"/>
              </a:rPr>
              <a:t>퐸)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019" y="3071658"/>
            <a:ext cx="332779" cy="495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2060"/>
                </a:solidFill>
                <a:latin typeface="LIJQRE+Cambria Math"/>
                <a:cs typeface="LIJQRE+Cambria Math"/>
              </a:rPr>
              <a:t>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7578" y="4240947"/>
            <a:ext cx="363587" cy="495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3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2060"/>
                </a:solidFill>
                <a:latin typeface="LIJQRE+Cambria Math"/>
                <a:cs typeface="LIJQRE+Cambria Math"/>
              </a:rPr>
              <a:t>푠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87888" y="12086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Since our graph formulation is currently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unweighted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a good candidate algorithm is the Breadth-First 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Search</a:t>
            </a:r>
            <a:r>
              <a:rPr lang="ja-JP" altLang="en-US" dirty="0" smtClean="0">
                <a:solidFill>
                  <a:srgbClr val="000000"/>
                </a:solidFill>
                <a:latin typeface="ICBTRQ+HelveticaNeue"/>
              </a:rPr>
              <a:t>（幅優先探索）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or BFS. 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7396" y="2096468"/>
            <a:ext cx="3682460" cy="124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</a:t>
            </a:r>
            <a:r>
              <a:rPr sz="2300" spc="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←</a:t>
            </a:r>
            <a:r>
              <a:rPr sz="2300" spc="6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Queue</a:t>
            </a: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()</a:t>
            </a:r>
          </a:p>
          <a:p>
            <a:pPr marL="0" marR="0">
              <a:lnSpc>
                <a:spcPts val="2308"/>
              </a:lnSpc>
              <a:spcBef>
                <a:spcPts val="91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closed</a:t>
            </a:r>
            <a:r>
              <a:rPr sz="2300" spc="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←</a:t>
            </a:r>
            <a:r>
              <a:rPr sz="2300" spc="6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Set</a:t>
            </a: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()</a:t>
            </a:r>
          </a:p>
          <a:p>
            <a:pPr marL="0" marR="0">
              <a:lnSpc>
                <a:spcPts val="2306"/>
              </a:lnSpc>
              <a:spcBef>
                <a:spcPts val="108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predecessors</a:t>
            </a:r>
            <a:r>
              <a:rPr sz="2300" spc="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←</a:t>
            </a:r>
            <a:r>
              <a:rPr sz="2300" spc="5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Dict()</a:t>
            </a:r>
          </a:p>
          <a:p>
            <a:pPr marL="0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open.</a:t>
            </a:r>
            <a:r>
              <a:rPr sz="2300" spc="-19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enqueue</a:t>
            </a:r>
            <a:r>
              <a:rPr sz="2300" spc="39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396" y="3319097"/>
            <a:ext cx="3528579" cy="94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퐰퐡퐢퐥퐞</a:t>
            </a:r>
            <a:r>
              <a:rPr sz="2300" spc="-6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!</a:t>
            </a:r>
            <a:r>
              <a:rPr sz="2300" spc="-18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open.</a:t>
            </a:r>
            <a:r>
              <a:rPr sz="2300" spc="-19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isEmpty()</a:t>
            </a:r>
            <a:r>
              <a:rPr sz="2300" spc="-7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퐝퐨</a:t>
            </a:r>
          </a:p>
          <a:p>
            <a:pPr marL="268173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푢</a:t>
            </a:r>
            <a:r>
              <a:rPr sz="2300" spc="12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←</a:t>
            </a:r>
            <a:r>
              <a:rPr sz="2300" spc="6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open.</a:t>
            </a:r>
            <a:r>
              <a:rPr sz="2300" spc="-19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dequeue()</a:t>
            </a:r>
          </a:p>
          <a:p>
            <a:pPr marL="236169" marR="0">
              <a:lnSpc>
                <a:spcPts val="2308"/>
              </a:lnSpc>
              <a:spcBef>
                <a:spcPts val="103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퐢퐟</a:t>
            </a:r>
            <a:r>
              <a:rPr sz="2300" spc="-4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isGoal</a:t>
            </a:r>
            <a:r>
              <a:rPr sz="2300" spc="38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푢</a:t>
            </a:r>
            <a:r>
              <a:rPr sz="2300" spc="95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퐭퐡퐞퐧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3892" y="3931508"/>
            <a:ext cx="374659" cy="3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8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7.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892" y="4236799"/>
            <a:ext cx="536848" cy="186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8.</a:t>
            </a:r>
          </a:p>
          <a:p>
            <a:pPr marL="0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9.</a:t>
            </a:r>
          </a:p>
          <a:p>
            <a:pPr marL="0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10.</a:t>
            </a:r>
          </a:p>
          <a:p>
            <a:pPr marL="0" marR="0">
              <a:lnSpc>
                <a:spcPts val="2306"/>
              </a:lnSpc>
              <a:spcBef>
                <a:spcPts val="93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11.</a:t>
            </a:r>
          </a:p>
          <a:p>
            <a:pPr marL="0" marR="0">
              <a:lnSpc>
                <a:spcPts val="2308"/>
              </a:lnSpc>
              <a:spcBef>
                <a:spcPts val="104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12.</a:t>
            </a:r>
          </a:p>
          <a:p>
            <a:pPr marL="0" marR="0">
              <a:lnSpc>
                <a:spcPts val="2306"/>
              </a:lnSpc>
              <a:spcBef>
                <a:spcPts val="157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13.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3566" y="4236799"/>
            <a:ext cx="5390506" cy="1248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135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return</a:t>
            </a:r>
            <a:r>
              <a:rPr sz="2300" spc="-6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extractPath</a:t>
            </a:r>
            <a:r>
              <a:rPr sz="2300" spc="394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spc="47" dirty="0">
                <a:solidFill>
                  <a:srgbClr val="002060"/>
                </a:solidFill>
                <a:latin typeface="LIJQRE+Cambria Math"/>
                <a:cs typeface="LIJQRE+Cambria Math"/>
              </a:rPr>
              <a:t>푢,</a:t>
            </a:r>
            <a:r>
              <a:rPr sz="2300" spc="-2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predecessors</a:t>
            </a:r>
          </a:p>
          <a:p>
            <a:pPr marL="0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퐟퐨퐫</a:t>
            </a:r>
            <a:r>
              <a:rPr sz="2300" spc="-6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퐚퐥퐥</a:t>
            </a:r>
            <a:r>
              <a:rPr sz="2300" spc="-7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푣</a:t>
            </a:r>
            <a:r>
              <a:rPr sz="2300" spc="12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∈</a:t>
            </a:r>
            <a:r>
              <a:rPr sz="23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spc="62" dirty="0">
                <a:solidFill>
                  <a:srgbClr val="002060"/>
                </a:solidFill>
                <a:latin typeface="LIJQRE+Cambria Math"/>
                <a:cs typeface="LIJQRE+Cambria Math"/>
              </a:rPr>
              <a:t>푢.</a:t>
            </a:r>
            <a:r>
              <a:rPr sz="2300" spc="-2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successors()</a:t>
            </a:r>
          </a:p>
          <a:p>
            <a:pPr marL="326135" marR="0">
              <a:lnSpc>
                <a:spcPts val="2306"/>
              </a:lnSpc>
              <a:spcBef>
                <a:spcPts val="105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퐢퐟</a:t>
            </a:r>
            <a:r>
              <a:rPr sz="2300" spc="-5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푣</a:t>
            </a:r>
            <a:r>
              <a:rPr sz="2300" spc="12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∈</a:t>
            </a:r>
            <a:r>
              <a:rPr sz="23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closed</a:t>
            </a:r>
            <a:r>
              <a:rPr sz="2300" spc="-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표푟</a:t>
            </a:r>
            <a:r>
              <a:rPr sz="2300" spc="-1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푣</a:t>
            </a:r>
            <a:r>
              <a:rPr sz="2300" spc="64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∈</a:t>
            </a:r>
            <a:r>
              <a:rPr sz="2300" spc="6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</a:t>
            </a:r>
            <a:r>
              <a:rPr sz="2300" spc="-7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퐭퐡퐞퐧</a:t>
            </a:r>
          </a:p>
          <a:p>
            <a:pPr marL="716279" marR="0">
              <a:lnSpc>
                <a:spcPts val="2306"/>
              </a:lnSpc>
              <a:spcBef>
                <a:spcPts val="93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continue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9701" y="5460359"/>
            <a:ext cx="3408187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8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open.</a:t>
            </a:r>
            <a:r>
              <a:rPr sz="2300" spc="-198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enqueue</a:t>
            </a:r>
            <a:r>
              <a:rPr sz="2300" spc="38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푣</a:t>
            </a:r>
          </a:p>
          <a:p>
            <a:pPr marL="0" marR="0">
              <a:lnSpc>
                <a:spcPts val="2306"/>
              </a:lnSpc>
              <a:spcBef>
                <a:spcPts val="107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predecessors</a:t>
            </a:r>
            <a:r>
              <a:rPr sz="2300" spc="23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푣</a:t>
            </a:r>
            <a:r>
              <a:rPr sz="2300" spc="922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←</a:t>
            </a:r>
            <a:r>
              <a:rPr sz="2300" spc="66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3892" y="6073549"/>
            <a:ext cx="2779629" cy="330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6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2060"/>
                </a:solidFill>
                <a:latin typeface="Cambria Math"/>
                <a:cs typeface="Cambria Math"/>
              </a:rPr>
              <a:t>14.</a:t>
            </a:r>
            <a:r>
              <a:rPr sz="2300" spc="3090" dirty="0">
                <a:solidFill>
                  <a:srgbClr val="002060"/>
                </a:solidFill>
                <a:latin typeface="Cambria Math"/>
                <a:cs typeface="Cambria Math"/>
              </a:rPr>
              <a:t> </a:t>
            </a:r>
            <a:r>
              <a:rPr sz="2300" dirty="0">
                <a:solidFill>
                  <a:srgbClr val="002060"/>
                </a:solidFill>
                <a:latin typeface="LIJQRE+Cambria Math"/>
                <a:cs typeface="LIJQRE+Cambria Math"/>
              </a:rPr>
              <a:t>closed.</a:t>
            </a:r>
            <a:r>
              <a:rPr sz="2300" spc="-20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300" spc="12" dirty="0">
                <a:solidFill>
                  <a:srgbClr val="002060"/>
                </a:solidFill>
                <a:latin typeface="LIJQRE+Cambria Math"/>
                <a:cs typeface="LIJQRE+Cambria Math"/>
              </a:rPr>
              <a:t>add(푢)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5991025" y="188640"/>
                <a:ext cx="6022227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At 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a high level, BFS can be thought of as iterating through all of the vertices in the graph but doing so in a manner such that all adjacent vertices are evaluated first before proceeding deeper into the graph. </a:t>
                </a:r>
                <a:endParaRPr lang="en-US" altLang="ja-JP" sz="2400" dirty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複数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の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predecessor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の可能性は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ないはず。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なぜ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なら、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ja-JP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open queue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に入れられる時（</a:t>
                </a:r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1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回）</a:t>
                </a:r>
                <a:r>
                  <a:rPr lang="en-US" altLang="ja-JP" dirty="0" smtClean="0">
                    <a:solidFill>
                      <a:srgbClr val="000000"/>
                    </a:solidFill>
                    <a:latin typeface="ICBTRQ+HelveticaNeue"/>
                  </a:rPr>
                  <a:t>predecessor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が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付けられる。</a:t>
                </a:r>
                <a:endParaRPr lang="en-US" altLang="ja-JP" dirty="0" smtClean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でも</a:t>
                </a:r>
                <a:r>
                  <a:rPr lang="en-US" altLang="ja-JP" dirty="0">
                    <a:solidFill>
                      <a:srgbClr val="000000"/>
                    </a:solidFill>
                    <a:latin typeface="ICBTRQ+HelveticaNeue"/>
                  </a:rPr>
                  <a:t>loop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があったら？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𝑐𝑙𝑜𝑠𝑒𝑑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𝑜𝑝𝑒𝑛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𝑐𝑜𝑛𝑡𝑖𝑛𝑢𝑒</m:t>
                    </m:r>
                  </m:oMath>
                </a14:m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は</a:t>
                </a:r>
                <a:r>
                  <a:rPr lang="ja-JP" altLang="en-US" dirty="0">
                    <a:solidFill>
                      <a:srgbClr val="000000"/>
                    </a:solidFill>
                    <a:latin typeface="ICBTRQ+HelveticaNeue"/>
                  </a:rPr>
                  <a:t>これを防ぐ</a:t>
                </a:r>
                <a:r>
                  <a:rPr lang="ja-JP" altLang="en-US" dirty="0" smtClean="0">
                    <a:solidFill>
                      <a:srgbClr val="000000"/>
                    </a:solidFill>
                    <a:latin typeface="ICBTRQ+HelveticaNeue"/>
                  </a:rPr>
                  <a:t>）</a:t>
                </a:r>
                <a:endParaRPr lang="en-US" altLang="ja-JP" dirty="0" smtClean="0">
                  <a:solidFill>
                    <a:srgbClr val="000000"/>
                  </a:solidFill>
                  <a:latin typeface="ICBTRQ+HelveticaNeue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ja-JP" dirty="0" smtClean="0"/>
                  <a:t>This </a:t>
                </a:r>
                <a:r>
                  <a:rPr lang="en-US" altLang="ja-JP" dirty="0"/>
                  <a:t>prevents us from getting stuck in cycles during the graph search. </a:t>
                </a:r>
                <a:endParaRPr lang="en-US" altLang="ja-JP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ja-JP" dirty="0" smtClean="0"/>
                  <a:t>9~13</a:t>
                </a:r>
                <a:r>
                  <a:rPr lang="ja-JP" altLang="en-US" dirty="0" smtClean="0"/>
                  <a:t>は未処理</a:t>
                </a:r>
                <a:r>
                  <a:rPr lang="en-US" altLang="ja-JP" dirty="0" smtClean="0"/>
                  <a:t>&amp;&amp;</a:t>
                </a:r>
                <a:r>
                  <a:rPr lang="ja-JP" altLang="en-US" dirty="0" smtClean="0"/>
                  <a:t>キューにない後継ノードをキューに入れている。</a:t>
                </a:r>
                <a:endParaRPr lang="en-US" altLang="ja-JP" dirty="0" smtClean="0"/>
              </a:p>
              <a:p>
                <a:pPr marL="285750" indent="-285750">
                  <a:buFontTx/>
                  <a:buChar char="-"/>
                </a:pPr>
                <a:r>
                  <a:rPr lang="ja-JP" altLang="en-US" dirty="0" smtClean="0"/>
                  <a:t>幅優先だから、終点にたどり着いたら、深さは一番浅い（つまり最短）。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25" y="188640"/>
                <a:ext cx="6022227" cy="4247317"/>
              </a:xfrm>
              <a:prstGeom prst="rect">
                <a:avLst/>
              </a:prstGeom>
              <a:blipFill>
                <a:blip r:embed="rId3"/>
                <a:stretch>
                  <a:fillRect l="-911" t="-861" r="-1417" b="-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6456040" y="4792227"/>
            <a:ext cx="5735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A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dictionary is an unordered set of key-value pairs and for each node in the closed set, stores a 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predecessor</a:t>
            </a:r>
            <a:r>
              <a:rPr lang="ja-JP" altLang="en-US" dirty="0" smtClean="0">
                <a:solidFill>
                  <a:srgbClr val="000000"/>
                </a:solidFill>
                <a:latin typeface="ICBTRQ+HelveticaNeue"/>
              </a:rPr>
              <a:t>（前任者）</a:t>
            </a: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vertex that will identify momentarily. </a:t>
            </a:r>
            <a:endParaRPr lang="en-US" altLang="ja-JP" sz="2400" dirty="0">
              <a:solidFill>
                <a:srgbClr val="000000"/>
              </a:solidFill>
              <a:latin typeface="ICBTRQ+HelveticaNeue"/>
            </a:endParaRP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solidFill>
                  <a:srgbClr val="000000"/>
                </a:solidFill>
                <a:latin typeface="ICBTRQ+HelveticaNeue"/>
              </a:rPr>
              <a:t>Because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we use a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queue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to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store open vertices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, we ensure that all adjacent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vertices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at the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current depth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in the search are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processed before 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proceeding </a:t>
            </a:r>
            <a:r>
              <a:rPr lang="en-US" altLang="ja-JP" dirty="0">
                <a:solidFill>
                  <a:srgbClr val="FF0000"/>
                </a:solidFill>
                <a:latin typeface="ICBTRQ+HelveticaNeue"/>
              </a:rPr>
              <a:t>deeper</a:t>
            </a:r>
            <a:r>
              <a:rPr lang="en-US" altLang="ja-JP" dirty="0">
                <a:solidFill>
                  <a:srgbClr val="000000"/>
                </a:solidFill>
                <a:latin typeface="ICBTRQ+HelveticaNeue"/>
              </a:rPr>
              <a:t> into the graph. 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1744" y="19888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処理待ちキュー</a:t>
            </a:r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1521</Words>
  <Application>Microsoft Office PowerPoint</Application>
  <PresentationFormat>ワイド画面</PresentationFormat>
  <Paragraphs>167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51" baseType="lpstr">
      <vt:lpstr>LIJQRE+Cambria Math</vt:lpstr>
      <vt:lpstr>Courier New</vt:lpstr>
      <vt:lpstr>Times New Roman</vt:lpstr>
      <vt:lpstr>GRNRNV+Cambria Math</vt:lpstr>
      <vt:lpstr>Calibri</vt:lpstr>
      <vt:lpstr>ICBTRQ+HelveticaNeue</vt:lpstr>
      <vt:lpstr>Cambria Math</vt:lpstr>
      <vt:lpstr>Arial</vt:lpstr>
      <vt:lpstr>IOIJTO+HelveticaNeue</vt:lpstr>
      <vt:lpstr>ＭＳ Ｐゴシック</vt:lpstr>
      <vt:lpstr>HJLVJU+PingFangSC-Regular</vt:lpstr>
      <vt:lpstr>AHTGIO+Cambria Math</vt:lpstr>
      <vt:lpstr>LIJVTW+Cambria Math</vt:lpstr>
      <vt:lpstr>Theme Office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SCSK</cp:lastModifiedBy>
  <cp:revision>31</cp:revision>
  <dcterms:modified xsi:type="dcterms:W3CDTF">2021-02-16T08:59:34Z</dcterms:modified>
</cp:coreProperties>
</file>