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Proxima Nova Semibold"/>
      <p:regular r:id="rId25"/>
      <p:bold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Semibold-bold.fntdata"/><Relationship Id="rId25" Type="http://schemas.openxmlformats.org/officeDocument/2006/relationships/font" Target="fonts/ProximaNovaSemibold-regular.fntdata"/><Relationship Id="rId28" Type="http://schemas.openxmlformats.org/officeDocument/2006/relationships/font" Target="fonts/RobotoMono-regular.fntdata"/><Relationship Id="rId27" Type="http://schemas.openxmlformats.org/officeDocument/2006/relationships/font" Target="fonts/ProximaNov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5ac6ea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5ac6ea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5ac6ead3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5ac6ead3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5ac6ead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5ac6ead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5ac6ead3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5ac6ead3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5ac6ead3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5ac6ead3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5ac6ead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5ac6ead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5ac6ead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5ac6ead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5ac6ead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5ac6ead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5ac6ead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5ac6ead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5ac6ead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5ac6ead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5ac6ead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5ac6ead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5ac6ead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5ac6ead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5ac6ead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5ac6ead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5ac6ead3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5ac6ead3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5ac6ead3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5ac6ead3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1301F9">
            <a:alpha val="8706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1pPr>
            <a:lvl2pPr lvl="1"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2pPr>
            <a:lvl3pPr lvl="2"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3pPr>
            <a:lvl4pPr lvl="3"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4pPr>
            <a:lvl5pPr lvl="4"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5pPr>
            <a:lvl6pPr lvl="5"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6pPr>
            <a:lvl7pPr lvl="6"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7pPr>
            <a:lvl8pPr lvl="7"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8pPr>
            <a:lvl9pPr lvl="8" rtl="0" algn="ctr">
              <a:spcBef>
                <a:spcPts val="0"/>
              </a:spcBef>
              <a:spcAft>
                <a:spcPts val="0"/>
              </a:spcAft>
              <a:buClr>
                <a:schemeClr val="lt2"/>
              </a:buClr>
              <a:buSzPts val="4800"/>
              <a:buFont typeface="Proxima Nova"/>
              <a:buNone/>
              <a:defRPr b="1" sz="4800">
                <a:solidFill>
                  <a:schemeClr val="lt2"/>
                </a:solidFill>
                <a:latin typeface="Proxima Nova"/>
                <a:ea typeface="Proxima Nova"/>
                <a:cs typeface="Proxima Nova"/>
                <a:sym typeface="Proxima Nov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52" name="Shape 52"/>
        <p:cNvGrpSpPr/>
        <p:nvPr/>
      </p:nvGrpSpPr>
      <p:grpSpPr>
        <a:xfrm>
          <a:off x="0" y="0"/>
          <a:ext cx="0" cy="0"/>
          <a:chOff x="0" y="0"/>
          <a:chExt cx="0" cy="0"/>
        </a:xfrm>
      </p:grpSpPr>
      <p:sp>
        <p:nvSpPr>
          <p:cNvPr id="53" name="Google Shape;53;p14"/>
          <p:cNvSpPr txBox="1"/>
          <p:nvPr>
            <p:ph idx="1" type="body"/>
          </p:nvPr>
        </p:nvSpPr>
        <p:spPr>
          <a:xfrm>
            <a:off x="330600" y="1249850"/>
            <a:ext cx="8345400" cy="2943300"/>
          </a:xfrm>
          <a:prstGeom prst="rect">
            <a:avLst/>
          </a:prstGeom>
          <a:ln>
            <a:noFill/>
          </a:ln>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4" name="Google Shape;54;p14"/>
          <p:cNvSpPr txBox="1"/>
          <p:nvPr>
            <p:ph type="title"/>
          </p:nvPr>
        </p:nvSpPr>
        <p:spPr>
          <a:xfrm>
            <a:off x="457200" y="280375"/>
            <a:ext cx="8520300" cy="572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2500">
                <a:latin typeface="Proxima Nova Semibold"/>
                <a:ea typeface="Proxima Nova Semibold"/>
                <a:cs typeface="Proxima Nova Semibold"/>
                <a:sym typeface="Proxima Nova Semibold"/>
              </a:defRPr>
            </a:lvl1pPr>
            <a:lvl2pPr lvl="1" rtl="0">
              <a:spcBef>
                <a:spcPts val="0"/>
              </a:spcBef>
              <a:spcAft>
                <a:spcPts val="0"/>
              </a:spcAft>
              <a:buNone/>
              <a:defRPr sz="2500"/>
            </a:lvl2pPr>
            <a:lvl3pPr lvl="2" rtl="0">
              <a:spcBef>
                <a:spcPts val="0"/>
              </a:spcBef>
              <a:spcAft>
                <a:spcPts val="0"/>
              </a:spcAft>
              <a:buNone/>
              <a:defRPr sz="2500"/>
            </a:lvl3pPr>
            <a:lvl4pPr lvl="3" rtl="0">
              <a:spcBef>
                <a:spcPts val="0"/>
              </a:spcBef>
              <a:spcAft>
                <a:spcPts val="0"/>
              </a:spcAft>
              <a:buNone/>
              <a:defRPr sz="2500"/>
            </a:lvl4pPr>
            <a:lvl5pPr lvl="4" rtl="0">
              <a:spcBef>
                <a:spcPts val="0"/>
              </a:spcBef>
              <a:spcAft>
                <a:spcPts val="0"/>
              </a:spcAft>
              <a:buNone/>
              <a:defRPr sz="2500"/>
            </a:lvl5pPr>
            <a:lvl6pPr lvl="5" rtl="0">
              <a:spcBef>
                <a:spcPts val="0"/>
              </a:spcBef>
              <a:spcAft>
                <a:spcPts val="0"/>
              </a:spcAft>
              <a:buNone/>
              <a:defRPr sz="2500"/>
            </a:lvl6pPr>
            <a:lvl7pPr lvl="6" rtl="0">
              <a:spcBef>
                <a:spcPts val="0"/>
              </a:spcBef>
              <a:spcAft>
                <a:spcPts val="0"/>
              </a:spcAft>
              <a:buNone/>
              <a:defRPr sz="2500"/>
            </a:lvl7pPr>
            <a:lvl8pPr lvl="7" rtl="0">
              <a:spcBef>
                <a:spcPts val="0"/>
              </a:spcBef>
              <a:spcAft>
                <a:spcPts val="0"/>
              </a:spcAft>
              <a:buNone/>
              <a:defRPr sz="2500"/>
            </a:lvl8pPr>
            <a:lvl9pPr lvl="8" rtl="0">
              <a:spcBef>
                <a:spcPts val="0"/>
              </a:spcBef>
              <a:spcAft>
                <a:spcPts val="0"/>
              </a:spcAft>
              <a:buNone/>
              <a:defRPr sz="2500"/>
            </a:lvl9pPr>
          </a:lstStyle>
          <a:p/>
        </p:txBody>
      </p:sp>
      <p:sp>
        <p:nvSpPr>
          <p:cNvPr id="55" name="Google Shape;55;p14"/>
          <p:cNvSpPr/>
          <p:nvPr/>
        </p:nvSpPr>
        <p:spPr>
          <a:xfrm>
            <a:off x="564165" y="223687"/>
            <a:ext cx="303000" cy="56700"/>
          </a:xfrm>
          <a:prstGeom prst="rect">
            <a:avLst/>
          </a:prstGeom>
          <a:solidFill>
            <a:schemeClr val="dk1"/>
          </a:solidFill>
          <a:ln>
            <a:noFill/>
          </a:ln>
        </p:spPr>
        <p:txBody>
          <a:bodyPr anchorCtr="0" anchor="ctr" bIns="64300" lIns="64300" spcFirstLastPara="1" rIns="64300" wrap="square" tIns="64300">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dev.to/adityatyagi/host-images-for-free-on-github-3d1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dev.to/adityatyagi/host-images-for-free-on-github-3d1c"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res.cloudinary.com/dlgtpl81j/image/upload/v1594073450/skills-tree/albers-07_pvpmnv.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Proxima Nova Semibold"/>
                <a:ea typeface="Proxima Nova Semibold"/>
                <a:cs typeface="Proxima Nova Semibold"/>
                <a:sym typeface="Proxima Nova Semibold"/>
              </a:rPr>
              <a:t>Hosting Images</a:t>
            </a:r>
            <a:endParaRPr>
              <a:latin typeface="Proxima Nova Semibold"/>
              <a:ea typeface="Proxima Nova Semibold"/>
              <a:cs typeface="Proxima Nova Semibold"/>
              <a:sym typeface="Proxima Nov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p:txBody>
      </p:sp>
      <p:sp>
        <p:nvSpPr>
          <p:cNvPr id="122" name="Google Shape;122;p24"/>
          <p:cNvSpPr txBox="1"/>
          <p:nvPr/>
        </p:nvSpPr>
        <p:spPr>
          <a:xfrm>
            <a:off x="457195" y="920075"/>
            <a:ext cx="30183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Dropbox Image URL</a:t>
            </a:r>
            <a:endParaRPr b="1" sz="2400">
              <a:solidFill>
                <a:srgbClr val="B7B7B7"/>
              </a:solidFill>
              <a:latin typeface="Proxima Nova"/>
              <a:ea typeface="Proxima Nova"/>
              <a:cs typeface="Proxima Nova"/>
              <a:sym typeface="Proxima Nova"/>
            </a:endParaRPr>
          </a:p>
        </p:txBody>
      </p:sp>
      <p:sp>
        <p:nvSpPr>
          <p:cNvPr id="123" name="Google Shape;123;p24"/>
          <p:cNvSpPr txBox="1"/>
          <p:nvPr/>
        </p:nvSpPr>
        <p:spPr>
          <a:xfrm>
            <a:off x="460200" y="1595625"/>
            <a:ext cx="8223600" cy="3100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Upload your image(s) to your Dropbox account (you must already have an account with Dropbox to access this).</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Once the image has been uploaded, click on the image itself and click Share.</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Click Create a link.</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Click Copy link.</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Locate the text </a:t>
            </a:r>
            <a:r>
              <a:rPr lang="en" sz="1600">
                <a:solidFill>
                  <a:srgbClr val="FF00FF"/>
                </a:solidFill>
                <a:latin typeface="Roboto Mono"/>
                <a:ea typeface="Roboto Mono"/>
                <a:cs typeface="Roboto Mono"/>
                <a:sym typeface="Roboto Mono"/>
              </a:rPr>
              <a:t>?dl=0</a:t>
            </a:r>
            <a:r>
              <a:rPr lang="en" sz="1600">
                <a:solidFill>
                  <a:srgbClr val="1301F9"/>
                </a:solidFill>
                <a:latin typeface="Roboto Mono"/>
                <a:ea typeface="Roboto Mono"/>
                <a:cs typeface="Roboto Mono"/>
                <a:sym typeface="Roboto Mono"/>
              </a:rPr>
              <a:t> within the URL and change it to </a:t>
            </a:r>
            <a:r>
              <a:rPr lang="en" sz="1600">
                <a:solidFill>
                  <a:srgbClr val="FF00FF"/>
                </a:solidFill>
                <a:latin typeface="Roboto Mono"/>
                <a:ea typeface="Roboto Mono"/>
                <a:cs typeface="Roboto Mono"/>
                <a:sym typeface="Roboto Mono"/>
              </a:rPr>
              <a:t>raw=1</a:t>
            </a:r>
            <a:endParaRPr sz="1600">
              <a:solidFill>
                <a:srgbClr val="FF00FF"/>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Once this has been completed, you will see the image in the preview window.</a:t>
            </a:r>
            <a:endParaRPr sz="1600">
              <a:solidFill>
                <a:srgbClr val="1301F9"/>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p:txBody>
      </p:sp>
      <p:sp>
        <p:nvSpPr>
          <p:cNvPr id="129" name="Google Shape;129;p25"/>
          <p:cNvSpPr txBox="1"/>
          <p:nvPr/>
        </p:nvSpPr>
        <p:spPr>
          <a:xfrm>
            <a:off x="457195" y="920075"/>
            <a:ext cx="30183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GitHub</a:t>
            </a:r>
            <a:endParaRPr b="1" sz="2400">
              <a:solidFill>
                <a:srgbClr val="B7B7B7"/>
              </a:solidFill>
              <a:latin typeface="Proxima Nova"/>
              <a:ea typeface="Proxima Nova"/>
              <a:cs typeface="Proxima Nova"/>
              <a:sym typeface="Proxima Nova"/>
            </a:endParaRPr>
          </a:p>
        </p:txBody>
      </p:sp>
      <p:sp>
        <p:nvSpPr>
          <p:cNvPr id="130" name="Google Shape;130;p25"/>
          <p:cNvSpPr txBox="1"/>
          <p:nvPr/>
        </p:nvSpPr>
        <p:spPr>
          <a:xfrm>
            <a:off x="460200" y="1595625"/>
            <a:ext cx="8223600" cy="3100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600">
                <a:solidFill>
                  <a:srgbClr val="1301F9"/>
                </a:solidFill>
                <a:latin typeface="Roboto Mono"/>
                <a:ea typeface="Roboto Mono"/>
                <a:cs typeface="Roboto Mono"/>
                <a:sym typeface="Roboto Mono"/>
              </a:rPr>
              <a:t>Using </a:t>
            </a:r>
            <a:r>
              <a:rPr lang="en" sz="1600" u="sng">
                <a:solidFill>
                  <a:schemeClr val="hlink"/>
                </a:solidFill>
                <a:latin typeface="Roboto Mono"/>
                <a:ea typeface="Roboto Mono"/>
                <a:cs typeface="Roboto Mono"/>
                <a:sym typeface="Roboto Mono"/>
                <a:hlinkClick r:id="rId3"/>
              </a:rPr>
              <a:t>GitHub Issues</a:t>
            </a:r>
            <a:endParaRPr sz="1600">
              <a:solidFill>
                <a:srgbClr val="1301F9"/>
              </a:solidFill>
              <a:latin typeface="Roboto Mono"/>
              <a:ea typeface="Roboto Mono"/>
              <a:cs typeface="Roboto Mono"/>
              <a:sym typeface="Roboto Mono"/>
            </a:endParaRPr>
          </a:p>
          <a:p>
            <a:pPr indent="0" lvl="0" marL="0" marR="0" rtl="0" algn="l">
              <a:lnSpc>
                <a:spcPct val="150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AutoNum type="arabicPeriod"/>
            </a:pPr>
            <a:r>
              <a:rPr lang="en" sz="1600">
                <a:solidFill>
                  <a:srgbClr val="1301F9"/>
                </a:solidFill>
                <a:latin typeface="Roboto Mono"/>
                <a:ea typeface="Roboto Mono"/>
                <a:cs typeface="Roboto Mono"/>
                <a:sym typeface="Roboto Mono"/>
              </a:rPr>
              <a:t>Download the image</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AutoNum type="arabicPeriod"/>
            </a:pPr>
            <a:r>
              <a:rPr lang="en" sz="1600">
                <a:solidFill>
                  <a:srgbClr val="1301F9"/>
                </a:solidFill>
                <a:latin typeface="Roboto Mono"/>
                <a:ea typeface="Roboto Mono"/>
                <a:cs typeface="Roboto Mono"/>
                <a:sym typeface="Roboto Mono"/>
              </a:rPr>
              <a:t>Create a new GitHub issue</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AutoNum type="arabicPeriod"/>
            </a:pPr>
            <a:r>
              <a:rPr lang="en" sz="1600">
                <a:solidFill>
                  <a:srgbClr val="1301F9"/>
                </a:solidFill>
                <a:latin typeface="Roboto Mono"/>
                <a:ea typeface="Roboto Mono"/>
                <a:cs typeface="Roboto Mono"/>
                <a:sym typeface="Roboto Mono"/>
              </a:rPr>
              <a:t>Drag and drop the image onto the comment field</a:t>
            </a:r>
            <a:endParaRPr sz="1600">
              <a:solidFill>
                <a:srgbClr val="1301F9"/>
              </a:solidFill>
              <a:latin typeface="Roboto Mono"/>
              <a:ea typeface="Roboto Mono"/>
              <a:cs typeface="Roboto Mono"/>
              <a:sym typeface="Roboto Mono"/>
            </a:endParaRPr>
          </a:p>
          <a:p>
            <a:pPr indent="-330200" lvl="0" marL="457200" marR="0" rtl="0" algn="l">
              <a:lnSpc>
                <a:spcPct val="150000"/>
              </a:lnSpc>
              <a:spcBef>
                <a:spcPts val="0"/>
              </a:spcBef>
              <a:spcAft>
                <a:spcPts val="0"/>
              </a:spcAft>
              <a:buClr>
                <a:srgbClr val="1301F9"/>
              </a:buClr>
              <a:buSzPts val="1600"/>
              <a:buFont typeface="Roboto Mono"/>
              <a:buAutoNum type="arabicPeriod"/>
            </a:pPr>
            <a:r>
              <a:rPr lang="en" sz="1600">
                <a:solidFill>
                  <a:srgbClr val="1301F9"/>
                </a:solidFill>
                <a:latin typeface="Roboto Mono"/>
                <a:ea typeface="Roboto Mono"/>
                <a:cs typeface="Roboto Mono"/>
                <a:sym typeface="Roboto Mono"/>
              </a:rPr>
              <a:t>Copy the URL starting with: </a:t>
            </a:r>
            <a:r>
              <a:rPr lang="en" sz="1600">
                <a:solidFill>
                  <a:srgbClr val="FF00FF"/>
                </a:solidFill>
                <a:latin typeface="Roboto Mono"/>
                <a:ea typeface="Roboto Mono"/>
                <a:cs typeface="Roboto Mono"/>
                <a:sym typeface="Roboto Mono"/>
              </a:rPr>
              <a:t>http://...</a:t>
            </a:r>
            <a:endParaRPr sz="1600">
              <a:solidFill>
                <a:srgbClr val="FF00FF"/>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p:txBody>
      </p:sp>
      <p:sp>
        <p:nvSpPr>
          <p:cNvPr id="136" name="Google Shape;136;p26"/>
          <p:cNvSpPr txBox="1"/>
          <p:nvPr/>
        </p:nvSpPr>
        <p:spPr>
          <a:xfrm>
            <a:off x="311695" y="920075"/>
            <a:ext cx="30183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GitHub</a:t>
            </a:r>
            <a:endParaRPr b="1" sz="2400">
              <a:solidFill>
                <a:srgbClr val="B7B7B7"/>
              </a:solidFill>
              <a:latin typeface="Proxima Nova"/>
              <a:ea typeface="Proxima Nova"/>
              <a:cs typeface="Proxima Nova"/>
              <a:sym typeface="Proxima Nova"/>
            </a:endParaRPr>
          </a:p>
        </p:txBody>
      </p:sp>
      <p:sp>
        <p:nvSpPr>
          <p:cNvPr id="137" name="Google Shape;137;p26"/>
          <p:cNvSpPr txBox="1"/>
          <p:nvPr/>
        </p:nvSpPr>
        <p:spPr>
          <a:xfrm>
            <a:off x="377600" y="1595625"/>
            <a:ext cx="8223600" cy="3100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Using </a:t>
            </a:r>
            <a:r>
              <a:rPr lang="en" sz="1600" u="sng">
                <a:solidFill>
                  <a:schemeClr val="hlink"/>
                </a:solidFill>
                <a:latin typeface="Roboto Mono"/>
                <a:ea typeface="Roboto Mono"/>
                <a:cs typeface="Roboto Mono"/>
                <a:sym typeface="Roboto Mono"/>
                <a:hlinkClick r:id="rId3"/>
              </a:rPr>
              <a:t>GitHub Issues</a:t>
            </a:r>
            <a:endParaRPr sz="1600">
              <a:solidFill>
                <a:srgbClr val="1301F9"/>
              </a:solidFill>
              <a:latin typeface="Roboto Mono"/>
              <a:ea typeface="Roboto Mono"/>
              <a:cs typeface="Roboto Mono"/>
              <a:sym typeface="Roboto Mono"/>
            </a:endParaRPr>
          </a:p>
        </p:txBody>
      </p:sp>
      <p:pic>
        <p:nvPicPr>
          <p:cNvPr id="138" name="Google Shape;138;p26"/>
          <p:cNvPicPr preferRelativeResize="0"/>
          <p:nvPr/>
        </p:nvPicPr>
        <p:blipFill>
          <a:blip r:embed="rId4">
            <a:alphaModFix/>
          </a:blip>
          <a:stretch>
            <a:fillRect/>
          </a:stretch>
        </p:blipFill>
        <p:spPr>
          <a:xfrm>
            <a:off x="373953" y="920073"/>
            <a:ext cx="8686802" cy="3745328"/>
          </a:xfrm>
          <a:prstGeom prst="rect">
            <a:avLst/>
          </a:prstGeom>
          <a:noFill/>
          <a:ln>
            <a:noFill/>
          </a:ln>
        </p:spPr>
      </p:pic>
      <p:sp>
        <p:nvSpPr>
          <p:cNvPr id="139" name="Google Shape;139;p26"/>
          <p:cNvSpPr/>
          <p:nvPr/>
        </p:nvSpPr>
        <p:spPr>
          <a:xfrm>
            <a:off x="783202" y="1236150"/>
            <a:ext cx="757800" cy="223500"/>
          </a:xfrm>
          <a:prstGeom prst="rect">
            <a:avLst/>
          </a:prstGeom>
          <a:noFill/>
          <a:ln cap="flat" cmpd="sng" w="38100">
            <a:solidFill>
              <a:srgbClr val="E41A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p:nvPr/>
        </p:nvSpPr>
        <p:spPr>
          <a:xfrm>
            <a:off x="1989390" y="1520900"/>
            <a:ext cx="4351800" cy="1959900"/>
          </a:xfrm>
          <a:prstGeom prst="rect">
            <a:avLst/>
          </a:prstGeom>
          <a:noFill/>
          <a:ln cap="flat" cmpd="sng" w="38100">
            <a:solidFill>
              <a:srgbClr val="E41A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6"/>
          <p:cNvCxnSpPr/>
          <p:nvPr/>
        </p:nvCxnSpPr>
        <p:spPr>
          <a:xfrm flipH="1">
            <a:off x="1325450" y="2553675"/>
            <a:ext cx="1286100" cy="827400"/>
          </a:xfrm>
          <a:prstGeom prst="straightConnector1">
            <a:avLst/>
          </a:prstGeom>
          <a:noFill/>
          <a:ln cap="flat" cmpd="sng" w="38100">
            <a:solidFill>
              <a:srgbClr val="FF00FF"/>
            </a:solidFill>
            <a:prstDash val="solid"/>
            <a:round/>
            <a:headEnd len="med" w="med" type="triangle"/>
            <a:tailEnd len="med" w="med" type="none"/>
          </a:ln>
        </p:spPr>
      </p:cxnSp>
      <p:sp>
        <p:nvSpPr>
          <p:cNvPr id="142" name="Google Shape;142;p26"/>
          <p:cNvSpPr txBox="1"/>
          <p:nvPr/>
        </p:nvSpPr>
        <p:spPr>
          <a:xfrm>
            <a:off x="127955" y="3103675"/>
            <a:ext cx="19377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FF00FF"/>
                </a:solidFill>
                <a:latin typeface="Proxima Nova Semibold"/>
                <a:ea typeface="Proxima Nova Semibold"/>
                <a:cs typeface="Proxima Nova Semibold"/>
                <a:sym typeface="Proxima Nova Semibold"/>
              </a:rPr>
              <a:t>Drag &amp; Drop</a:t>
            </a:r>
            <a:endParaRPr b="1" sz="2400">
              <a:solidFill>
                <a:srgbClr val="FF00FF"/>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None/>
            </a:pPr>
            <a:r>
              <a:rPr b="1" lang="en" sz="2400">
                <a:solidFill>
                  <a:srgbClr val="FF00FF"/>
                </a:solidFill>
                <a:latin typeface="Proxima Nova Semibold"/>
                <a:ea typeface="Proxima Nova Semibold"/>
                <a:cs typeface="Proxima Nova Semibold"/>
                <a:sym typeface="Proxima Nova Semibold"/>
              </a:rPr>
              <a:t>image here</a:t>
            </a:r>
            <a:endParaRPr b="1" sz="2400">
              <a:solidFill>
                <a:srgbClr val="FF00F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p:txBody>
      </p:sp>
      <p:pic>
        <p:nvPicPr>
          <p:cNvPr id="148" name="Google Shape;148;p27"/>
          <p:cNvPicPr preferRelativeResize="0"/>
          <p:nvPr/>
        </p:nvPicPr>
        <p:blipFill>
          <a:blip r:embed="rId3">
            <a:alphaModFix/>
          </a:blip>
          <a:stretch>
            <a:fillRect/>
          </a:stretch>
        </p:blipFill>
        <p:spPr>
          <a:xfrm>
            <a:off x="457200" y="1149325"/>
            <a:ext cx="6911998" cy="3498050"/>
          </a:xfrm>
          <a:prstGeom prst="rect">
            <a:avLst/>
          </a:prstGeom>
          <a:noFill/>
          <a:ln>
            <a:noFill/>
          </a:ln>
        </p:spPr>
      </p:pic>
      <p:cxnSp>
        <p:nvCxnSpPr>
          <p:cNvPr id="149" name="Google Shape;149;p27"/>
          <p:cNvCxnSpPr/>
          <p:nvPr/>
        </p:nvCxnSpPr>
        <p:spPr>
          <a:xfrm>
            <a:off x="2741750" y="2242600"/>
            <a:ext cx="4318800" cy="0"/>
          </a:xfrm>
          <a:prstGeom prst="straightConnector1">
            <a:avLst/>
          </a:prstGeom>
          <a:noFill/>
          <a:ln cap="flat" cmpd="sng" w="38100">
            <a:solidFill>
              <a:srgbClr val="E51B24"/>
            </a:solidFill>
            <a:prstDash val="solid"/>
            <a:round/>
            <a:headEnd len="med" w="med" type="none"/>
            <a:tailEnd len="med" w="med" type="none"/>
          </a:ln>
        </p:spPr>
      </p:cxnSp>
      <p:cxnSp>
        <p:nvCxnSpPr>
          <p:cNvPr id="150" name="Google Shape;150;p27"/>
          <p:cNvCxnSpPr/>
          <p:nvPr/>
        </p:nvCxnSpPr>
        <p:spPr>
          <a:xfrm>
            <a:off x="1229800" y="2383425"/>
            <a:ext cx="831900" cy="0"/>
          </a:xfrm>
          <a:prstGeom prst="straightConnector1">
            <a:avLst/>
          </a:prstGeom>
          <a:noFill/>
          <a:ln cap="flat" cmpd="sng" w="38100">
            <a:solidFill>
              <a:srgbClr val="E51B24"/>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Cloudinary</a:t>
            </a:r>
            <a:endParaRPr b="1" sz="3300">
              <a:latin typeface="Proxima Nova"/>
              <a:ea typeface="Proxima Nova"/>
              <a:cs typeface="Proxima Nova"/>
              <a:sym typeface="Proxima Nova"/>
            </a:endParaRPr>
          </a:p>
        </p:txBody>
      </p:sp>
      <p:pic>
        <p:nvPicPr>
          <p:cNvPr id="156" name="Google Shape;156;p28"/>
          <p:cNvPicPr preferRelativeResize="0"/>
          <p:nvPr/>
        </p:nvPicPr>
        <p:blipFill>
          <a:blip r:embed="rId3">
            <a:alphaModFix/>
          </a:blip>
          <a:stretch>
            <a:fillRect/>
          </a:stretch>
        </p:blipFill>
        <p:spPr>
          <a:xfrm>
            <a:off x="462200" y="1005475"/>
            <a:ext cx="5443302" cy="36444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Cloudinary</a:t>
            </a:r>
            <a:endParaRPr b="1" sz="3300">
              <a:latin typeface="Proxima Nova"/>
              <a:ea typeface="Proxima Nova"/>
              <a:cs typeface="Proxima Nova"/>
              <a:sym typeface="Proxima Nova"/>
            </a:endParaRPr>
          </a:p>
        </p:txBody>
      </p:sp>
      <p:pic>
        <p:nvPicPr>
          <p:cNvPr id="162" name="Google Shape;162;p29"/>
          <p:cNvPicPr preferRelativeResize="0"/>
          <p:nvPr/>
        </p:nvPicPr>
        <p:blipFill>
          <a:blip r:embed="rId3">
            <a:alphaModFix/>
          </a:blip>
          <a:stretch>
            <a:fillRect/>
          </a:stretch>
        </p:blipFill>
        <p:spPr>
          <a:xfrm>
            <a:off x="462200" y="1005475"/>
            <a:ext cx="6271976" cy="3692600"/>
          </a:xfrm>
          <a:prstGeom prst="rect">
            <a:avLst/>
          </a:prstGeom>
          <a:noFill/>
          <a:ln>
            <a:noFill/>
          </a:ln>
        </p:spPr>
      </p:pic>
      <p:sp>
        <p:nvSpPr>
          <p:cNvPr id="163" name="Google Shape;163;p29"/>
          <p:cNvSpPr txBox="1"/>
          <p:nvPr/>
        </p:nvSpPr>
        <p:spPr>
          <a:xfrm>
            <a:off x="3631575" y="1904025"/>
            <a:ext cx="5194200" cy="7659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300">
                <a:solidFill>
                  <a:srgbClr val="FF00FF"/>
                </a:solidFill>
                <a:uFill>
                  <a:noFill/>
                </a:uFill>
                <a:latin typeface="Roboto Mono"/>
                <a:ea typeface="Roboto Mono"/>
                <a:cs typeface="Roboto Mono"/>
                <a:sym typeface="Roboto Mono"/>
                <a:hlinkClick r:id="rId4">
                  <a:extLst>
                    <a:ext uri="{A12FA001-AC4F-418D-AE19-62706E023703}">
                      <ahyp:hlinkClr val="tx"/>
                    </a:ext>
                  </a:extLst>
                </a:hlinkClick>
              </a:rPr>
              <a:t>https://res.cloudinary.com/dlgtpl81j/image/upload/v1594073450/skills-tree/albers-07_pvpmnv.jpg</a:t>
            </a:r>
            <a:endParaRPr sz="1300">
              <a:solidFill>
                <a:srgbClr val="FF00FF"/>
              </a:solidFill>
              <a:latin typeface="Roboto Mono"/>
              <a:ea typeface="Roboto Mono"/>
              <a:cs typeface="Roboto Mono"/>
              <a:sym typeface="Roboto Mono"/>
            </a:endParaRPr>
          </a:p>
        </p:txBody>
      </p:sp>
      <p:cxnSp>
        <p:nvCxnSpPr>
          <p:cNvPr id="164" name="Google Shape;164;p29"/>
          <p:cNvCxnSpPr>
            <a:endCxn id="163" idx="1"/>
          </p:cNvCxnSpPr>
          <p:nvPr/>
        </p:nvCxnSpPr>
        <p:spPr>
          <a:xfrm>
            <a:off x="2698275" y="2286975"/>
            <a:ext cx="933300" cy="0"/>
          </a:xfrm>
          <a:prstGeom prst="straightConnector1">
            <a:avLst/>
          </a:prstGeom>
          <a:noFill/>
          <a:ln cap="flat" cmpd="sng" w="38100">
            <a:solidFill>
              <a:srgbClr val="FF00FF"/>
            </a:solidFill>
            <a:prstDash val="solid"/>
            <a:round/>
            <a:headEnd len="med" w="med" type="triangl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Saving Images</a:t>
            </a:r>
            <a:endParaRPr b="1" sz="3300">
              <a:latin typeface="Proxima Nova"/>
              <a:ea typeface="Proxima Nova"/>
              <a:cs typeface="Proxima Nova"/>
              <a:sym typeface="Proxima Nova"/>
            </a:endParaRPr>
          </a:p>
        </p:txBody>
      </p:sp>
      <p:sp>
        <p:nvSpPr>
          <p:cNvPr id="66" name="Google Shape;66;p16"/>
          <p:cNvSpPr txBox="1"/>
          <p:nvPr/>
        </p:nvSpPr>
        <p:spPr>
          <a:xfrm>
            <a:off x="311695" y="920075"/>
            <a:ext cx="30183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t/>
            </a:r>
            <a:endParaRPr b="1" sz="2400">
              <a:solidFill>
                <a:srgbClr val="B7B7B7"/>
              </a:solidFill>
              <a:latin typeface="Proxima Nova"/>
              <a:ea typeface="Proxima Nova"/>
              <a:cs typeface="Proxima Nova"/>
              <a:sym typeface="Proxima Nova"/>
            </a:endParaRPr>
          </a:p>
        </p:txBody>
      </p:sp>
      <p:sp>
        <p:nvSpPr>
          <p:cNvPr id="67" name="Google Shape;67;p16"/>
          <p:cNvSpPr txBox="1"/>
          <p:nvPr/>
        </p:nvSpPr>
        <p:spPr>
          <a:xfrm>
            <a:off x="377600" y="1595625"/>
            <a:ext cx="8412900" cy="310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Large images take longer to load. Large meaning file size rather than the dimensions of an image, i.e. the value in KB, MB, GB etc.</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There are three things you can do to optimize your images.</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AutoNum type="arabicPeriod"/>
            </a:pPr>
            <a:r>
              <a:rPr lang="en" sz="1600">
                <a:solidFill>
                  <a:srgbClr val="1301F9"/>
                </a:solidFill>
                <a:latin typeface="Roboto Mono"/>
                <a:ea typeface="Roboto Mono"/>
                <a:cs typeface="Roboto Mono"/>
                <a:sym typeface="Roboto Mono"/>
              </a:rPr>
              <a:t>Save the right dimensions</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AutoNum type="arabicPeriod"/>
            </a:pPr>
            <a:r>
              <a:rPr lang="en" sz="1600">
                <a:solidFill>
                  <a:srgbClr val="1301F9"/>
                </a:solidFill>
                <a:latin typeface="Roboto Mono"/>
                <a:ea typeface="Roboto Mono"/>
                <a:cs typeface="Roboto Mono"/>
                <a:sym typeface="Roboto Mono"/>
              </a:rPr>
              <a:t>Save images for the web</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AutoNum type="arabicPeriod"/>
            </a:pPr>
            <a:r>
              <a:rPr lang="en" sz="1600">
                <a:solidFill>
                  <a:srgbClr val="1301F9"/>
                </a:solidFill>
                <a:latin typeface="Roboto Mono"/>
                <a:ea typeface="Roboto Mono"/>
                <a:cs typeface="Roboto Mono"/>
                <a:sym typeface="Roboto Mono"/>
              </a:rPr>
              <a:t>Compress images for the web</a:t>
            </a:r>
            <a:endParaRPr sz="1600">
              <a:solidFill>
                <a:srgbClr val="1301F9"/>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7"/>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Saving Images</a:t>
            </a:r>
            <a:endParaRPr b="1" sz="3300">
              <a:latin typeface="Proxima Nova"/>
              <a:ea typeface="Proxima Nova"/>
              <a:cs typeface="Proxima Nova"/>
              <a:sym typeface="Proxima Nova"/>
            </a:endParaRPr>
          </a:p>
        </p:txBody>
      </p:sp>
      <p:sp>
        <p:nvSpPr>
          <p:cNvPr id="73" name="Google Shape;73;p17"/>
          <p:cNvSpPr txBox="1"/>
          <p:nvPr/>
        </p:nvSpPr>
        <p:spPr>
          <a:xfrm>
            <a:off x="311703" y="920075"/>
            <a:ext cx="48555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Save the right dimensions</a:t>
            </a:r>
            <a:endParaRPr b="1" sz="2400">
              <a:solidFill>
                <a:srgbClr val="B7B7B7"/>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2400">
              <a:solidFill>
                <a:srgbClr val="B7B7B7"/>
              </a:solidFill>
              <a:latin typeface="Proxima Nova"/>
              <a:ea typeface="Proxima Nova"/>
              <a:cs typeface="Proxima Nova"/>
              <a:sym typeface="Proxima Nova"/>
            </a:endParaRPr>
          </a:p>
        </p:txBody>
      </p:sp>
      <p:sp>
        <p:nvSpPr>
          <p:cNvPr id="74" name="Google Shape;74;p17"/>
          <p:cNvSpPr txBox="1"/>
          <p:nvPr/>
        </p:nvSpPr>
        <p:spPr>
          <a:xfrm>
            <a:off x="377600" y="1595625"/>
            <a:ext cx="8412900" cy="310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Open the image in Photoshop and view it at a 100%. This allows you to view the image at the exact size it will be displayed on a computer monitor when you save the image for web.</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For Mac users, Preview can do this.</a:t>
            </a:r>
            <a:endParaRPr sz="1600">
              <a:solidFill>
                <a:srgbClr val="1301F9"/>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Saving Images</a:t>
            </a:r>
            <a:endParaRPr b="1" sz="3300">
              <a:latin typeface="Proxima Nova"/>
              <a:ea typeface="Proxima Nova"/>
              <a:cs typeface="Proxima Nova"/>
              <a:sym typeface="Proxima Nova"/>
            </a:endParaRPr>
          </a:p>
        </p:txBody>
      </p:sp>
      <p:sp>
        <p:nvSpPr>
          <p:cNvPr id="80" name="Google Shape;80;p18"/>
          <p:cNvSpPr txBox="1"/>
          <p:nvPr/>
        </p:nvSpPr>
        <p:spPr>
          <a:xfrm>
            <a:off x="311703" y="920075"/>
            <a:ext cx="48555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Save images for the web</a:t>
            </a:r>
            <a:endParaRPr b="1" sz="2400">
              <a:solidFill>
                <a:srgbClr val="B7B7B7"/>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2400">
              <a:solidFill>
                <a:srgbClr val="B7B7B7"/>
              </a:solidFill>
              <a:latin typeface="Proxima Nova"/>
              <a:ea typeface="Proxima Nova"/>
              <a:cs typeface="Proxima Nova"/>
              <a:sym typeface="Proxima Nova"/>
            </a:endParaRPr>
          </a:p>
        </p:txBody>
      </p:sp>
      <p:sp>
        <p:nvSpPr>
          <p:cNvPr id="81" name="Google Shape;81;p18"/>
          <p:cNvSpPr txBox="1"/>
          <p:nvPr/>
        </p:nvSpPr>
        <p:spPr>
          <a:xfrm>
            <a:off x="377600" y="1595625"/>
            <a:ext cx="8412900" cy="310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It’s possible to reduce the file size without significantly reducing the quality of your images. Open your image in Photoshop and go to File &gt; Export &gt; Save for Web (Legacy)</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A window will appear which will allow you to choose your export quality. A quality of 60 works best because it drops the file size down to below a megabyte and there’s no noticeable difference in quality.</a:t>
            </a:r>
            <a:endParaRPr sz="1600">
              <a:solidFill>
                <a:srgbClr val="1301F9"/>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600">
              <a:solidFill>
                <a:srgbClr val="1301F9"/>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For Mac users, Preview can do this. Click on the Markup tool, then the resize button to get the options.</a:t>
            </a:r>
            <a:endParaRPr sz="1600">
              <a:solidFill>
                <a:srgbClr val="1301F9"/>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Saving Images</a:t>
            </a:r>
            <a:endParaRPr b="1" sz="3300">
              <a:latin typeface="Proxima Nova"/>
              <a:ea typeface="Proxima Nova"/>
              <a:cs typeface="Proxima Nova"/>
              <a:sym typeface="Proxima Nova"/>
            </a:endParaRPr>
          </a:p>
        </p:txBody>
      </p:sp>
      <p:sp>
        <p:nvSpPr>
          <p:cNvPr id="87" name="Google Shape;87;p19"/>
          <p:cNvSpPr txBox="1"/>
          <p:nvPr/>
        </p:nvSpPr>
        <p:spPr>
          <a:xfrm>
            <a:off x="311703" y="920075"/>
            <a:ext cx="48555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Compress image</a:t>
            </a:r>
            <a:endParaRPr b="1" sz="2400">
              <a:solidFill>
                <a:srgbClr val="B7B7B7"/>
              </a:solidFill>
              <a:latin typeface="Proxima Nova"/>
              <a:ea typeface="Proxima Nova"/>
              <a:cs typeface="Proxima Nova"/>
              <a:sym typeface="Proxima Nova"/>
            </a:endParaRPr>
          </a:p>
        </p:txBody>
      </p:sp>
      <p:sp>
        <p:nvSpPr>
          <p:cNvPr id="88" name="Google Shape;88;p19"/>
          <p:cNvSpPr txBox="1"/>
          <p:nvPr/>
        </p:nvSpPr>
        <p:spPr>
          <a:xfrm>
            <a:off x="377600" y="1595625"/>
            <a:ext cx="8412900" cy="310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Image compression apps are the easiest way to reduce file size of images. These types of tools remove hidden data in the image file like additional color profiles and metadata (like geolocation of where the photograph was taken) that aren’t needed.</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These tools provide a quick and easy way to reduce files size without losing any image quality:</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TinyJPG | TinyPNG</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Compressor.io</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ImageOptimizer</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Ezgif (reduce size of animated gif)</a:t>
            </a:r>
            <a:endParaRPr sz="1600">
              <a:solidFill>
                <a:srgbClr val="1301F9"/>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p:txBody>
      </p:sp>
      <p:sp>
        <p:nvSpPr>
          <p:cNvPr id="94" name="Google Shape;94;p20"/>
          <p:cNvSpPr txBox="1"/>
          <p:nvPr/>
        </p:nvSpPr>
        <p:spPr>
          <a:xfrm>
            <a:off x="311695" y="920075"/>
            <a:ext cx="30183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Google Drive</a:t>
            </a:r>
            <a:endParaRPr b="1" sz="2400">
              <a:solidFill>
                <a:srgbClr val="B7B7B7"/>
              </a:solidFill>
              <a:latin typeface="Proxima Nova"/>
              <a:ea typeface="Proxima Nova"/>
              <a:cs typeface="Proxima Nova"/>
              <a:sym typeface="Proxima Nova"/>
            </a:endParaRPr>
          </a:p>
        </p:txBody>
      </p:sp>
      <p:sp>
        <p:nvSpPr>
          <p:cNvPr id="95" name="Google Shape;95;p20"/>
          <p:cNvSpPr txBox="1"/>
          <p:nvPr/>
        </p:nvSpPr>
        <p:spPr>
          <a:xfrm>
            <a:off x="377600" y="1595625"/>
            <a:ext cx="8412900" cy="3100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Upload images to Google Drive</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Make the file a publicly available link and copy that link.</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The part after the /d/ is what we are looking for, as it's the unique ID of the image. </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https://drive.google.com/file/d/</a:t>
            </a:r>
            <a:r>
              <a:rPr b="1" lang="en" sz="1600">
                <a:solidFill>
                  <a:srgbClr val="FF00FF"/>
                </a:solidFill>
                <a:latin typeface="Roboto Mono"/>
                <a:ea typeface="Roboto Mono"/>
                <a:cs typeface="Roboto Mono"/>
                <a:sym typeface="Roboto Mono"/>
              </a:rPr>
              <a:t>1KPRlrlpHSZKOceSLrmDOUXBClYdEx6cG</a:t>
            </a:r>
            <a:r>
              <a:rPr lang="en" sz="1600">
                <a:solidFill>
                  <a:srgbClr val="1301F9"/>
                </a:solidFill>
                <a:latin typeface="Roboto Mono"/>
                <a:ea typeface="Roboto Mono"/>
                <a:cs typeface="Roboto Mono"/>
                <a:sym typeface="Roboto Mono"/>
              </a:rPr>
              <a:t>/view</a:t>
            </a:r>
            <a:endParaRPr sz="1600">
              <a:solidFill>
                <a:srgbClr val="1301F9"/>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330200" lvl="0" marL="457200" marR="0" rtl="0" algn="l">
              <a:lnSpc>
                <a:spcPct val="115000"/>
              </a:lnSpc>
              <a:spcBef>
                <a:spcPts val="0"/>
              </a:spcBef>
              <a:spcAft>
                <a:spcPts val="0"/>
              </a:spcAft>
              <a:buClr>
                <a:srgbClr val="1301F9"/>
              </a:buClr>
              <a:buSzPts val="1600"/>
              <a:buFont typeface="Roboto Mono"/>
              <a:buChar char="●"/>
            </a:pPr>
            <a:r>
              <a:rPr lang="en" sz="1600">
                <a:solidFill>
                  <a:srgbClr val="1301F9"/>
                </a:solidFill>
                <a:latin typeface="Roboto Mono"/>
                <a:ea typeface="Roboto Mono"/>
                <a:cs typeface="Roboto Mono"/>
                <a:sym typeface="Roboto Mono"/>
              </a:rPr>
              <a:t>Copy this unique ID and paste it into the following URL.</a:t>
            </a:r>
            <a:endParaRPr sz="1600">
              <a:solidFill>
                <a:srgbClr val="1301F9"/>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p:txBody>
      </p:sp>
      <p:sp>
        <p:nvSpPr>
          <p:cNvPr id="101" name="Google Shape;101;p21"/>
          <p:cNvSpPr txBox="1"/>
          <p:nvPr/>
        </p:nvSpPr>
        <p:spPr>
          <a:xfrm>
            <a:off x="311705" y="920075"/>
            <a:ext cx="6170700" cy="658500"/>
          </a:xfrm>
          <a:prstGeom prst="rect">
            <a:avLst/>
          </a:prstGeom>
          <a:noFill/>
          <a:ln>
            <a:noFill/>
          </a:ln>
        </p:spPr>
        <p:txBody>
          <a:bodyPr anchorCtr="0" anchor="t" bIns="121850" lIns="121850" spcFirstLastPara="1" rIns="121850" wrap="square" tIns="121850">
            <a:noAutofit/>
          </a:bodyPr>
          <a:lstStyle/>
          <a:p>
            <a:pPr indent="0" lvl="0" marL="0" rtl="0" algn="l">
              <a:lnSpc>
                <a:spcPct val="115000"/>
              </a:lnSpc>
              <a:spcBef>
                <a:spcPts val="0"/>
              </a:spcBef>
              <a:spcAft>
                <a:spcPts val="0"/>
              </a:spcAft>
              <a:buNone/>
            </a:pPr>
            <a:r>
              <a:rPr b="1" lang="en" sz="2400">
                <a:solidFill>
                  <a:srgbClr val="1301F9"/>
                </a:solidFill>
                <a:latin typeface="Proxima Nova Semibold"/>
                <a:ea typeface="Proxima Nova Semibold"/>
                <a:cs typeface="Proxima Nova Semibold"/>
                <a:sym typeface="Proxima Nova Semibold"/>
              </a:rPr>
              <a:t>Google Drive Image URL</a:t>
            </a:r>
            <a:endParaRPr b="1" sz="2400">
              <a:solidFill>
                <a:srgbClr val="B7B7B7"/>
              </a:solidFill>
              <a:latin typeface="Proxima Nova"/>
              <a:ea typeface="Proxima Nova"/>
              <a:cs typeface="Proxima Nova"/>
              <a:sym typeface="Proxima Nova"/>
            </a:endParaRPr>
          </a:p>
        </p:txBody>
      </p:sp>
      <p:sp>
        <p:nvSpPr>
          <p:cNvPr id="102" name="Google Shape;102;p21"/>
          <p:cNvSpPr txBox="1"/>
          <p:nvPr/>
        </p:nvSpPr>
        <p:spPr>
          <a:xfrm>
            <a:off x="377600" y="1595625"/>
            <a:ext cx="8412900" cy="310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https://drive.google.com/uc?id=</a:t>
            </a:r>
            <a:r>
              <a:rPr b="1" lang="en" sz="1600">
                <a:solidFill>
                  <a:srgbClr val="FF00FF"/>
                </a:solidFill>
                <a:latin typeface="Roboto Mono"/>
                <a:ea typeface="Roboto Mono"/>
                <a:cs typeface="Roboto Mono"/>
                <a:sym typeface="Roboto Mono"/>
              </a:rPr>
              <a:t>{ID}</a:t>
            </a:r>
            <a:endParaRPr b="1" sz="1600">
              <a:solidFill>
                <a:srgbClr val="FF00FF"/>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1600">
              <a:solidFill>
                <a:srgbClr val="1301F9"/>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https://drive.google.com/uc?id=</a:t>
            </a:r>
            <a:r>
              <a:rPr b="1" lang="en" sz="1600">
                <a:solidFill>
                  <a:srgbClr val="FF00FF"/>
                </a:solidFill>
                <a:latin typeface="Roboto Mono"/>
                <a:ea typeface="Roboto Mono"/>
                <a:cs typeface="Roboto Mono"/>
                <a:sym typeface="Roboto Mono"/>
              </a:rPr>
              <a:t>1KPRlrlpHSZKOceSLrmDOUXBClYdEx6cG</a:t>
            </a:r>
            <a:endParaRPr b="1" sz="1600">
              <a:solidFill>
                <a:srgbClr val="FF00FF"/>
              </a:solidFill>
              <a:latin typeface="Roboto Mono"/>
              <a:ea typeface="Roboto Mono"/>
              <a:cs typeface="Roboto Mono"/>
              <a:sym typeface="Roboto Mono"/>
            </a:endParaRPr>
          </a:p>
        </p:txBody>
      </p:sp>
      <p:pic>
        <p:nvPicPr>
          <p:cNvPr id="103" name="Google Shape;103;p21"/>
          <p:cNvPicPr preferRelativeResize="0"/>
          <p:nvPr/>
        </p:nvPicPr>
        <p:blipFill>
          <a:blip r:embed="rId3">
            <a:alphaModFix/>
          </a:blip>
          <a:stretch>
            <a:fillRect/>
          </a:stretch>
        </p:blipFill>
        <p:spPr>
          <a:xfrm>
            <a:off x="462174" y="2676524"/>
            <a:ext cx="5309975" cy="224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p:txBody>
      </p:sp>
      <p:pic>
        <p:nvPicPr>
          <p:cNvPr id="109" name="Google Shape;109;p22"/>
          <p:cNvPicPr preferRelativeResize="0"/>
          <p:nvPr/>
        </p:nvPicPr>
        <p:blipFill>
          <a:blip r:embed="rId3">
            <a:alphaModFix/>
          </a:blip>
          <a:stretch>
            <a:fillRect/>
          </a:stretch>
        </p:blipFill>
        <p:spPr>
          <a:xfrm>
            <a:off x="462200" y="1009650"/>
            <a:ext cx="5926950" cy="3684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80375"/>
            <a:ext cx="85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latin typeface="Proxima Nova"/>
                <a:ea typeface="Proxima Nova"/>
                <a:cs typeface="Proxima Nova"/>
                <a:sym typeface="Proxima Nova"/>
              </a:rPr>
              <a:t>Hosting Images</a:t>
            </a:r>
            <a:endParaRPr b="1" sz="3300">
              <a:latin typeface="Proxima Nova"/>
              <a:ea typeface="Proxima Nova"/>
              <a:cs typeface="Proxima Nova"/>
              <a:sym typeface="Proxima Nova"/>
            </a:endParaRPr>
          </a:p>
          <a:p>
            <a:pPr indent="0" lvl="0" marL="0" rtl="0" algn="l">
              <a:spcBef>
                <a:spcPts val="0"/>
              </a:spcBef>
              <a:spcAft>
                <a:spcPts val="0"/>
              </a:spcAft>
              <a:buNone/>
            </a:pPr>
            <a:r>
              <a:t/>
            </a:r>
            <a:endParaRPr b="1" sz="3300">
              <a:latin typeface="Proxima Nova"/>
              <a:ea typeface="Proxima Nova"/>
              <a:cs typeface="Proxima Nova"/>
              <a:sym typeface="Proxima Nova"/>
            </a:endParaRPr>
          </a:p>
        </p:txBody>
      </p:sp>
      <p:pic>
        <p:nvPicPr>
          <p:cNvPr id="115" name="Google Shape;115;p23"/>
          <p:cNvPicPr preferRelativeResize="0"/>
          <p:nvPr/>
        </p:nvPicPr>
        <p:blipFill>
          <a:blip r:embed="rId3">
            <a:alphaModFix/>
          </a:blip>
          <a:stretch>
            <a:fillRect/>
          </a:stretch>
        </p:blipFill>
        <p:spPr>
          <a:xfrm>
            <a:off x="454450" y="1032451"/>
            <a:ext cx="5632026" cy="3507300"/>
          </a:xfrm>
          <a:prstGeom prst="rect">
            <a:avLst/>
          </a:prstGeom>
          <a:noFill/>
          <a:ln>
            <a:noFill/>
          </a:ln>
        </p:spPr>
      </p:pic>
      <p:sp>
        <p:nvSpPr>
          <p:cNvPr id="116" name="Google Shape;116;p23"/>
          <p:cNvSpPr txBox="1"/>
          <p:nvPr/>
        </p:nvSpPr>
        <p:spPr>
          <a:xfrm>
            <a:off x="6411050" y="1032450"/>
            <a:ext cx="2379300" cy="310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1301F9"/>
                </a:solidFill>
                <a:latin typeface="Roboto Mono"/>
                <a:ea typeface="Roboto Mono"/>
                <a:cs typeface="Roboto Mono"/>
                <a:sym typeface="Roboto Mono"/>
              </a:rPr>
              <a:t>Unfortunately, I don’t believe that this feature is available in the LionMail version of Google Drive. So, if you have a personal Google Drive, use that one.</a:t>
            </a:r>
            <a:endParaRPr b="1" sz="1600">
              <a:solidFill>
                <a:srgbClr val="FF00FF"/>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