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625" r:id="rId3"/>
    <p:sldId id="564" r:id="rId4"/>
    <p:sldId id="269" r:id="rId5"/>
    <p:sldId id="258" r:id="rId6"/>
    <p:sldId id="488" r:id="rId7"/>
    <p:sldId id="627" r:id="rId8"/>
    <p:sldId id="628" r:id="rId9"/>
    <p:sldId id="629" r:id="rId10"/>
    <p:sldId id="630" r:id="rId11"/>
    <p:sldId id="626" r:id="rId12"/>
    <p:sldId id="270" r:id="rId13"/>
    <p:sldId id="271" r:id="rId14"/>
    <p:sldId id="272" r:id="rId15"/>
    <p:sldId id="273" r:id="rId16"/>
    <p:sldId id="275" r:id="rId17"/>
    <p:sldId id="465" r:id="rId18"/>
    <p:sldId id="526" r:id="rId19"/>
    <p:sldId id="531" r:id="rId20"/>
    <p:sldId id="632" r:id="rId21"/>
    <p:sldId id="623" r:id="rId22"/>
    <p:sldId id="624" r:id="rId23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8"/>
    <p:restoredTop sz="94696"/>
  </p:normalViewPr>
  <p:slideViewPr>
    <p:cSldViewPr>
      <p:cViewPr varScale="1">
        <p:scale>
          <a:sx n="105" d="100"/>
          <a:sy n="105" d="100"/>
        </p:scale>
        <p:origin x="12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FE5D7-749E-4868-8EE9-38F4D37F01B8}" type="datetimeFigureOut">
              <a:rPr lang="ko-KR" altLang="en-US" smtClean="0"/>
              <a:pPr/>
              <a:t>2022. 10. 5.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A175F-F675-462B-9CD3-4223128F2C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64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2022. 10. 5.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1E26D33-0259-2841-9857-04FC4F1077B4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3623647-F16E-1C4E-B93A-15CB66031E93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75FE8F4-7932-A249-B703-D1FCA779D489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2ACB593-9686-BE42-BEAA-F5C576AA1418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E73BE16-183B-B84B-BA55-E5BD96670743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272E081-1899-BC41-A669-D4878680A1FF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C6DB8FF-62F1-D544-BBAB-EC1497B8B559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B721785-E3E2-1847-B8AB-88AE7E610500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753A85B-A7DC-D447-A1E4-D6C1F1B78DEF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EBAB12E-9BB3-C846-977F-55657AF2833C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BA688D1-B082-6D4E-B0A2-7A09E4C61235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0373DF7-92F9-7543-B5CC-1127A42DA4B4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DC87B5A7-F38A-C44F-89FD-1BE03D29ABCD}" type="datetime1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" TargetMode="External"/><Relationship Id="rId2" Type="http://schemas.openxmlformats.org/officeDocument/2006/relationships/hyperlink" Target="http://wellington.govt.n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 err="1"/>
              <a:t>FrontEnd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5015C3-0498-464F-B6F4-0178F274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Flat Design</a:t>
            </a:r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카드형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디자인</a:t>
            </a: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페이스북이나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핀터레스트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 한꺼번에 많은 양의 정보를 표시해야 하는 사이트에서는 내용을 카테고리 별로 묶어 일부 내용만 표시하고 필요할 때 전체 내용을 펼쳐 보도록 디자인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담고 있는 정보량에 따라 카드 크기가 자유롭게 조절되어 컨텐츠에 좀 더 집중할 수 있도록 디자인한 방식이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카드형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디자인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(Card-Based Design)</a:t>
            </a: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한 화면에 여러 개의 카드가 표시되기 때문에 카드에 테두리를 둘러 컨텐츠를 감싸거나 색상을 달리 해서 주변에 있는 다른 카드와 구별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페이스북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www.facebook.com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사이트는 내용을 한꺼번에 보여주지 않고 카드 형식의 컨테이너에 담아 표시하고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카드에 테두리를 그려 서로 구별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장점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4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컨텐츠 중심의 박스 형태로 시선 바로잡기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4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레이아웃을 자유 자래로 바꿀 수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4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지나친 스크롤을 줄일 수 있음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3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단점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4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레이아웃에 큰 변화를 줄 수 없음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4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많은 카드를 배치하면 한 번에 보기가 어려움</a:t>
            </a:r>
            <a:endParaRPr lang="ko-KR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98279-E601-0941-BDAB-F73D7108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8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8823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프로그레시브</a:t>
            </a:r>
            <a:r>
              <a:rPr lang="ko-KR" altLang="en-US" sz="1400" dirty="0"/>
              <a:t> 웹 애플리케이션</a:t>
            </a:r>
            <a:r>
              <a:rPr lang="en-US" altLang="ko-KR" sz="1400" dirty="0"/>
              <a:t>(Progressive web applications, PWA)</a:t>
            </a:r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웹을 통해 전달되는 응용 소프트웨어의 일종으로</a:t>
            </a:r>
            <a:r>
              <a:rPr lang="en-US" altLang="ko-KR" sz="1400" dirty="0"/>
              <a:t> HTML, CSS, </a:t>
            </a:r>
            <a:r>
              <a:rPr lang="ko-KR" altLang="en-US" sz="1400" dirty="0"/>
              <a:t>자바스크립트를 포함한 일반 웹 기술들을 사용하여 작성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표준을 준수하는 브라우저를 사용하는 어떠한 플랫폼에서라도 동작하도록 고안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기능에는 오프라인 작업</a:t>
            </a:r>
            <a:r>
              <a:rPr lang="en-US" altLang="ko-KR" sz="1400" dirty="0"/>
              <a:t>, </a:t>
            </a:r>
            <a:r>
              <a:rPr lang="ko-KR" altLang="en-US" sz="1400" dirty="0"/>
              <a:t>푸시 알림</a:t>
            </a:r>
            <a:r>
              <a:rPr lang="en-US" altLang="ko-KR" sz="1400" dirty="0"/>
              <a:t>, </a:t>
            </a:r>
            <a:r>
              <a:rPr lang="ko-KR" altLang="en-US" sz="1400" dirty="0"/>
              <a:t>장치 하드웨어 접근</a:t>
            </a:r>
            <a:r>
              <a:rPr lang="en-US" altLang="ko-KR" sz="1400" dirty="0"/>
              <a:t>, </a:t>
            </a:r>
            <a:r>
              <a:rPr lang="ko-KR" altLang="en-US" sz="1400" dirty="0"/>
              <a:t>데스크 톱</a:t>
            </a:r>
            <a:r>
              <a:rPr lang="en-US" altLang="ko-KR" sz="1400" dirty="0"/>
              <a:t> </a:t>
            </a:r>
            <a:r>
              <a:rPr lang="ko-KR" altLang="en-US" sz="1400" dirty="0"/>
              <a:t>과 모바일 장치의 </a:t>
            </a:r>
            <a:r>
              <a:rPr lang="ko-KR" altLang="en-US" sz="1400" dirty="0" err="1"/>
              <a:t>네이티브</a:t>
            </a:r>
            <a:r>
              <a:rPr lang="ko-KR" altLang="en-US" sz="1400" dirty="0"/>
              <a:t> 애플리케이션과 유사한 사용자 경험의 창출을 가능케 하는 것을 포함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웹 애플리케이션으로 알려진 웹 페이지 또는 웹사이트의 일종이기 때문에 개발자나 사용자가 애플 앱 스토어나 구글 플레이와 같은 디지털 배급 시스템을 통해 웹 앱을 설치할 필요가 없음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웹 애플리케이션들은 처음부터 모바일 장치</a:t>
            </a:r>
            <a:r>
              <a:rPr lang="en-US" altLang="ko-KR" sz="1400" dirty="0"/>
              <a:t> </a:t>
            </a:r>
            <a:r>
              <a:rPr lang="ko-KR" altLang="en-US" sz="1400" dirty="0"/>
              <a:t>용으로 사용이 가능하긴 했으나 이들은 속도가  느렸고 기능이 적은 것이 일반적이었으며 </a:t>
            </a:r>
            <a:r>
              <a:rPr lang="ko-KR" altLang="en-US" sz="1400" dirty="0" err="1"/>
              <a:t>네이티브</a:t>
            </a:r>
            <a:r>
              <a:rPr lang="ko-KR" altLang="en-US" sz="1400" dirty="0"/>
              <a:t> 앱보다 덜 사용되었지만 이전에 </a:t>
            </a:r>
            <a:r>
              <a:rPr lang="ko-KR" altLang="en-US" sz="1400" dirty="0" err="1"/>
              <a:t>네이티브</a:t>
            </a:r>
            <a:r>
              <a:rPr lang="ko-KR" altLang="en-US" sz="1400" dirty="0"/>
              <a:t> 앱에서만 사용이 가능했던 오프라인 작업 기능과 더불어 모바일 장치에서 실행되는 </a:t>
            </a:r>
            <a:r>
              <a:rPr lang="en-US" altLang="ko-KR" sz="1400" dirty="0"/>
              <a:t>PWA</a:t>
            </a:r>
            <a:r>
              <a:rPr lang="ko-KR" altLang="en-US" sz="1400" dirty="0"/>
              <a:t>들은 훨씬 더 빠르게 수행이 가능하며 더 많은 기능을 제공할 수 있고 </a:t>
            </a:r>
            <a:r>
              <a:rPr lang="ko-KR" altLang="en-US" sz="1400" dirty="0" err="1"/>
              <a:t>네이티브</a:t>
            </a:r>
            <a:r>
              <a:rPr lang="ko-KR" altLang="en-US" sz="1400" dirty="0"/>
              <a:t> 앱과의 격차를 줄여주고 데스크톱과 모바일 플랫폼에 모두 이식이 가능하게 함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PWA</a:t>
            </a:r>
            <a:r>
              <a:rPr lang="ko-KR" altLang="en-US" sz="1400" dirty="0"/>
              <a:t>들은 별도의 빌드 또는 배포 과정이 </a:t>
            </a:r>
            <a:r>
              <a:rPr lang="ko-KR" altLang="en-US" sz="1400" dirty="0" err="1"/>
              <a:t>필요없음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0720C-1051-794F-B501-C715E395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267200"/>
            <a:ext cx="8229600" cy="2665856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웹 표준 기술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HTML</a:t>
            </a:r>
          </a:p>
          <a:p>
            <a:pPr marL="120015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Hyper Text Markup Language</a:t>
            </a:r>
            <a:r>
              <a:rPr lang="ko-KR" altLang="en-US" sz="1400" dirty="0"/>
              <a:t> 의 약자로</a:t>
            </a:r>
            <a:r>
              <a:rPr lang="en-US" altLang="ko-KR" sz="1400" dirty="0"/>
              <a:t>  </a:t>
            </a:r>
            <a:r>
              <a:rPr lang="ko-KR" altLang="en-US" sz="1400" dirty="0"/>
              <a:t>웹 문서의 구조를 정의할 때 사용하는 웹 페이지 기술 언어</a:t>
            </a:r>
            <a:endParaRPr lang="en-US" altLang="ko-KR" sz="1400" dirty="0"/>
          </a:p>
          <a:p>
            <a:pPr marL="120015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하이퍼텍스트</a:t>
            </a:r>
            <a:r>
              <a:rPr lang="en-US" altLang="ko-KR" sz="1400" dirty="0"/>
              <a:t>[hypertext, </a:t>
            </a:r>
            <a:r>
              <a:rPr lang="ko-KR" altLang="en-US" sz="1400" dirty="0"/>
              <a:t>참조를 통해 현재 페이지에서 다른 문서로 즉시 이동할 수 있는 텍스트</a:t>
            </a:r>
            <a:r>
              <a:rPr lang="en-US" altLang="ko-KR" sz="1400" dirty="0"/>
              <a:t>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만들어낼 수 있는 언어</a:t>
            </a:r>
            <a:endParaRPr lang="en-US" altLang="ko-KR" sz="1400" dirty="0"/>
          </a:p>
          <a:p>
            <a:pPr marL="120015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페이지의 제목</a:t>
            </a:r>
            <a:r>
              <a:rPr lang="en-US" altLang="ko-KR" sz="1400" dirty="0"/>
              <a:t>, </a:t>
            </a:r>
            <a:r>
              <a:rPr lang="ko-KR" altLang="en-US" sz="1400" dirty="0"/>
              <a:t>문단</a:t>
            </a:r>
            <a:r>
              <a:rPr lang="en-US" altLang="ko-KR" sz="1400" dirty="0"/>
              <a:t>, </a:t>
            </a:r>
            <a:r>
              <a:rPr lang="ko-KR" altLang="en-US" sz="1400" dirty="0"/>
              <a:t>표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동영상 같은 핵심적인 구조를 담당 </a:t>
            </a:r>
            <a:r>
              <a:rPr lang="en-US" altLang="ko-KR" sz="1400" dirty="0"/>
              <a:t>-</a:t>
            </a:r>
            <a:r>
              <a:rPr lang="ko-KR" altLang="en-US" sz="1400" dirty="0"/>
              <a:t> 제목</a:t>
            </a:r>
            <a:r>
              <a:rPr lang="en-US" altLang="ko-KR" sz="1400" dirty="0"/>
              <a:t>, </a:t>
            </a:r>
            <a:r>
              <a:rPr lang="ko-KR" altLang="en-US" sz="1400" dirty="0"/>
              <a:t>본문</a:t>
            </a:r>
            <a:r>
              <a:rPr lang="en-US" altLang="ko-KR" sz="1400" dirty="0"/>
              <a:t>, </a:t>
            </a:r>
            <a:r>
              <a:rPr lang="ko-KR" altLang="en-US" sz="1400" dirty="0"/>
              <a:t>목록</a:t>
            </a:r>
            <a:r>
              <a:rPr lang="en-US" altLang="ko-KR" sz="1400" dirty="0"/>
              <a:t>, </a:t>
            </a:r>
            <a:r>
              <a:rPr lang="ko-KR" altLang="en-US" sz="1400" dirty="0"/>
              <a:t>링크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 등의 다양한 컨텐츠를 </a:t>
            </a:r>
            <a:r>
              <a:rPr lang="ko-KR" altLang="en-US" sz="1400" dirty="0" err="1"/>
              <a:t>의미있게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마크업</a:t>
            </a:r>
            <a:r>
              <a:rPr lang="ko-KR" altLang="en-US" sz="1400" dirty="0"/>
              <a:t> 할 수 있음</a:t>
            </a:r>
            <a:endParaRPr lang="en-US" altLang="ko-KR" sz="1400" dirty="0"/>
          </a:p>
          <a:p>
            <a:pPr marL="120015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HTML</a:t>
            </a:r>
            <a:r>
              <a:rPr lang="ko-KR" altLang="en-US" sz="1400" dirty="0"/>
              <a:t>은 화면을 예쁘게 꾸미는 용도가 아님</a:t>
            </a:r>
            <a:endParaRPr lang="en-US" altLang="ko-KR" sz="1400" dirty="0"/>
          </a:p>
          <a:p>
            <a:pPr marL="120015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튼튼한 구조</a:t>
            </a:r>
            <a:r>
              <a:rPr lang="en-US" altLang="ko-KR" sz="1400" dirty="0"/>
              <a:t>(semantic)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만드는 데 집중해야 함</a:t>
            </a:r>
            <a:endParaRPr lang="en-US" altLang="ko-KR" sz="1400" dirty="0"/>
          </a:p>
        </p:txBody>
      </p:sp>
      <p:pic>
        <p:nvPicPr>
          <p:cNvPr id="5" name="그림 4" descr="htm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4" y="4107956"/>
            <a:ext cx="8143900" cy="231744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681D11C-9EA5-5541-ABFF-154F4740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A4EAE9-09CF-4D48-BAEF-2FC435A9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1944216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웹 표준 기술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XML</a:t>
            </a:r>
          </a:p>
          <a:p>
            <a:pPr marL="1198800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XML(</a:t>
            </a:r>
            <a:r>
              <a:rPr lang="en-US" altLang="ko-KR" sz="1400" dirty="0" err="1"/>
              <a:t>eXtensible</a:t>
            </a:r>
            <a:r>
              <a:rPr lang="en-US" altLang="ko-KR" sz="1400" dirty="0"/>
              <a:t> Makeup Language)</a:t>
            </a:r>
            <a:r>
              <a:rPr lang="ko-KR" altLang="en-US" sz="1400" dirty="0"/>
              <a:t>은 </a:t>
            </a:r>
            <a:r>
              <a:rPr lang="en-US" altLang="ko-KR" sz="1400" dirty="0"/>
              <a:t>1996</a:t>
            </a:r>
            <a:r>
              <a:rPr lang="ko-KR" altLang="en-US" sz="1400" dirty="0"/>
              <a:t>년 </a:t>
            </a:r>
            <a:r>
              <a:rPr lang="en-US" altLang="ko-KR" sz="1400" dirty="0"/>
              <a:t>W3C(World Wide Web Consortium)</a:t>
            </a:r>
            <a:r>
              <a:rPr lang="ko-KR" altLang="en-US" sz="1400" dirty="0"/>
              <a:t>에서 제안한 것으로</a:t>
            </a:r>
            <a:r>
              <a:rPr lang="en-US" altLang="ko-KR" sz="1400" dirty="0"/>
              <a:t>, </a:t>
            </a:r>
            <a:r>
              <a:rPr lang="ko-KR" altLang="en-US" sz="1400" dirty="0"/>
              <a:t>웹에서 구조화된 문서를 전송할 수 있도록 설계된 표준화된 텍스트 형식으로 순수 데이터 포맷</a:t>
            </a:r>
          </a:p>
          <a:p>
            <a:pPr marL="1198800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XML</a:t>
            </a:r>
            <a:r>
              <a:rPr lang="ko-KR" altLang="en-US" sz="1400" dirty="0"/>
              <a:t>은 인터넷에서 기존에 사용하던 </a:t>
            </a:r>
            <a:r>
              <a:rPr lang="en-US" altLang="ko-KR" sz="1400" dirty="0"/>
              <a:t>HTML</a:t>
            </a:r>
            <a:r>
              <a:rPr lang="ko-KR" altLang="en-US" sz="1400" dirty="0"/>
              <a:t>의 한계를 극복하고 </a:t>
            </a:r>
            <a:r>
              <a:rPr lang="en-US" altLang="ko-KR" sz="1400" dirty="0"/>
              <a:t>SGML</a:t>
            </a:r>
            <a:r>
              <a:rPr lang="ko-KR" altLang="en-US" sz="1400" dirty="0"/>
              <a:t>의 복잡함을 해결하는 방안으로 </a:t>
            </a:r>
            <a:r>
              <a:rPr lang="en-US" altLang="ko-KR" sz="1400" dirty="0"/>
              <a:t>HTML</a:t>
            </a:r>
            <a:r>
              <a:rPr lang="ko-KR" altLang="en-US" sz="1400" dirty="0"/>
              <a:t>에 담겨져 있는 형식적 요소를 완전히 배제하는 방식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altLang="ko-KR" sz="1400" dirty="0"/>
          </a:p>
        </p:txBody>
      </p:sp>
      <p:pic>
        <p:nvPicPr>
          <p:cNvPr id="5" name="그림 4" descr="xm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347" y="3212976"/>
            <a:ext cx="7710513" cy="301677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889B9-6100-A24E-8A9A-3FE70964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334668" cy="1872208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웹 표준 기술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XHTML</a:t>
            </a:r>
          </a:p>
          <a:p>
            <a:pPr marL="1198800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W3C(</a:t>
            </a:r>
            <a:r>
              <a:rPr lang="ko-KR" altLang="en-US" sz="1400" dirty="0"/>
              <a:t>웹 기술 개발을 관장하는 조직 </a:t>
            </a:r>
            <a:r>
              <a:rPr lang="en-US" altLang="ko-KR" sz="1400" dirty="0"/>
              <a:t>– </a:t>
            </a:r>
            <a:r>
              <a:rPr lang="en-US" altLang="ko-KR" sz="1400" dirty="0">
                <a:hlinkClick r:id="rId2"/>
              </a:rPr>
              <a:t>www.w3.org</a:t>
            </a:r>
            <a:r>
              <a:rPr lang="en-US" altLang="ko-KR" sz="1400" dirty="0"/>
              <a:t>)</a:t>
            </a:r>
            <a:r>
              <a:rPr lang="ko-KR" altLang="en-US" sz="1400" dirty="0"/>
              <a:t>에서 </a:t>
            </a:r>
            <a:r>
              <a:rPr lang="en-US" altLang="ko-KR" sz="1400" dirty="0"/>
              <a:t>XHTML(</a:t>
            </a:r>
            <a:r>
              <a:rPr lang="en-US" altLang="ko-KR" sz="1400" dirty="0" err="1"/>
              <a:t>eXtensible</a:t>
            </a:r>
            <a:r>
              <a:rPr lang="en-US" altLang="ko-KR" sz="1400" dirty="0"/>
              <a:t> Hyper Text Markup Language)</a:t>
            </a:r>
            <a:r>
              <a:rPr lang="ko-KR" altLang="en-US" sz="1400" dirty="0"/>
              <a:t>을</a:t>
            </a:r>
            <a:r>
              <a:rPr lang="en-US" altLang="ko-KR" sz="1400" dirty="0"/>
              <a:t> XML </a:t>
            </a:r>
            <a:r>
              <a:rPr lang="ko-KR" altLang="en-US" sz="1400" dirty="0"/>
              <a:t>응용으로서의 </a:t>
            </a:r>
            <a:r>
              <a:rPr lang="en-US" altLang="ko-KR" sz="1400" dirty="0"/>
              <a:t>HTML4</a:t>
            </a:r>
            <a:r>
              <a:rPr lang="ko-KR" altLang="en-US" sz="1400" dirty="0"/>
              <a:t>를 다시 공식화한 것</a:t>
            </a:r>
            <a:endParaRPr lang="en-US" altLang="ko-KR" sz="1400" dirty="0"/>
          </a:p>
          <a:p>
            <a:pPr marL="1198800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W3C</a:t>
            </a:r>
            <a:r>
              <a:rPr lang="ko-KR" altLang="en-US" sz="1400" dirty="0"/>
              <a:t>는 좀 더 원활하게 기계적으로 처리하도록 </a:t>
            </a:r>
            <a:r>
              <a:rPr lang="en-US" altLang="ko-KR" sz="1400" dirty="0"/>
              <a:t>XML</a:t>
            </a:r>
            <a:r>
              <a:rPr lang="ko-KR" altLang="en-US" sz="1400" dirty="0"/>
              <a:t>의 형식을 빌어 </a:t>
            </a:r>
            <a:r>
              <a:rPr lang="en-US" altLang="ko-KR" sz="1400" dirty="0"/>
              <a:t>HTML 4.01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재정의했는데 이것이 </a:t>
            </a:r>
            <a:r>
              <a:rPr lang="en-US" altLang="ko-KR" sz="1400" dirty="0"/>
              <a:t>XHTML </a:t>
            </a:r>
          </a:p>
        </p:txBody>
      </p:sp>
      <p:pic>
        <p:nvPicPr>
          <p:cNvPr id="6" name="그림 5" descr="xhtm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6" y="3068960"/>
            <a:ext cx="7715272" cy="34118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919A5-D5FB-554A-9756-2C8BF073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086724" cy="3600400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웹 표준 기술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HTML5</a:t>
            </a:r>
          </a:p>
          <a:p>
            <a:pPr marL="11988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HTML5</a:t>
            </a:r>
            <a:r>
              <a:rPr lang="ko-KR" altLang="en-US" sz="1400" dirty="0"/>
              <a:t>는 </a:t>
            </a:r>
            <a:r>
              <a:rPr lang="en-US" altLang="ko-KR" sz="1400" dirty="0"/>
              <a:t>HTML</a:t>
            </a:r>
            <a:r>
              <a:rPr lang="ko-KR" altLang="en-US" sz="1400" dirty="0"/>
              <a:t>의 다음 버전으로 </a:t>
            </a:r>
            <a:r>
              <a:rPr lang="en-US" altLang="ko-KR" sz="1400" dirty="0"/>
              <a:t>HTML4</a:t>
            </a:r>
            <a:r>
              <a:rPr lang="ko-KR" altLang="en-US" sz="1400" dirty="0"/>
              <a:t>를 업그레이드한 것</a:t>
            </a:r>
            <a:endParaRPr lang="en-US" altLang="ko-KR" sz="1400" dirty="0"/>
          </a:p>
          <a:p>
            <a:pPr marL="11988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HTML5</a:t>
            </a:r>
            <a:r>
              <a:rPr lang="ko-KR" altLang="en-US" sz="1400" dirty="0"/>
              <a:t>는 특정 플러그 인에 의존하지 않고 컨텐츠를 제공하는 것이 목표</a:t>
            </a:r>
            <a:endParaRPr lang="en-US" altLang="ko-KR" sz="1400" dirty="0"/>
          </a:p>
          <a:p>
            <a:pPr marL="11988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많은 기업들이 </a:t>
            </a:r>
            <a:r>
              <a:rPr lang="en-US" altLang="ko-KR" sz="1400" dirty="0"/>
              <a:t>HTML5</a:t>
            </a:r>
            <a:r>
              <a:rPr lang="ko-KR" altLang="en-US" sz="1400" dirty="0"/>
              <a:t>의 표준화에 힘을 보태고 있고</a:t>
            </a:r>
            <a:r>
              <a:rPr lang="en-US" altLang="ko-KR" sz="1400" dirty="0"/>
              <a:t> Firefox, Opera, Safari, Chrome </a:t>
            </a:r>
            <a:r>
              <a:rPr lang="ko-KR" altLang="en-US" sz="1400" dirty="0"/>
              <a:t>등 최신의 웹 브라우저에서 기본적으로 </a:t>
            </a:r>
            <a:r>
              <a:rPr lang="en-US" altLang="ko-KR" sz="1400" dirty="0"/>
              <a:t>HTML5</a:t>
            </a:r>
            <a:r>
              <a:rPr lang="ko-KR" altLang="en-US" sz="1400" dirty="0"/>
              <a:t>를 지원하고 있으며</a:t>
            </a:r>
            <a:r>
              <a:rPr lang="en-US" altLang="ko-KR" sz="1400" dirty="0"/>
              <a:t> MS</a:t>
            </a:r>
            <a:r>
              <a:rPr lang="ko-KR" altLang="en-US" sz="1400" dirty="0"/>
              <a:t>도 최신의 브라우저에서 </a:t>
            </a:r>
            <a:r>
              <a:rPr lang="en-US" altLang="ko-KR" sz="1400" dirty="0"/>
              <a:t>HTML5</a:t>
            </a:r>
            <a:r>
              <a:rPr lang="ko-KR" altLang="en-US" sz="1400" dirty="0"/>
              <a:t>를 지원</a:t>
            </a:r>
            <a:endParaRPr lang="en-US" altLang="ko-KR" sz="1400" dirty="0"/>
          </a:p>
          <a:p>
            <a:pPr marL="742950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그 외 웹 표준에서의 구조적 언어로는 </a:t>
            </a:r>
            <a:r>
              <a:rPr lang="en-US" altLang="ko-KR" sz="1400" dirty="0"/>
              <a:t>SVG(Scalable Vector Graphics), </a:t>
            </a:r>
            <a:r>
              <a:rPr lang="en-US" altLang="ko-KR" sz="1400" dirty="0" err="1"/>
              <a:t>XForms</a:t>
            </a:r>
            <a:r>
              <a:rPr lang="en-US" altLang="ko-KR" sz="1400" dirty="0"/>
              <a:t> </a:t>
            </a:r>
            <a:r>
              <a:rPr lang="ko-KR" altLang="en-US" sz="1400" dirty="0"/>
              <a:t>같은 기술이 있음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9C4777-E184-1C46-8167-6AF23435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80464" cy="4802306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웹 표준 기술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CSS(Cascading Style Sheet)</a:t>
            </a:r>
          </a:p>
          <a:p>
            <a:pPr marL="11988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화면에 표시되는 방법</a:t>
            </a:r>
            <a:r>
              <a:rPr lang="en-US" altLang="ko-KR" sz="1400" dirty="0"/>
              <a:t>(</a:t>
            </a:r>
            <a:r>
              <a:rPr lang="ko-KR" altLang="en-US" sz="1400" dirty="0"/>
              <a:t>색상</a:t>
            </a:r>
            <a:r>
              <a:rPr lang="en-US" altLang="ko-KR" sz="1400" dirty="0"/>
              <a:t>, </a:t>
            </a:r>
            <a:r>
              <a:rPr lang="ko-KR" altLang="en-US" sz="1400" dirty="0"/>
              <a:t>크기</a:t>
            </a:r>
            <a:r>
              <a:rPr lang="en-US" altLang="ko-KR" sz="1400" dirty="0"/>
              <a:t>, </a:t>
            </a:r>
            <a:r>
              <a:rPr lang="ko-KR" altLang="en-US" sz="1400" dirty="0"/>
              <a:t>폰트</a:t>
            </a:r>
            <a:r>
              <a:rPr lang="en-US" altLang="ko-KR" sz="1400" dirty="0"/>
              <a:t>, </a:t>
            </a:r>
            <a:r>
              <a:rPr lang="ko-KR" altLang="en-US" sz="1400" dirty="0"/>
              <a:t>레이아웃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지정해 구조를 꾸며주는 시각적인 표현을 담당하는 기술</a:t>
            </a:r>
            <a:endParaRPr lang="en-US" altLang="ko-KR" sz="1400" dirty="0"/>
          </a:p>
          <a:p>
            <a:pPr marL="11988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HTML 3.2</a:t>
            </a:r>
            <a:r>
              <a:rPr lang="ko-KR" altLang="en-US" sz="1400" dirty="0"/>
              <a:t>부터 지원하기 시작한 것으로</a:t>
            </a:r>
            <a:r>
              <a:rPr lang="en-US" altLang="ko-KR" sz="1400" dirty="0"/>
              <a:t> </a:t>
            </a:r>
            <a:r>
              <a:rPr lang="ko-KR" altLang="en-US" sz="1400" dirty="0"/>
              <a:t>웹 디자이너와 사용자들의 필요에 의해 개발</a:t>
            </a:r>
            <a:endParaRPr lang="en-US" altLang="ko-KR" sz="1400" dirty="0"/>
          </a:p>
          <a:p>
            <a:pPr marL="11988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HTML</a:t>
            </a:r>
            <a:r>
              <a:rPr lang="ko-KR" altLang="en-US" sz="1400" dirty="0"/>
              <a:t>은 웹 문서를 다양하게 설계하고 수시로 변경하는데 많은 제약이 있었기 때문에 이것을 보완하기 위해 만든 것</a:t>
            </a:r>
            <a:endParaRPr lang="en-US" altLang="ko-KR" sz="1400" dirty="0"/>
          </a:p>
          <a:p>
            <a:pPr marL="11988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HTML</a:t>
            </a:r>
            <a:r>
              <a:rPr lang="ko-KR" altLang="en-US" sz="1400" dirty="0"/>
              <a:t>만을 이용해서 웹 페이지를 제작하게 되면 요소 하나 하나에 대한 디자인을 직접 해야 하지만 </a:t>
            </a:r>
            <a:r>
              <a:rPr lang="en-US" altLang="ko-KR" sz="1400" dirty="0"/>
              <a:t>CSS</a:t>
            </a:r>
            <a:r>
              <a:rPr lang="ko-KR" altLang="en-US" sz="1400" dirty="0"/>
              <a:t>를 이용하면 그룹화해서 디자인 하는 것이 가능하므로 문서의 일관성을 유지하기도 편리하고 작업 시간도 단축시킬 수 있음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C9C25-6338-C743-BA49-A9A0E09E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086724" cy="3571900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웹 표준 기술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DOM &amp; Script</a:t>
            </a:r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웹 페이지에 행동</a:t>
            </a:r>
            <a:r>
              <a:rPr lang="en-US" altLang="ko-KR" sz="1400" dirty="0"/>
              <a:t>(behavior)</a:t>
            </a:r>
            <a:r>
              <a:rPr lang="ko-KR" altLang="en-US" sz="1400" dirty="0"/>
              <a:t>이나 상호</a:t>
            </a:r>
            <a:r>
              <a:rPr lang="en-US" altLang="ko-KR" sz="1400" dirty="0"/>
              <a:t> </a:t>
            </a:r>
            <a:r>
              <a:rPr lang="ko-KR" altLang="en-US" sz="1400" dirty="0"/>
              <a:t>작용</a:t>
            </a:r>
            <a:r>
              <a:rPr lang="en-US" altLang="ko-KR" sz="1400" dirty="0"/>
              <a:t>(interactivity)</a:t>
            </a:r>
            <a:r>
              <a:rPr lang="ko-KR" altLang="en-US" sz="1400" dirty="0"/>
              <a:t>을 추가하는데 사용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내용을 변경하고 움직이는 등 페이지의 동적인 처리를 담당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웹 페이지의 요소를 객체화해서 동작을 제어하기 위해 사용하는 웹 표준 기술에는 </a:t>
            </a:r>
            <a:r>
              <a:rPr lang="en-US" altLang="ko-KR" sz="1400" dirty="0"/>
              <a:t>DOM</a:t>
            </a:r>
            <a:r>
              <a:rPr lang="ko-KR" altLang="en-US" sz="1400" dirty="0"/>
              <a:t>과 </a:t>
            </a:r>
            <a:r>
              <a:rPr lang="en-US" altLang="ko-KR" sz="1400" dirty="0"/>
              <a:t>ECMA Script</a:t>
            </a:r>
            <a:r>
              <a:rPr lang="ko-KR" altLang="en-US" sz="1400" dirty="0"/>
              <a:t>가 있음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스크립트</a:t>
            </a:r>
            <a:r>
              <a:rPr lang="en-US" altLang="ko-KR" sz="1400" dirty="0"/>
              <a:t> </a:t>
            </a:r>
            <a:r>
              <a:rPr lang="ko-KR" altLang="en-US" sz="1400" dirty="0"/>
              <a:t>언어 표준 중의 하나가 </a:t>
            </a:r>
            <a:r>
              <a:rPr lang="en-US" altLang="ko-KR" sz="1400" dirty="0"/>
              <a:t>JavaScript</a:t>
            </a:r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DOM(Document Object Model)</a:t>
            </a:r>
            <a:r>
              <a:rPr lang="ko-KR" altLang="en-US" sz="1400" dirty="0"/>
              <a:t>은 웹 페이지의 구성 체계를 말하는데</a:t>
            </a:r>
            <a:r>
              <a:rPr lang="en-US" altLang="ko-KR" sz="1400" dirty="0"/>
              <a:t> </a:t>
            </a:r>
            <a:r>
              <a:rPr lang="ko-KR" altLang="en-US" sz="1400" dirty="0"/>
              <a:t>이것은 </a:t>
            </a:r>
            <a:r>
              <a:rPr lang="en-US" altLang="ko-KR" sz="1400" dirty="0"/>
              <a:t>HTML</a:t>
            </a:r>
            <a:r>
              <a:rPr lang="ko-KR" altLang="en-US" sz="1400" dirty="0"/>
              <a:t>을 작성하면서 생성되는 논리적 규칙으로</a:t>
            </a:r>
            <a:r>
              <a:rPr lang="en-US" altLang="ko-KR" sz="1400" dirty="0"/>
              <a:t> </a:t>
            </a:r>
            <a:r>
              <a:rPr lang="ko-KR" altLang="en-US" sz="1400" dirty="0"/>
              <a:t>자바스크립트나 다른 스크립트 언어를 이용해서 접근하고 조작할 수 있는 웹 페이지 요소의 표준 목록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웹 브라우저는 이 논리적 구성 체계인 </a:t>
            </a:r>
            <a:r>
              <a:rPr lang="en-US" altLang="ko-KR" sz="1400" dirty="0"/>
              <a:t>DOM</a:t>
            </a:r>
            <a:r>
              <a:rPr lang="ko-KR" altLang="en-US" sz="1400" dirty="0"/>
              <a:t>을 해석하여 페이지를 표시하거나 </a:t>
            </a:r>
            <a:r>
              <a:rPr lang="en-US" altLang="ko-KR" sz="1400" dirty="0"/>
              <a:t>ECMA Script </a:t>
            </a:r>
            <a:r>
              <a:rPr lang="ko-KR" altLang="en-US" sz="1400" dirty="0"/>
              <a:t>등의 기술을 통하여 </a:t>
            </a:r>
            <a:r>
              <a:rPr lang="en-US" altLang="ko-KR" sz="1400" dirty="0"/>
              <a:t>DOM</a:t>
            </a:r>
            <a:r>
              <a:rPr lang="ko-KR" altLang="en-US" sz="1400" dirty="0"/>
              <a:t>의 구조를 변경할 수 있음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862F1-7EEC-1F4E-A265-1954D75E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0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335238" cy="5040560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웹 사이트 성능 향상</a:t>
            </a:r>
            <a:endParaRPr lang="en-US" altLang="ko-KR" sz="1400" dirty="0"/>
          </a:p>
          <a:p>
            <a:pPr marL="742950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구글의 연구에 따르면 </a:t>
            </a:r>
            <a:r>
              <a:rPr lang="en-US" altLang="ko-KR" sz="1400" dirty="0"/>
              <a:t>100 ~ 400ms</a:t>
            </a:r>
            <a:r>
              <a:rPr lang="ko-KR" altLang="en-US" sz="1400" dirty="0"/>
              <a:t> 초만 늦게</a:t>
            </a:r>
            <a:r>
              <a:rPr lang="en-US" altLang="ko-KR" sz="1400" dirty="0"/>
              <a:t> </a:t>
            </a:r>
            <a:r>
              <a:rPr lang="ko-KR" altLang="en-US" sz="1400" dirty="0"/>
              <a:t>결과가 전송되면 </a:t>
            </a:r>
            <a:r>
              <a:rPr lang="en-US" altLang="ko-KR" sz="1400" dirty="0"/>
              <a:t>0.2 ~ 0.6%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검색률이</a:t>
            </a:r>
            <a:r>
              <a:rPr lang="ko-KR" altLang="en-US" sz="1400" dirty="0"/>
              <a:t> 감소한다고 연구 결과를 발표했고 아마존의 경우 로딩 시간을 </a:t>
            </a:r>
            <a:r>
              <a:rPr lang="en-US" altLang="ko-KR" sz="1400" dirty="0"/>
              <a:t>100ms </a:t>
            </a:r>
            <a:r>
              <a:rPr lang="ko-KR" altLang="en-US" sz="1400" dirty="0"/>
              <a:t>줄이면 매출이 </a:t>
            </a:r>
            <a:r>
              <a:rPr lang="en-US" altLang="ko-KR" sz="1400" dirty="0"/>
              <a:t>1%</a:t>
            </a:r>
            <a:r>
              <a:rPr lang="ko-KR" altLang="en-US" sz="1400" dirty="0"/>
              <a:t> 증가한다고 발표</a:t>
            </a:r>
            <a:endParaRPr lang="en-US" altLang="ko-KR" sz="1400" dirty="0"/>
          </a:p>
          <a:p>
            <a:pPr marL="742950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사용자는 웹 사이트의 페이지가 </a:t>
            </a:r>
            <a:r>
              <a:rPr lang="en-US" altLang="ko-KR" sz="1400" dirty="0"/>
              <a:t>2</a:t>
            </a:r>
            <a:r>
              <a:rPr lang="ko-KR" altLang="en-US" sz="1400" dirty="0"/>
              <a:t>초 이내에 로딩되기를 기대하며 </a:t>
            </a:r>
            <a:r>
              <a:rPr lang="en-US" altLang="ko-KR" sz="1400" dirty="0"/>
              <a:t>2</a:t>
            </a:r>
            <a:r>
              <a:rPr lang="ko-KR" altLang="en-US" sz="1400" dirty="0"/>
              <a:t>초 이상이 걸리면 </a:t>
            </a:r>
            <a:r>
              <a:rPr lang="en-US" altLang="ko-KR" sz="1400" dirty="0"/>
              <a:t>1/3</a:t>
            </a:r>
            <a:r>
              <a:rPr lang="ko-KR" altLang="en-US" sz="1400" dirty="0"/>
              <a:t> 정도가 사이트를 떠남</a:t>
            </a:r>
            <a:endParaRPr lang="en-US" altLang="ko-KR" sz="1400" dirty="0"/>
          </a:p>
          <a:p>
            <a:pPr marL="742950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사이트의 성능 향상을 위한 방법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이미지의 품질을 손상시키지 않는 범위 내에서 이미지 파일의 크기를 최소로 만들기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공백</a:t>
            </a:r>
            <a:r>
              <a:rPr lang="en-US" altLang="ko-KR" sz="1400" dirty="0"/>
              <a:t> </a:t>
            </a:r>
            <a:r>
              <a:rPr lang="ko-KR" altLang="en-US" sz="1400" dirty="0"/>
              <a:t>문자와 줄 바꿈을 제거해서 </a:t>
            </a:r>
            <a:r>
              <a:rPr lang="en-US" altLang="ko-KR" sz="1400" dirty="0"/>
              <a:t>HTML</a:t>
            </a:r>
            <a:r>
              <a:rPr lang="ko-KR" altLang="en-US" sz="1400" dirty="0"/>
              <a:t>과 </a:t>
            </a:r>
            <a:r>
              <a:rPr lang="en-US" altLang="ko-KR" sz="1400" dirty="0"/>
              <a:t>CSS </a:t>
            </a:r>
            <a:r>
              <a:rPr lang="ko-KR" altLang="en-US" sz="1400" dirty="0"/>
              <a:t>문서 최소화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자바스크립트 최소화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스크립트가 페이지의 다른 자원과 병행해서 로드되게 해서 랜더링을 방해하지 않도록 작성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불필요한 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스크립트</a:t>
            </a:r>
            <a:r>
              <a:rPr lang="en-US" altLang="ko-KR" sz="1400" dirty="0"/>
              <a:t>, </a:t>
            </a:r>
            <a:r>
              <a:rPr lang="ko-KR" altLang="en-US" sz="1400" dirty="0"/>
              <a:t>자바스크립트 라이브러리를 </a:t>
            </a:r>
            <a:r>
              <a:rPr lang="ko-KR" altLang="en-US" sz="1400" dirty="0" err="1"/>
              <a:t>로드하지</a:t>
            </a:r>
            <a:r>
              <a:rPr lang="ko-KR" altLang="en-US" sz="1400" dirty="0"/>
              <a:t> 않도록</a:t>
            </a:r>
            <a:r>
              <a:rPr lang="en-US" altLang="ko-KR" sz="1400" dirty="0"/>
              <a:t> </a:t>
            </a:r>
            <a:r>
              <a:rPr lang="ko-KR" altLang="en-US" sz="1400" dirty="0"/>
              <a:t>작성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HTTP </a:t>
            </a:r>
            <a:r>
              <a:rPr lang="ko-KR" altLang="en-US" sz="1400" dirty="0"/>
              <a:t>요청 횟수 최소화</a:t>
            </a:r>
            <a:endParaRPr lang="en-US" altLang="ko-KR" sz="1400" dirty="0"/>
          </a:p>
          <a:p>
            <a:pPr marL="1200150"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성능 측정 도구</a:t>
            </a:r>
            <a:endParaRPr lang="en-US" altLang="ko-KR" sz="1400" dirty="0"/>
          </a:p>
          <a:p>
            <a:pPr marL="1600200"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1400" dirty="0" err="1"/>
              <a:t>webpagetest.org</a:t>
            </a:r>
            <a:endParaRPr lang="en-US" altLang="ko-KR" sz="1400" dirty="0"/>
          </a:p>
          <a:p>
            <a:pPr marL="1600200"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1400" dirty="0" err="1"/>
              <a:t>yslow.org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8DDE5-020D-7D46-A0D9-8309B5A9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086724" cy="4464496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웹 브라우저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marL="11988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Internet Explorer : </a:t>
            </a:r>
            <a:r>
              <a:rPr lang="ko-KR" altLang="en-US" sz="1400" dirty="0"/>
              <a:t>줄여서 </a:t>
            </a:r>
            <a:r>
              <a:rPr lang="en-US" altLang="ko-KR" sz="1400" dirty="0"/>
              <a:t>IE</a:t>
            </a:r>
            <a:r>
              <a:rPr lang="ko-KR" altLang="en-US" sz="1400" dirty="0"/>
              <a:t>라고도 하며 </a:t>
            </a:r>
            <a:r>
              <a:rPr lang="en-US" altLang="ko-KR" sz="1400" dirty="0"/>
              <a:t>vendor prefix</a:t>
            </a:r>
            <a:r>
              <a:rPr lang="ko-KR" altLang="en-US" sz="1400" dirty="0"/>
              <a:t>로는 </a:t>
            </a:r>
            <a:r>
              <a:rPr lang="en-US" altLang="ko-KR" sz="1400" dirty="0" err="1"/>
              <a:t>ms</a:t>
            </a:r>
            <a:endParaRPr lang="en-US" altLang="ko-KR" sz="1400" dirty="0"/>
          </a:p>
          <a:p>
            <a:pPr marL="11988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Chrome: vendor prefix</a:t>
            </a:r>
            <a:r>
              <a:rPr lang="ko-KR" altLang="en-US" sz="1400" dirty="0"/>
              <a:t>로는 </a:t>
            </a:r>
            <a:r>
              <a:rPr lang="en-US" altLang="ko-KR" sz="1400" dirty="0" err="1"/>
              <a:t>webkit</a:t>
            </a:r>
            <a:endParaRPr lang="en-US" altLang="ko-KR" sz="1400" dirty="0"/>
          </a:p>
          <a:p>
            <a:pPr marL="11988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 err="1"/>
              <a:t>FireFox</a:t>
            </a:r>
            <a:r>
              <a:rPr lang="en-US" altLang="ko-KR" sz="1400" dirty="0"/>
              <a:t>: vendor prefix</a:t>
            </a:r>
            <a:r>
              <a:rPr lang="ko-KR" altLang="en-US" sz="1400" dirty="0"/>
              <a:t>로는 </a:t>
            </a:r>
            <a:r>
              <a:rPr lang="en-US" altLang="ko-KR" sz="1400" dirty="0" err="1"/>
              <a:t>moz</a:t>
            </a:r>
            <a:endParaRPr lang="en-US" altLang="ko-KR" sz="1400" dirty="0"/>
          </a:p>
          <a:p>
            <a:pPr marL="11988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Opera: vendor prefix</a:t>
            </a:r>
            <a:r>
              <a:rPr lang="ko-KR" altLang="en-US" sz="1400" dirty="0"/>
              <a:t>로는 </a:t>
            </a:r>
            <a:r>
              <a:rPr lang="en-US" altLang="ko-KR" sz="1400" dirty="0"/>
              <a:t>o</a:t>
            </a:r>
          </a:p>
          <a:p>
            <a:pPr marL="11988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Safari: vendor prefix</a:t>
            </a:r>
            <a:r>
              <a:rPr lang="ko-KR" altLang="en-US" sz="1400" dirty="0"/>
              <a:t>로는 </a:t>
            </a:r>
            <a:r>
              <a:rPr lang="en-US" altLang="ko-KR" sz="1400" dirty="0" err="1"/>
              <a:t>webkit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3034D-1270-B34B-8E17-7B8FA100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5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67200"/>
            <a:ext cx="8229600" cy="5186136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Design</a:t>
            </a:r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Interaction Design: </a:t>
            </a:r>
            <a:r>
              <a:rPr lang="ko-KR" altLang="en-US" sz="1400" dirty="0"/>
              <a:t>사이트를 가능한 쉽고 효과적이고 즐겁게 디자인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User Interface Design: </a:t>
            </a:r>
            <a:r>
              <a:rPr lang="ko-KR" altLang="en-US" sz="1400" dirty="0"/>
              <a:t>페이지의 기능적 구조와 사용자가 컨텐츠를 탐색하거나 작업을 수행하기 위해서 사용하는 도구들 사이의 연결에 관련된 디자인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User Experience Design: </a:t>
            </a:r>
            <a:r>
              <a:rPr lang="ko-KR" altLang="en-US" sz="1400" dirty="0"/>
              <a:t>사용자가 웹 사이트에서 갖는 전체적인 경험이 호의적일 수 있도록 디자인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문서화</a:t>
            </a:r>
            <a:endParaRPr lang="en-US" altLang="ko-KR" sz="1400" dirty="0"/>
          </a:p>
          <a:p>
            <a:pPr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사용자 조사와 테스트 결과 보고서</a:t>
            </a:r>
            <a:endParaRPr lang="en-US" altLang="ko-KR" sz="1400" dirty="0"/>
          </a:p>
          <a:p>
            <a:pPr marL="1142550"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Wireframe Diagram: </a:t>
            </a:r>
            <a:r>
              <a:rPr lang="ko-KR" altLang="en-US" sz="1400" dirty="0"/>
              <a:t>컨텐츠 형식과 위젯의 개요를 이용해서 웹 페이지의 구조를 문서화</a:t>
            </a:r>
            <a:endParaRPr lang="en-US" altLang="ko-KR" sz="1400" dirty="0"/>
          </a:p>
          <a:p>
            <a:pPr marL="1142550"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Site Diagram: </a:t>
            </a:r>
            <a:r>
              <a:rPr lang="ko-KR" altLang="en-US" sz="1400" dirty="0"/>
              <a:t>사이트 전체적인 구조를 문서화</a:t>
            </a:r>
            <a:endParaRPr lang="en-US" altLang="ko-KR" sz="1400" dirty="0"/>
          </a:p>
          <a:p>
            <a:pPr marL="1142550"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Storyboard: </a:t>
            </a:r>
            <a:r>
              <a:rPr lang="ko-KR" altLang="en-US" sz="1400" dirty="0"/>
              <a:t>사용자 경험 분야에서 </a:t>
            </a:r>
            <a:r>
              <a:rPr lang="en-US" altLang="ko-KR" sz="1400" dirty="0"/>
              <a:t>Persona</a:t>
            </a:r>
            <a:r>
              <a:rPr lang="ko-KR" altLang="en-US" sz="1400" dirty="0"/>
              <a:t>로 부르는 전형적인 사용자 관점에서 사이트나 응용 프로그램의 경로를 추적한 문서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Visual Graphic Design: </a:t>
            </a:r>
            <a:r>
              <a:rPr lang="ko-KR" altLang="en-US" sz="1400" dirty="0"/>
              <a:t>시선을 끌 수 있는 표현이나 디자인이 필요하며 사이트의 외양과 느낌은 사용자가 받을 첫인상을 좋게 해야 하고 사이트를 운영하는 조직의 브랜드나 메시지와 </a:t>
            </a:r>
            <a:r>
              <a:rPr lang="ko-KR" altLang="en-US" sz="1400" dirty="0" err="1"/>
              <a:t>일관되어야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코딩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마크업</a:t>
            </a:r>
            <a:r>
              <a:rPr lang="en-US" altLang="ko-KR" sz="1400" dirty="0"/>
              <a:t>:</a:t>
            </a:r>
            <a:r>
              <a:rPr lang="ko-KR" altLang="en-US" sz="1400" dirty="0"/>
              <a:t> 컨텐츠의 내용과 기능을 설명하는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태그를 </a:t>
            </a:r>
            <a:r>
              <a:rPr lang="ko-KR" altLang="en-US" sz="1400" dirty="0" err="1"/>
              <a:t>마크업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스타일링</a:t>
            </a:r>
            <a:r>
              <a:rPr lang="en-US" altLang="ko-KR" sz="1400" dirty="0"/>
              <a:t>:</a:t>
            </a:r>
            <a:r>
              <a:rPr lang="ko-KR" altLang="en-US" sz="1400" dirty="0"/>
              <a:t> 웹 페이지의 외양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스크립팅</a:t>
            </a:r>
            <a:r>
              <a:rPr lang="en-US" altLang="ko-KR" sz="1400" dirty="0"/>
              <a:t> </a:t>
            </a:r>
            <a:r>
              <a:rPr lang="ko-KR" altLang="en-US" sz="1400" dirty="0"/>
              <a:t>과 프로그래밍</a:t>
            </a:r>
            <a:r>
              <a:rPr lang="en-US" altLang="ko-KR" sz="1400" dirty="0"/>
              <a:t>:</a:t>
            </a:r>
            <a:r>
              <a:rPr lang="ko-KR" altLang="en-US" sz="1400" dirty="0"/>
              <a:t> 웹 페이지의 요소들이 어떤 일을 수행하도록 프로그래밍</a:t>
            </a: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4B67AA9E-74CD-B84A-9EEF-C819E5EB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586354-FF12-4845-8838-E37D27EA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5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086724" cy="4464496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/>
              <a:t>웹 브라우저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인터페이스 명칭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3034D-1270-B34B-8E17-7B8FA100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16C862-5EFC-6C41-A678-7210A4F6A1AD}"/>
              </a:ext>
            </a:extLst>
          </p:cNvPr>
          <p:cNvGrpSpPr/>
          <p:nvPr/>
        </p:nvGrpSpPr>
        <p:grpSpPr>
          <a:xfrm>
            <a:off x="899592" y="1929013"/>
            <a:ext cx="7644332" cy="4236291"/>
            <a:chOff x="899592" y="1929013"/>
            <a:chExt cx="7644332" cy="42362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B834D27-BDA7-C344-A7D3-87131733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929013"/>
              <a:ext cx="7644332" cy="423629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9DB28F-D2E7-A344-AE89-4E4FDFDFD9D0}"/>
                </a:ext>
              </a:extLst>
            </p:cNvPr>
            <p:cNvSpPr/>
            <p:nvPr/>
          </p:nvSpPr>
          <p:spPr bwMode="auto">
            <a:xfrm>
              <a:off x="7092280" y="5589240"/>
              <a:ext cx="1277020" cy="4178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34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68759"/>
            <a:ext cx="8015286" cy="5362227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브라우저 요청 처리 과정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37B5FF-76AD-6C4F-9B17-4DC44D7FB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4" y="1916832"/>
            <a:ext cx="7020272" cy="34666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9D0809-19F1-A14A-BDF8-75CF75FF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8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68759"/>
            <a:ext cx="8015286" cy="5362227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브라우저 요청 처리 과정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파싱</a:t>
            </a:r>
            <a:endParaRPr lang="en-US" altLang="ko-KR" sz="1400" dirty="0"/>
          </a:p>
          <a:p>
            <a:pPr marL="11988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렌더링의 전처리 단계</a:t>
            </a:r>
            <a:endParaRPr lang="en-US" altLang="ko-KR" sz="1400" dirty="0"/>
          </a:p>
          <a:p>
            <a:pPr marL="11988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파싱</a:t>
            </a:r>
            <a:r>
              <a:rPr lang="ko-KR" altLang="en-US" sz="1400" dirty="0"/>
              <a:t> 단계에서 브라우저가 하는 일</a:t>
            </a:r>
            <a:endParaRPr lang="en-US" altLang="ko-KR" sz="1400" dirty="0"/>
          </a:p>
          <a:p>
            <a:pPr marL="16560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/>
              <a:t>브라우저는 </a:t>
            </a:r>
            <a:r>
              <a:rPr lang="en-US" altLang="ko-KR" sz="1400" dirty="0"/>
              <a:t>HTML</a:t>
            </a:r>
            <a:r>
              <a:rPr lang="ko-KR" altLang="en-US" sz="1400" dirty="0"/>
              <a:t>을 트리 자료 구조의 형태인 </a:t>
            </a:r>
            <a:r>
              <a:rPr lang="en-US" altLang="ko-KR" sz="1400" dirty="0"/>
              <a:t>DOM(Domain</a:t>
            </a:r>
            <a:r>
              <a:rPr lang="ko-KR" altLang="en-US" sz="1400" dirty="0"/>
              <a:t> </a:t>
            </a:r>
            <a:r>
              <a:rPr lang="en-US" altLang="ko-KR" sz="1400" dirty="0"/>
              <a:t>Object</a:t>
            </a:r>
            <a:r>
              <a:rPr lang="ko-KR" altLang="en-US" sz="1400" dirty="0"/>
              <a:t> </a:t>
            </a:r>
            <a:r>
              <a:rPr lang="en-US" altLang="ko-KR" sz="1400" dirty="0"/>
              <a:t>Model)</a:t>
            </a:r>
            <a:r>
              <a:rPr lang="ko-KR" altLang="en-US" sz="1400" dirty="0"/>
              <a:t> 트리로 변환</a:t>
            </a:r>
            <a:endParaRPr lang="en-US" altLang="ko-KR" sz="1400" dirty="0"/>
          </a:p>
          <a:p>
            <a:pPr marL="16560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1400" dirty="0"/>
              <a:t>image,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, script </a:t>
            </a:r>
            <a:r>
              <a:rPr lang="ko-KR" altLang="en-US" sz="1400" dirty="0"/>
              <a:t>등 다운로드해야 하는 리소스를 다운로드하는데 </a:t>
            </a:r>
            <a:r>
              <a:rPr lang="en-US" altLang="ko-KR" sz="1400" dirty="0"/>
              <a:t>CSS</a:t>
            </a:r>
            <a:r>
              <a:rPr lang="ko-KR" altLang="en-US" sz="1400" dirty="0"/>
              <a:t>의 경우는 다운로드한 후 </a:t>
            </a:r>
            <a:r>
              <a:rPr lang="en-US" altLang="ko-KR" sz="1400" dirty="0"/>
              <a:t>CSS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en-US" altLang="ko-KR" sz="1400" dirty="0"/>
              <a:t>CSSOM(CSS Object Model) </a:t>
            </a:r>
            <a:r>
              <a:rPr lang="ko-KR" altLang="en-US" sz="1400" dirty="0"/>
              <a:t>트리로 변환</a:t>
            </a:r>
            <a:endParaRPr lang="en-US" altLang="ko-KR" sz="1400" dirty="0"/>
          </a:p>
          <a:p>
            <a:pPr marL="16560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1400" dirty="0"/>
              <a:t>다운받은 자바스크립트를 </a:t>
            </a:r>
            <a:r>
              <a:rPr lang="ko-KR" altLang="en-US" sz="1400" dirty="0" err="1"/>
              <a:t>인터프리트</a:t>
            </a:r>
            <a:r>
              <a:rPr lang="en-US" altLang="ko-KR" sz="1400" dirty="0"/>
              <a:t>, </a:t>
            </a:r>
            <a:r>
              <a:rPr lang="ko-KR" altLang="en-US" sz="1400" dirty="0"/>
              <a:t>컴파일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파싱</a:t>
            </a:r>
            <a:r>
              <a:rPr lang="ko-KR" altLang="en-US" sz="1400" dirty="0"/>
              <a:t> 및 실행</a:t>
            </a:r>
            <a:endParaRPr lang="en-US" altLang="ko-KR" sz="1400" dirty="0"/>
          </a:p>
          <a:p>
            <a:pPr marL="741600"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렌더링</a:t>
            </a:r>
            <a:endParaRPr lang="en-US" altLang="ko-KR" sz="1400" dirty="0"/>
          </a:p>
          <a:p>
            <a:pPr marL="11988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DOM </a:t>
            </a:r>
            <a:r>
              <a:rPr lang="ko-KR" altLang="en-US" sz="1400" dirty="0"/>
              <a:t>트리와 </a:t>
            </a:r>
            <a:r>
              <a:rPr lang="en-US" altLang="ko-KR" sz="1400" dirty="0"/>
              <a:t>CSSOM </a:t>
            </a:r>
            <a:r>
              <a:rPr lang="ko-KR" altLang="en-US" sz="1400" dirty="0"/>
              <a:t>트리를 합쳐 </a:t>
            </a:r>
            <a:r>
              <a:rPr lang="ko-KR" altLang="en-US" sz="1400" dirty="0" err="1"/>
              <a:t>렌더</a:t>
            </a:r>
            <a:r>
              <a:rPr lang="ko-KR" altLang="en-US" sz="1400" dirty="0"/>
              <a:t> 트리를 생성하는데 </a:t>
            </a:r>
            <a:r>
              <a:rPr lang="en-US" altLang="ko-KR" sz="1400" dirty="0"/>
              <a:t>DOM</a:t>
            </a:r>
            <a:r>
              <a:rPr lang="ko-KR" altLang="en-US" sz="1400" dirty="0"/>
              <a:t>과 디자인인 </a:t>
            </a:r>
            <a:r>
              <a:rPr lang="en-US" altLang="ko-KR" sz="1400" dirty="0"/>
              <a:t>CSSOM</a:t>
            </a:r>
            <a:r>
              <a:rPr lang="ko-KR" altLang="en-US" sz="1400" dirty="0"/>
              <a:t>을 합치는 것</a:t>
            </a:r>
            <a:endParaRPr lang="en-US" altLang="ko-KR" sz="1400" dirty="0"/>
          </a:p>
          <a:p>
            <a:pPr marL="11988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레이아웃을 설정하는데</a:t>
            </a:r>
            <a:r>
              <a:rPr lang="en-US" altLang="ko-KR" sz="1400" dirty="0"/>
              <a:t> </a:t>
            </a:r>
            <a:r>
              <a:rPr lang="ko-KR" altLang="en-US" sz="1400" dirty="0"/>
              <a:t>이는 트리의 각 노드가 브라우저의 어디에 배치될지</a:t>
            </a:r>
            <a:r>
              <a:rPr lang="en-US" altLang="ko-KR" sz="1400" dirty="0"/>
              <a:t> </a:t>
            </a:r>
            <a:r>
              <a:rPr lang="ko-KR" altLang="en-US" sz="1400" dirty="0"/>
              <a:t>어떤 크기로 배치될지를 정하는 것</a:t>
            </a:r>
            <a:endParaRPr lang="en-US" altLang="ko-KR" sz="1400" dirty="0"/>
          </a:p>
          <a:p>
            <a:pPr marL="11988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브라우저 스크린에 </a:t>
            </a:r>
            <a:r>
              <a:rPr lang="ko-KR" altLang="en-US" sz="1400" dirty="0" err="1"/>
              <a:t>렌더</a:t>
            </a:r>
            <a:r>
              <a:rPr lang="ko-KR" altLang="en-US" sz="1400" dirty="0"/>
              <a:t> 트리의 각 노드를 그려주면 사용자는 브라우저상에서 시각화된 </a:t>
            </a:r>
            <a:r>
              <a:rPr lang="en-US" altLang="ko-KR" sz="1400" dirty="0"/>
              <a:t>HTML </a:t>
            </a:r>
            <a:r>
              <a:rPr lang="ko-KR" altLang="en-US" sz="1400" dirty="0"/>
              <a:t>파일을 볼 수 있음</a:t>
            </a:r>
            <a:endParaRPr lang="en-US" altLang="ko-KR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4E7ADF-81EC-8A40-BDA4-2BFF2ADF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8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W3C</a:t>
            </a:r>
          </a:p>
          <a:p>
            <a:pPr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The World Wide Web Consortium</a:t>
            </a:r>
            <a:r>
              <a:rPr lang="ko-KR" altLang="en-US" sz="1400" dirty="0"/>
              <a:t>은 웹 기술 개발을 관장하는 조직</a:t>
            </a:r>
            <a:endParaRPr lang="en-US" altLang="ko-KR" sz="1400" dirty="0"/>
          </a:p>
          <a:p>
            <a:pPr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Tim Berners-Lee </a:t>
            </a:r>
            <a:r>
              <a:rPr lang="ko-KR" altLang="en-US" sz="1400" dirty="0"/>
              <a:t>가 </a:t>
            </a:r>
            <a:r>
              <a:rPr lang="en-US" altLang="ko-KR" sz="1400" dirty="0"/>
              <a:t>MIT</a:t>
            </a:r>
            <a:r>
              <a:rPr lang="ko-KR" altLang="en-US" sz="1400" dirty="0"/>
              <a:t>에서 </a:t>
            </a:r>
            <a:r>
              <a:rPr lang="en-US" altLang="ko-KR" sz="1400" dirty="0"/>
              <a:t>1994</a:t>
            </a:r>
            <a:r>
              <a:rPr lang="ko-KR" altLang="en-US" sz="1400" dirty="0"/>
              <a:t>년에 설립</a:t>
            </a:r>
            <a:endParaRPr lang="en-US" altLang="ko-KR" sz="1400" dirty="0"/>
          </a:p>
          <a:p>
            <a:pPr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초창기에는 </a:t>
            </a:r>
            <a:r>
              <a:rPr lang="en-US" altLang="ko-KR" sz="1400" dirty="0"/>
              <a:t>HTTP </a:t>
            </a:r>
            <a:r>
              <a:rPr lang="ko-KR" altLang="en-US" sz="1400" dirty="0"/>
              <a:t>프로토콜과 </a:t>
            </a:r>
            <a:r>
              <a:rPr lang="en-US" altLang="ko-KR" sz="1400" dirty="0"/>
              <a:t>HTML</a:t>
            </a:r>
            <a:r>
              <a:rPr lang="ko-KR" altLang="en-US" sz="1400" dirty="0"/>
              <a:t>의 개발에만 관심</a:t>
            </a:r>
            <a:endParaRPr lang="en-US" altLang="ko-KR" sz="1400" dirty="0"/>
          </a:p>
          <a:p>
            <a:pPr lvl="1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현재는 견실한 인프라속에서 함께 동작해야 하는 다수의 기술과 프로토콜을 개발</a:t>
            </a:r>
            <a:endParaRPr lang="en-US" altLang="ko-KR" sz="1400" dirty="0"/>
          </a:p>
          <a:p>
            <a:pPr marL="1141200" lvl="2" indent="-28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>
                <a:hlinkClick r:id="rId2"/>
              </a:rPr>
              <a:t>https://www.w3.org</a:t>
            </a:r>
            <a:endParaRPr lang="en-US" altLang="ko-KR" sz="1400" dirty="0"/>
          </a:p>
          <a:p>
            <a:pPr marL="1141200" lvl="2" indent="-28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/>
              <a:t>https://www.w3.org/Consortium/</a:t>
            </a:r>
            <a:endParaRPr lang="ko-KR" altLang="en-US" sz="1400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AABA1B1-4BD4-8E49-9C68-CB668B68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1687A8-AAA5-5640-A219-782DC30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6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웹표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5925" y="2157412"/>
            <a:ext cx="5772150" cy="254317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57200" y="1267200"/>
            <a:ext cx="8229600" cy="446882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4400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웹 표준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World Wide Web</a:t>
            </a:r>
            <a:r>
              <a:rPr lang="ko-KR" altLang="en-US" sz="1400" dirty="0"/>
              <a:t>의 측면을 서술하고 정의하는 공식 표준이나 다른 기술 규격을 가리키는 일반적인 용어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14CA9DB-7504-8F48-8CD1-C3B13F28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70D843-9B45-654F-B33C-C994ABA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8823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웹 접근성</a:t>
            </a:r>
            <a:r>
              <a:rPr lang="en-US" altLang="ko-KR" sz="1400" dirty="0"/>
              <a:t>:</a:t>
            </a:r>
            <a:r>
              <a:rPr lang="ko-KR" altLang="en-US" sz="1400" dirty="0"/>
              <a:t> 모든 사용자가 신체적</a:t>
            </a:r>
            <a:r>
              <a:rPr lang="en-US" altLang="ko-KR" sz="1400" dirty="0"/>
              <a:t>, </a:t>
            </a:r>
            <a:r>
              <a:rPr lang="ko-KR" altLang="en-US" sz="1400" dirty="0"/>
              <a:t>환경적 조건</a:t>
            </a:r>
            <a:r>
              <a:rPr lang="en-US" altLang="ko-KR" sz="1400" dirty="0"/>
              <a:t>(</a:t>
            </a:r>
            <a:r>
              <a:rPr lang="ko-KR" altLang="en-US" sz="1400" dirty="0"/>
              <a:t>시력 장애</a:t>
            </a:r>
            <a:r>
              <a:rPr lang="en-US" altLang="ko-KR" sz="1400" dirty="0"/>
              <a:t>,</a:t>
            </a:r>
            <a:r>
              <a:rPr lang="ko-KR" altLang="en-US" sz="1400" dirty="0"/>
              <a:t> 이동 장애</a:t>
            </a:r>
            <a:r>
              <a:rPr lang="en-US" altLang="ko-KR" sz="1400" dirty="0"/>
              <a:t>,</a:t>
            </a:r>
            <a:r>
              <a:rPr lang="ko-KR" altLang="en-US" sz="1400" dirty="0"/>
              <a:t> 청각 장애</a:t>
            </a:r>
            <a:r>
              <a:rPr lang="en-US" altLang="ko-KR" sz="1400" dirty="0"/>
              <a:t>,</a:t>
            </a:r>
            <a:r>
              <a:rPr lang="ko-KR" altLang="en-US" sz="1400" dirty="0"/>
              <a:t> 인지 장애 등</a:t>
            </a:r>
            <a:r>
              <a:rPr lang="en-US" altLang="ko-KR" sz="1400" dirty="0"/>
              <a:t>)</a:t>
            </a:r>
            <a:r>
              <a:rPr lang="ko-KR" altLang="en-US" sz="1400" dirty="0"/>
              <a:t>에 관계없이 웹에 접근하여 이용할 수 있도록 보장하는 것</a:t>
            </a:r>
          </a:p>
        </p:txBody>
      </p:sp>
      <p:pic>
        <p:nvPicPr>
          <p:cNvPr id="4" name="그림 3" descr="웹접근성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312" y="2389609"/>
            <a:ext cx="6429375" cy="269557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9B82F-013F-174A-887D-38BB71D2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8823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반응형</a:t>
            </a:r>
            <a:r>
              <a:rPr lang="ko-KR" altLang="en-US" sz="1400" dirty="0"/>
              <a:t> 웹</a:t>
            </a:r>
            <a:r>
              <a:rPr lang="en-US" altLang="ko-KR" sz="1400" dirty="0"/>
              <a:t>(Responsive Web)</a:t>
            </a:r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뷰 포트의 종류</a:t>
            </a:r>
            <a:r>
              <a:rPr lang="en-US" altLang="ko-KR" sz="1400" dirty="0"/>
              <a:t>(</a:t>
            </a:r>
            <a:r>
              <a:rPr lang="ko-KR" altLang="en-US" sz="1400" dirty="0"/>
              <a:t>컴퓨터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태블릿</a:t>
            </a:r>
            <a:r>
              <a:rPr lang="en-US" altLang="ko-KR" sz="1400" dirty="0"/>
              <a:t>, </a:t>
            </a:r>
            <a:r>
              <a:rPr lang="ko-KR" altLang="en-US" sz="1400" dirty="0"/>
              <a:t>스마트 폰</a:t>
            </a:r>
            <a:r>
              <a:rPr lang="en-US" altLang="ko-KR" sz="1400" dirty="0"/>
              <a:t>)</a:t>
            </a:r>
            <a:r>
              <a:rPr lang="ko-KR" altLang="en-US" sz="1400" dirty="0"/>
              <a:t>에 따라 화면 크기에 맞게 요소들을 재배치하고 각 요소의 표시 방법만 다르게 해서 사이트를 구현하는 것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화면 크기에 따라 다양한 스타일시트를 적용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레이아웃 문제에는 도움이 되지만 모바일 웹 디자인 문제의 해결책은 아님</a:t>
            </a:r>
            <a:endParaRPr lang="en-US" altLang="ko-KR" sz="1400" dirty="0"/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최상의 사용자 경험을 제공하려면 외양과 느낌만을 조정하는 것 이상의 최적화가 필요하기 때문</a:t>
            </a:r>
            <a:r>
              <a:rPr lang="en-US" altLang="ko-KR" sz="1400" dirty="0"/>
              <a:t>(</a:t>
            </a:r>
            <a:r>
              <a:rPr lang="ko-KR" altLang="en-US" sz="1400" dirty="0"/>
              <a:t>사용자가 이동 중에 모바일 기기로 접속하는 경우가 많은 사이트</a:t>
            </a:r>
            <a:r>
              <a:rPr lang="en-US" altLang="ko-KR" sz="1400" dirty="0"/>
              <a:t>)</a:t>
            </a:r>
            <a:r>
              <a:rPr lang="ko-KR" altLang="en-US" sz="1400" dirty="0"/>
              <a:t>에 모바일 전용 사이트를 개발하기도 함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 err="1"/>
              <a:t>naver</a:t>
            </a:r>
            <a:r>
              <a:rPr lang="en-US" altLang="ko-KR" sz="1400" dirty="0"/>
              <a:t>, google</a:t>
            </a:r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반응형</a:t>
            </a:r>
            <a:r>
              <a:rPr lang="ko-KR" altLang="en-US" sz="1400" dirty="0"/>
              <a:t> 웹 디자인이 적용된 사이트</a:t>
            </a:r>
            <a:endParaRPr lang="en-US" altLang="ko-KR" sz="1400" dirty="0"/>
          </a:p>
          <a:p>
            <a:pPr marL="1198800" lvl="5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https://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thefwa.com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</a:p>
          <a:p>
            <a:pPr marL="1198800" lvl="5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http://wellington.govt.nz/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5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hlinkClick r:id="rId3"/>
              </a:rPr>
              <a:t>https://www.behance.net/</a:t>
            </a:r>
            <a:endParaRPr lang="en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5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https://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www.naju.go.kr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/tour</a:t>
            </a:r>
            <a:endParaRPr lang="ko-KR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A041A-7027-DB4F-9105-8ADF67B0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400" dirty="0" err="1"/>
              <a:t>반응형</a:t>
            </a:r>
            <a:r>
              <a:rPr lang="ko-KR" altLang="en-US" sz="1400" dirty="0"/>
              <a:t> 웹</a:t>
            </a:r>
            <a:r>
              <a:rPr lang="en-US" altLang="ko-KR" sz="1400" dirty="0"/>
              <a:t>(Responsive Web)</a:t>
            </a:r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장점</a:t>
            </a:r>
            <a:endParaRPr lang="en-US" altLang="ko-KR" sz="1400" dirty="0"/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기기의 화면 크기나 해상도에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구애받지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않음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화면의 변화에 즉시 반응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어느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기기에서든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같음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유지 보수가 편리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 웹 표준을 따름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4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단점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예전 브라우저 버전과 호환성에 문제가 발생할 수 있음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사이트 디자인이 단순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4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적응형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웹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(Adaptive Web)</a:t>
            </a: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반응형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웹은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사이트를 제작할 때 웹 문서 안에서 접속 기기의 브라우저를 식별하고 그에 맞춰 웹 페이지를 표시하는 방법이라면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적응형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웹은 서버에서 프로그래밍을 통해 접속 기기의 브라우저를 파악한 후 그에 맞는 웹 페이지를 표시하는 방법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반응형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웹이 레이아웃을 재배치하는 정도라면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적응형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웹은 기기에 따라 세밀한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부분까지 조절할 수 있음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4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구현 방법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Media Query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이용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Bootstrap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같은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 Framework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이용 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5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endParaRPr lang="ko-KR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00385-CA74-2441-9538-4FCA30F0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2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Flat Design</a:t>
            </a: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플랫 디자인은 평평하고 납작한 디자인을 의미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디자인에서 깊이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(Depth)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제거해 입체감을 없앴다는 의미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깊이는 그림자 와 경사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그라데이션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 웹 요소를 입체적으로 보이기 위해 사용하는 여러 가지 추가 효과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플랫 디자인이란 웹 요소에서 입체감을 주는 효과를 제거하고 단순하게 표현하는 기법으로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사이트 뿐 만 아니라 모바일 앱이나 프로그램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에도 사용하고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2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원칙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3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사용성을 위한 단순함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3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색상의 활용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밝고 화려한 색상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3" indent="-2857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간결하면서 인상적인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타이포그래피</a:t>
            </a:r>
            <a:endParaRPr lang="ko-KR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AC521D-6612-0C49-9ED5-6A65556E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3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200" dirty="0"/>
              <a:t>Front End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 marL="284400" indent="-28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/>
              <a:t>Flat Design</a:t>
            </a:r>
          </a:p>
          <a:p>
            <a:pPr marL="741600" lvl="2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구글의 디자인 철학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Material Design</a:t>
            </a:r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구글에서 시작한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머티리얼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디자인은 플랫 디자인의 하나로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구글 서비스나 안드로이드 개발에서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뿐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만 아니라 웹 디자인에서도 많이 사용하고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머티리얼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디자인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(Material Design)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웹과 앱을 통틀어 모든 개발 플랫폼에서 사용자 경험을 하나로 묶기 위해 구글이 제시한 디자인 방식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디자인만 봐도 이것은 구글과 관련된 디자인이구나 하고 사용자들이 인식할 수 있도록 구글 서비스나 안드로이드에서 일관되게 사용하고 있음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플랫 디자인은 디자인 경향을 뜻하는 넓은 의미의 개념이고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머티리얼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디자인은 플랫 디자인 이라는 경향을 받아들이면서 다른 구글의 디자인 철학이 더해진 구체적인 디자인 방법</a:t>
            </a: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구글 플러스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(Google+)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나 구글 플레이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(Google Play)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같은 사이트는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머티리얼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디자인으로 만든 사이트이면서 플랫 디자인을 보여 주는 사이트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머티리얼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디자인이 플랫 디자인과 다른 점은 평면에 가상의 빛을 이용한 입체 효과를 추가해 공간감과 입체감을 부여한다는 것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98800" lvl="3" indent="-2844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버튼이나 요소의 가장 자리에 그림자 효과를 추가해 입체 사물을 만지는 듯한 효과를 줌</a:t>
            </a:r>
            <a:endParaRPr lang="ko-KR" altLang="en-US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BDD4C-B961-044F-BC8D-60ABA958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0433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40821</TotalTime>
  <Words>1763</Words>
  <Application>Microsoft Macintosh PowerPoint</Application>
  <PresentationFormat>화면 슬라이드 쇼(4:3)</PresentationFormat>
  <Paragraphs>199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맑은 고딕</vt:lpstr>
      <vt:lpstr>Arial</vt:lpstr>
      <vt:lpstr>Wingdings</vt:lpstr>
      <vt:lpstr>ms01_1</vt:lpstr>
      <vt:lpstr>Image</vt:lpstr>
      <vt:lpstr>FrontEnd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Front 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554</cp:revision>
  <cp:lastPrinted>2013-09-03T04:51:50Z</cp:lastPrinted>
  <dcterms:created xsi:type="dcterms:W3CDTF">2010-03-14T12:09:21Z</dcterms:created>
  <dcterms:modified xsi:type="dcterms:W3CDTF">2022-10-05T05:25:17Z</dcterms:modified>
</cp:coreProperties>
</file>