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5" r:id="rId4"/>
  </p:sldMasterIdLst>
  <p:notesMasterIdLst>
    <p:notesMasterId r:id="rId37"/>
  </p:notesMasterIdLst>
  <p:sldIdLst>
    <p:sldId id="256" r:id="rId5"/>
    <p:sldId id="262" r:id="rId6"/>
    <p:sldId id="299" r:id="rId7"/>
    <p:sldId id="293" r:id="rId8"/>
    <p:sldId id="294" r:id="rId9"/>
    <p:sldId id="318" r:id="rId10"/>
    <p:sldId id="307" r:id="rId11"/>
    <p:sldId id="323" r:id="rId12"/>
    <p:sldId id="335" r:id="rId13"/>
    <p:sldId id="327" r:id="rId14"/>
    <p:sldId id="319" r:id="rId15"/>
    <p:sldId id="321" r:id="rId16"/>
    <p:sldId id="325" r:id="rId17"/>
    <p:sldId id="310" r:id="rId18"/>
    <p:sldId id="328" r:id="rId19"/>
    <p:sldId id="336" r:id="rId20"/>
    <p:sldId id="329" r:id="rId21"/>
    <p:sldId id="320" r:id="rId22"/>
    <p:sldId id="322" r:id="rId23"/>
    <p:sldId id="298" r:id="rId24"/>
    <p:sldId id="311" r:id="rId25"/>
    <p:sldId id="312" r:id="rId26"/>
    <p:sldId id="313" r:id="rId27"/>
    <p:sldId id="332" r:id="rId28"/>
    <p:sldId id="345" r:id="rId29"/>
    <p:sldId id="333" r:id="rId30"/>
    <p:sldId id="346" r:id="rId31"/>
    <p:sldId id="334" r:id="rId32"/>
    <p:sldId id="315" r:id="rId33"/>
    <p:sldId id="316" r:id="rId34"/>
    <p:sldId id="317" r:id="rId35"/>
    <p:sldId id="258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B30D0D"/>
    <a:srgbClr val="0000FF"/>
    <a:srgbClr val="66FFFF"/>
    <a:srgbClr val="FF0066"/>
    <a:srgbClr val="66FF33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660"/>
  </p:normalViewPr>
  <p:slideViewPr>
    <p:cSldViewPr>
      <p:cViewPr varScale="1">
        <p:scale>
          <a:sx n="72" d="100"/>
          <a:sy n="72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92E1A-410E-41CC-A4AC-D6217E2CCE1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4C172-9FAE-4C3E-AF1F-24C4F1355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4C172-9FAE-4C3E-AF1F-24C4F13551D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216" y="109728"/>
            <a:ext cx="8229600" cy="8858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 cap="none" spc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  <a:latin typeface="Verdana" pitchFamily="34" charset="0"/>
                <a:ea typeface="HY견고딕" pitchFamily="18" charset="-127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3" name="그림 2" descr="mark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53448" y="72008"/>
            <a:ext cx="855056" cy="1124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8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 userDrawn="1"/>
        </p:nvSpPr>
        <p:spPr>
          <a:xfrm>
            <a:off x="-1548680" y="4725144"/>
            <a:ext cx="12385376" cy="3600400"/>
          </a:xfrm>
          <a:prstGeom prst="ellipse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860032" y="116632"/>
            <a:ext cx="41044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r"/>
            <a:r>
              <a:rPr lang="en-US" altLang="ko-KR" sz="2800" b="0" cap="none" spc="-15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  <a:reflection blurRad="6350" stA="50000" endA="300" endPos="50000" dist="29997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Analysis Document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971600" y="5013176"/>
            <a:ext cx="7245894" cy="1437823"/>
            <a:chOff x="4638276" y="4907260"/>
            <a:chExt cx="7245894" cy="1437823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638276" y="5508957"/>
              <a:ext cx="7245894" cy="8361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201011261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백영민 </a:t>
              </a: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201011246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김선홍 </a:t>
              </a: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201011269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우영선</a:t>
              </a:r>
              <a:endParaRPr lang="en-US" altLang="ko-KR" sz="2000" b="0" cap="none" spc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201011277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이수인 </a:t>
              </a: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201011239</a:t>
              </a:r>
              <a:r>
                <a:rPr lang="en-US" altLang="ko-KR" sz="2000" b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 </a:t>
              </a:r>
              <a:r>
                <a:rPr lang="ko-KR" altLang="en-US" sz="2000" b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김광성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 </a:t>
              </a: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201011243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김민수</a:t>
              </a: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7734620" y="4907260"/>
              <a:ext cx="10599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2600" b="0" kern="1200" cap="none" spc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울릉도M" pitchFamily="18" charset="-127"/>
                  <a:ea typeface="HY울릉도M" pitchFamily="18" charset="-127"/>
                  <a:cs typeface="+mn-cs"/>
                </a:rPr>
                <a:t> </a:t>
              </a:r>
              <a:r>
                <a:rPr kumimoji="1" lang="en-US" altLang="ko-KR" sz="2600" b="0" kern="120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울릉도M" pitchFamily="18" charset="-127"/>
                  <a:ea typeface="HY울릉도M" pitchFamily="18" charset="-127"/>
                  <a:cs typeface="+mn-cs"/>
                </a:rPr>
                <a:t>4 </a:t>
              </a:r>
              <a:r>
                <a:rPr kumimoji="1" lang="ko-KR" altLang="en-US" sz="2600" b="0" kern="1200" cap="none" spc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울릉도M" pitchFamily="18" charset="-127"/>
                  <a:ea typeface="HY울릉도M" pitchFamily="18" charset="-127"/>
                  <a:cs typeface="+mn-cs"/>
                </a:rPr>
                <a:t>조 </a:t>
              </a:r>
              <a:endParaRPr kumimoji="1" lang="ko-KR" altLang="en-US" sz="2600" b="0" kern="1200" cap="none" spc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울릉도M" pitchFamily="18" charset="-127"/>
                <a:ea typeface="HY울릉도M" pitchFamily="18" charset="-127"/>
                <a:cs typeface="+mn-cs"/>
              </a:endParaRPr>
            </a:p>
          </p:txBody>
        </p:sp>
      </p:grpSp>
      <p:pic>
        <p:nvPicPr>
          <p:cNvPr id="18" name="그림 17" descr="ㅇㅇ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5062" y="-27384"/>
            <a:ext cx="2386698" cy="932304"/>
          </a:xfrm>
          <a:prstGeom prst="rect">
            <a:avLst/>
          </a:prstGeom>
        </p:spPr>
      </p:pic>
      <p:pic>
        <p:nvPicPr>
          <p:cNvPr id="19" name="그림 18" descr="mark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915816" y="940235"/>
            <a:ext cx="3096344" cy="4072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4" r:id="rId2"/>
    <p:sldLayoutId id="214748365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332574" y="2204864"/>
            <a:ext cx="65854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cap="none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6600" b="0" cap="none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HANK</a:t>
            </a:r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US" altLang="ko-KR" sz="6600" b="0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</a:p>
          <a:p>
            <a:pPr algn="ctr"/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altLang="ko-KR" sz="6600" b="0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ko-KR" sz="6600" b="0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ISTENING</a:t>
            </a:r>
            <a:endParaRPr lang="ko-KR" altLang="en-US" sz="6600" b="0" cap="none" spc="-3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4F2A-9AE0-44FB-81B2-C38DE8D98C73}" type="datetimeFigureOut">
              <a:rPr lang="ko-KR" altLang="en-US" smtClean="0"/>
              <a:pPr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/>
          <p:cNvGrpSpPr/>
          <p:nvPr/>
        </p:nvGrpSpPr>
        <p:grpSpPr>
          <a:xfrm>
            <a:off x="1835696" y="2276872"/>
            <a:ext cx="864096" cy="3384376"/>
            <a:chOff x="1835696" y="2276872"/>
            <a:chExt cx="864096" cy="3384376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2195736" y="3933056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1835696" y="2276872"/>
              <a:ext cx="864096" cy="3384376"/>
              <a:chOff x="1835696" y="2276872"/>
              <a:chExt cx="864096" cy="3384376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1835696" y="2276872"/>
                <a:ext cx="86409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1907704" y="5661248"/>
                <a:ext cx="64807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flipV="1">
                <a:off x="2195736" y="2276872"/>
                <a:ext cx="0" cy="16561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Object List (2/2)</a:t>
            </a:r>
            <a:endParaRPr lang="ko-KR" altLang="en-US" sz="3300" b="1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469172" y="1484784"/>
            <a:ext cx="8279292" cy="3106678"/>
            <a:chOff x="469172" y="1484784"/>
            <a:chExt cx="8279292" cy="3106678"/>
          </a:xfrm>
        </p:grpSpPr>
        <p:grpSp>
          <p:nvGrpSpPr>
            <p:cNvPr id="57" name="그룹 56"/>
            <p:cNvGrpSpPr/>
            <p:nvPr/>
          </p:nvGrpSpPr>
          <p:grpSpPr>
            <a:xfrm>
              <a:off x="2342532" y="1484784"/>
              <a:ext cx="6405932" cy="3106678"/>
              <a:chOff x="1475656" y="1803653"/>
              <a:chExt cx="6405932" cy="3106678"/>
            </a:xfrm>
          </p:grpSpPr>
          <p:sp>
            <p:nvSpPr>
              <p:cNvPr id="19" name="AutoShape 6"/>
              <p:cNvSpPr>
                <a:spLocks noChangeArrowheads="1"/>
              </p:cNvSpPr>
              <p:nvPr/>
            </p:nvSpPr>
            <p:spPr bwMode="auto">
              <a:xfrm>
                <a:off x="1516596" y="1803653"/>
                <a:ext cx="6334273" cy="1481331"/>
              </a:xfrm>
              <a:prstGeom prst="roundRect">
                <a:avLst>
                  <a:gd name="adj" fmla="val 4347"/>
                </a:avLst>
              </a:prstGeom>
              <a:solidFill>
                <a:srgbClr val="3D3D3D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Picture 7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1475656" y="1861198"/>
                <a:ext cx="6405932" cy="603299"/>
              </a:xfrm>
              <a:prstGeom prst="rect">
                <a:avLst/>
              </a:prstGeom>
              <a:noFill/>
            </p:spPr>
          </p:pic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>
                <a:off x="1578661" y="2260304"/>
                <a:ext cx="6184231" cy="968991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2" name="Picture 9" descr="ic_13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1578661" y="1861198"/>
                <a:ext cx="382089" cy="345273"/>
              </a:xfrm>
              <a:prstGeom prst="rect">
                <a:avLst/>
              </a:prstGeom>
              <a:noFill/>
            </p:spPr>
          </p:pic>
          <p:sp>
            <p:nvSpPr>
              <p:cNvPr id="27" name="AutoShape 17"/>
              <p:cNvSpPr>
                <a:spLocks noChangeArrowheads="1"/>
              </p:cNvSpPr>
              <p:nvPr/>
            </p:nvSpPr>
            <p:spPr bwMode="auto">
              <a:xfrm>
                <a:off x="1516596" y="3429000"/>
                <a:ext cx="6334273" cy="1481331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111569"/>
                  </a:gs>
                  <a:gs pos="100000">
                    <a:srgbClr val="1E4BAE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18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1475656" y="3486546"/>
                <a:ext cx="6405932" cy="603299"/>
              </a:xfrm>
              <a:prstGeom prst="rect">
                <a:avLst/>
              </a:prstGeom>
              <a:noFill/>
            </p:spPr>
          </p:pic>
          <p:sp>
            <p:nvSpPr>
              <p:cNvPr id="29" name="AutoShape 19"/>
              <p:cNvSpPr>
                <a:spLocks noChangeArrowheads="1"/>
              </p:cNvSpPr>
              <p:nvPr/>
            </p:nvSpPr>
            <p:spPr bwMode="auto">
              <a:xfrm>
                <a:off x="1578661" y="3885651"/>
                <a:ext cx="6184231" cy="968991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Picture 29" descr="ic_12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1580601" y="3506964"/>
                <a:ext cx="380149" cy="343416"/>
              </a:xfrm>
              <a:prstGeom prst="rect">
                <a:avLst/>
              </a:prstGeom>
              <a:noFill/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1873274" y="1814908"/>
                <a:ext cx="3005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EmployeeManageButton</a:t>
                </a:r>
                <a:endPara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873274" y="3442963"/>
                <a:ext cx="27238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EmployeeManageForm</a:t>
                </a:r>
                <a:endPara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693331" y="2355029"/>
                <a:ext cx="59030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ManageEmployee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&gt; use-case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initiate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하기 위해 눌러야 할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input boundary object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 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93330" y="3961069"/>
                <a:ext cx="5585856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output 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인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EmployeeData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생성하기 위한 작성 틀이다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69172" y="1621489"/>
              <a:ext cx="1654556" cy="1447471"/>
              <a:chOff x="107504" y="1916832"/>
              <a:chExt cx="1654556" cy="1447471"/>
            </a:xfrm>
          </p:grpSpPr>
          <p:pic>
            <p:nvPicPr>
              <p:cNvPr id="58" name="Picture 220" descr="Untitled-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r="78086"/>
              <a:stretch>
                <a:fillRect/>
              </a:stretch>
            </p:blipFill>
            <p:spPr bwMode="auto">
              <a:xfrm>
                <a:off x="107504" y="1916832"/>
                <a:ext cx="1654556" cy="1447471"/>
              </a:xfrm>
              <a:prstGeom prst="rect">
                <a:avLst/>
              </a:prstGeom>
              <a:noFill/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179512" y="2228943"/>
                <a:ext cx="1568057" cy="707886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Boundary</a:t>
                </a:r>
              </a:p>
              <a:p>
                <a:pPr algn="ctr"/>
                <a:r>
                  <a:rPr lang="en-US" altLang="ko-KR" sz="20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Object</a:t>
                </a:r>
                <a:endParaRPr lang="ko-KR" altLang="en-US" sz="2000" b="1" dirty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90392" y="4725144"/>
            <a:ext cx="8258072" cy="1876281"/>
            <a:chOff x="490392" y="4725144"/>
            <a:chExt cx="8258072" cy="1876281"/>
          </a:xfrm>
        </p:grpSpPr>
        <p:grpSp>
          <p:nvGrpSpPr>
            <p:cNvPr id="92" name="그룹 91"/>
            <p:cNvGrpSpPr/>
            <p:nvPr/>
          </p:nvGrpSpPr>
          <p:grpSpPr>
            <a:xfrm>
              <a:off x="490392" y="4862120"/>
              <a:ext cx="1633336" cy="1447200"/>
              <a:chOff x="490392" y="4698829"/>
              <a:chExt cx="1633336" cy="1447200"/>
            </a:xfrm>
          </p:grpSpPr>
          <p:pic>
            <p:nvPicPr>
              <p:cNvPr id="90" name="Picture 221" descr="Untitled-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78086"/>
              <a:stretch>
                <a:fillRect/>
              </a:stretch>
            </p:blipFill>
            <p:spPr bwMode="auto">
              <a:xfrm>
                <a:off x="490392" y="4698829"/>
                <a:ext cx="1633336" cy="1447200"/>
              </a:xfrm>
              <a:prstGeom prst="rect">
                <a:avLst/>
              </a:prstGeom>
              <a:noFill/>
            </p:spPr>
          </p:pic>
          <p:sp>
            <p:nvSpPr>
              <p:cNvPr id="91" name="직사각형 90"/>
              <p:cNvSpPr/>
              <p:nvPr/>
            </p:nvSpPr>
            <p:spPr>
              <a:xfrm>
                <a:off x="542631" y="4943490"/>
                <a:ext cx="1497526" cy="861774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Control</a:t>
                </a:r>
              </a:p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Object</a:t>
                </a:r>
                <a:endParaRPr lang="ko-KR" altLang="en-US" sz="2500" b="1" dirty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342532" y="4725144"/>
              <a:ext cx="6405932" cy="1876281"/>
              <a:chOff x="1475656" y="2996952"/>
              <a:chExt cx="6405932" cy="1876281"/>
            </a:xfrm>
          </p:grpSpPr>
          <p:sp>
            <p:nvSpPr>
              <p:cNvPr id="94" name="AutoShape 12"/>
              <p:cNvSpPr>
                <a:spLocks noChangeArrowheads="1"/>
              </p:cNvSpPr>
              <p:nvPr/>
            </p:nvSpPr>
            <p:spPr bwMode="auto">
              <a:xfrm>
                <a:off x="1516596" y="2996952"/>
                <a:ext cx="6334273" cy="1876281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4E2555"/>
                  </a:gs>
                  <a:gs pos="100000">
                    <a:srgbClr val="740074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95" name="Picture 13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1475656" y="3054497"/>
                <a:ext cx="6405932" cy="603299"/>
              </a:xfrm>
              <a:prstGeom prst="rect">
                <a:avLst/>
              </a:prstGeom>
              <a:noFill/>
            </p:spPr>
          </p:pic>
          <p:sp>
            <p:nvSpPr>
              <p:cNvPr id="96" name="AutoShape 14"/>
              <p:cNvSpPr>
                <a:spLocks noChangeArrowheads="1"/>
              </p:cNvSpPr>
              <p:nvPr/>
            </p:nvSpPr>
            <p:spPr bwMode="auto">
              <a:xfrm>
                <a:off x="1578661" y="3453604"/>
                <a:ext cx="6184231" cy="1347622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7" name="Picture 28" descr="ic_8"/>
              <p:cNvPicPr>
                <a:picLocks noChangeAspect="1" noChangeArrowheads="1"/>
              </p:cNvPicPr>
              <p:nvPr/>
            </p:nvPicPr>
            <p:blipFill>
              <a:blip r:embed="rId7" cstate="screen"/>
              <a:srcRect/>
              <a:stretch>
                <a:fillRect/>
              </a:stretch>
            </p:blipFill>
            <p:spPr bwMode="auto">
              <a:xfrm>
                <a:off x="1580601" y="3052642"/>
                <a:ext cx="380149" cy="345273"/>
              </a:xfrm>
              <a:prstGeom prst="rect">
                <a:avLst/>
              </a:prstGeom>
              <a:noFill/>
            </p:spPr>
          </p:pic>
          <p:sp>
            <p:nvSpPr>
              <p:cNvPr id="98" name="직사각형 97"/>
              <p:cNvSpPr/>
              <p:nvPr/>
            </p:nvSpPr>
            <p:spPr>
              <a:xfrm>
                <a:off x="1873274" y="3017992"/>
                <a:ext cx="3147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EmployeeManageControl</a:t>
                </a:r>
                <a:endPara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693330" y="3534062"/>
                <a:ext cx="606956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직원을 관리하기 위해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Form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을 생성하고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database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로부터 데이터를 불러오고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Actor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의 입력을 통해 수정된 데이터를 통해 최종 결과물인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EmployeeData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생성하는 과정을 총괄하는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Control Object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UML Class Diagram</a:t>
            </a:r>
            <a:endParaRPr lang="ko-KR" altLang="en-US" b="1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107107376" descr="EMB000012e871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23380"/>
            <a:ext cx="8966200" cy="40259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tx2">
                <a:lumMod val="5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Sequence Diagram</a:t>
            </a:r>
            <a:endParaRPr lang="ko-KR" altLang="en-US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104280728" descr="EMB000012e871b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774610" cy="51125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tx2">
                <a:lumMod val="50000"/>
                <a:alpha val="40000"/>
              </a:schemeClr>
            </a:glow>
          </a:effectLst>
        </p:spPr>
      </p:pic>
      <p:sp>
        <p:nvSpPr>
          <p:cNvPr id="7" name="직사각형 6"/>
          <p:cNvSpPr/>
          <p:nvPr/>
        </p:nvSpPr>
        <p:spPr>
          <a:xfrm>
            <a:off x="2267744" y="2348880"/>
            <a:ext cx="2232248" cy="41044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State Machine Diagram</a:t>
            </a:r>
            <a:endParaRPr lang="ko-KR" altLang="en-US" b="1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04279048" descr="EMB000012e8718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56285"/>
            <a:ext cx="8208912" cy="52130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bg2">
                <a:lumMod val="1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USE CASE … </a:t>
            </a:r>
            <a:r>
              <a:rPr lang="en-US" altLang="ko-KR" sz="3300" b="1" dirty="0" err="1" smtClean="0"/>
              <a:t>ManageShopInfo</a:t>
            </a:r>
            <a:endParaRPr lang="ko-KR" altLang="en-US" b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04789"/>
            <a:ext cx="8788603" cy="3944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tx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도넛 3"/>
          <p:cNvSpPr/>
          <p:nvPr/>
        </p:nvSpPr>
        <p:spPr>
          <a:xfrm>
            <a:off x="2123728" y="2204864"/>
            <a:ext cx="2520280" cy="648072"/>
          </a:xfrm>
          <a:prstGeom prst="donut">
            <a:avLst>
              <a:gd name="adj" fmla="val 109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203848" y="1412776"/>
            <a:ext cx="2952328" cy="648072"/>
          </a:xfrm>
          <a:prstGeom prst="wedgeRoundRectCallout">
            <a:avLst>
              <a:gd name="adj1" fmla="val 1368"/>
              <a:gd name="adj2" fmla="val 101208"/>
              <a:gd name="adj3" fmla="val 16667"/>
            </a:avLst>
          </a:prstGeom>
          <a:solidFill>
            <a:srgbClr val="C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Owner</a:t>
            </a:r>
            <a:endParaRPr lang="ko-KR" altLang="en-US" sz="24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084168" y="4437112"/>
            <a:ext cx="2952328" cy="648072"/>
          </a:xfrm>
          <a:prstGeom prst="wedgeRoundRectCallout">
            <a:avLst>
              <a:gd name="adj1" fmla="val 217"/>
              <a:gd name="adj2" fmla="val -147010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ShopInfo</a:t>
            </a:r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endParaRPr lang="ko-KR" altLang="en-US" sz="2400" b="1" spc="-3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5724128" y="2996952"/>
            <a:ext cx="3240360" cy="720080"/>
          </a:xfrm>
          <a:prstGeom prst="donut">
            <a:avLst>
              <a:gd name="adj" fmla="val 105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3131840" y="3501008"/>
            <a:ext cx="3240360" cy="648072"/>
          </a:xfrm>
          <a:prstGeom prst="donut">
            <a:avLst>
              <a:gd name="adj" fmla="val 131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39552" y="4509120"/>
            <a:ext cx="2952328" cy="648072"/>
          </a:xfrm>
          <a:prstGeom prst="wedgeRoundRectCallout">
            <a:avLst>
              <a:gd name="adj1" fmla="val 43090"/>
              <a:gd name="adj2" fmla="val -114292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66FF33"/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ShopInfoDataBase</a:t>
            </a:r>
            <a:endParaRPr lang="ko-KR" altLang="en-US" sz="2400" b="1" spc="-300" dirty="0"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Entity Object</a:t>
            </a:r>
            <a:endParaRPr lang="ko-KR" altLang="en-US" sz="4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Object List (1/2)</a:t>
            </a:r>
            <a:endParaRPr lang="ko-KR" altLang="en-US" sz="3300" b="1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92"/>
          <p:cNvGrpSpPr/>
          <p:nvPr/>
        </p:nvGrpSpPr>
        <p:grpSpPr>
          <a:xfrm>
            <a:off x="439675" y="1484784"/>
            <a:ext cx="8308789" cy="4824536"/>
            <a:chOff x="439675" y="1484784"/>
            <a:chExt cx="8308789" cy="4824536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1187624" y="2276872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88"/>
            <p:cNvGrpSpPr/>
            <p:nvPr/>
          </p:nvGrpSpPr>
          <p:grpSpPr>
            <a:xfrm>
              <a:off x="2195736" y="2276872"/>
              <a:ext cx="1296144" cy="3384376"/>
              <a:chOff x="1979712" y="1700808"/>
              <a:chExt cx="1296144" cy="3384376"/>
            </a:xfrm>
          </p:grpSpPr>
          <p:cxnSp>
            <p:nvCxnSpPr>
              <p:cNvPr id="80" name="직선 연결선 79"/>
              <p:cNvCxnSpPr/>
              <p:nvPr/>
            </p:nvCxnSpPr>
            <p:spPr>
              <a:xfrm>
                <a:off x="1979712" y="5085184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1979712" y="3356992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979712" y="1700808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1979712" y="1700808"/>
                <a:ext cx="0" cy="33843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17"/>
            <p:cNvGrpSpPr/>
            <p:nvPr/>
          </p:nvGrpSpPr>
          <p:grpSpPr>
            <a:xfrm>
              <a:off x="2342532" y="1484784"/>
              <a:ext cx="6405932" cy="4824536"/>
              <a:chOff x="3602387" y="2132856"/>
              <a:chExt cx="5243229" cy="4125912"/>
            </a:xfrm>
          </p:grpSpPr>
          <p:sp>
            <p:nvSpPr>
              <p:cNvPr id="19" name="AutoShape 6"/>
              <p:cNvSpPr>
                <a:spLocks noChangeArrowheads="1"/>
              </p:cNvSpPr>
              <p:nvPr/>
            </p:nvSpPr>
            <p:spPr bwMode="auto">
              <a:xfrm>
                <a:off x="3635896" y="2132856"/>
                <a:ext cx="5184576" cy="1266825"/>
              </a:xfrm>
              <a:prstGeom prst="roundRect">
                <a:avLst>
                  <a:gd name="adj" fmla="val 4347"/>
                </a:avLst>
              </a:prstGeom>
              <a:solidFill>
                <a:srgbClr val="3D3D3D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Picture 7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2182068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>
                <a:off x="3686696" y="2523381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2" name="Picture 9" descr="ic_13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3686696" y="2182068"/>
                <a:ext cx="312738" cy="295275"/>
              </a:xfrm>
              <a:prstGeom prst="rect">
                <a:avLst/>
              </a:prstGeom>
              <a:noFill/>
            </p:spPr>
          </p:pic>
          <p:sp>
            <p:nvSpPr>
              <p:cNvPr id="23" name="AutoShape 12"/>
              <p:cNvSpPr>
                <a:spLocks noChangeArrowheads="1"/>
              </p:cNvSpPr>
              <p:nvPr/>
            </p:nvSpPr>
            <p:spPr bwMode="auto">
              <a:xfrm>
                <a:off x="3635896" y="3545731"/>
                <a:ext cx="5184576" cy="1268412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4E2555"/>
                  </a:gs>
                  <a:gs pos="100000">
                    <a:srgbClr val="740074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Picture 13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3594943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25" name="AutoShape 14"/>
              <p:cNvSpPr>
                <a:spLocks noChangeArrowheads="1"/>
              </p:cNvSpPr>
              <p:nvPr/>
            </p:nvSpPr>
            <p:spPr bwMode="auto">
              <a:xfrm>
                <a:off x="3686696" y="3936256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6" name="Picture 28" descr="ic_8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688284" y="3593356"/>
                <a:ext cx="311150" cy="295275"/>
              </a:xfrm>
              <a:prstGeom prst="rect">
                <a:avLst/>
              </a:prstGeom>
              <a:noFill/>
            </p:spPr>
          </p:pic>
          <p:sp>
            <p:nvSpPr>
              <p:cNvPr id="27" name="AutoShape 17"/>
              <p:cNvSpPr>
                <a:spLocks noChangeArrowheads="1"/>
              </p:cNvSpPr>
              <p:nvPr/>
            </p:nvSpPr>
            <p:spPr bwMode="auto">
              <a:xfrm>
                <a:off x="3635896" y="4991943"/>
                <a:ext cx="5184576" cy="1266825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111569"/>
                  </a:gs>
                  <a:gs pos="100000">
                    <a:srgbClr val="1E4BAE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18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5041156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29" name="AutoShape 19"/>
              <p:cNvSpPr>
                <a:spLocks noChangeArrowheads="1"/>
              </p:cNvSpPr>
              <p:nvPr/>
            </p:nvSpPr>
            <p:spPr bwMode="auto">
              <a:xfrm>
                <a:off x="3686696" y="5382468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Picture 29" descr="ic_12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3688284" y="5058618"/>
                <a:ext cx="311150" cy="293687"/>
              </a:xfrm>
              <a:prstGeom prst="rect">
                <a:avLst/>
              </a:prstGeom>
              <a:noFill/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3927836" y="2142481"/>
                <a:ext cx="728451" cy="327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Owner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927836" y="3563724"/>
                <a:ext cx="1998516" cy="342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ShopInfoDataBase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927836" y="5003884"/>
                <a:ext cx="1536674" cy="342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ShopInfoData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780553" y="2604389"/>
                <a:ext cx="4831586" cy="789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ShopInfoEmployee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&gt; use-case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initiate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actor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로써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매장 정보를 실질적으로 관리하는 사람이다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780552" y="4005064"/>
                <a:ext cx="4967912" cy="552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매장 정보와 관련된 정보를 시스템에 저장하기 위해 구현한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Database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종류 중 하나이다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780552" y="5446965"/>
                <a:ext cx="4572000" cy="7896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use-case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의 진행과정 중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database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에 저장할 정보가 중간과정에서 임시로 생성되는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entity object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그룹 89"/>
            <p:cNvGrpSpPr/>
            <p:nvPr/>
          </p:nvGrpSpPr>
          <p:grpSpPr>
            <a:xfrm>
              <a:off x="439675" y="1583648"/>
              <a:ext cx="1684053" cy="1485312"/>
              <a:chOff x="151643" y="1484784"/>
              <a:chExt cx="1684053" cy="1485312"/>
            </a:xfrm>
          </p:grpSpPr>
          <p:pic>
            <p:nvPicPr>
              <p:cNvPr id="41" name="Picture 219" descr="Untitled-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77695"/>
              <a:stretch>
                <a:fillRect/>
              </a:stretch>
            </p:blipFill>
            <p:spPr bwMode="auto">
              <a:xfrm>
                <a:off x="151643" y="1484784"/>
                <a:ext cx="1684053" cy="1485312"/>
              </a:xfrm>
              <a:prstGeom prst="rect">
                <a:avLst/>
              </a:prstGeom>
              <a:noFill/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323528" y="1727664"/>
                <a:ext cx="1359668" cy="861774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Entity</a:t>
                </a:r>
              </a:p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Object</a:t>
                </a:r>
                <a:endParaRPr lang="ko-KR" altLang="en-US" sz="2500" b="1" dirty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USE CASE … </a:t>
            </a:r>
            <a:r>
              <a:rPr lang="en-US" altLang="ko-KR" sz="3300" b="1" dirty="0" err="1" smtClean="0"/>
              <a:t>ManageShopInfo</a:t>
            </a:r>
            <a:endParaRPr lang="ko-KR" altLang="en-US" b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04789"/>
            <a:ext cx="8788603" cy="3944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tx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도넛 10"/>
          <p:cNvSpPr/>
          <p:nvPr/>
        </p:nvSpPr>
        <p:spPr>
          <a:xfrm>
            <a:off x="2339752" y="2636912"/>
            <a:ext cx="3816424" cy="576064"/>
          </a:xfrm>
          <a:prstGeom prst="donut">
            <a:avLst>
              <a:gd name="adj" fmla="val 141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707904" y="1628800"/>
            <a:ext cx="3744416" cy="648072"/>
          </a:xfrm>
          <a:prstGeom prst="wedgeRoundRectCallout">
            <a:avLst>
              <a:gd name="adj1" fmla="val 1368"/>
              <a:gd name="adj2" fmla="val 101208"/>
              <a:gd name="adj3" fmla="val 16667"/>
            </a:avLst>
          </a:prstGeom>
          <a:solidFill>
            <a:srgbClr val="C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ShopInfoManage</a:t>
            </a:r>
            <a:r>
              <a:rPr lang="en-US" altLang="ko-KR" sz="2400" b="1" spc="-3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Button</a:t>
            </a:r>
            <a:endParaRPr lang="ko-KR" altLang="en-US" sz="24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35496" y="3140968"/>
            <a:ext cx="1763688" cy="792088"/>
          </a:xfrm>
          <a:prstGeom prst="donut">
            <a:avLst>
              <a:gd name="adj" fmla="val 100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004048" y="4437112"/>
            <a:ext cx="3600400" cy="648072"/>
          </a:xfrm>
          <a:prstGeom prst="wedgeRoundRectCallout">
            <a:avLst>
              <a:gd name="adj1" fmla="val 3808"/>
              <a:gd name="adj2" fmla="val -118381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ShopInfo</a:t>
            </a:r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ManageForm</a:t>
            </a:r>
            <a:endParaRPr lang="ko-KR" altLang="en-US" sz="2400" b="1" spc="-3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51520" y="4653136"/>
            <a:ext cx="3744416" cy="648072"/>
          </a:xfrm>
          <a:prstGeom prst="wedgeRoundRectCallout">
            <a:avLst>
              <a:gd name="adj1" fmla="val -32112"/>
              <a:gd name="adj2" fmla="val -142920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66FF33"/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ShopInfoManageControl</a:t>
            </a:r>
            <a:endParaRPr lang="ko-KR" altLang="en-US" sz="2400" b="1" spc="-300" dirty="0"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2339752" y="3140968"/>
            <a:ext cx="6624736" cy="720080"/>
          </a:xfrm>
          <a:prstGeom prst="donut">
            <a:avLst>
              <a:gd name="adj" fmla="val 105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Boundary Object</a:t>
            </a:r>
          </a:p>
          <a:p>
            <a:pPr algn="ctr"/>
            <a:r>
              <a:rPr lang="en-US" altLang="ko-K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Control Object</a:t>
            </a:r>
            <a:endParaRPr lang="ko-KR" altLang="en-US" sz="3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11"/>
          <p:cNvGrpSpPr/>
          <p:nvPr/>
        </p:nvGrpSpPr>
        <p:grpSpPr>
          <a:xfrm>
            <a:off x="1835696" y="2276872"/>
            <a:ext cx="864096" cy="3384376"/>
            <a:chOff x="1835696" y="2276872"/>
            <a:chExt cx="864096" cy="3384376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2195736" y="3933056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110"/>
            <p:cNvGrpSpPr/>
            <p:nvPr/>
          </p:nvGrpSpPr>
          <p:grpSpPr>
            <a:xfrm>
              <a:off x="1835696" y="2276872"/>
              <a:ext cx="864096" cy="3384376"/>
              <a:chOff x="1835696" y="2276872"/>
              <a:chExt cx="864096" cy="3384376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1835696" y="2276872"/>
                <a:ext cx="86409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1907704" y="5661248"/>
                <a:ext cx="64807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flipV="1">
                <a:off x="2195736" y="2276872"/>
                <a:ext cx="0" cy="16561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Object List (2/2)</a:t>
            </a:r>
            <a:endParaRPr lang="ko-KR" altLang="en-US" sz="3300" b="1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69172" y="1484784"/>
            <a:ext cx="8279292" cy="3106678"/>
            <a:chOff x="469172" y="1484784"/>
            <a:chExt cx="8279292" cy="3106678"/>
          </a:xfrm>
        </p:grpSpPr>
        <p:grpSp>
          <p:nvGrpSpPr>
            <p:cNvPr id="5" name="그룹 56"/>
            <p:cNvGrpSpPr/>
            <p:nvPr/>
          </p:nvGrpSpPr>
          <p:grpSpPr>
            <a:xfrm>
              <a:off x="2342532" y="1484784"/>
              <a:ext cx="6405932" cy="3106678"/>
              <a:chOff x="1475656" y="1803653"/>
              <a:chExt cx="6405932" cy="3106678"/>
            </a:xfrm>
          </p:grpSpPr>
          <p:sp>
            <p:nvSpPr>
              <p:cNvPr id="19" name="AutoShape 6"/>
              <p:cNvSpPr>
                <a:spLocks noChangeArrowheads="1"/>
              </p:cNvSpPr>
              <p:nvPr/>
            </p:nvSpPr>
            <p:spPr bwMode="auto">
              <a:xfrm>
                <a:off x="1516596" y="1803653"/>
                <a:ext cx="6334273" cy="1481331"/>
              </a:xfrm>
              <a:prstGeom prst="roundRect">
                <a:avLst>
                  <a:gd name="adj" fmla="val 4347"/>
                </a:avLst>
              </a:prstGeom>
              <a:solidFill>
                <a:srgbClr val="3D3D3D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Picture 7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1475656" y="1861198"/>
                <a:ext cx="6405932" cy="603299"/>
              </a:xfrm>
              <a:prstGeom prst="rect">
                <a:avLst/>
              </a:prstGeom>
              <a:noFill/>
            </p:spPr>
          </p:pic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>
                <a:off x="1578661" y="2260304"/>
                <a:ext cx="6184231" cy="968991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2" name="Picture 9" descr="ic_13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1578661" y="1861198"/>
                <a:ext cx="382089" cy="345273"/>
              </a:xfrm>
              <a:prstGeom prst="rect">
                <a:avLst/>
              </a:prstGeom>
              <a:noFill/>
            </p:spPr>
          </p:pic>
          <p:sp>
            <p:nvSpPr>
              <p:cNvPr id="27" name="AutoShape 17"/>
              <p:cNvSpPr>
                <a:spLocks noChangeArrowheads="1"/>
              </p:cNvSpPr>
              <p:nvPr/>
            </p:nvSpPr>
            <p:spPr bwMode="auto">
              <a:xfrm>
                <a:off x="1516596" y="3429000"/>
                <a:ext cx="6334273" cy="1481331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111569"/>
                  </a:gs>
                  <a:gs pos="100000">
                    <a:srgbClr val="1E4BAE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18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1475656" y="3486546"/>
                <a:ext cx="6405932" cy="603299"/>
              </a:xfrm>
              <a:prstGeom prst="rect">
                <a:avLst/>
              </a:prstGeom>
              <a:noFill/>
            </p:spPr>
          </p:pic>
          <p:sp>
            <p:nvSpPr>
              <p:cNvPr id="29" name="AutoShape 19"/>
              <p:cNvSpPr>
                <a:spLocks noChangeArrowheads="1"/>
              </p:cNvSpPr>
              <p:nvPr/>
            </p:nvSpPr>
            <p:spPr bwMode="auto">
              <a:xfrm>
                <a:off x="1578661" y="3885651"/>
                <a:ext cx="6184231" cy="968991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Picture 29" descr="ic_12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1580601" y="3506964"/>
                <a:ext cx="380149" cy="343416"/>
              </a:xfrm>
              <a:prstGeom prst="rect">
                <a:avLst/>
              </a:prstGeom>
              <a:noFill/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1873274" y="1814908"/>
                <a:ext cx="3005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ShopInfoManageButton</a:t>
                </a:r>
                <a:endPara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873274" y="3442963"/>
                <a:ext cx="27238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ShopInfoManageForm</a:t>
                </a:r>
                <a:endPara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693331" y="2355029"/>
                <a:ext cx="59030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ShopInfoEmployee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&gt; use-case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initiate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하기 위해 눌러야 할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input boundary object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 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93330" y="3961069"/>
                <a:ext cx="597223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output 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인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ShopInfoData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생성하기 위한 작성 틀이다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그룹 59"/>
            <p:cNvGrpSpPr/>
            <p:nvPr/>
          </p:nvGrpSpPr>
          <p:grpSpPr>
            <a:xfrm>
              <a:off x="469172" y="1621489"/>
              <a:ext cx="1654556" cy="1447471"/>
              <a:chOff x="107504" y="1916832"/>
              <a:chExt cx="1654556" cy="1447471"/>
            </a:xfrm>
          </p:grpSpPr>
          <p:pic>
            <p:nvPicPr>
              <p:cNvPr id="58" name="Picture 220" descr="Untitled-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r="78086"/>
              <a:stretch>
                <a:fillRect/>
              </a:stretch>
            </p:blipFill>
            <p:spPr bwMode="auto">
              <a:xfrm>
                <a:off x="107504" y="1916832"/>
                <a:ext cx="1654556" cy="1447471"/>
              </a:xfrm>
              <a:prstGeom prst="rect">
                <a:avLst/>
              </a:prstGeom>
              <a:noFill/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179512" y="2228943"/>
                <a:ext cx="1568057" cy="707886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Boundary</a:t>
                </a:r>
              </a:p>
              <a:p>
                <a:pPr algn="ctr"/>
                <a:r>
                  <a:rPr lang="en-US" altLang="ko-KR" sz="20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Object</a:t>
                </a:r>
                <a:endParaRPr lang="ko-KR" altLang="en-US" sz="2000" b="1" dirty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490392" y="4725144"/>
            <a:ext cx="8258072" cy="1876281"/>
            <a:chOff x="490392" y="4725144"/>
            <a:chExt cx="8258072" cy="1876281"/>
          </a:xfrm>
        </p:grpSpPr>
        <p:grpSp>
          <p:nvGrpSpPr>
            <p:cNvPr id="7" name="그룹 91"/>
            <p:cNvGrpSpPr/>
            <p:nvPr/>
          </p:nvGrpSpPr>
          <p:grpSpPr>
            <a:xfrm>
              <a:off x="490392" y="4862120"/>
              <a:ext cx="1633336" cy="1447200"/>
              <a:chOff x="490392" y="4698829"/>
              <a:chExt cx="1633336" cy="1447200"/>
            </a:xfrm>
          </p:grpSpPr>
          <p:pic>
            <p:nvPicPr>
              <p:cNvPr id="90" name="Picture 221" descr="Untitled-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78086"/>
              <a:stretch>
                <a:fillRect/>
              </a:stretch>
            </p:blipFill>
            <p:spPr bwMode="auto">
              <a:xfrm>
                <a:off x="490392" y="4698829"/>
                <a:ext cx="1633336" cy="1447200"/>
              </a:xfrm>
              <a:prstGeom prst="rect">
                <a:avLst/>
              </a:prstGeom>
              <a:noFill/>
            </p:spPr>
          </p:pic>
          <p:sp>
            <p:nvSpPr>
              <p:cNvPr id="91" name="직사각형 90"/>
              <p:cNvSpPr/>
              <p:nvPr/>
            </p:nvSpPr>
            <p:spPr>
              <a:xfrm>
                <a:off x="542631" y="4943490"/>
                <a:ext cx="1497526" cy="861774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Control</a:t>
                </a:r>
              </a:p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Object</a:t>
                </a:r>
                <a:endParaRPr lang="ko-KR" altLang="en-US" sz="2500" b="1" dirty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endParaRPr>
              </a:p>
            </p:txBody>
          </p:sp>
        </p:grpSp>
        <p:grpSp>
          <p:nvGrpSpPr>
            <p:cNvPr id="8" name="그룹 92"/>
            <p:cNvGrpSpPr/>
            <p:nvPr/>
          </p:nvGrpSpPr>
          <p:grpSpPr>
            <a:xfrm>
              <a:off x="2342532" y="4725144"/>
              <a:ext cx="6405932" cy="1876281"/>
              <a:chOff x="1475656" y="2996952"/>
              <a:chExt cx="6405932" cy="1876281"/>
            </a:xfrm>
          </p:grpSpPr>
          <p:sp>
            <p:nvSpPr>
              <p:cNvPr id="94" name="AutoShape 12"/>
              <p:cNvSpPr>
                <a:spLocks noChangeArrowheads="1"/>
              </p:cNvSpPr>
              <p:nvPr/>
            </p:nvSpPr>
            <p:spPr bwMode="auto">
              <a:xfrm>
                <a:off x="1516596" y="2996952"/>
                <a:ext cx="6334273" cy="1876281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4E2555"/>
                  </a:gs>
                  <a:gs pos="100000">
                    <a:srgbClr val="740074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95" name="Picture 13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1475656" y="3054497"/>
                <a:ext cx="6405932" cy="603299"/>
              </a:xfrm>
              <a:prstGeom prst="rect">
                <a:avLst/>
              </a:prstGeom>
              <a:noFill/>
            </p:spPr>
          </p:pic>
          <p:sp>
            <p:nvSpPr>
              <p:cNvPr id="96" name="AutoShape 14"/>
              <p:cNvSpPr>
                <a:spLocks noChangeArrowheads="1"/>
              </p:cNvSpPr>
              <p:nvPr/>
            </p:nvSpPr>
            <p:spPr bwMode="auto">
              <a:xfrm>
                <a:off x="1578661" y="3453604"/>
                <a:ext cx="6184231" cy="1347622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7" name="Picture 28" descr="ic_8"/>
              <p:cNvPicPr>
                <a:picLocks noChangeAspect="1" noChangeArrowheads="1"/>
              </p:cNvPicPr>
              <p:nvPr/>
            </p:nvPicPr>
            <p:blipFill>
              <a:blip r:embed="rId7" cstate="screen"/>
              <a:srcRect/>
              <a:stretch>
                <a:fillRect/>
              </a:stretch>
            </p:blipFill>
            <p:spPr bwMode="auto">
              <a:xfrm>
                <a:off x="1580601" y="3052642"/>
                <a:ext cx="380149" cy="345273"/>
              </a:xfrm>
              <a:prstGeom prst="rect">
                <a:avLst/>
              </a:prstGeom>
              <a:noFill/>
            </p:spPr>
          </p:pic>
          <p:sp>
            <p:nvSpPr>
              <p:cNvPr id="98" name="직사각형 97"/>
              <p:cNvSpPr/>
              <p:nvPr/>
            </p:nvSpPr>
            <p:spPr>
              <a:xfrm>
                <a:off x="1873274" y="3017992"/>
                <a:ext cx="3147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ShopInfoManageControl</a:t>
                </a:r>
                <a:endPara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693330" y="3534062"/>
                <a:ext cx="606956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매장 정보 관리를 위해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Form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을 생성하고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database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로부터 데이터를 불러오고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Actor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의 입력을 통해 수정된 데이터를 통해 최종 결과물인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ShopInfoData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생성하는 과정을 총괄하는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Control Object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UML Class Diagram</a:t>
            </a:r>
            <a:endParaRPr lang="ko-KR" altLang="en-US" b="1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5" name="_x107105056" descr="EMB000012e871a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2" y="1916832"/>
            <a:ext cx="8961904" cy="410445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tx2">
                <a:lumMod val="5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Sequence Diagram</a:t>
            </a:r>
            <a:endParaRPr lang="ko-KR" altLang="en-US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41" name="_x104281528" descr="EMB000012e871b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715952" cy="51125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tx2">
                <a:lumMod val="50000"/>
                <a:alpha val="40000"/>
              </a:schemeClr>
            </a:glow>
          </a:effectLst>
        </p:spPr>
      </p:pic>
      <p:sp>
        <p:nvSpPr>
          <p:cNvPr id="8" name="직사각형 7"/>
          <p:cNvSpPr/>
          <p:nvPr/>
        </p:nvSpPr>
        <p:spPr>
          <a:xfrm>
            <a:off x="2267744" y="2348880"/>
            <a:ext cx="2088232" cy="41044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100274" y="643335"/>
            <a:ext cx="3583032" cy="76944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ONTENTS</a:t>
            </a:r>
            <a:endParaRPr lang="ko-KR" altLang="en-US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Verdana" pitchFamily="34" charset="0"/>
              <a:ea typeface="HY견고딕" pitchFamily="18" charset="-127"/>
              <a:cs typeface="Verdana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418923" y="1628800"/>
            <a:ext cx="3361517" cy="523220"/>
            <a:chOff x="1418923" y="1628800"/>
            <a:chExt cx="3361517" cy="523220"/>
          </a:xfrm>
        </p:grpSpPr>
        <p:sp>
          <p:nvSpPr>
            <p:cNvPr id="30" name="직사각형 29"/>
            <p:cNvSpPr/>
            <p:nvPr/>
          </p:nvSpPr>
          <p:spPr>
            <a:xfrm>
              <a:off x="1849830" y="1628800"/>
              <a:ext cx="2930610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UML USE CASE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7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418923" y="1803686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9" name="그룹 58"/>
          <p:cNvGrpSpPr/>
          <p:nvPr/>
        </p:nvGrpSpPr>
        <p:grpSpPr>
          <a:xfrm>
            <a:off x="1187624" y="2415967"/>
            <a:ext cx="2604193" cy="523220"/>
            <a:chOff x="1107232" y="2875778"/>
            <a:chExt cx="2604193" cy="523220"/>
          </a:xfrm>
        </p:grpSpPr>
        <p:sp>
          <p:nvSpPr>
            <p:cNvPr id="31" name="직사각형 30"/>
            <p:cNvSpPr/>
            <p:nvPr/>
          </p:nvSpPr>
          <p:spPr>
            <a:xfrm>
              <a:off x="1505372" y="2875778"/>
              <a:ext cx="220605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A Use Case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8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07232" y="3046565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그룹 59"/>
          <p:cNvGrpSpPr/>
          <p:nvPr/>
        </p:nvGrpSpPr>
        <p:grpSpPr>
          <a:xfrm>
            <a:off x="1073324" y="3203134"/>
            <a:ext cx="2471947" cy="523220"/>
            <a:chOff x="1073324" y="3547993"/>
            <a:chExt cx="2471947" cy="523220"/>
          </a:xfrm>
        </p:grpSpPr>
        <p:sp>
          <p:nvSpPr>
            <p:cNvPr id="32" name="직사각형 31"/>
            <p:cNvSpPr/>
            <p:nvPr/>
          </p:nvSpPr>
          <p:spPr>
            <a:xfrm>
              <a:off x="1448222" y="3547993"/>
              <a:ext cx="2097049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Object List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9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073324" y="3714681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" name="그룹 60"/>
          <p:cNvGrpSpPr/>
          <p:nvPr/>
        </p:nvGrpSpPr>
        <p:grpSpPr>
          <a:xfrm>
            <a:off x="1115616" y="3990301"/>
            <a:ext cx="4000102" cy="523220"/>
            <a:chOff x="1147614" y="4220208"/>
            <a:chExt cx="4000102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1505372" y="4220208"/>
              <a:ext cx="3642344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UML Class Diagram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0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47614" y="4382797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" name="그룹 61"/>
          <p:cNvGrpSpPr/>
          <p:nvPr/>
        </p:nvGrpSpPr>
        <p:grpSpPr>
          <a:xfrm>
            <a:off x="1300691" y="4777468"/>
            <a:ext cx="3863076" cy="523220"/>
            <a:chOff x="1300691" y="4892423"/>
            <a:chExt cx="3863076" cy="523220"/>
          </a:xfrm>
        </p:grpSpPr>
        <p:sp>
          <p:nvSpPr>
            <p:cNvPr id="34" name="직사각형 33"/>
            <p:cNvSpPr/>
            <p:nvPr/>
          </p:nvSpPr>
          <p:spPr>
            <a:xfrm>
              <a:off x="1667297" y="4892423"/>
              <a:ext cx="3496470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Sequence Diagram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1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300691" y="5050913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3" name="그룹 62"/>
          <p:cNvGrpSpPr/>
          <p:nvPr/>
        </p:nvGrpSpPr>
        <p:grpSpPr>
          <a:xfrm>
            <a:off x="1585764" y="5564635"/>
            <a:ext cx="4599410" cy="523220"/>
            <a:chOff x="1585764" y="5564635"/>
            <a:chExt cx="4599410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1932087" y="5564635"/>
              <a:ext cx="4253087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State Machine Diagram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2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585764" y="5719029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State Machine Diagram</a:t>
            </a:r>
            <a:endParaRPr lang="ko-KR" altLang="en-US" b="1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104280488" descr="EMB000012e871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335" y="1412776"/>
            <a:ext cx="7182065" cy="525658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bg2">
                <a:lumMod val="1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100575704" descr="EMB0000165883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7"/>
          <p:cNvGrpSpPr/>
          <p:nvPr/>
        </p:nvGrpSpPr>
        <p:grpSpPr>
          <a:xfrm>
            <a:off x="612000" y="2529000"/>
            <a:ext cx="7920000" cy="1800000"/>
            <a:chOff x="612000" y="2529000"/>
            <a:chExt cx="7920000" cy="1800000"/>
          </a:xfrm>
          <a:noFill/>
        </p:grpSpPr>
        <p:pic>
          <p:nvPicPr>
            <p:cNvPr id="9" name="Picture 14" descr="GEL Rounded Column MS blue"/>
            <p:cNvPicPr preferRelativeResize="0">
              <a:picLocks noChangeArrowheads="1"/>
            </p:cNvPicPr>
            <p:nvPr/>
          </p:nvPicPr>
          <p:blipFill>
            <a:blip r:embed="rId4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6200000" flipH="1">
              <a:off x="3672000" y="-531000"/>
              <a:ext cx="1800000" cy="7920000"/>
            </a:xfrm>
            <a:prstGeom prst="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10" name="직사각형 9"/>
            <p:cNvSpPr/>
            <p:nvPr/>
          </p:nvSpPr>
          <p:spPr>
            <a:xfrm>
              <a:off x="1762614" y="2967335"/>
              <a:ext cx="5296643" cy="92333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kern="1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glow rad="101600">
                      <a:schemeClr val="tx1">
                        <a:lumMod val="75000"/>
                        <a:lumOff val="25000"/>
                        <a:alpha val="60000"/>
                      </a:schemeClr>
                    </a:glow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UML USE CASE</a:t>
              </a:r>
              <a:endParaRPr lang="en-US" altLang="ko-KR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100575704" descr="EMB0000165883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도넛 3"/>
          <p:cNvSpPr/>
          <p:nvPr/>
        </p:nvSpPr>
        <p:spPr>
          <a:xfrm>
            <a:off x="6228184" y="2420888"/>
            <a:ext cx="1781960" cy="936104"/>
          </a:xfrm>
          <a:prstGeom prst="donut">
            <a:avLst>
              <a:gd name="adj" fmla="val 28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7" name="_x108042408" descr="EMB000012e871a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200" y="1916832"/>
            <a:ext cx="7442800" cy="22322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직사각형 9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&lt;Advertise&gt;</a:t>
            </a:r>
          </a:p>
          <a:p>
            <a:pPr algn="ctr"/>
            <a:r>
              <a:rPr lang="en-US" altLang="ko-K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 S E C A S E</a:t>
            </a:r>
            <a:endParaRPr lang="ko-KR" altLang="en-US" sz="3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46 -0.05764 L -0.08525 0.0578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USE CASE … </a:t>
            </a:r>
            <a:r>
              <a:rPr lang="en-US" altLang="ko-KR" sz="3300" b="1" dirty="0" smtClean="0"/>
              <a:t>Advertise</a:t>
            </a:r>
            <a:endParaRPr lang="ko-KR" altLang="en-US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8911617" cy="453650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</p:pic>
      <p:sp>
        <p:nvSpPr>
          <p:cNvPr id="4" name="도넛 3"/>
          <p:cNvSpPr/>
          <p:nvPr/>
        </p:nvSpPr>
        <p:spPr>
          <a:xfrm>
            <a:off x="2195736" y="2060848"/>
            <a:ext cx="2736304" cy="720080"/>
          </a:xfrm>
          <a:prstGeom prst="donut">
            <a:avLst>
              <a:gd name="adj" fmla="val 105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419872" y="1268760"/>
            <a:ext cx="2952328" cy="648072"/>
          </a:xfrm>
          <a:prstGeom prst="wedgeRoundRectCallout">
            <a:avLst>
              <a:gd name="adj1" fmla="val 1368"/>
              <a:gd name="adj2" fmla="val 101208"/>
              <a:gd name="adj3" fmla="val 16667"/>
            </a:avLst>
          </a:prstGeom>
          <a:solidFill>
            <a:srgbClr val="C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Owner</a:t>
            </a:r>
            <a:endParaRPr lang="ko-KR" altLang="en-US" sz="24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652120" y="3933056"/>
            <a:ext cx="3096344" cy="648072"/>
          </a:xfrm>
          <a:prstGeom prst="wedgeRoundRectCallout">
            <a:avLst>
              <a:gd name="adj1" fmla="val -37019"/>
              <a:gd name="adj2" fmla="val -118382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AdvertisingInfo</a:t>
            </a:r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endParaRPr lang="ko-KR" altLang="en-US" sz="2400" b="1" spc="-3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3059832" y="2780928"/>
            <a:ext cx="3240360" cy="792088"/>
          </a:xfrm>
          <a:prstGeom prst="donut">
            <a:avLst>
              <a:gd name="adj" fmla="val 100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2051720" y="3645024"/>
            <a:ext cx="2736304" cy="1296144"/>
          </a:xfrm>
          <a:prstGeom prst="donut">
            <a:avLst>
              <a:gd name="adj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79512" y="5517232"/>
            <a:ext cx="3240360" cy="648072"/>
          </a:xfrm>
          <a:prstGeom prst="wedgeRoundRectCallout">
            <a:avLst>
              <a:gd name="adj1" fmla="val 35729"/>
              <a:gd name="adj2" fmla="val -134740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66FF33"/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SystemAdministrator</a:t>
            </a:r>
            <a:endParaRPr lang="ko-KR" altLang="en-US" sz="2400" b="1" spc="-300" dirty="0"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Entity Object</a:t>
            </a:r>
            <a:endParaRPr lang="ko-KR" altLang="en-US" sz="4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Object List (1/3)</a:t>
            </a:r>
            <a:endParaRPr lang="ko-KR" altLang="en-US" sz="3300" b="1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92"/>
          <p:cNvGrpSpPr/>
          <p:nvPr/>
        </p:nvGrpSpPr>
        <p:grpSpPr>
          <a:xfrm>
            <a:off x="439675" y="1484784"/>
            <a:ext cx="8308789" cy="4824536"/>
            <a:chOff x="439675" y="1484784"/>
            <a:chExt cx="8308789" cy="4824536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1187624" y="2276872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88"/>
            <p:cNvGrpSpPr/>
            <p:nvPr/>
          </p:nvGrpSpPr>
          <p:grpSpPr>
            <a:xfrm>
              <a:off x="2195736" y="2276872"/>
              <a:ext cx="1296144" cy="3384376"/>
              <a:chOff x="1979712" y="1700808"/>
              <a:chExt cx="1296144" cy="3384376"/>
            </a:xfrm>
          </p:grpSpPr>
          <p:cxnSp>
            <p:nvCxnSpPr>
              <p:cNvPr id="80" name="직선 연결선 79"/>
              <p:cNvCxnSpPr/>
              <p:nvPr/>
            </p:nvCxnSpPr>
            <p:spPr>
              <a:xfrm>
                <a:off x="1979712" y="5085184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1979712" y="3356992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979712" y="1700808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1979712" y="1700808"/>
                <a:ext cx="0" cy="33843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17"/>
            <p:cNvGrpSpPr/>
            <p:nvPr/>
          </p:nvGrpSpPr>
          <p:grpSpPr>
            <a:xfrm>
              <a:off x="2342532" y="1484784"/>
              <a:ext cx="6405932" cy="4824536"/>
              <a:chOff x="3602387" y="2132856"/>
              <a:chExt cx="5243229" cy="4125912"/>
            </a:xfrm>
          </p:grpSpPr>
          <p:sp>
            <p:nvSpPr>
              <p:cNvPr id="19" name="AutoShape 6"/>
              <p:cNvSpPr>
                <a:spLocks noChangeArrowheads="1"/>
              </p:cNvSpPr>
              <p:nvPr/>
            </p:nvSpPr>
            <p:spPr bwMode="auto">
              <a:xfrm>
                <a:off x="3635896" y="2132856"/>
                <a:ext cx="5184576" cy="1266825"/>
              </a:xfrm>
              <a:prstGeom prst="roundRect">
                <a:avLst>
                  <a:gd name="adj" fmla="val 4347"/>
                </a:avLst>
              </a:prstGeom>
              <a:solidFill>
                <a:srgbClr val="3D3D3D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Picture 7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2182068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>
                <a:off x="3686696" y="2523381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2" name="Picture 9" descr="ic_13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3686696" y="2182068"/>
                <a:ext cx="312738" cy="295275"/>
              </a:xfrm>
              <a:prstGeom prst="rect">
                <a:avLst/>
              </a:prstGeom>
              <a:noFill/>
            </p:spPr>
          </p:pic>
          <p:sp>
            <p:nvSpPr>
              <p:cNvPr id="23" name="AutoShape 12"/>
              <p:cNvSpPr>
                <a:spLocks noChangeArrowheads="1"/>
              </p:cNvSpPr>
              <p:nvPr/>
            </p:nvSpPr>
            <p:spPr bwMode="auto">
              <a:xfrm>
                <a:off x="3635896" y="3545731"/>
                <a:ext cx="5184576" cy="1268412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4E2555"/>
                  </a:gs>
                  <a:gs pos="100000">
                    <a:srgbClr val="740074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Picture 13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3594943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25" name="AutoShape 14"/>
              <p:cNvSpPr>
                <a:spLocks noChangeArrowheads="1"/>
              </p:cNvSpPr>
              <p:nvPr/>
            </p:nvSpPr>
            <p:spPr bwMode="auto">
              <a:xfrm>
                <a:off x="3686696" y="3936256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6" name="Picture 28" descr="ic_8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688284" y="3593356"/>
                <a:ext cx="311150" cy="295275"/>
              </a:xfrm>
              <a:prstGeom prst="rect">
                <a:avLst/>
              </a:prstGeom>
              <a:noFill/>
            </p:spPr>
          </p:pic>
          <p:sp>
            <p:nvSpPr>
              <p:cNvPr id="27" name="AutoShape 17"/>
              <p:cNvSpPr>
                <a:spLocks noChangeArrowheads="1"/>
              </p:cNvSpPr>
              <p:nvPr/>
            </p:nvSpPr>
            <p:spPr bwMode="auto">
              <a:xfrm>
                <a:off x="3635896" y="4991943"/>
                <a:ext cx="5184576" cy="1266825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111569"/>
                  </a:gs>
                  <a:gs pos="100000">
                    <a:srgbClr val="1E4BAE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18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5041156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29" name="AutoShape 19"/>
              <p:cNvSpPr>
                <a:spLocks noChangeArrowheads="1"/>
              </p:cNvSpPr>
              <p:nvPr/>
            </p:nvSpPr>
            <p:spPr bwMode="auto">
              <a:xfrm>
                <a:off x="3686696" y="5382468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Picture 29" descr="ic_12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3688284" y="5058618"/>
                <a:ext cx="311150" cy="293687"/>
              </a:xfrm>
              <a:prstGeom prst="rect">
                <a:avLst/>
              </a:prstGeom>
              <a:noFill/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3927836" y="2142481"/>
                <a:ext cx="728451" cy="327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Owner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927836" y="3563724"/>
                <a:ext cx="2344898" cy="342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ea typeface="HY견고딕" pitchFamily="18" charset="-127"/>
                    <a:cs typeface="Consolas" pitchFamily="49" charset="0"/>
                  </a:rPr>
                  <a:t>SystemAdministrator</a:t>
                </a:r>
                <a:endPara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927836" y="5003884"/>
                <a:ext cx="2344898" cy="342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AdvertisingInfoData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780553" y="2604389"/>
                <a:ext cx="4831586" cy="552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&lt;Advertise&gt; use-case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initate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actor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로써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광고를 요청하는 사람이다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780552" y="4005064"/>
                <a:ext cx="4967912" cy="552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&lt;Advertise&gt; use-case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initate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actor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로써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, Owner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의 요구를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check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하고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Allow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하는 사람이다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780552" y="5446965"/>
                <a:ext cx="4572000" cy="7896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use-case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의 진행과정 중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database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에 저장할 정보가 중간과정에서 임시로 생성되는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entity object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그룹 89"/>
            <p:cNvGrpSpPr/>
            <p:nvPr/>
          </p:nvGrpSpPr>
          <p:grpSpPr>
            <a:xfrm>
              <a:off x="439675" y="1583648"/>
              <a:ext cx="1684053" cy="1485312"/>
              <a:chOff x="151643" y="1484784"/>
              <a:chExt cx="1684053" cy="1485312"/>
            </a:xfrm>
          </p:grpSpPr>
          <p:pic>
            <p:nvPicPr>
              <p:cNvPr id="41" name="Picture 219" descr="Untitled-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77695"/>
              <a:stretch>
                <a:fillRect/>
              </a:stretch>
            </p:blipFill>
            <p:spPr bwMode="auto">
              <a:xfrm>
                <a:off x="151643" y="1484784"/>
                <a:ext cx="1684053" cy="1485312"/>
              </a:xfrm>
              <a:prstGeom prst="rect">
                <a:avLst/>
              </a:prstGeom>
              <a:noFill/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323528" y="1727664"/>
                <a:ext cx="1359668" cy="861774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Entity</a:t>
                </a:r>
              </a:p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Object</a:t>
                </a:r>
                <a:endParaRPr lang="ko-KR" altLang="en-US" sz="2500" b="1" dirty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USE CASE … </a:t>
            </a:r>
            <a:r>
              <a:rPr lang="en-US" altLang="ko-KR" sz="3300" b="1" dirty="0" smtClean="0"/>
              <a:t>Advertise</a:t>
            </a:r>
            <a:endParaRPr lang="ko-KR" altLang="en-US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8911617" cy="453650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</p:pic>
      <p:sp>
        <p:nvSpPr>
          <p:cNvPr id="4" name="도넛 3"/>
          <p:cNvSpPr/>
          <p:nvPr/>
        </p:nvSpPr>
        <p:spPr>
          <a:xfrm>
            <a:off x="2267744" y="2420888"/>
            <a:ext cx="3600400" cy="792088"/>
          </a:xfrm>
          <a:prstGeom prst="donut">
            <a:avLst>
              <a:gd name="adj" fmla="val 89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707904" y="1484784"/>
            <a:ext cx="2952328" cy="648072"/>
          </a:xfrm>
          <a:prstGeom prst="wedgeRoundRectCallout">
            <a:avLst>
              <a:gd name="adj1" fmla="val 1368"/>
              <a:gd name="adj2" fmla="val 101208"/>
              <a:gd name="adj3" fmla="val 16667"/>
            </a:avLst>
          </a:prstGeom>
          <a:solidFill>
            <a:srgbClr val="C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AdvertisingButton</a:t>
            </a:r>
            <a:endParaRPr lang="ko-KR" altLang="en-US" sz="24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55576" y="4365104"/>
            <a:ext cx="3096344" cy="648072"/>
          </a:xfrm>
          <a:prstGeom prst="wedgeRoundRectCallout">
            <a:avLst>
              <a:gd name="adj1" fmla="val 39592"/>
              <a:gd name="adj2" fmla="val -118382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AdvertisingForm</a:t>
            </a:r>
            <a:endParaRPr lang="ko-KR" altLang="en-US" sz="2400" b="1" spc="-3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2195736" y="2996952"/>
            <a:ext cx="6696744" cy="936104"/>
          </a:xfrm>
          <a:prstGeom prst="donut">
            <a:avLst>
              <a:gd name="adj" fmla="val 100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6228184" y="4293096"/>
            <a:ext cx="1944216" cy="792088"/>
          </a:xfrm>
          <a:prstGeom prst="donut">
            <a:avLst>
              <a:gd name="adj" fmla="val 100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91880" y="5589240"/>
            <a:ext cx="3240360" cy="648072"/>
          </a:xfrm>
          <a:prstGeom prst="wedgeRoundRectCallout">
            <a:avLst>
              <a:gd name="adj1" fmla="val 35729"/>
              <a:gd name="adj2" fmla="val -134740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66FF33"/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AdvertisingPage</a:t>
            </a:r>
            <a:endParaRPr lang="ko-KR" altLang="en-US" sz="2400" b="1" spc="-300" dirty="0"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Boundary Object</a:t>
            </a:r>
            <a:endParaRPr lang="ko-KR" altLang="en-US" sz="4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Object List (2/3)</a:t>
            </a:r>
            <a:endParaRPr lang="ko-KR" altLang="en-US" sz="3300" b="1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469172" y="1484784"/>
            <a:ext cx="8279292" cy="4824536"/>
            <a:chOff x="469172" y="1484784"/>
            <a:chExt cx="8279292" cy="4824536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1187624" y="2276872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그룹 88"/>
            <p:cNvGrpSpPr/>
            <p:nvPr/>
          </p:nvGrpSpPr>
          <p:grpSpPr>
            <a:xfrm>
              <a:off x="2195736" y="2276872"/>
              <a:ext cx="1296144" cy="3384376"/>
              <a:chOff x="1979712" y="1700808"/>
              <a:chExt cx="1296144" cy="3384376"/>
            </a:xfrm>
          </p:grpSpPr>
          <p:cxnSp>
            <p:nvCxnSpPr>
              <p:cNvPr id="107" name="직선 연결선 106"/>
              <p:cNvCxnSpPr/>
              <p:nvPr/>
            </p:nvCxnSpPr>
            <p:spPr>
              <a:xfrm>
                <a:off x="1979712" y="5085184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1979712" y="3356992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1979712" y="1700808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979712" y="1700808"/>
                <a:ext cx="0" cy="33843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17"/>
            <p:cNvGrpSpPr/>
            <p:nvPr/>
          </p:nvGrpSpPr>
          <p:grpSpPr>
            <a:xfrm>
              <a:off x="2342532" y="1484784"/>
              <a:ext cx="6405932" cy="4824536"/>
              <a:chOff x="3602387" y="2132856"/>
              <a:chExt cx="5243229" cy="4125912"/>
            </a:xfrm>
          </p:grpSpPr>
          <p:sp>
            <p:nvSpPr>
              <p:cNvPr id="78" name="AutoShape 6"/>
              <p:cNvSpPr>
                <a:spLocks noChangeArrowheads="1"/>
              </p:cNvSpPr>
              <p:nvPr/>
            </p:nvSpPr>
            <p:spPr bwMode="auto">
              <a:xfrm>
                <a:off x="3635896" y="2132856"/>
                <a:ext cx="5184576" cy="1266825"/>
              </a:xfrm>
              <a:prstGeom prst="roundRect">
                <a:avLst>
                  <a:gd name="adj" fmla="val 4347"/>
                </a:avLst>
              </a:prstGeom>
              <a:solidFill>
                <a:srgbClr val="3D3D3D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79" name="Picture 7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2182068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80" name="AutoShape 8"/>
              <p:cNvSpPr>
                <a:spLocks noChangeArrowheads="1"/>
              </p:cNvSpPr>
              <p:nvPr/>
            </p:nvSpPr>
            <p:spPr bwMode="auto">
              <a:xfrm>
                <a:off x="3686696" y="2523381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1" name="Picture 9" descr="ic_13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3686696" y="2182068"/>
                <a:ext cx="312738" cy="295275"/>
              </a:xfrm>
              <a:prstGeom prst="rect">
                <a:avLst/>
              </a:prstGeom>
              <a:noFill/>
            </p:spPr>
          </p:pic>
          <p:sp>
            <p:nvSpPr>
              <p:cNvPr id="82" name="AutoShape 12"/>
              <p:cNvSpPr>
                <a:spLocks noChangeArrowheads="1"/>
              </p:cNvSpPr>
              <p:nvPr/>
            </p:nvSpPr>
            <p:spPr bwMode="auto">
              <a:xfrm>
                <a:off x="3635896" y="3545731"/>
                <a:ext cx="5184576" cy="1268412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4E2555"/>
                  </a:gs>
                  <a:gs pos="100000">
                    <a:srgbClr val="740074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83" name="Picture 13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3594943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84" name="AutoShape 14"/>
              <p:cNvSpPr>
                <a:spLocks noChangeArrowheads="1"/>
              </p:cNvSpPr>
              <p:nvPr/>
            </p:nvSpPr>
            <p:spPr bwMode="auto">
              <a:xfrm>
                <a:off x="3686696" y="3936256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5" name="Picture 28" descr="ic_8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688284" y="3593356"/>
                <a:ext cx="311150" cy="295275"/>
              </a:xfrm>
              <a:prstGeom prst="rect">
                <a:avLst/>
              </a:prstGeom>
              <a:noFill/>
            </p:spPr>
          </p:pic>
          <p:sp>
            <p:nvSpPr>
              <p:cNvPr id="86" name="AutoShape 17"/>
              <p:cNvSpPr>
                <a:spLocks noChangeArrowheads="1"/>
              </p:cNvSpPr>
              <p:nvPr/>
            </p:nvSpPr>
            <p:spPr bwMode="auto">
              <a:xfrm>
                <a:off x="3635896" y="4991943"/>
                <a:ext cx="5184576" cy="1266825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111569"/>
                  </a:gs>
                  <a:gs pos="100000">
                    <a:srgbClr val="1E4BAE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87" name="Picture 18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5041156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88" name="AutoShape 19"/>
              <p:cNvSpPr>
                <a:spLocks noChangeArrowheads="1"/>
              </p:cNvSpPr>
              <p:nvPr/>
            </p:nvSpPr>
            <p:spPr bwMode="auto">
              <a:xfrm>
                <a:off x="3686696" y="5382468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29" descr="ic_12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3688284" y="5058618"/>
                <a:ext cx="311150" cy="293687"/>
              </a:xfrm>
              <a:prstGeom prst="rect">
                <a:avLst/>
              </a:prstGeom>
              <a:noFill/>
            </p:spPr>
          </p:pic>
          <p:sp>
            <p:nvSpPr>
              <p:cNvPr id="92" name="직사각형 91"/>
              <p:cNvSpPr/>
              <p:nvPr/>
            </p:nvSpPr>
            <p:spPr>
              <a:xfrm>
                <a:off x="3927836" y="2142481"/>
                <a:ext cx="2113977" cy="342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AdvertisingButton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927836" y="3563724"/>
                <a:ext cx="1883056" cy="342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AdvertisingForm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927836" y="5003884"/>
                <a:ext cx="1883056" cy="342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AdvertisingPage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780553" y="2604389"/>
                <a:ext cx="4831586" cy="552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&lt;Advertise&gt; use-case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initiate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하기 위해 눌러야 할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input boundary object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 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780552" y="4005064"/>
                <a:ext cx="4967912" cy="552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output 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인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AdvertisingData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생성하기 위한 작성 틀이다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780552" y="5446965"/>
                <a:ext cx="5006125" cy="552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Allow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된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Advertisement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가 게시되는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output boundary object</a:t>
                </a:r>
                <a:endPara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그룹 59"/>
            <p:cNvGrpSpPr/>
            <p:nvPr/>
          </p:nvGrpSpPr>
          <p:grpSpPr>
            <a:xfrm>
              <a:off x="469172" y="1621489"/>
              <a:ext cx="1654556" cy="1447471"/>
              <a:chOff x="107504" y="1916832"/>
              <a:chExt cx="1654556" cy="1447471"/>
            </a:xfrm>
          </p:grpSpPr>
          <p:pic>
            <p:nvPicPr>
              <p:cNvPr id="58" name="Picture 220" descr="Untitled-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78086"/>
              <a:stretch>
                <a:fillRect/>
              </a:stretch>
            </p:blipFill>
            <p:spPr bwMode="auto">
              <a:xfrm>
                <a:off x="107504" y="1916832"/>
                <a:ext cx="1654556" cy="1447471"/>
              </a:xfrm>
              <a:prstGeom prst="rect">
                <a:avLst/>
              </a:prstGeom>
              <a:noFill/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179512" y="2228943"/>
                <a:ext cx="1568057" cy="707886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Boundary</a:t>
                </a:r>
              </a:p>
              <a:p>
                <a:pPr algn="ctr"/>
                <a:r>
                  <a:rPr lang="en-US" altLang="ko-KR" sz="20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Object</a:t>
                </a:r>
                <a:endParaRPr lang="ko-KR" altLang="en-US" sz="2000" b="1" dirty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USE CASE … </a:t>
            </a:r>
            <a:r>
              <a:rPr lang="en-US" altLang="ko-KR" sz="3300" b="1" dirty="0" smtClean="0"/>
              <a:t>Advertise</a:t>
            </a:r>
            <a:endParaRPr lang="ko-KR" altLang="en-US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8911617" cy="453650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</p:pic>
      <p:sp>
        <p:nvSpPr>
          <p:cNvPr id="11" name="도넛 10"/>
          <p:cNvSpPr/>
          <p:nvPr/>
        </p:nvSpPr>
        <p:spPr>
          <a:xfrm>
            <a:off x="-36512" y="3356992"/>
            <a:ext cx="1584176" cy="864096"/>
          </a:xfrm>
          <a:prstGeom prst="donut">
            <a:avLst>
              <a:gd name="adj" fmla="val 100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Control Object</a:t>
            </a:r>
            <a:endParaRPr lang="ko-KR" altLang="en-US" sz="4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55576" y="4869160"/>
            <a:ext cx="3744416" cy="648072"/>
          </a:xfrm>
          <a:prstGeom prst="wedgeRoundRectCallout">
            <a:avLst>
              <a:gd name="adj1" fmla="val -38129"/>
              <a:gd name="adj2" fmla="val -142920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66FF33"/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AdvertisingControl</a:t>
            </a:r>
            <a:endParaRPr lang="ko-KR" altLang="en-US" sz="2400" b="1" spc="-300" dirty="0"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Object List (3/3)</a:t>
            </a:r>
            <a:endParaRPr lang="ko-KR" altLang="en-US" sz="3300" b="1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467544" y="2708920"/>
            <a:ext cx="8258072" cy="2236321"/>
            <a:chOff x="490392" y="1696735"/>
            <a:chExt cx="8258072" cy="223632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1691680" y="2708920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그룹 91"/>
            <p:cNvGrpSpPr/>
            <p:nvPr/>
          </p:nvGrpSpPr>
          <p:grpSpPr>
            <a:xfrm>
              <a:off x="490392" y="2053808"/>
              <a:ext cx="1633336" cy="1447200"/>
              <a:chOff x="490392" y="4698829"/>
              <a:chExt cx="1633336" cy="1447200"/>
            </a:xfrm>
          </p:grpSpPr>
          <p:pic>
            <p:nvPicPr>
              <p:cNvPr id="90" name="Picture 221" descr="Untitled-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78086"/>
              <a:stretch>
                <a:fillRect/>
              </a:stretch>
            </p:blipFill>
            <p:spPr bwMode="auto">
              <a:xfrm>
                <a:off x="490392" y="4698829"/>
                <a:ext cx="1633336" cy="1447200"/>
              </a:xfrm>
              <a:prstGeom prst="rect">
                <a:avLst/>
              </a:prstGeom>
              <a:noFill/>
            </p:spPr>
          </p:pic>
          <p:sp>
            <p:nvSpPr>
              <p:cNvPr id="91" name="직사각형 90"/>
              <p:cNvSpPr/>
              <p:nvPr/>
            </p:nvSpPr>
            <p:spPr>
              <a:xfrm>
                <a:off x="542631" y="4943490"/>
                <a:ext cx="1497526" cy="861774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Control</a:t>
                </a:r>
              </a:p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Object</a:t>
                </a:r>
                <a:endParaRPr lang="ko-KR" altLang="en-US" sz="2500" b="1" dirty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342532" y="1696735"/>
              <a:ext cx="6405932" cy="2236321"/>
              <a:chOff x="2342532" y="1696735"/>
              <a:chExt cx="6405932" cy="2236321"/>
            </a:xfrm>
          </p:grpSpPr>
          <p:sp>
            <p:nvSpPr>
              <p:cNvPr id="94" name="AutoShape 12"/>
              <p:cNvSpPr>
                <a:spLocks noChangeArrowheads="1"/>
              </p:cNvSpPr>
              <p:nvPr/>
            </p:nvSpPr>
            <p:spPr bwMode="auto">
              <a:xfrm>
                <a:off x="2383472" y="1696735"/>
                <a:ext cx="6334273" cy="2236321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4E2555"/>
                  </a:gs>
                  <a:gs pos="100000">
                    <a:srgbClr val="740074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5" name="Picture 13" descr="title_bar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2342532" y="1754280"/>
                <a:ext cx="6405932" cy="603299"/>
              </a:xfrm>
              <a:prstGeom prst="rect">
                <a:avLst/>
              </a:prstGeom>
              <a:noFill/>
            </p:spPr>
          </p:pic>
          <p:sp>
            <p:nvSpPr>
              <p:cNvPr id="96" name="AutoShape 14"/>
              <p:cNvSpPr>
                <a:spLocks noChangeArrowheads="1"/>
              </p:cNvSpPr>
              <p:nvPr/>
            </p:nvSpPr>
            <p:spPr bwMode="auto">
              <a:xfrm>
                <a:off x="2445537" y="2153386"/>
                <a:ext cx="6184231" cy="1707661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7" name="Picture 28" descr="ic_8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447477" y="1752425"/>
                <a:ext cx="380149" cy="345273"/>
              </a:xfrm>
              <a:prstGeom prst="rect">
                <a:avLst/>
              </a:prstGeom>
              <a:noFill/>
            </p:spPr>
          </p:pic>
          <p:sp>
            <p:nvSpPr>
              <p:cNvPr id="98" name="직사각형 97"/>
              <p:cNvSpPr/>
              <p:nvPr/>
            </p:nvSpPr>
            <p:spPr>
              <a:xfrm>
                <a:off x="2740150" y="1717775"/>
                <a:ext cx="27238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AdvertisingControl</a:t>
                </a:r>
                <a:endPara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560206" y="2233845"/>
                <a:ext cx="606956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광고 하기 기능을 위해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Form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을 생성하고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Actor(Owner)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가 작성한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Info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AdvertisingInfoData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로 생성한 뒤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, Actor(System Administrator)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에게 전달하고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그 결정에 따라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AdvertisingInfoData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게시하는 과정을 총괄하는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Control Object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이다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UML Class Diagram</a:t>
            </a:r>
            <a:endParaRPr lang="ko-KR" altLang="en-US" b="1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29" name="_x107105776" descr="EMB000012e871ab"/>
          <p:cNvPicPr>
            <a:picLocks noChangeAspect="1" noChangeArrowheads="1"/>
          </p:cNvPicPr>
          <p:nvPr/>
        </p:nvPicPr>
        <p:blipFill>
          <a:blip r:embed="rId2" cstate="print"/>
          <a:srcRect r="16981"/>
          <a:stretch>
            <a:fillRect/>
          </a:stretch>
        </p:blipFill>
        <p:spPr bwMode="auto">
          <a:xfrm>
            <a:off x="1259632" y="1484784"/>
            <a:ext cx="6552728" cy="511256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100575704" descr="EMB0000165883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12000" y="2529000"/>
            <a:ext cx="7920000" cy="1800000"/>
            <a:chOff x="612000" y="2529000"/>
            <a:chExt cx="7920000" cy="1800000"/>
          </a:xfrm>
          <a:noFill/>
        </p:grpSpPr>
        <p:pic>
          <p:nvPicPr>
            <p:cNvPr id="9" name="Picture 14" descr="GEL Rounded Column MS blue"/>
            <p:cNvPicPr preferRelativeResize="0">
              <a:picLocks noChangeArrowheads="1"/>
            </p:cNvPicPr>
            <p:nvPr/>
          </p:nvPicPr>
          <p:blipFill>
            <a:blip r:embed="rId4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6200000" flipH="1">
              <a:off x="3672000" y="-531000"/>
              <a:ext cx="1800000" cy="7920000"/>
            </a:xfrm>
            <a:prstGeom prst="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10" name="직사각형 9"/>
            <p:cNvSpPr/>
            <p:nvPr/>
          </p:nvSpPr>
          <p:spPr>
            <a:xfrm>
              <a:off x="1762614" y="2967335"/>
              <a:ext cx="5296643" cy="92333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kern="1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glow rad="101600">
                      <a:schemeClr val="tx1">
                        <a:lumMod val="75000"/>
                        <a:lumOff val="25000"/>
                        <a:alpha val="60000"/>
                      </a:schemeClr>
                    </a:glow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UML USE CASE</a:t>
              </a:r>
              <a:endParaRPr lang="en-US" altLang="ko-KR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Sequence Diagram</a:t>
            </a:r>
            <a:endParaRPr lang="ko-KR" altLang="en-US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105" name="_x104280728" descr="EMB000012e871b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89234" cy="51845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tx2">
                <a:lumMod val="50000"/>
                <a:alpha val="40000"/>
              </a:schemeClr>
            </a:glow>
          </a:effectLst>
        </p:spPr>
      </p:pic>
      <p:sp>
        <p:nvSpPr>
          <p:cNvPr id="7" name="직사각형 6"/>
          <p:cNvSpPr/>
          <p:nvPr/>
        </p:nvSpPr>
        <p:spPr>
          <a:xfrm>
            <a:off x="1835696" y="2132856"/>
            <a:ext cx="2160240" cy="41044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State Machine Diagram</a:t>
            </a:r>
            <a:endParaRPr lang="ko-KR" altLang="en-US" b="1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104279688" descr="EMB000012e871b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831895" cy="496855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bg2">
                <a:lumMod val="1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100575704" descr="EMB0000165883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도넛 3"/>
          <p:cNvSpPr/>
          <p:nvPr/>
        </p:nvSpPr>
        <p:spPr>
          <a:xfrm>
            <a:off x="5429256" y="1714488"/>
            <a:ext cx="2286016" cy="1428760"/>
          </a:xfrm>
          <a:prstGeom prst="donut">
            <a:avLst>
              <a:gd name="adj" fmla="val 28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3" name="_x71141616" descr="EMB000029bc6cb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4478" y="785794"/>
            <a:ext cx="7209522" cy="36433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직사각형 8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3600" b="1" spc="-15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ManageShop</a:t>
            </a:r>
            <a:r>
              <a:rPr lang="en-US" altLang="ko-K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algn="ctr"/>
            <a:r>
              <a:rPr lang="en-US" altLang="ko-K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 S E C A S E</a:t>
            </a:r>
            <a:endParaRPr lang="ko-KR" altLang="en-US" sz="3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77 -0.05856 L -0.09792 0.099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USE CASE … </a:t>
            </a:r>
            <a:r>
              <a:rPr lang="en-US" altLang="ko-KR" sz="3300" b="1" dirty="0" err="1" smtClean="0"/>
              <a:t>ManageShop</a:t>
            </a:r>
            <a:endParaRPr lang="ko-KR" altLang="en-US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77250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tx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UML Class Diagram</a:t>
            </a:r>
            <a:endParaRPr lang="ko-KR" altLang="en-US" b="1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104281608" descr="EMB000012e871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616" y="1628800"/>
            <a:ext cx="8475856" cy="4824536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glow rad="228600">
              <a:schemeClr val="tx2">
                <a:lumMod val="5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USE CASE … </a:t>
            </a:r>
            <a:r>
              <a:rPr lang="en-US" altLang="ko-KR" sz="3300" b="1" dirty="0" err="1" smtClean="0"/>
              <a:t>ManageEmployee</a:t>
            </a:r>
            <a:endParaRPr lang="ko-KR" alt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43050"/>
            <a:ext cx="8820609" cy="4643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tx1">
                <a:lumMod val="95000"/>
                <a:lumOff val="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도넛 3"/>
          <p:cNvSpPr/>
          <p:nvPr/>
        </p:nvSpPr>
        <p:spPr>
          <a:xfrm>
            <a:off x="2123728" y="1988840"/>
            <a:ext cx="2520280" cy="648072"/>
          </a:xfrm>
          <a:prstGeom prst="donut">
            <a:avLst>
              <a:gd name="adj" fmla="val 111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203848" y="1196752"/>
            <a:ext cx="2952328" cy="648072"/>
          </a:xfrm>
          <a:prstGeom prst="wedgeRoundRectCallout">
            <a:avLst>
              <a:gd name="adj1" fmla="val 1368"/>
              <a:gd name="adj2" fmla="val 101208"/>
              <a:gd name="adj3" fmla="val 16667"/>
            </a:avLst>
          </a:prstGeom>
          <a:solidFill>
            <a:srgbClr val="C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Owner</a:t>
            </a:r>
            <a:endParaRPr lang="ko-KR" altLang="en-US" sz="24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2843808" y="3501008"/>
            <a:ext cx="3744416" cy="792088"/>
          </a:xfrm>
          <a:prstGeom prst="donut">
            <a:avLst>
              <a:gd name="adj" fmla="val 100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508104" y="2060848"/>
            <a:ext cx="2952328" cy="648072"/>
          </a:xfrm>
          <a:prstGeom prst="wedgeRoundRectCallout">
            <a:avLst>
              <a:gd name="adj1" fmla="val -2925"/>
              <a:gd name="adj2" fmla="val 124957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mployeeData</a:t>
            </a:r>
            <a:endParaRPr lang="ko-KR" altLang="en-US" sz="2400" b="1" spc="-3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220072" y="4725144"/>
            <a:ext cx="2952328" cy="648072"/>
          </a:xfrm>
          <a:prstGeom prst="wedgeRoundRectCallout">
            <a:avLst>
              <a:gd name="adj1" fmla="val 448"/>
              <a:gd name="adj2" fmla="val -157234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66FF33"/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EmployeeDataBase</a:t>
            </a:r>
            <a:endParaRPr lang="ko-KR" altLang="en-US" sz="2400" b="1" spc="-300" dirty="0"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6948264" y="2996952"/>
            <a:ext cx="2016224" cy="720080"/>
          </a:xfrm>
          <a:prstGeom prst="donut">
            <a:avLst>
              <a:gd name="adj" fmla="val 105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Entity Object</a:t>
            </a:r>
            <a:endParaRPr lang="ko-KR" altLang="en-US" sz="4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Object List (1/2)</a:t>
            </a:r>
            <a:endParaRPr lang="ko-KR" altLang="en-US" sz="3300" b="1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439675" y="1484784"/>
            <a:ext cx="8308789" cy="4824536"/>
            <a:chOff x="439675" y="1484784"/>
            <a:chExt cx="8308789" cy="4824536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1187624" y="2276872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그룹 88"/>
            <p:cNvGrpSpPr/>
            <p:nvPr/>
          </p:nvGrpSpPr>
          <p:grpSpPr>
            <a:xfrm>
              <a:off x="2195736" y="2276872"/>
              <a:ext cx="1296144" cy="3384376"/>
              <a:chOff x="1979712" y="1700808"/>
              <a:chExt cx="1296144" cy="3384376"/>
            </a:xfrm>
          </p:grpSpPr>
          <p:cxnSp>
            <p:nvCxnSpPr>
              <p:cNvPr id="80" name="직선 연결선 79"/>
              <p:cNvCxnSpPr/>
              <p:nvPr/>
            </p:nvCxnSpPr>
            <p:spPr>
              <a:xfrm>
                <a:off x="1979712" y="5085184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1979712" y="3356992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979712" y="1700808"/>
                <a:ext cx="12961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1979712" y="1700808"/>
                <a:ext cx="0" cy="33843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2342532" y="1484784"/>
              <a:ext cx="6405932" cy="4824536"/>
              <a:chOff x="3602387" y="2132856"/>
              <a:chExt cx="5243229" cy="4125912"/>
            </a:xfrm>
          </p:grpSpPr>
          <p:sp>
            <p:nvSpPr>
              <p:cNvPr id="19" name="AutoShape 6"/>
              <p:cNvSpPr>
                <a:spLocks noChangeArrowheads="1"/>
              </p:cNvSpPr>
              <p:nvPr/>
            </p:nvSpPr>
            <p:spPr bwMode="auto">
              <a:xfrm>
                <a:off x="3635896" y="2132856"/>
                <a:ext cx="5184576" cy="1266825"/>
              </a:xfrm>
              <a:prstGeom prst="roundRect">
                <a:avLst>
                  <a:gd name="adj" fmla="val 4347"/>
                </a:avLst>
              </a:prstGeom>
              <a:solidFill>
                <a:srgbClr val="3D3D3D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Picture 7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2182068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>
                <a:off x="3686696" y="2523381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2" name="Picture 9" descr="ic_13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3686696" y="2182068"/>
                <a:ext cx="312738" cy="295275"/>
              </a:xfrm>
              <a:prstGeom prst="rect">
                <a:avLst/>
              </a:prstGeom>
              <a:noFill/>
            </p:spPr>
          </p:pic>
          <p:sp>
            <p:nvSpPr>
              <p:cNvPr id="23" name="AutoShape 12"/>
              <p:cNvSpPr>
                <a:spLocks noChangeArrowheads="1"/>
              </p:cNvSpPr>
              <p:nvPr/>
            </p:nvSpPr>
            <p:spPr bwMode="auto">
              <a:xfrm>
                <a:off x="3635896" y="3545731"/>
                <a:ext cx="5184576" cy="1268412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4E2555"/>
                  </a:gs>
                  <a:gs pos="100000">
                    <a:srgbClr val="740074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Picture 13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3594943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25" name="AutoShape 14"/>
              <p:cNvSpPr>
                <a:spLocks noChangeArrowheads="1"/>
              </p:cNvSpPr>
              <p:nvPr/>
            </p:nvSpPr>
            <p:spPr bwMode="auto">
              <a:xfrm>
                <a:off x="3686696" y="3936256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6" name="Picture 28" descr="ic_8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688284" y="3593356"/>
                <a:ext cx="311150" cy="295275"/>
              </a:xfrm>
              <a:prstGeom prst="rect">
                <a:avLst/>
              </a:prstGeom>
              <a:noFill/>
            </p:spPr>
          </p:pic>
          <p:sp>
            <p:nvSpPr>
              <p:cNvPr id="27" name="AutoShape 17"/>
              <p:cNvSpPr>
                <a:spLocks noChangeArrowheads="1"/>
              </p:cNvSpPr>
              <p:nvPr/>
            </p:nvSpPr>
            <p:spPr bwMode="auto">
              <a:xfrm>
                <a:off x="3635896" y="4991943"/>
                <a:ext cx="5184576" cy="1266825"/>
              </a:xfrm>
              <a:prstGeom prst="roundRect">
                <a:avLst>
                  <a:gd name="adj" fmla="val 4347"/>
                </a:avLst>
              </a:prstGeom>
              <a:gradFill rotWithShape="1">
                <a:gsLst>
                  <a:gs pos="0">
                    <a:srgbClr val="111569"/>
                  </a:gs>
                  <a:gs pos="100000">
                    <a:srgbClr val="1E4BAE"/>
                  </a:gs>
                </a:gsLst>
                <a:lin ang="5400000" scaled="1"/>
              </a:gradFill>
              <a:ln w="381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u="sng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18" descr="title_bar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3602387" y="5041156"/>
                <a:ext cx="5243229" cy="515937"/>
              </a:xfrm>
              <a:prstGeom prst="rect">
                <a:avLst/>
              </a:prstGeom>
              <a:noFill/>
            </p:spPr>
          </p:pic>
          <p:sp>
            <p:nvSpPr>
              <p:cNvPr id="29" name="AutoShape 19"/>
              <p:cNvSpPr>
                <a:spLocks noChangeArrowheads="1"/>
              </p:cNvSpPr>
              <p:nvPr/>
            </p:nvSpPr>
            <p:spPr bwMode="auto">
              <a:xfrm>
                <a:off x="3686696" y="5382468"/>
                <a:ext cx="5061768" cy="828675"/>
              </a:xfrm>
              <a:prstGeom prst="foldedCorner">
                <a:avLst>
                  <a:gd name="adj" fmla="val 12500"/>
                </a:avLst>
              </a:prstGeom>
              <a:solidFill>
                <a:srgbClr val="FFFFFF">
                  <a:alpha val="35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ko-KR" u="sng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Picture 29" descr="ic_12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3688284" y="5058618"/>
                <a:ext cx="311150" cy="293687"/>
              </a:xfrm>
              <a:prstGeom prst="rect">
                <a:avLst/>
              </a:prstGeom>
              <a:noFill/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3927836" y="2142481"/>
                <a:ext cx="728451" cy="327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Owner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927836" y="3563724"/>
                <a:ext cx="1998517" cy="327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EmployeeDataBase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927836" y="5003884"/>
                <a:ext cx="1536674" cy="327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EmployeeData</a:t>
                </a:r>
                <a:endParaRPr lang="ko-KR" altLang="en-US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780553" y="2604389"/>
                <a:ext cx="4831586" cy="529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ManageEmployee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&gt; Use Case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를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initiate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actor,</a:t>
                </a:r>
              </a:p>
              <a:p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실질적인 직원 관리자</a:t>
                </a:r>
                <a:endPara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780552" y="4005064"/>
                <a:ext cx="4967912" cy="529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직원과 관련된 정보를 시스템에 저장하기</a:t>
                </a:r>
                <a:endPara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위해 구현한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database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종류 중 하나</a:t>
                </a:r>
                <a:endPara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780552" y="5446965"/>
                <a:ext cx="4572000" cy="7557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Use Case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진행 중에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database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에 저장할 정보가</a:t>
                </a:r>
                <a:endPara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중간 과정에서 임시적으로 생성되는 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entity object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439675" y="1583648"/>
              <a:ext cx="1684053" cy="1485312"/>
              <a:chOff x="151643" y="1484784"/>
              <a:chExt cx="1684053" cy="1485312"/>
            </a:xfrm>
          </p:grpSpPr>
          <p:pic>
            <p:nvPicPr>
              <p:cNvPr id="41" name="Picture 219" descr="Untitled-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77695"/>
              <a:stretch>
                <a:fillRect/>
              </a:stretch>
            </p:blipFill>
            <p:spPr bwMode="auto">
              <a:xfrm>
                <a:off x="151643" y="1484784"/>
                <a:ext cx="1684053" cy="1485312"/>
              </a:xfrm>
              <a:prstGeom prst="rect">
                <a:avLst/>
              </a:prstGeom>
              <a:noFill/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323528" y="1727664"/>
                <a:ext cx="1359668" cy="861774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Entity</a:t>
                </a:r>
              </a:p>
              <a:p>
                <a:pPr algn="ctr"/>
                <a:r>
                  <a:rPr lang="en-US" altLang="ko-KR" sz="2500" b="1" dirty="0" smtClean="0">
                    <a:effectLst>
                      <a:outerShdw dist="63500" dir="3240000" algn="tl">
                        <a:schemeClr val="bg1"/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Object</a:t>
                </a:r>
                <a:endParaRPr lang="ko-KR" altLang="en-US" sz="2500" b="1" dirty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USE CASE … </a:t>
            </a:r>
            <a:r>
              <a:rPr lang="en-US" altLang="ko-KR" sz="3300" b="1" dirty="0" err="1" smtClean="0"/>
              <a:t>ManageEmployee</a:t>
            </a:r>
            <a:endParaRPr lang="ko-KR" alt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43050"/>
            <a:ext cx="8820609" cy="4643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tx1">
                <a:lumMod val="95000"/>
                <a:lumOff val="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도넛 3"/>
          <p:cNvSpPr/>
          <p:nvPr/>
        </p:nvSpPr>
        <p:spPr>
          <a:xfrm>
            <a:off x="2267744" y="2492896"/>
            <a:ext cx="3528392" cy="648072"/>
          </a:xfrm>
          <a:prstGeom prst="donut">
            <a:avLst>
              <a:gd name="adj" fmla="val 131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563888" y="1484784"/>
            <a:ext cx="3744416" cy="648072"/>
          </a:xfrm>
          <a:prstGeom prst="wedgeRoundRectCallout">
            <a:avLst>
              <a:gd name="adj1" fmla="val 1368"/>
              <a:gd name="adj2" fmla="val 101208"/>
              <a:gd name="adj3" fmla="val 16667"/>
            </a:avLst>
          </a:prstGeom>
          <a:solidFill>
            <a:srgbClr val="C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EmployeeManage</a:t>
            </a:r>
            <a:r>
              <a:rPr lang="en-US" altLang="ko-KR" sz="2400" b="1" spc="-3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Button</a:t>
            </a:r>
            <a:endParaRPr lang="ko-KR" altLang="en-US" sz="24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35496" y="3068960"/>
            <a:ext cx="1656184" cy="792088"/>
          </a:xfrm>
          <a:prstGeom prst="donut">
            <a:avLst>
              <a:gd name="adj" fmla="val 100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220072" y="4797152"/>
            <a:ext cx="3600400" cy="648072"/>
          </a:xfrm>
          <a:prstGeom prst="wedgeRoundRectCallout">
            <a:avLst>
              <a:gd name="adj1" fmla="val 3808"/>
              <a:gd name="adj2" fmla="val -118381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2400" b="1" spc="-3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mployeeManageForm</a:t>
            </a:r>
            <a:endParaRPr lang="ko-KR" altLang="en-US" sz="2400" b="1" spc="-3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1520" y="4509120"/>
            <a:ext cx="3744416" cy="648072"/>
          </a:xfrm>
          <a:prstGeom prst="wedgeRoundRectCallout">
            <a:avLst>
              <a:gd name="adj1" fmla="val -32112"/>
              <a:gd name="adj2" fmla="val -142920"/>
              <a:gd name="adj3" fmla="val 16667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err="1" smtClean="0">
                <a:solidFill>
                  <a:srgbClr val="66FF33"/>
                </a:solidFill>
                <a:effectLst>
                  <a:outerShdw blurRad="63500" sx="103000" sy="103000" algn="ctr" rotWithShape="0">
                    <a:prstClr val="black">
                      <a:alpha val="72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EmployeeManageControl</a:t>
            </a:r>
            <a:endParaRPr lang="ko-KR" altLang="en-US" sz="2400" b="1" spc="-300" dirty="0">
              <a:effectLst>
                <a:outerShdw blurRad="63500" sx="103000" sy="103000" algn="ctr" rotWithShape="0">
                  <a:prstClr val="black">
                    <a:alpha val="72000"/>
                  </a:prst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3131840" y="3573016"/>
            <a:ext cx="5760640" cy="720080"/>
          </a:xfrm>
          <a:prstGeom prst="donut">
            <a:avLst>
              <a:gd name="adj" fmla="val 105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Boundary Object</a:t>
            </a:r>
          </a:p>
          <a:p>
            <a:pPr algn="ctr"/>
            <a:r>
              <a:rPr lang="en-US" altLang="ko-K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Control Object</a:t>
            </a:r>
            <a:endParaRPr lang="ko-KR" altLang="en-US" sz="3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517</Words>
  <Application>Microsoft Office PowerPoint</Application>
  <PresentationFormat>화면 슬라이드 쇼(4:3)</PresentationFormat>
  <Paragraphs>126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Office 테마</vt:lpstr>
      <vt:lpstr>1_Office 테마</vt:lpstr>
      <vt:lpstr>2_Office 테마</vt:lpstr>
      <vt:lpstr>디자인 사용자 지정</vt:lpstr>
      <vt:lpstr>슬라이드 1</vt:lpstr>
      <vt:lpstr>슬라이드 2</vt:lpstr>
      <vt:lpstr>슬라이드 3</vt:lpstr>
      <vt:lpstr>슬라이드 4</vt:lpstr>
      <vt:lpstr>USE CASE … ManageShop</vt:lpstr>
      <vt:lpstr>UML Class Diagram</vt:lpstr>
      <vt:lpstr>USE CASE … ManageEmployee</vt:lpstr>
      <vt:lpstr>Object List (1/2)</vt:lpstr>
      <vt:lpstr>USE CASE … ManageEmployee</vt:lpstr>
      <vt:lpstr>Object List (2/2)</vt:lpstr>
      <vt:lpstr>UML Class Diagram</vt:lpstr>
      <vt:lpstr>Sequence Diagram</vt:lpstr>
      <vt:lpstr>State Machine Diagram</vt:lpstr>
      <vt:lpstr>USE CASE … ManageShopInfo</vt:lpstr>
      <vt:lpstr>Object List (1/2)</vt:lpstr>
      <vt:lpstr>USE CASE … ManageShopInfo</vt:lpstr>
      <vt:lpstr>Object List (2/2)</vt:lpstr>
      <vt:lpstr>UML Class Diagram</vt:lpstr>
      <vt:lpstr>Sequence Diagram</vt:lpstr>
      <vt:lpstr>State Machine Diagram</vt:lpstr>
      <vt:lpstr>슬라이드 21</vt:lpstr>
      <vt:lpstr>슬라이드 22</vt:lpstr>
      <vt:lpstr>USE CASE … Advertise</vt:lpstr>
      <vt:lpstr>Object List (1/3)</vt:lpstr>
      <vt:lpstr>USE CASE … Advertise</vt:lpstr>
      <vt:lpstr>Object List (2/3)</vt:lpstr>
      <vt:lpstr>USE CASE … Advertise</vt:lpstr>
      <vt:lpstr>Object List (3/3)</vt:lpstr>
      <vt:lpstr>UML Class Diagram</vt:lpstr>
      <vt:lpstr>Sequence Diagram</vt:lpstr>
      <vt:lpstr>State Machine Diagram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김선홍</dc:creator>
  <cp:lastModifiedBy>김선홍</cp:lastModifiedBy>
  <cp:revision>179</cp:revision>
  <dcterms:created xsi:type="dcterms:W3CDTF">2011-09-15T14:55:23Z</dcterms:created>
  <dcterms:modified xsi:type="dcterms:W3CDTF">2011-11-13T14:47:05Z</dcterms:modified>
</cp:coreProperties>
</file>