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  <p:sldMasterId id="2147483655" r:id="rId4"/>
  </p:sldMasterIdLst>
  <p:notesMasterIdLst>
    <p:notesMasterId r:id="rId28"/>
  </p:notesMasterIdLst>
  <p:sldIdLst>
    <p:sldId id="256" r:id="rId5"/>
    <p:sldId id="262" r:id="rId6"/>
    <p:sldId id="318" r:id="rId7"/>
    <p:sldId id="342" r:id="rId8"/>
    <p:sldId id="321" r:id="rId9"/>
    <p:sldId id="335" r:id="rId10"/>
    <p:sldId id="336" r:id="rId11"/>
    <p:sldId id="337" r:id="rId12"/>
    <p:sldId id="338" r:id="rId13"/>
    <p:sldId id="334" r:id="rId14"/>
    <p:sldId id="319" r:id="rId15"/>
    <p:sldId id="320" r:id="rId16"/>
    <p:sldId id="326" r:id="rId17"/>
    <p:sldId id="339" r:id="rId18"/>
    <p:sldId id="327" r:id="rId19"/>
    <p:sldId id="328" r:id="rId20"/>
    <p:sldId id="340" r:id="rId21"/>
    <p:sldId id="329" r:id="rId22"/>
    <p:sldId id="341" r:id="rId23"/>
    <p:sldId id="330" r:id="rId24"/>
    <p:sldId id="331" r:id="rId25"/>
    <p:sldId id="332" r:id="rId26"/>
    <p:sldId id="258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FF"/>
    <a:srgbClr val="B30D0D"/>
    <a:srgbClr val="66FFFF"/>
    <a:srgbClr val="FF0066"/>
    <a:srgbClr val="66FF33"/>
    <a:srgbClr val="99FF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80" autoAdjust="0"/>
    <p:restoredTop sz="94660"/>
  </p:normalViewPr>
  <p:slideViewPr>
    <p:cSldViewPr>
      <p:cViewPr varScale="1">
        <p:scale>
          <a:sx n="72" d="100"/>
          <a:sy n="72" d="100"/>
        </p:scale>
        <p:origin x="-11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92E1A-410E-41CC-A4AC-D6217E2CCE13}" type="datetimeFigureOut">
              <a:rPr lang="ko-KR" altLang="en-US" smtClean="0"/>
              <a:pPr/>
              <a:t>2011-12-05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4C172-9FAE-4C3E-AF1F-24C4F13551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4F2A-9AE0-44FB-81B2-C38DE8D98C73}" type="datetimeFigureOut">
              <a:rPr lang="ko-KR" altLang="en-US" smtClean="0"/>
              <a:pPr/>
              <a:t>2011-12-05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18B-ABC1-4896-90E6-8C6DA51508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4F2A-9AE0-44FB-81B2-C38DE8D98C73}" type="datetimeFigureOut">
              <a:rPr lang="ko-KR" altLang="en-US" smtClean="0"/>
              <a:pPr/>
              <a:t>2011-12-05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18B-ABC1-4896-90E6-8C6DA51508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4F2A-9AE0-44FB-81B2-C38DE8D98C73}" type="datetimeFigureOut">
              <a:rPr lang="ko-KR" altLang="en-US" smtClean="0"/>
              <a:pPr/>
              <a:t>2011-12-05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18B-ABC1-4896-90E6-8C6DA51508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4F2A-9AE0-44FB-81B2-C38DE8D98C73}" type="datetimeFigureOut">
              <a:rPr lang="ko-KR" altLang="en-US" smtClean="0"/>
              <a:pPr/>
              <a:t>2011-12-05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18B-ABC1-4896-90E6-8C6DA51508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4F2A-9AE0-44FB-81B2-C38DE8D98C73}" type="datetimeFigureOut">
              <a:rPr lang="ko-KR" altLang="en-US" smtClean="0"/>
              <a:pPr/>
              <a:t>2011-12-05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18B-ABC1-4896-90E6-8C6DA51508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4F2A-9AE0-44FB-81B2-C38DE8D98C73}" type="datetimeFigureOut">
              <a:rPr lang="ko-KR" altLang="en-US" smtClean="0"/>
              <a:pPr/>
              <a:t>2011-12-05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18B-ABC1-4896-90E6-8C6DA51508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4F2A-9AE0-44FB-81B2-C38DE8D98C73}" type="datetimeFigureOut">
              <a:rPr lang="ko-KR" altLang="en-US" smtClean="0"/>
              <a:pPr/>
              <a:t>2011-12-05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18B-ABC1-4896-90E6-8C6DA51508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4F2A-9AE0-44FB-81B2-C38DE8D98C73}" type="datetimeFigureOut">
              <a:rPr lang="ko-KR" altLang="en-US" smtClean="0"/>
              <a:pPr/>
              <a:t>2011-12-05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18B-ABC1-4896-90E6-8C6DA51508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bg>
      <p:bgPr>
        <a:blipFill dpi="0" rotWithShape="1">
          <a:blip r:embed="rId2" cstate="print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7216" y="109728"/>
            <a:ext cx="8229600" cy="8858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0" cap="none" spc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  <a:reflection blurRad="6350" stA="50000" endA="300" endPos="50000" dist="60007" dir="5400000" sy="-100000" algn="bl" rotWithShape="0"/>
                </a:effectLst>
                <a:latin typeface="Verdana" pitchFamily="34" charset="0"/>
                <a:ea typeface="HY견고딕" pitchFamily="18" charset="-127"/>
                <a:cs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3" name="그림 2" descr="mark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53448" y="72008"/>
            <a:ext cx="855056" cy="11247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364F2A-9AE0-44FB-81B2-C38DE8D98C73}" type="datetimeFigureOut">
              <a:rPr lang="ko-KR" altLang="en-US" smtClean="0"/>
              <a:pPr/>
              <a:t>2011-12-05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4FD18B-ABC1-4896-90E6-8C6DA51508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4F2A-9AE0-44FB-81B2-C38DE8D98C73}" type="datetimeFigureOut">
              <a:rPr lang="ko-KR" altLang="en-US" smtClean="0"/>
              <a:pPr/>
              <a:t>2011-12-05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18B-ABC1-4896-90E6-8C6DA51508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4F2A-9AE0-44FB-81B2-C38DE8D98C73}" type="datetimeFigureOut">
              <a:rPr lang="ko-KR" altLang="en-US" smtClean="0"/>
              <a:pPr/>
              <a:t>2011-12-05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18B-ABC1-4896-90E6-8C6DA51508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8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 userDrawn="1"/>
        </p:nvSpPr>
        <p:spPr>
          <a:xfrm>
            <a:off x="-1548680" y="4725144"/>
            <a:ext cx="12385376" cy="3600400"/>
          </a:xfrm>
          <a:prstGeom prst="ellipse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4643438" y="116632"/>
            <a:ext cx="432105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r"/>
            <a:r>
              <a:rPr lang="en-US" altLang="ko-KR" sz="2800" b="0" cap="none" spc="-15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  <a:reflection blurRad="6350" stA="50000" endA="300" endPos="50000" dist="29997" dir="5400000" sy="-100000" algn="bl" rotWithShape="0"/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SystemDesign</a:t>
            </a:r>
            <a:r>
              <a:rPr lang="en-US" altLang="ko-KR" sz="2800" b="0" cap="none" spc="-150" baseline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  <a:reflection blurRad="6350" stA="50000" endA="300" endPos="50000" dist="29997" dir="5400000" sy="-100000" algn="bl" rotWithShape="0"/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Document</a:t>
            </a:r>
            <a:endParaRPr lang="en-US" altLang="ko-KR" sz="2800" b="0" cap="none" spc="-15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  <a:reflection blurRad="6350" stA="50000" endA="300" endPos="50000" dist="29997" dir="5400000" sy="-100000" algn="bl" rotWithShape="0"/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971600" y="5013176"/>
            <a:ext cx="7245894" cy="1437823"/>
            <a:chOff x="4638276" y="4907260"/>
            <a:chExt cx="7245894" cy="1437823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4638276" y="5508957"/>
              <a:ext cx="7245894" cy="8361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0" cap="none" spc="0" dirty="0" smtClean="0">
                  <a:ln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수평선M" pitchFamily="18" charset="-127"/>
                  <a:ea typeface="HY수평선M" pitchFamily="18" charset="-127"/>
                </a:rPr>
                <a:t>201011261 </a:t>
              </a:r>
              <a:r>
                <a:rPr lang="ko-KR" altLang="en-US" sz="2000" b="0" cap="none" spc="0" dirty="0" smtClean="0">
                  <a:ln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수평선M" pitchFamily="18" charset="-127"/>
                  <a:ea typeface="HY수평선M" pitchFamily="18" charset="-127"/>
                </a:rPr>
                <a:t>백영민 </a:t>
              </a:r>
              <a:r>
                <a:rPr lang="en-US" altLang="ko-KR" sz="2000" b="0" cap="none" spc="0" dirty="0" smtClean="0">
                  <a:ln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수평선M" pitchFamily="18" charset="-127"/>
                  <a:ea typeface="HY수평선M" pitchFamily="18" charset="-127"/>
                </a:rPr>
                <a:t>201011246 </a:t>
              </a:r>
              <a:r>
                <a:rPr lang="ko-KR" altLang="en-US" sz="2000" b="0" cap="none" spc="0" dirty="0" smtClean="0">
                  <a:ln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수평선M" pitchFamily="18" charset="-127"/>
                  <a:ea typeface="HY수평선M" pitchFamily="18" charset="-127"/>
                </a:rPr>
                <a:t>김선홍 </a:t>
              </a:r>
              <a:r>
                <a:rPr lang="en-US" altLang="ko-KR" sz="2000" b="0" cap="none" spc="0" dirty="0" smtClean="0">
                  <a:ln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수평선M" pitchFamily="18" charset="-127"/>
                  <a:ea typeface="HY수평선M" pitchFamily="18" charset="-127"/>
                </a:rPr>
                <a:t>201011269 </a:t>
              </a:r>
              <a:r>
                <a:rPr lang="ko-KR" altLang="en-US" sz="2000" b="0" cap="none" spc="0" dirty="0" smtClean="0">
                  <a:ln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수평선M" pitchFamily="18" charset="-127"/>
                  <a:ea typeface="HY수평선M" pitchFamily="18" charset="-127"/>
                </a:rPr>
                <a:t>우영선</a:t>
              </a:r>
              <a:endParaRPr lang="en-US" altLang="ko-KR" sz="2000" b="0" cap="none" spc="0" dirty="0" smtClean="0">
                <a:ln>
                  <a:noFill/>
                </a:ln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수평선M" pitchFamily="18" charset="-127"/>
                <a:ea typeface="HY수평선M" pitchFamily="18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0" cap="none" spc="0" dirty="0" smtClean="0">
                  <a:ln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수평선M" pitchFamily="18" charset="-127"/>
                  <a:ea typeface="HY수평선M" pitchFamily="18" charset="-127"/>
                </a:rPr>
                <a:t>201011277 </a:t>
              </a:r>
              <a:r>
                <a:rPr lang="ko-KR" altLang="en-US" sz="2000" b="0" cap="none" spc="0" dirty="0" smtClean="0">
                  <a:ln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수평선M" pitchFamily="18" charset="-127"/>
                  <a:ea typeface="HY수평선M" pitchFamily="18" charset="-127"/>
                </a:rPr>
                <a:t>이수인 </a:t>
              </a:r>
              <a:r>
                <a:rPr lang="en-US" altLang="ko-KR" sz="2000" b="0" cap="none" spc="0" dirty="0" smtClean="0">
                  <a:ln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수평선M" pitchFamily="18" charset="-127"/>
                  <a:ea typeface="HY수평선M" pitchFamily="18" charset="-127"/>
                </a:rPr>
                <a:t>201011239</a:t>
              </a:r>
              <a:r>
                <a:rPr lang="en-US" altLang="ko-KR" sz="2000" b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수평선M" pitchFamily="18" charset="-127"/>
                  <a:ea typeface="HY수평선M" pitchFamily="18" charset="-127"/>
                </a:rPr>
                <a:t> </a:t>
              </a:r>
              <a:r>
                <a:rPr lang="ko-KR" altLang="en-US" sz="2000" b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수평선M" pitchFamily="18" charset="-127"/>
                  <a:ea typeface="HY수평선M" pitchFamily="18" charset="-127"/>
                </a:rPr>
                <a:t>김광성</a:t>
              </a:r>
              <a:r>
                <a:rPr lang="ko-KR" altLang="en-US" sz="2000" b="0" cap="none" spc="0" dirty="0" smtClean="0">
                  <a:ln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수평선M" pitchFamily="18" charset="-127"/>
                  <a:ea typeface="HY수평선M" pitchFamily="18" charset="-127"/>
                </a:rPr>
                <a:t> </a:t>
              </a:r>
              <a:r>
                <a:rPr lang="en-US" altLang="ko-KR" sz="2000" b="0" cap="none" spc="0" dirty="0" smtClean="0">
                  <a:ln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수평선M" pitchFamily="18" charset="-127"/>
                  <a:ea typeface="HY수평선M" pitchFamily="18" charset="-127"/>
                </a:rPr>
                <a:t>201011243 </a:t>
              </a:r>
              <a:r>
                <a:rPr lang="ko-KR" altLang="en-US" sz="2000" b="0" cap="none" spc="0" dirty="0" smtClean="0">
                  <a:ln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수평선M" pitchFamily="18" charset="-127"/>
                  <a:ea typeface="HY수평선M" pitchFamily="18" charset="-127"/>
                </a:rPr>
                <a:t>김민수</a:t>
              </a:r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7734620" y="4907260"/>
              <a:ext cx="105990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2600" b="0" kern="1200" cap="none" spc="0" smtClean="0">
                  <a:ln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울릉도M" pitchFamily="18" charset="-127"/>
                  <a:ea typeface="HY울릉도M" pitchFamily="18" charset="-127"/>
                  <a:cs typeface="+mn-cs"/>
                </a:rPr>
                <a:t> </a:t>
              </a:r>
              <a:r>
                <a:rPr kumimoji="1" lang="en-US" altLang="ko-KR" sz="2600" b="0" kern="1200" cap="none" spc="0" dirty="0" smtClean="0">
                  <a:ln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울릉도M" pitchFamily="18" charset="-127"/>
                  <a:ea typeface="HY울릉도M" pitchFamily="18" charset="-127"/>
                  <a:cs typeface="+mn-cs"/>
                </a:rPr>
                <a:t>4 </a:t>
              </a:r>
              <a:r>
                <a:rPr kumimoji="1" lang="ko-KR" altLang="en-US" sz="2600" b="0" kern="1200" cap="none" spc="0" smtClean="0">
                  <a:ln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울릉도M" pitchFamily="18" charset="-127"/>
                  <a:ea typeface="HY울릉도M" pitchFamily="18" charset="-127"/>
                  <a:cs typeface="+mn-cs"/>
                </a:rPr>
                <a:t>조 </a:t>
              </a:r>
              <a:endParaRPr kumimoji="1" lang="ko-KR" altLang="en-US" sz="2600" b="0" kern="1200" cap="none" spc="0" dirty="0">
                <a:ln>
                  <a:noFill/>
                </a:ln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울릉도M" pitchFamily="18" charset="-127"/>
                <a:ea typeface="HY울릉도M" pitchFamily="18" charset="-127"/>
                <a:cs typeface="+mn-cs"/>
              </a:endParaRPr>
            </a:p>
          </p:txBody>
        </p:sp>
      </p:grpSp>
      <p:pic>
        <p:nvPicPr>
          <p:cNvPr id="18" name="그림 17" descr="ㅇㅇ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5062" y="-27384"/>
            <a:ext cx="2386698" cy="932304"/>
          </a:xfrm>
          <a:prstGeom prst="rect">
            <a:avLst/>
          </a:prstGeom>
        </p:spPr>
      </p:pic>
      <p:pic>
        <p:nvPicPr>
          <p:cNvPr id="19" name="그림 18" descr="mark1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915816" y="940235"/>
            <a:ext cx="3096344" cy="40729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4" r:id="rId2"/>
    <p:sldLayoutId id="2147483651" r:id="rId3"/>
    <p:sldLayoutId id="214748366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332574" y="2204864"/>
            <a:ext cx="658545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cap="none" spc="-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US" altLang="ko-KR" sz="6600" b="0" cap="none" spc="-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HANK</a:t>
            </a:r>
            <a:r>
              <a:rPr lang="en-US" altLang="ko-KR" sz="6600" b="1" cap="none" spc="-30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6600" b="1" cap="none" spc="-30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Y</a:t>
            </a:r>
            <a:r>
              <a:rPr lang="en-US" altLang="ko-KR" sz="6600" b="0" cap="none" spc="-30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OU</a:t>
            </a:r>
          </a:p>
          <a:p>
            <a:pPr algn="ctr"/>
            <a:r>
              <a:rPr lang="en-US" altLang="ko-KR" sz="6600" b="1" cap="none" spc="-30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en-US" altLang="ko-KR" sz="6600" b="0" cap="none" spc="-30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OR</a:t>
            </a:r>
            <a:r>
              <a:rPr lang="en-US" altLang="ko-KR" sz="6600" b="1" cap="none" spc="-30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6600" b="1" cap="none" spc="-30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</a:t>
            </a:r>
            <a:r>
              <a:rPr lang="en-US" altLang="ko-KR" sz="6600" b="0" cap="none" spc="-30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ISTENING</a:t>
            </a:r>
            <a:endParaRPr lang="ko-KR" altLang="en-US" sz="6600" b="0" cap="none" spc="-3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  <a:latin typeface="Verdana" pitchFamily="34" charset="0"/>
              <a:cs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64F2A-9AE0-44FB-81B2-C38DE8D98C73}" type="datetimeFigureOut">
              <a:rPr lang="ko-KR" altLang="en-US" smtClean="0"/>
              <a:pPr/>
              <a:t>2011-12-05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FD18B-ABC1-4896-90E6-8C6DA51508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5" descr="204+"/>
          <p:cNvPicPr>
            <a:picLocks noChangeAspect="1" noChangeArrowheads="1"/>
          </p:cNvPicPr>
          <p:nvPr/>
        </p:nvPicPr>
        <p:blipFill>
          <a:blip r:embed="rId2" cstate="screen">
            <a:grayscl/>
            <a:lum/>
          </a:blip>
          <a:srcRect/>
          <a:stretch>
            <a:fillRect/>
          </a:stretch>
        </p:blipFill>
        <p:spPr bwMode="auto">
          <a:xfrm>
            <a:off x="0" y="1340768"/>
            <a:ext cx="4716016" cy="5040560"/>
          </a:xfrm>
          <a:prstGeom prst="rect">
            <a:avLst/>
          </a:prstGeom>
          <a:noFill/>
        </p:spPr>
      </p:pic>
      <p:pic>
        <p:nvPicPr>
          <p:cNvPr id="36" name="Picture 19" descr="204+"/>
          <p:cNvPicPr>
            <a:picLocks noChangeAspect="1" noChangeArrowheads="1"/>
          </p:cNvPicPr>
          <p:nvPr/>
        </p:nvPicPr>
        <p:blipFill>
          <a:blip r:embed="rId3" cstate="screen">
            <a:grayscl/>
            <a:lum/>
          </a:blip>
          <a:srcRect/>
          <a:stretch>
            <a:fillRect/>
          </a:stretch>
        </p:blipFill>
        <p:spPr bwMode="auto">
          <a:xfrm>
            <a:off x="4716463" y="1340768"/>
            <a:ext cx="4427537" cy="5040560"/>
          </a:xfrm>
          <a:prstGeom prst="rect">
            <a:avLst/>
          </a:prstGeom>
          <a:noFill/>
        </p:spPr>
      </p:pic>
      <p:grpSp>
        <p:nvGrpSpPr>
          <p:cNvPr id="23" name="그룹 17"/>
          <p:cNvGrpSpPr/>
          <p:nvPr/>
        </p:nvGrpSpPr>
        <p:grpSpPr>
          <a:xfrm>
            <a:off x="428596" y="3714752"/>
            <a:ext cx="5229225" cy="975046"/>
            <a:chOff x="1428728" y="3071810"/>
            <a:chExt cx="5229225" cy="975046"/>
          </a:xfrm>
        </p:grpSpPr>
        <p:sp>
          <p:nvSpPr>
            <p:cNvPr id="24" name="AutoShape 15"/>
            <p:cNvSpPr>
              <a:spLocks noChangeArrowheads="1"/>
            </p:cNvSpPr>
            <p:nvPr/>
          </p:nvSpPr>
          <p:spPr bwMode="auto">
            <a:xfrm>
              <a:off x="1695481" y="3214275"/>
              <a:ext cx="3304944" cy="64827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2">
                    <a:lumMod val="90000"/>
                  </a:schemeClr>
                </a:gs>
                <a:gs pos="100000">
                  <a:srgbClr val="749CF6">
                    <a:gamma/>
                    <a:tint val="0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144000" tIns="0" rIns="0" bIns="0" anchor="ctr"/>
            <a:lstStyle/>
            <a:p>
              <a:r>
                <a:rPr lang="en-US" altLang="ko-KR" sz="2000" b="1" dirty="0" smtClean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HY견고딕" pitchFamily="18" charset="-127"/>
                </a:rPr>
                <a:t>Inviting Message</a:t>
              </a:r>
              <a:endParaRPr lang="ko-KR" altLang="en-US" sz="20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HY견고딕" pitchFamily="18" charset="-127"/>
              </a:endParaRPr>
            </a:p>
          </p:txBody>
        </p:sp>
        <p:pic>
          <p:nvPicPr>
            <p:cNvPr id="25" name="Picture 16" descr="테"/>
            <p:cNvPicPr>
              <a:picLocks noChangeAspect="1" noChangeArrowheads="1"/>
            </p:cNvPicPr>
            <p:nvPr/>
          </p:nvPicPr>
          <p:blipFill>
            <a:blip r:embed="rId4" cstate="screen"/>
            <a:stretch>
              <a:fillRect/>
            </a:stretch>
          </p:blipFill>
          <p:spPr bwMode="auto">
            <a:xfrm>
              <a:off x="1428728" y="3071810"/>
              <a:ext cx="5229225" cy="9750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" name="그룹 7"/>
          <p:cNvGrpSpPr/>
          <p:nvPr/>
        </p:nvGrpSpPr>
        <p:grpSpPr>
          <a:xfrm>
            <a:off x="1000100" y="1857364"/>
            <a:ext cx="5229225" cy="975046"/>
            <a:chOff x="785786" y="2239640"/>
            <a:chExt cx="5229225" cy="975046"/>
          </a:xfrm>
        </p:grpSpPr>
        <p:sp>
          <p:nvSpPr>
            <p:cNvPr id="9" name="AutoShape 15"/>
            <p:cNvSpPr>
              <a:spLocks noChangeArrowheads="1"/>
            </p:cNvSpPr>
            <p:nvPr/>
          </p:nvSpPr>
          <p:spPr bwMode="auto">
            <a:xfrm>
              <a:off x="1052539" y="2382105"/>
              <a:ext cx="3304944" cy="64827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49CF6"/>
                </a:gs>
                <a:gs pos="100000">
                  <a:srgbClr val="749CF6">
                    <a:gamma/>
                    <a:tint val="0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144000" tIns="0" rIns="0" bIns="0" anchor="ctr"/>
            <a:lstStyle/>
            <a:p>
              <a:r>
                <a:rPr lang="en-US" altLang="ko-KR" sz="2000" b="1" dirty="0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HY견고딕" pitchFamily="18" charset="-127"/>
                </a:rPr>
                <a:t>Precision Of 3D Data</a:t>
              </a:r>
              <a:endParaRPr lang="ko-KR" altLang="en-US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HY견고딕" pitchFamily="18" charset="-127"/>
              </a:endParaRPr>
            </a:p>
          </p:txBody>
        </p:sp>
        <p:pic>
          <p:nvPicPr>
            <p:cNvPr id="10" name="Picture 16" descr="테"/>
            <p:cNvPicPr>
              <a:picLocks noChangeAspect="1" noChangeArrowheads="1"/>
            </p:cNvPicPr>
            <p:nvPr/>
          </p:nvPicPr>
          <p:blipFill>
            <a:blip r:embed="rId4" cstate="screen"/>
            <a:stretch>
              <a:fillRect/>
            </a:stretch>
          </p:blipFill>
          <p:spPr bwMode="auto">
            <a:xfrm>
              <a:off x="785786" y="2239640"/>
              <a:ext cx="5229225" cy="975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Design Goal Trade-Off</a:t>
            </a:r>
            <a:endParaRPr lang="ko-KR" altLang="en-US" b="1" dirty="0"/>
          </a:p>
        </p:txBody>
      </p:sp>
      <p:grpSp>
        <p:nvGrpSpPr>
          <p:cNvPr id="11" name="그룹 18"/>
          <p:cNvGrpSpPr/>
          <p:nvPr/>
        </p:nvGrpSpPr>
        <p:grpSpPr>
          <a:xfrm>
            <a:off x="5643570" y="3000372"/>
            <a:ext cx="5229225" cy="975046"/>
            <a:chOff x="785786" y="2239640"/>
            <a:chExt cx="5229225" cy="975046"/>
          </a:xfrm>
        </p:grpSpPr>
        <p:sp>
          <p:nvSpPr>
            <p:cNvPr id="12" name="AutoShape 15"/>
            <p:cNvSpPr>
              <a:spLocks noChangeArrowheads="1"/>
            </p:cNvSpPr>
            <p:nvPr/>
          </p:nvSpPr>
          <p:spPr bwMode="auto">
            <a:xfrm>
              <a:off x="1052539" y="2382105"/>
              <a:ext cx="3304944" cy="64827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rgbClr val="749CF6">
                    <a:gamma/>
                    <a:tint val="0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144000" tIns="0" rIns="0" bIns="0" anchor="ctr"/>
            <a:lstStyle/>
            <a:p>
              <a:r>
                <a:rPr lang="en-US" altLang="ko-KR" sz="2000" b="1" dirty="0" smtClean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HY견고딕" pitchFamily="18" charset="-127"/>
                </a:rPr>
                <a:t>Room Priority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HY견고딕" pitchFamily="18" charset="-127"/>
              </a:endParaRPr>
            </a:p>
          </p:txBody>
        </p:sp>
        <p:pic>
          <p:nvPicPr>
            <p:cNvPr id="13" name="Picture 16" descr="테"/>
            <p:cNvPicPr>
              <a:picLocks noChangeAspect="1" noChangeArrowheads="1"/>
            </p:cNvPicPr>
            <p:nvPr/>
          </p:nvPicPr>
          <p:blipFill>
            <a:blip r:embed="rId4" cstate="screen"/>
            <a:stretch>
              <a:fillRect/>
            </a:stretch>
          </p:blipFill>
          <p:spPr bwMode="auto">
            <a:xfrm>
              <a:off x="785786" y="2239640"/>
              <a:ext cx="5229225" cy="9750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" name="그룹 13"/>
          <p:cNvGrpSpPr/>
          <p:nvPr/>
        </p:nvGrpSpPr>
        <p:grpSpPr>
          <a:xfrm>
            <a:off x="4986377" y="2071678"/>
            <a:ext cx="5229225" cy="975046"/>
            <a:chOff x="785786" y="2239640"/>
            <a:chExt cx="5229225" cy="975046"/>
          </a:xfrm>
        </p:grpSpPr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1052539" y="2382105"/>
              <a:ext cx="3304944" cy="64827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49CF6"/>
                </a:gs>
                <a:gs pos="100000">
                  <a:srgbClr val="749CF6">
                    <a:gamma/>
                    <a:tint val="0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144000" tIns="0" rIns="0" bIns="0" anchor="ctr"/>
            <a:lstStyle/>
            <a:p>
              <a:r>
                <a:rPr lang="en-US" altLang="ko-KR" sz="2000" b="1" dirty="0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HY견고딕" pitchFamily="18" charset="-127"/>
                </a:rPr>
                <a:t>Processing Speed</a:t>
              </a:r>
              <a:endParaRPr lang="ko-KR" altLang="en-US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HY견고딕" pitchFamily="18" charset="-127"/>
              </a:endParaRPr>
            </a:p>
          </p:txBody>
        </p:sp>
        <p:pic>
          <p:nvPicPr>
            <p:cNvPr id="16" name="Picture 16" descr="테"/>
            <p:cNvPicPr>
              <a:picLocks noChangeAspect="1" noChangeArrowheads="1"/>
            </p:cNvPicPr>
            <p:nvPr/>
          </p:nvPicPr>
          <p:blipFill>
            <a:blip r:embed="rId4" cstate="screen"/>
            <a:stretch>
              <a:fillRect/>
            </a:stretch>
          </p:blipFill>
          <p:spPr bwMode="auto">
            <a:xfrm>
              <a:off x="785786" y="2239640"/>
              <a:ext cx="5229225" cy="9750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" name="그룹 18"/>
          <p:cNvGrpSpPr/>
          <p:nvPr/>
        </p:nvGrpSpPr>
        <p:grpSpPr>
          <a:xfrm>
            <a:off x="71406" y="2786058"/>
            <a:ext cx="5229225" cy="975046"/>
            <a:chOff x="785786" y="2239640"/>
            <a:chExt cx="5229225" cy="975046"/>
          </a:xfrm>
        </p:grpSpPr>
        <p:sp>
          <p:nvSpPr>
            <p:cNvPr id="18" name="AutoShape 15"/>
            <p:cNvSpPr>
              <a:spLocks noChangeArrowheads="1"/>
            </p:cNvSpPr>
            <p:nvPr/>
          </p:nvSpPr>
          <p:spPr bwMode="auto">
            <a:xfrm>
              <a:off x="1052539" y="2382105"/>
              <a:ext cx="3304944" cy="64827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rgbClr val="749CF6">
                    <a:gamma/>
                    <a:tint val="0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144000" tIns="0" rIns="0" bIns="0" anchor="ctr"/>
            <a:lstStyle/>
            <a:p>
              <a:r>
                <a:rPr lang="en-US" altLang="ko-KR" sz="2000" b="1" dirty="0" smtClean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HY견고딕" pitchFamily="18" charset="-127"/>
                </a:rPr>
                <a:t>Product Priority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HY견고딕" pitchFamily="18" charset="-127"/>
              </a:endParaRPr>
            </a:p>
          </p:txBody>
        </p:sp>
        <p:pic>
          <p:nvPicPr>
            <p:cNvPr id="19" name="Picture 16" descr="테"/>
            <p:cNvPicPr>
              <a:picLocks noChangeAspect="1" noChangeArrowheads="1"/>
            </p:cNvPicPr>
            <p:nvPr/>
          </p:nvPicPr>
          <p:blipFill>
            <a:blip r:embed="rId4" cstate="screen"/>
            <a:stretch>
              <a:fillRect/>
            </a:stretch>
          </p:blipFill>
          <p:spPr bwMode="auto">
            <a:xfrm>
              <a:off x="785786" y="2239640"/>
              <a:ext cx="5229225" cy="9750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" name="그룹 16"/>
          <p:cNvGrpSpPr/>
          <p:nvPr/>
        </p:nvGrpSpPr>
        <p:grpSpPr>
          <a:xfrm>
            <a:off x="5915071" y="3929066"/>
            <a:ext cx="5229225" cy="975046"/>
            <a:chOff x="2000232" y="3882714"/>
            <a:chExt cx="5229225" cy="975046"/>
          </a:xfrm>
        </p:grpSpPr>
        <p:sp>
          <p:nvSpPr>
            <p:cNvPr id="27" name="AutoShape 15"/>
            <p:cNvSpPr>
              <a:spLocks noChangeArrowheads="1"/>
            </p:cNvSpPr>
            <p:nvPr/>
          </p:nvSpPr>
          <p:spPr bwMode="auto">
            <a:xfrm>
              <a:off x="2266985" y="4025179"/>
              <a:ext cx="3304944" cy="64827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2">
                    <a:lumMod val="90000"/>
                  </a:schemeClr>
                </a:gs>
                <a:gs pos="100000">
                  <a:srgbClr val="749CF6">
                    <a:gamma/>
                    <a:tint val="0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144000" tIns="0" rIns="0" bIns="0" anchor="ctr"/>
            <a:lstStyle/>
            <a:p>
              <a:r>
                <a:rPr lang="en-US" altLang="ko-KR" sz="2000" b="1" dirty="0" smtClean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HY견고딕" pitchFamily="18" charset="-127"/>
                </a:rPr>
                <a:t>Test Message</a:t>
              </a:r>
            </a:p>
          </p:txBody>
        </p:sp>
        <p:pic>
          <p:nvPicPr>
            <p:cNvPr id="28" name="Picture 16" descr="테"/>
            <p:cNvPicPr>
              <a:picLocks noChangeAspect="1" noChangeArrowheads="1"/>
            </p:cNvPicPr>
            <p:nvPr/>
          </p:nvPicPr>
          <p:blipFill>
            <a:blip r:embed="rId4" cstate="screen"/>
            <a:stretch>
              <a:fillRect/>
            </a:stretch>
          </p:blipFill>
          <p:spPr bwMode="auto">
            <a:xfrm>
              <a:off x="2000232" y="3882714"/>
              <a:ext cx="5229225" cy="9750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" name="그룹 17"/>
          <p:cNvGrpSpPr/>
          <p:nvPr/>
        </p:nvGrpSpPr>
        <p:grpSpPr>
          <a:xfrm>
            <a:off x="1071538" y="4668532"/>
            <a:ext cx="5229225" cy="975046"/>
            <a:chOff x="1428728" y="3071810"/>
            <a:chExt cx="5229225" cy="975046"/>
          </a:xfrm>
        </p:grpSpPr>
        <p:sp>
          <p:nvSpPr>
            <p:cNvPr id="30" name="AutoShape 15"/>
            <p:cNvSpPr>
              <a:spLocks noChangeArrowheads="1"/>
            </p:cNvSpPr>
            <p:nvPr/>
          </p:nvSpPr>
          <p:spPr bwMode="auto">
            <a:xfrm>
              <a:off x="1695481" y="3214275"/>
              <a:ext cx="3304944" cy="64827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100000">
                  <a:srgbClr val="749CF6">
                    <a:gamma/>
                    <a:tint val="0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144000" tIns="0" rIns="0" bIns="0" anchor="ctr"/>
            <a:lstStyle/>
            <a:p>
              <a:r>
                <a:rPr lang="en-US" altLang="ko-KR" sz="2000" b="1" dirty="0" smtClean="0"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HY견고딕" pitchFamily="18" charset="-127"/>
                </a:rPr>
                <a:t>Delivery Time</a:t>
              </a:r>
              <a:endParaRPr lang="ko-KR" altLang="en-US" sz="2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HY견고딕" pitchFamily="18" charset="-127"/>
              </a:endParaRPr>
            </a:p>
          </p:txBody>
        </p:sp>
        <p:pic>
          <p:nvPicPr>
            <p:cNvPr id="31" name="Picture 16" descr="테"/>
            <p:cNvPicPr>
              <a:picLocks noChangeAspect="1" noChangeArrowheads="1"/>
            </p:cNvPicPr>
            <p:nvPr/>
          </p:nvPicPr>
          <p:blipFill>
            <a:blip r:embed="rId4" cstate="screen"/>
            <a:stretch>
              <a:fillRect/>
            </a:stretch>
          </p:blipFill>
          <p:spPr bwMode="auto">
            <a:xfrm>
              <a:off x="1428728" y="3071810"/>
              <a:ext cx="5229225" cy="9750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" name="그룹 31"/>
          <p:cNvGrpSpPr/>
          <p:nvPr/>
        </p:nvGrpSpPr>
        <p:grpSpPr>
          <a:xfrm>
            <a:off x="4572000" y="4882846"/>
            <a:ext cx="5229225" cy="975046"/>
            <a:chOff x="2000232" y="3882714"/>
            <a:chExt cx="5229225" cy="975046"/>
          </a:xfrm>
        </p:grpSpPr>
        <p:sp>
          <p:nvSpPr>
            <p:cNvPr id="33" name="AutoShape 15"/>
            <p:cNvSpPr>
              <a:spLocks noChangeArrowheads="1"/>
            </p:cNvSpPr>
            <p:nvPr/>
          </p:nvSpPr>
          <p:spPr bwMode="auto">
            <a:xfrm>
              <a:off x="2266985" y="4025179"/>
              <a:ext cx="3304944" cy="64827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100000">
                  <a:srgbClr val="749CF6">
                    <a:gamma/>
                    <a:tint val="0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144000" tIns="0" rIns="0" bIns="0" anchor="ctr"/>
            <a:lstStyle/>
            <a:p>
              <a:r>
                <a:rPr lang="en-US" altLang="ko-KR" sz="2000" b="1" dirty="0" smtClean="0"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HY견고딕" pitchFamily="18" charset="-127"/>
                </a:rPr>
                <a:t>Staffing</a:t>
              </a:r>
              <a:endParaRPr lang="ko-KR" altLang="en-US" sz="2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HY견고딕" pitchFamily="18" charset="-127"/>
              </a:endParaRPr>
            </a:p>
          </p:txBody>
        </p:sp>
        <p:pic>
          <p:nvPicPr>
            <p:cNvPr id="34" name="Picture 16" descr="테"/>
            <p:cNvPicPr>
              <a:picLocks noChangeAspect="1" noChangeArrowheads="1"/>
            </p:cNvPicPr>
            <p:nvPr/>
          </p:nvPicPr>
          <p:blipFill>
            <a:blip r:embed="rId4" cstate="screen"/>
            <a:stretch>
              <a:fillRect/>
            </a:stretch>
          </p:blipFill>
          <p:spPr bwMode="auto">
            <a:xfrm>
              <a:off x="2000232" y="3882714"/>
              <a:ext cx="5229225" cy="9750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" name="그룹 38"/>
          <p:cNvGrpSpPr/>
          <p:nvPr/>
        </p:nvGrpSpPr>
        <p:grpSpPr>
          <a:xfrm>
            <a:off x="3700492" y="2857496"/>
            <a:ext cx="2157391" cy="2046616"/>
            <a:chOff x="308022" y="2741453"/>
            <a:chExt cx="2592000" cy="2520000"/>
          </a:xfrm>
        </p:grpSpPr>
        <p:grpSp>
          <p:nvGrpSpPr>
            <p:cNvPr id="4" name="그룹 36"/>
            <p:cNvGrpSpPr/>
            <p:nvPr/>
          </p:nvGrpSpPr>
          <p:grpSpPr>
            <a:xfrm>
              <a:off x="308022" y="2741453"/>
              <a:ext cx="2592000" cy="2520000"/>
              <a:chOff x="6215074" y="3000372"/>
              <a:chExt cx="2362200" cy="2327275"/>
            </a:xfrm>
          </p:grpSpPr>
          <p:pic>
            <p:nvPicPr>
              <p:cNvPr id="6" name="Picture 4" descr="흰원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>
                <a:off x="6215074" y="3000372"/>
                <a:ext cx="2362200" cy="2327275"/>
              </a:xfrm>
              <a:prstGeom prst="rect">
                <a:avLst/>
              </a:prstGeom>
              <a:noFill/>
            </p:spPr>
          </p:pic>
          <p:pic>
            <p:nvPicPr>
              <p:cNvPr id="7" name="Picture 24" descr="9"/>
              <p:cNvPicPr>
                <a:picLocks noChangeAspect="1" noChangeArrowheads="1"/>
              </p:cNvPicPr>
              <p:nvPr/>
            </p:nvPicPr>
            <p:blipFill>
              <a:blip r:embed="rId6" cstate="screen"/>
              <a:srcRect l="3955" t="3656" r="3955"/>
              <a:stretch>
                <a:fillRect/>
              </a:stretch>
            </p:blipFill>
            <p:spPr bwMode="auto">
              <a:xfrm>
                <a:off x="6464312" y="3206746"/>
                <a:ext cx="1847850" cy="1924049"/>
              </a:xfrm>
              <a:prstGeom prst="rect">
                <a:avLst/>
              </a:prstGeom>
              <a:noFill/>
            </p:spPr>
          </p:pic>
        </p:grpSp>
        <p:sp>
          <p:nvSpPr>
            <p:cNvPr id="5" name="직사각형 4"/>
            <p:cNvSpPr/>
            <p:nvPr/>
          </p:nvSpPr>
          <p:spPr bwMode="auto">
            <a:xfrm>
              <a:off x="962139" y="3428726"/>
              <a:ext cx="1266348" cy="98699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4000" b="1" i="0" u="none" strike="noStrike" spc="50" normalizeH="0" baseline="0" dirty="0" smtClean="0">
                  <a:ln w="11430">
                    <a:noFill/>
                  </a:ln>
                  <a:gradFill>
                    <a:gsLst>
                      <a:gs pos="25000">
                        <a:srgbClr val="FFFF00"/>
                      </a:gs>
                      <a:gs pos="100000">
                        <a:srgbClr val="FFFFCC"/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Verdana" pitchFamily="34" charset="0"/>
                  <a:ea typeface="HY견고딕" pitchFamily="18" charset="-127"/>
                </a:rPr>
                <a:t>VS</a:t>
              </a:r>
              <a:endParaRPr kumimoji="1" lang="ko-KR" altLang="en-US" sz="4000" b="1" i="0" u="none" strike="noStrike" spc="50" normalizeH="0" baseline="0" dirty="0" smtClean="0">
                <a:ln w="11430">
                  <a:noFill/>
                </a:ln>
                <a:gradFill>
                  <a:gsLst>
                    <a:gs pos="25000">
                      <a:srgbClr val="FFFF00"/>
                    </a:gs>
                    <a:gs pos="100000">
                      <a:srgbClr val="FFFFCC"/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erdana" pitchFamily="34" charset="0"/>
                <a:ea typeface="HY견고딕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3100274" y="643335"/>
            <a:ext cx="3583032" cy="76944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ONTENTS</a:t>
            </a:r>
            <a:endParaRPr lang="ko-KR" altLang="en-US" sz="4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  <a:latin typeface="Verdana" pitchFamily="34" charset="0"/>
              <a:ea typeface="HY견고딕" pitchFamily="18" charset="-127"/>
              <a:cs typeface="Verdana" pitchFamily="34" charset="0"/>
            </a:endParaRPr>
          </a:p>
        </p:txBody>
      </p:sp>
      <p:grpSp>
        <p:nvGrpSpPr>
          <p:cNvPr id="2" name="그룹 57"/>
          <p:cNvGrpSpPr/>
          <p:nvPr/>
        </p:nvGrpSpPr>
        <p:grpSpPr>
          <a:xfrm>
            <a:off x="1466373" y="1500174"/>
            <a:ext cx="2971987" cy="523220"/>
            <a:chOff x="1418923" y="1628800"/>
            <a:chExt cx="2971987" cy="523220"/>
          </a:xfrm>
        </p:grpSpPr>
        <p:sp>
          <p:nvSpPr>
            <p:cNvPr id="30" name="직사각형 29"/>
            <p:cNvSpPr/>
            <p:nvPr/>
          </p:nvSpPr>
          <p:spPr>
            <a:xfrm>
              <a:off x="1849830" y="1628800"/>
              <a:ext cx="2541080" cy="523220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ko-KR" sz="2800" spc="-150" dirty="0" smtClean="0">
                  <a:ln w="12700">
                    <a:solidFill>
                      <a:schemeClr val="tx1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HY견고딕" pitchFamily="18" charset="-127"/>
                  <a:ea typeface="HY견고딕" pitchFamily="18" charset="-127"/>
                </a:rPr>
                <a:t>Design Goals</a:t>
              </a:r>
              <a:endParaRPr lang="ko-KR" altLang="en-US" sz="2800" spc="-150" dirty="0">
                <a:ln w="1270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37" name="Picture 42" descr="bullet_gray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1418923" y="1803686"/>
              <a:ext cx="26069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그룹 58"/>
          <p:cNvGrpSpPr/>
          <p:nvPr/>
        </p:nvGrpSpPr>
        <p:grpSpPr>
          <a:xfrm>
            <a:off x="1230436" y="2202648"/>
            <a:ext cx="4668861" cy="523220"/>
            <a:chOff x="1107232" y="2875778"/>
            <a:chExt cx="4668861" cy="523220"/>
          </a:xfrm>
        </p:grpSpPr>
        <p:sp>
          <p:nvSpPr>
            <p:cNvPr id="31" name="직사각형 30"/>
            <p:cNvSpPr/>
            <p:nvPr/>
          </p:nvSpPr>
          <p:spPr>
            <a:xfrm>
              <a:off x="1505372" y="2875778"/>
              <a:ext cx="4270721" cy="523220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ko-KR" sz="2800" spc="-150" dirty="0" smtClean="0">
                  <a:ln w="12700">
                    <a:solidFill>
                      <a:schemeClr val="tx1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HY견고딕" pitchFamily="18" charset="-127"/>
                  <a:ea typeface="HY견고딕" pitchFamily="18" charset="-127"/>
                </a:rPr>
                <a:t>System Decomposition</a:t>
              </a:r>
              <a:endParaRPr lang="ko-KR" altLang="en-US" sz="2800" spc="-150" dirty="0">
                <a:ln w="1270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38" name="Picture 42" descr="bullet_gray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1107232" y="3046565"/>
              <a:ext cx="26069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그룹 59"/>
          <p:cNvGrpSpPr/>
          <p:nvPr/>
        </p:nvGrpSpPr>
        <p:grpSpPr>
          <a:xfrm>
            <a:off x="1093296" y="2905122"/>
            <a:ext cx="5597803" cy="523220"/>
            <a:chOff x="1073324" y="3547993"/>
            <a:chExt cx="5597803" cy="523220"/>
          </a:xfrm>
        </p:grpSpPr>
        <p:sp>
          <p:nvSpPr>
            <p:cNvPr id="32" name="직사각형 31"/>
            <p:cNvSpPr/>
            <p:nvPr/>
          </p:nvSpPr>
          <p:spPr>
            <a:xfrm>
              <a:off x="1448222" y="3547993"/>
              <a:ext cx="5222905" cy="523220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ko-KR" sz="2800" spc="-150" dirty="0" smtClean="0">
                  <a:ln w="12700">
                    <a:solidFill>
                      <a:schemeClr val="tx1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HY견고딕" pitchFamily="18" charset="-127"/>
                  <a:ea typeface="HY견고딕" pitchFamily="18" charset="-127"/>
                </a:rPr>
                <a:t>Hardware-Software Mapping</a:t>
              </a:r>
              <a:endParaRPr lang="ko-KR" altLang="en-US" sz="2800" spc="-150" dirty="0">
                <a:ln w="1270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39" name="Picture 42" descr="bullet_gray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1073324" y="3714681"/>
              <a:ext cx="26069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그룹 60"/>
          <p:cNvGrpSpPr/>
          <p:nvPr/>
        </p:nvGrpSpPr>
        <p:grpSpPr>
          <a:xfrm>
            <a:off x="1062302" y="3607596"/>
            <a:ext cx="5606311" cy="523220"/>
            <a:chOff x="1147614" y="4220208"/>
            <a:chExt cx="5606311" cy="523220"/>
          </a:xfrm>
        </p:grpSpPr>
        <p:sp>
          <p:nvSpPr>
            <p:cNvPr id="33" name="직사각형 32"/>
            <p:cNvSpPr/>
            <p:nvPr/>
          </p:nvSpPr>
          <p:spPr>
            <a:xfrm>
              <a:off x="1505372" y="4220208"/>
              <a:ext cx="5248553" cy="523220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ko-KR" sz="2800" spc="-150" dirty="0" smtClean="0">
                  <a:ln w="12700">
                    <a:solidFill>
                      <a:schemeClr val="tx1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HY견고딕" pitchFamily="18" charset="-127"/>
                  <a:ea typeface="HY견고딕" pitchFamily="18" charset="-127"/>
                </a:rPr>
                <a:t>Persistent Data Management</a:t>
              </a:r>
              <a:endParaRPr lang="ko-KR" altLang="en-US" sz="2800" spc="-150" dirty="0">
                <a:ln w="1270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40" name="Picture 42" descr="bullet_gray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1147614" y="4382797"/>
              <a:ext cx="26069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그룹 61"/>
          <p:cNvGrpSpPr/>
          <p:nvPr/>
        </p:nvGrpSpPr>
        <p:grpSpPr>
          <a:xfrm>
            <a:off x="1144483" y="4310070"/>
            <a:ext cx="5579893" cy="523220"/>
            <a:chOff x="1300691" y="4892423"/>
            <a:chExt cx="5579893" cy="523220"/>
          </a:xfrm>
        </p:grpSpPr>
        <p:sp>
          <p:nvSpPr>
            <p:cNvPr id="34" name="직사각형 33"/>
            <p:cNvSpPr/>
            <p:nvPr/>
          </p:nvSpPr>
          <p:spPr>
            <a:xfrm>
              <a:off x="1667297" y="4892423"/>
              <a:ext cx="5213287" cy="523220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ko-KR" sz="2800" spc="-150" dirty="0" smtClean="0">
                  <a:ln w="12700">
                    <a:solidFill>
                      <a:schemeClr val="tx1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HY견고딕" pitchFamily="18" charset="-127"/>
                  <a:ea typeface="HY견고딕" pitchFamily="18" charset="-127"/>
                </a:rPr>
                <a:t>Access Control and Security</a:t>
              </a:r>
              <a:endParaRPr lang="ko-KR" altLang="en-US" sz="2800" spc="-150" dirty="0">
                <a:ln w="1270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41" name="Picture 42" descr="bullet_gray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1300691" y="5050913"/>
              <a:ext cx="26069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그룹 62"/>
          <p:cNvGrpSpPr/>
          <p:nvPr/>
        </p:nvGrpSpPr>
        <p:grpSpPr>
          <a:xfrm>
            <a:off x="1356016" y="5012544"/>
            <a:ext cx="5691056" cy="523220"/>
            <a:chOff x="1585764" y="5564635"/>
            <a:chExt cx="5691056" cy="523220"/>
          </a:xfrm>
        </p:grpSpPr>
        <p:sp>
          <p:nvSpPr>
            <p:cNvPr id="35" name="직사각형 34"/>
            <p:cNvSpPr/>
            <p:nvPr/>
          </p:nvSpPr>
          <p:spPr>
            <a:xfrm>
              <a:off x="1932087" y="5564635"/>
              <a:ext cx="5344733" cy="523220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ko-KR" sz="2800" spc="-150" dirty="0" smtClean="0">
                  <a:ln w="12700">
                    <a:solidFill>
                      <a:schemeClr val="tx1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HY견고딕" pitchFamily="18" charset="-127"/>
                  <a:ea typeface="HY견고딕" pitchFamily="18" charset="-127"/>
                </a:rPr>
                <a:t>Global Software Control Flow</a:t>
              </a:r>
              <a:endParaRPr lang="ko-KR" altLang="en-US" sz="2800" spc="-150" dirty="0">
                <a:ln w="1270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42" name="Picture 42" descr="bullet_gray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1585764" y="5719029"/>
              <a:ext cx="26069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그룹 20"/>
          <p:cNvGrpSpPr/>
          <p:nvPr/>
        </p:nvGrpSpPr>
        <p:grpSpPr>
          <a:xfrm>
            <a:off x="1682436" y="5715016"/>
            <a:ext cx="4054389" cy="523220"/>
            <a:chOff x="1585764" y="5564635"/>
            <a:chExt cx="4054389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1932087" y="5564635"/>
              <a:ext cx="3708066" cy="523220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ko-KR" sz="2800" spc="-150" dirty="0" smtClean="0">
                  <a:ln w="12700">
                    <a:solidFill>
                      <a:schemeClr val="tx1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HY견고딕" pitchFamily="18" charset="-127"/>
                  <a:ea typeface="HY견고딕" pitchFamily="18" charset="-127"/>
                </a:rPr>
                <a:t>Boundary Condition</a:t>
              </a:r>
              <a:endParaRPr lang="ko-KR" altLang="en-US" sz="2800" spc="-150" dirty="0">
                <a:ln w="1270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23" name="Picture 42" descr="bullet_gray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1585764" y="5719029"/>
              <a:ext cx="26069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4" name="직사각형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24"/>
          <p:cNvGrpSpPr/>
          <p:nvPr/>
        </p:nvGrpSpPr>
        <p:grpSpPr>
          <a:xfrm>
            <a:off x="612000" y="2529000"/>
            <a:ext cx="7920000" cy="1800000"/>
            <a:chOff x="612000" y="2529000"/>
            <a:chExt cx="7920000" cy="1800000"/>
          </a:xfrm>
          <a:noFill/>
        </p:grpSpPr>
        <p:pic>
          <p:nvPicPr>
            <p:cNvPr id="26" name="Picture 14" descr="GEL Rounded Column MS blue"/>
            <p:cNvPicPr preferRelativeResize="0">
              <a:picLocks noChangeArrowheads="1"/>
            </p:cNvPicPr>
            <p:nvPr/>
          </p:nvPicPr>
          <p:blipFill>
            <a:blip r:embed="rId4" cstate="screen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6200000" flipH="1">
              <a:off x="3672000" y="-531000"/>
              <a:ext cx="1800000" cy="7920000"/>
            </a:xfrm>
            <a:prstGeom prst="rect">
              <a:avLst/>
            </a:prstGeom>
            <a:grpFill/>
            <a:effectLst>
              <a:reflection blurRad="6350" stA="52000" endA="300" endPos="35000" dir="5400000" sy="-100000" algn="bl" rotWithShape="0"/>
            </a:effectLst>
          </p:spPr>
        </p:pic>
        <p:sp>
          <p:nvSpPr>
            <p:cNvPr id="27" name="직사각형 26"/>
            <p:cNvSpPr/>
            <p:nvPr/>
          </p:nvSpPr>
          <p:spPr>
            <a:xfrm>
              <a:off x="801577" y="3044280"/>
              <a:ext cx="7540847" cy="769441"/>
            </a:xfrm>
            <a:prstGeom prst="rect">
              <a:avLst/>
            </a:prstGeom>
            <a:grp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400" b="1" kern="10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glow rad="101600">
                      <a:schemeClr val="tx1">
                        <a:lumMod val="75000"/>
                        <a:lumOff val="25000"/>
                        <a:alpha val="60000"/>
                      </a:schemeClr>
                    </a:glow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rPr>
                <a:t>II. System Decomposition</a:t>
              </a:r>
              <a:endParaRPr lang="en-US" altLang="ko-KR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Diagram of Subsystem</a:t>
            </a:r>
            <a:endParaRPr lang="ko-KR" altLang="en-US" b="1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91201600" descr="EMB00000bc88f0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842" y="1500174"/>
            <a:ext cx="8572317" cy="500066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glow rad="228600">
              <a:schemeClr val="tx1">
                <a:lumMod val="95000"/>
                <a:lumOff val="5000"/>
                <a:alpha val="40000"/>
              </a:schemeClr>
            </a:glow>
          </a:effectLst>
        </p:spPr>
      </p:pic>
      <p:sp>
        <p:nvSpPr>
          <p:cNvPr id="10" name="직사각형 9"/>
          <p:cNvSpPr/>
          <p:nvPr/>
        </p:nvSpPr>
        <p:spPr>
          <a:xfrm>
            <a:off x="419360" y="1659072"/>
            <a:ext cx="2428892" cy="1000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177734" y="2786058"/>
            <a:ext cx="2428892" cy="1000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Documents of Subsystem</a:t>
            </a:r>
            <a:endParaRPr lang="ko-KR" altLang="en-US" b="1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944" y="1500174"/>
            <a:ext cx="7119956" cy="5006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tx1">
                <a:lumMod val="95000"/>
                <a:lumOff val="5000"/>
                <a:alpha val="40000"/>
              </a:schemeClr>
            </a:glow>
          </a:effectLst>
        </p:spPr>
      </p:pic>
      <p:sp>
        <p:nvSpPr>
          <p:cNvPr id="6" name="직사각형 5"/>
          <p:cNvSpPr/>
          <p:nvPr/>
        </p:nvSpPr>
        <p:spPr>
          <a:xfrm>
            <a:off x="1111077" y="3886534"/>
            <a:ext cx="1857388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33229" y="4471664"/>
            <a:ext cx="1857388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61023" y="3889527"/>
            <a:ext cx="1857388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61909" y="4482297"/>
            <a:ext cx="1857388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56932" y="2897035"/>
            <a:ext cx="1857388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53939" y="2285992"/>
            <a:ext cx="1857388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Documents of Subsystem</a:t>
            </a:r>
            <a:endParaRPr lang="ko-KR" altLang="en-US" b="1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419617"/>
            <a:ext cx="7334270" cy="5157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tx1">
                <a:lumMod val="95000"/>
                <a:lumOff val="5000"/>
                <a:alpha val="40000"/>
              </a:schemeClr>
            </a:glow>
          </a:effectLst>
        </p:spPr>
      </p:pic>
      <p:sp>
        <p:nvSpPr>
          <p:cNvPr id="6" name="직사각형 5"/>
          <p:cNvSpPr/>
          <p:nvPr/>
        </p:nvSpPr>
        <p:spPr>
          <a:xfrm>
            <a:off x="2428860" y="3429000"/>
            <a:ext cx="1857388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18835" y="3429000"/>
            <a:ext cx="1857388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7898" y="2693354"/>
            <a:ext cx="1857388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72198" y="2703987"/>
            <a:ext cx="1857388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71882" y="2703987"/>
            <a:ext cx="1857388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082831" y="4175279"/>
            <a:ext cx="1857388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3100274" y="643335"/>
            <a:ext cx="3583032" cy="76944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ONTENTS</a:t>
            </a:r>
            <a:endParaRPr lang="ko-KR" altLang="en-US" sz="4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  <a:latin typeface="Verdana" pitchFamily="34" charset="0"/>
              <a:ea typeface="HY견고딕" pitchFamily="18" charset="-127"/>
              <a:cs typeface="Verdana" pitchFamily="34" charset="0"/>
            </a:endParaRPr>
          </a:p>
        </p:txBody>
      </p:sp>
      <p:grpSp>
        <p:nvGrpSpPr>
          <p:cNvPr id="2" name="그룹 57"/>
          <p:cNvGrpSpPr/>
          <p:nvPr/>
        </p:nvGrpSpPr>
        <p:grpSpPr>
          <a:xfrm>
            <a:off x="1466373" y="1500174"/>
            <a:ext cx="2971987" cy="523220"/>
            <a:chOff x="1418923" y="1628800"/>
            <a:chExt cx="2971987" cy="523220"/>
          </a:xfrm>
        </p:grpSpPr>
        <p:sp>
          <p:nvSpPr>
            <p:cNvPr id="30" name="직사각형 29"/>
            <p:cNvSpPr/>
            <p:nvPr/>
          </p:nvSpPr>
          <p:spPr>
            <a:xfrm>
              <a:off x="1849830" y="1628800"/>
              <a:ext cx="2541080" cy="523220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ko-KR" sz="2800" spc="-150" dirty="0" smtClean="0">
                  <a:ln w="12700">
                    <a:solidFill>
                      <a:schemeClr val="tx1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HY견고딕" pitchFamily="18" charset="-127"/>
                  <a:ea typeface="HY견고딕" pitchFamily="18" charset="-127"/>
                </a:rPr>
                <a:t>Design Goals</a:t>
              </a:r>
              <a:endParaRPr lang="ko-KR" altLang="en-US" sz="2800" spc="-150" dirty="0">
                <a:ln w="1270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37" name="Picture 42" descr="bullet_gray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1418923" y="1803686"/>
              <a:ext cx="26069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그룹 58"/>
          <p:cNvGrpSpPr/>
          <p:nvPr/>
        </p:nvGrpSpPr>
        <p:grpSpPr>
          <a:xfrm>
            <a:off x="1230436" y="2202648"/>
            <a:ext cx="4668861" cy="523220"/>
            <a:chOff x="1107232" y="2875778"/>
            <a:chExt cx="4668861" cy="523220"/>
          </a:xfrm>
        </p:grpSpPr>
        <p:sp>
          <p:nvSpPr>
            <p:cNvPr id="31" name="직사각형 30"/>
            <p:cNvSpPr/>
            <p:nvPr/>
          </p:nvSpPr>
          <p:spPr>
            <a:xfrm>
              <a:off x="1505372" y="2875778"/>
              <a:ext cx="4270721" cy="523220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ko-KR" sz="2800" spc="-150" dirty="0" smtClean="0">
                  <a:ln w="12700">
                    <a:solidFill>
                      <a:schemeClr val="tx1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HY견고딕" pitchFamily="18" charset="-127"/>
                  <a:ea typeface="HY견고딕" pitchFamily="18" charset="-127"/>
                </a:rPr>
                <a:t>System Decomposition</a:t>
              </a:r>
              <a:endParaRPr lang="ko-KR" altLang="en-US" sz="2800" spc="-150" dirty="0">
                <a:ln w="1270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38" name="Picture 42" descr="bullet_gray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1107232" y="3046565"/>
              <a:ext cx="26069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그룹 59"/>
          <p:cNvGrpSpPr/>
          <p:nvPr/>
        </p:nvGrpSpPr>
        <p:grpSpPr>
          <a:xfrm>
            <a:off x="1093296" y="2905122"/>
            <a:ext cx="5597803" cy="523220"/>
            <a:chOff x="1073324" y="3547993"/>
            <a:chExt cx="5597803" cy="523220"/>
          </a:xfrm>
        </p:grpSpPr>
        <p:sp>
          <p:nvSpPr>
            <p:cNvPr id="32" name="직사각형 31"/>
            <p:cNvSpPr/>
            <p:nvPr/>
          </p:nvSpPr>
          <p:spPr>
            <a:xfrm>
              <a:off x="1448222" y="3547993"/>
              <a:ext cx="5222905" cy="523220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ko-KR" sz="2800" spc="-150" dirty="0" smtClean="0">
                  <a:ln w="12700">
                    <a:solidFill>
                      <a:schemeClr val="tx1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HY견고딕" pitchFamily="18" charset="-127"/>
                  <a:ea typeface="HY견고딕" pitchFamily="18" charset="-127"/>
                </a:rPr>
                <a:t>Hardware-Software Mapping</a:t>
              </a:r>
              <a:endParaRPr lang="ko-KR" altLang="en-US" sz="2800" spc="-150" dirty="0">
                <a:ln w="1270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39" name="Picture 42" descr="bullet_gray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1073324" y="3714681"/>
              <a:ext cx="26069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그룹 60"/>
          <p:cNvGrpSpPr/>
          <p:nvPr/>
        </p:nvGrpSpPr>
        <p:grpSpPr>
          <a:xfrm>
            <a:off x="1062302" y="3607596"/>
            <a:ext cx="5606311" cy="523220"/>
            <a:chOff x="1147614" y="4220208"/>
            <a:chExt cx="5606311" cy="523220"/>
          </a:xfrm>
        </p:grpSpPr>
        <p:sp>
          <p:nvSpPr>
            <p:cNvPr id="33" name="직사각형 32"/>
            <p:cNvSpPr/>
            <p:nvPr/>
          </p:nvSpPr>
          <p:spPr>
            <a:xfrm>
              <a:off x="1505372" y="4220208"/>
              <a:ext cx="5248553" cy="523220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ko-KR" sz="2800" spc="-150" dirty="0" smtClean="0">
                  <a:ln w="12700">
                    <a:solidFill>
                      <a:schemeClr val="tx1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HY견고딕" pitchFamily="18" charset="-127"/>
                  <a:ea typeface="HY견고딕" pitchFamily="18" charset="-127"/>
                </a:rPr>
                <a:t>Persistent Data Management</a:t>
              </a:r>
              <a:endParaRPr lang="ko-KR" altLang="en-US" sz="2800" spc="-150" dirty="0">
                <a:ln w="1270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40" name="Picture 42" descr="bullet_gray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1147614" y="4382797"/>
              <a:ext cx="26069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그룹 61"/>
          <p:cNvGrpSpPr/>
          <p:nvPr/>
        </p:nvGrpSpPr>
        <p:grpSpPr>
          <a:xfrm>
            <a:off x="1144483" y="4310070"/>
            <a:ext cx="5579893" cy="523220"/>
            <a:chOff x="1300691" y="4892423"/>
            <a:chExt cx="5579893" cy="523220"/>
          </a:xfrm>
        </p:grpSpPr>
        <p:sp>
          <p:nvSpPr>
            <p:cNvPr id="34" name="직사각형 33"/>
            <p:cNvSpPr/>
            <p:nvPr/>
          </p:nvSpPr>
          <p:spPr>
            <a:xfrm>
              <a:off x="1667297" y="4892423"/>
              <a:ext cx="5213287" cy="523220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ko-KR" sz="2800" spc="-150" dirty="0" smtClean="0">
                  <a:ln w="12700">
                    <a:solidFill>
                      <a:schemeClr val="tx1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HY견고딕" pitchFamily="18" charset="-127"/>
                  <a:ea typeface="HY견고딕" pitchFamily="18" charset="-127"/>
                </a:rPr>
                <a:t>Access Control and Security</a:t>
              </a:r>
              <a:endParaRPr lang="ko-KR" altLang="en-US" sz="2800" spc="-150" dirty="0">
                <a:ln w="1270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41" name="Picture 42" descr="bullet_gray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1300691" y="5050913"/>
              <a:ext cx="26069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그룹 62"/>
          <p:cNvGrpSpPr/>
          <p:nvPr/>
        </p:nvGrpSpPr>
        <p:grpSpPr>
          <a:xfrm>
            <a:off x="1356016" y="5012544"/>
            <a:ext cx="5691056" cy="523220"/>
            <a:chOff x="1585764" y="5564635"/>
            <a:chExt cx="5691056" cy="523220"/>
          </a:xfrm>
        </p:grpSpPr>
        <p:sp>
          <p:nvSpPr>
            <p:cNvPr id="35" name="직사각형 34"/>
            <p:cNvSpPr/>
            <p:nvPr/>
          </p:nvSpPr>
          <p:spPr>
            <a:xfrm>
              <a:off x="1932087" y="5564635"/>
              <a:ext cx="5344733" cy="523220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ko-KR" sz="2800" spc="-150" dirty="0" smtClean="0">
                  <a:ln w="12700">
                    <a:solidFill>
                      <a:schemeClr val="tx1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HY견고딕" pitchFamily="18" charset="-127"/>
                  <a:ea typeface="HY견고딕" pitchFamily="18" charset="-127"/>
                </a:rPr>
                <a:t>Global Software Control Flow</a:t>
              </a:r>
              <a:endParaRPr lang="ko-KR" altLang="en-US" sz="2800" spc="-150" dirty="0">
                <a:ln w="1270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42" name="Picture 42" descr="bullet_gray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1585764" y="5719029"/>
              <a:ext cx="26069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그룹 20"/>
          <p:cNvGrpSpPr/>
          <p:nvPr/>
        </p:nvGrpSpPr>
        <p:grpSpPr>
          <a:xfrm>
            <a:off x="1682436" y="5715016"/>
            <a:ext cx="4054389" cy="523220"/>
            <a:chOff x="1585764" y="5564635"/>
            <a:chExt cx="4054389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1932087" y="5564635"/>
              <a:ext cx="3708066" cy="523220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ko-KR" sz="2800" spc="-150" dirty="0" smtClean="0">
                  <a:ln w="12700">
                    <a:solidFill>
                      <a:schemeClr val="tx1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HY견고딕" pitchFamily="18" charset="-127"/>
                  <a:ea typeface="HY견고딕" pitchFamily="18" charset="-127"/>
                </a:rPr>
                <a:t>Boundary Condition</a:t>
              </a:r>
              <a:endParaRPr lang="ko-KR" altLang="en-US" sz="2800" spc="-150" dirty="0">
                <a:ln w="1270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23" name="Picture 42" descr="bullet_gray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1585764" y="5719029"/>
              <a:ext cx="26069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4" name="직사각형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24"/>
          <p:cNvGrpSpPr/>
          <p:nvPr/>
        </p:nvGrpSpPr>
        <p:grpSpPr>
          <a:xfrm>
            <a:off x="612000" y="2529000"/>
            <a:ext cx="7920000" cy="1800000"/>
            <a:chOff x="612000" y="2529000"/>
            <a:chExt cx="7920000" cy="1800000"/>
          </a:xfrm>
          <a:noFill/>
        </p:grpSpPr>
        <p:pic>
          <p:nvPicPr>
            <p:cNvPr id="26" name="Picture 14" descr="GEL Rounded Column MS blue"/>
            <p:cNvPicPr preferRelativeResize="0">
              <a:picLocks noChangeArrowheads="1"/>
            </p:cNvPicPr>
            <p:nvPr/>
          </p:nvPicPr>
          <p:blipFill>
            <a:blip r:embed="rId4" cstate="screen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6200000" flipH="1">
              <a:off x="3672000" y="-531000"/>
              <a:ext cx="1800000" cy="7920000"/>
            </a:xfrm>
            <a:prstGeom prst="rect">
              <a:avLst/>
            </a:prstGeom>
            <a:grpFill/>
            <a:effectLst>
              <a:reflection blurRad="6350" stA="52000" endA="300" endPos="35000" dir="5400000" sy="-100000" algn="bl" rotWithShape="0"/>
            </a:effectLst>
          </p:spPr>
        </p:pic>
        <p:sp>
          <p:nvSpPr>
            <p:cNvPr id="27" name="직사각형 26"/>
            <p:cNvSpPr/>
            <p:nvPr/>
          </p:nvSpPr>
          <p:spPr>
            <a:xfrm>
              <a:off x="964282" y="3090446"/>
              <a:ext cx="7215437" cy="677108"/>
            </a:xfrm>
            <a:prstGeom prst="rect">
              <a:avLst/>
            </a:prstGeom>
            <a:grp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800" b="1" kern="10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glow rad="101600">
                      <a:schemeClr val="tx1">
                        <a:lumMod val="75000"/>
                        <a:lumOff val="25000"/>
                        <a:alpha val="60000"/>
                      </a:schemeClr>
                    </a:glow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rPr>
                <a:t>III. Addressing Design Goals</a:t>
              </a:r>
              <a:endParaRPr lang="en-US" altLang="ko-KR" sz="38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H/S Mapping</a:t>
            </a:r>
            <a:endParaRPr lang="ko-KR" altLang="en-US" b="1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6081" name="_x12441624" descr="EMB00000bc88f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428736"/>
            <a:ext cx="7215238" cy="5268088"/>
          </a:xfrm>
          <a:prstGeom prst="rect">
            <a:avLst/>
          </a:prstGeom>
          <a:noFill/>
          <a:effectLst>
            <a:glow rad="228600">
              <a:schemeClr val="tx1">
                <a:lumMod val="95000"/>
                <a:lumOff val="5000"/>
                <a:alpha val="40000"/>
              </a:schemeClr>
            </a:glow>
          </a:effectLst>
        </p:spPr>
      </p:pic>
      <p:sp>
        <p:nvSpPr>
          <p:cNvPr id="6" name="직사각형 5"/>
          <p:cNvSpPr/>
          <p:nvPr/>
        </p:nvSpPr>
        <p:spPr>
          <a:xfrm>
            <a:off x="611560" y="3212976"/>
            <a:ext cx="7848872" cy="1440160"/>
          </a:xfrm>
          <a:prstGeom prst="rect">
            <a:avLst/>
          </a:prstGeom>
          <a:solidFill>
            <a:schemeClr val="dk1">
              <a:alpha val="86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spc="-15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Assigning Subsystem To Hardware</a:t>
            </a:r>
            <a:endParaRPr lang="ko-KR" altLang="en-US" sz="30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47864" y="2996952"/>
            <a:ext cx="2448272" cy="360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275856" y="1844824"/>
            <a:ext cx="2952328" cy="648072"/>
          </a:xfrm>
          <a:prstGeom prst="wedgeRoundRectCallout">
            <a:avLst>
              <a:gd name="adj1" fmla="val 1368"/>
              <a:gd name="adj2" fmla="val 101208"/>
              <a:gd name="adj3" fmla="val 16667"/>
            </a:avLst>
          </a:prstGeom>
          <a:solidFill>
            <a:srgbClr val="C000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pc="-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cs typeface="Verdana" pitchFamily="34" charset="0"/>
              </a:rPr>
              <a:t>데이터 전달자</a:t>
            </a:r>
            <a:endParaRPr lang="ko-KR" altLang="en-US" sz="2400" b="1" spc="-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2492896"/>
            <a:ext cx="2304256" cy="4104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012160" y="1340768"/>
            <a:ext cx="2952328" cy="648072"/>
          </a:xfrm>
          <a:prstGeom prst="wedgeRoundRectCallout">
            <a:avLst>
              <a:gd name="adj1" fmla="val 1368"/>
              <a:gd name="adj2" fmla="val 101208"/>
              <a:gd name="adj3" fmla="val 16667"/>
            </a:avLst>
          </a:prstGeom>
          <a:solidFill>
            <a:srgbClr val="C000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pc="-300" dirty="0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cs typeface="Verdana" pitchFamily="34" charset="0"/>
              </a:rPr>
              <a:t>관리자용 컴퓨터</a:t>
            </a:r>
            <a:endParaRPr lang="ko-KR" altLang="en-US" sz="2400" b="1" spc="-300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27584" y="1340768"/>
            <a:ext cx="2448272" cy="5328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3635896" y="1484784"/>
            <a:ext cx="3672408" cy="648072"/>
          </a:xfrm>
          <a:prstGeom prst="wedgeRoundRectCallout">
            <a:avLst>
              <a:gd name="adj1" fmla="val -55744"/>
              <a:gd name="adj2" fmla="val 131881"/>
              <a:gd name="adj3" fmla="val 16667"/>
            </a:avLst>
          </a:prstGeom>
          <a:solidFill>
            <a:srgbClr val="C000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pc="-3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cs typeface="Verdana" pitchFamily="34" charset="0"/>
              </a:rPr>
              <a:t>실질적인 프로그램 적용 장치</a:t>
            </a:r>
            <a:endParaRPr lang="ko-KR" altLang="en-US" sz="2400" b="1" spc="-300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4" name="도넛 13"/>
          <p:cNvSpPr/>
          <p:nvPr/>
        </p:nvSpPr>
        <p:spPr>
          <a:xfrm>
            <a:off x="2627784" y="5085184"/>
            <a:ext cx="1512168" cy="864096"/>
          </a:xfrm>
          <a:prstGeom prst="donut">
            <a:avLst>
              <a:gd name="adj" fmla="val 677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도넛 14"/>
          <p:cNvSpPr/>
          <p:nvPr/>
        </p:nvSpPr>
        <p:spPr>
          <a:xfrm>
            <a:off x="4788024" y="5085184"/>
            <a:ext cx="1512168" cy="864096"/>
          </a:xfrm>
          <a:prstGeom prst="donut">
            <a:avLst>
              <a:gd name="adj" fmla="val 677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H/S Mapping</a:t>
            </a:r>
            <a:endParaRPr lang="ko-KR" altLang="en-US" b="1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0177" name="_x91179816" descr="EMB00000bc88f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072" y="1643050"/>
            <a:ext cx="8084894" cy="4643470"/>
          </a:xfrm>
          <a:prstGeom prst="rect">
            <a:avLst/>
          </a:prstGeom>
          <a:noFill/>
          <a:effectLst>
            <a:glow rad="228600">
              <a:schemeClr val="tx1">
                <a:lumMod val="95000"/>
                <a:lumOff val="5000"/>
                <a:alpha val="40000"/>
              </a:schemeClr>
            </a:glow>
          </a:effectLst>
        </p:spPr>
      </p:pic>
      <p:sp>
        <p:nvSpPr>
          <p:cNvPr id="8" name="직사각형 7"/>
          <p:cNvSpPr/>
          <p:nvPr/>
        </p:nvSpPr>
        <p:spPr>
          <a:xfrm>
            <a:off x="611560" y="3212976"/>
            <a:ext cx="7848872" cy="1440160"/>
          </a:xfrm>
          <a:prstGeom prst="rect">
            <a:avLst/>
          </a:prstGeom>
          <a:solidFill>
            <a:schemeClr val="dk1">
              <a:alpha val="86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spc="-15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Allocating Objects and </a:t>
            </a:r>
            <a:r>
              <a:rPr lang="en-US" altLang="ko-KR" sz="3000" b="1" spc="-15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Subsytems</a:t>
            </a:r>
            <a:endParaRPr lang="en-US" altLang="ko-KR" sz="3000" b="1" spc="-15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altLang="ko-KR" sz="3000" b="1" spc="-15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To Nodes </a:t>
            </a:r>
            <a:endParaRPr lang="ko-KR" altLang="en-US" sz="30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5" descr="204+"/>
          <p:cNvPicPr>
            <a:picLocks noChangeAspect="1" noChangeArrowheads="1"/>
          </p:cNvPicPr>
          <p:nvPr/>
        </p:nvPicPr>
        <p:blipFill>
          <a:blip r:embed="rId2" cstate="screen">
            <a:grayscl/>
            <a:lum/>
          </a:blip>
          <a:srcRect/>
          <a:stretch>
            <a:fillRect/>
          </a:stretch>
        </p:blipFill>
        <p:spPr bwMode="auto">
          <a:xfrm>
            <a:off x="0" y="1340768"/>
            <a:ext cx="4716016" cy="5040560"/>
          </a:xfrm>
          <a:prstGeom prst="rect">
            <a:avLst/>
          </a:prstGeom>
          <a:noFill/>
        </p:spPr>
      </p:pic>
      <p:pic>
        <p:nvPicPr>
          <p:cNvPr id="34" name="Picture 19" descr="204+"/>
          <p:cNvPicPr>
            <a:picLocks noChangeAspect="1" noChangeArrowheads="1"/>
          </p:cNvPicPr>
          <p:nvPr/>
        </p:nvPicPr>
        <p:blipFill>
          <a:blip r:embed="rId3" cstate="screen">
            <a:grayscl/>
            <a:lum/>
          </a:blip>
          <a:srcRect/>
          <a:stretch>
            <a:fillRect/>
          </a:stretch>
        </p:blipFill>
        <p:spPr bwMode="auto">
          <a:xfrm>
            <a:off x="4716463" y="1340768"/>
            <a:ext cx="4427537" cy="5040560"/>
          </a:xfrm>
          <a:prstGeom prst="rect">
            <a:avLst/>
          </a:prstGeom>
          <a:noFill/>
        </p:spPr>
      </p:pic>
      <p:sp>
        <p:nvSpPr>
          <p:cNvPr id="66" name="Oval 43"/>
          <p:cNvSpPr>
            <a:spLocks noChangeArrowheads="1"/>
          </p:cNvSpPr>
          <p:nvPr/>
        </p:nvSpPr>
        <p:spPr bwMode="auto">
          <a:xfrm>
            <a:off x="2214546" y="1711104"/>
            <a:ext cx="4714908" cy="4503978"/>
          </a:xfrm>
          <a:prstGeom prst="ellipse">
            <a:avLst/>
          </a:prstGeom>
          <a:solidFill>
            <a:srgbClr val="A5DEFB">
              <a:alpha val="7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216" y="142852"/>
            <a:ext cx="8229600" cy="885872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Persistent Data Management</a:t>
            </a:r>
            <a:endParaRPr lang="ko-KR" altLang="en-US" b="1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" name="Oval 43"/>
          <p:cNvSpPr>
            <a:spLocks noChangeArrowheads="1"/>
          </p:cNvSpPr>
          <p:nvPr/>
        </p:nvSpPr>
        <p:spPr bwMode="auto">
          <a:xfrm>
            <a:off x="2752725" y="2205186"/>
            <a:ext cx="3619500" cy="3457575"/>
          </a:xfrm>
          <a:prstGeom prst="ellipse">
            <a:avLst/>
          </a:prstGeom>
          <a:solidFill>
            <a:srgbClr val="A5DEFB">
              <a:alpha val="9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" name="Oval 44"/>
          <p:cNvSpPr>
            <a:spLocks noChangeArrowheads="1"/>
          </p:cNvSpPr>
          <p:nvPr/>
        </p:nvSpPr>
        <p:spPr bwMode="auto">
          <a:xfrm>
            <a:off x="3336925" y="2708424"/>
            <a:ext cx="2451100" cy="2451100"/>
          </a:xfrm>
          <a:prstGeom prst="ellipse">
            <a:avLst/>
          </a:prstGeom>
          <a:solidFill>
            <a:srgbClr val="A5DEFB">
              <a:alpha val="28999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40" name="Picture 60" descr="2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938" y="2997349"/>
            <a:ext cx="2003425" cy="1974850"/>
          </a:xfrm>
          <a:prstGeom prst="rect">
            <a:avLst/>
          </a:prstGeom>
          <a:noFill/>
        </p:spPr>
      </p:pic>
      <p:sp>
        <p:nvSpPr>
          <p:cNvPr id="41" name="WordArt 61" descr="46&quot;, 54&quot;"/>
          <p:cNvSpPr>
            <a:spLocks noChangeArrowheads="1" noChangeShapeType="1" noTextEdit="1"/>
          </p:cNvSpPr>
          <p:nvPr/>
        </p:nvSpPr>
        <p:spPr bwMode="auto">
          <a:xfrm>
            <a:off x="3995738" y="3645049"/>
            <a:ext cx="1152525" cy="6477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100000"/>
              </a:avLst>
            </a:prstTxWarp>
          </a:bodyPr>
          <a:lstStyle/>
          <a:p>
            <a:pPr algn="ctr"/>
            <a:r>
              <a:rPr lang="en-US" altLang="ko-KR" sz="2400" kern="10" dirty="0" smtClean="0">
                <a:ln w="15240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000066"/>
                    </a:gs>
                    <a:gs pos="100000">
                      <a:srgbClr val="003399"/>
                    </a:gs>
                  </a:gsLst>
                  <a:lin ang="2700000" scaled="1"/>
                </a:gradFill>
                <a:effectLst>
                  <a:outerShdw dist="12700" algn="ctr" rotWithShape="0">
                    <a:schemeClr val="bg1"/>
                  </a:outerShdw>
                </a:effectLst>
                <a:latin typeface="HY헤드라인M"/>
                <a:ea typeface="HY헤드라인M"/>
              </a:rPr>
              <a:t>DATABASE</a:t>
            </a:r>
            <a:endParaRPr lang="ko-KR" altLang="en-US" sz="2400" kern="10" dirty="0">
              <a:ln w="15240">
                <a:noFill/>
                <a:round/>
                <a:headEnd/>
                <a:tailEnd/>
              </a:ln>
              <a:gradFill rotWithShape="1">
                <a:gsLst>
                  <a:gs pos="0">
                    <a:srgbClr val="000066"/>
                  </a:gs>
                  <a:gs pos="100000">
                    <a:srgbClr val="003399"/>
                  </a:gs>
                </a:gsLst>
                <a:lin ang="2700000" scaled="1"/>
              </a:gradFill>
              <a:effectLst>
                <a:outerShdw dist="12700" algn="ctr" rotWithShape="0">
                  <a:schemeClr val="bg1"/>
                </a:outerShdw>
              </a:effectLst>
              <a:latin typeface="HY헤드라인M"/>
              <a:ea typeface="HY헤드라인M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714744" y="3143248"/>
            <a:ext cx="1675544" cy="1643074"/>
            <a:chOff x="2571735" y="4429132"/>
            <a:chExt cx="1740491" cy="1810578"/>
          </a:xfrm>
        </p:grpSpPr>
        <p:pic>
          <p:nvPicPr>
            <p:cNvPr id="43" name="Picture 20" descr="2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2571735" y="4429132"/>
              <a:ext cx="1740491" cy="1810578"/>
            </a:xfrm>
            <a:prstGeom prst="rect">
              <a:avLst/>
            </a:prstGeom>
            <a:noFill/>
          </p:spPr>
        </p:pic>
        <p:sp>
          <p:nvSpPr>
            <p:cNvPr id="44" name="Rectangle 10"/>
            <p:cNvSpPr>
              <a:spLocks noChangeArrowheads="1"/>
            </p:cNvSpPr>
            <p:nvPr/>
          </p:nvSpPr>
          <p:spPr bwMode="auto">
            <a:xfrm>
              <a:off x="2816211" y="4997667"/>
              <a:ext cx="1219200" cy="48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10000"/>
                </a:lnSpc>
              </a:pPr>
              <a:r>
                <a:rPr lang="en-US" altLang="ko-KR" sz="2400" b="1" spc="-300" dirty="0" err="1" smtClean="0">
                  <a:ln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Consolas" pitchFamily="49" charset="0"/>
                </a:rPr>
                <a:t>ItemInfo</a:t>
              </a:r>
              <a:endParaRPr lang="en-US" altLang="ko-KR" sz="2400" b="1" spc="-300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Consolas" pitchFamily="49" charset="0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714744" y="3143248"/>
            <a:ext cx="1675544" cy="1643074"/>
            <a:chOff x="2571735" y="4429132"/>
            <a:chExt cx="1740491" cy="1810578"/>
          </a:xfrm>
        </p:grpSpPr>
        <p:pic>
          <p:nvPicPr>
            <p:cNvPr id="46" name="Picture 20" descr="2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2571735" y="4429132"/>
              <a:ext cx="1740491" cy="1810578"/>
            </a:xfrm>
            <a:prstGeom prst="rect">
              <a:avLst/>
            </a:prstGeom>
            <a:noFill/>
          </p:spPr>
        </p:pic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2816211" y="4997667"/>
              <a:ext cx="1219200" cy="48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10000"/>
                </a:lnSpc>
              </a:pPr>
              <a:r>
                <a:rPr lang="en-US" altLang="ko-KR" sz="2400" b="1" spc="-300" dirty="0" smtClean="0">
                  <a:ln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Consolas" pitchFamily="49" charset="0"/>
                </a:rPr>
                <a:t>Employee</a:t>
              </a: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714744" y="3143248"/>
            <a:ext cx="1675544" cy="1643074"/>
            <a:chOff x="2571735" y="4429132"/>
            <a:chExt cx="1740491" cy="1810578"/>
          </a:xfrm>
        </p:grpSpPr>
        <p:pic>
          <p:nvPicPr>
            <p:cNvPr id="49" name="Picture 20" descr="2"/>
            <p:cNvPicPr>
              <a:picLocks noChangeAspect="1" noChangeArrowheads="1"/>
            </p:cNvPicPr>
            <p:nvPr/>
          </p:nvPicPr>
          <p:blipFill>
            <a:blip r:embed="rId5" cstate="screen">
              <a:grayscl/>
            </a:blip>
            <a:srcRect/>
            <a:stretch>
              <a:fillRect/>
            </a:stretch>
          </p:blipFill>
          <p:spPr bwMode="auto">
            <a:xfrm>
              <a:off x="2571735" y="4429132"/>
              <a:ext cx="1740491" cy="1810578"/>
            </a:xfrm>
            <a:prstGeom prst="rect">
              <a:avLst/>
            </a:prstGeom>
            <a:noFill/>
          </p:spPr>
        </p:pic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2816211" y="4997667"/>
              <a:ext cx="1219200" cy="48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10000"/>
                </a:lnSpc>
              </a:pPr>
              <a:r>
                <a:rPr lang="en-US" altLang="ko-KR" sz="2400" b="1" spc="-300" dirty="0" err="1" smtClean="0">
                  <a:ln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Consolas" pitchFamily="49" charset="0"/>
                </a:rPr>
                <a:t>ShopInfo</a:t>
              </a:r>
              <a:endParaRPr lang="en-US" altLang="ko-KR" sz="2400" b="1" spc="-300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Consolas" pitchFamily="49" charset="0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3714744" y="3143248"/>
            <a:ext cx="1675544" cy="1643074"/>
            <a:chOff x="2571735" y="4429132"/>
            <a:chExt cx="1740491" cy="1810578"/>
          </a:xfrm>
        </p:grpSpPr>
        <p:pic>
          <p:nvPicPr>
            <p:cNvPr id="52" name="Picture 20" descr="2"/>
            <p:cNvPicPr>
              <a:picLocks noChangeAspect="1" noChangeArrowheads="1"/>
            </p:cNvPicPr>
            <p:nvPr/>
          </p:nvPicPr>
          <p:blipFill>
            <a:blip r:embed="rId5" cstate="screen">
              <a:grayscl/>
            </a:blip>
            <a:srcRect/>
            <a:stretch>
              <a:fillRect/>
            </a:stretch>
          </p:blipFill>
          <p:spPr bwMode="auto">
            <a:xfrm>
              <a:off x="2571735" y="4429132"/>
              <a:ext cx="1740491" cy="1810578"/>
            </a:xfrm>
            <a:prstGeom prst="rect">
              <a:avLst/>
            </a:prstGeom>
            <a:noFill/>
          </p:spPr>
        </p:pic>
        <p:sp>
          <p:nvSpPr>
            <p:cNvPr id="53" name="Rectangle 10"/>
            <p:cNvSpPr>
              <a:spLocks noChangeArrowheads="1"/>
            </p:cNvSpPr>
            <p:nvPr/>
          </p:nvSpPr>
          <p:spPr bwMode="auto">
            <a:xfrm>
              <a:off x="2816211" y="4997667"/>
              <a:ext cx="1219200" cy="48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10000"/>
                </a:lnSpc>
              </a:pPr>
              <a:r>
                <a:rPr lang="en-US" altLang="ko-KR" sz="2400" b="1" spc="-300" dirty="0" err="1" smtClean="0">
                  <a:ln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Consolas" pitchFamily="49" charset="0"/>
                </a:rPr>
                <a:t>UserInfo</a:t>
              </a:r>
              <a:endParaRPr lang="en-US" altLang="ko-KR" sz="2400" b="1" spc="-300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Consolas" pitchFamily="49" charset="0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714744" y="3143248"/>
            <a:ext cx="1675544" cy="1643074"/>
            <a:chOff x="2571735" y="4429132"/>
            <a:chExt cx="1740491" cy="1810578"/>
          </a:xfrm>
        </p:grpSpPr>
        <p:pic>
          <p:nvPicPr>
            <p:cNvPr id="55" name="Picture 20" descr="2"/>
            <p:cNvPicPr>
              <a:picLocks noChangeAspect="1" noChangeArrowheads="1"/>
            </p:cNvPicPr>
            <p:nvPr/>
          </p:nvPicPr>
          <p:blipFill>
            <a:blip r:embed="rId5" cstate="screen">
              <a:clrChange>
                <a:clrFrom>
                  <a:srgbClr val="449ED8"/>
                </a:clrFrom>
                <a:clrTo>
                  <a:srgbClr val="449ED8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71735" y="4429132"/>
              <a:ext cx="1740491" cy="1810578"/>
            </a:xfrm>
            <a:prstGeom prst="rect">
              <a:avLst/>
            </a:prstGeom>
            <a:noFill/>
          </p:spPr>
        </p:pic>
        <p:sp>
          <p:nvSpPr>
            <p:cNvPr id="56" name="Rectangle 10"/>
            <p:cNvSpPr>
              <a:spLocks noChangeArrowheads="1"/>
            </p:cNvSpPr>
            <p:nvPr/>
          </p:nvSpPr>
          <p:spPr bwMode="auto">
            <a:xfrm>
              <a:off x="2816211" y="4997667"/>
              <a:ext cx="1219200" cy="48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10000"/>
                </a:lnSpc>
              </a:pPr>
              <a:r>
                <a:rPr lang="en-US" altLang="ko-KR" sz="2400" b="1" spc="-300" dirty="0" smtClean="0">
                  <a:ln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Consolas" pitchFamily="49" charset="0"/>
                </a:rPr>
                <a:t>Friend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3714744" y="3143248"/>
            <a:ext cx="1675544" cy="1643074"/>
            <a:chOff x="2571735" y="4429132"/>
            <a:chExt cx="1740491" cy="1810578"/>
          </a:xfrm>
        </p:grpSpPr>
        <p:pic>
          <p:nvPicPr>
            <p:cNvPr id="58" name="Picture 20" descr="2"/>
            <p:cNvPicPr>
              <a:picLocks noChangeAspect="1" noChangeArrowheads="1"/>
            </p:cNvPicPr>
            <p:nvPr/>
          </p:nvPicPr>
          <p:blipFill>
            <a:blip r:embed="rId5" cstate="screen">
              <a:clrChange>
                <a:clrFrom>
                  <a:srgbClr val="449ED8"/>
                </a:clrFrom>
                <a:clrTo>
                  <a:srgbClr val="449ED8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71735" y="4429132"/>
              <a:ext cx="1740491" cy="1810578"/>
            </a:xfrm>
            <a:prstGeom prst="rect">
              <a:avLst/>
            </a:prstGeom>
            <a:noFill/>
          </p:spPr>
        </p:pic>
        <p:sp>
          <p:nvSpPr>
            <p:cNvPr id="59" name="Rectangle 10"/>
            <p:cNvSpPr>
              <a:spLocks noChangeArrowheads="1"/>
            </p:cNvSpPr>
            <p:nvPr/>
          </p:nvSpPr>
          <p:spPr bwMode="auto">
            <a:xfrm>
              <a:off x="2816211" y="4997667"/>
              <a:ext cx="1219200" cy="48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10000"/>
                </a:lnSpc>
              </a:pPr>
              <a:r>
                <a:rPr lang="en-US" altLang="ko-KR" sz="2400" b="1" spc="-300" dirty="0" err="1" smtClean="0">
                  <a:ln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Consolas" pitchFamily="49" charset="0"/>
                </a:rPr>
                <a:t>FriendList</a:t>
              </a:r>
              <a:endParaRPr lang="en-US" altLang="ko-KR" sz="2400" b="1" spc="-300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Consolas" pitchFamily="49" charset="0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714744" y="3143248"/>
            <a:ext cx="1675544" cy="1643074"/>
            <a:chOff x="2571735" y="4429132"/>
            <a:chExt cx="1740491" cy="1810578"/>
          </a:xfrm>
        </p:grpSpPr>
        <p:pic>
          <p:nvPicPr>
            <p:cNvPr id="61" name="Picture 20" descr="2"/>
            <p:cNvPicPr>
              <a:picLocks noChangeAspect="1" noChangeArrowheads="1"/>
            </p:cNvPicPr>
            <p:nvPr/>
          </p:nvPicPr>
          <p:blipFill>
            <a:blip r:embed="rId5" cstate="screen">
              <a:clrChange>
                <a:clrFrom>
                  <a:srgbClr val="449ED8"/>
                </a:clrFrom>
                <a:clrTo>
                  <a:srgbClr val="449ED8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71735" y="4429132"/>
              <a:ext cx="1740491" cy="1810578"/>
            </a:xfrm>
            <a:prstGeom prst="rect">
              <a:avLst/>
            </a:prstGeom>
            <a:noFill/>
          </p:spPr>
        </p:pic>
        <p:sp>
          <p:nvSpPr>
            <p:cNvPr id="62" name="Rectangle 10"/>
            <p:cNvSpPr>
              <a:spLocks noChangeArrowheads="1"/>
            </p:cNvSpPr>
            <p:nvPr/>
          </p:nvSpPr>
          <p:spPr bwMode="auto">
            <a:xfrm>
              <a:off x="2816211" y="4997667"/>
              <a:ext cx="1219200" cy="48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10000"/>
                </a:lnSpc>
              </a:pPr>
              <a:r>
                <a:rPr lang="en-US" altLang="ko-KR" sz="2400" b="1" spc="-300" dirty="0" smtClean="0">
                  <a:ln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Consolas" pitchFamily="49" charset="0"/>
                </a:rPr>
                <a:t>Chatting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ko-KR" sz="2400" b="1" spc="-300" dirty="0" smtClean="0">
                  <a:ln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Consolas" pitchFamily="49" charset="0"/>
                </a:rPr>
                <a:t>Record</a:t>
              </a: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714744" y="3143248"/>
            <a:ext cx="1675544" cy="1643074"/>
            <a:chOff x="2571735" y="4429132"/>
            <a:chExt cx="1740491" cy="1810578"/>
          </a:xfrm>
        </p:grpSpPr>
        <p:pic>
          <p:nvPicPr>
            <p:cNvPr id="64" name="Picture 20" descr="2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2571735" y="4429132"/>
              <a:ext cx="1740491" cy="1810578"/>
            </a:xfrm>
            <a:prstGeom prst="rect">
              <a:avLst/>
            </a:prstGeom>
            <a:noFill/>
          </p:spPr>
        </p:pic>
        <p:sp>
          <p:nvSpPr>
            <p:cNvPr id="65" name="Rectangle 10"/>
            <p:cNvSpPr>
              <a:spLocks noChangeArrowheads="1"/>
            </p:cNvSpPr>
            <p:nvPr/>
          </p:nvSpPr>
          <p:spPr bwMode="auto">
            <a:xfrm>
              <a:off x="2816211" y="4997667"/>
              <a:ext cx="1219200" cy="48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10000"/>
                </a:lnSpc>
              </a:pPr>
              <a:r>
                <a:rPr lang="en-US" altLang="ko-KR" sz="2200" b="1" spc="-300" dirty="0" smtClean="0">
                  <a:ln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Consolas" pitchFamily="49" charset="0"/>
                </a:rPr>
                <a:t>Advertising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7.40741E-7 L -3.05556E-6 -0.2879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7.40741E-7 L -0.21041 -0.20394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" y="-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7.40741E-7 L -0.32066 -0.0044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7.40741E-7 L -0.21041 0.19491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" y="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7.40741E-7 L -3.05556E-6 0.31042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7.40741E-7 L 0.20695 0.19491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" y="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7.40741E-7 L 0.30157 7.40741E-7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0.20469 -0.19954 " pathEditMode="relative" ptsTypes="AA">
                                      <p:cBhvr>
                                        <p:cTn id="5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Access Control and Security</a:t>
            </a:r>
            <a:endParaRPr lang="ko-KR" altLang="en-US" b="1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14282" y="2500306"/>
          <a:ext cx="8786874" cy="36222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0132"/>
                <a:gridCol w="1071570"/>
                <a:gridCol w="1285884"/>
                <a:gridCol w="1285884"/>
                <a:gridCol w="1357322"/>
                <a:gridCol w="1500198"/>
                <a:gridCol w="1285884"/>
              </a:tblGrid>
              <a:tr h="5533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pc="-150" dirty="0" smtClean="0">
                          <a:effectLst>
                            <a:glow rad="101600">
                              <a:schemeClr val="bg1">
                                <a:alpha val="60000"/>
                              </a:schemeClr>
                            </a:glow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  <a:reflection blurRad="6350" stA="55000" endA="300" endPos="45500" dir="5400000" sy="-100000" algn="bl" rotWithShape="0"/>
                          </a:effectLst>
                          <a:latin typeface="Consolas" pitchFamily="49" charset="0"/>
                        </a:rPr>
                        <a:t>Access Matrix</a:t>
                      </a:r>
                      <a:endParaRPr lang="ko-KR" altLang="en-US" sz="1800" b="1" spc="-150" dirty="0">
                        <a:effectLst>
                          <a:glow rad="101600">
                            <a:schemeClr val="bg1">
                              <a:alpha val="60000"/>
                            </a:schemeClr>
                          </a:glow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  <a:reflection blurRad="6350" stA="55000" endA="300" endPos="45500" dir="5400000" sy="-100000" algn="bl" rotWithShape="0"/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5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>
                            <a:glow rad="63500">
                              <a:schemeClr val="bg1">
                                <a:alpha val="40000"/>
                              </a:schemeClr>
                            </a:glow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itchFamily="49" charset="0"/>
                        </a:rPr>
                        <a:t>UserInfo</a:t>
                      </a:r>
                      <a:endParaRPr lang="ko-KR" altLang="en-US" sz="1600" b="1" spc="-150" dirty="0">
                        <a:solidFill>
                          <a:schemeClr val="tx2">
                            <a:lumMod val="50000"/>
                          </a:schemeClr>
                        </a:solidFill>
                        <a:effectLst>
                          <a:glow rad="63500">
                            <a:schemeClr val="bg1">
                              <a:alpha val="40000"/>
                            </a:schemeClr>
                          </a:glow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5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>
                            <a:glow rad="63500">
                              <a:schemeClr val="bg1">
                                <a:alpha val="40000"/>
                              </a:schemeClr>
                            </a:glow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itchFamily="49" charset="0"/>
                        </a:rPr>
                        <a:t>ShopInfo</a:t>
                      </a:r>
                      <a:endParaRPr lang="ko-KR" altLang="en-US" sz="1600" b="1" spc="-150" dirty="0">
                        <a:solidFill>
                          <a:schemeClr val="tx2">
                            <a:lumMod val="50000"/>
                          </a:schemeClr>
                        </a:solidFill>
                        <a:effectLst>
                          <a:glow rad="63500">
                            <a:schemeClr val="bg1">
                              <a:alpha val="40000"/>
                            </a:schemeClr>
                          </a:glow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5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>
                            <a:glow rad="63500">
                              <a:schemeClr val="bg1">
                                <a:alpha val="40000"/>
                              </a:schemeClr>
                            </a:glow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itchFamily="49" charset="0"/>
                        </a:rPr>
                        <a:t>RoomInfo</a:t>
                      </a:r>
                      <a:endParaRPr lang="ko-KR" altLang="en-US" sz="1600" b="1" spc="-150" dirty="0">
                        <a:solidFill>
                          <a:schemeClr val="tx2">
                            <a:lumMod val="50000"/>
                          </a:schemeClr>
                        </a:solidFill>
                        <a:effectLst>
                          <a:glow rad="63500">
                            <a:schemeClr val="bg1">
                              <a:alpha val="40000"/>
                            </a:schemeClr>
                          </a:glow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5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>
                            <a:glow rad="63500">
                              <a:schemeClr val="bg1">
                                <a:alpha val="40000"/>
                              </a:schemeClr>
                            </a:glow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itchFamily="49" charset="0"/>
                        </a:rPr>
                        <a:t>ItemInfo</a:t>
                      </a:r>
                      <a:endParaRPr lang="ko-KR" altLang="en-US" sz="1600" b="1" spc="-150" dirty="0">
                        <a:solidFill>
                          <a:schemeClr val="tx2">
                            <a:lumMod val="50000"/>
                          </a:schemeClr>
                        </a:solidFill>
                        <a:effectLst>
                          <a:glow rad="63500">
                            <a:schemeClr val="bg1">
                              <a:alpha val="40000"/>
                            </a:schemeClr>
                          </a:glow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-15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>
                            <a:glow rad="63500">
                              <a:schemeClr val="bg1">
                                <a:alpha val="40000"/>
                              </a:schemeClr>
                            </a:glow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itchFamily="49" charset="0"/>
                        </a:rPr>
                        <a:t>Chatting</a:t>
                      </a:r>
                    </a:p>
                    <a:p>
                      <a:pPr algn="ctr" latinLnBrk="1"/>
                      <a:r>
                        <a:rPr lang="en-US" altLang="ko-KR" sz="1600" b="1" spc="-15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>
                            <a:glow rad="63500">
                              <a:schemeClr val="bg1">
                                <a:alpha val="40000"/>
                              </a:schemeClr>
                            </a:glow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itchFamily="49" charset="0"/>
                        </a:rPr>
                        <a:t>Record</a:t>
                      </a:r>
                      <a:endParaRPr lang="ko-KR" altLang="en-US" sz="1600" b="1" spc="-150" dirty="0">
                        <a:solidFill>
                          <a:schemeClr val="tx2">
                            <a:lumMod val="50000"/>
                          </a:schemeClr>
                        </a:solidFill>
                        <a:effectLst>
                          <a:glow rad="63500">
                            <a:schemeClr val="bg1">
                              <a:alpha val="40000"/>
                            </a:schemeClr>
                          </a:glow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782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spc="-150" dirty="0" smtClean="0">
                          <a:effectLst>
                            <a:glow rad="63500">
                              <a:schemeClr val="bg1">
                                <a:alpha val="40000"/>
                              </a:schemeClr>
                            </a:glow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itchFamily="49" charset="0"/>
                        </a:rPr>
                        <a:t>Owner</a:t>
                      </a:r>
                      <a:endParaRPr lang="ko-KR" altLang="en-US" sz="1500" b="1" spc="-150" dirty="0">
                        <a:effectLst>
                          <a:glow rad="63500">
                            <a:schemeClr val="bg1">
                              <a:alpha val="40000"/>
                            </a:schemeClr>
                          </a:glow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spc="-15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00" b="1" kern="1200" spc="-15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SetShopInfo</a:t>
                      </a:r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algn="l"/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00" b="1" kern="1200" spc="-15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GetShopInfo</a:t>
                      </a:r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algn="l"/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00" b="1" kern="1200" spc="-15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UpdateShopInfo</a:t>
                      </a:r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spc="-15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00" b="1" kern="1200" spc="-15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SetItem</a:t>
                      </a:r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algn="l"/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00" b="1" kern="1200" spc="-15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GetItem</a:t>
                      </a:r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algn="l"/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00" b="1" kern="1200" spc="-15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UpdateItem</a:t>
                      </a:r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spc="-15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  <a:tr h="61718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spc="-150" dirty="0" smtClean="0">
                          <a:effectLst>
                            <a:glow rad="63500">
                              <a:schemeClr val="bg1">
                                <a:alpha val="40000"/>
                              </a:schemeClr>
                            </a:glow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itchFamily="49" charset="0"/>
                        </a:rPr>
                        <a:t>Employee</a:t>
                      </a:r>
                      <a:endParaRPr lang="ko-KR" altLang="en-US" sz="1500" b="1" spc="-150" dirty="0">
                        <a:effectLst>
                          <a:glow rad="63500">
                            <a:schemeClr val="bg1">
                              <a:alpha val="40000"/>
                            </a:schemeClr>
                          </a:glow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00" b="1" kern="1200" spc="-15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GetUserID</a:t>
                      </a:r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00" b="1" kern="1200" spc="-15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SetShopInfo</a:t>
                      </a:r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algn="l"/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00" b="1" kern="1200" spc="-15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GetShopInfo</a:t>
                      </a:r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spc="-15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00" b="1" kern="1200" spc="-15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GetItemInfomation</a:t>
                      </a:r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00" b="1" kern="1200" spc="-15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SetChatting</a:t>
                      </a:r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algn="l"/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00" b="1" kern="1200" spc="-15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GetChatting</a:t>
                      </a:r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  <a:tr h="66367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500" b="1" spc="-150" dirty="0" smtClean="0">
                          <a:effectLst>
                            <a:glow rad="63500">
                              <a:schemeClr val="bg1">
                                <a:alpha val="40000"/>
                              </a:schemeClr>
                            </a:glow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itchFamily="49" charset="0"/>
                        </a:rPr>
                        <a:t>Customer</a:t>
                      </a:r>
                      <a:endParaRPr lang="ko-KR" altLang="en-US" sz="1500" b="1" spc="-150" dirty="0">
                        <a:effectLst>
                          <a:glow rad="63500">
                            <a:schemeClr val="bg1">
                              <a:alpha val="40000"/>
                            </a:schemeClr>
                          </a:glow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spc="-150" dirty="0" err="1" smtClean="0">
                          <a:effectLst>
                            <a:glow rad="63500">
                              <a:schemeClr val="bg1">
                                <a:alpha val="40000"/>
                              </a:schemeClr>
                            </a:glow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itchFamily="49" charset="0"/>
                        </a:rPr>
                        <a:t>RoomLeader</a:t>
                      </a:r>
                      <a:endParaRPr lang="ko-KR" altLang="en-US" sz="1500" b="1" spc="-150" dirty="0">
                        <a:effectLst>
                          <a:glow rad="63500">
                            <a:schemeClr val="bg1">
                              <a:alpha val="40000"/>
                            </a:schemeClr>
                          </a:glow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00" b="1" kern="1200" spc="-15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GetUserInfo</a:t>
                      </a:r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algn="l"/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00" b="1" kern="1200" spc="-15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SetUserInfo</a:t>
                      </a:r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algn="l"/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00" b="1" kern="1200" spc="-15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SetPassword</a:t>
                      </a:r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algn="l"/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00" b="1" kern="1200" spc="-15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UpdateUserInfo</a:t>
                      </a:r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()</a:t>
                      </a:r>
                      <a:endParaRPr lang="en-US" sz="1000" b="1" kern="1200" spc="-15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00" b="1" kern="1200" spc="-15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GetSomeShopInfo</a:t>
                      </a:r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00" b="1" kern="1200" spc="-15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SetRoomInfo</a:t>
                      </a:r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algn="l"/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00" b="1" kern="1200" spc="-15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GetRoomInfo</a:t>
                      </a:r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algn="l"/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00" b="1" kern="1200" spc="-15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UpdateRoomInfo</a:t>
                      </a:r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00" b="1" kern="1200" spc="-15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GetItemInfomation</a:t>
                      </a:r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00" b="1" kern="1200" spc="-15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SetChatting</a:t>
                      </a:r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algn="l"/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00" b="1" kern="1200" spc="-15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GetChatting</a:t>
                      </a:r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  <a:tr h="4840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spc="-150" dirty="0" smtClean="0">
                          <a:effectLst>
                            <a:glow rad="63500">
                              <a:schemeClr val="bg1">
                                <a:alpha val="40000"/>
                              </a:schemeClr>
                            </a:glow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itchFamily="49" charset="0"/>
                        </a:rPr>
                        <a:t>Friend</a:t>
                      </a:r>
                      <a:endParaRPr lang="ko-KR" altLang="en-US" sz="1500" b="1" spc="-150" dirty="0">
                        <a:effectLst>
                          <a:glow rad="63500">
                            <a:schemeClr val="bg1">
                              <a:alpha val="40000"/>
                            </a:schemeClr>
                          </a:glow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00" b="1" kern="1200" spc="-15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GetRoomInfo</a:t>
                      </a:r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006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spc="-150" dirty="0" smtClean="0">
                          <a:effectLst>
                            <a:glow rad="63500">
                              <a:schemeClr val="bg1">
                                <a:alpha val="40000"/>
                              </a:schemeClr>
                            </a:glow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itchFamily="49" charset="0"/>
                        </a:rPr>
                        <a:t>System Administrator</a:t>
                      </a:r>
                      <a:endParaRPr lang="ko-KR" altLang="en-US" sz="1500" b="1" spc="-150" dirty="0">
                        <a:effectLst>
                          <a:glow rad="63500">
                            <a:schemeClr val="bg1">
                              <a:alpha val="40000"/>
                            </a:schemeClr>
                          </a:glow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spc="-15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00" b="1" kern="1200" spc="-15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GetSomeShopInfo</a:t>
                      </a:r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spc="-15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00" b="1" kern="1200" spc="-15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GetItemInfomation</a:t>
                      </a:r>
                      <a:r>
                        <a:rPr lang="en-US" sz="1000" b="1" kern="1200" spc="-15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()</a:t>
                      </a:r>
                      <a:endParaRPr lang="en-US" sz="1000" b="1" kern="1200" spc="-15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spc="-15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349533" y="1700808"/>
            <a:ext cx="7355102" cy="492443"/>
            <a:chOff x="618890" y="1142984"/>
            <a:chExt cx="7355102" cy="492443"/>
          </a:xfrm>
        </p:grpSpPr>
        <p:sp>
          <p:nvSpPr>
            <p:cNvPr id="6" name="직사각형 5"/>
            <p:cNvSpPr/>
            <p:nvPr/>
          </p:nvSpPr>
          <p:spPr>
            <a:xfrm>
              <a:off x="931680" y="1142984"/>
              <a:ext cx="7042312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600" b="1" spc="-3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blurRad="6350" stA="55000" endA="300" endPos="45500" dir="5400000" sy="-100000" algn="bl" rotWithShape="0"/>
                  </a:effectLst>
                  <a:latin typeface="Verdana" pitchFamily="34" charset="0"/>
                  <a:ea typeface="+mj-ea"/>
                </a:rPr>
                <a:t>The User model of the System : Access Matrix</a:t>
              </a:r>
              <a:endParaRPr lang="en-US" altLang="ko-KR" sz="2600" b="1" spc="-3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Verdana" pitchFamily="34" charset="0"/>
                <a:ea typeface="+mj-ea"/>
              </a:endParaRPr>
            </a:p>
          </p:txBody>
        </p:sp>
        <p:pic>
          <p:nvPicPr>
            <p:cNvPr id="7" name="Picture 20" descr="ball_b"/>
            <p:cNvPicPr>
              <a:picLocks noChangeAspect="1" noChangeArrowheads="1"/>
            </p:cNvPicPr>
            <p:nvPr/>
          </p:nvPicPr>
          <p:blipFill>
            <a:blip r:embed="rId2" cstate="screen">
              <a:lum bright="-6000" contrast="6000"/>
            </a:blip>
            <a:srcRect/>
            <a:stretch>
              <a:fillRect/>
            </a:stretch>
          </p:blipFill>
          <p:spPr bwMode="auto">
            <a:xfrm>
              <a:off x="618890" y="1291061"/>
              <a:ext cx="313861" cy="3086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3100274" y="643335"/>
            <a:ext cx="3583032" cy="76944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ONTENTS</a:t>
            </a:r>
            <a:endParaRPr lang="ko-KR" altLang="en-US" sz="4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  <a:latin typeface="Verdana" pitchFamily="34" charset="0"/>
              <a:ea typeface="HY견고딕" pitchFamily="18" charset="-127"/>
              <a:cs typeface="Verdana" pitchFamily="34" charset="0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466373" y="1500174"/>
            <a:ext cx="2971987" cy="523220"/>
            <a:chOff x="1418923" y="1628800"/>
            <a:chExt cx="2971987" cy="523220"/>
          </a:xfrm>
        </p:grpSpPr>
        <p:sp>
          <p:nvSpPr>
            <p:cNvPr id="30" name="직사각형 29"/>
            <p:cNvSpPr/>
            <p:nvPr/>
          </p:nvSpPr>
          <p:spPr>
            <a:xfrm>
              <a:off x="1849830" y="1628800"/>
              <a:ext cx="2541080" cy="523220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ko-KR" sz="2800" spc="-150" dirty="0" smtClean="0">
                  <a:ln w="12700">
                    <a:solidFill>
                      <a:schemeClr val="tx1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HY견고딕" pitchFamily="18" charset="-127"/>
                  <a:ea typeface="HY견고딕" pitchFamily="18" charset="-127"/>
                </a:rPr>
                <a:t>Design Goals</a:t>
              </a:r>
              <a:endParaRPr lang="ko-KR" altLang="en-US" sz="2800" spc="-150" dirty="0">
                <a:ln w="1270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37" name="Picture 42" descr="bullet_gray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1418923" y="1803686"/>
              <a:ext cx="26069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9" name="그룹 58"/>
          <p:cNvGrpSpPr/>
          <p:nvPr/>
        </p:nvGrpSpPr>
        <p:grpSpPr>
          <a:xfrm>
            <a:off x="1230436" y="2202648"/>
            <a:ext cx="4668861" cy="523220"/>
            <a:chOff x="1107232" y="2875778"/>
            <a:chExt cx="4668861" cy="523220"/>
          </a:xfrm>
        </p:grpSpPr>
        <p:sp>
          <p:nvSpPr>
            <p:cNvPr id="31" name="직사각형 30"/>
            <p:cNvSpPr/>
            <p:nvPr/>
          </p:nvSpPr>
          <p:spPr>
            <a:xfrm>
              <a:off x="1505372" y="2875778"/>
              <a:ext cx="4270721" cy="523220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ko-KR" sz="2800" spc="-150" dirty="0" smtClean="0">
                  <a:ln w="12700">
                    <a:solidFill>
                      <a:schemeClr val="tx1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HY견고딕" pitchFamily="18" charset="-127"/>
                  <a:ea typeface="HY견고딕" pitchFamily="18" charset="-127"/>
                </a:rPr>
                <a:t>System Decomposition</a:t>
              </a:r>
              <a:endParaRPr lang="ko-KR" altLang="en-US" sz="2800" spc="-150" dirty="0">
                <a:ln w="1270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38" name="Picture 42" descr="bullet_gray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1107232" y="3046565"/>
              <a:ext cx="26069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0" name="그룹 59"/>
          <p:cNvGrpSpPr/>
          <p:nvPr/>
        </p:nvGrpSpPr>
        <p:grpSpPr>
          <a:xfrm>
            <a:off x="1093296" y="2905122"/>
            <a:ext cx="5597803" cy="523220"/>
            <a:chOff x="1073324" y="3547993"/>
            <a:chExt cx="5597803" cy="523220"/>
          </a:xfrm>
        </p:grpSpPr>
        <p:sp>
          <p:nvSpPr>
            <p:cNvPr id="32" name="직사각형 31"/>
            <p:cNvSpPr/>
            <p:nvPr/>
          </p:nvSpPr>
          <p:spPr>
            <a:xfrm>
              <a:off x="1448222" y="3547993"/>
              <a:ext cx="5222905" cy="523220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ko-KR" sz="2800" spc="-150" dirty="0" smtClean="0">
                  <a:ln w="12700">
                    <a:solidFill>
                      <a:schemeClr val="tx1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HY견고딕" pitchFamily="18" charset="-127"/>
                  <a:ea typeface="HY견고딕" pitchFamily="18" charset="-127"/>
                </a:rPr>
                <a:t>Hardware-Software Mapping</a:t>
              </a:r>
              <a:endParaRPr lang="ko-KR" altLang="en-US" sz="2800" spc="-150" dirty="0">
                <a:ln w="1270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39" name="Picture 42" descr="bullet_gray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1073324" y="3714681"/>
              <a:ext cx="26069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1" name="그룹 60"/>
          <p:cNvGrpSpPr/>
          <p:nvPr/>
        </p:nvGrpSpPr>
        <p:grpSpPr>
          <a:xfrm>
            <a:off x="1062302" y="3607596"/>
            <a:ext cx="5606311" cy="523220"/>
            <a:chOff x="1147614" y="4220208"/>
            <a:chExt cx="5606311" cy="523220"/>
          </a:xfrm>
        </p:grpSpPr>
        <p:sp>
          <p:nvSpPr>
            <p:cNvPr id="33" name="직사각형 32"/>
            <p:cNvSpPr/>
            <p:nvPr/>
          </p:nvSpPr>
          <p:spPr>
            <a:xfrm>
              <a:off x="1505372" y="4220208"/>
              <a:ext cx="5248553" cy="523220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ko-KR" sz="2800" spc="-150" dirty="0" smtClean="0">
                  <a:ln w="12700">
                    <a:solidFill>
                      <a:schemeClr val="tx1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HY견고딕" pitchFamily="18" charset="-127"/>
                  <a:ea typeface="HY견고딕" pitchFamily="18" charset="-127"/>
                </a:rPr>
                <a:t>Persistent Data Management</a:t>
              </a:r>
              <a:endParaRPr lang="ko-KR" altLang="en-US" sz="2800" spc="-150" dirty="0">
                <a:ln w="1270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40" name="Picture 42" descr="bullet_gray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1147614" y="4382797"/>
              <a:ext cx="26069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2" name="그룹 61"/>
          <p:cNvGrpSpPr/>
          <p:nvPr/>
        </p:nvGrpSpPr>
        <p:grpSpPr>
          <a:xfrm>
            <a:off x="1144483" y="4310070"/>
            <a:ext cx="5579893" cy="523220"/>
            <a:chOff x="1300691" y="4892423"/>
            <a:chExt cx="5579893" cy="523220"/>
          </a:xfrm>
        </p:grpSpPr>
        <p:sp>
          <p:nvSpPr>
            <p:cNvPr id="34" name="직사각형 33"/>
            <p:cNvSpPr/>
            <p:nvPr/>
          </p:nvSpPr>
          <p:spPr>
            <a:xfrm>
              <a:off x="1667297" y="4892423"/>
              <a:ext cx="5213287" cy="523220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ko-KR" sz="2800" spc="-150" dirty="0" smtClean="0">
                  <a:ln w="12700">
                    <a:solidFill>
                      <a:schemeClr val="tx1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HY견고딕" pitchFamily="18" charset="-127"/>
                  <a:ea typeface="HY견고딕" pitchFamily="18" charset="-127"/>
                </a:rPr>
                <a:t>Access Control and Security</a:t>
              </a:r>
              <a:endParaRPr lang="ko-KR" altLang="en-US" sz="2800" spc="-150" dirty="0">
                <a:ln w="1270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41" name="Picture 42" descr="bullet_gray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1300691" y="5050913"/>
              <a:ext cx="26069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3" name="그룹 62"/>
          <p:cNvGrpSpPr/>
          <p:nvPr/>
        </p:nvGrpSpPr>
        <p:grpSpPr>
          <a:xfrm>
            <a:off x="1356016" y="5012544"/>
            <a:ext cx="5691056" cy="523220"/>
            <a:chOff x="1585764" y="5564635"/>
            <a:chExt cx="5691056" cy="523220"/>
          </a:xfrm>
        </p:grpSpPr>
        <p:sp>
          <p:nvSpPr>
            <p:cNvPr id="35" name="직사각형 34"/>
            <p:cNvSpPr/>
            <p:nvPr/>
          </p:nvSpPr>
          <p:spPr>
            <a:xfrm>
              <a:off x="1932087" y="5564635"/>
              <a:ext cx="5344733" cy="523220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ko-KR" sz="2800" spc="-150" dirty="0" smtClean="0">
                  <a:ln w="12700">
                    <a:solidFill>
                      <a:schemeClr val="tx1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HY견고딕" pitchFamily="18" charset="-127"/>
                  <a:ea typeface="HY견고딕" pitchFamily="18" charset="-127"/>
                </a:rPr>
                <a:t>Global Software Control Flow</a:t>
              </a:r>
              <a:endParaRPr lang="ko-KR" altLang="en-US" sz="2800" spc="-150" dirty="0">
                <a:ln w="1270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42" name="Picture 42" descr="bullet_gray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1585764" y="5719029"/>
              <a:ext cx="26069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" name="그룹 20"/>
          <p:cNvGrpSpPr/>
          <p:nvPr/>
        </p:nvGrpSpPr>
        <p:grpSpPr>
          <a:xfrm>
            <a:off x="1682436" y="5715016"/>
            <a:ext cx="4054389" cy="523220"/>
            <a:chOff x="1585764" y="5564635"/>
            <a:chExt cx="4054389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1932087" y="5564635"/>
              <a:ext cx="3708066" cy="523220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ko-KR" sz="2800" spc="-150" dirty="0" smtClean="0">
                  <a:ln w="12700">
                    <a:solidFill>
                      <a:schemeClr val="tx1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HY견고딕" pitchFamily="18" charset="-127"/>
                  <a:ea typeface="HY견고딕" pitchFamily="18" charset="-127"/>
                </a:rPr>
                <a:t>Boundary Condition</a:t>
              </a:r>
              <a:endParaRPr lang="ko-KR" altLang="en-US" sz="2800" spc="-150" dirty="0">
                <a:ln w="1270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23" name="Picture 42" descr="bullet_gray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1585764" y="5719029"/>
              <a:ext cx="26069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Access Control and Security</a:t>
            </a:r>
            <a:endParaRPr lang="ko-KR" altLang="en-US" b="1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4033" name="_x91179816" descr="EMB00000bc88f0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1010" y="2428868"/>
            <a:ext cx="6694328" cy="4143404"/>
          </a:xfrm>
          <a:prstGeom prst="rect">
            <a:avLst/>
          </a:prstGeom>
          <a:noFill/>
          <a:effectLst>
            <a:glow rad="228600">
              <a:schemeClr val="tx1">
                <a:lumMod val="95000"/>
                <a:lumOff val="5000"/>
                <a:alpha val="40000"/>
              </a:schemeClr>
            </a:glow>
          </a:effectLst>
        </p:spPr>
      </p:pic>
      <p:grpSp>
        <p:nvGrpSpPr>
          <p:cNvPr id="6" name="그룹 5"/>
          <p:cNvGrpSpPr/>
          <p:nvPr/>
        </p:nvGrpSpPr>
        <p:grpSpPr>
          <a:xfrm>
            <a:off x="349533" y="1700808"/>
            <a:ext cx="4617173" cy="492443"/>
            <a:chOff x="618890" y="1142984"/>
            <a:chExt cx="4617173" cy="492443"/>
          </a:xfrm>
        </p:grpSpPr>
        <p:sp>
          <p:nvSpPr>
            <p:cNvPr id="7" name="직사각형 6"/>
            <p:cNvSpPr/>
            <p:nvPr/>
          </p:nvSpPr>
          <p:spPr>
            <a:xfrm>
              <a:off x="931680" y="1142984"/>
              <a:ext cx="430438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600" b="1" spc="-3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blurRad="6350" stA="55000" endA="300" endPos="45500" dir="5400000" sy="-100000" algn="bl" rotWithShape="0"/>
                  </a:effectLst>
                  <a:latin typeface="Verdana" pitchFamily="34" charset="0"/>
                  <a:ea typeface="+mj-ea"/>
                </a:rPr>
                <a:t>Authentication  Mechanism</a:t>
              </a:r>
              <a:endParaRPr lang="en-US" altLang="ko-KR" sz="2600" b="1" spc="-3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Verdana" pitchFamily="34" charset="0"/>
                <a:ea typeface="+mj-ea"/>
              </a:endParaRPr>
            </a:p>
          </p:txBody>
        </p:sp>
        <p:pic>
          <p:nvPicPr>
            <p:cNvPr id="8" name="Picture 20" descr="ball_b"/>
            <p:cNvPicPr>
              <a:picLocks noChangeAspect="1" noChangeArrowheads="1"/>
            </p:cNvPicPr>
            <p:nvPr/>
          </p:nvPicPr>
          <p:blipFill>
            <a:blip r:embed="rId3" cstate="screen">
              <a:lum bright="-6000" contrast="6000"/>
            </a:blip>
            <a:srcRect/>
            <a:stretch>
              <a:fillRect/>
            </a:stretch>
          </p:blipFill>
          <p:spPr bwMode="auto">
            <a:xfrm>
              <a:off x="618890" y="1291061"/>
              <a:ext cx="313861" cy="3086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다리꼴 34"/>
          <p:cNvSpPr/>
          <p:nvPr/>
        </p:nvSpPr>
        <p:spPr>
          <a:xfrm>
            <a:off x="16445" y="2736749"/>
            <a:ext cx="9118029" cy="4029075"/>
          </a:xfrm>
          <a:prstGeom prst="trapezoid">
            <a:avLst>
              <a:gd name="adj" fmla="val 20159"/>
            </a:avLst>
          </a:prstGeom>
          <a:gradFill>
            <a:gsLst>
              <a:gs pos="0">
                <a:schemeClr val="accent1">
                  <a:tint val="66000"/>
                  <a:satMod val="160000"/>
                  <a:alpha val="50000"/>
                </a:schemeClr>
              </a:gs>
              <a:gs pos="50000">
                <a:schemeClr val="accent1">
                  <a:tint val="44500"/>
                  <a:satMod val="160000"/>
                  <a:alpha val="40000"/>
                </a:schemeClr>
              </a:gs>
              <a:gs pos="100000">
                <a:schemeClr val="accent1">
                  <a:tint val="23500"/>
                  <a:satMod val="160000"/>
                  <a:alpha val="2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Global Software Control Flow</a:t>
            </a:r>
            <a:endParaRPr lang="ko-KR" altLang="en-US" b="1" dirty="0"/>
          </a:p>
        </p:txBody>
      </p:sp>
      <p:grpSp>
        <p:nvGrpSpPr>
          <p:cNvPr id="27" name="그룹 26"/>
          <p:cNvGrpSpPr/>
          <p:nvPr/>
        </p:nvGrpSpPr>
        <p:grpSpPr>
          <a:xfrm>
            <a:off x="395288" y="1378060"/>
            <a:ext cx="8391525" cy="2220930"/>
            <a:chOff x="395288" y="1442251"/>
            <a:chExt cx="8391525" cy="2220930"/>
          </a:xfrm>
        </p:grpSpPr>
        <p:grpSp>
          <p:nvGrpSpPr>
            <p:cNvPr id="12" name="Group 15"/>
            <p:cNvGrpSpPr>
              <a:grpSpLocks/>
            </p:cNvGrpSpPr>
            <p:nvPr/>
          </p:nvGrpSpPr>
          <p:grpSpPr bwMode="auto">
            <a:xfrm>
              <a:off x="395288" y="2009006"/>
              <a:ext cx="8391525" cy="1654175"/>
              <a:chOff x="657" y="1615"/>
              <a:chExt cx="2132" cy="1361"/>
            </a:xfrm>
          </p:grpSpPr>
          <p:sp>
            <p:nvSpPr>
              <p:cNvPr id="13" name="AutoShape 16"/>
              <p:cNvSpPr>
                <a:spLocks noChangeArrowheads="1"/>
              </p:cNvSpPr>
              <p:nvPr/>
            </p:nvSpPr>
            <p:spPr bwMode="auto">
              <a:xfrm>
                <a:off x="657" y="1615"/>
                <a:ext cx="2132" cy="1361"/>
              </a:xfrm>
              <a:prstGeom prst="roundRect">
                <a:avLst>
                  <a:gd name="adj" fmla="val 5843"/>
                </a:avLst>
              </a:prstGeom>
              <a:gradFill rotWithShape="1">
                <a:gsLst>
                  <a:gs pos="0">
                    <a:srgbClr val="78B2F8">
                      <a:gamma/>
                      <a:tint val="50980"/>
                      <a:invGamma/>
                    </a:srgbClr>
                  </a:gs>
                  <a:gs pos="100000">
                    <a:srgbClr val="78B2F8"/>
                  </a:gs>
                </a:gsLst>
                <a:lin ang="5400000" scaled="1"/>
              </a:gradFill>
              <a:ln w="19050">
                <a:solidFill>
                  <a:srgbClr val="5889D0"/>
                </a:solidFill>
                <a:round/>
                <a:headEnd/>
                <a:tailEnd/>
              </a:ln>
              <a:effectLst/>
            </p:spPr>
            <p:txBody>
              <a:bodyPr wrap="none" tIns="0" bIns="0"/>
              <a:lstStyle/>
              <a:p>
                <a:pPr algn="ctr">
                  <a:lnSpc>
                    <a:spcPct val="90000"/>
                  </a:lnSpc>
                </a:pPr>
                <a:endParaRPr lang="ko-KR" altLang="ko-KR" sz="1500">
                  <a:solidFill>
                    <a:srgbClr val="99CC00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4" name="AutoShape 17"/>
              <p:cNvSpPr>
                <a:spLocks noChangeArrowheads="1"/>
              </p:cNvSpPr>
              <p:nvPr/>
            </p:nvSpPr>
            <p:spPr bwMode="auto">
              <a:xfrm>
                <a:off x="682" y="1641"/>
                <a:ext cx="2082" cy="1308"/>
              </a:xfrm>
              <a:prstGeom prst="roundRect">
                <a:avLst>
                  <a:gd name="adj" fmla="val 4389"/>
                </a:avLst>
              </a:prstGeom>
              <a:gradFill rotWithShape="1">
                <a:gsLst>
                  <a:gs pos="0">
                    <a:srgbClr val="FFFFFF">
                      <a:alpha val="89000"/>
                    </a:srgbClr>
                  </a:gs>
                  <a:gs pos="100000">
                    <a:srgbClr val="FFFFFF">
                      <a:gamma/>
                      <a:tint val="65490"/>
                      <a:invGamma/>
                      <a:alpha val="73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3032125" y="2205856"/>
              <a:ext cx="3063875" cy="1292225"/>
            </a:xfrm>
            <a:prstGeom prst="rect">
              <a:avLst/>
            </a:prstGeom>
            <a:gradFill rotWithShape="1">
              <a:gsLst>
                <a:gs pos="0">
                  <a:srgbClr val="90EEE5">
                    <a:gamma/>
                    <a:tint val="33725"/>
                    <a:invGamma/>
                    <a:alpha val="0"/>
                  </a:srgbClr>
                </a:gs>
                <a:gs pos="50000">
                  <a:srgbClr val="90EEE5"/>
                </a:gs>
                <a:gs pos="100000">
                  <a:srgbClr val="90EEE5">
                    <a:gamma/>
                    <a:tint val="3372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en-US" sz="2400" dirty="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" name="Oval 89"/>
            <p:cNvSpPr>
              <a:spLocks noChangeArrowheads="1"/>
            </p:cNvSpPr>
            <p:nvPr/>
          </p:nvSpPr>
          <p:spPr bwMode="auto">
            <a:xfrm>
              <a:off x="898525" y="2166168"/>
              <a:ext cx="2527300" cy="1162050"/>
            </a:xfrm>
            <a:prstGeom prst="ellipse">
              <a:avLst/>
            </a:prstGeom>
            <a:gradFill rotWithShape="0">
              <a:gsLst>
                <a:gs pos="0">
                  <a:srgbClr val="0099CC">
                    <a:gamma/>
                    <a:tint val="53725"/>
                    <a:invGamma/>
                  </a:srgbClr>
                </a:gs>
                <a:gs pos="100000">
                  <a:srgbClr val="0099CC"/>
                </a:gs>
              </a:gsLst>
              <a:lin ang="18900000" scaled="1"/>
            </a:gradFill>
            <a:ln w="9525" algn="ctr">
              <a:noFill/>
              <a:round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1497000" prstMaterial="legacyMatte">
              <a:bevelT w="13500" h="13500" prst="angle"/>
              <a:bevelB w="13500" h="13500" prst="angle"/>
              <a:extrusionClr>
                <a:srgbClr val="0099CC"/>
              </a:extrusionClr>
            </a:sp3d>
          </p:spPr>
          <p:txBody>
            <a:bodyPr wrap="none" anchor="ctr">
              <a:flatTx/>
            </a:bodyPr>
            <a:lstStyle/>
            <a:p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" name="Oval 92"/>
            <p:cNvSpPr>
              <a:spLocks noChangeArrowheads="1"/>
            </p:cNvSpPr>
            <p:nvPr/>
          </p:nvSpPr>
          <p:spPr bwMode="auto">
            <a:xfrm>
              <a:off x="5724525" y="2166168"/>
              <a:ext cx="2527300" cy="1162050"/>
            </a:xfrm>
            <a:prstGeom prst="ellipse">
              <a:avLst/>
            </a:prstGeom>
            <a:gradFill rotWithShape="0">
              <a:gsLst>
                <a:gs pos="0">
                  <a:srgbClr val="0099CC">
                    <a:gamma/>
                    <a:tint val="53725"/>
                    <a:invGamma/>
                  </a:srgbClr>
                </a:gs>
                <a:gs pos="100000">
                  <a:srgbClr val="0099CC"/>
                </a:gs>
              </a:gsLst>
              <a:lin ang="18900000" scaled="1"/>
            </a:gradFill>
            <a:ln w="9525" algn="ctr">
              <a:noFill/>
              <a:round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1497000" prstMaterial="legacyMatte">
              <a:bevelT w="13500" h="13500" prst="angle"/>
              <a:bevelB w="13500" h="13500" prst="angle"/>
              <a:extrusionClr>
                <a:srgbClr val="0099CC"/>
              </a:extrusionClr>
            </a:sp3d>
          </p:spPr>
          <p:txBody>
            <a:bodyPr wrap="none" anchor="ctr">
              <a:flatTx/>
            </a:bodyPr>
            <a:lstStyle/>
            <a:p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8" name="Oval 102"/>
            <p:cNvSpPr>
              <a:spLocks noChangeArrowheads="1"/>
            </p:cNvSpPr>
            <p:nvPr/>
          </p:nvSpPr>
          <p:spPr bwMode="auto">
            <a:xfrm>
              <a:off x="6424613" y="2447156"/>
              <a:ext cx="1146175" cy="565150"/>
            </a:xfrm>
            <a:prstGeom prst="ellipse">
              <a:avLst/>
            </a:prstGeom>
            <a:gradFill rotWithShape="0">
              <a:gsLst>
                <a:gs pos="0">
                  <a:srgbClr val="003399"/>
                </a:gs>
                <a:gs pos="100000">
                  <a:srgbClr val="003399">
                    <a:gamma/>
                    <a:shade val="8823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00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ct val="120000"/>
                </a:lnSpc>
              </a:pPr>
              <a:endParaRPr lang="ko-KR" altLang="ko-KR" b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" name="Oval 104"/>
            <p:cNvSpPr>
              <a:spLocks noChangeArrowheads="1"/>
            </p:cNvSpPr>
            <p:nvPr/>
          </p:nvSpPr>
          <p:spPr bwMode="auto">
            <a:xfrm>
              <a:off x="1590675" y="2447156"/>
              <a:ext cx="1146175" cy="565150"/>
            </a:xfrm>
            <a:prstGeom prst="ellipse">
              <a:avLst/>
            </a:prstGeom>
            <a:gradFill rotWithShape="0">
              <a:gsLst>
                <a:gs pos="0">
                  <a:srgbClr val="003399"/>
                </a:gs>
                <a:gs pos="100000">
                  <a:srgbClr val="003399">
                    <a:gamma/>
                    <a:shade val="8823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00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ct val="120000"/>
                </a:lnSpc>
              </a:pPr>
              <a:endParaRPr lang="ko-KR" altLang="ko-KR" b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285852" y="1475589"/>
              <a:ext cx="1748261" cy="1662096"/>
              <a:chOff x="1714480" y="1849582"/>
              <a:chExt cx="1748261" cy="1662096"/>
            </a:xfrm>
          </p:grpSpPr>
          <p:pic>
            <p:nvPicPr>
              <p:cNvPr id="21" name="Picture 30" descr="2"/>
              <p:cNvPicPr preferRelativeResize="0">
                <a:picLocks noChangeArrowheads="1"/>
              </p:cNvPicPr>
              <p:nvPr/>
            </p:nvPicPr>
            <p:blipFill>
              <a:blip r:embed="rId2" cstate="screen"/>
              <a:srcRect/>
              <a:stretch>
                <a:fillRect/>
              </a:stretch>
            </p:blipFill>
            <p:spPr bwMode="auto">
              <a:xfrm>
                <a:off x="1714480" y="1849582"/>
                <a:ext cx="1748261" cy="16620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1981228" y="2384289"/>
                <a:ext cx="1219200" cy="482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ts val="0"/>
                  </a:spcBef>
                </a:pPr>
                <a:r>
                  <a:rPr lang="en-US" altLang="ko-KR" sz="2400" b="1" spc="-150" dirty="0" smtClean="0">
                    <a:latin typeface="+mn-ea"/>
                  </a:rPr>
                  <a:t>Event</a:t>
                </a:r>
              </a:p>
              <a:p>
                <a:pPr algn="ctr">
                  <a:spcBef>
                    <a:spcPts val="0"/>
                  </a:spcBef>
                </a:pPr>
                <a:r>
                  <a:rPr lang="en-US" altLang="ko-KR" sz="2400" b="1" spc="-150" dirty="0" smtClean="0">
                    <a:latin typeface="+mn-ea"/>
                  </a:rPr>
                  <a:t>driven</a:t>
                </a: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6053148" y="1442251"/>
              <a:ext cx="1854447" cy="1850014"/>
              <a:chOff x="3640915" y="1807586"/>
              <a:chExt cx="1854447" cy="1850014"/>
            </a:xfrm>
          </p:grpSpPr>
          <p:pic>
            <p:nvPicPr>
              <p:cNvPr id="24" name="Picture 24" descr="그림2"/>
              <p:cNvPicPr preferRelativeResize="0">
                <a:picLocks noChangeArrowheads="1"/>
              </p:cNvPicPr>
              <p:nvPr/>
            </p:nvPicPr>
            <p:blipFill>
              <a:blip r:embed="rId3" cstate="screen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640915" y="1807586"/>
                <a:ext cx="1854447" cy="1850014"/>
              </a:xfrm>
              <a:prstGeom prst="rect">
                <a:avLst/>
              </a:prstGeom>
              <a:noFill/>
            </p:spPr>
          </p:pic>
          <p:sp>
            <p:nvSpPr>
              <p:cNvPr id="25" name="Rectangle 10"/>
              <p:cNvSpPr>
                <a:spLocks noChangeArrowheads="1"/>
              </p:cNvSpPr>
              <p:nvPr/>
            </p:nvSpPr>
            <p:spPr bwMode="auto">
              <a:xfrm>
                <a:off x="3957854" y="2427575"/>
                <a:ext cx="1219200" cy="482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ts val="0"/>
                  </a:spcBef>
                </a:pPr>
                <a:r>
                  <a:rPr lang="en-US" altLang="ko-KR" sz="2400" b="1" spc="-150" dirty="0" smtClean="0">
                    <a:latin typeface="+mn-ea"/>
                  </a:rPr>
                  <a:t>Procedure</a:t>
                </a:r>
                <a:endParaRPr lang="en-US" altLang="ko-KR" sz="2400" b="1" spc="-150" dirty="0">
                  <a:latin typeface="+mn-ea"/>
                </a:endParaRPr>
              </a:p>
              <a:p>
                <a:pPr algn="ctr">
                  <a:spcBef>
                    <a:spcPts val="0"/>
                  </a:spcBef>
                </a:pPr>
                <a:r>
                  <a:rPr lang="en-US" altLang="ko-KR" sz="2400" b="1" spc="-150" dirty="0" smtClean="0">
                    <a:latin typeface="+mn-ea"/>
                  </a:rPr>
                  <a:t>driven</a:t>
                </a:r>
              </a:p>
            </p:txBody>
          </p:sp>
        </p:grpSp>
        <p:sp>
          <p:nvSpPr>
            <p:cNvPr id="26" name="십자형 25"/>
            <p:cNvSpPr/>
            <p:nvPr/>
          </p:nvSpPr>
          <p:spPr bwMode="auto">
            <a:xfrm>
              <a:off x="4205285" y="2398669"/>
              <a:ext cx="720000" cy="720000"/>
            </a:xfrm>
            <a:prstGeom prst="plus">
              <a:avLst>
                <a:gd name="adj" fmla="val 32023"/>
              </a:avLst>
            </a:prstGeom>
            <a:solidFill>
              <a:schemeClr val="accent4">
                <a:lumMod val="65000"/>
                <a:lumOff val="3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42910" y="4235580"/>
            <a:ext cx="7984182" cy="1562099"/>
            <a:chOff x="576833" y="1571626"/>
            <a:chExt cx="7984182" cy="1562099"/>
          </a:xfrm>
        </p:grpSpPr>
        <p:pic>
          <p:nvPicPr>
            <p:cNvPr id="32" name="Picture 2" descr="C:\Documents and Settings\MYHOME\바탕 화면\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6833" y="1571626"/>
              <a:ext cx="7984182" cy="1562099"/>
            </a:xfrm>
            <a:prstGeom prst="rect">
              <a:avLst/>
            </a:prstGeom>
            <a:noFill/>
          </p:spPr>
        </p:pic>
        <p:sp>
          <p:nvSpPr>
            <p:cNvPr id="33" name="직사각형 32"/>
            <p:cNvSpPr/>
            <p:nvPr/>
          </p:nvSpPr>
          <p:spPr>
            <a:xfrm>
              <a:off x="1361315" y="1826835"/>
              <a:ext cx="6415219" cy="959237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ts val="1000"/>
                </a:spcBef>
              </a:pPr>
              <a:r>
                <a:rPr lang="ko-KR" altLang="en-US" sz="2400" b="1" spc="-150" dirty="0" smtClean="0">
                  <a:ln w="12700">
                    <a:noFill/>
                  </a:ln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전체적으로는 </a:t>
              </a:r>
              <a:r>
                <a:rPr lang="en-US" altLang="ko-KR" sz="2400" b="1" spc="-150" dirty="0" smtClean="0">
                  <a:ln w="12700">
                    <a:noFill/>
                  </a:ln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Event-driven Control </a:t>
              </a:r>
              <a:r>
                <a:rPr lang="ko-KR" altLang="en-US" sz="2400" b="1" spc="-150" dirty="0" smtClean="0">
                  <a:ln w="12700">
                    <a:noFill/>
                  </a:ln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방식 채택</a:t>
              </a:r>
              <a:endParaRPr lang="en-US" altLang="ko-KR" sz="2400" b="1" spc="-150" dirty="0" smtClean="0">
                <a:ln w="12700"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algn="ctr">
                <a:spcBef>
                  <a:spcPts val="1000"/>
                </a:spcBef>
              </a:pPr>
              <a:r>
                <a:rPr lang="ko-KR" altLang="en-US" sz="2400" b="1" spc="-150" dirty="0" smtClean="0">
                  <a:ln w="12700"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일부 기능은 </a:t>
              </a:r>
              <a:r>
                <a:rPr lang="en-US" altLang="ko-KR" sz="2400" b="1" spc="-150" dirty="0" smtClean="0">
                  <a:ln w="12700"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Procedure-driven Control </a:t>
              </a:r>
              <a:r>
                <a:rPr lang="ko-KR" altLang="en-US" sz="2400" b="1" spc="-150" dirty="0" smtClean="0">
                  <a:ln w="12700"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방식 채택</a:t>
              </a:r>
              <a:endParaRPr lang="ko-KR" altLang="en-US" sz="2400" b="1" spc="-150" dirty="0">
                <a:ln w="12700"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Boundary Condition</a:t>
            </a:r>
            <a:endParaRPr lang="ko-KR" altLang="en-US" b="1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2342532" y="1484783"/>
            <a:ext cx="6405932" cy="1481331"/>
            <a:chOff x="2342532" y="1484783"/>
            <a:chExt cx="6405932" cy="1481331"/>
          </a:xfrm>
        </p:grpSpPr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2383472" y="1484783"/>
              <a:ext cx="6334273" cy="1481331"/>
            </a:xfrm>
            <a:prstGeom prst="roundRect">
              <a:avLst>
                <a:gd name="adj" fmla="val 4347"/>
              </a:avLst>
            </a:prstGeom>
            <a:solidFill>
              <a:srgbClr val="3D3D3D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u="sng">
                <a:solidFill>
                  <a:schemeClr val="bg1"/>
                </a:solidFill>
              </a:endParaRPr>
            </a:p>
          </p:txBody>
        </p:sp>
        <p:pic>
          <p:nvPicPr>
            <p:cNvPr id="12" name="Picture 7" descr="title_bar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2342532" y="1542328"/>
              <a:ext cx="6405932" cy="603298"/>
            </a:xfrm>
            <a:prstGeom prst="rect">
              <a:avLst/>
            </a:prstGeom>
            <a:noFill/>
          </p:spPr>
        </p:pic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2445537" y="1950689"/>
              <a:ext cx="6184231" cy="968991"/>
            </a:xfrm>
            <a:prstGeom prst="foldedCorner">
              <a:avLst>
                <a:gd name="adj" fmla="val 12500"/>
              </a:avLst>
            </a:prstGeom>
            <a:solidFill>
              <a:srgbClr val="FFFFFF">
                <a:alpha val="35001"/>
              </a:srgbClr>
            </a:solidFill>
            <a:ln w="571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ko-KR" u="sng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9" descr="ic_13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2445537" y="1542328"/>
              <a:ext cx="382089" cy="345273"/>
            </a:xfrm>
            <a:prstGeom prst="rect">
              <a:avLst/>
            </a:prstGeom>
            <a:noFill/>
          </p:spPr>
        </p:pic>
        <p:sp>
          <p:nvSpPr>
            <p:cNvPr id="23" name="직사각형 22"/>
            <p:cNvSpPr/>
            <p:nvPr/>
          </p:nvSpPr>
          <p:spPr>
            <a:xfrm>
              <a:off x="2740150" y="1496038"/>
              <a:ext cx="28648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&lt;Start-up Use Case&gt;</a:t>
              </a:r>
              <a:endParaRPr lang="ko-KR" altLang="en-US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560207" y="1973519"/>
              <a:ext cx="590300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프로그램 최초 설치 시 최초사용자의 기본정보를 입력 받아 프로그램 설치</a:t>
              </a:r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사용자 데이터와 서버에서 가져온 데이터를 저장하기 위한 공간 할당</a:t>
              </a:r>
              <a:endPara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2342532" y="3155457"/>
            <a:ext cx="6405932" cy="1483187"/>
            <a:chOff x="2342532" y="3136894"/>
            <a:chExt cx="6405932" cy="1483187"/>
          </a:xfrm>
        </p:grpSpPr>
        <p:sp>
          <p:nvSpPr>
            <p:cNvPr id="15" name="AutoShape 12"/>
            <p:cNvSpPr>
              <a:spLocks noChangeArrowheads="1"/>
            </p:cNvSpPr>
            <p:nvPr/>
          </p:nvSpPr>
          <p:spPr bwMode="auto">
            <a:xfrm>
              <a:off x="2383472" y="3136894"/>
              <a:ext cx="6334273" cy="1483187"/>
            </a:xfrm>
            <a:prstGeom prst="roundRect">
              <a:avLst>
                <a:gd name="adj" fmla="val 4347"/>
              </a:avLst>
            </a:prstGeom>
            <a:gradFill rotWithShape="1">
              <a:gsLst>
                <a:gs pos="0">
                  <a:srgbClr val="4E2555"/>
                </a:gs>
                <a:gs pos="100000">
                  <a:srgbClr val="740074"/>
                </a:gs>
              </a:gsLst>
              <a:lin ang="5400000" scaled="1"/>
            </a:gra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u="sng">
                <a:solidFill>
                  <a:schemeClr val="bg1"/>
                </a:solidFill>
              </a:endParaRPr>
            </a:p>
          </p:txBody>
        </p:sp>
        <p:pic>
          <p:nvPicPr>
            <p:cNvPr id="16" name="Picture 13" descr="title_bar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2342532" y="3194439"/>
              <a:ext cx="6405932" cy="603298"/>
            </a:xfrm>
            <a:prstGeom prst="rect">
              <a:avLst/>
            </a:prstGeom>
            <a:noFill/>
          </p:spPr>
        </p:pic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>
              <a:off x="2445537" y="3593545"/>
              <a:ext cx="6184231" cy="968991"/>
            </a:xfrm>
            <a:prstGeom prst="foldedCorner">
              <a:avLst>
                <a:gd name="adj" fmla="val 12500"/>
              </a:avLst>
            </a:prstGeom>
            <a:solidFill>
              <a:srgbClr val="FFFFFF">
                <a:alpha val="35001"/>
              </a:srgbClr>
            </a:solidFill>
            <a:ln w="571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ko-KR" u="sng" dirty="0">
                <a:solidFill>
                  <a:schemeClr val="bg1"/>
                </a:solidFill>
              </a:endParaRPr>
            </a:p>
          </p:txBody>
        </p:sp>
        <p:pic>
          <p:nvPicPr>
            <p:cNvPr id="18" name="Picture 28" descr="ic_8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2447477" y="3192583"/>
              <a:ext cx="380149" cy="345273"/>
            </a:xfrm>
            <a:prstGeom prst="rect">
              <a:avLst/>
            </a:prstGeom>
            <a:noFill/>
          </p:spPr>
        </p:pic>
        <p:sp>
          <p:nvSpPr>
            <p:cNvPr id="24" name="직사각형 23"/>
            <p:cNvSpPr/>
            <p:nvPr/>
          </p:nvSpPr>
          <p:spPr>
            <a:xfrm>
              <a:off x="2740150" y="3157934"/>
              <a:ext cx="28648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&lt;Shutdown Use Case&gt;</a:t>
              </a:r>
              <a:endParaRPr lang="ko-KR" altLang="en-US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560206" y="3674004"/>
              <a:ext cx="606956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프로그램 삭제 시</a:t>
              </a:r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정보 유출 방지를 위해 사용자 정보를 삭제 및 초기화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342532" y="4827987"/>
            <a:ext cx="6405932" cy="1481331"/>
            <a:chOff x="2342532" y="4827987"/>
            <a:chExt cx="6405932" cy="1481331"/>
          </a:xfrm>
        </p:grpSpPr>
        <p:sp>
          <p:nvSpPr>
            <p:cNvPr id="19" name="AutoShape 17"/>
            <p:cNvSpPr>
              <a:spLocks noChangeArrowheads="1"/>
            </p:cNvSpPr>
            <p:nvPr/>
          </p:nvSpPr>
          <p:spPr bwMode="auto">
            <a:xfrm>
              <a:off x="2383472" y="4827987"/>
              <a:ext cx="6334273" cy="1481331"/>
            </a:xfrm>
            <a:prstGeom prst="roundRect">
              <a:avLst>
                <a:gd name="adj" fmla="val 4347"/>
              </a:avLst>
            </a:prstGeom>
            <a:gradFill rotWithShape="1">
              <a:gsLst>
                <a:gs pos="0">
                  <a:srgbClr val="111569"/>
                </a:gs>
                <a:gs pos="100000">
                  <a:srgbClr val="1E4BAE"/>
                </a:gs>
              </a:gsLst>
              <a:lin ang="5400000" scaled="1"/>
            </a:gra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u="sng">
                <a:solidFill>
                  <a:schemeClr val="bg1"/>
                </a:solidFill>
              </a:endParaRPr>
            </a:p>
          </p:txBody>
        </p:sp>
        <p:pic>
          <p:nvPicPr>
            <p:cNvPr id="20" name="Picture 18" descr="title_bar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2342532" y="4885533"/>
              <a:ext cx="6405932" cy="603298"/>
            </a:xfrm>
            <a:prstGeom prst="rect">
              <a:avLst/>
            </a:prstGeom>
            <a:noFill/>
          </p:spPr>
        </p:pic>
        <p:sp>
          <p:nvSpPr>
            <p:cNvPr id="21" name="AutoShape 19"/>
            <p:cNvSpPr>
              <a:spLocks noChangeArrowheads="1"/>
            </p:cNvSpPr>
            <p:nvPr/>
          </p:nvSpPr>
          <p:spPr bwMode="auto">
            <a:xfrm>
              <a:off x="2445537" y="5284638"/>
              <a:ext cx="6184231" cy="968991"/>
            </a:xfrm>
            <a:prstGeom prst="foldedCorner">
              <a:avLst>
                <a:gd name="adj" fmla="val 12500"/>
              </a:avLst>
            </a:prstGeom>
            <a:solidFill>
              <a:srgbClr val="FFFFFF">
                <a:alpha val="35001"/>
              </a:srgbClr>
            </a:solidFill>
            <a:ln w="571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ko-KR" u="sng" dirty="0">
                <a:solidFill>
                  <a:schemeClr val="bg1"/>
                </a:solidFill>
              </a:endParaRPr>
            </a:p>
          </p:txBody>
        </p:sp>
        <p:pic>
          <p:nvPicPr>
            <p:cNvPr id="22" name="Picture 29" descr="ic_12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2447477" y="4905952"/>
              <a:ext cx="380149" cy="343416"/>
            </a:xfrm>
            <a:prstGeom prst="rect">
              <a:avLst/>
            </a:prstGeom>
            <a:noFill/>
          </p:spPr>
        </p:pic>
        <p:sp>
          <p:nvSpPr>
            <p:cNvPr id="25" name="직사각형 24"/>
            <p:cNvSpPr/>
            <p:nvPr/>
          </p:nvSpPr>
          <p:spPr>
            <a:xfrm>
              <a:off x="2740150" y="4841950"/>
              <a:ext cx="300595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&lt;Exception Use Case&gt;</a:t>
              </a:r>
              <a:endParaRPr lang="ko-KR" altLang="en-US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560206" y="5360056"/>
              <a:ext cx="5585856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에러상황으로 인한 데이터 손실을 막기 위해 현재 사용자 정보를 백업하여 보관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그룹 89"/>
          <p:cNvGrpSpPr/>
          <p:nvPr/>
        </p:nvGrpSpPr>
        <p:grpSpPr>
          <a:xfrm>
            <a:off x="428596" y="1372184"/>
            <a:ext cx="1684053" cy="1485312"/>
            <a:chOff x="151643" y="1484784"/>
            <a:chExt cx="1684053" cy="1485312"/>
          </a:xfrm>
        </p:grpSpPr>
        <p:pic>
          <p:nvPicPr>
            <p:cNvPr id="9" name="Picture 219" descr="Untitled-1"/>
            <p:cNvPicPr>
              <a:picLocks noChangeAspect="1" noChangeArrowheads="1"/>
            </p:cNvPicPr>
            <p:nvPr/>
          </p:nvPicPr>
          <p:blipFill>
            <a:blip r:embed="rId6" cstate="print"/>
            <a:srcRect r="77695"/>
            <a:stretch>
              <a:fillRect/>
            </a:stretch>
          </p:blipFill>
          <p:spPr bwMode="auto">
            <a:xfrm>
              <a:off x="151643" y="1484784"/>
              <a:ext cx="1684053" cy="1485312"/>
            </a:xfrm>
            <a:prstGeom prst="rect">
              <a:avLst/>
            </a:prstGeom>
            <a:noFill/>
          </p:spPr>
        </p:pic>
        <p:sp>
          <p:nvSpPr>
            <p:cNvPr id="10" name="직사각형 9"/>
            <p:cNvSpPr/>
            <p:nvPr/>
          </p:nvSpPr>
          <p:spPr>
            <a:xfrm>
              <a:off x="238494" y="1796553"/>
              <a:ext cx="1510350" cy="861774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pPr algn="ctr"/>
              <a:r>
                <a:rPr lang="en-US" altLang="ko-KR" sz="2500" b="1" dirty="0" smtClean="0">
                  <a:effectLst>
                    <a:outerShdw dist="63500" dir="3240000" algn="tl">
                      <a:schemeClr val="bg1"/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Install</a:t>
              </a:r>
            </a:p>
            <a:p>
              <a:pPr algn="ctr"/>
              <a:r>
                <a:rPr lang="en-US" altLang="ko-KR" sz="2500" b="1" dirty="0" smtClean="0">
                  <a:effectLst>
                    <a:outerShdw dist="63500" dir="3240000" algn="tl">
                      <a:schemeClr val="bg1"/>
                    </a:outerShdw>
                  </a:effectLst>
                  <a:latin typeface="Verdana" pitchFamily="34" charset="0"/>
                  <a:ea typeface="HY견고딕" pitchFamily="18" charset="-127"/>
                  <a:cs typeface="Verdana" pitchFamily="34" charset="0"/>
                </a:rPr>
                <a:t>System</a:t>
              </a:r>
              <a:endParaRPr lang="ko-KR" altLang="en-US" sz="2500" b="1" dirty="0">
                <a:effectLst>
                  <a:outerShdw dist="63500" dir="3240000" algn="tl">
                    <a:schemeClr val="bg1"/>
                  </a:outerShdw>
                </a:effectLst>
                <a:latin typeface="Verdana" pitchFamily="34" charset="0"/>
                <a:ea typeface="HY견고딕" pitchFamily="18" charset="-127"/>
                <a:cs typeface="Verdana" pitchFamily="34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58093" y="3088954"/>
            <a:ext cx="1654556" cy="1447471"/>
            <a:chOff x="469172" y="3195975"/>
            <a:chExt cx="1654556" cy="1447471"/>
          </a:xfrm>
        </p:grpSpPr>
        <p:pic>
          <p:nvPicPr>
            <p:cNvPr id="33" name="Picture 220" descr="Untitled-1"/>
            <p:cNvPicPr>
              <a:picLocks noChangeAspect="1" noChangeArrowheads="1"/>
            </p:cNvPicPr>
            <p:nvPr/>
          </p:nvPicPr>
          <p:blipFill>
            <a:blip r:embed="rId7" cstate="print"/>
            <a:srcRect r="78086"/>
            <a:stretch>
              <a:fillRect/>
            </a:stretch>
          </p:blipFill>
          <p:spPr bwMode="auto">
            <a:xfrm>
              <a:off x="469172" y="3195975"/>
              <a:ext cx="1654556" cy="1447471"/>
            </a:xfrm>
            <a:prstGeom prst="rect">
              <a:avLst/>
            </a:prstGeom>
            <a:noFill/>
          </p:spPr>
        </p:pic>
        <p:sp>
          <p:nvSpPr>
            <p:cNvPr id="34" name="직사각형 33"/>
            <p:cNvSpPr/>
            <p:nvPr/>
          </p:nvSpPr>
          <p:spPr>
            <a:xfrm>
              <a:off x="541275" y="3488823"/>
              <a:ext cx="1510350" cy="861774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pPr algn="ctr"/>
              <a:r>
                <a:rPr lang="en-US" altLang="ko-KR" sz="2500" b="1" dirty="0" smtClean="0">
                  <a:effectLst>
                    <a:outerShdw dist="63500" dir="3240000" algn="tl">
                      <a:schemeClr val="bg1"/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Delete</a:t>
              </a:r>
            </a:p>
            <a:p>
              <a:pPr algn="ctr"/>
              <a:r>
                <a:rPr lang="en-US" altLang="ko-KR" sz="2500" b="1" dirty="0" smtClean="0">
                  <a:effectLst>
                    <a:outerShdw dist="63500" dir="3240000" algn="tl">
                      <a:schemeClr val="bg1"/>
                    </a:outerShdw>
                  </a:effectLst>
                  <a:latin typeface="Verdana" pitchFamily="34" charset="0"/>
                  <a:ea typeface="HY견고딕" pitchFamily="18" charset="-127"/>
                  <a:cs typeface="Verdana" pitchFamily="34" charset="0"/>
                </a:rPr>
                <a:t>System</a:t>
              </a:r>
              <a:endParaRPr lang="ko-KR" altLang="en-US" sz="2500" b="1" dirty="0">
                <a:effectLst>
                  <a:outerShdw dist="63500" dir="3240000" algn="tl">
                    <a:schemeClr val="bg1"/>
                  </a:outerShdw>
                </a:effectLst>
                <a:latin typeface="Verdana" pitchFamily="34" charset="0"/>
                <a:ea typeface="HY견고딕" pitchFamily="18" charset="-127"/>
                <a:cs typeface="Verdana" pitchFamily="34" charset="0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479313" y="4767882"/>
            <a:ext cx="1633336" cy="1447200"/>
            <a:chOff x="433957" y="4767882"/>
            <a:chExt cx="1633336" cy="1447200"/>
          </a:xfrm>
        </p:grpSpPr>
        <p:pic>
          <p:nvPicPr>
            <p:cNvPr id="35" name="Picture 221" descr="Untitled-1"/>
            <p:cNvPicPr>
              <a:picLocks noChangeAspect="1" noChangeArrowheads="1"/>
            </p:cNvPicPr>
            <p:nvPr/>
          </p:nvPicPr>
          <p:blipFill>
            <a:blip r:embed="rId8" cstate="print"/>
            <a:srcRect r="78086"/>
            <a:stretch>
              <a:fillRect/>
            </a:stretch>
          </p:blipFill>
          <p:spPr bwMode="auto">
            <a:xfrm>
              <a:off x="433957" y="4767882"/>
              <a:ext cx="1633336" cy="1447200"/>
            </a:xfrm>
            <a:prstGeom prst="rect">
              <a:avLst/>
            </a:prstGeom>
            <a:noFill/>
          </p:spPr>
        </p:pic>
        <p:sp>
          <p:nvSpPr>
            <p:cNvPr id="36" name="직사각형 35"/>
            <p:cNvSpPr/>
            <p:nvPr/>
          </p:nvSpPr>
          <p:spPr>
            <a:xfrm>
              <a:off x="485031" y="5252955"/>
              <a:ext cx="1531188" cy="477054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pPr algn="ctr"/>
              <a:r>
                <a:rPr lang="en-US" altLang="ko-KR" sz="2500" b="1" dirty="0" smtClean="0">
                  <a:effectLst>
                    <a:outerShdw dist="63500" dir="3240000" algn="tl">
                      <a:schemeClr val="bg1"/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Backup</a:t>
              </a:r>
              <a:endParaRPr lang="ko-KR" altLang="en-US" sz="2500" b="1" dirty="0">
                <a:effectLst>
                  <a:outerShdw dist="63500" dir="3240000" algn="tl">
                    <a:schemeClr val="bg1"/>
                  </a:outerShdw>
                </a:effectLst>
                <a:latin typeface="Verdana" pitchFamily="34" charset="0"/>
                <a:ea typeface="HY견고딕" pitchFamily="18" charset="-127"/>
                <a:cs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3100274" y="643335"/>
            <a:ext cx="3583032" cy="76944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ONTENTS</a:t>
            </a:r>
            <a:endParaRPr lang="ko-KR" altLang="en-US" sz="4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  <a:latin typeface="Verdana" pitchFamily="34" charset="0"/>
              <a:ea typeface="HY견고딕" pitchFamily="18" charset="-127"/>
              <a:cs typeface="Verdana" pitchFamily="34" charset="0"/>
            </a:endParaRPr>
          </a:p>
        </p:txBody>
      </p:sp>
      <p:grpSp>
        <p:nvGrpSpPr>
          <p:cNvPr id="2" name="그룹 57"/>
          <p:cNvGrpSpPr/>
          <p:nvPr/>
        </p:nvGrpSpPr>
        <p:grpSpPr>
          <a:xfrm>
            <a:off x="1466373" y="1500174"/>
            <a:ext cx="2971987" cy="523220"/>
            <a:chOff x="1418923" y="1628800"/>
            <a:chExt cx="2971987" cy="523220"/>
          </a:xfrm>
        </p:grpSpPr>
        <p:sp>
          <p:nvSpPr>
            <p:cNvPr id="30" name="직사각형 29"/>
            <p:cNvSpPr/>
            <p:nvPr/>
          </p:nvSpPr>
          <p:spPr>
            <a:xfrm>
              <a:off x="1849830" y="1628800"/>
              <a:ext cx="2541080" cy="523220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ko-KR" sz="2800" spc="-150" dirty="0" smtClean="0">
                  <a:ln w="12700">
                    <a:solidFill>
                      <a:schemeClr val="tx1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HY견고딕" pitchFamily="18" charset="-127"/>
                  <a:ea typeface="HY견고딕" pitchFamily="18" charset="-127"/>
                </a:rPr>
                <a:t>Design Goals</a:t>
              </a:r>
              <a:endParaRPr lang="ko-KR" altLang="en-US" sz="2800" spc="-150" dirty="0">
                <a:ln w="1270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37" name="Picture 42" descr="bullet_gray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1418923" y="1803686"/>
              <a:ext cx="26069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그룹 58"/>
          <p:cNvGrpSpPr/>
          <p:nvPr/>
        </p:nvGrpSpPr>
        <p:grpSpPr>
          <a:xfrm>
            <a:off x="1230436" y="2202648"/>
            <a:ext cx="4668861" cy="523220"/>
            <a:chOff x="1107232" y="2875778"/>
            <a:chExt cx="4668861" cy="523220"/>
          </a:xfrm>
        </p:grpSpPr>
        <p:sp>
          <p:nvSpPr>
            <p:cNvPr id="31" name="직사각형 30"/>
            <p:cNvSpPr/>
            <p:nvPr/>
          </p:nvSpPr>
          <p:spPr>
            <a:xfrm>
              <a:off x="1505372" y="2875778"/>
              <a:ext cx="4270721" cy="523220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ko-KR" sz="2800" spc="-150" dirty="0" smtClean="0">
                  <a:ln w="12700">
                    <a:solidFill>
                      <a:schemeClr val="tx1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HY견고딕" pitchFamily="18" charset="-127"/>
                  <a:ea typeface="HY견고딕" pitchFamily="18" charset="-127"/>
                </a:rPr>
                <a:t>System Decomposition</a:t>
              </a:r>
              <a:endParaRPr lang="ko-KR" altLang="en-US" sz="2800" spc="-150" dirty="0">
                <a:ln w="1270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38" name="Picture 42" descr="bullet_gray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1107232" y="3046565"/>
              <a:ext cx="26069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그룹 59"/>
          <p:cNvGrpSpPr/>
          <p:nvPr/>
        </p:nvGrpSpPr>
        <p:grpSpPr>
          <a:xfrm>
            <a:off x="1093296" y="2905122"/>
            <a:ext cx="5597803" cy="523220"/>
            <a:chOff x="1073324" y="3547993"/>
            <a:chExt cx="5597803" cy="523220"/>
          </a:xfrm>
        </p:grpSpPr>
        <p:sp>
          <p:nvSpPr>
            <p:cNvPr id="32" name="직사각형 31"/>
            <p:cNvSpPr/>
            <p:nvPr/>
          </p:nvSpPr>
          <p:spPr>
            <a:xfrm>
              <a:off x="1448222" y="3547993"/>
              <a:ext cx="5222905" cy="523220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ko-KR" sz="2800" spc="-150" dirty="0" smtClean="0">
                  <a:ln w="12700">
                    <a:solidFill>
                      <a:schemeClr val="tx1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HY견고딕" pitchFamily="18" charset="-127"/>
                  <a:ea typeface="HY견고딕" pitchFamily="18" charset="-127"/>
                </a:rPr>
                <a:t>Hardware-Software Mapping</a:t>
              </a:r>
              <a:endParaRPr lang="ko-KR" altLang="en-US" sz="2800" spc="-150" dirty="0">
                <a:ln w="1270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39" name="Picture 42" descr="bullet_gray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1073324" y="3714681"/>
              <a:ext cx="26069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그룹 60"/>
          <p:cNvGrpSpPr/>
          <p:nvPr/>
        </p:nvGrpSpPr>
        <p:grpSpPr>
          <a:xfrm>
            <a:off x="1062302" y="3607596"/>
            <a:ext cx="5606311" cy="523220"/>
            <a:chOff x="1147614" y="4220208"/>
            <a:chExt cx="5606311" cy="523220"/>
          </a:xfrm>
        </p:grpSpPr>
        <p:sp>
          <p:nvSpPr>
            <p:cNvPr id="33" name="직사각형 32"/>
            <p:cNvSpPr/>
            <p:nvPr/>
          </p:nvSpPr>
          <p:spPr>
            <a:xfrm>
              <a:off x="1505372" y="4220208"/>
              <a:ext cx="5248553" cy="523220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ko-KR" sz="2800" spc="-150" dirty="0" smtClean="0">
                  <a:ln w="12700">
                    <a:solidFill>
                      <a:schemeClr val="tx1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HY견고딕" pitchFamily="18" charset="-127"/>
                  <a:ea typeface="HY견고딕" pitchFamily="18" charset="-127"/>
                </a:rPr>
                <a:t>Persistent Data Management</a:t>
              </a:r>
              <a:endParaRPr lang="ko-KR" altLang="en-US" sz="2800" spc="-150" dirty="0">
                <a:ln w="1270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40" name="Picture 42" descr="bullet_gray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1147614" y="4382797"/>
              <a:ext cx="26069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그룹 61"/>
          <p:cNvGrpSpPr/>
          <p:nvPr/>
        </p:nvGrpSpPr>
        <p:grpSpPr>
          <a:xfrm>
            <a:off x="1144483" y="4310070"/>
            <a:ext cx="5579893" cy="523220"/>
            <a:chOff x="1300691" y="4892423"/>
            <a:chExt cx="5579893" cy="523220"/>
          </a:xfrm>
        </p:grpSpPr>
        <p:sp>
          <p:nvSpPr>
            <p:cNvPr id="34" name="직사각형 33"/>
            <p:cNvSpPr/>
            <p:nvPr/>
          </p:nvSpPr>
          <p:spPr>
            <a:xfrm>
              <a:off x="1667297" y="4892423"/>
              <a:ext cx="5213287" cy="523220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ko-KR" sz="2800" spc="-150" dirty="0" smtClean="0">
                  <a:ln w="12700">
                    <a:solidFill>
                      <a:schemeClr val="tx1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HY견고딕" pitchFamily="18" charset="-127"/>
                  <a:ea typeface="HY견고딕" pitchFamily="18" charset="-127"/>
                </a:rPr>
                <a:t>Access Control and Security</a:t>
              </a:r>
              <a:endParaRPr lang="ko-KR" altLang="en-US" sz="2800" spc="-150" dirty="0">
                <a:ln w="1270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41" name="Picture 42" descr="bullet_gray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1300691" y="5050913"/>
              <a:ext cx="26069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그룹 62"/>
          <p:cNvGrpSpPr/>
          <p:nvPr/>
        </p:nvGrpSpPr>
        <p:grpSpPr>
          <a:xfrm>
            <a:off x="1356016" y="5012544"/>
            <a:ext cx="5691056" cy="523220"/>
            <a:chOff x="1585764" y="5564635"/>
            <a:chExt cx="5691056" cy="523220"/>
          </a:xfrm>
        </p:grpSpPr>
        <p:sp>
          <p:nvSpPr>
            <p:cNvPr id="35" name="직사각형 34"/>
            <p:cNvSpPr/>
            <p:nvPr/>
          </p:nvSpPr>
          <p:spPr>
            <a:xfrm>
              <a:off x="1932087" y="5564635"/>
              <a:ext cx="5344733" cy="523220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ko-KR" sz="2800" spc="-150" dirty="0" smtClean="0">
                  <a:ln w="12700">
                    <a:solidFill>
                      <a:schemeClr val="tx1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HY견고딕" pitchFamily="18" charset="-127"/>
                  <a:ea typeface="HY견고딕" pitchFamily="18" charset="-127"/>
                </a:rPr>
                <a:t>Global Software Control Flow</a:t>
              </a:r>
              <a:endParaRPr lang="ko-KR" altLang="en-US" sz="2800" spc="-150" dirty="0">
                <a:ln w="1270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42" name="Picture 42" descr="bullet_gray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1585764" y="5719029"/>
              <a:ext cx="26069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그룹 20"/>
          <p:cNvGrpSpPr/>
          <p:nvPr/>
        </p:nvGrpSpPr>
        <p:grpSpPr>
          <a:xfrm>
            <a:off x="1682436" y="5715016"/>
            <a:ext cx="4054389" cy="523220"/>
            <a:chOff x="1585764" y="5564635"/>
            <a:chExt cx="4054389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1932087" y="5564635"/>
              <a:ext cx="3708066" cy="523220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ko-KR" sz="2800" spc="-150" dirty="0" smtClean="0">
                  <a:ln w="12700">
                    <a:solidFill>
                      <a:schemeClr val="tx1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HY견고딕" pitchFamily="18" charset="-127"/>
                  <a:ea typeface="HY견고딕" pitchFamily="18" charset="-127"/>
                </a:rPr>
                <a:t>Boundary Condition</a:t>
              </a:r>
              <a:endParaRPr lang="ko-KR" altLang="en-US" sz="2800" spc="-150" dirty="0">
                <a:ln w="1270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23" name="Picture 42" descr="bullet_gray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1585764" y="5719029"/>
              <a:ext cx="26069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4" name="직사각형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612000" y="2529000"/>
            <a:ext cx="7920000" cy="1800000"/>
            <a:chOff x="612000" y="2529000"/>
            <a:chExt cx="7920000" cy="1800000"/>
          </a:xfrm>
          <a:noFill/>
        </p:grpSpPr>
        <p:pic>
          <p:nvPicPr>
            <p:cNvPr id="26" name="Picture 14" descr="GEL Rounded Column MS blue"/>
            <p:cNvPicPr preferRelativeResize="0">
              <a:picLocks noChangeArrowheads="1"/>
            </p:cNvPicPr>
            <p:nvPr/>
          </p:nvPicPr>
          <p:blipFill>
            <a:blip r:embed="rId4" cstate="screen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6200000" flipH="1">
              <a:off x="3672000" y="-531000"/>
              <a:ext cx="1800000" cy="7920000"/>
            </a:xfrm>
            <a:prstGeom prst="rect">
              <a:avLst/>
            </a:prstGeom>
            <a:grpFill/>
            <a:effectLst>
              <a:reflection blurRad="6350" stA="52000" endA="300" endPos="35000" dir="5400000" sy="-100000" algn="bl" rotWithShape="0"/>
            </a:effectLst>
          </p:spPr>
        </p:pic>
        <p:sp>
          <p:nvSpPr>
            <p:cNvPr id="27" name="직사각형 26"/>
            <p:cNvSpPr/>
            <p:nvPr/>
          </p:nvSpPr>
          <p:spPr>
            <a:xfrm>
              <a:off x="1762614" y="2967335"/>
              <a:ext cx="5447325" cy="923330"/>
            </a:xfrm>
            <a:prstGeom prst="rect">
              <a:avLst/>
            </a:prstGeom>
            <a:grp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kern="10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glow rad="101600">
                      <a:schemeClr val="tx1">
                        <a:lumMod val="75000"/>
                        <a:lumOff val="25000"/>
                        <a:alpha val="60000"/>
                      </a:schemeClr>
                    </a:glow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rPr>
                <a:t>I. Design Goals</a:t>
              </a:r>
              <a:endParaRPr lang="en-US" altLang="ko-KR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5" descr="204+"/>
          <p:cNvPicPr>
            <a:picLocks noChangeAspect="1" noChangeArrowheads="1"/>
          </p:cNvPicPr>
          <p:nvPr/>
        </p:nvPicPr>
        <p:blipFill>
          <a:blip r:embed="rId2" cstate="screen">
            <a:grayscl/>
            <a:lum/>
          </a:blip>
          <a:srcRect/>
          <a:stretch>
            <a:fillRect/>
          </a:stretch>
        </p:blipFill>
        <p:spPr bwMode="auto">
          <a:xfrm>
            <a:off x="0" y="1340768"/>
            <a:ext cx="4716016" cy="5040560"/>
          </a:xfrm>
          <a:prstGeom prst="rect">
            <a:avLst/>
          </a:prstGeom>
          <a:noFill/>
        </p:spPr>
      </p:pic>
      <p:pic>
        <p:nvPicPr>
          <p:cNvPr id="23" name="Picture 19" descr="204+"/>
          <p:cNvPicPr>
            <a:picLocks noChangeAspect="1" noChangeArrowheads="1"/>
          </p:cNvPicPr>
          <p:nvPr/>
        </p:nvPicPr>
        <p:blipFill>
          <a:blip r:embed="rId3" cstate="screen">
            <a:grayscl/>
            <a:lum/>
          </a:blip>
          <a:srcRect/>
          <a:stretch>
            <a:fillRect/>
          </a:stretch>
        </p:blipFill>
        <p:spPr bwMode="auto">
          <a:xfrm>
            <a:off x="4716463" y="1340768"/>
            <a:ext cx="4427537" cy="504056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Design Goals</a:t>
            </a:r>
            <a:endParaRPr lang="ko-KR" altLang="en-US" b="1" dirty="0"/>
          </a:p>
        </p:txBody>
      </p:sp>
      <p:grpSp>
        <p:nvGrpSpPr>
          <p:cNvPr id="3" name="그룹 99"/>
          <p:cNvGrpSpPr/>
          <p:nvPr/>
        </p:nvGrpSpPr>
        <p:grpSpPr>
          <a:xfrm>
            <a:off x="971600" y="1004121"/>
            <a:ext cx="7210425" cy="5737247"/>
            <a:chOff x="933450" y="579418"/>
            <a:chExt cx="7210425" cy="5737247"/>
          </a:xfrm>
        </p:grpSpPr>
        <p:pic>
          <p:nvPicPr>
            <p:cNvPr id="4" name="Picture 4" descr="1"/>
            <p:cNvPicPr>
              <a:picLocks noChangeAspect="1" noChangeArrowheads="1"/>
            </p:cNvPicPr>
            <p:nvPr/>
          </p:nvPicPr>
          <p:blipFill>
            <a:blip r:embed="rId4" cstate="screen">
              <a:grayscl/>
            </a:blip>
            <a:srcRect/>
            <a:stretch>
              <a:fillRect/>
            </a:stretch>
          </p:blipFill>
          <p:spPr bwMode="auto">
            <a:xfrm>
              <a:off x="933450" y="592118"/>
              <a:ext cx="3749675" cy="2901950"/>
            </a:xfrm>
            <a:prstGeom prst="rect">
              <a:avLst/>
            </a:prstGeom>
            <a:noFill/>
          </p:spPr>
        </p:pic>
        <p:pic>
          <p:nvPicPr>
            <p:cNvPr id="5" name="Picture 7" descr="2"/>
            <p:cNvPicPr>
              <a:picLocks noChangeAspect="1" noChangeArrowheads="1"/>
            </p:cNvPicPr>
            <p:nvPr/>
          </p:nvPicPr>
          <p:blipFill>
            <a:blip r:embed="rId5" cstate="screen">
              <a:grayscl/>
            </a:blip>
            <a:srcRect/>
            <a:stretch>
              <a:fillRect/>
            </a:stretch>
          </p:blipFill>
          <p:spPr bwMode="auto">
            <a:xfrm>
              <a:off x="946150" y="2070080"/>
              <a:ext cx="3246438" cy="4133850"/>
            </a:xfrm>
            <a:prstGeom prst="rect">
              <a:avLst/>
            </a:prstGeom>
            <a:noFill/>
          </p:spPr>
        </p:pic>
        <p:pic>
          <p:nvPicPr>
            <p:cNvPr id="6" name="Picture 10" descr="5"/>
            <p:cNvPicPr>
              <a:picLocks noChangeAspect="1" noChangeArrowheads="1"/>
            </p:cNvPicPr>
            <p:nvPr/>
          </p:nvPicPr>
          <p:blipFill>
            <a:blip r:embed="rId6" cstate="screen">
              <a:grayscl/>
            </a:blip>
            <a:srcRect/>
            <a:stretch>
              <a:fillRect/>
            </a:stretch>
          </p:blipFill>
          <p:spPr bwMode="auto">
            <a:xfrm>
              <a:off x="4298950" y="579418"/>
              <a:ext cx="3844925" cy="2900362"/>
            </a:xfrm>
            <a:prstGeom prst="rect">
              <a:avLst/>
            </a:prstGeom>
            <a:noFill/>
          </p:spPr>
        </p:pic>
        <p:pic>
          <p:nvPicPr>
            <p:cNvPr id="7" name="Picture 13" descr="4"/>
            <p:cNvPicPr>
              <a:picLocks noChangeAspect="1" noChangeArrowheads="1"/>
            </p:cNvPicPr>
            <p:nvPr/>
          </p:nvPicPr>
          <p:blipFill>
            <a:blip r:embed="rId7" cstate="screen">
              <a:grayscl/>
            </a:blip>
            <a:srcRect/>
            <a:stretch>
              <a:fillRect/>
            </a:stretch>
          </p:blipFill>
          <p:spPr bwMode="auto">
            <a:xfrm>
              <a:off x="5073650" y="2093893"/>
              <a:ext cx="3065463" cy="4178300"/>
            </a:xfrm>
            <a:prstGeom prst="rect">
              <a:avLst/>
            </a:prstGeom>
            <a:noFill/>
          </p:spPr>
        </p:pic>
        <p:pic>
          <p:nvPicPr>
            <p:cNvPr id="8" name="Picture 16" descr="3"/>
            <p:cNvPicPr>
              <a:picLocks noChangeAspect="1" noChangeArrowheads="1"/>
            </p:cNvPicPr>
            <p:nvPr/>
          </p:nvPicPr>
          <p:blipFill>
            <a:blip r:embed="rId8" cstate="screen">
              <a:grayscl/>
            </a:blip>
            <a:srcRect/>
            <a:stretch>
              <a:fillRect/>
            </a:stretch>
          </p:blipFill>
          <p:spPr bwMode="auto">
            <a:xfrm>
              <a:off x="2657475" y="4295755"/>
              <a:ext cx="3875088" cy="1887538"/>
            </a:xfrm>
            <a:prstGeom prst="rect">
              <a:avLst/>
            </a:prstGeom>
            <a:noFill/>
          </p:spPr>
        </p:pic>
        <p:pic>
          <p:nvPicPr>
            <p:cNvPr id="9" name="Picture 19" descr="6"/>
            <p:cNvPicPr>
              <a:picLocks noChangeAspect="1" noChangeArrowheads="1"/>
            </p:cNvPicPr>
            <p:nvPr/>
          </p:nvPicPr>
          <p:blipFill>
            <a:blip r:embed="rId9" cstate="screen">
              <a:grayscl/>
            </a:blip>
            <a:srcRect/>
            <a:stretch>
              <a:fillRect/>
            </a:stretch>
          </p:blipFill>
          <p:spPr bwMode="auto">
            <a:xfrm>
              <a:off x="3562351" y="2503472"/>
              <a:ext cx="2063751" cy="2063753"/>
            </a:xfrm>
            <a:prstGeom prst="rect">
              <a:avLst/>
            </a:prstGeom>
            <a:noFill/>
          </p:spPr>
        </p:pic>
        <p:pic>
          <p:nvPicPr>
            <p:cNvPr id="10" name="Picture 22" descr="1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933450" y="592115"/>
              <a:ext cx="3749676" cy="2901953"/>
            </a:xfrm>
            <a:prstGeom prst="rect">
              <a:avLst/>
            </a:prstGeom>
            <a:noFill/>
          </p:spPr>
        </p:pic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>
              <a:off x="2135498" y="1741252"/>
              <a:ext cx="239841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rgbClr val="5E5C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Performance</a:t>
              </a:r>
              <a:endParaRPr lang="en-US" altLang="ko-KR" sz="2400" b="1" dirty="0" smtClean="0">
                <a:solidFill>
                  <a:srgbClr val="5E5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12" name="Picture 25" descr="2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946150" y="2070080"/>
              <a:ext cx="3246438" cy="4133850"/>
            </a:xfrm>
            <a:prstGeom prst="rect">
              <a:avLst/>
            </a:prstGeom>
            <a:noFill/>
          </p:spPr>
        </p:pic>
        <p:sp>
          <p:nvSpPr>
            <p:cNvPr id="13" name="Text Box 26"/>
            <p:cNvSpPr txBox="1">
              <a:spLocks noChangeArrowheads="1"/>
            </p:cNvSpPr>
            <p:nvPr/>
          </p:nvSpPr>
          <p:spPr bwMode="auto">
            <a:xfrm>
              <a:off x="1233736" y="3822680"/>
              <a:ext cx="257634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rgbClr val="7445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Dependability</a:t>
              </a:r>
              <a:endParaRPr lang="ko-KR" altLang="en-US" sz="2400" b="1" dirty="0">
                <a:solidFill>
                  <a:srgbClr val="7445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cs typeface="Verdana" pitchFamily="34" charset="0"/>
              </a:endParaRPr>
            </a:p>
          </p:txBody>
        </p:sp>
        <p:pic>
          <p:nvPicPr>
            <p:cNvPr id="14" name="Picture 28" descr="5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4298950" y="579418"/>
              <a:ext cx="3844925" cy="2900362"/>
            </a:xfrm>
            <a:prstGeom prst="rect">
              <a:avLst/>
            </a:prstGeom>
            <a:noFill/>
          </p:spPr>
        </p:pic>
        <p:sp>
          <p:nvSpPr>
            <p:cNvPr id="15" name="Text Box 29"/>
            <p:cNvSpPr txBox="1">
              <a:spLocks noChangeArrowheads="1"/>
            </p:cNvSpPr>
            <p:nvPr/>
          </p:nvSpPr>
          <p:spPr bwMode="auto">
            <a:xfrm>
              <a:off x="4445471" y="1731546"/>
              <a:ext cx="27908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altLang="ko-KR" sz="2400" b="1" dirty="0" smtClean="0">
                  <a:solidFill>
                    <a:srgbClr val="7445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End User</a:t>
              </a:r>
              <a:endParaRPr lang="ko-KR" altLang="en-US" sz="2400" b="1" dirty="0">
                <a:solidFill>
                  <a:srgbClr val="7445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cs typeface="Verdana" pitchFamily="34" charset="0"/>
              </a:endParaRPr>
            </a:p>
          </p:txBody>
        </p:sp>
        <p:pic>
          <p:nvPicPr>
            <p:cNvPr id="16" name="Picture 31" descr="4"/>
            <p:cNvPicPr>
              <a:picLocks noChangeAspect="1" noChangeArrowheads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5073650" y="2138365"/>
              <a:ext cx="3065463" cy="4178300"/>
            </a:xfrm>
            <a:prstGeom prst="rect">
              <a:avLst/>
            </a:prstGeom>
            <a:noFill/>
          </p:spPr>
        </p:pic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5665872" y="3819778"/>
              <a:ext cx="238238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7200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Maintenance</a:t>
              </a:r>
              <a:endParaRPr lang="ko-KR" altLang="en-US" sz="2400" b="1" dirty="0">
                <a:solidFill>
                  <a:srgbClr val="72009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cs typeface="Verdana" pitchFamily="34" charset="0"/>
              </a:endParaRPr>
            </a:p>
          </p:txBody>
        </p:sp>
        <p:pic>
          <p:nvPicPr>
            <p:cNvPr id="18" name="Picture 34" descr="3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>
              <a:off x="2657475" y="4295755"/>
              <a:ext cx="3875088" cy="1887538"/>
            </a:xfrm>
            <a:prstGeom prst="rect">
              <a:avLst/>
            </a:prstGeom>
            <a:noFill/>
          </p:spPr>
        </p:pic>
        <p:sp>
          <p:nvSpPr>
            <p:cNvPr id="19" name="Text Box 35"/>
            <p:cNvSpPr txBox="1">
              <a:spLocks noChangeArrowheads="1"/>
            </p:cNvSpPr>
            <p:nvPr/>
          </p:nvSpPr>
          <p:spPr bwMode="auto">
            <a:xfrm>
              <a:off x="3509924" y="4707402"/>
              <a:ext cx="20970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altLang="ko-KR" sz="2400" b="1" dirty="0" smtClean="0">
                  <a:solidFill>
                    <a:srgbClr val="004B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Cost</a:t>
              </a:r>
              <a:endParaRPr lang="ko-KR" altLang="en-US" sz="2400" b="1" dirty="0">
                <a:solidFill>
                  <a:srgbClr val="004B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cs typeface="Verdana" pitchFamily="34" charset="0"/>
              </a:endParaRPr>
            </a:p>
          </p:txBody>
        </p:sp>
        <p:pic>
          <p:nvPicPr>
            <p:cNvPr id="20" name="Picture 37" descr="6"/>
            <p:cNvPicPr>
              <a:picLocks noChangeAspect="1" noChangeArrowheads="1"/>
            </p:cNvPicPr>
            <p:nvPr/>
          </p:nvPicPr>
          <p:blipFill>
            <a:blip r:embed="rId9" cstate="screen"/>
            <a:srcRect/>
            <a:stretch>
              <a:fillRect/>
            </a:stretch>
          </p:blipFill>
          <p:spPr bwMode="auto">
            <a:xfrm>
              <a:off x="3562351" y="2503472"/>
              <a:ext cx="2063751" cy="2063753"/>
            </a:xfrm>
            <a:prstGeom prst="rect">
              <a:avLst/>
            </a:prstGeom>
            <a:noFill/>
          </p:spPr>
        </p:pic>
        <p:sp>
          <p:nvSpPr>
            <p:cNvPr id="21" name="WordArt 38"/>
            <p:cNvSpPr>
              <a:spLocks noChangeArrowheads="1" noChangeShapeType="1" noTextEdit="1"/>
            </p:cNvSpPr>
            <p:nvPr/>
          </p:nvSpPr>
          <p:spPr bwMode="auto">
            <a:xfrm>
              <a:off x="3822701" y="3459165"/>
              <a:ext cx="1512888" cy="3984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ko-KR" sz="3200" b="1" kern="10" dirty="0" smtClean="0">
                  <a:ln w="9525">
                    <a:noFill/>
                    <a:round/>
                    <a:headEnd/>
                    <a:tailEnd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CRITERIA</a:t>
              </a:r>
              <a:endParaRPr lang="ko-KR" altLang="en-US" sz="3200" b="1" kern="10" dirty="0">
                <a:ln w="9525">
                  <a:noFill/>
                  <a:round/>
                  <a:headEnd/>
                  <a:tailEnd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cs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Design Goals</a:t>
            </a:r>
            <a:endParaRPr lang="ko-KR" altLang="en-US" b="1" dirty="0"/>
          </a:p>
        </p:txBody>
      </p:sp>
      <p:grpSp>
        <p:nvGrpSpPr>
          <p:cNvPr id="7" name="그룹 3"/>
          <p:cNvGrpSpPr/>
          <p:nvPr/>
        </p:nvGrpSpPr>
        <p:grpSpPr>
          <a:xfrm>
            <a:off x="349533" y="1700808"/>
            <a:ext cx="3940706" cy="523220"/>
            <a:chOff x="618890" y="1142984"/>
            <a:chExt cx="3940706" cy="523220"/>
          </a:xfrm>
        </p:grpSpPr>
        <p:sp>
          <p:nvSpPr>
            <p:cNvPr id="8" name="직사각형 7"/>
            <p:cNvSpPr/>
            <p:nvPr/>
          </p:nvSpPr>
          <p:spPr>
            <a:xfrm>
              <a:off x="931680" y="1142984"/>
              <a:ext cx="362791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 spc="-3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blurRad="6350" stA="55000" endA="300" endPos="45500" dir="5400000" sy="-100000" algn="bl" rotWithShape="0"/>
                  </a:effectLst>
                  <a:latin typeface="Verdana" pitchFamily="34" charset="0"/>
                  <a:ea typeface="+mj-ea"/>
                </a:rPr>
                <a:t>Performance Criteria</a:t>
              </a:r>
              <a:endParaRPr lang="en-US" altLang="ko-KR" sz="2800" b="1" spc="-3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Verdana" pitchFamily="34" charset="0"/>
                <a:ea typeface="+mj-ea"/>
              </a:endParaRPr>
            </a:p>
          </p:txBody>
        </p:sp>
        <p:pic>
          <p:nvPicPr>
            <p:cNvPr id="9" name="Picture 20" descr="ball_b"/>
            <p:cNvPicPr>
              <a:picLocks noChangeAspect="1" noChangeArrowheads="1"/>
            </p:cNvPicPr>
            <p:nvPr/>
          </p:nvPicPr>
          <p:blipFill>
            <a:blip r:embed="rId2" cstate="screen">
              <a:lum bright="-6000" contrast="6000"/>
            </a:blip>
            <a:srcRect/>
            <a:stretch>
              <a:fillRect/>
            </a:stretch>
          </p:blipFill>
          <p:spPr bwMode="auto">
            <a:xfrm>
              <a:off x="618890" y="1291061"/>
              <a:ext cx="313861" cy="308687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928662" y="2428868"/>
            <a:ext cx="5229225" cy="975046"/>
            <a:chOff x="785786" y="2239640"/>
            <a:chExt cx="5229225" cy="975046"/>
          </a:xfrm>
        </p:grpSpPr>
        <p:sp>
          <p:nvSpPr>
            <p:cNvPr id="11" name="AutoShape 15"/>
            <p:cNvSpPr>
              <a:spLocks noChangeArrowheads="1"/>
            </p:cNvSpPr>
            <p:nvPr/>
          </p:nvSpPr>
          <p:spPr bwMode="auto">
            <a:xfrm>
              <a:off x="1052539" y="2382105"/>
              <a:ext cx="3304944" cy="64827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49CF6"/>
                </a:gs>
                <a:gs pos="100000">
                  <a:srgbClr val="749CF6">
                    <a:gamma/>
                    <a:tint val="0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144000" tIns="0" rIns="0" bIns="0" anchor="ctr"/>
            <a:lstStyle/>
            <a:p>
              <a:r>
                <a:rPr lang="en-US" altLang="ko-KR" sz="2400" b="1" dirty="0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HY견고딕" pitchFamily="18" charset="-127"/>
                </a:rPr>
                <a:t>Response Time</a:t>
              </a:r>
              <a:endParaRPr lang="ko-KR" alt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HY견고딕" pitchFamily="18" charset="-127"/>
              </a:endParaRPr>
            </a:p>
          </p:txBody>
        </p:sp>
        <p:pic>
          <p:nvPicPr>
            <p:cNvPr id="12" name="Picture 16" descr="테"/>
            <p:cNvPicPr>
              <a:picLocks noChangeAspect="1" noChangeArrowheads="1"/>
            </p:cNvPicPr>
            <p:nvPr/>
          </p:nvPicPr>
          <p:blipFill>
            <a:blip r:embed="rId3" cstate="screen"/>
            <a:stretch>
              <a:fillRect/>
            </a:stretch>
          </p:blipFill>
          <p:spPr bwMode="auto">
            <a:xfrm>
              <a:off x="785786" y="2239640"/>
              <a:ext cx="5229225" cy="9750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" name="그룹 17"/>
          <p:cNvGrpSpPr/>
          <p:nvPr/>
        </p:nvGrpSpPr>
        <p:grpSpPr>
          <a:xfrm>
            <a:off x="1628791" y="3357562"/>
            <a:ext cx="5229225" cy="975046"/>
            <a:chOff x="1428728" y="3071810"/>
            <a:chExt cx="5229225" cy="975046"/>
          </a:xfrm>
        </p:grpSpPr>
        <p:sp>
          <p:nvSpPr>
            <p:cNvPr id="13" name="AutoShape 15"/>
            <p:cNvSpPr>
              <a:spLocks noChangeArrowheads="1"/>
            </p:cNvSpPr>
            <p:nvPr/>
          </p:nvSpPr>
          <p:spPr bwMode="auto">
            <a:xfrm>
              <a:off x="1695481" y="3214275"/>
              <a:ext cx="3304944" cy="64827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49CF6"/>
                </a:gs>
                <a:gs pos="100000">
                  <a:srgbClr val="749CF6">
                    <a:gamma/>
                    <a:tint val="0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144000" tIns="0" rIns="0" bIns="0" anchor="ctr"/>
            <a:lstStyle/>
            <a:p>
              <a:r>
                <a:rPr lang="en-US" altLang="ko-KR" sz="2400" b="1" dirty="0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HY견고딕" pitchFamily="18" charset="-127"/>
                </a:rPr>
                <a:t>Throughput</a:t>
              </a:r>
              <a:endParaRPr lang="ko-KR" alt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HY견고딕" pitchFamily="18" charset="-127"/>
              </a:endParaRPr>
            </a:p>
          </p:txBody>
        </p:sp>
        <p:pic>
          <p:nvPicPr>
            <p:cNvPr id="14" name="Picture 16" descr="테"/>
            <p:cNvPicPr>
              <a:picLocks noChangeAspect="1" noChangeArrowheads="1"/>
            </p:cNvPicPr>
            <p:nvPr/>
          </p:nvPicPr>
          <p:blipFill>
            <a:blip r:embed="rId3" cstate="screen"/>
            <a:stretch>
              <a:fillRect/>
            </a:stretch>
          </p:blipFill>
          <p:spPr bwMode="auto">
            <a:xfrm>
              <a:off x="1428728" y="3071810"/>
              <a:ext cx="5229225" cy="9750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" name="그룹 16"/>
          <p:cNvGrpSpPr/>
          <p:nvPr/>
        </p:nvGrpSpPr>
        <p:grpSpPr>
          <a:xfrm>
            <a:off x="2343171" y="4286256"/>
            <a:ext cx="5229225" cy="975046"/>
            <a:chOff x="2000232" y="3882714"/>
            <a:chExt cx="5229225" cy="975046"/>
          </a:xfrm>
        </p:grpSpPr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2266985" y="4025179"/>
              <a:ext cx="3304944" cy="64827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49CF6"/>
                </a:gs>
                <a:gs pos="100000">
                  <a:srgbClr val="749CF6">
                    <a:gamma/>
                    <a:tint val="0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144000" tIns="0" rIns="0" bIns="0" anchor="ctr"/>
            <a:lstStyle/>
            <a:p>
              <a:r>
                <a:rPr lang="en-US" altLang="ko-KR" sz="2400" b="1" dirty="0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HY견고딕" pitchFamily="18" charset="-127"/>
                </a:rPr>
                <a:t>Memory</a:t>
              </a:r>
              <a:endParaRPr lang="ko-KR" alt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HY견고딕" pitchFamily="18" charset="-127"/>
              </a:endParaRPr>
            </a:p>
          </p:txBody>
        </p:sp>
        <p:pic>
          <p:nvPicPr>
            <p:cNvPr id="16" name="Picture 16" descr="테"/>
            <p:cNvPicPr>
              <a:picLocks noChangeAspect="1" noChangeArrowheads="1"/>
            </p:cNvPicPr>
            <p:nvPr/>
          </p:nvPicPr>
          <p:blipFill>
            <a:blip r:embed="rId3" cstate="screen"/>
            <a:stretch>
              <a:fillRect/>
            </a:stretch>
          </p:blipFill>
          <p:spPr bwMode="auto">
            <a:xfrm>
              <a:off x="2000232" y="3882714"/>
              <a:ext cx="5229225" cy="9750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8"/>
          <p:cNvGrpSpPr/>
          <p:nvPr/>
        </p:nvGrpSpPr>
        <p:grpSpPr>
          <a:xfrm>
            <a:off x="928662" y="2428868"/>
            <a:ext cx="5229225" cy="975046"/>
            <a:chOff x="785786" y="2239640"/>
            <a:chExt cx="5229225" cy="975046"/>
          </a:xfrm>
        </p:grpSpPr>
        <p:sp>
          <p:nvSpPr>
            <p:cNvPr id="11" name="AutoShape 15"/>
            <p:cNvSpPr>
              <a:spLocks noChangeArrowheads="1"/>
            </p:cNvSpPr>
            <p:nvPr/>
          </p:nvSpPr>
          <p:spPr bwMode="auto">
            <a:xfrm>
              <a:off x="1052539" y="2382105"/>
              <a:ext cx="3304944" cy="64827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2">
                    <a:lumMod val="90000"/>
                  </a:schemeClr>
                </a:gs>
                <a:gs pos="100000">
                  <a:srgbClr val="749CF6">
                    <a:gamma/>
                    <a:tint val="0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144000" tIns="0" rIns="0" bIns="0" anchor="ctr"/>
            <a:lstStyle/>
            <a:p>
              <a:r>
                <a:rPr lang="en-US" altLang="ko-KR" sz="2400" b="1" dirty="0" smtClean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HY견고딕" pitchFamily="18" charset="-127"/>
                </a:rPr>
                <a:t>Robustness</a:t>
              </a:r>
              <a:endParaRPr lang="ko-KR" altLang="en-US" sz="24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HY견고딕" pitchFamily="18" charset="-127"/>
              </a:endParaRPr>
            </a:p>
          </p:txBody>
        </p:sp>
        <p:pic>
          <p:nvPicPr>
            <p:cNvPr id="12" name="Picture 16" descr="테"/>
            <p:cNvPicPr>
              <a:picLocks noChangeAspect="1" noChangeArrowheads="1"/>
            </p:cNvPicPr>
            <p:nvPr/>
          </p:nvPicPr>
          <p:blipFill>
            <a:blip r:embed="rId2" cstate="screen"/>
            <a:stretch>
              <a:fillRect/>
            </a:stretch>
          </p:blipFill>
          <p:spPr bwMode="auto">
            <a:xfrm>
              <a:off x="785786" y="2239640"/>
              <a:ext cx="5229225" cy="975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Design Goals</a:t>
            </a:r>
            <a:endParaRPr lang="ko-KR" altLang="en-US" b="1" dirty="0"/>
          </a:p>
        </p:txBody>
      </p:sp>
      <p:grpSp>
        <p:nvGrpSpPr>
          <p:cNvPr id="3" name="그룹 3"/>
          <p:cNvGrpSpPr/>
          <p:nvPr/>
        </p:nvGrpSpPr>
        <p:grpSpPr>
          <a:xfrm>
            <a:off x="349533" y="1700808"/>
            <a:ext cx="4075358" cy="523220"/>
            <a:chOff x="618890" y="1142984"/>
            <a:chExt cx="4075358" cy="523220"/>
          </a:xfrm>
        </p:grpSpPr>
        <p:sp>
          <p:nvSpPr>
            <p:cNvPr id="8" name="직사각형 7"/>
            <p:cNvSpPr/>
            <p:nvPr/>
          </p:nvSpPr>
          <p:spPr>
            <a:xfrm>
              <a:off x="931680" y="1142984"/>
              <a:ext cx="37625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 spc="-3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blurRad="6350" stA="55000" endA="300" endPos="45500" dir="5400000" sy="-100000" algn="bl" rotWithShape="0"/>
                  </a:effectLst>
                  <a:latin typeface="Verdana" pitchFamily="34" charset="0"/>
                  <a:ea typeface="+mj-ea"/>
                </a:rPr>
                <a:t>Dependability Criteria</a:t>
              </a:r>
              <a:endParaRPr lang="en-US" altLang="ko-KR" sz="2800" b="1" spc="-3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Verdana" pitchFamily="34" charset="0"/>
                <a:ea typeface="+mj-ea"/>
              </a:endParaRPr>
            </a:p>
          </p:txBody>
        </p:sp>
        <p:pic>
          <p:nvPicPr>
            <p:cNvPr id="9" name="Picture 20" descr="ball_b"/>
            <p:cNvPicPr>
              <a:picLocks noChangeAspect="1" noChangeArrowheads="1"/>
            </p:cNvPicPr>
            <p:nvPr/>
          </p:nvPicPr>
          <p:blipFill>
            <a:blip r:embed="rId3" cstate="screen">
              <a:lum bright="-6000" contrast="6000"/>
            </a:blip>
            <a:srcRect/>
            <a:stretch>
              <a:fillRect/>
            </a:stretch>
          </p:blipFill>
          <p:spPr bwMode="auto">
            <a:xfrm>
              <a:off x="618890" y="1291061"/>
              <a:ext cx="313861" cy="308687"/>
            </a:xfrm>
            <a:prstGeom prst="rect">
              <a:avLst/>
            </a:prstGeom>
            <a:noFill/>
          </p:spPr>
        </p:pic>
      </p:grpSp>
      <p:grpSp>
        <p:nvGrpSpPr>
          <p:cNvPr id="5" name="그룹 17"/>
          <p:cNvGrpSpPr/>
          <p:nvPr/>
        </p:nvGrpSpPr>
        <p:grpSpPr>
          <a:xfrm>
            <a:off x="1628791" y="3357562"/>
            <a:ext cx="5229225" cy="975046"/>
            <a:chOff x="1428728" y="3071810"/>
            <a:chExt cx="5229225" cy="975046"/>
          </a:xfrm>
        </p:grpSpPr>
        <p:sp>
          <p:nvSpPr>
            <p:cNvPr id="13" name="AutoShape 15"/>
            <p:cNvSpPr>
              <a:spLocks noChangeArrowheads="1"/>
            </p:cNvSpPr>
            <p:nvPr/>
          </p:nvSpPr>
          <p:spPr bwMode="auto">
            <a:xfrm>
              <a:off x="1695481" y="3214275"/>
              <a:ext cx="3304944" cy="64827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2">
                    <a:lumMod val="90000"/>
                  </a:schemeClr>
                </a:gs>
                <a:gs pos="100000">
                  <a:srgbClr val="749CF6">
                    <a:gamma/>
                    <a:tint val="0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144000" tIns="0" rIns="0" bIns="0" anchor="ctr"/>
            <a:lstStyle/>
            <a:p>
              <a:r>
                <a:rPr lang="en-US" altLang="ko-KR" sz="2400" b="1" dirty="0" smtClean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HY견고딕" pitchFamily="18" charset="-127"/>
                </a:rPr>
                <a:t>Reliability</a:t>
              </a:r>
              <a:endParaRPr lang="ko-KR" altLang="en-US" sz="24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HY견고딕" pitchFamily="18" charset="-127"/>
              </a:endParaRPr>
            </a:p>
          </p:txBody>
        </p:sp>
        <p:pic>
          <p:nvPicPr>
            <p:cNvPr id="14" name="Picture 16" descr="테"/>
            <p:cNvPicPr>
              <a:picLocks noChangeAspect="1" noChangeArrowheads="1"/>
            </p:cNvPicPr>
            <p:nvPr/>
          </p:nvPicPr>
          <p:blipFill>
            <a:blip r:embed="rId2" cstate="screen"/>
            <a:stretch>
              <a:fillRect/>
            </a:stretch>
          </p:blipFill>
          <p:spPr bwMode="auto">
            <a:xfrm>
              <a:off x="1428728" y="3071810"/>
              <a:ext cx="5229225" cy="9750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" name="그룹 16"/>
          <p:cNvGrpSpPr/>
          <p:nvPr/>
        </p:nvGrpSpPr>
        <p:grpSpPr>
          <a:xfrm>
            <a:off x="2343171" y="4286256"/>
            <a:ext cx="5229225" cy="975046"/>
            <a:chOff x="2000232" y="3882714"/>
            <a:chExt cx="5229225" cy="975046"/>
          </a:xfrm>
        </p:grpSpPr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2266985" y="4025179"/>
              <a:ext cx="3304944" cy="64827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2">
                    <a:lumMod val="90000"/>
                  </a:schemeClr>
                </a:gs>
                <a:gs pos="100000">
                  <a:srgbClr val="749CF6">
                    <a:gamma/>
                    <a:tint val="0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144000" tIns="0" rIns="0" bIns="0" anchor="ctr"/>
            <a:lstStyle/>
            <a:p>
              <a:r>
                <a:rPr lang="en-US" altLang="ko-KR" sz="2400" b="1" dirty="0" smtClean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HY견고딕" pitchFamily="18" charset="-127"/>
                </a:rPr>
                <a:t>Availability</a:t>
              </a:r>
              <a:endParaRPr lang="ko-KR" altLang="en-US" sz="24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HY견고딕" pitchFamily="18" charset="-127"/>
              </a:endParaRPr>
            </a:p>
          </p:txBody>
        </p:sp>
        <p:pic>
          <p:nvPicPr>
            <p:cNvPr id="16" name="Picture 16" descr="테"/>
            <p:cNvPicPr>
              <a:picLocks noChangeAspect="1" noChangeArrowheads="1"/>
            </p:cNvPicPr>
            <p:nvPr/>
          </p:nvPicPr>
          <p:blipFill>
            <a:blip r:embed="rId2" cstate="screen"/>
            <a:stretch>
              <a:fillRect/>
            </a:stretch>
          </p:blipFill>
          <p:spPr bwMode="auto">
            <a:xfrm>
              <a:off x="2000232" y="3882714"/>
              <a:ext cx="5229225" cy="9750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" name="그룹 18"/>
          <p:cNvGrpSpPr/>
          <p:nvPr/>
        </p:nvGrpSpPr>
        <p:grpSpPr>
          <a:xfrm>
            <a:off x="3571868" y="2428868"/>
            <a:ext cx="5229225" cy="975046"/>
            <a:chOff x="785786" y="2239640"/>
            <a:chExt cx="5229225" cy="975046"/>
          </a:xfrm>
        </p:grpSpPr>
        <p:sp>
          <p:nvSpPr>
            <p:cNvPr id="19" name="AutoShape 15"/>
            <p:cNvSpPr>
              <a:spLocks noChangeArrowheads="1"/>
            </p:cNvSpPr>
            <p:nvPr/>
          </p:nvSpPr>
          <p:spPr bwMode="auto">
            <a:xfrm>
              <a:off x="1052539" y="2382105"/>
              <a:ext cx="3304944" cy="64827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100000">
                  <a:srgbClr val="749CF6">
                    <a:gamma/>
                    <a:tint val="0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144000" tIns="0" rIns="0" bIns="0" anchor="ctr"/>
            <a:lstStyle/>
            <a:p>
              <a:r>
                <a:rPr lang="en-US" altLang="ko-KR" sz="2400" b="1" dirty="0" smtClean="0"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HY견고딕" pitchFamily="18" charset="-127"/>
                </a:rPr>
                <a:t>Fault Tolerance</a:t>
              </a:r>
              <a:endParaRPr lang="ko-KR" altLang="en-US" sz="2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HY견고딕" pitchFamily="18" charset="-127"/>
              </a:endParaRPr>
            </a:p>
          </p:txBody>
        </p:sp>
        <p:pic>
          <p:nvPicPr>
            <p:cNvPr id="20" name="Picture 16" descr="테"/>
            <p:cNvPicPr>
              <a:picLocks noChangeAspect="1" noChangeArrowheads="1"/>
            </p:cNvPicPr>
            <p:nvPr/>
          </p:nvPicPr>
          <p:blipFill>
            <a:blip r:embed="rId2" cstate="screen"/>
            <a:stretch>
              <a:fillRect/>
            </a:stretch>
          </p:blipFill>
          <p:spPr bwMode="auto">
            <a:xfrm>
              <a:off x="785786" y="2239640"/>
              <a:ext cx="5229225" cy="9750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" name="그룹 17"/>
          <p:cNvGrpSpPr/>
          <p:nvPr/>
        </p:nvGrpSpPr>
        <p:grpSpPr>
          <a:xfrm>
            <a:off x="4271997" y="3357562"/>
            <a:ext cx="5229225" cy="975046"/>
            <a:chOff x="1428728" y="3071810"/>
            <a:chExt cx="5229225" cy="975046"/>
          </a:xfrm>
        </p:grpSpPr>
        <p:sp>
          <p:nvSpPr>
            <p:cNvPr id="22" name="AutoShape 15"/>
            <p:cNvSpPr>
              <a:spLocks noChangeArrowheads="1"/>
            </p:cNvSpPr>
            <p:nvPr/>
          </p:nvSpPr>
          <p:spPr bwMode="auto">
            <a:xfrm>
              <a:off x="1695481" y="3214275"/>
              <a:ext cx="3304944" cy="64827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100000">
                  <a:srgbClr val="749CF6">
                    <a:gamma/>
                    <a:tint val="0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144000" tIns="0" rIns="0" bIns="0" anchor="ctr"/>
            <a:lstStyle/>
            <a:p>
              <a:r>
                <a:rPr lang="en-US" altLang="ko-KR" sz="2400" b="1" dirty="0" smtClean="0"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HY견고딕" pitchFamily="18" charset="-127"/>
                </a:rPr>
                <a:t>Security</a:t>
              </a:r>
              <a:endParaRPr lang="ko-KR" altLang="en-US" sz="2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HY견고딕" pitchFamily="18" charset="-127"/>
              </a:endParaRPr>
            </a:p>
          </p:txBody>
        </p:sp>
        <p:pic>
          <p:nvPicPr>
            <p:cNvPr id="23" name="Picture 16" descr="테"/>
            <p:cNvPicPr>
              <a:picLocks noChangeAspect="1" noChangeArrowheads="1"/>
            </p:cNvPicPr>
            <p:nvPr/>
          </p:nvPicPr>
          <p:blipFill>
            <a:blip r:embed="rId2" cstate="screen"/>
            <a:stretch>
              <a:fillRect/>
            </a:stretch>
          </p:blipFill>
          <p:spPr bwMode="auto">
            <a:xfrm>
              <a:off x="1428728" y="3071810"/>
              <a:ext cx="5229225" cy="9750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" name="그룹 16"/>
          <p:cNvGrpSpPr/>
          <p:nvPr/>
        </p:nvGrpSpPr>
        <p:grpSpPr>
          <a:xfrm>
            <a:off x="4986377" y="4286256"/>
            <a:ext cx="5229225" cy="975046"/>
            <a:chOff x="2000232" y="3882714"/>
            <a:chExt cx="5229225" cy="975046"/>
          </a:xfrm>
        </p:grpSpPr>
        <p:sp>
          <p:nvSpPr>
            <p:cNvPr id="26" name="AutoShape 15"/>
            <p:cNvSpPr>
              <a:spLocks noChangeArrowheads="1"/>
            </p:cNvSpPr>
            <p:nvPr/>
          </p:nvSpPr>
          <p:spPr bwMode="auto">
            <a:xfrm>
              <a:off x="2266985" y="4025179"/>
              <a:ext cx="3304944" cy="64827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100000">
                  <a:srgbClr val="749CF6">
                    <a:gamma/>
                    <a:tint val="0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144000" tIns="0" rIns="0" bIns="0" anchor="ctr"/>
            <a:lstStyle/>
            <a:p>
              <a:r>
                <a:rPr lang="en-US" altLang="ko-KR" sz="2400" b="1" dirty="0" smtClean="0"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HY견고딕" pitchFamily="18" charset="-127"/>
                </a:rPr>
                <a:t>Safety</a:t>
              </a:r>
              <a:endParaRPr lang="ko-KR" altLang="en-US" sz="2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HY견고딕" pitchFamily="18" charset="-127"/>
              </a:endParaRPr>
            </a:p>
          </p:txBody>
        </p:sp>
        <p:pic>
          <p:nvPicPr>
            <p:cNvPr id="27" name="Picture 16" descr="테"/>
            <p:cNvPicPr>
              <a:picLocks noChangeAspect="1" noChangeArrowheads="1"/>
            </p:cNvPicPr>
            <p:nvPr/>
          </p:nvPicPr>
          <p:blipFill>
            <a:blip r:embed="rId2" cstate="screen"/>
            <a:stretch>
              <a:fillRect/>
            </a:stretch>
          </p:blipFill>
          <p:spPr bwMode="auto">
            <a:xfrm>
              <a:off x="2000232" y="3882714"/>
              <a:ext cx="5229225" cy="9750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8"/>
          <p:cNvGrpSpPr/>
          <p:nvPr/>
        </p:nvGrpSpPr>
        <p:grpSpPr>
          <a:xfrm>
            <a:off x="928662" y="2428868"/>
            <a:ext cx="5229225" cy="975046"/>
            <a:chOff x="785786" y="2239640"/>
            <a:chExt cx="5229225" cy="975046"/>
          </a:xfrm>
        </p:grpSpPr>
        <p:sp>
          <p:nvSpPr>
            <p:cNvPr id="11" name="AutoShape 15"/>
            <p:cNvSpPr>
              <a:spLocks noChangeArrowheads="1"/>
            </p:cNvSpPr>
            <p:nvPr/>
          </p:nvSpPr>
          <p:spPr bwMode="auto">
            <a:xfrm>
              <a:off x="1052539" y="2382105"/>
              <a:ext cx="3304944" cy="64827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rgbClr val="749CF6">
                    <a:gamma/>
                    <a:tint val="0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144000" tIns="0" rIns="0" bIns="0" anchor="ctr"/>
            <a:lstStyle/>
            <a:p>
              <a:r>
                <a:rPr lang="en-US" altLang="ko-KR" sz="2400" b="1" dirty="0" smtClean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HY견고딕" pitchFamily="18" charset="-127"/>
                </a:rPr>
                <a:t>Development</a:t>
              </a:r>
              <a:endParaRPr lang="ko-KR" altLang="en-US" sz="2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HY견고딕" pitchFamily="18" charset="-127"/>
              </a:endParaRPr>
            </a:p>
          </p:txBody>
        </p:sp>
        <p:pic>
          <p:nvPicPr>
            <p:cNvPr id="12" name="Picture 16" descr="테"/>
            <p:cNvPicPr>
              <a:picLocks noChangeAspect="1" noChangeArrowheads="1"/>
            </p:cNvPicPr>
            <p:nvPr/>
          </p:nvPicPr>
          <p:blipFill>
            <a:blip r:embed="rId2" cstate="screen"/>
            <a:stretch>
              <a:fillRect/>
            </a:stretch>
          </p:blipFill>
          <p:spPr bwMode="auto">
            <a:xfrm>
              <a:off x="785786" y="2239640"/>
              <a:ext cx="5229225" cy="975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Design Goals</a:t>
            </a:r>
            <a:endParaRPr lang="ko-KR" altLang="en-US" b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349533" y="1700808"/>
            <a:ext cx="2509225" cy="523220"/>
            <a:chOff x="618890" y="1142984"/>
            <a:chExt cx="2509225" cy="523220"/>
          </a:xfrm>
        </p:grpSpPr>
        <p:sp>
          <p:nvSpPr>
            <p:cNvPr id="8" name="직사각형 7"/>
            <p:cNvSpPr/>
            <p:nvPr/>
          </p:nvSpPr>
          <p:spPr>
            <a:xfrm>
              <a:off x="931680" y="1142984"/>
              <a:ext cx="219643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 spc="-3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blurRad="6350" stA="55000" endA="300" endPos="45500" dir="5400000" sy="-100000" algn="bl" rotWithShape="0"/>
                  </a:effectLst>
                  <a:latin typeface="Verdana" pitchFamily="34" charset="0"/>
                  <a:ea typeface="+mj-ea"/>
                </a:rPr>
                <a:t>Cost Criteria</a:t>
              </a:r>
              <a:endParaRPr lang="en-US" altLang="ko-KR" sz="2800" b="1" spc="-3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Verdana" pitchFamily="34" charset="0"/>
                <a:ea typeface="+mj-ea"/>
              </a:endParaRPr>
            </a:p>
          </p:txBody>
        </p:sp>
        <p:pic>
          <p:nvPicPr>
            <p:cNvPr id="9" name="Picture 20" descr="ball_b"/>
            <p:cNvPicPr>
              <a:picLocks noChangeAspect="1" noChangeArrowheads="1"/>
            </p:cNvPicPr>
            <p:nvPr/>
          </p:nvPicPr>
          <p:blipFill>
            <a:blip r:embed="rId3" cstate="screen">
              <a:lum bright="-6000" contrast="6000"/>
            </a:blip>
            <a:srcRect/>
            <a:stretch>
              <a:fillRect/>
            </a:stretch>
          </p:blipFill>
          <p:spPr bwMode="auto">
            <a:xfrm>
              <a:off x="618890" y="1291061"/>
              <a:ext cx="313861" cy="308687"/>
            </a:xfrm>
            <a:prstGeom prst="rect">
              <a:avLst/>
            </a:prstGeom>
            <a:noFill/>
          </p:spPr>
        </p:pic>
      </p:grpSp>
      <p:grpSp>
        <p:nvGrpSpPr>
          <p:cNvPr id="5" name="그룹 17"/>
          <p:cNvGrpSpPr/>
          <p:nvPr/>
        </p:nvGrpSpPr>
        <p:grpSpPr>
          <a:xfrm>
            <a:off x="1628791" y="3357562"/>
            <a:ext cx="5229225" cy="975046"/>
            <a:chOff x="1428728" y="3071810"/>
            <a:chExt cx="5229225" cy="975046"/>
          </a:xfrm>
        </p:grpSpPr>
        <p:sp>
          <p:nvSpPr>
            <p:cNvPr id="13" name="AutoShape 15"/>
            <p:cNvSpPr>
              <a:spLocks noChangeArrowheads="1"/>
            </p:cNvSpPr>
            <p:nvPr/>
          </p:nvSpPr>
          <p:spPr bwMode="auto">
            <a:xfrm>
              <a:off x="1695481" y="3214275"/>
              <a:ext cx="3304944" cy="64827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rgbClr val="749CF6">
                    <a:gamma/>
                    <a:tint val="0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144000" tIns="0" rIns="0" bIns="0" anchor="ctr"/>
            <a:lstStyle/>
            <a:p>
              <a:r>
                <a:rPr lang="en-US" altLang="ko-KR" sz="2400" b="1" dirty="0" smtClean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HY견고딕" pitchFamily="18" charset="-127"/>
                </a:rPr>
                <a:t>Deployment</a:t>
              </a:r>
              <a:endParaRPr lang="ko-KR" altLang="en-US" sz="2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HY견고딕" pitchFamily="18" charset="-127"/>
              </a:endParaRPr>
            </a:p>
          </p:txBody>
        </p:sp>
        <p:pic>
          <p:nvPicPr>
            <p:cNvPr id="14" name="Picture 16" descr="테"/>
            <p:cNvPicPr>
              <a:picLocks noChangeAspect="1" noChangeArrowheads="1"/>
            </p:cNvPicPr>
            <p:nvPr/>
          </p:nvPicPr>
          <p:blipFill>
            <a:blip r:embed="rId2" cstate="screen"/>
            <a:stretch>
              <a:fillRect/>
            </a:stretch>
          </p:blipFill>
          <p:spPr bwMode="auto">
            <a:xfrm>
              <a:off x="1428728" y="3071810"/>
              <a:ext cx="5229225" cy="9750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" name="그룹 16"/>
          <p:cNvGrpSpPr/>
          <p:nvPr/>
        </p:nvGrpSpPr>
        <p:grpSpPr>
          <a:xfrm>
            <a:off x="2343171" y="4286256"/>
            <a:ext cx="5229225" cy="975046"/>
            <a:chOff x="2000232" y="3882714"/>
            <a:chExt cx="5229225" cy="975046"/>
          </a:xfrm>
        </p:grpSpPr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2266985" y="4025179"/>
              <a:ext cx="3304944" cy="64827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rgbClr val="749CF6">
                    <a:gamma/>
                    <a:tint val="0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144000" tIns="0" rIns="0" bIns="0" anchor="ctr"/>
            <a:lstStyle/>
            <a:p>
              <a:r>
                <a:rPr lang="en-US" altLang="ko-KR" sz="2400" b="1" dirty="0" smtClean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HY견고딕" pitchFamily="18" charset="-127"/>
                </a:rPr>
                <a:t>Upgrade</a:t>
              </a:r>
              <a:endParaRPr lang="ko-KR" altLang="en-US" sz="2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HY견고딕" pitchFamily="18" charset="-127"/>
              </a:endParaRPr>
            </a:p>
          </p:txBody>
        </p:sp>
        <p:pic>
          <p:nvPicPr>
            <p:cNvPr id="16" name="Picture 16" descr="테"/>
            <p:cNvPicPr>
              <a:picLocks noChangeAspect="1" noChangeArrowheads="1"/>
            </p:cNvPicPr>
            <p:nvPr/>
          </p:nvPicPr>
          <p:blipFill>
            <a:blip r:embed="rId2" cstate="screen"/>
            <a:stretch>
              <a:fillRect/>
            </a:stretch>
          </p:blipFill>
          <p:spPr bwMode="auto">
            <a:xfrm>
              <a:off x="2000232" y="3882714"/>
              <a:ext cx="5229225" cy="9750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그룹 17"/>
          <p:cNvGrpSpPr/>
          <p:nvPr/>
        </p:nvGrpSpPr>
        <p:grpSpPr>
          <a:xfrm>
            <a:off x="4271997" y="2882582"/>
            <a:ext cx="5229225" cy="975046"/>
            <a:chOff x="1428728" y="3071810"/>
            <a:chExt cx="5229225" cy="975046"/>
          </a:xfrm>
        </p:grpSpPr>
        <p:sp>
          <p:nvSpPr>
            <p:cNvPr id="22" name="AutoShape 15"/>
            <p:cNvSpPr>
              <a:spLocks noChangeArrowheads="1"/>
            </p:cNvSpPr>
            <p:nvPr/>
          </p:nvSpPr>
          <p:spPr bwMode="auto">
            <a:xfrm>
              <a:off x="1695481" y="3214275"/>
              <a:ext cx="3304944" cy="64827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rgbClr val="749CF6">
                    <a:gamma/>
                    <a:tint val="0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144000" tIns="0" rIns="0" bIns="0" anchor="ctr"/>
            <a:lstStyle/>
            <a:p>
              <a:r>
                <a:rPr lang="en-US" altLang="ko-KR" sz="2400" b="1" dirty="0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HY견고딕" pitchFamily="18" charset="-127"/>
                </a:rPr>
                <a:t>Maintenance</a:t>
              </a:r>
              <a:endParaRPr lang="ko-KR" alt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HY견고딕" pitchFamily="18" charset="-127"/>
              </a:endParaRPr>
            </a:p>
          </p:txBody>
        </p:sp>
        <p:pic>
          <p:nvPicPr>
            <p:cNvPr id="23" name="Picture 16" descr="테"/>
            <p:cNvPicPr>
              <a:picLocks noChangeAspect="1" noChangeArrowheads="1"/>
            </p:cNvPicPr>
            <p:nvPr/>
          </p:nvPicPr>
          <p:blipFill>
            <a:blip r:embed="rId2" cstate="screen"/>
            <a:stretch>
              <a:fillRect/>
            </a:stretch>
          </p:blipFill>
          <p:spPr bwMode="auto">
            <a:xfrm>
              <a:off x="1428728" y="3071810"/>
              <a:ext cx="5229225" cy="9750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" name="그룹 16"/>
          <p:cNvGrpSpPr/>
          <p:nvPr/>
        </p:nvGrpSpPr>
        <p:grpSpPr>
          <a:xfrm>
            <a:off x="4986377" y="3811276"/>
            <a:ext cx="5229225" cy="975046"/>
            <a:chOff x="2000232" y="3882714"/>
            <a:chExt cx="5229225" cy="975046"/>
          </a:xfrm>
        </p:grpSpPr>
        <p:sp>
          <p:nvSpPr>
            <p:cNvPr id="26" name="AutoShape 15"/>
            <p:cNvSpPr>
              <a:spLocks noChangeArrowheads="1"/>
            </p:cNvSpPr>
            <p:nvPr/>
          </p:nvSpPr>
          <p:spPr bwMode="auto">
            <a:xfrm>
              <a:off x="2266985" y="4025179"/>
              <a:ext cx="3304944" cy="64827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rgbClr val="749CF6">
                    <a:gamma/>
                    <a:tint val="0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144000" tIns="0" rIns="0" bIns="0" anchor="ctr"/>
            <a:lstStyle/>
            <a:p>
              <a:r>
                <a:rPr lang="en-US" altLang="ko-KR" sz="2400" b="1" dirty="0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HY견고딕" pitchFamily="18" charset="-127"/>
                </a:rPr>
                <a:t>Administration</a:t>
              </a:r>
              <a:endParaRPr lang="ko-KR" alt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HY견고딕" pitchFamily="18" charset="-127"/>
              </a:endParaRPr>
            </a:p>
          </p:txBody>
        </p:sp>
        <p:pic>
          <p:nvPicPr>
            <p:cNvPr id="27" name="Picture 16" descr="테"/>
            <p:cNvPicPr>
              <a:picLocks noChangeAspect="1" noChangeArrowheads="1"/>
            </p:cNvPicPr>
            <p:nvPr/>
          </p:nvPicPr>
          <p:blipFill>
            <a:blip r:embed="rId2" cstate="screen"/>
            <a:stretch>
              <a:fillRect/>
            </a:stretch>
          </p:blipFill>
          <p:spPr bwMode="auto">
            <a:xfrm>
              <a:off x="2000232" y="3882714"/>
              <a:ext cx="5229225" cy="9750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8"/>
          <p:cNvGrpSpPr/>
          <p:nvPr/>
        </p:nvGrpSpPr>
        <p:grpSpPr>
          <a:xfrm>
            <a:off x="928662" y="2428868"/>
            <a:ext cx="5229225" cy="975046"/>
            <a:chOff x="785786" y="2239640"/>
            <a:chExt cx="5229225" cy="975046"/>
          </a:xfrm>
        </p:grpSpPr>
        <p:sp>
          <p:nvSpPr>
            <p:cNvPr id="11" name="AutoShape 15"/>
            <p:cNvSpPr>
              <a:spLocks noChangeArrowheads="1"/>
            </p:cNvSpPr>
            <p:nvPr/>
          </p:nvSpPr>
          <p:spPr bwMode="auto">
            <a:xfrm>
              <a:off x="1052539" y="2382105"/>
              <a:ext cx="3304944" cy="64827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2">
                    <a:lumMod val="90000"/>
                  </a:schemeClr>
                </a:gs>
                <a:gs pos="100000">
                  <a:srgbClr val="749CF6">
                    <a:gamma/>
                    <a:tint val="0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144000" tIns="0" rIns="0" bIns="0" anchor="ctr"/>
            <a:lstStyle/>
            <a:p>
              <a:r>
                <a:rPr lang="en-US" altLang="ko-KR" sz="2400" b="1" dirty="0" smtClean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HY견고딕" pitchFamily="18" charset="-127"/>
                </a:rPr>
                <a:t>Extensibility</a:t>
              </a:r>
              <a:endParaRPr lang="ko-KR" altLang="en-US" sz="24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HY견고딕" pitchFamily="18" charset="-127"/>
              </a:endParaRPr>
            </a:p>
          </p:txBody>
        </p:sp>
        <p:pic>
          <p:nvPicPr>
            <p:cNvPr id="12" name="Picture 16" descr="테"/>
            <p:cNvPicPr>
              <a:picLocks noChangeAspect="1" noChangeArrowheads="1"/>
            </p:cNvPicPr>
            <p:nvPr/>
          </p:nvPicPr>
          <p:blipFill>
            <a:blip r:embed="rId2" cstate="screen"/>
            <a:stretch>
              <a:fillRect/>
            </a:stretch>
          </p:blipFill>
          <p:spPr bwMode="auto">
            <a:xfrm>
              <a:off x="785786" y="2239640"/>
              <a:ext cx="5229225" cy="975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Design Goals</a:t>
            </a:r>
            <a:endParaRPr lang="ko-KR" altLang="en-US" b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349533" y="1700808"/>
            <a:ext cx="3923074" cy="523220"/>
            <a:chOff x="618890" y="1142984"/>
            <a:chExt cx="3923074" cy="523220"/>
          </a:xfrm>
        </p:grpSpPr>
        <p:sp>
          <p:nvSpPr>
            <p:cNvPr id="8" name="직사각형 7"/>
            <p:cNvSpPr/>
            <p:nvPr/>
          </p:nvSpPr>
          <p:spPr>
            <a:xfrm>
              <a:off x="931680" y="1142984"/>
              <a:ext cx="36102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 spc="-3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blurRad="6350" stA="55000" endA="300" endPos="45500" dir="5400000" sy="-100000" algn="bl" rotWithShape="0"/>
                  </a:effectLst>
                  <a:latin typeface="Verdana" pitchFamily="34" charset="0"/>
                  <a:ea typeface="+mj-ea"/>
                </a:rPr>
                <a:t>Maintenance Criteria</a:t>
              </a:r>
              <a:endParaRPr lang="en-US" altLang="ko-KR" sz="2800" b="1" spc="-3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Verdana" pitchFamily="34" charset="0"/>
                <a:ea typeface="+mj-ea"/>
              </a:endParaRPr>
            </a:p>
          </p:txBody>
        </p:sp>
        <p:pic>
          <p:nvPicPr>
            <p:cNvPr id="9" name="Picture 20" descr="ball_b"/>
            <p:cNvPicPr>
              <a:picLocks noChangeAspect="1" noChangeArrowheads="1"/>
            </p:cNvPicPr>
            <p:nvPr/>
          </p:nvPicPr>
          <p:blipFill>
            <a:blip r:embed="rId3" cstate="screen">
              <a:lum bright="-6000" contrast="6000"/>
            </a:blip>
            <a:srcRect/>
            <a:stretch>
              <a:fillRect/>
            </a:stretch>
          </p:blipFill>
          <p:spPr bwMode="auto">
            <a:xfrm>
              <a:off x="618890" y="1291061"/>
              <a:ext cx="313861" cy="308687"/>
            </a:xfrm>
            <a:prstGeom prst="rect">
              <a:avLst/>
            </a:prstGeom>
            <a:noFill/>
          </p:spPr>
        </p:pic>
      </p:grpSp>
      <p:grpSp>
        <p:nvGrpSpPr>
          <p:cNvPr id="5" name="그룹 17"/>
          <p:cNvGrpSpPr/>
          <p:nvPr/>
        </p:nvGrpSpPr>
        <p:grpSpPr>
          <a:xfrm>
            <a:off x="1628791" y="3357562"/>
            <a:ext cx="5229225" cy="975046"/>
            <a:chOff x="1428728" y="3071810"/>
            <a:chExt cx="5229225" cy="975046"/>
          </a:xfrm>
        </p:grpSpPr>
        <p:sp>
          <p:nvSpPr>
            <p:cNvPr id="13" name="AutoShape 15"/>
            <p:cNvSpPr>
              <a:spLocks noChangeArrowheads="1"/>
            </p:cNvSpPr>
            <p:nvPr/>
          </p:nvSpPr>
          <p:spPr bwMode="auto">
            <a:xfrm>
              <a:off x="1695481" y="3214275"/>
              <a:ext cx="3304944" cy="64827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2">
                    <a:lumMod val="90000"/>
                  </a:schemeClr>
                </a:gs>
                <a:gs pos="100000">
                  <a:srgbClr val="749CF6">
                    <a:gamma/>
                    <a:tint val="0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144000" tIns="0" rIns="0" bIns="0" anchor="ctr"/>
            <a:lstStyle/>
            <a:p>
              <a:r>
                <a:rPr lang="en-US" altLang="ko-KR" sz="2400" b="1" dirty="0" smtClean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HY견고딕" pitchFamily="18" charset="-127"/>
                </a:rPr>
                <a:t>Modifiability</a:t>
              </a:r>
              <a:endParaRPr lang="ko-KR" altLang="en-US" sz="24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HY견고딕" pitchFamily="18" charset="-127"/>
              </a:endParaRPr>
            </a:p>
          </p:txBody>
        </p:sp>
        <p:pic>
          <p:nvPicPr>
            <p:cNvPr id="14" name="Picture 16" descr="테"/>
            <p:cNvPicPr>
              <a:picLocks noChangeAspect="1" noChangeArrowheads="1"/>
            </p:cNvPicPr>
            <p:nvPr/>
          </p:nvPicPr>
          <p:blipFill>
            <a:blip r:embed="rId2" cstate="screen"/>
            <a:stretch>
              <a:fillRect/>
            </a:stretch>
          </p:blipFill>
          <p:spPr bwMode="auto">
            <a:xfrm>
              <a:off x="1428728" y="3071810"/>
              <a:ext cx="5229225" cy="9750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" name="그룹 16"/>
          <p:cNvGrpSpPr/>
          <p:nvPr/>
        </p:nvGrpSpPr>
        <p:grpSpPr>
          <a:xfrm>
            <a:off x="2343171" y="4286256"/>
            <a:ext cx="5229225" cy="975046"/>
            <a:chOff x="2000232" y="3882714"/>
            <a:chExt cx="5229225" cy="975046"/>
          </a:xfrm>
        </p:grpSpPr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2266985" y="4025179"/>
              <a:ext cx="3304944" cy="64827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2">
                    <a:lumMod val="90000"/>
                  </a:schemeClr>
                </a:gs>
                <a:gs pos="100000">
                  <a:srgbClr val="749CF6">
                    <a:gamma/>
                    <a:tint val="0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144000" tIns="0" rIns="0" bIns="0" anchor="ctr"/>
            <a:lstStyle/>
            <a:p>
              <a:r>
                <a:rPr lang="en-US" altLang="ko-KR" sz="2400" b="1" dirty="0" smtClean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HY견고딕" pitchFamily="18" charset="-127"/>
                </a:rPr>
                <a:t>Adaptability</a:t>
              </a:r>
              <a:endParaRPr lang="ko-KR" altLang="en-US" sz="24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HY견고딕" pitchFamily="18" charset="-127"/>
              </a:endParaRPr>
            </a:p>
          </p:txBody>
        </p:sp>
        <p:pic>
          <p:nvPicPr>
            <p:cNvPr id="16" name="Picture 16" descr="테"/>
            <p:cNvPicPr>
              <a:picLocks noChangeAspect="1" noChangeArrowheads="1"/>
            </p:cNvPicPr>
            <p:nvPr/>
          </p:nvPicPr>
          <p:blipFill>
            <a:blip r:embed="rId2" cstate="screen"/>
            <a:stretch>
              <a:fillRect/>
            </a:stretch>
          </p:blipFill>
          <p:spPr bwMode="auto">
            <a:xfrm>
              <a:off x="2000232" y="3882714"/>
              <a:ext cx="5229225" cy="9750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그룹 17"/>
          <p:cNvGrpSpPr/>
          <p:nvPr/>
        </p:nvGrpSpPr>
        <p:grpSpPr>
          <a:xfrm>
            <a:off x="4271997" y="2882582"/>
            <a:ext cx="5229225" cy="975046"/>
            <a:chOff x="1428728" y="3071810"/>
            <a:chExt cx="5229225" cy="975046"/>
          </a:xfrm>
        </p:grpSpPr>
        <p:sp>
          <p:nvSpPr>
            <p:cNvPr id="22" name="AutoShape 15"/>
            <p:cNvSpPr>
              <a:spLocks noChangeArrowheads="1"/>
            </p:cNvSpPr>
            <p:nvPr/>
          </p:nvSpPr>
          <p:spPr bwMode="auto">
            <a:xfrm>
              <a:off x="1695481" y="3214275"/>
              <a:ext cx="3304944" cy="64827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100000">
                  <a:srgbClr val="749CF6">
                    <a:gamma/>
                    <a:tint val="0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144000" tIns="0" rIns="0" bIns="0" anchor="ctr"/>
            <a:lstStyle/>
            <a:p>
              <a:r>
                <a:rPr lang="en-US" altLang="ko-KR" sz="2400" b="1" dirty="0" smtClean="0"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HY견고딕" pitchFamily="18" charset="-127"/>
                </a:rPr>
                <a:t>Portability</a:t>
              </a:r>
              <a:endParaRPr lang="ko-KR" altLang="en-US" sz="2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HY견고딕" pitchFamily="18" charset="-127"/>
              </a:endParaRPr>
            </a:p>
          </p:txBody>
        </p:sp>
        <p:pic>
          <p:nvPicPr>
            <p:cNvPr id="23" name="Picture 16" descr="테"/>
            <p:cNvPicPr>
              <a:picLocks noChangeAspect="1" noChangeArrowheads="1"/>
            </p:cNvPicPr>
            <p:nvPr/>
          </p:nvPicPr>
          <p:blipFill>
            <a:blip r:embed="rId2" cstate="screen"/>
            <a:stretch>
              <a:fillRect/>
            </a:stretch>
          </p:blipFill>
          <p:spPr bwMode="auto">
            <a:xfrm>
              <a:off x="1428728" y="3071810"/>
              <a:ext cx="5229225" cy="9750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" name="그룹 16"/>
          <p:cNvGrpSpPr/>
          <p:nvPr/>
        </p:nvGrpSpPr>
        <p:grpSpPr>
          <a:xfrm>
            <a:off x="4986377" y="3811276"/>
            <a:ext cx="5229225" cy="975046"/>
            <a:chOff x="2000232" y="3882714"/>
            <a:chExt cx="5229225" cy="975046"/>
          </a:xfrm>
        </p:grpSpPr>
        <p:sp>
          <p:nvSpPr>
            <p:cNvPr id="26" name="AutoShape 15"/>
            <p:cNvSpPr>
              <a:spLocks noChangeArrowheads="1"/>
            </p:cNvSpPr>
            <p:nvPr/>
          </p:nvSpPr>
          <p:spPr bwMode="auto">
            <a:xfrm>
              <a:off x="2266985" y="4025179"/>
              <a:ext cx="3304944" cy="64827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100000">
                  <a:srgbClr val="749CF6">
                    <a:gamma/>
                    <a:tint val="0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144000" tIns="0" rIns="0" bIns="0" anchor="ctr"/>
            <a:lstStyle/>
            <a:p>
              <a:r>
                <a:rPr lang="en-US" altLang="ko-KR" sz="2400" b="1" dirty="0" smtClean="0"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HY견고딕" pitchFamily="18" charset="-127"/>
                </a:rPr>
                <a:t>Readability</a:t>
              </a:r>
              <a:endParaRPr lang="ko-KR" altLang="en-US" sz="2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HY견고딕" pitchFamily="18" charset="-127"/>
              </a:endParaRPr>
            </a:p>
          </p:txBody>
        </p:sp>
        <p:pic>
          <p:nvPicPr>
            <p:cNvPr id="27" name="Picture 16" descr="테"/>
            <p:cNvPicPr>
              <a:picLocks noChangeAspect="1" noChangeArrowheads="1"/>
            </p:cNvPicPr>
            <p:nvPr/>
          </p:nvPicPr>
          <p:blipFill>
            <a:blip r:embed="rId2" cstate="screen"/>
            <a:stretch>
              <a:fillRect/>
            </a:stretch>
          </p:blipFill>
          <p:spPr bwMode="auto">
            <a:xfrm>
              <a:off x="2000232" y="3882714"/>
              <a:ext cx="5229225" cy="9750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Design Goals</a:t>
            </a:r>
            <a:endParaRPr lang="ko-KR" altLang="en-US" b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349533" y="1700808"/>
            <a:ext cx="3270651" cy="523220"/>
            <a:chOff x="618890" y="1142984"/>
            <a:chExt cx="3270651" cy="523220"/>
          </a:xfrm>
        </p:grpSpPr>
        <p:sp>
          <p:nvSpPr>
            <p:cNvPr id="8" name="직사각형 7"/>
            <p:cNvSpPr/>
            <p:nvPr/>
          </p:nvSpPr>
          <p:spPr>
            <a:xfrm>
              <a:off x="931680" y="1142984"/>
              <a:ext cx="29578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 spc="-3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blurRad="6350" stA="55000" endA="300" endPos="45500" dir="5400000" sy="-100000" algn="bl" rotWithShape="0"/>
                  </a:effectLst>
                  <a:latin typeface="Verdana" pitchFamily="34" charset="0"/>
                  <a:ea typeface="+mj-ea"/>
                </a:rPr>
                <a:t>End User Criteria</a:t>
              </a:r>
              <a:endParaRPr lang="en-US" altLang="ko-KR" sz="2800" b="1" spc="-3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Verdana" pitchFamily="34" charset="0"/>
                <a:ea typeface="+mj-ea"/>
              </a:endParaRPr>
            </a:p>
          </p:txBody>
        </p:sp>
        <p:pic>
          <p:nvPicPr>
            <p:cNvPr id="9" name="Picture 20" descr="ball_b"/>
            <p:cNvPicPr>
              <a:picLocks noChangeAspect="1" noChangeArrowheads="1"/>
            </p:cNvPicPr>
            <p:nvPr/>
          </p:nvPicPr>
          <p:blipFill>
            <a:blip r:embed="rId2" cstate="screen">
              <a:lum bright="-6000" contrast="6000"/>
            </a:blip>
            <a:srcRect/>
            <a:stretch>
              <a:fillRect/>
            </a:stretch>
          </p:blipFill>
          <p:spPr bwMode="auto">
            <a:xfrm>
              <a:off x="618890" y="1291061"/>
              <a:ext cx="313861" cy="308687"/>
            </a:xfrm>
            <a:prstGeom prst="rect">
              <a:avLst/>
            </a:prstGeom>
            <a:noFill/>
          </p:spPr>
        </p:pic>
      </p:grpSp>
      <p:grpSp>
        <p:nvGrpSpPr>
          <p:cNvPr id="25" name="그룹 18"/>
          <p:cNvGrpSpPr/>
          <p:nvPr/>
        </p:nvGrpSpPr>
        <p:grpSpPr>
          <a:xfrm>
            <a:off x="928662" y="2428868"/>
            <a:ext cx="5229225" cy="975046"/>
            <a:chOff x="785786" y="2239640"/>
            <a:chExt cx="5229225" cy="975046"/>
          </a:xfrm>
        </p:grpSpPr>
        <p:sp>
          <p:nvSpPr>
            <p:cNvPr id="29" name="AutoShape 15"/>
            <p:cNvSpPr>
              <a:spLocks noChangeArrowheads="1"/>
            </p:cNvSpPr>
            <p:nvPr/>
          </p:nvSpPr>
          <p:spPr bwMode="auto">
            <a:xfrm>
              <a:off x="1052539" y="2382105"/>
              <a:ext cx="3304944" cy="64827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rgbClr val="749CF6">
                    <a:gamma/>
                    <a:tint val="0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144000" tIns="0" rIns="0" bIns="0" anchor="ctr"/>
            <a:lstStyle/>
            <a:p>
              <a:r>
                <a:rPr lang="en-US" altLang="ko-KR" sz="2400" b="1" dirty="0" smtClean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HY견고딕" pitchFamily="18" charset="-127"/>
                </a:rPr>
                <a:t>Utility</a:t>
              </a:r>
              <a:endParaRPr lang="ko-KR" altLang="en-US" sz="2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HY견고딕" pitchFamily="18" charset="-127"/>
              </a:endParaRPr>
            </a:p>
          </p:txBody>
        </p:sp>
        <p:pic>
          <p:nvPicPr>
            <p:cNvPr id="30" name="Picture 16" descr="테"/>
            <p:cNvPicPr>
              <a:picLocks noChangeAspect="1" noChangeArrowheads="1"/>
            </p:cNvPicPr>
            <p:nvPr/>
          </p:nvPicPr>
          <p:blipFill>
            <a:blip r:embed="rId3" cstate="screen"/>
            <a:stretch>
              <a:fillRect/>
            </a:stretch>
          </p:blipFill>
          <p:spPr bwMode="auto">
            <a:xfrm>
              <a:off x="785786" y="2239640"/>
              <a:ext cx="5229225" cy="9750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" name="그룹 17"/>
          <p:cNvGrpSpPr/>
          <p:nvPr/>
        </p:nvGrpSpPr>
        <p:grpSpPr>
          <a:xfrm>
            <a:off x="1628791" y="3357562"/>
            <a:ext cx="5229225" cy="975046"/>
            <a:chOff x="1428728" y="3071810"/>
            <a:chExt cx="5229225" cy="975046"/>
          </a:xfrm>
        </p:grpSpPr>
        <p:sp>
          <p:nvSpPr>
            <p:cNvPr id="32" name="AutoShape 15"/>
            <p:cNvSpPr>
              <a:spLocks noChangeArrowheads="1"/>
            </p:cNvSpPr>
            <p:nvPr/>
          </p:nvSpPr>
          <p:spPr bwMode="auto">
            <a:xfrm>
              <a:off x="1695481" y="3214275"/>
              <a:ext cx="3304944" cy="64827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rgbClr val="749CF6">
                    <a:gamma/>
                    <a:tint val="0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144000" tIns="0" rIns="0" bIns="0" anchor="ctr"/>
            <a:lstStyle/>
            <a:p>
              <a:r>
                <a:rPr lang="en-US" altLang="ko-KR" sz="2400" b="1" dirty="0" smtClean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HY견고딕" pitchFamily="18" charset="-127"/>
                </a:rPr>
                <a:t>Usability</a:t>
              </a:r>
              <a:endParaRPr lang="ko-KR" altLang="en-US" sz="2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HY견고딕" pitchFamily="18" charset="-127"/>
              </a:endParaRPr>
            </a:p>
          </p:txBody>
        </p:sp>
        <p:pic>
          <p:nvPicPr>
            <p:cNvPr id="33" name="Picture 16" descr="테"/>
            <p:cNvPicPr>
              <a:picLocks noChangeAspect="1" noChangeArrowheads="1"/>
            </p:cNvPicPr>
            <p:nvPr/>
          </p:nvPicPr>
          <p:blipFill>
            <a:blip r:embed="rId3" cstate="screen"/>
            <a:stretch>
              <a:fillRect/>
            </a:stretch>
          </p:blipFill>
          <p:spPr bwMode="auto">
            <a:xfrm>
              <a:off x="1428728" y="3071810"/>
              <a:ext cx="5229225" cy="9750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</TotalTime>
  <Words>407</Words>
  <Application>Microsoft Office PowerPoint</Application>
  <PresentationFormat>화면 슬라이드 쇼(4:3)</PresentationFormat>
  <Paragraphs>167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Office 테마</vt:lpstr>
      <vt:lpstr>1_Office 테마</vt:lpstr>
      <vt:lpstr>2_Office 테마</vt:lpstr>
      <vt:lpstr>디자인 사용자 지정</vt:lpstr>
      <vt:lpstr>슬라이드 1</vt:lpstr>
      <vt:lpstr>슬라이드 2</vt:lpstr>
      <vt:lpstr>슬라이드 3</vt:lpstr>
      <vt:lpstr>Design Goals</vt:lpstr>
      <vt:lpstr>Design Goals</vt:lpstr>
      <vt:lpstr>Design Goals</vt:lpstr>
      <vt:lpstr>Design Goals</vt:lpstr>
      <vt:lpstr>Design Goals</vt:lpstr>
      <vt:lpstr>Design Goals</vt:lpstr>
      <vt:lpstr>Design Goal Trade-Off</vt:lpstr>
      <vt:lpstr>슬라이드 11</vt:lpstr>
      <vt:lpstr>Diagram of Subsystem</vt:lpstr>
      <vt:lpstr>Documents of Subsystem</vt:lpstr>
      <vt:lpstr>Documents of Subsystem</vt:lpstr>
      <vt:lpstr>슬라이드 15</vt:lpstr>
      <vt:lpstr>H/S Mapping</vt:lpstr>
      <vt:lpstr>H/S Mapping</vt:lpstr>
      <vt:lpstr>Persistent Data Management</vt:lpstr>
      <vt:lpstr>Access Control and Security</vt:lpstr>
      <vt:lpstr>Access Control and Security</vt:lpstr>
      <vt:lpstr>Global Software Control Flow</vt:lpstr>
      <vt:lpstr>Boundary Condition</vt:lpstr>
      <vt:lpstr>슬라이드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김선홍</dc:creator>
  <cp:lastModifiedBy>김선홍</cp:lastModifiedBy>
  <cp:revision>215</cp:revision>
  <dcterms:created xsi:type="dcterms:W3CDTF">2011-09-15T14:55:23Z</dcterms:created>
  <dcterms:modified xsi:type="dcterms:W3CDTF">2011-12-05T04:05:31Z</dcterms:modified>
</cp:coreProperties>
</file>