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/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 txBox="1"/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13144" y="476956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9" Type="http://schemas.openxmlformats.org/officeDocument/2006/relationships/image" Target="../media/image12.png"/><Relationship Id="rId10" Type="http://schemas.openxmlformats.org/officeDocument/2006/relationships/image" Target="../media/image2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"/>
          <p:cNvGrpSpPr/>
          <p:nvPr/>
        </p:nvGrpSpPr>
        <p:grpSpPr>
          <a:xfrm>
            <a:off x="2725758" y="1902486"/>
            <a:ext cx="3931535" cy="1095801"/>
            <a:chOff x="0" y="0"/>
            <a:chExt cx="3931533" cy="1095800"/>
          </a:xfrm>
        </p:grpSpPr>
        <p:sp>
          <p:nvSpPr>
            <p:cNvPr id="112" name="TextBox 3"/>
            <p:cNvSpPr txBox="1"/>
            <p:nvPr/>
          </p:nvSpPr>
          <p:spPr>
            <a:xfrm>
              <a:off x="300835" y="0"/>
              <a:ext cx="169361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ln w="11430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262626"/>
                  </a:solidFill>
                </a:defRPr>
              </a:lvl1pPr>
            </a:lstStyle>
            <a:p>
              <a:pPr/>
              <a:r>
                <a:t>2017 신입사원 과제발표</a:t>
              </a:r>
            </a:p>
          </p:txBody>
        </p:sp>
        <p:sp>
          <p:nvSpPr>
            <p:cNvPr id="113" name="TextBox 4"/>
            <p:cNvSpPr txBox="1"/>
            <p:nvPr/>
          </p:nvSpPr>
          <p:spPr>
            <a:xfrm>
              <a:off x="0" y="257981"/>
              <a:ext cx="3761184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800">
                  <a:ln w="952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262626"/>
                  </a:solidFill>
                  <a:latin typeface="10X10 Bold"/>
                  <a:ea typeface="10X10 Bold"/>
                  <a:cs typeface="10X10 Bold"/>
                  <a:sym typeface="10X10 Bold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r>
                <a:rPr>
                  <a:latin typeface="10X10 Bold"/>
                  <a:ea typeface="10X10 Bold"/>
                  <a:cs typeface="10X10 Bold"/>
                  <a:sym typeface="10X10 Bold"/>
                </a:rPr>
                <a:t>프로모션</a:t>
              </a:r>
            </a:p>
          </p:txBody>
        </p:sp>
        <p:sp>
          <p:nvSpPr>
            <p:cNvPr id="114" name="직선 연결선 5"/>
            <p:cNvSpPr/>
            <p:nvPr/>
          </p:nvSpPr>
          <p:spPr>
            <a:xfrm>
              <a:off x="1285257" y="253915"/>
              <a:ext cx="2057672" cy="1"/>
            </a:xfrm>
            <a:prstGeom prst="line">
              <a:avLst/>
            </a:prstGeom>
            <a:noFill/>
            <a:ln w="5715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직선 연결선 6"/>
            <p:cNvSpPr/>
            <p:nvPr/>
          </p:nvSpPr>
          <p:spPr>
            <a:xfrm>
              <a:off x="360039" y="253915"/>
              <a:ext cx="925219" cy="1"/>
            </a:xfrm>
            <a:prstGeom prst="line">
              <a:avLst/>
            </a:prstGeom>
            <a:noFill/>
            <a:ln w="57150" cap="flat">
              <a:solidFill>
                <a:srgbClr val="5DCA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직선 연결선 8"/>
            <p:cNvSpPr/>
            <p:nvPr/>
          </p:nvSpPr>
          <p:spPr>
            <a:xfrm>
              <a:off x="370698" y="792088"/>
              <a:ext cx="2057672" cy="1"/>
            </a:xfrm>
            <a:prstGeom prst="line">
              <a:avLst/>
            </a:prstGeom>
            <a:noFill/>
            <a:ln w="57150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직선 연결선 9"/>
            <p:cNvSpPr/>
            <p:nvPr/>
          </p:nvSpPr>
          <p:spPr>
            <a:xfrm>
              <a:off x="2427236" y="792088"/>
              <a:ext cx="925219" cy="1"/>
            </a:xfrm>
            <a:prstGeom prst="line">
              <a:avLst/>
            </a:prstGeom>
            <a:noFill/>
            <a:ln w="57150" cap="flat">
              <a:solidFill>
                <a:srgbClr val="5DCA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TextBox 10"/>
            <p:cNvSpPr txBox="1"/>
            <p:nvPr/>
          </p:nvSpPr>
          <p:spPr>
            <a:xfrm>
              <a:off x="2535419" y="813860"/>
              <a:ext cx="139611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ln w="14287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262626"/>
                  </a:solidFill>
                </a:defRPr>
              </a:lvl1pPr>
            </a:lstStyle>
            <a:p>
              <a:pPr/>
              <a:r>
                <a:t>IT본부 우영선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직선 연결선 5"/>
          <p:cNvSpPr/>
          <p:nvPr/>
        </p:nvSpPr>
        <p:spPr>
          <a:xfrm>
            <a:off x="3995935" y="2419106"/>
            <a:ext cx="1656185" cy="1"/>
          </a:xfrm>
          <a:prstGeom prst="line">
            <a:avLst/>
          </a:prstGeom>
          <a:ln w="5715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TextBox 15"/>
          <p:cNvSpPr txBox="1"/>
          <p:nvPr/>
        </p:nvSpPr>
        <p:spPr>
          <a:xfrm>
            <a:off x="4506196" y="2405060"/>
            <a:ext cx="1862979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10X10"/>
                <a:ea typeface="10X10"/>
                <a:cs typeface="10X10"/>
                <a:sym typeface="10X10"/>
              </a:defRPr>
            </a:lvl1pPr>
          </a:lstStyle>
          <a:p>
            <a:pPr/>
            <a:r>
              <a:t>시나리오 및 시연</a:t>
            </a:r>
          </a:p>
        </p:txBody>
      </p:sp>
      <p:sp>
        <p:nvSpPr>
          <p:cNvPr id="262" name="직사각형 4"/>
          <p:cNvSpPr/>
          <p:nvPr/>
        </p:nvSpPr>
        <p:spPr>
          <a:xfrm>
            <a:off x="3491879" y="2205116"/>
            <a:ext cx="504057" cy="404615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TextBox 23"/>
          <p:cNvSpPr txBox="1"/>
          <p:nvPr/>
        </p:nvSpPr>
        <p:spPr>
          <a:xfrm>
            <a:off x="3521840" y="2230516"/>
            <a:ext cx="4740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직선 연결선 2"/>
          <p:cNvSpPr/>
          <p:nvPr/>
        </p:nvSpPr>
        <p:spPr>
          <a:xfrm flipV="1">
            <a:off x="340202" y="258289"/>
            <a:ext cx="7108468" cy="1602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TextBox 8"/>
          <p:cNvSpPr txBox="1"/>
          <p:nvPr/>
        </p:nvSpPr>
        <p:spPr>
          <a:xfrm>
            <a:off x="7435137" y="148414"/>
            <a:ext cx="159368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pPr>
            <a:r>
              <a:t>Concept &amp; </a:t>
            </a:r>
            <a:r>
              <a:rPr>
                <a:latin typeface="10X10 Bold"/>
                <a:ea typeface="10X10 Bold"/>
                <a:cs typeface="10X10 Bold"/>
                <a:sym typeface="10X10 Bold"/>
              </a:rPr>
              <a:t>주요기능</a:t>
            </a:r>
          </a:p>
        </p:txBody>
      </p:sp>
      <p:sp>
        <p:nvSpPr>
          <p:cNvPr id="267" name="직사각형 7"/>
          <p:cNvSpPr/>
          <p:nvPr/>
        </p:nvSpPr>
        <p:spPr>
          <a:xfrm>
            <a:off x="7405248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직선 연결선 11"/>
          <p:cNvSpPr/>
          <p:nvPr/>
        </p:nvSpPr>
        <p:spPr>
          <a:xfrm>
            <a:off x="845030" y="259089"/>
            <a:ext cx="925220" cy="1"/>
          </a:xfrm>
          <a:prstGeom prst="line">
            <a:avLst/>
          </a:prstGeom>
          <a:ln w="1270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직사각형 32"/>
          <p:cNvSpPr/>
          <p:nvPr/>
        </p:nvSpPr>
        <p:spPr>
          <a:xfrm>
            <a:off x="-10888" y="112461"/>
            <a:ext cx="816431" cy="288033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이등변 삼각형 37"/>
          <p:cNvSpPr/>
          <p:nvPr/>
        </p:nvSpPr>
        <p:spPr>
          <a:xfrm rot="5400000">
            <a:off x="696205" y="221791"/>
            <a:ext cx="289973" cy="71316"/>
          </a:xfrm>
          <a:prstGeom prst="triangle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1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314" y="47889"/>
            <a:ext cx="586471" cy="210622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extBox 8"/>
          <p:cNvSpPr txBox="1"/>
          <p:nvPr/>
        </p:nvSpPr>
        <p:spPr>
          <a:xfrm>
            <a:off x="449929" y="241547"/>
            <a:ext cx="159368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">
                <a:ln w="6350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lvl1pPr>
          </a:lstStyle>
          <a:p>
            <a:pPr/>
            <a:r>
              <a:t>신입사원 과제발표</a:t>
            </a:r>
          </a:p>
        </p:txBody>
      </p:sp>
      <p:sp>
        <p:nvSpPr>
          <p:cNvPr id="273" name="TextBox 45"/>
          <p:cNvSpPr txBox="1"/>
          <p:nvPr/>
        </p:nvSpPr>
        <p:spPr>
          <a:xfrm>
            <a:off x="616948" y="1186252"/>
            <a:ext cx="3886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74" name="직선 연결선 13"/>
          <p:cNvSpPr/>
          <p:nvPr/>
        </p:nvSpPr>
        <p:spPr>
          <a:xfrm>
            <a:off x="967369" y="1279885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TextBox 46"/>
          <p:cNvSpPr txBox="1"/>
          <p:nvPr/>
        </p:nvSpPr>
        <p:spPr>
          <a:xfrm>
            <a:off x="908844" y="1198952"/>
            <a:ext cx="153313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생성 및 공유</a:t>
            </a:r>
          </a:p>
        </p:txBody>
      </p:sp>
      <p:sp>
        <p:nvSpPr>
          <p:cNvPr id="276" name="직사각형 3"/>
          <p:cNvSpPr/>
          <p:nvPr/>
        </p:nvSpPr>
        <p:spPr>
          <a:xfrm>
            <a:off x="728214" y="1644390"/>
            <a:ext cx="7687572" cy="2489720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7" name="그림 14" descr="그림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6093" y="2172472"/>
            <a:ext cx="798555" cy="798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5985" y="2005043"/>
            <a:ext cx="317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16360" y="2240150"/>
            <a:ext cx="444501" cy="475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67160" y="2730500"/>
            <a:ext cx="317501" cy="31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그림 2" descr="그림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78469" y="2914404"/>
            <a:ext cx="381001" cy="3868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5" name="그룹"/>
          <p:cNvGrpSpPr/>
          <p:nvPr/>
        </p:nvGrpSpPr>
        <p:grpSpPr>
          <a:xfrm>
            <a:off x="2023197" y="2494430"/>
            <a:ext cx="553547" cy="591673"/>
            <a:chOff x="-17" y="0"/>
            <a:chExt cx="553546" cy="591671"/>
          </a:xfrm>
        </p:grpSpPr>
        <p:pic>
          <p:nvPicPr>
            <p:cNvPr id="282" name="스크린샷 2017-11-13 오후 8.03.38.png" descr="스크린샷 2017-11-13 오후 8.03.38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9028" y="0"/>
              <a:ext cx="444501" cy="550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스크린샷 2017-11-13 오후 8.03.38.png" descr="스크린샷 2017-11-13 오후 8.03.38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12610" t="16859" r="11314" b="8217"/>
            <a:stretch>
              <a:fillRect/>
            </a:stretch>
          </p:blipFill>
          <p:spPr>
            <a:xfrm>
              <a:off x="-18" y="136777"/>
              <a:ext cx="338156" cy="4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180" fill="norm" stroke="1" extrusionOk="0">
                  <a:moveTo>
                    <a:pt x="14364" y="47"/>
                  </a:moveTo>
                  <a:cubicBezTo>
                    <a:pt x="14130" y="-52"/>
                    <a:pt x="13699" y="15"/>
                    <a:pt x="12895" y="169"/>
                  </a:cubicBezTo>
                  <a:cubicBezTo>
                    <a:pt x="10814" y="568"/>
                    <a:pt x="8985" y="562"/>
                    <a:pt x="6993" y="149"/>
                  </a:cubicBezTo>
                  <a:cubicBezTo>
                    <a:pt x="5756" y="-108"/>
                    <a:pt x="5523" y="-10"/>
                    <a:pt x="5523" y="699"/>
                  </a:cubicBezTo>
                  <a:cubicBezTo>
                    <a:pt x="5523" y="1163"/>
                    <a:pt x="6078" y="2180"/>
                    <a:pt x="6765" y="2981"/>
                  </a:cubicBezTo>
                  <a:lnTo>
                    <a:pt x="8031" y="4448"/>
                  </a:lnTo>
                  <a:lnTo>
                    <a:pt x="5523" y="6383"/>
                  </a:lnTo>
                  <a:cubicBezTo>
                    <a:pt x="2174" y="8988"/>
                    <a:pt x="57" y="12794"/>
                    <a:pt x="1" y="15736"/>
                  </a:cubicBezTo>
                  <a:cubicBezTo>
                    <a:pt x="-17" y="16716"/>
                    <a:pt x="186" y="17594"/>
                    <a:pt x="660" y="18303"/>
                  </a:cubicBezTo>
                  <a:cubicBezTo>
                    <a:pt x="1394" y="19401"/>
                    <a:pt x="3776" y="20424"/>
                    <a:pt x="6765" y="20931"/>
                  </a:cubicBezTo>
                  <a:cubicBezTo>
                    <a:pt x="10067" y="21492"/>
                    <a:pt x="15967" y="21065"/>
                    <a:pt x="18391" y="20076"/>
                  </a:cubicBezTo>
                  <a:cubicBezTo>
                    <a:pt x="20976" y="19020"/>
                    <a:pt x="21583" y="18131"/>
                    <a:pt x="21583" y="15471"/>
                  </a:cubicBezTo>
                  <a:cubicBezTo>
                    <a:pt x="21583" y="12072"/>
                    <a:pt x="18349" y="7801"/>
                    <a:pt x="13857" y="5242"/>
                  </a:cubicBezTo>
                  <a:lnTo>
                    <a:pt x="12287" y="4346"/>
                  </a:lnTo>
                  <a:lnTo>
                    <a:pt x="13452" y="3164"/>
                  </a:lnTo>
                  <a:cubicBezTo>
                    <a:pt x="14093" y="2512"/>
                    <a:pt x="14617" y="1489"/>
                    <a:pt x="14617" y="903"/>
                  </a:cubicBezTo>
                  <a:cubicBezTo>
                    <a:pt x="14617" y="409"/>
                    <a:pt x="14598" y="145"/>
                    <a:pt x="14364" y="4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84" name="스크린샷 2017-11-13 오후 8.03.38.png" descr="스크린샷 2017-11-13 오후 8.03.38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12610" t="16859" r="11314" b="8217"/>
            <a:stretch>
              <a:fillRect/>
            </a:stretch>
          </p:blipFill>
          <p:spPr>
            <a:xfrm>
              <a:off x="93115" y="179110"/>
              <a:ext cx="338156" cy="4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180" fill="norm" stroke="1" extrusionOk="0">
                  <a:moveTo>
                    <a:pt x="14364" y="47"/>
                  </a:moveTo>
                  <a:cubicBezTo>
                    <a:pt x="14130" y="-52"/>
                    <a:pt x="13699" y="15"/>
                    <a:pt x="12895" y="169"/>
                  </a:cubicBezTo>
                  <a:cubicBezTo>
                    <a:pt x="10814" y="568"/>
                    <a:pt x="8985" y="562"/>
                    <a:pt x="6993" y="149"/>
                  </a:cubicBezTo>
                  <a:cubicBezTo>
                    <a:pt x="5756" y="-108"/>
                    <a:pt x="5523" y="-10"/>
                    <a:pt x="5523" y="699"/>
                  </a:cubicBezTo>
                  <a:cubicBezTo>
                    <a:pt x="5523" y="1163"/>
                    <a:pt x="6078" y="2180"/>
                    <a:pt x="6765" y="2981"/>
                  </a:cubicBezTo>
                  <a:lnTo>
                    <a:pt x="8031" y="4448"/>
                  </a:lnTo>
                  <a:lnTo>
                    <a:pt x="5523" y="6383"/>
                  </a:lnTo>
                  <a:cubicBezTo>
                    <a:pt x="2174" y="8988"/>
                    <a:pt x="57" y="12794"/>
                    <a:pt x="1" y="15736"/>
                  </a:cubicBezTo>
                  <a:cubicBezTo>
                    <a:pt x="-17" y="16716"/>
                    <a:pt x="186" y="17594"/>
                    <a:pt x="660" y="18303"/>
                  </a:cubicBezTo>
                  <a:cubicBezTo>
                    <a:pt x="1394" y="19401"/>
                    <a:pt x="3776" y="20424"/>
                    <a:pt x="6765" y="20931"/>
                  </a:cubicBezTo>
                  <a:cubicBezTo>
                    <a:pt x="10067" y="21492"/>
                    <a:pt x="15967" y="21065"/>
                    <a:pt x="18391" y="20076"/>
                  </a:cubicBezTo>
                  <a:cubicBezTo>
                    <a:pt x="20976" y="19020"/>
                    <a:pt x="21583" y="18131"/>
                    <a:pt x="21583" y="15471"/>
                  </a:cubicBezTo>
                  <a:cubicBezTo>
                    <a:pt x="21583" y="12072"/>
                    <a:pt x="18349" y="7801"/>
                    <a:pt x="13857" y="5242"/>
                  </a:cubicBezTo>
                  <a:lnTo>
                    <a:pt x="12287" y="4346"/>
                  </a:lnTo>
                  <a:lnTo>
                    <a:pt x="13452" y="3164"/>
                  </a:lnTo>
                  <a:cubicBezTo>
                    <a:pt x="14093" y="2512"/>
                    <a:pt x="14617" y="1489"/>
                    <a:pt x="14617" y="903"/>
                  </a:cubicBezTo>
                  <a:cubicBezTo>
                    <a:pt x="14617" y="409"/>
                    <a:pt x="14598" y="145"/>
                    <a:pt x="14364" y="47"/>
                  </a:cubicBezTo>
                  <a:close/>
                </a:path>
              </a:pathLst>
            </a:custGeom>
            <a:ln w="25400" cap="flat">
              <a:solidFill>
                <a:srgbClr val="FEFCFF"/>
              </a:solidFill>
              <a:prstDash val="solid"/>
              <a:miter lim="400000"/>
            </a:ln>
            <a:effectLst/>
          </p:spPr>
        </p:pic>
      </p:grpSp>
      <p:sp>
        <p:nvSpPr>
          <p:cNvPr id="286" name="TextBox 55"/>
          <p:cNvSpPr txBox="1"/>
          <p:nvPr/>
        </p:nvSpPr>
        <p:spPr>
          <a:xfrm>
            <a:off x="6461017" y="3499550"/>
            <a:ext cx="173538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페이지 URL공유</a:t>
            </a:r>
          </a:p>
        </p:txBody>
      </p:sp>
      <p:sp>
        <p:nvSpPr>
          <p:cNvPr id="287" name="TextBox 55"/>
          <p:cNvSpPr txBox="1"/>
          <p:nvPr/>
        </p:nvSpPr>
        <p:spPr>
          <a:xfrm>
            <a:off x="4813888" y="3499550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추천 상품 선택</a:t>
            </a:r>
          </a:p>
        </p:txBody>
      </p:sp>
      <p:sp>
        <p:nvSpPr>
          <p:cNvPr id="288" name="TextBox 55"/>
          <p:cNvSpPr txBox="1"/>
          <p:nvPr/>
        </p:nvSpPr>
        <p:spPr>
          <a:xfrm>
            <a:off x="3166760" y="3499550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혜택종류 선택</a:t>
            </a:r>
          </a:p>
        </p:txBody>
      </p:sp>
      <p:sp>
        <p:nvSpPr>
          <p:cNvPr id="289" name="TextBox 55"/>
          <p:cNvSpPr txBox="1"/>
          <p:nvPr/>
        </p:nvSpPr>
        <p:spPr>
          <a:xfrm>
            <a:off x="1206710" y="3499550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보상대상 선택</a:t>
            </a:r>
          </a:p>
        </p:txBody>
      </p:sp>
      <p:pic>
        <p:nvPicPr>
          <p:cNvPr id="290" name="166235-user-icon-collection.png" descr="166235-user-icon-collection.png"/>
          <p:cNvPicPr>
            <a:picLocks noChangeAspect="1"/>
          </p:cNvPicPr>
          <p:nvPr/>
        </p:nvPicPr>
        <p:blipFill>
          <a:blip r:embed="rId9">
            <a:extLst/>
          </a:blip>
          <a:srcRect l="67733" t="36730" r="3150" b="34863"/>
          <a:stretch>
            <a:fillRect/>
          </a:stretch>
        </p:blipFill>
        <p:spPr>
          <a:xfrm>
            <a:off x="2277546" y="1028780"/>
            <a:ext cx="645321" cy="59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직선 연결선 2"/>
          <p:cNvSpPr/>
          <p:nvPr/>
        </p:nvSpPr>
        <p:spPr>
          <a:xfrm flipV="1">
            <a:off x="340202" y="258289"/>
            <a:ext cx="7108468" cy="1602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TextBox 8"/>
          <p:cNvSpPr txBox="1"/>
          <p:nvPr/>
        </p:nvSpPr>
        <p:spPr>
          <a:xfrm>
            <a:off x="7435137" y="148414"/>
            <a:ext cx="159368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pPr>
            <a:r>
              <a:t>Concept &amp; </a:t>
            </a:r>
            <a:r>
              <a:rPr>
                <a:latin typeface="10X10 Bold"/>
                <a:ea typeface="10X10 Bold"/>
                <a:cs typeface="10X10 Bold"/>
                <a:sym typeface="10X10 Bold"/>
              </a:rPr>
              <a:t>주요기능</a:t>
            </a:r>
          </a:p>
        </p:txBody>
      </p:sp>
      <p:sp>
        <p:nvSpPr>
          <p:cNvPr id="294" name="직사각형 7"/>
          <p:cNvSpPr/>
          <p:nvPr/>
        </p:nvSpPr>
        <p:spPr>
          <a:xfrm>
            <a:off x="7405248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직선 연결선 11"/>
          <p:cNvSpPr/>
          <p:nvPr/>
        </p:nvSpPr>
        <p:spPr>
          <a:xfrm>
            <a:off x="845030" y="259089"/>
            <a:ext cx="925220" cy="1"/>
          </a:xfrm>
          <a:prstGeom prst="line">
            <a:avLst/>
          </a:prstGeom>
          <a:ln w="1270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직사각형 32"/>
          <p:cNvSpPr/>
          <p:nvPr/>
        </p:nvSpPr>
        <p:spPr>
          <a:xfrm>
            <a:off x="-10888" y="112461"/>
            <a:ext cx="816431" cy="288033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이등변 삼각형 37"/>
          <p:cNvSpPr/>
          <p:nvPr/>
        </p:nvSpPr>
        <p:spPr>
          <a:xfrm rot="5400000">
            <a:off x="696205" y="221791"/>
            <a:ext cx="289973" cy="71316"/>
          </a:xfrm>
          <a:prstGeom prst="triangle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314" y="47889"/>
            <a:ext cx="586471" cy="210622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extBox 8"/>
          <p:cNvSpPr txBox="1"/>
          <p:nvPr/>
        </p:nvSpPr>
        <p:spPr>
          <a:xfrm>
            <a:off x="449929" y="241547"/>
            <a:ext cx="159368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">
                <a:ln w="6350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lvl1pPr>
          </a:lstStyle>
          <a:p>
            <a:pPr/>
            <a:r>
              <a:t>신입사원 과제발표</a:t>
            </a:r>
          </a:p>
        </p:txBody>
      </p:sp>
      <p:sp>
        <p:nvSpPr>
          <p:cNvPr id="300" name="TextBox 45"/>
          <p:cNvSpPr txBox="1"/>
          <p:nvPr/>
        </p:nvSpPr>
        <p:spPr>
          <a:xfrm>
            <a:off x="616948" y="741752"/>
            <a:ext cx="3886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01" name="직선 연결선 13"/>
          <p:cNvSpPr/>
          <p:nvPr/>
        </p:nvSpPr>
        <p:spPr>
          <a:xfrm>
            <a:off x="967369" y="835385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TextBox 46"/>
          <p:cNvSpPr txBox="1"/>
          <p:nvPr/>
        </p:nvSpPr>
        <p:spPr>
          <a:xfrm>
            <a:off x="735277" y="754452"/>
            <a:ext cx="153313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참여</a:t>
            </a:r>
          </a:p>
        </p:txBody>
      </p:sp>
      <p:sp>
        <p:nvSpPr>
          <p:cNvPr id="303" name="직사각형 3"/>
          <p:cNvSpPr/>
          <p:nvPr/>
        </p:nvSpPr>
        <p:spPr>
          <a:xfrm>
            <a:off x="652014" y="1112013"/>
            <a:ext cx="8088614" cy="3837214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4" name="그림 14" descr="그림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6093" y="2007372"/>
            <a:ext cx="798555" cy="798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5985" y="1839943"/>
            <a:ext cx="317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16360" y="2075050"/>
            <a:ext cx="444501" cy="475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67160" y="2565400"/>
            <a:ext cx="317501" cy="31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그림 2" descr="그림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78469" y="2749304"/>
            <a:ext cx="381001" cy="386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166235-user-icon-collection.png" descr="166235-user-icon-collection.png"/>
          <p:cNvPicPr>
            <a:picLocks noChangeAspect="1"/>
          </p:cNvPicPr>
          <p:nvPr/>
        </p:nvPicPr>
        <p:blipFill>
          <a:blip r:embed="rId8">
            <a:extLst/>
          </a:blip>
          <a:srcRect l="600" t="847" r="66901" b="69830"/>
          <a:stretch>
            <a:fillRect/>
          </a:stretch>
        </p:blipFill>
        <p:spPr>
          <a:xfrm>
            <a:off x="1867837" y="480277"/>
            <a:ext cx="816318" cy="692349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TextBox 55"/>
          <p:cNvSpPr txBox="1"/>
          <p:nvPr/>
        </p:nvSpPr>
        <p:spPr>
          <a:xfrm>
            <a:off x="5829510" y="4547059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프로모션 참여</a:t>
            </a:r>
          </a:p>
        </p:txBody>
      </p:sp>
      <p:sp>
        <p:nvSpPr>
          <p:cNvPr id="311" name="TextBox 55"/>
          <p:cNvSpPr txBox="1"/>
          <p:nvPr/>
        </p:nvSpPr>
        <p:spPr>
          <a:xfrm>
            <a:off x="5829510" y="3125420"/>
            <a:ext cx="113930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보상내역 및 </a:t>
            </a:r>
            <a:endParaRPr>
              <a:latin typeface="배달의민족 한나_OTF"/>
              <a:ea typeface="배달의민족 한나_OTF"/>
              <a:cs typeface="배달의민족 한나_OTF"/>
              <a:sym typeface="배달의민족 한나_OTF"/>
            </a:endParaRPr>
          </a:p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진행상황 파악</a:t>
            </a:r>
          </a:p>
        </p:txBody>
      </p:sp>
      <p:sp>
        <p:nvSpPr>
          <p:cNvPr id="312" name="TextBox 55"/>
          <p:cNvSpPr txBox="1"/>
          <p:nvPr/>
        </p:nvSpPr>
        <p:spPr>
          <a:xfrm>
            <a:off x="901910" y="1882543"/>
            <a:ext cx="154570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pPr>
            <a:r>
              <a:t>URL을 통해 </a:t>
            </a:r>
          </a:p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pPr>
            <a:r>
              <a:t>프로모션 페이지 접속</a:t>
            </a:r>
          </a:p>
        </p:txBody>
      </p:sp>
      <p:pic>
        <p:nvPicPr>
          <p:cNvPr id="313" name="스크린샷 2017-11-13 오후 10.03.09.png" descr="스크린샷 2017-11-13 오후 10.03.09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682561" y="1405632"/>
            <a:ext cx="3089789" cy="3249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asted-image.tiff" descr="pasted-image.tiff"/>
          <p:cNvPicPr>
            <a:picLocks noChangeAspect="1"/>
          </p:cNvPicPr>
          <p:nvPr/>
        </p:nvPicPr>
        <p:blipFill>
          <a:blip r:embed="rId10">
            <a:extLst/>
          </a:blip>
          <a:srcRect l="0" t="0" r="3" b="3"/>
          <a:stretch>
            <a:fillRect/>
          </a:stretch>
        </p:blipFill>
        <p:spPr>
          <a:xfrm>
            <a:off x="1006838" y="2173684"/>
            <a:ext cx="796133" cy="79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2631" y="18510"/>
                </a:moveTo>
                <a:cubicBezTo>
                  <a:pt x="12692" y="18500"/>
                  <a:pt x="12757" y="18529"/>
                  <a:pt x="12792" y="18585"/>
                </a:cubicBezTo>
                <a:cubicBezTo>
                  <a:pt x="12838" y="18660"/>
                  <a:pt x="12823" y="18754"/>
                  <a:pt x="12749" y="18800"/>
                </a:cubicBezTo>
                <a:cubicBezTo>
                  <a:pt x="12674" y="18846"/>
                  <a:pt x="12569" y="18821"/>
                  <a:pt x="12523" y="18747"/>
                </a:cubicBezTo>
                <a:cubicBezTo>
                  <a:pt x="12477" y="18672"/>
                  <a:pt x="12502" y="18577"/>
                  <a:pt x="12577" y="18531"/>
                </a:cubicBezTo>
                <a:cubicBezTo>
                  <a:pt x="12595" y="18520"/>
                  <a:pt x="12610" y="18513"/>
                  <a:pt x="12631" y="18510"/>
                </a:cubicBezTo>
                <a:close/>
                <a:moveTo>
                  <a:pt x="13352" y="20082"/>
                </a:moveTo>
                <a:cubicBezTo>
                  <a:pt x="13379" y="20078"/>
                  <a:pt x="13402" y="20083"/>
                  <a:pt x="13427" y="20093"/>
                </a:cubicBezTo>
                <a:cubicBezTo>
                  <a:pt x="13435" y="20095"/>
                  <a:pt x="13442" y="20099"/>
                  <a:pt x="13449" y="20103"/>
                </a:cubicBezTo>
                <a:cubicBezTo>
                  <a:pt x="13473" y="20116"/>
                  <a:pt x="13498" y="20133"/>
                  <a:pt x="13513" y="20157"/>
                </a:cubicBezTo>
                <a:cubicBezTo>
                  <a:pt x="13536" y="20194"/>
                  <a:pt x="13544" y="20236"/>
                  <a:pt x="13535" y="20276"/>
                </a:cubicBezTo>
                <a:cubicBezTo>
                  <a:pt x="13530" y="20296"/>
                  <a:pt x="13515" y="20312"/>
                  <a:pt x="13503" y="20329"/>
                </a:cubicBezTo>
                <a:cubicBezTo>
                  <a:pt x="13491" y="20346"/>
                  <a:pt x="13478" y="20361"/>
                  <a:pt x="13460" y="20372"/>
                </a:cubicBezTo>
                <a:cubicBezTo>
                  <a:pt x="13385" y="20419"/>
                  <a:pt x="13290" y="20404"/>
                  <a:pt x="13244" y="20329"/>
                </a:cubicBezTo>
                <a:cubicBezTo>
                  <a:pt x="13198" y="20255"/>
                  <a:pt x="13213" y="20149"/>
                  <a:pt x="13287" y="20103"/>
                </a:cubicBezTo>
                <a:cubicBezTo>
                  <a:pt x="13306" y="20092"/>
                  <a:pt x="13331" y="20085"/>
                  <a:pt x="13352" y="20082"/>
                </a:cubicBezTo>
                <a:close/>
                <a:moveTo>
                  <a:pt x="13783" y="20512"/>
                </a:moveTo>
                <a:cubicBezTo>
                  <a:pt x="13844" y="20503"/>
                  <a:pt x="13910" y="20532"/>
                  <a:pt x="13944" y="20588"/>
                </a:cubicBezTo>
                <a:cubicBezTo>
                  <a:pt x="13990" y="20662"/>
                  <a:pt x="13965" y="20757"/>
                  <a:pt x="13890" y="20803"/>
                </a:cubicBezTo>
                <a:cubicBezTo>
                  <a:pt x="13816" y="20849"/>
                  <a:pt x="13710" y="20824"/>
                  <a:pt x="13664" y="20749"/>
                </a:cubicBezTo>
                <a:cubicBezTo>
                  <a:pt x="13618" y="20675"/>
                  <a:pt x="13644" y="20580"/>
                  <a:pt x="13718" y="20534"/>
                </a:cubicBezTo>
                <a:cubicBezTo>
                  <a:pt x="13737" y="20522"/>
                  <a:pt x="13762" y="20516"/>
                  <a:pt x="13783" y="2051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5" name="타원형"/>
          <p:cNvSpPr/>
          <p:nvPr/>
        </p:nvSpPr>
        <p:spPr>
          <a:xfrm>
            <a:off x="2658533" y="3141133"/>
            <a:ext cx="3137845" cy="1260773"/>
          </a:xfrm>
          <a:prstGeom prst="ellipse">
            <a:avLst/>
          </a:prstGeom>
          <a:ln w="12700">
            <a:solidFill>
              <a:srgbClr val="F30008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직선 연결선 2"/>
          <p:cNvSpPr/>
          <p:nvPr/>
        </p:nvSpPr>
        <p:spPr>
          <a:xfrm flipV="1">
            <a:off x="340202" y="258289"/>
            <a:ext cx="7108468" cy="1602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TextBox 8"/>
          <p:cNvSpPr txBox="1"/>
          <p:nvPr/>
        </p:nvSpPr>
        <p:spPr>
          <a:xfrm>
            <a:off x="7435137" y="148414"/>
            <a:ext cx="159368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pPr>
            <a:r>
              <a:t>Concept &amp; </a:t>
            </a:r>
            <a:r>
              <a:rPr>
                <a:latin typeface="10X10 Bold"/>
                <a:ea typeface="10X10 Bold"/>
                <a:cs typeface="10X10 Bold"/>
                <a:sym typeface="10X10 Bold"/>
              </a:rPr>
              <a:t>주요기능</a:t>
            </a:r>
          </a:p>
        </p:txBody>
      </p:sp>
      <p:sp>
        <p:nvSpPr>
          <p:cNvPr id="319" name="직사각형 7"/>
          <p:cNvSpPr/>
          <p:nvPr/>
        </p:nvSpPr>
        <p:spPr>
          <a:xfrm>
            <a:off x="7405248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0" name="직선 연결선 11"/>
          <p:cNvSpPr/>
          <p:nvPr/>
        </p:nvSpPr>
        <p:spPr>
          <a:xfrm>
            <a:off x="845030" y="259089"/>
            <a:ext cx="925220" cy="1"/>
          </a:xfrm>
          <a:prstGeom prst="line">
            <a:avLst/>
          </a:prstGeom>
          <a:ln w="1270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직사각형 32"/>
          <p:cNvSpPr/>
          <p:nvPr/>
        </p:nvSpPr>
        <p:spPr>
          <a:xfrm>
            <a:off x="-10888" y="112461"/>
            <a:ext cx="816431" cy="288033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이등변 삼각형 37"/>
          <p:cNvSpPr/>
          <p:nvPr/>
        </p:nvSpPr>
        <p:spPr>
          <a:xfrm rot="5400000">
            <a:off x="696205" y="221791"/>
            <a:ext cx="289973" cy="71316"/>
          </a:xfrm>
          <a:prstGeom prst="triangle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3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314" y="47889"/>
            <a:ext cx="586471" cy="210622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TextBox 8"/>
          <p:cNvSpPr txBox="1"/>
          <p:nvPr/>
        </p:nvSpPr>
        <p:spPr>
          <a:xfrm>
            <a:off x="449929" y="241547"/>
            <a:ext cx="159368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">
                <a:ln w="6350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lvl1pPr>
          </a:lstStyle>
          <a:p>
            <a:pPr/>
            <a:r>
              <a:t>신입사원 과제발표</a:t>
            </a:r>
          </a:p>
        </p:txBody>
      </p:sp>
      <p:sp>
        <p:nvSpPr>
          <p:cNvPr id="325" name="TextBox 45"/>
          <p:cNvSpPr txBox="1"/>
          <p:nvPr/>
        </p:nvSpPr>
        <p:spPr>
          <a:xfrm>
            <a:off x="616948" y="1186252"/>
            <a:ext cx="3886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26" name="직선 연결선 13"/>
          <p:cNvSpPr/>
          <p:nvPr/>
        </p:nvSpPr>
        <p:spPr>
          <a:xfrm>
            <a:off x="967369" y="1279885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TextBox 46"/>
          <p:cNvSpPr txBox="1"/>
          <p:nvPr/>
        </p:nvSpPr>
        <p:spPr>
          <a:xfrm>
            <a:off x="781844" y="1198952"/>
            <a:ext cx="153313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참여 </a:t>
            </a:r>
          </a:p>
        </p:txBody>
      </p:sp>
      <p:sp>
        <p:nvSpPr>
          <p:cNvPr id="328" name="직사각형 3"/>
          <p:cNvSpPr/>
          <p:nvPr/>
        </p:nvSpPr>
        <p:spPr>
          <a:xfrm>
            <a:off x="728214" y="1530867"/>
            <a:ext cx="7687572" cy="2603243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9" name="TextBox 55"/>
          <p:cNvSpPr txBox="1"/>
          <p:nvPr/>
        </p:nvSpPr>
        <p:spPr>
          <a:xfrm>
            <a:off x="6860740" y="3577867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프로모션 참여</a:t>
            </a:r>
          </a:p>
        </p:txBody>
      </p:sp>
      <p:sp>
        <p:nvSpPr>
          <p:cNvPr id="330" name="TextBox 55"/>
          <p:cNvSpPr txBox="1"/>
          <p:nvPr/>
        </p:nvSpPr>
        <p:spPr>
          <a:xfrm>
            <a:off x="3230244" y="3499550"/>
            <a:ext cx="113930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보상내역 및 </a:t>
            </a:r>
            <a:endParaRPr>
              <a:latin typeface="배달의민족 한나_OTF"/>
              <a:ea typeface="배달의민족 한나_OTF"/>
              <a:cs typeface="배달의민족 한나_OTF"/>
              <a:sym typeface="배달의민족 한나_OTF"/>
            </a:endParaRPr>
          </a:p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진행상황 파악</a:t>
            </a:r>
          </a:p>
        </p:txBody>
      </p:sp>
      <p:sp>
        <p:nvSpPr>
          <p:cNvPr id="331" name="TextBox 55"/>
          <p:cNvSpPr txBox="1"/>
          <p:nvPr/>
        </p:nvSpPr>
        <p:spPr>
          <a:xfrm>
            <a:off x="1028910" y="3482617"/>
            <a:ext cx="154570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pPr>
            <a:r>
              <a:t>URL을 통해 </a:t>
            </a:r>
          </a:p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pPr>
            <a:r>
              <a:t>프로모션 페이지 접속</a:t>
            </a:r>
          </a:p>
        </p:txBody>
      </p:sp>
      <p:sp>
        <p:nvSpPr>
          <p:cNvPr id="332" name="TextBox 55"/>
          <p:cNvSpPr txBox="1"/>
          <p:nvPr/>
        </p:nvSpPr>
        <p:spPr>
          <a:xfrm>
            <a:off x="5109844" y="3577867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</a:t>
            </a:r>
          </a:p>
        </p:txBody>
      </p:sp>
      <p:pic>
        <p:nvPicPr>
          <p:cNvPr id="333" name="166235-user-icon-collection.png" descr="166235-user-icon-collection.png"/>
          <p:cNvPicPr>
            <a:picLocks noChangeAspect="1"/>
          </p:cNvPicPr>
          <p:nvPr/>
        </p:nvPicPr>
        <p:blipFill>
          <a:blip r:embed="rId3">
            <a:extLst/>
          </a:blip>
          <a:srcRect l="600" t="847" r="66901" b="69830"/>
          <a:stretch>
            <a:fillRect/>
          </a:stretch>
        </p:blipFill>
        <p:spPr>
          <a:xfrm>
            <a:off x="2044400" y="871996"/>
            <a:ext cx="816318" cy="692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직선 연결선 2"/>
          <p:cNvSpPr/>
          <p:nvPr/>
        </p:nvSpPr>
        <p:spPr>
          <a:xfrm>
            <a:off x="83500" y="258522"/>
            <a:ext cx="7872876" cy="17634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TextBox 8"/>
          <p:cNvSpPr txBox="1"/>
          <p:nvPr/>
        </p:nvSpPr>
        <p:spPr>
          <a:xfrm>
            <a:off x="7995780" y="145265"/>
            <a:ext cx="11046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팀 봉사계획</a:t>
            </a:r>
          </a:p>
        </p:txBody>
      </p:sp>
      <p:sp>
        <p:nvSpPr>
          <p:cNvPr id="337" name="직사각형 7"/>
          <p:cNvSpPr/>
          <p:nvPr/>
        </p:nvSpPr>
        <p:spPr>
          <a:xfrm>
            <a:off x="7956376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8" name="TextBox 21"/>
          <p:cNvSpPr txBox="1"/>
          <p:nvPr/>
        </p:nvSpPr>
        <p:spPr>
          <a:xfrm>
            <a:off x="812372" y="79934"/>
            <a:ext cx="1693617" cy="199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KT&amp;G </a:t>
            </a:r>
            <a:r>
              <a:t>상상 </a:t>
            </a:r>
            <a:r>
              <a:rPr>
                <a:solidFill>
                  <a:srgbClr val="E00868"/>
                </a:solidFill>
              </a:rPr>
              <a:t>volunteer </a:t>
            </a:r>
          </a:p>
        </p:txBody>
      </p:sp>
      <p:sp>
        <p:nvSpPr>
          <p:cNvPr id="339" name="직선 연결선 11"/>
          <p:cNvSpPr/>
          <p:nvPr/>
        </p:nvSpPr>
        <p:spPr>
          <a:xfrm>
            <a:off x="845030" y="259089"/>
            <a:ext cx="925219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TextBox 28"/>
          <p:cNvSpPr txBox="1"/>
          <p:nvPr/>
        </p:nvSpPr>
        <p:spPr>
          <a:xfrm>
            <a:off x="813729" y="256920"/>
            <a:ext cx="1693617" cy="18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D</a:t>
            </a:r>
            <a:r>
              <a:rPr>
                <a:solidFill>
                  <a:srgbClr val="808080"/>
                </a:solidFill>
              </a:rPr>
              <a:t>istributing smile </a:t>
            </a:r>
            <a:r>
              <a:t>I</a:t>
            </a:r>
            <a:r>
              <a:rPr>
                <a:solidFill>
                  <a:srgbClr val="808080"/>
                </a:solidFill>
              </a:rPr>
              <a:t>n </a:t>
            </a:r>
            <a:r>
              <a:t>S</a:t>
            </a:r>
            <a:r>
              <a:rPr>
                <a:solidFill>
                  <a:srgbClr val="808080"/>
                </a:solidFill>
              </a:rPr>
              <a:t>ang </a:t>
            </a:r>
            <a:r>
              <a:t>S</a:t>
            </a:r>
            <a:r>
              <a:rPr>
                <a:solidFill>
                  <a:srgbClr val="808080"/>
                </a:solidFill>
              </a:rPr>
              <a:t>ang</a:t>
            </a:r>
          </a:p>
        </p:txBody>
      </p:sp>
      <p:sp>
        <p:nvSpPr>
          <p:cNvPr id="341" name="직사각형 32"/>
          <p:cNvSpPr/>
          <p:nvPr/>
        </p:nvSpPr>
        <p:spPr>
          <a:xfrm>
            <a:off x="-10888" y="112460"/>
            <a:ext cx="816431" cy="288034"/>
          </a:xfrm>
          <a:prstGeom prst="rect">
            <a:avLst/>
          </a:prstGeom>
          <a:solidFill>
            <a:srgbClr val="E00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2" name="TextBox 33"/>
          <p:cNvSpPr txBox="1"/>
          <p:nvPr/>
        </p:nvSpPr>
        <p:spPr>
          <a:xfrm>
            <a:off x="46651" y="112460"/>
            <a:ext cx="7809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가을소풍B"/>
                <a:ea typeface="a가을소풍B"/>
                <a:cs typeface="a가을소풍B"/>
                <a:sym typeface="a가을소풍B"/>
              </a:defRPr>
            </a:lvl1pPr>
          </a:lstStyle>
          <a:p>
            <a:pPr/>
            <a:r>
              <a:t>DISS</a:t>
            </a:r>
          </a:p>
        </p:txBody>
      </p:sp>
      <p:sp>
        <p:nvSpPr>
          <p:cNvPr id="343" name="이등변 삼각형 37"/>
          <p:cNvSpPr/>
          <p:nvPr/>
        </p:nvSpPr>
        <p:spPr>
          <a:xfrm rot="5400000">
            <a:off x="696205" y="221790"/>
            <a:ext cx="289973" cy="71316"/>
          </a:xfrm>
          <a:prstGeom prst="triangle">
            <a:avLst/>
          </a:prstGeom>
          <a:solidFill>
            <a:srgbClr val="E00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직사각형 3"/>
          <p:cNvSpPr/>
          <p:nvPr/>
        </p:nvSpPr>
        <p:spPr>
          <a:xfrm>
            <a:off x="1745373" y="1567542"/>
            <a:ext cx="5562932" cy="2228345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47" name="그룹 1"/>
          <p:cNvGrpSpPr/>
          <p:nvPr/>
        </p:nvGrpSpPr>
        <p:grpSpPr>
          <a:xfrm>
            <a:off x="4471527" y="2156089"/>
            <a:ext cx="2891207" cy="1257031"/>
            <a:chOff x="0" y="0"/>
            <a:chExt cx="2891206" cy="1257029"/>
          </a:xfrm>
        </p:grpSpPr>
        <p:sp>
          <p:nvSpPr>
            <p:cNvPr id="345" name="TextBox 19"/>
            <p:cNvSpPr txBox="1"/>
            <p:nvPr/>
          </p:nvSpPr>
          <p:spPr>
            <a:xfrm>
              <a:off x="10886" y="0"/>
              <a:ext cx="2880321" cy="829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200000"/>
                </a:lnSpc>
                <a:defRPr sz="9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262626"/>
                  </a:solidFill>
                  <a:latin typeface="배달의민족 한나_OTF"/>
                  <a:ea typeface="배달의민족 한나_OTF"/>
                  <a:cs typeface="배달의민족 한나_OTF"/>
                  <a:sym typeface="배달의민족 한나_OTF"/>
                </a:defRPr>
              </a:pPr>
              <a:r>
                <a:t>-  </a:t>
              </a:r>
              <a:r>
                <a:t>대상</a:t>
              </a:r>
              <a:r>
                <a:rPr>
                  <a:solidFill>
                    <a:srgbClr val="0D0D0D"/>
                  </a:solidFill>
                </a:rPr>
                <a:t> </a:t>
              </a:r>
              <a:r>
                <a:rPr>
                  <a:solidFill>
                    <a:srgbClr val="0D0D0D"/>
                  </a:solidFill>
                </a:rPr>
                <a:t> </a:t>
              </a:r>
              <a:r>
                <a:rPr>
                  <a:solidFill>
                    <a:srgbClr val="595959"/>
                  </a:solidFill>
                </a:rPr>
                <a:t>  </a:t>
              </a:r>
              <a:r>
                <a:rPr>
                  <a:solidFill>
                    <a:srgbClr val="404040"/>
                  </a:solidFill>
                </a:rPr>
                <a:t>:  </a:t>
              </a:r>
              <a:r>
                <a:rPr>
                  <a:solidFill>
                    <a:srgbClr val="404040"/>
                  </a:solidFill>
                </a:rPr>
                <a:t>유기동물</a:t>
              </a:r>
              <a:endParaRPr>
                <a:solidFill>
                  <a:srgbClr val="404040"/>
                </a:solidFill>
              </a:endParaRPr>
            </a:p>
            <a:p>
              <a:pPr>
                <a:lnSpc>
                  <a:spcPct val="200000"/>
                </a:lnSpc>
                <a:defRPr sz="9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262626"/>
                  </a:solidFill>
                  <a:latin typeface="배달의민족 한나_OTF"/>
                  <a:ea typeface="배달의민족 한나_OTF"/>
                  <a:cs typeface="배달의민족 한나_OTF"/>
                  <a:sym typeface="배달의민족 한나_OTF"/>
                </a:defRPr>
              </a:pPr>
              <a:r>
                <a:t>-  </a:t>
              </a:r>
              <a:r>
                <a:t>어디서</a:t>
              </a:r>
              <a:r>
                <a:rPr>
                  <a:solidFill>
                    <a:srgbClr val="0D0D0D"/>
                  </a:solidFill>
                </a:rPr>
                <a:t> </a:t>
              </a:r>
              <a:r>
                <a:rPr>
                  <a:solidFill>
                    <a:srgbClr val="0D0D0D"/>
                  </a:solidFill>
                </a:rPr>
                <a:t> </a:t>
              </a:r>
              <a:r>
                <a:rPr>
                  <a:solidFill>
                    <a:srgbClr val="595959"/>
                  </a:solidFill>
                </a:rPr>
                <a:t>:  </a:t>
              </a:r>
              <a:r>
                <a:rPr>
                  <a:solidFill>
                    <a:srgbClr val="404040"/>
                  </a:solidFill>
                </a:rPr>
                <a:t>화성시 징검다리 보호소  </a:t>
              </a:r>
              <a:r>
                <a:rPr>
                  <a:solidFill>
                    <a:srgbClr val="404040"/>
                  </a:solidFill>
                </a:rPr>
                <a:t>/  </a:t>
              </a:r>
              <a:r>
                <a:rPr>
                  <a:solidFill>
                    <a:srgbClr val="404040"/>
                  </a:solidFill>
                </a:rPr>
                <a:t>안산시 부곡동</a:t>
              </a:r>
              <a:endParaRPr>
                <a:solidFill>
                  <a:srgbClr val="404040"/>
                </a:solidFill>
              </a:endParaRPr>
            </a:p>
            <a:p>
              <a:pPr>
                <a:lnSpc>
                  <a:spcPct val="200000"/>
                </a:lnSpc>
                <a:defRPr sz="9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262626"/>
                  </a:solidFill>
                  <a:latin typeface="배달의민족 한나_OTF"/>
                  <a:ea typeface="배달의민족 한나_OTF"/>
                  <a:cs typeface="배달의민족 한나_OTF"/>
                  <a:sym typeface="배달의민족 한나_OTF"/>
                </a:defRPr>
              </a:pPr>
              <a:r>
                <a:t>-  </a:t>
              </a:r>
              <a:r>
                <a:t>어떻게</a:t>
              </a:r>
              <a:r>
                <a:rPr>
                  <a:solidFill>
                    <a:srgbClr val="0D0D0D"/>
                  </a:solidFill>
                </a:rPr>
                <a:t> </a:t>
              </a:r>
              <a:r>
                <a:rPr>
                  <a:solidFill>
                    <a:srgbClr val="595959"/>
                  </a:solidFill>
                </a:rPr>
                <a:t> : 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04040"/>
                  </a:solidFill>
                </a:rPr>
                <a:t>유기동물 사료배식</a:t>
              </a:r>
              <a:r>
                <a:rPr>
                  <a:solidFill>
                    <a:srgbClr val="404040"/>
                  </a:solidFill>
                </a:rPr>
                <a:t>,  </a:t>
              </a:r>
              <a:r>
                <a:rPr>
                  <a:solidFill>
                    <a:srgbClr val="404040"/>
                  </a:solidFill>
                </a:rPr>
                <a:t>보호수 청소 및 소독</a:t>
              </a:r>
            </a:p>
          </p:txBody>
        </p:sp>
        <p:sp>
          <p:nvSpPr>
            <p:cNvPr id="346" name="TextBox 20"/>
            <p:cNvSpPr txBox="1"/>
            <p:nvPr/>
          </p:nvSpPr>
          <p:spPr>
            <a:xfrm>
              <a:off x="0" y="722479"/>
              <a:ext cx="2880321" cy="534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200000"/>
                </a:lnSpc>
                <a:defRPr sz="9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배달의민족 한나_OTF"/>
                  <a:ea typeface="배달의민족 한나_OTF"/>
                  <a:cs typeface="배달의민족 한나_OTF"/>
                  <a:sym typeface="배달의민족 한나_OTF"/>
                </a:defRPr>
              </a:pPr>
              <a:r>
                <a:t>    대상 </a:t>
              </a:r>
              <a:r>
                <a:t>    :  </a:t>
              </a:r>
              <a:r>
                <a:rPr>
                  <a:solidFill>
                    <a:srgbClr val="404040"/>
                  </a:solidFill>
                </a:rPr>
                <a:t>유기동물 배변 청소</a:t>
              </a:r>
              <a:endParaRPr>
                <a:solidFill>
                  <a:srgbClr val="404040"/>
                </a:solidFill>
              </a:endParaRPr>
            </a:p>
            <a:p>
              <a:pPr>
                <a:lnSpc>
                  <a:spcPct val="200000"/>
                </a:lnSpc>
                <a:defRPr sz="9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262626"/>
                  </a:solidFill>
                  <a:latin typeface="배달의민족 한나_OTF"/>
                  <a:ea typeface="배달의민족 한나_OTF"/>
                  <a:cs typeface="배달의민족 한나_OTF"/>
                  <a:sym typeface="배달의민족 한나_OTF"/>
                </a:defRPr>
              </a:pPr>
              <a:r>
                <a:t>-  </a:t>
              </a:r>
              <a:r>
                <a:t>준비물</a:t>
              </a:r>
              <a:r>
                <a:rPr>
                  <a:solidFill>
                    <a:srgbClr val="0D0D0D"/>
                  </a:solidFill>
                </a:rPr>
                <a:t>  </a:t>
              </a:r>
              <a:r>
                <a:rPr>
                  <a:solidFill>
                    <a:srgbClr val="0D0D0D"/>
                  </a:solidFill>
                </a:rPr>
                <a:t> </a:t>
              </a:r>
              <a:r>
                <a:rPr>
                  <a:solidFill>
                    <a:srgbClr val="595959"/>
                  </a:solidFill>
                </a:rPr>
                <a:t>:  </a:t>
              </a:r>
              <a:r>
                <a:rPr>
                  <a:solidFill>
                    <a:srgbClr val="404040"/>
                  </a:solidFill>
                </a:rPr>
                <a:t>유기동물 사료 및 유기동물에 대한 사랑</a:t>
              </a:r>
            </a:p>
          </p:txBody>
        </p:sp>
      </p:grpSp>
      <p:grpSp>
        <p:nvGrpSpPr>
          <p:cNvPr id="351" name="그룹 9"/>
          <p:cNvGrpSpPr/>
          <p:nvPr/>
        </p:nvGrpSpPr>
        <p:grpSpPr>
          <a:xfrm>
            <a:off x="4283967" y="1849172"/>
            <a:ext cx="1511837" cy="335627"/>
            <a:chOff x="0" y="0"/>
            <a:chExt cx="1511836" cy="335626"/>
          </a:xfrm>
        </p:grpSpPr>
        <p:sp>
          <p:nvSpPr>
            <p:cNvPr id="348" name="TextBox 22"/>
            <p:cNvSpPr txBox="1"/>
            <p:nvPr/>
          </p:nvSpPr>
          <p:spPr>
            <a:xfrm>
              <a:off x="0" y="0"/>
              <a:ext cx="427553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ln w="952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0D0D0D"/>
                  </a:solidFill>
                  <a:latin typeface="10X10 Bold"/>
                  <a:ea typeface="10X10 Bold"/>
                  <a:cs typeface="10X10 Bold"/>
                  <a:sym typeface="10X10 Bold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49" name="직선 연결선 23"/>
            <p:cNvSpPr/>
            <p:nvPr/>
          </p:nvSpPr>
          <p:spPr>
            <a:xfrm>
              <a:off x="391628" y="123847"/>
              <a:ext cx="1" cy="120074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TextBox 24"/>
            <p:cNvSpPr txBox="1"/>
            <p:nvPr/>
          </p:nvSpPr>
          <p:spPr>
            <a:xfrm>
              <a:off x="361950" y="82894"/>
              <a:ext cx="1149887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ln w="952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262626"/>
                  </a:solidFill>
                  <a:latin typeface="배달의민족 한나_OTF"/>
                  <a:ea typeface="배달의민족 한나_OTF"/>
                  <a:cs typeface="배달의민족 한나_OTF"/>
                  <a:sym typeface="배달의민족 한나_OTF"/>
                </a:defRPr>
              </a:lvl1pPr>
            </a:lstStyle>
            <a:p>
              <a:pPr/>
              <a:r>
                <a:t>유기동물 사랑 나눔</a:t>
              </a:r>
            </a:p>
          </p:txBody>
        </p:sp>
      </p:grpSp>
      <p:pic>
        <p:nvPicPr>
          <p:cNvPr id="352" name="그림 25" descr="그림 25"/>
          <p:cNvPicPr>
            <a:picLocks noChangeAspect="1"/>
          </p:cNvPicPr>
          <p:nvPr/>
        </p:nvPicPr>
        <p:blipFill>
          <a:blip r:embed="rId2">
            <a:extLst/>
          </a:blip>
          <a:srcRect l="17474" t="0" r="0" b="2223"/>
          <a:stretch>
            <a:fillRect/>
          </a:stretch>
        </p:blipFill>
        <p:spPr>
          <a:xfrm>
            <a:off x="2096824" y="1684249"/>
            <a:ext cx="1971120" cy="19785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직선 연결선 5"/>
          <p:cNvSpPr/>
          <p:nvPr/>
        </p:nvSpPr>
        <p:spPr>
          <a:xfrm>
            <a:off x="3851919" y="2410598"/>
            <a:ext cx="1872209" cy="1"/>
          </a:xfrm>
          <a:prstGeom prst="line">
            <a:avLst/>
          </a:prstGeom>
          <a:ln w="5715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TextBox 15"/>
          <p:cNvSpPr txBox="1"/>
          <p:nvPr/>
        </p:nvSpPr>
        <p:spPr>
          <a:xfrm>
            <a:off x="4894607" y="2464609"/>
            <a:ext cx="169361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10X10"/>
                <a:ea typeface="10X10"/>
                <a:cs typeface="10X10"/>
                <a:sym typeface="10X10"/>
              </a:defRPr>
            </a:lvl1pPr>
          </a:lstStyle>
          <a:p>
            <a:pPr/>
            <a:r>
              <a:t>나눔 봉사</a:t>
            </a:r>
          </a:p>
        </p:txBody>
      </p:sp>
      <p:sp>
        <p:nvSpPr>
          <p:cNvPr id="356" name="직사각형 4"/>
          <p:cNvSpPr/>
          <p:nvPr/>
        </p:nvSpPr>
        <p:spPr>
          <a:xfrm>
            <a:off x="3347863" y="2196608"/>
            <a:ext cx="504057" cy="404615"/>
          </a:xfrm>
          <a:prstGeom prst="rect">
            <a:avLst/>
          </a:prstGeom>
          <a:solidFill>
            <a:srgbClr val="E00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TextBox 23"/>
          <p:cNvSpPr txBox="1"/>
          <p:nvPr/>
        </p:nvSpPr>
        <p:spPr>
          <a:xfrm>
            <a:off x="3365124" y="2222008"/>
            <a:ext cx="4740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358" name="직사각형 32"/>
          <p:cNvSpPr/>
          <p:nvPr/>
        </p:nvSpPr>
        <p:spPr>
          <a:xfrm>
            <a:off x="-10888" y="112461"/>
            <a:ext cx="816431" cy="288033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직사각형 52"/>
          <p:cNvSpPr/>
          <p:nvPr/>
        </p:nvSpPr>
        <p:spPr>
          <a:xfrm>
            <a:off x="6245964" y="1930369"/>
            <a:ext cx="1930109" cy="157748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1" name="직사각형 48"/>
          <p:cNvSpPr/>
          <p:nvPr/>
        </p:nvSpPr>
        <p:spPr>
          <a:xfrm>
            <a:off x="3596723" y="1930369"/>
            <a:ext cx="1930109" cy="157748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직선 연결선 2"/>
          <p:cNvSpPr/>
          <p:nvPr/>
        </p:nvSpPr>
        <p:spPr>
          <a:xfrm>
            <a:off x="323527" y="258522"/>
            <a:ext cx="7872876" cy="17634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TextBox 8"/>
          <p:cNvSpPr txBox="1"/>
          <p:nvPr/>
        </p:nvSpPr>
        <p:spPr>
          <a:xfrm>
            <a:off x="8211749" y="134379"/>
            <a:ext cx="89959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나눔 봉사</a:t>
            </a:r>
          </a:p>
        </p:txBody>
      </p:sp>
      <p:sp>
        <p:nvSpPr>
          <p:cNvPr id="364" name="직사각형 7"/>
          <p:cNvSpPr/>
          <p:nvPr/>
        </p:nvSpPr>
        <p:spPr>
          <a:xfrm>
            <a:off x="8196402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" name="TextBox 21"/>
          <p:cNvSpPr txBox="1"/>
          <p:nvPr/>
        </p:nvSpPr>
        <p:spPr>
          <a:xfrm>
            <a:off x="812372" y="79934"/>
            <a:ext cx="1693617" cy="199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KT&amp;G </a:t>
            </a:r>
            <a:r>
              <a:t>상상 </a:t>
            </a:r>
            <a:r>
              <a:rPr>
                <a:solidFill>
                  <a:srgbClr val="E00868"/>
                </a:solidFill>
              </a:rPr>
              <a:t>volunteer </a:t>
            </a:r>
          </a:p>
        </p:txBody>
      </p:sp>
      <p:sp>
        <p:nvSpPr>
          <p:cNvPr id="366" name="직선 연결선 11"/>
          <p:cNvSpPr/>
          <p:nvPr/>
        </p:nvSpPr>
        <p:spPr>
          <a:xfrm>
            <a:off x="845030" y="259089"/>
            <a:ext cx="925219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TextBox 28"/>
          <p:cNvSpPr txBox="1"/>
          <p:nvPr/>
        </p:nvSpPr>
        <p:spPr>
          <a:xfrm>
            <a:off x="813729" y="256920"/>
            <a:ext cx="1693617" cy="18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D</a:t>
            </a:r>
            <a:r>
              <a:rPr>
                <a:solidFill>
                  <a:srgbClr val="808080"/>
                </a:solidFill>
              </a:rPr>
              <a:t>istributing smile </a:t>
            </a:r>
            <a:r>
              <a:t>I</a:t>
            </a:r>
            <a:r>
              <a:rPr>
                <a:solidFill>
                  <a:srgbClr val="808080"/>
                </a:solidFill>
              </a:rPr>
              <a:t>n </a:t>
            </a:r>
            <a:r>
              <a:t>S</a:t>
            </a:r>
            <a:r>
              <a:rPr>
                <a:solidFill>
                  <a:srgbClr val="808080"/>
                </a:solidFill>
              </a:rPr>
              <a:t>ang </a:t>
            </a:r>
            <a:r>
              <a:t>S</a:t>
            </a:r>
            <a:r>
              <a:rPr>
                <a:solidFill>
                  <a:srgbClr val="808080"/>
                </a:solidFill>
              </a:rPr>
              <a:t>ang</a:t>
            </a:r>
          </a:p>
        </p:txBody>
      </p:sp>
      <p:sp>
        <p:nvSpPr>
          <p:cNvPr id="368" name="직사각형 32"/>
          <p:cNvSpPr/>
          <p:nvPr/>
        </p:nvSpPr>
        <p:spPr>
          <a:xfrm>
            <a:off x="-10888" y="112460"/>
            <a:ext cx="816431" cy="288034"/>
          </a:xfrm>
          <a:prstGeom prst="rect">
            <a:avLst/>
          </a:prstGeom>
          <a:solidFill>
            <a:srgbClr val="E00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9" name="TextBox 33"/>
          <p:cNvSpPr txBox="1"/>
          <p:nvPr/>
        </p:nvSpPr>
        <p:spPr>
          <a:xfrm>
            <a:off x="46651" y="112460"/>
            <a:ext cx="7809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가을소풍B"/>
                <a:ea typeface="a가을소풍B"/>
                <a:cs typeface="a가을소풍B"/>
                <a:sym typeface="a가을소풍B"/>
              </a:defRPr>
            </a:lvl1pPr>
          </a:lstStyle>
          <a:p>
            <a:pPr/>
            <a:r>
              <a:t>DISS</a:t>
            </a:r>
          </a:p>
        </p:txBody>
      </p:sp>
      <p:sp>
        <p:nvSpPr>
          <p:cNvPr id="370" name="직사각형 9"/>
          <p:cNvSpPr/>
          <p:nvPr/>
        </p:nvSpPr>
        <p:spPr>
          <a:xfrm>
            <a:off x="943136" y="1930369"/>
            <a:ext cx="1930109" cy="157748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이등변 삼각형 37"/>
          <p:cNvSpPr/>
          <p:nvPr/>
        </p:nvSpPr>
        <p:spPr>
          <a:xfrm rot="5400000">
            <a:off x="696205" y="221790"/>
            <a:ext cx="289973" cy="71316"/>
          </a:xfrm>
          <a:prstGeom prst="triangle">
            <a:avLst/>
          </a:prstGeom>
          <a:solidFill>
            <a:srgbClr val="E00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72" name="그림 41" descr="그림 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164" y="2013263"/>
            <a:ext cx="1761121" cy="1409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그림 43" descr="그림 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1219" y="2013263"/>
            <a:ext cx="1761120" cy="1409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그림 44" descr="그림 44"/>
          <p:cNvPicPr>
            <a:picLocks noChangeAspect="1"/>
          </p:cNvPicPr>
          <p:nvPr/>
        </p:nvPicPr>
        <p:blipFill>
          <a:blip r:embed="rId4">
            <a:extLst/>
          </a:blip>
          <a:srcRect l="7918" t="2535" r="50738" b="0"/>
          <a:stretch>
            <a:fillRect/>
          </a:stretch>
        </p:blipFill>
        <p:spPr>
          <a:xfrm>
            <a:off x="6339273" y="2013263"/>
            <a:ext cx="1761120" cy="1398347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extBox 45"/>
          <p:cNvSpPr txBox="1"/>
          <p:nvPr/>
        </p:nvSpPr>
        <p:spPr>
          <a:xfrm>
            <a:off x="870947" y="1633478"/>
            <a:ext cx="38868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76" name="직선 연결선 13"/>
          <p:cNvSpPr/>
          <p:nvPr/>
        </p:nvSpPr>
        <p:spPr>
          <a:xfrm>
            <a:off x="1221370" y="1730691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TextBox 46"/>
          <p:cNvSpPr txBox="1"/>
          <p:nvPr/>
        </p:nvSpPr>
        <p:spPr>
          <a:xfrm>
            <a:off x="949827" y="1699537"/>
            <a:ext cx="1125781" cy="239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벽화 봉사</a:t>
            </a:r>
          </a:p>
        </p:txBody>
      </p:sp>
      <p:sp>
        <p:nvSpPr>
          <p:cNvPr id="378" name="TextBox 49"/>
          <p:cNvSpPr txBox="1"/>
          <p:nvPr/>
        </p:nvSpPr>
        <p:spPr>
          <a:xfrm>
            <a:off x="3491879" y="1633478"/>
            <a:ext cx="5040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79" name="직선 연결선 50"/>
          <p:cNvSpPr/>
          <p:nvPr/>
        </p:nvSpPr>
        <p:spPr>
          <a:xfrm>
            <a:off x="3894435" y="1730691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TextBox 51"/>
          <p:cNvSpPr txBox="1"/>
          <p:nvPr/>
        </p:nvSpPr>
        <p:spPr>
          <a:xfrm>
            <a:off x="3612007" y="1699537"/>
            <a:ext cx="112578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플래시몹</a:t>
            </a:r>
          </a:p>
        </p:txBody>
      </p:sp>
      <p:sp>
        <p:nvSpPr>
          <p:cNvPr id="381" name="TextBox 53"/>
          <p:cNvSpPr txBox="1"/>
          <p:nvPr/>
        </p:nvSpPr>
        <p:spPr>
          <a:xfrm>
            <a:off x="6121170" y="1633478"/>
            <a:ext cx="5040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382" name="직선 연결선 54"/>
          <p:cNvSpPr/>
          <p:nvPr/>
        </p:nvSpPr>
        <p:spPr>
          <a:xfrm>
            <a:off x="6534612" y="1730691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TextBox 55"/>
          <p:cNvSpPr txBox="1"/>
          <p:nvPr/>
        </p:nvSpPr>
        <p:spPr>
          <a:xfrm>
            <a:off x="6252185" y="1699537"/>
            <a:ext cx="1125781" cy="239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9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pPr>
            <a:r>
              <a:t>반찬</a:t>
            </a:r>
            <a:r>
              <a:t> </a:t>
            </a:r>
            <a:r>
              <a:t>제공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직선 연결선 5"/>
          <p:cNvSpPr/>
          <p:nvPr/>
        </p:nvSpPr>
        <p:spPr>
          <a:xfrm>
            <a:off x="3851919" y="2410598"/>
            <a:ext cx="1872209" cy="1"/>
          </a:xfrm>
          <a:prstGeom prst="line">
            <a:avLst/>
          </a:prstGeom>
          <a:ln w="5715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TextBox 15"/>
          <p:cNvSpPr txBox="1"/>
          <p:nvPr/>
        </p:nvSpPr>
        <p:spPr>
          <a:xfrm>
            <a:off x="4652516" y="2481542"/>
            <a:ext cx="1980656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10X10"/>
                <a:ea typeface="10X10"/>
                <a:cs typeface="10X10"/>
                <a:sym typeface="10X10"/>
              </a:defRPr>
            </a:lvl1pPr>
          </a:lstStyle>
          <a:p>
            <a:pPr/>
            <a:r>
              <a:t>기대 효과 &amp; 발전 방향</a:t>
            </a:r>
          </a:p>
        </p:txBody>
      </p:sp>
      <p:sp>
        <p:nvSpPr>
          <p:cNvPr id="387" name="직사각형 4"/>
          <p:cNvSpPr/>
          <p:nvPr/>
        </p:nvSpPr>
        <p:spPr>
          <a:xfrm>
            <a:off x="3347863" y="2196608"/>
            <a:ext cx="504057" cy="404615"/>
          </a:xfrm>
          <a:prstGeom prst="rect">
            <a:avLst/>
          </a:prstGeom>
          <a:solidFill>
            <a:srgbClr val="5DCA5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8" name="TextBox 23"/>
          <p:cNvSpPr txBox="1"/>
          <p:nvPr/>
        </p:nvSpPr>
        <p:spPr>
          <a:xfrm>
            <a:off x="3365124" y="2222008"/>
            <a:ext cx="4740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직선 연결선 2"/>
          <p:cNvSpPr/>
          <p:nvPr/>
        </p:nvSpPr>
        <p:spPr>
          <a:xfrm flipV="1">
            <a:off x="340202" y="258289"/>
            <a:ext cx="7108468" cy="1602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TextBox 8"/>
          <p:cNvSpPr txBox="1"/>
          <p:nvPr/>
        </p:nvSpPr>
        <p:spPr>
          <a:xfrm>
            <a:off x="7435137" y="148414"/>
            <a:ext cx="159368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lvl1pPr>
          </a:lstStyle>
          <a:p>
            <a:pPr/>
            <a:r>
              <a:t>기대 효과 &amp; 발전 방향</a:t>
            </a:r>
          </a:p>
        </p:txBody>
      </p:sp>
      <p:sp>
        <p:nvSpPr>
          <p:cNvPr id="392" name="직사각형 7"/>
          <p:cNvSpPr/>
          <p:nvPr/>
        </p:nvSpPr>
        <p:spPr>
          <a:xfrm>
            <a:off x="7405248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직선 연결선 11"/>
          <p:cNvSpPr/>
          <p:nvPr/>
        </p:nvSpPr>
        <p:spPr>
          <a:xfrm>
            <a:off x="845030" y="259089"/>
            <a:ext cx="925220" cy="1"/>
          </a:xfrm>
          <a:prstGeom prst="line">
            <a:avLst/>
          </a:prstGeom>
          <a:ln w="1270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직사각형 32"/>
          <p:cNvSpPr/>
          <p:nvPr/>
        </p:nvSpPr>
        <p:spPr>
          <a:xfrm>
            <a:off x="-10888" y="112461"/>
            <a:ext cx="816431" cy="288033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5" name="이등변 삼각형 37"/>
          <p:cNvSpPr/>
          <p:nvPr/>
        </p:nvSpPr>
        <p:spPr>
          <a:xfrm rot="5400000">
            <a:off x="696205" y="221791"/>
            <a:ext cx="289973" cy="71316"/>
          </a:xfrm>
          <a:prstGeom prst="triangle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96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314" y="47889"/>
            <a:ext cx="586471" cy="210622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TextBox 8"/>
          <p:cNvSpPr txBox="1"/>
          <p:nvPr/>
        </p:nvSpPr>
        <p:spPr>
          <a:xfrm>
            <a:off x="449929" y="241547"/>
            <a:ext cx="159368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">
                <a:ln w="6350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lvl1pPr>
          </a:lstStyle>
          <a:p>
            <a:pPr/>
            <a:r>
              <a:t>신입사원 과제발표</a:t>
            </a:r>
          </a:p>
        </p:txBody>
      </p:sp>
      <p:sp>
        <p:nvSpPr>
          <p:cNvPr id="398" name="TextBox 55"/>
          <p:cNvSpPr txBox="1"/>
          <p:nvPr/>
        </p:nvSpPr>
        <p:spPr>
          <a:xfrm>
            <a:off x="408398" y="4229800"/>
            <a:ext cx="140230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프로모션 결과 예측</a:t>
            </a:r>
          </a:p>
        </p:txBody>
      </p:sp>
      <p:sp>
        <p:nvSpPr>
          <p:cNvPr id="399" name="TextBox 55"/>
          <p:cNvSpPr txBox="1"/>
          <p:nvPr/>
        </p:nvSpPr>
        <p:spPr>
          <a:xfrm>
            <a:off x="4061938" y="4229800"/>
            <a:ext cx="127381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데이터 세분화</a:t>
            </a:r>
          </a:p>
        </p:txBody>
      </p:sp>
      <p:sp>
        <p:nvSpPr>
          <p:cNvPr id="400" name="직사각형 3"/>
          <p:cNvSpPr/>
          <p:nvPr/>
        </p:nvSpPr>
        <p:spPr>
          <a:xfrm>
            <a:off x="7419536" y="1941476"/>
            <a:ext cx="1548908" cy="2729895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1" name="TextBox 55"/>
          <p:cNvSpPr txBox="1"/>
          <p:nvPr/>
        </p:nvSpPr>
        <p:spPr>
          <a:xfrm>
            <a:off x="2269544" y="4229800"/>
            <a:ext cx="140230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추천 알고리즘</a:t>
            </a:r>
          </a:p>
        </p:txBody>
      </p:sp>
      <p:sp>
        <p:nvSpPr>
          <p:cNvPr id="402" name="TextBox 55"/>
          <p:cNvSpPr txBox="1"/>
          <p:nvPr/>
        </p:nvSpPr>
        <p:spPr>
          <a:xfrm>
            <a:off x="5758915" y="4229800"/>
            <a:ext cx="140230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타겟마케팅</a:t>
            </a:r>
          </a:p>
        </p:txBody>
      </p:sp>
      <p:sp>
        <p:nvSpPr>
          <p:cNvPr id="403" name="TextBox 55"/>
          <p:cNvSpPr txBox="1"/>
          <p:nvPr/>
        </p:nvSpPr>
        <p:spPr>
          <a:xfrm>
            <a:off x="7492838" y="4229800"/>
            <a:ext cx="140230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기업연계 프로모션</a:t>
            </a:r>
          </a:p>
        </p:txBody>
      </p:sp>
      <p:sp>
        <p:nvSpPr>
          <p:cNvPr id="404" name="TextBox 55"/>
          <p:cNvSpPr txBox="1"/>
          <p:nvPr/>
        </p:nvSpPr>
        <p:spPr>
          <a:xfrm>
            <a:off x="2269544" y="956844"/>
            <a:ext cx="140230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기술적 </a:t>
            </a:r>
          </a:p>
        </p:txBody>
      </p:sp>
      <p:sp>
        <p:nvSpPr>
          <p:cNvPr id="405" name="TextBox 55"/>
          <p:cNvSpPr txBox="1"/>
          <p:nvPr/>
        </p:nvSpPr>
        <p:spPr>
          <a:xfrm>
            <a:off x="6346604" y="956844"/>
            <a:ext cx="140230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사업적</a:t>
            </a:r>
          </a:p>
        </p:txBody>
      </p:sp>
      <p:sp>
        <p:nvSpPr>
          <p:cNvPr id="406" name="직사각형 3"/>
          <p:cNvSpPr/>
          <p:nvPr/>
        </p:nvSpPr>
        <p:spPr>
          <a:xfrm>
            <a:off x="5685613" y="1940675"/>
            <a:ext cx="1548908" cy="2729895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7" name="직사각형 3"/>
          <p:cNvSpPr/>
          <p:nvPr/>
        </p:nvSpPr>
        <p:spPr>
          <a:xfrm>
            <a:off x="3949976" y="1941476"/>
            <a:ext cx="1548908" cy="2729894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8" name="직사각형 3"/>
          <p:cNvSpPr/>
          <p:nvPr/>
        </p:nvSpPr>
        <p:spPr>
          <a:xfrm>
            <a:off x="2193112" y="1941476"/>
            <a:ext cx="1548909" cy="2729895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9" name="직사각형 3"/>
          <p:cNvSpPr/>
          <p:nvPr/>
        </p:nvSpPr>
        <p:spPr>
          <a:xfrm>
            <a:off x="341658" y="1941476"/>
            <a:ext cx="1548908" cy="2729895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직선 연결선 5"/>
          <p:cNvSpPr/>
          <p:nvPr/>
        </p:nvSpPr>
        <p:spPr>
          <a:xfrm>
            <a:off x="3851919" y="2410598"/>
            <a:ext cx="1872209" cy="1"/>
          </a:xfrm>
          <a:prstGeom prst="line">
            <a:avLst/>
          </a:prstGeom>
          <a:ln w="5715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TextBox 15"/>
          <p:cNvSpPr txBox="1"/>
          <p:nvPr/>
        </p:nvSpPr>
        <p:spPr>
          <a:xfrm>
            <a:off x="4838260" y="2427733"/>
            <a:ext cx="169361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"/>
                <a:ea typeface="10X10"/>
                <a:cs typeface="10X10"/>
                <a:sym typeface="10X10"/>
              </a:defRPr>
            </a:lvl1pPr>
          </a:lstStyle>
          <a:p>
            <a:pPr/>
            <a:r>
              <a:t>감사합니다</a:t>
            </a:r>
          </a:p>
        </p:txBody>
      </p:sp>
      <p:sp>
        <p:nvSpPr>
          <p:cNvPr id="413" name="직사각형 4"/>
          <p:cNvSpPr/>
          <p:nvPr/>
        </p:nvSpPr>
        <p:spPr>
          <a:xfrm>
            <a:off x="3320143" y="2235236"/>
            <a:ext cx="614672" cy="354093"/>
          </a:xfrm>
          <a:prstGeom prst="rect">
            <a:avLst/>
          </a:prstGeom>
          <a:solidFill>
            <a:srgbClr val="E00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4" name="TextBox 6"/>
          <p:cNvSpPr txBox="1"/>
          <p:nvPr/>
        </p:nvSpPr>
        <p:spPr>
          <a:xfrm>
            <a:off x="3257937" y="2272098"/>
            <a:ext cx="7809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가을소풍B"/>
                <a:ea typeface="a가을소풍B"/>
                <a:cs typeface="a가을소풍B"/>
                <a:sym typeface="a가을소풍B"/>
              </a:defRPr>
            </a:lvl1pPr>
          </a:lstStyle>
          <a:p>
            <a:pPr/>
            <a:r>
              <a:t>DISS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선 연결선 5"/>
          <p:cNvSpPr/>
          <p:nvPr/>
        </p:nvSpPr>
        <p:spPr>
          <a:xfrm>
            <a:off x="1824809" y="1574524"/>
            <a:ext cx="6671119" cy="1"/>
          </a:xfrm>
          <a:prstGeom prst="line">
            <a:avLst/>
          </a:prstGeom>
          <a:ln w="1905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직선 연결선 6"/>
          <p:cNvSpPr/>
          <p:nvPr/>
        </p:nvSpPr>
        <p:spPr>
          <a:xfrm>
            <a:off x="899591" y="1574524"/>
            <a:ext cx="1789315" cy="1"/>
          </a:xfrm>
          <a:prstGeom prst="line">
            <a:avLst/>
          </a:prstGeom>
          <a:ln w="5715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직선 연결선 8"/>
          <p:cNvSpPr/>
          <p:nvPr/>
        </p:nvSpPr>
        <p:spPr>
          <a:xfrm>
            <a:off x="899592" y="3291830"/>
            <a:ext cx="6672252" cy="1404"/>
          </a:xfrm>
          <a:prstGeom prst="line">
            <a:avLst/>
          </a:prstGeom>
          <a:ln w="1905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직선 연결선 9"/>
          <p:cNvSpPr/>
          <p:nvPr/>
        </p:nvSpPr>
        <p:spPr>
          <a:xfrm>
            <a:off x="6706613" y="3291830"/>
            <a:ext cx="1789315" cy="1"/>
          </a:xfrm>
          <a:prstGeom prst="line">
            <a:avLst/>
          </a:prstGeom>
          <a:ln w="5715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TextBox 16"/>
          <p:cNvSpPr txBox="1"/>
          <p:nvPr/>
        </p:nvSpPr>
        <p:spPr>
          <a:xfrm>
            <a:off x="1496158" y="1995685"/>
            <a:ext cx="9481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6" name="TextBox 17"/>
          <p:cNvSpPr txBox="1"/>
          <p:nvPr/>
        </p:nvSpPr>
        <p:spPr>
          <a:xfrm>
            <a:off x="3404370" y="1995685"/>
            <a:ext cx="9481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7" name="TextBox 18"/>
          <p:cNvSpPr txBox="1"/>
          <p:nvPr/>
        </p:nvSpPr>
        <p:spPr>
          <a:xfrm>
            <a:off x="5325281" y="1995685"/>
            <a:ext cx="9481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28" name="직선 연결선 21"/>
          <p:cNvSpPr/>
          <p:nvPr/>
        </p:nvSpPr>
        <p:spPr>
          <a:xfrm flipH="1">
            <a:off x="2600502" y="1995685"/>
            <a:ext cx="1" cy="987369"/>
          </a:xfrm>
          <a:prstGeom prst="line">
            <a:avLst/>
          </a:prstGeom>
          <a:ln w="12700">
            <a:solidFill>
              <a:srgbClr val="D9D9D9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직선 연결선 22"/>
          <p:cNvSpPr/>
          <p:nvPr/>
        </p:nvSpPr>
        <p:spPr>
          <a:xfrm>
            <a:off x="4627612" y="1995685"/>
            <a:ext cx="1" cy="987369"/>
          </a:xfrm>
          <a:prstGeom prst="line">
            <a:avLst/>
          </a:prstGeom>
          <a:ln w="12700">
            <a:solidFill>
              <a:srgbClr val="D9D9D9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extBox 27"/>
          <p:cNvSpPr txBox="1"/>
          <p:nvPr/>
        </p:nvSpPr>
        <p:spPr>
          <a:xfrm>
            <a:off x="907234" y="2542475"/>
            <a:ext cx="153934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pPr>
            <a:r>
              <a:t>Concept &amp; 주요</a:t>
            </a:r>
            <a:r>
              <a:rPr>
                <a:latin typeface="10X10 Bold"/>
                <a:ea typeface="10X10 Bold"/>
                <a:cs typeface="10X10 Bold"/>
                <a:sym typeface="10X10 Bold"/>
              </a:rPr>
              <a:t>기능 </a:t>
            </a:r>
          </a:p>
        </p:txBody>
      </p:sp>
      <p:sp>
        <p:nvSpPr>
          <p:cNvPr id="131" name="TextBox 28"/>
          <p:cNvSpPr txBox="1"/>
          <p:nvPr/>
        </p:nvSpPr>
        <p:spPr>
          <a:xfrm>
            <a:off x="2972753" y="2542475"/>
            <a:ext cx="12826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pPr>
            <a:r>
              <a:rPr>
                <a:latin typeface="10X10 Bold"/>
                <a:ea typeface="10X10 Bold"/>
                <a:cs typeface="10X10 Bold"/>
                <a:sym typeface="10X10 Bold"/>
              </a:rPr>
              <a:t>시스템 구성 및</a:t>
            </a:r>
            <a:r>
              <a:rPr>
                <a:latin typeface="10X10 Bold"/>
                <a:ea typeface="10X10 Bold"/>
                <a:cs typeface="10X10 Bold"/>
                <a:sym typeface="10X10 Bold"/>
              </a:rPr>
              <a:t> </a:t>
            </a:r>
            <a:r>
              <a:rPr>
                <a:latin typeface="10X10 Bold"/>
                <a:ea typeface="10X10 Bold"/>
                <a:cs typeface="10X10 Bold"/>
                <a:sym typeface="10X10 Bold"/>
              </a:rPr>
              <a:t>설계</a:t>
            </a:r>
          </a:p>
        </p:txBody>
      </p:sp>
      <p:sp>
        <p:nvSpPr>
          <p:cNvPr id="132" name="TextBox 29"/>
          <p:cNvSpPr txBox="1"/>
          <p:nvPr/>
        </p:nvSpPr>
        <p:spPr>
          <a:xfrm>
            <a:off x="4915362" y="2539231"/>
            <a:ext cx="122790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 시나리오 및 시연</a:t>
            </a:r>
          </a:p>
        </p:txBody>
      </p:sp>
      <p:sp>
        <p:nvSpPr>
          <p:cNvPr id="133" name="직선 연결선 45"/>
          <p:cNvSpPr/>
          <p:nvPr/>
        </p:nvSpPr>
        <p:spPr>
          <a:xfrm>
            <a:off x="1541207" y="2339823"/>
            <a:ext cx="271402" cy="1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직선 연결선 46"/>
          <p:cNvSpPr/>
          <p:nvPr/>
        </p:nvSpPr>
        <p:spPr>
          <a:xfrm>
            <a:off x="3464597" y="2339823"/>
            <a:ext cx="271402" cy="1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직선 연결선 47"/>
          <p:cNvSpPr/>
          <p:nvPr/>
        </p:nvSpPr>
        <p:spPr>
          <a:xfrm>
            <a:off x="5383341" y="2339823"/>
            <a:ext cx="271402" cy="1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6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5180" y="3363838"/>
            <a:ext cx="665510" cy="23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18"/>
          <p:cNvSpPr txBox="1"/>
          <p:nvPr/>
        </p:nvSpPr>
        <p:spPr>
          <a:xfrm>
            <a:off x="7103281" y="1957585"/>
            <a:ext cx="9481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38" name="직선 연결선 22"/>
          <p:cNvSpPr/>
          <p:nvPr/>
        </p:nvSpPr>
        <p:spPr>
          <a:xfrm>
            <a:off x="6405612" y="1957585"/>
            <a:ext cx="1" cy="987369"/>
          </a:xfrm>
          <a:prstGeom prst="line">
            <a:avLst/>
          </a:prstGeom>
          <a:ln w="12700">
            <a:solidFill>
              <a:srgbClr val="D9D9D9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TextBox 29"/>
          <p:cNvSpPr txBox="1"/>
          <p:nvPr/>
        </p:nvSpPr>
        <p:spPr>
          <a:xfrm>
            <a:off x="6803263" y="2542475"/>
            <a:ext cx="101480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10X10 Bold"/>
                <a:ea typeface="10X10 Bold"/>
                <a:cs typeface="10X10 Bold"/>
                <a:sym typeface="10X10 Bold"/>
              </a:rPr>
              <a:t>활용 및 발전</a:t>
            </a:r>
          </a:p>
        </p:txBody>
      </p:sp>
      <p:sp>
        <p:nvSpPr>
          <p:cNvPr id="140" name="직선 연결선 47"/>
          <p:cNvSpPr/>
          <p:nvPr/>
        </p:nvSpPr>
        <p:spPr>
          <a:xfrm>
            <a:off x="7161341" y="2301723"/>
            <a:ext cx="271402" cy="1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TextBox 16"/>
          <p:cNvSpPr txBox="1"/>
          <p:nvPr/>
        </p:nvSpPr>
        <p:spPr>
          <a:xfrm>
            <a:off x="920424" y="1135922"/>
            <a:ext cx="9481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404040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INDEX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선 연결선 5"/>
          <p:cNvSpPr/>
          <p:nvPr/>
        </p:nvSpPr>
        <p:spPr>
          <a:xfrm>
            <a:off x="3995935" y="2419106"/>
            <a:ext cx="1656185" cy="1"/>
          </a:xfrm>
          <a:prstGeom prst="line">
            <a:avLst/>
          </a:prstGeom>
          <a:ln w="5715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TextBox 15"/>
          <p:cNvSpPr txBox="1"/>
          <p:nvPr/>
        </p:nvSpPr>
        <p:spPr>
          <a:xfrm>
            <a:off x="4506196" y="2405060"/>
            <a:ext cx="1862979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10X10"/>
                <a:ea typeface="10X10"/>
                <a:cs typeface="10X10"/>
                <a:sym typeface="10X10"/>
              </a:defRPr>
            </a:pPr>
            <a:r>
              <a:t>Concept &amp; </a:t>
            </a:r>
            <a:r>
              <a:t>주요 기능</a:t>
            </a:r>
          </a:p>
        </p:txBody>
      </p:sp>
      <p:sp>
        <p:nvSpPr>
          <p:cNvPr id="145" name="직사각형 4"/>
          <p:cNvSpPr/>
          <p:nvPr/>
        </p:nvSpPr>
        <p:spPr>
          <a:xfrm>
            <a:off x="3491879" y="2205116"/>
            <a:ext cx="504057" cy="404615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TextBox 23"/>
          <p:cNvSpPr txBox="1"/>
          <p:nvPr/>
        </p:nvSpPr>
        <p:spPr>
          <a:xfrm>
            <a:off x="3521840" y="2230516"/>
            <a:ext cx="4740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선 연결선 2"/>
          <p:cNvSpPr/>
          <p:nvPr/>
        </p:nvSpPr>
        <p:spPr>
          <a:xfrm>
            <a:off x="340202" y="259890"/>
            <a:ext cx="7716790" cy="1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TextBox 8"/>
          <p:cNvSpPr txBox="1"/>
          <p:nvPr/>
        </p:nvSpPr>
        <p:spPr>
          <a:xfrm>
            <a:off x="7773804" y="147885"/>
            <a:ext cx="159368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Concept</a:t>
            </a:r>
          </a:p>
        </p:txBody>
      </p:sp>
      <p:sp>
        <p:nvSpPr>
          <p:cNvPr id="150" name="직사각형 7"/>
          <p:cNvSpPr/>
          <p:nvPr/>
        </p:nvSpPr>
        <p:spPr>
          <a:xfrm>
            <a:off x="8036015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직선 연결선 11"/>
          <p:cNvSpPr/>
          <p:nvPr/>
        </p:nvSpPr>
        <p:spPr>
          <a:xfrm>
            <a:off x="845030" y="259089"/>
            <a:ext cx="925219" cy="1"/>
          </a:xfrm>
          <a:prstGeom prst="line">
            <a:avLst/>
          </a:prstGeom>
          <a:ln w="1270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직사각형 32"/>
          <p:cNvSpPr/>
          <p:nvPr/>
        </p:nvSpPr>
        <p:spPr>
          <a:xfrm>
            <a:off x="-10888" y="112460"/>
            <a:ext cx="816431" cy="288034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이등변 삼각형 37"/>
          <p:cNvSpPr/>
          <p:nvPr/>
        </p:nvSpPr>
        <p:spPr>
          <a:xfrm rot="5400000">
            <a:off x="696205" y="221790"/>
            <a:ext cx="289973" cy="71316"/>
          </a:xfrm>
          <a:prstGeom prst="triangle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4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313" y="47889"/>
            <a:ext cx="586472" cy="21062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Box 8"/>
          <p:cNvSpPr txBox="1"/>
          <p:nvPr/>
        </p:nvSpPr>
        <p:spPr>
          <a:xfrm>
            <a:off x="449929" y="241547"/>
            <a:ext cx="159368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">
                <a:ln w="6350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lvl1pPr>
          </a:lstStyle>
          <a:p>
            <a:pPr/>
            <a:r>
              <a:t>신입사원 과제발표</a:t>
            </a:r>
          </a:p>
        </p:txBody>
      </p:sp>
      <p:pic>
        <p:nvPicPr>
          <p:cNvPr id="15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1907" y="738230"/>
            <a:ext cx="2828980" cy="1885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스크린샷 2017-11-13 오후 9.42.43.png" descr="스크린샷 2017-11-13 오후 9.42.4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7127" y="3096205"/>
            <a:ext cx="3652540" cy="154501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+"/>
          <p:cNvSpPr txBox="1"/>
          <p:nvPr/>
        </p:nvSpPr>
        <p:spPr>
          <a:xfrm>
            <a:off x="4235327" y="2341880"/>
            <a:ext cx="2821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선 연결선 2"/>
          <p:cNvSpPr/>
          <p:nvPr/>
        </p:nvSpPr>
        <p:spPr>
          <a:xfrm>
            <a:off x="340202" y="259890"/>
            <a:ext cx="7716790" cy="1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TextBox 8"/>
          <p:cNvSpPr txBox="1"/>
          <p:nvPr/>
        </p:nvSpPr>
        <p:spPr>
          <a:xfrm>
            <a:off x="7773804" y="147885"/>
            <a:ext cx="1593683" cy="28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10X10 Bold"/>
                <a:ea typeface="10X10 Bold"/>
                <a:cs typeface="10X10 Bold"/>
                <a:sym typeface="10X10 Bold"/>
              </a:rPr>
              <a:t>주요기능</a:t>
            </a:r>
          </a:p>
        </p:txBody>
      </p:sp>
      <p:sp>
        <p:nvSpPr>
          <p:cNvPr id="162" name="직사각형 7"/>
          <p:cNvSpPr/>
          <p:nvPr/>
        </p:nvSpPr>
        <p:spPr>
          <a:xfrm>
            <a:off x="8036015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직선 연결선 11"/>
          <p:cNvSpPr/>
          <p:nvPr/>
        </p:nvSpPr>
        <p:spPr>
          <a:xfrm>
            <a:off x="845030" y="259089"/>
            <a:ext cx="925220" cy="1"/>
          </a:xfrm>
          <a:prstGeom prst="line">
            <a:avLst/>
          </a:prstGeom>
          <a:ln w="1270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직사각형 32"/>
          <p:cNvSpPr/>
          <p:nvPr/>
        </p:nvSpPr>
        <p:spPr>
          <a:xfrm>
            <a:off x="-10888" y="112461"/>
            <a:ext cx="816431" cy="288033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이등변 삼각형 37"/>
          <p:cNvSpPr/>
          <p:nvPr/>
        </p:nvSpPr>
        <p:spPr>
          <a:xfrm rot="5400000">
            <a:off x="696205" y="221791"/>
            <a:ext cx="289973" cy="71316"/>
          </a:xfrm>
          <a:prstGeom prst="triangle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TextBox 49"/>
          <p:cNvSpPr txBox="1"/>
          <p:nvPr/>
        </p:nvSpPr>
        <p:spPr>
          <a:xfrm>
            <a:off x="3314079" y="1745052"/>
            <a:ext cx="5040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67" name="직선 연결선 50"/>
          <p:cNvSpPr/>
          <p:nvPr/>
        </p:nvSpPr>
        <p:spPr>
          <a:xfrm>
            <a:off x="3716635" y="1838685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TextBox 51"/>
          <p:cNvSpPr txBox="1"/>
          <p:nvPr/>
        </p:nvSpPr>
        <p:spPr>
          <a:xfrm>
            <a:off x="3635707" y="1757752"/>
            <a:ext cx="112578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참여</a:t>
            </a:r>
          </a:p>
        </p:txBody>
      </p:sp>
      <p:sp>
        <p:nvSpPr>
          <p:cNvPr id="169" name="TextBox 53"/>
          <p:cNvSpPr txBox="1"/>
          <p:nvPr/>
        </p:nvSpPr>
        <p:spPr>
          <a:xfrm>
            <a:off x="6006870" y="1770452"/>
            <a:ext cx="5040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70" name="직선 연결선 54"/>
          <p:cNvSpPr/>
          <p:nvPr/>
        </p:nvSpPr>
        <p:spPr>
          <a:xfrm>
            <a:off x="6471112" y="1864085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TextBox 55"/>
          <p:cNvSpPr txBox="1"/>
          <p:nvPr/>
        </p:nvSpPr>
        <p:spPr>
          <a:xfrm>
            <a:off x="6291683" y="1783152"/>
            <a:ext cx="173538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데이터 관리 및 분석</a:t>
            </a:r>
          </a:p>
        </p:txBody>
      </p:sp>
      <p:pic>
        <p:nvPicPr>
          <p:cNvPr id="172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314" y="47889"/>
            <a:ext cx="586471" cy="210622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extBox 8"/>
          <p:cNvSpPr txBox="1"/>
          <p:nvPr/>
        </p:nvSpPr>
        <p:spPr>
          <a:xfrm>
            <a:off x="449929" y="241547"/>
            <a:ext cx="159368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">
                <a:ln w="6350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lvl1pPr>
          </a:lstStyle>
          <a:p>
            <a:pPr/>
            <a:r>
              <a:t>신입사원 과제발표</a:t>
            </a:r>
          </a:p>
        </p:txBody>
      </p:sp>
      <p:sp>
        <p:nvSpPr>
          <p:cNvPr id="174" name="TextBox 45"/>
          <p:cNvSpPr txBox="1"/>
          <p:nvPr/>
        </p:nvSpPr>
        <p:spPr>
          <a:xfrm>
            <a:off x="616948" y="1745052"/>
            <a:ext cx="3886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75" name="직선 연결선 13"/>
          <p:cNvSpPr/>
          <p:nvPr/>
        </p:nvSpPr>
        <p:spPr>
          <a:xfrm>
            <a:off x="967369" y="1838685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TextBox 46"/>
          <p:cNvSpPr txBox="1"/>
          <p:nvPr/>
        </p:nvSpPr>
        <p:spPr>
          <a:xfrm>
            <a:off x="908844" y="1757752"/>
            <a:ext cx="153313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생성 및 공유</a:t>
            </a:r>
          </a:p>
        </p:txBody>
      </p:sp>
      <p:sp>
        <p:nvSpPr>
          <p:cNvPr id="177" name="- 일반 User가 프로모션을 직접 설계…"/>
          <p:cNvSpPr txBox="1"/>
          <p:nvPr/>
        </p:nvSpPr>
        <p:spPr>
          <a:xfrm>
            <a:off x="764688" y="2518189"/>
            <a:ext cx="2147104" cy="727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- 일반 User가 프로모션을 직접 설계</a:t>
            </a:r>
          </a:p>
          <a:p>
            <a:pPr>
              <a:defRPr sz="1000"/>
            </a:pPr>
            <a:r>
              <a:t>  (보상대상, 혜택종류, 프로모션 상품)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- 본인이 설계한 프로모션 페이지 url 공유</a:t>
            </a:r>
          </a:p>
        </p:txBody>
      </p:sp>
      <p:sp>
        <p:nvSpPr>
          <p:cNvPr id="178" name="직사각형 3"/>
          <p:cNvSpPr/>
          <p:nvPr/>
        </p:nvSpPr>
        <p:spPr>
          <a:xfrm>
            <a:off x="728214" y="2216667"/>
            <a:ext cx="2296252" cy="1330763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9" name="user.png" descr="us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</p:pic>
      <p:sp>
        <p:nvSpPr>
          <p:cNvPr id="180" name="직사각형 3"/>
          <p:cNvSpPr/>
          <p:nvPr/>
        </p:nvSpPr>
        <p:spPr>
          <a:xfrm>
            <a:off x="6180629" y="2216667"/>
            <a:ext cx="2296252" cy="1330763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주최자가 공유한 url을 통해 프로모션…"/>
          <p:cNvSpPr txBox="1"/>
          <p:nvPr/>
        </p:nvSpPr>
        <p:spPr>
          <a:xfrm>
            <a:off x="3476657" y="2518189"/>
            <a:ext cx="2059936" cy="727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00263" indent="-100263">
              <a:buSzPct val="100000"/>
              <a:buChar char="-"/>
              <a:defRPr sz="1000"/>
            </a:pPr>
            <a:r>
              <a:t>주최자가 공유한 url을 통해 프로모션</a:t>
            </a:r>
          </a:p>
          <a:p>
            <a:pPr>
              <a:defRPr sz="1000"/>
            </a:pPr>
            <a:r>
              <a:t>   페이지 접속</a:t>
            </a:r>
          </a:p>
          <a:p>
            <a:pPr>
              <a:defRPr sz="1000"/>
            </a:pPr>
          </a:p>
          <a:p>
            <a:pPr>
              <a:defRPr sz="1000"/>
            </a:pPr>
            <a:r>
              <a:t>- 상품 및 혜택 정보 확인 이용권 구매</a:t>
            </a:r>
          </a:p>
        </p:txBody>
      </p:sp>
      <p:sp>
        <p:nvSpPr>
          <p:cNvPr id="182" name="상품 가격 할인율 및 제공될 혜택 관리…"/>
          <p:cNvSpPr txBox="1"/>
          <p:nvPr/>
        </p:nvSpPr>
        <p:spPr>
          <a:xfrm>
            <a:off x="6226648" y="2441989"/>
            <a:ext cx="2134507" cy="880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00263" indent="-100263">
              <a:buSzPct val="100000"/>
              <a:buChar char="-"/>
              <a:defRPr sz="1000"/>
            </a:pPr>
            <a:r>
              <a:t>상품 가격 할인율 및 제공될 혜택 관리 </a:t>
            </a:r>
          </a:p>
          <a:p>
            <a:pPr>
              <a:defRPr sz="1000"/>
            </a:pPr>
          </a:p>
          <a:p>
            <a:pPr marL="100263" indent="-100263">
              <a:buSzPct val="100000"/>
              <a:buChar char="-"/>
              <a:defRPr sz="1000"/>
            </a:pPr>
            <a:r>
              <a:t>프로모션 및 참여 현황 검색</a:t>
            </a:r>
          </a:p>
          <a:p>
            <a:pPr marL="100263" indent="-100263">
              <a:buSzPct val="100000"/>
              <a:buChar char="-"/>
              <a:defRPr sz="1000"/>
            </a:pPr>
          </a:p>
          <a:p>
            <a:pPr marL="100263" indent="-100263">
              <a:buSzPct val="100000"/>
              <a:buChar char="-"/>
              <a:defRPr sz="1000"/>
            </a:pPr>
            <a:r>
              <a:t>Chart 를 통한 직관적 데이터 분석 </a:t>
            </a:r>
          </a:p>
        </p:txBody>
      </p:sp>
      <p:pic>
        <p:nvPicPr>
          <p:cNvPr id="183" name="166235-user-icon-collection.png" descr="166235-user-icon-collection.png"/>
          <p:cNvPicPr>
            <a:picLocks noChangeAspect="1"/>
          </p:cNvPicPr>
          <p:nvPr/>
        </p:nvPicPr>
        <p:blipFill>
          <a:blip r:embed="rId4">
            <a:extLst/>
          </a:blip>
          <a:srcRect l="600" t="847" r="66901" b="69830"/>
          <a:stretch>
            <a:fillRect/>
          </a:stretch>
        </p:blipFill>
        <p:spPr>
          <a:xfrm>
            <a:off x="4880733" y="1523929"/>
            <a:ext cx="816318" cy="692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166235-user-icon-collection.png" descr="166235-user-icon-collection.png"/>
          <p:cNvPicPr>
            <a:picLocks noChangeAspect="1"/>
          </p:cNvPicPr>
          <p:nvPr/>
        </p:nvPicPr>
        <p:blipFill>
          <a:blip r:embed="rId4">
            <a:extLst/>
          </a:blip>
          <a:srcRect l="67733" t="36730" r="3150" b="34863"/>
          <a:stretch>
            <a:fillRect/>
          </a:stretch>
        </p:blipFill>
        <p:spPr>
          <a:xfrm>
            <a:off x="2328346" y="1567133"/>
            <a:ext cx="723011" cy="663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스크린샷 2017-11-13 오후 7.58.14.png" descr="스크린샷 2017-11-13 오후 7.58.1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38394" y="1618582"/>
            <a:ext cx="504057" cy="53488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직사각형 3"/>
          <p:cNvSpPr/>
          <p:nvPr/>
        </p:nvSpPr>
        <p:spPr>
          <a:xfrm>
            <a:off x="3427445" y="2216667"/>
            <a:ext cx="2296251" cy="1330763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직선 연결선 2"/>
          <p:cNvSpPr/>
          <p:nvPr/>
        </p:nvSpPr>
        <p:spPr>
          <a:xfrm flipV="1">
            <a:off x="340202" y="258289"/>
            <a:ext cx="7108468" cy="1602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TextBox 8"/>
          <p:cNvSpPr txBox="1"/>
          <p:nvPr/>
        </p:nvSpPr>
        <p:spPr>
          <a:xfrm>
            <a:off x="7435137" y="148414"/>
            <a:ext cx="159368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pPr>
            <a:r>
              <a:t>Concept &amp; </a:t>
            </a:r>
            <a:r>
              <a:rPr>
                <a:latin typeface="10X10 Bold"/>
                <a:ea typeface="10X10 Bold"/>
                <a:cs typeface="10X10 Bold"/>
                <a:sym typeface="10X10 Bold"/>
              </a:rPr>
              <a:t>주요기능</a:t>
            </a:r>
          </a:p>
        </p:txBody>
      </p:sp>
      <p:sp>
        <p:nvSpPr>
          <p:cNvPr id="190" name="직사각형 7"/>
          <p:cNvSpPr/>
          <p:nvPr/>
        </p:nvSpPr>
        <p:spPr>
          <a:xfrm>
            <a:off x="7405248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직선 연결선 11"/>
          <p:cNvSpPr/>
          <p:nvPr/>
        </p:nvSpPr>
        <p:spPr>
          <a:xfrm>
            <a:off x="845030" y="259089"/>
            <a:ext cx="925220" cy="1"/>
          </a:xfrm>
          <a:prstGeom prst="line">
            <a:avLst/>
          </a:prstGeom>
          <a:ln w="1270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직사각형 32"/>
          <p:cNvSpPr/>
          <p:nvPr/>
        </p:nvSpPr>
        <p:spPr>
          <a:xfrm>
            <a:off x="-10888" y="112461"/>
            <a:ext cx="816431" cy="288033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이등변 삼각형 37"/>
          <p:cNvSpPr/>
          <p:nvPr/>
        </p:nvSpPr>
        <p:spPr>
          <a:xfrm rot="5400000">
            <a:off x="696205" y="221791"/>
            <a:ext cx="289973" cy="71316"/>
          </a:xfrm>
          <a:prstGeom prst="triangle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4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314" y="47889"/>
            <a:ext cx="586471" cy="210622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8"/>
          <p:cNvSpPr txBox="1"/>
          <p:nvPr/>
        </p:nvSpPr>
        <p:spPr>
          <a:xfrm>
            <a:off x="449929" y="241547"/>
            <a:ext cx="159368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">
                <a:ln w="6350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lvl1pPr>
          </a:lstStyle>
          <a:p>
            <a:pPr/>
            <a:r>
              <a:t>신입사원 과제발표</a:t>
            </a:r>
          </a:p>
        </p:txBody>
      </p:sp>
      <p:sp>
        <p:nvSpPr>
          <p:cNvPr id="196" name="TextBox 45"/>
          <p:cNvSpPr txBox="1"/>
          <p:nvPr/>
        </p:nvSpPr>
        <p:spPr>
          <a:xfrm>
            <a:off x="616948" y="1186252"/>
            <a:ext cx="3886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97" name="직선 연결선 13"/>
          <p:cNvSpPr/>
          <p:nvPr/>
        </p:nvSpPr>
        <p:spPr>
          <a:xfrm>
            <a:off x="967369" y="1279885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TextBox 46"/>
          <p:cNvSpPr txBox="1"/>
          <p:nvPr/>
        </p:nvSpPr>
        <p:spPr>
          <a:xfrm>
            <a:off x="908844" y="1198952"/>
            <a:ext cx="153313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생성 및 공유</a:t>
            </a:r>
          </a:p>
        </p:txBody>
      </p:sp>
      <p:sp>
        <p:nvSpPr>
          <p:cNvPr id="199" name="직사각형 3"/>
          <p:cNvSpPr/>
          <p:nvPr/>
        </p:nvSpPr>
        <p:spPr>
          <a:xfrm>
            <a:off x="728214" y="1530867"/>
            <a:ext cx="7687572" cy="2603243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0" name="그림 14" descr="그림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026" y="2257808"/>
            <a:ext cx="798555" cy="798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5985" y="2005043"/>
            <a:ext cx="317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16360" y="2240150"/>
            <a:ext cx="444501" cy="475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67160" y="2730500"/>
            <a:ext cx="317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그림 2" descr="그림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78469" y="2914404"/>
            <a:ext cx="381001" cy="3868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그룹"/>
          <p:cNvGrpSpPr/>
          <p:nvPr/>
        </p:nvGrpSpPr>
        <p:grpSpPr>
          <a:xfrm>
            <a:off x="1980864" y="2714563"/>
            <a:ext cx="553547" cy="591673"/>
            <a:chOff x="-17" y="0"/>
            <a:chExt cx="553546" cy="591671"/>
          </a:xfrm>
        </p:grpSpPr>
        <p:pic>
          <p:nvPicPr>
            <p:cNvPr id="205" name="스크린샷 2017-11-13 오후 8.03.38.png" descr="스크린샷 2017-11-13 오후 8.03.38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9028" y="0"/>
              <a:ext cx="444501" cy="550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" name="스크린샷 2017-11-13 오후 8.03.38.png" descr="스크린샷 2017-11-13 오후 8.03.38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12610" t="16859" r="11314" b="8217"/>
            <a:stretch>
              <a:fillRect/>
            </a:stretch>
          </p:blipFill>
          <p:spPr>
            <a:xfrm>
              <a:off x="-18" y="136777"/>
              <a:ext cx="338156" cy="4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180" fill="norm" stroke="1" extrusionOk="0">
                  <a:moveTo>
                    <a:pt x="14364" y="47"/>
                  </a:moveTo>
                  <a:cubicBezTo>
                    <a:pt x="14130" y="-52"/>
                    <a:pt x="13699" y="15"/>
                    <a:pt x="12895" y="169"/>
                  </a:cubicBezTo>
                  <a:cubicBezTo>
                    <a:pt x="10814" y="568"/>
                    <a:pt x="8985" y="562"/>
                    <a:pt x="6993" y="149"/>
                  </a:cubicBezTo>
                  <a:cubicBezTo>
                    <a:pt x="5756" y="-108"/>
                    <a:pt x="5523" y="-10"/>
                    <a:pt x="5523" y="699"/>
                  </a:cubicBezTo>
                  <a:cubicBezTo>
                    <a:pt x="5523" y="1163"/>
                    <a:pt x="6078" y="2180"/>
                    <a:pt x="6765" y="2981"/>
                  </a:cubicBezTo>
                  <a:lnTo>
                    <a:pt x="8031" y="4448"/>
                  </a:lnTo>
                  <a:lnTo>
                    <a:pt x="5523" y="6383"/>
                  </a:lnTo>
                  <a:cubicBezTo>
                    <a:pt x="2174" y="8988"/>
                    <a:pt x="57" y="12794"/>
                    <a:pt x="1" y="15736"/>
                  </a:cubicBezTo>
                  <a:cubicBezTo>
                    <a:pt x="-17" y="16716"/>
                    <a:pt x="186" y="17594"/>
                    <a:pt x="660" y="18303"/>
                  </a:cubicBezTo>
                  <a:cubicBezTo>
                    <a:pt x="1394" y="19401"/>
                    <a:pt x="3776" y="20424"/>
                    <a:pt x="6765" y="20931"/>
                  </a:cubicBezTo>
                  <a:cubicBezTo>
                    <a:pt x="10067" y="21492"/>
                    <a:pt x="15967" y="21065"/>
                    <a:pt x="18391" y="20076"/>
                  </a:cubicBezTo>
                  <a:cubicBezTo>
                    <a:pt x="20976" y="19020"/>
                    <a:pt x="21583" y="18131"/>
                    <a:pt x="21583" y="15471"/>
                  </a:cubicBezTo>
                  <a:cubicBezTo>
                    <a:pt x="21583" y="12072"/>
                    <a:pt x="18349" y="7801"/>
                    <a:pt x="13857" y="5242"/>
                  </a:cubicBezTo>
                  <a:lnTo>
                    <a:pt x="12287" y="4346"/>
                  </a:lnTo>
                  <a:lnTo>
                    <a:pt x="13452" y="3164"/>
                  </a:lnTo>
                  <a:cubicBezTo>
                    <a:pt x="14093" y="2512"/>
                    <a:pt x="14617" y="1489"/>
                    <a:pt x="14617" y="903"/>
                  </a:cubicBezTo>
                  <a:cubicBezTo>
                    <a:pt x="14617" y="409"/>
                    <a:pt x="14598" y="145"/>
                    <a:pt x="14364" y="47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07" name="스크린샷 2017-11-13 오후 8.03.38.png" descr="스크린샷 2017-11-13 오후 8.03.38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12610" t="16859" r="11314" b="8217"/>
            <a:stretch>
              <a:fillRect/>
            </a:stretch>
          </p:blipFill>
          <p:spPr>
            <a:xfrm>
              <a:off x="93115" y="179110"/>
              <a:ext cx="338156" cy="4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180" fill="norm" stroke="1" extrusionOk="0">
                  <a:moveTo>
                    <a:pt x="14364" y="47"/>
                  </a:moveTo>
                  <a:cubicBezTo>
                    <a:pt x="14130" y="-52"/>
                    <a:pt x="13699" y="15"/>
                    <a:pt x="12895" y="169"/>
                  </a:cubicBezTo>
                  <a:cubicBezTo>
                    <a:pt x="10814" y="568"/>
                    <a:pt x="8985" y="562"/>
                    <a:pt x="6993" y="149"/>
                  </a:cubicBezTo>
                  <a:cubicBezTo>
                    <a:pt x="5756" y="-108"/>
                    <a:pt x="5523" y="-10"/>
                    <a:pt x="5523" y="699"/>
                  </a:cubicBezTo>
                  <a:cubicBezTo>
                    <a:pt x="5523" y="1163"/>
                    <a:pt x="6078" y="2180"/>
                    <a:pt x="6765" y="2981"/>
                  </a:cubicBezTo>
                  <a:lnTo>
                    <a:pt x="8031" y="4448"/>
                  </a:lnTo>
                  <a:lnTo>
                    <a:pt x="5523" y="6383"/>
                  </a:lnTo>
                  <a:cubicBezTo>
                    <a:pt x="2174" y="8988"/>
                    <a:pt x="57" y="12794"/>
                    <a:pt x="1" y="15736"/>
                  </a:cubicBezTo>
                  <a:cubicBezTo>
                    <a:pt x="-17" y="16716"/>
                    <a:pt x="186" y="17594"/>
                    <a:pt x="660" y="18303"/>
                  </a:cubicBezTo>
                  <a:cubicBezTo>
                    <a:pt x="1394" y="19401"/>
                    <a:pt x="3776" y="20424"/>
                    <a:pt x="6765" y="20931"/>
                  </a:cubicBezTo>
                  <a:cubicBezTo>
                    <a:pt x="10067" y="21492"/>
                    <a:pt x="15967" y="21065"/>
                    <a:pt x="18391" y="20076"/>
                  </a:cubicBezTo>
                  <a:cubicBezTo>
                    <a:pt x="20976" y="19020"/>
                    <a:pt x="21583" y="18131"/>
                    <a:pt x="21583" y="15471"/>
                  </a:cubicBezTo>
                  <a:cubicBezTo>
                    <a:pt x="21583" y="12072"/>
                    <a:pt x="18349" y="7801"/>
                    <a:pt x="13857" y="5242"/>
                  </a:cubicBezTo>
                  <a:lnTo>
                    <a:pt x="12287" y="4346"/>
                  </a:lnTo>
                  <a:lnTo>
                    <a:pt x="13452" y="3164"/>
                  </a:lnTo>
                  <a:cubicBezTo>
                    <a:pt x="14093" y="2512"/>
                    <a:pt x="14617" y="1489"/>
                    <a:pt x="14617" y="903"/>
                  </a:cubicBezTo>
                  <a:cubicBezTo>
                    <a:pt x="14617" y="409"/>
                    <a:pt x="14598" y="145"/>
                    <a:pt x="14364" y="47"/>
                  </a:cubicBezTo>
                  <a:close/>
                </a:path>
              </a:pathLst>
            </a:custGeom>
            <a:ln w="25400" cap="flat">
              <a:solidFill>
                <a:srgbClr val="FEFCFF"/>
              </a:solidFill>
              <a:prstDash val="solid"/>
              <a:miter lim="400000"/>
            </a:ln>
            <a:effectLst/>
          </p:spPr>
        </p:pic>
      </p:grpSp>
      <p:sp>
        <p:nvSpPr>
          <p:cNvPr id="209" name="TextBox 55"/>
          <p:cNvSpPr txBox="1"/>
          <p:nvPr/>
        </p:nvSpPr>
        <p:spPr>
          <a:xfrm>
            <a:off x="6461017" y="3499550"/>
            <a:ext cx="173538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페이지 URL공유</a:t>
            </a:r>
          </a:p>
        </p:txBody>
      </p:sp>
      <p:sp>
        <p:nvSpPr>
          <p:cNvPr id="210" name="TextBox 55"/>
          <p:cNvSpPr txBox="1"/>
          <p:nvPr/>
        </p:nvSpPr>
        <p:spPr>
          <a:xfrm>
            <a:off x="4813510" y="3499550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추천 상품 선택</a:t>
            </a:r>
          </a:p>
        </p:txBody>
      </p:sp>
      <p:sp>
        <p:nvSpPr>
          <p:cNvPr id="211" name="TextBox 55"/>
          <p:cNvSpPr txBox="1"/>
          <p:nvPr/>
        </p:nvSpPr>
        <p:spPr>
          <a:xfrm>
            <a:off x="3166004" y="3499550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혜택종류 선택</a:t>
            </a:r>
          </a:p>
        </p:txBody>
      </p:sp>
      <p:sp>
        <p:nvSpPr>
          <p:cNvPr id="212" name="TextBox 55"/>
          <p:cNvSpPr txBox="1"/>
          <p:nvPr/>
        </p:nvSpPr>
        <p:spPr>
          <a:xfrm>
            <a:off x="1206710" y="3499550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보상대상 선택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선 연결선 2"/>
          <p:cNvSpPr/>
          <p:nvPr/>
        </p:nvSpPr>
        <p:spPr>
          <a:xfrm flipV="1">
            <a:off x="340202" y="258289"/>
            <a:ext cx="7108468" cy="1602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TextBox 8"/>
          <p:cNvSpPr txBox="1"/>
          <p:nvPr/>
        </p:nvSpPr>
        <p:spPr>
          <a:xfrm>
            <a:off x="7435137" y="148414"/>
            <a:ext cx="159368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pPr>
            <a:r>
              <a:t>Concept &amp; </a:t>
            </a:r>
            <a:r>
              <a:rPr>
                <a:latin typeface="10X10 Bold"/>
                <a:ea typeface="10X10 Bold"/>
                <a:cs typeface="10X10 Bold"/>
                <a:sym typeface="10X10 Bold"/>
              </a:rPr>
              <a:t>주요기능</a:t>
            </a:r>
          </a:p>
        </p:txBody>
      </p:sp>
      <p:sp>
        <p:nvSpPr>
          <p:cNvPr id="216" name="직사각형 7"/>
          <p:cNvSpPr/>
          <p:nvPr/>
        </p:nvSpPr>
        <p:spPr>
          <a:xfrm>
            <a:off x="7405248" y="140816"/>
            <a:ext cx="50292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직선 연결선 11"/>
          <p:cNvSpPr/>
          <p:nvPr/>
        </p:nvSpPr>
        <p:spPr>
          <a:xfrm>
            <a:off x="845030" y="259089"/>
            <a:ext cx="925220" cy="1"/>
          </a:xfrm>
          <a:prstGeom prst="line">
            <a:avLst/>
          </a:prstGeom>
          <a:ln w="12700">
            <a:solidFill>
              <a:srgbClr val="00CD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직사각형 32"/>
          <p:cNvSpPr/>
          <p:nvPr/>
        </p:nvSpPr>
        <p:spPr>
          <a:xfrm>
            <a:off x="-10888" y="112461"/>
            <a:ext cx="816431" cy="288033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이등변 삼각형 37"/>
          <p:cNvSpPr/>
          <p:nvPr/>
        </p:nvSpPr>
        <p:spPr>
          <a:xfrm rot="5400000">
            <a:off x="696205" y="221791"/>
            <a:ext cx="289973" cy="71316"/>
          </a:xfrm>
          <a:prstGeom prst="triangle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0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314" y="47889"/>
            <a:ext cx="586471" cy="21062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extBox 8"/>
          <p:cNvSpPr txBox="1"/>
          <p:nvPr/>
        </p:nvSpPr>
        <p:spPr>
          <a:xfrm>
            <a:off x="449929" y="241547"/>
            <a:ext cx="1593683" cy="22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">
                <a:ln w="6350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defRPr>
            </a:lvl1pPr>
          </a:lstStyle>
          <a:p>
            <a:pPr/>
            <a:r>
              <a:t>신입사원 과제발표</a:t>
            </a:r>
          </a:p>
        </p:txBody>
      </p:sp>
      <p:sp>
        <p:nvSpPr>
          <p:cNvPr id="222" name="TextBox 45"/>
          <p:cNvSpPr txBox="1"/>
          <p:nvPr/>
        </p:nvSpPr>
        <p:spPr>
          <a:xfrm>
            <a:off x="616948" y="1186252"/>
            <a:ext cx="3886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23" name="직선 연결선 13"/>
          <p:cNvSpPr/>
          <p:nvPr/>
        </p:nvSpPr>
        <p:spPr>
          <a:xfrm>
            <a:off x="967369" y="1279885"/>
            <a:ext cx="1" cy="120074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TextBox 46"/>
          <p:cNvSpPr txBox="1"/>
          <p:nvPr/>
        </p:nvSpPr>
        <p:spPr>
          <a:xfrm>
            <a:off x="781844" y="1198952"/>
            <a:ext cx="153313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참여 </a:t>
            </a:r>
          </a:p>
        </p:txBody>
      </p:sp>
      <p:sp>
        <p:nvSpPr>
          <p:cNvPr id="225" name="직사각형 3"/>
          <p:cNvSpPr/>
          <p:nvPr/>
        </p:nvSpPr>
        <p:spPr>
          <a:xfrm>
            <a:off x="728214" y="1530867"/>
            <a:ext cx="7687572" cy="2603243"/>
          </a:xfrm>
          <a:prstGeom prst="rect">
            <a:avLst/>
          </a:prstGeom>
          <a:ln w="28575">
            <a:solidFill>
              <a:srgbClr val="BFBFBF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TextBox 55"/>
          <p:cNvSpPr txBox="1"/>
          <p:nvPr/>
        </p:nvSpPr>
        <p:spPr>
          <a:xfrm>
            <a:off x="6860740" y="3577867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/>
            <a:r>
              <a:t>프로모션 참여</a:t>
            </a:r>
          </a:p>
        </p:txBody>
      </p:sp>
      <p:sp>
        <p:nvSpPr>
          <p:cNvPr id="227" name="TextBox 55"/>
          <p:cNvSpPr txBox="1"/>
          <p:nvPr/>
        </p:nvSpPr>
        <p:spPr>
          <a:xfrm>
            <a:off x="3230244" y="3499550"/>
            <a:ext cx="113930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보상내역 및 </a:t>
            </a:r>
            <a:endParaRPr>
              <a:latin typeface="배달의민족 한나_OTF"/>
              <a:ea typeface="배달의민족 한나_OTF"/>
              <a:cs typeface="배달의민족 한나_OTF"/>
              <a:sym typeface="배달의민족 한나_OTF"/>
            </a:endParaRPr>
          </a:p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진행상황 파악</a:t>
            </a:r>
          </a:p>
        </p:txBody>
      </p:sp>
      <p:sp>
        <p:nvSpPr>
          <p:cNvPr id="228" name="TextBox 55"/>
          <p:cNvSpPr txBox="1"/>
          <p:nvPr/>
        </p:nvSpPr>
        <p:spPr>
          <a:xfrm>
            <a:off x="1028910" y="3482617"/>
            <a:ext cx="154570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pPr>
            <a:r>
              <a:t>URL을 통해 </a:t>
            </a:r>
          </a:p>
          <a:p>
            <a: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pPr>
            <a:r>
              <a:t>프로모션 페이지 접속</a:t>
            </a:r>
          </a:p>
        </p:txBody>
      </p:sp>
      <p:sp>
        <p:nvSpPr>
          <p:cNvPr id="229" name="TextBox 55"/>
          <p:cNvSpPr txBox="1"/>
          <p:nvPr/>
        </p:nvSpPr>
        <p:spPr>
          <a:xfrm>
            <a:off x="5109844" y="3577867"/>
            <a:ext cx="113930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n w="11430">
                  <a:solidFill>
                    <a:srgbClr val="FFFFFF">
                      <a:alpha val="0"/>
                    </a:srgbClr>
                  </a:solidFill>
                </a:ln>
                <a:solidFill>
                  <a:srgbClr val="595959"/>
                </a:solidFill>
                <a:latin typeface="배달의민족 한나_OTF"/>
                <a:ea typeface="배달의민족 한나_OTF"/>
                <a:cs typeface="배달의민족 한나_OTF"/>
                <a:sym typeface="배달의민족 한나_OTF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>
                <a:latin typeface="배달의민족 한나_OTF"/>
                <a:ea typeface="배달의민족 한나_OTF"/>
                <a:cs typeface="배달의민족 한나_OTF"/>
                <a:sym typeface="배달의민족 한나_OTF"/>
              </a:rPr>
              <a:t>프로모션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직선 연결선 2"/>
          <p:cNvSpPr/>
          <p:nvPr/>
        </p:nvSpPr>
        <p:spPr>
          <a:xfrm>
            <a:off x="323528" y="258522"/>
            <a:ext cx="7949398" cy="6617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직사각형 3"/>
          <p:cNvSpPr/>
          <p:nvPr/>
        </p:nvSpPr>
        <p:spPr>
          <a:xfrm>
            <a:off x="-10888" y="112460"/>
            <a:ext cx="816431" cy="288034"/>
          </a:xfrm>
          <a:prstGeom prst="rect">
            <a:avLst/>
          </a:prstGeom>
          <a:solidFill>
            <a:srgbClr val="E00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TextBox 5"/>
          <p:cNvSpPr txBox="1"/>
          <p:nvPr/>
        </p:nvSpPr>
        <p:spPr>
          <a:xfrm>
            <a:off x="46651" y="112460"/>
            <a:ext cx="7809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300"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가을소풍B"/>
                <a:ea typeface="a가을소풍B"/>
                <a:cs typeface="a가을소풍B"/>
                <a:sym typeface="a가을소풍B"/>
              </a:defRPr>
            </a:lvl1pPr>
          </a:lstStyle>
          <a:p>
            <a:pPr/>
            <a:r>
              <a:t>DISS</a:t>
            </a:r>
          </a:p>
        </p:txBody>
      </p:sp>
      <p:sp>
        <p:nvSpPr>
          <p:cNvPr id="234" name="TextBox 8"/>
          <p:cNvSpPr txBox="1"/>
          <p:nvPr/>
        </p:nvSpPr>
        <p:spPr>
          <a:xfrm>
            <a:off x="8211749" y="123493"/>
            <a:ext cx="89959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팀 소개</a:t>
            </a:r>
          </a:p>
        </p:txBody>
      </p:sp>
      <p:sp>
        <p:nvSpPr>
          <p:cNvPr id="235" name="직사각형 7"/>
          <p:cNvSpPr/>
          <p:nvPr/>
        </p:nvSpPr>
        <p:spPr>
          <a:xfrm>
            <a:off x="8265762" y="140816"/>
            <a:ext cx="45720" cy="27067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16" y="1694107"/>
            <a:ext cx="2797426" cy="185999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직선 연결선 16"/>
          <p:cNvSpPr/>
          <p:nvPr/>
        </p:nvSpPr>
        <p:spPr>
          <a:xfrm flipH="1">
            <a:off x="4067943" y="1491629"/>
            <a:ext cx="1" cy="2243047"/>
          </a:xfrm>
          <a:prstGeom prst="line">
            <a:avLst/>
          </a:prstGeom>
          <a:ln w="12700">
            <a:solidFill>
              <a:srgbClr val="A6A6A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구부러진 연결선 26"/>
          <p:cNvSpPr/>
          <p:nvPr/>
        </p:nvSpPr>
        <p:spPr>
          <a:xfrm flipH="1">
            <a:off x="4067943" y="2012352"/>
            <a:ext cx="864097" cy="36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50">
            <a:solidFill>
              <a:srgbClr val="A6A6A6"/>
            </a:solidFill>
            <a:prstDash val="sysDot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9" name="타원 27"/>
          <p:cNvSpPr/>
          <p:nvPr/>
        </p:nvSpPr>
        <p:spPr>
          <a:xfrm>
            <a:off x="4933336" y="1954158"/>
            <a:ext cx="112019" cy="11201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TextBox 29"/>
          <p:cNvSpPr txBox="1"/>
          <p:nvPr/>
        </p:nvSpPr>
        <p:spPr>
          <a:xfrm>
            <a:off x="5078278" y="1872134"/>
            <a:ext cx="89959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조 이름</a:t>
            </a:r>
          </a:p>
        </p:txBody>
      </p:sp>
      <p:sp>
        <p:nvSpPr>
          <p:cNvPr id="241" name="TextBox 30"/>
          <p:cNvSpPr txBox="1"/>
          <p:nvPr/>
        </p:nvSpPr>
        <p:spPr>
          <a:xfrm>
            <a:off x="5935040" y="1851555"/>
            <a:ext cx="223224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700" sz="28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D  I  S  S</a:t>
            </a:r>
          </a:p>
        </p:txBody>
      </p:sp>
      <p:sp>
        <p:nvSpPr>
          <p:cNvPr id="242" name="TextBox 31"/>
          <p:cNvSpPr txBox="1"/>
          <p:nvPr/>
        </p:nvSpPr>
        <p:spPr>
          <a:xfrm>
            <a:off x="5652120" y="1553890"/>
            <a:ext cx="120416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0000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D</a:t>
            </a:r>
            <a:r>
              <a:rPr sz="9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rPr>
              <a:t>istributing </a:t>
            </a:r>
            <a:endParaRPr sz="900">
              <a:ln w="9524">
                <a:solidFill>
                  <a:srgbClr val="FFFFFF">
                    <a:alpha val="0"/>
                  </a:srgbClr>
                </a:solidFill>
              </a:ln>
              <a:solidFill>
                <a:srgbClr val="262626"/>
              </a:solidFill>
            </a:endParaRPr>
          </a:p>
          <a:p>
            <a:pPr>
              <a:defRPr sz="9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       smile </a:t>
            </a:r>
          </a:p>
        </p:txBody>
      </p:sp>
      <p:sp>
        <p:nvSpPr>
          <p:cNvPr id="243" name="TextBox 34"/>
          <p:cNvSpPr txBox="1"/>
          <p:nvPr/>
        </p:nvSpPr>
        <p:spPr>
          <a:xfrm>
            <a:off x="6510662" y="1709040"/>
            <a:ext cx="43249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0000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I</a:t>
            </a:r>
            <a:r>
              <a:rPr sz="9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rPr>
              <a:t>n</a:t>
            </a:r>
          </a:p>
        </p:txBody>
      </p:sp>
      <p:sp>
        <p:nvSpPr>
          <p:cNvPr id="244" name="TextBox 35"/>
          <p:cNvSpPr txBox="1"/>
          <p:nvPr/>
        </p:nvSpPr>
        <p:spPr>
          <a:xfrm>
            <a:off x="6932135" y="1698022"/>
            <a:ext cx="53732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0000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S</a:t>
            </a:r>
            <a:r>
              <a:rPr sz="9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rPr>
              <a:t>ang</a:t>
            </a:r>
          </a:p>
        </p:txBody>
      </p:sp>
      <p:sp>
        <p:nvSpPr>
          <p:cNvPr id="245" name="TextBox 36"/>
          <p:cNvSpPr txBox="1"/>
          <p:nvPr/>
        </p:nvSpPr>
        <p:spPr>
          <a:xfrm>
            <a:off x="7519216" y="1706714"/>
            <a:ext cx="5373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0000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S</a:t>
            </a:r>
            <a:r>
              <a:rPr sz="9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</a:rPr>
              <a:t>ang</a:t>
            </a:r>
          </a:p>
        </p:txBody>
      </p:sp>
      <p:sp>
        <p:nvSpPr>
          <p:cNvPr id="246" name="타원 38"/>
          <p:cNvSpPr/>
          <p:nvPr/>
        </p:nvSpPr>
        <p:spPr>
          <a:xfrm>
            <a:off x="4933336" y="2971542"/>
            <a:ext cx="112019" cy="11201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TextBox 39"/>
          <p:cNvSpPr txBox="1"/>
          <p:nvPr/>
        </p:nvSpPr>
        <p:spPr>
          <a:xfrm>
            <a:off x="5078278" y="2875201"/>
            <a:ext cx="89959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봉사 컨셉</a:t>
            </a:r>
          </a:p>
        </p:txBody>
      </p:sp>
      <p:sp>
        <p:nvSpPr>
          <p:cNvPr id="248" name="TextBox 40"/>
          <p:cNvSpPr txBox="1"/>
          <p:nvPr/>
        </p:nvSpPr>
        <p:spPr>
          <a:xfrm>
            <a:off x="5952366" y="3029798"/>
            <a:ext cx="223224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spectrum</a:t>
            </a:r>
          </a:p>
        </p:txBody>
      </p:sp>
      <p:pic>
        <p:nvPicPr>
          <p:cNvPr id="24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10800000">
            <a:off x="5940152" y="2973209"/>
            <a:ext cx="2001739" cy="88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5952366" y="3491464"/>
            <a:ext cx="2001739" cy="8839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xtBox 21"/>
          <p:cNvSpPr txBox="1"/>
          <p:nvPr/>
        </p:nvSpPr>
        <p:spPr>
          <a:xfrm>
            <a:off x="812372" y="79934"/>
            <a:ext cx="1693617" cy="199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10X10 Bold"/>
                <a:ea typeface="10X10 Bold"/>
                <a:cs typeface="10X10 Bold"/>
                <a:sym typeface="10X10 Bold"/>
              </a:defRPr>
            </a:pPr>
            <a:r>
              <a:t>KT&amp;G </a:t>
            </a:r>
            <a:r>
              <a:t>상상 </a:t>
            </a:r>
            <a:r>
              <a:rPr>
                <a:solidFill>
                  <a:srgbClr val="E00868"/>
                </a:solidFill>
              </a:rPr>
              <a:t>volunteer </a:t>
            </a:r>
          </a:p>
        </p:txBody>
      </p:sp>
      <p:sp>
        <p:nvSpPr>
          <p:cNvPr id="252" name="직선 연결선 11"/>
          <p:cNvSpPr/>
          <p:nvPr/>
        </p:nvSpPr>
        <p:spPr>
          <a:xfrm>
            <a:off x="845030" y="259089"/>
            <a:ext cx="925219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이등변 삼각형 12"/>
          <p:cNvSpPr/>
          <p:nvPr/>
        </p:nvSpPr>
        <p:spPr>
          <a:xfrm rot="5400000">
            <a:off x="696205" y="221790"/>
            <a:ext cx="289973" cy="71316"/>
          </a:xfrm>
          <a:prstGeom prst="triangle">
            <a:avLst/>
          </a:prstGeom>
          <a:solidFill>
            <a:srgbClr val="E008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4"/>
      <p:bldP build="whole" bldLvl="1" animBg="1" rev="0" advAuto="0" spid="250" grpId="15"/>
      <p:bldP build="whole" bldLvl="1" animBg="1" rev="0" advAuto="0" spid="240" grpId="5"/>
      <p:bldP build="whole" bldLvl="1" animBg="1" rev="0" advAuto="0" spid="241" grpId="6"/>
      <p:bldP build="whole" bldLvl="1" animBg="1" rev="0" advAuto="0" spid="237" grpId="2"/>
      <p:bldP build="whole" bldLvl="1" animBg="1" rev="0" advAuto="0" spid="239" grpId="4"/>
      <p:bldP build="whole" bldLvl="1" animBg="1" rev="0" advAuto="0" spid="245" grpId="10"/>
      <p:bldP build="whole" bldLvl="1" animBg="1" rev="0" advAuto="0" spid="242" grpId="7"/>
      <p:bldP build="whole" bldLvl="1" animBg="1" rev="0" advAuto="0" spid="236" grpId="1"/>
      <p:bldP build="whole" bldLvl="1" animBg="1" rev="0" advAuto="0" spid="247" grpId="12"/>
      <p:bldP build="whole" bldLvl="1" animBg="1" rev="0" advAuto="0" spid="246" grpId="11"/>
      <p:bldP build="whole" bldLvl="1" animBg="1" rev="0" advAuto="0" spid="248" grpId="13"/>
      <p:bldP build="whole" bldLvl="1" animBg="1" rev="0" advAuto="0" spid="244" grpId="9"/>
      <p:bldP build="whole" bldLvl="1" animBg="1" rev="0" advAuto="0" spid="238" grpId="3"/>
      <p:bldP build="whole" bldLvl="1" animBg="1" rev="0" advAuto="0" spid="243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직선 연결선 5"/>
          <p:cNvSpPr/>
          <p:nvPr/>
        </p:nvSpPr>
        <p:spPr>
          <a:xfrm>
            <a:off x="3995935" y="2419106"/>
            <a:ext cx="1656185" cy="1"/>
          </a:xfrm>
          <a:prstGeom prst="line">
            <a:avLst/>
          </a:prstGeom>
          <a:ln w="57150">
            <a:solidFill>
              <a:srgbClr val="BFBFB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TextBox 15"/>
          <p:cNvSpPr txBox="1"/>
          <p:nvPr/>
        </p:nvSpPr>
        <p:spPr>
          <a:xfrm>
            <a:off x="4506196" y="2405060"/>
            <a:ext cx="1862979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10X10"/>
                <a:ea typeface="10X10"/>
                <a:cs typeface="10X10"/>
                <a:sym typeface="10X10"/>
              </a:defRPr>
            </a:lvl1pPr>
          </a:lstStyle>
          <a:p>
            <a:pPr/>
            <a:r>
              <a:t>시스템 구성 및 설계</a:t>
            </a:r>
          </a:p>
        </p:txBody>
      </p:sp>
      <p:sp>
        <p:nvSpPr>
          <p:cNvPr id="257" name="직사각형 4"/>
          <p:cNvSpPr/>
          <p:nvPr/>
        </p:nvSpPr>
        <p:spPr>
          <a:xfrm>
            <a:off x="3491879" y="2205116"/>
            <a:ext cx="504057" cy="404615"/>
          </a:xfrm>
          <a:prstGeom prst="rect">
            <a:avLst/>
          </a:prstGeom>
          <a:solidFill>
            <a:srgbClr val="00CD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TextBox 23"/>
          <p:cNvSpPr txBox="1"/>
          <p:nvPr/>
        </p:nvSpPr>
        <p:spPr>
          <a:xfrm>
            <a:off x="3521840" y="2230516"/>
            <a:ext cx="4740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10X10 Bold"/>
                <a:ea typeface="10X10 Bold"/>
                <a:cs typeface="10X10 Bold"/>
                <a:sym typeface="10X10 Bold"/>
              </a:defRPr>
            </a:lvl1pPr>
          </a:lstStyle>
          <a:p>
            <a:pPr/>
            <a: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2F2F2">
          <a:alpha val="47000"/>
        </a:srgbClr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