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821" autoAdjust="0"/>
  </p:normalViewPr>
  <p:slideViewPr>
    <p:cSldViewPr>
      <p:cViewPr varScale="1">
        <p:scale>
          <a:sx n="69" d="100"/>
          <a:sy n="69" d="100"/>
        </p:scale>
        <p:origin x="-1836" y="-3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51A5FF-9501-4CA5-8BE7-FB8F1D616771}" type="datetimeFigureOut">
              <a:rPr lang="en-GB" smtClean="0"/>
              <a:pPr/>
              <a:t>11/03/2018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D27B47-719D-4948-8F16-24E648CD061E}"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The File table contains a list of the files uploaded. </a:t>
            </a:r>
          </a:p>
          <a:p>
            <a:endParaRPr lang="en-GB" dirty="0" smtClean="0"/>
          </a:p>
          <a:p>
            <a:r>
              <a:rPr lang="en-GB" dirty="0" smtClean="0"/>
              <a:t>When the PDF is stripped down</a:t>
            </a:r>
            <a:r>
              <a:rPr lang="en-GB" baseline="0" dirty="0" smtClean="0"/>
              <a:t> into pages and word co-ordinates by </a:t>
            </a:r>
            <a:r>
              <a:rPr lang="en-GB" baseline="0" dirty="0" err="1" smtClean="0"/>
              <a:t>PDFBox</a:t>
            </a:r>
            <a:r>
              <a:rPr lang="en-GB" baseline="0" dirty="0" smtClean="0"/>
              <a:t>, the Page, Sentence, Word and Word Usage tables are populated.</a:t>
            </a:r>
          </a:p>
          <a:p>
            <a:endParaRPr lang="en-GB" baseline="0" dirty="0" smtClean="0"/>
          </a:p>
          <a:p>
            <a:r>
              <a:rPr lang="en-GB" baseline="0" dirty="0" smtClean="0"/>
              <a:t>The Word table is a unique list of the words in the corpus of documents.</a:t>
            </a:r>
          </a:p>
          <a:p>
            <a:endParaRPr lang="en-GB" baseline="0" dirty="0" smtClean="0"/>
          </a:p>
          <a:p>
            <a:r>
              <a:rPr lang="en-GB" baseline="0" dirty="0" smtClean="0"/>
              <a:t>The Word Usage table is the </a:t>
            </a:r>
            <a:r>
              <a:rPr lang="en-GB" baseline="0" dirty="0" err="1" smtClean="0"/>
              <a:t>occurences</a:t>
            </a:r>
            <a:r>
              <a:rPr lang="en-GB" baseline="0" dirty="0" smtClean="0"/>
              <a:t> of words on a page along with the co-ordinates.</a:t>
            </a:r>
          </a:p>
          <a:p>
            <a:endParaRPr lang="en-GB" baseline="0" dirty="0" smtClean="0"/>
          </a:p>
          <a:p>
            <a:r>
              <a:rPr lang="en-GB" baseline="0" dirty="0" smtClean="0"/>
              <a:t>The Sentence and Layout Segment tables may also be populated from the PDF extract, maybe even down to the table-segment level, depending on the degree of detail and accuracy provided by the OCR engine.</a:t>
            </a:r>
          </a:p>
          <a:p>
            <a:endParaRPr lang="en-GB" baseline="0" dirty="0" smtClean="0"/>
          </a:p>
          <a:p>
            <a:r>
              <a:rPr lang="en-GB" baseline="0" dirty="0" smtClean="0"/>
              <a:t>The Layout Segment table is in a recursive relationship with itself in order to represent containment: Table-&gt;Column-&gt;Row-&gt;Cell. Heading texts to assist in the identification of table columns are </a:t>
            </a:r>
            <a:r>
              <a:rPr lang="en-GB" baseline="0" dirty="0" err="1" smtClean="0"/>
              <a:t>are</a:t>
            </a:r>
            <a:r>
              <a:rPr lang="en-GB" baseline="0" dirty="0" smtClean="0"/>
              <a:t> also stored in the </a:t>
            </a:r>
            <a:r>
              <a:rPr lang="en-GB" baseline="0" dirty="0" err="1" smtClean="0"/>
              <a:t>Regex</a:t>
            </a:r>
            <a:r>
              <a:rPr lang="en-GB" baseline="0" dirty="0" smtClean="0"/>
              <a:t> table.</a:t>
            </a:r>
          </a:p>
          <a:p>
            <a:endParaRPr lang="en-GB" baseline="0" dirty="0" smtClean="0"/>
          </a:p>
          <a:p>
            <a:r>
              <a:rPr lang="en-GB" baseline="0" dirty="0" smtClean="0"/>
              <a:t>If the SQL Segmentation process changes the relationships between words, the Sentence and Word Usage tables will need updating too.</a:t>
            </a:r>
          </a:p>
          <a:p>
            <a:r>
              <a:rPr lang="en-GB" baseline="0" dirty="0" smtClean="0"/>
              <a:t>Document Segmentation provides a mechanism for identifying the sections which are expected to be present, along with </a:t>
            </a:r>
            <a:r>
              <a:rPr lang="en-GB" baseline="0" dirty="0" err="1" smtClean="0"/>
              <a:t>Regexes</a:t>
            </a:r>
            <a:r>
              <a:rPr lang="en-GB" baseline="0" dirty="0" smtClean="0"/>
              <a:t> which assist locating them in the document. </a:t>
            </a:r>
          </a:p>
          <a:p>
            <a:endParaRPr lang="en-GB" baseline="0" dirty="0" smtClean="0"/>
          </a:p>
          <a:p>
            <a:r>
              <a:rPr lang="en-GB" baseline="0" dirty="0" smtClean="0"/>
              <a:t>Sentence clustering works by extracting a distinct list of the sentences into the </a:t>
            </a:r>
            <a:r>
              <a:rPr lang="en-GB" baseline="0" dirty="0" err="1" smtClean="0"/>
              <a:t>SentenceGroup</a:t>
            </a:r>
            <a:r>
              <a:rPr lang="en-GB" baseline="0" dirty="0" smtClean="0"/>
              <a:t> table and then identifying those sentences which appear to be section headings. This is done by applying a </a:t>
            </a:r>
            <a:r>
              <a:rPr lang="en-GB" baseline="0" dirty="0" err="1" smtClean="0"/>
              <a:t>Regex</a:t>
            </a:r>
            <a:r>
              <a:rPr lang="en-GB" baseline="0" dirty="0" smtClean="0"/>
              <a:t> such as “</a:t>
            </a:r>
            <a:r>
              <a:rPr lang="en-GB" sz="1200" kern="1200" dirty="0" smtClean="0">
                <a:solidFill>
                  <a:schemeClr val="tx1"/>
                </a:solidFill>
                <a:latin typeface="+mn-lt"/>
                <a:ea typeface="+mn-ea"/>
                <a:cs typeface="+mn-cs"/>
              </a:rPr>
              <a:t>^(\w{0,3}[\.\(\)\[\]]|[ ])+</a:t>
            </a:r>
            <a:r>
              <a:rPr lang="en-GB" baseline="0" dirty="0" smtClean="0"/>
              <a:t>” which looks for </a:t>
            </a:r>
            <a:r>
              <a:rPr lang="en-GB" baseline="0" dirty="0" err="1" smtClean="0"/>
              <a:t>numerics</a:t>
            </a:r>
            <a:r>
              <a:rPr lang="en-GB" baseline="0" dirty="0" smtClean="0"/>
              <a:t> and bracketed texts at the start of the line. These sentences are then used as the start point for “rolling up” the subsequent lines from Sentence table up until the next line which is a section heading or looks like the end of a section, and then grouping those rolled-up texts. This process is much more useful if document splitting/segmentation has already been performed. Otherwise, the allocation of clusters to Document Segments will be a big task. Also, the clustering process can be greatly assisted by bearing in mind the requirements of the clustering algorithm during the Layout Segmentation process.</a:t>
            </a:r>
            <a:endParaRPr lang="en-GB" dirty="0"/>
          </a:p>
        </p:txBody>
      </p:sp>
      <p:sp>
        <p:nvSpPr>
          <p:cNvPr id="4" name="Slide Number Placeholder 3"/>
          <p:cNvSpPr>
            <a:spLocks noGrp="1"/>
          </p:cNvSpPr>
          <p:nvPr>
            <p:ph type="sldNum" sz="quarter" idx="10"/>
          </p:nvPr>
        </p:nvSpPr>
        <p:spPr/>
        <p:txBody>
          <a:bodyPr/>
          <a:lstStyle/>
          <a:p>
            <a:fld id="{92D27B47-719D-4948-8F16-24E648CD061E}" type="slidenum">
              <a:rPr lang="en-GB" smtClean="0"/>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diagram shows the process flow after</a:t>
            </a:r>
            <a:r>
              <a:rPr lang="en-GB" baseline="0" dirty="0" smtClean="0"/>
              <a:t> having received PDFs through analysis, separation and preparation for review.</a:t>
            </a:r>
          </a:p>
          <a:p>
            <a:endParaRPr lang="en-GB" baseline="0" dirty="0" smtClean="0"/>
          </a:p>
          <a:p>
            <a:r>
              <a:rPr lang="en-GB" baseline="0" dirty="0" smtClean="0"/>
              <a:t>The technology indicated is the one predominantly used for each process, although others may be involved.</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Segmentation relies on document/page-structure elements of the </a:t>
            </a:r>
            <a:r>
              <a:rPr lang="en-GB" baseline="0" dirty="0" err="1" smtClean="0"/>
              <a:t>Regex</a:t>
            </a:r>
            <a:r>
              <a:rPr lang="en-GB" baseline="0" dirty="0" smtClean="0"/>
              <a:t> Analysis being already carried out, whereas detail-level </a:t>
            </a:r>
            <a:r>
              <a:rPr lang="en-GB" baseline="0" dirty="0" err="1" smtClean="0"/>
              <a:t>Regex</a:t>
            </a:r>
            <a:r>
              <a:rPr lang="en-GB" baseline="0" dirty="0" smtClean="0"/>
              <a:t> cannot be run until the segmentation of tables and other details has been fully carried out. </a:t>
            </a:r>
            <a:r>
              <a:rPr lang="en-GB" baseline="0" dirty="0" err="1" smtClean="0"/>
              <a:t>Regex</a:t>
            </a:r>
            <a:r>
              <a:rPr lang="en-GB" baseline="0" dirty="0" smtClean="0"/>
              <a:t> Analysis is also required for automated Document Splitting. Segmentation is required in order to be able to highlight/copy text in tables within the review tool.</a:t>
            </a:r>
          </a:p>
          <a:p>
            <a:endParaRPr lang="en-GB" baseline="0" dirty="0" smtClean="0"/>
          </a:p>
          <a:p>
            <a:r>
              <a:rPr lang="en-GB" baseline="0" dirty="0" smtClean="0"/>
              <a:t>SQL page layout segmentation operates by </a:t>
            </a:r>
            <a:r>
              <a:rPr lang="en-GB" baseline="0" dirty="0" err="1" smtClean="0"/>
              <a:t>JOINing</a:t>
            </a:r>
            <a:r>
              <a:rPr lang="en-GB" baseline="0" dirty="0" smtClean="0"/>
              <a:t> the words in a page to a “Tally” table in order to identify vertically aligned edges, but uses the horizontal alignment and line heights obtained directly from the OCR process. Where tables flow onto the next page, care has to be taken to handle scanning and gutter offsets which differ between pages. Having control of the segmentation allows “noise” sections such as page headers/footers to be eliminated from the content stream of </a:t>
            </a:r>
            <a:r>
              <a:rPr lang="en-GB" baseline="0" smtClean="0"/>
              <a:t>the document.</a:t>
            </a:r>
            <a:endParaRPr lang="en-GB" dirty="0"/>
          </a:p>
        </p:txBody>
      </p:sp>
      <p:sp>
        <p:nvSpPr>
          <p:cNvPr id="4" name="Slide Number Placeholder 3"/>
          <p:cNvSpPr>
            <a:spLocks noGrp="1"/>
          </p:cNvSpPr>
          <p:nvPr>
            <p:ph type="sldNum" sz="quarter" idx="10"/>
          </p:nvPr>
        </p:nvSpPr>
        <p:spPr/>
        <p:txBody>
          <a:bodyPr/>
          <a:lstStyle/>
          <a:p>
            <a:fld id="{92D27B47-719D-4948-8F16-24E648CD061E}" type="slidenum">
              <a:rPr lang="en-GB" smtClean="0"/>
              <a:pPr/>
              <a:t>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6A866A0-2B7A-433F-B5FF-7E2D1006D42F}" type="datetimeFigureOut">
              <a:rPr lang="en-GB" smtClean="0"/>
              <a:pPr/>
              <a:t>11/03/2018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3BC425-190D-4204-86AE-22545C1E5FB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A866A0-2B7A-433F-B5FF-7E2D1006D42F}" type="datetimeFigureOut">
              <a:rPr lang="en-GB" smtClean="0"/>
              <a:pPr/>
              <a:t>11/03/2018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3BC425-190D-4204-86AE-22545C1E5FB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A866A0-2B7A-433F-B5FF-7E2D1006D42F}" type="datetimeFigureOut">
              <a:rPr lang="en-GB" smtClean="0"/>
              <a:pPr/>
              <a:t>11/03/2018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3BC425-190D-4204-86AE-22545C1E5FB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A866A0-2B7A-433F-B5FF-7E2D1006D42F}" type="datetimeFigureOut">
              <a:rPr lang="en-GB" smtClean="0"/>
              <a:pPr/>
              <a:t>11/03/2018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3BC425-190D-4204-86AE-22545C1E5FB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A866A0-2B7A-433F-B5FF-7E2D1006D42F}" type="datetimeFigureOut">
              <a:rPr lang="en-GB" smtClean="0"/>
              <a:pPr/>
              <a:t>11/03/2018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3BC425-190D-4204-86AE-22545C1E5FB7}"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6A866A0-2B7A-433F-B5FF-7E2D1006D42F}" type="datetimeFigureOut">
              <a:rPr lang="en-GB" smtClean="0"/>
              <a:pPr/>
              <a:t>11/03/2018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3BC425-190D-4204-86AE-22545C1E5FB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6A866A0-2B7A-433F-B5FF-7E2D1006D42F}" type="datetimeFigureOut">
              <a:rPr lang="en-GB" smtClean="0"/>
              <a:pPr/>
              <a:t>11/03/2018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73BC425-190D-4204-86AE-22545C1E5FB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6A866A0-2B7A-433F-B5FF-7E2D1006D42F}" type="datetimeFigureOut">
              <a:rPr lang="en-GB" smtClean="0"/>
              <a:pPr/>
              <a:t>11/03/2018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73BC425-190D-4204-86AE-22545C1E5FB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A866A0-2B7A-433F-B5FF-7E2D1006D42F}" type="datetimeFigureOut">
              <a:rPr lang="en-GB" smtClean="0"/>
              <a:pPr/>
              <a:t>11/03/2018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73BC425-190D-4204-86AE-22545C1E5FB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A866A0-2B7A-433F-B5FF-7E2D1006D42F}" type="datetimeFigureOut">
              <a:rPr lang="en-GB" smtClean="0"/>
              <a:pPr/>
              <a:t>11/03/2018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3BC425-190D-4204-86AE-22545C1E5FB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A866A0-2B7A-433F-B5FF-7E2D1006D42F}" type="datetimeFigureOut">
              <a:rPr lang="en-GB" smtClean="0"/>
              <a:pPr/>
              <a:t>11/03/2018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3BC425-190D-4204-86AE-22545C1E5FB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A866A0-2B7A-433F-B5FF-7E2D1006D42F}" type="datetimeFigureOut">
              <a:rPr lang="en-GB" smtClean="0"/>
              <a:pPr/>
              <a:t>11/03/2018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3BC425-190D-4204-86AE-22545C1E5FB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732240" y="2852936"/>
            <a:ext cx="936104"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Segment</a:t>
            </a:r>
          </a:p>
          <a:p>
            <a:pPr algn="ctr"/>
            <a:r>
              <a:rPr lang="en-GB" sz="1200" dirty="0" smtClean="0">
                <a:solidFill>
                  <a:schemeClr val="tx1"/>
                </a:solidFill>
              </a:rPr>
              <a:t>Type</a:t>
            </a:r>
          </a:p>
        </p:txBody>
      </p:sp>
      <p:sp>
        <p:nvSpPr>
          <p:cNvPr id="14" name="Rectangle 13"/>
          <p:cNvSpPr/>
          <p:nvPr/>
        </p:nvSpPr>
        <p:spPr>
          <a:xfrm>
            <a:off x="1331640" y="1806003"/>
            <a:ext cx="936104"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Document</a:t>
            </a:r>
          </a:p>
        </p:txBody>
      </p:sp>
      <p:cxnSp>
        <p:nvCxnSpPr>
          <p:cNvPr id="16" name="Straight Arrow Connector 15"/>
          <p:cNvCxnSpPr>
            <a:stCxn id="6" idx="2"/>
            <a:endCxn id="5" idx="0"/>
          </p:cNvCxnSpPr>
          <p:nvPr/>
        </p:nvCxnSpPr>
        <p:spPr>
          <a:xfrm>
            <a:off x="3491880" y="1301947"/>
            <a:ext cx="0" cy="498417"/>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7" idx="0"/>
          </p:cNvCxnSpPr>
          <p:nvPr/>
        </p:nvCxnSpPr>
        <p:spPr>
          <a:xfrm>
            <a:off x="3491880" y="2232412"/>
            <a:ext cx="0" cy="1041220"/>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a:endCxn id="9" idx="0"/>
          </p:cNvCxnSpPr>
          <p:nvPr/>
        </p:nvCxnSpPr>
        <p:spPr>
          <a:xfrm>
            <a:off x="3491880" y="3705680"/>
            <a:ext cx="0" cy="980643"/>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732240" y="4686323"/>
            <a:ext cx="936104"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chemeClr val="tx1"/>
                </a:solidFill>
              </a:rPr>
              <a:t>Regex</a:t>
            </a:r>
            <a:r>
              <a:rPr lang="en-GB" sz="1200" dirty="0" smtClean="0">
                <a:solidFill>
                  <a:schemeClr val="tx1"/>
                </a:solidFill>
              </a:rPr>
              <a:t> Relation</a:t>
            </a:r>
          </a:p>
        </p:txBody>
      </p:sp>
      <p:sp>
        <p:nvSpPr>
          <p:cNvPr id="37" name="Rectangle 36"/>
          <p:cNvSpPr/>
          <p:nvPr/>
        </p:nvSpPr>
        <p:spPr>
          <a:xfrm>
            <a:off x="4860032" y="4686323"/>
            <a:ext cx="936104"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chemeClr val="tx1"/>
                </a:solidFill>
              </a:rPr>
              <a:t>Regex</a:t>
            </a:r>
            <a:r>
              <a:rPr lang="en-GB" sz="1200" dirty="0" smtClean="0">
                <a:solidFill>
                  <a:schemeClr val="tx1"/>
                </a:solidFill>
              </a:rPr>
              <a:t> Match</a:t>
            </a:r>
          </a:p>
        </p:txBody>
      </p:sp>
      <p:sp>
        <p:nvSpPr>
          <p:cNvPr id="70" name="Rectangle 69"/>
          <p:cNvSpPr/>
          <p:nvPr/>
        </p:nvSpPr>
        <p:spPr>
          <a:xfrm>
            <a:off x="1331640" y="2819749"/>
            <a:ext cx="936104"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Sentence Cluster</a:t>
            </a:r>
          </a:p>
        </p:txBody>
      </p:sp>
      <p:grpSp>
        <p:nvGrpSpPr>
          <p:cNvPr id="133" name="Group 132"/>
          <p:cNvGrpSpPr/>
          <p:nvPr/>
        </p:nvGrpSpPr>
        <p:grpSpPr>
          <a:xfrm>
            <a:off x="3023828" y="869899"/>
            <a:ext cx="990184" cy="449470"/>
            <a:chOff x="4086168" y="1394774"/>
            <a:chExt cx="990184" cy="449470"/>
          </a:xfrm>
        </p:grpSpPr>
        <p:sp>
          <p:nvSpPr>
            <p:cNvPr id="6" name="Rectangle 5"/>
            <p:cNvSpPr/>
            <p:nvPr/>
          </p:nvSpPr>
          <p:spPr>
            <a:xfrm>
              <a:off x="4086168" y="1394774"/>
              <a:ext cx="936104"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File</a:t>
              </a:r>
            </a:p>
          </p:txBody>
        </p:sp>
        <p:sp>
          <p:nvSpPr>
            <p:cNvPr id="74" name="TextBox 73"/>
            <p:cNvSpPr txBox="1"/>
            <p:nvPr/>
          </p:nvSpPr>
          <p:spPr>
            <a:xfrm>
              <a:off x="4716312" y="1628800"/>
              <a:ext cx="360040" cy="215444"/>
            </a:xfrm>
            <a:prstGeom prst="rect">
              <a:avLst/>
            </a:prstGeom>
            <a:noFill/>
          </p:spPr>
          <p:txBody>
            <a:bodyPr wrap="square" rtlCol="0">
              <a:spAutoFit/>
            </a:bodyPr>
            <a:lstStyle/>
            <a:p>
              <a:r>
                <a:rPr lang="en-GB" sz="800" dirty="0" smtClean="0"/>
                <a:t>12k</a:t>
              </a:r>
              <a:endParaRPr lang="en-GB" sz="800" dirty="0"/>
            </a:p>
          </p:txBody>
        </p:sp>
      </p:grpSp>
      <p:grpSp>
        <p:nvGrpSpPr>
          <p:cNvPr id="147" name="Group 146"/>
          <p:cNvGrpSpPr/>
          <p:nvPr/>
        </p:nvGrpSpPr>
        <p:grpSpPr>
          <a:xfrm>
            <a:off x="3023828" y="4686323"/>
            <a:ext cx="948354" cy="458508"/>
            <a:chOff x="863588" y="3338990"/>
            <a:chExt cx="948354" cy="458508"/>
          </a:xfrm>
        </p:grpSpPr>
        <p:sp>
          <p:nvSpPr>
            <p:cNvPr id="9" name="Rectangle 8"/>
            <p:cNvSpPr/>
            <p:nvPr/>
          </p:nvSpPr>
          <p:spPr>
            <a:xfrm>
              <a:off x="863588" y="3338990"/>
              <a:ext cx="936104"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200" dirty="0" smtClean="0">
                  <a:solidFill>
                    <a:schemeClr val="tx1"/>
                  </a:solidFill>
                </a:rPr>
                <a:t>Word Usage</a:t>
              </a:r>
            </a:p>
          </p:txBody>
        </p:sp>
        <p:sp>
          <p:nvSpPr>
            <p:cNvPr id="75" name="TextBox 74"/>
            <p:cNvSpPr txBox="1"/>
            <p:nvPr/>
          </p:nvSpPr>
          <p:spPr>
            <a:xfrm>
              <a:off x="1379894" y="3582054"/>
              <a:ext cx="432048" cy="215444"/>
            </a:xfrm>
            <a:prstGeom prst="rect">
              <a:avLst/>
            </a:prstGeom>
            <a:noFill/>
          </p:spPr>
          <p:txBody>
            <a:bodyPr wrap="square" rtlCol="0" anchor="t" anchorCtr="0">
              <a:spAutoFit/>
            </a:bodyPr>
            <a:lstStyle/>
            <a:p>
              <a:r>
                <a:rPr lang="en-GB" sz="800" dirty="0" smtClean="0"/>
                <a:t>231M</a:t>
              </a:r>
              <a:endParaRPr lang="en-GB" sz="800" dirty="0"/>
            </a:p>
          </p:txBody>
        </p:sp>
      </p:grpSp>
      <p:grpSp>
        <p:nvGrpSpPr>
          <p:cNvPr id="113" name="Group 112"/>
          <p:cNvGrpSpPr/>
          <p:nvPr/>
        </p:nvGrpSpPr>
        <p:grpSpPr>
          <a:xfrm>
            <a:off x="3023828" y="5543271"/>
            <a:ext cx="1008112" cy="467472"/>
            <a:chOff x="5526328" y="4041068"/>
            <a:chExt cx="1008112" cy="467472"/>
          </a:xfrm>
        </p:grpSpPr>
        <p:sp>
          <p:nvSpPr>
            <p:cNvPr id="8" name="Rectangle 7"/>
            <p:cNvSpPr/>
            <p:nvPr/>
          </p:nvSpPr>
          <p:spPr>
            <a:xfrm>
              <a:off x="5526328" y="4041068"/>
              <a:ext cx="936104"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Word</a:t>
              </a:r>
            </a:p>
          </p:txBody>
        </p:sp>
        <p:sp>
          <p:nvSpPr>
            <p:cNvPr id="76" name="TextBox 75"/>
            <p:cNvSpPr txBox="1"/>
            <p:nvPr/>
          </p:nvSpPr>
          <p:spPr>
            <a:xfrm>
              <a:off x="6102392" y="4293096"/>
              <a:ext cx="432048" cy="215444"/>
            </a:xfrm>
            <a:prstGeom prst="rect">
              <a:avLst/>
            </a:prstGeom>
            <a:noFill/>
          </p:spPr>
          <p:txBody>
            <a:bodyPr wrap="square" rtlCol="0">
              <a:spAutoFit/>
            </a:bodyPr>
            <a:lstStyle/>
            <a:p>
              <a:r>
                <a:rPr lang="en-GB" sz="800" dirty="0" smtClean="0"/>
                <a:t>500k</a:t>
              </a:r>
              <a:endParaRPr lang="en-GB" sz="800" dirty="0"/>
            </a:p>
          </p:txBody>
        </p:sp>
      </p:grpSp>
      <p:grpSp>
        <p:nvGrpSpPr>
          <p:cNvPr id="136" name="Group 135"/>
          <p:cNvGrpSpPr/>
          <p:nvPr/>
        </p:nvGrpSpPr>
        <p:grpSpPr>
          <a:xfrm>
            <a:off x="3023828" y="3273632"/>
            <a:ext cx="936104" cy="463064"/>
            <a:chOff x="4086168" y="3158970"/>
            <a:chExt cx="936104" cy="463064"/>
          </a:xfrm>
        </p:grpSpPr>
        <p:sp>
          <p:nvSpPr>
            <p:cNvPr id="7" name="Rectangle 6"/>
            <p:cNvSpPr/>
            <p:nvPr/>
          </p:nvSpPr>
          <p:spPr>
            <a:xfrm>
              <a:off x="4086168" y="3158970"/>
              <a:ext cx="936104"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200" dirty="0" smtClean="0">
                  <a:solidFill>
                    <a:schemeClr val="tx1"/>
                  </a:solidFill>
                </a:rPr>
                <a:t>Sentence</a:t>
              </a:r>
            </a:p>
          </p:txBody>
        </p:sp>
        <p:sp>
          <p:nvSpPr>
            <p:cNvPr id="77" name="TextBox 76"/>
            <p:cNvSpPr txBox="1"/>
            <p:nvPr/>
          </p:nvSpPr>
          <p:spPr>
            <a:xfrm>
              <a:off x="4577080" y="3406590"/>
              <a:ext cx="432048" cy="215444"/>
            </a:xfrm>
            <a:prstGeom prst="rect">
              <a:avLst/>
            </a:prstGeom>
            <a:noFill/>
          </p:spPr>
          <p:txBody>
            <a:bodyPr wrap="square" rtlCol="0" anchor="t" anchorCtr="0">
              <a:spAutoFit/>
            </a:bodyPr>
            <a:lstStyle/>
            <a:p>
              <a:pPr algn="r"/>
              <a:r>
                <a:rPr lang="en-GB" sz="800" dirty="0" smtClean="0"/>
                <a:t>15M</a:t>
              </a:r>
              <a:endParaRPr lang="en-GB" sz="800" dirty="0"/>
            </a:p>
          </p:txBody>
        </p:sp>
      </p:grpSp>
      <p:sp>
        <p:nvSpPr>
          <p:cNvPr id="5" name="Rectangle 4"/>
          <p:cNvSpPr/>
          <p:nvPr/>
        </p:nvSpPr>
        <p:spPr>
          <a:xfrm>
            <a:off x="3023828" y="1800364"/>
            <a:ext cx="936104"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Page</a:t>
            </a:r>
          </a:p>
        </p:txBody>
      </p:sp>
      <p:cxnSp>
        <p:nvCxnSpPr>
          <p:cNvPr id="140" name="Straight Arrow Connector 139"/>
          <p:cNvCxnSpPr>
            <a:stCxn id="8" idx="0"/>
            <a:endCxn id="9" idx="2"/>
          </p:cNvCxnSpPr>
          <p:nvPr/>
        </p:nvCxnSpPr>
        <p:spPr>
          <a:xfrm flipV="1">
            <a:off x="3491880" y="5118371"/>
            <a:ext cx="0" cy="424900"/>
          </a:xfrm>
          <a:prstGeom prst="straightConnector1">
            <a:avLst/>
          </a:prstGeom>
          <a:ln w="127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37" idx="1"/>
            <a:endCxn id="9" idx="3"/>
          </p:cNvCxnSpPr>
          <p:nvPr/>
        </p:nvCxnSpPr>
        <p:spPr>
          <a:xfrm flipH="1">
            <a:off x="3959932" y="4902347"/>
            <a:ext cx="900100" cy="0"/>
          </a:xfrm>
          <a:prstGeom prst="straightConnector1">
            <a:avLst/>
          </a:prstGeom>
          <a:ln w="12700">
            <a:solidFill>
              <a:schemeClr val="tx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1331640" y="3683845"/>
            <a:ext cx="936104"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200" dirty="0" smtClean="0">
                <a:solidFill>
                  <a:schemeClr val="tx1"/>
                </a:solidFill>
              </a:rPr>
              <a:t>Sentence Group</a:t>
            </a:r>
          </a:p>
        </p:txBody>
      </p:sp>
      <p:sp>
        <p:nvSpPr>
          <p:cNvPr id="181" name="TextBox 180"/>
          <p:cNvSpPr txBox="1"/>
          <p:nvPr/>
        </p:nvSpPr>
        <p:spPr>
          <a:xfrm>
            <a:off x="1907704" y="3899869"/>
            <a:ext cx="432048" cy="215444"/>
          </a:xfrm>
          <a:prstGeom prst="rect">
            <a:avLst/>
          </a:prstGeom>
          <a:noFill/>
        </p:spPr>
        <p:txBody>
          <a:bodyPr wrap="square" rtlCol="0" anchor="t" anchorCtr="0">
            <a:spAutoFit/>
          </a:bodyPr>
          <a:lstStyle/>
          <a:p>
            <a:pPr algn="r"/>
            <a:r>
              <a:rPr lang="en-GB" sz="800" dirty="0" smtClean="0"/>
              <a:t>1.6M</a:t>
            </a:r>
            <a:endParaRPr lang="en-GB" sz="800" dirty="0"/>
          </a:p>
        </p:txBody>
      </p:sp>
      <p:grpSp>
        <p:nvGrpSpPr>
          <p:cNvPr id="264" name="Group 263"/>
          <p:cNvGrpSpPr/>
          <p:nvPr/>
        </p:nvGrpSpPr>
        <p:grpSpPr>
          <a:xfrm>
            <a:off x="4716016" y="2708920"/>
            <a:ext cx="1080120" cy="576064"/>
            <a:chOff x="4716016" y="2742107"/>
            <a:chExt cx="1080120" cy="576064"/>
          </a:xfrm>
        </p:grpSpPr>
        <p:grpSp>
          <p:nvGrpSpPr>
            <p:cNvPr id="259" name="Group 258"/>
            <p:cNvGrpSpPr/>
            <p:nvPr/>
          </p:nvGrpSpPr>
          <p:grpSpPr>
            <a:xfrm>
              <a:off x="4716016" y="2742107"/>
              <a:ext cx="216024" cy="216024"/>
              <a:chOff x="4716016" y="2742107"/>
              <a:chExt cx="216024" cy="216024"/>
            </a:xfrm>
          </p:grpSpPr>
          <p:sp>
            <p:nvSpPr>
              <p:cNvPr id="187" name="Oval 186"/>
              <p:cNvSpPr/>
              <p:nvPr/>
            </p:nvSpPr>
            <p:spPr>
              <a:xfrm>
                <a:off x="4716016" y="2742107"/>
                <a:ext cx="216024" cy="21602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err="1" smtClean="0">
                  <a:solidFill>
                    <a:schemeClr val="tx1"/>
                  </a:solidFill>
                </a:endParaRPr>
              </a:p>
            </p:txBody>
          </p:sp>
          <p:cxnSp>
            <p:nvCxnSpPr>
              <p:cNvPr id="189" name="Straight Arrow Connector 188"/>
              <p:cNvCxnSpPr/>
              <p:nvPr/>
            </p:nvCxnSpPr>
            <p:spPr>
              <a:xfrm>
                <a:off x="4788024" y="2947971"/>
                <a:ext cx="72008" cy="0"/>
              </a:xfrm>
              <a:prstGeom prst="straightConnector1">
                <a:avLst/>
              </a:prstGeom>
              <a:ln w="12700">
                <a:solidFill>
                  <a:schemeClr val="tx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4860032" y="2886123"/>
              <a:ext cx="936104"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Layout</a:t>
              </a:r>
            </a:p>
            <a:p>
              <a:pPr algn="ctr"/>
              <a:r>
                <a:rPr lang="en-GB" sz="1200" dirty="0" smtClean="0">
                  <a:solidFill>
                    <a:schemeClr val="tx1"/>
                  </a:solidFill>
                </a:rPr>
                <a:t>Segment</a:t>
              </a:r>
            </a:p>
          </p:txBody>
        </p:sp>
      </p:grpSp>
      <p:cxnSp>
        <p:nvCxnSpPr>
          <p:cNvPr id="204" name="Straight Arrow Connector 203"/>
          <p:cNvCxnSpPr>
            <a:stCxn id="11" idx="1"/>
            <a:endCxn id="10" idx="3"/>
          </p:cNvCxnSpPr>
          <p:nvPr/>
        </p:nvCxnSpPr>
        <p:spPr>
          <a:xfrm flipH="1">
            <a:off x="5796136" y="3068960"/>
            <a:ext cx="936104" cy="0"/>
          </a:xfrm>
          <a:prstGeom prst="straightConnector1">
            <a:avLst/>
          </a:prstGeom>
          <a:ln w="12700">
            <a:solidFill>
              <a:schemeClr val="tx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208" name="Rectangle 207"/>
          <p:cNvSpPr/>
          <p:nvPr/>
        </p:nvSpPr>
        <p:spPr>
          <a:xfrm>
            <a:off x="6732240" y="3645024"/>
            <a:ext cx="936104"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Document</a:t>
            </a:r>
          </a:p>
          <a:p>
            <a:pPr algn="ctr"/>
            <a:r>
              <a:rPr lang="en-GB" sz="1200" dirty="0" smtClean="0">
                <a:solidFill>
                  <a:schemeClr val="tx1"/>
                </a:solidFill>
              </a:rPr>
              <a:t>Type</a:t>
            </a:r>
          </a:p>
        </p:txBody>
      </p:sp>
      <p:cxnSp>
        <p:nvCxnSpPr>
          <p:cNvPr id="210" name="Straight Arrow Connector 209"/>
          <p:cNvCxnSpPr/>
          <p:nvPr/>
        </p:nvCxnSpPr>
        <p:spPr>
          <a:xfrm flipH="1">
            <a:off x="5796136" y="3789040"/>
            <a:ext cx="936104" cy="0"/>
          </a:xfrm>
          <a:prstGeom prst="straightConnector1">
            <a:avLst/>
          </a:prstGeom>
          <a:ln w="12700">
            <a:solidFill>
              <a:schemeClr val="tx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nvGrpSpPr>
          <p:cNvPr id="191" name="Group 190"/>
          <p:cNvGrpSpPr/>
          <p:nvPr/>
        </p:nvGrpSpPr>
        <p:grpSpPr>
          <a:xfrm>
            <a:off x="4716016" y="3501008"/>
            <a:ext cx="1080120" cy="576064"/>
            <a:chOff x="4283968" y="3356992"/>
            <a:chExt cx="1080120" cy="576064"/>
          </a:xfrm>
        </p:grpSpPr>
        <p:sp>
          <p:nvSpPr>
            <p:cNvPr id="192" name="Oval 191"/>
            <p:cNvSpPr/>
            <p:nvPr/>
          </p:nvSpPr>
          <p:spPr>
            <a:xfrm>
              <a:off x="4283968" y="3356992"/>
              <a:ext cx="216024" cy="21602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err="1" smtClean="0">
                <a:solidFill>
                  <a:schemeClr val="tx1"/>
                </a:solidFill>
              </a:endParaRPr>
            </a:p>
          </p:txBody>
        </p:sp>
        <p:sp>
          <p:nvSpPr>
            <p:cNvPr id="193" name="Rectangle 192"/>
            <p:cNvSpPr/>
            <p:nvPr/>
          </p:nvSpPr>
          <p:spPr>
            <a:xfrm>
              <a:off x="4427984" y="3501008"/>
              <a:ext cx="936104"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Document Segment</a:t>
              </a:r>
            </a:p>
          </p:txBody>
        </p:sp>
        <p:cxnSp>
          <p:nvCxnSpPr>
            <p:cNvPr id="194" name="Straight Arrow Connector 193"/>
            <p:cNvCxnSpPr/>
            <p:nvPr/>
          </p:nvCxnSpPr>
          <p:spPr>
            <a:xfrm>
              <a:off x="4355976" y="3562856"/>
              <a:ext cx="72008" cy="0"/>
            </a:xfrm>
            <a:prstGeom prst="straightConnector1">
              <a:avLst/>
            </a:prstGeom>
            <a:ln w="12700">
              <a:solidFill>
                <a:schemeClr val="tx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cxnSp>
        <p:nvCxnSpPr>
          <p:cNvPr id="245" name="Elbow Connector 244"/>
          <p:cNvCxnSpPr/>
          <p:nvPr/>
        </p:nvCxnSpPr>
        <p:spPr>
          <a:xfrm rot="10800000">
            <a:off x="3959932" y="3561663"/>
            <a:ext cx="900100" cy="371392"/>
          </a:xfrm>
          <a:prstGeom prst="bentConnector3">
            <a:avLst>
              <a:gd name="adj1" fmla="val 50000"/>
            </a:avLst>
          </a:prstGeom>
          <a:ln w="12700">
            <a:solidFill>
              <a:schemeClr val="tx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49" name="Elbow Connector 248"/>
          <p:cNvCxnSpPr/>
          <p:nvPr/>
        </p:nvCxnSpPr>
        <p:spPr>
          <a:xfrm rot="10800000" flipV="1">
            <a:off x="3959932" y="3068960"/>
            <a:ext cx="900100" cy="348688"/>
          </a:xfrm>
          <a:prstGeom prst="bentConnector3">
            <a:avLst>
              <a:gd name="adj1" fmla="val 50000"/>
            </a:avLst>
          </a:prstGeom>
          <a:ln w="12700">
            <a:solidFill>
              <a:schemeClr val="tx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a:stCxn id="5" idx="1"/>
            <a:endCxn id="14" idx="3"/>
          </p:cNvCxnSpPr>
          <p:nvPr/>
        </p:nvCxnSpPr>
        <p:spPr>
          <a:xfrm flipH="1">
            <a:off x="2267744" y="2016388"/>
            <a:ext cx="756084" cy="5639"/>
          </a:xfrm>
          <a:prstGeom prst="straightConnector1">
            <a:avLst/>
          </a:prstGeom>
          <a:ln w="12700">
            <a:solidFill>
              <a:schemeClr val="tx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56" name="Elbow Connector 255"/>
          <p:cNvCxnSpPr/>
          <p:nvPr/>
        </p:nvCxnSpPr>
        <p:spPr>
          <a:xfrm>
            <a:off x="2267744" y="3035773"/>
            <a:ext cx="756084" cy="381875"/>
          </a:xfrm>
          <a:prstGeom prst="bentConnector3">
            <a:avLst>
              <a:gd name="adj1" fmla="val 50000"/>
            </a:avLst>
          </a:prstGeom>
          <a:ln w="12700">
            <a:solidFill>
              <a:schemeClr val="tx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58" name="Elbow Connector 257"/>
          <p:cNvCxnSpPr/>
          <p:nvPr/>
        </p:nvCxnSpPr>
        <p:spPr>
          <a:xfrm flipV="1">
            <a:off x="2267744" y="3561664"/>
            <a:ext cx="756084" cy="338205"/>
          </a:xfrm>
          <a:prstGeom prst="bentConnector3">
            <a:avLst>
              <a:gd name="adj1" fmla="val 50000"/>
            </a:avLst>
          </a:prstGeom>
          <a:ln w="12700">
            <a:solidFill>
              <a:schemeClr val="tx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279" name="Rectangle 278"/>
          <p:cNvSpPr/>
          <p:nvPr/>
        </p:nvSpPr>
        <p:spPr>
          <a:xfrm>
            <a:off x="4860032" y="5578695"/>
            <a:ext cx="936104"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chemeClr val="tx1"/>
                </a:solidFill>
              </a:rPr>
              <a:t>Regex</a:t>
            </a:r>
            <a:endParaRPr lang="en-GB" sz="1200" dirty="0">
              <a:solidFill>
                <a:schemeClr val="tx1"/>
              </a:solidFill>
            </a:endParaRPr>
          </a:p>
        </p:txBody>
      </p:sp>
      <p:grpSp>
        <p:nvGrpSpPr>
          <p:cNvPr id="281" name="Group 280"/>
          <p:cNvGrpSpPr/>
          <p:nvPr/>
        </p:nvGrpSpPr>
        <p:grpSpPr>
          <a:xfrm>
            <a:off x="6732240" y="5455769"/>
            <a:ext cx="1062759" cy="565519"/>
            <a:chOff x="6732240" y="4552852"/>
            <a:chExt cx="1062759" cy="565519"/>
          </a:xfrm>
        </p:grpSpPr>
        <p:sp>
          <p:nvSpPr>
            <p:cNvPr id="262" name="Oval 261"/>
            <p:cNvSpPr/>
            <p:nvPr/>
          </p:nvSpPr>
          <p:spPr>
            <a:xfrm>
              <a:off x="7578975" y="4552852"/>
              <a:ext cx="216024" cy="21602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err="1" smtClean="0">
                <a:solidFill>
                  <a:schemeClr val="tx1"/>
                </a:solidFill>
              </a:endParaRPr>
            </a:p>
          </p:txBody>
        </p:sp>
        <p:cxnSp>
          <p:nvCxnSpPr>
            <p:cNvPr id="263" name="Straight Arrow Connector 262"/>
            <p:cNvCxnSpPr/>
            <p:nvPr/>
          </p:nvCxnSpPr>
          <p:spPr>
            <a:xfrm flipH="1">
              <a:off x="7668344" y="4758057"/>
              <a:ext cx="72008" cy="10160"/>
            </a:xfrm>
            <a:prstGeom prst="straightConnector1">
              <a:avLst/>
            </a:prstGeom>
            <a:ln w="12700">
              <a:solidFill>
                <a:schemeClr val="tx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732240" y="4686323"/>
              <a:ext cx="936104"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chemeClr val="tx1"/>
                  </a:solidFill>
                </a:rPr>
                <a:t>Regex</a:t>
              </a:r>
              <a:endParaRPr lang="en-GB" sz="1200" dirty="0" smtClean="0">
                <a:solidFill>
                  <a:schemeClr val="tx1"/>
                </a:solidFill>
              </a:endParaRPr>
            </a:p>
            <a:p>
              <a:pPr algn="ctr"/>
              <a:r>
                <a:rPr lang="en-GB" sz="1200" dirty="0" smtClean="0">
                  <a:solidFill>
                    <a:schemeClr val="tx1"/>
                  </a:solidFill>
                </a:rPr>
                <a:t>Group</a:t>
              </a:r>
            </a:p>
          </p:txBody>
        </p:sp>
      </p:grpSp>
      <p:cxnSp>
        <p:nvCxnSpPr>
          <p:cNvPr id="283" name="Straight Arrow Connector 282"/>
          <p:cNvCxnSpPr>
            <a:stCxn id="37" idx="2"/>
            <a:endCxn id="279" idx="0"/>
          </p:cNvCxnSpPr>
          <p:nvPr/>
        </p:nvCxnSpPr>
        <p:spPr>
          <a:xfrm>
            <a:off x="5328084" y="5118371"/>
            <a:ext cx="0" cy="460324"/>
          </a:xfrm>
          <a:prstGeom prst="straightConnector1">
            <a:avLst/>
          </a:prstGeom>
          <a:ln w="12700">
            <a:solidFill>
              <a:schemeClr val="tx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5796136" y="5877272"/>
            <a:ext cx="936104" cy="0"/>
          </a:xfrm>
          <a:prstGeom prst="straightConnector1">
            <a:avLst/>
          </a:prstGeom>
          <a:ln w="12700">
            <a:solidFill>
              <a:schemeClr val="tx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p:nvPr/>
        </p:nvCxnSpPr>
        <p:spPr>
          <a:xfrm>
            <a:off x="7020272" y="5118371"/>
            <a:ext cx="0" cy="470869"/>
          </a:xfrm>
          <a:prstGeom prst="straightConnector1">
            <a:avLst/>
          </a:prstGeom>
          <a:ln w="12700">
            <a:solidFill>
              <a:schemeClr val="tx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7380312" y="5118371"/>
            <a:ext cx="0" cy="470869"/>
          </a:xfrm>
          <a:prstGeom prst="straightConnector1">
            <a:avLst/>
          </a:prstGeom>
          <a:ln w="12700">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302" name="Elbow Connector 301"/>
          <p:cNvCxnSpPr/>
          <p:nvPr/>
        </p:nvCxnSpPr>
        <p:spPr>
          <a:xfrm>
            <a:off x="5796136" y="4015609"/>
            <a:ext cx="936104" cy="1717647"/>
          </a:xfrm>
          <a:prstGeom prst="bentConnector3">
            <a:avLst>
              <a:gd name="adj1" fmla="val 50000"/>
            </a:avLst>
          </a:prstGeom>
          <a:ln w="12700">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303" name="TextBox 302"/>
          <p:cNvSpPr txBox="1"/>
          <p:nvPr/>
        </p:nvSpPr>
        <p:spPr>
          <a:xfrm>
            <a:off x="323528" y="303039"/>
            <a:ext cx="2016224" cy="461665"/>
          </a:xfrm>
          <a:prstGeom prst="rect">
            <a:avLst/>
          </a:prstGeom>
          <a:noFill/>
        </p:spPr>
        <p:txBody>
          <a:bodyPr wrap="square" rtlCol="0">
            <a:spAutoFit/>
          </a:bodyPr>
          <a:lstStyle/>
          <a:p>
            <a:r>
              <a:rPr lang="en-GB" sz="2400" u="sng" dirty="0" smtClean="0"/>
              <a:t>Data</a:t>
            </a:r>
            <a:endParaRPr lang="en-GB" sz="2400"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980728"/>
            <a:ext cx="936104"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OCR</a:t>
            </a:r>
          </a:p>
        </p:txBody>
      </p:sp>
      <p:sp>
        <p:nvSpPr>
          <p:cNvPr id="5" name="Rectangle 4"/>
          <p:cNvSpPr/>
          <p:nvPr/>
        </p:nvSpPr>
        <p:spPr>
          <a:xfrm>
            <a:off x="2891813" y="980728"/>
            <a:ext cx="936104"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chemeClr val="tx1"/>
                </a:solidFill>
              </a:rPr>
              <a:t>PDFBox</a:t>
            </a:r>
            <a:endParaRPr lang="en-GB" sz="1200" dirty="0" smtClean="0">
              <a:solidFill>
                <a:schemeClr val="tx1"/>
              </a:solidFill>
            </a:endParaRPr>
          </a:p>
        </p:txBody>
      </p:sp>
      <p:sp>
        <p:nvSpPr>
          <p:cNvPr id="7" name="Rectangle 6"/>
          <p:cNvSpPr/>
          <p:nvPr/>
        </p:nvSpPr>
        <p:spPr>
          <a:xfrm>
            <a:off x="4956042" y="980728"/>
            <a:ext cx="936104"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nchorCtr="0"/>
          <a:lstStyle/>
          <a:p>
            <a:pPr algn="ctr"/>
            <a:r>
              <a:rPr lang="en-GB" sz="1200" dirty="0" smtClean="0">
                <a:solidFill>
                  <a:schemeClr val="tx1"/>
                </a:solidFill>
              </a:rPr>
              <a:t>Process Pages</a:t>
            </a:r>
          </a:p>
        </p:txBody>
      </p:sp>
      <p:sp>
        <p:nvSpPr>
          <p:cNvPr id="9" name="Rectangle 8"/>
          <p:cNvSpPr/>
          <p:nvPr/>
        </p:nvSpPr>
        <p:spPr>
          <a:xfrm>
            <a:off x="7020272" y="5301208"/>
            <a:ext cx="936104"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Segment</a:t>
            </a:r>
          </a:p>
        </p:txBody>
      </p:sp>
      <p:sp>
        <p:nvSpPr>
          <p:cNvPr id="10" name="Rectangle 9"/>
          <p:cNvSpPr/>
          <p:nvPr/>
        </p:nvSpPr>
        <p:spPr>
          <a:xfrm>
            <a:off x="7020272" y="980728"/>
            <a:ext cx="936104"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t" anchorCtr="0"/>
          <a:lstStyle/>
          <a:p>
            <a:pPr algn="ctr"/>
            <a:r>
              <a:rPr lang="en-GB" sz="1200" dirty="0" smtClean="0">
                <a:solidFill>
                  <a:schemeClr val="tx1"/>
                </a:solidFill>
              </a:rPr>
              <a:t>Spell Check</a:t>
            </a:r>
          </a:p>
        </p:txBody>
      </p:sp>
      <p:sp>
        <p:nvSpPr>
          <p:cNvPr id="11" name="Rectangle 10"/>
          <p:cNvSpPr/>
          <p:nvPr/>
        </p:nvSpPr>
        <p:spPr>
          <a:xfrm>
            <a:off x="4956042" y="5301208"/>
            <a:ext cx="936104"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200" dirty="0" smtClean="0">
                <a:solidFill>
                  <a:schemeClr val="tx1"/>
                </a:solidFill>
              </a:rPr>
              <a:t>Layout Analysis</a:t>
            </a:r>
          </a:p>
        </p:txBody>
      </p:sp>
      <p:sp>
        <p:nvSpPr>
          <p:cNvPr id="12" name="Rectangle 11"/>
          <p:cNvSpPr/>
          <p:nvPr/>
        </p:nvSpPr>
        <p:spPr>
          <a:xfrm>
            <a:off x="2891813" y="5301208"/>
            <a:ext cx="936104"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Split Documents</a:t>
            </a:r>
          </a:p>
        </p:txBody>
      </p:sp>
      <p:sp>
        <p:nvSpPr>
          <p:cNvPr id="13" name="Rectangle 12"/>
          <p:cNvSpPr/>
          <p:nvPr/>
        </p:nvSpPr>
        <p:spPr>
          <a:xfrm>
            <a:off x="1691680" y="3501008"/>
            <a:ext cx="936104"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Cluster</a:t>
            </a:r>
          </a:p>
        </p:txBody>
      </p:sp>
      <p:sp>
        <p:nvSpPr>
          <p:cNvPr id="14" name="Rectangle 13"/>
          <p:cNvSpPr/>
          <p:nvPr/>
        </p:nvSpPr>
        <p:spPr>
          <a:xfrm>
            <a:off x="827584" y="5301208"/>
            <a:ext cx="936104"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Page Assembly</a:t>
            </a:r>
          </a:p>
        </p:txBody>
      </p:sp>
      <p:grpSp>
        <p:nvGrpSpPr>
          <p:cNvPr id="17" name="Group 16"/>
          <p:cNvGrpSpPr/>
          <p:nvPr/>
        </p:nvGrpSpPr>
        <p:grpSpPr>
          <a:xfrm>
            <a:off x="179512" y="4581128"/>
            <a:ext cx="576064" cy="360040"/>
            <a:chOff x="827584" y="5157192"/>
            <a:chExt cx="576064" cy="360040"/>
          </a:xfrm>
        </p:grpSpPr>
        <p:sp>
          <p:nvSpPr>
            <p:cNvPr id="15" name="Flowchart: Document 14"/>
            <p:cNvSpPr/>
            <p:nvPr/>
          </p:nvSpPr>
          <p:spPr>
            <a:xfrm>
              <a:off x="827584" y="5157192"/>
              <a:ext cx="504056" cy="288032"/>
            </a:xfrm>
            <a:prstGeom prst="flowChartDocumen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err="1" smtClean="0">
                <a:solidFill>
                  <a:schemeClr val="tx1"/>
                </a:solidFill>
              </a:endParaRPr>
            </a:p>
          </p:txBody>
        </p:sp>
        <p:sp>
          <p:nvSpPr>
            <p:cNvPr id="16" name="Flowchart: Document 15"/>
            <p:cNvSpPr/>
            <p:nvPr/>
          </p:nvSpPr>
          <p:spPr>
            <a:xfrm>
              <a:off x="899592" y="5229200"/>
              <a:ext cx="504056" cy="288032"/>
            </a:xfrm>
            <a:prstGeom prst="flowChartDocumen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HTML</a:t>
              </a:r>
            </a:p>
          </p:txBody>
        </p:sp>
      </p:grpSp>
      <p:grpSp>
        <p:nvGrpSpPr>
          <p:cNvPr id="18" name="Group 17"/>
          <p:cNvGrpSpPr/>
          <p:nvPr/>
        </p:nvGrpSpPr>
        <p:grpSpPr>
          <a:xfrm>
            <a:off x="3851920" y="404664"/>
            <a:ext cx="576064" cy="360040"/>
            <a:chOff x="827584" y="5157192"/>
            <a:chExt cx="576064" cy="360040"/>
          </a:xfrm>
        </p:grpSpPr>
        <p:sp>
          <p:nvSpPr>
            <p:cNvPr id="19" name="Flowchart: Document 18"/>
            <p:cNvSpPr/>
            <p:nvPr/>
          </p:nvSpPr>
          <p:spPr>
            <a:xfrm>
              <a:off x="827584" y="5157192"/>
              <a:ext cx="504056" cy="288032"/>
            </a:xfrm>
            <a:prstGeom prst="flowChartDocumen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err="1" smtClean="0">
                <a:solidFill>
                  <a:schemeClr val="tx1"/>
                </a:solidFill>
              </a:endParaRPr>
            </a:p>
          </p:txBody>
        </p:sp>
        <p:sp>
          <p:nvSpPr>
            <p:cNvPr id="20" name="Flowchart: Document 19"/>
            <p:cNvSpPr/>
            <p:nvPr/>
          </p:nvSpPr>
          <p:spPr>
            <a:xfrm>
              <a:off x="899592" y="5229200"/>
              <a:ext cx="504056" cy="288032"/>
            </a:xfrm>
            <a:prstGeom prst="flowChartDocumen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PNG</a:t>
              </a:r>
            </a:p>
          </p:txBody>
        </p:sp>
      </p:grpSp>
      <p:grpSp>
        <p:nvGrpSpPr>
          <p:cNvPr id="21" name="Group 20"/>
          <p:cNvGrpSpPr/>
          <p:nvPr/>
        </p:nvGrpSpPr>
        <p:grpSpPr>
          <a:xfrm>
            <a:off x="4572000" y="404664"/>
            <a:ext cx="576064" cy="360040"/>
            <a:chOff x="827584" y="5157192"/>
            <a:chExt cx="576064" cy="360040"/>
          </a:xfrm>
        </p:grpSpPr>
        <p:sp>
          <p:nvSpPr>
            <p:cNvPr id="22" name="Flowchart: Document 21"/>
            <p:cNvSpPr/>
            <p:nvPr/>
          </p:nvSpPr>
          <p:spPr>
            <a:xfrm>
              <a:off x="827584" y="5157192"/>
              <a:ext cx="504056" cy="288032"/>
            </a:xfrm>
            <a:prstGeom prst="flowChartDocumen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err="1" smtClean="0">
                <a:solidFill>
                  <a:schemeClr val="tx1"/>
                </a:solidFill>
              </a:endParaRPr>
            </a:p>
          </p:txBody>
        </p:sp>
        <p:sp>
          <p:nvSpPr>
            <p:cNvPr id="23" name="Flowchart: Document 22"/>
            <p:cNvSpPr/>
            <p:nvPr/>
          </p:nvSpPr>
          <p:spPr>
            <a:xfrm>
              <a:off x="899592" y="5229200"/>
              <a:ext cx="504056" cy="288032"/>
            </a:xfrm>
            <a:prstGeom prst="flowChartDocumen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HOCR</a:t>
              </a:r>
            </a:p>
          </p:txBody>
        </p:sp>
      </p:grpSp>
      <p:sp>
        <p:nvSpPr>
          <p:cNvPr id="24" name="Can 23"/>
          <p:cNvSpPr/>
          <p:nvPr/>
        </p:nvSpPr>
        <p:spPr>
          <a:xfrm>
            <a:off x="971600" y="1916832"/>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File</a:t>
            </a:r>
          </a:p>
        </p:txBody>
      </p:sp>
      <p:sp>
        <p:nvSpPr>
          <p:cNvPr id="25" name="Can 24"/>
          <p:cNvSpPr/>
          <p:nvPr/>
        </p:nvSpPr>
        <p:spPr>
          <a:xfrm>
            <a:off x="4585742" y="1700808"/>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Page</a:t>
            </a:r>
          </a:p>
        </p:txBody>
      </p:sp>
      <p:sp>
        <p:nvSpPr>
          <p:cNvPr id="26" name="Can 25"/>
          <p:cNvSpPr/>
          <p:nvPr/>
        </p:nvSpPr>
        <p:spPr>
          <a:xfrm>
            <a:off x="5737870" y="1700808"/>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800" dirty="0" smtClean="0">
                <a:solidFill>
                  <a:schemeClr val="tx1"/>
                </a:solidFill>
              </a:rPr>
              <a:t>Sentence</a:t>
            </a:r>
          </a:p>
        </p:txBody>
      </p:sp>
      <p:sp>
        <p:nvSpPr>
          <p:cNvPr id="28" name="Can 27"/>
          <p:cNvSpPr/>
          <p:nvPr/>
        </p:nvSpPr>
        <p:spPr>
          <a:xfrm>
            <a:off x="4873774" y="2348880"/>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Word Usage</a:t>
            </a:r>
          </a:p>
        </p:txBody>
      </p:sp>
      <p:sp>
        <p:nvSpPr>
          <p:cNvPr id="29" name="Can 28"/>
          <p:cNvSpPr/>
          <p:nvPr/>
        </p:nvSpPr>
        <p:spPr>
          <a:xfrm>
            <a:off x="5449838" y="2348880"/>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Word</a:t>
            </a:r>
          </a:p>
        </p:txBody>
      </p:sp>
      <p:sp>
        <p:nvSpPr>
          <p:cNvPr id="30" name="Can 29"/>
          <p:cNvSpPr/>
          <p:nvPr/>
        </p:nvSpPr>
        <p:spPr>
          <a:xfrm>
            <a:off x="7609782" y="1772816"/>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Word Usage</a:t>
            </a:r>
          </a:p>
        </p:txBody>
      </p:sp>
      <p:sp>
        <p:nvSpPr>
          <p:cNvPr id="31" name="Can 30"/>
          <p:cNvSpPr/>
          <p:nvPr/>
        </p:nvSpPr>
        <p:spPr>
          <a:xfrm>
            <a:off x="6817694" y="1772816"/>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Word</a:t>
            </a:r>
          </a:p>
        </p:txBody>
      </p:sp>
      <p:sp>
        <p:nvSpPr>
          <p:cNvPr id="34" name="Can 33"/>
          <p:cNvSpPr/>
          <p:nvPr/>
        </p:nvSpPr>
        <p:spPr>
          <a:xfrm>
            <a:off x="6660232" y="4221088"/>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Page</a:t>
            </a:r>
          </a:p>
        </p:txBody>
      </p:sp>
      <p:sp>
        <p:nvSpPr>
          <p:cNvPr id="35" name="Can 34"/>
          <p:cNvSpPr/>
          <p:nvPr/>
        </p:nvSpPr>
        <p:spPr>
          <a:xfrm>
            <a:off x="7812360" y="4221088"/>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800" dirty="0" smtClean="0">
                <a:solidFill>
                  <a:schemeClr val="tx1"/>
                </a:solidFill>
              </a:rPr>
              <a:t>Sentence</a:t>
            </a:r>
          </a:p>
        </p:txBody>
      </p:sp>
      <p:sp>
        <p:nvSpPr>
          <p:cNvPr id="36" name="Can 35"/>
          <p:cNvSpPr/>
          <p:nvPr/>
        </p:nvSpPr>
        <p:spPr>
          <a:xfrm>
            <a:off x="7236296" y="4149080"/>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Word Usage</a:t>
            </a:r>
          </a:p>
        </p:txBody>
      </p:sp>
      <p:sp>
        <p:nvSpPr>
          <p:cNvPr id="39" name="Can 38"/>
          <p:cNvSpPr/>
          <p:nvPr/>
        </p:nvSpPr>
        <p:spPr>
          <a:xfrm>
            <a:off x="6876256" y="6021288"/>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800" dirty="0" smtClean="0">
                <a:solidFill>
                  <a:schemeClr val="tx1"/>
                </a:solidFill>
              </a:rPr>
              <a:t>Segment</a:t>
            </a:r>
          </a:p>
        </p:txBody>
      </p:sp>
      <p:sp>
        <p:nvSpPr>
          <p:cNvPr id="40" name="Can 39"/>
          <p:cNvSpPr/>
          <p:nvPr/>
        </p:nvSpPr>
        <p:spPr>
          <a:xfrm>
            <a:off x="7596336" y="6021288"/>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800" dirty="0" smtClean="0">
                <a:solidFill>
                  <a:schemeClr val="tx1"/>
                </a:solidFill>
              </a:rPr>
              <a:t>Segment Type</a:t>
            </a:r>
          </a:p>
        </p:txBody>
      </p:sp>
      <p:sp>
        <p:nvSpPr>
          <p:cNvPr id="41" name="Can 40"/>
          <p:cNvSpPr/>
          <p:nvPr/>
        </p:nvSpPr>
        <p:spPr>
          <a:xfrm>
            <a:off x="4572000" y="4221088"/>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800" dirty="0" smtClean="0">
                <a:solidFill>
                  <a:schemeClr val="tx1"/>
                </a:solidFill>
              </a:rPr>
              <a:t>Segment</a:t>
            </a:r>
          </a:p>
        </p:txBody>
      </p:sp>
      <p:sp>
        <p:nvSpPr>
          <p:cNvPr id="42" name="Can 41"/>
          <p:cNvSpPr/>
          <p:nvPr/>
        </p:nvSpPr>
        <p:spPr>
          <a:xfrm>
            <a:off x="4932040" y="4653136"/>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800" dirty="0" smtClean="0">
                <a:solidFill>
                  <a:schemeClr val="tx1"/>
                </a:solidFill>
              </a:rPr>
              <a:t>Sentence</a:t>
            </a:r>
          </a:p>
        </p:txBody>
      </p:sp>
      <p:sp>
        <p:nvSpPr>
          <p:cNvPr id="43" name="Can 42"/>
          <p:cNvSpPr/>
          <p:nvPr/>
        </p:nvSpPr>
        <p:spPr>
          <a:xfrm>
            <a:off x="5148064" y="4149080"/>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Word Usage</a:t>
            </a:r>
          </a:p>
        </p:txBody>
      </p:sp>
      <p:sp>
        <p:nvSpPr>
          <p:cNvPr id="44" name="Can 43"/>
          <p:cNvSpPr/>
          <p:nvPr/>
        </p:nvSpPr>
        <p:spPr>
          <a:xfrm>
            <a:off x="4788024" y="6021288"/>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800" dirty="0" smtClean="0">
                <a:solidFill>
                  <a:schemeClr val="tx1"/>
                </a:solidFill>
              </a:rPr>
              <a:t>Segment</a:t>
            </a:r>
          </a:p>
        </p:txBody>
      </p:sp>
      <p:sp>
        <p:nvSpPr>
          <p:cNvPr id="45" name="Can 44"/>
          <p:cNvSpPr/>
          <p:nvPr/>
        </p:nvSpPr>
        <p:spPr>
          <a:xfrm>
            <a:off x="5508104" y="6021288"/>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800" dirty="0" smtClean="0">
                <a:solidFill>
                  <a:schemeClr val="tx1"/>
                </a:solidFill>
              </a:rPr>
              <a:t>Segment Type</a:t>
            </a:r>
          </a:p>
        </p:txBody>
      </p:sp>
      <p:sp>
        <p:nvSpPr>
          <p:cNvPr id="46" name="Can 45"/>
          <p:cNvSpPr/>
          <p:nvPr/>
        </p:nvSpPr>
        <p:spPr>
          <a:xfrm>
            <a:off x="5796136" y="4581128"/>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800" dirty="0" err="1" smtClean="0">
                <a:solidFill>
                  <a:schemeClr val="tx1"/>
                </a:solidFill>
              </a:rPr>
              <a:t>Regex</a:t>
            </a:r>
            <a:endParaRPr lang="en-GB" sz="800" dirty="0" smtClean="0">
              <a:solidFill>
                <a:schemeClr val="tx1"/>
              </a:solidFill>
            </a:endParaRPr>
          </a:p>
          <a:p>
            <a:pPr algn="ctr"/>
            <a:r>
              <a:rPr lang="en-GB" sz="800" dirty="0" smtClean="0">
                <a:solidFill>
                  <a:schemeClr val="tx1"/>
                </a:solidFill>
              </a:rPr>
              <a:t>Match</a:t>
            </a:r>
          </a:p>
        </p:txBody>
      </p:sp>
      <p:sp>
        <p:nvSpPr>
          <p:cNvPr id="47" name="Can 46"/>
          <p:cNvSpPr/>
          <p:nvPr/>
        </p:nvSpPr>
        <p:spPr>
          <a:xfrm>
            <a:off x="2771800" y="6021288"/>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800" dirty="0" err="1" smtClean="0">
                <a:solidFill>
                  <a:schemeClr val="tx1"/>
                </a:solidFill>
              </a:rPr>
              <a:t>Regex</a:t>
            </a:r>
            <a:endParaRPr lang="en-GB" sz="800" dirty="0" smtClean="0">
              <a:solidFill>
                <a:schemeClr val="tx1"/>
              </a:solidFill>
            </a:endParaRPr>
          </a:p>
          <a:p>
            <a:pPr algn="ctr"/>
            <a:r>
              <a:rPr lang="en-GB" sz="800" dirty="0" smtClean="0">
                <a:solidFill>
                  <a:schemeClr val="tx1"/>
                </a:solidFill>
              </a:rPr>
              <a:t>Match</a:t>
            </a:r>
          </a:p>
        </p:txBody>
      </p:sp>
      <p:sp>
        <p:nvSpPr>
          <p:cNvPr id="48" name="Can 47"/>
          <p:cNvSpPr/>
          <p:nvPr/>
        </p:nvSpPr>
        <p:spPr>
          <a:xfrm>
            <a:off x="3491880" y="6021288"/>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Page</a:t>
            </a:r>
          </a:p>
        </p:txBody>
      </p:sp>
      <p:sp>
        <p:nvSpPr>
          <p:cNvPr id="49" name="Can 48"/>
          <p:cNvSpPr/>
          <p:nvPr/>
        </p:nvSpPr>
        <p:spPr>
          <a:xfrm>
            <a:off x="3131840" y="4365104"/>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800" dirty="0" smtClean="0">
                <a:solidFill>
                  <a:schemeClr val="tx1"/>
                </a:solidFill>
              </a:rPr>
              <a:t>Document</a:t>
            </a:r>
          </a:p>
        </p:txBody>
      </p:sp>
      <p:sp>
        <p:nvSpPr>
          <p:cNvPr id="50" name="Can 49"/>
          <p:cNvSpPr/>
          <p:nvPr/>
        </p:nvSpPr>
        <p:spPr>
          <a:xfrm>
            <a:off x="323528" y="6165304"/>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Page</a:t>
            </a:r>
          </a:p>
        </p:txBody>
      </p:sp>
      <p:sp>
        <p:nvSpPr>
          <p:cNvPr id="51" name="Can 50"/>
          <p:cNvSpPr/>
          <p:nvPr/>
        </p:nvSpPr>
        <p:spPr>
          <a:xfrm>
            <a:off x="1259632" y="6237312"/>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800" dirty="0" smtClean="0">
                <a:solidFill>
                  <a:schemeClr val="tx1"/>
                </a:solidFill>
              </a:rPr>
              <a:t>Sentence</a:t>
            </a:r>
          </a:p>
        </p:txBody>
      </p:sp>
      <p:sp>
        <p:nvSpPr>
          <p:cNvPr id="52" name="Can 51"/>
          <p:cNvSpPr/>
          <p:nvPr/>
        </p:nvSpPr>
        <p:spPr>
          <a:xfrm>
            <a:off x="683568" y="5805264"/>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Word Usage</a:t>
            </a:r>
          </a:p>
        </p:txBody>
      </p:sp>
      <p:grpSp>
        <p:nvGrpSpPr>
          <p:cNvPr id="53" name="Group 52"/>
          <p:cNvGrpSpPr/>
          <p:nvPr/>
        </p:nvGrpSpPr>
        <p:grpSpPr>
          <a:xfrm>
            <a:off x="2204120" y="557064"/>
            <a:ext cx="576064" cy="360040"/>
            <a:chOff x="827584" y="5157192"/>
            <a:chExt cx="576064" cy="360040"/>
          </a:xfrm>
        </p:grpSpPr>
        <p:sp>
          <p:nvSpPr>
            <p:cNvPr id="54" name="Flowchart: Document 53"/>
            <p:cNvSpPr/>
            <p:nvPr/>
          </p:nvSpPr>
          <p:spPr>
            <a:xfrm>
              <a:off x="827584" y="5157192"/>
              <a:ext cx="504056" cy="288032"/>
            </a:xfrm>
            <a:prstGeom prst="flowChartDocumen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err="1" smtClean="0">
                <a:solidFill>
                  <a:schemeClr val="tx1"/>
                </a:solidFill>
              </a:endParaRPr>
            </a:p>
          </p:txBody>
        </p:sp>
        <p:sp>
          <p:nvSpPr>
            <p:cNvPr id="55" name="Flowchart: Document 54"/>
            <p:cNvSpPr/>
            <p:nvPr/>
          </p:nvSpPr>
          <p:spPr>
            <a:xfrm>
              <a:off x="899592" y="5229200"/>
              <a:ext cx="504056" cy="288032"/>
            </a:xfrm>
            <a:prstGeom prst="flowChartDocumen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PDF</a:t>
              </a:r>
            </a:p>
          </p:txBody>
        </p:sp>
      </p:grpSp>
      <p:sp>
        <p:nvSpPr>
          <p:cNvPr id="56" name="Can 55"/>
          <p:cNvSpPr/>
          <p:nvPr/>
        </p:nvSpPr>
        <p:spPr>
          <a:xfrm>
            <a:off x="1619672" y="5805264"/>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800" dirty="0" err="1" smtClean="0">
                <a:solidFill>
                  <a:schemeClr val="tx1"/>
                </a:solidFill>
              </a:rPr>
              <a:t>Regex</a:t>
            </a:r>
            <a:endParaRPr lang="en-GB" sz="800" dirty="0" smtClean="0">
              <a:solidFill>
                <a:schemeClr val="tx1"/>
              </a:solidFill>
            </a:endParaRPr>
          </a:p>
          <a:p>
            <a:pPr algn="ctr"/>
            <a:r>
              <a:rPr lang="en-GB" sz="800" dirty="0" smtClean="0">
                <a:solidFill>
                  <a:schemeClr val="tx1"/>
                </a:solidFill>
              </a:rPr>
              <a:t>Match</a:t>
            </a:r>
          </a:p>
        </p:txBody>
      </p:sp>
      <p:sp>
        <p:nvSpPr>
          <p:cNvPr id="57" name="Can 56"/>
          <p:cNvSpPr/>
          <p:nvPr/>
        </p:nvSpPr>
        <p:spPr>
          <a:xfrm>
            <a:off x="755576" y="2996952"/>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800" dirty="0" smtClean="0">
                <a:solidFill>
                  <a:schemeClr val="tx1"/>
                </a:solidFill>
              </a:rPr>
              <a:t>Sentence</a:t>
            </a:r>
          </a:p>
        </p:txBody>
      </p:sp>
      <p:sp>
        <p:nvSpPr>
          <p:cNvPr id="58" name="Can 57"/>
          <p:cNvSpPr/>
          <p:nvPr/>
        </p:nvSpPr>
        <p:spPr>
          <a:xfrm>
            <a:off x="539552" y="3429000"/>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800" dirty="0" smtClean="0">
                <a:solidFill>
                  <a:schemeClr val="tx1"/>
                </a:solidFill>
              </a:rPr>
              <a:t>Segment</a:t>
            </a:r>
          </a:p>
        </p:txBody>
      </p:sp>
      <p:sp>
        <p:nvSpPr>
          <p:cNvPr id="59" name="Can 58"/>
          <p:cNvSpPr/>
          <p:nvPr/>
        </p:nvSpPr>
        <p:spPr>
          <a:xfrm>
            <a:off x="899592" y="3789040"/>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800" dirty="0" smtClean="0">
                <a:solidFill>
                  <a:schemeClr val="tx1"/>
                </a:solidFill>
              </a:rPr>
              <a:t>Document</a:t>
            </a:r>
          </a:p>
        </p:txBody>
      </p:sp>
      <p:sp>
        <p:nvSpPr>
          <p:cNvPr id="60" name="Can 59"/>
          <p:cNvSpPr/>
          <p:nvPr/>
        </p:nvSpPr>
        <p:spPr>
          <a:xfrm>
            <a:off x="2411760" y="2636912"/>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GB" sz="800" dirty="0" smtClean="0">
                <a:solidFill>
                  <a:schemeClr val="tx1"/>
                </a:solidFill>
              </a:rPr>
              <a:t>Sentence Group</a:t>
            </a:r>
          </a:p>
        </p:txBody>
      </p:sp>
      <p:sp>
        <p:nvSpPr>
          <p:cNvPr id="61" name="Can 60"/>
          <p:cNvSpPr/>
          <p:nvPr/>
        </p:nvSpPr>
        <p:spPr>
          <a:xfrm>
            <a:off x="2915816" y="2852936"/>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800" dirty="0" smtClean="0">
                <a:solidFill>
                  <a:schemeClr val="tx1"/>
                </a:solidFill>
              </a:rPr>
              <a:t>Sentence Cluster</a:t>
            </a:r>
          </a:p>
        </p:txBody>
      </p:sp>
      <p:sp>
        <p:nvSpPr>
          <p:cNvPr id="62" name="Can 61"/>
          <p:cNvSpPr/>
          <p:nvPr/>
        </p:nvSpPr>
        <p:spPr>
          <a:xfrm>
            <a:off x="3203848" y="3284984"/>
            <a:ext cx="504056" cy="504056"/>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800" dirty="0" smtClean="0">
                <a:solidFill>
                  <a:schemeClr val="tx1"/>
                </a:solidFill>
              </a:rPr>
              <a:t>Document Cluster</a:t>
            </a:r>
          </a:p>
        </p:txBody>
      </p:sp>
      <p:cxnSp>
        <p:nvCxnSpPr>
          <p:cNvPr id="64" name="Straight Arrow Connector 63"/>
          <p:cNvCxnSpPr>
            <a:stCxn id="4" idx="3"/>
            <a:endCxn id="5" idx="1"/>
          </p:cNvCxnSpPr>
          <p:nvPr/>
        </p:nvCxnSpPr>
        <p:spPr>
          <a:xfrm>
            <a:off x="1763688" y="1196752"/>
            <a:ext cx="1128125" cy="0"/>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7" idx="3"/>
            <a:endCxn id="10" idx="1"/>
          </p:cNvCxnSpPr>
          <p:nvPr/>
        </p:nvCxnSpPr>
        <p:spPr>
          <a:xfrm>
            <a:off x="5892146" y="1196752"/>
            <a:ext cx="1128126" cy="0"/>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 idx="3"/>
            <a:endCxn id="7" idx="1"/>
          </p:cNvCxnSpPr>
          <p:nvPr/>
        </p:nvCxnSpPr>
        <p:spPr>
          <a:xfrm>
            <a:off x="3827917" y="1196752"/>
            <a:ext cx="1128125" cy="0"/>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9" idx="1"/>
            <a:endCxn id="11" idx="3"/>
          </p:cNvCxnSpPr>
          <p:nvPr/>
        </p:nvCxnSpPr>
        <p:spPr>
          <a:xfrm flipH="1">
            <a:off x="5892146" y="5517232"/>
            <a:ext cx="1128126" cy="0"/>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1" idx="1"/>
            <a:endCxn id="12" idx="3"/>
          </p:cNvCxnSpPr>
          <p:nvPr/>
        </p:nvCxnSpPr>
        <p:spPr>
          <a:xfrm flipH="1">
            <a:off x="3827917" y="5517232"/>
            <a:ext cx="1128125" cy="0"/>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2" idx="1"/>
            <a:endCxn id="14" idx="3"/>
          </p:cNvCxnSpPr>
          <p:nvPr/>
        </p:nvCxnSpPr>
        <p:spPr>
          <a:xfrm flipH="1">
            <a:off x="1763688" y="5517232"/>
            <a:ext cx="1128125" cy="0"/>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1" name="Shape 80"/>
          <p:cNvCxnSpPr>
            <a:stCxn id="12" idx="1"/>
            <a:endCxn id="13" idx="2"/>
          </p:cNvCxnSpPr>
          <p:nvPr/>
        </p:nvCxnSpPr>
        <p:spPr>
          <a:xfrm rot="10800000">
            <a:off x="2159733" y="3933056"/>
            <a:ext cx="732081" cy="1584176"/>
          </a:xfrm>
          <a:prstGeom prst="bentConnector2">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4" idx="0"/>
            <a:endCxn id="54" idx="1"/>
          </p:cNvCxnSpPr>
          <p:nvPr/>
        </p:nvCxnSpPr>
        <p:spPr>
          <a:xfrm flipV="1">
            <a:off x="1295636" y="701080"/>
            <a:ext cx="908484" cy="279648"/>
          </a:xfrm>
          <a:prstGeom prst="straightConnector1">
            <a:avLst/>
          </a:prstGeom>
          <a:ln w="6350">
            <a:solidFill>
              <a:schemeClr val="accent2">
                <a:lumMod val="40000"/>
                <a:lumOff val="6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5" idx="0"/>
            <a:endCxn id="20" idx="1"/>
          </p:cNvCxnSpPr>
          <p:nvPr/>
        </p:nvCxnSpPr>
        <p:spPr>
          <a:xfrm flipV="1">
            <a:off x="3359865" y="620688"/>
            <a:ext cx="564063" cy="360040"/>
          </a:xfrm>
          <a:prstGeom prst="straightConnector1">
            <a:avLst/>
          </a:prstGeom>
          <a:ln w="6350">
            <a:solidFill>
              <a:schemeClr val="accent2">
                <a:lumMod val="40000"/>
                <a:lumOff val="6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5" idx="0"/>
            <a:endCxn id="23" idx="1"/>
          </p:cNvCxnSpPr>
          <p:nvPr/>
        </p:nvCxnSpPr>
        <p:spPr>
          <a:xfrm flipV="1">
            <a:off x="3359865" y="620688"/>
            <a:ext cx="1284143" cy="360040"/>
          </a:xfrm>
          <a:prstGeom prst="straightConnector1">
            <a:avLst/>
          </a:prstGeom>
          <a:ln w="6350">
            <a:solidFill>
              <a:schemeClr val="accent2">
                <a:lumMod val="40000"/>
                <a:lumOff val="6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 idx="2"/>
            <a:endCxn id="25" idx="4"/>
          </p:cNvCxnSpPr>
          <p:nvPr/>
        </p:nvCxnSpPr>
        <p:spPr>
          <a:xfrm flipH="1">
            <a:off x="5089798" y="1412776"/>
            <a:ext cx="334296" cy="540060"/>
          </a:xfrm>
          <a:prstGeom prst="straightConnector1">
            <a:avLst/>
          </a:prstGeom>
          <a:ln w="6350">
            <a:solidFill>
              <a:schemeClr val="accent2">
                <a:lumMod val="40000"/>
                <a:lumOff val="6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 idx="2"/>
            <a:endCxn id="28" idx="1"/>
          </p:cNvCxnSpPr>
          <p:nvPr/>
        </p:nvCxnSpPr>
        <p:spPr>
          <a:xfrm flipH="1">
            <a:off x="5125802" y="1412776"/>
            <a:ext cx="298292" cy="936104"/>
          </a:xfrm>
          <a:prstGeom prst="straightConnector1">
            <a:avLst/>
          </a:prstGeom>
          <a:ln w="6350">
            <a:solidFill>
              <a:schemeClr val="accent2">
                <a:lumMod val="40000"/>
                <a:lumOff val="6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29" idx="1"/>
          </p:cNvCxnSpPr>
          <p:nvPr/>
        </p:nvCxnSpPr>
        <p:spPr>
          <a:xfrm>
            <a:off x="5436096" y="1412776"/>
            <a:ext cx="265770" cy="936104"/>
          </a:xfrm>
          <a:prstGeom prst="straightConnector1">
            <a:avLst/>
          </a:prstGeom>
          <a:ln w="6350">
            <a:solidFill>
              <a:schemeClr val="accent2">
                <a:lumMod val="40000"/>
                <a:lumOff val="6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 idx="2"/>
            <a:endCxn id="26" idx="2"/>
          </p:cNvCxnSpPr>
          <p:nvPr/>
        </p:nvCxnSpPr>
        <p:spPr>
          <a:xfrm>
            <a:off x="5424094" y="1412776"/>
            <a:ext cx="313776" cy="540060"/>
          </a:xfrm>
          <a:prstGeom prst="straightConnector1">
            <a:avLst/>
          </a:prstGeom>
          <a:ln w="6350">
            <a:solidFill>
              <a:schemeClr val="accent2">
                <a:lumMod val="40000"/>
                <a:lumOff val="6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7524328" y="1412776"/>
            <a:ext cx="360040" cy="360040"/>
          </a:xfrm>
          <a:prstGeom prst="straightConnector1">
            <a:avLst/>
          </a:prstGeom>
          <a:ln w="6350">
            <a:solidFill>
              <a:schemeClr val="accent2">
                <a:lumMod val="40000"/>
                <a:lumOff val="6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 idx="2"/>
            <a:endCxn id="39" idx="1"/>
          </p:cNvCxnSpPr>
          <p:nvPr/>
        </p:nvCxnSpPr>
        <p:spPr>
          <a:xfrm flipH="1">
            <a:off x="7128284" y="5733256"/>
            <a:ext cx="360040" cy="288032"/>
          </a:xfrm>
          <a:prstGeom prst="straightConnector1">
            <a:avLst/>
          </a:prstGeom>
          <a:ln w="6350">
            <a:solidFill>
              <a:schemeClr val="accent2">
                <a:lumMod val="40000"/>
                <a:lumOff val="6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 idx="0"/>
            <a:endCxn id="35" idx="3"/>
          </p:cNvCxnSpPr>
          <p:nvPr/>
        </p:nvCxnSpPr>
        <p:spPr>
          <a:xfrm flipV="1">
            <a:off x="7488324" y="4725144"/>
            <a:ext cx="576064" cy="576064"/>
          </a:xfrm>
          <a:prstGeom prst="straightConnector1">
            <a:avLst/>
          </a:prstGeom>
          <a:ln w="6350">
            <a:solidFill>
              <a:schemeClr val="accent2">
                <a:lumMod val="40000"/>
                <a:lumOff val="6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9" idx="0"/>
            <a:endCxn id="36" idx="3"/>
          </p:cNvCxnSpPr>
          <p:nvPr/>
        </p:nvCxnSpPr>
        <p:spPr>
          <a:xfrm flipV="1">
            <a:off x="7488324" y="4653136"/>
            <a:ext cx="0" cy="648072"/>
          </a:xfrm>
          <a:prstGeom prst="straightConnector1">
            <a:avLst/>
          </a:prstGeom>
          <a:ln w="6350">
            <a:solidFill>
              <a:schemeClr val="accent2">
                <a:lumMod val="40000"/>
                <a:lumOff val="6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1" idx="0"/>
            <a:endCxn id="46" idx="3"/>
          </p:cNvCxnSpPr>
          <p:nvPr/>
        </p:nvCxnSpPr>
        <p:spPr>
          <a:xfrm flipV="1">
            <a:off x="5424094" y="5085184"/>
            <a:ext cx="624070" cy="216024"/>
          </a:xfrm>
          <a:prstGeom prst="straightConnector1">
            <a:avLst/>
          </a:prstGeom>
          <a:ln w="6350">
            <a:solidFill>
              <a:schemeClr val="accent2">
                <a:lumMod val="40000"/>
                <a:lumOff val="6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2" idx="0"/>
          </p:cNvCxnSpPr>
          <p:nvPr/>
        </p:nvCxnSpPr>
        <p:spPr>
          <a:xfrm flipV="1">
            <a:off x="3359865" y="4869160"/>
            <a:ext cx="60007" cy="432048"/>
          </a:xfrm>
          <a:prstGeom prst="straightConnector1">
            <a:avLst/>
          </a:prstGeom>
          <a:ln w="6350">
            <a:solidFill>
              <a:schemeClr val="accent2">
                <a:lumMod val="40000"/>
                <a:lumOff val="6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4" idx="1"/>
            <a:endCxn id="16" idx="2"/>
          </p:cNvCxnSpPr>
          <p:nvPr/>
        </p:nvCxnSpPr>
        <p:spPr>
          <a:xfrm flipH="1" flipV="1">
            <a:off x="503548" y="4922126"/>
            <a:ext cx="324036" cy="595106"/>
          </a:xfrm>
          <a:prstGeom prst="straightConnector1">
            <a:avLst/>
          </a:prstGeom>
          <a:ln w="6350">
            <a:solidFill>
              <a:schemeClr val="accent2">
                <a:lumMod val="40000"/>
                <a:lumOff val="6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endCxn id="62" idx="2"/>
          </p:cNvCxnSpPr>
          <p:nvPr/>
        </p:nvCxnSpPr>
        <p:spPr>
          <a:xfrm flipV="1">
            <a:off x="2627784" y="3537012"/>
            <a:ext cx="576064" cy="180020"/>
          </a:xfrm>
          <a:prstGeom prst="straightConnector1">
            <a:avLst/>
          </a:prstGeom>
          <a:ln w="6350">
            <a:solidFill>
              <a:schemeClr val="accent2">
                <a:lumMod val="40000"/>
                <a:lumOff val="6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2627784" y="3356992"/>
            <a:ext cx="432048" cy="360040"/>
          </a:xfrm>
          <a:prstGeom prst="straightConnector1">
            <a:avLst/>
          </a:prstGeom>
          <a:ln w="6350">
            <a:solidFill>
              <a:schemeClr val="accent2">
                <a:lumMod val="40000"/>
                <a:lumOff val="6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3" idx="3"/>
            <a:endCxn id="60" idx="3"/>
          </p:cNvCxnSpPr>
          <p:nvPr/>
        </p:nvCxnSpPr>
        <p:spPr>
          <a:xfrm flipV="1">
            <a:off x="2627784" y="3140968"/>
            <a:ext cx="36004" cy="576064"/>
          </a:xfrm>
          <a:prstGeom prst="straightConnector1">
            <a:avLst/>
          </a:prstGeom>
          <a:ln w="6350">
            <a:solidFill>
              <a:schemeClr val="accent2">
                <a:lumMod val="40000"/>
                <a:lumOff val="6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24" idx="1"/>
            <a:endCxn id="4" idx="2"/>
          </p:cNvCxnSpPr>
          <p:nvPr/>
        </p:nvCxnSpPr>
        <p:spPr>
          <a:xfrm flipV="1">
            <a:off x="1223628" y="1412776"/>
            <a:ext cx="72008" cy="504056"/>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20" idx="2"/>
          </p:cNvCxnSpPr>
          <p:nvPr/>
        </p:nvCxnSpPr>
        <p:spPr>
          <a:xfrm>
            <a:off x="4175956" y="745662"/>
            <a:ext cx="756084" cy="379082"/>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23" idx="2"/>
          </p:cNvCxnSpPr>
          <p:nvPr/>
        </p:nvCxnSpPr>
        <p:spPr>
          <a:xfrm>
            <a:off x="4896036" y="745662"/>
            <a:ext cx="36004" cy="307074"/>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V="1">
            <a:off x="7092280" y="1412776"/>
            <a:ext cx="216024" cy="360040"/>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30" idx="2"/>
          </p:cNvCxnSpPr>
          <p:nvPr/>
        </p:nvCxnSpPr>
        <p:spPr>
          <a:xfrm flipH="1" flipV="1">
            <a:off x="7380312" y="1412776"/>
            <a:ext cx="229470" cy="612068"/>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34" idx="3"/>
          </p:cNvCxnSpPr>
          <p:nvPr/>
        </p:nvCxnSpPr>
        <p:spPr>
          <a:xfrm>
            <a:off x="6912260" y="4725144"/>
            <a:ext cx="252028" cy="576064"/>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36" idx="3"/>
          </p:cNvCxnSpPr>
          <p:nvPr/>
        </p:nvCxnSpPr>
        <p:spPr>
          <a:xfrm flipH="1">
            <a:off x="7308304" y="4653136"/>
            <a:ext cx="180020" cy="648072"/>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7812360" y="4725144"/>
            <a:ext cx="432048" cy="576064"/>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40" idx="1"/>
          </p:cNvCxnSpPr>
          <p:nvPr/>
        </p:nvCxnSpPr>
        <p:spPr>
          <a:xfrm flipH="1" flipV="1">
            <a:off x="7668344" y="5733256"/>
            <a:ext cx="180020" cy="288032"/>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42" idx="3"/>
          </p:cNvCxnSpPr>
          <p:nvPr/>
        </p:nvCxnSpPr>
        <p:spPr>
          <a:xfrm>
            <a:off x="5184068" y="5157192"/>
            <a:ext cx="108012" cy="144016"/>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4572000" y="4725144"/>
            <a:ext cx="360040" cy="576064"/>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endCxn id="11" idx="0"/>
          </p:cNvCxnSpPr>
          <p:nvPr/>
        </p:nvCxnSpPr>
        <p:spPr>
          <a:xfrm flipH="1">
            <a:off x="5424094" y="4653136"/>
            <a:ext cx="156018" cy="648072"/>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45" idx="1"/>
            <a:endCxn id="11" idx="2"/>
          </p:cNvCxnSpPr>
          <p:nvPr/>
        </p:nvCxnSpPr>
        <p:spPr>
          <a:xfrm flipH="1" flipV="1">
            <a:off x="5424094" y="5733256"/>
            <a:ext cx="336038" cy="288032"/>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44" idx="1"/>
            <a:endCxn id="11" idx="2"/>
          </p:cNvCxnSpPr>
          <p:nvPr/>
        </p:nvCxnSpPr>
        <p:spPr>
          <a:xfrm flipV="1">
            <a:off x="5040052" y="5733256"/>
            <a:ext cx="384042" cy="288032"/>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48" idx="1"/>
          </p:cNvCxnSpPr>
          <p:nvPr/>
        </p:nvCxnSpPr>
        <p:spPr>
          <a:xfrm flipH="1" flipV="1">
            <a:off x="3419872" y="5733256"/>
            <a:ext cx="324036" cy="288032"/>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47" idx="1"/>
          </p:cNvCxnSpPr>
          <p:nvPr/>
        </p:nvCxnSpPr>
        <p:spPr>
          <a:xfrm flipV="1">
            <a:off x="3023828" y="5733256"/>
            <a:ext cx="252028" cy="288032"/>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57" idx="4"/>
            <a:endCxn id="13" idx="1"/>
          </p:cNvCxnSpPr>
          <p:nvPr/>
        </p:nvCxnSpPr>
        <p:spPr>
          <a:xfrm>
            <a:off x="1259632" y="3248980"/>
            <a:ext cx="432048" cy="468052"/>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58" idx="4"/>
          </p:cNvCxnSpPr>
          <p:nvPr/>
        </p:nvCxnSpPr>
        <p:spPr>
          <a:xfrm>
            <a:off x="1043608" y="3681028"/>
            <a:ext cx="576064" cy="36004"/>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V="1">
            <a:off x="1403648" y="3789040"/>
            <a:ext cx="288032" cy="288032"/>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56" idx="2"/>
          </p:cNvCxnSpPr>
          <p:nvPr/>
        </p:nvCxnSpPr>
        <p:spPr>
          <a:xfrm flipH="1" flipV="1">
            <a:off x="1403648" y="5733256"/>
            <a:ext cx="216024" cy="324036"/>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51" idx="1"/>
          </p:cNvCxnSpPr>
          <p:nvPr/>
        </p:nvCxnSpPr>
        <p:spPr>
          <a:xfrm flipH="1" flipV="1">
            <a:off x="1403648" y="5733256"/>
            <a:ext cx="108012" cy="504056"/>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52" idx="4"/>
            <a:endCxn id="14" idx="2"/>
          </p:cNvCxnSpPr>
          <p:nvPr/>
        </p:nvCxnSpPr>
        <p:spPr>
          <a:xfrm flipV="1">
            <a:off x="1187624" y="5733256"/>
            <a:ext cx="108012" cy="324036"/>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50" idx="4"/>
          </p:cNvCxnSpPr>
          <p:nvPr/>
        </p:nvCxnSpPr>
        <p:spPr>
          <a:xfrm flipV="1">
            <a:off x="827584" y="5877272"/>
            <a:ext cx="504056" cy="540060"/>
          </a:xfrm>
          <a:prstGeom prst="straightConnector1">
            <a:avLst/>
          </a:prstGeom>
          <a:ln w="6350">
            <a:solidFill>
              <a:schemeClr val="tx2">
                <a:lumMod val="60000"/>
                <a:lumOff val="4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1343913" y="1228917"/>
            <a:ext cx="504056" cy="215444"/>
          </a:xfrm>
          <a:prstGeom prst="rect">
            <a:avLst/>
          </a:prstGeom>
          <a:noFill/>
        </p:spPr>
        <p:txBody>
          <a:bodyPr wrap="square" rtlCol="0">
            <a:spAutoFit/>
          </a:bodyPr>
          <a:lstStyle/>
          <a:p>
            <a:r>
              <a:rPr lang="en-GB" sz="800" dirty="0" err="1" smtClean="0"/>
              <a:t>CVision</a:t>
            </a:r>
            <a:endParaRPr lang="en-GB" sz="800" dirty="0"/>
          </a:p>
        </p:txBody>
      </p:sp>
      <p:sp>
        <p:nvSpPr>
          <p:cNvPr id="172" name="TextBox 171"/>
          <p:cNvSpPr txBox="1"/>
          <p:nvPr/>
        </p:nvSpPr>
        <p:spPr>
          <a:xfrm>
            <a:off x="3563888" y="1241190"/>
            <a:ext cx="338577" cy="215444"/>
          </a:xfrm>
          <a:prstGeom prst="rect">
            <a:avLst/>
          </a:prstGeom>
          <a:noFill/>
        </p:spPr>
        <p:txBody>
          <a:bodyPr wrap="square" rtlCol="0">
            <a:spAutoFit/>
          </a:bodyPr>
          <a:lstStyle/>
          <a:p>
            <a:r>
              <a:rPr lang="en-GB" sz="800" dirty="0" smtClean="0"/>
              <a:t>PDI</a:t>
            </a:r>
            <a:endParaRPr lang="en-GB" sz="800" dirty="0"/>
          </a:p>
        </p:txBody>
      </p:sp>
      <p:sp>
        <p:nvSpPr>
          <p:cNvPr id="173" name="TextBox 172"/>
          <p:cNvSpPr txBox="1"/>
          <p:nvPr/>
        </p:nvSpPr>
        <p:spPr>
          <a:xfrm>
            <a:off x="5638335" y="1245785"/>
            <a:ext cx="338577" cy="215444"/>
          </a:xfrm>
          <a:prstGeom prst="rect">
            <a:avLst/>
          </a:prstGeom>
          <a:noFill/>
        </p:spPr>
        <p:txBody>
          <a:bodyPr wrap="square" rtlCol="0">
            <a:spAutoFit/>
          </a:bodyPr>
          <a:lstStyle/>
          <a:p>
            <a:r>
              <a:rPr lang="en-GB" sz="800" dirty="0" smtClean="0"/>
              <a:t>PDI</a:t>
            </a:r>
            <a:endParaRPr lang="en-GB" sz="800" dirty="0"/>
          </a:p>
        </p:txBody>
      </p:sp>
      <p:sp>
        <p:nvSpPr>
          <p:cNvPr id="174" name="TextBox 173"/>
          <p:cNvSpPr txBox="1"/>
          <p:nvPr/>
        </p:nvSpPr>
        <p:spPr>
          <a:xfrm>
            <a:off x="7268461" y="1228917"/>
            <a:ext cx="1008112" cy="215444"/>
          </a:xfrm>
          <a:prstGeom prst="rect">
            <a:avLst/>
          </a:prstGeom>
          <a:noFill/>
        </p:spPr>
        <p:txBody>
          <a:bodyPr wrap="square" rtlCol="0">
            <a:spAutoFit/>
          </a:bodyPr>
          <a:lstStyle/>
          <a:p>
            <a:r>
              <a:rPr lang="en-GB" sz="800" dirty="0" smtClean="0"/>
              <a:t>SQL / </a:t>
            </a:r>
            <a:r>
              <a:rPr lang="en-GB" sz="800" dirty="0" err="1" smtClean="0"/>
              <a:t>Lucene</a:t>
            </a:r>
            <a:r>
              <a:rPr lang="en-GB" sz="800" dirty="0" smtClean="0"/>
              <a:t>?</a:t>
            </a:r>
            <a:endParaRPr lang="en-GB" sz="800" dirty="0"/>
          </a:p>
        </p:txBody>
      </p:sp>
      <p:sp>
        <p:nvSpPr>
          <p:cNvPr id="175" name="TextBox 174"/>
          <p:cNvSpPr txBox="1"/>
          <p:nvPr/>
        </p:nvSpPr>
        <p:spPr>
          <a:xfrm>
            <a:off x="7682129" y="5553992"/>
            <a:ext cx="432048" cy="215444"/>
          </a:xfrm>
          <a:prstGeom prst="rect">
            <a:avLst/>
          </a:prstGeom>
          <a:noFill/>
        </p:spPr>
        <p:txBody>
          <a:bodyPr wrap="square" rtlCol="0">
            <a:spAutoFit/>
          </a:bodyPr>
          <a:lstStyle/>
          <a:p>
            <a:r>
              <a:rPr lang="en-GB" sz="800" dirty="0" smtClean="0"/>
              <a:t>SQL</a:t>
            </a:r>
            <a:endParaRPr lang="en-GB" sz="800" dirty="0"/>
          </a:p>
        </p:txBody>
      </p:sp>
      <p:sp>
        <p:nvSpPr>
          <p:cNvPr id="176" name="TextBox 175"/>
          <p:cNvSpPr txBox="1"/>
          <p:nvPr/>
        </p:nvSpPr>
        <p:spPr>
          <a:xfrm>
            <a:off x="5633740" y="5558587"/>
            <a:ext cx="338577" cy="215444"/>
          </a:xfrm>
          <a:prstGeom prst="rect">
            <a:avLst/>
          </a:prstGeom>
          <a:noFill/>
        </p:spPr>
        <p:txBody>
          <a:bodyPr wrap="square" rtlCol="0">
            <a:spAutoFit/>
          </a:bodyPr>
          <a:lstStyle/>
          <a:p>
            <a:r>
              <a:rPr lang="en-GB" sz="800" dirty="0" smtClean="0"/>
              <a:t>PDI</a:t>
            </a:r>
            <a:endParaRPr lang="en-GB" sz="800" dirty="0"/>
          </a:p>
        </p:txBody>
      </p:sp>
      <p:sp>
        <p:nvSpPr>
          <p:cNvPr id="177" name="TextBox 176"/>
          <p:cNvSpPr txBox="1"/>
          <p:nvPr/>
        </p:nvSpPr>
        <p:spPr>
          <a:xfrm>
            <a:off x="2348942" y="3753792"/>
            <a:ext cx="432048" cy="215444"/>
          </a:xfrm>
          <a:prstGeom prst="rect">
            <a:avLst/>
          </a:prstGeom>
          <a:noFill/>
        </p:spPr>
        <p:txBody>
          <a:bodyPr wrap="square" rtlCol="0">
            <a:spAutoFit/>
          </a:bodyPr>
          <a:lstStyle/>
          <a:p>
            <a:r>
              <a:rPr lang="en-GB" sz="800" dirty="0" smtClean="0"/>
              <a:t>SQL</a:t>
            </a:r>
            <a:endParaRPr lang="en-GB" sz="800" dirty="0"/>
          </a:p>
        </p:txBody>
      </p:sp>
      <p:sp>
        <p:nvSpPr>
          <p:cNvPr id="178" name="TextBox 177"/>
          <p:cNvSpPr txBox="1"/>
          <p:nvPr/>
        </p:nvSpPr>
        <p:spPr>
          <a:xfrm>
            <a:off x="3563888" y="5247580"/>
            <a:ext cx="338577" cy="215444"/>
          </a:xfrm>
          <a:prstGeom prst="rect">
            <a:avLst/>
          </a:prstGeom>
          <a:noFill/>
        </p:spPr>
        <p:txBody>
          <a:bodyPr wrap="square" rtlCol="0">
            <a:spAutoFit/>
          </a:bodyPr>
          <a:lstStyle/>
          <a:p>
            <a:r>
              <a:rPr lang="en-GB" sz="800" dirty="0" smtClean="0"/>
              <a:t>PDI</a:t>
            </a:r>
            <a:endParaRPr lang="en-GB" sz="800" dirty="0"/>
          </a:p>
        </p:txBody>
      </p:sp>
      <p:sp>
        <p:nvSpPr>
          <p:cNvPr id="179" name="TextBox 178"/>
          <p:cNvSpPr txBox="1"/>
          <p:nvPr/>
        </p:nvSpPr>
        <p:spPr>
          <a:xfrm>
            <a:off x="1494036" y="5273638"/>
            <a:ext cx="338577" cy="215444"/>
          </a:xfrm>
          <a:prstGeom prst="rect">
            <a:avLst/>
          </a:prstGeom>
          <a:noFill/>
        </p:spPr>
        <p:txBody>
          <a:bodyPr wrap="square" rtlCol="0">
            <a:spAutoFit/>
          </a:bodyPr>
          <a:lstStyle/>
          <a:p>
            <a:r>
              <a:rPr lang="en-GB" sz="800" dirty="0" smtClean="0"/>
              <a:t>PDI</a:t>
            </a:r>
            <a:endParaRPr lang="en-GB" sz="800" dirty="0"/>
          </a:p>
        </p:txBody>
      </p:sp>
      <p:sp>
        <p:nvSpPr>
          <p:cNvPr id="180" name="TextBox 179"/>
          <p:cNvSpPr txBox="1"/>
          <p:nvPr/>
        </p:nvSpPr>
        <p:spPr>
          <a:xfrm>
            <a:off x="323528" y="303039"/>
            <a:ext cx="2016224" cy="461665"/>
          </a:xfrm>
          <a:prstGeom prst="rect">
            <a:avLst/>
          </a:prstGeom>
          <a:noFill/>
        </p:spPr>
        <p:txBody>
          <a:bodyPr wrap="square" rtlCol="0">
            <a:spAutoFit/>
          </a:bodyPr>
          <a:lstStyle/>
          <a:p>
            <a:r>
              <a:rPr lang="en-GB" sz="2400" u="sng" dirty="0" smtClean="0"/>
              <a:t>Process</a:t>
            </a:r>
            <a:endParaRPr lang="en-GB" sz="2400" u="sng" dirty="0"/>
          </a:p>
        </p:txBody>
      </p:sp>
      <p:sp>
        <p:nvSpPr>
          <p:cNvPr id="181" name="Rectangle 180"/>
          <p:cNvSpPr/>
          <p:nvPr/>
        </p:nvSpPr>
        <p:spPr>
          <a:xfrm>
            <a:off x="8028384" y="2996952"/>
            <a:ext cx="936104"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200" dirty="0" smtClean="0">
                <a:solidFill>
                  <a:schemeClr val="tx1"/>
                </a:solidFill>
              </a:rPr>
              <a:t>Structure Analysis</a:t>
            </a:r>
          </a:p>
        </p:txBody>
      </p:sp>
      <p:cxnSp>
        <p:nvCxnSpPr>
          <p:cNvPr id="183" name="Shape 182"/>
          <p:cNvCxnSpPr>
            <a:stCxn id="10" idx="3"/>
            <a:endCxn id="181" idx="0"/>
          </p:cNvCxnSpPr>
          <p:nvPr/>
        </p:nvCxnSpPr>
        <p:spPr>
          <a:xfrm>
            <a:off x="7956376" y="1196752"/>
            <a:ext cx="540060" cy="1800200"/>
          </a:xfrm>
          <a:prstGeom prst="bentConnector2">
            <a:avLst/>
          </a:prstGeom>
          <a:ln w="6350">
            <a:solidFill>
              <a:schemeClr val="tx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185" name="Shape 184"/>
          <p:cNvCxnSpPr>
            <a:stCxn id="181" idx="2"/>
            <a:endCxn id="9" idx="3"/>
          </p:cNvCxnSpPr>
          <p:nvPr/>
        </p:nvCxnSpPr>
        <p:spPr>
          <a:xfrm rot="5400000">
            <a:off x="7182290" y="4203086"/>
            <a:ext cx="2088232" cy="540060"/>
          </a:xfrm>
          <a:prstGeom prst="bentConnector2">
            <a:avLst/>
          </a:prstGeom>
          <a:ln w="6350">
            <a:solidFill>
              <a:schemeClr val="tx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spPr>
      <a:bodyPr rtlCol="0" anchor="ctr"/>
      <a:lstStyle>
        <a:defPPr algn="ctr">
          <a:defRPr sz="12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prstDash val="solid"/>
          <a:headEnd type="none"/>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655</Words>
  <Application>Microsoft Office PowerPoint</Application>
  <PresentationFormat>On-screen Show (4:3)</PresentationFormat>
  <Paragraphs>109</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2018-03-11T22:48:26Z</dcterms:created>
  <dcterms:modified xsi:type="dcterms:W3CDTF">2018-03-11T22:48:43Z</dcterms:modified>
</cp:coreProperties>
</file>