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Old Standard TT"/>
      <p:regular r:id="rId30"/>
      <p:bold r:id="rId31"/>
      <p: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ldStandardTT-bold.fntdata"/><Relationship Id="rId30" Type="http://schemas.openxmlformats.org/officeDocument/2006/relationships/font" Target="fonts/OldStandardTT-regular.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OldStandardTT-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3861ec92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23861ec92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239a81a612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239a81a612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239a81a612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239a81a612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23a8419e1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23a8419e1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23a8419e1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23a8419e1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23a8419e11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23a8419e1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239a81a612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239a81a612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23a8419e11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23a8419e11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23a8419e1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23a8419e1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23861ec92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23861ec92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c6f90357f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c6f90357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23a8419e1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23a8419e1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23d9229f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23d9229f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23d9229f8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23d9229f8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c6f90357f_0_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c6f90357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23861ec92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23861ec92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23861ec92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23861ec92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23861ec923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23861ec923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23861ec9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23861ec9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239a81a61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239a81a61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215a308fec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215a308f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9.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8.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1.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6.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12.jpg"/><Relationship Id="rId5" Type="http://schemas.openxmlformats.org/officeDocument/2006/relationships/image" Target="../media/image8.png"/><Relationship Id="rId6"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1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Music Encoder/Decoder</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Presented by: Shane Tracey, Tyler Hong, Musbah Khalaff</a:t>
            </a:r>
            <a:endParaRPr/>
          </a:p>
        </p:txBody>
      </p:sp>
      <p:sp>
        <p:nvSpPr>
          <p:cNvPr id="61" name="Google Shape;61;p13"/>
          <p:cNvSpPr txBox="1"/>
          <p:nvPr/>
        </p:nvSpPr>
        <p:spPr>
          <a:xfrm>
            <a:off x="1282575" y="377225"/>
            <a:ext cx="377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200">
              <a:latin typeface="Old Standard TT"/>
              <a:ea typeface="Old Standard TT"/>
              <a:cs typeface="Old Standard TT"/>
              <a:sym typeface="Old Standard TT"/>
            </a:endParaRPr>
          </a:p>
        </p:txBody>
      </p:sp>
      <p:sp>
        <p:nvSpPr>
          <p:cNvPr id="62" name="Google Shape;62;p13"/>
          <p:cNvSpPr txBox="1"/>
          <p:nvPr/>
        </p:nvSpPr>
        <p:spPr>
          <a:xfrm>
            <a:off x="8631300" y="137325"/>
            <a:ext cx="377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200">
                <a:latin typeface="Old Standard TT"/>
                <a:ea typeface="Old Standard TT"/>
                <a:cs typeface="Old Standard TT"/>
                <a:sym typeface="Old Standard TT"/>
              </a:rPr>
              <a:t>1</a:t>
            </a:r>
            <a:endParaRPr sz="3200">
              <a:latin typeface="Old Standard TT"/>
              <a:ea typeface="Old Standard TT"/>
              <a:cs typeface="Old Standard TT"/>
              <a:sym typeface="Old Standard T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Decoding</a:t>
            </a:r>
            <a:endParaRPr/>
          </a:p>
        </p:txBody>
      </p:sp>
      <p:sp>
        <p:nvSpPr>
          <p:cNvPr id="148" name="Google Shape;148;p22"/>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load in the information, taken from user inputted music sheet, into the program, then set all the variables, and display the music within the JScrollpane with the sentence displayed above. </a:t>
            </a:r>
            <a:endParaRPr/>
          </a:p>
          <a:p>
            <a:pPr indent="0" lvl="0" marL="0" rtl="0" algn="l">
              <a:spcBef>
                <a:spcPts val="1600"/>
              </a:spcBef>
              <a:spcAft>
                <a:spcPts val="1600"/>
              </a:spcAft>
              <a:buNone/>
            </a:pPr>
            <a:r>
              <a:rPr lang="en"/>
              <a:t>This will happen through the "Load Music Sheet" button. The loaded music sheet’s corresponding message will be displayed in the message box</a:t>
            </a:r>
            <a:endParaRPr/>
          </a:p>
        </p:txBody>
      </p:sp>
      <p:sp>
        <p:nvSpPr>
          <p:cNvPr id="149" name="Google Shape;149;p22"/>
          <p:cNvSpPr txBox="1"/>
          <p:nvPr/>
        </p:nvSpPr>
        <p:spPr>
          <a:xfrm>
            <a:off x="8308725" y="86925"/>
            <a:ext cx="7326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200">
                <a:solidFill>
                  <a:schemeClr val="dk1"/>
                </a:solidFill>
                <a:latin typeface="Old Standard TT"/>
                <a:ea typeface="Old Standard TT"/>
                <a:cs typeface="Old Standard TT"/>
                <a:sym typeface="Old Standard TT"/>
              </a:rPr>
              <a:t>10</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23"/>
          <p:cNvPicPr preferRelativeResize="0"/>
          <p:nvPr/>
        </p:nvPicPr>
        <p:blipFill rotWithShape="1">
          <a:blip r:embed="rId3">
            <a:alphaModFix/>
          </a:blip>
          <a:srcRect b="13867" l="0" r="0" t="0"/>
          <a:stretch/>
        </p:blipFill>
        <p:spPr>
          <a:xfrm>
            <a:off x="0" y="0"/>
            <a:ext cx="9144002" cy="5143501"/>
          </a:xfrm>
          <a:prstGeom prst="rect">
            <a:avLst/>
          </a:prstGeom>
          <a:noFill/>
          <a:ln>
            <a:noFill/>
          </a:ln>
        </p:spPr>
      </p:pic>
      <p:sp>
        <p:nvSpPr>
          <p:cNvPr id="155" name="Google Shape;155;p23"/>
          <p:cNvSpPr txBox="1"/>
          <p:nvPr>
            <p:ph type="title"/>
          </p:nvPr>
        </p:nvSpPr>
        <p:spPr>
          <a:xfrm>
            <a:off x="281525" y="731725"/>
            <a:ext cx="4124400" cy="61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UML Diagram</a:t>
            </a:r>
            <a:endParaRPr>
              <a:solidFill>
                <a:schemeClr val="lt1"/>
              </a:solidFill>
            </a:endParaRPr>
          </a:p>
        </p:txBody>
      </p:sp>
      <p:sp>
        <p:nvSpPr>
          <p:cNvPr id="156" name="Google Shape;156;p23"/>
          <p:cNvSpPr txBox="1"/>
          <p:nvPr/>
        </p:nvSpPr>
        <p:spPr>
          <a:xfrm>
            <a:off x="8323375" y="86925"/>
            <a:ext cx="7179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200">
                <a:solidFill>
                  <a:schemeClr val="lt1"/>
                </a:solidFill>
                <a:latin typeface="Old Standard TT"/>
                <a:ea typeface="Old Standard TT"/>
                <a:cs typeface="Old Standard TT"/>
                <a:sym typeface="Old Standard TT"/>
              </a:rPr>
              <a:t>11</a:t>
            </a:r>
            <a:endParaRPr>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311700" y="188500"/>
            <a:ext cx="82437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Classes</a:t>
            </a:r>
            <a:endParaRPr/>
          </a:p>
        </p:txBody>
      </p:sp>
      <p:sp>
        <p:nvSpPr>
          <p:cNvPr id="162" name="Google Shape;162;p24"/>
          <p:cNvSpPr txBox="1"/>
          <p:nvPr>
            <p:ph type="title"/>
          </p:nvPr>
        </p:nvSpPr>
        <p:spPr>
          <a:xfrm>
            <a:off x="311700" y="862075"/>
            <a:ext cx="14838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MusicNote </a:t>
            </a:r>
            <a:endParaRPr sz="2000"/>
          </a:p>
        </p:txBody>
      </p:sp>
      <p:sp>
        <p:nvSpPr>
          <p:cNvPr id="163" name="Google Shape;163;p24"/>
          <p:cNvSpPr txBox="1"/>
          <p:nvPr>
            <p:ph type="title"/>
          </p:nvPr>
        </p:nvSpPr>
        <p:spPr>
          <a:xfrm>
            <a:off x="5413350" y="801700"/>
            <a:ext cx="26745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Rest/ANote and etc.</a:t>
            </a:r>
            <a:endParaRPr sz="2000"/>
          </a:p>
        </p:txBody>
      </p:sp>
      <p:pic>
        <p:nvPicPr>
          <p:cNvPr id="164" name="Google Shape;164;p24"/>
          <p:cNvPicPr preferRelativeResize="0"/>
          <p:nvPr/>
        </p:nvPicPr>
        <p:blipFill>
          <a:blip r:embed="rId3">
            <a:alphaModFix/>
          </a:blip>
          <a:stretch>
            <a:fillRect/>
          </a:stretch>
        </p:blipFill>
        <p:spPr>
          <a:xfrm>
            <a:off x="105625" y="1358025"/>
            <a:ext cx="4194775" cy="2731125"/>
          </a:xfrm>
          <a:prstGeom prst="rect">
            <a:avLst/>
          </a:prstGeom>
          <a:noFill/>
          <a:ln>
            <a:noFill/>
          </a:ln>
        </p:spPr>
      </p:pic>
      <p:pic>
        <p:nvPicPr>
          <p:cNvPr id="165" name="Google Shape;165;p24"/>
          <p:cNvPicPr preferRelativeResize="0"/>
          <p:nvPr/>
        </p:nvPicPr>
        <p:blipFill>
          <a:blip r:embed="rId4">
            <a:alphaModFix/>
          </a:blip>
          <a:stretch>
            <a:fillRect/>
          </a:stretch>
        </p:blipFill>
        <p:spPr>
          <a:xfrm>
            <a:off x="4653213" y="1423250"/>
            <a:ext cx="4194776" cy="2297000"/>
          </a:xfrm>
          <a:prstGeom prst="rect">
            <a:avLst/>
          </a:prstGeom>
          <a:noFill/>
          <a:ln>
            <a:noFill/>
          </a:ln>
        </p:spPr>
      </p:pic>
      <p:sp>
        <p:nvSpPr>
          <p:cNvPr id="166" name="Google Shape;166;p24"/>
          <p:cNvSpPr txBox="1"/>
          <p:nvPr>
            <p:ph type="title"/>
          </p:nvPr>
        </p:nvSpPr>
        <p:spPr>
          <a:xfrm>
            <a:off x="614975" y="4089150"/>
            <a:ext cx="21012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*Only partial image of class*</a:t>
            </a:r>
            <a:endParaRPr sz="1200"/>
          </a:p>
        </p:txBody>
      </p:sp>
      <p:sp>
        <p:nvSpPr>
          <p:cNvPr id="167" name="Google Shape;167;p24"/>
          <p:cNvSpPr txBox="1"/>
          <p:nvPr/>
        </p:nvSpPr>
        <p:spPr>
          <a:xfrm>
            <a:off x="8338050" y="86925"/>
            <a:ext cx="7032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200">
                <a:solidFill>
                  <a:schemeClr val="dk1"/>
                </a:solidFill>
                <a:latin typeface="Old Standard TT"/>
                <a:ea typeface="Old Standard TT"/>
                <a:cs typeface="Old Standard TT"/>
                <a:sym typeface="Old Standard TT"/>
              </a:rPr>
              <a:t>12</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ph type="title"/>
          </p:nvPr>
        </p:nvSpPr>
        <p:spPr>
          <a:xfrm>
            <a:off x="311700" y="248000"/>
            <a:ext cx="82437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Classes P.2</a:t>
            </a:r>
            <a:endParaRPr/>
          </a:p>
        </p:txBody>
      </p:sp>
      <p:sp>
        <p:nvSpPr>
          <p:cNvPr id="173" name="Google Shape;173;p25"/>
          <p:cNvSpPr txBox="1"/>
          <p:nvPr>
            <p:ph type="title"/>
          </p:nvPr>
        </p:nvSpPr>
        <p:spPr>
          <a:xfrm>
            <a:off x="373575" y="966625"/>
            <a:ext cx="14838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SentenceIN</a:t>
            </a:r>
            <a:endParaRPr sz="2000"/>
          </a:p>
        </p:txBody>
      </p:sp>
      <p:sp>
        <p:nvSpPr>
          <p:cNvPr id="174" name="Google Shape;174;p25"/>
          <p:cNvSpPr txBox="1"/>
          <p:nvPr>
            <p:ph type="title"/>
          </p:nvPr>
        </p:nvSpPr>
        <p:spPr>
          <a:xfrm>
            <a:off x="311700" y="5856275"/>
            <a:ext cx="20241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TimeSignature</a:t>
            </a:r>
            <a:endParaRPr sz="2000"/>
          </a:p>
        </p:txBody>
      </p:sp>
      <p:pic>
        <p:nvPicPr>
          <p:cNvPr id="175" name="Google Shape;175;p25"/>
          <p:cNvPicPr preferRelativeResize="0"/>
          <p:nvPr/>
        </p:nvPicPr>
        <p:blipFill>
          <a:blip r:embed="rId3">
            <a:alphaModFix/>
          </a:blip>
          <a:stretch>
            <a:fillRect/>
          </a:stretch>
        </p:blipFill>
        <p:spPr>
          <a:xfrm>
            <a:off x="373575" y="1505900"/>
            <a:ext cx="3505200" cy="1257300"/>
          </a:xfrm>
          <a:prstGeom prst="rect">
            <a:avLst/>
          </a:prstGeom>
          <a:noFill/>
          <a:ln>
            <a:noFill/>
          </a:ln>
        </p:spPr>
      </p:pic>
      <p:sp>
        <p:nvSpPr>
          <p:cNvPr id="176" name="Google Shape;176;p25"/>
          <p:cNvSpPr txBox="1"/>
          <p:nvPr>
            <p:ph type="title"/>
          </p:nvPr>
        </p:nvSpPr>
        <p:spPr>
          <a:xfrm>
            <a:off x="4097600" y="1505900"/>
            <a:ext cx="4850100" cy="7425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Contains most methods </a:t>
            </a:r>
            <a:endParaRPr sz="2000"/>
          </a:p>
          <a:p>
            <a:pPr indent="-355600" lvl="0" marL="457200" rtl="0" algn="l">
              <a:spcBef>
                <a:spcPts val="0"/>
              </a:spcBef>
              <a:spcAft>
                <a:spcPts val="0"/>
              </a:spcAft>
              <a:buSzPts val="2000"/>
              <a:buChar char="-"/>
            </a:pPr>
            <a:r>
              <a:rPr lang="en" sz="2000"/>
              <a:t>Contains main function</a:t>
            </a:r>
            <a:endParaRPr sz="2000"/>
          </a:p>
        </p:txBody>
      </p:sp>
      <p:sp>
        <p:nvSpPr>
          <p:cNvPr id="177" name="Google Shape;177;p25"/>
          <p:cNvSpPr txBox="1"/>
          <p:nvPr>
            <p:ph type="title"/>
          </p:nvPr>
        </p:nvSpPr>
        <p:spPr>
          <a:xfrm>
            <a:off x="765875" y="2763200"/>
            <a:ext cx="21012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*Only partial image of class*</a:t>
            </a:r>
            <a:endParaRPr sz="1200"/>
          </a:p>
        </p:txBody>
      </p:sp>
      <p:sp>
        <p:nvSpPr>
          <p:cNvPr id="178" name="Google Shape;178;p25"/>
          <p:cNvSpPr txBox="1"/>
          <p:nvPr/>
        </p:nvSpPr>
        <p:spPr>
          <a:xfrm>
            <a:off x="8338050" y="86925"/>
            <a:ext cx="7032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200">
                <a:solidFill>
                  <a:schemeClr val="dk1"/>
                </a:solidFill>
                <a:latin typeface="Old Standard TT"/>
                <a:ea typeface="Old Standard TT"/>
                <a:cs typeface="Old Standard TT"/>
                <a:sym typeface="Old Standard TT"/>
              </a:rPr>
              <a:t>13</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6"/>
          <p:cNvSpPr txBox="1"/>
          <p:nvPr>
            <p:ph type="title"/>
          </p:nvPr>
        </p:nvSpPr>
        <p:spPr>
          <a:xfrm>
            <a:off x="311700" y="248000"/>
            <a:ext cx="82437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Classes P.3</a:t>
            </a:r>
            <a:endParaRPr/>
          </a:p>
        </p:txBody>
      </p:sp>
      <p:sp>
        <p:nvSpPr>
          <p:cNvPr id="184" name="Google Shape;184;p26"/>
          <p:cNvSpPr txBox="1"/>
          <p:nvPr>
            <p:ph type="title"/>
          </p:nvPr>
        </p:nvSpPr>
        <p:spPr>
          <a:xfrm>
            <a:off x="388675" y="861200"/>
            <a:ext cx="20241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Time Signature</a:t>
            </a:r>
            <a:endParaRPr sz="2000"/>
          </a:p>
        </p:txBody>
      </p:sp>
      <p:sp>
        <p:nvSpPr>
          <p:cNvPr id="185" name="Google Shape;185;p26"/>
          <p:cNvSpPr txBox="1"/>
          <p:nvPr>
            <p:ph type="title"/>
          </p:nvPr>
        </p:nvSpPr>
        <p:spPr>
          <a:xfrm>
            <a:off x="311700" y="5856275"/>
            <a:ext cx="20241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TimeSignature</a:t>
            </a:r>
            <a:endParaRPr sz="2000"/>
          </a:p>
        </p:txBody>
      </p:sp>
      <p:sp>
        <p:nvSpPr>
          <p:cNvPr id="186" name="Google Shape;186;p26"/>
          <p:cNvSpPr txBox="1"/>
          <p:nvPr>
            <p:ph type="title"/>
          </p:nvPr>
        </p:nvSpPr>
        <p:spPr>
          <a:xfrm>
            <a:off x="5561250" y="861200"/>
            <a:ext cx="14838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Measure</a:t>
            </a:r>
            <a:endParaRPr sz="2000"/>
          </a:p>
        </p:txBody>
      </p:sp>
      <p:pic>
        <p:nvPicPr>
          <p:cNvPr id="187" name="Google Shape;187;p26"/>
          <p:cNvPicPr preferRelativeResize="0"/>
          <p:nvPr/>
        </p:nvPicPr>
        <p:blipFill>
          <a:blip r:embed="rId3">
            <a:alphaModFix/>
          </a:blip>
          <a:stretch>
            <a:fillRect/>
          </a:stretch>
        </p:blipFill>
        <p:spPr>
          <a:xfrm>
            <a:off x="4164600" y="1400475"/>
            <a:ext cx="4632463" cy="3364300"/>
          </a:xfrm>
          <a:prstGeom prst="rect">
            <a:avLst/>
          </a:prstGeom>
          <a:noFill/>
          <a:ln>
            <a:noFill/>
          </a:ln>
        </p:spPr>
      </p:pic>
      <p:pic>
        <p:nvPicPr>
          <p:cNvPr id="188" name="Google Shape;188;p26"/>
          <p:cNvPicPr preferRelativeResize="0"/>
          <p:nvPr/>
        </p:nvPicPr>
        <p:blipFill>
          <a:blip r:embed="rId4">
            <a:alphaModFix/>
          </a:blip>
          <a:stretch>
            <a:fillRect/>
          </a:stretch>
        </p:blipFill>
        <p:spPr>
          <a:xfrm>
            <a:off x="311700" y="1319650"/>
            <a:ext cx="2884501" cy="3525951"/>
          </a:xfrm>
          <a:prstGeom prst="rect">
            <a:avLst/>
          </a:prstGeom>
          <a:noFill/>
          <a:ln>
            <a:noFill/>
          </a:ln>
        </p:spPr>
      </p:pic>
      <p:sp>
        <p:nvSpPr>
          <p:cNvPr id="189" name="Google Shape;189;p26"/>
          <p:cNvSpPr txBox="1"/>
          <p:nvPr/>
        </p:nvSpPr>
        <p:spPr>
          <a:xfrm>
            <a:off x="8338050" y="86925"/>
            <a:ext cx="7032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200">
                <a:solidFill>
                  <a:schemeClr val="dk1"/>
                </a:solidFill>
                <a:latin typeface="Old Standard TT"/>
                <a:ea typeface="Old Standard TT"/>
                <a:cs typeface="Old Standard TT"/>
                <a:sym typeface="Old Standard TT"/>
              </a:rPr>
              <a:t>14</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7"/>
          <p:cNvSpPr txBox="1"/>
          <p:nvPr>
            <p:ph type="title"/>
          </p:nvPr>
        </p:nvSpPr>
        <p:spPr>
          <a:xfrm>
            <a:off x="311700" y="27905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Implementations</a:t>
            </a:r>
            <a:endParaRPr/>
          </a:p>
        </p:txBody>
      </p:sp>
      <p:sp>
        <p:nvSpPr>
          <p:cNvPr id="195" name="Google Shape;195;p27"/>
          <p:cNvSpPr txBox="1"/>
          <p:nvPr>
            <p:ph idx="1" type="body"/>
          </p:nvPr>
        </p:nvSpPr>
        <p:spPr>
          <a:xfrm>
            <a:off x="130650" y="892250"/>
            <a:ext cx="4622400" cy="39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Display music notes</a:t>
            </a:r>
            <a:endParaRPr/>
          </a:p>
          <a:p>
            <a:pPr indent="0" lvl="0" marL="0" rtl="0" algn="l">
              <a:spcBef>
                <a:spcPts val="1600"/>
              </a:spcBef>
              <a:spcAft>
                <a:spcPts val="0"/>
              </a:spcAft>
              <a:buNone/>
            </a:pPr>
            <a:r>
              <a:rPr lang="en" sz="1200">
                <a:latin typeface="Times New Roman"/>
                <a:ea typeface="Times New Roman"/>
                <a:cs typeface="Times New Roman"/>
                <a:sym typeface="Times New Roman"/>
              </a:rPr>
              <a:t>Music notes displayed on the music sheet dynamically through user input, a textbox (JTextField) </a:t>
            </a:r>
            <a:endParaRPr sz="1200">
              <a:latin typeface="Times New Roman"/>
              <a:ea typeface="Times New Roman"/>
              <a:cs typeface="Times New Roman"/>
              <a:sym typeface="Times New Roman"/>
            </a:endParaRPr>
          </a:p>
          <a:p>
            <a:pPr indent="0" lvl="0" marL="0" rtl="0" algn="l">
              <a:spcBef>
                <a:spcPts val="1600"/>
              </a:spcBef>
              <a:spcAft>
                <a:spcPts val="0"/>
              </a:spcAft>
              <a:buNone/>
            </a:pPr>
            <a:r>
              <a:rPr lang="en" sz="1200">
                <a:latin typeface="Times New Roman"/>
                <a:ea typeface="Times New Roman"/>
                <a:cs typeface="Times New Roman"/>
                <a:sym typeface="Times New Roman"/>
              </a:rPr>
              <a:t>Create instance of  notes(ex. A4) from xml</a:t>
            </a:r>
            <a:endParaRPr sz="1200">
              <a:latin typeface="Times New Roman"/>
              <a:ea typeface="Times New Roman"/>
              <a:cs typeface="Times New Roman"/>
              <a:sym typeface="Times New Roman"/>
            </a:endParaRPr>
          </a:p>
          <a:p>
            <a:pPr indent="0" lvl="0" marL="0" rtl="0" algn="l">
              <a:spcBef>
                <a:spcPts val="1600"/>
              </a:spcBef>
              <a:spcAft>
                <a:spcPts val="0"/>
              </a:spcAft>
              <a:buNone/>
            </a:pPr>
            <a:r>
              <a:rPr lang="en" sz="1200">
                <a:latin typeface="Times New Roman"/>
                <a:ea typeface="Times New Roman"/>
                <a:cs typeface="Times New Roman"/>
                <a:sym typeface="Times New Roman"/>
              </a:rPr>
              <a:t>Set rhythm (depends on time signature and room left in a measure)</a:t>
            </a:r>
            <a:endParaRPr sz="1200">
              <a:latin typeface="Times New Roman"/>
              <a:ea typeface="Times New Roman"/>
              <a:cs typeface="Times New Roman"/>
              <a:sym typeface="Times New Roman"/>
            </a:endParaRPr>
          </a:p>
          <a:p>
            <a:pPr indent="0" lvl="0" marL="0" rtl="0" algn="l">
              <a:spcBef>
                <a:spcPts val="1600"/>
              </a:spcBef>
              <a:spcAft>
                <a:spcPts val="0"/>
              </a:spcAft>
              <a:buNone/>
            </a:pPr>
            <a:r>
              <a:rPr lang="en" sz="1200">
                <a:latin typeface="Times New Roman"/>
                <a:ea typeface="Times New Roman"/>
                <a:cs typeface="Times New Roman"/>
                <a:sym typeface="Times New Roman"/>
              </a:rPr>
              <a:t>Proper spacing (depends on time signature)</a:t>
            </a:r>
            <a:endParaRPr sz="1200">
              <a:latin typeface="Times New Roman"/>
              <a:ea typeface="Times New Roman"/>
              <a:cs typeface="Times New Roman"/>
              <a:sym typeface="Times New Roman"/>
            </a:endParaRPr>
          </a:p>
          <a:p>
            <a:pPr indent="0" lvl="0" marL="0" rtl="0" algn="l">
              <a:spcBef>
                <a:spcPts val="1600"/>
              </a:spcBef>
              <a:spcAft>
                <a:spcPts val="0"/>
              </a:spcAft>
              <a:buNone/>
            </a:pPr>
            <a:r>
              <a:rPr lang="en" sz="1200">
                <a:latin typeface="Times New Roman"/>
                <a:ea typeface="Times New Roman"/>
                <a:cs typeface="Times New Roman"/>
                <a:sym typeface="Times New Roman"/>
              </a:rPr>
              <a:t>Note orientation (if C5 or above, upside down)</a:t>
            </a:r>
            <a:endParaRPr sz="1200">
              <a:latin typeface="Times New Roman"/>
              <a:ea typeface="Times New Roman"/>
              <a:cs typeface="Times New Roman"/>
              <a:sym typeface="Times New Roman"/>
            </a:endParaRPr>
          </a:p>
          <a:p>
            <a:pPr indent="0" lvl="0" marL="0" rtl="0" algn="l">
              <a:spcBef>
                <a:spcPts val="1600"/>
              </a:spcBef>
              <a:spcAft>
                <a:spcPts val="0"/>
              </a:spcAft>
              <a:buNone/>
            </a:pPr>
            <a:r>
              <a:rPr lang="en" sz="1200">
                <a:latin typeface="Times New Roman"/>
                <a:ea typeface="Times New Roman"/>
                <a:cs typeface="Times New Roman"/>
                <a:sym typeface="Times New Roman"/>
              </a:rPr>
              <a:t>Set correct location on music sheet (ex. F4 is the bottom space)</a:t>
            </a:r>
            <a:endParaRPr sz="1200">
              <a:latin typeface="Times New Roman"/>
              <a:ea typeface="Times New Roman"/>
              <a:cs typeface="Times New Roman"/>
              <a:sym typeface="Times New Roman"/>
            </a:endParaRPr>
          </a:p>
          <a:p>
            <a:pPr indent="0" lvl="0" marL="0" rtl="0" algn="l">
              <a:spcBef>
                <a:spcPts val="1600"/>
              </a:spcBef>
              <a:spcAft>
                <a:spcPts val="0"/>
              </a:spcAft>
              <a:buNone/>
            </a:pPr>
            <a:r>
              <a:rPr lang="en" sz="1200">
                <a:latin typeface="Times New Roman"/>
                <a:ea typeface="Times New Roman"/>
                <a:cs typeface="Times New Roman"/>
                <a:sym typeface="Times New Roman"/>
              </a:rPr>
              <a:t>Displayed on buffered image for each measure </a:t>
            </a:r>
            <a:endParaRPr sz="1200">
              <a:latin typeface="Times New Roman"/>
              <a:ea typeface="Times New Roman"/>
              <a:cs typeface="Times New Roman"/>
              <a:sym typeface="Times New Roman"/>
            </a:endParaRPr>
          </a:p>
          <a:p>
            <a:pPr indent="0" lvl="0" marL="0" rtl="0" algn="l">
              <a:spcBef>
                <a:spcPts val="1600"/>
              </a:spcBef>
              <a:spcAft>
                <a:spcPts val="0"/>
              </a:spcAft>
              <a:buNone/>
            </a:pPr>
            <a:r>
              <a:rPr lang="en" sz="1200">
                <a:latin typeface="Times New Roman"/>
                <a:ea typeface="Times New Roman"/>
                <a:cs typeface="Times New Roman"/>
                <a:sym typeface="Times New Roman"/>
              </a:rPr>
              <a:t>Buffered images are turned into jpanel and displayed on a Jpanel within a JScrollpane</a:t>
            </a:r>
            <a:endParaRPr sz="1200">
              <a:latin typeface="Times New Roman"/>
              <a:ea typeface="Times New Roman"/>
              <a:cs typeface="Times New Roman"/>
              <a:sym typeface="Times New Roman"/>
            </a:endParaRPr>
          </a:p>
          <a:p>
            <a:pPr indent="0" lvl="0" marL="0" rtl="0" algn="l">
              <a:spcBef>
                <a:spcPts val="1600"/>
              </a:spcBef>
              <a:spcAft>
                <a:spcPts val="0"/>
              </a:spcAft>
              <a:buNone/>
            </a:pPr>
            <a:r>
              <a:t/>
            </a:r>
            <a:endParaRPr sz="1000">
              <a:latin typeface="Times New Roman"/>
              <a:ea typeface="Times New Roman"/>
              <a:cs typeface="Times New Roman"/>
              <a:sym typeface="Times New Roman"/>
            </a:endParaRPr>
          </a:p>
          <a:p>
            <a:pPr indent="0" lvl="0" marL="0" rtl="0" algn="l">
              <a:spcBef>
                <a:spcPts val="0"/>
              </a:spcBef>
              <a:spcAft>
                <a:spcPts val="0"/>
              </a:spcAft>
              <a:buNone/>
            </a:pPr>
            <a:r>
              <a:rPr lang="en" sz="1000">
                <a:latin typeface="Times New Roman"/>
                <a:ea typeface="Times New Roman"/>
                <a:cs typeface="Times New Roman"/>
                <a:sym typeface="Times New Roman"/>
              </a:rPr>
              <a:t>. </a:t>
            </a:r>
            <a:endParaRPr sz="1000">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
        <p:nvSpPr>
          <p:cNvPr id="196" name="Google Shape;196;p27"/>
          <p:cNvSpPr txBox="1"/>
          <p:nvPr>
            <p:ph idx="1" type="body"/>
          </p:nvPr>
        </p:nvSpPr>
        <p:spPr>
          <a:xfrm>
            <a:off x="4451300" y="756425"/>
            <a:ext cx="4622400" cy="245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Play music </a:t>
            </a:r>
            <a:endParaRPr/>
          </a:p>
          <a:p>
            <a:pPr indent="0" lvl="0" marL="0" rtl="0" algn="l">
              <a:spcBef>
                <a:spcPts val="1600"/>
              </a:spcBef>
              <a:spcAft>
                <a:spcPts val="0"/>
              </a:spcAft>
              <a:buNone/>
            </a:pPr>
            <a:r>
              <a:rPr lang="en" sz="1200">
                <a:latin typeface="Times New Roman"/>
                <a:ea typeface="Times New Roman"/>
                <a:cs typeface="Times New Roman"/>
                <a:sym typeface="Times New Roman"/>
              </a:rPr>
              <a:t>On play button click (button is only visible after music sheet is have been generated)</a:t>
            </a:r>
            <a:endParaRPr sz="1200">
              <a:latin typeface="Times New Roman"/>
              <a:ea typeface="Times New Roman"/>
              <a:cs typeface="Times New Roman"/>
              <a:sym typeface="Times New Roman"/>
            </a:endParaRPr>
          </a:p>
          <a:p>
            <a:pPr indent="0" lvl="0" marL="0" rtl="0" algn="l">
              <a:spcBef>
                <a:spcPts val="1600"/>
              </a:spcBef>
              <a:spcAft>
                <a:spcPts val="0"/>
              </a:spcAft>
              <a:buNone/>
            </a:pPr>
            <a:r>
              <a:rPr lang="en" sz="1200">
                <a:latin typeface="Times New Roman"/>
                <a:ea typeface="Times New Roman"/>
                <a:cs typeface="Times New Roman"/>
                <a:sym typeface="Times New Roman"/>
              </a:rPr>
              <a:t>A loop of that lasts the count of notes iterations and calls the Playsound method</a:t>
            </a:r>
            <a:endParaRPr sz="1200">
              <a:latin typeface="Times New Roman"/>
              <a:ea typeface="Times New Roman"/>
              <a:cs typeface="Times New Roman"/>
              <a:sym typeface="Times New Roman"/>
            </a:endParaRPr>
          </a:p>
          <a:p>
            <a:pPr indent="0" lvl="0" marL="0" rtl="0" algn="l">
              <a:spcBef>
                <a:spcPts val="1600"/>
              </a:spcBef>
              <a:spcAft>
                <a:spcPts val="0"/>
              </a:spcAft>
              <a:buNone/>
            </a:pPr>
            <a:r>
              <a:rPr lang="en" sz="1200">
                <a:latin typeface="Times New Roman"/>
                <a:ea typeface="Times New Roman"/>
                <a:cs typeface="Times New Roman"/>
                <a:sym typeface="Times New Roman"/>
              </a:rPr>
              <a:t>Playsound gets sound file associated with note and plays duration determined by ts and the note’s rhythm</a:t>
            </a:r>
            <a:endParaRPr sz="1200">
              <a:latin typeface="Times New Roman"/>
              <a:ea typeface="Times New Roman"/>
              <a:cs typeface="Times New Roman"/>
              <a:sym typeface="Times New Roman"/>
            </a:endParaRPr>
          </a:p>
          <a:p>
            <a:pPr indent="0" lvl="0" marL="0" rtl="0" algn="l">
              <a:spcBef>
                <a:spcPts val="1600"/>
              </a:spcBef>
              <a:spcAft>
                <a:spcPts val="0"/>
              </a:spcAft>
              <a:buNone/>
            </a:pPr>
            <a:r>
              <a:t/>
            </a:r>
            <a:endParaRPr sz="1000">
              <a:latin typeface="Times New Roman"/>
              <a:ea typeface="Times New Roman"/>
              <a:cs typeface="Times New Roman"/>
              <a:sym typeface="Times New Roman"/>
            </a:endParaRPr>
          </a:p>
          <a:p>
            <a:pPr indent="0" lvl="0" marL="0" rtl="0" algn="l">
              <a:spcBef>
                <a:spcPts val="0"/>
              </a:spcBef>
              <a:spcAft>
                <a:spcPts val="0"/>
              </a:spcAft>
              <a:buNone/>
            </a:pPr>
            <a:r>
              <a:t/>
            </a:r>
            <a:endParaRPr sz="1000">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
        <p:nvSpPr>
          <p:cNvPr id="197" name="Google Shape;197;p27"/>
          <p:cNvSpPr txBox="1"/>
          <p:nvPr/>
        </p:nvSpPr>
        <p:spPr>
          <a:xfrm>
            <a:off x="8338050" y="86925"/>
            <a:ext cx="7032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200">
                <a:solidFill>
                  <a:schemeClr val="dk1"/>
                </a:solidFill>
                <a:latin typeface="Old Standard TT"/>
                <a:ea typeface="Old Standard TT"/>
                <a:cs typeface="Old Standard TT"/>
                <a:sym typeface="Old Standard TT"/>
              </a:rPr>
              <a:t>15</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Implementations P.2</a:t>
            </a:r>
            <a:endParaRPr/>
          </a:p>
        </p:txBody>
      </p:sp>
      <p:sp>
        <p:nvSpPr>
          <p:cNvPr id="203" name="Google Shape;203;p28"/>
          <p:cNvSpPr txBox="1"/>
          <p:nvPr>
            <p:ph idx="1" type="body"/>
          </p:nvPr>
        </p:nvSpPr>
        <p:spPr>
          <a:xfrm>
            <a:off x="145725" y="1058225"/>
            <a:ext cx="4622400" cy="39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Syncing Automatic Scrolling</a:t>
            </a:r>
            <a:endParaRPr/>
          </a:p>
          <a:p>
            <a:pPr indent="0" lvl="0" marL="0" rtl="0" algn="l">
              <a:spcBef>
                <a:spcPts val="1600"/>
              </a:spcBef>
              <a:spcAft>
                <a:spcPts val="0"/>
              </a:spcAft>
              <a:buNone/>
            </a:pPr>
            <a:r>
              <a:rPr lang="en" sz="1200">
                <a:latin typeface="Times New Roman"/>
                <a:ea typeface="Times New Roman"/>
                <a:cs typeface="Times New Roman"/>
                <a:sym typeface="Times New Roman"/>
              </a:rPr>
              <a:t>On play button click (button is only visible after music sheet is have been generated)</a:t>
            </a:r>
            <a:endParaRPr sz="1200">
              <a:latin typeface="Times New Roman"/>
              <a:ea typeface="Times New Roman"/>
              <a:cs typeface="Times New Roman"/>
              <a:sym typeface="Times New Roman"/>
            </a:endParaRPr>
          </a:p>
          <a:p>
            <a:pPr indent="0" lvl="0" marL="0" rtl="0" algn="l">
              <a:spcBef>
                <a:spcPts val="1600"/>
              </a:spcBef>
              <a:spcAft>
                <a:spcPts val="0"/>
              </a:spcAft>
              <a:buNone/>
            </a:pPr>
            <a:r>
              <a:rPr lang="en" sz="1200">
                <a:latin typeface="Times New Roman"/>
                <a:ea typeface="Times New Roman"/>
                <a:cs typeface="Times New Roman"/>
                <a:sym typeface="Times New Roman"/>
              </a:rPr>
              <a:t>A loop of that lasts the count of notes iterations and calls the Playsound method</a:t>
            </a:r>
            <a:endParaRPr sz="1200">
              <a:latin typeface="Times New Roman"/>
              <a:ea typeface="Times New Roman"/>
              <a:cs typeface="Times New Roman"/>
              <a:sym typeface="Times New Roman"/>
            </a:endParaRPr>
          </a:p>
          <a:p>
            <a:pPr indent="0" lvl="0" marL="0" rtl="0" algn="l">
              <a:spcBef>
                <a:spcPts val="1600"/>
              </a:spcBef>
              <a:spcAft>
                <a:spcPts val="0"/>
              </a:spcAft>
              <a:buNone/>
            </a:pPr>
            <a:r>
              <a:rPr lang="en" sz="1200">
                <a:latin typeface="Times New Roman"/>
                <a:ea typeface="Times New Roman"/>
                <a:cs typeface="Times New Roman"/>
                <a:sym typeface="Times New Roman"/>
              </a:rPr>
              <a:t>Within the loop there’s a condition where once a measure has been played, set rectangle to x value over 1 measure length and call scrollRectToVisible() starting after second passed measure. This moves the content within the JScrollpane over.</a:t>
            </a:r>
            <a:r>
              <a:rPr lang="en" sz="450">
                <a:solidFill>
                  <a:srgbClr val="FAFBF6"/>
                </a:solidFill>
                <a:latin typeface="Arial"/>
                <a:ea typeface="Arial"/>
                <a:cs typeface="Arial"/>
                <a:sym typeface="Arial"/>
              </a:rPr>
              <a:t>)</a:t>
            </a:r>
            <a:r>
              <a:rPr lang="en" sz="450">
                <a:solidFill>
                  <a:srgbClr val="EBECFB"/>
                </a:solidFill>
                <a:latin typeface="Arial"/>
                <a:ea typeface="Arial"/>
                <a:cs typeface="Arial"/>
                <a:sym typeface="Arial"/>
              </a:rPr>
              <a:t>;</a:t>
            </a:r>
            <a:endParaRPr sz="450">
              <a:solidFill>
                <a:srgbClr val="EBECFB"/>
              </a:solidFill>
              <a:latin typeface="Arial"/>
              <a:ea typeface="Arial"/>
              <a:cs typeface="Arial"/>
              <a:sym typeface="Arial"/>
            </a:endParaRPr>
          </a:p>
          <a:p>
            <a:pPr indent="0" lvl="0" marL="0" rtl="0" algn="l">
              <a:spcBef>
                <a:spcPts val="1600"/>
              </a:spcBef>
              <a:spcAft>
                <a:spcPts val="0"/>
              </a:spcAft>
              <a:buNone/>
            </a:pPr>
            <a:r>
              <a:t/>
            </a:r>
            <a:endParaRPr sz="1200">
              <a:latin typeface="Times New Roman"/>
              <a:ea typeface="Times New Roman"/>
              <a:cs typeface="Times New Roman"/>
              <a:sym typeface="Times New Roman"/>
            </a:endParaRPr>
          </a:p>
          <a:p>
            <a:pPr indent="0" lvl="0" marL="0" rtl="0" algn="l">
              <a:spcBef>
                <a:spcPts val="1600"/>
              </a:spcBef>
              <a:spcAft>
                <a:spcPts val="0"/>
              </a:spcAft>
              <a:buNone/>
            </a:pPr>
            <a:r>
              <a:t/>
            </a:r>
            <a:endParaRPr sz="1200">
              <a:latin typeface="Times New Roman"/>
              <a:ea typeface="Times New Roman"/>
              <a:cs typeface="Times New Roman"/>
              <a:sym typeface="Times New Roman"/>
            </a:endParaRPr>
          </a:p>
          <a:p>
            <a:pPr indent="0" lvl="0" marL="0" rtl="0" algn="l">
              <a:spcBef>
                <a:spcPts val="1600"/>
              </a:spcBef>
              <a:spcAft>
                <a:spcPts val="0"/>
              </a:spcAft>
              <a:buNone/>
            </a:pPr>
            <a:r>
              <a:t/>
            </a:r>
            <a:endParaRPr sz="1200">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
        <p:nvSpPr>
          <p:cNvPr id="204" name="Google Shape;204;p28"/>
          <p:cNvSpPr txBox="1"/>
          <p:nvPr>
            <p:ph idx="1" type="body"/>
          </p:nvPr>
        </p:nvSpPr>
        <p:spPr>
          <a:xfrm>
            <a:off x="4451300" y="756425"/>
            <a:ext cx="4622400" cy="245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spacing</a:t>
            </a:r>
            <a:endParaRPr/>
          </a:p>
          <a:p>
            <a:pPr indent="0" lvl="0" marL="0" rtl="0" algn="l">
              <a:spcBef>
                <a:spcPts val="1600"/>
              </a:spcBef>
              <a:spcAft>
                <a:spcPts val="0"/>
              </a:spcAft>
              <a:buNone/>
            </a:pPr>
            <a:r>
              <a:rPr lang="en" sz="1200">
                <a:latin typeface="Times New Roman"/>
                <a:ea typeface="Times New Roman"/>
                <a:cs typeface="Times New Roman"/>
                <a:sym typeface="Times New Roman"/>
              </a:rPr>
              <a:t>Get time signature from xml file(Changing time signature changes determines spacing)</a:t>
            </a:r>
            <a:endParaRPr sz="1200">
              <a:latin typeface="Times New Roman"/>
              <a:ea typeface="Times New Roman"/>
              <a:cs typeface="Times New Roman"/>
              <a:sym typeface="Times New Roman"/>
            </a:endParaRPr>
          </a:p>
          <a:p>
            <a:pPr indent="0" lvl="0" marL="0" rtl="0" algn="l">
              <a:spcBef>
                <a:spcPts val="1600"/>
              </a:spcBef>
              <a:spcAft>
                <a:spcPts val="0"/>
              </a:spcAft>
              <a:buNone/>
            </a:pPr>
            <a:r>
              <a:rPr lang="en" sz="1200">
                <a:latin typeface="Times New Roman"/>
                <a:ea typeface="Times New Roman"/>
                <a:cs typeface="Times New Roman"/>
                <a:sym typeface="Times New Roman"/>
              </a:rPr>
              <a:t>Each rhythm note takes up a set amount of space multiplied by a variable determined by time signature</a:t>
            </a:r>
            <a:endParaRPr sz="1200">
              <a:latin typeface="Times New Roman"/>
              <a:ea typeface="Times New Roman"/>
              <a:cs typeface="Times New Roman"/>
              <a:sym typeface="Times New Roman"/>
            </a:endParaRPr>
          </a:p>
          <a:p>
            <a:pPr indent="0" lvl="0" marL="0" rtl="0" algn="l">
              <a:spcBef>
                <a:spcPts val="1600"/>
              </a:spcBef>
              <a:spcAft>
                <a:spcPts val="0"/>
              </a:spcAft>
              <a:buNone/>
            </a:pPr>
            <a:r>
              <a:rPr lang="en" sz="1200">
                <a:latin typeface="Times New Roman"/>
                <a:ea typeface="Times New Roman"/>
                <a:cs typeface="Times New Roman"/>
                <a:sym typeface="Times New Roman"/>
              </a:rPr>
              <a:t>This has the notes properly/evenly occupy each measure</a:t>
            </a:r>
            <a:endParaRPr sz="1200">
              <a:latin typeface="Times New Roman"/>
              <a:ea typeface="Times New Roman"/>
              <a:cs typeface="Times New Roman"/>
              <a:sym typeface="Times New Roman"/>
            </a:endParaRPr>
          </a:p>
          <a:p>
            <a:pPr indent="0" lvl="0" marL="0" rtl="0" algn="l">
              <a:spcBef>
                <a:spcPts val="1600"/>
              </a:spcBef>
              <a:spcAft>
                <a:spcPts val="0"/>
              </a:spcAft>
              <a:buNone/>
            </a:pPr>
            <a:r>
              <a:t/>
            </a:r>
            <a:endParaRPr sz="1200">
              <a:latin typeface="Times New Roman"/>
              <a:ea typeface="Times New Roman"/>
              <a:cs typeface="Times New Roman"/>
              <a:sym typeface="Times New Roman"/>
            </a:endParaRPr>
          </a:p>
          <a:p>
            <a:pPr indent="0" lvl="0" marL="0" rtl="0" algn="l">
              <a:spcBef>
                <a:spcPts val="160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000">
              <a:latin typeface="Times New Roman"/>
              <a:ea typeface="Times New Roman"/>
              <a:cs typeface="Times New Roman"/>
              <a:sym typeface="Times New Roman"/>
            </a:endParaRPr>
          </a:p>
          <a:p>
            <a:pPr indent="0" lvl="0" marL="0" rtl="0" algn="l">
              <a:spcBef>
                <a:spcPts val="0"/>
              </a:spcBef>
              <a:spcAft>
                <a:spcPts val="0"/>
              </a:spcAft>
              <a:buNone/>
            </a:pPr>
            <a:r>
              <a:t/>
            </a:r>
            <a:endParaRPr sz="1000">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
        <p:nvSpPr>
          <p:cNvPr id="205" name="Google Shape;205;p28"/>
          <p:cNvSpPr txBox="1"/>
          <p:nvPr/>
        </p:nvSpPr>
        <p:spPr>
          <a:xfrm>
            <a:off x="8338050" y="86925"/>
            <a:ext cx="7032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200">
                <a:solidFill>
                  <a:schemeClr val="dk1"/>
                </a:solidFill>
                <a:latin typeface="Old Standard TT"/>
                <a:ea typeface="Old Standard TT"/>
                <a:cs typeface="Old Standard TT"/>
                <a:sym typeface="Old Standard TT"/>
              </a:rPr>
              <a:t>16</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Implementations P.3</a:t>
            </a:r>
            <a:endParaRPr/>
          </a:p>
        </p:txBody>
      </p:sp>
      <p:sp>
        <p:nvSpPr>
          <p:cNvPr id="211" name="Google Shape;211;p29"/>
          <p:cNvSpPr txBox="1"/>
          <p:nvPr>
            <p:ph idx="1" type="body"/>
          </p:nvPr>
        </p:nvSpPr>
        <p:spPr>
          <a:xfrm>
            <a:off x="145725" y="1058225"/>
            <a:ext cx="4622400" cy="39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Save Music Sheet</a:t>
            </a:r>
            <a:endParaRPr/>
          </a:p>
          <a:p>
            <a:pPr indent="0" lvl="0" marL="0" rtl="0" algn="l">
              <a:spcBef>
                <a:spcPts val="1600"/>
              </a:spcBef>
              <a:spcAft>
                <a:spcPts val="0"/>
              </a:spcAft>
              <a:buNone/>
            </a:pPr>
            <a:r>
              <a:rPr lang="en" sz="1200">
                <a:latin typeface="Times New Roman"/>
                <a:ea typeface="Times New Roman"/>
                <a:cs typeface="Times New Roman"/>
                <a:sym typeface="Times New Roman"/>
              </a:rPr>
              <a:t>On save button click (button only works after music sheet is have been generated)</a:t>
            </a:r>
            <a:endParaRPr sz="1200">
              <a:latin typeface="Times New Roman"/>
              <a:ea typeface="Times New Roman"/>
              <a:cs typeface="Times New Roman"/>
              <a:sym typeface="Times New Roman"/>
            </a:endParaRPr>
          </a:p>
          <a:p>
            <a:pPr indent="0" lvl="0" marL="0" rtl="0" algn="l">
              <a:spcBef>
                <a:spcPts val="1600"/>
              </a:spcBef>
              <a:spcAft>
                <a:spcPts val="0"/>
              </a:spcAft>
              <a:buNone/>
            </a:pPr>
            <a:r>
              <a:rPr lang="en" sz="1200">
                <a:latin typeface="Times New Roman"/>
                <a:ea typeface="Times New Roman"/>
                <a:cs typeface="Times New Roman"/>
                <a:sym typeface="Times New Roman"/>
              </a:rPr>
              <a:t>Create an array of BufferedImages of all measures from music sheet create</a:t>
            </a:r>
            <a:endParaRPr sz="1200">
              <a:latin typeface="Times New Roman"/>
              <a:ea typeface="Times New Roman"/>
              <a:cs typeface="Times New Roman"/>
              <a:sym typeface="Times New Roman"/>
            </a:endParaRPr>
          </a:p>
          <a:p>
            <a:pPr indent="0" lvl="0" marL="0" rtl="0" algn="l">
              <a:spcBef>
                <a:spcPts val="1600"/>
              </a:spcBef>
              <a:spcAft>
                <a:spcPts val="0"/>
              </a:spcAft>
              <a:buNone/>
            </a:pPr>
            <a:r>
              <a:rPr lang="en" sz="1200">
                <a:latin typeface="Times New Roman"/>
                <a:ea typeface="Times New Roman"/>
                <a:cs typeface="Times New Roman"/>
                <a:sym typeface="Times New Roman"/>
              </a:rPr>
              <a:t>Join the BufferedImages to form 1 bufferedImage in groups of phrases.</a:t>
            </a:r>
            <a:endParaRPr sz="1200">
              <a:latin typeface="Times New Roman"/>
              <a:ea typeface="Times New Roman"/>
              <a:cs typeface="Times New Roman"/>
              <a:sym typeface="Times New Roman"/>
            </a:endParaRPr>
          </a:p>
          <a:p>
            <a:pPr indent="0" lvl="0" marL="0" rtl="0" algn="l">
              <a:spcBef>
                <a:spcPts val="1600"/>
              </a:spcBef>
              <a:spcAft>
                <a:spcPts val="0"/>
              </a:spcAft>
              <a:buNone/>
            </a:pPr>
            <a:r>
              <a:rPr lang="en" sz="1200">
                <a:latin typeface="Times New Roman"/>
                <a:ea typeface="Times New Roman"/>
                <a:cs typeface="Times New Roman"/>
                <a:sym typeface="Times New Roman"/>
              </a:rPr>
              <a:t>Use JFileChooser to select where to save file(get file path)</a:t>
            </a:r>
            <a:endParaRPr sz="1200">
              <a:latin typeface="Times New Roman"/>
              <a:ea typeface="Times New Roman"/>
              <a:cs typeface="Times New Roman"/>
              <a:sym typeface="Times New Roman"/>
            </a:endParaRPr>
          </a:p>
          <a:p>
            <a:pPr indent="0" lvl="0" marL="0" rtl="0" algn="l">
              <a:spcBef>
                <a:spcPts val="1600"/>
              </a:spcBef>
              <a:spcAft>
                <a:spcPts val="0"/>
              </a:spcAft>
              <a:buNone/>
            </a:pPr>
            <a:r>
              <a:rPr lang="en" sz="1200">
                <a:latin typeface="Times New Roman"/>
                <a:ea typeface="Times New Roman"/>
                <a:cs typeface="Times New Roman"/>
                <a:sym typeface="Times New Roman"/>
              </a:rPr>
              <a:t>Use ImageIO.write to save BufferedImage of music sheet to png</a:t>
            </a:r>
            <a:endParaRPr sz="1200">
              <a:latin typeface="Times New Roman"/>
              <a:ea typeface="Times New Roman"/>
              <a:cs typeface="Times New Roman"/>
              <a:sym typeface="Times New Roman"/>
            </a:endParaRPr>
          </a:p>
          <a:p>
            <a:pPr indent="0" lvl="0" marL="0" rtl="0" algn="l">
              <a:spcBef>
                <a:spcPts val="1600"/>
              </a:spcBef>
              <a:spcAft>
                <a:spcPts val="0"/>
              </a:spcAft>
              <a:buNone/>
            </a:pPr>
            <a:r>
              <a:t/>
            </a:r>
            <a:endParaRPr sz="1200">
              <a:latin typeface="Times New Roman"/>
              <a:ea typeface="Times New Roman"/>
              <a:cs typeface="Times New Roman"/>
              <a:sym typeface="Times New Roman"/>
            </a:endParaRPr>
          </a:p>
          <a:p>
            <a:pPr indent="0" lvl="0" marL="0" rtl="0" algn="l">
              <a:spcBef>
                <a:spcPts val="1600"/>
              </a:spcBef>
              <a:spcAft>
                <a:spcPts val="0"/>
              </a:spcAft>
              <a:buNone/>
            </a:pPr>
            <a:r>
              <a:t/>
            </a:r>
            <a:endParaRPr sz="1200">
              <a:latin typeface="Times New Roman"/>
              <a:ea typeface="Times New Roman"/>
              <a:cs typeface="Times New Roman"/>
              <a:sym typeface="Times New Roman"/>
            </a:endParaRPr>
          </a:p>
          <a:p>
            <a:pPr indent="0" lvl="0" marL="0" rtl="0" algn="l">
              <a:spcBef>
                <a:spcPts val="1600"/>
              </a:spcBef>
              <a:spcAft>
                <a:spcPts val="0"/>
              </a:spcAft>
              <a:buNone/>
            </a:pPr>
            <a:r>
              <a:t/>
            </a:r>
            <a:endParaRPr sz="1200">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
        <p:nvSpPr>
          <p:cNvPr id="212" name="Google Shape;212;p29"/>
          <p:cNvSpPr txBox="1"/>
          <p:nvPr>
            <p:ph idx="1" type="body"/>
          </p:nvPr>
        </p:nvSpPr>
        <p:spPr>
          <a:xfrm>
            <a:off x="4572000" y="756425"/>
            <a:ext cx="4501800" cy="312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Backwards Compatibility/Loading Music Sheet</a:t>
            </a:r>
            <a:endParaRPr/>
          </a:p>
          <a:p>
            <a:pPr indent="0" lvl="0" marL="0" rtl="0" algn="l">
              <a:spcBef>
                <a:spcPts val="1600"/>
              </a:spcBef>
              <a:spcAft>
                <a:spcPts val="0"/>
              </a:spcAft>
              <a:buNone/>
            </a:pPr>
            <a:r>
              <a:rPr lang="en" sz="1200">
                <a:latin typeface="Times New Roman"/>
                <a:ea typeface="Times New Roman"/>
                <a:cs typeface="Times New Roman"/>
                <a:sym typeface="Times New Roman"/>
              </a:rPr>
              <a:t>On load button click </a:t>
            </a:r>
            <a:endParaRPr sz="1200">
              <a:latin typeface="Times New Roman"/>
              <a:ea typeface="Times New Roman"/>
              <a:cs typeface="Times New Roman"/>
              <a:sym typeface="Times New Roman"/>
            </a:endParaRPr>
          </a:p>
          <a:p>
            <a:pPr indent="0" lvl="0" marL="0" rtl="0" algn="l">
              <a:spcBef>
                <a:spcPts val="1600"/>
              </a:spcBef>
              <a:spcAft>
                <a:spcPts val="0"/>
              </a:spcAft>
              <a:buNone/>
            </a:pPr>
            <a:r>
              <a:rPr lang="en" sz="1200">
                <a:latin typeface="Times New Roman"/>
                <a:ea typeface="Times New Roman"/>
                <a:cs typeface="Times New Roman"/>
                <a:sym typeface="Times New Roman"/>
              </a:rPr>
              <a:t>Use JFileChooser to select which file to load (only accept “.png” files/files created by program)</a:t>
            </a:r>
            <a:endParaRPr sz="1200">
              <a:latin typeface="Times New Roman"/>
              <a:ea typeface="Times New Roman"/>
              <a:cs typeface="Times New Roman"/>
              <a:sym typeface="Times New Roman"/>
            </a:endParaRPr>
          </a:p>
          <a:p>
            <a:pPr indent="0" lvl="0" marL="0" rtl="0" algn="l">
              <a:spcBef>
                <a:spcPts val="1600"/>
              </a:spcBef>
              <a:spcAft>
                <a:spcPts val="0"/>
              </a:spcAft>
              <a:buNone/>
            </a:pPr>
            <a:r>
              <a:rPr lang="en" sz="1200">
                <a:latin typeface="Times New Roman"/>
                <a:ea typeface="Times New Roman"/>
                <a:cs typeface="Times New Roman"/>
                <a:sym typeface="Times New Roman"/>
              </a:rPr>
              <a:t>Perform same algorithm as when displaying music notes</a:t>
            </a:r>
            <a:endParaRPr sz="1200">
              <a:latin typeface="Times New Roman"/>
              <a:ea typeface="Times New Roman"/>
              <a:cs typeface="Times New Roman"/>
              <a:sym typeface="Times New Roman"/>
            </a:endParaRPr>
          </a:p>
          <a:p>
            <a:pPr indent="0" lvl="0" marL="0" rtl="0" algn="l">
              <a:spcBef>
                <a:spcPts val="1600"/>
              </a:spcBef>
              <a:spcAft>
                <a:spcPts val="0"/>
              </a:spcAft>
              <a:buNone/>
            </a:pPr>
            <a:r>
              <a:rPr lang="en" sz="1200">
                <a:latin typeface="Times New Roman"/>
                <a:ea typeface="Times New Roman"/>
                <a:cs typeface="Times New Roman"/>
                <a:sym typeface="Times New Roman"/>
              </a:rPr>
              <a:t>Results in the application state of when a music sheet was generated (music sheet loaded in JScrollPane and etc.)</a:t>
            </a:r>
            <a:endParaRPr sz="1200">
              <a:latin typeface="Times New Roman"/>
              <a:ea typeface="Times New Roman"/>
              <a:cs typeface="Times New Roman"/>
              <a:sym typeface="Times New Roman"/>
            </a:endParaRPr>
          </a:p>
          <a:p>
            <a:pPr indent="0" lvl="0" marL="0" rtl="0" algn="l">
              <a:spcBef>
                <a:spcPts val="1600"/>
              </a:spcBef>
              <a:spcAft>
                <a:spcPts val="0"/>
              </a:spcAft>
              <a:buNone/>
            </a:pPr>
            <a:r>
              <a:t/>
            </a:r>
            <a:endParaRPr sz="1200">
              <a:latin typeface="Times New Roman"/>
              <a:ea typeface="Times New Roman"/>
              <a:cs typeface="Times New Roman"/>
              <a:sym typeface="Times New Roman"/>
            </a:endParaRPr>
          </a:p>
          <a:p>
            <a:pPr indent="0" lvl="0" marL="0" rtl="0" algn="l">
              <a:spcBef>
                <a:spcPts val="1600"/>
              </a:spcBef>
              <a:spcAft>
                <a:spcPts val="0"/>
              </a:spcAft>
              <a:buNone/>
            </a:pPr>
            <a:r>
              <a:t/>
            </a:r>
            <a:endParaRPr sz="1200">
              <a:latin typeface="Times New Roman"/>
              <a:ea typeface="Times New Roman"/>
              <a:cs typeface="Times New Roman"/>
              <a:sym typeface="Times New Roman"/>
            </a:endParaRPr>
          </a:p>
          <a:p>
            <a:pPr indent="0" lvl="0" marL="0" rtl="0" algn="l">
              <a:spcBef>
                <a:spcPts val="1600"/>
              </a:spcBef>
              <a:spcAft>
                <a:spcPts val="0"/>
              </a:spcAft>
              <a:buNone/>
            </a:pPr>
            <a:r>
              <a:t/>
            </a:r>
            <a:endParaRPr sz="1200">
              <a:latin typeface="Times New Roman"/>
              <a:ea typeface="Times New Roman"/>
              <a:cs typeface="Times New Roman"/>
              <a:sym typeface="Times New Roman"/>
            </a:endParaRPr>
          </a:p>
          <a:p>
            <a:pPr indent="0" lvl="0" marL="0" rtl="0" algn="l">
              <a:spcBef>
                <a:spcPts val="1600"/>
              </a:spcBef>
              <a:spcAft>
                <a:spcPts val="0"/>
              </a:spcAft>
              <a:buNone/>
            </a:pPr>
            <a:r>
              <a:t/>
            </a:r>
            <a:endParaRPr sz="1200">
              <a:latin typeface="Times New Roman"/>
              <a:ea typeface="Times New Roman"/>
              <a:cs typeface="Times New Roman"/>
              <a:sym typeface="Times New Roman"/>
            </a:endParaRPr>
          </a:p>
          <a:p>
            <a:pPr indent="0" lvl="0" marL="0" rtl="0" algn="l">
              <a:spcBef>
                <a:spcPts val="1600"/>
              </a:spcBef>
              <a:spcAft>
                <a:spcPts val="0"/>
              </a:spcAft>
              <a:buNone/>
            </a:pPr>
            <a:r>
              <a:t/>
            </a:r>
            <a:endParaRPr sz="1200">
              <a:latin typeface="Times New Roman"/>
              <a:ea typeface="Times New Roman"/>
              <a:cs typeface="Times New Roman"/>
              <a:sym typeface="Times New Roman"/>
            </a:endParaRPr>
          </a:p>
          <a:p>
            <a:pPr indent="0" lvl="0" marL="0" rtl="0" algn="l">
              <a:spcBef>
                <a:spcPts val="160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000">
              <a:latin typeface="Times New Roman"/>
              <a:ea typeface="Times New Roman"/>
              <a:cs typeface="Times New Roman"/>
              <a:sym typeface="Times New Roman"/>
            </a:endParaRPr>
          </a:p>
          <a:p>
            <a:pPr indent="0" lvl="0" marL="0" rtl="0" algn="l">
              <a:spcBef>
                <a:spcPts val="0"/>
              </a:spcBef>
              <a:spcAft>
                <a:spcPts val="0"/>
              </a:spcAft>
              <a:buNone/>
            </a:pPr>
            <a:r>
              <a:t/>
            </a:r>
            <a:endParaRPr sz="1000">
              <a:latin typeface="Times New Roman"/>
              <a:ea typeface="Times New Roman"/>
              <a:cs typeface="Times New Roman"/>
              <a:sym typeface="Times New Roman"/>
            </a:endParaRPr>
          </a:p>
          <a:p>
            <a:pPr indent="0" lvl="0" marL="0" rtl="0" algn="l">
              <a:spcBef>
                <a:spcPts val="0"/>
              </a:spcBef>
              <a:spcAft>
                <a:spcPts val="0"/>
              </a:spcAft>
              <a:buNone/>
            </a:pPr>
            <a:r>
              <a:rPr lang="en" sz="1000">
                <a:latin typeface="Times New Roman"/>
                <a:ea typeface="Times New Roman"/>
                <a:cs typeface="Times New Roman"/>
                <a:sym typeface="Times New Roman"/>
              </a:rPr>
              <a:t>Milestones Remaining: </a:t>
            </a:r>
            <a:endParaRPr sz="1000">
              <a:latin typeface="Times New Roman"/>
              <a:ea typeface="Times New Roman"/>
              <a:cs typeface="Times New Roman"/>
              <a:sym typeface="Times New Roman"/>
            </a:endParaRPr>
          </a:p>
          <a:p>
            <a:pPr indent="0" lvl="0" marL="0" rtl="0" algn="l">
              <a:spcBef>
                <a:spcPts val="0"/>
              </a:spcBef>
              <a:spcAft>
                <a:spcPts val="0"/>
              </a:spcAft>
              <a:buNone/>
            </a:pPr>
            <a:r>
              <a:t/>
            </a:r>
            <a:endParaRPr sz="1000">
              <a:latin typeface="Times New Roman"/>
              <a:ea typeface="Times New Roman"/>
              <a:cs typeface="Times New Roman"/>
              <a:sym typeface="Times New Roman"/>
            </a:endParaRPr>
          </a:p>
          <a:p>
            <a:pPr indent="0" lvl="0" marL="0" rtl="0" algn="l">
              <a:spcBef>
                <a:spcPts val="0"/>
              </a:spcBef>
              <a:spcAft>
                <a:spcPts val="0"/>
              </a:spcAft>
              <a:buNone/>
            </a:pPr>
            <a:r>
              <a:t/>
            </a:r>
            <a:endParaRPr sz="1000">
              <a:latin typeface="Times New Roman"/>
              <a:ea typeface="Times New Roman"/>
              <a:cs typeface="Times New Roman"/>
              <a:sym typeface="Times New Roman"/>
            </a:endParaRPr>
          </a:p>
          <a:p>
            <a:pPr indent="0" lvl="0" marL="0" rtl="0" algn="l">
              <a:spcBef>
                <a:spcPts val="0"/>
              </a:spcBef>
              <a:spcAft>
                <a:spcPts val="0"/>
              </a:spcAft>
              <a:buNone/>
            </a:pPr>
            <a:r>
              <a:t/>
            </a:r>
            <a:endParaRPr sz="1000">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
        <p:nvSpPr>
          <p:cNvPr id="213" name="Google Shape;213;p29"/>
          <p:cNvSpPr txBox="1"/>
          <p:nvPr/>
        </p:nvSpPr>
        <p:spPr>
          <a:xfrm>
            <a:off x="8338050" y="86925"/>
            <a:ext cx="7032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200">
                <a:solidFill>
                  <a:schemeClr val="dk1"/>
                </a:solidFill>
                <a:latin typeface="Old Standard TT"/>
                <a:ea typeface="Old Standard TT"/>
                <a:cs typeface="Old Standard TT"/>
                <a:sym typeface="Old Standard TT"/>
              </a:rPr>
              <a:t>17</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0"/>
          <p:cNvSpPr txBox="1"/>
          <p:nvPr>
            <p:ph type="title"/>
          </p:nvPr>
        </p:nvSpPr>
        <p:spPr>
          <a:xfrm>
            <a:off x="311700" y="3092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Speed bumps</a:t>
            </a:r>
            <a:endParaRPr/>
          </a:p>
        </p:txBody>
      </p:sp>
      <p:sp>
        <p:nvSpPr>
          <p:cNvPr id="219" name="Google Shape;219;p30"/>
          <p:cNvSpPr txBox="1"/>
          <p:nvPr>
            <p:ph idx="1" type="body"/>
          </p:nvPr>
        </p:nvSpPr>
        <p:spPr>
          <a:xfrm>
            <a:off x="311700" y="831875"/>
            <a:ext cx="8520600" cy="39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Displaying Music Sheet</a:t>
            </a:r>
            <a:endParaRPr/>
          </a:p>
          <a:p>
            <a:pPr indent="0" lvl="0" marL="0" rtl="0" algn="l">
              <a:spcBef>
                <a:spcPts val="0"/>
              </a:spcBef>
              <a:spcAft>
                <a:spcPts val="0"/>
              </a:spcAft>
              <a:buNone/>
            </a:pPr>
            <a:r>
              <a:rPr lang="en"/>
              <a:t>The music sheet displayed in the JScrollpane was initially displayed by using JLabels on a JPanel for each component (empty music sheet and each individual note). This solution worked for early development, but for </a:t>
            </a:r>
            <a:r>
              <a:rPr lang="en"/>
              <a:t>inputs that exceeded the viewpoint of the JScrollpane, it didn’t work. We had to change to drawing graphics (notes) onto a buffered image for each measure. Then adding each measure as a JLabel to the JPanel.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Saving to image</a:t>
            </a:r>
            <a:endParaRPr/>
          </a:p>
          <a:p>
            <a:pPr indent="0" lvl="0" marL="0" rtl="0" algn="l">
              <a:spcBef>
                <a:spcPts val="0"/>
              </a:spcBef>
              <a:spcAft>
                <a:spcPts val="0"/>
              </a:spcAft>
              <a:buNone/>
            </a:pPr>
            <a:r>
              <a:rPr lang="en"/>
              <a:t>Originally, this method would get the dimensions of the JScrollpane viewport and take a screenshot. We had to change this for when the music sheet exceeds the viewport. We ended up combining the measures BufferedImages together in phrases.</a:t>
            </a:r>
            <a:endParaRPr/>
          </a:p>
          <a:p>
            <a:pPr indent="0" lvl="0" marL="0" rtl="0" algn="l">
              <a:spcBef>
                <a:spcPts val="0"/>
              </a:spcBef>
              <a:spcAft>
                <a:spcPts val="0"/>
              </a:spcAft>
              <a:buNone/>
            </a:pPr>
            <a:r>
              <a:rPr lang="en"/>
              <a:t> </a:t>
            </a:r>
            <a:endParaRPr sz="1000">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
        <p:nvSpPr>
          <p:cNvPr id="220" name="Google Shape;220;p30"/>
          <p:cNvSpPr txBox="1"/>
          <p:nvPr/>
        </p:nvSpPr>
        <p:spPr>
          <a:xfrm>
            <a:off x="8338050" y="86925"/>
            <a:ext cx="7032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200">
                <a:solidFill>
                  <a:schemeClr val="dk1"/>
                </a:solidFill>
                <a:latin typeface="Old Standard TT"/>
                <a:ea typeface="Old Standard TT"/>
                <a:cs typeface="Old Standard TT"/>
                <a:sym typeface="Old Standard TT"/>
              </a:rPr>
              <a:t>18</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Programs UI</a:t>
            </a:r>
            <a:endParaRPr/>
          </a:p>
        </p:txBody>
      </p:sp>
      <p:sp>
        <p:nvSpPr>
          <p:cNvPr id="226" name="Google Shape;226;p31"/>
          <p:cNvSpPr txBox="1"/>
          <p:nvPr/>
        </p:nvSpPr>
        <p:spPr>
          <a:xfrm>
            <a:off x="311725" y="4322025"/>
            <a:ext cx="852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As you can see our program lets us input any sort of sentence that we want and this will generate a PNG file that we can then use to play the music and save to our local machine. </a:t>
            </a:r>
            <a:endParaRPr>
              <a:latin typeface="Old Standard TT"/>
              <a:ea typeface="Old Standard TT"/>
              <a:cs typeface="Old Standard TT"/>
              <a:sym typeface="Old Standard TT"/>
            </a:endParaRPr>
          </a:p>
        </p:txBody>
      </p:sp>
      <p:pic>
        <p:nvPicPr>
          <p:cNvPr id="227" name="Google Shape;227;p31"/>
          <p:cNvPicPr preferRelativeResize="0"/>
          <p:nvPr/>
        </p:nvPicPr>
        <p:blipFill>
          <a:blip r:embed="rId3">
            <a:alphaModFix/>
          </a:blip>
          <a:stretch>
            <a:fillRect/>
          </a:stretch>
        </p:blipFill>
        <p:spPr>
          <a:xfrm>
            <a:off x="4716225" y="1210625"/>
            <a:ext cx="4116101" cy="3111401"/>
          </a:xfrm>
          <a:prstGeom prst="rect">
            <a:avLst/>
          </a:prstGeom>
          <a:noFill/>
          <a:ln>
            <a:noFill/>
          </a:ln>
        </p:spPr>
      </p:pic>
      <p:pic>
        <p:nvPicPr>
          <p:cNvPr id="228" name="Google Shape;228;p31"/>
          <p:cNvPicPr preferRelativeResize="0"/>
          <p:nvPr/>
        </p:nvPicPr>
        <p:blipFill>
          <a:blip r:embed="rId4">
            <a:alphaModFix/>
          </a:blip>
          <a:stretch>
            <a:fillRect/>
          </a:stretch>
        </p:blipFill>
        <p:spPr>
          <a:xfrm>
            <a:off x="311725" y="1210625"/>
            <a:ext cx="3984358" cy="3111399"/>
          </a:xfrm>
          <a:prstGeom prst="rect">
            <a:avLst/>
          </a:prstGeom>
          <a:noFill/>
          <a:ln>
            <a:noFill/>
          </a:ln>
        </p:spPr>
      </p:pic>
      <p:sp>
        <p:nvSpPr>
          <p:cNvPr id="229" name="Google Shape;229;p31"/>
          <p:cNvSpPr txBox="1"/>
          <p:nvPr/>
        </p:nvSpPr>
        <p:spPr>
          <a:xfrm>
            <a:off x="8338050" y="86925"/>
            <a:ext cx="7032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200">
                <a:solidFill>
                  <a:schemeClr val="dk1"/>
                </a:solidFill>
                <a:latin typeface="Old Standard TT"/>
                <a:ea typeface="Old Standard TT"/>
                <a:cs typeface="Old Standard TT"/>
                <a:sym typeface="Old Standard TT"/>
              </a:rPr>
              <a:t>19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68" name="Google Shape;68;p14"/>
          <p:cNvSpPr txBox="1"/>
          <p:nvPr>
            <p:ph idx="1" type="body"/>
          </p:nvPr>
        </p:nvSpPr>
        <p:spPr>
          <a:xfrm>
            <a:off x="311700" y="1171675"/>
            <a:ext cx="5379600" cy="3397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a:t>
            </a:r>
            <a:r>
              <a:rPr lang="en" sz="1600"/>
              <a:t>he main objective of the music encoder/decoder is to encrypt/decrypt messages using music sheets as our medium.</a:t>
            </a:r>
            <a:endParaRPr sz="1600"/>
          </a:p>
          <a:p>
            <a:pPr indent="-330200" lvl="0" marL="457200" rtl="0" algn="l">
              <a:spcBef>
                <a:spcPts val="1600"/>
              </a:spcBef>
              <a:spcAft>
                <a:spcPts val="1600"/>
              </a:spcAft>
              <a:buSzPts val="1600"/>
              <a:buChar char="●"/>
            </a:pPr>
            <a:r>
              <a:rPr lang="en" sz="1600"/>
              <a:t>In simpler terms we will be turning words/sentences into playable music sheets and vice versa. After the sentence has been encrypted the music will then be played off the music sheet using piano keys.</a:t>
            </a:r>
            <a:endParaRPr sz="1600"/>
          </a:p>
        </p:txBody>
      </p:sp>
      <p:pic>
        <p:nvPicPr>
          <p:cNvPr id="69" name="Google Shape;69;p14"/>
          <p:cNvPicPr preferRelativeResize="0"/>
          <p:nvPr/>
        </p:nvPicPr>
        <p:blipFill>
          <a:blip r:embed="rId3">
            <a:alphaModFix/>
          </a:blip>
          <a:stretch>
            <a:fillRect/>
          </a:stretch>
        </p:blipFill>
        <p:spPr>
          <a:xfrm>
            <a:off x="5640500" y="3265975"/>
            <a:ext cx="3684951" cy="1972750"/>
          </a:xfrm>
          <a:prstGeom prst="rect">
            <a:avLst/>
          </a:prstGeom>
          <a:noFill/>
          <a:ln>
            <a:noFill/>
          </a:ln>
        </p:spPr>
      </p:pic>
      <p:sp>
        <p:nvSpPr>
          <p:cNvPr id="70" name="Google Shape;70;p14"/>
          <p:cNvSpPr txBox="1"/>
          <p:nvPr/>
        </p:nvSpPr>
        <p:spPr>
          <a:xfrm>
            <a:off x="8455200" y="196150"/>
            <a:ext cx="377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200">
                <a:latin typeface="Old Standard TT"/>
                <a:ea typeface="Old Standard TT"/>
                <a:cs typeface="Old Standard TT"/>
                <a:sym typeface="Old Standard TT"/>
              </a:rPr>
              <a:t>2</a:t>
            </a:r>
            <a:endParaRPr sz="3200">
              <a:latin typeface="Old Standard TT"/>
              <a:ea typeface="Old Standard TT"/>
              <a:cs typeface="Old Standard TT"/>
              <a:sym typeface="Old Standard T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2"/>
          <p:cNvSpPr txBox="1"/>
          <p:nvPr>
            <p:ph type="title"/>
          </p:nvPr>
        </p:nvSpPr>
        <p:spPr>
          <a:xfrm>
            <a:off x="490250" y="526350"/>
            <a:ext cx="6673800" cy="121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Demo</a:t>
            </a:r>
            <a:endParaRPr/>
          </a:p>
        </p:txBody>
      </p:sp>
      <p:sp>
        <p:nvSpPr>
          <p:cNvPr id="235" name="Google Shape;235;p32"/>
          <p:cNvSpPr txBox="1"/>
          <p:nvPr/>
        </p:nvSpPr>
        <p:spPr>
          <a:xfrm>
            <a:off x="8338050" y="86925"/>
            <a:ext cx="7032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200">
                <a:solidFill>
                  <a:schemeClr val="dk1"/>
                </a:solidFill>
                <a:latin typeface="Old Standard TT"/>
                <a:ea typeface="Old Standard TT"/>
                <a:cs typeface="Old Standard TT"/>
                <a:sym typeface="Old Standard TT"/>
              </a:rPr>
              <a:t>20</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3"/>
          <p:cNvSpPr txBox="1"/>
          <p:nvPr>
            <p:ph type="title"/>
          </p:nvPr>
        </p:nvSpPr>
        <p:spPr>
          <a:xfrm>
            <a:off x="311700" y="445025"/>
            <a:ext cx="2283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Steps</a:t>
            </a:r>
            <a:endParaRPr/>
          </a:p>
        </p:txBody>
      </p:sp>
      <p:sp>
        <p:nvSpPr>
          <p:cNvPr id="241" name="Google Shape;241;p33"/>
          <p:cNvSpPr txBox="1"/>
          <p:nvPr>
            <p:ph idx="1" type="body"/>
          </p:nvPr>
        </p:nvSpPr>
        <p:spPr>
          <a:xfrm>
            <a:off x="40200" y="1058225"/>
            <a:ext cx="4531800" cy="3898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arenR"/>
            </a:pPr>
            <a:r>
              <a:rPr lang="en" sz="1400"/>
              <a:t>Have the music produced sound similar to the meaning of the input/sentence. (Ex. Input: “I just won </a:t>
            </a:r>
            <a:r>
              <a:rPr lang="en" sz="1400"/>
              <a:t>the lottery” Music: sound happy and excited)</a:t>
            </a:r>
            <a:endParaRPr sz="1400"/>
          </a:p>
          <a:p>
            <a:pPr indent="0" lvl="0" marL="0" rtl="0" algn="l">
              <a:lnSpc>
                <a:spcPct val="100000"/>
              </a:lnSpc>
              <a:spcBef>
                <a:spcPts val="1600"/>
              </a:spcBef>
              <a:spcAft>
                <a:spcPts val="0"/>
              </a:spcAft>
              <a:buNone/>
            </a:pPr>
            <a:r>
              <a:rPr lang="en" sz="1400"/>
              <a:t>Solution:</a:t>
            </a:r>
            <a:endParaRPr sz="1400"/>
          </a:p>
          <a:p>
            <a:pPr indent="0" lvl="0" marL="0" rtl="0" algn="l">
              <a:lnSpc>
                <a:spcPct val="100000"/>
              </a:lnSpc>
              <a:spcBef>
                <a:spcPts val="1600"/>
              </a:spcBef>
              <a:spcAft>
                <a:spcPts val="0"/>
              </a:spcAft>
              <a:buNone/>
            </a:pPr>
            <a:r>
              <a:rPr lang="en" sz="1400"/>
              <a:t>-Derive meaning(wordlists, semantics)</a:t>
            </a:r>
            <a:endParaRPr sz="1400"/>
          </a:p>
          <a:p>
            <a:pPr indent="0" lvl="0" marL="0" rtl="0" algn="l">
              <a:lnSpc>
                <a:spcPct val="100000"/>
              </a:lnSpc>
              <a:spcBef>
                <a:spcPts val="1600"/>
              </a:spcBef>
              <a:spcAft>
                <a:spcPts val="0"/>
              </a:spcAft>
              <a:buNone/>
            </a:pPr>
            <a:r>
              <a:rPr lang="en" sz="1400"/>
              <a:t>-Define music scales in xml (Currently, the program only uses 1 scale (C major))</a:t>
            </a:r>
            <a:endParaRPr sz="1400"/>
          </a:p>
          <a:p>
            <a:pPr indent="0" lvl="0" marL="0" rtl="0" algn="l">
              <a:lnSpc>
                <a:spcPct val="100000"/>
              </a:lnSpc>
              <a:spcBef>
                <a:spcPts val="1600"/>
              </a:spcBef>
              <a:spcAft>
                <a:spcPts val="0"/>
              </a:spcAft>
              <a:buNone/>
            </a:pPr>
            <a:r>
              <a:rPr lang="en" sz="1400"/>
              <a:t>-Set notes to each char given a music scale determined through derived meaning</a:t>
            </a:r>
            <a:endParaRPr sz="1400"/>
          </a:p>
          <a:p>
            <a:pPr indent="0" lvl="0" marL="0" rtl="0" algn="l">
              <a:lnSpc>
                <a:spcPct val="100000"/>
              </a:lnSpc>
              <a:spcBef>
                <a:spcPts val="1600"/>
              </a:spcBef>
              <a:spcAft>
                <a:spcPts val="0"/>
              </a:spcAft>
              <a:buNone/>
            </a:pPr>
            <a:r>
              <a:rPr lang="en" sz="1400"/>
              <a:t>-Change octave of notes upon intensity of meaning</a:t>
            </a:r>
            <a:endParaRPr sz="1400"/>
          </a:p>
          <a:p>
            <a:pPr indent="0" lvl="0" marL="0" rtl="0" algn="l">
              <a:spcBef>
                <a:spcPts val="1600"/>
              </a:spcBef>
              <a:spcAft>
                <a:spcPts val="0"/>
              </a:spcAft>
              <a:buNone/>
            </a:pPr>
            <a:r>
              <a:rPr lang="en"/>
              <a:t>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Currently, the program only uses 1 scale (C major)</a:t>
            </a:r>
            <a:endParaRPr/>
          </a:p>
        </p:txBody>
      </p:sp>
      <p:sp>
        <p:nvSpPr>
          <p:cNvPr id="242" name="Google Shape;242;p33"/>
          <p:cNvSpPr txBox="1"/>
          <p:nvPr>
            <p:ph idx="1" type="body"/>
          </p:nvPr>
        </p:nvSpPr>
        <p:spPr>
          <a:xfrm>
            <a:off x="4572000" y="963425"/>
            <a:ext cx="4531800" cy="152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2) Enhance overall appearance of the applicaiton</a:t>
            </a:r>
            <a:endParaRPr sz="1400"/>
          </a:p>
          <a:p>
            <a:pPr indent="0" lvl="0" marL="0" rtl="0" algn="l">
              <a:spcBef>
                <a:spcPts val="1600"/>
              </a:spcBef>
              <a:spcAft>
                <a:spcPts val="0"/>
              </a:spcAft>
              <a:buNone/>
            </a:pPr>
            <a:r>
              <a:rPr lang="en" sz="1400"/>
              <a:t>3)Create joined notes for eighth notes where applicable</a:t>
            </a:r>
            <a:r>
              <a:rPr lang="en"/>
              <a:t>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43" name="Google Shape;243;p33"/>
          <p:cNvSpPr txBox="1"/>
          <p:nvPr/>
        </p:nvSpPr>
        <p:spPr>
          <a:xfrm>
            <a:off x="8338050" y="86925"/>
            <a:ext cx="7032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200">
                <a:solidFill>
                  <a:schemeClr val="dk1"/>
                </a:solidFill>
                <a:latin typeface="Old Standard TT"/>
                <a:ea typeface="Old Standard TT"/>
                <a:cs typeface="Old Standard TT"/>
                <a:sym typeface="Old Standard TT"/>
              </a:rPr>
              <a:t>21</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Updated/Current UI</a:t>
            </a:r>
            <a:endParaRPr/>
          </a:p>
        </p:txBody>
      </p:sp>
      <p:pic>
        <p:nvPicPr>
          <p:cNvPr id="249" name="Google Shape;249;p34"/>
          <p:cNvPicPr preferRelativeResize="0"/>
          <p:nvPr/>
        </p:nvPicPr>
        <p:blipFill>
          <a:blip r:embed="rId3">
            <a:alphaModFix/>
          </a:blip>
          <a:stretch>
            <a:fillRect/>
          </a:stretch>
        </p:blipFill>
        <p:spPr>
          <a:xfrm>
            <a:off x="4788250" y="1222200"/>
            <a:ext cx="4044050" cy="3297825"/>
          </a:xfrm>
          <a:prstGeom prst="rect">
            <a:avLst/>
          </a:prstGeom>
          <a:noFill/>
          <a:ln>
            <a:noFill/>
          </a:ln>
        </p:spPr>
      </p:pic>
      <p:pic>
        <p:nvPicPr>
          <p:cNvPr id="250" name="Google Shape;250;p34"/>
          <p:cNvPicPr preferRelativeResize="0"/>
          <p:nvPr/>
        </p:nvPicPr>
        <p:blipFill>
          <a:blip r:embed="rId4">
            <a:alphaModFix/>
          </a:blip>
          <a:stretch>
            <a:fillRect/>
          </a:stretch>
        </p:blipFill>
        <p:spPr>
          <a:xfrm>
            <a:off x="152400" y="1210625"/>
            <a:ext cx="4354525" cy="3384424"/>
          </a:xfrm>
          <a:prstGeom prst="rect">
            <a:avLst/>
          </a:prstGeom>
          <a:noFill/>
          <a:ln>
            <a:noFill/>
          </a:ln>
        </p:spPr>
      </p:pic>
      <p:sp>
        <p:nvSpPr>
          <p:cNvPr id="251" name="Google Shape;251;p34"/>
          <p:cNvSpPr txBox="1"/>
          <p:nvPr>
            <p:ph idx="1" type="body"/>
          </p:nvPr>
        </p:nvSpPr>
        <p:spPr>
          <a:xfrm>
            <a:off x="481075" y="4595050"/>
            <a:ext cx="3504000" cy="51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Before clicking “Generate Music” Button</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52" name="Google Shape;252;p34"/>
          <p:cNvSpPr txBox="1"/>
          <p:nvPr>
            <p:ph idx="1" type="body"/>
          </p:nvPr>
        </p:nvSpPr>
        <p:spPr>
          <a:xfrm>
            <a:off x="5204050" y="4520025"/>
            <a:ext cx="3504000" cy="51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After</a:t>
            </a:r>
            <a:r>
              <a:rPr lang="en" sz="1400"/>
              <a:t> clicking “Generate Music” Button</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Updated Features</a:t>
            </a:r>
            <a:endParaRPr/>
          </a:p>
        </p:txBody>
      </p:sp>
      <p:pic>
        <p:nvPicPr>
          <p:cNvPr id="258" name="Google Shape;258;p35"/>
          <p:cNvPicPr preferRelativeResize="0"/>
          <p:nvPr/>
        </p:nvPicPr>
        <p:blipFill>
          <a:blip r:embed="rId3">
            <a:alphaModFix/>
          </a:blip>
          <a:stretch>
            <a:fillRect/>
          </a:stretch>
        </p:blipFill>
        <p:spPr>
          <a:xfrm>
            <a:off x="190975" y="1595750"/>
            <a:ext cx="5780074" cy="2800926"/>
          </a:xfrm>
          <a:prstGeom prst="rect">
            <a:avLst/>
          </a:prstGeom>
          <a:noFill/>
          <a:ln>
            <a:noFill/>
          </a:ln>
        </p:spPr>
      </p:pic>
      <p:pic>
        <p:nvPicPr>
          <p:cNvPr id="259" name="Google Shape;259;p35"/>
          <p:cNvPicPr preferRelativeResize="0"/>
          <p:nvPr/>
        </p:nvPicPr>
        <p:blipFill>
          <a:blip r:embed="rId4">
            <a:alphaModFix/>
          </a:blip>
          <a:stretch>
            <a:fillRect/>
          </a:stretch>
        </p:blipFill>
        <p:spPr>
          <a:xfrm>
            <a:off x="4572000" y="2673600"/>
            <a:ext cx="4011626" cy="2028625"/>
          </a:xfrm>
          <a:prstGeom prst="rect">
            <a:avLst/>
          </a:prstGeom>
          <a:noFill/>
          <a:ln>
            <a:noFill/>
          </a:ln>
        </p:spPr>
      </p:pic>
      <p:sp>
        <p:nvSpPr>
          <p:cNvPr id="260" name="Google Shape;260;p35"/>
          <p:cNvSpPr txBox="1"/>
          <p:nvPr>
            <p:ph idx="1" type="body"/>
          </p:nvPr>
        </p:nvSpPr>
        <p:spPr>
          <a:xfrm>
            <a:off x="3666650" y="317250"/>
            <a:ext cx="5283600" cy="159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Application derives meaning from user input by counting frequency of words from user input in specific wordlists (positive words and negative words). If neutral result, neutral scale &amp; octave, if positive result, happy scale and higher octave, and if negative result, sad scale and lower octave.</a:t>
            </a:r>
            <a:endParaRPr sz="1700"/>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6"/>
          <p:cNvSpPr txBox="1"/>
          <p:nvPr>
            <p:ph idx="1" type="body"/>
          </p:nvPr>
        </p:nvSpPr>
        <p:spPr>
          <a:xfrm>
            <a:off x="3236550" y="292300"/>
            <a:ext cx="2670900" cy="605100"/>
          </a:xfrm>
          <a:prstGeom prst="rect">
            <a:avLst/>
          </a:prstGeom>
          <a:solidFill>
            <a:schemeClr val="lt1"/>
          </a:solidFill>
        </p:spPr>
        <p:txBody>
          <a:bodyPr anchorCtr="0" anchor="ctr" bIns="91425" lIns="91425" spcFirstLastPara="1" rIns="91425" wrap="square" tIns="91425">
            <a:noAutofit/>
          </a:bodyPr>
          <a:lstStyle/>
          <a:p>
            <a:pPr indent="0" lvl="0" marL="0" rtl="0" algn="l">
              <a:spcBef>
                <a:spcPts val="0"/>
              </a:spcBef>
              <a:spcAft>
                <a:spcPts val="0"/>
              </a:spcAft>
              <a:buNone/>
            </a:pPr>
            <a:r>
              <a:rPr lang="en"/>
              <a:t>Thank you for listening! </a:t>
            </a:r>
            <a:endParaRPr/>
          </a:p>
        </p:txBody>
      </p:sp>
      <p:sp>
        <p:nvSpPr>
          <p:cNvPr id="266" name="Google Shape;266;p36"/>
          <p:cNvSpPr txBox="1"/>
          <p:nvPr>
            <p:ph idx="1" type="body"/>
          </p:nvPr>
        </p:nvSpPr>
        <p:spPr>
          <a:xfrm>
            <a:off x="3904350" y="1485825"/>
            <a:ext cx="1335300" cy="605100"/>
          </a:xfrm>
          <a:prstGeom prst="rect">
            <a:avLst/>
          </a:prstGeom>
          <a:solidFill>
            <a:schemeClr val="lt1"/>
          </a:solidFill>
        </p:spPr>
        <p:txBody>
          <a:bodyPr anchorCtr="0" anchor="ctr"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267" name="Google Shape;267;p36"/>
          <p:cNvSpPr txBox="1"/>
          <p:nvPr>
            <p:ph idx="1" type="body"/>
          </p:nvPr>
        </p:nvSpPr>
        <p:spPr>
          <a:xfrm>
            <a:off x="1501350" y="2571750"/>
            <a:ext cx="6141300" cy="855000"/>
          </a:xfrm>
          <a:prstGeom prst="rect">
            <a:avLst/>
          </a:prstGeom>
          <a:solidFill>
            <a:schemeClr val="lt1"/>
          </a:solidFill>
        </p:spPr>
        <p:txBody>
          <a:bodyPr anchorCtr="0" anchor="ctr" bIns="91425" lIns="91425" spcFirstLastPara="1" rIns="91425" wrap="square" tIns="91425">
            <a:noAutofit/>
          </a:bodyPr>
          <a:lstStyle/>
          <a:p>
            <a:pPr indent="0" lvl="0" marL="0" rtl="0" algn="l">
              <a:spcBef>
                <a:spcPts val="0"/>
              </a:spcBef>
              <a:spcAft>
                <a:spcPts val="0"/>
              </a:spcAft>
              <a:buNone/>
            </a:pPr>
            <a:r>
              <a:rPr lang="en"/>
              <a:t>GitHub: </a:t>
            </a:r>
            <a:r>
              <a:rPr lang="en"/>
              <a:t>https://github.com/youngtiller/Music-encoder-decoder</a:t>
            </a:r>
            <a:endParaRPr/>
          </a:p>
          <a:p>
            <a:pPr indent="0" lvl="0" marL="0" rtl="0" algn="l">
              <a:spcBef>
                <a:spcPts val="0"/>
              </a:spcBef>
              <a:spcAft>
                <a:spcPts val="0"/>
              </a:spcAft>
              <a:buNone/>
            </a:pPr>
            <a:r>
              <a:t/>
            </a:r>
            <a:endParaRPr/>
          </a:p>
        </p:txBody>
      </p:sp>
      <p:sp>
        <p:nvSpPr>
          <p:cNvPr id="268" name="Google Shape;268;p36"/>
          <p:cNvSpPr txBox="1"/>
          <p:nvPr/>
        </p:nvSpPr>
        <p:spPr>
          <a:xfrm>
            <a:off x="8338050" y="86925"/>
            <a:ext cx="7032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200">
                <a:solidFill>
                  <a:schemeClr val="dk1"/>
                </a:solidFill>
                <a:latin typeface="Old Standard TT"/>
                <a:ea typeface="Old Standard TT"/>
                <a:cs typeface="Old Standard TT"/>
                <a:sym typeface="Old Standard TT"/>
              </a:rPr>
              <a:t>2</a:t>
            </a:r>
            <a:r>
              <a:rPr lang="en" sz="3200">
                <a:solidFill>
                  <a:schemeClr val="dk1"/>
                </a:solidFill>
                <a:latin typeface="Old Standard TT"/>
                <a:ea typeface="Old Standard TT"/>
                <a:cs typeface="Old Standard TT"/>
                <a:sym typeface="Old Standard TT"/>
              </a:rPr>
              <a:t>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Constraints &amp; Issues</a:t>
            </a:r>
            <a:endParaRPr/>
          </a:p>
        </p:txBody>
      </p:sp>
      <p:sp>
        <p:nvSpPr>
          <p:cNvPr id="76" name="Google Shape;76;p15"/>
          <p:cNvSpPr txBox="1"/>
          <p:nvPr>
            <p:ph idx="1" type="body"/>
          </p:nvPr>
        </p:nvSpPr>
        <p:spPr>
          <a:xfrm>
            <a:off x="311700" y="1171675"/>
            <a:ext cx="6800400" cy="3683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sz="1100">
                <a:latin typeface="Times New Roman"/>
                <a:ea typeface="Times New Roman"/>
                <a:cs typeface="Times New Roman"/>
                <a:sym typeface="Times New Roman"/>
              </a:rPr>
              <a:t> The project required us to make the melodies produced have some sort of rhythm to sound good. Without some basic knowledge of music, this posed some difficulties for us. But as time went on and with some help from our supervisors we were provided with a basic understanding of score writing rules. These rules included measures, signatures and rhythms.</a:t>
            </a:r>
            <a:endParaRPr sz="1100">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t/>
            </a:r>
            <a:endParaRPr sz="1100">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t/>
            </a:r>
            <a:endParaRPr sz="1100">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t/>
            </a:r>
            <a:endParaRPr sz="1100">
              <a:latin typeface="Times New Roman"/>
              <a:ea typeface="Times New Roman"/>
              <a:cs typeface="Times New Roman"/>
              <a:sym typeface="Times New Roman"/>
            </a:endParaRPr>
          </a:p>
          <a:p>
            <a:pPr indent="0" lvl="0" marL="0" rtl="0" algn="l">
              <a:spcBef>
                <a:spcPts val="120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t/>
            </a:r>
            <a:endParaRPr sz="1100">
              <a:latin typeface="Times New Roman"/>
              <a:ea typeface="Times New Roman"/>
              <a:cs typeface="Times New Roman"/>
              <a:sym typeface="Times New Roman"/>
            </a:endParaRPr>
          </a:p>
          <a:p>
            <a:pPr indent="0" lvl="0" marL="0" rtl="0" algn="l">
              <a:spcBef>
                <a:spcPts val="1200"/>
              </a:spcBef>
              <a:spcAft>
                <a:spcPts val="1600"/>
              </a:spcAft>
              <a:buNone/>
            </a:pPr>
            <a:r>
              <a:t/>
            </a:r>
            <a:endParaRPr/>
          </a:p>
        </p:txBody>
      </p:sp>
      <p:pic>
        <p:nvPicPr>
          <p:cNvPr id="77" name="Google Shape;77;p15"/>
          <p:cNvPicPr preferRelativeResize="0"/>
          <p:nvPr/>
        </p:nvPicPr>
        <p:blipFill>
          <a:blip r:embed="rId3">
            <a:alphaModFix/>
          </a:blip>
          <a:stretch>
            <a:fillRect/>
          </a:stretch>
        </p:blipFill>
        <p:spPr>
          <a:xfrm>
            <a:off x="462800" y="2571750"/>
            <a:ext cx="4003975" cy="1797200"/>
          </a:xfrm>
          <a:prstGeom prst="rect">
            <a:avLst/>
          </a:prstGeom>
          <a:noFill/>
          <a:ln>
            <a:noFill/>
          </a:ln>
        </p:spPr>
      </p:pic>
      <p:sp>
        <p:nvSpPr>
          <p:cNvPr id="78" name="Google Shape;78;p15"/>
          <p:cNvSpPr txBox="1"/>
          <p:nvPr/>
        </p:nvSpPr>
        <p:spPr>
          <a:xfrm>
            <a:off x="8555525" y="196150"/>
            <a:ext cx="377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200">
                <a:latin typeface="Old Standard TT"/>
                <a:ea typeface="Old Standard TT"/>
                <a:cs typeface="Old Standard TT"/>
                <a:sym typeface="Old Standard TT"/>
              </a:rPr>
              <a:t>3</a:t>
            </a:r>
            <a:endParaRPr sz="3200">
              <a:latin typeface="Old Standard TT"/>
              <a:ea typeface="Old Standard TT"/>
              <a:cs typeface="Old Standard TT"/>
              <a:sym typeface="Old Standard T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Music Terminology</a:t>
            </a:r>
            <a:endParaRPr/>
          </a:p>
        </p:txBody>
      </p:sp>
      <p:pic>
        <p:nvPicPr>
          <p:cNvPr id="84" name="Google Shape;84;p16"/>
          <p:cNvPicPr preferRelativeResize="0"/>
          <p:nvPr/>
        </p:nvPicPr>
        <p:blipFill>
          <a:blip r:embed="rId3">
            <a:alphaModFix/>
          </a:blip>
          <a:stretch>
            <a:fillRect/>
          </a:stretch>
        </p:blipFill>
        <p:spPr>
          <a:xfrm>
            <a:off x="917300" y="1761975"/>
            <a:ext cx="2149500" cy="1096449"/>
          </a:xfrm>
          <a:prstGeom prst="rect">
            <a:avLst/>
          </a:prstGeom>
          <a:noFill/>
          <a:ln>
            <a:noFill/>
          </a:ln>
        </p:spPr>
      </p:pic>
      <p:pic>
        <p:nvPicPr>
          <p:cNvPr id="85" name="Google Shape;85;p16"/>
          <p:cNvPicPr preferRelativeResize="0"/>
          <p:nvPr/>
        </p:nvPicPr>
        <p:blipFill>
          <a:blip r:embed="rId4">
            <a:alphaModFix/>
          </a:blip>
          <a:stretch>
            <a:fillRect/>
          </a:stretch>
        </p:blipFill>
        <p:spPr>
          <a:xfrm>
            <a:off x="5167850" y="1497725"/>
            <a:ext cx="2638599" cy="1389150"/>
          </a:xfrm>
          <a:prstGeom prst="rect">
            <a:avLst/>
          </a:prstGeom>
          <a:noFill/>
          <a:ln>
            <a:noFill/>
          </a:ln>
        </p:spPr>
      </p:pic>
      <p:sp>
        <p:nvSpPr>
          <p:cNvPr id="86" name="Google Shape;86;p16"/>
          <p:cNvSpPr txBox="1"/>
          <p:nvPr/>
        </p:nvSpPr>
        <p:spPr>
          <a:xfrm>
            <a:off x="8540450" y="90525"/>
            <a:ext cx="377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200">
                <a:latin typeface="Old Standard TT"/>
                <a:ea typeface="Old Standard TT"/>
                <a:cs typeface="Old Standard TT"/>
                <a:sym typeface="Old Standard TT"/>
              </a:rPr>
              <a:t>4</a:t>
            </a:r>
            <a:endParaRPr sz="3200">
              <a:latin typeface="Old Standard TT"/>
              <a:ea typeface="Old Standard TT"/>
              <a:cs typeface="Old Standard TT"/>
              <a:sym typeface="Old Standard TT"/>
            </a:endParaRPr>
          </a:p>
        </p:txBody>
      </p:sp>
      <p:pic>
        <p:nvPicPr>
          <p:cNvPr id="87" name="Google Shape;87;p16"/>
          <p:cNvPicPr preferRelativeResize="0"/>
          <p:nvPr/>
        </p:nvPicPr>
        <p:blipFill rotWithShape="1">
          <a:blip r:embed="rId5">
            <a:alphaModFix/>
          </a:blip>
          <a:srcRect b="44946" l="0" r="0" t="0"/>
          <a:stretch/>
        </p:blipFill>
        <p:spPr>
          <a:xfrm>
            <a:off x="122750" y="4017475"/>
            <a:ext cx="4529874" cy="935525"/>
          </a:xfrm>
          <a:prstGeom prst="rect">
            <a:avLst/>
          </a:prstGeom>
          <a:noFill/>
          <a:ln>
            <a:noFill/>
          </a:ln>
        </p:spPr>
      </p:pic>
      <p:sp>
        <p:nvSpPr>
          <p:cNvPr id="88" name="Google Shape;88;p16"/>
          <p:cNvSpPr txBox="1"/>
          <p:nvPr>
            <p:ph idx="1" type="body"/>
          </p:nvPr>
        </p:nvSpPr>
        <p:spPr>
          <a:xfrm>
            <a:off x="1477250" y="1190350"/>
            <a:ext cx="1029600" cy="43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Measure</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89" name="Google Shape;89;p16"/>
          <p:cNvSpPr txBox="1"/>
          <p:nvPr>
            <p:ph idx="1" type="body"/>
          </p:nvPr>
        </p:nvSpPr>
        <p:spPr>
          <a:xfrm>
            <a:off x="5167841" y="1058213"/>
            <a:ext cx="2346600" cy="43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Signature and Beat</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90" name="Google Shape;90;p16"/>
          <p:cNvSpPr txBox="1"/>
          <p:nvPr>
            <p:ph idx="1" type="body"/>
          </p:nvPr>
        </p:nvSpPr>
        <p:spPr>
          <a:xfrm>
            <a:off x="1384091" y="3437538"/>
            <a:ext cx="2346600" cy="43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Melody</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91" name="Google Shape;91;p16"/>
          <p:cNvPicPr preferRelativeResize="0"/>
          <p:nvPr/>
        </p:nvPicPr>
        <p:blipFill>
          <a:blip r:embed="rId6">
            <a:alphaModFix/>
          </a:blip>
          <a:stretch>
            <a:fillRect/>
          </a:stretch>
        </p:blipFill>
        <p:spPr>
          <a:xfrm>
            <a:off x="5510535" y="3563850"/>
            <a:ext cx="2222640" cy="1389150"/>
          </a:xfrm>
          <a:prstGeom prst="rect">
            <a:avLst/>
          </a:prstGeom>
          <a:noFill/>
          <a:ln>
            <a:noFill/>
          </a:ln>
        </p:spPr>
      </p:pic>
      <p:sp>
        <p:nvSpPr>
          <p:cNvPr id="92" name="Google Shape;92;p16"/>
          <p:cNvSpPr txBox="1"/>
          <p:nvPr>
            <p:ph idx="1" type="body"/>
          </p:nvPr>
        </p:nvSpPr>
        <p:spPr>
          <a:xfrm>
            <a:off x="6118894" y="3124350"/>
            <a:ext cx="736500" cy="43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Scale</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Music Terminology pt.2</a:t>
            </a:r>
            <a:endParaRPr/>
          </a:p>
        </p:txBody>
      </p:sp>
      <p:sp>
        <p:nvSpPr>
          <p:cNvPr id="98" name="Google Shape;98;p17"/>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endParaRPr/>
          </a:p>
        </p:txBody>
      </p:sp>
      <p:pic>
        <p:nvPicPr>
          <p:cNvPr id="99" name="Google Shape;99;p17"/>
          <p:cNvPicPr preferRelativeResize="0"/>
          <p:nvPr/>
        </p:nvPicPr>
        <p:blipFill>
          <a:blip r:embed="rId3">
            <a:alphaModFix/>
          </a:blip>
          <a:stretch>
            <a:fillRect/>
          </a:stretch>
        </p:blipFill>
        <p:spPr>
          <a:xfrm>
            <a:off x="5944450" y="4028000"/>
            <a:ext cx="1650200" cy="723725"/>
          </a:xfrm>
          <a:prstGeom prst="rect">
            <a:avLst/>
          </a:prstGeom>
          <a:noFill/>
          <a:ln>
            <a:noFill/>
          </a:ln>
        </p:spPr>
      </p:pic>
      <p:pic>
        <p:nvPicPr>
          <p:cNvPr id="100" name="Google Shape;100;p17"/>
          <p:cNvPicPr preferRelativeResize="0"/>
          <p:nvPr/>
        </p:nvPicPr>
        <p:blipFill>
          <a:blip r:embed="rId4">
            <a:alphaModFix/>
          </a:blip>
          <a:stretch>
            <a:fillRect/>
          </a:stretch>
        </p:blipFill>
        <p:spPr>
          <a:xfrm>
            <a:off x="4918450" y="1762725"/>
            <a:ext cx="3702200" cy="1357925"/>
          </a:xfrm>
          <a:prstGeom prst="rect">
            <a:avLst/>
          </a:prstGeom>
          <a:noFill/>
          <a:ln>
            <a:noFill/>
          </a:ln>
        </p:spPr>
      </p:pic>
      <p:sp>
        <p:nvSpPr>
          <p:cNvPr id="101" name="Google Shape;101;p17"/>
          <p:cNvSpPr txBox="1"/>
          <p:nvPr/>
        </p:nvSpPr>
        <p:spPr>
          <a:xfrm>
            <a:off x="8555525" y="165975"/>
            <a:ext cx="377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200">
                <a:latin typeface="Old Standard TT"/>
                <a:ea typeface="Old Standard TT"/>
                <a:cs typeface="Old Standard TT"/>
                <a:sym typeface="Old Standard TT"/>
              </a:rPr>
              <a:t>5</a:t>
            </a:r>
            <a:endParaRPr sz="3200">
              <a:latin typeface="Old Standard TT"/>
              <a:ea typeface="Old Standard TT"/>
              <a:cs typeface="Old Standard TT"/>
              <a:sym typeface="Old Standard TT"/>
            </a:endParaRPr>
          </a:p>
        </p:txBody>
      </p:sp>
      <p:pic>
        <p:nvPicPr>
          <p:cNvPr id="102" name="Google Shape;102;p17"/>
          <p:cNvPicPr preferRelativeResize="0"/>
          <p:nvPr/>
        </p:nvPicPr>
        <p:blipFill>
          <a:blip r:embed="rId5">
            <a:alphaModFix/>
          </a:blip>
          <a:stretch>
            <a:fillRect/>
          </a:stretch>
        </p:blipFill>
        <p:spPr>
          <a:xfrm>
            <a:off x="1060863" y="1762725"/>
            <a:ext cx="2501576" cy="905107"/>
          </a:xfrm>
          <a:prstGeom prst="rect">
            <a:avLst/>
          </a:prstGeom>
          <a:noFill/>
          <a:ln>
            <a:noFill/>
          </a:ln>
        </p:spPr>
      </p:pic>
      <p:pic>
        <p:nvPicPr>
          <p:cNvPr id="103" name="Google Shape;103;p17"/>
          <p:cNvPicPr preferRelativeResize="0"/>
          <p:nvPr/>
        </p:nvPicPr>
        <p:blipFill>
          <a:blip r:embed="rId6">
            <a:alphaModFix/>
          </a:blip>
          <a:stretch>
            <a:fillRect/>
          </a:stretch>
        </p:blipFill>
        <p:spPr>
          <a:xfrm>
            <a:off x="1282875" y="3795750"/>
            <a:ext cx="2448526" cy="1188225"/>
          </a:xfrm>
          <a:prstGeom prst="rect">
            <a:avLst/>
          </a:prstGeom>
          <a:noFill/>
          <a:ln>
            <a:noFill/>
          </a:ln>
        </p:spPr>
      </p:pic>
      <p:sp>
        <p:nvSpPr>
          <p:cNvPr id="104" name="Google Shape;104;p17"/>
          <p:cNvSpPr txBox="1"/>
          <p:nvPr>
            <p:ph idx="1" type="body"/>
          </p:nvPr>
        </p:nvSpPr>
        <p:spPr>
          <a:xfrm>
            <a:off x="6152725" y="1171675"/>
            <a:ext cx="999600" cy="477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Rhythm</a:t>
            </a:r>
            <a:endParaRPr/>
          </a:p>
        </p:txBody>
      </p:sp>
      <p:sp>
        <p:nvSpPr>
          <p:cNvPr id="105" name="Google Shape;105;p17"/>
          <p:cNvSpPr txBox="1"/>
          <p:nvPr>
            <p:ph idx="1" type="body"/>
          </p:nvPr>
        </p:nvSpPr>
        <p:spPr>
          <a:xfrm>
            <a:off x="6269750" y="3335525"/>
            <a:ext cx="999600" cy="477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Rest</a:t>
            </a:r>
            <a:endParaRPr/>
          </a:p>
        </p:txBody>
      </p:sp>
      <p:sp>
        <p:nvSpPr>
          <p:cNvPr id="106" name="Google Shape;106;p17"/>
          <p:cNvSpPr txBox="1"/>
          <p:nvPr>
            <p:ph idx="1" type="body"/>
          </p:nvPr>
        </p:nvSpPr>
        <p:spPr>
          <a:xfrm>
            <a:off x="1718050" y="1285125"/>
            <a:ext cx="999600" cy="477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Phrase</a:t>
            </a:r>
            <a:endParaRPr/>
          </a:p>
        </p:txBody>
      </p:sp>
      <p:sp>
        <p:nvSpPr>
          <p:cNvPr id="107" name="Google Shape;107;p17"/>
          <p:cNvSpPr txBox="1"/>
          <p:nvPr>
            <p:ph idx="1" type="body"/>
          </p:nvPr>
        </p:nvSpPr>
        <p:spPr>
          <a:xfrm>
            <a:off x="1944375" y="3255475"/>
            <a:ext cx="999600" cy="477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Octave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8"/>
          <p:cNvSpPr txBox="1"/>
          <p:nvPr>
            <p:ph type="title"/>
          </p:nvPr>
        </p:nvSpPr>
        <p:spPr>
          <a:xfrm>
            <a:off x="265500" y="26760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Score writing rules</a:t>
            </a:r>
            <a:endParaRPr/>
          </a:p>
        </p:txBody>
      </p:sp>
      <p:sp>
        <p:nvSpPr>
          <p:cNvPr id="113" name="Google Shape;113;p18"/>
          <p:cNvSpPr txBox="1"/>
          <p:nvPr>
            <p:ph idx="1" type="subTitle"/>
          </p:nvPr>
        </p:nvSpPr>
        <p:spPr>
          <a:xfrm>
            <a:off x="265500" y="1638675"/>
            <a:ext cx="4076400" cy="145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700"/>
              <a:t>Our Program had to take into account the time signature before putting the notes into each measure. The program has to fill each measure with the right sized note.</a:t>
            </a:r>
            <a:endParaRPr sz="1700"/>
          </a:p>
        </p:txBody>
      </p:sp>
      <p:sp>
        <p:nvSpPr>
          <p:cNvPr id="114" name="Google Shape;114;p18"/>
          <p:cNvSpPr txBox="1"/>
          <p:nvPr>
            <p:ph idx="2" type="body"/>
          </p:nvPr>
        </p:nvSpPr>
        <p:spPr>
          <a:xfrm>
            <a:off x="4856525" y="267600"/>
            <a:ext cx="3905100" cy="41517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lang="en" sz="1400">
                <a:solidFill>
                  <a:schemeClr val="lt1"/>
                </a:solidFill>
                <a:latin typeface="Times New Roman"/>
                <a:ea typeface="Times New Roman"/>
                <a:cs typeface="Times New Roman"/>
                <a:sym typeface="Times New Roman"/>
              </a:rPr>
              <a:t>In a score, we don't only have the notes, but how they are going to be organized between them, and it is in the end a very mathematical organization, we can compare them to fractions.The score will be divided into measures, each of which will be defined by the number of beats that determine it. This beat is determined by the time signature found at the beginning of the score. For example the time signature below would represent a 4/4 time signature</a:t>
            </a:r>
            <a:endParaRPr sz="1400">
              <a:solidFill>
                <a:schemeClr val="lt1"/>
              </a:solidFill>
              <a:latin typeface="Times New Roman"/>
              <a:ea typeface="Times New Roman"/>
              <a:cs typeface="Times New Roman"/>
              <a:sym typeface="Times New Roman"/>
            </a:endParaRPr>
          </a:p>
          <a:p>
            <a:pPr indent="0" lvl="0" marL="457200" rtl="0" algn="l">
              <a:spcBef>
                <a:spcPts val="1600"/>
              </a:spcBef>
              <a:spcAft>
                <a:spcPts val="1600"/>
              </a:spcAft>
              <a:buNone/>
            </a:pPr>
            <a:r>
              <a:t/>
            </a:r>
            <a:endParaRPr sz="1400">
              <a:solidFill>
                <a:schemeClr val="lt1"/>
              </a:solidFill>
              <a:latin typeface="Times New Roman"/>
              <a:ea typeface="Times New Roman"/>
              <a:cs typeface="Times New Roman"/>
              <a:sym typeface="Times New Roman"/>
            </a:endParaRPr>
          </a:p>
        </p:txBody>
      </p:sp>
      <p:pic>
        <p:nvPicPr>
          <p:cNvPr id="115" name="Google Shape;115;p18"/>
          <p:cNvPicPr preferRelativeResize="0"/>
          <p:nvPr/>
        </p:nvPicPr>
        <p:blipFill>
          <a:blip r:embed="rId3">
            <a:alphaModFix/>
          </a:blip>
          <a:stretch>
            <a:fillRect/>
          </a:stretch>
        </p:blipFill>
        <p:spPr>
          <a:xfrm>
            <a:off x="5417300" y="3597800"/>
            <a:ext cx="3285949" cy="821500"/>
          </a:xfrm>
          <a:prstGeom prst="rect">
            <a:avLst/>
          </a:prstGeom>
          <a:noFill/>
          <a:ln>
            <a:noFill/>
          </a:ln>
        </p:spPr>
      </p:pic>
      <p:pic>
        <p:nvPicPr>
          <p:cNvPr id="116" name="Google Shape;116;p18"/>
          <p:cNvPicPr preferRelativeResize="0"/>
          <p:nvPr/>
        </p:nvPicPr>
        <p:blipFill>
          <a:blip r:embed="rId4">
            <a:alphaModFix/>
          </a:blip>
          <a:stretch>
            <a:fillRect/>
          </a:stretch>
        </p:blipFill>
        <p:spPr>
          <a:xfrm>
            <a:off x="152400" y="3246375"/>
            <a:ext cx="4189500" cy="1571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Encoding Table</a:t>
            </a:r>
            <a:endParaRPr/>
          </a:p>
        </p:txBody>
      </p:sp>
      <p:sp>
        <p:nvSpPr>
          <p:cNvPr id="122" name="Google Shape;122;p19"/>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With the way our program is designed, this allows us to freely interchange our XML file to change the encoding of our characters. This allows our music encoder to be more versatile.</a:t>
            </a:r>
            <a:endParaRPr sz="1600"/>
          </a:p>
          <a:p>
            <a:pPr indent="-330200" lvl="0" marL="457200" rtl="0" algn="l">
              <a:spcBef>
                <a:spcPts val="1600"/>
              </a:spcBef>
              <a:spcAft>
                <a:spcPts val="1600"/>
              </a:spcAft>
              <a:buSzPts val="1600"/>
              <a:buChar char="●"/>
            </a:pPr>
            <a:r>
              <a:rPr lang="en" sz="1600"/>
              <a:t>For example if we wanted to change what note the letters A-C do we can easily do this by just changing the XML table or uploading an entire new one according to our own encoding rules.</a:t>
            </a:r>
            <a:endParaRPr sz="1600"/>
          </a:p>
        </p:txBody>
      </p:sp>
      <p:pic>
        <p:nvPicPr>
          <p:cNvPr id="123" name="Google Shape;123;p19"/>
          <p:cNvPicPr preferRelativeResize="0"/>
          <p:nvPr/>
        </p:nvPicPr>
        <p:blipFill>
          <a:blip r:embed="rId3">
            <a:alphaModFix/>
          </a:blip>
          <a:stretch>
            <a:fillRect/>
          </a:stretch>
        </p:blipFill>
        <p:spPr>
          <a:xfrm>
            <a:off x="4454400" y="875150"/>
            <a:ext cx="4489744" cy="3780474"/>
          </a:xfrm>
          <a:prstGeom prst="rect">
            <a:avLst/>
          </a:prstGeom>
          <a:noFill/>
          <a:ln>
            <a:noFill/>
          </a:ln>
        </p:spPr>
      </p:pic>
      <p:sp>
        <p:nvSpPr>
          <p:cNvPr id="124" name="Google Shape;124;p19"/>
          <p:cNvSpPr txBox="1"/>
          <p:nvPr/>
        </p:nvSpPr>
        <p:spPr>
          <a:xfrm>
            <a:off x="8567050" y="198050"/>
            <a:ext cx="377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200">
                <a:latin typeface="Old Standard TT"/>
                <a:ea typeface="Old Standard TT"/>
                <a:cs typeface="Old Standard TT"/>
                <a:sym typeface="Old Standard TT"/>
              </a:rPr>
              <a:t>7</a:t>
            </a:r>
            <a:endParaRPr sz="3200">
              <a:latin typeface="Old Standard TT"/>
              <a:ea typeface="Old Standard TT"/>
              <a:cs typeface="Old Standard TT"/>
              <a:sym typeface="Old Standard T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Encoding Table P.2</a:t>
            </a:r>
            <a:endParaRPr/>
          </a:p>
        </p:txBody>
      </p:sp>
      <p:sp>
        <p:nvSpPr>
          <p:cNvPr id="130" name="Google Shape;130;p20"/>
          <p:cNvSpPr txBox="1"/>
          <p:nvPr>
            <p:ph idx="1" type="body"/>
          </p:nvPr>
        </p:nvSpPr>
        <p:spPr>
          <a:xfrm>
            <a:off x="311700" y="1171675"/>
            <a:ext cx="3999900" cy="1468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1600"/>
              </a:spcAft>
              <a:buSzPts val="1600"/>
              <a:buChar char="●"/>
            </a:pPr>
            <a:r>
              <a:rPr lang="en" sz="1600"/>
              <a:t>O</a:t>
            </a:r>
            <a:r>
              <a:rPr lang="en" sz="1600"/>
              <a:t>ur XML file also determines the time signature for the music sheet. This allows our music encoder to be more versatile.</a:t>
            </a:r>
            <a:endParaRPr/>
          </a:p>
        </p:txBody>
      </p:sp>
      <p:pic>
        <p:nvPicPr>
          <p:cNvPr id="131" name="Google Shape;131;p20"/>
          <p:cNvPicPr preferRelativeResize="0"/>
          <p:nvPr/>
        </p:nvPicPr>
        <p:blipFill>
          <a:blip r:embed="rId3">
            <a:alphaModFix/>
          </a:blip>
          <a:stretch>
            <a:fillRect/>
          </a:stretch>
        </p:blipFill>
        <p:spPr>
          <a:xfrm>
            <a:off x="4464000" y="1210625"/>
            <a:ext cx="4095750" cy="1314450"/>
          </a:xfrm>
          <a:prstGeom prst="rect">
            <a:avLst/>
          </a:prstGeom>
          <a:noFill/>
          <a:ln>
            <a:noFill/>
          </a:ln>
        </p:spPr>
      </p:pic>
      <p:pic>
        <p:nvPicPr>
          <p:cNvPr id="132" name="Google Shape;132;p20"/>
          <p:cNvPicPr preferRelativeResize="0"/>
          <p:nvPr/>
        </p:nvPicPr>
        <p:blipFill>
          <a:blip r:embed="rId4">
            <a:alphaModFix/>
          </a:blip>
          <a:stretch>
            <a:fillRect/>
          </a:stretch>
        </p:blipFill>
        <p:spPr>
          <a:xfrm>
            <a:off x="1167025" y="3465350"/>
            <a:ext cx="7665274" cy="1468800"/>
          </a:xfrm>
          <a:prstGeom prst="rect">
            <a:avLst/>
          </a:prstGeom>
          <a:noFill/>
          <a:ln>
            <a:noFill/>
          </a:ln>
        </p:spPr>
      </p:pic>
      <p:sp>
        <p:nvSpPr>
          <p:cNvPr id="133" name="Google Shape;133;p20"/>
          <p:cNvSpPr txBox="1"/>
          <p:nvPr>
            <p:ph idx="1" type="body"/>
          </p:nvPr>
        </p:nvSpPr>
        <p:spPr>
          <a:xfrm>
            <a:off x="311700" y="2525075"/>
            <a:ext cx="7730700" cy="1468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1600"/>
              </a:spcAft>
              <a:buSzPts val="1600"/>
              <a:buChar char="●"/>
            </a:pPr>
            <a:r>
              <a:rPr lang="en" sz="1600"/>
              <a:t>Our XML file also determines the </a:t>
            </a:r>
            <a:r>
              <a:rPr lang="en" sz="1600"/>
              <a:t>rhythm for each note</a:t>
            </a:r>
            <a:r>
              <a:rPr lang="en" sz="1600"/>
              <a:t>. The rhythm is set much differently from the the type of note (ex. A or C). It is based of the next character of the user input </a:t>
            </a:r>
            <a:endParaRPr/>
          </a:p>
        </p:txBody>
      </p:sp>
      <p:sp>
        <p:nvSpPr>
          <p:cNvPr id="134" name="Google Shape;134;p20"/>
          <p:cNvSpPr txBox="1"/>
          <p:nvPr/>
        </p:nvSpPr>
        <p:spPr>
          <a:xfrm>
            <a:off x="8676225" y="166000"/>
            <a:ext cx="377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200">
                <a:latin typeface="Old Standard TT"/>
                <a:ea typeface="Old Standard TT"/>
                <a:cs typeface="Old Standard TT"/>
                <a:sym typeface="Old Standard TT"/>
              </a:rPr>
              <a:t>8</a:t>
            </a:r>
            <a:endParaRPr sz="3200">
              <a:latin typeface="Old Standard TT"/>
              <a:ea typeface="Old Standard TT"/>
              <a:cs typeface="Old Standard TT"/>
              <a:sym typeface="Old Standard T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Encoding the music</a:t>
            </a:r>
            <a:endParaRPr/>
          </a:p>
        </p:txBody>
      </p:sp>
      <p:sp>
        <p:nvSpPr>
          <p:cNvPr id="140" name="Google Shape;140;p21"/>
          <p:cNvSpPr txBox="1"/>
          <p:nvPr>
            <p:ph idx="1" type="body"/>
          </p:nvPr>
        </p:nvSpPr>
        <p:spPr>
          <a:xfrm>
            <a:off x="311700" y="1171675"/>
            <a:ext cx="5379600" cy="3397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to modify information into and from another representation (be it numerical, electrical, even optical), to serve different uses (like file compression, encryption etc.). In this case were encrypting it into music sheets.</a:t>
            </a:r>
            <a:endParaRPr sz="1600"/>
          </a:p>
          <a:p>
            <a:pPr indent="-330200" lvl="0" marL="457200" rtl="0" algn="l">
              <a:spcBef>
                <a:spcPts val="1600"/>
              </a:spcBef>
              <a:spcAft>
                <a:spcPts val="0"/>
              </a:spcAft>
              <a:buSzPts val="1600"/>
              <a:buChar char="●"/>
            </a:pPr>
            <a:r>
              <a:rPr lang="en" sz="1600"/>
              <a:t>First is to take in a message and assign characters their own unique sound and music Note</a:t>
            </a:r>
            <a:endParaRPr sz="1600"/>
          </a:p>
          <a:p>
            <a:pPr indent="-330200" lvl="0" marL="457200" rtl="0" algn="l">
              <a:spcBef>
                <a:spcPts val="1600"/>
              </a:spcBef>
              <a:spcAft>
                <a:spcPts val="1600"/>
              </a:spcAft>
              <a:buSzPts val="1600"/>
              <a:buChar char="●"/>
            </a:pPr>
            <a:r>
              <a:rPr lang="en" sz="1600"/>
              <a:t>We do this by allowing the user to enter a message into our UI.</a:t>
            </a:r>
            <a:endParaRPr sz="1600"/>
          </a:p>
        </p:txBody>
      </p:sp>
      <p:pic>
        <p:nvPicPr>
          <p:cNvPr id="141" name="Google Shape;141;p21"/>
          <p:cNvPicPr preferRelativeResize="0"/>
          <p:nvPr/>
        </p:nvPicPr>
        <p:blipFill>
          <a:blip r:embed="rId3">
            <a:alphaModFix/>
          </a:blip>
          <a:stretch>
            <a:fillRect/>
          </a:stretch>
        </p:blipFill>
        <p:spPr>
          <a:xfrm>
            <a:off x="4765700" y="2889025"/>
            <a:ext cx="4378301" cy="2254475"/>
          </a:xfrm>
          <a:prstGeom prst="rect">
            <a:avLst/>
          </a:prstGeom>
          <a:noFill/>
          <a:ln>
            <a:noFill/>
          </a:ln>
        </p:spPr>
      </p:pic>
      <p:sp>
        <p:nvSpPr>
          <p:cNvPr id="142" name="Google Shape;142;p21"/>
          <p:cNvSpPr txBox="1"/>
          <p:nvPr/>
        </p:nvSpPr>
        <p:spPr>
          <a:xfrm>
            <a:off x="8455200" y="165975"/>
            <a:ext cx="377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200">
                <a:latin typeface="Old Standard TT"/>
                <a:ea typeface="Old Standard TT"/>
                <a:cs typeface="Old Standard TT"/>
                <a:sym typeface="Old Standard TT"/>
              </a:rPr>
              <a:t>9</a:t>
            </a:r>
            <a:endParaRPr sz="3200">
              <a:latin typeface="Old Standard TT"/>
              <a:ea typeface="Old Standard TT"/>
              <a:cs typeface="Old Standard TT"/>
              <a:sym typeface="Old Standard TT"/>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