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bXmOLDsxPeKWj6OPSUe7UpYsI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7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2" name="Google Shape;32;p11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" name="Google Shape;33;p11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8" name="Google Shape;38;p12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3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0" y="294225"/>
            <a:ext cx="7504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3142"/>
              <a:buNone/>
            </a:pPr>
            <a:r>
              <a:rPr b="1" lang="it" sz="4811">
                <a:latin typeface="Roboto"/>
                <a:ea typeface="Roboto"/>
                <a:cs typeface="Roboto"/>
                <a:sym typeface="Roboto"/>
              </a:rPr>
              <a:t>DataMind</a:t>
            </a:r>
            <a:endParaRPr b="1" sz="481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Airline Passenger Satisfaction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84825" y="1800025"/>
            <a:ext cx="3811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it" sz="1380">
                <a:solidFill>
                  <a:srgbClr val="000000"/>
                </a:solidFill>
              </a:rPr>
              <a:t>Di Vita, Montori, Sandrin, Zancan, Zenoni</a:t>
            </a:r>
            <a:endParaRPr b="1" sz="1380">
              <a:solidFill>
                <a:srgbClr val="000000"/>
              </a:solidFill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0" r="64890" t="0"/>
          <a:stretch/>
        </p:blipFill>
        <p:spPr>
          <a:xfrm>
            <a:off x="8250200" y="4293500"/>
            <a:ext cx="663725" cy="54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3483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/>
              <a:t>Timeline </a:t>
            </a:r>
            <a:endParaRPr/>
          </a:p>
        </p:txBody>
      </p:sp>
      <p:sp>
        <p:nvSpPr>
          <p:cNvPr id="73" name="Google Shape;73;p2"/>
          <p:cNvSpPr txBox="1"/>
          <p:nvPr/>
        </p:nvSpPr>
        <p:spPr>
          <a:xfrm>
            <a:off x="316025" y="14929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2"/>
          <p:cNvGrpSpPr/>
          <p:nvPr/>
        </p:nvGrpSpPr>
        <p:grpSpPr>
          <a:xfrm>
            <a:off x="571536" y="1957150"/>
            <a:ext cx="1755000" cy="1897977"/>
            <a:chOff x="571536" y="1957150"/>
            <a:chExt cx="1755000" cy="1897977"/>
          </a:xfrm>
        </p:grpSpPr>
        <p:sp>
          <p:nvSpPr>
            <p:cNvPr id="76" name="Google Shape;76;p2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 txBox="1"/>
            <p:nvPr/>
          </p:nvSpPr>
          <p:spPr>
            <a:xfrm>
              <a:off x="1216975" y="2021458"/>
              <a:ext cx="4641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it" sz="1700" u="none" cap="none" strike="noStrike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i="0" sz="17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2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it" sz="1000" u="none" cap="none" strike="noStrike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Choosing the Dataset</a:t>
              </a:r>
              <a:endParaRPr b="1" i="0" sz="10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2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it" sz="800" u="none" cap="none" strike="noStrike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Firstly we briefly analysed the four available dataset to choose which was the best choice for our interest and background</a:t>
              </a:r>
              <a:endParaRPr b="0" i="0" sz="8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2699423" y="1957150"/>
            <a:ext cx="1709102" cy="1897977"/>
            <a:chOff x="2699423" y="1957150"/>
            <a:chExt cx="1709102" cy="1897977"/>
          </a:xfrm>
        </p:grpSpPr>
        <p:sp>
          <p:nvSpPr>
            <p:cNvPr id="81" name="Google Shape;81;p2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4581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it" sz="1000" u="none" cap="none" strike="noStrike">
                  <a:solidFill>
                    <a:srgbClr val="45818E"/>
                  </a:solidFill>
                  <a:latin typeface="Roboto"/>
                  <a:ea typeface="Roboto"/>
                  <a:cs typeface="Roboto"/>
                  <a:sym typeface="Roboto"/>
                </a:rPr>
                <a:t>Exploring the Dataset</a:t>
              </a:r>
              <a:endParaRPr b="1" i="0" sz="1000" u="none" cap="none" strike="noStrike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2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it" sz="800" u="none" cap="none" strike="noStrike">
                  <a:solidFill>
                    <a:srgbClr val="45818E"/>
                  </a:solidFill>
                  <a:latin typeface="Roboto"/>
                  <a:ea typeface="Roboto"/>
                  <a:cs typeface="Roboto"/>
                  <a:sym typeface="Roboto"/>
                </a:rPr>
                <a:t>We explored the data in order to see pattern within the data.</a:t>
              </a:r>
              <a:endParaRPr b="0" i="0" sz="800" u="none" cap="none" strike="noStrike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2"/>
            <p:cNvSpPr txBox="1"/>
            <p:nvPr/>
          </p:nvSpPr>
          <p:spPr>
            <a:xfrm>
              <a:off x="3329825" y="2042925"/>
              <a:ext cx="436800" cy="20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it" sz="1700" u="none" cap="none" strike="noStrike">
                  <a:solidFill>
                    <a:srgbClr val="3D85C6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i="0" sz="1700" u="none" cap="none" strike="noStrike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Google Shape;85;p2"/>
          <p:cNvGrpSpPr/>
          <p:nvPr/>
        </p:nvGrpSpPr>
        <p:grpSpPr>
          <a:xfrm>
            <a:off x="4781408" y="1957150"/>
            <a:ext cx="1709105" cy="1897975"/>
            <a:chOff x="4781408" y="1957150"/>
            <a:chExt cx="1709105" cy="1897975"/>
          </a:xfrm>
        </p:grpSpPr>
        <p:sp>
          <p:nvSpPr>
            <p:cNvPr id="86" name="Google Shape;86;p2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it" sz="1000" u="none" cap="none" strike="noStrike">
                  <a:solidFill>
                    <a:srgbClr val="674EA7"/>
                  </a:solidFill>
                  <a:latin typeface="Roboto"/>
                  <a:ea typeface="Roboto"/>
                  <a:cs typeface="Roboto"/>
                  <a:sym typeface="Roboto"/>
                </a:rPr>
                <a:t>Modeling</a:t>
              </a:r>
              <a:endParaRPr b="1" i="0" sz="1000" u="none" cap="none" strike="noStrike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2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it" sz="800" u="none" cap="none" strike="noStrike">
                  <a:solidFill>
                    <a:srgbClr val="674EA7"/>
                  </a:solidFill>
                  <a:latin typeface="Roboto"/>
                  <a:ea typeface="Roboto"/>
                  <a:cs typeface="Roboto"/>
                  <a:sym typeface="Roboto"/>
                </a:rPr>
                <a:t>We applied ensemble and non-ensemble models to make predictions</a:t>
              </a:r>
              <a:endParaRPr b="0" i="0" sz="800" u="none" cap="none" strike="noStrike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2"/>
            <p:cNvSpPr txBox="1"/>
            <p:nvPr/>
          </p:nvSpPr>
          <p:spPr>
            <a:xfrm>
              <a:off x="5417550" y="2047437"/>
              <a:ext cx="436800" cy="20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it" sz="1700" u="none" cap="none" strike="noStrike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i="0" sz="17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" name="Google Shape;90;p2"/>
          <p:cNvGrpSpPr/>
          <p:nvPr/>
        </p:nvGrpSpPr>
        <p:grpSpPr>
          <a:xfrm>
            <a:off x="6863386" y="1957150"/>
            <a:ext cx="1709102" cy="1897977"/>
            <a:chOff x="6863386" y="1957150"/>
            <a:chExt cx="1709102" cy="1897977"/>
          </a:xfrm>
        </p:grpSpPr>
        <p:sp>
          <p:nvSpPr>
            <p:cNvPr id="91" name="Google Shape;91;p2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it" sz="1000" u="none" cap="none" strike="noStrike">
                  <a:solidFill>
                    <a:srgbClr val="A64D79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endParaRPr b="1" i="0" sz="1000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it" sz="800" u="none" cap="none" strike="noStrike">
                  <a:solidFill>
                    <a:srgbClr val="A64D79"/>
                  </a:solidFill>
                  <a:latin typeface="Roboto"/>
                  <a:ea typeface="Roboto"/>
                  <a:cs typeface="Roboto"/>
                  <a:sym typeface="Roboto"/>
                </a:rPr>
                <a:t>We evaluated our models and selected which is the best to put in production</a:t>
              </a:r>
              <a:endParaRPr b="0" i="0" sz="800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7499525" y="2039625"/>
              <a:ext cx="4368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it" sz="1700" u="none" cap="none" strike="noStrike">
                  <a:solidFill>
                    <a:srgbClr val="C27BA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i="0" sz="1700" u="none" cap="none" strike="noStrike">
                <a:solidFill>
                  <a:srgbClr val="C27BA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" name="Google Shape;95;p2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3D85C6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64890" t="0"/>
          <a:stretch/>
        </p:blipFill>
        <p:spPr>
          <a:xfrm>
            <a:off x="8250200" y="4293500"/>
            <a:ext cx="663725" cy="54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332" y="2380890"/>
            <a:ext cx="3907766" cy="265079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>
            <p:ph type="title"/>
          </p:nvPr>
        </p:nvSpPr>
        <p:spPr>
          <a:xfrm>
            <a:off x="311700" y="29387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/>
              <a:t>Objective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311700" y="1767337"/>
            <a:ext cx="6028715" cy="26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1960"/>
              <a:buNone/>
            </a:pPr>
            <a:r>
              <a:rPr lang="it" sz="1500">
                <a:solidFill>
                  <a:srgbClr val="000000"/>
                </a:solidFill>
              </a:rPr>
              <a:t>Predict customer satisfaction based on </a:t>
            </a:r>
            <a:br>
              <a:rPr lang="it" sz="1500">
                <a:solidFill>
                  <a:srgbClr val="000000"/>
                </a:solidFill>
              </a:rPr>
            </a:br>
            <a:r>
              <a:rPr lang="it" sz="1500">
                <a:solidFill>
                  <a:srgbClr val="000000"/>
                </a:solidFill>
              </a:rPr>
              <a:t>characteristics of his own (gender-age…) &amp; </a:t>
            </a:r>
            <a:br>
              <a:rPr lang="it" sz="1500">
                <a:solidFill>
                  <a:srgbClr val="000000"/>
                </a:solidFill>
              </a:rPr>
            </a:br>
            <a:r>
              <a:rPr lang="it" sz="1500">
                <a:solidFill>
                  <a:srgbClr val="000000"/>
                </a:solidFill>
              </a:rPr>
              <a:t>on his rating of flight experience characteristics (gate location-cleanliness…)</a:t>
            </a:r>
            <a:endParaRPr/>
          </a:p>
          <a:p>
            <a:pPr indent="-20320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196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1960"/>
              <a:buChar char="●"/>
            </a:pPr>
            <a:r>
              <a:rPr lang="it" sz="1500">
                <a:solidFill>
                  <a:srgbClr val="000000"/>
                </a:solidFill>
              </a:rPr>
              <a:t>SUPERVISED LEARNING: BINARY CLASSIFICATION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1960"/>
              <a:buChar char="●"/>
            </a:pPr>
            <a:r>
              <a:rPr lang="it" sz="1500">
                <a:solidFill>
                  <a:srgbClr val="000000"/>
                </a:solidFill>
              </a:rPr>
              <a:t>TARGET VARIABLE: SATISFACTION, </a:t>
            </a:r>
            <a:br>
              <a:rPr lang="it" sz="1500">
                <a:solidFill>
                  <a:srgbClr val="000000"/>
                </a:solidFill>
              </a:rPr>
            </a:br>
            <a:r>
              <a:rPr lang="it" sz="1500">
                <a:solidFill>
                  <a:srgbClr val="000000"/>
                </a:solidFill>
              </a:rPr>
              <a:t>N. OF FEATURES: 23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1960"/>
              <a:buNone/>
            </a:pPr>
            <a:br>
              <a:rPr lang="it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64890" t="0"/>
          <a:stretch/>
        </p:blipFill>
        <p:spPr>
          <a:xfrm>
            <a:off x="8250200" y="4293500"/>
            <a:ext cx="663725" cy="54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311300" y="500925"/>
            <a:ext cx="37044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/>
              <a:t>Methods</a:t>
            </a:r>
            <a:endParaRPr/>
          </a:p>
        </p:txBody>
      </p:sp>
      <p:sp>
        <p:nvSpPr>
          <p:cNvPr id="111" name="Google Shape;111;p4"/>
          <p:cNvSpPr txBox="1"/>
          <p:nvPr>
            <p:ph idx="2" type="body"/>
          </p:nvPr>
        </p:nvSpPr>
        <p:spPr>
          <a:xfrm>
            <a:off x="4879025" y="1611225"/>
            <a:ext cx="3954000" cy="30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12" name="Google Shape;112;p4"/>
          <p:cNvSpPr txBox="1"/>
          <p:nvPr>
            <p:ph idx="1" type="subTitle"/>
          </p:nvPr>
        </p:nvSpPr>
        <p:spPr>
          <a:xfrm>
            <a:off x="311300" y="1188300"/>
            <a:ext cx="37044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Exploring dataset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EDA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Encoding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Scaling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Grid Search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Models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Predictions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Evaluation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9024" y="2152326"/>
            <a:ext cx="4098848" cy="12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64890" t="0"/>
          <a:stretch/>
        </p:blipFill>
        <p:spPr>
          <a:xfrm>
            <a:off x="8250200" y="4293500"/>
            <a:ext cx="663725" cy="54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311700" y="32657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/>
              <a:t>Presentation → Roles</a:t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 rot="-711236">
            <a:off x="6563825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 flipH="1" rot="711236">
            <a:off x="5181012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5"/>
          <p:cNvGrpSpPr/>
          <p:nvPr/>
        </p:nvGrpSpPr>
        <p:grpSpPr>
          <a:xfrm>
            <a:off x="5659550" y="2675232"/>
            <a:ext cx="1712700" cy="1246740"/>
            <a:chOff x="5796625" y="2260323"/>
            <a:chExt cx="1712700" cy="1277790"/>
          </a:xfrm>
        </p:grpSpPr>
        <p:sp>
          <p:nvSpPr>
            <p:cNvPr id="123" name="Google Shape;123;p5"/>
            <p:cNvSpPr/>
            <p:nvPr/>
          </p:nvSpPr>
          <p:spPr>
            <a:xfrm rot="-1789476">
              <a:off x="6572742" y="2289597"/>
              <a:ext cx="160451" cy="160451"/>
            </a:xfrm>
            <a:prstGeom prst="ellipse">
              <a:avLst/>
            </a:prstGeom>
            <a:solidFill>
              <a:srgbClr val="D5A6BD"/>
            </a:solidFill>
            <a:ln cap="flat" cmpd="sng" w="38100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6348125" y="2479312"/>
              <a:ext cx="696900" cy="290400"/>
            </a:xfrm>
            <a:prstGeom prst="rect">
              <a:avLst/>
            </a:prstGeom>
            <a:solidFill>
              <a:srgbClr val="D5A6B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it" sz="8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Valeria</a:t>
              </a:r>
              <a:endParaRPr b="1" i="0" sz="8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796625" y="28346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 txBox="1"/>
            <p:nvPr/>
          </p:nvSpPr>
          <p:spPr>
            <a:xfrm>
              <a:off x="5884475" y="2898808"/>
              <a:ext cx="1624200" cy="639300"/>
            </a:xfrm>
            <a:prstGeom prst="rect">
              <a:avLst/>
            </a:pr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it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Ensemble Models</a:t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5"/>
          <p:cNvSpPr/>
          <p:nvPr/>
        </p:nvSpPr>
        <p:spPr>
          <a:xfrm rot="-711236">
            <a:off x="3905600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5"/>
          <p:cNvGrpSpPr/>
          <p:nvPr/>
        </p:nvGrpSpPr>
        <p:grpSpPr>
          <a:xfrm>
            <a:off x="4333100" y="1382072"/>
            <a:ext cx="1712700" cy="1246753"/>
            <a:chOff x="4409300" y="1219942"/>
            <a:chExt cx="1712700" cy="1246753"/>
          </a:xfrm>
        </p:grpSpPr>
        <p:sp>
          <p:nvSpPr>
            <p:cNvPr id="130" name="Google Shape;130;p5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B4A7D6"/>
            </a:solidFill>
            <a:ln cap="flat" cmpd="sng" w="3810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solidFill>
              <a:srgbClr val="B4A7D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it" sz="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Valentina</a:t>
              </a:r>
              <a:endParaRPr b="1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rgbClr val="B4A7D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it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Grid search and first two models</a:t>
              </a:r>
              <a:endParaRPr b="1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5" name="Google Shape;135;p5"/>
          <p:cNvSpPr/>
          <p:nvPr/>
        </p:nvSpPr>
        <p:spPr>
          <a:xfrm flipH="1" rot="711236">
            <a:off x="2668233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5"/>
          <p:cNvGrpSpPr/>
          <p:nvPr/>
        </p:nvGrpSpPr>
        <p:grpSpPr>
          <a:xfrm>
            <a:off x="3076675" y="2683244"/>
            <a:ext cx="1712700" cy="1230715"/>
            <a:chOff x="3021975" y="2541798"/>
            <a:chExt cx="1712700" cy="1230715"/>
          </a:xfrm>
        </p:grpSpPr>
        <p:sp>
          <p:nvSpPr>
            <p:cNvPr id="137" name="Google Shape;137;p5"/>
            <p:cNvSpPr txBox="1"/>
            <p:nvPr/>
          </p:nvSpPr>
          <p:spPr>
            <a:xfrm>
              <a:off x="3529900" y="2760804"/>
              <a:ext cx="696900" cy="2508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it" sz="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Federica</a:t>
              </a:r>
              <a:endParaRPr b="1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6D9EEB"/>
            </a:solidFill>
            <a:ln cap="flat" cmpd="sng" w="38100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it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EDA and Encoding/Scaling</a:t>
              </a:r>
              <a:endParaRPr b="1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5"/>
          <p:cNvSpPr/>
          <p:nvPr/>
        </p:nvSpPr>
        <p:spPr>
          <a:xfrm rot="-711236">
            <a:off x="1334133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5"/>
          <p:cNvGrpSpPr/>
          <p:nvPr/>
        </p:nvGrpSpPr>
        <p:grpSpPr>
          <a:xfrm>
            <a:off x="1789875" y="1382072"/>
            <a:ext cx="1712700" cy="1246753"/>
            <a:chOff x="1637475" y="1219942"/>
            <a:chExt cx="1712700" cy="1246753"/>
          </a:xfrm>
        </p:grpSpPr>
        <p:sp>
          <p:nvSpPr>
            <p:cNvPr id="144" name="Google Shape;144;p5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93C47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it" sz="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Domenico</a:t>
              </a:r>
              <a:endParaRPr b="1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93C47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it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Introduction and EDA</a:t>
              </a:r>
              <a:endParaRPr b="1" i="0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38761D"/>
            </a:solidFill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5"/>
          <p:cNvGrpSpPr/>
          <p:nvPr/>
        </p:nvGrpSpPr>
        <p:grpSpPr>
          <a:xfrm>
            <a:off x="6980275" y="1382072"/>
            <a:ext cx="1712700" cy="1246753"/>
            <a:chOff x="4409300" y="1219942"/>
            <a:chExt cx="1712700" cy="1246753"/>
          </a:xfrm>
        </p:grpSpPr>
        <p:sp>
          <p:nvSpPr>
            <p:cNvPr id="150" name="Google Shape;150;p5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D9D9D9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it" sz="8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Alberto</a:t>
              </a:r>
              <a:endParaRPr b="1" i="0" sz="8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it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endParaRPr b="1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 b="0" l="0" r="64890" t="0"/>
          <a:stretch/>
        </p:blipFill>
        <p:spPr>
          <a:xfrm>
            <a:off x="8250200" y="4293500"/>
            <a:ext cx="663725" cy="54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56" name="Google Shape;156;p5"/>
          <p:cNvSpPr/>
          <p:nvPr/>
        </p:nvSpPr>
        <p:spPr>
          <a:xfrm rot="-230376">
            <a:off x="6527454" y="3192945"/>
            <a:ext cx="44801" cy="65255"/>
          </a:xfrm>
          <a:prstGeom prst="triangle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Federica Zenoni</dc:creator>
</cp:coreProperties>
</file>