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512" r:id="rId2"/>
    <p:sldId id="514" r:id="rId3"/>
    <p:sldId id="517" r:id="rId4"/>
    <p:sldId id="521" r:id="rId5"/>
    <p:sldId id="525" r:id="rId6"/>
    <p:sldId id="524" r:id="rId7"/>
    <p:sldId id="510" r:id="rId8"/>
    <p:sldId id="520" r:id="rId9"/>
    <p:sldId id="522" r:id="rId10"/>
    <p:sldId id="526" r:id="rId11"/>
    <p:sldId id="527" r:id="rId12"/>
    <p:sldId id="519" r:id="rId13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나눔스퀘어" panose="020B0600000101010101" pitchFamily="50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257"/>
    <a:srgbClr val="F2F2F2"/>
    <a:srgbClr val="40959E"/>
    <a:srgbClr val="8560C8"/>
    <a:srgbClr val="2190C8"/>
    <a:srgbClr val="FF6699"/>
    <a:srgbClr val="2C2E3C"/>
    <a:srgbClr val="D86E9C"/>
    <a:srgbClr val="63C1C1"/>
    <a:srgbClr val="8872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00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ulvangent.com/2016/04/01/emotion-recognition-with-python-opencv-and-a-face-datase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10100" y="4422225"/>
            <a:ext cx="1200150" cy="34027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84425" y="1987215"/>
            <a:ext cx="805334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b="1" dirty="0" smtClean="0">
                <a:gradFill flip="none" rotWithShape="1">
                  <a:gsLst>
                    <a:gs pos="50000">
                      <a:prstClr val="white">
                        <a:lumMod val="95000"/>
                      </a:prstClr>
                    </a:gs>
                    <a:gs pos="50000">
                      <a:srgbClr val="404257"/>
                    </a:gs>
                  </a:gsLst>
                  <a:lin ang="0" scaled="1"/>
                  <a:tileRect/>
                </a:gradFill>
              </a:rPr>
              <a:t>발표력 테스트 프로그램</a:t>
            </a:r>
            <a:endParaRPr lang="en-US" altLang="ko-KR" sz="5400" b="1" dirty="0" smtClean="0">
              <a:gradFill flip="none" rotWithShape="1">
                <a:gsLst>
                  <a:gs pos="50000">
                    <a:prstClr val="white">
                      <a:lumMod val="95000"/>
                    </a:prstClr>
                  </a:gs>
                  <a:gs pos="50000">
                    <a:srgbClr val="404257"/>
                  </a:gs>
                </a:gsLst>
                <a:lin ang="0" scaled="1"/>
                <a:tileRect/>
              </a:gra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err="1" smtClean="0">
                <a:gradFill flip="none" rotWithShape="1">
                  <a:gsLst>
                    <a:gs pos="50000">
                      <a:prstClr val="white">
                        <a:lumMod val="95000"/>
                      </a:prstClr>
                    </a:gs>
                    <a:gs pos="50000">
                      <a:srgbClr val="404257"/>
                    </a:gs>
                  </a:gsLst>
                  <a:lin ang="0" scaled="1"/>
                  <a:tileRect/>
                </a:gradFill>
              </a:rPr>
              <a:t>임베디드</a:t>
            </a:r>
            <a:r>
              <a:rPr lang="ko-KR" altLang="en-US" sz="1200" dirty="0" smtClean="0">
                <a:gradFill flip="none" rotWithShape="1">
                  <a:gsLst>
                    <a:gs pos="50000">
                      <a:prstClr val="white">
                        <a:lumMod val="95000"/>
                      </a:prstClr>
                    </a:gs>
                    <a:gs pos="50000">
                      <a:srgbClr val="404257"/>
                    </a:gs>
                  </a:gsLst>
                  <a:lin ang="0" scaled="1"/>
                  <a:tileRect/>
                </a:gradFill>
              </a:rPr>
              <a:t> 응용 및 실습   </a:t>
            </a:r>
            <a:r>
              <a:rPr lang="ko-KR" altLang="en-US" sz="1200" dirty="0" err="1" smtClean="0">
                <a:gradFill flip="none" rotWithShape="1">
                  <a:gsLst>
                    <a:gs pos="50000">
                      <a:prstClr val="white">
                        <a:lumMod val="95000"/>
                      </a:prstClr>
                    </a:gs>
                    <a:gs pos="50000">
                      <a:srgbClr val="404257"/>
                    </a:gs>
                  </a:gsLst>
                  <a:lin ang="0" scaled="1"/>
                  <a:tileRect/>
                </a:gradFill>
              </a:rPr>
              <a:t>텀프로젝트</a:t>
            </a:r>
            <a:r>
              <a:rPr lang="ko-KR" altLang="en-US" sz="1200" dirty="0" smtClean="0">
                <a:gradFill flip="none" rotWithShape="1">
                  <a:gsLst>
                    <a:gs pos="50000">
                      <a:prstClr val="white">
                        <a:lumMod val="95000"/>
                      </a:prstClr>
                    </a:gs>
                    <a:gs pos="50000">
                      <a:srgbClr val="404257"/>
                    </a:gs>
                  </a:gsLst>
                  <a:lin ang="0" scaled="1"/>
                  <a:tileRect/>
                </a:gradFill>
              </a:rPr>
              <a:t> </a:t>
            </a:r>
            <a:r>
              <a:rPr lang="ko-KR" altLang="en-US" sz="1200" dirty="0" err="1" smtClean="0">
                <a:gradFill flip="none" rotWithShape="1">
                  <a:gsLst>
                    <a:gs pos="50000">
                      <a:prstClr val="white">
                        <a:lumMod val="95000"/>
                      </a:prstClr>
                    </a:gs>
                    <a:gs pos="50000">
                      <a:srgbClr val="404257"/>
                    </a:gs>
                  </a:gsLst>
                  <a:lin ang="0" scaled="1"/>
                  <a:tileRect/>
                </a:gradFill>
              </a:rPr>
              <a:t>경과</a:t>
            </a:r>
            <a:r>
              <a:rPr lang="ko-KR" altLang="en-US" sz="1200" dirty="0" err="1" smtClean="0">
                <a:gradFill flip="none" rotWithShape="1">
                  <a:gsLst>
                    <a:gs pos="50000">
                      <a:prstClr val="white">
                        <a:lumMod val="95000"/>
                      </a:prstClr>
                    </a:gs>
                    <a:gs pos="50000">
                      <a:srgbClr val="404257"/>
                    </a:gs>
                  </a:gsLst>
                  <a:lin ang="0" scaled="1"/>
                  <a:tileRect/>
                </a:gradFill>
              </a:rPr>
              <a:t>발표</a:t>
            </a:r>
            <a:endParaRPr lang="en-US" altLang="ko-KR" sz="1200" dirty="0" smtClean="0">
              <a:gradFill flip="none" rotWithShape="1">
                <a:gsLst>
                  <a:gs pos="50000">
                    <a:prstClr val="white">
                      <a:lumMod val="95000"/>
                    </a:prstClr>
                  </a:gs>
                  <a:gs pos="50000">
                    <a:srgbClr val="404257"/>
                  </a:gs>
                </a:gsLst>
                <a:lin ang="0" scaled="1"/>
                <a:tileRect/>
              </a:gradFill>
            </a:endParaRPr>
          </a:p>
          <a:p>
            <a:pPr algn="ctr">
              <a:lnSpc>
                <a:spcPct val="150000"/>
              </a:lnSpc>
            </a:pPr>
            <a:endParaRPr lang="en-US" altLang="ko-KR" sz="2400" b="1" dirty="0" smtClean="0">
              <a:gradFill flip="none" rotWithShape="1">
                <a:gsLst>
                  <a:gs pos="50000">
                    <a:prstClr val="white">
                      <a:lumMod val="95000"/>
                    </a:prstClr>
                  </a:gs>
                  <a:gs pos="50000">
                    <a:srgbClr val="404257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4319" y="4454724"/>
            <a:ext cx="2863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gradFill flip="none" rotWithShape="1">
                  <a:gsLst>
                    <a:gs pos="50000">
                      <a:prstClr val="white">
                        <a:lumMod val="95000"/>
                      </a:prstClr>
                    </a:gs>
                    <a:gs pos="50000">
                      <a:srgbClr val="404257"/>
                    </a:gs>
                  </a:gsLst>
                  <a:lin ang="0" scaled="1"/>
                  <a:tileRect/>
                </a:gradFill>
              </a:rPr>
              <a:t>김다영</a:t>
            </a:r>
            <a:r>
              <a:rPr lang="en-US" altLang="ko-KR" sz="1400" b="1" dirty="0" smtClean="0">
                <a:gradFill flip="none" rotWithShape="1">
                  <a:gsLst>
                    <a:gs pos="50000">
                      <a:prstClr val="white">
                        <a:lumMod val="95000"/>
                      </a:prstClr>
                    </a:gs>
                    <a:gs pos="50000">
                      <a:srgbClr val="404257"/>
                    </a:gs>
                  </a:gsLst>
                  <a:lin ang="0" scaled="1"/>
                  <a:tileRect/>
                </a:gradFill>
              </a:rPr>
              <a:t>   </a:t>
            </a:r>
            <a:r>
              <a:rPr lang="ko-KR" altLang="en-US" sz="1400" b="1" dirty="0" smtClean="0">
                <a:gradFill flip="none" rotWithShape="1">
                  <a:gsLst>
                    <a:gs pos="50000">
                      <a:prstClr val="white">
                        <a:lumMod val="95000"/>
                      </a:prstClr>
                    </a:gs>
                    <a:gs pos="50000">
                      <a:srgbClr val="404257"/>
                    </a:gs>
                  </a:gsLst>
                  <a:lin ang="0" scaled="1"/>
                  <a:tileRect/>
                </a:gradFill>
              </a:rPr>
              <a:t> </a:t>
            </a:r>
            <a:r>
              <a:rPr lang="en-US" altLang="ko-KR" sz="1400" b="1" dirty="0" smtClean="0">
                <a:gradFill flip="none" rotWithShape="1">
                  <a:gsLst>
                    <a:gs pos="50000">
                      <a:prstClr val="white">
                        <a:lumMod val="95000"/>
                      </a:prstClr>
                    </a:gs>
                    <a:gs pos="50000">
                      <a:srgbClr val="404257"/>
                    </a:gs>
                  </a:gsLst>
                  <a:lin ang="0" scaled="1"/>
                  <a:tileRect/>
                </a:gradFill>
              </a:rPr>
              <a:t>2015136012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6501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215656" y="2654480"/>
            <a:ext cx="2558636" cy="30634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950284" y="140304"/>
            <a:ext cx="548478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i="1" dirty="0" smtClean="0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추후 </a:t>
            </a:r>
            <a:r>
              <a:rPr lang="ko-KR" altLang="en-US" sz="3200" i="1" dirty="0" smtClean="0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계획</a:t>
            </a:r>
            <a:endParaRPr lang="en-US" altLang="ko-KR" sz="3200" i="1" dirty="0" smtClean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발표력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테스트 프로그램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6748" y="3136367"/>
            <a:ext cx="1900982" cy="864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404257"/>
                </a:solidFill>
              </a:rPr>
              <a:t>음성</a:t>
            </a:r>
            <a:endParaRPr lang="en-US" altLang="ko-KR" dirty="0" smtClean="0">
              <a:solidFill>
                <a:srgbClr val="404257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96748" y="4208207"/>
            <a:ext cx="1900982" cy="864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404257"/>
                </a:solidFill>
              </a:rPr>
              <a:t>영상</a:t>
            </a:r>
            <a:endParaRPr lang="en-US" altLang="ko-KR" dirty="0" smtClean="0">
              <a:solidFill>
                <a:srgbClr val="404257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48825" y="1251962"/>
            <a:ext cx="1566650" cy="59083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단어 빈도 계산</a:t>
            </a:r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793110" y="4345049"/>
            <a:ext cx="1566650" cy="5908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표정 점수 계산 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75969" y="3136366"/>
            <a:ext cx="1900982" cy="8645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Speech Detect API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275969" y="4208207"/>
            <a:ext cx="1900982" cy="8645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Vision Detect API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793110" y="1251961"/>
            <a:ext cx="1566650" cy="5908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단어 반복</a:t>
            </a:r>
            <a:r>
              <a:rPr lang="en-US" altLang="ko-KR" sz="1400" dirty="0" smtClean="0">
                <a:solidFill>
                  <a:schemeClr val="bg1"/>
                </a:solidFill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ko-KR" altLang="en-US" sz="1400" dirty="0" smtClean="0">
                <a:solidFill>
                  <a:schemeClr val="bg1"/>
                </a:solidFill>
              </a:rPr>
              <a:t>점수 계산 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43135" y="2178034"/>
            <a:ext cx="1566650" cy="59083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TXT </a:t>
            </a:r>
            <a:r>
              <a:rPr lang="ko-KR" altLang="en-US" sz="1400" dirty="0" smtClean="0"/>
              <a:t>파일 저장</a:t>
            </a:r>
            <a:endParaRPr lang="en-US" altLang="ko-KR" sz="14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4023227" y="2071714"/>
            <a:ext cx="943494" cy="549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GUI.py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8793110" y="3664004"/>
            <a:ext cx="1442978" cy="33786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TimeLimit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제어</a:t>
            </a:r>
            <a:endParaRPr lang="en-US" altLang="ko-KR" sz="1400" dirty="0" smtClean="0"/>
          </a:p>
        </p:txBody>
      </p:sp>
      <p:cxnSp>
        <p:nvCxnSpPr>
          <p:cNvPr id="4" name="직선 화살표 연결선 3"/>
          <p:cNvCxnSpPr>
            <a:stCxn id="2" idx="3"/>
            <a:endCxn id="11" idx="1"/>
          </p:cNvCxnSpPr>
          <p:nvPr/>
        </p:nvCxnSpPr>
        <p:spPr>
          <a:xfrm flipV="1">
            <a:off x="5397730" y="3568628"/>
            <a:ext cx="878239" cy="1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5401449" y="4640467"/>
            <a:ext cx="878239" cy="1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0"/>
            <a:endCxn id="15" idx="2"/>
          </p:cNvCxnSpPr>
          <p:nvPr/>
        </p:nvCxnSpPr>
        <p:spPr>
          <a:xfrm flipV="1">
            <a:off x="7226460" y="2768869"/>
            <a:ext cx="0" cy="367497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5" idx="0"/>
            <a:endCxn id="8" idx="2"/>
          </p:cNvCxnSpPr>
          <p:nvPr/>
        </p:nvCxnSpPr>
        <p:spPr>
          <a:xfrm flipV="1">
            <a:off x="7226460" y="1842797"/>
            <a:ext cx="5690" cy="335237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8" idx="3"/>
            <a:endCxn id="14" idx="1"/>
          </p:cNvCxnSpPr>
          <p:nvPr/>
        </p:nvCxnSpPr>
        <p:spPr>
          <a:xfrm flipV="1">
            <a:off x="8015475" y="1547379"/>
            <a:ext cx="777635" cy="1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2" idx="3"/>
            <a:endCxn id="10" idx="1"/>
          </p:cNvCxnSpPr>
          <p:nvPr/>
        </p:nvCxnSpPr>
        <p:spPr>
          <a:xfrm flipV="1">
            <a:off x="8176951" y="4640467"/>
            <a:ext cx="616159" cy="2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8" idx="1"/>
          </p:cNvCxnSpPr>
          <p:nvPr/>
        </p:nvCxnSpPr>
        <p:spPr>
          <a:xfrm flipH="1">
            <a:off x="8176951" y="3832935"/>
            <a:ext cx="616159" cy="754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7" idx="1"/>
            <a:endCxn id="13" idx="3"/>
          </p:cNvCxnSpPr>
          <p:nvPr/>
        </p:nvCxnSpPr>
        <p:spPr>
          <a:xfrm flipH="1" flipV="1">
            <a:off x="2504937" y="4640466"/>
            <a:ext cx="991811" cy="3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5899863" y="1082906"/>
            <a:ext cx="1070403" cy="30439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Word.py</a:t>
            </a:r>
            <a:endParaRPr lang="en-US" altLang="ko-KR" sz="1100" dirty="0" smtClean="0"/>
          </a:p>
        </p:txBody>
      </p:sp>
      <p:sp>
        <p:nvSpPr>
          <p:cNvPr id="48" name="직사각형 47"/>
          <p:cNvSpPr/>
          <p:nvPr/>
        </p:nvSpPr>
        <p:spPr>
          <a:xfrm>
            <a:off x="5899862" y="1997054"/>
            <a:ext cx="1070403" cy="30439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Resources/</a:t>
            </a:r>
            <a:br>
              <a:rPr lang="en-US" altLang="ko-KR" sz="1100" dirty="0" smtClean="0"/>
            </a:br>
            <a:r>
              <a:rPr lang="en-US" altLang="ko-KR" sz="1100" dirty="0" smtClean="0"/>
              <a:t>Speech.txt</a:t>
            </a:r>
            <a:endParaRPr lang="en-US" altLang="ko-KR" sz="1100" dirty="0" smtClean="0"/>
          </a:p>
        </p:txBody>
      </p:sp>
      <p:sp>
        <p:nvSpPr>
          <p:cNvPr id="51" name="직사각형 50"/>
          <p:cNvSpPr/>
          <p:nvPr/>
        </p:nvSpPr>
        <p:spPr>
          <a:xfrm>
            <a:off x="10029628" y="1082906"/>
            <a:ext cx="1070403" cy="30439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ScoreCalc.py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029627" y="4213701"/>
            <a:ext cx="1070403" cy="30439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ScoreCalc.py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619881" y="4974678"/>
            <a:ext cx="1568822" cy="30439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FaceDetectGoogle.py</a:t>
            </a:r>
            <a:endParaRPr lang="en-US" altLang="ko-KR" sz="1100" dirty="0" smtClean="0"/>
          </a:p>
        </p:txBody>
      </p:sp>
      <p:sp>
        <p:nvSpPr>
          <p:cNvPr id="54" name="직사각형 53"/>
          <p:cNvSpPr/>
          <p:nvPr/>
        </p:nvSpPr>
        <p:spPr>
          <a:xfrm>
            <a:off x="7546627" y="2958889"/>
            <a:ext cx="857665" cy="30439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Speech.py</a:t>
            </a:r>
            <a:endParaRPr lang="en-US" altLang="ko-KR" sz="1100" dirty="0" smtClean="0"/>
          </a:p>
        </p:txBody>
      </p:sp>
      <p:sp>
        <p:nvSpPr>
          <p:cNvPr id="55" name="직사각형 54"/>
          <p:cNvSpPr/>
          <p:nvPr/>
        </p:nvSpPr>
        <p:spPr>
          <a:xfrm>
            <a:off x="6426491" y="5442160"/>
            <a:ext cx="1599938" cy="3378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캡처 이미지 저장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cxnSp>
        <p:nvCxnSpPr>
          <p:cNvPr id="56" name="직선 연결선 55"/>
          <p:cNvCxnSpPr>
            <a:stCxn id="55" idx="0"/>
          </p:cNvCxnSpPr>
          <p:nvPr/>
        </p:nvCxnSpPr>
        <p:spPr>
          <a:xfrm flipV="1">
            <a:off x="7226460" y="5072730"/>
            <a:ext cx="0" cy="36943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8837029" y="2242088"/>
            <a:ext cx="1478812" cy="4627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불필요한 단어</a:t>
            </a:r>
            <a:r>
              <a:rPr lang="en-US" altLang="ko-KR" sz="1400" dirty="0" smtClean="0">
                <a:solidFill>
                  <a:schemeClr val="bg1"/>
                </a:solidFill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ko-KR" altLang="en-US" sz="1400" dirty="0" err="1" smtClean="0">
                <a:solidFill>
                  <a:schemeClr val="bg1"/>
                </a:solidFill>
              </a:rPr>
              <a:t>필터링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cxnSp>
        <p:nvCxnSpPr>
          <p:cNvPr id="58" name="직선 연결선 57"/>
          <p:cNvCxnSpPr>
            <a:stCxn id="57" idx="1"/>
          </p:cNvCxnSpPr>
          <p:nvPr/>
        </p:nvCxnSpPr>
        <p:spPr>
          <a:xfrm flipH="1">
            <a:off x="8009785" y="2473451"/>
            <a:ext cx="783325" cy="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968767" y="4276658"/>
            <a:ext cx="1536170" cy="54914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AVI </a:t>
            </a:r>
            <a:r>
              <a:rPr lang="ko-KR" altLang="en-US" sz="1400" dirty="0" smtClean="0"/>
              <a:t>영상 저장</a:t>
            </a:r>
            <a:endParaRPr lang="en-US" altLang="ko-KR" sz="1400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968767" y="4974678"/>
            <a:ext cx="1536170" cy="5491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AVI </a:t>
            </a:r>
            <a:r>
              <a:rPr lang="ko-KR" altLang="en-US" sz="1400" dirty="0" smtClean="0"/>
              <a:t>영상 </a:t>
            </a:r>
            <a:r>
              <a:rPr lang="ko-KR" altLang="en-US" sz="1400" dirty="0" smtClean="0"/>
              <a:t>재생</a:t>
            </a:r>
            <a:endParaRPr lang="en-US" altLang="ko-KR" sz="1400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968767" y="3589816"/>
            <a:ext cx="1536170" cy="54914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웹캠</a:t>
            </a:r>
            <a:r>
              <a:rPr lang="ko-KR" altLang="en-US" sz="1400" dirty="0" smtClean="0"/>
              <a:t> 영상 재생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47507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950284" y="140304"/>
            <a:ext cx="548478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i="1" dirty="0" smtClean="0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추후 </a:t>
            </a:r>
            <a:r>
              <a:rPr lang="ko-KR" altLang="en-US" sz="3200" i="1" dirty="0" smtClean="0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계획</a:t>
            </a:r>
            <a:endParaRPr lang="en-US" altLang="ko-KR" sz="3200" i="1" dirty="0" smtClean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발표력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테스트 프로그램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66648" y="1450110"/>
            <a:ext cx="3528291" cy="24106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GUI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완성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2320" y="2364509"/>
            <a:ext cx="2576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종료 후 점수 출력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종료 후 </a:t>
            </a: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표정별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캡처 이미지 출력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종료 후 </a:t>
            </a: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필터링된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단어 출력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종료 후 동영상 재생 기능 추가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72212" y="1450110"/>
            <a:ext cx="3528291" cy="24106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점수 계산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47884" y="2364509"/>
            <a:ext cx="2576945" cy="61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점수 체계 완전히 결정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 코딩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66648" y="3994728"/>
            <a:ext cx="3528291" cy="24106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불필요한 단어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필터링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42319" y="4668981"/>
            <a:ext cx="25769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불필요한 단어 수집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수작업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Txt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파일에 저장된 불필요한 단어가 인식되면 불필요한 단어로 인식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시간이 되면 불필요한 단어 사용자선택방식으로 돌릴 예정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672212" y="3994728"/>
            <a:ext cx="3528291" cy="24106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캡처 이미지 저장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47883" y="4668981"/>
            <a:ext cx="2576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표정인식시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Joy,Surprise,Anger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저장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표정별로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하나만 이미지 </a:t>
            </a: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캡쳐한다면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언제 </a:t>
            </a: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캡쳐할지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생각필요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69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84425" y="1987215"/>
            <a:ext cx="8053347" cy="2022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b="1" dirty="0" smtClean="0">
                <a:gradFill flip="none" rotWithShape="1">
                  <a:gsLst>
                    <a:gs pos="50000">
                      <a:prstClr val="white">
                        <a:lumMod val="95000"/>
                      </a:prstClr>
                    </a:gs>
                    <a:gs pos="50000">
                      <a:srgbClr val="404257"/>
                    </a:gs>
                  </a:gsLst>
                  <a:lin ang="0" scaled="1"/>
                  <a:tileRect/>
                </a:gra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27763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510323" y="2743422"/>
            <a:ext cx="2192983" cy="62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6699"/>
                </a:solidFill>
              </a:rPr>
              <a:t>선정 주제</a:t>
            </a:r>
            <a:endParaRPr lang="en-US" altLang="ko-KR" sz="1400" b="1" dirty="0" smtClean="0">
              <a:solidFill>
                <a:srgbClr val="FF669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rgbClr val="404257"/>
                </a:solidFill>
                <a:cs typeface="Aharoni" panose="02010803020104030203" pitchFamily="2" charset="-79"/>
              </a:rPr>
              <a:t>현 프로젝트 주제 간략 설명</a:t>
            </a:r>
            <a:endParaRPr lang="en-US" altLang="ko-KR" sz="1050" dirty="0">
              <a:solidFill>
                <a:srgbClr val="404257"/>
              </a:solidFill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166391" y="422460"/>
            <a:ext cx="5484781" cy="101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i="1" dirty="0" smtClean="0">
                <a:solidFill>
                  <a:srgbClr val="40425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INDEX</a:t>
            </a:r>
            <a:endParaRPr lang="ko-KR" altLang="en-US" sz="4400" i="1" dirty="0">
              <a:solidFill>
                <a:srgbClr val="40425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892615" y="2651903"/>
            <a:ext cx="604838" cy="604838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73616" y="2694735"/>
            <a:ext cx="2192983" cy="62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6699"/>
                </a:solidFill>
              </a:rPr>
              <a:t>진행 상황</a:t>
            </a:r>
            <a:endParaRPr lang="en-US" altLang="ko-KR" sz="1400" b="1" dirty="0" smtClean="0">
              <a:solidFill>
                <a:srgbClr val="FF669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rgbClr val="404257"/>
                </a:solidFill>
                <a:cs typeface="Aharoni" panose="02010803020104030203" pitchFamily="2" charset="-79"/>
              </a:rPr>
              <a:t>현재 프로젝트의 진행 경과</a:t>
            </a:r>
            <a:endParaRPr lang="en-US" altLang="ko-KR" sz="1050" dirty="0">
              <a:solidFill>
                <a:srgbClr val="404257"/>
              </a:solidFill>
              <a:cs typeface="Aharoni" panose="02010803020104030203" pitchFamily="2" charset="-79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29886" y="4074327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6699"/>
                </a:solidFill>
                <a:cs typeface="Aharoni" panose="02010803020104030203" pitchFamily="2" charset="-79"/>
              </a:rPr>
              <a:t>변경 사항</a:t>
            </a:r>
            <a:endParaRPr lang="en-US" altLang="ko-KR" sz="1400" b="1" dirty="0" smtClean="0">
              <a:solidFill>
                <a:srgbClr val="FF6699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rgbClr val="404257"/>
                </a:solidFill>
                <a:cs typeface="Aharoni" panose="02010803020104030203" pitchFamily="2" charset="-79"/>
              </a:rPr>
              <a:t>현재까지 프로젝트 진행 시 겪은 문제와 해결방안</a:t>
            </a:r>
            <a:endParaRPr lang="en-US" altLang="ko-KR" sz="1050" dirty="0">
              <a:solidFill>
                <a:srgbClr val="404257"/>
              </a:solidFill>
              <a:cs typeface="Aharoni" panose="02010803020104030203" pitchFamily="2" charset="-79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66409" y="2522665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altLang="ko-KR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73617" y="4043101"/>
            <a:ext cx="2192983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6699"/>
                </a:solidFill>
                <a:cs typeface="Aharoni" panose="02010803020104030203" pitchFamily="2" charset="-79"/>
              </a:rPr>
              <a:t>추후 계획</a:t>
            </a:r>
            <a:endParaRPr lang="en-US" altLang="ko-KR" sz="1400" b="1" dirty="0" smtClean="0">
              <a:solidFill>
                <a:srgbClr val="FF6699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rgbClr val="404257"/>
                </a:solidFill>
                <a:cs typeface="Aharoni" panose="02010803020104030203" pitchFamily="2" charset="-79"/>
              </a:rPr>
              <a:t>추후 프로젝트 진행 계획</a:t>
            </a:r>
            <a:endParaRPr lang="en-US" altLang="ko-KR" sz="1050" dirty="0">
              <a:solidFill>
                <a:srgbClr val="404257"/>
              </a:solidFill>
              <a:cs typeface="Aharoni" panose="02010803020104030203" pitchFamily="2" charset="-79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979355" y="4159508"/>
            <a:ext cx="604838" cy="604838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853149" y="4030270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en-US" altLang="ko-KR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377765" y="2651903"/>
            <a:ext cx="604838" cy="604838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51559" y="2522665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en-US" altLang="ko-KR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6377765" y="4157742"/>
            <a:ext cx="604838" cy="604838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251559" y="4028504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endParaRPr lang="en-US" altLang="ko-KR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2467977" y="3722197"/>
            <a:ext cx="6922208" cy="0"/>
          </a:xfrm>
          <a:prstGeom prst="line">
            <a:avLst/>
          </a:prstGeom>
          <a:ln w="19050" cap="rnd">
            <a:solidFill>
              <a:schemeClr val="tx2">
                <a:lumMod val="75000"/>
              </a:schemeClr>
            </a:solidFill>
            <a:prstDash val="sysDash"/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985923" y="2764452"/>
            <a:ext cx="5077" cy="2155508"/>
          </a:xfrm>
          <a:prstGeom prst="line">
            <a:avLst/>
          </a:prstGeom>
          <a:ln w="19050" cap="rnd">
            <a:solidFill>
              <a:schemeClr val="tx2">
                <a:lumMod val="75000"/>
              </a:schemeClr>
            </a:solidFill>
            <a:prstDash val="sysDash"/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2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452751" y="2082078"/>
            <a:ext cx="6774049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목적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혼자만 해서는 절대 알 수 없는 본인의 말버릇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표정 등을 프로그램을 통해 알려준다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en-US" altLang="ko-KR" sz="1050" b="1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050" b="1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공대생의  고질적인 문제로 꼽히는 발표력 부족 문제를 해소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en-US" altLang="ko-KR" sz="1400" dirty="0" smtClean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기능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카메라와 마이크로 사용자의 표정과 말을 인식한다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b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API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로부터 표정 정보를 받아와 행복한 감정에 가까울 경우 점수를 높이 준다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b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API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로부터 음성 텍스트정보를 받아와 같은 말버릇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(ex- ’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따라서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‘,’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그래서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＇)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나올 경우 점수 감점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(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단어 빈도수가 높을 경우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b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종료 시 점수와 반복되는 말버릇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본인의 굳은 표정 등을 결과로 보여줌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영상 다운로드 가능</a:t>
            </a:r>
            <a:endParaRPr lang="en-US" altLang="ko-KR" sz="700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51609" y="5032180"/>
            <a:ext cx="2192983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발표력 테스트 프로그램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50284" y="140304"/>
            <a:ext cx="548478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i="1" dirty="0" smtClean="0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선정 주제 </a:t>
            </a:r>
            <a:endParaRPr lang="en-US" altLang="ko-KR" sz="3200" i="1" dirty="0" smtClean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발표력 테스트 프로그램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37"/>
          <a:stretch/>
        </p:blipFill>
        <p:spPr>
          <a:xfrm>
            <a:off x="721682" y="2045598"/>
            <a:ext cx="3052839" cy="265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950284" y="140304"/>
            <a:ext cx="5484781" cy="107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i="1" dirty="0" smtClean="0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구성도</a:t>
            </a:r>
            <a:endParaRPr lang="en-US" altLang="ko-KR" sz="3200" i="1" dirty="0" smtClean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발표력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테스트 프로그램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6748" y="3136367"/>
            <a:ext cx="1900982" cy="864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404257"/>
                </a:solidFill>
              </a:rPr>
              <a:t>음성</a:t>
            </a:r>
            <a:endParaRPr lang="en-US" altLang="ko-KR" dirty="0" smtClean="0">
              <a:solidFill>
                <a:srgbClr val="404257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96748" y="4208207"/>
            <a:ext cx="1900982" cy="864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404257"/>
                </a:solidFill>
              </a:rPr>
              <a:t>영상</a:t>
            </a:r>
            <a:endParaRPr lang="en-US" altLang="ko-KR" dirty="0" smtClean="0">
              <a:solidFill>
                <a:srgbClr val="404257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48825" y="1251962"/>
            <a:ext cx="1566650" cy="59083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단어 빈도 계산</a:t>
            </a:r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793110" y="4345049"/>
            <a:ext cx="1566650" cy="59083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표정 점수 계산 </a:t>
            </a:r>
            <a:endParaRPr lang="en-US" altLang="ko-KR" sz="14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6275969" y="3136366"/>
            <a:ext cx="1900982" cy="864523"/>
          </a:xfrm>
          <a:prstGeom prst="rect">
            <a:avLst/>
          </a:prstGeom>
          <a:solidFill>
            <a:srgbClr val="8560C8">
              <a:alpha val="50196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Speech Detect API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275969" y="4208207"/>
            <a:ext cx="1900982" cy="864523"/>
          </a:xfrm>
          <a:prstGeom prst="rect">
            <a:avLst/>
          </a:prstGeom>
          <a:solidFill>
            <a:srgbClr val="40959E">
              <a:alpha val="50196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Vision Detect API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68767" y="4276658"/>
            <a:ext cx="1536170" cy="54914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AVI </a:t>
            </a:r>
            <a:r>
              <a:rPr lang="ko-KR" altLang="en-US" sz="1400" dirty="0" smtClean="0"/>
              <a:t>영상 저장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8793110" y="1251961"/>
            <a:ext cx="1566650" cy="59083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단어 반복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점수 계산 </a:t>
            </a:r>
            <a:endParaRPr lang="en-US" altLang="ko-KR" sz="14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6443135" y="2178034"/>
            <a:ext cx="1566650" cy="59083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TXT </a:t>
            </a:r>
            <a:r>
              <a:rPr lang="ko-KR" altLang="en-US" sz="1400" dirty="0" smtClean="0"/>
              <a:t>파일 저장</a:t>
            </a:r>
            <a:endParaRPr lang="en-US" altLang="ko-KR" sz="14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3215656" y="2654480"/>
            <a:ext cx="2487209" cy="29566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4002289" y="2379910"/>
            <a:ext cx="943494" cy="54914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GUI.py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8793110" y="3664004"/>
            <a:ext cx="1442978" cy="33786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TimeLimit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제어</a:t>
            </a:r>
            <a:endParaRPr lang="en-US" altLang="ko-KR" sz="1400" dirty="0" smtClean="0"/>
          </a:p>
        </p:txBody>
      </p:sp>
      <p:cxnSp>
        <p:nvCxnSpPr>
          <p:cNvPr id="4" name="직선 화살표 연결선 3"/>
          <p:cNvCxnSpPr>
            <a:stCxn id="2" idx="3"/>
            <a:endCxn id="11" idx="1"/>
          </p:cNvCxnSpPr>
          <p:nvPr/>
        </p:nvCxnSpPr>
        <p:spPr>
          <a:xfrm flipV="1">
            <a:off x="5397730" y="3568628"/>
            <a:ext cx="878239" cy="1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5401449" y="4640467"/>
            <a:ext cx="878239" cy="1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0"/>
            <a:endCxn id="15" idx="2"/>
          </p:cNvCxnSpPr>
          <p:nvPr/>
        </p:nvCxnSpPr>
        <p:spPr>
          <a:xfrm flipV="1">
            <a:off x="7226460" y="2768869"/>
            <a:ext cx="0" cy="367497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5" idx="0"/>
            <a:endCxn id="8" idx="2"/>
          </p:cNvCxnSpPr>
          <p:nvPr/>
        </p:nvCxnSpPr>
        <p:spPr>
          <a:xfrm flipV="1">
            <a:off x="7226460" y="1842797"/>
            <a:ext cx="5690" cy="335237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8" idx="3"/>
            <a:endCxn id="14" idx="1"/>
          </p:cNvCxnSpPr>
          <p:nvPr/>
        </p:nvCxnSpPr>
        <p:spPr>
          <a:xfrm flipV="1">
            <a:off x="8015475" y="1547379"/>
            <a:ext cx="777635" cy="1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2" idx="3"/>
            <a:endCxn id="10" idx="1"/>
          </p:cNvCxnSpPr>
          <p:nvPr/>
        </p:nvCxnSpPr>
        <p:spPr>
          <a:xfrm flipV="1">
            <a:off x="8176951" y="4640467"/>
            <a:ext cx="616159" cy="2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8" idx="1"/>
          </p:cNvCxnSpPr>
          <p:nvPr/>
        </p:nvCxnSpPr>
        <p:spPr>
          <a:xfrm flipH="1">
            <a:off x="8176951" y="3832935"/>
            <a:ext cx="616159" cy="754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7" idx="1"/>
            <a:endCxn id="13" idx="3"/>
          </p:cNvCxnSpPr>
          <p:nvPr/>
        </p:nvCxnSpPr>
        <p:spPr>
          <a:xfrm flipH="1" flipV="1">
            <a:off x="2504937" y="4640466"/>
            <a:ext cx="991811" cy="3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5899863" y="1082906"/>
            <a:ext cx="1070403" cy="30439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Word.py</a:t>
            </a:r>
            <a:endParaRPr lang="en-US" altLang="ko-KR" sz="1100" dirty="0" smtClean="0"/>
          </a:p>
        </p:txBody>
      </p:sp>
      <p:sp>
        <p:nvSpPr>
          <p:cNvPr id="48" name="직사각형 47"/>
          <p:cNvSpPr/>
          <p:nvPr/>
        </p:nvSpPr>
        <p:spPr>
          <a:xfrm>
            <a:off x="5899862" y="1997054"/>
            <a:ext cx="1070403" cy="30439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Resources/</a:t>
            </a:r>
            <a:br>
              <a:rPr lang="en-US" altLang="ko-KR" sz="1100" dirty="0" smtClean="0"/>
            </a:br>
            <a:r>
              <a:rPr lang="en-US" altLang="ko-KR" sz="1100" dirty="0" smtClean="0"/>
              <a:t>Speech.txt</a:t>
            </a:r>
            <a:endParaRPr lang="en-US" altLang="ko-KR" sz="1100" dirty="0" smtClean="0"/>
          </a:p>
        </p:txBody>
      </p:sp>
      <p:sp>
        <p:nvSpPr>
          <p:cNvPr id="51" name="직사각형 50"/>
          <p:cNvSpPr/>
          <p:nvPr/>
        </p:nvSpPr>
        <p:spPr>
          <a:xfrm>
            <a:off x="10029628" y="1082906"/>
            <a:ext cx="1070403" cy="30439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ScoreCalc.py</a:t>
            </a:r>
            <a:endParaRPr lang="en-US" altLang="ko-KR" sz="1100" dirty="0" smtClean="0"/>
          </a:p>
        </p:txBody>
      </p:sp>
      <p:sp>
        <p:nvSpPr>
          <p:cNvPr id="52" name="직사각형 51"/>
          <p:cNvSpPr/>
          <p:nvPr/>
        </p:nvSpPr>
        <p:spPr>
          <a:xfrm>
            <a:off x="10029627" y="4213701"/>
            <a:ext cx="1070403" cy="30439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ScoreCalc.py</a:t>
            </a:r>
            <a:endParaRPr lang="en-US" altLang="ko-KR" sz="1100" dirty="0" smtClean="0"/>
          </a:p>
        </p:txBody>
      </p:sp>
      <p:sp>
        <p:nvSpPr>
          <p:cNvPr id="53" name="직사각형 52"/>
          <p:cNvSpPr/>
          <p:nvPr/>
        </p:nvSpPr>
        <p:spPr>
          <a:xfrm>
            <a:off x="7619881" y="4974678"/>
            <a:ext cx="1568822" cy="30439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FaceDetectGoogle.py</a:t>
            </a:r>
            <a:endParaRPr lang="en-US" altLang="ko-KR" sz="1100" dirty="0" smtClean="0"/>
          </a:p>
        </p:txBody>
      </p:sp>
      <p:sp>
        <p:nvSpPr>
          <p:cNvPr id="54" name="직사각형 53"/>
          <p:cNvSpPr/>
          <p:nvPr/>
        </p:nvSpPr>
        <p:spPr>
          <a:xfrm>
            <a:off x="7546627" y="2958889"/>
            <a:ext cx="857665" cy="30439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Speech.py</a:t>
            </a:r>
            <a:endParaRPr lang="en-US" altLang="ko-KR" sz="1100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6426491" y="5442160"/>
            <a:ext cx="1599938" cy="33786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캡처 이미지 저장</a:t>
            </a:r>
            <a:endParaRPr lang="en-US" altLang="ko-KR" sz="1400" dirty="0" smtClean="0"/>
          </a:p>
        </p:txBody>
      </p:sp>
      <p:cxnSp>
        <p:nvCxnSpPr>
          <p:cNvPr id="32" name="직선 연결선 31"/>
          <p:cNvCxnSpPr>
            <a:stCxn id="29" idx="0"/>
            <a:endCxn id="12" idx="2"/>
          </p:cNvCxnSpPr>
          <p:nvPr/>
        </p:nvCxnSpPr>
        <p:spPr>
          <a:xfrm flipV="1">
            <a:off x="7226460" y="5072730"/>
            <a:ext cx="0" cy="36943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793110" y="2242088"/>
            <a:ext cx="1478812" cy="4627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불필요한 단어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err="1" smtClean="0"/>
              <a:t>필터링</a:t>
            </a:r>
            <a:endParaRPr lang="en-US" altLang="ko-KR" sz="1400" dirty="0" smtClean="0"/>
          </a:p>
        </p:txBody>
      </p:sp>
      <p:cxnSp>
        <p:nvCxnSpPr>
          <p:cNvPr id="39" name="직선 연결선 38"/>
          <p:cNvCxnSpPr>
            <a:stCxn id="36" idx="1"/>
            <a:endCxn id="15" idx="3"/>
          </p:cNvCxnSpPr>
          <p:nvPr/>
        </p:nvCxnSpPr>
        <p:spPr>
          <a:xfrm flipH="1">
            <a:off x="8009785" y="2473451"/>
            <a:ext cx="783325" cy="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968767" y="4974678"/>
            <a:ext cx="1536170" cy="54914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AVI </a:t>
            </a:r>
            <a:r>
              <a:rPr lang="ko-KR" altLang="en-US" sz="1400" dirty="0" smtClean="0"/>
              <a:t>영상 </a:t>
            </a:r>
            <a:r>
              <a:rPr lang="ko-KR" altLang="en-US" sz="1400" dirty="0" smtClean="0"/>
              <a:t>재생</a:t>
            </a:r>
            <a:endParaRPr lang="en-US" altLang="ko-KR" sz="1400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968767" y="3589816"/>
            <a:ext cx="1536170" cy="54914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웹캠</a:t>
            </a:r>
            <a:r>
              <a:rPr lang="ko-KR" altLang="en-US" sz="1400" dirty="0" smtClean="0"/>
              <a:t> 영상 재생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95116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이등변 삼각형 16"/>
          <p:cNvSpPr/>
          <p:nvPr/>
        </p:nvSpPr>
        <p:spPr>
          <a:xfrm rot="10800000">
            <a:off x="7966006" y="4830618"/>
            <a:ext cx="3860799" cy="1960621"/>
          </a:xfrm>
          <a:prstGeom prst="triangle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041686" y="1519225"/>
            <a:ext cx="1653309" cy="430960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166391" y="291287"/>
            <a:ext cx="5484781" cy="101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dirty="0" smtClean="0">
                <a:solidFill>
                  <a:srgbClr val="40425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변경 사항</a:t>
            </a:r>
            <a:endParaRPr lang="ko-KR" altLang="en-US" sz="4400" dirty="0">
              <a:solidFill>
                <a:srgbClr val="40425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27" t="50130" r="5773" b="7657"/>
          <a:stretch/>
        </p:blipFill>
        <p:spPr>
          <a:xfrm>
            <a:off x="523912" y="1687958"/>
            <a:ext cx="7245140" cy="45831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32756" y="3915295"/>
            <a:ext cx="7680960" cy="5153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196559" y="1934577"/>
            <a:ext cx="3399695" cy="1440390"/>
          </a:xfrm>
          <a:prstGeom prst="rect">
            <a:avLst/>
          </a:prstGeom>
          <a:solidFill>
            <a:schemeClr val="bg1"/>
          </a:solidFill>
          <a:ln>
            <a:solidFill>
              <a:srgbClr val="404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OpenCV</a:t>
            </a:r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FisherFace.Train</a:t>
            </a:r>
            <a:r>
              <a:rPr lang="ko-KR" altLang="en-US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이용시</a:t>
            </a:r>
            <a:endParaRPr lang="en-US" altLang="ko-KR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OutOfMemoryError</a:t>
            </a:r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발생</a:t>
            </a:r>
            <a:endParaRPr lang="en-US" altLang="ko-KR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96558" y="3707477"/>
            <a:ext cx="3399695" cy="1147156"/>
          </a:xfrm>
          <a:prstGeom prst="rect">
            <a:avLst/>
          </a:prstGeom>
          <a:solidFill>
            <a:schemeClr val="bg1"/>
          </a:solidFill>
          <a:ln>
            <a:solidFill>
              <a:srgbClr val="404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표정 범주 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neutral", "anger", "contempt", "disgust", "fear", "happy", "sadness", "surprise"</a:t>
            </a:r>
            <a:endParaRPr lang="en-US" altLang="ko-KR" sz="12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6" t="30077" r="40895" b="26594"/>
          <a:stretch/>
        </p:blipFill>
        <p:spPr>
          <a:xfrm>
            <a:off x="2367745" y="1519225"/>
            <a:ext cx="3942879" cy="4376504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8196558" y="5123902"/>
            <a:ext cx="3399695" cy="1147156"/>
          </a:xfrm>
          <a:prstGeom prst="rect">
            <a:avLst/>
          </a:prstGeom>
          <a:solidFill>
            <a:schemeClr val="bg1"/>
          </a:solidFill>
          <a:ln>
            <a:solidFill>
              <a:srgbClr val="404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수정된 표정 범주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anger”,"happy","</a:t>
            </a:r>
            <a:r>
              <a:rPr lang="en-US" altLang="ko-KR" sz="12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surprise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endParaRPr lang="en-US" altLang="ko-KR" sz="12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" name="꺾인 연결선 10"/>
          <p:cNvCxnSpPr>
            <a:stCxn id="10" idx="1"/>
            <a:endCxn id="6" idx="3"/>
          </p:cNvCxnSpPr>
          <p:nvPr/>
        </p:nvCxnSpPr>
        <p:spPr>
          <a:xfrm rot="10800000">
            <a:off x="6310624" y="3707478"/>
            <a:ext cx="1885934" cy="1990003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36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등변 삼각형 19"/>
          <p:cNvSpPr/>
          <p:nvPr/>
        </p:nvSpPr>
        <p:spPr>
          <a:xfrm rot="10800000">
            <a:off x="5449453" y="4765963"/>
            <a:ext cx="3860799" cy="1960621"/>
          </a:xfrm>
          <a:prstGeom prst="triangle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25133" y="1191491"/>
            <a:ext cx="1653309" cy="457268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-986327" y="103011"/>
            <a:ext cx="5484781" cy="101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dirty="0" smtClean="0">
                <a:solidFill>
                  <a:srgbClr val="40425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변경 사항</a:t>
            </a:r>
            <a:endParaRPr lang="ko-KR" altLang="en-US" sz="4400" dirty="0">
              <a:solidFill>
                <a:srgbClr val="40425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77" t="9634" r="6796" b="23255"/>
          <a:stretch/>
        </p:blipFill>
        <p:spPr>
          <a:xfrm>
            <a:off x="565266" y="1426658"/>
            <a:ext cx="4763193" cy="503835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51941" y="1547575"/>
            <a:ext cx="3399695" cy="991503"/>
          </a:xfrm>
          <a:prstGeom prst="rect">
            <a:avLst/>
          </a:prstGeom>
          <a:solidFill>
            <a:schemeClr val="bg1"/>
          </a:solidFill>
          <a:ln>
            <a:solidFill>
              <a:srgbClr val="404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검사할 이미지가 바뀌면 또다시</a:t>
            </a:r>
            <a:endParaRPr lang="en-US" altLang="ko-KR" sz="14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OutofMemory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에러 발생</a:t>
            </a:r>
            <a:endParaRPr lang="en-US" altLang="ko-KR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51941" y="2700282"/>
            <a:ext cx="3399695" cy="1147156"/>
          </a:xfrm>
          <a:prstGeom prst="rect">
            <a:avLst/>
          </a:prstGeom>
          <a:solidFill>
            <a:schemeClr val="bg1"/>
          </a:solidFill>
          <a:ln>
            <a:solidFill>
              <a:srgbClr val="404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 수정된 표정 범주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anger”,"happy","surprise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 </a:t>
            </a:r>
            <a:b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2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표정별로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약 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100~200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개이미지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보유</a:t>
            </a:r>
            <a:endParaRPr lang="en-US" altLang="ko-KR" sz="12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51941" y="3965289"/>
            <a:ext cx="3399695" cy="1147156"/>
          </a:xfrm>
          <a:prstGeom prst="rect">
            <a:avLst/>
          </a:prstGeom>
          <a:solidFill>
            <a:schemeClr val="bg1"/>
          </a:solidFill>
          <a:ln>
            <a:solidFill>
              <a:srgbClr val="404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 수정된 표정 범주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"anger”(50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 이미지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,"happy“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(50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 이미지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endParaRPr lang="en-US" altLang="ko-KR" sz="12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51941" y="5214969"/>
            <a:ext cx="3399695" cy="981708"/>
          </a:xfrm>
          <a:prstGeom prst="rect">
            <a:avLst/>
          </a:prstGeom>
          <a:solidFill>
            <a:schemeClr val="bg1"/>
          </a:solidFill>
          <a:ln>
            <a:solidFill>
              <a:srgbClr val="404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표정 인식 정확도 약 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0%</a:t>
            </a:r>
            <a:endParaRPr lang="en-US" altLang="ko-KR" sz="12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65266" y="3707476"/>
            <a:ext cx="2381596" cy="1662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65266" y="6313517"/>
            <a:ext cx="2842953" cy="19119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750299" y="3233248"/>
            <a:ext cx="2014057" cy="981708"/>
          </a:xfrm>
          <a:prstGeom prst="rect">
            <a:avLst/>
          </a:prstGeom>
          <a:solidFill>
            <a:srgbClr val="404257"/>
          </a:solidFill>
          <a:ln>
            <a:solidFill>
              <a:srgbClr val="404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사용할 수 없다 판단</a:t>
            </a:r>
            <a:endParaRPr lang="en-US" altLang="ko-KR" sz="12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140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3166391" y="291287"/>
            <a:ext cx="5484781" cy="101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dirty="0" smtClean="0">
                <a:solidFill>
                  <a:srgbClr val="40425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변경 사항</a:t>
            </a:r>
            <a:endParaRPr lang="ko-KR" altLang="en-US" sz="4400" dirty="0">
              <a:solidFill>
                <a:srgbClr val="40425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64370" y="2305961"/>
            <a:ext cx="3037415" cy="3579795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26923" y="2776163"/>
            <a:ext cx="26888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</a:rPr>
              <a:t>표정 인식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딥러닝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구글 </a:t>
            </a:r>
            <a:r>
              <a:rPr lang="en-US" altLang="ko-KR" sz="1200" dirty="0" smtClean="0">
                <a:solidFill>
                  <a:schemeClr val="bg1"/>
                </a:solidFill>
              </a:rPr>
              <a:t>API</a:t>
            </a:r>
            <a:r>
              <a:rPr lang="ko-KR" altLang="en-US" sz="1200" dirty="0" smtClean="0">
                <a:solidFill>
                  <a:schemeClr val="bg1"/>
                </a:solidFill>
              </a:rPr>
              <a:t>의 경우 호출 한도가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정해져있고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영상의 모든 프레임의 감정 정보를 받아오는데 시간이 소요되므로 오픈소스를 통한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딥러닝</a:t>
            </a:r>
            <a:r>
              <a:rPr lang="ko-KR" altLang="en-US" sz="1200" dirty="0" smtClean="0">
                <a:solidFill>
                  <a:schemeClr val="bg1"/>
                </a:solidFill>
              </a:rPr>
              <a:t> 예정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schemeClr val="bg1"/>
                </a:solidFill>
              </a:rPr>
              <a:t>OpenCV</a:t>
            </a:r>
            <a:r>
              <a:rPr lang="en-US" altLang="ko-KR" sz="1200" dirty="0" smtClean="0">
                <a:solidFill>
                  <a:schemeClr val="bg1"/>
                </a:solidFill>
              </a:rPr>
              <a:t> , Python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schemeClr val="bg1"/>
                </a:solidFill>
              </a:rPr>
              <a:t>FisherFace</a:t>
            </a:r>
            <a:r>
              <a:rPr lang="ko-KR" altLang="en-US" sz="1200" dirty="0" smtClean="0">
                <a:solidFill>
                  <a:schemeClr val="bg1"/>
                </a:solidFill>
              </a:rPr>
              <a:t>를 이용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</a:rPr>
              <a:t>8795</a:t>
            </a:r>
            <a:r>
              <a:rPr lang="ko-KR" altLang="en-US" sz="1200" dirty="0" smtClean="0">
                <a:solidFill>
                  <a:schemeClr val="bg1"/>
                </a:solidFill>
              </a:rPr>
              <a:t>개의 이미지 </a:t>
            </a:r>
            <a:r>
              <a:rPr lang="ko-KR" altLang="en-US" sz="1200" dirty="0" smtClean="0">
                <a:solidFill>
                  <a:schemeClr val="bg1"/>
                </a:solidFill>
              </a:rPr>
              <a:t>데이터</a:t>
            </a:r>
            <a:r>
              <a:rPr lang="en-US" altLang="ko-KR" sz="1200" dirty="0" smtClean="0">
                <a:solidFill>
                  <a:schemeClr val="bg1"/>
                </a:solidFill>
                <a:hlinkClick r:id="rId2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hlinkClick r:id="rId2"/>
              </a:rPr>
            </a:br>
            <a:r>
              <a:rPr lang="ko-KR" altLang="en-US" sz="1200" dirty="0" smtClean="0">
                <a:solidFill>
                  <a:schemeClr val="bg1"/>
                </a:solidFill>
                <a:hlinkClick r:id="rId2"/>
              </a:rPr>
              <a:t>참고 사이트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41831" y="2952859"/>
            <a:ext cx="3438882" cy="2286000"/>
          </a:xfrm>
          <a:prstGeom prst="rect">
            <a:avLst/>
          </a:prstGeom>
          <a:solidFill>
            <a:schemeClr val="bg1"/>
          </a:solidFill>
          <a:ln>
            <a:solidFill>
              <a:srgbClr val="404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딥러닝에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사용될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캐시메모리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부족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메모리에 맞추기 위해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표정범주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좁아짐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약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100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사진만 가지고 실행가능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표정인식의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정확도 매우 낮아짐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392900" y="2952859"/>
            <a:ext cx="3438882" cy="2286000"/>
          </a:xfrm>
          <a:prstGeom prst="rect">
            <a:avLst/>
          </a:prstGeom>
          <a:solidFill>
            <a:schemeClr val="bg1"/>
          </a:solidFill>
          <a:ln>
            <a:solidFill>
              <a:srgbClr val="404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Google Vision API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21960" y="2661913"/>
            <a:ext cx="1005840" cy="448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문제점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609421" y="2728415"/>
            <a:ext cx="1005840" cy="448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해결방안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" name="직선 화살표 연결선 10"/>
          <p:cNvCxnSpPr>
            <a:stCxn id="27" idx="3"/>
            <a:endCxn id="8" idx="1"/>
          </p:cNvCxnSpPr>
          <p:nvPr/>
        </p:nvCxnSpPr>
        <p:spPr>
          <a:xfrm>
            <a:off x="3601785" y="4095859"/>
            <a:ext cx="740046" cy="0"/>
          </a:xfrm>
          <a:prstGeom prst="straightConnector1">
            <a:avLst/>
          </a:prstGeom>
          <a:ln w="28575">
            <a:solidFill>
              <a:srgbClr val="4042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40" idx="1"/>
          </p:cNvCxnSpPr>
          <p:nvPr/>
        </p:nvCxnSpPr>
        <p:spPr>
          <a:xfrm>
            <a:off x="7780713" y="4079689"/>
            <a:ext cx="612187" cy="16170"/>
          </a:xfrm>
          <a:prstGeom prst="straightConnector1">
            <a:avLst/>
          </a:prstGeom>
          <a:ln w="28575">
            <a:solidFill>
              <a:srgbClr val="4042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568436" y="2016636"/>
            <a:ext cx="1005840" cy="448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계획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51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215656" y="2654480"/>
            <a:ext cx="2558636" cy="30634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950284" y="140304"/>
            <a:ext cx="5484781" cy="107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i="1" dirty="0" smtClean="0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진행상황</a:t>
            </a:r>
            <a:endParaRPr lang="en-US" altLang="ko-KR" sz="3200" i="1" dirty="0" smtClean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발표력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테스트 프로그램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6748" y="3136367"/>
            <a:ext cx="1900982" cy="864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404257"/>
                </a:solidFill>
              </a:rPr>
              <a:t>음성</a:t>
            </a:r>
            <a:endParaRPr lang="en-US" altLang="ko-KR" dirty="0" smtClean="0">
              <a:solidFill>
                <a:srgbClr val="404257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96748" y="4208207"/>
            <a:ext cx="1900982" cy="864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404257"/>
                </a:solidFill>
              </a:rPr>
              <a:t>영상</a:t>
            </a:r>
            <a:endParaRPr lang="en-US" altLang="ko-KR" dirty="0" smtClean="0">
              <a:solidFill>
                <a:srgbClr val="404257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48825" y="1251962"/>
            <a:ext cx="1566650" cy="59083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단어 빈도 계산</a:t>
            </a:r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793110" y="4345049"/>
            <a:ext cx="1566650" cy="59083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표정 점수 계산 </a:t>
            </a:r>
            <a:endParaRPr lang="en-US" altLang="ko-KR" sz="1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75969" y="3136366"/>
            <a:ext cx="1900982" cy="8645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Speech Detect API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275969" y="4208207"/>
            <a:ext cx="1900982" cy="8645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Vision Detect API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793110" y="1251961"/>
            <a:ext cx="1566650" cy="59083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단어 반복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점수 계산 </a:t>
            </a:r>
            <a:endParaRPr lang="en-US" altLang="ko-KR" sz="1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43135" y="2178034"/>
            <a:ext cx="1566650" cy="59083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TXT </a:t>
            </a:r>
            <a:r>
              <a:rPr lang="ko-KR" altLang="en-US" sz="1400" dirty="0" smtClean="0"/>
              <a:t>파일 저장</a:t>
            </a:r>
            <a:endParaRPr lang="en-US" altLang="ko-KR" sz="14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4023227" y="2071714"/>
            <a:ext cx="943494" cy="549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GUI.py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8793110" y="3664004"/>
            <a:ext cx="1442978" cy="33786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TimeLimit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제어</a:t>
            </a:r>
            <a:endParaRPr lang="en-US" altLang="ko-KR" sz="1400" dirty="0" smtClean="0"/>
          </a:p>
        </p:txBody>
      </p:sp>
      <p:cxnSp>
        <p:nvCxnSpPr>
          <p:cNvPr id="4" name="직선 화살표 연결선 3"/>
          <p:cNvCxnSpPr>
            <a:stCxn id="2" idx="3"/>
            <a:endCxn id="11" idx="1"/>
          </p:cNvCxnSpPr>
          <p:nvPr/>
        </p:nvCxnSpPr>
        <p:spPr>
          <a:xfrm flipV="1">
            <a:off x="5397730" y="3568628"/>
            <a:ext cx="878239" cy="1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5401449" y="4640467"/>
            <a:ext cx="878239" cy="1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0"/>
            <a:endCxn id="15" idx="2"/>
          </p:cNvCxnSpPr>
          <p:nvPr/>
        </p:nvCxnSpPr>
        <p:spPr>
          <a:xfrm flipV="1">
            <a:off x="7226460" y="2768869"/>
            <a:ext cx="0" cy="367497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5" idx="0"/>
            <a:endCxn id="8" idx="2"/>
          </p:cNvCxnSpPr>
          <p:nvPr/>
        </p:nvCxnSpPr>
        <p:spPr>
          <a:xfrm flipV="1">
            <a:off x="7226460" y="1842797"/>
            <a:ext cx="5690" cy="335237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8" idx="3"/>
            <a:endCxn id="14" idx="1"/>
          </p:cNvCxnSpPr>
          <p:nvPr/>
        </p:nvCxnSpPr>
        <p:spPr>
          <a:xfrm flipV="1">
            <a:off x="8015475" y="1547379"/>
            <a:ext cx="777635" cy="1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2" idx="3"/>
            <a:endCxn id="10" idx="1"/>
          </p:cNvCxnSpPr>
          <p:nvPr/>
        </p:nvCxnSpPr>
        <p:spPr>
          <a:xfrm flipV="1">
            <a:off x="8176951" y="4640467"/>
            <a:ext cx="616159" cy="2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8" idx="1"/>
          </p:cNvCxnSpPr>
          <p:nvPr/>
        </p:nvCxnSpPr>
        <p:spPr>
          <a:xfrm flipH="1">
            <a:off x="8176951" y="3832935"/>
            <a:ext cx="616159" cy="754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7" idx="1"/>
          </p:cNvCxnSpPr>
          <p:nvPr/>
        </p:nvCxnSpPr>
        <p:spPr>
          <a:xfrm flipH="1" flipV="1">
            <a:off x="2504937" y="4640466"/>
            <a:ext cx="991811" cy="3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5899863" y="1082906"/>
            <a:ext cx="1070403" cy="30439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Word.py</a:t>
            </a:r>
            <a:endParaRPr lang="en-US" altLang="ko-KR" sz="1100" dirty="0" smtClean="0"/>
          </a:p>
        </p:txBody>
      </p:sp>
      <p:sp>
        <p:nvSpPr>
          <p:cNvPr id="48" name="직사각형 47"/>
          <p:cNvSpPr/>
          <p:nvPr/>
        </p:nvSpPr>
        <p:spPr>
          <a:xfrm>
            <a:off x="5899862" y="1997054"/>
            <a:ext cx="1070403" cy="30439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Resources/</a:t>
            </a:r>
            <a:br>
              <a:rPr lang="en-US" altLang="ko-KR" sz="1100" dirty="0" smtClean="0"/>
            </a:br>
            <a:r>
              <a:rPr lang="en-US" altLang="ko-KR" sz="1100" dirty="0" smtClean="0"/>
              <a:t>Speech.txt</a:t>
            </a:r>
            <a:endParaRPr lang="en-US" altLang="ko-KR" sz="1100" dirty="0" smtClean="0"/>
          </a:p>
        </p:txBody>
      </p:sp>
      <p:sp>
        <p:nvSpPr>
          <p:cNvPr id="51" name="직사각형 50"/>
          <p:cNvSpPr/>
          <p:nvPr/>
        </p:nvSpPr>
        <p:spPr>
          <a:xfrm>
            <a:off x="10029628" y="1082906"/>
            <a:ext cx="1070403" cy="30439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</a:rPr>
              <a:t>ScoreCalc.py</a:t>
            </a:r>
            <a:endParaRPr lang="en-US" altLang="ko-KR" sz="11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029627" y="4213701"/>
            <a:ext cx="1070403" cy="30439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</a:rPr>
              <a:t>ScoreCalc.py</a:t>
            </a:r>
            <a:endParaRPr lang="en-US" altLang="ko-KR" sz="11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619881" y="4974678"/>
            <a:ext cx="1568822" cy="30439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FaceDetectGoogle.py</a:t>
            </a:r>
            <a:endParaRPr lang="en-US" altLang="ko-KR" sz="1100" dirty="0" smtClean="0"/>
          </a:p>
        </p:txBody>
      </p:sp>
      <p:sp>
        <p:nvSpPr>
          <p:cNvPr id="54" name="직사각형 53"/>
          <p:cNvSpPr/>
          <p:nvPr/>
        </p:nvSpPr>
        <p:spPr>
          <a:xfrm>
            <a:off x="7546627" y="2958889"/>
            <a:ext cx="857665" cy="30439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Speech.py</a:t>
            </a:r>
            <a:endParaRPr lang="en-US" altLang="ko-KR" sz="1100" dirty="0" smtClean="0"/>
          </a:p>
        </p:txBody>
      </p:sp>
      <p:sp>
        <p:nvSpPr>
          <p:cNvPr id="55" name="직사각형 54"/>
          <p:cNvSpPr/>
          <p:nvPr/>
        </p:nvSpPr>
        <p:spPr>
          <a:xfrm>
            <a:off x="6426491" y="5442160"/>
            <a:ext cx="1599938" cy="33786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캡처 이미지 저장</a:t>
            </a:r>
            <a:endParaRPr lang="en-US" altLang="ko-KR" sz="1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6" name="직선 연결선 55"/>
          <p:cNvCxnSpPr>
            <a:stCxn id="55" idx="0"/>
          </p:cNvCxnSpPr>
          <p:nvPr/>
        </p:nvCxnSpPr>
        <p:spPr>
          <a:xfrm flipV="1">
            <a:off x="7226460" y="5072730"/>
            <a:ext cx="0" cy="36943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8793110" y="2242088"/>
            <a:ext cx="1478812" cy="46272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불필요한 단어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ko-KR" altLang="en-US" sz="1400" dirty="0" err="1" smtClean="0">
                <a:solidFill>
                  <a:schemeClr val="bg2">
                    <a:lumMod val="50000"/>
                  </a:schemeClr>
                </a:solidFill>
              </a:rPr>
              <a:t>필터링</a:t>
            </a:r>
            <a:endParaRPr lang="en-US" altLang="ko-KR" sz="1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8" name="직선 연결선 57"/>
          <p:cNvCxnSpPr>
            <a:stCxn id="57" idx="1"/>
          </p:cNvCxnSpPr>
          <p:nvPr/>
        </p:nvCxnSpPr>
        <p:spPr>
          <a:xfrm flipH="1">
            <a:off x="8009785" y="2473451"/>
            <a:ext cx="783325" cy="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968767" y="4276658"/>
            <a:ext cx="1536170" cy="54914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AVI </a:t>
            </a:r>
            <a:r>
              <a:rPr lang="ko-KR" altLang="en-US" sz="1400" dirty="0" smtClean="0"/>
              <a:t>영상 저장</a:t>
            </a:r>
            <a:endParaRPr lang="en-US" altLang="ko-KR" sz="1400" dirty="0" smtClean="0"/>
          </a:p>
        </p:txBody>
      </p:sp>
      <p:sp>
        <p:nvSpPr>
          <p:cNvPr id="60" name="직사각형 59"/>
          <p:cNvSpPr/>
          <p:nvPr/>
        </p:nvSpPr>
        <p:spPr>
          <a:xfrm>
            <a:off x="968767" y="4974678"/>
            <a:ext cx="1536170" cy="5491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</a:rPr>
              <a:t>AVI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영상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재생</a:t>
            </a:r>
            <a:endParaRPr lang="en-US" altLang="ko-KR" sz="1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68767" y="3589816"/>
            <a:ext cx="1536170" cy="54914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웹캠</a:t>
            </a:r>
            <a:r>
              <a:rPr lang="ko-KR" altLang="en-US" sz="1400" dirty="0" smtClean="0"/>
              <a:t> 영상 재생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24579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3166391" y="291287"/>
            <a:ext cx="5484781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i="1" dirty="0" smtClean="0">
                <a:solidFill>
                  <a:srgbClr val="40425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 상황</a:t>
            </a:r>
            <a:endParaRPr lang="ko-KR" altLang="en-US" sz="4400" dirty="0">
              <a:solidFill>
                <a:srgbClr val="40425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454794" y="1342964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GUI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동작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9" t="8239" r="52262" b="52033"/>
          <a:stretch/>
        </p:blipFill>
        <p:spPr>
          <a:xfrm>
            <a:off x="301542" y="1770466"/>
            <a:ext cx="4421710" cy="41899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2" t="5857" r="28918" b="17047"/>
          <a:stretch/>
        </p:blipFill>
        <p:spPr>
          <a:xfrm>
            <a:off x="6454794" y="1860715"/>
            <a:ext cx="4610631" cy="370770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8" name="모서리가 둥근 직사각형 27"/>
          <p:cNvSpPr/>
          <p:nvPr/>
        </p:nvSpPr>
        <p:spPr>
          <a:xfrm>
            <a:off x="4760992" y="2629119"/>
            <a:ext cx="1273289" cy="367419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Vision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760991" y="4377243"/>
            <a:ext cx="1273289" cy="367419"/>
          </a:xfrm>
          <a:prstGeom prst="roundRect">
            <a:avLst>
              <a:gd name="adj" fmla="val 50000"/>
            </a:avLst>
          </a:prstGeom>
          <a:solidFill>
            <a:srgbClr val="219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Speech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541" y="2408633"/>
            <a:ext cx="4195643" cy="808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01541" y="4821382"/>
            <a:ext cx="3181492" cy="2161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01541" y="4300524"/>
            <a:ext cx="1327754" cy="489999"/>
          </a:xfrm>
          <a:prstGeom prst="rect">
            <a:avLst/>
          </a:prstGeom>
          <a:noFill/>
          <a:ln w="38100">
            <a:solidFill>
              <a:srgbClr val="2190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01541" y="5651547"/>
            <a:ext cx="2864851" cy="308823"/>
          </a:xfrm>
          <a:prstGeom prst="rect">
            <a:avLst/>
          </a:prstGeom>
          <a:noFill/>
          <a:ln w="38100">
            <a:solidFill>
              <a:srgbClr val="2190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28" idx="1"/>
            <a:endCxn id="8" idx="3"/>
          </p:cNvCxnSpPr>
          <p:nvPr/>
        </p:nvCxnSpPr>
        <p:spPr>
          <a:xfrm flipH="1">
            <a:off x="4497184" y="2812829"/>
            <a:ext cx="26380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3273303" y="3217025"/>
            <a:ext cx="18537" cy="16043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9" idx="1"/>
            <a:endCxn id="31" idx="3"/>
          </p:cNvCxnSpPr>
          <p:nvPr/>
        </p:nvCxnSpPr>
        <p:spPr>
          <a:xfrm flipH="1" flipV="1">
            <a:off x="1629295" y="4545524"/>
            <a:ext cx="3131696" cy="15429"/>
          </a:xfrm>
          <a:prstGeom prst="straightConnector1">
            <a:avLst/>
          </a:prstGeom>
          <a:ln w="38100">
            <a:solidFill>
              <a:srgbClr val="2190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872837" y="4790523"/>
            <a:ext cx="8312" cy="1015435"/>
          </a:xfrm>
          <a:prstGeom prst="straightConnector1">
            <a:avLst/>
          </a:prstGeom>
          <a:ln w="38100">
            <a:solidFill>
              <a:srgbClr val="2190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64493" y="5760948"/>
            <a:ext cx="3030028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01_ Start – Stop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버튼 동작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02_ Print Word Frequency Result 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833956" y="1970116"/>
            <a:ext cx="465513" cy="359830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8115993" y="3652058"/>
            <a:ext cx="317826" cy="202082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0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2889</TotalTime>
  <Words>402</Words>
  <Application>Microsoft Office PowerPoint</Application>
  <PresentationFormat>와이드스크린</PresentationFormat>
  <Paragraphs>144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나눔스퀘어 ExtraBold</vt:lpstr>
      <vt:lpstr>맑은 고딕</vt:lpstr>
      <vt:lpstr>나눔스퀘어</vt:lpstr>
      <vt:lpstr>Arial</vt:lpstr>
      <vt:lpstr>Aharoni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 다영</cp:lastModifiedBy>
  <cp:revision>504</cp:revision>
  <dcterms:created xsi:type="dcterms:W3CDTF">2018-08-02T07:05:36Z</dcterms:created>
  <dcterms:modified xsi:type="dcterms:W3CDTF">2018-11-20T14:23:57Z</dcterms:modified>
</cp:coreProperties>
</file>