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29" autoAdjust="0"/>
  </p:normalViewPr>
  <p:slideViewPr>
    <p:cSldViewPr snapToGrid="0">
      <p:cViewPr varScale="1">
        <p:scale>
          <a:sx n="58" d="100"/>
          <a:sy n="58" d="100"/>
        </p:scale>
        <p:origin x="7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79017\Desktop\DESKTOP\&#1052;&#1040;&#1043;&#1048;&#1057;&#1058;&#1056;&#1040;&#1058;&#1059;&#1056;&#1040;\&#1041;&#1086;&#1089;&#1077;&#1085;&#1082;&#1086;\&#1055;&#1088;&#1072;&#1082;&#1090;&#1080;&#1095;&#1077;&#1089;&#1082;&#1072;&#1103;%20&#1088;&#1072;&#1073;&#1086;&#1090;&#1103;%201-1\Sample%20-%20Superstore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9017\Desktop\DESKTOP\&#1052;&#1040;&#1043;&#1048;&#1057;&#1058;&#1056;&#1040;&#1058;&#1059;&#1056;&#1040;\&#1041;&#1086;&#1089;&#1077;&#1085;&#1082;&#1086;\&#1055;&#1088;&#1072;&#1082;&#1090;&#1080;&#1095;&#1077;&#1089;&#1082;&#1072;&#1103;%20&#1088;&#1072;&#1073;&#1086;&#1090;&#1103;%201-1\Sample%20-%20Superstore.xls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79017\Desktop\DESKTOP\&#1052;&#1040;&#1043;&#1048;&#1057;&#1058;&#1056;&#1040;&#1058;&#1059;&#1056;&#1040;\&#1041;&#1086;&#1089;&#1077;&#1085;&#1082;&#1086;\&#1055;&#1088;&#1072;&#1082;&#1090;&#1080;&#1095;&#1077;&#1089;&#1082;&#1072;&#1103;%20&#1088;&#1072;&#1073;&#1086;&#1090;&#1103;%201-1\Sample%20-%20Superstore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 - Superstore.xls]Top Cities Profit!Сводная таблица5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Profit</a:t>
            </a:r>
            <a:r>
              <a:rPr lang="en-US" baseline="0"/>
              <a:t> per order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'Top Cities Profit'!$G$3:$G$4</c:f>
              <c:strCache>
                <c:ptCount val="1"/>
                <c:pt idx="0">
                  <c:v>Итог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6C9-4CA4-890F-1C162E77F2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6C9-4CA4-890F-1C162E77F2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6C9-4CA4-890F-1C162E77F2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6C9-4CA4-890F-1C162E77F20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96C9-4CA4-890F-1C162E77F207}"/>
              </c:ext>
            </c:extLst>
          </c:dPt>
          <c:cat>
            <c:strRef>
              <c:f>'Top Cities Profit'!$F$5:$F$10</c:f>
              <c:strCache>
                <c:ptCount val="5"/>
                <c:pt idx="0">
                  <c:v>New York City</c:v>
                </c:pt>
                <c:pt idx="1">
                  <c:v>Los Angeles</c:v>
                </c:pt>
                <c:pt idx="2">
                  <c:v>Seattle</c:v>
                </c:pt>
                <c:pt idx="3">
                  <c:v>San Francisco</c:v>
                </c:pt>
                <c:pt idx="4">
                  <c:v>Detroit</c:v>
                </c:pt>
              </c:strCache>
            </c:strRef>
          </c:cat>
          <c:val>
            <c:numRef>
              <c:f>'Top Cities Profit'!$G$5:$G$10</c:f>
              <c:numCache>
                <c:formatCode>_("$"* #\ ##0.00_);_("$"* \(#\ ##0.00\);_("$"* "-"??_);_(@_)</c:formatCode>
                <c:ptCount val="5"/>
                <c:pt idx="0">
                  <c:v>62036.98369999999</c:v>
                </c:pt>
                <c:pt idx="1">
                  <c:v>30440.757899999968</c:v>
                </c:pt>
                <c:pt idx="2">
                  <c:v>29156.096699999991</c:v>
                </c:pt>
                <c:pt idx="3">
                  <c:v>17507.385399999981</c:v>
                </c:pt>
                <c:pt idx="4">
                  <c:v>13181.790800000002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6C9-4CA4-890F-1C162E77F2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723097112860897"/>
          <c:y val="0.19841280256634591"/>
          <c:w val="0.1861023622047244"/>
          <c:h val="0.6776647710702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 - Superstore.xls]Top Cities Profit!Сводная таблица4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Топ</a:t>
            </a:r>
            <a:r>
              <a:rPr lang="ru-RU" baseline="0"/>
              <a:t> 10 городов по прибыли 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Cities Profit'!$B$3:$B$4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 Cities Profit'!$A$5:$A$15</c:f>
              <c:strCache>
                <c:ptCount val="10"/>
                <c:pt idx="0">
                  <c:v>New York City</c:v>
                </c:pt>
                <c:pt idx="1">
                  <c:v>Los Angeles</c:v>
                </c:pt>
                <c:pt idx="2">
                  <c:v>Seattle</c:v>
                </c:pt>
                <c:pt idx="3">
                  <c:v>San Francisco</c:v>
                </c:pt>
                <c:pt idx="4">
                  <c:v>Detroit</c:v>
                </c:pt>
                <c:pt idx="5">
                  <c:v>Lafayette</c:v>
                </c:pt>
                <c:pt idx="6">
                  <c:v>Jackson</c:v>
                </c:pt>
                <c:pt idx="7">
                  <c:v>Atlanta</c:v>
                </c:pt>
                <c:pt idx="8">
                  <c:v>Minneapolis</c:v>
                </c:pt>
                <c:pt idx="9">
                  <c:v>San Diego</c:v>
                </c:pt>
              </c:strCache>
            </c:strRef>
          </c:cat>
          <c:val>
            <c:numRef>
              <c:f>'Top Cities Profit'!$B$5:$B$15</c:f>
              <c:numCache>
                <c:formatCode>_("$"* #\ ##0.00_);_("$"* \(#\ ##0.00\);_("$"* "-"??_);_(@_)</c:formatCode>
                <c:ptCount val="10"/>
                <c:pt idx="0">
                  <c:v>62036.98369999999</c:v>
                </c:pt>
                <c:pt idx="1">
                  <c:v>30440.757899999968</c:v>
                </c:pt>
                <c:pt idx="2">
                  <c:v>29156.096699999991</c:v>
                </c:pt>
                <c:pt idx="3">
                  <c:v>17507.385399999981</c:v>
                </c:pt>
                <c:pt idx="4">
                  <c:v>13181.790800000002</c:v>
                </c:pt>
                <c:pt idx="5">
                  <c:v>10018.387599999998</c:v>
                </c:pt>
                <c:pt idx="6">
                  <c:v>7581.6828000000005</c:v>
                </c:pt>
                <c:pt idx="7">
                  <c:v>6993.6629000000003</c:v>
                </c:pt>
                <c:pt idx="8">
                  <c:v>6824.5846000000001</c:v>
                </c:pt>
                <c:pt idx="9">
                  <c:v>6377.1959999999999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43-4660-A5F3-835D5777C0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730536704"/>
        <c:axId val="1"/>
      </c:barChart>
      <c:catAx>
        <c:axId val="17305367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\ ##0.00_);_(&quot;$&quot;* \(#\ ##0.0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053670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 - Superstore.xls]Top Cities Profit!Сводная таблица5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5 </a:t>
            </a:r>
            <a:r>
              <a:rPr lang="en-US"/>
              <a:t>Profit</a:t>
            </a:r>
            <a:r>
              <a:rPr lang="en-US" baseline="0"/>
              <a:t> per Order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'Top Cities Profit'!$G$3:$G$4</c:f>
              <c:strCache>
                <c:ptCount val="1"/>
                <c:pt idx="0">
                  <c:v>Итог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'Top Cities Profit'!$F$5:$F$10</c:f>
              <c:strCache>
                <c:ptCount val="5"/>
                <c:pt idx="0">
                  <c:v>New York City</c:v>
                </c:pt>
                <c:pt idx="1">
                  <c:v>Los Angeles</c:v>
                </c:pt>
                <c:pt idx="2">
                  <c:v>Seattle</c:v>
                </c:pt>
                <c:pt idx="3">
                  <c:v>San Francisco</c:v>
                </c:pt>
                <c:pt idx="4">
                  <c:v>Detroit</c:v>
                </c:pt>
              </c:strCache>
            </c:strRef>
          </c:cat>
          <c:val>
            <c:numRef>
              <c:f>'Top Cities Profit'!$G$5:$G$10</c:f>
              <c:numCache>
                <c:formatCode>_("$"* #\ ##0.00_);_("$"* \(#\ ##0.00\);_("$"* "-"??_);_(@_)</c:formatCode>
                <c:ptCount val="5"/>
                <c:pt idx="0">
                  <c:v>62036.98369999999</c:v>
                </c:pt>
                <c:pt idx="1">
                  <c:v>30440.757899999968</c:v>
                </c:pt>
                <c:pt idx="2">
                  <c:v>29156.096699999991</c:v>
                </c:pt>
                <c:pt idx="3">
                  <c:v>17507.385399999981</c:v>
                </c:pt>
                <c:pt idx="4">
                  <c:v>13181.790800000002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D9-4BE2-8D20-E41FCE5A78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30538368"/>
        <c:axId val="1"/>
      </c:barChart>
      <c:catAx>
        <c:axId val="1730538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"/>
        <c:crosses val="autoZero"/>
        <c:auto val="0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\ ##0.00_);_(&quot;$&quot;* \(#\ 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30538368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DA79E-88C6-43CF-81BE-8D5E43D89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2FA751-FB32-4510-A2BB-07548819F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47BEF1-0A7A-47CF-A1FC-B1A794329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B47-BB3C-4BDA-8965-7B8DEF754F38}" type="datetimeFigureOut">
              <a:rPr lang="ru-RU" smtClean="0"/>
              <a:t>25.10.2025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91F33-1BFC-4E4E-8ED0-C23211AD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2C32EE-44DD-4AD3-8DD7-E69B0D5D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AB04-A55C-45E4-A75A-DF208EE3B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25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A5FEA-1CCE-457E-9487-29015EE8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B81633-AE8E-4441-9F55-40AB80626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876A5F-13CC-45F2-A9C9-4D5E2704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B47-BB3C-4BDA-8965-7B8DEF754F38}" type="datetimeFigureOut">
              <a:rPr lang="ru-RU" smtClean="0"/>
              <a:t>25.10.2025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0AE769-E422-46F2-919D-FED7F6BF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F159B0-A738-4AA2-B7A5-3E98A06C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AB04-A55C-45E4-A75A-DF208EE3B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81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EF3D71-74B2-4A3F-81ED-3FD7C3780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5107D5-4108-4B4C-8948-E3D426B22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BD3FDE-B569-4B50-B059-22653565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B47-BB3C-4BDA-8965-7B8DEF754F38}" type="datetimeFigureOut">
              <a:rPr lang="ru-RU" smtClean="0"/>
              <a:t>25.10.2025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CD0D69-B157-4298-89D6-9EC5D8CB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B51775-863C-48B5-B348-B46BC962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AB04-A55C-45E4-A75A-DF208EE3B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39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3C572-BA7D-4456-9BC1-442FD90F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6E1A0-828A-4744-9E57-A587AF508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1C76A7-182E-40FA-AEE5-98AE9E5D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B47-BB3C-4BDA-8965-7B8DEF754F38}" type="datetimeFigureOut">
              <a:rPr lang="ru-RU" smtClean="0"/>
              <a:t>25.10.2025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435891-E787-4C8B-9839-45E42512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DA1CC8-A56F-4F3A-A85A-9990AF2A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AB04-A55C-45E4-A75A-DF208EE3B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09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3778A-7EB6-4C4E-94D3-26945A949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EDFAA4-B0FD-4DDB-BFDE-4E4B7FFD9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22FE71-3399-4AA3-9EAC-DC4AF5BFF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B47-BB3C-4BDA-8965-7B8DEF754F38}" type="datetimeFigureOut">
              <a:rPr lang="ru-RU" smtClean="0"/>
              <a:t>25.10.2025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8CF517-F177-494A-ACE2-E692FBF0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2643E7-0ECE-4A0D-98EE-783CD0EA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AB04-A55C-45E4-A75A-DF208EE3B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35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642EC-39F7-488A-AF78-9FFA332D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41DE21-514B-4BDA-83DB-2E648BD5E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350DF4C-6369-4AA4-AD52-06A04A71D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9EA57D0-0AE6-4D67-BF3C-2B4AC83D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B47-BB3C-4BDA-8965-7B8DEF754F38}" type="datetimeFigureOut">
              <a:rPr lang="ru-RU" smtClean="0"/>
              <a:t>25.10.2025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BCFBD6-B29D-4D66-8374-A48F8227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F7F931-F87C-4976-BFC3-C7E2895A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AB04-A55C-45E4-A75A-DF208EE3B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306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A6D37-CE99-458B-A9D6-72FD2225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1937B6-A02B-4A95-B4A4-94176F225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FC9BF1-195F-4CCA-9090-7B08F5555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004429A-1512-48D7-B689-B3C74DB69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3CE45B-7F4A-4F4C-BE10-D72FAACA3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55D0488-28F2-4085-8D9F-F1BF8B73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B47-BB3C-4BDA-8965-7B8DEF754F38}" type="datetimeFigureOut">
              <a:rPr lang="ru-RU" smtClean="0"/>
              <a:t>25.10.2025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D9EE34-875C-4B07-9B07-8B0EE74D8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2D4D30-92B2-41A1-A0E4-40FE4E3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AB04-A55C-45E4-A75A-DF208EE3B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19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3E090-9F31-4731-9781-EC3DF248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62B353E-BAC8-436E-8B94-BE7DFED80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B47-BB3C-4BDA-8965-7B8DEF754F38}" type="datetimeFigureOut">
              <a:rPr lang="ru-RU" smtClean="0"/>
              <a:t>25.10.2025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EB2DAC-6DE3-4F5F-A50B-7D113068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D893873-1672-40ED-9768-5D2D77F5F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AB04-A55C-45E4-A75A-DF208EE3B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5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0AC2E69-83AE-43E0-BFDA-E39BEA26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B47-BB3C-4BDA-8965-7B8DEF754F38}" type="datetimeFigureOut">
              <a:rPr lang="ru-RU" smtClean="0"/>
              <a:t>25.10.2025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1CD449-E579-4848-B350-14B14881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2A5A63-22DA-4497-8036-5902577B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AB04-A55C-45E4-A75A-DF208EE3B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31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B91D4-2CCF-4520-8A6C-99ABE6C1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22A9F3-EA16-446F-A3A5-28486D14A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575D8B4-1B0C-4B51-96FA-F099E8EF8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D59FFA-A58F-4028-ACC9-75764A6A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B47-BB3C-4BDA-8965-7B8DEF754F38}" type="datetimeFigureOut">
              <a:rPr lang="ru-RU" smtClean="0"/>
              <a:t>25.10.2025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56E534-5257-4783-B95E-FA311BDA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4B5FCD-59AC-4A39-AE3A-1FB32ADB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AB04-A55C-45E4-A75A-DF208EE3B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600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3DFD1-1B4A-4302-B898-C8792B10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924A97B-6D82-46B2-A98D-BEA32EB11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DB5307-2ECA-41CD-A15F-510643B46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C9E1B3-DB60-4E16-A4D1-7C6EFB07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B47-BB3C-4BDA-8965-7B8DEF754F38}" type="datetimeFigureOut">
              <a:rPr lang="ru-RU" smtClean="0"/>
              <a:t>25.10.2025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11C0B4-23FA-42E9-9619-12A87B45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6466BD-7D92-4EBF-AFE7-8A4E80E3C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4AB04-A55C-45E4-A75A-DF208EE3B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6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677FB-E11E-47E6-A1FC-ABF5028D2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B141D7-D77E-4C53-965F-2D040F80A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33656C-B9AA-479B-8585-9FD1632963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A3B47-BB3C-4BDA-8965-7B8DEF754F38}" type="datetimeFigureOut">
              <a:rPr lang="ru-RU" smtClean="0"/>
              <a:t>25.10.2025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5F6258-0534-4AF6-8714-5E67DFD73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0DE954-E295-4261-9037-2EB98287F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4AB04-A55C-45E4-A75A-DF208EE3B3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98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9E095-F046-4CAF-A58E-1964088B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Нью-Йорк и Лос-Анджелес: фокус на лидеров рынка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7B80CC-A320-49AB-97ED-048AD265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731327" cy="4351338"/>
          </a:xfrm>
        </p:spPr>
        <p:txBody>
          <a:bodyPr/>
          <a:lstStyle/>
          <a:p>
            <a:r>
              <a:rPr lang="ru-RU" dirty="0"/>
              <a:t>Ключевой инсайт: </a:t>
            </a:r>
            <a:r>
              <a:rPr lang="ru-RU" b="1" dirty="0"/>
              <a:t>20% городов приносят 60% прибыли, при этом Нью-Йорк и Лос-Анджелес демонстрируют максимальную эффективность бизнес-модели.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815364E6-5B9A-46C5-8578-BDC0B1A9B4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8030921"/>
              </p:ext>
            </p:extLst>
          </p:nvPr>
        </p:nvGraphicFramePr>
        <p:xfrm>
          <a:off x="52324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868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83EEA-F61D-43D9-A8BE-A3F76976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Нью-Йорк и Лос-Анджелес: фокус на лидеров рынка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4913608-6090-4A7C-B77F-5E8E483AB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Финансовое лидерство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597BB2F-3A7D-4B2B-9CB3-4B4F12A602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✅ Нью-Йорк: абсолютный лидер по объему продаж ($150K+)</a:t>
            </a:r>
          </a:p>
          <a:p>
            <a:endParaRPr lang="ru-RU" sz="1600" dirty="0"/>
          </a:p>
          <a:p>
            <a:r>
              <a:rPr lang="ru-RU" sz="1600" dirty="0"/>
              <a:t>✅ Лос-Анджелес: высший </a:t>
            </a:r>
            <a:r>
              <a:rPr lang="ru-RU" sz="1600" dirty="0" err="1"/>
              <a:t>Profit</a:t>
            </a:r>
            <a:r>
              <a:rPr lang="ru-RU" sz="1600" dirty="0"/>
              <a:t> </a:t>
            </a:r>
            <a:r>
              <a:rPr lang="ru-RU" sz="1600" dirty="0" err="1"/>
              <a:t>per</a:t>
            </a:r>
            <a:r>
              <a:rPr lang="ru-RU" sz="1600" dirty="0"/>
              <a:t> </a:t>
            </a:r>
            <a:r>
              <a:rPr lang="ru-RU" sz="1600" dirty="0" err="1"/>
              <a:t>Order</a:t>
            </a:r>
            <a:r>
              <a:rPr lang="ru-RU" sz="1600" dirty="0"/>
              <a:t>               ($45+ на заказ)</a:t>
            </a:r>
          </a:p>
          <a:p>
            <a:endParaRPr lang="ru-RU" sz="1600" dirty="0"/>
          </a:p>
          <a:p>
            <a:r>
              <a:rPr lang="ru-RU" sz="1600" dirty="0"/>
              <a:t>✅ Совместная доля в прибыли: 28% от общей по сети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2CC5FDC-3E60-404D-9AC1-332A3E9D0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Эффективность операций: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1D1DE9E5-800C-4530-89FE-BA3D17076F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📊 </a:t>
            </a:r>
            <a:r>
              <a:rPr lang="ru-RU" sz="1600" dirty="0" err="1"/>
              <a:t>Profit</a:t>
            </a:r>
            <a:r>
              <a:rPr lang="ru-RU" sz="1600" dirty="0"/>
              <a:t> </a:t>
            </a:r>
            <a:r>
              <a:rPr lang="ru-RU" sz="1600" dirty="0" err="1"/>
              <a:t>Ratio</a:t>
            </a:r>
            <a:r>
              <a:rPr lang="ru-RU" sz="1600" dirty="0"/>
              <a:t> в городах-лидерах на 15% выше среднего</a:t>
            </a:r>
          </a:p>
          <a:p>
            <a:endParaRPr lang="ru-RU" sz="1600" dirty="0"/>
          </a:p>
          <a:p>
            <a:r>
              <a:rPr lang="ru-RU" sz="1600" dirty="0"/>
              <a:t>📊 Показатель </a:t>
            </a:r>
            <a:r>
              <a:rPr lang="ru-RU" sz="1600" dirty="0" err="1"/>
              <a:t>Profit</a:t>
            </a:r>
            <a:r>
              <a:rPr lang="ru-RU" sz="1600" dirty="0"/>
              <a:t> </a:t>
            </a:r>
            <a:r>
              <a:rPr lang="ru-RU" sz="1600" dirty="0" err="1"/>
              <a:t>per</a:t>
            </a:r>
            <a:r>
              <a:rPr lang="ru-RU" sz="1600" dirty="0"/>
              <a:t> </a:t>
            </a:r>
            <a:r>
              <a:rPr lang="ru-RU" sz="1600" dirty="0" err="1"/>
              <a:t>Order</a:t>
            </a:r>
            <a:r>
              <a:rPr lang="ru-RU" sz="1600" dirty="0"/>
              <a:t> превышает средний на 35%</a:t>
            </a:r>
          </a:p>
          <a:p>
            <a:endParaRPr lang="ru-RU" sz="1600" dirty="0"/>
          </a:p>
          <a:p>
            <a:r>
              <a:rPr lang="ru-RU" sz="1600" dirty="0"/>
              <a:t>📊 Стабильно высокий спрос </a:t>
            </a:r>
            <a:r>
              <a:rPr lang="ru-RU" sz="1600" dirty="0" err="1"/>
              <a:t>across</a:t>
            </a:r>
            <a:r>
              <a:rPr lang="ru-RU" sz="1600" dirty="0"/>
              <a:t> всех товарных категорий</a:t>
            </a:r>
          </a:p>
        </p:txBody>
      </p:sp>
    </p:spTree>
    <p:extLst>
      <p:ext uri="{BB962C8B-B14F-4D97-AF65-F5344CB8AC3E}">
        <p14:creationId xmlns:p14="http://schemas.microsoft.com/office/powerpoint/2010/main" val="244877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71579-AA92-4168-95C9-1B97A4E0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Нью-Йорк и Лос-Анджелес: фокус на лидеров рынка</a:t>
            </a:r>
            <a:endParaRPr lang="ru-RU" dirty="0"/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91A209B5-A732-49AE-BCC2-8E3E8F793C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528520"/>
              </p:ext>
            </p:extLst>
          </p:nvPr>
        </p:nvGraphicFramePr>
        <p:xfrm>
          <a:off x="1390650" y="1690688"/>
          <a:ext cx="5251450" cy="3862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A38DA88A-6F0D-4AFD-A376-40E42DB8E0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0101954"/>
              </p:ext>
            </p:extLst>
          </p:nvPr>
        </p:nvGraphicFramePr>
        <p:xfrm>
          <a:off x="6985000" y="169068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11422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127</Words>
  <Application>Microsoft Office PowerPoint</Application>
  <PresentationFormat>Широкоэкранный</PresentationFormat>
  <Paragraphs>19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Yu Gothic UI Semibold</vt:lpstr>
      <vt:lpstr>Arial</vt:lpstr>
      <vt:lpstr>Calibri</vt:lpstr>
      <vt:lpstr>Calibri Light</vt:lpstr>
      <vt:lpstr>Тема Office</vt:lpstr>
      <vt:lpstr>Нью-Йорк и Лос-Анджелес: фокус на лидеров рынка</vt:lpstr>
      <vt:lpstr>Нью-Йорк и Лос-Анджелес: фокус на лидеров рынка</vt:lpstr>
      <vt:lpstr>Нью-Йорк и Лос-Анджелес: фокус на лидеров рынка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Нью-Йорк и Лос-Анджелес: фокус на лидеров рынка</dc:title>
  <dc:creator>Войт Иван</dc:creator>
  <cp:lastModifiedBy>Войт Иван</cp:lastModifiedBy>
  <cp:revision>3</cp:revision>
  <dcterms:created xsi:type="dcterms:W3CDTF">2025-10-25T17:22:27Z</dcterms:created>
  <dcterms:modified xsi:type="dcterms:W3CDTF">2025-10-25T17:34:59Z</dcterms:modified>
</cp:coreProperties>
</file>