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3" r:id="rId2"/>
  </p:sldMasterIdLst>
  <p:notesMasterIdLst>
    <p:notesMasterId r:id="rId13"/>
  </p:notesMasterIdLst>
  <p:sldIdLst>
    <p:sldId id="256" r:id="rId3"/>
    <p:sldId id="258" r:id="rId4"/>
    <p:sldId id="260" r:id="rId5"/>
    <p:sldId id="262" r:id="rId6"/>
    <p:sldId id="279" r:id="rId7"/>
    <p:sldId id="263" r:id="rId8"/>
    <p:sldId id="259" r:id="rId9"/>
    <p:sldId id="271" r:id="rId10"/>
    <p:sldId id="270" r:id="rId11"/>
    <p:sldId id="276" r:id="rId12"/>
  </p:sldIdLst>
  <p:sldSz cx="9144000" cy="5143500" type="screen16x9"/>
  <p:notesSz cx="6858000" cy="9144000"/>
  <p:embeddedFontLst>
    <p:embeddedFont>
      <p:font typeface="HY헤드라인M" panose="02030600000101010101" pitchFamily="18" charset="-127"/>
      <p:regular r:id="rId14"/>
    </p:embeddedFont>
    <p:embeddedFont>
      <p:font typeface="Abel" panose="02000506030000020004" pitchFamily="2" charset="0"/>
      <p:regular r:id="rId15"/>
    </p:embeddedFont>
    <p:embeddedFont>
      <p:font typeface="Anaheim" panose="020B0600000101010101" charset="0"/>
      <p:regular r:id="rId16"/>
    </p:embeddedFont>
    <p:embeddedFont>
      <p:font typeface="Anton" pitchFamily="2" charset="0"/>
      <p:regular r:id="rId17"/>
    </p:embeddedFont>
    <p:embeddedFont>
      <p:font typeface="Josefin Sans" pitchFamily="2" charset="0"/>
      <p:regular r:id="rId18"/>
      <p:bold r:id="rId19"/>
      <p:italic r:id="rId20"/>
      <p:boldItalic r:id="rId21"/>
    </p:embeddedFont>
    <p:embeddedFont>
      <p:font typeface="Josefin Slab" pitchFamily="2" charset="0"/>
      <p:regular r:id="rId22"/>
      <p:bold r:id="rId23"/>
      <p:italic r:id="rId24"/>
      <p:boldItalic r:id="rId25"/>
    </p:embeddedFont>
    <p:embeddedFont>
      <p:font typeface="Josefin Slab SemiBold" pitchFamily="2" charset="0"/>
      <p:bold r:id="rId26"/>
      <p:boldItalic r:id="rId27"/>
    </p:embeddedFont>
    <p:embeddedFont>
      <p:font typeface="Staatliches" pitchFamily="2" charset="0"/>
      <p:regular r:id="rId28"/>
    </p:embeddedFont>
    <p:embeddedFont>
      <p:font typeface="Unica One" panose="020B0600000101010101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9D87BF-0A5E-492C-B35B-CE69284D040E}">
  <a:tblStyle styleId="{ED9D87BF-0A5E-492C-B35B-CE69284D04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g64752e126b_4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8" name="Google Shape;4238;g64752e126b_4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05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6202a3cc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6202a3cc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57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TITLE +TEXT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88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25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TITLE +TEXT 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86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1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395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137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21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5534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BIG TEXT 1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5256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TITLE + DESIGN 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204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NUMBER">
  <p:cSld name="TITLE + 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hasCustomPrompt="1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2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038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02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598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4854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BIG TEXT 2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1043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0698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8244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286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36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61" r:id="rId8"/>
    <p:sldLayoutId id="2147483665" r:id="rId9"/>
    <p:sldLayoutId id="2147483666" r:id="rId10"/>
    <p:sldLayoutId id="21474836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3283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AI_15_</a:t>
            </a:r>
            <a:r>
              <a:rPr lang="ko-KR" altLang="en-US" dirty="0"/>
              <a:t>최영우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/>
              <a:t>리뷰 </a:t>
            </a:r>
            <a:r>
              <a:rPr lang="ko-KR" altLang="en-US" sz="6000" b="1" dirty="0" err="1"/>
              <a:t>생성기</a:t>
            </a:r>
            <a:r>
              <a:rPr lang="ko-KR" altLang="en-US" sz="6000" b="1" dirty="0"/>
              <a:t>  </a:t>
            </a:r>
            <a:r>
              <a:rPr lang="en-US" altLang="ko-KR" sz="3200" dirty="0"/>
              <a:t>with </a:t>
            </a:r>
            <a:r>
              <a:rPr lang="en-US" altLang="ko-KR" sz="3200" dirty="0" err="1"/>
              <a:t>naver</a:t>
            </a:r>
            <a:r>
              <a:rPr lang="en-US" altLang="ko-KR" sz="3200" dirty="0"/>
              <a:t> review</a:t>
            </a:r>
            <a:endParaRPr sz="3200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2" name="Google Shape;2532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46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2538" name="Google Shape;2538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39" name="Google Shape;2539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4" name="Google Shape;2544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49" name="Google Shape;2549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4" name="Google Shape;2554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1" name="Google Shape;256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6" name="Google Shape;2566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2" name="Google Shape;2572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0" name="Google Shape;2610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9" name="Google Shape;2619;p46"/>
          <p:cNvSpPr txBox="1"/>
          <p:nvPr/>
        </p:nvSpPr>
        <p:spPr>
          <a:xfrm>
            <a:off x="833911" y="4049066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attribution.</a:t>
            </a:r>
            <a:endParaRPr sz="9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620" name="Google Shape;2620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1" name="Google Shape;2621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1" name="Google Shape;2681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2" name="Google Shape;2682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4" name="Google Shape;2704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5" name="Google Shape;2705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07" name="Google Shape;2707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8" name="Google Shape;2708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08" name="Google Shape;2808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2" name="Google Shape;2812;p46"/>
          <p:cNvGrpSpPr/>
          <p:nvPr/>
        </p:nvGrpSpPr>
        <p:grpSpPr>
          <a:xfrm>
            <a:off x="907227" y="3057188"/>
            <a:ext cx="256220" cy="255937"/>
            <a:chOff x="3303268" y="3817349"/>
            <a:chExt cx="346056" cy="345674"/>
          </a:xfrm>
        </p:grpSpPr>
        <p:sp>
          <p:nvSpPr>
            <p:cNvPr id="2813" name="Google Shape;2813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46"/>
          <p:cNvGrpSpPr/>
          <p:nvPr/>
        </p:nvGrpSpPr>
        <p:grpSpPr>
          <a:xfrm>
            <a:off x="1239733" y="3057188"/>
            <a:ext cx="256220" cy="255937"/>
            <a:chOff x="3752358" y="3817349"/>
            <a:chExt cx="346056" cy="345674"/>
          </a:xfrm>
        </p:grpSpPr>
        <p:sp>
          <p:nvSpPr>
            <p:cNvPr id="2818" name="Google Shape;2818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46"/>
          <p:cNvGrpSpPr/>
          <p:nvPr/>
        </p:nvGrpSpPr>
        <p:grpSpPr>
          <a:xfrm>
            <a:off x="1572238" y="3057188"/>
            <a:ext cx="256196" cy="255937"/>
            <a:chOff x="4201447" y="3817349"/>
            <a:chExt cx="346024" cy="345674"/>
          </a:xfrm>
        </p:grpSpPr>
        <p:sp>
          <p:nvSpPr>
            <p:cNvPr id="2823" name="Google Shape;2823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155DF6-8C6F-A13E-B65F-9D45E939D2B0}"/>
              </a:ext>
            </a:extLst>
          </p:cNvPr>
          <p:cNvSpPr txBox="1"/>
          <p:nvPr/>
        </p:nvSpPr>
        <p:spPr>
          <a:xfrm>
            <a:off x="852822" y="1945982"/>
            <a:ext cx="142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AI_</a:t>
            </a:r>
            <a:r>
              <a:rPr lang="en-US" altLang="ko-KR"/>
              <a:t>15_</a:t>
            </a:r>
            <a:r>
              <a:rPr lang="ko-KR" altLang="en-US" dirty="0"/>
              <a:t>최영우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8"/>
          <p:cNvGrpSpPr/>
          <p:nvPr/>
        </p:nvGrpSpPr>
        <p:grpSpPr>
          <a:xfrm>
            <a:off x="-1791513" y="888632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C6EB20-6B40-38A9-F358-8E5BCC226719}"/>
              </a:ext>
            </a:extLst>
          </p:cNvPr>
          <p:cNvGrpSpPr/>
          <p:nvPr/>
        </p:nvGrpSpPr>
        <p:grpSpPr>
          <a:xfrm>
            <a:off x="2347850" y="901586"/>
            <a:ext cx="1971175" cy="1223752"/>
            <a:chOff x="3863925" y="1269251"/>
            <a:chExt cx="1971175" cy="1223752"/>
          </a:xfrm>
        </p:grpSpPr>
        <p:sp>
          <p:nvSpPr>
            <p:cNvPr id="6" name="Google Shape;430;p28">
              <a:extLst>
                <a:ext uri="{FF2B5EF4-FFF2-40B4-BE49-F238E27FC236}">
                  <a16:creationId xmlns:a16="http://schemas.microsoft.com/office/drawing/2014/main" id="{AF743C71-251F-A016-E92E-464B91FCFFE6}"/>
                </a:ext>
              </a:extLst>
            </p:cNvPr>
            <p:cNvSpPr/>
            <p:nvPr/>
          </p:nvSpPr>
          <p:spPr>
            <a:xfrm>
              <a:off x="3863925" y="126925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1;p28">
              <a:extLst>
                <a:ext uri="{FF2B5EF4-FFF2-40B4-BE49-F238E27FC236}">
                  <a16:creationId xmlns:a16="http://schemas.microsoft.com/office/drawing/2014/main" id="{40B33A71-24A0-C161-C011-C90586B711A9}"/>
                </a:ext>
              </a:extLst>
            </p:cNvPr>
            <p:cNvSpPr txBox="1">
              <a:spLocks/>
            </p:cNvSpPr>
            <p:nvPr/>
          </p:nvSpPr>
          <p:spPr>
            <a:xfrm>
              <a:off x="3935200" y="1810025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dirty="0"/>
                <a:t>01 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주제선정이유</a:t>
              </a:r>
              <a:endParaRPr 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Google Shape;432;p28">
              <a:extLst>
                <a:ext uri="{FF2B5EF4-FFF2-40B4-BE49-F238E27FC236}">
                  <a16:creationId xmlns:a16="http://schemas.microsoft.com/office/drawing/2014/main" id="{C63DE9D5-53BC-9395-2DD4-5FC37C00151A}"/>
                </a:ext>
              </a:extLst>
            </p:cNvPr>
            <p:cNvSpPr txBox="1">
              <a:spLocks/>
            </p:cNvSpPr>
            <p:nvPr/>
          </p:nvSpPr>
          <p:spPr>
            <a:xfrm>
              <a:off x="3935200" y="1989603"/>
              <a:ext cx="1899900" cy="50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000"/>
                <a:buFont typeface="Anaheim"/>
                <a:buNone/>
                <a:defRPr sz="12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naheim"/>
                <a:buNone/>
                <a:defRPr sz="10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/>
              <a:r>
                <a:rPr lang="ko-KR" altLang="en-US" dirty="0"/>
                <a:t>데이터 설명</a:t>
              </a:r>
              <a:endParaRPr 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0071CE-20E8-FF04-AAB4-21E3A85FA6E2}"/>
              </a:ext>
            </a:extLst>
          </p:cNvPr>
          <p:cNvGrpSpPr/>
          <p:nvPr/>
        </p:nvGrpSpPr>
        <p:grpSpPr>
          <a:xfrm>
            <a:off x="2273237" y="2582651"/>
            <a:ext cx="1750675" cy="861174"/>
            <a:chOff x="3863925" y="1269251"/>
            <a:chExt cx="1750675" cy="861174"/>
          </a:xfrm>
        </p:grpSpPr>
        <p:sp>
          <p:nvSpPr>
            <p:cNvPr id="23" name="Google Shape;430;p28">
              <a:extLst>
                <a:ext uri="{FF2B5EF4-FFF2-40B4-BE49-F238E27FC236}">
                  <a16:creationId xmlns:a16="http://schemas.microsoft.com/office/drawing/2014/main" id="{60DF5E20-0E56-B56B-A7EB-2EE502D87BC7}"/>
                </a:ext>
              </a:extLst>
            </p:cNvPr>
            <p:cNvSpPr/>
            <p:nvPr/>
          </p:nvSpPr>
          <p:spPr>
            <a:xfrm>
              <a:off x="3863925" y="126925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1;p28">
              <a:extLst>
                <a:ext uri="{FF2B5EF4-FFF2-40B4-BE49-F238E27FC236}">
                  <a16:creationId xmlns:a16="http://schemas.microsoft.com/office/drawing/2014/main" id="{1B39F6C9-D74A-BC45-514A-0765DD248F5F}"/>
                </a:ext>
              </a:extLst>
            </p:cNvPr>
            <p:cNvSpPr txBox="1">
              <a:spLocks/>
            </p:cNvSpPr>
            <p:nvPr/>
          </p:nvSpPr>
          <p:spPr>
            <a:xfrm>
              <a:off x="3935200" y="1810025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dirty="0"/>
                <a:t>04</a:t>
              </a:r>
            </a:p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딥러닝</a:t>
              </a:r>
              <a:endParaRPr 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3433D5-FE19-7D22-AC03-B4E12EB337B6}"/>
              </a:ext>
            </a:extLst>
          </p:cNvPr>
          <p:cNvGrpSpPr/>
          <p:nvPr/>
        </p:nvGrpSpPr>
        <p:grpSpPr>
          <a:xfrm>
            <a:off x="4532498" y="888632"/>
            <a:ext cx="1750675" cy="861174"/>
            <a:chOff x="3863925" y="1269251"/>
            <a:chExt cx="1750675" cy="861174"/>
          </a:xfrm>
        </p:grpSpPr>
        <p:sp>
          <p:nvSpPr>
            <p:cNvPr id="27" name="Google Shape;430;p28">
              <a:extLst>
                <a:ext uri="{FF2B5EF4-FFF2-40B4-BE49-F238E27FC236}">
                  <a16:creationId xmlns:a16="http://schemas.microsoft.com/office/drawing/2014/main" id="{36964744-8BA9-446D-D7BF-E8B9124CDBD7}"/>
                </a:ext>
              </a:extLst>
            </p:cNvPr>
            <p:cNvSpPr/>
            <p:nvPr/>
          </p:nvSpPr>
          <p:spPr>
            <a:xfrm>
              <a:off x="3863925" y="126925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1;p28">
              <a:extLst>
                <a:ext uri="{FF2B5EF4-FFF2-40B4-BE49-F238E27FC236}">
                  <a16:creationId xmlns:a16="http://schemas.microsoft.com/office/drawing/2014/main" id="{95EA9AEB-9E87-9CEB-9EDD-B598E4161E35}"/>
                </a:ext>
              </a:extLst>
            </p:cNvPr>
            <p:cNvSpPr txBox="1">
              <a:spLocks/>
            </p:cNvSpPr>
            <p:nvPr/>
          </p:nvSpPr>
          <p:spPr>
            <a:xfrm>
              <a:off x="3935200" y="1810025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dirty="0"/>
                <a:t>02</a:t>
              </a:r>
            </a:p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가설수립</a:t>
              </a:r>
              <a:endParaRPr 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74A925-F267-3814-76D9-E3F123A6D38A}"/>
              </a:ext>
            </a:extLst>
          </p:cNvPr>
          <p:cNvGrpSpPr/>
          <p:nvPr/>
        </p:nvGrpSpPr>
        <p:grpSpPr>
          <a:xfrm>
            <a:off x="4568135" y="2656914"/>
            <a:ext cx="1750675" cy="861174"/>
            <a:chOff x="3863925" y="1269251"/>
            <a:chExt cx="1750675" cy="861174"/>
          </a:xfrm>
        </p:grpSpPr>
        <p:sp>
          <p:nvSpPr>
            <p:cNvPr id="31" name="Google Shape;430;p28">
              <a:extLst>
                <a:ext uri="{FF2B5EF4-FFF2-40B4-BE49-F238E27FC236}">
                  <a16:creationId xmlns:a16="http://schemas.microsoft.com/office/drawing/2014/main" id="{10E229B1-EDF8-4C5D-6680-84B0BCE68BE9}"/>
                </a:ext>
              </a:extLst>
            </p:cNvPr>
            <p:cNvSpPr/>
            <p:nvPr/>
          </p:nvSpPr>
          <p:spPr>
            <a:xfrm>
              <a:off x="3863925" y="126925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1;p28">
              <a:extLst>
                <a:ext uri="{FF2B5EF4-FFF2-40B4-BE49-F238E27FC236}">
                  <a16:creationId xmlns:a16="http://schemas.microsoft.com/office/drawing/2014/main" id="{2BC3C5CF-A2EC-C317-8F6A-08B7F0EC25A2}"/>
                </a:ext>
              </a:extLst>
            </p:cNvPr>
            <p:cNvSpPr txBox="1">
              <a:spLocks/>
            </p:cNvSpPr>
            <p:nvPr/>
          </p:nvSpPr>
          <p:spPr>
            <a:xfrm>
              <a:off x="3935200" y="1810025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dirty="0"/>
                <a:t>05</a:t>
              </a:r>
            </a:p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테스트 결과</a:t>
              </a:r>
              <a:endParaRPr 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37E473-F497-6EAB-F46B-F73CF15E81CE}"/>
              </a:ext>
            </a:extLst>
          </p:cNvPr>
          <p:cNvGrpSpPr/>
          <p:nvPr/>
        </p:nvGrpSpPr>
        <p:grpSpPr>
          <a:xfrm>
            <a:off x="6717146" y="860429"/>
            <a:ext cx="2184647" cy="861174"/>
            <a:chOff x="3863925" y="1269251"/>
            <a:chExt cx="2184647" cy="861174"/>
          </a:xfrm>
        </p:grpSpPr>
        <p:sp>
          <p:nvSpPr>
            <p:cNvPr id="35" name="Google Shape;430;p28">
              <a:extLst>
                <a:ext uri="{FF2B5EF4-FFF2-40B4-BE49-F238E27FC236}">
                  <a16:creationId xmlns:a16="http://schemas.microsoft.com/office/drawing/2014/main" id="{EABCC4FA-A290-E226-8F1B-B12A3C67C953}"/>
                </a:ext>
              </a:extLst>
            </p:cNvPr>
            <p:cNvSpPr/>
            <p:nvPr/>
          </p:nvSpPr>
          <p:spPr>
            <a:xfrm>
              <a:off x="3863925" y="126925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1;p28">
              <a:extLst>
                <a:ext uri="{FF2B5EF4-FFF2-40B4-BE49-F238E27FC236}">
                  <a16:creationId xmlns:a16="http://schemas.microsoft.com/office/drawing/2014/main" id="{92F8FD42-7586-1723-BF4E-1BD1163E0F6F}"/>
                </a:ext>
              </a:extLst>
            </p:cNvPr>
            <p:cNvSpPr txBox="1">
              <a:spLocks/>
            </p:cNvSpPr>
            <p:nvPr/>
          </p:nvSpPr>
          <p:spPr>
            <a:xfrm>
              <a:off x="3935199" y="1810025"/>
              <a:ext cx="2113373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dirty="0"/>
                <a:t>03 </a:t>
              </a:r>
            </a:p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</a:t>
              </a:r>
              <a:endPara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en-US" sz="9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</a:t>
              </a:r>
              <a:r>
                <a:rPr lang="ko-KR" altLang="en-US" sz="9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소개</a:t>
              </a:r>
              <a:endParaRPr lang="en-US" altLang="ko-KR" sz="9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en-US" sz="9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</a:t>
              </a:r>
              <a:r>
                <a:rPr lang="ko-KR" altLang="en-US" sz="9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</a:t>
              </a:r>
              <a:r>
                <a:rPr lang="ko-KR" altLang="en-US" sz="9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전처리</a:t>
              </a:r>
              <a:endParaRPr lang="en-US" sz="9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7B8F549-5B6D-66B8-A17A-ABFB80FB7CBF}"/>
              </a:ext>
            </a:extLst>
          </p:cNvPr>
          <p:cNvGrpSpPr/>
          <p:nvPr/>
        </p:nvGrpSpPr>
        <p:grpSpPr>
          <a:xfrm>
            <a:off x="6642533" y="2603975"/>
            <a:ext cx="1750675" cy="861174"/>
            <a:chOff x="3863925" y="1269251"/>
            <a:chExt cx="1750675" cy="861174"/>
          </a:xfrm>
        </p:grpSpPr>
        <p:sp>
          <p:nvSpPr>
            <p:cNvPr id="39" name="Google Shape;430;p28">
              <a:extLst>
                <a:ext uri="{FF2B5EF4-FFF2-40B4-BE49-F238E27FC236}">
                  <a16:creationId xmlns:a16="http://schemas.microsoft.com/office/drawing/2014/main" id="{8B411EBE-21D0-C439-2B10-B9A2B1202D6F}"/>
                </a:ext>
              </a:extLst>
            </p:cNvPr>
            <p:cNvSpPr/>
            <p:nvPr/>
          </p:nvSpPr>
          <p:spPr>
            <a:xfrm>
              <a:off x="3863925" y="1269251"/>
              <a:ext cx="607500" cy="6129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1;p28">
              <a:extLst>
                <a:ext uri="{FF2B5EF4-FFF2-40B4-BE49-F238E27FC236}">
                  <a16:creationId xmlns:a16="http://schemas.microsoft.com/office/drawing/2014/main" id="{0ED9D298-D6EF-75D8-60B9-2807DEC3B1C4}"/>
                </a:ext>
              </a:extLst>
            </p:cNvPr>
            <p:cNvSpPr txBox="1">
              <a:spLocks/>
            </p:cNvSpPr>
            <p:nvPr/>
          </p:nvSpPr>
          <p:spPr>
            <a:xfrm>
              <a:off x="3935200" y="1810025"/>
              <a:ext cx="16794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3F3F3"/>
                </a:buClr>
                <a:buSzPts val="1200"/>
                <a:buFont typeface="Staatliches"/>
                <a:buNone/>
                <a:defRPr sz="24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Josefin Sans"/>
                <a:buNone/>
                <a:defRPr sz="1200" b="0" i="0" u="none" strike="noStrike" cap="none">
                  <a:solidFill>
                    <a:schemeClr val="dk1"/>
                  </a:solidFill>
                  <a:latin typeface="Josefin Sans"/>
                  <a:ea typeface="Josefin Sans"/>
                  <a:cs typeface="Josefin Sans"/>
                  <a:sym typeface="Josefin Sans"/>
                </a:defRPr>
              </a:lvl9pPr>
            </a:lstStyle>
            <a:p>
              <a:r>
                <a:rPr lang="en-US" dirty="0"/>
                <a:t>06</a:t>
              </a:r>
            </a:p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리뷰</a:t>
              </a:r>
              <a:endParaRPr 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"/>
          <p:cNvSpPr txBox="1">
            <a:spLocks noGrp="1"/>
          </p:cNvSpPr>
          <p:nvPr>
            <p:ph type="subTitle" idx="1"/>
          </p:nvPr>
        </p:nvSpPr>
        <p:spPr>
          <a:xfrm flipH="1">
            <a:off x="3176833" y="1013382"/>
            <a:ext cx="5162842" cy="1864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/>
              <a:t>칭찬을 하고 </a:t>
            </a:r>
            <a:r>
              <a:rPr lang="ko-KR" altLang="en-US" sz="1800" b="1" dirty="0" err="1"/>
              <a:t>싶을때에도</a:t>
            </a:r>
            <a:r>
              <a:rPr lang="ko-KR" altLang="en-US" sz="1800" b="1" dirty="0"/>
              <a:t> 표현력이 좋지 못해서 그냥 맛있다고만 하는데 이때는 전달이 잘 되지 </a:t>
            </a:r>
            <a:r>
              <a:rPr lang="ko-KR" altLang="en-US" sz="1800" b="1" dirty="0" err="1"/>
              <a:t>않을때도</a:t>
            </a:r>
            <a:r>
              <a:rPr lang="ko-KR" altLang="en-US" sz="1800" b="1" dirty="0"/>
              <a:t> 있고 반대로 불만이 </a:t>
            </a:r>
            <a:r>
              <a:rPr lang="ko-KR" altLang="en-US" sz="1800" b="1" dirty="0" err="1"/>
              <a:t>있을때에도</a:t>
            </a:r>
            <a:r>
              <a:rPr lang="ko-KR" altLang="en-US" sz="1800" b="1" dirty="0"/>
              <a:t> 어떻게 써야 할지가 애매할 때가 많다</a:t>
            </a:r>
            <a:r>
              <a:rPr lang="en-US" altLang="ko-KR" sz="1800" b="1" dirty="0"/>
              <a:t>. </a:t>
            </a:r>
            <a:endParaRPr sz="18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FD4961-E7FE-DCFA-2D5D-FF463F89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2" y="184149"/>
            <a:ext cx="2713811" cy="2693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B079F-ED8D-8A29-40F4-EAAF3BC65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92" y="2982935"/>
            <a:ext cx="3404278" cy="1528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2C169-09C2-DB1E-DDEF-44B11C7F07B8}"/>
              </a:ext>
            </a:extLst>
          </p:cNvPr>
          <p:cNvSpPr txBox="1"/>
          <p:nvPr/>
        </p:nvSpPr>
        <p:spPr>
          <a:xfrm>
            <a:off x="6716599" y="384753"/>
            <a:ext cx="263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주제선정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72CD4-0585-04BA-49AB-454090D10FF3}"/>
              </a:ext>
            </a:extLst>
          </p:cNvPr>
          <p:cNvSpPr txBox="1"/>
          <p:nvPr/>
        </p:nvSpPr>
        <p:spPr>
          <a:xfrm>
            <a:off x="2955303" y="108376"/>
            <a:ext cx="133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창의적인 리뷰 </a:t>
            </a:r>
            <a:r>
              <a:rPr lang="en-US" altLang="ko-KR" dirty="0"/>
              <a:t>(</a:t>
            </a:r>
            <a:r>
              <a:rPr lang="ko-KR" altLang="en-US" dirty="0"/>
              <a:t>인터넷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8524F-3CC0-0CC8-F467-3ED25FE6ECEF}"/>
              </a:ext>
            </a:extLst>
          </p:cNvPr>
          <p:cNvSpPr txBox="1"/>
          <p:nvPr/>
        </p:nvSpPr>
        <p:spPr>
          <a:xfrm>
            <a:off x="3718874" y="4053526"/>
            <a:ext cx="143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발표자의 리뷰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가설수립</a:t>
            </a:r>
            <a:endParaRPr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BBA6CA-6E19-6C4B-7044-8949DC7D2F45}"/>
              </a:ext>
            </a:extLst>
          </p:cNvPr>
          <p:cNvGrpSpPr/>
          <p:nvPr/>
        </p:nvGrpSpPr>
        <p:grpSpPr>
          <a:xfrm>
            <a:off x="903888" y="1378579"/>
            <a:ext cx="7669790" cy="1999976"/>
            <a:chOff x="1158411" y="2108647"/>
            <a:chExt cx="7669790" cy="1999976"/>
          </a:xfrm>
        </p:grpSpPr>
        <p:sp>
          <p:nvSpPr>
            <p:cNvPr id="10" name="Google Shape;784;p32">
              <a:extLst>
                <a:ext uri="{FF2B5EF4-FFF2-40B4-BE49-F238E27FC236}">
                  <a16:creationId xmlns:a16="http://schemas.microsoft.com/office/drawing/2014/main" id="{EE6BB4C9-E479-E5F9-3709-43CD5D9AAB63}"/>
                </a:ext>
              </a:extLst>
            </p:cNvPr>
            <p:cNvSpPr/>
            <p:nvPr/>
          </p:nvSpPr>
          <p:spPr>
            <a:xfrm>
              <a:off x="1307380" y="2154839"/>
              <a:ext cx="6675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5;p32">
              <a:extLst>
                <a:ext uri="{FF2B5EF4-FFF2-40B4-BE49-F238E27FC236}">
                  <a16:creationId xmlns:a16="http://schemas.microsoft.com/office/drawing/2014/main" id="{4CAC0922-75FE-00F6-B9D0-24653912A55F}"/>
                </a:ext>
              </a:extLst>
            </p:cNvPr>
            <p:cNvSpPr/>
            <p:nvPr/>
          </p:nvSpPr>
          <p:spPr>
            <a:xfrm>
              <a:off x="5079781" y="2154839"/>
              <a:ext cx="6675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6;p32">
              <a:extLst>
                <a:ext uri="{FF2B5EF4-FFF2-40B4-BE49-F238E27FC236}">
                  <a16:creationId xmlns:a16="http://schemas.microsoft.com/office/drawing/2014/main" id="{482D6B0B-EDF0-EDB8-CAC4-41B334ED8631}"/>
                </a:ext>
              </a:extLst>
            </p:cNvPr>
            <p:cNvSpPr/>
            <p:nvPr/>
          </p:nvSpPr>
          <p:spPr>
            <a:xfrm>
              <a:off x="1257039" y="2108647"/>
              <a:ext cx="6675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7;p32">
              <a:extLst>
                <a:ext uri="{FF2B5EF4-FFF2-40B4-BE49-F238E27FC236}">
                  <a16:creationId xmlns:a16="http://schemas.microsoft.com/office/drawing/2014/main" id="{FF859389-7A78-CE25-1CF1-A9135270BA01}"/>
                </a:ext>
              </a:extLst>
            </p:cNvPr>
            <p:cNvSpPr/>
            <p:nvPr/>
          </p:nvSpPr>
          <p:spPr>
            <a:xfrm>
              <a:off x="5029440" y="2108647"/>
              <a:ext cx="6675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8;p32">
              <a:extLst>
                <a:ext uri="{FF2B5EF4-FFF2-40B4-BE49-F238E27FC236}">
                  <a16:creationId xmlns:a16="http://schemas.microsoft.com/office/drawing/2014/main" id="{C3777296-AFFD-7B34-A11C-C03D87A8212D}"/>
                </a:ext>
              </a:extLst>
            </p:cNvPr>
            <p:cNvSpPr txBox="1">
              <a:spLocks/>
            </p:cNvSpPr>
            <p:nvPr/>
          </p:nvSpPr>
          <p:spPr>
            <a:xfrm>
              <a:off x="1158411" y="2960925"/>
              <a:ext cx="2538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Staatliches"/>
                <a:buNone/>
                <a:defRPr sz="16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9pPr>
            </a:lstStyle>
            <a:p>
              <a:r>
                <a:rPr lang="en-US"/>
                <a:t>Lstm</a:t>
              </a:r>
              <a:r>
                <a:rPr lang="en-US" altLang="ko-KR"/>
                <a:t> </a:t>
              </a:r>
              <a:endParaRPr lang="en-US" dirty="0"/>
            </a:p>
          </p:txBody>
        </p:sp>
        <p:sp>
          <p:nvSpPr>
            <p:cNvPr id="15" name="Google Shape;789;p32">
              <a:extLst>
                <a:ext uri="{FF2B5EF4-FFF2-40B4-BE49-F238E27FC236}">
                  <a16:creationId xmlns:a16="http://schemas.microsoft.com/office/drawing/2014/main" id="{B99F4FAD-038C-6FA1-EFCA-C5325879F51C}"/>
                </a:ext>
              </a:extLst>
            </p:cNvPr>
            <p:cNvSpPr txBox="1">
              <a:spLocks/>
            </p:cNvSpPr>
            <p:nvPr/>
          </p:nvSpPr>
          <p:spPr>
            <a:xfrm>
              <a:off x="4938415" y="2957875"/>
              <a:ext cx="2538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Staatliches"/>
                <a:buNone/>
                <a:defRPr sz="1600" b="0" i="0" u="none" strike="noStrike" cap="none">
                  <a:solidFill>
                    <a:schemeClr val="accent3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600"/>
                <a:buFont typeface="Anton"/>
                <a:buNone/>
                <a:defRPr sz="1600" b="0" i="0" u="none" strike="noStrike" cap="none">
                  <a:solidFill>
                    <a:srgbClr val="2D406A"/>
                  </a:solidFill>
                  <a:latin typeface="Anton"/>
                  <a:ea typeface="Anton"/>
                  <a:cs typeface="Anton"/>
                  <a:sym typeface="Anton"/>
                </a:defRPr>
              </a:lvl9pPr>
            </a:lstStyle>
            <a:p>
              <a:r>
                <a:rPr lang="en-US"/>
                <a:t>konlp</a:t>
              </a:r>
              <a:endParaRPr lang="en-US" dirty="0"/>
            </a:p>
          </p:txBody>
        </p:sp>
        <p:sp>
          <p:nvSpPr>
            <p:cNvPr id="16" name="Google Shape;790;p32">
              <a:extLst>
                <a:ext uri="{FF2B5EF4-FFF2-40B4-BE49-F238E27FC236}">
                  <a16:creationId xmlns:a16="http://schemas.microsoft.com/office/drawing/2014/main" id="{A25775D1-27E0-FB7E-1E28-688D024644D9}"/>
                </a:ext>
              </a:extLst>
            </p:cNvPr>
            <p:cNvSpPr txBox="1">
              <a:spLocks/>
            </p:cNvSpPr>
            <p:nvPr/>
          </p:nvSpPr>
          <p:spPr>
            <a:xfrm>
              <a:off x="4938424" y="3270450"/>
              <a:ext cx="3889777" cy="8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2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/>
              <a:r>
                <a:rPr lang="ko-KR" altLang="en-US" b="1"/>
                <a:t>감성분석</a:t>
              </a:r>
            </a:p>
            <a:p>
              <a:pPr marL="0" indent="0"/>
              <a:r>
                <a:rPr lang="en-US" altLang="ko-KR"/>
                <a:t>-</a:t>
              </a:r>
              <a:r>
                <a:rPr lang="ko-KR" altLang="en-US"/>
                <a:t> </a:t>
              </a:r>
              <a:r>
                <a:rPr lang="ko-KR" altLang="en-US" sz="800"/>
                <a:t>추후에 리액션 봇을 만든다고 하였을때 일일히 리액션이 잘 만들어졌는지 확인 할 필요없이 감성분석을 통해서 제대로 리액션이 됬는지 확인 하기 위해서</a:t>
              </a:r>
              <a:endParaRPr lang="ko-KR" altLang="en-US" sz="800" dirty="0"/>
            </a:p>
          </p:txBody>
        </p:sp>
        <p:sp>
          <p:nvSpPr>
            <p:cNvPr id="17" name="Google Shape;791;p32">
              <a:extLst>
                <a:ext uri="{FF2B5EF4-FFF2-40B4-BE49-F238E27FC236}">
                  <a16:creationId xmlns:a16="http://schemas.microsoft.com/office/drawing/2014/main" id="{E831E2C9-8988-4191-05B2-48D441708DED}"/>
                </a:ext>
              </a:extLst>
            </p:cNvPr>
            <p:cNvSpPr txBox="1">
              <a:spLocks/>
            </p:cNvSpPr>
            <p:nvPr/>
          </p:nvSpPr>
          <p:spPr>
            <a:xfrm>
              <a:off x="1158425" y="3274923"/>
              <a:ext cx="2948400" cy="8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7200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200" b="0" i="0" u="none" strike="noStrike" cap="none">
                  <a:solidFill>
                    <a:schemeClr val="accent3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2pPr>
              <a:lvl3pPr marL="1371600" marR="0" lvl="2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3pPr>
              <a:lvl4pPr marL="1828800" marR="0" lvl="3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4pPr>
              <a:lvl5pPr marL="2286000" marR="0" lvl="4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5pPr>
              <a:lvl6pPr marL="2743200" marR="0" lvl="5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6pPr>
              <a:lvl7pPr marL="3200400" marR="0" lvl="6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7pPr>
              <a:lvl8pPr marL="3657600" marR="0" lvl="7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8pPr>
              <a:lvl9pPr marL="4114800" marR="0" lvl="8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406A"/>
                </a:buClr>
                <a:buSzPts val="1100"/>
                <a:buFont typeface="Abel"/>
                <a:buNone/>
                <a:defRPr sz="1100" b="0" i="0" u="none" strike="noStrike" cap="none">
                  <a:solidFill>
                    <a:srgbClr val="2D406A"/>
                  </a:solidFill>
                  <a:latin typeface="Abel"/>
                  <a:ea typeface="Abel"/>
                  <a:cs typeface="Abel"/>
                  <a:sym typeface="Abel"/>
                </a:defRPr>
              </a:lvl9pPr>
            </a:lstStyle>
            <a:p>
              <a:pPr marL="0" indent="0"/>
              <a:r>
                <a:rPr lang="ko-KR" altLang="en-US"/>
                <a:t>문장생성</a:t>
              </a:r>
              <a:endParaRPr lang="en-US" altLang="ko-KR"/>
            </a:p>
            <a:p>
              <a:pPr marL="0" indent="0"/>
              <a:r>
                <a:rPr lang="en-US"/>
                <a:t>Ex) </a:t>
              </a:r>
              <a:r>
                <a:rPr lang="ko-KR" altLang="en-US"/>
                <a:t>괜찮아요</a:t>
              </a:r>
              <a:endParaRPr lang="en-US" altLang="ko-KR"/>
            </a:p>
            <a:p>
              <a:pPr marL="0" indent="0"/>
              <a:r>
                <a:rPr lang="en-US"/>
                <a:t>&gt;&gt; </a:t>
              </a:r>
              <a:r>
                <a:rPr lang="ko-KR" altLang="en-US"/>
                <a:t>괜찮아요와 비슷한 문장생성 </a:t>
              </a:r>
              <a:endParaRPr lang="en-US" dirty="0"/>
            </a:p>
          </p:txBody>
        </p:sp>
        <p:grpSp>
          <p:nvGrpSpPr>
            <p:cNvPr id="18" name="Google Shape;792;p32">
              <a:extLst>
                <a:ext uri="{FF2B5EF4-FFF2-40B4-BE49-F238E27FC236}">
                  <a16:creationId xmlns:a16="http://schemas.microsoft.com/office/drawing/2014/main" id="{6ADAD3CA-F18F-F7A6-4914-2F7CCA2D41C0}"/>
                </a:ext>
              </a:extLst>
            </p:cNvPr>
            <p:cNvGrpSpPr/>
            <p:nvPr/>
          </p:nvGrpSpPr>
          <p:grpSpPr>
            <a:xfrm>
              <a:off x="5191213" y="2246625"/>
              <a:ext cx="368825" cy="368125"/>
              <a:chOff x="3231450" y="1518325"/>
              <a:chExt cx="368825" cy="368125"/>
            </a:xfrm>
          </p:grpSpPr>
          <p:sp>
            <p:nvSpPr>
              <p:cNvPr id="19" name="Google Shape;793;p32">
                <a:extLst>
                  <a:ext uri="{FF2B5EF4-FFF2-40B4-BE49-F238E27FC236}">
                    <a16:creationId xmlns:a16="http://schemas.microsoft.com/office/drawing/2014/main" id="{564FAD40-E0E3-FFC1-F9C5-0F0593A3EA40}"/>
                  </a:ext>
                </a:extLst>
              </p:cNvPr>
              <p:cNvSpPr/>
              <p:nvPr/>
            </p:nvSpPr>
            <p:spPr>
              <a:xfrm>
                <a:off x="3276925" y="1649400"/>
                <a:ext cx="323350" cy="237050"/>
              </a:xfrm>
              <a:custGeom>
                <a:avLst/>
                <a:gdLst/>
                <a:ahLst/>
                <a:cxnLst/>
                <a:rect l="l" t="t" r="r" b="b"/>
                <a:pathLst>
                  <a:path w="12934" h="9482" extrusionOk="0">
                    <a:moveTo>
                      <a:pt x="10906" y="0"/>
                    </a:moveTo>
                    <a:cubicBezTo>
                      <a:pt x="10795" y="0"/>
                      <a:pt x="10684" y="73"/>
                      <a:pt x="10684" y="220"/>
                    </a:cubicBezTo>
                    <a:lnTo>
                      <a:pt x="10684" y="929"/>
                    </a:lnTo>
                    <a:cubicBezTo>
                      <a:pt x="10684" y="957"/>
                      <a:pt x="10694" y="985"/>
                      <a:pt x="10713" y="1023"/>
                    </a:cubicBezTo>
                    <a:cubicBezTo>
                      <a:pt x="10864" y="1345"/>
                      <a:pt x="10987" y="1675"/>
                      <a:pt x="11081" y="2025"/>
                    </a:cubicBezTo>
                    <a:lnTo>
                      <a:pt x="11081" y="2809"/>
                    </a:lnTo>
                    <a:cubicBezTo>
                      <a:pt x="11081" y="2956"/>
                      <a:pt x="11190" y="3029"/>
                      <a:pt x="11299" y="3029"/>
                    </a:cubicBezTo>
                    <a:cubicBezTo>
                      <a:pt x="11407" y="3029"/>
                      <a:pt x="11516" y="2956"/>
                      <a:pt x="11516" y="2809"/>
                    </a:cubicBezTo>
                    <a:lnTo>
                      <a:pt x="11516" y="2214"/>
                    </a:lnTo>
                    <a:lnTo>
                      <a:pt x="12489" y="2214"/>
                    </a:lnTo>
                    <a:lnTo>
                      <a:pt x="12489" y="4992"/>
                    </a:lnTo>
                    <a:lnTo>
                      <a:pt x="11431" y="4992"/>
                    </a:lnTo>
                    <a:lnTo>
                      <a:pt x="11431" y="4303"/>
                    </a:lnTo>
                    <a:cubicBezTo>
                      <a:pt x="11431" y="4156"/>
                      <a:pt x="11322" y="4083"/>
                      <a:pt x="11214" y="4083"/>
                    </a:cubicBezTo>
                    <a:cubicBezTo>
                      <a:pt x="11105" y="4083"/>
                      <a:pt x="10996" y="4156"/>
                      <a:pt x="10996" y="4303"/>
                    </a:cubicBezTo>
                    <a:lnTo>
                      <a:pt x="10996" y="5181"/>
                    </a:lnTo>
                    <a:cubicBezTo>
                      <a:pt x="10798" y="5777"/>
                      <a:pt x="10514" y="6334"/>
                      <a:pt x="10136" y="6835"/>
                    </a:cubicBezTo>
                    <a:cubicBezTo>
                      <a:pt x="10108" y="6873"/>
                      <a:pt x="10089" y="6911"/>
                      <a:pt x="10089" y="6968"/>
                    </a:cubicBezTo>
                    <a:lnTo>
                      <a:pt x="10089" y="9047"/>
                    </a:lnTo>
                    <a:lnTo>
                      <a:pt x="7991" y="9047"/>
                    </a:lnTo>
                    <a:lnTo>
                      <a:pt x="7991" y="7478"/>
                    </a:lnTo>
                    <a:cubicBezTo>
                      <a:pt x="7991" y="7354"/>
                      <a:pt x="7889" y="7255"/>
                      <a:pt x="7774" y="7255"/>
                    </a:cubicBezTo>
                    <a:cubicBezTo>
                      <a:pt x="7749" y="7255"/>
                      <a:pt x="7723" y="7260"/>
                      <a:pt x="7698" y="7270"/>
                    </a:cubicBezTo>
                    <a:lnTo>
                      <a:pt x="7641" y="7289"/>
                    </a:lnTo>
                    <a:cubicBezTo>
                      <a:pt x="6989" y="7536"/>
                      <a:pt x="6302" y="7659"/>
                      <a:pt x="5615" y="7659"/>
                    </a:cubicBezTo>
                    <a:cubicBezTo>
                      <a:pt x="4908" y="7659"/>
                      <a:pt x="4201" y="7529"/>
                      <a:pt x="3530" y="7270"/>
                    </a:cubicBezTo>
                    <a:cubicBezTo>
                      <a:pt x="3504" y="7259"/>
                      <a:pt x="3477" y="7254"/>
                      <a:pt x="3450" y="7254"/>
                    </a:cubicBezTo>
                    <a:cubicBezTo>
                      <a:pt x="3337" y="7254"/>
                      <a:pt x="3237" y="7348"/>
                      <a:pt x="3237" y="7478"/>
                    </a:cubicBezTo>
                    <a:lnTo>
                      <a:pt x="3237" y="9047"/>
                    </a:lnTo>
                    <a:lnTo>
                      <a:pt x="1130" y="9047"/>
                    </a:lnTo>
                    <a:lnTo>
                      <a:pt x="1130" y="6968"/>
                    </a:lnTo>
                    <a:cubicBezTo>
                      <a:pt x="1130" y="6920"/>
                      <a:pt x="1120" y="6873"/>
                      <a:pt x="1092" y="6835"/>
                    </a:cubicBezTo>
                    <a:cubicBezTo>
                      <a:pt x="846" y="6514"/>
                      <a:pt x="648" y="6174"/>
                      <a:pt x="478" y="5805"/>
                    </a:cubicBezTo>
                    <a:cubicBezTo>
                      <a:pt x="435" y="5714"/>
                      <a:pt x="360" y="5675"/>
                      <a:pt x="284" y="5675"/>
                    </a:cubicBezTo>
                    <a:cubicBezTo>
                      <a:pt x="142" y="5675"/>
                      <a:pt x="0" y="5812"/>
                      <a:pt x="81" y="5985"/>
                    </a:cubicBezTo>
                    <a:cubicBezTo>
                      <a:pt x="251" y="6353"/>
                      <a:pt x="459" y="6712"/>
                      <a:pt x="695" y="7034"/>
                    </a:cubicBezTo>
                    <a:lnTo>
                      <a:pt x="695" y="9264"/>
                    </a:lnTo>
                    <a:cubicBezTo>
                      <a:pt x="695" y="9387"/>
                      <a:pt x="790" y="9482"/>
                      <a:pt x="912" y="9482"/>
                    </a:cubicBezTo>
                    <a:lnTo>
                      <a:pt x="3455" y="9482"/>
                    </a:lnTo>
                    <a:cubicBezTo>
                      <a:pt x="3577" y="9482"/>
                      <a:pt x="3672" y="9387"/>
                      <a:pt x="3672" y="9264"/>
                    </a:cubicBezTo>
                    <a:lnTo>
                      <a:pt x="3672" y="7790"/>
                    </a:lnTo>
                    <a:cubicBezTo>
                      <a:pt x="4300" y="7993"/>
                      <a:pt x="4955" y="8095"/>
                      <a:pt x="5611" y="8095"/>
                    </a:cubicBezTo>
                    <a:cubicBezTo>
                      <a:pt x="6266" y="8095"/>
                      <a:pt x="6923" y="7993"/>
                      <a:pt x="7556" y="7790"/>
                    </a:cubicBezTo>
                    <a:lnTo>
                      <a:pt x="7556" y="9264"/>
                    </a:lnTo>
                    <a:cubicBezTo>
                      <a:pt x="7556" y="9387"/>
                      <a:pt x="7651" y="9482"/>
                      <a:pt x="7774" y="9482"/>
                    </a:cubicBezTo>
                    <a:lnTo>
                      <a:pt x="10316" y="9482"/>
                    </a:lnTo>
                    <a:cubicBezTo>
                      <a:pt x="10439" y="9482"/>
                      <a:pt x="10533" y="9387"/>
                      <a:pt x="10533" y="9264"/>
                    </a:cubicBezTo>
                    <a:lnTo>
                      <a:pt x="10533" y="7034"/>
                    </a:lnTo>
                    <a:cubicBezTo>
                      <a:pt x="10892" y="6542"/>
                      <a:pt x="11176" y="6004"/>
                      <a:pt x="11374" y="5427"/>
                    </a:cubicBezTo>
                    <a:lnTo>
                      <a:pt x="12707" y="5427"/>
                    </a:lnTo>
                    <a:cubicBezTo>
                      <a:pt x="12830" y="5427"/>
                      <a:pt x="12924" y="5333"/>
                      <a:pt x="12934" y="5210"/>
                    </a:cubicBezTo>
                    <a:lnTo>
                      <a:pt x="12934" y="1997"/>
                    </a:lnTo>
                    <a:cubicBezTo>
                      <a:pt x="12934" y="1879"/>
                      <a:pt x="12838" y="1779"/>
                      <a:pt x="12722" y="1779"/>
                    </a:cubicBezTo>
                    <a:cubicBezTo>
                      <a:pt x="12717" y="1779"/>
                      <a:pt x="12712" y="1779"/>
                      <a:pt x="12707" y="1779"/>
                    </a:cubicBezTo>
                    <a:lnTo>
                      <a:pt x="11459" y="1779"/>
                    </a:lnTo>
                    <a:cubicBezTo>
                      <a:pt x="11374" y="1467"/>
                      <a:pt x="11261" y="1165"/>
                      <a:pt x="11129" y="881"/>
                    </a:cubicBezTo>
                    <a:lnTo>
                      <a:pt x="11129" y="220"/>
                    </a:lnTo>
                    <a:cubicBezTo>
                      <a:pt x="11129" y="73"/>
                      <a:pt x="11017" y="0"/>
                      <a:pt x="10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94;p32">
                <a:extLst>
                  <a:ext uri="{FF2B5EF4-FFF2-40B4-BE49-F238E27FC236}">
                    <a16:creationId xmlns:a16="http://schemas.microsoft.com/office/drawing/2014/main" id="{A1E9742D-D635-3B38-4E96-DAFB67807C59}"/>
                  </a:ext>
                </a:extLst>
              </p:cNvPr>
              <p:cNvSpPr/>
              <p:nvPr/>
            </p:nvSpPr>
            <p:spPr>
              <a:xfrm>
                <a:off x="3231450" y="1590950"/>
                <a:ext cx="323700" cy="191950"/>
              </a:xfrm>
              <a:custGeom>
                <a:avLst/>
                <a:gdLst/>
                <a:ahLst/>
                <a:cxnLst/>
                <a:rect l="l" t="t" r="r" b="b"/>
                <a:pathLst>
                  <a:path w="12948" h="7678" extrusionOk="0">
                    <a:moveTo>
                      <a:pt x="7717" y="0"/>
                    </a:moveTo>
                    <a:cubicBezTo>
                      <a:pt x="5715" y="0"/>
                      <a:pt x="3751" y="926"/>
                      <a:pt x="2486" y="2643"/>
                    </a:cubicBezTo>
                    <a:cubicBezTo>
                      <a:pt x="2297" y="2889"/>
                      <a:pt x="2127" y="3163"/>
                      <a:pt x="1975" y="3437"/>
                    </a:cubicBezTo>
                    <a:cubicBezTo>
                      <a:pt x="1682" y="3957"/>
                      <a:pt x="1484" y="4524"/>
                      <a:pt x="1380" y="5119"/>
                    </a:cubicBezTo>
                    <a:cubicBezTo>
                      <a:pt x="1328" y="5124"/>
                      <a:pt x="1264" y="5129"/>
                      <a:pt x="1195" y="5129"/>
                    </a:cubicBezTo>
                    <a:cubicBezTo>
                      <a:pt x="1024" y="5129"/>
                      <a:pt x="819" y="5101"/>
                      <a:pt x="671" y="4987"/>
                    </a:cubicBezTo>
                    <a:cubicBezTo>
                      <a:pt x="520" y="4864"/>
                      <a:pt x="444" y="4665"/>
                      <a:pt x="444" y="4382"/>
                    </a:cubicBezTo>
                    <a:cubicBezTo>
                      <a:pt x="444" y="4235"/>
                      <a:pt x="333" y="4162"/>
                      <a:pt x="222" y="4162"/>
                    </a:cubicBezTo>
                    <a:cubicBezTo>
                      <a:pt x="111" y="4162"/>
                      <a:pt x="0" y="4235"/>
                      <a:pt x="0" y="4382"/>
                    </a:cubicBezTo>
                    <a:cubicBezTo>
                      <a:pt x="0" y="4807"/>
                      <a:pt x="132" y="5119"/>
                      <a:pt x="397" y="5327"/>
                    </a:cubicBezTo>
                    <a:cubicBezTo>
                      <a:pt x="621" y="5480"/>
                      <a:pt x="888" y="5564"/>
                      <a:pt x="1158" y="5564"/>
                    </a:cubicBezTo>
                    <a:cubicBezTo>
                      <a:pt x="1172" y="5564"/>
                      <a:pt x="1186" y="5564"/>
                      <a:pt x="1200" y="5563"/>
                    </a:cubicBezTo>
                    <a:lnTo>
                      <a:pt x="1333" y="5563"/>
                    </a:lnTo>
                    <a:cubicBezTo>
                      <a:pt x="1314" y="5781"/>
                      <a:pt x="1304" y="6007"/>
                      <a:pt x="1323" y="6225"/>
                    </a:cubicBezTo>
                    <a:cubicBezTo>
                      <a:pt x="1342" y="6678"/>
                      <a:pt x="1437" y="7123"/>
                      <a:pt x="1607" y="7538"/>
                    </a:cubicBezTo>
                    <a:cubicBezTo>
                      <a:pt x="1648" y="7637"/>
                      <a:pt x="1725" y="7678"/>
                      <a:pt x="1802" y="7678"/>
                    </a:cubicBezTo>
                    <a:cubicBezTo>
                      <a:pt x="1941" y="7678"/>
                      <a:pt x="2080" y="7547"/>
                      <a:pt x="2013" y="7378"/>
                    </a:cubicBezTo>
                    <a:cubicBezTo>
                      <a:pt x="1862" y="7000"/>
                      <a:pt x="1777" y="6603"/>
                      <a:pt x="1758" y="6196"/>
                    </a:cubicBezTo>
                    <a:cubicBezTo>
                      <a:pt x="1711" y="5299"/>
                      <a:pt x="1919" y="4420"/>
                      <a:pt x="2363" y="3645"/>
                    </a:cubicBezTo>
                    <a:cubicBezTo>
                      <a:pt x="2505" y="3380"/>
                      <a:pt x="2665" y="3134"/>
                      <a:pt x="2835" y="2889"/>
                    </a:cubicBezTo>
                    <a:cubicBezTo>
                      <a:pt x="4020" y="1295"/>
                      <a:pt x="5851" y="436"/>
                      <a:pt x="7716" y="436"/>
                    </a:cubicBezTo>
                    <a:cubicBezTo>
                      <a:pt x="8782" y="436"/>
                      <a:pt x="9858" y="717"/>
                      <a:pt x="10831" y="1301"/>
                    </a:cubicBezTo>
                    <a:cubicBezTo>
                      <a:pt x="10878" y="1329"/>
                      <a:pt x="10916" y="1358"/>
                      <a:pt x="10963" y="1386"/>
                    </a:cubicBezTo>
                    <a:cubicBezTo>
                      <a:pt x="11001" y="1417"/>
                      <a:pt x="11050" y="1432"/>
                      <a:pt x="11097" y="1432"/>
                    </a:cubicBezTo>
                    <a:cubicBezTo>
                      <a:pt x="11167" y="1432"/>
                      <a:pt x="11236" y="1400"/>
                      <a:pt x="11275" y="1339"/>
                    </a:cubicBezTo>
                    <a:cubicBezTo>
                      <a:pt x="11530" y="961"/>
                      <a:pt x="11955" y="743"/>
                      <a:pt x="12409" y="734"/>
                    </a:cubicBezTo>
                    <a:lnTo>
                      <a:pt x="12503" y="734"/>
                    </a:lnTo>
                    <a:lnTo>
                      <a:pt x="12503" y="1821"/>
                    </a:lnTo>
                    <a:cubicBezTo>
                      <a:pt x="12503" y="1967"/>
                      <a:pt x="12614" y="2040"/>
                      <a:pt x="12725" y="2040"/>
                    </a:cubicBezTo>
                    <a:cubicBezTo>
                      <a:pt x="12836" y="2040"/>
                      <a:pt x="12948" y="1967"/>
                      <a:pt x="12948" y="1821"/>
                    </a:cubicBezTo>
                    <a:lnTo>
                      <a:pt x="12948" y="526"/>
                    </a:lnTo>
                    <a:cubicBezTo>
                      <a:pt x="12948" y="403"/>
                      <a:pt x="12844" y="299"/>
                      <a:pt x="12721" y="299"/>
                    </a:cubicBezTo>
                    <a:lnTo>
                      <a:pt x="12409" y="299"/>
                    </a:lnTo>
                    <a:cubicBezTo>
                      <a:pt x="11889" y="299"/>
                      <a:pt x="11388" y="526"/>
                      <a:pt x="11048" y="923"/>
                    </a:cubicBezTo>
                    <a:cubicBezTo>
                      <a:pt x="10006" y="299"/>
                      <a:pt x="8856" y="0"/>
                      <a:pt x="7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95;p32">
                <a:extLst>
                  <a:ext uri="{FF2B5EF4-FFF2-40B4-BE49-F238E27FC236}">
                    <a16:creationId xmlns:a16="http://schemas.microsoft.com/office/drawing/2014/main" id="{3C417E68-B64C-0441-9BD7-5819E2B98B0B}"/>
                  </a:ext>
                </a:extLst>
              </p:cNvPr>
              <p:cNvSpPr/>
              <p:nvPr/>
            </p:nvSpPr>
            <p:spPr>
              <a:xfrm>
                <a:off x="3500075" y="1685375"/>
                <a:ext cx="3475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2269" extrusionOk="0">
                    <a:moveTo>
                      <a:pt x="695" y="439"/>
                    </a:moveTo>
                    <a:cubicBezTo>
                      <a:pt x="816" y="439"/>
                      <a:pt x="936" y="520"/>
                      <a:pt x="936" y="680"/>
                    </a:cubicBezTo>
                    <a:lnTo>
                      <a:pt x="936" y="1559"/>
                    </a:lnTo>
                    <a:cubicBezTo>
                      <a:pt x="936" y="1720"/>
                      <a:pt x="816" y="1800"/>
                      <a:pt x="695" y="1800"/>
                    </a:cubicBezTo>
                    <a:cubicBezTo>
                      <a:pt x="575" y="1800"/>
                      <a:pt x="454" y="1720"/>
                      <a:pt x="454" y="1559"/>
                    </a:cubicBezTo>
                    <a:lnTo>
                      <a:pt x="454" y="680"/>
                    </a:lnTo>
                    <a:cubicBezTo>
                      <a:pt x="454" y="520"/>
                      <a:pt x="575" y="439"/>
                      <a:pt x="695" y="439"/>
                    </a:cubicBezTo>
                    <a:close/>
                    <a:moveTo>
                      <a:pt x="700" y="0"/>
                    </a:moveTo>
                    <a:cubicBezTo>
                      <a:pt x="322" y="0"/>
                      <a:pt x="19" y="302"/>
                      <a:pt x="19" y="680"/>
                    </a:cubicBezTo>
                    <a:lnTo>
                      <a:pt x="19" y="1559"/>
                    </a:lnTo>
                    <a:cubicBezTo>
                      <a:pt x="1" y="1947"/>
                      <a:pt x="312" y="2268"/>
                      <a:pt x="690" y="2268"/>
                    </a:cubicBezTo>
                    <a:cubicBezTo>
                      <a:pt x="1078" y="2268"/>
                      <a:pt x="1390" y="1947"/>
                      <a:pt x="1371" y="1559"/>
                    </a:cubicBezTo>
                    <a:lnTo>
                      <a:pt x="1371" y="680"/>
                    </a:lnTo>
                    <a:cubicBezTo>
                      <a:pt x="1371" y="302"/>
                      <a:pt x="1068" y="0"/>
                      <a:pt x="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96;p32">
                <a:extLst>
                  <a:ext uri="{FF2B5EF4-FFF2-40B4-BE49-F238E27FC236}">
                    <a16:creationId xmlns:a16="http://schemas.microsoft.com/office/drawing/2014/main" id="{28C7FFA7-1E87-9EEB-D0FF-6880C515B1D5}"/>
                  </a:ext>
                </a:extLst>
              </p:cNvPr>
              <p:cNvSpPr/>
              <p:nvPr/>
            </p:nvSpPr>
            <p:spPr>
              <a:xfrm>
                <a:off x="3341075" y="1518325"/>
                <a:ext cx="127375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3195" extrusionOk="0">
                    <a:moveTo>
                      <a:pt x="2656" y="0"/>
                    </a:moveTo>
                    <a:cubicBezTo>
                      <a:pt x="1078" y="0"/>
                      <a:pt x="0" y="1588"/>
                      <a:pt x="577" y="3053"/>
                    </a:cubicBezTo>
                    <a:cubicBezTo>
                      <a:pt x="615" y="3153"/>
                      <a:pt x="694" y="3195"/>
                      <a:pt x="774" y="3195"/>
                    </a:cubicBezTo>
                    <a:cubicBezTo>
                      <a:pt x="913" y="3195"/>
                      <a:pt x="1055" y="3067"/>
                      <a:pt x="983" y="2892"/>
                    </a:cubicBezTo>
                    <a:cubicBezTo>
                      <a:pt x="548" y="1787"/>
                      <a:pt x="1286" y="567"/>
                      <a:pt x="2467" y="445"/>
                    </a:cubicBezTo>
                    <a:cubicBezTo>
                      <a:pt x="2531" y="438"/>
                      <a:pt x="2594" y="435"/>
                      <a:pt x="2657" y="435"/>
                    </a:cubicBezTo>
                    <a:cubicBezTo>
                      <a:pt x="3758" y="435"/>
                      <a:pt x="4611" y="1434"/>
                      <a:pt x="4423" y="2543"/>
                    </a:cubicBezTo>
                    <a:cubicBezTo>
                      <a:pt x="4396" y="2703"/>
                      <a:pt x="4521" y="2797"/>
                      <a:pt x="4644" y="2797"/>
                    </a:cubicBezTo>
                    <a:cubicBezTo>
                      <a:pt x="4739" y="2797"/>
                      <a:pt x="4833" y="2741"/>
                      <a:pt x="4858" y="2618"/>
                    </a:cubicBezTo>
                    <a:cubicBezTo>
                      <a:pt x="5094" y="1248"/>
                      <a:pt x="4036" y="0"/>
                      <a:pt x="26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97;p32">
                <a:extLst>
                  <a:ext uri="{FF2B5EF4-FFF2-40B4-BE49-F238E27FC236}">
                    <a16:creationId xmlns:a16="http://schemas.microsoft.com/office/drawing/2014/main" id="{002F7668-482A-F7BF-FA8A-9C003B8652CA}"/>
                  </a:ext>
                </a:extLst>
              </p:cNvPr>
              <p:cNvSpPr/>
              <p:nvPr/>
            </p:nvSpPr>
            <p:spPr>
              <a:xfrm>
                <a:off x="3487325" y="1743475"/>
                <a:ext cx="37100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2392" extrusionOk="0">
                    <a:moveTo>
                      <a:pt x="293" y="1"/>
                    </a:moveTo>
                    <a:cubicBezTo>
                      <a:pt x="0" y="1"/>
                      <a:pt x="0" y="445"/>
                      <a:pt x="293" y="445"/>
                    </a:cubicBezTo>
                    <a:cubicBezTo>
                      <a:pt x="709" y="445"/>
                      <a:pt x="1040" y="776"/>
                      <a:pt x="1040" y="1201"/>
                    </a:cubicBezTo>
                    <a:cubicBezTo>
                      <a:pt x="1040" y="1617"/>
                      <a:pt x="709" y="1948"/>
                      <a:pt x="293" y="1948"/>
                    </a:cubicBezTo>
                    <a:cubicBezTo>
                      <a:pt x="0" y="1948"/>
                      <a:pt x="0" y="2392"/>
                      <a:pt x="293" y="2392"/>
                    </a:cubicBezTo>
                    <a:cubicBezTo>
                      <a:pt x="945" y="2392"/>
                      <a:pt x="1484" y="1853"/>
                      <a:pt x="1484" y="1201"/>
                    </a:cubicBezTo>
                    <a:cubicBezTo>
                      <a:pt x="1484" y="540"/>
                      <a:pt x="945" y="10"/>
                      <a:pt x="2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798;p32">
              <a:extLst>
                <a:ext uri="{FF2B5EF4-FFF2-40B4-BE49-F238E27FC236}">
                  <a16:creationId xmlns:a16="http://schemas.microsoft.com/office/drawing/2014/main" id="{31B63A09-5686-2C85-E807-067E221C1778}"/>
                </a:ext>
              </a:extLst>
            </p:cNvPr>
            <p:cNvGrpSpPr/>
            <p:nvPr/>
          </p:nvGrpSpPr>
          <p:grpSpPr>
            <a:xfrm>
              <a:off x="1407098" y="2246413"/>
              <a:ext cx="392000" cy="368550"/>
              <a:chOff x="1391150" y="1518200"/>
              <a:chExt cx="392000" cy="368550"/>
            </a:xfrm>
          </p:grpSpPr>
          <p:sp>
            <p:nvSpPr>
              <p:cNvPr id="25" name="Google Shape;799;p32">
                <a:extLst>
                  <a:ext uri="{FF2B5EF4-FFF2-40B4-BE49-F238E27FC236}">
                    <a16:creationId xmlns:a16="http://schemas.microsoft.com/office/drawing/2014/main" id="{AC5F197B-061B-4B9E-ED18-1FF7A81A8DA7}"/>
                  </a:ext>
                </a:extLst>
              </p:cNvPr>
              <p:cNvSpPr/>
              <p:nvPr/>
            </p:nvSpPr>
            <p:spPr>
              <a:xfrm>
                <a:off x="1391150" y="1584350"/>
                <a:ext cx="321825" cy="302400"/>
              </a:xfrm>
              <a:custGeom>
                <a:avLst/>
                <a:gdLst/>
                <a:ahLst/>
                <a:cxnLst/>
                <a:rect l="l" t="t" r="r" b="b"/>
                <a:pathLst>
                  <a:path w="12873" h="12096" extrusionOk="0">
                    <a:moveTo>
                      <a:pt x="6394" y="1"/>
                    </a:moveTo>
                    <a:cubicBezTo>
                      <a:pt x="4847" y="1"/>
                      <a:pt x="3299" y="592"/>
                      <a:pt x="2118" y="1773"/>
                    </a:cubicBezTo>
                    <a:cubicBezTo>
                      <a:pt x="1958" y="1932"/>
                      <a:pt x="2105" y="2153"/>
                      <a:pt x="2276" y="2153"/>
                    </a:cubicBezTo>
                    <a:cubicBezTo>
                      <a:pt x="2328" y="2153"/>
                      <a:pt x="2381" y="2133"/>
                      <a:pt x="2430" y="2085"/>
                    </a:cubicBezTo>
                    <a:cubicBezTo>
                      <a:pt x="3516" y="998"/>
                      <a:pt x="4944" y="452"/>
                      <a:pt x="6375" y="452"/>
                    </a:cubicBezTo>
                    <a:cubicBezTo>
                      <a:pt x="7719" y="452"/>
                      <a:pt x="9065" y="935"/>
                      <a:pt x="10132" y="1905"/>
                    </a:cubicBezTo>
                    <a:cubicBezTo>
                      <a:pt x="12334" y="3909"/>
                      <a:pt x="12580" y="7283"/>
                      <a:pt x="10690" y="9589"/>
                    </a:cubicBezTo>
                    <a:cubicBezTo>
                      <a:pt x="9587" y="10928"/>
                      <a:pt x="7984" y="11628"/>
                      <a:pt x="6364" y="11628"/>
                    </a:cubicBezTo>
                    <a:cubicBezTo>
                      <a:pt x="5206" y="11628"/>
                      <a:pt x="4041" y="11270"/>
                      <a:pt x="3044" y="10534"/>
                    </a:cubicBezTo>
                    <a:cubicBezTo>
                      <a:pt x="653" y="8757"/>
                      <a:pt x="77" y="5411"/>
                      <a:pt x="1730" y="2935"/>
                    </a:cubicBezTo>
                    <a:cubicBezTo>
                      <a:pt x="1844" y="2761"/>
                      <a:pt x="1693" y="2592"/>
                      <a:pt x="1537" y="2592"/>
                    </a:cubicBezTo>
                    <a:cubicBezTo>
                      <a:pt x="1473" y="2592"/>
                      <a:pt x="1409" y="2621"/>
                      <a:pt x="1362" y="2690"/>
                    </a:cubicBezTo>
                    <a:cubicBezTo>
                      <a:pt x="67" y="4636"/>
                      <a:pt x="1" y="7160"/>
                      <a:pt x="1211" y="9163"/>
                    </a:cubicBezTo>
                    <a:cubicBezTo>
                      <a:pt x="2306" y="10991"/>
                      <a:pt x="4274" y="12095"/>
                      <a:pt x="6376" y="12095"/>
                    </a:cubicBezTo>
                    <a:cubicBezTo>
                      <a:pt x="6578" y="12095"/>
                      <a:pt x="6781" y="12085"/>
                      <a:pt x="6985" y="12065"/>
                    </a:cubicBezTo>
                    <a:cubicBezTo>
                      <a:pt x="9310" y="11838"/>
                      <a:pt x="11304" y="10288"/>
                      <a:pt x="12088" y="8086"/>
                    </a:cubicBezTo>
                    <a:cubicBezTo>
                      <a:pt x="12873" y="5884"/>
                      <a:pt x="12325" y="3427"/>
                      <a:pt x="10671" y="1773"/>
                    </a:cubicBezTo>
                    <a:cubicBezTo>
                      <a:pt x="9489" y="592"/>
                      <a:pt x="7942" y="1"/>
                      <a:pt x="6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0;p32">
                <a:extLst>
                  <a:ext uri="{FF2B5EF4-FFF2-40B4-BE49-F238E27FC236}">
                    <a16:creationId xmlns:a16="http://schemas.microsoft.com/office/drawing/2014/main" id="{519AFF8E-EA5E-90F9-9C03-E59D84C30CD2}"/>
                  </a:ext>
                </a:extLst>
              </p:cNvPr>
              <p:cNvSpPr/>
              <p:nvPr/>
            </p:nvSpPr>
            <p:spPr>
              <a:xfrm>
                <a:off x="1428500" y="1612975"/>
                <a:ext cx="257075" cy="245100"/>
              </a:xfrm>
              <a:custGeom>
                <a:avLst/>
                <a:gdLst/>
                <a:ahLst/>
                <a:cxnLst/>
                <a:rect l="l" t="t" r="r" b="b"/>
                <a:pathLst>
                  <a:path w="10283" h="9804" extrusionOk="0">
                    <a:moveTo>
                      <a:pt x="4902" y="439"/>
                    </a:moveTo>
                    <a:cubicBezTo>
                      <a:pt x="6060" y="439"/>
                      <a:pt x="7200" y="891"/>
                      <a:pt x="8052" y="1743"/>
                    </a:cubicBezTo>
                    <a:cubicBezTo>
                      <a:pt x="9791" y="3491"/>
                      <a:pt x="9791" y="6317"/>
                      <a:pt x="8052" y="8056"/>
                    </a:cubicBezTo>
                    <a:cubicBezTo>
                      <a:pt x="7200" y="8909"/>
                      <a:pt x="6060" y="9360"/>
                      <a:pt x="4902" y="9360"/>
                    </a:cubicBezTo>
                    <a:cubicBezTo>
                      <a:pt x="4326" y="9360"/>
                      <a:pt x="3746" y="9249"/>
                      <a:pt x="3195" y="9020"/>
                    </a:cubicBezTo>
                    <a:cubicBezTo>
                      <a:pt x="1531" y="8330"/>
                      <a:pt x="444" y="6705"/>
                      <a:pt x="444" y="4900"/>
                    </a:cubicBezTo>
                    <a:cubicBezTo>
                      <a:pt x="444" y="3094"/>
                      <a:pt x="1531" y="1469"/>
                      <a:pt x="3195" y="779"/>
                    </a:cubicBezTo>
                    <a:cubicBezTo>
                      <a:pt x="3746" y="550"/>
                      <a:pt x="4326" y="439"/>
                      <a:pt x="4902" y="439"/>
                    </a:cubicBezTo>
                    <a:close/>
                    <a:moveTo>
                      <a:pt x="4899" y="1"/>
                    </a:moveTo>
                    <a:cubicBezTo>
                      <a:pt x="4268" y="1"/>
                      <a:pt x="3631" y="122"/>
                      <a:pt x="3024" y="373"/>
                    </a:cubicBezTo>
                    <a:cubicBezTo>
                      <a:pt x="1191" y="1138"/>
                      <a:pt x="0" y="2924"/>
                      <a:pt x="0" y="4900"/>
                    </a:cubicBezTo>
                    <a:cubicBezTo>
                      <a:pt x="0" y="6884"/>
                      <a:pt x="1191" y="8670"/>
                      <a:pt x="3024" y="9426"/>
                    </a:cubicBezTo>
                    <a:cubicBezTo>
                      <a:pt x="3632" y="9680"/>
                      <a:pt x="4270" y="9803"/>
                      <a:pt x="4902" y="9803"/>
                    </a:cubicBezTo>
                    <a:cubicBezTo>
                      <a:pt x="6177" y="9803"/>
                      <a:pt x="7429" y="9303"/>
                      <a:pt x="8364" y="8368"/>
                    </a:cubicBezTo>
                    <a:cubicBezTo>
                      <a:pt x="10283" y="6459"/>
                      <a:pt x="10283" y="3350"/>
                      <a:pt x="8364" y="1441"/>
                    </a:cubicBezTo>
                    <a:cubicBezTo>
                      <a:pt x="7428" y="499"/>
                      <a:pt x="6175" y="1"/>
                      <a:pt x="4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1;p32">
                <a:extLst>
                  <a:ext uri="{FF2B5EF4-FFF2-40B4-BE49-F238E27FC236}">
                    <a16:creationId xmlns:a16="http://schemas.microsoft.com/office/drawing/2014/main" id="{5F3D7F25-D34E-AF08-C612-460723A2BF63}"/>
                  </a:ext>
                </a:extLst>
              </p:cNvPr>
              <p:cNvSpPr/>
              <p:nvPr/>
            </p:nvSpPr>
            <p:spPr>
              <a:xfrm>
                <a:off x="1496850" y="1518200"/>
                <a:ext cx="286300" cy="2691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10767" extrusionOk="0">
                    <a:moveTo>
                      <a:pt x="4817" y="1"/>
                    </a:moveTo>
                    <a:cubicBezTo>
                      <a:pt x="3272" y="1"/>
                      <a:pt x="1727" y="591"/>
                      <a:pt x="546" y="1773"/>
                    </a:cubicBezTo>
                    <a:cubicBezTo>
                      <a:pt x="404" y="1905"/>
                      <a:pt x="262" y="2056"/>
                      <a:pt x="139" y="2217"/>
                    </a:cubicBezTo>
                    <a:cubicBezTo>
                      <a:pt x="0" y="2384"/>
                      <a:pt x="147" y="2576"/>
                      <a:pt x="310" y="2576"/>
                    </a:cubicBezTo>
                    <a:cubicBezTo>
                      <a:pt x="369" y="2576"/>
                      <a:pt x="429" y="2551"/>
                      <a:pt x="479" y="2491"/>
                    </a:cubicBezTo>
                    <a:cubicBezTo>
                      <a:pt x="602" y="2349"/>
                      <a:pt x="725" y="2207"/>
                      <a:pt x="857" y="2075"/>
                    </a:cubicBezTo>
                    <a:cubicBezTo>
                      <a:pt x="1954" y="979"/>
                      <a:pt x="3388" y="431"/>
                      <a:pt x="4822" y="431"/>
                    </a:cubicBezTo>
                    <a:cubicBezTo>
                      <a:pt x="6256" y="431"/>
                      <a:pt x="7690" y="979"/>
                      <a:pt x="8787" y="2075"/>
                    </a:cubicBezTo>
                    <a:cubicBezTo>
                      <a:pt x="10979" y="4268"/>
                      <a:pt x="10979" y="7812"/>
                      <a:pt x="8787" y="10004"/>
                    </a:cubicBezTo>
                    <a:cubicBezTo>
                      <a:pt x="8654" y="10137"/>
                      <a:pt x="8512" y="10269"/>
                      <a:pt x="8371" y="10382"/>
                    </a:cubicBezTo>
                    <a:cubicBezTo>
                      <a:pt x="8211" y="10535"/>
                      <a:pt x="8339" y="10767"/>
                      <a:pt x="8514" y="10767"/>
                    </a:cubicBezTo>
                    <a:cubicBezTo>
                      <a:pt x="8556" y="10767"/>
                      <a:pt x="8601" y="10754"/>
                      <a:pt x="8645" y="10722"/>
                    </a:cubicBezTo>
                    <a:cubicBezTo>
                      <a:pt x="8796" y="10600"/>
                      <a:pt x="8947" y="10458"/>
                      <a:pt x="9098" y="10316"/>
                    </a:cubicBezTo>
                    <a:cubicBezTo>
                      <a:pt x="11452" y="7953"/>
                      <a:pt x="11452" y="4126"/>
                      <a:pt x="9089" y="1773"/>
                    </a:cubicBezTo>
                    <a:cubicBezTo>
                      <a:pt x="7908" y="591"/>
                      <a:pt x="6362" y="1"/>
                      <a:pt x="48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2;p32">
                <a:extLst>
                  <a:ext uri="{FF2B5EF4-FFF2-40B4-BE49-F238E27FC236}">
                    <a16:creationId xmlns:a16="http://schemas.microsoft.com/office/drawing/2014/main" id="{BEED13A7-30AF-D70D-3CE0-2E7391F280A7}"/>
                  </a:ext>
                </a:extLst>
              </p:cNvPr>
              <p:cNvSpPr/>
              <p:nvPr/>
            </p:nvSpPr>
            <p:spPr>
              <a:xfrm>
                <a:off x="1708650" y="1631525"/>
                <a:ext cx="362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4243" extrusionOk="0">
                    <a:moveTo>
                      <a:pt x="859" y="0"/>
                    </a:moveTo>
                    <a:cubicBezTo>
                      <a:pt x="729" y="0"/>
                      <a:pt x="596" y="108"/>
                      <a:pt x="636" y="273"/>
                    </a:cubicBezTo>
                    <a:cubicBezTo>
                      <a:pt x="986" y="1502"/>
                      <a:pt x="797" y="2825"/>
                      <a:pt x="107" y="3902"/>
                    </a:cubicBezTo>
                    <a:cubicBezTo>
                      <a:pt x="1" y="4075"/>
                      <a:pt x="150" y="4242"/>
                      <a:pt x="304" y="4242"/>
                    </a:cubicBezTo>
                    <a:cubicBezTo>
                      <a:pt x="370" y="4242"/>
                      <a:pt x="437" y="4212"/>
                      <a:pt x="485" y="4139"/>
                    </a:cubicBezTo>
                    <a:cubicBezTo>
                      <a:pt x="1231" y="2957"/>
                      <a:pt x="1449" y="1502"/>
                      <a:pt x="1061" y="151"/>
                    </a:cubicBezTo>
                    <a:cubicBezTo>
                      <a:pt x="1028" y="46"/>
                      <a:pt x="944" y="0"/>
                      <a:pt x="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03;p32">
                <a:extLst>
                  <a:ext uri="{FF2B5EF4-FFF2-40B4-BE49-F238E27FC236}">
                    <a16:creationId xmlns:a16="http://schemas.microsoft.com/office/drawing/2014/main" id="{EC2BB201-B6FF-59B9-E341-8673D007EC5D}"/>
                  </a:ext>
                </a:extLst>
              </p:cNvPr>
              <p:cNvSpPr/>
              <p:nvPr/>
            </p:nvSpPr>
            <p:spPr>
              <a:xfrm>
                <a:off x="1546250" y="1546550"/>
                <a:ext cx="18220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7288" h="2978" extrusionOk="0">
                    <a:moveTo>
                      <a:pt x="2838" y="1"/>
                    </a:moveTo>
                    <a:cubicBezTo>
                      <a:pt x="1939" y="1"/>
                      <a:pt x="1027" y="248"/>
                      <a:pt x="205" y="771"/>
                    </a:cubicBezTo>
                    <a:cubicBezTo>
                      <a:pt x="0" y="897"/>
                      <a:pt x="129" y="1179"/>
                      <a:pt x="319" y="1179"/>
                    </a:cubicBezTo>
                    <a:cubicBezTo>
                      <a:pt x="358" y="1179"/>
                      <a:pt x="399" y="1167"/>
                      <a:pt x="441" y="1140"/>
                    </a:cubicBezTo>
                    <a:cubicBezTo>
                      <a:pt x="1189" y="665"/>
                      <a:pt x="2018" y="441"/>
                      <a:pt x="2836" y="441"/>
                    </a:cubicBezTo>
                    <a:cubicBezTo>
                      <a:pt x="4445" y="441"/>
                      <a:pt x="6008" y="1311"/>
                      <a:pt x="6811" y="2860"/>
                    </a:cubicBezTo>
                    <a:cubicBezTo>
                      <a:pt x="6854" y="2943"/>
                      <a:pt x="6924" y="2978"/>
                      <a:pt x="6995" y="2978"/>
                    </a:cubicBezTo>
                    <a:cubicBezTo>
                      <a:pt x="7141" y="2978"/>
                      <a:pt x="7287" y="2830"/>
                      <a:pt x="7198" y="2652"/>
                    </a:cubicBezTo>
                    <a:lnTo>
                      <a:pt x="7198" y="2652"/>
                    </a:lnTo>
                    <a:lnTo>
                      <a:pt x="7198" y="2661"/>
                    </a:lnTo>
                    <a:cubicBezTo>
                      <a:pt x="6321" y="957"/>
                      <a:pt x="4605" y="1"/>
                      <a:pt x="2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4;p32">
                <a:extLst>
                  <a:ext uri="{FF2B5EF4-FFF2-40B4-BE49-F238E27FC236}">
                    <a16:creationId xmlns:a16="http://schemas.microsoft.com/office/drawing/2014/main" id="{51C430F9-4567-E3B7-54FD-13C4C83A995C}"/>
                  </a:ext>
                </a:extLst>
              </p:cNvPr>
              <p:cNvSpPr/>
              <p:nvPr/>
            </p:nvSpPr>
            <p:spPr>
              <a:xfrm>
                <a:off x="1511425" y="1661975"/>
                <a:ext cx="7917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5882" extrusionOk="0">
                    <a:moveTo>
                      <a:pt x="1361" y="908"/>
                    </a:moveTo>
                    <a:lnTo>
                      <a:pt x="1361" y="2703"/>
                    </a:lnTo>
                    <a:cubicBezTo>
                      <a:pt x="841" y="2618"/>
                      <a:pt x="445" y="2250"/>
                      <a:pt x="445" y="1805"/>
                    </a:cubicBezTo>
                    <a:cubicBezTo>
                      <a:pt x="445" y="1361"/>
                      <a:pt x="832" y="993"/>
                      <a:pt x="1361" y="908"/>
                    </a:cubicBezTo>
                    <a:close/>
                    <a:moveTo>
                      <a:pt x="1805" y="3185"/>
                    </a:moveTo>
                    <a:cubicBezTo>
                      <a:pt x="2325" y="3261"/>
                      <a:pt x="2722" y="3629"/>
                      <a:pt x="2722" y="4074"/>
                    </a:cubicBezTo>
                    <a:cubicBezTo>
                      <a:pt x="2722" y="4518"/>
                      <a:pt x="2325" y="4886"/>
                      <a:pt x="1805" y="4971"/>
                    </a:cubicBezTo>
                    <a:lnTo>
                      <a:pt x="1805" y="3185"/>
                    </a:lnTo>
                    <a:close/>
                    <a:moveTo>
                      <a:pt x="1583" y="0"/>
                    </a:moveTo>
                    <a:cubicBezTo>
                      <a:pt x="1472" y="0"/>
                      <a:pt x="1361" y="76"/>
                      <a:pt x="1361" y="227"/>
                    </a:cubicBezTo>
                    <a:lnTo>
                      <a:pt x="1361" y="473"/>
                    </a:lnTo>
                    <a:cubicBezTo>
                      <a:pt x="596" y="558"/>
                      <a:pt x="0" y="1125"/>
                      <a:pt x="0" y="1805"/>
                    </a:cubicBezTo>
                    <a:cubicBezTo>
                      <a:pt x="0" y="2495"/>
                      <a:pt x="596" y="3062"/>
                      <a:pt x="1361" y="3147"/>
                    </a:cubicBezTo>
                    <a:lnTo>
                      <a:pt x="1361" y="4971"/>
                    </a:lnTo>
                    <a:cubicBezTo>
                      <a:pt x="841" y="4886"/>
                      <a:pt x="445" y="4518"/>
                      <a:pt x="445" y="4074"/>
                    </a:cubicBezTo>
                    <a:cubicBezTo>
                      <a:pt x="445" y="3927"/>
                      <a:pt x="334" y="3854"/>
                      <a:pt x="222" y="3854"/>
                    </a:cubicBezTo>
                    <a:cubicBezTo>
                      <a:pt x="111" y="3854"/>
                      <a:pt x="0" y="3927"/>
                      <a:pt x="0" y="4074"/>
                    </a:cubicBezTo>
                    <a:cubicBezTo>
                      <a:pt x="0" y="4764"/>
                      <a:pt x="596" y="5321"/>
                      <a:pt x="1361" y="5416"/>
                    </a:cubicBezTo>
                    <a:lnTo>
                      <a:pt x="1361" y="5661"/>
                    </a:lnTo>
                    <a:cubicBezTo>
                      <a:pt x="1361" y="5808"/>
                      <a:pt x="1472" y="5881"/>
                      <a:pt x="1583" y="5881"/>
                    </a:cubicBezTo>
                    <a:cubicBezTo>
                      <a:pt x="1694" y="5881"/>
                      <a:pt x="1805" y="5808"/>
                      <a:pt x="1805" y="5661"/>
                    </a:cubicBezTo>
                    <a:lnTo>
                      <a:pt x="1805" y="5416"/>
                    </a:lnTo>
                    <a:cubicBezTo>
                      <a:pt x="2571" y="5321"/>
                      <a:pt x="3157" y="4764"/>
                      <a:pt x="3157" y="4074"/>
                    </a:cubicBezTo>
                    <a:cubicBezTo>
                      <a:pt x="3157" y="3393"/>
                      <a:pt x="2571" y="2826"/>
                      <a:pt x="1805" y="2741"/>
                    </a:cubicBezTo>
                    <a:lnTo>
                      <a:pt x="1805" y="917"/>
                    </a:lnTo>
                    <a:cubicBezTo>
                      <a:pt x="2325" y="993"/>
                      <a:pt x="2722" y="1371"/>
                      <a:pt x="2722" y="1815"/>
                    </a:cubicBezTo>
                    <a:cubicBezTo>
                      <a:pt x="2722" y="1961"/>
                      <a:pt x="2833" y="2035"/>
                      <a:pt x="2944" y="2035"/>
                    </a:cubicBezTo>
                    <a:cubicBezTo>
                      <a:pt x="3055" y="2035"/>
                      <a:pt x="3166" y="1961"/>
                      <a:pt x="3166" y="1815"/>
                    </a:cubicBezTo>
                    <a:cubicBezTo>
                      <a:pt x="3166" y="1125"/>
                      <a:pt x="2571" y="558"/>
                      <a:pt x="1805" y="473"/>
                    </a:cubicBezTo>
                    <a:lnTo>
                      <a:pt x="1805" y="227"/>
                    </a:lnTo>
                    <a:cubicBezTo>
                      <a:pt x="1805" y="76"/>
                      <a:pt x="1694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C36FEA-9924-2025-166B-9F9EC0DC896F}"/>
              </a:ext>
            </a:extLst>
          </p:cNvPr>
          <p:cNvSpPr/>
          <p:nvPr/>
        </p:nvSpPr>
        <p:spPr>
          <a:xfrm>
            <a:off x="1258275" y="3692553"/>
            <a:ext cx="1317248" cy="6127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생성 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4AAE778-DBEF-3D6F-40BE-C65495F1CEC8}"/>
              </a:ext>
            </a:extLst>
          </p:cNvPr>
          <p:cNvSpPr/>
          <p:nvPr/>
        </p:nvSpPr>
        <p:spPr>
          <a:xfrm>
            <a:off x="3921943" y="3686657"/>
            <a:ext cx="1317248" cy="6127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만든 문장이 제대로 </a:t>
            </a:r>
            <a:r>
              <a:rPr lang="ko-KR" altLang="en-US" sz="800" b="1" dirty="0" err="1"/>
              <a:t>됬나</a:t>
            </a:r>
            <a:r>
              <a:rPr lang="ko-KR" altLang="en-US" sz="800" b="1" dirty="0"/>
              <a:t> 검증 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D863836-E01F-2756-EC1E-0FE5F0C5B076}"/>
              </a:ext>
            </a:extLst>
          </p:cNvPr>
          <p:cNvSpPr/>
          <p:nvPr/>
        </p:nvSpPr>
        <p:spPr>
          <a:xfrm>
            <a:off x="6241912" y="3686657"/>
            <a:ext cx="1317248" cy="6127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리액션</a:t>
            </a:r>
            <a:r>
              <a:rPr lang="ko-KR" altLang="en-US" dirty="0"/>
              <a:t> 생성 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E07030-D265-D077-72D0-D71D0ED1CEC7}"/>
              </a:ext>
            </a:extLst>
          </p:cNvPr>
          <p:cNvCxnSpPr>
            <a:stCxn id="32" idx="3"/>
            <a:endCxn id="52" idx="1"/>
          </p:cNvCxnSpPr>
          <p:nvPr/>
        </p:nvCxnSpPr>
        <p:spPr>
          <a:xfrm flipV="1">
            <a:off x="2575523" y="3993028"/>
            <a:ext cx="1346420" cy="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3E06C69-AE65-2093-A550-2E3EAA5965E4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5239191" y="3993028"/>
            <a:ext cx="100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3A74AE0-A2BC-FCF8-18A4-424CC65CF5C0}"/>
              </a:ext>
            </a:extLst>
          </p:cNvPr>
          <p:cNvCxnSpPr>
            <a:stCxn id="52" idx="2"/>
            <a:endCxn id="32" idx="2"/>
          </p:cNvCxnSpPr>
          <p:nvPr/>
        </p:nvCxnSpPr>
        <p:spPr>
          <a:xfrm rot="5400000">
            <a:off x="3245785" y="2970513"/>
            <a:ext cx="5896" cy="2663668"/>
          </a:xfrm>
          <a:prstGeom prst="bentConnector3">
            <a:avLst>
              <a:gd name="adj1" fmla="val 3977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C2D7EA6-A610-9D0B-96B8-C263FB726F3F}"/>
              </a:ext>
            </a:extLst>
          </p:cNvPr>
          <p:cNvSpPr txBox="1"/>
          <p:nvPr/>
        </p:nvSpPr>
        <p:spPr>
          <a:xfrm>
            <a:off x="2459536" y="4599874"/>
            <a:ext cx="2121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만약 </a:t>
            </a:r>
            <a:r>
              <a:rPr lang="ko-KR" altLang="en-US" sz="800" dirty="0" err="1"/>
              <a:t>잘못됬다면</a:t>
            </a:r>
            <a:r>
              <a:rPr lang="ko-KR" altLang="en-US" sz="800" dirty="0"/>
              <a:t> 되돌아감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p49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네이버 쇼핑 리뷰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41" name="Google Shape;4241;p49"/>
          <p:cNvSpPr txBox="1">
            <a:spLocks noGrp="1"/>
          </p:cNvSpPr>
          <p:nvPr>
            <p:ph type="subTitle" idx="1"/>
          </p:nvPr>
        </p:nvSpPr>
        <p:spPr>
          <a:xfrm flipH="1">
            <a:off x="889275" y="1030050"/>
            <a:ext cx="36825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/>
              <a:t>- </a:t>
            </a:r>
            <a:r>
              <a:rPr lang="ko-KR" altLang="en-US" sz="1600" dirty="0" err="1"/>
              <a:t>중복값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제거</a:t>
            </a:r>
            <a:endParaRPr lang="en-US" altLang="ko-KR" sz="1600" dirty="0"/>
          </a:p>
          <a:p>
            <a:pPr marL="171450" indent="-171450">
              <a:buFontTx/>
              <a:buChar char="-"/>
            </a:pP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Krwordrank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의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사용하기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71450" indent="-171450">
              <a:buFontTx/>
              <a:buChar char="-"/>
            </a:pPr>
            <a:endParaRPr lang="en-US" altLang="ko-KR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b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Ex)</a:t>
            </a:r>
            <a:r>
              <a:rPr lang="ko-KR" altLang="en-US" sz="1600" b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ㅠㅠ나</a:t>
            </a:r>
            <a:r>
              <a:rPr lang="ko-KR" altLang="en-US" sz="1600" b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b="0" dirty="0" err="1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ㅎㅎ와</a:t>
            </a:r>
            <a:r>
              <a:rPr lang="ko-KR" altLang="en-US" sz="1600" b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같은 이모티콘</a:t>
            </a:r>
            <a:r>
              <a:rPr lang="en-US" altLang="ko-KR" sz="1600" b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?? </a:t>
            </a:r>
            <a:r>
              <a:rPr lang="ko-KR" altLang="en-US" sz="1600" b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것들을 제거함</a:t>
            </a:r>
            <a:endParaRPr lang="en-US" altLang="ko-KR" sz="1600" b="0" dirty="0"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2FE4E8-7BE7-B7FF-8DCE-9EED65C0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82" y="1642521"/>
            <a:ext cx="4353532" cy="2272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432E4-59B1-CDB5-B9E3-F78C8B989591}"/>
              </a:ext>
            </a:extLst>
          </p:cNvPr>
          <p:cNvSpPr txBox="1"/>
          <p:nvPr/>
        </p:nvSpPr>
        <p:spPr>
          <a:xfrm>
            <a:off x="4534293" y="4039386"/>
            <a:ext cx="288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Rate</a:t>
            </a:r>
            <a:r>
              <a:rPr lang="ko-KR" altLang="en-US" dirty="0"/>
              <a:t>는 리뷰평점으로 </a:t>
            </a:r>
            <a:r>
              <a:rPr lang="en-US" altLang="ko-KR" dirty="0"/>
              <a:t>1</a:t>
            </a:r>
            <a:r>
              <a:rPr lang="ko-KR" altLang="en-US" dirty="0"/>
              <a:t>점이 낮고 </a:t>
            </a:r>
            <a:r>
              <a:rPr lang="en-US" altLang="ko-KR" dirty="0"/>
              <a:t>5</a:t>
            </a:r>
            <a:r>
              <a:rPr lang="ko-KR" altLang="en-US" dirty="0"/>
              <a:t>점이 제일 높은 평점</a:t>
            </a:r>
          </a:p>
        </p:txBody>
      </p:sp>
    </p:spTree>
    <p:extLst>
      <p:ext uri="{BB962C8B-B14F-4D97-AF65-F5344CB8AC3E}">
        <p14:creationId xmlns:p14="http://schemas.microsoft.com/office/powerpoint/2010/main" val="27372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71223" y="47144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 적용하기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811" name="Google Shape;811;p33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812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815" name="Google Shape;815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818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1158688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naheim"/>
                <a:sym typeface="Anaheim"/>
              </a:rPr>
              <a:t>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Anaheim"/>
                <a:sym typeface="Anaheim"/>
              </a:rPr>
              <a:t>문장들에서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naheim"/>
                <a:sym typeface="Anaheim"/>
              </a:rPr>
              <a:t>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Anaheim"/>
                <a:sym typeface="Anaheim"/>
              </a:rPr>
              <a:t>토큰화하기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24" name="Google Shape;824;p33"/>
          <p:cNvSpPr txBox="1">
            <a:spLocks noGrp="1"/>
          </p:cNvSpPr>
          <p:nvPr>
            <p:ph type="ctrTitle" idx="2"/>
          </p:nvPr>
        </p:nvSpPr>
        <p:spPr>
          <a:xfrm>
            <a:off x="1333517" y="3365575"/>
            <a:ext cx="1353122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02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 err="1"/>
              <a:t>텐서플로우</a:t>
            </a:r>
            <a:r>
              <a:rPr lang="ko-KR" altLang="en-US" sz="1400" dirty="0"/>
              <a:t>  딥러닝 모델</a:t>
            </a:r>
            <a:endParaRPr sz="1400" dirty="0"/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1333517" y="1663150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</a:t>
            </a:r>
          </a:p>
        </p:txBody>
      </p:sp>
      <p:sp>
        <p:nvSpPr>
          <p:cNvPr id="826" name="Google Shape;826;p33"/>
          <p:cNvSpPr txBox="1">
            <a:spLocks noGrp="1"/>
          </p:cNvSpPr>
          <p:nvPr>
            <p:ph type="ctrTitle" idx="4"/>
          </p:nvPr>
        </p:nvSpPr>
        <p:spPr>
          <a:xfrm>
            <a:off x="5092945" y="3365575"/>
            <a:ext cx="98734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04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400" b="1" dirty="0"/>
              <a:t>문장생성</a:t>
            </a:r>
            <a:endParaRPr sz="1400" b="1" dirty="0"/>
          </a:p>
        </p:txBody>
      </p:sp>
      <p:sp>
        <p:nvSpPr>
          <p:cNvPr id="827" name="Google Shape;827;p33"/>
          <p:cNvSpPr txBox="1">
            <a:spLocks noGrp="1"/>
          </p:cNvSpPr>
          <p:nvPr>
            <p:ph type="subTitle" idx="3"/>
          </p:nvPr>
        </p:nvSpPr>
        <p:spPr>
          <a:xfrm>
            <a:off x="1158688" y="393780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Anaheim"/>
                <a:ea typeface="Anaheim"/>
                <a:cs typeface="Anaheim"/>
                <a:sym typeface="Anaheim"/>
              </a:rPr>
              <a:t>텐서플로우를</a:t>
            </a: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 이용해서 </a:t>
            </a:r>
            <a:r>
              <a:rPr lang="ko-KR" altLang="en-US" dirty="0" err="1">
                <a:latin typeface="Anaheim"/>
                <a:ea typeface="Anaheim"/>
                <a:cs typeface="Anaheim"/>
                <a:sym typeface="Anaheim"/>
              </a:rPr>
              <a:t>다중분류을</a:t>
            </a: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 진행함 </a:t>
            </a:r>
            <a:endParaRPr lang="en-US" altLang="ko-KR" dirty="0"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- </a:t>
            </a: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단어 </a:t>
            </a:r>
            <a:r>
              <a:rPr lang="ko-KR" altLang="en-US" dirty="0" err="1">
                <a:latin typeface="Anaheim"/>
                <a:ea typeface="Anaheim"/>
                <a:cs typeface="Anaheim"/>
                <a:sym typeface="Anaheim"/>
              </a:rPr>
              <a:t>토큰중에서</a:t>
            </a: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 가장 많이 사용된 </a:t>
            </a:r>
            <a:r>
              <a:rPr lang="en-US" altLang="ko-KR" dirty="0">
                <a:latin typeface="Anaheim"/>
                <a:ea typeface="Anaheim"/>
                <a:cs typeface="Anaheim"/>
                <a:sym typeface="Anaheim"/>
              </a:rPr>
              <a:t>10000</a:t>
            </a: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개를 학습에 사용함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8" name="Google Shape;828;p33"/>
          <p:cNvSpPr txBox="1">
            <a:spLocks noGrp="1"/>
          </p:cNvSpPr>
          <p:nvPr>
            <p:ph type="subTitle" idx="5"/>
          </p:nvPr>
        </p:nvSpPr>
        <p:spPr>
          <a:xfrm>
            <a:off x="4918112" y="3937701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단어를 하나씩 예측해서 기존의 학습된 모델과 비교해서 하나씩 </a:t>
            </a:r>
            <a:r>
              <a:rPr lang="ko-KR" altLang="en-US" dirty="0" err="1">
                <a:latin typeface="Anaheim"/>
                <a:ea typeface="Anaheim"/>
                <a:cs typeface="Anaheim"/>
                <a:sym typeface="Anaheim"/>
              </a:rPr>
              <a:t>만들어감</a:t>
            </a: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ctrTitle" idx="6"/>
          </p:nvPr>
        </p:nvSpPr>
        <p:spPr>
          <a:xfrm>
            <a:off x="5092946" y="1663150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03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lstm</a:t>
            </a:r>
            <a:endParaRPr sz="1400" dirty="0"/>
          </a:p>
        </p:txBody>
      </p:sp>
      <p:sp>
        <p:nvSpPr>
          <p:cNvPr id="830" name="Google Shape;830;p33"/>
          <p:cNvSpPr txBox="1">
            <a:spLocks noGrp="1"/>
          </p:cNvSpPr>
          <p:nvPr>
            <p:ph type="subTitle" idx="7"/>
          </p:nvPr>
        </p:nvSpPr>
        <p:spPr>
          <a:xfrm>
            <a:off x="4918112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문장을 입력으로 넣기 위해서 </a:t>
            </a:r>
            <a:r>
              <a:rPr lang="en-US" altLang="ko-KR" dirty="0">
                <a:latin typeface="Anaheim"/>
                <a:ea typeface="Anaheim"/>
                <a:cs typeface="Anaheim"/>
                <a:sym typeface="Anaheim"/>
              </a:rPr>
              <a:t>LSTM </a:t>
            </a:r>
            <a:r>
              <a:rPr lang="ko-KR" altLang="en-US" dirty="0">
                <a:latin typeface="Anaheim"/>
                <a:ea typeface="Anaheim"/>
                <a:cs typeface="Anaheim"/>
                <a:sym typeface="Anaheim"/>
              </a:rPr>
              <a:t>모델사용</a:t>
            </a:r>
            <a:endParaRPr lang="en-US" altLang="ko-KR" dirty="0">
              <a:latin typeface="Anaheim"/>
              <a:ea typeface="Anaheim"/>
              <a:cs typeface="Anaheim"/>
              <a:sym typeface="Anaheim"/>
            </a:endParaRPr>
          </a:p>
          <a:p>
            <a:pPr marL="0" indent="0"/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-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texts_to_sequences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/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-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pad_sequences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/>
              <a:t>모델 성능의 경우 </a:t>
            </a:r>
            <a:r>
              <a:rPr lang="en-US" altLang="ko-KR" dirty="0"/>
              <a:t>0.8</a:t>
            </a:r>
            <a:r>
              <a:rPr lang="ko-KR" altLang="en-US" dirty="0"/>
              <a:t>이상정도가 나와서 기준모델보다 높게 나온 것을 확인 할  수 있고 </a:t>
            </a:r>
            <a:r>
              <a:rPr lang="en-US" altLang="ko-KR" dirty="0"/>
              <a:t>LSTM</a:t>
            </a:r>
            <a:r>
              <a:rPr lang="ko-KR" altLang="en-US" dirty="0"/>
              <a:t>의 경우에도 </a:t>
            </a:r>
            <a:r>
              <a:rPr lang="en-US" altLang="ko-KR" dirty="0"/>
              <a:t>0.9 </a:t>
            </a:r>
            <a:r>
              <a:rPr lang="ko-KR" altLang="en-US" dirty="0"/>
              <a:t>이상이 나와서 높게 </a:t>
            </a:r>
            <a:r>
              <a:rPr lang="ko-KR" altLang="en-US" dirty="0" err="1"/>
              <a:t>나온것을</a:t>
            </a:r>
            <a:r>
              <a:rPr lang="ko-KR" altLang="en-US" dirty="0"/>
              <a:t> 확인 할 수 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성능</a:t>
            </a:r>
            <a:endParaRPr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BB3117-6A31-8781-06A4-B49E92E4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3" y="3144519"/>
            <a:ext cx="5281575" cy="701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F5E7BD-1C34-79B0-3C80-EA75B7AE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23" y="3927982"/>
            <a:ext cx="4421272" cy="10484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41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57" name="Google Shape;2457;p41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테스트 </a:t>
            </a:r>
            <a:endParaRPr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3F2629-40E7-291E-A312-1A6F1087F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7" y="3129725"/>
            <a:ext cx="5283339" cy="14088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97223B6-4ED6-C036-977C-D267F2385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7" y="1248635"/>
            <a:ext cx="4292962" cy="16265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283567-4942-DC6E-B394-55D2D2C81480}"/>
              </a:ext>
            </a:extLst>
          </p:cNvPr>
          <p:cNvSpPr txBox="1"/>
          <p:nvPr/>
        </p:nvSpPr>
        <p:spPr>
          <a:xfrm>
            <a:off x="5000920" y="1381027"/>
            <a:ext cx="2813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감사합니다라는</a:t>
            </a:r>
            <a:r>
              <a:rPr lang="ko-KR" altLang="en-US" dirty="0"/>
              <a:t> 리뷰는 리뷰의 평점을 </a:t>
            </a:r>
            <a:r>
              <a:rPr lang="en-US" altLang="ko-KR" dirty="0"/>
              <a:t>5</a:t>
            </a:r>
            <a:r>
              <a:rPr lang="ko-KR" altLang="en-US" dirty="0"/>
              <a:t>라고 예측함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아래의 리뷰는 부정적인 것만 있어서 리뷰의 평점을 </a:t>
            </a:r>
            <a:r>
              <a:rPr lang="en-US" altLang="ko-KR" dirty="0"/>
              <a:t>1</a:t>
            </a:r>
            <a:r>
              <a:rPr lang="ko-KR" altLang="en-US" dirty="0"/>
              <a:t>이라고 예측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35FA14-F3EB-FCCC-205C-5362A3876CFD}"/>
              </a:ext>
            </a:extLst>
          </p:cNvPr>
          <p:cNvSpPr txBox="1"/>
          <p:nvPr/>
        </p:nvSpPr>
        <p:spPr>
          <a:xfrm>
            <a:off x="5486400" y="3284273"/>
            <a:ext cx="3120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별로</a:t>
            </a:r>
            <a:r>
              <a:rPr lang="en-US" altLang="ko-KR" dirty="0"/>
              <a:t>”</a:t>
            </a:r>
            <a:r>
              <a:rPr lang="ko-KR" altLang="en-US" dirty="0"/>
              <a:t>라는 키워드를 주면 관련 리뷰를 작성해줌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좋아요</a:t>
            </a:r>
            <a:r>
              <a:rPr lang="en-US" altLang="ko-KR" dirty="0"/>
              <a:t>”</a:t>
            </a:r>
            <a:r>
              <a:rPr lang="ko-KR" altLang="en-US" dirty="0"/>
              <a:t>라는 키워드를 주면 관련 리뷰를 작성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8192BCA-ADE4-07CF-AAA5-F458DA2E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17" y="4453824"/>
            <a:ext cx="4901134" cy="5790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7EB67F-4FE9-9B75-5705-90959662BC04}"/>
              </a:ext>
            </a:extLst>
          </p:cNvPr>
          <p:cNvSpPr txBox="1"/>
          <p:nvPr/>
        </p:nvSpPr>
        <p:spPr>
          <a:xfrm>
            <a:off x="5067051" y="4596939"/>
            <a:ext cx="225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완성된 리뷰를 감성분석으로 검증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40"/>
          <p:cNvSpPr txBox="1">
            <a:spLocks noGrp="1"/>
          </p:cNvSpPr>
          <p:nvPr>
            <p:ph type="ctrTitle"/>
          </p:nvPr>
        </p:nvSpPr>
        <p:spPr>
          <a:xfrm>
            <a:off x="4365875" y="457300"/>
            <a:ext cx="4009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리뷰</a:t>
            </a:r>
            <a:endParaRPr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4EAC3C-311C-BBBE-E217-3B6E2683CF36}"/>
              </a:ext>
            </a:extLst>
          </p:cNvPr>
          <p:cNvSpPr txBox="1"/>
          <p:nvPr/>
        </p:nvSpPr>
        <p:spPr>
          <a:xfrm>
            <a:off x="556181" y="1263192"/>
            <a:ext cx="80316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데이터가 </a:t>
            </a:r>
            <a:r>
              <a:rPr lang="ko-KR" altLang="en-US" dirty="0" err="1"/>
              <a:t>적다보니</a:t>
            </a:r>
            <a:r>
              <a:rPr lang="ko-KR" altLang="en-US" dirty="0"/>
              <a:t> 모르는 단어가 </a:t>
            </a:r>
            <a:r>
              <a:rPr lang="ko-KR" altLang="en-US" dirty="0" err="1"/>
              <a:t>나왔을경우에는</a:t>
            </a:r>
            <a:r>
              <a:rPr lang="ko-KR" altLang="en-US" dirty="0"/>
              <a:t> 임의로 단어가 나오게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사용자가 </a:t>
            </a:r>
            <a:r>
              <a:rPr lang="ko-KR" altLang="en-US" dirty="0" err="1"/>
              <a:t>감성리뷰시에</a:t>
            </a:r>
            <a:r>
              <a:rPr lang="ko-KR" altLang="en-US" dirty="0"/>
              <a:t> 부정으로 </a:t>
            </a:r>
            <a:r>
              <a:rPr lang="ko-KR" altLang="en-US" dirty="0" err="1"/>
              <a:t>예측될것</a:t>
            </a:r>
            <a:r>
              <a:rPr lang="ko-KR" altLang="en-US" dirty="0"/>
              <a:t> 같은 단어를 </a:t>
            </a:r>
            <a:r>
              <a:rPr lang="ko-KR" altLang="en-US" dirty="0" err="1"/>
              <a:t>넣을때</a:t>
            </a:r>
            <a:r>
              <a:rPr lang="ko-KR" altLang="en-US" dirty="0"/>
              <a:t> 혹은 긍정으로 예측할 것 같은 단어를 사용시에만 효과가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인터넷 용어나 은어는 반응을 할 수 없다</a:t>
            </a:r>
            <a:r>
              <a:rPr lang="en-US" altLang="ko-KR" dirty="0"/>
              <a:t>. </a:t>
            </a:r>
            <a:r>
              <a:rPr lang="ko-KR" altLang="en-US" dirty="0"/>
              <a:t>이경우에는 더 많은 데이터가 필요하다고 </a:t>
            </a:r>
            <a:r>
              <a:rPr lang="ko-KR" altLang="en-US" dirty="0" err="1"/>
              <a:t>느꼇다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나중에 기회가 된다면 </a:t>
            </a:r>
            <a:r>
              <a:rPr lang="ko-KR" altLang="en-US" dirty="0" err="1"/>
              <a:t>크롤링이나</a:t>
            </a:r>
            <a:r>
              <a:rPr lang="ko-KR" altLang="en-US" dirty="0"/>
              <a:t> 대규모 데이터를 구축해서 더 좋은 프로그램을 만들고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리뷰생성후에 감성리뷰를 거치는 파이프라인을 </a:t>
            </a:r>
            <a:r>
              <a:rPr lang="ko-KR" altLang="en-US" dirty="0" err="1"/>
              <a:t>구축하려고하였는데</a:t>
            </a:r>
            <a:r>
              <a:rPr lang="ko-KR" altLang="en-US" dirty="0"/>
              <a:t> 문장을 다시 생성하는 과정에서 문제가 발생하여서 발표에는 소개하지 못하였습니다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이게 감성분석이나 리뷰생성 할 때 하나를 할 때에도 시간이 몇 초 가량 걸려서 대규모 시행은 시간이 걸려서 비효율적인 것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&gt;&gt; </a:t>
            </a:r>
            <a:r>
              <a:rPr lang="ko-KR" altLang="en-US" dirty="0"/>
              <a:t>시간을 줄이기 위한 해결책을 찾아봐야 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다른 모델을 사용해서 하려고 하는데 </a:t>
            </a:r>
            <a:r>
              <a:rPr lang="en-US" altLang="ko-KR" dirty="0"/>
              <a:t>import </a:t>
            </a:r>
            <a:r>
              <a:rPr lang="ko-KR" altLang="en-US" dirty="0"/>
              <a:t>오류로 계속해서 실패를 하여서 </a:t>
            </a:r>
            <a:r>
              <a:rPr lang="ko-KR" altLang="en-US" dirty="0" err="1"/>
              <a:t>못한게</a:t>
            </a:r>
            <a:r>
              <a:rPr lang="ko-KR" altLang="en-US" dirty="0"/>
              <a:t> 하나가 있었고 하나는 이미 서비스 종료를 해서 다양한 모델을 시험할 수 </a:t>
            </a:r>
            <a:r>
              <a:rPr lang="ko-KR" altLang="en-US" dirty="0" err="1"/>
              <a:t>없었던게</a:t>
            </a:r>
            <a:r>
              <a:rPr lang="ko-KR" altLang="en-US" dirty="0"/>
              <a:t> 아쉬웠다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419</Words>
  <Application>Microsoft Office PowerPoint</Application>
  <PresentationFormat>화면 슬라이드 쇼(16:9)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HY헤드라인M</vt:lpstr>
      <vt:lpstr>Josefin Sans</vt:lpstr>
      <vt:lpstr>Anaheim</vt:lpstr>
      <vt:lpstr>Unica One</vt:lpstr>
      <vt:lpstr>Arial</vt:lpstr>
      <vt:lpstr>Staatliches</vt:lpstr>
      <vt:lpstr>Josefin Slab SemiBold</vt:lpstr>
      <vt:lpstr>Abel</vt:lpstr>
      <vt:lpstr>Josefin Slab</vt:lpstr>
      <vt:lpstr>Anton</vt:lpstr>
      <vt:lpstr>Courier New</vt:lpstr>
      <vt:lpstr>Economy Thesis by Slidesgo</vt:lpstr>
      <vt:lpstr>1_Economy Thesis by Slidesgo</vt:lpstr>
      <vt:lpstr>리뷰 생성기  with naver review</vt:lpstr>
      <vt:lpstr>PowerPoint 프레젠테이션</vt:lpstr>
      <vt:lpstr>PowerPoint 프레젠테이션</vt:lpstr>
      <vt:lpstr>가설수립</vt:lpstr>
      <vt:lpstr>네이버 쇼핑 리뷰</vt:lpstr>
      <vt:lpstr>딥러닝  적용하기</vt:lpstr>
      <vt:lpstr>모델 성능</vt:lpstr>
      <vt:lpstr>모델 테스트 </vt:lpstr>
      <vt:lpstr>프로젝트 리뷰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리뷰 생성기  with naver review</dc:title>
  <dc:creator>YOUNGWOO CHOI</dc:creator>
  <cp:lastModifiedBy>CHOI YOUNGWOO</cp:lastModifiedBy>
  <cp:revision>16</cp:revision>
  <dcterms:modified xsi:type="dcterms:W3CDTF">2022-12-05T06:35:28Z</dcterms:modified>
</cp:coreProperties>
</file>