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62" r:id="rId4"/>
    <p:sldId id="274" r:id="rId5"/>
    <p:sldId id="276" r:id="rId6"/>
    <p:sldId id="275" r:id="rId7"/>
    <p:sldId id="277" r:id="rId8"/>
    <p:sldId id="278" r:id="rId9"/>
    <p:sldId id="280" r:id="rId10"/>
    <p:sldId id="27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DA487-6EFA-42E1-A56B-6365B2D3D733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D9B8F-EC10-401B-BA7C-5F54FFACE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461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da430a4cc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da430a4cc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da430a4cc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da430a4cc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8e1c2f1692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8e1c2f1692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93300" y="1680433"/>
            <a:ext cx="3741600" cy="278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293300" y="4442700"/>
            <a:ext cx="3884400" cy="8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83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/>
        </p:nvSpPr>
        <p:spPr>
          <a:xfrm>
            <a:off x="960000" y="720000"/>
            <a:ext cx="4163200" cy="9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667">
              <a:solidFill>
                <a:srgbClr val="5FAD5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  <p:extLst>
      <p:ext uri="{BB962C8B-B14F-4D97-AF65-F5344CB8AC3E}">
        <p14:creationId xmlns:p14="http://schemas.microsoft.com/office/powerpoint/2010/main" val="193983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/>
        </p:nvSpPr>
        <p:spPr>
          <a:xfrm>
            <a:off x="960000" y="720000"/>
            <a:ext cx="4163200" cy="9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667">
              <a:solidFill>
                <a:srgbClr val="5FAD5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1" name="Google Shape;51;p13"/>
          <p:cNvSpPr txBox="1"/>
          <p:nvPr/>
        </p:nvSpPr>
        <p:spPr>
          <a:xfrm>
            <a:off x="5728496" y="697753"/>
            <a:ext cx="2082400" cy="10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5FAD5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2" name="Google Shape;52;p13"/>
          <p:cNvSpPr txBox="1"/>
          <p:nvPr/>
        </p:nvSpPr>
        <p:spPr>
          <a:xfrm>
            <a:off x="5410896" y="1809084"/>
            <a:ext cx="2717600" cy="8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endParaRPr sz="3333">
              <a:solidFill>
                <a:srgbClr val="09612F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3" name="Google Shape;53;p13"/>
          <p:cNvSpPr txBox="1"/>
          <p:nvPr/>
        </p:nvSpPr>
        <p:spPr>
          <a:xfrm>
            <a:off x="5324096" y="2387345"/>
            <a:ext cx="2891200" cy="8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endParaRPr sz="2400">
              <a:solidFill>
                <a:srgbClr val="09612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5728496" y="3743652"/>
            <a:ext cx="2082400" cy="10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5FAD5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410896" y="4878113"/>
            <a:ext cx="2717600" cy="8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endParaRPr sz="3333">
              <a:solidFill>
                <a:srgbClr val="09612F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324096" y="5456375"/>
            <a:ext cx="2891200" cy="8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endParaRPr sz="2400">
              <a:solidFill>
                <a:srgbClr val="09612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8443269" y="1809084"/>
            <a:ext cx="2717600" cy="8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endParaRPr sz="3333">
              <a:solidFill>
                <a:srgbClr val="09612F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8356469" y="2387345"/>
            <a:ext cx="2891200" cy="8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endParaRPr sz="2400">
              <a:solidFill>
                <a:srgbClr val="09612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8760869" y="3743652"/>
            <a:ext cx="2082400" cy="10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5FAD5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8443269" y="4878113"/>
            <a:ext cx="2717600" cy="8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endParaRPr sz="3333">
              <a:solidFill>
                <a:srgbClr val="09612F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8356469" y="5456375"/>
            <a:ext cx="2891200" cy="8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endParaRPr sz="2400">
              <a:solidFill>
                <a:srgbClr val="09612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hasCustomPrompt="1"/>
          </p:nvPr>
        </p:nvSpPr>
        <p:spPr>
          <a:xfrm>
            <a:off x="631581" y="2478576"/>
            <a:ext cx="1221200" cy="10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 hasCustomPrompt="1"/>
          </p:nvPr>
        </p:nvSpPr>
        <p:spPr>
          <a:xfrm>
            <a:off x="3307593" y="2478576"/>
            <a:ext cx="1221200" cy="10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 hasCustomPrompt="1"/>
          </p:nvPr>
        </p:nvSpPr>
        <p:spPr>
          <a:xfrm>
            <a:off x="5983607" y="2478576"/>
            <a:ext cx="1221200" cy="10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4" hasCustomPrompt="1"/>
          </p:nvPr>
        </p:nvSpPr>
        <p:spPr>
          <a:xfrm>
            <a:off x="8659619" y="2478576"/>
            <a:ext cx="1221200" cy="10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9167619" y="3000244"/>
            <a:ext cx="22424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5"/>
          </p:nvPr>
        </p:nvSpPr>
        <p:spPr>
          <a:xfrm>
            <a:off x="6481404" y="3000244"/>
            <a:ext cx="23616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0" y="6001600"/>
            <a:ext cx="12192000" cy="856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6"/>
          </p:nvPr>
        </p:nvSpPr>
        <p:spPr>
          <a:xfrm>
            <a:off x="3801780" y="3000244"/>
            <a:ext cx="23448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7"/>
          </p:nvPr>
        </p:nvSpPr>
        <p:spPr>
          <a:xfrm>
            <a:off x="1139581" y="3000244"/>
            <a:ext cx="23616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8"/>
          </p:nvPr>
        </p:nvSpPr>
        <p:spPr>
          <a:xfrm>
            <a:off x="1139567" y="3425333"/>
            <a:ext cx="2392800" cy="10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9"/>
          </p:nvPr>
        </p:nvSpPr>
        <p:spPr>
          <a:xfrm>
            <a:off x="9167619" y="3425336"/>
            <a:ext cx="2392800" cy="10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3"/>
          </p:nvPr>
        </p:nvSpPr>
        <p:spPr>
          <a:xfrm>
            <a:off x="3801769" y="3425333"/>
            <a:ext cx="2392800" cy="10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4"/>
          </p:nvPr>
        </p:nvSpPr>
        <p:spPr>
          <a:xfrm>
            <a:off x="6481396" y="3425333"/>
            <a:ext cx="2392800" cy="10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0" y="6137900"/>
            <a:ext cx="12192000" cy="72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5933600" cy="8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667">
                <a:solidFill>
                  <a:srgbClr val="5141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7129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1">
  <p:cSld name="Headline 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6858100" y="2033300"/>
            <a:ext cx="4361200" cy="30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46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3540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 flipH="1">
            <a:off x="-167" y="719800"/>
            <a:ext cx="12192000" cy="541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302944" y="1503889"/>
            <a:ext cx="1299600" cy="10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667">
                <a:solidFill>
                  <a:srgbClr val="5141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1718275" y="4438091"/>
            <a:ext cx="3766000" cy="10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33">
                <a:latin typeface="Inconsolata"/>
                <a:ea typeface="Inconsolata"/>
                <a:cs typeface="Inconsolata"/>
                <a:sym typeface="Inconsolata"/>
              </a:defRPr>
            </a:lvl1pPr>
            <a:lvl2pPr marL="1219170" lvl="1" indent="-406390" algn="r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r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r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r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r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r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r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r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2"/>
          </p:nvPr>
        </p:nvSpPr>
        <p:spPr>
          <a:xfrm>
            <a:off x="6706777" y="1645853"/>
            <a:ext cx="33540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33">
                <a:latin typeface="Inconsolata"/>
                <a:ea typeface="Inconsolata"/>
                <a:cs typeface="Inconsolata"/>
                <a:sym typeface="Inconsolat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title" idx="3"/>
          </p:nvPr>
        </p:nvSpPr>
        <p:spPr>
          <a:xfrm>
            <a:off x="2906941" y="4071851"/>
            <a:ext cx="2577200" cy="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4"/>
          </p:nvPr>
        </p:nvSpPr>
        <p:spPr>
          <a:xfrm>
            <a:off x="6706777" y="1291600"/>
            <a:ext cx="2577200" cy="4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title" idx="5"/>
          </p:nvPr>
        </p:nvSpPr>
        <p:spPr>
          <a:xfrm>
            <a:off x="6456572" y="4305560"/>
            <a:ext cx="2429200" cy="10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-167" y="719800"/>
            <a:ext cx="6096000" cy="270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5"/>
          <p:cNvSpPr/>
          <p:nvPr/>
        </p:nvSpPr>
        <p:spPr>
          <a:xfrm>
            <a:off x="6096000" y="3433668"/>
            <a:ext cx="6096000" cy="2694000"/>
          </a:xfrm>
          <a:prstGeom prst="rect">
            <a:avLst/>
          </a:prstGeom>
          <a:solidFill>
            <a:srgbClr val="DBD4D1">
              <a:alpha val="433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27120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 and Three Columns 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subTitle" idx="1"/>
          </p:nvPr>
        </p:nvSpPr>
        <p:spPr>
          <a:xfrm>
            <a:off x="960500" y="4035279"/>
            <a:ext cx="3090800" cy="5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2"/>
          </p:nvPr>
        </p:nvSpPr>
        <p:spPr>
          <a:xfrm>
            <a:off x="4559500" y="4035279"/>
            <a:ext cx="3090800" cy="5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3"/>
          </p:nvPr>
        </p:nvSpPr>
        <p:spPr>
          <a:xfrm>
            <a:off x="8161267" y="4035267"/>
            <a:ext cx="3090800" cy="5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53300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667">
                <a:solidFill>
                  <a:srgbClr val="5141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4"/>
          </p:nvPr>
        </p:nvSpPr>
        <p:spPr>
          <a:xfrm>
            <a:off x="1172700" y="4481512"/>
            <a:ext cx="2666400" cy="10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5"/>
          </p:nvPr>
        </p:nvSpPr>
        <p:spPr>
          <a:xfrm>
            <a:off x="4706884" y="4481512"/>
            <a:ext cx="2804000" cy="10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6"/>
          </p:nvPr>
        </p:nvSpPr>
        <p:spPr>
          <a:xfrm>
            <a:off x="8304667" y="4481512"/>
            <a:ext cx="2804000" cy="10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334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 2">
  <p:cSld name="Title and Three Columns  2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subTitle" idx="1"/>
          </p:nvPr>
        </p:nvSpPr>
        <p:spPr>
          <a:xfrm>
            <a:off x="964092" y="2926545"/>
            <a:ext cx="3090800" cy="5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2"/>
          </p:nvPr>
        </p:nvSpPr>
        <p:spPr>
          <a:xfrm>
            <a:off x="4550600" y="4799704"/>
            <a:ext cx="3090800" cy="5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3"/>
          </p:nvPr>
        </p:nvSpPr>
        <p:spPr>
          <a:xfrm>
            <a:off x="8137100" y="2923359"/>
            <a:ext cx="3090800" cy="5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53300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667">
                <a:solidFill>
                  <a:srgbClr val="5141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4"/>
          </p:nvPr>
        </p:nvSpPr>
        <p:spPr>
          <a:xfrm>
            <a:off x="964092" y="3363251"/>
            <a:ext cx="30908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5"/>
          </p:nvPr>
        </p:nvSpPr>
        <p:spPr>
          <a:xfrm>
            <a:off x="4550600" y="5239651"/>
            <a:ext cx="30908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6"/>
          </p:nvPr>
        </p:nvSpPr>
        <p:spPr>
          <a:xfrm>
            <a:off x="8137100" y="3363251"/>
            <a:ext cx="30908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11472200" y="0"/>
            <a:ext cx="720000" cy="72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87523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s">
  <p:cSld name="Title and bullet point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/>
          <p:nvPr/>
        </p:nvSpPr>
        <p:spPr>
          <a:xfrm>
            <a:off x="0" y="720000"/>
            <a:ext cx="11473600" cy="541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1"/>
          </p:nvPr>
        </p:nvSpPr>
        <p:spPr>
          <a:xfrm>
            <a:off x="960000" y="1892100"/>
            <a:ext cx="4563200" cy="39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133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/>
          <p:nvPr/>
        </p:nvSpPr>
        <p:spPr>
          <a:xfrm flipH="1">
            <a:off x="11471984" y="6138000"/>
            <a:ext cx="720000" cy="72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53300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667">
                <a:solidFill>
                  <a:srgbClr val="5141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0545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t text 2">
  <p:cSld name="Title ant text 2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720000" y="720000"/>
            <a:ext cx="10754000" cy="541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95304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667">
                <a:solidFill>
                  <a:srgbClr val="5141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1"/>
          </p:nvPr>
        </p:nvSpPr>
        <p:spPr>
          <a:xfrm>
            <a:off x="960000" y="1987600"/>
            <a:ext cx="10355600" cy="41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2133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spcBef>
                <a:spcPts val="2133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spcBef>
                <a:spcPts val="2133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spcBef>
                <a:spcPts val="2133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spcBef>
                <a:spcPts val="2133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spcBef>
                <a:spcPts val="2133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spcBef>
                <a:spcPts val="2133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spcBef>
                <a:spcPts val="2133"/>
              </a:spcBef>
              <a:spcAft>
                <a:spcPts val="2133"/>
              </a:spcAft>
              <a:buSzPts val="1300"/>
              <a:buNone/>
              <a:defRPr sz="1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05859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 and Four Columns 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53300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667">
                <a:solidFill>
                  <a:srgbClr val="5141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1"/>
          </p:nvPr>
        </p:nvSpPr>
        <p:spPr>
          <a:xfrm>
            <a:off x="977159" y="2747955"/>
            <a:ext cx="3090800" cy="5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2"/>
          </p:nvPr>
        </p:nvSpPr>
        <p:spPr>
          <a:xfrm>
            <a:off x="977167" y="4491275"/>
            <a:ext cx="3090800" cy="5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ubTitle" idx="3"/>
          </p:nvPr>
        </p:nvSpPr>
        <p:spPr>
          <a:xfrm>
            <a:off x="1263959" y="3194179"/>
            <a:ext cx="2804000" cy="7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4"/>
          </p:nvPr>
        </p:nvSpPr>
        <p:spPr>
          <a:xfrm>
            <a:off x="977167" y="4937515"/>
            <a:ext cx="30908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5"/>
          </p:nvPr>
        </p:nvSpPr>
        <p:spPr>
          <a:xfrm>
            <a:off x="8127200" y="2746663"/>
            <a:ext cx="3090800" cy="5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6"/>
          </p:nvPr>
        </p:nvSpPr>
        <p:spPr>
          <a:xfrm>
            <a:off x="8127200" y="4490684"/>
            <a:ext cx="3090800" cy="5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ubTitle" idx="7"/>
          </p:nvPr>
        </p:nvSpPr>
        <p:spPr>
          <a:xfrm>
            <a:off x="8127200" y="3192884"/>
            <a:ext cx="28040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8"/>
          </p:nvPr>
        </p:nvSpPr>
        <p:spPr>
          <a:xfrm>
            <a:off x="8127200" y="4936920"/>
            <a:ext cx="28040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9503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>
            <a:off x="711200" y="698500"/>
            <a:ext cx="10756800" cy="543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4305200" cy="11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667">
                <a:solidFill>
                  <a:srgbClr val="5141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1"/>
          </p:nvPr>
        </p:nvSpPr>
        <p:spPr>
          <a:xfrm>
            <a:off x="2191900" y="2892712"/>
            <a:ext cx="3090800" cy="5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2"/>
          </p:nvPr>
        </p:nvSpPr>
        <p:spPr>
          <a:xfrm>
            <a:off x="2191900" y="4370033"/>
            <a:ext cx="3090800" cy="5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subTitle" idx="3"/>
          </p:nvPr>
        </p:nvSpPr>
        <p:spPr>
          <a:xfrm>
            <a:off x="2191900" y="3338933"/>
            <a:ext cx="33960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4"/>
          </p:nvPr>
        </p:nvSpPr>
        <p:spPr>
          <a:xfrm>
            <a:off x="2191900" y="4816267"/>
            <a:ext cx="33960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/>
          <p:nvPr/>
        </p:nvSpPr>
        <p:spPr>
          <a:xfrm flipH="1">
            <a:off x="0" y="0"/>
            <a:ext cx="720000" cy="72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3557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720000" y="720000"/>
            <a:ext cx="10752400" cy="5418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3"/>
          <p:cNvSpPr/>
          <p:nvPr/>
        </p:nvSpPr>
        <p:spPr>
          <a:xfrm>
            <a:off x="889000" y="897400"/>
            <a:ext cx="10414000" cy="50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62251" y="3239884"/>
            <a:ext cx="7556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273367" y="1816100"/>
            <a:ext cx="2984400" cy="23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362251" y="4209884"/>
            <a:ext cx="7556400" cy="5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8087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media">
  <p:cSld name="Multimedia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53300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667">
                <a:solidFill>
                  <a:srgbClr val="5141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/>
          <p:nvPr/>
        </p:nvSpPr>
        <p:spPr>
          <a:xfrm flipH="1">
            <a:off x="11472000" y="0"/>
            <a:ext cx="720000" cy="72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22"/>
          <p:cNvSpPr txBox="1">
            <a:spLocks noGrp="1"/>
          </p:cNvSpPr>
          <p:nvPr>
            <p:ph type="subTitle" idx="1"/>
          </p:nvPr>
        </p:nvSpPr>
        <p:spPr>
          <a:xfrm>
            <a:off x="960000" y="2374900"/>
            <a:ext cx="4501200" cy="19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2"/>
          <p:cNvSpPr/>
          <p:nvPr/>
        </p:nvSpPr>
        <p:spPr>
          <a:xfrm flipH="1">
            <a:off x="0" y="6138000"/>
            <a:ext cx="720000" cy="72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22"/>
          <p:cNvSpPr/>
          <p:nvPr/>
        </p:nvSpPr>
        <p:spPr>
          <a:xfrm>
            <a:off x="719800" y="2039167"/>
            <a:ext cx="5064800" cy="4098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41498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 and Graph">
  <p:cSld name="Big numbers and Graph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53300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667">
                <a:solidFill>
                  <a:srgbClr val="5141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title" idx="2" hasCustomPrompt="1"/>
          </p:nvPr>
        </p:nvSpPr>
        <p:spPr>
          <a:xfrm>
            <a:off x="1980400" y="2028292"/>
            <a:ext cx="3289200" cy="8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1"/>
          </p:nvPr>
        </p:nvSpPr>
        <p:spPr>
          <a:xfrm>
            <a:off x="1593600" y="2598767"/>
            <a:ext cx="40628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 idx="3" hasCustomPrompt="1"/>
          </p:nvPr>
        </p:nvSpPr>
        <p:spPr>
          <a:xfrm>
            <a:off x="1887200" y="3477092"/>
            <a:ext cx="3289200" cy="8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4"/>
          </p:nvPr>
        </p:nvSpPr>
        <p:spPr>
          <a:xfrm>
            <a:off x="1500400" y="4050608"/>
            <a:ext cx="40628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title" idx="5" hasCustomPrompt="1"/>
          </p:nvPr>
        </p:nvSpPr>
        <p:spPr>
          <a:xfrm>
            <a:off x="1887200" y="5025475"/>
            <a:ext cx="3289200" cy="8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6" name="Google Shape;146;p23"/>
          <p:cNvSpPr txBox="1">
            <a:spLocks noGrp="1"/>
          </p:cNvSpPr>
          <p:nvPr>
            <p:ph type="subTitle" idx="6"/>
          </p:nvPr>
        </p:nvSpPr>
        <p:spPr>
          <a:xfrm>
            <a:off x="1500400" y="5564841"/>
            <a:ext cx="40628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subTitle" idx="7"/>
          </p:nvPr>
        </p:nvSpPr>
        <p:spPr>
          <a:xfrm>
            <a:off x="6096000" y="1485800"/>
            <a:ext cx="51040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4810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53300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667">
                <a:solidFill>
                  <a:srgbClr val="5141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subTitle" idx="1"/>
          </p:nvPr>
        </p:nvSpPr>
        <p:spPr>
          <a:xfrm>
            <a:off x="1452167" y="2447767"/>
            <a:ext cx="2133600" cy="5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subTitle" idx="2"/>
          </p:nvPr>
        </p:nvSpPr>
        <p:spPr>
          <a:xfrm>
            <a:off x="5044800" y="2447767"/>
            <a:ext cx="2133600" cy="5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subTitle" idx="3"/>
          </p:nvPr>
        </p:nvSpPr>
        <p:spPr>
          <a:xfrm>
            <a:off x="8644868" y="2447767"/>
            <a:ext cx="2133600" cy="5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subTitle" idx="4"/>
          </p:nvPr>
        </p:nvSpPr>
        <p:spPr>
          <a:xfrm>
            <a:off x="1120967" y="2894000"/>
            <a:ext cx="28040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ubTitle" idx="5"/>
          </p:nvPr>
        </p:nvSpPr>
        <p:spPr>
          <a:xfrm>
            <a:off x="4709600" y="2894000"/>
            <a:ext cx="28040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6"/>
          </p:nvPr>
        </p:nvSpPr>
        <p:spPr>
          <a:xfrm>
            <a:off x="8309667" y="2894000"/>
            <a:ext cx="28040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subTitle" idx="7"/>
          </p:nvPr>
        </p:nvSpPr>
        <p:spPr>
          <a:xfrm>
            <a:off x="1456167" y="4581367"/>
            <a:ext cx="2133600" cy="5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subTitle" idx="8"/>
          </p:nvPr>
        </p:nvSpPr>
        <p:spPr>
          <a:xfrm>
            <a:off x="5015600" y="4581367"/>
            <a:ext cx="2192000" cy="5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ubTitle" idx="9"/>
          </p:nvPr>
        </p:nvSpPr>
        <p:spPr>
          <a:xfrm>
            <a:off x="8615668" y="4581367"/>
            <a:ext cx="2192000" cy="5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subTitle" idx="13"/>
          </p:nvPr>
        </p:nvSpPr>
        <p:spPr>
          <a:xfrm>
            <a:off x="1120967" y="5027600"/>
            <a:ext cx="28040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subTitle" idx="14"/>
          </p:nvPr>
        </p:nvSpPr>
        <p:spPr>
          <a:xfrm>
            <a:off x="4709600" y="5027600"/>
            <a:ext cx="28040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subTitle" idx="15"/>
          </p:nvPr>
        </p:nvSpPr>
        <p:spPr>
          <a:xfrm>
            <a:off x="8350267" y="5027600"/>
            <a:ext cx="28040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4"/>
          <p:cNvSpPr/>
          <p:nvPr/>
        </p:nvSpPr>
        <p:spPr>
          <a:xfrm flipH="1">
            <a:off x="0" y="0"/>
            <a:ext cx="720000" cy="72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37662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 and Two Columns 4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53300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667">
                <a:solidFill>
                  <a:srgbClr val="5141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subTitle" idx="1"/>
          </p:nvPr>
        </p:nvSpPr>
        <p:spPr>
          <a:xfrm>
            <a:off x="2445900" y="2226663"/>
            <a:ext cx="3090800" cy="5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subTitle" idx="2"/>
          </p:nvPr>
        </p:nvSpPr>
        <p:spPr>
          <a:xfrm>
            <a:off x="7830700" y="4430100"/>
            <a:ext cx="3090800" cy="5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subTitle" idx="3"/>
          </p:nvPr>
        </p:nvSpPr>
        <p:spPr>
          <a:xfrm>
            <a:off x="2445900" y="2666551"/>
            <a:ext cx="27612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subTitle" idx="4"/>
          </p:nvPr>
        </p:nvSpPr>
        <p:spPr>
          <a:xfrm>
            <a:off x="7830700" y="4863651"/>
            <a:ext cx="30908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720000" y="1727200"/>
            <a:ext cx="10752000" cy="4410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25"/>
          <p:cNvSpPr/>
          <p:nvPr/>
        </p:nvSpPr>
        <p:spPr>
          <a:xfrm flipH="1">
            <a:off x="11480800" y="6137700"/>
            <a:ext cx="720000" cy="72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922323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720000" y="1727200"/>
            <a:ext cx="10752000" cy="4410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53300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667">
                <a:solidFill>
                  <a:srgbClr val="5141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6"/>
          <p:cNvSpPr/>
          <p:nvPr/>
        </p:nvSpPr>
        <p:spPr>
          <a:xfrm flipH="1">
            <a:off x="0" y="6138000"/>
            <a:ext cx="720000" cy="72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465669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4305200" cy="11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667">
                <a:solidFill>
                  <a:srgbClr val="5141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subTitle" idx="1"/>
          </p:nvPr>
        </p:nvSpPr>
        <p:spPr>
          <a:xfrm>
            <a:off x="1112400" y="2573829"/>
            <a:ext cx="3090800" cy="5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subTitle" idx="2"/>
          </p:nvPr>
        </p:nvSpPr>
        <p:spPr>
          <a:xfrm>
            <a:off x="1112400" y="4597251"/>
            <a:ext cx="3090800" cy="5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subTitle" idx="3"/>
          </p:nvPr>
        </p:nvSpPr>
        <p:spPr>
          <a:xfrm>
            <a:off x="1156600" y="3010541"/>
            <a:ext cx="30024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4"/>
          </p:nvPr>
        </p:nvSpPr>
        <p:spPr>
          <a:xfrm>
            <a:off x="1156600" y="5037151"/>
            <a:ext cx="30024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subTitle" idx="5"/>
          </p:nvPr>
        </p:nvSpPr>
        <p:spPr>
          <a:xfrm>
            <a:off x="4563299" y="2573829"/>
            <a:ext cx="3090800" cy="5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82" name="Google Shape;182;p27"/>
          <p:cNvSpPr txBox="1">
            <a:spLocks noGrp="1"/>
          </p:cNvSpPr>
          <p:nvPr>
            <p:ph type="subTitle" idx="6"/>
          </p:nvPr>
        </p:nvSpPr>
        <p:spPr>
          <a:xfrm>
            <a:off x="4563299" y="4597251"/>
            <a:ext cx="3090800" cy="5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subTitle" idx="7"/>
          </p:nvPr>
        </p:nvSpPr>
        <p:spPr>
          <a:xfrm>
            <a:off x="4607499" y="3010541"/>
            <a:ext cx="30024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subTitle" idx="8"/>
          </p:nvPr>
        </p:nvSpPr>
        <p:spPr>
          <a:xfrm>
            <a:off x="4607499" y="5037151"/>
            <a:ext cx="30024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7"/>
          <p:cNvSpPr/>
          <p:nvPr/>
        </p:nvSpPr>
        <p:spPr>
          <a:xfrm>
            <a:off x="720000" y="720000"/>
            <a:ext cx="11472400" cy="541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214593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/>
          <p:nvPr/>
        </p:nvSpPr>
        <p:spPr>
          <a:xfrm>
            <a:off x="0" y="720000"/>
            <a:ext cx="11472400" cy="541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" name="Google Shape;188;p2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53300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667">
                <a:solidFill>
                  <a:srgbClr val="5141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78134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/>
          <p:nvPr/>
        </p:nvSpPr>
        <p:spPr>
          <a:xfrm>
            <a:off x="965200" y="1955800"/>
            <a:ext cx="3424000" cy="238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" name="Google Shape;191;p29"/>
          <p:cNvSpPr/>
          <p:nvPr/>
        </p:nvSpPr>
        <p:spPr>
          <a:xfrm>
            <a:off x="4383915" y="1955800"/>
            <a:ext cx="3424000" cy="238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" name="Google Shape;192;p29"/>
          <p:cNvSpPr/>
          <p:nvPr/>
        </p:nvSpPr>
        <p:spPr>
          <a:xfrm>
            <a:off x="7807967" y="1955800"/>
            <a:ext cx="3424000" cy="238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53300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667">
                <a:solidFill>
                  <a:srgbClr val="5141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subTitle" idx="1"/>
          </p:nvPr>
        </p:nvSpPr>
        <p:spPr>
          <a:xfrm>
            <a:off x="4553184" y="2288359"/>
            <a:ext cx="3090800" cy="5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5" name="Google Shape;195;p29"/>
          <p:cNvSpPr txBox="1">
            <a:spLocks noGrp="1"/>
          </p:cNvSpPr>
          <p:nvPr>
            <p:ph type="subTitle" idx="2"/>
          </p:nvPr>
        </p:nvSpPr>
        <p:spPr>
          <a:xfrm>
            <a:off x="7974567" y="2288359"/>
            <a:ext cx="3090800" cy="5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6" name="Google Shape;196;p29"/>
          <p:cNvSpPr txBox="1">
            <a:spLocks noGrp="1"/>
          </p:cNvSpPr>
          <p:nvPr>
            <p:ph type="subTitle" idx="3"/>
          </p:nvPr>
        </p:nvSpPr>
        <p:spPr>
          <a:xfrm>
            <a:off x="4553184" y="2734600"/>
            <a:ext cx="30908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subTitle" idx="4"/>
          </p:nvPr>
        </p:nvSpPr>
        <p:spPr>
          <a:xfrm>
            <a:off x="7974567" y="2734600"/>
            <a:ext cx="30908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9"/>
          <p:cNvSpPr txBox="1">
            <a:spLocks noGrp="1"/>
          </p:cNvSpPr>
          <p:nvPr>
            <p:ph type="subTitle" idx="5"/>
          </p:nvPr>
        </p:nvSpPr>
        <p:spPr>
          <a:xfrm>
            <a:off x="1126417" y="2288359"/>
            <a:ext cx="3090800" cy="5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Oswald"/>
              <a:buNone/>
              <a:defRPr sz="2667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9" name="Google Shape;199;p29"/>
          <p:cNvSpPr txBox="1">
            <a:spLocks noGrp="1"/>
          </p:cNvSpPr>
          <p:nvPr>
            <p:ph type="subTitle" idx="6"/>
          </p:nvPr>
        </p:nvSpPr>
        <p:spPr>
          <a:xfrm>
            <a:off x="1126417" y="2734600"/>
            <a:ext cx="30908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03733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/>
          <p:nvPr/>
        </p:nvSpPr>
        <p:spPr>
          <a:xfrm>
            <a:off x="720000" y="1727200"/>
            <a:ext cx="10752000" cy="4410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2" name="Google Shape;202;p30"/>
          <p:cNvSpPr/>
          <p:nvPr/>
        </p:nvSpPr>
        <p:spPr>
          <a:xfrm flipH="1">
            <a:off x="11472000" y="6138000"/>
            <a:ext cx="720000" cy="72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3" name="Google Shape;203;p3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82096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667">
                <a:solidFill>
                  <a:srgbClr val="5141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62486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>
            <a:spLocks noGrp="1"/>
          </p:cNvSpPr>
          <p:nvPr>
            <p:ph type="ctrTitle"/>
          </p:nvPr>
        </p:nvSpPr>
        <p:spPr>
          <a:xfrm>
            <a:off x="7060300" y="1206733"/>
            <a:ext cx="3884400" cy="97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subTitle" idx="1"/>
          </p:nvPr>
        </p:nvSpPr>
        <p:spPr>
          <a:xfrm>
            <a:off x="5194300" y="2181533"/>
            <a:ext cx="5750400" cy="15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7" name="Google Shape;207;p31"/>
          <p:cNvSpPr txBox="1"/>
          <p:nvPr/>
        </p:nvSpPr>
        <p:spPr>
          <a:xfrm>
            <a:off x="4554300" y="4510700"/>
            <a:ext cx="6390400" cy="8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CREDITS:</a:t>
            </a:r>
            <a:r>
              <a:rPr lang="en" sz="1467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This presentation template was created by </a:t>
            </a:r>
            <a:r>
              <a:rPr lang="en" sz="1467" b="1">
                <a:solidFill>
                  <a:schemeClr val="dk2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, including icons by </a:t>
            </a:r>
            <a:r>
              <a:rPr lang="en" sz="1467" b="1">
                <a:solidFill>
                  <a:schemeClr val="dk2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, and infographics &amp; images by</a:t>
            </a:r>
            <a:r>
              <a:rPr lang="en" sz="1467" b="1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467" b="1">
                <a:solidFill>
                  <a:schemeClr val="dk2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03995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720000" y="720000"/>
            <a:ext cx="11472400" cy="541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960000" y="2240649"/>
            <a:ext cx="4393200" cy="7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667">
                <a:solidFill>
                  <a:srgbClr val="5141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960000" y="3137767"/>
            <a:ext cx="4120000" cy="14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133">
                <a:latin typeface="Inconsolata"/>
                <a:ea typeface="Inconsolata"/>
                <a:cs typeface="Inconsolata"/>
                <a:sym typeface="Inconsolata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6138000"/>
            <a:ext cx="720000" cy="72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818065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/>
          <p:nvPr/>
        </p:nvSpPr>
        <p:spPr>
          <a:xfrm>
            <a:off x="720000" y="1727200"/>
            <a:ext cx="10752000" cy="4410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" name="Google Shape;210;p32"/>
          <p:cNvSpPr/>
          <p:nvPr/>
        </p:nvSpPr>
        <p:spPr>
          <a:xfrm flipH="1">
            <a:off x="0" y="6138000"/>
            <a:ext cx="720000" cy="72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" name="Google Shape;211;p32"/>
          <p:cNvSpPr/>
          <p:nvPr/>
        </p:nvSpPr>
        <p:spPr>
          <a:xfrm flipH="1">
            <a:off x="11472000" y="1007200"/>
            <a:ext cx="720000" cy="72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235068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/>
          <p:nvPr/>
        </p:nvSpPr>
        <p:spPr>
          <a:xfrm>
            <a:off x="720000" y="720000"/>
            <a:ext cx="10752400" cy="541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" name="Google Shape;214;p33"/>
          <p:cNvSpPr/>
          <p:nvPr/>
        </p:nvSpPr>
        <p:spPr>
          <a:xfrm>
            <a:off x="889000" y="897400"/>
            <a:ext cx="10414000" cy="506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1074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720000" y="720000"/>
            <a:ext cx="11929200" cy="541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681867" y="2878133"/>
            <a:ext cx="33540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latin typeface="Inconsolata"/>
                <a:ea typeface="Inconsolata"/>
                <a:cs typeface="Inconsolata"/>
                <a:sym typeface="Inconsolat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7156133" y="2878133"/>
            <a:ext cx="33540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latin typeface="Inconsolata"/>
                <a:ea typeface="Inconsolata"/>
                <a:cs typeface="Inconsolata"/>
                <a:sym typeface="Inconsolat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2070267" y="2433417"/>
            <a:ext cx="2577200" cy="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 idx="3"/>
          </p:nvPr>
        </p:nvSpPr>
        <p:spPr>
          <a:xfrm>
            <a:off x="7544533" y="2438200"/>
            <a:ext cx="2577200" cy="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53300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667">
                <a:solidFill>
                  <a:srgbClr val="5141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746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6776400" y="3429000"/>
            <a:ext cx="4450400" cy="1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33">
                <a:latin typeface="Inconsolata"/>
                <a:ea typeface="Inconsolata"/>
                <a:cs typeface="Inconsolata"/>
                <a:sym typeface="Inconsolat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947300" y="720000"/>
            <a:ext cx="5330000" cy="9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667">
                <a:solidFill>
                  <a:srgbClr val="5141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/>
          <p:nvPr/>
        </p:nvSpPr>
        <p:spPr>
          <a:xfrm flipH="1">
            <a:off x="6096000" y="720000"/>
            <a:ext cx="5376400" cy="541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7"/>
          <p:cNvSpPr/>
          <p:nvPr/>
        </p:nvSpPr>
        <p:spPr>
          <a:xfrm flipH="1">
            <a:off x="11472400" y="0"/>
            <a:ext cx="720000" cy="72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9942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3164600" y="2140000"/>
            <a:ext cx="5862800" cy="25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9333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738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606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144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095400" y="2311084"/>
            <a:ext cx="8001200" cy="16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666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21000" y="3911717"/>
            <a:ext cx="7150000" cy="6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275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consolata"/>
              <a:buChar char="●"/>
              <a:defRPr sz="18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consolata"/>
              <a:buChar char="○"/>
              <a:defRPr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consolata"/>
              <a:buChar char="■"/>
              <a:defRPr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consolata"/>
              <a:buChar char="●"/>
              <a:defRPr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consolata"/>
              <a:buChar char="○"/>
              <a:defRPr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consolata"/>
              <a:buChar char="■"/>
              <a:defRPr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consolata"/>
              <a:buChar char="●"/>
              <a:defRPr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72110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6"/>
          <p:cNvPicPr preferRelativeResize="0"/>
          <p:nvPr/>
        </p:nvPicPr>
        <p:blipFill rotWithShape="1">
          <a:blip r:embed="rId3">
            <a:alphaModFix/>
          </a:blip>
          <a:srcRect l="11244" t="4919" r="8549" b="10841"/>
          <a:stretch/>
        </p:blipFill>
        <p:spPr>
          <a:xfrm>
            <a:off x="2413001" y="0"/>
            <a:ext cx="9778999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4" name="Google Shape;224;p36"/>
          <p:cNvGrpSpPr/>
          <p:nvPr/>
        </p:nvGrpSpPr>
        <p:grpSpPr>
          <a:xfrm>
            <a:off x="714832" y="1098600"/>
            <a:ext cx="4688400" cy="4660800"/>
            <a:chOff x="174175" y="852800"/>
            <a:chExt cx="3516300" cy="3495600"/>
          </a:xfrm>
        </p:grpSpPr>
        <p:sp>
          <p:nvSpPr>
            <p:cNvPr id="225" name="Google Shape;225;p36"/>
            <p:cNvSpPr/>
            <p:nvPr/>
          </p:nvSpPr>
          <p:spPr>
            <a:xfrm>
              <a:off x="174175" y="852800"/>
              <a:ext cx="3516300" cy="3495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6"/>
            <p:cNvSpPr/>
            <p:nvPr/>
          </p:nvSpPr>
          <p:spPr>
            <a:xfrm>
              <a:off x="284275" y="962075"/>
              <a:ext cx="3296100" cy="329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36"/>
          <p:cNvSpPr txBox="1">
            <a:spLocks noGrp="1"/>
          </p:cNvSpPr>
          <p:nvPr>
            <p:ph type="subTitle" idx="1"/>
          </p:nvPr>
        </p:nvSpPr>
        <p:spPr>
          <a:xfrm>
            <a:off x="1116831" y="3774300"/>
            <a:ext cx="3884400" cy="83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ko-KR" altLang="en-US" b="1" dirty="0" err="1"/>
              <a:t>트립어드바이저</a:t>
            </a:r>
            <a:r>
              <a:rPr lang="ko-KR" altLang="en-US" b="1" dirty="0"/>
              <a:t> 데이터</a:t>
            </a:r>
            <a:r>
              <a:rPr lang="en" b="1" dirty="0"/>
              <a:t> </a:t>
            </a:r>
            <a:endParaRPr b="1" dirty="0"/>
          </a:p>
        </p:txBody>
      </p:sp>
      <p:sp>
        <p:nvSpPr>
          <p:cNvPr id="228" name="Google Shape;228;p36"/>
          <p:cNvSpPr txBox="1">
            <a:spLocks noGrp="1"/>
          </p:cNvSpPr>
          <p:nvPr>
            <p:ph type="ctrTitle"/>
          </p:nvPr>
        </p:nvSpPr>
        <p:spPr>
          <a:xfrm>
            <a:off x="1004065" y="1655500"/>
            <a:ext cx="4109933" cy="278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0" dirty="0">
                <a:solidFill>
                  <a:schemeClr val="dk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서울 </a:t>
            </a:r>
            <a:r>
              <a:rPr lang="ko-KR" altLang="en-US" b="0" dirty="0" err="1">
                <a:solidFill>
                  <a:schemeClr val="dk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어드바이저</a:t>
            </a:r>
            <a:endParaRPr b="0" dirty="0">
              <a:solidFill>
                <a:schemeClr val="dk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9220E-6F62-1ED5-6D13-8042168A2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720000"/>
            <a:ext cx="8145900" cy="802800"/>
          </a:xfrm>
        </p:spPr>
        <p:txBody>
          <a:bodyPr/>
          <a:lstStyle/>
          <a:p>
            <a:r>
              <a:rPr lang="ko-KR" altLang="en-US" dirty="0"/>
              <a:t>마무리</a:t>
            </a:r>
            <a:r>
              <a:rPr lang="en-US" altLang="ko-KR" dirty="0"/>
              <a:t> – </a:t>
            </a:r>
            <a:r>
              <a:rPr lang="ko-KR" altLang="en-US" dirty="0" err="1"/>
              <a:t>느낀점과</a:t>
            </a:r>
            <a:r>
              <a:rPr lang="ko-KR" altLang="en-US" dirty="0"/>
              <a:t> </a:t>
            </a:r>
            <a:r>
              <a:rPr lang="ko-KR" altLang="en-US" dirty="0" err="1"/>
              <a:t>아쉬운점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EF16C7-A90F-D365-B8DE-A5FC406D50DC}"/>
              </a:ext>
            </a:extLst>
          </p:cNvPr>
          <p:cNvSpPr txBox="1"/>
          <p:nvPr/>
        </p:nvSpPr>
        <p:spPr>
          <a:xfrm>
            <a:off x="885825" y="1962150"/>
            <a:ext cx="101917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/>
                </a:solidFill>
              </a:rPr>
              <a:t>처음에는 데이터 수집시에 코드를 </a:t>
            </a:r>
            <a:r>
              <a:rPr lang="ko-KR" altLang="en-US" b="1" dirty="0" err="1">
                <a:solidFill>
                  <a:schemeClr val="bg2"/>
                </a:solidFill>
              </a:rPr>
              <a:t>잘못짜서</a:t>
            </a:r>
            <a:r>
              <a:rPr lang="ko-KR" altLang="en-US" b="1" dirty="0">
                <a:solidFill>
                  <a:schemeClr val="bg2"/>
                </a:solidFill>
              </a:rPr>
              <a:t> </a:t>
            </a:r>
            <a:r>
              <a:rPr lang="en-US" altLang="ko-KR" b="1" dirty="0">
                <a:solidFill>
                  <a:schemeClr val="bg2"/>
                </a:solidFill>
              </a:rPr>
              <a:t>21</a:t>
            </a:r>
            <a:r>
              <a:rPr lang="ko-KR" altLang="en-US" b="1" dirty="0">
                <a:solidFill>
                  <a:schemeClr val="bg2"/>
                </a:solidFill>
              </a:rPr>
              <a:t>시간 수집한 데이터가 </a:t>
            </a:r>
            <a:r>
              <a:rPr lang="en-US" altLang="ko-KR" b="1" dirty="0">
                <a:solidFill>
                  <a:schemeClr val="bg2"/>
                </a:solidFill>
              </a:rPr>
              <a:t>70</a:t>
            </a:r>
            <a:r>
              <a:rPr lang="ko-KR" altLang="en-US" b="1" dirty="0">
                <a:solidFill>
                  <a:schemeClr val="bg2"/>
                </a:solidFill>
              </a:rPr>
              <a:t>여개정도밖에 </a:t>
            </a:r>
            <a:r>
              <a:rPr lang="ko-KR" altLang="en-US" b="1" dirty="0" err="1">
                <a:solidFill>
                  <a:schemeClr val="bg2"/>
                </a:solidFill>
              </a:rPr>
              <a:t>안나와서</a:t>
            </a:r>
            <a:r>
              <a:rPr lang="ko-KR" altLang="en-US" b="1" dirty="0">
                <a:solidFill>
                  <a:schemeClr val="bg2"/>
                </a:solidFill>
              </a:rPr>
              <a:t> 당황하였고 데이터 </a:t>
            </a:r>
            <a:r>
              <a:rPr lang="ko-KR" altLang="en-US" b="1" dirty="0" err="1">
                <a:solidFill>
                  <a:schemeClr val="bg2"/>
                </a:solidFill>
              </a:rPr>
              <a:t>수집시</a:t>
            </a:r>
            <a:r>
              <a:rPr lang="ko-KR" altLang="en-US" b="1" dirty="0">
                <a:solidFill>
                  <a:schemeClr val="bg2"/>
                </a:solidFill>
              </a:rPr>
              <a:t> 신중해야 한다는 것을 배웠다</a:t>
            </a:r>
            <a:r>
              <a:rPr lang="en-US" altLang="ko-KR" b="1" dirty="0">
                <a:solidFill>
                  <a:schemeClr val="bg2"/>
                </a:solidFill>
              </a:rPr>
              <a:t>.</a:t>
            </a:r>
          </a:p>
          <a:p>
            <a:endParaRPr lang="en-US" altLang="ko-KR" b="1" dirty="0">
              <a:solidFill>
                <a:schemeClr val="bg2"/>
              </a:solidFill>
            </a:endParaRPr>
          </a:p>
          <a:p>
            <a:r>
              <a:rPr lang="ko-KR" altLang="en-US" b="1" dirty="0">
                <a:solidFill>
                  <a:schemeClr val="bg2"/>
                </a:solidFill>
              </a:rPr>
              <a:t>데이터를 수집할 때 대부분이 완벽한 칼럼정보를 가지고 있다고 생각하여서 완벽한 칼럼정보를 가지고 있는 것만 수집하였는데 생각보다 수가 적어서 완벽한 데이터는 없다고 </a:t>
            </a:r>
            <a:r>
              <a:rPr lang="ko-KR" altLang="en-US" b="1" dirty="0" err="1">
                <a:solidFill>
                  <a:schemeClr val="bg2"/>
                </a:solidFill>
              </a:rPr>
              <a:t>느꼇다</a:t>
            </a:r>
            <a:r>
              <a:rPr lang="en-US" altLang="ko-KR" b="1" dirty="0">
                <a:solidFill>
                  <a:schemeClr val="bg2"/>
                </a:solidFill>
              </a:rPr>
              <a:t>. </a:t>
            </a:r>
            <a:r>
              <a:rPr lang="ko-KR" altLang="en-US" b="1" dirty="0">
                <a:solidFill>
                  <a:schemeClr val="bg2"/>
                </a:solidFill>
              </a:rPr>
              <a:t>이 경우에 </a:t>
            </a:r>
            <a:r>
              <a:rPr lang="ko-KR" altLang="en-US" b="1" dirty="0" err="1">
                <a:solidFill>
                  <a:schemeClr val="bg2"/>
                </a:solidFill>
              </a:rPr>
              <a:t>결측치를</a:t>
            </a:r>
            <a:r>
              <a:rPr lang="ko-KR" altLang="en-US" b="1" dirty="0">
                <a:solidFill>
                  <a:schemeClr val="bg2"/>
                </a:solidFill>
              </a:rPr>
              <a:t> 대치하는 방법이 있겠지만 실제 </a:t>
            </a:r>
            <a:r>
              <a:rPr lang="ko-KR" altLang="en-US" b="1" dirty="0" err="1">
                <a:solidFill>
                  <a:schemeClr val="bg2"/>
                </a:solidFill>
              </a:rPr>
              <a:t>음식점데이터인데</a:t>
            </a:r>
            <a:r>
              <a:rPr lang="ko-KR" altLang="en-US" b="1" dirty="0">
                <a:solidFill>
                  <a:schemeClr val="bg2"/>
                </a:solidFill>
              </a:rPr>
              <a:t> 대치를 </a:t>
            </a:r>
            <a:r>
              <a:rPr lang="ko-KR" altLang="en-US" b="1" dirty="0" err="1">
                <a:solidFill>
                  <a:schemeClr val="bg2"/>
                </a:solidFill>
              </a:rPr>
              <a:t>해야하나에</a:t>
            </a:r>
            <a:r>
              <a:rPr lang="ko-KR" altLang="en-US" b="1" dirty="0">
                <a:solidFill>
                  <a:schemeClr val="bg2"/>
                </a:solidFill>
              </a:rPr>
              <a:t> 대한 궁금증이 들었다</a:t>
            </a:r>
            <a:r>
              <a:rPr lang="en-US" altLang="ko-KR" b="1" dirty="0">
                <a:solidFill>
                  <a:schemeClr val="bg2"/>
                </a:solidFill>
              </a:rPr>
              <a:t>.</a:t>
            </a:r>
          </a:p>
          <a:p>
            <a:r>
              <a:rPr lang="en-US" altLang="ko-KR" b="1" dirty="0">
                <a:solidFill>
                  <a:schemeClr val="bg2"/>
                </a:solidFill>
              </a:rPr>
              <a:t>(</a:t>
            </a:r>
            <a:r>
              <a:rPr lang="ko-KR" altLang="en-US" b="1" dirty="0">
                <a:solidFill>
                  <a:schemeClr val="bg2"/>
                </a:solidFill>
              </a:rPr>
              <a:t>예를 들면 가격이 없는데 이걸 </a:t>
            </a:r>
            <a:r>
              <a:rPr lang="ko-KR" altLang="en-US" b="1" dirty="0" err="1">
                <a:solidFill>
                  <a:schemeClr val="bg2"/>
                </a:solidFill>
              </a:rPr>
              <a:t>최빈값이나</a:t>
            </a:r>
            <a:r>
              <a:rPr lang="ko-KR" altLang="en-US" b="1" dirty="0">
                <a:solidFill>
                  <a:schemeClr val="bg2"/>
                </a:solidFill>
              </a:rPr>
              <a:t> 평균값으로 대치 할 수는 없다</a:t>
            </a:r>
            <a:r>
              <a:rPr lang="en-US" altLang="ko-KR" b="1" dirty="0">
                <a:solidFill>
                  <a:schemeClr val="bg2"/>
                </a:solidFill>
              </a:rPr>
              <a:t>.)</a:t>
            </a:r>
          </a:p>
          <a:p>
            <a:endParaRPr lang="en-US" altLang="ko-KR" b="1" dirty="0">
              <a:solidFill>
                <a:schemeClr val="bg2"/>
              </a:solidFill>
            </a:endParaRPr>
          </a:p>
          <a:p>
            <a:r>
              <a:rPr lang="en-US" altLang="ko-KR" b="1" dirty="0">
                <a:solidFill>
                  <a:schemeClr val="bg2"/>
                </a:solidFill>
              </a:rPr>
              <a:t>Heroku</a:t>
            </a:r>
            <a:r>
              <a:rPr lang="ko-KR" altLang="en-US" b="1" dirty="0">
                <a:solidFill>
                  <a:schemeClr val="bg2"/>
                </a:solidFill>
              </a:rPr>
              <a:t>를 이용한 배포를 시도하였으나 아직 지식이 부족한 것 같아서 못하였는데 앞으로 </a:t>
            </a:r>
            <a:r>
              <a:rPr lang="en-US" altLang="ko-KR" b="1" dirty="0" err="1">
                <a:solidFill>
                  <a:schemeClr val="bg2"/>
                </a:solidFill>
              </a:rPr>
              <a:t>heroku</a:t>
            </a:r>
            <a:r>
              <a:rPr lang="ko-KR" altLang="en-US" b="1" dirty="0">
                <a:solidFill>
                  <a:schemeClr val="bg2"/>
                </a:solidFill>
              </a:rPr>
              <a:t>에 대해서 더 공부를 </a:t>
            </a:r>
            <a:r>
              <a:rPr lang="ko-KR" altLang="en-US" b="1" dirty="0" err="1">
                <a:solidFill>
                  <a:schemeClr val="bg2"/>
                </a:solidFill>
              </a:rPr>
              <a:t>해야겠다</a:t>
            </a:r>
            <a:r>
              <a:rPr lang="en-US" altLang="ko-KR" b="1" dirty="0">
                <a:solidFill>
                  <a:schemeClr val="bg2"/>
                </a:solidFill>
              </a:rPr>
              <a:t>.</a:t>
            </a:r>
          </a:p>
          <a:p>
            <a:endParaRPr lang="en-US" altLang="ko-KR" b="1" dirty="0">
              <a:solidFill>
                <a:schemeClr val="bg2"/>
              </a:solidFill>
            </a:endParaRPr>
          </a:p>
          <a:p>
            <a:r>
              <a:rPr lang="ko-KR" altLang="en-US" b="1" dirty="0">
                <a:solidFill>
                  <a:schemeClr val="bg2"/>
                </a:solidFill>
              </a:rPr>
              <a:t>마지막으로 데이터를 거의 </a:t>
            </a:r>
            <a:r>
              <a:rPr lang="en-US" altLang="ko-KR" b="1" dirty="0">
                <a:solidFill>
                  <a:schemeClr val="bg2"/>
                </a:solidFill>
              </a:rPr>
              <a:t>40</a:t>
            </a:r>
            <a:r>
              <a:rPr lang="ko-KR" altLang="en-US" b="1" dirty="0">
                <a:solidFill>
                  <a:schemeClr val="bg2"/>
                </a:solidFill>
              </a:rPr>
              <a:t>시간 </a:t>
            </a:r>
            <a:r>
              <a:rPr lang="en-US" altLang="ko-KR" b="1" dirty="0">
                <a:solidFill>
                  <a:schemeClr val="bg2"/>
                </a:solidFill>
              </a:rPr>
              <a:t>(</a:t>
            </a:r>
            <a:r>
              <a:rPr lang="ko-KR" altLang="en-US" b="1" dirty="0">
                <a:solidFill>
                  <a:schemeClr val="bg2"/>
                </a:solidFill>
              </a:rPr>
              <a:t>중간에 쉬기도 함</a:t>
            </a:r>
            <a:r>
              <a:rPr lang="en-US" altLang="ko-KR" b="1" dirty="0">
                <a:solidFill>
                  <a:schemeClr val="bg2"/>
                </a:solidFill>
              </a:rPr>
              <a:t>) </a:t>
            </a:r>
            <a:r>
              <a:rPr lang="ko-KR" altLang="en-US" b="1" dirty="0">
                <a:solidFill>
                  <a:schemeClr val="bg2"/>
                </a:solidFill>
              </a:rPr>
              <a:t>가량을 수집한 내 노트북에게 고맙다고 전하고 싶다</a:t>
            </a:r>
            <a:r>
              <a:rPr lang="en-US" altLang="ko-KR" b="1" dirty="0">
                <a:solidFill>
                  <a:schemeClr val="bg2"/>
                </a:solidFill>
              </a:rPr>
              <a:t>.</a:t>
            </a:r>
            <a:endParaRPr lang="ko-KR" alt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95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5933600" cy="8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dirty="0"/>
              <a:t>목차</a:t>
            </a:r>
            <a:endParaRPr dirty="0"/>
          </a:p>
        </p:txBody>
      </p:sp>
      <p:sp>
        <p:nvSpPr>
          <p:cNvPr id="241" name="Google Shape;241;p38"/>
          <p:cNvSpPr txBox="1">
            <a:spLocks noGrp="1"/>
          </p:cNvSpPr>
          <p:nvPr>
            <p:ph type="title"/>
          </p:nvPr>
        </p:nvSpPr>
        <p:spPr>
          <a:xfrm>
            <a:off x="631581" y="2478576"/>
            <a:ext cx="1221200" cy="101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242" name="Google Shape;242;p38"/>
          <p:cNvSpPr txBox="1">
            <a:spLocks noGrp="1"/>
          </p:cNvSpPr>
          <p:nvPr>
            <p:ph type="title" idx="2"/>
          </p:nvPr>
        </p:nvSpPr>
        <p:spPr>
          <a:xfrm>
            <a:off x="3307593" y="2478576"/>
            <a:ext cx="1221200" cy="101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243" name="Google Shape;243;p38"/>
          <p:cNvSpPr txBox="1">
            <a:spLocks noGrp="1"/>
          </p:cNvSpPr>
          <p:nvPr>
            <p:ph type="title" idx="3"/>
          </p:nvPr>
        </p:nvSpPr>
        <p:spPr>
          <a:xfrm>
            <a:off x="5983607" y="2478576"/>
            <a:ext cx="1221200" cy="101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244" name="Google Shape;244;p38"/>
          <p:cNvSpPr txBox="1">
            <a:spLocks noGrp="1"/>
          </p:cNvSpPr>
          <p:nvPr>
            <p:ph type="title" idx="4"/>
          </p:nvPr>
        </p:nvSpPr>
        <p:spPr>
          <a:xfrm>
            <a:off x="8659619" y="2478576"/>
            <a:ext cx="1221200" cy="101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245" name="Google Shape;245;p38"/>
          <p:cNvSpPr txBox="1">
            <a:spLocks noGrp="1"/>
          </p:cNvSpPr>
          <p:nvPr>
            <p:ph type="subTitle" idx="1"/>
          </p:nvPr>
        </p:nvSpPr>
        <p:spPr>
          <a:xfrm>
            <a:off x="9167619" y="3000244"/>
            <a:ext cx="2242400" cy="5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ko-KR" altLang="en-US" dirty="0" err="1">
                <a:latin typeface="MS UI Gothic" panose="020B0600070205080204" pitchFamily="34" charset="-128"/>
              </a:rPr>
              <a:t>느낀점과</a:t>
            </a:r>
            <a:r>
              <a:rPr lang="ko-KR" altLang="en-US" dirty="0">
                <a:latin typeface="MS UI Gothic" panose="020B0600070205080204" pitchFamily="34" charset="-128"/>
              </a:rPr>
              <a:t> </a:t>
            </a:r>
            <a:r>
              <a:rPr lang="ko-KR" altLang="en-US" dirty="0" err="1">
                <a:latin typeface="MS UI Gothic" panose="020B0600070205080204" pitchFamily="34" charset="-128"/>
              </a:rPr>
              <a:t>아쉬운점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46" name="Google Shape;246;p38"/>
          <p:cNvSpPr txBox="1">
            <a:spLocks noGrp="1"/>
          </p:cNvSpPr>
          <p:nvPr>
            <p:ph type="subTitle" idx="5"/>
          </p:nvPr>
        </p:nvSpPr>
        <p:spPr>
          <a:xfrm>
            <a:off x="6481404" y="3000244"/>
            <a:ext cx="2361600" cy="5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ko-KR" altLang="en-US" dirty="0">
                <a:latin typeface="MS PGothic" panose="020B0600070205080204" pitchFamily="34" charset="-128"/>
              </a:rPr>
              <a:t>서비스 시연</a:t>
            </a:r>
            <a:endParaRPr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247" name="Google Shape;247;p38"/>
          <p:cNvSpPr txBox="1">
            <a:spLocks noGrp="1"/>
          </p:cNvSpPr>
          <p:nvPr>
            <p:ph type="subTitle" idx="6"/>
          </p:nvPr>
        </p:nvSpPr>
        <p:spPr>
          <a:xfrm>
            <a:off x="3801780" y="3000244"/>
            <a:ext cx="2344800" cy="5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ko-KR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데이터 소개</a:t>
            </a:r>
            <a:endParaRPr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248" name="Google Shape;248;p38"/>
          <p:cNvSpPr txBox="1">
            <a:spLocks noGrp="1"/>
          </p:cNvSpPr>
          <p:nvPr>
            <p:ph type="subTitle" idx="7"/>
          </p:nvPr>
        </p:nvSpPr>
        <p:spPr>
          <a:xfrm>
            <a:off x="1139581" y="3000244"/>
            <a:ext cx="2361600" cy="5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서비스 소개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49" name="Google Shape;249;p38"/>
          <p:cNvSpPr txBox="1">
            <a:spLocks noGrp="1"/>
          </p:cNvSpPr>
          <p:nvPr>
            <p:ph type="subTitle" idx="8"/>
          </p:nvPr>
        </p:nvSpPr>
        <p:spPr>
          <a:xfrm>
            <a:off x="1139567" y="3425333"/>
            <a:ext cx="2392800" cy="106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ko-KR" altLang="en-US" dirty="0"/>
              <a:t>프로젝트를 선택한 이유와 전체 프로젝트의 구성도</a:t>
            </a:r>
            <a:endParaRPr dirty="0"/>
          </a:p>
        </p:txBody>
      </p:sp>
      <p:sp>
        <p:nvSpPr>
          <p:cNvPr id="251" name="Google Shape;251;p38"/>
          <p:cNvSpPr txBox="1">
            <a:spLocks noGrp="1"/>
          </p:cNvSpPr>
          <p:nvPr>
            <p:ph type="subTitle" idx="13"/>
          </p:nvPr>
        </p:nvSpPr>
        <p:spPr>
          <a:xfrm>
            <a:off x="3801769" y="3425333"/>
            <a:ext cx="2392800" cy="106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ko-KR" altLang="en-US" dirty="0"/>
              <a:t>데이터 수집 과정 및 데이터 소개</a:t>
            </a:r>
            <a:endParaRPr dirty="0"/>
          </a:p>
        </p:txBody>
      </p:sp>
      <p:sp>
        <p:nvSpPr>
          <p:cNvPr id="252" name="Google Shape;252;p38"/>
          <p:cNvSpPr txBox="1">
            <a:spLocks noGrp="1"/>
          </p:cNvSpPr>
          <p:nvPr>
            <p:ph type="subTitle" idx="14"/>
          </p:nvPr>
        </p:nvSpPr>
        <p:spPr>
          <a:xfrm>
            <a:off x="6481396" y="3425333"/>
            <a:ext cx="2392800" cy="106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ko-KR" altLang="en-US" dirty="0" err="1"/>
              <a:t>머신러닝모델과</a:t>
            </a:r>
            <a:r>
              <a:rPr lang="ko-KR" altLang="en-US" dirty="0"/>
              <a:t> 서비스 시연 모습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>
            <a:spLocks noGrp="1"/>
          </p:cNvSpPr>
          <p:nvPr>
            <p:ph type="body" idx="1"/>
          </p:nvPr>
        </p:nvSpPr>
        <p:spPr>
          <a:xfrm>
            <a:off x="6538275" y="2352675"/>
            <a:ext cx="4450400" cy="172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spcAft>
                <a:spcPts val="2133"/>
              </a:spcAft>
              <a:buAutoNum type="arabicPeriod"/>
            </a:pP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타지역에 </a:t>
            </a:r>
            <a:r>
              <a:rPr lang="ko-KR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갈때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중요한 것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맛있는 </a:t>
            </a:r>
            <a:r>
              <a:rPr lang="ko-KR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밥먹기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spcAft>
                <a:spcPts val="2133"/>
              </a:spcAft>
              <a:buAutoNum type="arabicPeriod"/>
            </a:pP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다양한 식당이 있는데 어떤 곳을 가야 만족할지 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spcAft>
                <a:spcPts val="2133"/>
              </a:spcAft>
              <a:buAutoNum type="arabicPeriod"/>
            </a:pP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구체적인 데이터를 수집하여서 식당의 양상을 확인 가능</a:t>
            </a:r>
            <a:endParaRPr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80" name="Google Shape;280;p42"/>
          <p:cNvGrpSpPr/>
          <p:nvPr/>
        </p:nvGrpSpPr>
        <p:grpSpPr>
          <a:xfrm>
            <a:off x="7874546" y="991752"/>
            <a:ext cx="957871" cy="925948"/>
            <a:chOff x="-19394200" y="4084200"/>
            <a:chExt cx="315075" cy="304575"/>
          </a:xfrm>
        </p:grpSpPr>
        <p:sp>
          <p:nvSpPr>
            <p:cNvPr id="281" name="Google Shape;281;p42"/>
            <p:cNvSpPr/>
            <p:nvPr/>
          </p:nvSpPr>
          <p:spPr>
            <a:xfrm>
              <a:off x="-19185475" y="4234650"/>
              <a:ext cx="40175" cy="28375"/>
            </a:xfrm>
            <a:custGeom>
              <a:avLst/>
              <a:gdLst/>
              <a:ahLst/>
              <a:cxnLst/>
              <a:rect l="l" t="t" r="r" b="b"/>
              <a:pathLst>
                <a:path w="1607" h="1135" extrusionOk="0">
                  <a:moveTo>
                    <a:pt x="1134" y="0"/>
                  </a:moveTo>
                  <a:lnTo>
                    <a:pt x="0" y="1134"/>
                  </a:lnTo>
                  <a:lnTo>
                    <a:pt x="1607" y="1134"/>
                  </a:lnTo>
                  <a:cubicBezTo>
                    <a:pt x="1575" y="756"/>
                    <a:pt x="1418" y="347"/>
                    <a:pt x="1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5FAD51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42"/>
            <p:cNvSpPr/>
            <p:nvPr/>
          </p:nvSpPr>
          <p:spPr>
            <a:xfrm>
              <a:off x="-19244550" y="4293725"/>
              <a:ext cx="28375" cy="39400"/>
            </a:xfrm>
            <a:custGeom>
              <a:avLst/>
              <a:gdLst/>
              <a:ahLst/>
              <a:cxnLst/>
              <a:rect l="l" t="t" r="r" b="b"/>
              <a:pathLst>
                <a:path w="1135" h="1576" extrusionOk="0">
                  <a:moveTo>
                    <a:pt x="1134" y="0"/>
                  </a:moveTo>
                  <a:lnTo>
                    <a:pt x="0" y="1134"/>
                  </a:lnTo>
                  <a:cubicBezTo>
                    <a:pt x="315" y="1386"/>
                    <a:pt x="693" y="1512"/>
                    <a:pt x="1134" y="1575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5FAD51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2"/>
            <p:cNvSpPr/>
            <p:nvPr/>
          </p:nvSpPr>
          <p:spPr>
            <a:xfrm>
              <a:off x="-19280000" y="4201050"/>
              <a:ext cx="200875" cy="187725"/>
            </a:xfrm>
            <a:custGeom>
              <a:avLst/>
              <a:gdLst/>
              <a:ahLst/>
              <a:cxnLst/>
              <a:rect l="l" t="t" r="r" b="b"/>
              <a:pathLst>
                <a:path w="8035" h="7509" extrusionOk="0">
                  <a:moveTo>
                    <a:pt x="6410" y="1"/>
                  </a:moveTo>
                  <a:cubicBezTo>
                    <a:pt x="6316" y="1"/>
                    <a:pt x="6219" y="40"/>
                    <a:pt x="6144" y="115"/>
                  </a:cubicBezTo>
                  <a:lnTo>
                    <a:pt x="5388" y="872"/>
                  </a:lnTo>
                  <a:cubicBezTo>
                    <a:pt x="6459" y="2195"/>
                    <a:pt x="6302" y="4022"/>
                    <a:pt x="5136" y="5125"/>
                  </a:cubicBezTo>
                  <a:cubicBezTo>
                    <a:pt x="4533" y="5728"/>
                    <a:pt x="3723" y="6057"/>
                    <a:pt x="2891" y="6057"/>
                  </a:cubicBezTo>
                  <a:cubicBezTo>
                    <a:pt x="2201" y="6057"/>
                    <a:pt x="1497" y="5831"/>
                    <a:pt x="883" y="5345"/>
                  </a:cubicBezTo>
                  <a:lnTo>
                    <a:pt x="158" y="6101"/>
                  </a:lnTo>
                  <a:cubicBezTo>
                    <a:pt x="1" y="6259"/>
                    <a:pt x="1" y="6479"/>
                    <a:pt x="190" y="6637"/>
                  </a:cubicBezTo>
                  <a:cubicBezTo>
                    <a:pt x="991" y="7209"/>
                    <a:pt x="1954" y="7509"/>
                    <a:pt x="2924" y="7509"/>
                  </a:cubicBezTo>
                  <a:cubicBezTo>
                    <a:pt x="4090" y="7509"/>
                    <a:pt x="5264" y="7076"/>
                    <a:pt x="6176" y="6164"/>
                  </a:cubicBezTo>
                  <a:cubicBezTo>
                    <a:pt x="7877" y="4463"/>
                    <a:pt x="8034" y="2006"/>
                    <a:pt x="6680" y="147"/>
                  </a:cubicBezTo>
                  <a:cubicBezTo>
                    <a:pt x="6614" y="48"/>
                    <a:pt x="6513" y="1"/>
                    <a:pt x="6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5FAD51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42"/>
            <p:cNvSpPr/>
            <p:nvPr/>
          </p:nvSpPr>
          <p:spPr>
            <a:xfrm>
              <a:off x="-19197300" y="4293725"/>
              <a:ext cx="28375" cy="39400"/>
            </a:xfrm>
            <a:custGeom>
              <a:avLst/>
              <a:gdLst/>
              <a:ahLst/>
              <a:cxnLst/>
              <a:rect l="l" t="t" r="r" b="b"/>
              <a:pathLst>
                <a:path w="1135" h="1576" extrusionOk="0">
                  <a:moveTo>
                    <a:pt x="1" y="0"/>
                  </a:moveTo>
                  <a:lnTo>
                    <a:pt x="1" y="1575"/>
                  </a:lnTo>
                  <a:cubicBezTo>
                    <a:pt x="379" y="1512"/>
                    <a:pt x="788" y="1386"/>
                    <a:pt x="1135" y="11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5FAD51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42"/>
            <p:cNvSpPr/>
            <p:nvPr/>
          </p:nvSpPr>
          <p:spPr>
            <a:xfrm>
              <a:off x="-19394200" y="4084200"/>
              <a:ext cx="252850" cy="303275"/>
            </a:xfrm>
            <a:custGeom>
              <a:avLst/>
              <a:gdLst/>
              <a:ahLst/>
              <a:cxnLst/>
              <a:rect l="l" t="t" r="r" b="b"/>
              <a:pathLst>
                <a:path w="10114" h="12131" extrusionOk="0">
                  <a:moveTo>
                    <a:pt x="3938" y="1"/>
                  </a:moveTo>
                  <a:cubicBezTo>
                    <a:pt x="3718" y="1"/>
                    <a:pt x="3560" y="158"/>
                    <a:pt x="3560" y="347"/>
                  </a:cubicBezTo>
                  <a:cubicBezTo>
                    <a:pt x="3560" y="536"/>
                    <a:pt x="3718" y="694"/>
                    <a:pt x="3938" y="694"/>
                  </a:cubicBezTo>
                  <a:cubicBezTo>
                    <a:pt x="4411" y="694"/>
                    <a:pt x="4789" y="1040"/>
                    <a:pt x="4947" y="1481"/>
                  </a:cubicBezTo>
                  <a:cubicBezTo>
                    <a:pt x="2206" y="1670"/>
                    <a:pt x="0" y="4002"/>
                    <a:pt x="0" y="6806"/>
                  </a:cubicBezTo>
                  <a:cubicBezTo>
                    <a:pt x="0" y="9389"/>
                    <a:pt x="1922" y="11815"/>
                    <a:pt x="4758" y="12130"/>
                  </a:cubicBezTo>
                  <a:cubicBezTo>
                    <a:pt x="4411" y="11910"/>
                    <a:pt x="4033" y="11658"/>
                    <a:pt x="3718" y="11342"/>
                  </a:cubicBezTo>
                  <a:cubicBezTo>
                    <a:pt x="3560" y="11185"/>
                    <a:pt x="3560" y="10964"/>
                    <a:pt x="3718" y="10807"/>
                  </a:cubicBezTo>
                  <a:lnTo>
                    <a:pt x="10113" y="4411"/>
                  </a:lnTo>
                  <a:cubicBezTo>
                    <a:pt x="9231" y="2710"/>
                    <a:pt x="7593" y="1607"/>
                    <a:pt x="5671" y="1481"/>
                  </a:cubicBezTo>
                  <a:cubicBezTo>
                    <a:pt x="5514" y="662"/>
                    <a:pt x="4789" y="1"/>
                    <a:pt x="3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5FAD51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2"/>
            <p:cNvSpPr/>
            <p:nvPr/>
          </p:nvSpPr>
          <p:spPr>
            <a:xfrm>
              <a:off x="-19185475" y="4281100"/>
              <a:ext cx="40175" cy="28400"/>
            </a:xfrm>
            <a:custGeom>
              <a:avLst/>
              <a:gdLst/>
              <a:ahLst/>
              <a:cxnLst/>
              <a:rect l="l" t="t" r="r" b="b"/>
              <a:pathLst>
                <a:path w="1607" h="1136" extrusionOk="0">
                  <a:moveTo>
                    <a:pt x="0" y="1"/>
                  </a:moveTo>
                  <a:lnTo>
                    <a:pt x="1134" y="1135"/>
                  </a:lnTo>
                  <a:cubicBezTo>
                    <a:pt x="1418" y="820"/>
                    <a:pt x="1575" y="411"/>
                    <a:pt x="1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5FAD51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88" name="Google Shape;288;p42"/>
          <p:cNvSpPr txBox="1">
            <a:spLocks noGrp="1"/>
          </p:cNvSpPr>
          <p:nvPr>
            <p:ph type="title"/>
          </p:nvPr>
        </p:nvSpPr>
        <p:spPr>
          <a:xfrm>
            <a:off x="947300" y="720000"/>
            <a:ext cx="5330000" cy="92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???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89" name="Google Shape;289;p42"/>
          <p:cNvPicPr preferRelativeResize="0"/>
          <p:nvPr/>
        </p:nvPicPr>
        <p:blipFill rotWithShape="1">
          <a:blip r:embed="rId3">
            <a:alphaModFix/>
          </a:blip>
          <a:srcRect l="5231" t="40858" r="4262" b="1666"/>
          <a:stretch/>
        </p:blipFill>
        <p:spPr>
          <a:xfrm flipH="1">
            <a:off x="2" y="1917700"/>
            <a:ext cx="6095999" cy="49402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6AD97A-FE98-353F-1752-3E350B810810}"/>
              </a:ext>
            </a:extLst>
          </p:cNvPr>
          <p:cNvSpPr txBox="1"/>
          <p:nvPr/>
        </p:nvSpPr>
        <p:spPr>
          <a:xfrm>
            <a:off x="6381750" y="5229225"/>
            <a:ext cx="5162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rgbClr val="0070C0"/>
                </a:solidFill>
              </a:rPr>
              <a:t>머신러닝</a:t>
            </a:r>
            <a:r>
              <a:rPr lang="ko-KR" altLang="en-US" sz="3600" b="1" dirty="0">
                <a:solidFill>
                  <a:srgbClr val="0070C0"/>
                </a:solidFill>
              </a:rPr>
              <a:t> 모델을 통해서 식당의 만족도 예측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4"/>
          <p:cNvSpPr txBox="1">
            <a:spLocks noGrp="1"/>
          </p:cNvSpPr>
          <p:nvPr>
            <p:ph type="title"/>
          </p:nvPr>
        </p:nvSpPr>
        <p:spPr>
          <a:xfrm>
            <a:off x="5712975" y="255975"/>
            <a:ext cx="5330000" cy="8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dirty="0">
                <a:latin typeface="MS PGothic" panose="020B0600070205080204" pitchFamily="34" charset="-128"/>
              </a:rPr>
              <a:t>파이프라인 </a:t>
            </a:r>
            <a:endParaRPr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6BAADFA-07BF-9915-4911-4DAACB9C4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58" y="255975"/>
            <a:ext cx="4598941" cy="65483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0566A7-5C8F-D88D-20A4-11F47B925C6D}"/>
              </a:ext>
            </a:extLst>
          </p:cNvPr>
          <p:cNvSpPr txBox="1"/>
          <p:nvPr/>
        </p:nvSpPr>
        <p:spPr>
          <a:xfrm>
            <a:off x="5429250" y="1581150"/>
            <a:ext cx="50136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트립어드바이저에</a:t>
            </a:r>
            <a:r>
              <a:rPr lang="ko-KR" altLang="en-US" sz="2400" b="1" dirty="0">
                <a:solidFill>
                  <a:schemeClr val="bg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있는 식당 데이터를 가져옴</a:t>
            </a:r>
            <a:endParaRPr lang="en-US" altLang="ko-KR" sz="2400" b="1" dirty="0">
              <a:solidFill>
                <a:schemeClr val="bg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b="1" dirty="0">
              <a:solidFill>
                <a:schemeClr val="bg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b="1" dirty="0" err="1">
                <a:solidFill>
                  <a:schemeClr val="bg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Sqlite</a:t>
            </a:r>
            <a:r>
              <a:rPr lang="en-US" altLang="ko-KR" sz="2400" b="1" dirty="0">
                <a:solidFill>
                  <a:schemeClr val="bg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b="1" dirty="0">
                <a:solidFill>
                  <a:schemeClr val="bg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베이스에 저장</a:t>
            </a:r>
            <a:endParaRPr lang="en-US" altLang="ko-KR" sz="2400" b="1" dirty="0">
              <a:solidFill>
                <a:schemeClr val="bg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b="1" dirty="0">
              <a:solidFill>
                <a:schemeClr val="bg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b="1" dirty="0" err="1">
                <a:solidFill>
                  <a:schemeClr val="bg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Xgboost</a:t>
            </a:r>
            <a:r>
              <a:rPr lang="ko-KR" altLang="en-US" sz="2400" b="1" dirty="0">
                <a:solidFill>
                  <a:schemeClr val="bg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이용한 </a:t>
            </a:r>
            <a:r>
              <a:rPr lang="ko-KR" altLang="en-US" sz="2400" b="1" dirty="0" err="1">
                <a:solidFill>
                  <a:schemeClr val="bg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머신러닝</a:t>
            </a:r>
            <a:r>
              <a:rPr lang="ko-KR" altLang="en-US" sz="2400" b="1" dirty="0">
                <a:solidFill>
                  <a:schemeClr val="bg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모델 개발</a:t>
            </a:r>
            <a:endParaRPr lang="en-US" altLang="ko-KR" sz="2400" b="1" dirty="0">
              <a:solidFill>
                <a:schemeClr val="bg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b="1" dirty="0">
              <a:solidFill>
                <a:schemeClr val="bg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400" b="1" dirty="0">
                <a:solidFill>
                  <a:schemeClr val="bg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모델을 </a:t>
            </a:r>
            <a:r>
              <a:rPr lang="ko-KR" altLang="en-US" sz="2400" b="1" dirty="0" err="1">
                <a:solidFill>
                  <a:schemeClr val="bg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피클링해서</a:t>
            </a:r>
            <a:r>
              <a:rPr lang="ko-KR" altLang="en-US" sz="2400" b="1" dirty="0">
                <a:solidFill>
                  <a:schemeClr val="bg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플라스크를 통한 웹서비스 개발</a:t>
            </a:r>
            <a:endParaRPr lang="en-US" altLang="ko-KR" sz="2400" b="1" dirty="0">
              <a:solidFill>
                <a:schemeClr val="bg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b="1" dirty="0">
              <a:solidFill>
                <a:schemeClr val="bg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400" b="1" dirty="0">
                <a:solidFill>
                  <a:schemeClr val="bg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메타베이스를 이용한 대시보드로 데이터 분석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99C50A-2F4A-B562-99D0-C2EFBFBB232C}"/>
              </a:ext>
            </a:extLst>
          </p:cNvPr>
          <p:cNvSpPr txBox="1"/>
          <p:nvPr/>
        </p:nvSpPr>
        <p:spPr>
          <a:xfrm>
            <a:off x="504825" y="428625"/>
            <a:ext cx="802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2"/>
                </a:solidFill>
              </a:rPr>
              <a:t>데이터 수집</a:t>
            </a:r>
            <a:endParaRPr lang="en-US" altLang="ko-KR" sz="3600" b="1" dirty="0">
              <a:solidFill>
                <a:schemeClr val="bg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4EBD12-2222-5686-7787-50288AD59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13" y="1735251"/>
            <a:ext cx="6963538" cy="23597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350932-AD55-61BE-6543-DAFF9D346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38" y="4302161"/>
            <a:ext cx="9768168" cy="2127214"/>
          </a:xfrm>
          <a:prstGeom prst="rect">
            <a:avLst/>
          </a:prstGeom>
        </p:spPr>
      </p:pic>
      <p:pic>
        <p:nvPicPr>
          <p:cNvPr id="1026" name="Picture 2" descr="트립어드바이저 - 나무위키">
            <a:extLst>
              <a:ext uri="{FF2B5EF4-FFF2-40B4-BE49-F238E27FC236}">
                <a16:creationId xmlns:a16="http://schemas.microsoft.com/office/drawing/2014/main" id="{1CA3F634-2501-4783-EC6C-DC9CB2BB3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428625"/>
            <a:ext cx="28194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RapidAPI? - YouTube">
            <a:extLst>
              <a:ext uri="{FF2B5EF4-FFF2-40B4-BE49-F238E27FC236}">
                <a16:creationId xmlns:a16="http://schemas.microsoft.com/office/drawing/2014/main" id="{16A3E9EF-2B3D-00B8-ECEB-6B2E91732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237491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93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C03DFC-700D-D97F-8A64-981DABD26588}"/>
              </a:ext>
            </a:extLst>
          </p:cNvPr>
          <p:cNvSpPr txBox="1"/>
          <p:nvPr/>
        </p:nvSpPr>
        <p:spPr>
          <a:xfrm>
            <a:off x="457200" y="285750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/>
                </a:solidFill>
              </a:rPr>
              <a:t>데이터 소개</a:t>
            </a:r>
            <a:endParaRPr lang="en-US" altLang="ko-KR" sz="3200" b="1" dirty="0">
              <a:solidFill>
                <a:schemeClr val="bg2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3A319AA-E056-17B9-B607-6C0F9500441B}"/>
              </a:ext>
            </a:extLst>
          </p:cNvPr>
          <p:cNvGrpSpPr/>
          <p:nvPr/>
        </p:nvGrpSpPr>
        <p:grpSpPr>
          <a:xfrm>
            <a:off x="505941" y="1057274"/>
            <a:ext cx="11397787" cy="3343651"/>
            <a:chOff x="566035" y="800099"/>
            <a:chExt cx="11397787" cy="334365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A490419-21A6-83A4-49EC-F4F11F6C8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6035" y="800099"/>
              <a:ext cx="6244239" cy="334365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44AD698-7008-9551-6CF6-334B32CD9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0274" y="800099"/>
              <a:ext cx="5153548" cy="3343651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28E2EC6-5704-0C83-5873-44B576C78C90}"/>
              </a:ext>
            </a:extLst>
          </p:cNvPr>
          <p:cNvSpPr txBox="1"/>
          <p:nvPr/>
        </p:nvSpPr>
        <p:spPr>
          <a:xfrm>
            <a:off x="505941" y="4540925"/>
            <a:ext cx="105525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/>
                </a:solidFill>
              </a:rPr>
              <a:t>종속변수 </a:t>
            </a:r>
            <a:r>
              <a:rPr lang="en-US" altLang="ko-KR" b="1" dirty="0">
                <a:solidFill>
                  <a:schemeClr val="bg2"/>
                </a:solidFill>
              </a:rPr>
              <a:t> : </a:t>
            </a:r>
            <a:r>
              <a:rPr lang="en-US" altLang="ko-KR" b="1" dirty="0" err="1">
                <a:solidFill>
                  <a:schemeClr val="bg2"/>
                </a:solidFill>
              </a:rPr>
              <a:t>pri_rate</a:t>
            </a:r>
            <a:endParaRPr lang="en-US" altLang="ko-KR" b="1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chemeClr val="bg2"/>
                </a:solidFill>
              </a:rPr>
              <a:t>4</a:t>
            </a:r>
            <a:r>
              <a:rPr lang="ko-KR" altLang="en-US" b="1" dirty="0" err="1">
                <a:solidFill>
                  <a:schemeClr val="bg2"/>
                </a:solidFill>
              </a:rPr>
              <a:t>점이하는</a:t>
            </a:r>
            <a:r>
              <a:rPr lang="ko-KR" altLang="en-US" b="1" dirty="0">
                <a:solidFill>
                  <a:schemeClr val="bg2"/>
                </a:solidFill>
              </a:rPr>
              <a:t> 불만족으로 </a:t>
            </a:r>
            <a:r>
              <a:rPr lang="en-US" altLang="ko-KR" b="1" dirty="0">
                <a:solidFill>
                  <a:schemeClr val="bg2"/>
                </a:solidFill>
              </a:rPr>
              <a:t>4.5 </a:t>
            </a:r>
            <a:r>
              <a:rPr lang="ko-KR" altLang="en-US" b="1" dirty="0">
                <a:solidFill>
                  <a:schemeClr val="bg2"/>
                </a:solidFill>
              </a:rPr>
              <a:t>이상은 만족으로 </a:t>
            </a:r>
            <a:endParaRPr lang="en-US" altLang="ko-KR" b="1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b="1" dirty="0">
              <a:solidFill>
                <a:schemeClr val="bg2"/>
              </a:solidFill>
            </a:endParaRPr>
          </a:p>
          <a:p>
            <a:r>
              <a:rPr lang="en-US" altLang="ko-KR" b="1" dirty="0" err="1">
                <a:solidFill>
                  <a:schemeClr val="bg2"/>
                </a:solidFill>
              </a:rPr>
              <a:t>ranking_pos</a:t>
            </a:r>
            <a:r>
              <a:rPr lang="en-US" altLang="ko-KR" b="1" dirty="0">
                <a:solidFill>
                  <a:schemeClr val="bg2"/>
                </a:solidFill>
              </a:rPr>
              <a:t> : </a:t>
            </a:r>
            <a:r>
              <a:rPr lang="ko-KR" altLang="en-US" b="1" dirty="0" err="1">
                <a:solidFill>
                  <a:schemeClr val="bg2"/>
                </a:solidFill>
              </a:rPr>
              <a:t>전체식당중에</a:t>
            </a:r>
            <a:r>
              <a:rPr lang="ko-KR" altLang="en-US" b="1" dirty="0">
                <a:solidFill>
                  <a:schemeClr val="bg2"/>
                </a:solidFill>
              </a:rPr>
              <a:t> 해당 식당의 순위</a:t>
            </a:r>
            <a:endParaRPr lang="en-US" altLang="ko-KR" b="1" dirty="0">
              <a:solidFill>
                <a:schemeClr val="bg2"/>
              </a:solidFill>
            </a:endParaRPr>
          </a:p>
          <a:p>
            <a:r>
              <a:rPr lang="en-US" altLang="ko-KR" b="1" dirty="0" err="1">
                <a:solidFill>
                  <a:schemeClr val="bg2"/>
                </a:solidFill>
              </a:rPr>
              <a:t>food_rank</a:t>
            </a:r>
            <a:r>
              <a:rPr lang="en-US" altLang="ko-KR" b="1" dirty="0">
                <a:solidFill>
                  <a:schemeClr val="bg2"/>
                </a:solidFill>
              </a:rPr>
              <a:t>, </a:t>
            </a:r>
            <a:r>
              <a:rPr lang="en-US" altLang="ko-KR" b="1" dirty="0" err="1">
                <a:solidFill>
                  <a:schemeClr val="bg2"/>
                </a:solidFill>
              </a:rPr>
              <a:t>service_rank</a:t>
            </a:r>
            <a:r>
              <a:rPr lang="en-US" altLang="ko-KR" b="1" dirty="0">
                <a:solidFill>
                  <a:schemeClr val="bg2"/>
                </a:solidFill>
              </a:rPr>
              <a:t>, </a:t>
            </a:r>
            <a:r>
              <a:rPr lang="en-US" altLang="ko-KR" b="1" dirty="0" err="1">
                <a:solidFill>
                  <a:schemeClr val="bg2"/>
                </a:solidFill>
              </a:rPr>
              <a:t>price_rank</a:t>
            </a:r>
            <a:r>
              <a:rPr lang="en-US" altLang="ko-KR" b="1" dirty="0">
                <a:solidFill>
                  <a:schemeClr val="bg2"/>
                </a:solidFill>
              </a:rPr>
              <a:t> : </a:t>
            </a:r>
            <a:r>
              <a:rPr lang="ko-KR" altLang="en-US" b="1" dirty="0">
                <a:solidFill>
                  <a:schemeClr val="bg2"/>
                </a:solidFill>
              </a:rPr>
              <a:t>해당 분야의 식당의 평점</a:t>
            </a:r>
            <a:endParaRPr lang="en-US" altLang="ko-KR" b="1" dirty="0">
              <a:solidFill>
                <a:schemeClr val="bg2"/>
              </a:solidFill>
            </a:endParaRPr>
          </a:p>
          <a:p>
            <a:endParaRPr lang="en-US" altLang="ko-KR" b="1" dirty="0">
              <a:solidFill>
                <a:schemeClr val="bg2"/>
              </a:solidFill>
            </a:endParaRPr>
          </a:p>
          <a:p>
            <a:r>
              <a:rPr lang="en-US" altLang="ko-KR" b="1" dirty="0" err="1">
                <a:solidFill>
                  <a:schemeClr val="bg2"/>
                </a:solidFill>
              </a:rPr>
              <a:t>Review_num</a:t>
            </a:r>
            <a:r>
              <a:rPr lang="en-US" altLang="ko-KR" b="1" dirty="0">
                <a:solidFill>
                  <a:schemeClr val="bg2"/>
                </a:solidFill>
              </a:rPr>
              <a:t> : </a:t>
            </a:r>
            <a:r>
              <a:rPr lang="ko-KR" altLang="en-US" b="1" dirty="0">
                <a:solidFill>
                  <a:schemeClr val="bg2"/>
                </a:solidFill>
              </a:rPr>
              <a:t>해당 식당에 리뷰의 개수</a:t>
            </a:r>
          </a:p>
        </p:txBody>
      </p:sp>
    </p:spTree>
    <p:extLst>
      <p:ext uri="{BB962C8B-B14F-4D97-AF65-F5344CB8AC3E}">
        <p14:creationId xmlns:p14="http://schemas.microsoft.com/office/powerpoint/2010/main" val="108692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8B783C-56B5-EE42-E4DB-0C65DB5FA529}"/>
              </a:ext>
            </a:extLst>
          </p:cNvPr>
          <p:cNvSpPr txBox="1"/>
          <p:nvPr/>
        </p:nvSpPr>
        <p:spPr>
          <a:xfrm>
            <a:off x="485775" y="266700"/>
            <a:ext cx="4162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bg2"/>
                </a:solidFill>
              </a:rPr>
              <a:t>머신러닝을</a:t>
            </a:r>
            <a:r>
              <a:rPr lang="ko-KR" altLang="en-US" sz="3200" b="1" dirty="0">
                <a:solidFill>
                  <a:schemeClr val="bg2"/>
                </a:solidFill>
              </a:rPr>
              <a:t> 이용한 모델링과 예측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901763-0DC9-C48D-7D34-32E68ACCF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3255615"/>
            <a:ext cx="4791744" cy="6192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4C015DC-E38B-379F-BCD0-0CBA31DA2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3960677"/>
            <a:ext cx="10244951" cy="242931"/>
          </a:xfrm>
          <a:prstGeom prst="rect">
            <a:avLst/>
          </a:prstGeom>
        </p:spPr>
      </p:pic>
      <p:pic>
        <p:nvPicPr>
          <p:cNvPr id="2050" name="Picture 2" descr="XGBoost - Wikipedia">
            <a:extLst>
              <a:ext uri="{FF2B5EF4-FFF2-40B4-BE49-F238E27FC236}">
                <a16:creationId xmlns:a16="http://schemas.microsoft.com/office/drawing/2014/main" id="{48E92590-E131-9DD3-D233-F3F74C329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5" y="451366"/>
            <a:ext cx="34480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E7FB50-D4FC-9FD4-2413-12CF060B53A3}"/>
              </a:ext>
            </a:extLst>
          </p:cNvPr>
          <p:cNvSpPr txBox="1"/>
          <p:nvPr/>
        </p:nvSpPr>
        <p:spPr>
          <a:xfrm>
            <a:off x="276225" y="4375309"/>
            <a:ext cx="85915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/>
                </a:solidFill>
              </a:rPr>
              <a:t>예측하기</a:t>
            </a:r>
            <a:endParaRPr lang="en-US" altLang="ko-KR" b="1" dirty="0">
              <a:solidFill>
                <a:schemeClr val="bg2"/>
              </a:solidFill>
            </a:endParaRPr>
          </a:p>
          <a:p>
            <a:endParaRPr lang="en-US" altLang="ko-KR" b="1" dirty="0">
              <a:solidFill>
                <a:schemeClr val="bg2"/>
              </a:solidFill>
            </a:endParaRPr>
          </a:p>
          <a:p>
            <a:r>
              <a:rPr lang="en-US" altLang="ko-KR" b="1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US" altLang="ko-KR" b="1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restaurant','Pizza</a:t>
            </a:r>
            <a:r>
              <a:rPr lang="en-US" altLang="ko-KR" b="1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', 35,40,40,33,100]</a:t>
            </a:r>
          </a:p>
          <a:p>
            <a:r>
              <a:rPr lang="en-US" altLang="ko-KR" b="1" dirty="0">
                <a:solidFill>
                  <a:schemeClr val="bg2"/>
                </a:solidFill>
              </a:rPr>
              <a:t>&gt;&gt; </a:t>
            </a:r>
            <a:r>
              <a:rPr lang="ko-KR" altLang="en-US" b="1" dirty="0" err="1">
                <a:solidFill>
                  <a:schemeClr val="bg2"/>
                </a:solidFill>
              </a:rPr>
              <a:t>식당카테고리는</a:t>
            </a:r>
            <a:r>
              <a:rPr lang="ko-KR" altLang="en-US" b="1" dirty="0">
                <a:solidFill>
                  <a:schemeClr val="bg2"/>
                </a:solidFill>
              </a:rPr>
              <a:t> 피자이고 음식랭크는 </a:t>
            </a:r>
            <a:r>
              <a:rPr lang="en-US" altLang="ko-KR" b="1" dirty="0">
                <a:solidFill>
                  <a:schemeClr val="bg2"/>
                </a:solidFill>
              </a:rPr>
              <a:t>35,</a:t>
            </a:r>
            <a:r>
              <a:rPr lang="ko-KR" altLang="en-US" b="1" dirty="0">
                <a:solidFill>
                  <a:schemeClr val="bg2"/>
                </a:solidFill>
              </a:rPr>
              <a:t>서비스는 </a:t>
            </a:r>
            <a:r>
              <a:rPr lang="en-US" altLang="ko-KR" b="1" dirty="0">
                <a:solidFill>
                  <a:schemeClr val="bg2"/>
                </a:solidFill>
              </a:rPr>
              <a:t>40,</a:t>
            </a:r>
            <a:r>
              <a:rPr lang="ko-KR" altLang="en-US" b="1" dirty="0">
                <a:solidFill>
                  <a:schemeClr val="bg2"/>
                </a:solidFill>
              </a:rPr>
              <a:t>가격은</a:t>
            </a:r>
            <a:r>
              <a:rPr lang="en-US" altLang="ko-KR" b="1" dirty="0">
                <a:solidFill>
                  <a:schemeClr val="bg2"/>
                </a:solidFill>
              </a:rPr>
              <a:t>40 </a:t>
            </a:r>
            <a:r>
              <a:rPr lang="ko-KR" altLang="en-US" b="1" dirty="0">
                <a:solidFill>
                  <a:schemeClr val="bg2"/>
                </a:solidFill>
              </a:rPr>
              <a:t>리뷰의 개수는 </a:t>
            </a:r>
            <a:r>
              <a:rPr lang="en-US" altLang="ko-KR" b="1" dirty="0">
                <a:solidFill>
                  <a:schemeClr val="bg2"/>
                </a:solidFill>
              </a:rPr>
              <a:t>33</a:t>
            </a:r>
            <a:r>
              <a:rPr lang="ko-KR" altLang="en-US" b="1" dirty="0">
                <a:solidFill>
                  <a:schemeClr val="bg2"/>
                </a:solidFill>
              </a:rPr>
              <a:t>개이고 식당순위는 </a:t>
            </a:r>
            <a:r>
              <a:rPr lang="en-US" altLang="ko-KR" b="1" dirty="0">
                <a:solidFill>
                  <a:schemeClr val="bg2"/>
                </a:solidFill>
              </a:rPr>
              <a:t>100</a:t>
            </a:r>
            <a:r>
              <a:rPr lang="ko-KR" altLang="en-US" b="1" dirty="0" err="1">
                <a:solidFill>
                  <a:schemeClr val="bg2"/>
                </a:solidFill>
              </a:rPr>
              <a:t>위일때</a:t>
            </a:r>
            <a:r>
              <a:rPr lang="ko-KR" altLang="en-US" b="1" dirty="0">
                <a:solidFill>
                  <a:schemeClr val="bg2"/>
                </a:solidFill>
              </a:rPr>
              <a:t> 만족도 예측</a:t>
            </a:r>
            <a:endParaRPr lang="en-US" altLang="ko-KR" b="1" dirty="0">
              <a:solidFill>
                <a:schemeClr val="bg2"/>
              </a:solidFill>
            </a:endParaRPr>
          </a:p>
          <a:p>
            <a:endParaRPr lang="en-US" altLang="ko-KR" b="1" dirty="0">
              <a:solidFill>
                <a:schemeClr val="bg2"/>
              </a:solidFill>
            </a:endParaRPr>
          </a:p>
          <a:p>
            <a:r>
              <a:rPr lang="en-US" altLang="ko-KR" b="1" dirty="0">
                <a:solidFill>
                  <a:schemeClr val="bg2"/>
                </a:solidFill>
              </a:rPr>
              <a:t>&gt;&gt;1</a:t>
            </a:r>
            <a:r>
              <a:rPr lang="ko-KR" altLang="en-US" b="1" dirty="0">
                <a:solidFill>
                  <a:schemeClr val="bg2"/>
                </a:solidFill>
              </a:rPr>
              <a:t>이 예측되는 것을 볼 수 있다</a:t>
            </a:r>
            <a:r>
              <a:rPr lang="en-US" altLang="ko-KR" b="1" dirty="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6E90B3D-C963-D794-65D2-B14D0174F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822" y="1515619"/>
            <a:ext cx="4506330" cy="15617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4DE9C53-6DB1-EDE7-01F5-A55A23E1F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5284" y="5610225"/>
            <a:ext cx="5917856" cy="113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69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34D752-F493-1A3F-7FDA-DA9D95BF3699}"/>
              </a:ext>
            </a:extLst>
          </p:cNvPr>
          <p:cNvSpPr txBox="1"/>
          <p:nvPr/>
        </p:nvSpPr>
        <p:spPr>
          <a:xfrm>
            <a:off x="561974" y="518041"/>
            <a:ext cx="867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2"/>
                </a:solidFill>
              </a:rPr>
              <a:t>Flask</a:t>
            </a:r>
            <a:r>
              <a:rPr lang="ko-KR" altLang="en-US" sz="3600" b="1" dirty="0">
                <a:solidFill>
                  <a:schemeClr val="bg2"/>
                </a:solidFill>
              </a:rPr>
              <a:t>로 웹서비스를 개발하여서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B9DF73-FFC3-F28A-1A6C-75211D0756AF}"/>
              </a:ext>
            </a:extLst>
          </p:cNvPr>
          <p:cNvSpPr txBox="1"/>
          <p:nvPr/>
        </p:nvSpPr>
        <p:spPr>
          <a:xfrm>
            <a:off x="561975" y="1295400"/>
            <a:ext cx="929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505050"/>
                </a:solidFill>
                <a:effectLst/>
                <a:latin typeface="Inter"/>
              </a:rPr>
              <a:t>http://127.0.0.1:5000/query/?cat=restaurant&amp;food_cat=Cafe&amp;service_rank=35&amp;price_rank=35&amp;food_rank=30&amp;num_review=34&amp;ranking=2000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A3C66-927A-452F-B2A2-9E217D5B04C2}"/>
              </a:ext>
            </a:extLst>
          </p:cNvPr>
          <p:cNvSpPr txBox="1"/>
          <p:nvPr/>
        </p:nvSpPr>
        <p:spPr>
          <a:xfrm>
            <a:off x="561974" y="2274838"/>
            <a:ext cx="77247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만약 </a:t>
            </a:r>
            <a:r>
              <a:rPr lang="ko-KR" altLang="en-US" b="0" dirty="0" err="1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예측하였을때</a:t>
            </a:r>
            <a:r>
              <a:rPr lang="ko-KR" altLang="en-US" b="0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 만족한다고 예측한다면 비슷한 조건의 음식점을 이름과 카테고리 위치를 </a:t>
            </a:r>
            <a:r>
              <a:rPr lang="ko-KR" altLang="en-US" b="0" dirty="0" err="1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리턴해준다</a:t>
            </a:r>
            <a:r>
              <a:rPr lang="en-US" altLang="ko-KR" b="0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b="0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이때 </a:t>
            </a:r>
            <a:r>
              <a:rPr lang="ko-KR" altLang="en-US" b="0" dirty="0" err="1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여러개</a:t>
            </a:r>
            <a:r>
              <a:rPr lang="ko-KR" altLang="en-US" b="0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 조건으로 하면 해당 조건에 부합하는 음식점이 </a:t>
            </a:r>
            <a:r>
              <a:rPr lang="ko-KR" altLang="en-US" b="0" dirty="0" err="1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안나올수</a:t>
            </a:r>
            <a:r>
              <a:rPr lang="ko-KR" altLang="en-US" b="0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 있으니 </a:t>
            </a:r>
            <a:r>
              <a:rPr lang="ko-KR" altLang="en-US" b="0" dirty="0" err="1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피쳐중요도가</a:t>
            </a:r>
            <a:r>
              <a:rPr lang="ko-KR" altLang="en-US" b="0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 높은 음식의 점수를 기준으로 하였다</a:t>
            </a:r>
            <a:r>
              <a:rPr lang="en-US" altLang="ko-KR" b="0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en-US" altLang="ko-KR" b="0" dirty="0">
              <a:solidFill>
                <a:srgbClr val="546E7A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546E7A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546E7A"/>
                </a:solidFill>
                <a:latin typeface="Consolas" panose="020B0609020204030204" pitchFamily="49" charset="0"/>
              </a:rPr>
              <a:t>만약 </a:t>
            </a:r>
            <a:r>
              <a:rPr lang="ko-KR" altLang="en-US" dirty="0" err="1">
                <a:solidFill>
                  <a:srgbClr val="546E7A"/>
                </a:solidFill>
                <a:latin typeface="Consolas" panose="020B0609020204030204" pitchFamily="49" charset="0"/>
              </a:rPr>
              <a:t>불만족한다고</a:t>
            </a:r>
            <a:r>
              <a:rPr lang="ko-KR" altLang="en-US" dirty="0">
                <a:solidFill>
                  <a:srgbClr val="546E7A"/>
                </a:solidFill>
                <a:latin typeface="Consolas" panose="020B0609020204030204" pitchFamily="49" charset="0"/>
              </a:rPr>
              <a:t> 한다면 </a:t>
            </a:r>
            <a:r>
              <a:rPr lang="ko-KR" altLang="en-US" dirty="0" err="1">
                <a:solidFill>
                  <a:srgbClr val="546E7A"/>
                </a:solidFill>
                <a:latin typeface="Consolas" panose="020B0609020204030204" pitchFamily="49" charset="0"/>
              </a:rPr>
              <a:t>피쳐중요도가</a:t>
            </a:r>
            <a:r>
              <a:rPr lang="ko-KR" altLang="en-US" dirty="0">
                <a:solidFill>
                  <a:srgbClr val="546E7A"/>
                </a:solidFill>
                <a:latin typeface="Consolas" panose="020B0609020204030204" pitchFamily="49" charset="0"/>
              </a:rPr>
              <a:t> 높은 음식의 랭크를 올려서 최대한 비슷한 카테고리 내에서 </a:t>
            </a:r>
            <a:r>
              <a:rPr lang="ko-KR" altLang="en-US" dirty="0" err="1">
                <a:solidFill>
                  <a:srgbClr val="546E7A"/>
                </a:solidFill>
                <a:latin typeface="Consolas" panose="020B0609020204030204" pitchFamily="49" charset="0"/>
              </a:rPr>
              <a:t>만족할만한</a:t>
            </a:r>
            <a:r>
              <a:rPr lang="ko-KR" altLang="en-US" dirty="0">
                <a:solidFill>
                  <a:srgbClr val="546E7A"/>
                </a:solidFill>
                <a:latin typeface="Consolas" panose="020B0609020204030204" pitchFamily="49" charset="0"/>
              </a:rPr>
              <a:t> 음식점을 추천해준다</a:t>
            </a:r>
            <a:r>
              <a:rPr lang="en-US" altLang="ko-KR" dirty="0">
                <a:solidFill>
                  <a:srgbClr val="546E7A"/>
                </a:solidFill>
                <a:latin typeface="Consolas" panose="020B0609020204030204" pitchFamily="49" charset="0"/>
              </a:rPr>
              <a:t>.</a:t>
            </a:r>
            <a:r>
              <a:rPr lang="ko-KR" altLang="en-US" dirty="0">
                <a:solidFill>
                  <a:srgbClr val="546E7A"/>
                </a:solidFill>
                <a:latin typeface="Consolas" panose="020B0609020204030204" pitchFamily="49" charset="0"/>
              </a:rPr>
              <a:t> </a:t>
            </a:r>
            <a:endParaRPr lang="en-US" altLang="ko-KR" dirty="0">
              <a:solidFill>
                <a:srgbClr val="546E7A"/>
              </a:solidFill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546E7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조건은 해당 카테고리</a:t>
            </a:r>
            <a:r>
              <a:rPr lang="en-US" altLang="ko-KR" b="0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food_cat</a:t>
            </a:r>
            <a:r>
              <a:rPr lang="en-US" altLang="ko-KR" b="0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과 만족여부</a:t>
            </a:r>
            <a:r>
              <a:rPr lang="en-US" altLang="ko-KR" b="0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pri_rate</a:t>
            </a:r>
            <a:r>
              <a:rPr lang="en-US" altLang="ko-KR" b="0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ko-KR" altLang="en-US" b="0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음식의 점수</a:t>
            </a:r>
            <a:r>
              <a:rPr lang="en-US" altLang="ko-KR" b="0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food_rank</a:t>
            </a:r>
            <a:r>
              <a:rPr lang="en-US" altLang="ko-KR" b="0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를 기준으로 검색하도록</a:t>
            </a:r>
            <a:r>
              <a:rPr lang="en-US" altLang="ko-KR" b="0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472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99CD5D-EEB6-5F55-3C54-1977228AF556}"/>
              </a:ext>
            </a:extLst>
          </p:cNvPr>
          <p:cNvSpPr txBox="1"/>
          <p:nvPr/>
        </p:nvSpPr>
        <p:spPr>
          <a:xfrm>
            <a:off x="742950" y="514350"/>
            <a:ext cx="933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2"/>
                </a:solidFill>
              </a:rPr>
              <a:t>대시보드를 통한 데이터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A91841-A2D5-1609-8946-A93898422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160681"/>
            <a:ext cx="8410575" cy="27706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3C9A84-9F28-79EA-1E4B-F4B30BBB7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4169683"/>
            <a:ext cx="7734300" cy="248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99825"/>
      </p:ext>
    </p:extLst>
  </p:cSld>
  <p:clrMapOvr>
    <a:masterClrMapping/>
  </p:clrMapOvr>
</p:sld>
</file>

<file path=ppt/theme/theme1.xml><?xml version="1.0" encoding="utf-8"?>
<a:theme xmlns:a="http://schemas.openxmlformats.org/drawingml/2006/main" name="Organic Food Pitch Deck by Slidesgo">
  <a:themeElements>
    <a:clrScheme name="Simple Light">
      <a:dk1>
        <a:srgbClr val="DBD4D1"/>
      </a:dk1>
      <a:lt1>
        <a:srgbClr val="FFFFFF"/>
      </a:lt1>
      <a:dk2>
        <a:srgbClr val="514138"/>
      </a:dk2>
      <a:lt2>
        <a:srgbClr val="BCB1AE"/>
      </a:lt2>
      <a:accent1>
        <a:srgbClr val="DBD4D1"/>
      </a:accent1>
      <a:accent2>
        <a:srgbClr val="FFFFFF"/>
      </a:accent2>
      <a:accent3>
        <a:srgbClr val="514138"/>
      </a:accent3>
      <a:accent4>
        <a:srgbClr val="BCB1AE"/>
      </a:accent4>
      <a:accent5>
        <a:srgbClr val="DBD4D1"/>
      </a:accent5>
      <a:accent6>
        <a:srgbClr val="BCB1AE"/>
      </a:accent6>
      <a:hlink>
        <a:srgbClr val="5141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413</Words>
  <Application>Microsoft Office PowerPoint</Application>
  <PresentationFormat>와이드스크린</PresentationFormat>
  <Paragraphs>64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6" baseType="lpstr">
      <vt:lpstr>HY견고딕</vt:lpstr>
      <vt:lpstr>Inter</vt:lpstr>
      <vt:lpstr>MS PGothic</vt:lpstr>
      <vt:lpstr>MS UI Gothic</vt:lpstr>
      <vt:lpstr>맑은 고딕</vt:lpstr>
      <vt:lpstr>휴먼엑스포</vt:lpstr>
      <vt:lpstr>Arial</vt:lpstr>
      <vt:lpstr>Consolas</vt:lpstr>
      <vt:lpstr>Courier New</vt:lpstr>
      <vt:lpstr>Inconsolata</vt:lpstr>
      <vt:lpstr>Lato</vt:lpstr>
      <vt:lpstr>Oswald</vt:lpstr>
      <vt:lpstr>Playfair Display</vt:lpstr>
      <vt:lpstr>Staatliches</vt:lpstr>
      <vt:lpstr>Wingdings</vt:lpstr>
      <vt:lpstr>Organic Food Pitch Deck by Slidesgo</vt:lpstr>
      <vt:lpstr>서울 어드바이저</vt:lpstr>
      <vt:lpstr>목차</vt:lpstr>
      <vt:lpstr>프로젝트???</vt:lpstr>
      <vt:lpstr>파이프라인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마무리 – 느낀점과 아쉬운점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서울 어드바이저</dc:title>
  <dc:creator>CHOI YOUNGWOO</dc:creator>
  <cp:lastModifiedBy>CHOI YOUNGWOO</cp:lastModifiedBy>
  <cp:revision>10</cp:revision>
  <dcterms:created xsi:type="dcterms:W3CDTF">2022-11-03T02:31:56Z</dcterms:created>
  <dcterms:modified xsi:type="dcterms:W3CDTF">2022-11-03T05:22:23Z</dcterms:modified>
</cp:coreProperties>
</file>