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76" r:id="rId3"/>
    <p:sldId id="291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1" r:id="rId20"/>
    <p:sldId id="322" r:id="rId21"/>
    <p:sldId id="323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24" r:id="rId31"/>
    <p:sldId id="301" r:id="rId32"/>
    <p:sldId id="302" r:id="rId33"/>
    <p:sldId id="303" r:id="rId34"/>
    <p:sldId id="304" r:id="rId35"/>
    <p:sldId id="325" r:id="rId36"/>
    <p:sldId id="326" r:id="rId37"/>
    <p:sldId id="327" r:id="rId38"/>
    <p:sldId id="328" r:id="rId39"/>
    <p:sldId id="329" r:id="rId40"/>
    <p:sldId id="290" r:id="rId41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FEF"/>
    <a:srgbClr val="EDF7E1"/>
    <a:srgbClr val="FFFFB9"/>
    <a:srgbClr val="C9F1FF"/>
    <a:srgbClr val="FFFDE7"/>
    <a:srgbClr val="FFFFF7"/>
    <a:srgbClr val="E7F9FF"/>
    <a:srgbClr val="F7FCF2"/>
    <a:srgbClr val="FBFBFB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88042" autoAdjust="0"/>
  </p:normalViewPr>
  <p:slideViewPr>
    <p:cSldViewPr snapToGrid="0">
      <p:cViewPr varScale="1">
        <p:scale>
          <a:sx n="73" d="100"/>
          <a:sy n="73" d="100"/>
        </p:scale>
        <p:origin x="10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71" cy="498567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028" y="0"/>
            <a:ext cx="2944870" cy="498567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r">
              <a:defRPr sz="1200"/>
            </a:lvl1pPr>
          </a:lstStyle>
          <a:p>
            <a:fld id="{E64B5F0D-79CD-454A-95F8-CCD1BFBEAA9A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17" tIns="46058" rIns="92117" bIns="4605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970" y="4779537"/>
            <a:ext cx="5436561" cy="3910238"/>
          </a:xfrm>
          <a:prstGeom prst="rect">
            <a:avLst/>
          </a:prstGeom>
        </p:spPr>
        <p:txBody>
          <a:bodyPr vert="horz" lIns="92117" tIns="46058" rIns="92117" bIns="4605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833"/>
            <a:ext cx="2944871" cy="498567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028" y="9432833"/>
            <a:ext cx="2944870" cy="498567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r">
              <a:defRPr sz="1200"/>
            </a:lvl1pPr>
          </a:lstStyle>
          <a:p>
            <a:fld id="{CB38621A-6085-46D5-B141-D849444D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88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02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Peripheral I/O:</a:t>
            </a:r>
            <a:r>
              <a:rPr lang="zh-CN" altLang="en-US" dirty="0"/>
              <a:t> </a:t>
            </a:r>
            <a:r>
              <a:rPr lang="en-US" altLang="zh-CN" dirty="0"/>
              <a:t>communication APIs to sensors and actuators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General Purpose Input/Output(GPIO):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use to read the state of a binary input device and control the on/off state of a binary output device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Adding permission to manifest file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Connect port: in order to open connection to a CPIO port you will using unique GPIO port name to open connection.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Read: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 err="1"/>
              <a:t>setDirection</a:t>
            </a:r>
            <a:r>
              <a:rPr lang="en-US" altLang="zh-CN" dirty="0"/>
              <a:t>() with DIRECTION_IN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dirty="0"/>
              <a:t>Current state by </a:t>
            </a:r>
            <a:r>
              <a:rPr lang="en-US" altLang="zh-CN" dirty="0" err="1"/>
              <a:t>getValue</a:t>
            </a:r>
            <a:r>
              <a:rPr lang="en-US" altLang="zh-CN" dirty="0"/>
              <a:t>()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dirty="0"/>
              <a:t>Close connection: in order to free up resources. 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Pulse Width Modulation(PWM): use to control actuators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Serial Communication: use to transfer larger payloads of data between two or more smart devices connected on the same local bus.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12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Problem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dirty="0" err="1"/>
              <a:t>adb</a:t>
            </a:r>
            <a:r>
              <a:rPr lang="en-US" altLang="zh-CN" dirty="0"/>
              <a:t> is not recognized as an internal or external command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b="1" dirty="0"/>
              <a:t>Resolution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dirty="0"/>
              <a:t>set environment variable to path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dirty="0"/>
              <a:t>Click start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dirty="0"/>
              <a:t>Type edit environment variables for your account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dirty="0"/>
              <a:t>Double Click path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dirty="0"/>
              <a:t>Click new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dirty="0"/>
              <a:t>Paste that path in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dirty="0" err="1"/>
              <a:t>adb</a:t>
            </a:r>
            <a:r>
              <a:rPr lang="en-US" altLang="zh-CN" dirty="0"/>
              <a:t> tool is located in C:\Users\[</a:t>
            </a:r>
            <a:r>
              <a:rPr lang="en-US" altLang="zh-CN" b="1" dirty="0"/>
              <a:t>your user name</a:t>
            </a:r>
            <a:r>
              <a:rPr lang="en-US" altLang="zh-CN" dirty="0"/>
              <a:t>]\</a:t>
            </a:r>
            <a:r>
              <a:rPr lang="en-US" altLang="zh-CN" dirty="0" err="1"/>
              <a:t>AppData</a:t>
            </a:r>
            <a:r>
              <a:rPr lang="en-US" altLang="zh-CN" dirty="0"/>
              <a:t>\Local\Android\</a:t>
            </a:r>
            <a:r>
              <a:rPr lang="en-US" altLang="zh-CN" dirty="0" err="1"/>
              <a:t>sdk</a:t>
            </a:r>
            <a:r>
              <a:rPr lang="en-US" altLang="zh-CN" dirty="0"/>
              <a:t>\platform-tools by default</a:t>
            </a:r>
          </a:p>
          <a:p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32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52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34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53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13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11638"/>
            <a:ext cx="6858000" cy="1655762"/>
          </a:xfrm>
        </p:spPr>
        <p:txBody>
          <a:bodyPr anchor="t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4050-5F76-4106-B22F-BF64FFD514AF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456102" y="6719582"/>
            <a:ext cx="687897" cy="138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BCA8F5-CB9D-46FF-B5A3-58C2CEF4FF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16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646D-AC4B-44E6-9D01-A7708E462734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4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20DD-C136-478B-8CB6-34192AEE7008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8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87" y="56644"/>
            <a:ext cx="8917426" cy="95842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89762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3287" y="1015068"/>
            <a:ext cx="3938596" cy="1921079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  <a:lvl6pPr marL="2286000" indent="0">
              <a:buFont typeface="Arial" panose="020B0604020202020204" pitchFamily="34" charset="0"/>
              <a:buNone/>
              <a:defRPr sz="1200"/>
            </a:lvl6pPr>
            <a:lvl7pPr marL="2743200" indent="0">
              <a:buFont typeface="Arial" panose="020B0604020202020204" pitchFamily="34" charset="0"/>
              <a:buNone/>
              <a:defRPr sz="1200"/>
            </a:lvl7pPr>
            <a:lvl8pPr marL="3200400" indent="0">
              <a:buFont typeface="Arial" panose="020B0604020202020204" pitchFamily="34" charset="0"/>
              <a:buNone/>
              <a:defRPr sz="1200"/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aaa</a:t>
            </a:r>
            <a:endParaRPr lang="en-US" dirty="0"/>
          </a:p>
          <a:p>
            <a:pPr lvl="6"/>
            <a:r>
              <a:rPr lang="en-US" dirty="0" err="1"/>
              <a:t>aaa</a:t>
            </a:r>
            <a:endParaRPr lang="en-US" dirty="0"/>
          </a:p>
          <a:p>
            <a:pPr lvl="7"/>
            <a:r>
              <a:rPr lang="en-US" dirty="0" err="1"/>
              <a:t>aaa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766946" y="6711193"/>
            <a:ext cx="1096508" cy="14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A1170-5530-4F02-AB14-516D9208B5A4}" type="datetime1">
              <a:rPr lang="en-US" smtClean="0"/>
              <a:t>8/15/2018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711193"/>
            <a:ext cx="3086100" cy="146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5350" y="6711193"/>
            <a:ext cx="628650" cy="1423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034D-9063-4A85-BF15-4C69C50FF28B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3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27C7C-B285-4912-880E-DCC755A4D4DF}" type="datetime1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A7A9-BC1D-44BB-88CF-D7B675043E7E}" type="datetime1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06BF-1B4C-40A2-A885-F3AF4F02315C}" type="datetime1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2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FDF93-0814-4B78-8823-65159B86DBFB}" type="datetime1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0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5C77-8206-453E-9BA1-E8CDFC0EDB4C}" type="datetime1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5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02722-5403-4E0F-96EB-3C6FAD0F15AB}" type="datetime1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1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66946" y="6711193"/>
            <a:ext cx="1096508" cy="14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A1170-5530-4F02-AB14-516D9208B5A4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711193"/>
            <a:ext cx="3086100" cy="146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5350" y="6711193"/>
            <a:ext cx="628650" cy="1423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448633"/>
            <a:ext cx="1076241" cy="40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slabs/aws-sdk-android-samples" TargetMode="External"/><Relationship Id="rId2" Type="http://schemas.openxmlformats.org/officeDocument/2006/relationships/hyperlink" Target="https://aws.amazon.com/mobile/resourc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wslabs/aws-sdk-android-samples/blob/master/AndroidPubSub/README.m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BMP280 sensor communicate with AWS IoT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1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temperature sensor send data to AWS IoT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5" cy="5281229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Cognito Identity with access to AWS IoT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Sign in to the console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Jump to Cognito console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 new identity pool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Note down identity pool ID and Region.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10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68C21F-83D0-4C21-A310-24A9AE8A9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881" y="3029222"/>
            <a:ext cx="6640830" cy="36819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6554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temperature sensor send data to AWS IoT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9"/>
            <a:ext cx="8779253" cy="265396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Cognito Identity with access to AWS IoT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Sign in to the console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Jump to Cognito console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 new identity pool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Note down identity pool ID and Region.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Setup permissions for access the AWS IoT APIs in Identity and Access Management(IAM) console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11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148BBF-2726-4778-9643-1B68793CC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86" y="4229332"/>
            <a:ext cx="8434327" cy="16135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2656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temperature sensor send data to AWS IoT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7" y="1015068"/>
            <a:ext cx="3098544" cy="5271431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Cognito Identity with access to AWS IoT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Sign in to the console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Jump to Cognito console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 new identity pool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Note down identity pool ID and Region.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Setup permissions for access the AWS IoT APIs in Identity and Access Management(IAM) console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12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8FCA62-D130-44DD-9F2B-2F6CED603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088" y="1691639"/>
            <a:ext cx="5720912" cy="30164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4474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temperature sensor send data to AWS IoT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9"/>
            <a:ext cx="8917425" cy="272254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Cognito Identity with access to AWS IoT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Sign in to the console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Jump to Cognito console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 new identity pool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Note down identity pool ID and Region.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Setup permissions for access the AWS IoT APIs in Identity and Access Management(IAM) console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13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BCB1F8-1C80-4D2C-93C5-23CBB1685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3978915"/>
            <a:ext cx="8342886" cy="17486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6024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temperature sensor send data to AWS IoT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7" y="1015068"/>
            <a:ext cx="2709924" cy="5317151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Cognito Identity with access to AWS IoT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Sign in to the console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Jump to Cognito console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 new identity pool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Note down identity pool ID and Region.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Setup permissions for access the AWS IoT APIs in Identity and Access Management(IAM) console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14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3E4D62-8A9C-40C1-993F-DC2C9B758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89" y="1015068"/>
            <a:ext cx="6115050" cy="30868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9046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temperature sensor send data to AWS IoT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7" y="1015068"/>
            <a:ext cx="2709924" cy="5317151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Cognito Identity with access to AWS IoT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Sign in to the console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Jump to Cognito console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 new identity pool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Note down identity pool ID and Region.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Setup permissions for access the AWS IoT APIs in Identity and Access Management(IAM) console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15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EEEB33-6CAF-4FFE-B0AA-1753FB9FE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293" y="1248923"/>
            <a:ext cx="5646420" cy="34505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4766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temperature sensor send data to AWS IoT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7" y="1015068"/>
            <a:ext cx="2709924" cy="5317151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Cognito Identity with access to AWS IoT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Sign in to the console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Jump to Cognito console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 new identity pool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Note down identity pool ID and Region.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Setup permissions for access the AWS IoT APIs in Identity and Access Management(IAM) console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16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EEEB33-6CAF-4FFE-B0AA-1753FB9FE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293" y="1015068"/>
            <a:ext cx="5646420" cy="34505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F2962DB-964E-44E2-9855-17A87A3CF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" y="4642950"/>
            <a:ext cx="7979153" cy="1890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3912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temperature sensor send data to AWS IoT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9"/>
            <a:ext cx="8917425" cy="279112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Cognito Identity with access to AWS IoT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Sign in to the console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Jump to Cognito console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 new identity pool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Note down identity pool ID and Region.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Setup permissions for access the AWS IoT APIs in Identity and Access Management(IAM) console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 policy for pub/sub message on AWS IoT platform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17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3B71AE-2C88-42DA-9835-947BE038D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86" y="4267497"/>
            <a:ext cx="8953500" cy="1733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604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temperature sensor send data to AWS IoT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7" y="1015069"/>
            <a:ext cx="4104384" cy="5282861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Cognito Identity with access to AWS IoT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Sign in to the console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Jump to Cognito console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 new identity pool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Note down identity pool ID and Region.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Setup permissions for access the AWS IoT APIs in Identity and Access Management(IAM) console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 policy for pub/sub message on AWS IoT platform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18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B8272D-91A0-44CF-86BE-4C50769C4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700" y="1015068"/>
            <a:ext cx="1524000" cy="4343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03206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temperature sensor send data to AWS IoT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9"/>
            <a:ext cx="8917425" cy="291685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Cognito Identity with access to AWS IoT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Sign in to the console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Jump to Cognito console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 new identity pool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Note down identity pool ID and Region.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Setup permissions for access the AWS IoT APIs in Identity and Access Management(IAM) console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 policy for pub/sub message on AWS IoT platform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19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40970B-7EB2-414A-87D4-D568C8E88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024079"/>
            <a:ext cx="8286750" cy="22665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189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CF107-8EAE-4A82-BFDF-6B59ADC1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Temperature sensor sample for Android Things with AWS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07C282-1E65-4F61-99E8-560663A78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2</a:t>
            </a:fld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BAA626-6F9D-4B37-9593-3BA7E0A21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269" y="3112611"/>
            <a:ext cx="1028700" cy="552450"/>
          </a:xfrm>
          <a:prstGeom prst="rect">
            <a:avLst/>
          </a:prstGeom>
        </p:spPr>
      </p:pic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49A65C26-F851-40E7-B001-97E0C9A59686}"/>
              </a:ext>
            </a:extLst>
          </p:cNvPr>
          <p:cNvSpPr txBox="1">
            <a:spLocks/>
          </p:cNvSpPr>
          <p:nvPr/>
        </p:nvSpPr>
        <p:spPr>
          <a:xfrm>
            <a:off x="145543" y="1049904"/>
            <a:ext cx="3455414" cy="2143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Environment For Raspberry pi 3 Model B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Devices 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Raspberry pi 3 model B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BMP 280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Platform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Android things</a:t>
            </a: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76D330B8-3C37-4FEF-83AE-9A20B819BEBF}"/>
              </a:ext>
            </a:extLst>
          </p:cNvPr>
          <p:cNvSpPr txBox="1">
            <a:spLocks/>
          </p:cNvSpPr>
          <p:nvPr/>
        </p:nvSpPr>
        <p:spPr>
          <a:xfrm>
            <a:off x="4285585" y="1062140"/>
            <a:ext cx="3455414" cy="1790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Environment For Desktop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OS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Window 10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Software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Android Studio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9376041-B9ED-4B83-9791-12C8CFFA0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482" y="4817029"/>
            <a:ext cx="628650" cy="6381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A418201-17E6-4760-8C46-95EAD30BE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0632" y="4809701"/>
            <a:ext cx="628650" cy="65282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E83F40C-2D84-473D-A92A-431D4E6D2F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9570" y="4810679"/>
            <a:ext cx="4029075" cy="132397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49DA298-9A6B-43FC-AA50-CC445F34C9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1957" y="4324350"/>
            <a:ext cx="1457325" cy="428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C4C0ED2-525C-4167-B61A-7608C89EAC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7374" y="3429000"/>
            <a:ext cx="2569630" cy="1323975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7456C08-CD94-4606-857E-151503B8B54D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679282" y="4090988"/>
            <a:ext cx="3148092" cy="44767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DCC0C6B-162B-44B0-BADB-2026B22BCC7B}"/>
              </a:ext>
            </a:extLst>
          </p:cNvPr>
          <p:cNvSpPr/>
          <p:nvPr/>
        </p:nvSpPr>
        <p:spPr>
          <a:xfrm>
            <a:off x="3226533" y="3591158"/>
            <a:ext cx="2053589" cy="5710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Android Debug Bridge (ADB)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876916B-5DCD-4F0F-8483-6CE0A7236E51}"/>
              </a:ext>
            </a:extLst>
          </p:cNvPr>
          <p:cNvCxnSpPr>
            <a:cxnSpLocks/>
            <a:stCxn id="23" idx="0"/>
            <a:endCxn id="9" idx="2"/>
          </p:cNvCxnSpPr>
          <p:nvPr/>
        </p:nvCxnSpPr>
        <p:spPr>
          <a:xfrm flipH="1" flipV="1">
            <a:off x="1950619" y="3665061"/>
            <a:ext cx="1" cy="65928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F204CAA-D62D-4824-8BE3-83FB5FB5F86C}"/>
              </a:ext>
            </a:extLst>
          </p:cNvPr>
          <p:cNvSpPr/>
          <p:nvPr/>
        </p:nvSpPr>
        <p:spPr>
          <a:xfrm>
            <a:off x="1018111" y="3819949"/>
            <a:ext cx="1075253" cy="4476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MQTT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834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temperature sensor send data to AWS IoT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7" y="1015068"/>
            <a:ext cx="3681474" cy="5157131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Cognito Identity with access to AWS IoT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Sign in to the console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Jump to Cognito console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 new identity pool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Note down identity pool ID and Region.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Setup permissions for access the AWS IoT APIs in Identity and Access Management(IAM) console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 policy for pub/sub message on AWS IoT platform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20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9F76E0-1FAD-40A8-B8C7-8600D43B1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802" y="1015068"/>
            <a:ext cx="5007911" cy="3495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9AFDBD08-8BA7-41FD-9CBD-998D72A9A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802" y="4595305"/>
            <a:ext cx="4365701" cy="2031325"/>
          </a:xfrm>
          <a:prstGeom prst="rect">
            <a:avLst/>
          </a:prstGeom>
          <a:solidFill>
            <a:srgbClr val="F6F8F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24292E"/>
                </a:solidFill>
                <a:ea typeface="SFMono-Regular"/>
              </a:rPr>
              <a:t>{ "Version": "2012-10-17", </a:t>
            </a:r>
            <a:endParaRPr lang="en-US" altLang="zh-CN" sz="1200" dirty="0">
              <a:solidFill>
                <a:srgbClr val="24292E"/>
              </a:solidFill>
              <a:ea typeface="SFMono-Regula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24292E"/>
                </a:solidFill>
                <a:ea typeface="SFMono-Regular"/>
              </a:rPr>
              <a:t>  </a:t>
            </a:r>
            <a:r>
              <a:rPr lang="zh-CN" altLang="zh-CN" sz="1200" dirty="0">
                <a:solidFill>
                  <a:srgbClr val="24292E"/>
                </a:solidFill>
                <a:ea typeface="SFMono-Regular"/>
              </a:rPr>
              <a:t>"Statement": [</a:t>
            </a:r>
            <a:endParaRPr lang="en-US" altLang="zh-CN" sz="1200" dirty="0">
              <a:solidFill>
                <a:srgbClr val="24292E"/>
              </a:solidFill>
              <a:ea typeface="SFMono-Regula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24292E"/>
                </a:solidFill>
                <a:ea typeface="SFMono-Regular"/>
              </a:rPr>
              <a:t> </a:t>
            </a:r>
            <a:r>
              <a:rPr lang="en-US" altLang="zh-CN" sz="1200" dirty="0">
                <a:solidFill>
                  <a:srgbClr val="24292E"/>
                </a:solidFill>
                <a:ea typeface="SFMono-Regular"/>
              </a:rPr>
              <a:t>  </a:t>
            </a:r>
            <a:r>
              <a:rPr lang="zh-CN" altLang="zh-CN" sz="1200" dirty="0">
                <a:solidFill>
                  <a:srgbClr val="24292E"/>
                </a:solidFill>
                <a:ea typeface="SFMono-Regular"/>
              </a:rPr>
              <a:t>{ </a:t>
            </a:r>
            <a:endParaRPr lang="en-US" altLang="zh-CN" sz="1200" dirty="0">
              <a:solidFill>
                <a:srgbClr val="24292E"/>
              </a:solidFill>
              <a:ea typeface="SFMono-Regula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24292E"/>
                </a:solidFill>
                <a:ea typeface="SFMono-Regular"/>
              </a:rPr>
              <a:t>     </a:t>
            </a:r>
            <a:r>
              <a:rPr lang="zh-CN" altLang="zh-CN" sz="1200" dirty="0">
                <a:solidFill>
                  <a:srgbClr val="24292E"/>
                </a:solidFill>
                <a:ea typeface="SFMono-Regular"/>
              </a:rPr>
              <a:t>"Effect": "Allow", "Action": "iot:Connect", "Resource": "*</a:t>
            </a:r>
            <a:r>
              <a:rPr lang="zh-CN" altLang="en-US" sz="1200" dirty="0">
                <a:solidFill>
                  <a:srgbClr val="24292E"/>
                </a:solidFill>
                <a:ea typeface="SFMono-Regular"/>
              </a:rPr>
              <a:t>“</a:t>
            </a:r>
            <a:endParaRPr lang="en-US" altLang="zh-CN" sz="1200" dirty="0">
              <a:solidFill>
                <a:srgbClr val="24292E"/>
              </a:solidFill>
              <a:ea typeface="SFMono-Regula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24292E"/>
                </a:solidFill>
                <a:ea typeface="SFMono-Regular"/>
              </a:rPr>
              <a:t> </a:t>
            </a:r>
            <a:r>
              <a:rPr lang="en-US" altLang="zh-CN" sz="1200" dirty="0">
                <a:solidFill>
                  <a:srgbClr val="24292E"/>
                </a:solidFill>
                <a:ea typeface="SFMono-Regular"/>
              </a:rPr>
              <a:t>   </a:t>
            </a:r>
            <a:r>
              <a:rPr lang="zh-CN" altLang="zh-CN" sz="1200" dirty="0">
                <a:solidFill>
                  <a:srgbClr val="24292E"/>
                </a:solidFill>
                <a:ea typeface="SFMono-Regular"/>
              </a:rPr>
              <a:t>}, { </a:t>
            </a:r>
            <a:endParaRPr lang="en-US" altLang="zh-CN" sz="1200" dirty="0">
              <a:solidFill>
                <a:srgbClr val="24292E"/>
              </a:solidFill>
              <a:ea typeface="SFMono-Regula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24292E"/>
                </a:solidFill>
                <a:ea typeface="SFMono-Regular"/>
              </a:rPr>
              <a:t>     </a:t>
            </a:r>
            <a:r>
              <a:rPr lang="zh-CN" altLang="zh-CN" sz="1200" dirty="0">
                <a:solidFill>
                  <a:srgbClr val="24292E"/>
                </a:solidFill>
                <a:ea typeface="SFMono-Regular"/>
              </a:rPr>
              <a:t>"Effect": "Allow", "Action": [ </a:t>
            </a:r>
            <a:endParaRPr lang="en-US" altLang="zh-CN" sz="1200" dirty="0">
              <a:solidFill>
                <a:srgbClr val="24292E"/>
              </a:solidFill>
              <a:ea typeface="SFMono-Regula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24292E"/>
                </a:solidFill>
                <a:ea typeface="SFMono-Regular"/>
              </a:rPr>
              <a:t>           </a:t>
            </a:r>
            <a:r>
              <a:rPr lang="zh-CN" altLang="zh-CN" sz="1200" dirty="0">
                <a:solidFill>
                  <a:srgbClr val="24292E"/>
                </a:solidFill>
                <a:ea typeface="SFMono-Regular"/>
              </a:rPr>
              <a:t>"iot:Publish", "iot:Subscribe", </a:t>
            </a:r>
            <a:r>
              <a:rPr lang="en-US" altLang="zh-CN" sz="1200" dirty="0">
                <a:solidFill>
                  <a:srgbClr val="24292E"/>
                </a:solidFill>
                <a:ea typeface="SFMono-Regular"/>
              </a:rPr>
              <a:t>   </a:t>
            </a:r>
            <a:r>
              <a:rPr lang="zh-CN" altLang="zh-CN" sz="1200" dirty="0">
                <a:solidFill>
                  <a:srgbClr val="24292E"/>
                </a:solidFill>
                <a:ea typeface="SFMono-Regular"/>
              </a:rPr>
              <a:t>"iot:Receive</a:t>
            </a:r>
            <a:r>
              <a:rPr lang="zh-CN" altLang="en-US" sz="1200" dirty="0">
                <a:solidFill>
                  <a:srgbClr val="24292E"/>
                </a:solidFill>
                <a:ea typeface="SFMono-Regular"/>
              </a:rPr>
              <a:t>“</a:t>
            </a:r>
            <a:endParaRPr lang="en-US" altLang="zh-CN" sz="1200" dirty="0">
              <a:solidFill>
                <a:srgbClr val="24292E"/>
              </a:solidFill>
              <a:ea typeface="SFMono-Regula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24292E"/>
                </a:solidFill>
                <a:ea typeface="SFMono-Regular"/>
              </a:rPr>
              <a:t>           </a:t>
            </a:r>
            <a:r>
              <a:rPr lang="zh-CN" altLang="zh-CN" sz="1200" dirty="0">
                <a:solidFill>
                  <a:srgbClr val="24292E"/>
                </a:solidFill>
                <a:ea typeface="SFMono-Regular"/>
              </a:rPr>
              <a:t> ], </a:t>
            </a:r>
            <a:endParaRPr lang="en-US" altLang="zh-CN" sz="1200" dirty="0">
              <a:solidFill>
                <a:srgbClr val="24292E"/>
              </a:solidFill>
              <a:ea typeface="SFMono-Regula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24292E"/>
                </a:solidFill>
                <a:ea typeface="SFMono-Regular"/>
              </a:rPr>
              <a:t>      </a:t>
            </a:r>
            <a:r>
              <a:rPr lang="zh-CN" altLang="zh-CN" sz="1200" dirty="0">
                <a:solidFill>
                  <a:srgbClr val="24292E"/>
                </a:solidFill>
                <a:ea typeface="SFMono-Regular"/>
              </a:rPr>
              <a:t>"Resource": "*" }</a:t>
            </a:r>
            <a:endParaRPr lang="en-US" altLang="zh-CN" sz="1200" dirty="0">
              <a:solidFill>
                <a:srgbClr val="24292E"/>
              </a:solidFill>
              <a:ea typeface="SFMono-Regula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24292E"/>
                </a:solidFill>
                <a:ea typeface="SFMono-Regular"/>
              </a:rPr>
              <a:t> </a:t>
            </a:r>
            <a:r>
              <a:rPr lang="en-US" altLang="zh-CN" sz="1200" dirty="0">
                <a:solidFill>
                  <a:srgbClr val="24292E"/>
                </a:solidFill>
                <a:ea typeface="SFMono-Regular"/>
              </a:rPr>
              <a:t>   </a:t>
            </a:r>
            <a:r>
              <a:rPr lang="zh-CN" altLang="zh-CN" sz="1200" dirty="0">
                <a:solidFill>
                  <a:srgbClr val="24292E"/>
                </a:solidFill>
                <a:ea typeface="SFMono-Regular"/>
              </a:rPr>
              <a:t>]</a:t>
            </a:r>
            <a:endParaRPr lang="en-US" altLang="zh-CN" sz="1200" dirty="0">
              <a:solidFill>
                <a:srgbClr val="24292E"/>
              </a:solidFill>
              <a:ea typeface="SFMono-Regula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24292E"/>
                </a:solidFill>
                <a:ea typeface="SFMono-Regular"/>
              </a:rPr>
              <a:t> }</a:t>
            </a:r>
            <a:r>
              <a:rPr lang="zh-CN" altLang="zh-CN" sz="500" dirty="0"/>
              <a:t> </a:t>
            </a:r>
            <a:endParaRPr lang="zh-CN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828605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temperature sensor send data to AWS IoT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7" y="1015068"/>
            <a:ext cx="3395723" cy="515713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Cognito Identity with access to AWS IoT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Sign in to the console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Jump to Cognito console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 new identity pool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Note down identity pool ID and Region.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Setup permissions for access the AWS IoT APIs in Identity and Access Management(IAM) console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 policy for pub/sub message on AWS IoT platform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Note down endpoint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21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47B505-EE59-433E-930E-DBB784C9C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253" y="1657975"/>
            <a:ext cx="5455747" cy="33164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4833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temperature sensor send data to AWS IoT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7" y="1015068"/>
            <a:ext cx="3600450" cy="5281229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Client certificate and private key: use for connection to AWS IoT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Start Android Studio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Start a new Android Studio project</a:t>
            </a:r>
            <a:endParaRPr lang="en-US" altLang="zh-CN" dirty="0">
              <a:solidFill>
                <a:srgbClr val="C0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22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B1A9CC-60F9-4D1C-B135-0895EDE40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38" y="1337607"/>
            <a:ext cx="3600450" cy="4505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7704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temperature sensor send data to AWS IoT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3139365" cy="5281229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Client certificate and private key: use for connection to AWS IoT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Start Android Studio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Start a new Android Studio project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 information 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23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EF92B1-43E3-47C8-99D2-4172393B7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651" y="1973492"/>
            <a:ext cx="5886471" cy="44576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8936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temperature sensor send data to AWS IoT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3139365" cy="5281229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Client certificate and private key: use for connection to AWS IoT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Start Android Studio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Start a new Android Studio project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 information 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Choose device and Android things version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24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25C85F-3F44-44D0-BB34-593007F93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651" y="2104502"/>
            <a:ext cx="5834125" cy="44016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6491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temperature sensor send data to AWS IoT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3139365" cy="5281229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Client certificate and private key: use for connection to AWS IoT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Start Android Studio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Start a new Android Studio project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 information 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Choose device and Android things version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Activity: default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25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FD1B7C-6729-4297-96E8-368DDEFDC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679" y="2063738"/>
            <a:ext cx="5900007" cy="44580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0966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temperature sensor send data to AWS IoT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3139365" cy="5281229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Client certificate and private key: use for connection to AWS IoT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Start Android Studio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Start a new Android Studio project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 information 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Choose device and Android things version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Activity: default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Configure Activity: default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26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D44081-F2F1-4208-954A-77A6DE973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397" y="2050869"/>
            <a:ext cx="5758603" cy="43576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9129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temperature sensor send data to AWS IoT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6" cy="1871823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Client certificate and private key: use for connection to AWS IoT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Programming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permission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27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1978A8-2462-4EF3-BF60-C1CE33952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64" y="3157945"/>
            <a:ext cx="8240548" cy="32821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6751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temperature sensor send data to AWS IoT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6" cy="1871823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Client certificate and private key: use for connection to AWS IoT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Programming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permission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dependencies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28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94C68C-95A7-40D1-94E2-00E2E796D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3" y="3166952"/>
            <a:ext cx="8739051" cy="32641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4922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temperature sensor send data to AWS IoT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7"/>
            <a:ext cx="2786668" cy="5255103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Client certificate and private key: use for connection to AWS IoT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Programming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permission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dependencies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code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zh-CN" dirty="0"/>
              <a:t>Add methods in </a:t>
            </a:r>
            <a:r>
              <a:rPr lang="en-US" altLang="zh-CN" dirty="0" err="1"/>
              <a:t>MainActivity</a:t>
            </a:r>
            <a:endParaRPr lang="en-US" altLang="zh-CN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Configure constants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29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1BA4786-207E-4AE8-BD06-F74F69F46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9547" y="1450367"/>
            <a:ext cx="6026876" cy="360098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808080"/>
                </a:solidFill>
                <a:cs typeface="Courier New" panose="02070309020205020404" pitchFamily="49" charset="0"/>
              </a:rPr>
              <a:t>// IoT endpoint</a:t>
            </a:r>
            <a:br>
              <a:rPr lang="zh-CN" altLang="zh-CN" sz="1200" i="1" dirty="0">
                <a:solidFill>
                  <a:srgbClr val="808080"/>
                </a:solidFill>
                <a:cs typeface="Courier New" panose="02070309020205020404" pitchFamily="49" charset="0"/>
              </a:rPr>
            </a:br>
            <a:r>
              <a:rPr lang="zh-CN" altLang="zh-CN" sz="1200" i="1" dirty="0">
                <a:solidFill>
                  <a:srgbClr val="808080"/>
                </a:solidFill>
                <a:cs typeface="Courier New" panose="02070309020205020404" pitchFamily="49" charset="0"/>
              </a:rPr>
              <a:t>// AWS Iot CLI describe-endpoint call returns: XXXXXXXXXX.iot.&lt;region&gt;.amazonaws.com</a:t>
            </a:r>
            <a:br>
              <a:rPr lang="zh-CN" altLang="zh-CN" sz="1200" i="1" dirty="0">
                <a:solidFill>
                  <a:srgbClr val="808080"/>
                </a:solidFill>
                <a:cs typeface="Courier New" panose="02070309020205020404" pitchFamily="49" charset="0"/>
              </a:rPr>
            </a:br>
            <a:r>
              <a:rPr lang="zh-CN" altLang="zh-CN" sz="1200" b="1" dirty="0">
                <a:solidFill>
                  <a:srgbClr val="000080"/>
                </a:solidFill>
                <a:cs typeface="Courier New" panose="02070309020205020404" pitchFamily="49" charset="0"/>
              </a:rPr>
              <a:t>private static final 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String </a:t>
            </a:r>
            <a:r>
              <a:rPr lang="zh-CN" altLang="zh-CN" sz="12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CUSTOMER_SPECIFIC_ENDPOINT 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= </a:t>
            </a:r>
            <a:r>
              <a:rPr lang="zh-CN" altLang="zh-CN" sz="1200" b="1" dirty="0">
                <a:solidFill>
                  <a:srgbClr val="008000"/>
                </a:solidFill>
                <a:cs typeface="Courier New" panose="02070309020205020404" pitchFamily="49" charset="0"/>
              </a:rPr>
              <a:t>"a2nnptnxwb37rq.iot.us-east-2.amazonaws.com"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b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200" i="1" dirty="0">
                <a:solidFill>
                  <a:srgbClr val="808080"/>
                </a:solidFill>
                <a:cs typeface="Courier New" panose="02070309020205020404" pitchFamily="49" charset="0"/>
              </a:rPr>
              <a:t>// Cognito pool ID. For this app, pool needs to be unauthenticated pool with</a:t>
            </a:r>
            <a:br>
              <a:rPr lang="zh-CN" altLang="zh-CN" sz="1200" i="1" dirty="0">
                <a:solidFill>
                  <a:srgbClr val="808080"/>
                </a:solidFill>
                <a:cs typeface="Courier New" panose="02070309020205020404" pitchFamily="49" charset="0"/>
              </a:rPr>
            </a:br>
            <a:r>
              <a:rPr lang="zh-CN" altLang="zh-CN" sz="1200" i="1" dirty="0">
                <a:solidFill>
                  <a:srgbClr val="808080"/>
                </a:solidFill>
                <a:cs typeface="Courier New" panose="02070309020205020404" pitchFamily="49" charset="0"/>
              </a:rPr>
              <a:t>// AWS IoT permissions.</a:t>
            </a:r>
            <a:br>
              <a:rPr lang="zh-CN" altLang="zh-CN" sz="1200" i="1" dirty="0">
                <a:solidFill>
                  <a:srgbClr val="808080"/>
                </a:solidFill>
                <a:cs typeface="Courier New" panose="02070309020205020404" pitchFamily="49" charset="0"/>
              </a:rPr>
            </a:br>
            <a:r>
              <a:rPr lang="zh-CN" altLang="zh-CN" sz="1200" b="1" dirty="0">
                <a:solidFill>
                  <a:srgbClr val="000080"/>
                </a:solidFill>
                <a:cs typeface="Courier New" panose="02070309020205020404" pitchFamily="49" charset="0"/>
              </a:rPr>
              <a:t>private static final 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String </a:t>
            </a:r>
            <a:r>
              <a:rPr lang="zh-CN" altLang="zh-CN" sz="12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COGNITO_POOL_ID 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= </a:t>
            </a:r>
            <a:r>
              <a:rPr lang="zh-CN" altLang="zh-CN" sz="1200" b="1" dirty="0">
                <a:solidFill>
                  <a:srgbClr val="008000"/>
                </a:solidFill>
                <a:cs typeface="Courier New" panose="02070309020205020404" pitchFamily="49" charset="0"/>
              </a:rPr>
              <a:t>"us-east-2:5cfe27ba-606a-49fe-8f3b-50996225aeae"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b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200" i="1" dirty="0">
                <a:solidFill>
                  <a:srgbClr val="808080"/>
                </a:solidFill>
                <a:cs typeface="Courier New" panose="02070309020205020404" pitchFamily="49" charset="0"/>
              </a:rPr>
              <a:t>// Name of the AWS IoT policy to attach to a newly created certificate</a:t>
            </a:r>
            <a:br>
              <a:rPr lang="zh-CN" altLang="zh-CN" sz="1200" i="1" dirty="0">
                <a:solidFill>
                  <a:srgbClr val="808080"/>
                </a:solidFill>
                <a:cs typeface="Courier New" panose="02070309020205020404" pitchFamily="49" charset="0"/>
              </a:rPr>
            </a:br>
            <a:r>
              <a:rPr lang="zh-CN" altLang="zh-CN" sz="1200" b="1" dirty="0">
                <a:solidFill>
                  <a:srgbClr val="000080"/>
                </a:solidFill>
                <a:cs typeface="Courier New" panose="02070309020205020404" pitchFamily="49" charset="0"/>
              </a:rPr>
              <a:t>private static final 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String </a:t>
            </a:r>
            <a:r>
              <a:rPr lang="zh-CN" altLang="zh-CN" sz="12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AWS_IOT_POLICY_NAME 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= </a:t>
            </a:r>
            <a:r>
              <a:rPr lang="zh-CN" altLang="zh-CN" sz="1200" b="1" dirty="0">
                <a:solidFill>
                  <a:srgbClr val="008000"/>
                </a:solidFill>
                <a:cs typeface="Courier New" panose="02070309020205020404" pitchFamily="49" charset="0"/>
              </a:rPr>
              <a:t>"PublishTemperatureMessages"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b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b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200" i="1" dirty="0">
                <a:solidFill>
                  <a:srgbClr val="808080"/>
                </a:solidFill>
                <a:cs typeface="Courier New" panose="02070309020205020404" pitchFamily="49" charset="0"/>
              </a:rPr>
              <a:t>// Region of AWS IoT</a:t>
            </a:r>
            <a:br>
              <a:rPr lang="zh-CN" altLang="zh-CN" sz="1200" i="1" dirty="0">
                <a:solidFill>
                  <a:srgbClr val="808080"/>
                </a:solidFill>
                <a:cs typeface="Courier New" panose="02070309020205020404" pitchFamily="49" charset="0"/>
              </a:rPr>
            </a:br>
            <a:r>
              <a:rPr lang="zh-CN" altLang="zh-CN" sz="1200" b="1" dirty="0">
                <a:solidFill>
                  <a:srgbClr val="000080"/>
                </a:solidFill>
                <a:cs typeface="Courier New" panose="02070309020205020404" pitchFamily="49" charset="0"/>
              </a:rPr>
              <a:t>private static final 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Regions </a:t>
            </a:r>
            <a:r>
              <a:rPr lang="zh-CN" altLang="zh-CN" sz="12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MY_REGION 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= Regions.</a:t>
            </a:r>
            <a:r>
              <a:rPr lang="zh-CN" altLang="zh-CN" sz="12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US_EAST_2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b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200" i="1" dirty="0">
                <a:solidFill>
                  <a:srgbClr val="808080"/>
                </a:solidFill>
                <a:cs typeface="Courier New" panose="02070309020205020404" pitchFamily="49" charset="0"/>
              </a:rPr>
              <a:t>// Filename of KeyStore file on the filesystem</a:t>
            </a:r>
            <a:br>
              <a:rPr lang="zh-CN" altLang="zh-CN" sz="1200" i="1" dirty="0">
                <a:solidFill>
                  <a:srgbClr val="808080"/>
                </a:solidFill>
                <a:cs typeface="Courier New" panose="02070309020205020404" pitchFamily="49" charset="0"/>
              </a:rPr>
            </a:br>
            <a:r>
              <a:rPr lang="zh-CN" altLang="zh-CN" sz="1200" b="1" dirty="0">
                <a:solidFill>
                  <a:srgbClr val="000080"/>
                </a:solidFill>
                <a:cs typeface="Courier New" panose="02070309020205020404" pitchFamily="49" charset="0"/>
              </a:rPr>
              <a:t>private static final 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String </a:t>
            </a:r>
            <a:r>
              <a:rPr lang="zh-CN" altLang="zh-CN" sz="12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KEYSTORE_NAME 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= </a:t>
            </a:r>
            <a:r>
              <a:rPr lang="zh-CN" altLang="zh-CN" sz="1200" b="1" dirty="0">
                <a:solidFill>
                  <a:srgbClr val="008000"/>
                </a:solidFill>
                <a:cs typeface="Courier New" panose="02070309020205020404" pitchFamily="49" charset="0"/>
              </a:rPr>
              <a:t>"iot_keystore"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b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200" i="1" dirty="0">
                <a:solidFill>
                  <a:srgbClr val="808080"/>
                </a:solidFill>
                <a:cs typeface="Courier New" panose="02070309020205020404" pitchFamily="49" charset="0"/>
              </a:rPr>
              <a:t>// Password for the private key in the KeyStore</a:t>
            </a:r>
            <a:br>
              <a:rPr lang="zh-CN" altLang="zh-CN" sz="1200" i="1" dirty="0">
                <a:solidFill>
                  <a:srgbClr val="808080"/>
                </a:solidFill>
                <a:cs typeface="Courier New" panose="02070309020205020404" pitchFamily="49" charset="0"/>
              </a:rPr>
            </a:br>
            <a:r>
              <a:rPr lang="zh-CN" altLang="zh-CN" sz="1200" b="1" dirty="0">
                <a:solidFill>
                  <a:srgbClr val="000080"/>
                </a:solidFill>
                <a:cs typeface="Courier New" panose="02070309020205020404" pitchFamily="49" charset="0"/>
              </a:rPr>
              <a:t>private static final 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String </a:t>
            </a:r>
            <a:r>
              <a:rPr lang="zh-CN" altLang="zh-CN" sz="12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KEYSTORE_PASSWORD 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= </a:t>
            </a:r>
            <a:r>
              <a:rPr lang="zh-CN" altLang="zh-CN" sz="1200" b="1" dirty="0">
                <a:solidFill>
                  <a:srgbClr val="008000"/>
                </a:solidFill>
                <a:cs typeface="Courier New" panose="02070309020205020404" pitchFamily="49" charset="0"/>
              </a:rPr>
              <a:t>"123"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b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200" i="1" dirty="0">
                <a:solidFill>
                  <a:srgbClr val="808080"/>
                </a:solidFill>
                <a:cs typeface="Courier New" panose="02070309020205020404" pitchFamily="49" charset="0"/>
              </a:rPr>
              <a:t>// Certificate and key aliases in the KeyStore</a:t>
            </a:r>
            <a:br>
              <a:rPr lang="zh-CN" altLang="zh-CN" sz="1200" i="1" dirty="0">
                <a:solidFill>
                  <a:srgbClr val="808080"/>
                </a:solidFill>
                <a:cs typeface="Courier New" panose="02070309020205020404" pitchFamily="49" charset="0"/>
              </a:rPr>
            </a:br>
            <a:r>
              <a:rPr lang="zh-CN" altLang="zh-CN" sz="1200" b="1" dirty="0">
                <a:solidFill>
                  <a:srgbClr val="000080"/>
                </a:solidFill>
                <a:cs typeface="Courier New" panose="02070309020205020404" pitchFamily="49" charset="0"/>
              </a:rPr>
              <a:t>private static final 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String </a:t>
            </a:r>
            <a:r>
              <a:rPr lang="zh-CN" altLang="zh-CN" sz="12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CERTIFICATE_ID 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= </a:t>
            </a:r>
            <a:r>
              <a:rPr lang="zh-CN" altLang="zh-CN" sz="1200" b="1" dirty="0">
                <a:solidFill>
                  <a:srgbClr val="008000"/>
                </a:solidFill>
                <a:cs typeface="Courier New" panose="02070309020205020404" pitchFamily="49" charset="0"/>
              </a:rPr>
              <a:t>"cert1"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endParaRPr lang="zh-CN" altLang="zh-CN" sz="3200" dirty="0"/>
          </a:p>
        </p:txBody>
      </p:sp>
    </p:spTree>
    <p:extLst>
      <p:ext uri="{BB962C8B-B14F-4D97-AF65-F5344CB8AC3E}">
        <p14:creationId xmlns:p14="http://schemas.microsoft.com/office/powerpoint/2010/main" val="81342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temperature sensor send data to AWS IoT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5" cy="5281229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Client certificate and private key: use for connection to AWS IoT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31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temperature sensor send data to AWS IoT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7"/>
            <a:ext cx="2786668" cy="5255103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Client certificate and private key: use for connection to AWS IoT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Programming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permission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dependencies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code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zh-CN" dirty="0"/>
              <a:t>Add methods in </a:t>
            </a:r>
            <a:r>
              <a:rPr lang="en-US" altLang="zh-CN" dirty="0" err="1"/>
              <a:t>MainActivity</a:t>
            </a:r>
            <a:endParaRPr lang="en-US" altLang="zh-CN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Estabilish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connection with BMP280 sensor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30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1BA4786-207E-4AE8-BD06-F74F69F46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101" y="1835312"/>
            <a:ext cx="5436574" cy="230832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b="1" dirty="0">
                <a:solidFill>
                  <a:srgbClr val="000080"/>
                </a:solidFill>
                <a:cs typeface="Courier New" panose="02070309020205020404" pitchFamily="49" charset="0"/>
              </a:rPr>
              <a:t>public void 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connectWithSonser(){</a:t>
            </a:r>
            <a:b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zh-CN" altLang="zh-CN" sz="1200" b="1" dirty="0">
                <a:solidFill>
                  <a:srgbClr val="000080"/>
                </a:solidFill>
                <a:cs typeface="Courier New" panose="02070309020205020404" pitchFamily="49" charset="0"/>
              </a:rPr>
              <a:t>try 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  <a:b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  <a:r>
              <a:rPr lang="zh-CN" altLang="zh-CN" sz="1200" b="1" dirty="0">
                <a:solidFill>
                  <a:srgbClr val="660E7A"/>
                </a:solidFill>
                <a:cs typeface="Courier New" panose="02070309020205020404" pitchFamily="49" charset="0"/>
              </a:rPr>
              <a:t>mBmx280 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= </a:t>
            </a:r>
            <a:r>
              <a:rPr lang="zh-CN" altLang="zh-CN" sz="1200" b="1" dirty="0">
                <a:solidFill>
                  <a:srgbClr val="000080"/>
                </a:solidFill>
                <a:cs typeface="Courier New" panose="02070309020205020404" pitchFamily="49" charset="0"/>
              </a:rPr>
              <a:t>new 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Bmx280(</a:t>
            </a:r>
            <a:r>
              <a:rPr lang="en-US" altLang="zh-CN" sz="1200" b="1" dirty="0">
                <a:solidFill>
                  <a:srgbClr val="008000"/>
                </a:solidFill>
                <a:cs typeface="Courier New" panose="02070309020205020404" pitchFamily="49" charset="0"/>
              </a:rPr>
              <a:t>“I2C1”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  <a:r>
              <a:rPr lang="zh-CN" altLang="zh-CN" sz="1200" i="1" dirty="0">
                <a:solidFill>
                  <a:srgbClr val="808080"/>
                </a:solidFill>
                <a:cs typeface="Courier New" panose="02070309020205020404" pitchFamily="49" charset="0"/>
              </a:rPr>
              <a:t>// Configure driver settings</a:t>
            </a:r>
            <a:br>
              <a:rPr lang="zh-CN" altLang="zh-CN" sz="1200" i="1" dirty="0">
                <a:solidFill>
                  <a:srgbClr val="808080"/>
                </a:solidFill>
                <a:cs typeface="Courier New" panose="02070309020205020404" pitchFamily="49" charset="0"/>
              </a:rPr>
            </a:br>
            <a:r>
              <a:rPr lang="en-US" altLang="zh-CN" sz="1200" i="1" dirty="0">
                <a:solidFill>
                  <a:srgbClr val="808080"/>
                </a:solidFill>
                <a:cs typeface="Courier New" panose="02070309020205020404" pitchFamily="49" charset="0"/>
              </a:rPr>
              <a:t>      </a:t>
            </a:r>
            <a:r>
              <a:rPr lang="zh-CN" altLang="zh-CN" sz="1200" i="1" dirty="0">
                <a:solidFill>
                  <a:srgbClr val="808080"/>
                </a:solidFill>
                <a:cs typeface="Courier New" panose="02070309020205020404" pitchFamily="49" charset="0"/>
              </a:rPr>
              <a:t> </a:t>
            </a:r>
            <a:r>
              <a:rPr lang="zh-CN" altLang="zh-CN" sz="1200" b="1" dirty="0">
                <a:solidFill>
                  <a:srgbClr val="660E7A"/>
                </a:solidFill>
                <a:cs typeface="Courier New" panose="02070309020205020404" pitchFamily="49" charset="0"/>
              </a:rPr>
              <a:t>mBmx280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.setTemperatureOversampling(Bmx280.</a:t>
            </a:r>
            <a:r>
              <a:rPr lang="zh-CN" altLang="zh-CN" sz="12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OVERSAMPLING_1X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  <a:r>
              <a:rPr lang="zh-CN" altLang="zh-CN" sz="1200" i="1" dirty="0">
                <a:solidFill>
                  <a:srgbClr val="808080"/>
                </a:solidFill>
                <a:cs typeface="Courier New" panose="02070309020205020404" pitchFamily="49" charset="0"/>
              </a:rPr>
              <a:t>// </a:t>
            </a:r>
            <a:r>
              <a:rPr lang="en-US" altLang="zh-CN" sz="1200" i="1" dirty="0">
                <a:solidFill>
                  <a:srgbClr val="808080"/>
                </a:solidFill>
                <a:cs typeface="Courier New" panose="02070309020205020404" pitchFamily="49" charset="0"/>
              </a:rPr>
              <a:t>wake up sensor</a:t>
            </a:r>
            <a:br>
              <a:rPr lang="zh-CN" altLang="zh-CN" sz="1200" i="1" dirty="0">
                <a:solidFill>
                  <a:srgbClr val="808080"/>
                </a:solidFill>
                <a:cs typeface="Courier New" panose="02070309020205020404" pitchFamily="49" charset="0"/>
              </a:rPr>
            </a:br>
            <a:r>
              <a:rPr lang="zh-CN" altLang="zh-CN" sz="1200" i="1" dirty="0">
                <a:solidFill>
                  <a:srgbClr val="808080"/>
                </a:solidFill>
                <a:cs typeface="Courier New" panose="02070309020205020404" pitchFamily="49" charset="0"/>
              </a:rPr>
              <a:t>        </a:t>
            </a:r>
            <a:r>
              <a:rPr lang="zh-CN" altLang="zh-CN" sz="1200" b="1" dirty="0">
                <a:solidFill>
                  <a:srgbClr val="660E7A"/>
                </a:solidFill>
                <a:cs typeface="Courier New" panose="02070309020205020404" pitchFamily="49" charset="0"/>
              </a:rPr>
              <a:t>mBmx280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.setMode(Bmx280.</a:t>
            </a:r>
            <a:r>
              <a:rPr lang="zh-CN" altLang="zh-CN" sz="12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MODE_NORMAL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    Log.</a:t>
            </a:r>
            <a:r>
              <a:rPr lang="zh-CN" altLang="zh-CN" sz="1200" i="1" dirty="0">
                <a:solidFill>
                  <a:srgbClr val="000000"/>
                </a:solidFill>
                <a:cs typeface="Courier New" panose="02070309020205020404" pitchFamily="49" charset="0"/>
              </a:rPr>
              <a:t>i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2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TAG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zh-CN" altLang="zh-CN" sz="1200" b="1" dirty="0">
                <a:solidFill>
                  <a:srgbClr val="008000"/>
                </a:solidFill>
                <a:cs typeface="Courier New" panose="02070309020205020404" pitchFamily="49" charset="0"/>
              </a:rPr>
              <a:t>"connect with sensor"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} </a:t>
            </a:r>
            <a:r>
              <a:rPr lang="zh-CN" altLang="zh-CN" sz="1200" b="1" dirty="0">
                <a:solidFill>
                  <a:srgbClr val="000080"/>
                </a:solidFill>
                <a:cs typeface="Courier New" panose="02070309020205020404" pitchFamily="49" charset="0"/>
              </a:rPr>
              <a:t>catch 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(IOException e) {</a:t>
            </a:r>
            <a:b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    Log.</a:t>
            </a:r>
            <a:r>
              <a:rPr lang="zh-CN" altLang="zh-CN" sz="1200" i="1" dirty="0">
                <a:solidFill>
                  <a:srgbClr val="000000"/>
                </a:solidFill>
                <a:cs typeface="Courier New" panose="02070309020205020404" pitchFamily="49" charset="0"/>
              </a:rPr>
              <a:t>i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2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TAG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zh-CN" altLang="zh-CN" sz="1200" b="1" dirty="0">
                <a:solidFill>
                  <a:srgbClr val="008000"/>
                </a:solidFill>
                <a:cs typeface="Courier New" panose="02070309020205020404" pitchFamily="49" charset="0"/>
              </a:rPr>
              <a:t>"connect error with sensor"</a:t>
            </a: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    }</a:t>
            </a:r>
            <a:b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cs typeface="Courier New" panose="02070309020205020404" pitchFamily="49" charset="0"/>
              </a:rPr>
              <a:t>}</a:t>
            </a:r>
            <a:endParaRPr lang="zh-CN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031236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temperature sensor send data to AWS IoT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7"/>
            <a:ext cx="2786668" cy="5255103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Client certificate and private key: use for connection to AWS IoT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Programming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permission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dependencies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code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zh-CN" dirty="0"/>
              <a:t>Add methods in </a:t>
            </a:r>
            <a:r>
              <a:rPr lang="en-US" altLang="zh-CN" dirty="0" err="1"/>
              <a:t>MainActivity</a:t>
            </a:r>
            <a:endParaRPr lang="en-US" altLang="zh-CN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Initialize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mqtt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manager,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AWSIotClient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31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D0DE2F0-91D3-49E3-8185-F45A27A6A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3451" y="1522898"/>
            <a:ext cx="5866856" cy="44935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b="1" dirty="0">
                <a:solidFill>
                  <a:srgbClr val="660E7A"/>
                </a:solidFill>
                <a:cs typeface="Courier New" panose="02070309020205020404" pitchFamily="49" charset="0"/>
              </a:rPr>
              <a:t>clientId 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= </a:t>
            </a:r>
            <a:r>
              <a:rPr lang="zh-CN" altLang="zh-CN" sz="1100" b="1" dirty="0">
                <a:solidFill>
                  <a:srgbClr val="008000"/>
                </a:solidFill>
                <a:cs typeface="Courier New" panose="02070309020205020404" pitchFamily="49" charset="0"/>
              </a:rPr>
              <a:t>"myAWSIoTClient"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b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100" i="1" dirty="0">
                <a:solidFill>
                  <a:srgbClr val="808080"/>
                </a:solidFill>
                <a:cs typeface="Courier New" panose="02070309020205020404" pitchFamily="49" charset="0"/>
              </a:rPr>
              <a:t>// Initialize the AWS Cognito credentials provider</a:t>
            </a:r>
            <a:br>
              <a:rPr lang="zh-CN" altLang="zh-CN" sz="1100" i="1" dirty="0">
                <a:solidFill>
                  <a:srgbClr val="808080"/>
                </a:solidFill>
                <a:cs typeface="Courier New" panose="02070309020205020404" pitchFamily="49" charset="0"/>
              </a:rPr>
            </a:br>
            <a:r>
              <a:rPr lang="zh-CN" altLang="zh-CN" sz="1100" b="1" dirty="0">
                <a:solidFill>
                  <a:srgbClr val="660E7A"/>
                </a:solidFill>
                <a:cs typeface="Courier New" panose="02070309020205020404" pitchFamily="49" charset="0"/>
              </a:rPr>
              <a:t>credentialsProvider 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= </a:t>
            </a:r>
            <a:r>
              <a:rPr lang="zh-CN" altLang="zh-CN" sz="1100" b="1" dirty="0">
                <a:solidFill>
                  <a:srgbClr val="000080"/>
                </a:solidFill>
                <a:cs typeface="Courier New" panose="02070309020205020404" pitchFamily="49" charset="0"/>
              </a:rPr>
              <a:t>new 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CognitoCachingCredentialsProvider(</a:t>
            </a:r>
            <a:b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        getApplicationContext(), </a:t>
            </a:r>
            <a:r>
              <a:rPr lang="zh-CN" altLang="zh-CN" sz="1100" i="1" dirty="0">
                <a:solidFill>
                  <a:srgbClr val="808080"/>
                </a:solidFill>
                <a:cs typeface="Courier New" panose="02070309020205020404" pitchFamily="49" charset="0"/>
              </a:rPr>
              <a:t>// context</a:t>
            </a:r>
            <a:br>
              <a:rPr lang="zh-CN" altLang="zh-CN" sz="1100" i="1" dirty="0">
                <a:solidFill>
                  <a:srgbClr val="808080"/>
                </a:solidFill>
                <a:cs typeface="Courier New" panose="02070309020205020404" pitchFamily="49" charset="0"/>
              </a:rPr>
            </a:br>
            <a:r>
              <a:rPr lang="zh-CN" altLang="zh-CN" sz="1100" i="1" dirty="0">
                <a:solidFill>
                  <a:srgbClr val="808080"/>
                </a:solidFill>
                <a:cs typeface="Courier New" panose="02070309020205020404" pitchFamily="49" charset="0"/>
              </a:rPr>
              <a:t>        </a:t>
            </a:r>
            <a:r>
              <a:rPr lang="zh-CN" altLang="zh-CN" sz="11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COGNITO_POOL_ID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sz="1100" i="1" dirty="0">
                <a:solidFill>
                  <a:srgbClr val="808080"/>
                </a:solidFill>
                <a:cs typeface="Courier New" panose="02070309020205020404" pitchFamily="49" charset="0"/>
              </a:rPr>
              <a:t>// Identity Pool ID</a:t>
            </a:r>
            <a:br>
              <a:rPr lang="zh-CN" altLang="zh-CN" sz="1100" i="1" dirty="0">
                <a:solidFill>
                  <a:srgbClr val="808080"/>
                </a:solidFill>
                <a:cs typeface="Courier New" panose="02070309020205020404" pitchFamily="49" charset="0"/>
              </a:rPr>
            </a:br>
            <a:r>
              <a:rPr lang="zh-CN" altLang="zh-CN" sz="1100" i="1" dirty="0">
                <a:solidFill>
                  <a:srgbClr val="808080"/>
                </a:solidFill>
                <a:cs typeface="Courier New" panose="02070309020205020404" pitchFamily="49" charset="0"/>
              </a:rPr>
              <a:t>        </a:t>
            </a:r>
            <a:r>
              <a:rPr lang="zh-CN" altLang="zh-CN" sz="11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MY_REGION </a:t>
            </a:r>
            <a:r>
              <a:rPr lang="zh-CN" altLang="zh-CN" sz="1100" i="1" dirty="0">
                <a:solidFill>
                  <a:srgbClr val="808080"/>
                </a:solidFill>
                <a:cs typeface="Courier New" panose="02070309020205020404" pitchFamily="49" charset="0"/>
              </a:rPr>
              <a:t>// Region</a:t>
            </a:r>
            <a:br>
              <a:rPr lang="zh-CN" altLang="zh-CN" sz="1100" i="1" dirty="0">
                <a:solidFill>
                  <a:srgbClr val="808080"/>
                </a:solidFill>
                <a:cs typeface="Courier New" panose="02070309020205020404" pitchFamily="49" charset="0"/>
              </a:rPr>
            </a:b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Region region = Region.</a:t>
            </a:r>
            <a:r>
              <a:rPr lang="zh-CN" altLang="zh-CN" sz="1100" i="1" dirty="0">
                <a:solidFill>
                  <a:srgbClr val="000000"/>
                </a:solidFill>
                <a:cs typeface="Courier New" panose="02070309020205020404" pitchFamily="49" charset="0"/>
              </a:rPr>
              <a:t>getRegion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1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MY_REGION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100" i="1" dirty="0">
                <a:solidFill>
                  <a:srgbClr val="808080"/>
                </a:solidFill>
                <a:cs typeface="Courier New" panose="02070309020205020404" pitchFamily="49" charset="0"/>
              </a:rPr>
              <a:t>// MQTT Client</a:t>
            </a:r>
            <a:br>
              <a:rPr lang="zh-CN" altLang="zh-CN" sz="1100" i="1" dirty="0">
                <a:solidFill>
                  <a:srgbClr val="808080"/>
                </a:solidFill>
                <a:cs typeface="Courier New" panose="02070309020205020404" pitchFamily="49" charset="0"/>
              </a:rPr>
            </a:br>
            <a:r>
              <a:rPr lang="zh-CN" altLang="zh-CN" sz="1100" b="1" dirty="0">
                <a:solidFill>
                  <a:srgbClr val="660E7A"/>
                </a:solidFill>
                <a:cs typeface="Courier New" panose="02070309020205020404" pitchFamily="49" charset="0"/>
              </a:rPr>
              <a:t>mqttManager 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= </a:t>
            </a:r>
            <a:r>
              <a:rPr lang="zh-CN" altLang="zh-CN" sz="1100" b="1" dirty="0">
                <a:solidFill>
                  <a:srgbClr val="000080"/>
                </a:solidFill>
                <a:cs typeface="Courier New" panose="02070309020205020404" pitchFamily="49" charset="0"/>
              </a:rPr>
              <a:t>new 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AWSIotMqttManager(</a:t>
            </a:r>
            <a:r>
              <a:rPr lang="zh-CN" altLang="zh-CN" sz="1100" b="1" dirty="0">
                <a:solidFill>
                  <a:srgbClr val="660E7A"/>
                </a:solidFill>
                <a:cs typeface="Courier New" panose="02070309020205020404" pitchFamily="49" charset="0"/>
              </a:rPr>
              <a:t>clientId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sz="11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CUSTOMER_SPECIFIC_ENDPOINT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100" i="1" dirty="0">
                <a:solidFill>
                  <a:srgbClr val="808080"/>
                </a:solidFill>
                <a:cs typeface="Courier New" panose="02070309020205020404" pitchFamily="49" charset="0"/>
              </a:rPr>
              <a:t>// Set keepalive to 10 seconds.  Will recognize disconnects more quickly but will also send</a:t>
            </a:r>
            <a:br>
              <a:rPr lang="zh-CN" altLang="zh-CN" sz="1100" i="1" dirty="0">
                <a:solidFill>
                  <a:srgbClr val="808080"/>
                </a:solidFill>
                <a:cs typeface="Courier New" panose="02070309020205020404" pitchFamily="49" charset="0"/>
              </a:rPr>
            </a:br>
            <a:r>
              <a:rPr lang="zh-CN" altLang="zh-CN" sz="1100" i="1" dirty="0">
                <a:solidFill>
                  <a:srgbClr val="808080"/>
                </a:solidFill>
                <a:cs typeface="Courier New" panose="02070309020205020404" pitchFamily="49" charset="0"/>
              </a:rPr>
              <a:t>// MQTT pings every 10 seconds.</a:t>
            </a:r>
            <a:br>
              <a:rPr lang="zh-CN" altLang="zh-CN" sz="1100" i="1" dirty="0">
                <a:solidFill>
                  <a:srgbClr val="808080"/>
                </a:solidFill>
                <a:cs typeface="Courier New" panose="02070309020205020404" pitchFamily="49" charset="0"/>
              </a:rPr>
            </a:br>
            <a:r>
              <a:rPr lang="zh-CN" altLang="zh-CN" sz="1100" b="1" dirty="0">
                <a:solidFill>
                  <a:srgbClr val="660E7A"/>
                </a:solidFill>
                <a:cs typeface="Courier New" panose="02070309020205020404" pitchFamily="49" charset="0"/>
              </a:rPr>
              <a:t>mqttManager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.setKeepAlive(</a:t>
            </a:r>
            <a:r>
              <a:rPr lang="zh-CN" altLang="zh-CN" sz="1100" dirty="0">
                <a:solidFill>
                  <a:srgbClr val="0000FF"/>
                </a:solidFill>
                <a:cs typeface="Courier New" panose="02070309020205020404" pitchFamily="49" charset="0"/>
              </a:rPr>
              <a:t>10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100" i="1" dirty="0">
                <a:solidFill>
                  <a:srgbClr val="808080"/>
                </a:solidFill>
                <a:cs typeface="Courier New" panose="02070309020205020404" pitchFamily="49" charset="0"/>
              </a:rPr>
              <a:t>// Set Last Will and Testament for MQTT.  On an unclean disconnect (loss of connection)</a:t>
            </a:r>
            <a:br>
              <a:rPr lang="zh-CN" altLang="zh-CN" sz="1100" i="1" dirty="0">
                <a:solidFill>
                  <a:srgbClr val="808080"/>
                </a:solidFill>
                <a:cs typeface="Courier New" panose="02070309020205020404" pitchFamily="49" charset="0"/>
              </a:rPr>
            </a:br>
            <a:r>
              <a:rPr lang="zh-CN" altLang="zh-CN" sz="1100" i="1" dirty="0">
                <a:solidFill>
                  <a:srgbClr val="808080"/>
                </a:solidFill>
                <a:cs typeface="Courier New" panose="02070309020205020404" pitchFamily="49" charset="0"/>
              </a:rPr>
              <a:t>// AWS IoT will publish this message to alert other clients.</a:t>
            </a:r>
            <a:br>
              <a:rPr lang="zh-CN" altLang="zh-CN" sz="1100" i="1" dirty="0">
                <a:solidFill>
                  <a:srgbClr val="808080"/>
                </a:solidFill>
                <a:cs typeface="Courier New" panose="02070309020205020404" pitchFamily="49" charset="0"/>
              </a:rPr>
            </a:b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AWSIotMqttLastWillAndTestament lwt = </a:t>
            </a:r>
            <a:r>
              <a:rPr lang="zh-CN" altLang="zh-CN" sz="1100" b="1" dirty="0">
                <a:solidFill>
                  <a:srgbClr val="000080"/>
                </a:solidFill>
                <a:cs typeface="Courier New" panose="02070309020205020404" pitchFamily="49" charset="0"/>
              </a:rPr>
              <a:t>new 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AWSIotMqttLastWillAndTestament(</a:t>
            </a:r>
            <a:r>
              <a:rPr lang="zh-CN" altLang="zh-CN" sz="1100" b="1" dirty="0">
                <a:solidFill>
                  <a:srgbClr val="008000"/>
                </a:solidFill>
                <a:cs typeface="Courier New" panose="02070309020205020404" pitchFamily="49" charset="0"/>
              </a:rPr>
              <a:t>"my/lwt/topic"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b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  <a:r>
              <a:rPr lang="zh-CN" altLang="zh-CN" sz="1100" b="1" dirty="0">
                <a:solidFill>
                  <a:srgbClr val="008000"/>
                </a:solidFill>
                <a:cs typeface="Courier New" panose="02070309020205020404" pitchFamily="49" charset="0"/>
              </a:rPr>
              <a:t>"Android client lost connection"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, AWSIotMqttQos.</a:t>
            </a:r>
            <a:r>
              <a:rPr lang="zh-CN" altLang="zh-CN" sz="11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QOS0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100" b="1" dirty="0">
                <a:solidFill>
                  <a:srgbClr val="660E7A"/>
                </a:solidFill>
                <a:cs typeface="Courier New" panose="02070309020205020404" pitchFamily="49" charset="0"/>
              </a:rPr>
              <a:t>mqttManager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.setMqttLastWillAndTestament(lwt);</a:t>
            </a:r>
            <a:b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100" i="1" dirty="0">
                <a:solidFill>
                  <a:srgbClr val="808080"/>
                </a:solidFill>
                <a:cs typeface="Courier New" panose="02070309020205020404" pitchFamily="49" charset="0"/>
              </a:rPr>
              <a:t>// IoT Client (for creation of certificate if needed)</a:t>
            </a:r>
            <a:br>
              <a:rPr lang="zh-CN" altLang="zh-CN" sz="1100" i="1" dirty="0">
                <a:solidFill>
                  <a:srgbClr val="808080"/>
                </a:solidFill>
                <a:cs typeface="Courier New" panose="02070309020205020404" pitchFamily="49" charset="0"/>
              </a:rPr>
            </a:br>
            <a:r>
              <a:rPr lang="zh-CN" altLang="zh-CN" sz="1100" b="1" dirty="0">
                <a:solidFill>
                  <a:srgbClr val="660E7A"/>
                </a:solidFill>
                <a:cs typeface="Courier New" panose="02070309020205020404" pitchFamily="49" charset="0"/>
              </a:rPr>
              <a:t>mIotAndroidClient 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= </a:t>
            </a:r>
            <a:r>
              <a:rPr lang="zh-CN" altLang="zh-CN" sz="1100" b="1" dirty="0">
                <a:solidFill>
                  <a:srgbClr val="000080"/>
                </a:solidFill>
                <a:cs typeface="Courier New" panose="02070309020205020404" pitchFamily="49" charset="0"/>
              </a:rPr>
              <a:t>new 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AWSIotClient(</a:t>
            </a:r>
            <a:r>
              <a:rPr lang="zh-CN" altLang="zh-CN" sz="1100" b="1" dirty="0">
                <a:solidFill>
                  <a:srgbClr val="660E7A"/>
                </a:solidFill>
                <a:cs typeface="Courier New" panose="02070309020205020404" pitchFamily="49" charset="0"/>
              </a:rPr>
              <a:t>credentialsProvider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100" b="1" dirty="0">
                <a:solidFill>
                  <a:srgbClr val="660E7A"/>
                </a:solidFill>
                <a:cs typeface="Courier New" panose="02070309020205020404" pitchFamily="49" charset="0"/>
              </a:rPr>
              <a:t>mIotAndroidClient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.setRegion(region);</a:t>
            </a:r>
            <a:b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100" b="1" dirty="0">
                <a:solidFill>
                  <a:srgbClr val="660E7A"/>
                </a:solidFill>
                <a:cs typeface="Courier New" panose="02070309020205020404" pitchFamily="49" charset="0"/>
              </a:rPr>
              <a:t>keystorePath 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= getFilesDir().getPath();</a:t>
            </a:r>
            <a:b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100" b="1" dirty="0">
                <a:solidFill>
                  <a:srgbClr val="660E7A"/>
                </a:solidFill>
                <a:cs typeface="Courier New" panose="02070309020205020404" pitchFamily="49" charset="0"/>
              </a:rPr>
              <a:t>keystoreName 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= </a:t>
            </a:r>
            <a:r>
              <a:rPr lang="zh-CN" altLang="zh-CN" sz="11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KEYSTORE_NAME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b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100" b="1" dirty="0">
                <a:solidFill>
                  <a:srgbClr val="660E7A"/>
                </a:solidFill>
                <a:cs typeface="Courier New" panose="02070309020205020404" pitchFamily="49" charset="0"/>
              </a:rPr>
              <a:t>keystorePassword 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= </a:t>
            </a:r>
            <a:r>
              <a:rPr lang="zh-CN" altLang="zh-CN" sz="11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KEYSTORE_PASSWORD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b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100" b="1" dirty="0">
                <a:solidFill>
                  <a:srgbClr val="660E7A"/>
                </a:solidFill>
                <a:cs typeface="Courier New" panose="02070309020205020404" pitchFamily="49" charset="0"/>
              </a:rPr>
              <a:t>certificateId 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= </a:t>
            </a:r>
            <a:r>
              <a:rPr lang="zh-CN" altLang="zh-CN" sz="11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CERTIFICATE_ID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227506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temperature sensor send data to AWS IoT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7"/>
            <a:ext cx="2786668" cy="5255103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Client certificate and private key: use for connection to AWS IoT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Programming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permission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dependencies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code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zh-CN" dirty="0"/>
              <a:t>Add methods in </a:t>
            </a:r>
            <a:r>
              <a:rPr lang="en-US" altLang="zh-CN" dirty="0" err="1"/>
              <a:t>MainActivity</a:t>
            </a:r>
            <a:endParaRPr lang="en-US" altLang="zh-CN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Load certificate and private key from local filesystem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32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E344DD3-994F-4207-9605-1DE5DCD57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175" y="1774701"/>
            <a:ext cx="5905500" cy="330859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808080"/>
                </a:solidFill>
                <a:cs typeface="Courier New" panose="02070309020205020404" pitchFamily="49" charset="0"/>
              </a:rPr>
              <a:t>// To load cert/key from keystore on filesystem</a:t>
            </a:r>
            <a:br>
              <a:rPr lang="zh-CN" altLang="zh-CN" sz="1100" i="1" dirty="0">
                <a:solidFill>
                  <a:srgbClr val="808080"/>
                </a:solidFill>
                <a:cs typeface="Courier New" panose="02070309020205020404" pitchFamily="49" charset="0"/>
              </a:rPr>
            </a:br>
            <a:r>
              <a:rPr lang="zh-CN" altLang="zh-CN" sz="1100" b="1" dirty="0">
                <a:solidFill>
                  <a:srgbClr val="000080"/>
                </a:solidFill>
                <a:cs typeface="Courier New" panose="02070309020205020404" pitchFamily="49" charset="0"/>
              </a:rPr>
              <a:t>try 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  <a:b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zh-CN" altLang="zh-CN" sz="1100" b="1" dirty="0">
                <a:solidFill>
                  <a:srgbClr val="000080"/>
                </a:solidFill>
                <a:cs typeface="Courier New" panose="02070309020205020404" pitchFamily="49" charset="0"/>
              </a:rPr>
              <a:t>if 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(AWSIotKeystoreHelper.</a:t>
            </a:r>
            <a:r>
              <a:rPr lang="zh-CN" altLang="zh-CN" sz="1100" i="1" dirty="0">
                <a:solidFill>
                  <a:srgbClr val="000000"/>
                </a:solidFill>
                <a:cs typeface="Courier New" panose="02070309020205020404" pitchFamily="49" charset="0"/>
              </a:rPr>
              <a:t>isKeystorePresent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100" b="1" dirty="0">
                <a:solidFill>
                  <a:srgbClr val="660E7A"/>
                </a:solidFill>
                <a:cs typeface="Courier New" panose="02070309020205020404" pitchFamily="49" charset="0"/>
              </a:rPr>
              <a:t>keystorePath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sz="1100" b="1" dirty="0">
                <a:solidFill>
                  <a:srgbClr val="660E7A"/>
                </a:solidFill>
                <a:cs typeface="Courier New" panose="02070309020205020404" pitchFamily="49" charset="0"/>
              </a:rPr>
              <a:t>keystoreName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)) {</a:t>
            </a:r>
            <a:b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  <a:r>
              <a:rPr lang="zh-CN" altLang="zh-CN" sz="1100" b="1" dirty="0">
                <a:solidFill>
                  <a:srgbClr val="000080"/>
                </a:solidFill>
                <a:cs typeface="Courier New" panose="02070309020205020404" pitchFamily="49" charset="0"/>
              </a:rPr>
              <a:t>if 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(AWSIotKeystoreHelper.</a:t>
            </a:r>
            <a:r>
              <a:rPr lang="zh-CN" altLang="zh-CN" sz="1100" i="1" dirty="0">
                <a:solidFill>
                  <a:srgbClr val="000000"/>
                </a:solidFill>
                <a:cs typeface="Courier New" panose="02070309020205020404" pitchFamily="49" charset="0"/>
              </a:rPr>
              <a:t>keystoreContainsAlias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100" b="1" dirty="0">
                <a:solidFill>
                  <a:srgbClr val="660E7A"/>
                </a:solidFill>
                <a:cs typeface="Courier New" panose="02070309020205020404" pitchFamily="49" charset="0"/>
              </a:rPr>
              <a:t>certificateId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sz="1100" b="1" dirty="0">
                <a:solidFill>
                  <a:srgbClr val="660E7A"/>
                </a:solidFill>
                <a:cs typeface="Courier New" panose="02070309020205020404" pitchFamily="49" charset="0"/>
              </a:rPr>
              <a:t>keystorePath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b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</a:t>
            </a:r>
            <a:r>
              <a:rPr lang="zh-CN" altLang="zh-CN" sz="1100" b="1" dirty="0">
                <a:solidFill>
                  <a:srgbClr val="660E7A"/>
                </a:solidFill>
                <a:cs typeface="Courier New" panose="02070309020205020404" pitchFamily="49" charset="0"/>
              </a:rPr>
              <a:t>keystoreName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sz="1100" b="1" dirty="0">
                <a:solidFill>
                  <a:srgbClr val="660E7A"/>
                </a:solidFill>
                <a:cs typeface="Courier New" panose="02070309020205020404" pitchFamily="49" charset="0"/>
              </a:rPr>
              <a:t>keystorePassword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)) {</a:t>
            </a:r>
            <a:b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Log.</a:t>
            </a:r>
            <a:r>
              <a:rPr lang="zh-CN" altLang="zh-CN" sz="1100" i="1" dirty="0">
                <a:solidFill>
                  <a:srgbClr val="000000"/>
                </a:solidFill>
                <a:cs typeface="Courier New" panose="02070309020205020404" pitchFamily="49" charset="0"/>
              </a:rPr>
              <a:t>i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1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LOG_TAG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sz="1100" b="1" dirty="0">
                <a:solidFill>
                  <a:srgbClr val="008000"/>
                </a:solidFill>
                <a:cs typeface="Courier New" panose="02070309020205020404" pitchFamily="49" charset="0"/>
              </a:rPr>
              <a:t>"Certificate " 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+ </a:t>
            </a:r>
            <a:r>
              <a:rPr lang="zh-CN" altLang="zh-CN" sz="1100" b="1" dirty="0">
                <a:solidFill>
                  <a:srgbClr val="660E7A"/>
                </a:solidFill>
                <a:cs typeface="Courier New" panose="02070309020205020404" pitchFamily="49" charset="0"/>
              </a:rPr>
              <a:t>certificateId</a:t>
            </a:r>
            <a:br>
              <a:rPr lang="zh-CN" altLang="zh-CN" sz="1100" b="1" dirty="0">
                <a:solidFill>
                  <a:srgbClr val="660E7A"/>
                </a:solidFill>
                <a:cs typeface="Courier New" panose="02070309020205020404" pitchFamily="49" charset="0"/>
              </a:rPr>
            </a:br>
            <a:r>
              <a:rPr lang="zh-CN" altLang="zh-CN" sz="1100" b="1" dirty="0">
                <a:solidFill>
                  <a:srgbClr val="660E7A"/>
                </a:solidFill>
                <a:cs typeface="Courier New" panose="02070309020205020404" pitchFamily="49" charset="0"/>
              </a:rPr>
              <a:t>                    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+ </a:t>
            </a:r>
            <a:r>
              <a:rPr lang="zh-CN" altLang="zh-CN" sz="1100" b="1" dirty="0">
                <a:solidFill>
                  <a:srgbClr val="008000"/>
                </a:solidFill>
                <a:cs typeface="Courier New" panose="02070309020205020404" pitchFamily="49" charset="0"/>
              </a:rPr>
              <a:t>" found in keystore - using for MQTT."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</a:t>
            </a:r>
            <a:r>
              <a:rPr lang="zh-CN" altLang="zh-CN" sz="1100" i="1" dirty="0">
                <a:solidFill>
                  <a:srgbClr val="808080"/>
                </a:solidFill>
                <a:cs typeface="Courier New" panose="02070309020205020404" pitchFamily="49" charset="0"/>
              </a:rPr>
              <a:t>// load keystore from file into memory to pass on connection</a:t>
            </a:r>
            <a:br>
              <a:rPr lang="zh-CN" altLang="zh-CN" sz="1100" i="1" dirty="0">
                <a:solidFill>
                  <a:srgbClr val="808080"/>
                </a:solidFill>
                <a:cs typeface="Courier New" panose="02070309020205020404" pitchFamily="49" charset="0"/>
              </a:rPr>
            </a:br>
            <a:r>
              <a:rPr lang="zh-CN" altLang="zh-CN" sz="1100" i="1" dirty="0">
                <a:solidFill>
                  <a:srgbClr val="808080"/>
                </a:solidFill>
                <a:cs typeface="Courier New" panose="02070309020205020404" pitchFamily="49" charset="0"/>
              </a:rPr>
              <a:t>            </a:t>
            </a:r>
            <a:r>
              <a:rPr lang="zh-CN" altLang="zh-CN" sz="1100" b="1" dirty="0">
                <a:solidFill>
                  <a:srgbClr val="660E7A"/>
                </a:solidFill>
                <a:cs typeface="Courier New" panose="02070309020205020404" pitchFamily="49" charset="0"/>
              </a:rPr>
              <a:t>clientKeyStore 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= AWSIotKeystoreHelper.</a:t>
            </a:r>
            <a:r>
              <a:rPr lang="zh-CN" altLang="zh-CN" sz="1100" i="1" dirty="0">
                <a:solidFill>
                  <a:srgbClr val="000000"/>
                </a:solidFill>
                <a:cs typeface="Courier New" panose="02070309020205020404" pitchFamily="49" charset="0"/>
              </a:rPr>
              <a:t>getIotKeystore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100" b="1" dirty="0">
                <a:solidFill>
                  <a:srgbClr val="660E7A"/>
                </a:solidFill>
                <a:cs typeface="Courier New" panose="02070309020205020404" pitchFamily="49" charset="0"/>
              </a:rPr>
              <a:t>certificateId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b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    </a:t>
            </a:r>
            <a:r>
              <a:rPr lang="zh-CN" altLang="zh-CN" sz="1100" b="1" dirty="0">
                <a:solidFill>
                  <a:srgbClr val="660E7A"/>
                </a:solidFill>
                <a:cs typeface="Courier New" panose="02070309020205020404" pitchFamily="49" charset="0"/>
              </a:rPr>
              <a:t>keystorePath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sz="1100" b="1" dirty="0">
                <a:solidFill>
                  <a:srgbClr val="660E7A"/>
                </a:solidFill>
                <a:cs typeface="Courier New" panose="02070309020205020404" pitchFamily="49" charset="0"/>
              </a:rPr>
              <a:t>keystoreName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sz="1100" b="1" dirty="0">
                <a:solidFill>
                  <a:srgbClr val="660E7A"/>
                </a:solidFill>
                <a:cs typeface="Courier New" panose="02070309020205020404" pitchFamily="49" charset="0"/>
              </a:rPr>
              <a:t>keystorePassword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        } </a:t>
            </a:r>
            <a:r>
              <a:rPr lang="zh-CN" altLang="zh-CN" sz="1100" b="1" dirty="0">
                <a:solidFill>
                  <a:srgbClr val="000080"/>
                </a:solidFill>
                <a:cs typeface="Courier New" panose="02070309020205020404" pitchFamily="49" charset="0"/>
              </a:rPr>
              <a:t>else 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  <a:b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Log.</a:t>
            </a:r>
            <a:r>
              <a:rPr lang="zh-CN" altLang="zh-CN" sz="1100" i="1" dirty="0">
                <a:solidFill>
                  <a:srgbClr val="000000"/>
                </a:solidFill>
                <a:cs typeface="Courier New" panose="02070309020205020404" pitchFamily="49" charset="0"/>
              </a:rPr>
              <a:t>i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1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LOG_TAG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sz="1100" b="1" dirty="0">
                <a:solidFill>
                  <a:srgbClr val="008000"/>
                </a:solidFill>
                <a:cs typeface="Courier New" panose="02070309020205020404" pitchFamily="49" charset="0"/>
              </a:rPr>
              <a:t>"Key/cert " 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+ </a:t>
            </a:r>
            <a:r>
              <a:rPr lang="zh-CN" altLang="zh-CN" sz="1100" b="1" dirty="0">
                <a:solidFill>
                  <a:srgbClr val="660E7A"/>
                </a:solidFill>
                <a:cs typeface="Courier New" panose="02070309020205020404" pitchFamily="49" charset="0"/>
              </a:rPr>
              <a:t>certificateId 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+ </a:t>
            </a:r>
            <a:r>
              <a:rPr lang="zh-CN" altLang="zh-CN" sz="1100" b="1" dirty="0">
                <a:solidFill>
                  <a:srgbClr val="008000"/>
                </a:solidFill>
                <a:cs typeface="Courier New" panose="02070309020205020404" pitchFamily="49" charset="0"/>
              </a:rPr>
              <a:t>" not found in keystore."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        }</a:t>
            </a:r>
            <a:b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    } </a:t>
            </a:r>
            <a:r>
              <a:rPr lang="zh-CN" altLang="zh-CN" sz="1100" b="1" dirty="0">
                <a:solidFill>
                  <a:srgbClr val="000080"/>
                </a:solidFill>
                <a:cs typeface="Courier New" panose="02070309020205020404" pitchFamily="49" charset="0"/>
              </a:rPr>
              <a:t>else 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  <a:b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        Log.</a:t>
            </a:r>
            <a:r>
              <a:rPr lang="zh-CN" altLang="zh-CN" sz="1100" i="1" dirty="0">
                <a:solidFill>
                  <a:srgbClr val="000000"/>
                </a:solidFill>
                <a:cs typeface="Courier New" panose="02070309020205020404" pitchFamily="49" charset="0"/>
              </a:rPr>
              <a:t>i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1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LOG_TAG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sz="1100" b="1" dirty="0">
                <a:solidFill>
                  <a:srgbClr val="008000"/>
                </a:solidFill>
                <a:cs typeface="Courier New" panose="02070309020205020404" pitchFamily="49" charset="0"/>
              </a:rPr>
              <a:t>"Keystore " 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+ </a:t>
            </a:r>
            <a:r>
              <a:rPr lang="zh-CN" altLang="zh-CN" sz="1100" b="1" dirty="0">
                <a:solidFill>
                  <a:srgbClr val="660E7A"/>
                </a:solidFill>
                <a:cs typeface="Courier New" panose="02070309020205020404" pitchFamily="49" charset="0"/>
              </a:rPr>
              <a:t>keystorePath 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+ </a:t>
            </a:r>
            <a:r>
              <a:rPr lang="zh-CN" altLang="zh-CN" sz="1100" b="1" dirty="0">
                <a:solidFill>
                  <a:srgbClr val="008000"/>
                </a:solidFill>
                <a:cs typeface="Courier New" panose="02070309020205020404" pitchFamily="49" charset="0"/>
              </a:rPr>
              <a:t>"/" 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+ </a:t>
            </a:r>
            <a:r>
              <a:rPr lang="zh-CN" altLang="zh-CN" sz="1100" b="1" dirty="0">
                <a:solidFill>
                  <a:srgbClr val="660E7A"/>
                </a:solidFill>
                <a:cs typeface="Courier New" panose="02070309020205020404" pitchFamily="49" charset="0"/>
              </a:rPr>
              <a:t>keystoreName 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+ </a:t>
            </a:r>
            <a:r>
              <a:rPr lang="zh-CN" altLang="zh-CN" sz="1100" b="1" dirty="0">
                <a:solidFill>
                  <a:srgbClr val="008000"/>
                </a:solidFill>
                <a:cs typeface="Courier New" panose="02070309020205020404" pitchFamily="49" charset="0"/>
              </a:rPr>
              <a:t>" not found."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    }</a:t>
            </a:r>
            <a:b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} </a:t>
            </a:r>
            <a:r>
              <a:rPr lang="zh-CN" altLang="zh-CN" sz="1100" b="1" dirty="0">
                <a:solidFill>
                  <a:srgbClr val="000080"/>
                </a:solidFill>
                <a:cs typeface="Courier New" panose="02070309020205020404" pitchFamily="49" charset="0"/>
              </a:rPr>
              <a:t>catch 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(Exception e) {</a:t>
            </a:r>
            <a:b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    Log.</a:t>
            </a:r>
            <a:r>
              <a:rPr lang="zh-CN" altLang="zh-CN" sz="1100" i="1" dirty="0">
                <a:solidFill>
                  <a:srgbClr val="000000"/>
                </a:solidFill>
                <a:cs typeface="Courier New" panose="02070309020205020404" pitchFamily="49" charset="0"/>
              </a:rPr>
              <a:t>e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1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LOG_TAG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sz="1100" b="1" dirty="0">
                <a:solidFill>
                  <a:srgbClr val="008000"/>
                </a:solidFill>
                <a:cs typeface="Courier New" panose="02070309020205020404" pitchFamily="49" charset="0"/>
              </a:rPr>
              <a:t>"An error occurred retrieving cert/key from keystore."</a:t>
            </a: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, e);</a:t>
            </a:r>
            <a:b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100" dirty="0">
                <a:solidFill>
                  <a:srgbClr val="000000"/>
                </a:solidFill>
                <a:cs typeface="Courier New" panose="02070309020205020404" pitchFamily="49" charset="0"/>
              </a:rPr>
              <a:t>}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7090082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temperature sensor send data to AWS IoT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7"/>
            <a:ext cx="2786668" cy="5255103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Client certificate and private key: use for connection to AWS IoT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Programming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permission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dependencies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code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zh-CN" dirty="0"/>
              <a:t>Add methods in </a:t>
            </a:r>
            <a:r>
              <a:rPr lang="en-US" altLang="zh-CN" dirty="0" err="1"/>
              <a:t>MainActivity</a:t>
            </a:r>
            <a:endParaRPr lang="en-US" altLang="zh-CN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 certificate and private key to local filesystem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33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33CBE8D-1834-42A7-893E-F3E22CD61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859" y="1308347"/>
            <a:ext cx="6196950" cy="486287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b="1" dirty="0">
                <a:solidFill>
                  <a:srgbClr val="000080"/>
                </a:solidFill>
                <a:cs typeface="Courier New" panose="02070309020205020404" pitchFamily="49" charset="0"/>
              </a:rPr>
              <a:t>if 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000" b="1" dirty="0">
                <a:solidFill>
                  <a:srgbClr val="660E7A"/>
                </a:solidFill>
                <a:cs typeface="Courier New" panose="02070309020205020404" pitchFamily="49" charset="0"/>
              </a:rPr>
              <a:t>clientKeyStore 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== </a:t>
            </a:r>
            <a:r>
              <a:rPr lang="zh-CN" altLang="zh-CN" sz="1000" b="1" dirty="0">
                <a:solidFill>
                  <a:srgbClr val="000080"/>
                </a:solidFill>
                <a:cs typeface="Courier New" panose="02070309020205020404" pitchFamily="49" charset="0"/>
              </a:rPr>
              <a:t>null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) {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    Log.</a:t>
            </a:r>
            <a:r>
              <a:rPr lang="zh-CN" altLang="zh-CN" sz="1000" i="1" dirty="0">
                <a:solidFill>
                  <a:srgbClr val="000000"/>
                </a:solidFill>
                <a:cs typeface="Courier New" panose="02070309020205020404" pitchFamily="49" charset="0"/>
              </a:rPr>
              <a:t>i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0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LOG_TAG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sz="1000" b="1" dirty="0">
                <a:solidFill>
                  <a:srgbClr val="008000"/>
                </a:solidFill>
                <a:cs typeface="Courier New" panose="02070309020205020404" pitchFamily="49" charset="0"/>
              </a:rPr>
              <a:t>"Cert/key was not found in keystore - creating new key and certificate."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zh-CN" altLang="zh-CN" sz="1000" b="1" dirty="0">
                <a:solidFill>
                  <a:srgbClr val="000080"/>
                </a:solidFill>
                <a:cs typeface="Courier New" panose="02070309020205020404" pitchFamily="49" charset="0"/>
              </a:rPr>
              <a:t>try 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  <a:br>
              <a:rPr lang="zh-CN" altLang="zh-CN" sz="1000" i="1" dirty="0">
                <a:solidFill>
                  <a:srgbClr val="808080"/>
                </a:solidFill>
                <a:cs typeface="Courier New" panose="02070309020205020404" pitchFamily="49" charset="0"/>
              </a:rPr>
            </a:br>
            <a:r>
              <a:rPr lang="zh-CN" altLang="zh-CN" sz="1000" i="1" dirty="0">
                <a:solidFill>
                  <a:srgbClr val="808080"/>
                </a:solidFill>
                <a:cs typeface="Courier New" panose="02070309020205020404" pitchFamily="49" charset="0"/>
              </a:rPr>
              <a:t>                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CreateKeysAndCertificateRequest createKeysAndCertificateRequest =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        </a:t>
            </a:r>
            <a:r>
              <a:rPr lang="zh-CN" altLang="zh-CN" sz="1000" b="1" dirty="0">
                <a:solidFill>
                  <a:srgbClr val="000080"/>
                </a:solidFill>
                <a:cs typeface="Courier New" panose="02070309020205020404" pitchFamily="49" charset="0"/>
              </a:rPr>
              <a:t>new 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CreateKeysAndCertificateRequest();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createKeysAndCertificateRequest.setSetAsActive(</a:t>
            </a:r>
            <a:r>
              <a:rPr lang="zh-CN" altLang="zh-CN" sz="1000" b="1" dirty="0">
                <a:solidFill>
                  <a:srgbClr val="000080"/>
                </a:solidFill>
                <a:cs typeface="Courier New" panose="02070309020205020404" pitchFamily="49" charset="0"/>
              </a:rPr>
              <a:t>true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</a:t>
            </a:r>
            <a:r>
              <a:rPr lang="zh-CN" altLang="zh-CN" sz="1000" b="1" dirty="0">
                <a:solidFill>
                  <a:srgbClr val="000080"/>
                </a:solidFill>
                <a:cs typeface="Courier New" panose="02070309020205020404" pitchFamily="49" charset="0"/>
              </a:rPr>
              <a:t>final 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CreateKeysAndCertificateResult createKeysAndCertificateResult;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createKeysAndCertificateResult =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b="1" dirty="0">
                <a:solidFill>
                  <a:srgbClr val="660E7A"/>
                </a:solidFill>
                <a:cs typeface="Courier New" panose="02070309020205020404" pitchFamily="49" charset="0"/>
              </a:rPr>
              <a:t>mIotAndroidClient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.createKeysAndCertificate(createKeysAndCertificateRequest);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Log.</a:t>
            </a:r>
            <a:r>
              <a:rPr lang="zh-CN" altLang="zh-CN" sz="1000" i="1" dirty="0">
                <a:solidFill>
                  <a:srgbClr val="000000"/>
                </a:solidFill>
                <a:cs typeface="Courier New" panose="02070309020205020404" pitchFamily="49" charset="0"/>
              </a:rPr>
              <a:t>i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0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LOG_TAG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        </a:t>
            </a:r>
            <a:r>
              <a:rPr lang="zh-CN" altLang="zh-CN" sz="1000" b="1" dirty="0">
                <a:solidFill>
                  <a:srgbClr val="008000"/>
                </a:solidFill>
                <a:cs typeface="Courier New" panose="02070309020205020404" pitchFamily="49" charset="0"/>
              </a:rPr>
              <a:t>"Cert ID: " 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+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                createKeysAndCertificateResult.getCertificateId() +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                </a:t>
            </a:r>
            <a:r>
              <a:rPr lang="zh-CN" altLang="zh-CN" sz="1000" b="1" dirty="0">
                <a:solidFill>
                  <a:srgbClr val="008000"/>
                </a:solidFill>
                <a:cs typeface="Courier New" panose="02070309020205020404" pitchFamily="49" charset="0"/>
              </a:rPr>
              <a:t>" created."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000" i="1" dirty="0">
                <a:solidFill>
                  <a:srgbClr val="808080"/>
                </a:solidFill>
                <a:cs typeface="Courier New" panose="02070309020205020404" pitchFamily="49" charset="0"/>
              </a:rPr>
            </a:br>
            <a:r>
              <a:rPr lang="zh-CN" altLang="zh-CN" sz="1000" i="1" dirty="0">
                <a:solidFill>
                  <a:srgbClr val="808080"/>
                </a:solidFill>
                <a:cs typeface="Courier New" panose="02070309020205020404" pitchFamily="49" charset="0"/>
              </a:rPr>
              <a:t>                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AWSIotKeystoreHelper.</a:t>
            </a:r>
            <a:r>
              <a:rPr lang="zh-CN" altLang="zh-CN" sz="1000" i="1" dirty="0">
                <a:solidFill>
                  <a:srgbClr val="000000"/>
                </a:solidFill>
                <a:cs typeface="Courier New" panose="02070309020205020404" pitchFamily="49" charset="0"/>
              </a:rPr>
              <a:t>saveCertificateAndPrivateKey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000" b="1" dirty="0">
                <a:solidFill>
                  <a:srgbClr val="660E7A"/>
                </a:solidFill>
                <a:cs typeface="Courier New" panose="02070309020205020404" pitchFamily="49" charset="0"/>
              </a:rPr>
              <a:t>certificateId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        createKeysAndCertificateResult.getCertificatePem(),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        createKeysAndCertificateResult.getKeyPair().getPrivateKey(),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        </a:t>
            </a:r>
            <a:r>
              <a:rPr lang="zh-CN" altLang="zh-CN" sz="1000" b="1" dirty="0">
                <a:solidFill>
                  <a:srgbClr val="660E7A"/>
                </a:solidFill>
                <a:cs typeface="Courier New" panose="02070309020205020404" pitchFamily="49" charset="0"/>
              </a:rPr>
              <a:t>keystorePath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sz="1000" b="1" dirty="0">
                <a:solidFill>
                  <a:srgbClr val="660E7A"/>
                </a:solidFill>
                <a:cs typeface="Courier New" panose="02070309020205020404" pitchFamily="49" charset="0"/>
              </a:rPr>
              <a:t>keystoreName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sz="1000" b="1" dirty="0">
                <a:solidFill>
                  <a:srgbClr val="660E7A"/>
                </a:solidFill>
                <a:cs typeface="Courier New" panose="02070309020205020404" pitchFamily="49" charset="0"/>
              </a:rPr>
              <a:t>keystorePassword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000" i="1" dirty="0">
                <a:solidFill>
                  <a:srgbClr val="808080"/>
                </a:solidFill>
                <a:cs typeface="Courier New" panose="02070309020205020404" pitchFamily="49" charset="0"/>
              </a:rPr>
            </a:br>
            <a:r>
              <a:rPr lang="zh-CN" altLang="zh-CN" sz="1000" i="1" dirty="0">
                <a:solidFill>
                  <a:srgbClr val="808080"/>
                </a:solidFill>
                <a:cs typeface="Courier New" panose="02070309020205020404" pitchFamily="49" charset="0"/>
              </a:rPr>
              <a:t>                </a:t>
            </a:r>
            <a:r>
              <a:rPr lang="zh-CN" altLang="zh-CN" sz="1000" b="1" dirty="0">
                <a:solidFill>
                  <a:srgbClr val="660E7A"/>
                </a:solidFill>
                <a:cs typeface="Courier New" panose="02070309020205020404" pitchFamily="49" charset="0"/>
              </a:rPr>
              <a:t>clientKeyStore 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= AWSIotKeystoreHelper.</a:t>
            </a:r>
            <a:r>
              <a:rPr lang="zh-CN" altLang="zh-CN" sz="1000" i="1" dirty="0">
                <a:solidFill>
                  <a:srgbClr val="000000"/>
                </a:solidFill>
                <a:cs typeface="Courier New" panose="02070309020205020404" pitchFamily="49" charset="0"/>
              </a:rPr>
              <a:t>getIotKeystore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000" b="1" dirty="0">
                <a:solidFill>
                  <a:srgbClr val="660E7A"/>
                </a:solidFill>
                <a:cs typeface="Courier New" panose="02070309020205020404" pitchFamily="49" charset="0"/>
              </a:rPr>
              <a:t>certificateId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        </a:t>
            </a:r>
            <a:r>
              <a:rPr lang="zh-CN" altLang="zh-CN" sz="1000" b="1" dirty="0">
                <a:solidFill>
                  <a:srgbClr val="660E7A"/>
                </a:solidFill>
                <a:cs typeface="Courier New" panose="02070309020205020404" pitchFamily="49" charset="0"/>
              </a:rPr>
              <a:t>keystorePath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sz="1000" b="1" dirty="0">
                <a:solidFill>
                  <a:srgbClr val="660E7A"/>
                </a:solidFill>
                <a:cs typeface="Courier New" panose="02070309020205020404" pitchFamily="49" charset="0"/>
              </a:rPr>
              <a:t>keystoreName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sz="1000" b="1" dirty="0">
                <a:solidFill>
                  <a:srgbClr val="660E7A"/>
                </a:solidFill>
                <a:cs typeface="Courier New" panose="02070309020205020404" pitchFamily="49" charset="0"/>
              </a:rPr>
              <a:t>keystorePassword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000" i="1" dirty="0">
                <a:solidFill>
                  <a:srgbClr val="808080"/>
                </a:solidFill>
                <a:cs typeface="Courier New" panose="02070309020205020404" pitchFamily="49" charset="0"/>
              </a:rPr>
            </a:br>
            <a:r>
              <a:rPr lang="zh-CN" altLang="zh-CN" sz="1000" i="1" dirty="0">
                <a:solidFill>
                  <a:srgbClr val="808080"/>
                </a:solidFill>
                <a:cs typeface="Courier New" panose="02070309020205020404" pitchFamily="49" charset="0"/>
              </a:rPr>
              <a:t>                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AttachPrincipalPolicyRequest policyAttachRequest =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        </a:t>
            </a:r>
            <a:r>
              <a:rPr lang="zh-CN" altLang="zh-CN" sz="1000" b="1" dirty="0">
                <a:solidFill>
                  <a:srgbClr val="000080"/>
                </a:solidFill>
                <a:cs typeface="Courier New" panose="02070309020205020404" pitchFamily="49" charset="0"/>
              </a:rPr>
              <a:t>new 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AttachPrincipalPolicyRequest();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policyAttachRequest.setPolicyName(</a:t>
            </a:r>
            <a:r>
              <a:rPr lang="zh-CN" altLang="zh-CN" sz="10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AWS_IOT_POLICY_NAME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policyAttachRequest.setPrincipal(createKeysAndCertificateResult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        .getCertificateArn());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</a:t>
            </a:r>
            <a:r>
              <a:rPr lang="zh-CN" altLang="zh-CN" sz="1000" b="1" dirty="0">
                <a:solidFill>
                  <a:srgbClr val="660E7A"/>
                </a:solidFill>
                <a:cs typeface="Courier New" panose="02070309020205020404" pitchFamily="49" charset="0"/>
              </a:rPr>
              <a:t>mIotAndroidClient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.attachPrincipalPolicy(policyAttachRequest);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} </a:t>
            </a:r>
            <a:r>
              <a:rPr lang="zh-CN" altLang="zh-CN" sz="1000" b="1" dirty="0">
                <a:solidFill>
                  <a:srgbClr val="000080"/>
                </a:solidFill>
                <a:cs typeface="Courier New" panose="02070309020205020404" pitchFamily="49" charset="0"/>
              </a:rPr>
              <a:t>catch 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(Exception e) {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Log.</a:t>
            </a:r>
            <a:r>
              <a:rPr lang="zh-CN" altLang="zh-CN" sz="1000" i="1" dirty="0">
                <a:solidFill>
                  <a:srgbClr val="000000"/>
                </a:solidFill>
                <a:cs typeface="Courier New" panose="02070309020205020404" pitchFamily="49" charset="0"/>
              </a:rPr>
              <a:t>e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0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LOG_TAG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        </a:t>
            </a:r>
            <a:r>
              <a:rPr lang="zh-CN" altLang="zh-CN" sz="1000" b="1" dirty="0">
                <a:solidFill>
                  <a:srgbClr val="008000"/>
                </a:solidFill>
                <a:cs typeface="Courier New" panose="02070309020205020404" pitchFamily="49" charset="0"/>
              </a:rPr>
              <a:t>"Exception occurred when generating new private key and certificate."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        e);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}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}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52956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temperature sensor send data to AWS IoT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7"/>
            <a:ext cx="2734833" cy="5255103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Client certificate and private key: use for connection to AWS IoT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Programming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permission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dependencies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code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zh-CN" dirty="0"/>
              <a:t>Add methods in </a:t>
            </a:r>
            <a:r>
              <a:rPr lang="en-US" altLang="zh-CN" dirty="0" err="1"/>
              <a:t>MainActivity</a:t>
            </a:r>
            <a:endParaRPr lang="en-US" altLang="zh-CN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Connect with AWS IoT 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34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67DD1AC-FDB0-414F-93A1-250692E23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8119" y="1015067"/>
            <a:ext cx="6234430" cy="563231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b="1" dirty="0">
                <a:solidFill>
                  <a:srgbClr val="000080"/>
                </a:solidFill>
                <a:cs typeface="Courier New" panose="02070309020205020404" pitchFamily="49" charset="0"/>
              </a:rPr>
              <a:t>try 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zh-CN" altLang="zh-CN" sz="1000" b="1" dirty="0">
                <a:solidFill>
                  <a:srgbClr val="660E7A"/>
                </a:solidFill>
                <a:cs typeface="Courier New" panose="02070309020205020404" pitchFamily="49" charset="0"/>
              </a:rPr>
              <a:t>mqttManager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.connect(</a:t>
            </a:r>
            <a:r>
              <a:rPr lang="zh-CN" altLang="zh-CN" sz="1000" b="1" dirty="0">
                <a:solidFill>
                  <a:srgbClr val="660E7A"/>
                </a:solidFill>
                <a:cs typeface="Courier New" panose="02070309020205020404" pitchFamily="49" charset="0"/>
              </a:rPr>
              <a:t>clientKeyStore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sz="1000" b="1" dirty="0">
                <a:solidFill>
                  <a:srgbClr val="000080"/>
                </a:solidFill>
                <a:cs typeface="Courier New" panose="02070309020205020404" pitchFamily="49" charset="0"/>
              </a:rPr>
              <a:t>new 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AWSIotMqttClientStatusCallback() {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  <a:r>
              <a:rPr lang="zh-CN" altLang="zh-CN" sz="1000" dirty="0">
                <a:solidFill>
                  <a:srgbClr val="808000"/>
                </a:solidFill>
                <a:cs typeface="Courier New" panose="02070309020205020404" pitchFamily="49" charset="0"/>
              </a:rPr>
              <a:t>@Override</a:t>
            </a:r>
            <a:br>
              <a:rPr lang="zh-CN" altLang="zh-CN" sz="1000" dirty="0">
                <a:solidFill>
                  <a:srgbClr val="808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808000"/>
                </a:solidFill>
                <a:cs typeface="Courier New" panose="02070309020205020404" pitchFamily="49" charset="0"/>
              </a:rPr>
              <a:t>        </a:t>
            </a:r>
            <a:r>
              <a:rPr lang="zh-CN" altLang="zh-CN" sz="1000" b="1" dirty="0">
                <a:solidFill>
                  <a:srgbClr val="000080"/>
                </a:solidFill>
                <a:cs typeface="Courier New" panose="02070309020205020404" pitchFamily="49" charset="0"/>
              </a:rPr>
              <a:t>public void 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onStatusChanged(</a:t>
            </a:r>
            <a:r>
              <a:rPr lang="zh-CN" altLang="zh-CN" sz="1000" b="1" dirty="0">
                <a:solidFill>
                  <a:srgbClr val="000080"/>
                </a:solidFill>
                <a:cs typeface="Courier New" panose="02070309020205020404" pitchFamily="49" charset="0"/>
              </a:rPr>
              <a:t>final 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AWSIotMqttClientStatus status,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                    </a:t>
            </a:r>
            <a:r>
              <a:rPr lang="zh-CN" altLang="zh-CN" sz="1000" b="1" dirty="0">
                <a:solidFill>
                  <a:srgbClr val="000080"/>
                </a:solidFill>
                <a:cs typeface="Courier New" panose="02070309020205020404" pitchFamily="49" charset="0"/>
              </a:rPr>
              <a:t>final 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Throwable throwable) {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Log.</a:t>
            </a:r>
            <a:r>
              <a:rPr lang="zh-CN" altLang="zh-CN" sz="1000" i="1" dirty="0">
                <a:solidFill>
                  <a:srgbClr val="000000"/>
                </a:solidFill>
                <a:cs typeface="Courier New" panose="02070309020205020404" pitchFamily="49" charset="0"/>
              </a:rPr>
              <a:t>d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0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LOG_TAG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sz="1000" b="1" dirty="0">
                <a:solidFill>
                  <a:srgbClr val="008000"/>
                </a:solidFill>
                <a:cs typeface="Courier New" panose="02070309020205020404" pitchFamily="49" charset="0"/>
              </a:rPr>
              <a:t>"Status = " 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+ String.</a:t>
            </a:r>
            <a:r>
              <a:rPr lang="zh-CN" altLang="zh-CN" sz="1000" i="1" dirty="0">
                <a:solidFill>
                  <a:srgbClr val="000000"/>
                </a:solidFill>
                <a:cs typeface="Courier New" panose="02070309020205020404" pitchFamily="49" charset="0"/>
              </a:rPr>
              <a:t>valueOf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(status));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runOnUiThread(</a:t>
            </a:r>
            <a:r>
              <a:rPr lang="zh-CN" altLang="zh-CN" sz="1000" b="1" dirty="0">
                <a:solidFill>
                  <a:srgbClr val="000080"/>
                </a:solidFill>
                <a:cs typeface="Courier New" panose="02070309020205020404" pitchFamily="49" charset="0"/>
              </a:rPr>
              <a:t>new 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Runnable() {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</a:t>
            </a:r>
            <a:r>
              <a:rPr lang="zh-CN" altLang="zh-CN" sz="1000" dirty="0">
                <a:solidFill>
                  <a:srgbClr val="808000"/>
                </a:solidFill>
                <a:cs typeface="Courier New" panose="02070309020205020404" pitchFamily="49" charset="0"/>
              </a:rPr>
              <a:t>@Override</a:t>
            </a:r>
            <a:br>
              <a:rPr lang="zh-CN" altLang="zh-CN" sz="1000" dirty="0">
                <a:solidFill>
                  <a:srgbClr val="808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808000"/>
                </a:solidFill>
                <a:cs typeface="Courier New" panose="02070309020205020404" pitchFamily="49" charset="0"/>
              </a:rPr>
              <a:t>                </a:t>
            </a:r>
            <a:r>
              <a:rPr lang="zh-CN" altLang="zh-CN" sz="1000" b="1" dirty="0">
                <a:solidFill>
                  <a:srgbClr val="000080"/>
                </a:solidFill>
                <a:cs typeface="Courier New" panose="02070309020205020404" pitchFamily="49" charset="0"/>
              </a:rPr>
              <a:t>public void 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run() {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    </a:t>
            </a:r>
            <a:r>
              <a:rPr lang="zh-CN" altLang="zh-CN" sz="1000" b="1" dirty="0">
                <a:solidFill>
                  <a:srgbClr val="000080"/>
                </a:solidFill>
                <a:cs typeface="Courier New" panose="02070309020205020404" pitchFamily="49" charset="0"/>
              </a:rPr>
              <a:t>if 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000" dirty="0">
                <a:solidFill>
                  <a:srgbClr val="660E7A"/>
                </a:solidFill>
                <a:cs typeface="Courier New" panose="02070309020205020404" pitchFamily="49" charset="0"/>
              </a:rPr>
              <a:t>status 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== AWSIotMqttClientStatus.</a:t>
            </a:r>
            <a:r>
              <a:rPr lang="zh-CN" altLang="zh-CN" sz="10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Connecting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) {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        Log.</a:t>
            </a:r>
            <a:r>
              <a:rPr lang="zh-CN" altLang="zh-CN" sz="1000" i="1" dirty="0">
                <a:solidFill>
                  <a:srgbClr val="000000"/>
                </a:solidFill>
                <a:cs typeface="Courier New" panose="02070309020205020404" pitchFamily="49" charset="0"/>
              </a:rPr>
              <a:t>i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0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LOG_TAG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zh-CN" altLang="zh-CN" sz="1000" b="1" dirty="0">
                <a:solidFill>
                  <a:srgbClr val="008000"/>
                </a:solidFill>
                <a:cs typeface="Courier New" panose="02070309020205020404" pitchFamily="49" charset="0"/>
              </a:rPr>
              <a:t>"Connecting..."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    } </a:t>
            </a:r>
            <a:r>
              <a:rPr lang="zh-CN" altLang="zh-CN" sz="1000" b="1" dirty="0">
                <a:solidFill>
                  <a:srgbClr val="000080"/>
                </a:solidFill>
                <a:cs typeface="Courier New" panose="02070309020205020404" pitchFamily="49" charset="0"/>
              </a:rPr>
              <a:t>else if 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000" dirty="0">
                <a:solidFill>
                  <a:srgbClr val="660E7A"/>
                </a:solidFill>
                <a:cs typeface="Courier New" panose="02070309020205020404" pitchFamily="49" charset="0"/>
              </a:rPr>
              <a:t>status 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== AWSIotMqttClientStatus.</a:t>
            </a:r>
            <a:r>
              <a:rPr lang="zh-CN" altLang="zh-CN" sz="10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Connected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) {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        Log.</a:t>
            </a:r>
            <a:r>
              <a:rPr lang="zh-CN" altLang="zh-CN" sz="1000" i="1" dirty="0">
                <a:solidFill>
                  <a:srgbClr val="000000"/>
                </a:solidFill>
                <a:cs typeface="Courier New" panose="02070309020205020404" pitchFamily="49" charset="0"/>
              </a:rPr>
              <a:t>i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0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LOG_TAG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zh-CN" altLang="zh-CN" sz="1000" b="1" dirty="0">
                <a:solidFill>
                  <a:srgbClr val="008000"/>
                </a:solidFill>
                <a:cs typeface="Courier New" panose="02070309020205020404" pitchFamily="49" charset="0"/>
              </a:rPr>
              <a:t>"Connected"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    } </a:t>
            </a:r>
            <a:r>
              <a:rPr lang="zh-CN" altLang="zh-CN" sz="1000" b="1" dirty="0">
                <a:solidFill>
                  <a:srgbClr val="000080"/>
                </a:solidFill>
                <a:cs typeface="Courier New" panose="02070309020205020404" pitchFamily="49" charset="0"/>
              </a:rPr>
              <a:t>else if 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000" dirty="0">
                <a:solidFill>
                  <a:srgbClr val="660E7A"/>
                </a:solidFill>
                <a:cs typeface="Courier New" panose="02070309020205020404" pitchFamily="49" charset="0"/>
              </a:rPr>
              <a:t>status 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== AWSIotMqttClientStatus.</a:t>
            </a:r>
            <a:r>
              <a:rPr lang="zh-CN" altLang="zh-CN" sz="10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Reconnecting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) {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        </a:t>
            </a:r>
            <a:r>
              <a:rPr lang="zh-CN" altLang="zh-CN" sz="1000" b="1" dirty="0">
                <a:solidFill>
                  <a:srgbClr val="000080"/>
                </a:solidFill>
                <a:cs typeface="Courier New" panose="02070309020205020404" pitchFamily="49" charset="0"/>
              </a:rPr>
              <a:t>if 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000" dirty="0">
                <a:solidFill>
                  <a:srgbClr val="660E7A"/>
                </a:solidFill>
                <a:cs typeface="Courier New" panose="02070309020205020404" pitchFamily="49" charset="0"/>
              </a:rPr>
              <a:t>throwable 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!= </a:t>
            </a:r>
            <a:r>
              <a:rPr lang="zh-CN" altLang="zh-CN" sz="1000" b="1" dirty="0">
                <a:solidFill>
                  <a:srgbClr val="000080"/>
                </a:solidFill>
                <a:cs typeface="Courier New" panose="02070309020205020404" pitchFamily="49" charset="0"/>
              </a:rPr>
              <a:t>null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) {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            Log.</a:t>
            </a:r>
            <a:r>
              <a:rPr lang="zh-CN" altLang="zh-CN" sz="1000" i="1" dirty="0">
                <a:solidFill>
                  <a:srgbClr val="000000"/>
                </a:solidFill>
                <a:cs typeface="Courier New" panose="02070309020205020404" pitchFamily="49" charset="0"/>
              </a:rPr>
              <a:t>e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0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LOG_TAG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sz="1000" b="1" dirty="0">
                <a:solidFill>
                  <a:srgbClr val="008000"/>
                </a:solidFill>
                <a:cs typeface="Courier New" panose="02070309020205020404" pitchFamily="49" charset="0"/>
              </a:rPr>
              <a:t>"Connection error."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sz="1000" dirty="0">
                <a:solidFill>
                  <a:srgbClr val="660E7A"/>
                </a:solidFill>
                <a:cs typeface="Courier New" panose="02070309020205020404" pitchFamily="49" charset="0"/>
              </a:rPr>
              <a:t>throwable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        }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        Log.</a:t>
            </a:r>
            <a:r>
              <a:rPr lang="zh-CN" altLang="zh-CN" sz="1000" i="1" dirty="0">
                <a:solidFill>
                  <a:srgbClr val="000000"/>
                </a:solidFill>
                <a:cs typeface="Courier New" panose="02070309020205020404" pitchFamily="49" charset="0"/>
              </a:rPr>
              <a:t>i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0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LOG_TAG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zh-CN" altLang="zh-CN" sz="1000" b="1" dirty="0">
                <a:solidFill>
                  <a:srgbClr val="008000"/>
                </a:solidFill>
                <a:cs typeface="Courier New" panose="02070309020205020404" pitchFamily="49" charset="0"/>
              </a:rPr>
              <a:t>"Reconnecting"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    } </a:t>
            </a:r>
            <a:r>
              <a:rPr lang="zh-CN" altLang="zh-CN" sz="1000" b="1" dirty="0">
                <a:solidFill>
                  <a:srgbClr val="000080"/>
                </a:solidFill>
                <a:cs typeface="Courier New" panose="02070309020205020404" pitchFamily="49" charset="0"/>
              </a:rPr>
              <a:t>else if 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000" dirty="0">
                <a:solidFill>
                  <a:srgbClr val="660E7A"/>
                </a:solidFill>
                <a:cs typeface="Courier New" panose="02070309020205020404" pitchFamily="49" charset="0"/>
              </a:rPr>
              <a:t>status 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== AWSIotMqttClientStatus.</a:t>
            </a:r>
            <a:r>
              <a:rPr lang="zh-CN" altLang="zh-CN" sz="10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ConnectionLost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) {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        </a:t>
            </a:r>
            <a:r>
              <a:rPr lang="zh-CN" altLang="zh-CN" sz="1000" b="1" dirty="0">
                <a:solidFill>
                  <a:srgbClr val="000080"/>
                </a:solidFill>
                <a:cs typeface="Courier New" panose="02070309020205020404" pitchFamily="49" charset="0"/>
              </a:rPr>
              <a:t>if 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000" dirty="0">
                <a:solidFill>
                  <a:srgbClr val="660E7A"/>
                </a:solidFill>
                <a:cs typeface="Courier New" panose="02070309020205020404" pitchFamily="49" charset="0"/>
              </a:rPr>
              <a:t>throwable 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!= </a:t>
            </a:r>
            <a:r>
              <a:rPr lang="zh-CN" altLang="zh-CN" sz="1000" b="1" dirty="0">
                <a:solidFill>
                  <a:srgbClr val="000080"/>
                </a:solidFill>
                <a:cs typeface="Courier New" panose="02070309020205020404" pitchFamily="49" charset="0"/>
              </a:rPr>
              <a:t>null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) {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            Log.</a:t>
            </a:r>
            <a:r>
              <a:rPr lang="zh-CN" altLang="zh-CN" sz="1000" i="1" dirty="0">
                <a:solidFill>
                  <a:srgbClr val="000000"/>
                </a:solidFill>
                <a:cs typeface="Courier New" panose="02070309020205020404" pitchFamily="49" charset="0"/>
              </a:rPr>
              <a:t>e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0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LOG_TAG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sz="1000" b="1" dirty="0">
                <a:solidFill>
                  <a:srgbClr val="008000"/>
                </a:solidFill>
                <a:cs typeface="Courier New" panose="02070309020205020404" pitchFamily="49" charset="0"/>
              </a:rPr>
              <a:t>"Connection error."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sz="1000" dirty="0">
                <a:solidFill>
                  <a:srgbClr val="660E7A"/>
                </a:solidFill>
                <a:cs typeface="Courier New" panose="02070309020205020404" pitchFamily="49" charset="0"/>
              </a:rPr>
              <a:t>throwable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        }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        Log.</a:t>
            </a:r>
            <a:r>
              <a:rPr lang="zh-CN" altLang="zh-CN" sz="1000" i="1" dirty="0">
                <a:solidFill>
                  <a:srgbClr val="000000"/>
                </a:solidFill>
                <a:cs typeface="Courier New" panose="02070309020205020404" pitchFamily="49" charset="0"/>
              </a:rPr>
              <a:t>i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0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LOG_TAG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zh-CN" altLang="zh-CN" sz="1000" b="1" dirty="0">
                <a:solidFill>
                  <a:srgbClr val="008000"/>
                </a:solidFill>
                <a:cs typeface="Courier New" panose="02070309020205020404" pitchFamily="49" charset="0"/>
              </a:rPr>
              <a:t>"Disconnected"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    } </a:t>
            </a:r>
            <a:r>
              <a:rPr lang="zh-CN" altLang="zh-CN" sz="1000" b="1" dirty="0">
                <a:solidFill>
                  <a:srgbClr val="000080"/>
                </a:solidFill>
                <a:cs typeface="Courier New" panose="02070309020205020404" pitchFamily="49" charset="0"/>
              </a:rPr>
              <a:t>else 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        Log.</a:t>
            </a:r>
            <a:r>
              <a:rPr lang="zh-CN" altLang="zh-CN" sz="1000" i="1" dirty="0">
                <a:solidFill>
                  <a:srgbClr val="000000"/>
                </a:solidFill>
                <a:cs typeface="Courier New" panose="02070309020205020404" pitchFamily="49" charset="0"/>
              </a:rPr>
              <a:t>i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0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LOG_TAG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zh-CN" altLang="zh-CN" sz="1000" b="1" dirty="0">
                <a:solidFill>
                  <a:srgbClr val="008000"/>
                </a:solidFill>
                <a:cs typeface="Courier New" panose="02070309020205020404" pitchFamily="49" charset="0"/>
              </a:rPr>
              <a:t>"Disconnected"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    }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}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});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        }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    });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} </a:t>
            </a:r>
            <a:r>
              <a:rPr lang="zh-CN" altLang="zh-CN" sz="1000" b="1" dirty="0">
                <a:solidFill>
                  <a:srgbClr val="000080"/>
                </a:solidFill>
                <a:cs typeface="Courier New" panose="02070309020205020404" pitchFamily="49" charset="0"/>
              </a:rPr>
              <a:t>catch 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000" b="1" dirty="0">
                <a:solidFill>
                  <a:srgbClr val="000080"/>
                </a:solidFill>
                <a:cs typeface="Courier New" panose="02070309020205020404" pitchFamily="49" charset="0"/>
              </a:rPr>
              <a:t>final 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Exception e) {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    Log.</a:t>
            </a:r>
            <a:r>
              <a:rPr lang="zh-CN" altLang="zh-CN" sz="1000" i="1" dirty="0">
                <a:solidFill>
                  <a:srgbClr val="000000"/>
                </a:solidFill>
                <a:cs typeface="Courier New" panose="02070309020205020404" pitchFamily="49" charset="0"/>
              </a:rPr>
              <a:t>e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0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LOG_TAG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zh-CN" altLang="zh-CN" sz="1000" b="1" dirty="0">
                <a:solidFill>
                  <a:srgbClr val="008000"/>
                </a:solidFill>
                <a:cs typeface="Courier New" panose="02070309020205020404" pitchFamily="49" charset="0"/>
              </a:rPr>
              <a:t>"Connection error."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, e);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    Log.</a:t>
            </a:r>
            <a:r>
              <a:rPr lang="zh-CN" altLang="zh-CN" sz="1000" i="1" dirty="0">
                <a:solidFill>
                  <a:srgbClr val="000000"/>
                </a:solidFill>
                <a:cs typeface="Courier New" panose="02070309020205020404" pitchFamily="49" charset="0"/>
              </a:rPr>
              <a:t>i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zh-CN" altLang="zh-CN" sz="1000" b="1" i="1" dirty="0">
                <a:solidFill>
                  <a:srgbClr val="660E7A"/>
                </a:solidFill>
                <a:cs typeface="Courier New" panose="02070309020205020404" pitchFamily="49" charset="0"/>
              </a:rPr>
              <a:t>LOG_TAG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,</a:t>
            </a:r>
            <a:r>
              <a:rPr lang="zh-CN" altLang="zh-CN" sz="1000" b="1" dirty="0">
                <a:solidFill>
                  <a:srgbClr val="008000"/>
                </a:solidFill>
                <a:cs typeface="Courier New" panose="02070309020205020404" pitchFamily="49" charset="0"/>
              </a:rPr>
              <a:t>"Error! " </a:t>
            </a: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+ e.getMessage());</a:t>
            </a:r>
            <a:b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cs typeface="Courier New" panose="02070309020205020404" pitchFamily="49" charset="0"/>
              </a:rPr>
              <a:t>}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39901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temperature sensor send data to AWS IoT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7"/>
            <a:ext cx="8917426" cy="2253913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Client certificate and private key: use for connection to AWS IoT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Connect with Android Things Through ADB(Android Debug Bridge)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Start terminal 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35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45754F-B673-41AE-A1C2-86C96E33A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4" y="3451799"/>
            <a:ext cx="6191250" cy="3076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20069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temperature sensor send data to AWS IoT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7"/>
            <a:ext cx="8917426" cy="2253913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Client certificate and private key: use for connection to AWS IoT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Connect with Android Things Through ADB(Android Debug Bridge)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Start terminal 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Connect to device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36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095C38-738D-44C1-8CFE-34D5D3D10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575" y="3268980"/>
            <a:ext cx="5534025" cy="3095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58466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temperature sensor send data to AWS IoT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6" cy="2106956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Client certificate and private key: use for connection to AWS IoT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Execute Application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37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0815BD-FB74-4C7E-ABF3-13802119E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560" y="2387387"/>
            <a:ext cx="6117790" cy="43238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19965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temperature sensor send data to AWS IoT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6" cy="2106956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Client certificate and private key: use for connection to AWS IoT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Execute Application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38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0A886A-86DF-4B19-98F4-1FB46C80F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338" y="2576990"/>
            <a:ext cx="7759337" cy="38508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71609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temperature sensor send data to AWS IoT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6" cy="200245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Client certificate and private key: use for connection to AWS IoT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Execute Application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Stop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39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430215-0A81-49AB-B755-C3653D8AC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632" y="2482943"/>
            <a:ext cx="7226368" cy="39625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9576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temperature sensor send data to AWS IoT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5" cy="5281229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Cognito Identity with access to AWS IoT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Sign in to the console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4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61EF09-81D6-4602-9FEF-0838FE095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58" y="3040380"/>
            <a:ext cx="7649821" cy="25852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65957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298D3-6885-41D6-93C9-92F982E4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ADF7A1-9147-47E5-8070-7B6D6CAF23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5" cy="5512732"/>
          </a:xfrm>
        </p:spPr>
        <p:txBody>
          <a:bodyPr/>
          <a:lstStyle/>
          <a:p>
            <a:pPr marL="171450" lvl="0" indent="-1714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hlinkClick r:id="rId2"/>
              </a:rPr>
              <a:t>https://aws.amazon.com/mobile/resources/</a:t>
            </a:r>
            <a:endParaRPr lang="en-US" altLang="zh-CN" dirty="0"/>
          </a:p>
          <a:p>
            <a:pPr marL="171450" lvl="0" indent="-1714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hlinkClick r:id="rId3"/>
              </a:rPr>
              <a:t>https://github.com/awslabs/aws-sdk-android-samples</a:t>
            </a:r>
            <a:endParaRPr lang="en-US" altLang="zh-CN" dirty="0"/>
          </a:p>
          <a:p>
            <a:pPr marL="171450" indent="-1714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hlinkClick r:id="rId4"/>
              </a:rPr>
              <a:t>https://github.com/awslabs/aws-sdk-android-samples/blob/master/AndroidPubSub/README.md</a:t>
            </a:r>
            <a:endParaRPr lang="en-US" altLang="zh-CN" dirty="0"/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en-US" altLang="zh-CN" dirty="0"/>
              <a:t>https://github.com/androidthings/drivers-samples/tree/master/bmx280</a:t>
            </a: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en-US" altLang="zh-CN" dirty="0"/>
              <a:t>https://github.com/androidthings/contrib-drivers/tree/master/bmx280</a:t>
            </a:r>
            <a:endParaRPr lang="zh-CN" altLang="en-US" dirty="0"/>
          </a:p>
          <a:p>
            <a:pPr marL="171450" lvl="0" indent="-1714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p"/>
              <a:defRPr/>
            </a:pP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B0F21A-DF74-4762-968F-E257B170C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4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temperature sensor send data to AWS IoT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5" cy="5281229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Cognito Identity with access to AWS IoT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Sign in to the console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5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64A656-EFE6-4FC8-9019-3178AA353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204" y="2594610"/>
            <a:ext cx="6529507" cy="38126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6507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temperature sensor send data to AWS IoT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5" cy="5281229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Cognito Identity with access to AWS IoT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Sign in to the console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Jump to Cognito console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6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0ED6A5-FDD8-4737-9639-B238CB5B6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535" y="2776872"/>
            <a:ext cx="6835140" cy="13042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F0EE91-EC30-44CF-8655-4EEECD077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534" y="4269322"/>
            <a:ext cx="6835141" cy="23372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5671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temperature sensor send data to AWS IoT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5" cy="5281229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Cognito Identity with access to AWS IoT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Sign in to the console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Jump to Cognito console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 new identity pool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7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AACC50-596A-4E08-92BF-E3CC1F5BD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786" y="1015068"/>
            <a:ext cx="4352925" cy="2019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C450329-EF2C-4C7B-8EA6-7675F5E73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44" y="3655682"/>
            <a:ext cx="8608283" cy="24139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1533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temperature sensor send data to AWS IoT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5" cy="5281229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Cognito Identity with access to AWS IoT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Sign in to the console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Jump to Cognito console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 new identity pool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8</a:t>
            </a:fld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BF73849-4A3A-4673-9A9C-4C4ED9513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326" y="3082755"/>
            <a:ext cx="6509385" cy="34209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519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4488-D571-4542-A215-915F33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temperature sensor send data to AWS IoT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E1896-63E1-4501-B87E-F20E899F3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5" cy="5281229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Cognito Identity with access to AWS IoT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Sign in to the console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Jump to Cognito console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 new identity pool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Note down identity pool ID and Region.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Start Android Studio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Programming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Connect with Android Things Through ADB(Android Debug Bridge)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Execute Application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0DBE3-5937-4119-AC89-72C4708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9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68C21F-83D0-4C21-A310-24A9AE8A9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881" y="2924644"/>
            <a:ext cx="6640830" cy="36819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2498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173561</TotalTime>
  <Words>2734</Words>
  <Application>Microsoft Office PowerPoint</Application>
  <PresentationFormat>화면 슬라이드 쇼(4:3)</PresentationFormat>
  <Paragraphs>460</Paragraphs>
  <Slides>40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8" baseType="lpstr">
      <vt:lpstr>SFMono-Regular</vt:lpstr>
      <vt:lpstr>SimSun</vt:lpstr>
      <vt:lpstr>Arial</vt:lpstr>
      <vt:lpstr>Calibri</vt:lpstr>
      <vt:lpstr>Calibri Light</vt:lpstr>
      <vt:lpstr>Courier New</vt:lpstr>
      <vt:lpstr>Wingdings</vt:lpstr>
      <vt:lpstr>Office Theme</vt:lpstr>
      <vt:lpstr>BMP280 sensor communicate with AWS IoT</vt:lpstr>
      <vt:lpstr>Temperature sensor sample for Android Things with AWS</vt:lpstr>
      <vt:lpstr>Development of temperature sensor send data to AWS IoT</vt:lpstr>
      <vt:lpstr>Development of temperature sensor send data to AWS IoT</vt:lpstr>
      <vt:lpstr>Development of temperature sensor send data to AWS IoT</vt:lpstr>
      <vt:lpstr>Development of temperature sensor send data to AWS IoT</vt:lpstr>
      <vt:lpstr>Development of temperature sensor send data to AWS IoT</vt:lpstr>
      <vt:lpstr>Development of temperature sensor send data to AWS IoT</vt:lpstr>
      <vt:lpstr>Development of temperature sensor send data to AWS IoT</vt:lpstr>
      <vt:lpstr>Development of temperature sensor send data to AWS IoT</vt:lpstr>
      <vt:lpstr>Development of temperature sensor send data to AWS IoT</vt:lpstr>
      <vt:lpstr>Development of temperature sensor send data to AWS IoT</vt:lpstr>
      <vt:lpstr>Development of temperature sensor send data to AWS IoT</vt:lpstr>
      <vt:lpstr>Development of temperature sensor send data to AWS IoT</vt:lpstr>
      <vt:lpstr>Development of temperature sensor send data to AWS IoT</vt:lpstr>
      <vt:lpstr>Development of temperature sensor send data to AWS IoT</vt:lpstr>
      <vt:lpstr>Development of temperature sensor send data to AWS IoT</vt:lpstr>
      <vt:lpstr>Development of temperature sensor send data to AWS IoT</vt:lpstr>
      <vt:lpstr>Development of temperature sensor send data to AWS IoT</vt:lpstr>
      <vt:lpstr>Development of temperature sensor send data to AWS IoT</vt:lpstr>
      <vt:lpstr>Development of temperature sensor send data to AWS IoT</vt:lpstr>
      <vt:lpstr>Development of temperature sensor send data to AWS IoT</vt:lpstr>
      <vt:lpstr>Development of temperature sensor send data to AWS IoT</vt:lpstr>
      <vt:lpstr>Development of temperature sensor send data to AWS IoT</vt:lpstr>
      <vt:lpstr>Development of temperature sensor send data to AWS IoT</vt:lpstr>
      <vt:lpstr>Development of temperature sensor send data to AWS IoT</vt:lpstr>
      <vt:lpstr>Development of temperature sensor send data to AWS IoT</vt:lpstr>
      <vt:lpstr>Development of temperature sensor send data to AWS IoT</vt:lpstr>
      <vt:lpstr>Development of temperature sensor send data to AWS IoT</vt:lpstr>
      <vt:lpstr>Development of temperature sensor send data to AWS IoT</vt:lpstr>
      <vt:lpstr>Development of temperature sensor send data to AWS IoT</vt:lpstr>
      <vt:lpstr>Development of temperature sensor send data to AWS IoT</vt:lpstr>
      <vt:lpstr>Development of temperature sensor send data to AWS IoT</vt:lpstr>
      <vt:lpstr>Development of temperature sensor send data to AWS IoT</vt:lpstr>
      <vt:lpstr>Development of temperature sensor send data to AWS IoT</vt:lpstr>
      <vt:lpstr>Development of temperature sensor send data to AWS IoT</vt:lpstr>
      <vt:lpstr>Development of temperature sensor send data to AWS IoT</vt:lpstr>
      <vt:lpstr>Development of temperature sensor send data to AWS IoT</vt:lpstr>
      <vt:lpstr>Development of temperature sensor send data to AWS IoT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kaka</dc:creator>
  <cp:lastModifiedBy>youngwook</cp:lastModifiedBy>
  <cp:revision>1543</cp:revision>
  <cp:lastPrinted>2018-03-03T06:21:17Z</cp:lastPrinted>
  <dcterms:created xsi:type="dcterms:W3CDTF">2016-08-20T05:20:51Z</dcterms:created>
  <dcterms:modified xsi:type="dcterms:W3CDTF">2018-08-15T09:33:00Z</dcterms:modified>
</cp:coreProperties>
</file>