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79" r:id="rId2"/>
    <p:sldId id="264" r:id="rId3"/>
    <p:sldId id="267" r:id="rId4"/>
    <p:sldId id="257" r:id="rId5"/>
    <p:sldId id="258" r:id="rId6"/>
    <p:sldId id="265" r:id="rId7"/>
    <p:sldId id="259" r:id="rId8"/>
    <p:sldId id="260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050"/>
    <a:srgbClr val="726868"/>
    <a:srgbClr val="E9C1C1"/>
    <a:srgbClr val="FFFFFF"/>
    <a:srgbClr val="F0D4D4"/>
    <a:srgbClr val="918787"/>
    <a:srgbClr val="F9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7B00-3F60-4DC9-916E-413272543411}" type="datetimeFigureOut">
              <a:rPr lang="ko-KR" altLang="en-US" smtClean="0"/>
              <a:t>2020-09-30-Wed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40F-E54A-4BD7-B63B-50705D9C2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6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7B00-3F60-4DC9-916E-413272543411}" type="datetimeFigureOut">
              <a:rPr lang="ko-KR" altLang="en-US" smtClean="0"/>
              <a:t>2020-09-30-Wed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40F-E54A-4BD7-B63B-50705D9C2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7B00-3F60-4DC9-916E-413272543411}" type="datetimeFigureOut">
              <a:rPr lang="ko-KR" altLang="en-US" smtClean="0"/>
              <a:t>2020-09-30-Wed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40F-E54A-4BD7-B63B-50705D9C2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1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7B00-3F60-4DC9-916E-413272543411}" type="datetimeFigureOut">
              <a:rPr lang="ko-KR" altLang="en-US" smtClean="0"/>
              <a:t>2020-09-30-Wed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40F-E54A-4BD7-B63B-50705D9C2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0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7B00-3F60-4DC9-916E-413272543411}" type="datetimeFigureOut">
              <a:rPr lang="ko-KR" altLang="en-US" smtClean="0"/>
              <a:t>2020-09-30-Wed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40F-E54A-4BD7-B63B-50705D9C2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6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7B00-3F60-4DC9-916E-413272543411}" type="datetimeFigureOut">
              <a:rPr lang="ko-KR" altLang="en-US" smtClean="0"/>
              <a:t>2020-09-30-Wed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40F-E54A-4BD7-B63B-50705D9C2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5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7B00-3F60-4DC9-916E-413272543411}" type="datetimeFigureOut">
              <a:rPr lang="ko-KR" altLang="en-US" smtClean="0"/>
              <a:t>2020-09-30-Wed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40F-E54A-4BD7-B63B-50705D9C2B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1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7B00-3F60-4DC9-916E-413272543411}" type="datetimeFigureOut">
              <a:rPr lang="ko-KR" altLang="en-US" smtClean="0"/>
              <a:t>2020-09-30-Wed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40F-E54A-4BD7-B63B-50705D9C2B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7B00-3F60-4DC9-916E-413272543411}" type="datetimeFigureOut">
              <a:rPr lang="ko-KR" altLang="en-US" smtClean="0"/>
              <a:t>2020-09-30-Wed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40F-E54A-4BD7-B63B-50705D9C2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7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7B00-3F60-4DC9-916E-413272543411}" type="datetimeFigureOut">
              <a:rPr lang="ko-KR" altLang="en-US" smtClean="0"/>
              <a:t>2020-09-30-Wed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40F-E54A-4BD7-B63B-50705D9C2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7B00-3F60-4DC9-916E-413272543411}" type="datetimeFigureOut">
              <a:rPr lang="ko-KR" altLang="en-US" smtClean="0"/>
              <a:t>2020-09-30-Wed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40F-E54A-4BD7-B63B-50705D9C2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1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EC7B00-3F60-4DC9-916E-413272543411}" type="datetimeFigureOut">
              <a:rPr lang="ko-KR" altLang="en-US" smtClean="0"/>
              <a:t>2020-09-30-Wed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8640F-E54A-4BD7-B63B-50705D9C2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5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ame-icons.net/sbed/originals/key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91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19403" y="548680"/>
            <a:ext cx="10753194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5184" y="1490457"/>
            <a:ext cx="8039066" cy="1470025"/>
          </a:xfrm>
          <a:noFill/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Kinect</a:t>
            </a:r>
            <a:r>
              <a: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를</a:t>
            </a:r>
            <a:r>
              <a:rPr lang="en-US" altLang="ko-KR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이용한</a:t>
            </a:r>
            <a:r>
              <a:rPr lang="en-US" altLang="ko-KR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3D </a:t>
            </a:r>
            <a:r>
              <a: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얼굴인식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84CF909-67AD-430C-89D1-E21510DD9098}"/>
              </a:ext>
            </a:extLst>
          </p:cNvPr>
          <p:cNvSpPr txBox="1">
            <a:spLocks/>
          </p:cNvSpPr>
          <p:nvPr/>
        </p:nvSpPr>
        <p:spPr>
          <a:xfrm>
            <a:off x="2690597" y="3833664"/>
            <a:ext cx="6810806" cy="21602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FRIT</a:t>
            </a:r>
          </a:p>
          <a:p>
            <a:pPr>
              <a:lnSpc>
                <a:spcPct val="120000"/>
              </a:lnSpc>
            </a:pPr>
            <a:endParaRPr lang="en-US" altLang="ko-KR" sz="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2013722046 </a:t>
            </a:r>
            <a:r>
              <a:rPr lang="ko-KR" altLang="en-US" sz="3600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고영운</a:t>
            </a:r>
            <a:r>
              <a:rPr lang="ko-KR" altLang="en-US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    </a:t>
            </a:r>
            <a:r>
              <a:rPr lang="en-US" altLang="ko-KR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2016722019</a:t>
            </a:r>
            <a:r>
              <a:rPr lang="ko-KR" altLang="en-US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박세영     </a:t>
            </a:r>
            <a:r>
              <a:rPr lang="en-US" altLang="ko-KR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2016722035 </a:t>
            </a:r>
            <a:r>
              <a:rPr lang="ko-KR" altLang="en-US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최연희</a:t>
            </a:r>
            <a:endParaRPr lang="en-US" altLang="ko-KR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6" name="그림 5" descr="음식, 방, 그리기이(가) 표시된 사진&#10;&#10;자동 생성된 설명">
            <a:extLst>
              <a:ext uri="{FF2B5EF4-FFF2-40B4-BE49-F238E27FC236}">
                <a16:creationId xmlns:a16="http://schemas.microsoft.com/office/drawing/2014/main" id="{4DF42E28-57F4-483B-8137-84D2A4B98A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00" b="89971" l="21042" r="81667">
                        <a14:foregroundMark x1="47708" y1="39528" x2="37917" y2="45428"/>
                        <a14:foregroundMark x1="37917" y1="45428" x2="44167" y2="44248"/>
                        <a14:foregroundMark x1="48750" y1="28909" x2="38542" y2="40413"/>
                        <a14:foregroundMark x1="44375" y1="17994" x2="32708" y2="40708"/>
                        <a14:foregroundMark x1="32708" y1="40708" x2="32500" y2="43363"/>
                        <a14:foregroundMark x1="33542" y1="29499" x2="34167" y2="54867"/>
                        <a14:foregroundMark x1="25417" y1="34218" x2="25625" y2="50147"/>
                        <a14:foregroundMark x1="25625" y1="50147" x2="26250" y2="51622"/>
                        <a14:foregroundMark x1="23333" y1="38348" x2="26250" y2="63127"/>
                        <a14:foregroundMark x1="52292" y1="39823" x2="51250" y2="43658"/>
                        <a14:foregroundMark x1="51667" y1="36283" x2="53125" y2="43068"/>
                        <a14:foregroundMark x1="72917" y1="41888" x2="74792" y2="55457"/>
                        <a14:foregroundMark x1="76042" y1="37463" x2="78958" y2="52212"/>
                        <a14:foregroundMark x1="78958" y1="52212" x2="74583" y2="70501"/>
                        <a14:foregroundMark x1="74583" y1="70501" x2="74167" y2="71091"/>
                        <a14:foregroundMark x1="81667" y1="41003" x2="78125" y2="66077"/>
                        <a14:foregroundMark x1="42500" y1="10324" x2="57083" y2="10029"/>
                        <a14:foregroundMark x1="57083" y1="10029" x2="60833" y2="12389"/>
                        <a14:foregroundMark x1="50625" y1="10914" x2="57708" y2="17109"/>
                        <a14:foregroundMark x1="40000" y1="84956" x2="52083" y2="89971"/>
                        <a14:foregroundMark x1="52083" y1="89971" x2="66042" y2="87906"/>
                        <a14:foregroundMark x1="50417" y1="5900" x2="52083" y2="6195"/>
                        <a14:foregroundMark x1="21042" y1="50442" x2="21458" y2="53392"/>
                        <a14:foregroundMark x1="49167" y1="23894" x2="50625" y2="283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45" t="3275" r="15556" b="4533"/>
          <a:stretch/>
        </p:blipFill>
        <p:spPr>
          <a:xfrm>
            <a:off x="8941815" y="905165"/>
            <a:ext cx="2004273" cy="19772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51E5BA-2318-41E3-921E-4F912E89B075}"/>
              </a:ext>
            </a:extLst>
          </p:cNvPr>
          <p:cNvSpPr txBox="1"/>
          <p:nvPr/>
        </p:nvSpPr>
        <p:spPr>
          <a:xfrm>
            <a:off x="722352" y="5472344"/>
            <a:ext cx="3547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</a:rPr>
              <a:t>Biometric </a:t>
            </a:r>
            <a:r>
              <a:rPr lang="ko-KR" altLang="en-US" sz="2400" b="1" dirty="0">
                <a:latin typeface="+mn-ea"/>
              </a:rPr>
              <a:t>보안 기술</a:t>
            </a:r>
            <a:endParaRPr lang="en-US" altLang="ko-KR" sz="2400" b="1" dirty="0">
              <a:latin typeface="+mn-ea"/>
            </a:endParaRPr>
          </a:p>
          <a:p>
            <a:pPr algn="ctr"/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스마트폰 잠금 해제</a:t>
            </a:r>
            <a:r>
              <a:rPr lang="en-US" altLang="ko-KR" sz="2400" b="1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899255-E1CD-4CBD-B878-D15858EEA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27804" y="1888809"/>
            <a:ext cx="3136739" cy="313673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452F437-B1D8-451A-927E-D0B4E3C31DF7}"/>
              </a:ext>
            </a:extLst>
          </p:cNvPr>
          <p:cNvGrpSpPr/>
          <p:nvPr/>
        </p:nvGrpSpPr>
        <p:grpSpPr>
          <a:xfrm>
            <a:off x="4973930" y="1799749"/>
            <a:ext cx="2575558" cy="3189973"/>
            <a:chOff x="6095999" y="2688036"/>
            <a:chExt cx="1508566" cy="1872985"/>
          </a:xfrm>
          <a:solidFill>
            <a:schemeClr val="tx1"/>
          </a:solidFill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75D8B78-E9B8-4F2F-9081-704754312A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00" t="5986" r="27631" b="61743"/>
            <a:stretch/>
          </p:blipFill>
          <p:spPr>
            <a:xfrm>
              <a:off x="6834848" y="2688036"/>
              <a:ext cx="769717" cy="1872985"/>
            </a:xfrm>
            <a:prstGeom prst="rect">
              <a:avLst/>
            </a:prstGeom>
            <a:grpFill/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F4A26ED-60FE-4B5B-9433-E623F4AC4D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4" t="5986" r="62631" b="61743"/>
            <a:stretch/>
          </p:blipFill>
          <p:spPr>
            <a:xfrm>
              <a:off x="6095999" y="2709072"/>
              <a:ext cx="738851" cy="1851949"/>
            </a:xfrm>
            <a:prstGeom prst="rect">
              <a:avLst/>
            </a:prstGeom>
            <a:grpFill/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C0B943-A43B-40F4-A8C3-6CDB99C317D3}"/>
              </a:ext>
            </a:extLst>
          </p:cNvPr>
          <p:cNvSpPr/>
          <p:nvPr/>
        </p:nvSpPr>
        <p:spPr>
          <a:xfrm>
            <a:off x="4487889" y="5472344"/>
            <a:ext cx="3547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latin typeface="+mj-lt"/>
              </a:rPr>
              <a:t>표정 검출</a:t>
            </a:r>
            <a:endParaRPr lang="en-US" altLang="ko-KR" sz="2400" b="1" dirty="0">
              <a:latin typeface="+mj-lt"/>
            </a:endParaRPr>
          </a:p>
          <a:p>
            <a:pPr algn="ctr"/>
            <a:r>
              <a:rPr lang="ko-KR" altLang="en-US" sz="2400" b="1" dirty="0">
                <a:latin typeface="+mj-lt"/>
              </a:rPr>
              <a:t>기분에 따른 상품 추천</a:t>
            </a:r>
            <a:endParaRPr lang="en-US" altLang="ko-KR" sz="2400" b="1" dirty="0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395B4B-5B69-4C16-9696-1AE153636F7C}"/>
              </a:ext>
            </a:extLst>
          </p:cNvPr>
          <p:cNvSpPr/>
          <p:nvPr/>
        </p:nvSpPr>
        <p:spPr>
          <a:xfrm>
            <a:off x="9133726" y="5657009"/>
            <a:ext cx="1653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질병 예측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6277DD-494F-4292-B370-DAB70A17AC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7" t="5957" r="27498" b="61608"/>
          <a:stretch/>
        </p:blipFill>
        <p:spPr>
          <a:xfrm>
            <a:off x="8510588" y="1798979"/>
            <a:ext cx="2614498" cy="32258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AD80DA8-B7EA-42C0-839E-E957C05CD7F0}"/>
              </a:ext>
            </a:extLst>
          </p:cNvPr>
          <p:cNvSpPr/>
          <p:nvPr/>
        </p:nvSpPr>
        <p:spPr>
          <a:xfrm>
            <a:off x="9230435" y="3596696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561B4BD-C413-4CB5-87F1-83C4F4EF4F79}"/>
              </a:ext>
            </a:extLst>
          </p:cNvPr>
          <p:cNvSpPr/>
          <p:nvPr/>
        </p:nvSpPr>
        <p:spPr>
          <a:xfrm>
            <a:off x="9071551" y="3632365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F4D098-78DA-4B83-B8F5-B9EAD2A270C1}"/>
              </a:ext>
            </a:extLst>
          </p:cNvPr>
          <p:cNvSpPr/>
          <p:nvPr/>
        </p:nvSpPr>
        <p:spPr>
          <a:xfrm>
            <a:off x="9223951" y="3784765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728A09F-A646-43E8-955F-81145C2AE022}"/>
              </a:ext>
            </a:extLst>
          </p:cNvPr>
          <p:cNvSpPr/>
          <p:nvPr/>
        </p:nvSpPr>
        <p:spPr>
          <a:xfrm>
            <a:off x="9393172" y="3609505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B733854-4F6B-4FA3-91D6-07994924A46E}"/>
              </a:ext>
            </a:extLst>
          </p:cNvPr>
          <p:cNvSpPr/>
          <p:nvPr/>
        </p:nvSpPr>
        <p:spPr>
          <a:xfrm>
            <a:off x="9161086" y="3479013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33E0499-105B-4EC0-B0F4-EA9BE24ED8EE}"/>
              </a:ext>
            </a:extLst>
          </p:cNvPr>
          <p:cNvSpPr/>
          <p:nvPr/>
        </p:nvSpPr>
        <p:spPr>
          <a:xfrm>
            <a:off x="9361880" y="3774814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71B3B7-769A-47F6-BE8C-641057FE4479}"/>
              </a:ext>
            </a:extLst>
          </p:cNvPr>
          <p:cNvSpPr/>
          <p:nvPr/>
        </p:nvSpPr>
        <p:spPr>
          <a:xfrm>
            <a:off x="10508690" y="3466203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D17E02-DE32-43A3-A2DA-C513D6E1FAFE}"/>
              </a:ext>
            </a:extLst>
          </p:cNvPr>
          <p:cNvSpPr/>
          <p:nvPr/>
        </p:nvSpPr>
        <p:spPr>
          <a:xfrm>
            <a:off x="10501070" y="3573836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404FC5D-CF2B-4B11-99D5-BA45C85942B0}"/>
              </a:ext>
            </a:extLst>
          </p:cNvPr>
          <p:cNvSpPr/>
          <p:nvPr/>
        </p:nvSpPr>
        <p:spPr>
          <a:xfrm>
            <a:off x="10594415" y="3524732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47B78C9-7C5D-4EB6-906C-3407CB932AAD}"/>
              </a:ext>
            </a:extLst>
          </p:cNvPr>
          <p:cNvGrpSpPr/>
          <p:nvPr/>
        </p:nvGrpSpPr>
        <p:grpSpPr>
          <a:xfrm>
            <a:off x="259179" y="243448"/>
            <a:ext cx="8352928" cy="912388"/>
            <a:chOff x="259179" y="243448"/>
            <a:chExt cx="8352928" cy="12961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FF724F-25B8-497B-9622-EB0E96A13C66}"/>
                </a:ext>
              </a:extLst>
            </p:cNvPr>
            <p:cNvSpPr txBox="1"/>
            <p:nvPr/>
          </p:nvSpPr>
          <p:spPr>
            <a:xfrm>
              <a:off x="504364" y="494334"/>
              <a:ext cx="5775923" cy="830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585050"/>
                  </a:solidFill>
                </a:rPr>
                <a:t>기대효과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FE1C933-D3AA-4684-9710-C36411C1EA5D}"/>
                </a:ext>
              </a:extLst>
            </p:cNvPr>
            <p:cNvSpPr/>
            <p:nvPr/>
          </p:nvSpPr>
          <p:spPr>
            <a:xfrm>
              <a:off x="259179" y="243448"/>
              <a:ext cx="8352928" cy="1296144"/>
            </a:xfrm>
            <a:prstGeom prst="rect">
              <a:avLst/>
            </a:prstGeom>
            <a:noFill/>
            <a:ln w="88900">
              <a:solidFill>
                <a:srgbClr val="918787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40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B36E117-045B-415F-8A0E-4696E61A26EB}"/>
              </a:ext>
            </a:extLst>
          </p:cNvPr>
          <p:cNvGrpSpPr/>
          <p:nvPr/>
        </p:nvGrpSpPr>
        <p:grpSpPr>
          <a:xfrm>
            <a:off x="259179" y="243448"/>
            <a:ext cx="8352928" cy="947678"/>
            <a:chOff x="259179" y="243448"/>
            <a:chExt cx="8352928" cy="129614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3F719A-778F-4F7F-9513-AC79894A417F}"/>
                </a:ext>
              </a:extLst>
            </p:cNvPr>
            <p:cNvSpPr txBox="1"/>
            <p:nvPr/>
          </p:nvSpPr>
          <p:spPr>
            <a:xfrm>
              <a:off x="504365" y="525255"/>
              <a:ext cx="42025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585050"/>
                  </a:solidFill>
                </a:rPr>
                <a:t>프로젝트 개요 및 요약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756FE54-F772-4B27-91AF-B300407792AB}"/>
                </a:ext>
              </a:extLst>
            </p:cNvPr>
            <p:cNvSpPr/>
            <p:nvPr/>
          </p:nvSpPr>
          <p:spPr>
            <a:xfrm>
              <a:off x="259179" y="243448"/>
              <a:ext cx="8352928" cy="1296144"/>
            </a:xfrm>
            <a:prstGeom prst="rect">
              <a:avLst/>
            </a:prstGeom>
            <a:noFill/>
            <a:ln w="88900">
              <a:solidFill>
                <a:srgbClr val="918787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D1FAF9A-482D-44A9-A4E8-9A3D0CF2DED6}"/>
              </a:ext>
            </a:extLst>
          </p:cNvPr>
          <p:cNvGrpSpPr/>
          <p:nvPr/>
        </p:nvGrpSpPr>
        <p:grpSpPr>
          <a:xfrm>
            <a:off x="1315471" y="1971040"/>
            <a:ext cx="9561057" cy="4078107"/>
            <a:chOff x="1305311" y="2113280"/>
            <a:chExt cx="9561057" cy="407810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81E2E7E-2383-4476-850B-F3552F356AB5}"/>
                </a:ext>
              </a:extLst>
            </p:cNvPr>
            <p:cNvSpPr/>
            <p:nvPr/>
          </p:nvSpPr>
          <p:spPr>
            <a:xfrm>
              <a:off x="1305311" y="2113280"/>
              <a:ext cx="9540737" cy="3962400"/>
            </a:xfrm>
            <a:prstGeom prst="roundRect">
              <a:avLst>
                <a:gd name="adj" fmla="val 18329"/>
              </a:avLst>
            </a:prstGeom>
            <a:solidFill>
              <a:srgbClr val="F9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Blip>
                  <a:blip r:embed="rId2"/>
                </a:buBlip>
              </a:pPr>
              <a:endParaRPr lang="en-US" altLang="ko-KR" sz="2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E3A882-4F5A-4D43-8933-95795CAEDF44}"/>
                </a:ext>
              </a:extLst>
            </p:cNvPr>
            <p:cNvSpPr txBox="1"/>
            <p:nvPr/>
          </p:nvSpPr>
          <p:spPr>
            <a:xfrm>
              <a:off x="1556173" y="2313402"/>
              <a:ext cx="9310195" cy="3877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Blip>
                  <a:blip r:embed="rId2"/>
                </a:buBlip>
              </a:pPr>
              <a:r>
                <a:rPr lang="ko-KR" altLang="en-US" sz="2400" b="1" dirty="0">
                  <a:latin typeface="+mn-ea"/>
                </a:rPr>
                <a:t>본 프로젝트는 </a:t>
              </a:r>
              <a:r>
                <a:rPr lang="en-US" altLang="ko-KR" sz="2400" b="1" dirty="0">
                  <a:latin typeface="+mn-ea"/>
                </a:rPr>
                <a:t>RGB-D </a:t>
              </a:r>
              <a:r>
                <a:rPr lang="ko-KR" altLang="en-US" sz="2400" b="1" dirty="0">
                  <a:latin typeface="+mn-ea"/>
                </a:rPr>
                <a:t>카메라인 </a:t>
              </a:r>
              <a:r>
                <a:rPr lang="en-US" altLang="ko-KR" sz="2400" b="1" dirty="0">
                  <a:latin typeface="+mn-ea"/>
                </a:rPr>
                <a:t>KINECT</a:t>
              </a:r>
              <a:r>
                <a:rPr lang="ko-KR" altLang="en-US" sz="2400" b="1" dirty="0">
                  <a:latin typeface="+mn-ea"/>
                </a:rPr>
                <a:t>를 활용한 </a:t>
              </a:r>
              <a:r>
                <a:rPr lang="en-US" altLang="ko-KR" sz="2400" b="1" dirty="0">
                  <a:latin typeface="+mn-ea"/>
                </a:rPr>
                <a:t>3D</a:t>
              </a:r>
              <a:r>
                <a:rPr lang="ko-KR" altLang="en-US" sz="2400" b="1" dirty="0">
                  <a:latin typeface="+mn-ea"/>
                </a:rPr>
                <a:t> 얼굴 인식</a:t>
              </a:r>
              <a:endParaRPr lang="en-US" altLang="ko-KR" sz="2400" b="1" dirty="0"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Blip>
                  <a:blip r:embed="rId2"/>
                </a:buBlip>
              </a:pPr>
              <a:r>
                <a:rPr lang="en-US" altLang="ko-KR" sz="2400" b="1" dirty="0">
                  <a:latin typeface="+mn-ea"/>
                </a:rPr>
                <a:t>RGB </a:t>
              </a:r>
              <a:r>
                <a:rPr lang="ko-KR" altLang="en-US" sz="2400" b="1" dirty="0">
                  <a:latin typeface="+mn-ea"/>
                </a:rPr>
                <a:t>이미지와 깊이 정보를 가진 </a:t>
              </a:r>
              <a:r>
                <a:rPr lang="en-US" altLang="ko-KR" sz="2400" b="1" dirty="0">
                  <a:latin typeface="+mn-ea"/>
                </a:rPr>
                <a:t>Depth </a:t>
              </a:r>
              <a:r>
                <a:rPr lang="ko-KR" altLang="en-US" sz="2400" b="1" dirty="0">
                  <a:latin typeface="+mn-ea"/>
                </a:rPr>
                <a:t>이미지 모두 이용</a:t>
              </a:r>
              <a:endParaRPr lang="en-US" altLang="ko-KR" sz="2400" b="1" dirty="0">
                <a:latin typeface="+mn-ea"/>
              </a:endParaRPr>
            </a:p>
            <a:p>
              <a:pPr marL="288000">
                <a:lnSpc>
                  <a:spcPct val="150000"/>
                </a:lnSpc>
              </a:pPr>
              <a:r>
                <a:rPr lang="en-US" altLang="ko-KR" sz="2000" b="1" dirty="0">
                  <a:latin typeface="+mn-ea"/>
                </a:rPr>
                <a:t>( = </a:t>
              </a:r>
              <a:r>
                <a:rPr lang="ko-KR" altLang="en-US" sz="2000" b="1" dirty="0">
                  <a:latin typeface="+mn-ea"/>
                </a:rPr>
                <a:t>사진만으로는 인식이 되지 않음</a:t>
              </a:r>
              <a:r>
                <a:rPr lang="en-US" altLang="ko-KR" sz="2000" b="1" dirty="0">
                  <a:latin typeface="+mn-ea"/>
                </a:rPr>
                <a:t>)</a:t>
              </a:r>
            </a:p>
            <a:p>
              <a:pPr marL="285750" indent="-285750">
                <a:lnSpc>
                  <a:spcPct val="200000"/>
                </a:lnSpc>
                <a:buBlip>
                  <a:blip r:embed="rId2"/>
                </a:buBlip>
              </a:pPr>
              <a:r>
                <a:rPr lang="en-US" altLang="ko-KR" sz="2400" b="1" dirty="0">
                  <a:latin typeface="+mn-ea"/>
                </a:rPr>
                <a:t>Kinect v1 (</a:t>
              </a:r>
              <a:r>
                <a:rPr lang="ko-KR" altLang="en-US" sz="2400" b="1" dirty="0" err="1">
                  <a:latin typeface="+mn-ea"/>
                </a:rPr>
                <a:t>저사양</a:t>
              </a:r>
              <a:r>
                <a:rPr lang="en-US" altLang="ko-KR" sz="2400" b="1" dirty="0">
                  <a:latin typeface="+mn-ea"/>
                </a:rPr>
                <a:t>, </a:t>
              </a:r>
              <a:r>
                <a:rPr lang="ko-KR" altLang="en-US" sz="2400" b="1" dirty="0">
                  <a:latin typeface="+mn-ea"/>
                </a:rPr>
                <a:t>저비용</a:t>
              </a:r>
              <a:r>
                <a:rPr lang="en-US" altLang="ko-KR" sz="2400" b="1" dirty="0">
                  <a:latin typeface="+mn-ea"/>
                </a:rPr>
                <a:t>)</a:t>
              </a:r>
              <a:r>
                <a:rPr lang="ko-KR" altLang="en-US" sz="2400" b="1" dirty="0">
                  <a:latin typeface="+mn-ea"/>
                </a:rPr>
                <a:t>에 알고리즘을 적용하여 성능 향상</a:t>
              </a:r>
              <a:endParaRPr lang="en-US" altLang="ko-KR" sz="2400" b="1" dirty="0"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Blip>
                  <a:blip r:embed="rId2"/>
                </a:buBlip>
              </a:pPr>
              <a:r>
                <a:rPr lang="ko-KR" altLang="en-US" sz="2400" b="1" dirty="0">
                  <a:latin typeface="+mn-ea"/>
                </a:rPr>
                <a:t>실시간 처리 가능</a:t>
              </a:r>
              <a:endParaRPr lang="en-US" altLang="ko-KR" sz="2400" b="1" dirty="0">
                <a:latin typeface="+mn-ea"/>
              </a:endParaRPr>
            </a:p>
            <a:p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71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FD578A-E135-400F-BCEE-268FA3B5038C}"/>
              </a:ext>
            </a:extLst>
          </p:cNvPr>
          <p:cNvGrpSpPr/>
          <p:nvPr/>
        </p:nvGrpSpPr>
        <p:grpSpPr>
          <a:xfrm>
            <a:off x="259179" y="243448"/>
            <a:ext cx="8352928" cy="912388"/>
            <a:chOff x="259179" y="243448"/>
            <a:chExt cx="8352928" cy="12961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EE9B97-4F7E-4EC3-A297-D1B30F626355}"/>
                </a:ext>
              </a:extLst>
            </p:cNvPr>
            <p:cNvSpPr txBox="1"/>
            <p:nvPr/>
          </p:nvSpPr>
          <p:spPr>
            <a:xfrm>
              <a:off x="504365" y="494334"/>
              <a:ext cx="42025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585050"/>
                  </a:solidFill>
                </a:rPr>
                <a:t>프로젝트 흐름도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1A8EEF0-6F5E-4D15-A2FC-E4D8212FCEA2}"/>
                </a:ext>
              </a:extLst>
            </p:cNvPr>
            <p:cNvSpPr/>
            <p:nvPr/>
          </p:nvSpPr>
          <p:spPr>
            <a:xfrm>
              <a:off x="259179" y="243448"/>
              <a:ext cx="8352928" cy="1296144"/>
            </a:xfrm>
            <a:prstGeom prst="rect">
              <a:avLst/>
            </a:prstGeom>
            <a:noFill/>
            <a:ln w="88900">
              <a:solidFill>
                <a:srgbClr val="918787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6B1E7A22-48EF-467C-B136-E5017BCC6E48}"/>
              </a:ext>
            </a:extLst>
          </p:cNvPr>
          <p:cNvSpPr/>
          <p:nvPr/>
        </p:nvSpPr>
        <p:spPr>
          <a:xfrm>
            <a:off x="392039" y="2144497"/>
            <a:ext cx="1643040" cy="654200"/>
          </a:xfrm>
          <a:prstGeom prst="ellipse">
            <a:avLst/>
          </a:prstGeom>
          <a:noFill/>
          <a:ln w="38100">
            <a:solidFill>
              <a:srgbClr val="91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+mj-lt"/>
              </a:rPr>
              <a:t>사용자</a:t>
            </a:r>
            <a:endParaRPr lang="en-US" altLang="ko-KR" sz="1400" b="1" dirty="0">
              <a:solidFill>
                <a:srgbClr val="000000"/>
              </a:solidFill>
              <a:latin typeface="+mj-lt"/>
            </a:endParaRPr>
          </a:p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+mj-lt"/>
              </a:rPr>
              <a:t>이름 입력</a:t>
            </a:r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F9C8377B-D7D8-4FCC-A97D-FCB7B7ECE2F9}"/>
              </a:ext>
            </a:extLst>
          </p:cNvPr>
          <p:cNvSpPr/>
          <p:nvPr/>
        </p:nvSpPr>
        <p:spPr>
          <a:xfrm>
            <a:off x="427574" y="2989329"/>
            <a:ext cx="1571970" cy="735443"/>
          </a:xfrm>
          <a:prstGeom prst="diamond">
            <a:avLst/>
          </a:prstGeom>
          <a:noFill/>
          <a:ln w="38100">
            <a:solidFill>
              <a:srgbClr val="91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NEW ?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C87F3F7-36AC-422A-80FF-721E47B6AFB2}"/>
              </a:ext>
            </a:extLst>
          </p:cNvPr>
          <p:cNvSpPr/>
          <p:nvPr/>
        </p:nvSpPr>
        <p:spPr>
          <a:xfrm>
            <a:off x="427574" y="4004143"/>
            <a:ext cx="1571970" cy="6070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얼굴 특징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descriptor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추출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0A0A2C-92E5-478A-AFCA-B793E63A0BD3}"/>
              </a:ext>
            </a:extLst>
          </p:cNvPr>
          <p:cNvSpPr/>
          <p:nvPr/>
        </p:nvSpPr>
        <p:spPr>
          <a:xfrm>
            <a:off x="427574" y="4890537"/>
            <a:ext cx="1571970" cy="607023"/>
          </a:xfrm>
          <a:prstGeom prst="roundRect">
            <a:avLst/>
          </a:prstGeom>
          <a:noFill/>
          <a:ln w="38100">
            <a:solidFill>
              <a:srgbClr val="91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Descriptor DB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에 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0F58113-861F-465D-A37A-DD3C62108FE3}"/>
              </a:ext>
            </a:extLst>
          </p:cNvPr>
          <p:cNvSpPr/>
          <p:nvPr/>
        </p:nvSpPr>
        <p:spPr>
          <a:xfrm>
            <a:off x="427574" y="5776931"/>
            <a:ext cx="1571970" cy="607023"/>
          </a:xfrm>
          <a:prstGeom prst="roundRect">
            <a:avLst/>
          </a:prstGeom>
          <a:noFill/>
          <a:ln w="38100">
            <a:solidFill>
              <a:srgbClr val="91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SVM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재훈련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84C5E7-7B7A-47E0-9478-80666434F026}"/>
              </a:ext>
            </a:extLst>
          </p:cNvPr>
          <p:cNvCxnSpPr/>
          <p:nvPr/>
        </p:nvCxnSpPr>
        <p:spPr>
          <a:xfrm>
            <a:off x="3901964" y="1570820"/>
            <a:ext cx="0" cy="4859464"/>
          </a:xfrm>
          <a:prstGeom prst="line">
            <a:avLst/>
          </a:prstGeom>
          <a:ln w="28575"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EA97BA-579E-4317-AE0A-5263D8029082}"/>
              </a:ext>
            </a:extLst>
          </p:cNvPr>
          <p:cNvCxnSpPr/>
          <p:nvPr/>
        </p:nvCxnSpPr>
        <p:spPr>
          <a:xfrm>
            <a:off x="7947424" y="1570820"/>
            <a:ext cx="0" cy="4859464"/>
          </a:xfrm>
          <a:prstGeom prst="line">
            <a:avLst/>
          </a:prstGeom>
          <a:ln w="28575"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EB3B6F-BDB6-43DD-9355-8CA19E839696}"/>
              </a:ext>
            </a:extLst>
          </p:cNvPr>
          <p:cNvSpPr/>
          <p:nvPr/>
        </p:nvSpPr>
        <p:spPr>
          <a:xfrm>
            <a:off x="2146025" y="3536043"/>
            <a:ext cx="1571970" cy="607023"/>
          </a:xfrm>
          <a:prstGeom prst="roundRect">
            <a:avLst/>
          </a:prstGeom>
          <a:noFill/>
          <a:ln w="38100">
            <a:solidFill>
              <a:srgbClr val="91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Name DB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에 추가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EF47871-9BC0-4BCF-A856-8CD4A3F25545}"/>
              </a:ext>
            </a:extLst>
          </p:cNvPr>
          <p:cNvCxnSpPr>
            <a:stCxn id="24" idx="4"/>
            <a:endCxn id="27" idx="0"/>
          </p:cNvCxnSpPr>
          <p:nvPr/>
        </p:nvCxnSpPr>
        <p:spPr>
          <a:xfrm>
            <a:off x="1213559" y="2798697"/>
            <a:ext cx="0" cy="190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0EEC349-3791-473A-8A20-279432258E2B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1213559" y="3724772"/>
            <a:ext cx="0" cy="279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1B45707-44E2-406C-9ACA-16769E267CB6}"/>
              </a:ext>
            </a:extLst>
          </p:cNvPr>
          <p:cNvCxnSpPr>
            <a:stCxn id="29" idx="2"/>
            <a:endCxn id="34" idx="0"/>
          </p:cNvCxnSpPr>
          <p:nvPr/>
        </p:nvCxnSpPr>
        <p:spPr>
          <a:xfrm>
            <a:off x="1213559" y="4611166"/>
            <a:ext cx="0" cy="279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307FC2C-F331-497C-A218-84BB31312870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213559" y="5497560"/>
            <a:ext cx="0" cy="279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D580B62-93A8-43E3-8C23-BCB45A693838}"/>
              </a:ext>
            </a:extLst>
          </p:cNvPr>
          <p:cNvCxnSpPr>
            <a:stCxn id="27" idx="3"/>
            <a:endCxn id="40" idx="0"/>
          </p:cNvCxnSpPr>
          <p:nvPr/>
        </p:nvCxnSpPr>
        <p:spPr>
          <a:xfrm>
            <a:off x="1999544" y="3357051"/>
            <a:ext cx="932466" cy="17899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8D84194A-E6ED-477B-8E32-D4BE40D07887}"/>
              </a:ext>
            </a:extLst>
          </p:cNvPr>
          <p:cNvCxnSpPr>
            <a:stCxn id="40" idx="2"/>
            <a:endCxn id="29" idx="3"/>
          </p:cNvCxnSpPr>
          <p:nvPr/>
        </p:nvCxnSpPr>
        <p:spPr>
          <a:xfrm rot="5400000">
            <a:off x="2383483" y="3759127"/>
            <a:ext cx="164589" cy="9324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B6E0D07-44E2-49AB-973E-99F97023496C}"/>
              </a:ext>
            </a:extLst>
          </p:cNvPr>
          <p:cNvSpPr/>
          <p:nvPr/>
        </p:nvSpPr>
        <p:spPr>
          <a:xfrm>
            <a:off x="5163213" y="2370200"/>
            <a:ext cx="1571970" cy="6070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얼굴 특징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descriptor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추출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DA13EF7-7DCC-4B54-B960-76F3A51D2BF2}"/>
              </a:ext>
            </a:extLst>
          </p:cNvPr>
          <p:cNvSpPr/>
          <p:nvPr/>
        </p:nvSpPr>
        <p:spPr>
          <a:xfrm>
            <a:off x="5163213" y="3368738"/>
            <a:ext cx="1571970" cy="607023"/>
          </a:xfrm>
          <a:prstGeom prst="roundRect">
            <a:avLst/>
          </a:prstGeom>
          <a:noFill/>
          <a:ln w="38100">
            <a:solidFill>
              <a:srgbClr val="91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SVM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으로 분류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00BEC3C-66D3-4779-97B1-9EFC9E054C9C}"/>
              </a:ext>
            </a:extLst>
          </p:cNvPr>
          <p:cNvSpPr/>
          <p:nvPr/>
        </p:nvSpPr>
        <p:spPr>
          <a:xfrm>
            <a:off x="5163213" y="4319563"/>
            <a:ext cx="1571970" cy="607023"/>
          </a:xfrm>
          <a:prstGeom prst="roundRect">
            <a:avLst/>
          </a:prstGeom>
          <a:noFill/>
          <a:ln w="38100">
            <a:solidFill>
              <a:srgbClr val="91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인식 결과 출력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F9BDC18-1E50-4E20-8AFB-CC929134D5AB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>
            <a:off x="5949198" y="2977223"/>
            <a:ext cx="0" cy="391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AC557A1-6289-4BB4-A92D-21329DD3DB46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5949198" y="3975761"/>
            <a:ext cx="0" cy="343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655CB3B-00F2-42E5-A3FF-41A1F42C46F2}"/>
              </a:ext>
            </a:extLst>
          </p:cNvPr>
          <p:cNvSpPr txBox="1"/>
          <p:nvPr/>
        </p:nvSpPr>
        <p:spPr>
          <a:xfrm>
            <a:off x="1222172" y="1537475"/>
            <a:ext cx="175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얼굴 등록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D4D10E-AC58-4519-9498-721C7AA38F56}"/>
              </a:ext>
            </a:extLst>
          </p:cNvPr>
          <p:cNvSpPr txBox="1"/>
          <p:nvPr/>
        </p:nvSpPr>
        <p:spPr>
          <a:xfrm>
            <a:off x="5219009" y="1562083"/>
            <a:ext cx="175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얼굴 인식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B94BF7-F71E-40BF-BA53-5586D8B8BD91}"/>
              </a:ext>
            </a:extLst>
          </p:cNvPr>
          <p:cNvSpPr txBox="1"/>
          <p:nvPr/>
        </p:nvSpPr>
        <p:spPr>
          <a:xfrm>
            <a:off x="8678197" y="1570820"/>
            <a:ext cx="292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얼굴 특징 </a:t>
            </a:r>
            <a:r>
              <a:rPr lang="en-US" altLang="ko-KR" b="1" dirty="0">
                <a:solidFill>
                  <a:srgbClr val="FF0000"/>
                </a:solidFill>
              </a:rPr>
              <a:t>descriptor </a:t>
            </a:r>
            <a:r>
              <a:rPr lang="ko-KR" altLang="en-US" b="1" dirty="0">
                <a:solidFill>
                  <a:srgbClr val="FF0000"/>
                </a:solidFill>
              </a:rPr>
              <a:t>추출</a:t>
            </a: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71ED710C-B77A-49E9-89AF-26425598C972}"/>
              </a:ext>
            </a:extLst>
          </p:cNvPr>
          <p:cNvCxnSpPr>
            <a:cxnSpLocks/>
            <a:stCxn id="124" idx="1"/>
          </p:cNvCxnSpPr>
          <p:nvPr/>
        </p:nvCxnSpPr>
        <p:spPr>
          <a:xfrm rot="10800000" flipV="1">
            <a:off x="8922464" y="2645312"/>
            <a:ext cx="680805" cy="15513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그림 121">
            <a:extLst>
              <a:ext uri="{FF2B5EF4-FFF2-40B4-BE49-F238E27FC236}">
                <a16:creationId xmlns:a16="http://schemas.microsoft.com/office/drawing/2014/main" id="{78D947EF-B176-4F5A-9831-71DE4C54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235" y="4326789"/>
            <a:ext cx="885288" cy="811459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BF8C57A0-4F25-4C87-806D-1DE318E03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936" y="4363453"/>
            <a:ext cx="910362" cy="774795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54751EC7-4C87-4C71-834C-250D10281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3268" y="2255598"/>
            <a:ext cx="946244" cy="779428"/>
          </a:xfrm>
          <a:prstGeom prst="rect">
            <a:avLst/>
          </a:prstGeom>
        </p:spPr>
      </p:pic>
      <p:grpSp>
        <p:nvGrpSpPr>
          <p:cNvPr id="125" name="Group 4">
            <a:extLst>
              <a:ext uri="{FF2B5EF4-FFF2-40B4-BE49-F238E27FC236}">
                <a16:creationId xmlns:a16="http://schemas.microsoft.com/office/drawing/2014/main" id="{E34B9019-E7E5-4E33-A2E3-8BB3A8B5AD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91597" y="2182044"/>
            <a:ext cx="2422305" cy="1092926"/>
            <a:chOff x="3738" y="332"/>
            <a:chExt cx="1820" cy="744"/>
          </a:xfrm>
        </p:grpSpPr>
        <p:sp>
          <p:nvSpPr>
            <p:cNvPr id="126" name="AutoShape 3">
              <a:extLst>
                <a:ext uri="{FF2B5EF4-FFF2-40B4-BE49-F238E27FC236}">
                  <a16:creationId xmlns:a16="http://schemas.microsoft.com/office/drawing/2014/main" id="{01333EC9-49EF-4BE8-B95F-14EE4CBB06A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862" y="332"/>
              <a:ext cx="696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6">
              <a:extLst>
                <a:ext uri="{FF2B5EF4-FFF2-40B4-BE49-F238E27FC236}">
                  <a16:creationId xmlns:a16="http://schemas.microsoft.com/office/drawing/2014/main" id="{D217C791-B3CB-4CA9-A2B6-67FC3B15D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" y="90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7">
              <a:extLst>
                <a:ext uri="{FF2B5EF4-FFF2-40B4-BE49-F238E27FC236}">
                  <a16:creationId xmlns:a16="http://schemas.microsoft.com/office/drawing/2014/main" id="{98093D92-5B4A-4202-9990-C057FCDA0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90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8">
              <a:extLst>
                <a:ext uri="{FF2B5EF4-FFF2-40B4-BE49-F238E27FC236}">
                  <a16:creationId xmlns:a16="http://schemas.microsoft.com/office/drawing/2014/main" id="{CB536E88-CCB3-49FE-B0F7-95B56005D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902"/>
              <a:ext cx="2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3FCFB164-32CC-42C2-BF88-088F5E776372}"/>
              </a:ext>
            </a:extLst>
          </p:cNvPr>
          <p:cNvGrpSpPr/>
          <p:nvPr/>
        </p:nvGrpSpPr>
        <p:grpSpPr>
          <a:xfrm>
            <a:off x="10760097" y="2238141"/>
            <a:ext cx="967218" cy="951903"/>
            <a:chOff x="7827963" y="536575"/>
            <a:chExt cx="1153668" cy="1028700"/>
          </a:xfrm>
        </p:grpSpPr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C3DD2422-8FC2-431C-A45A-6D00D4276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8579" y="554455"/>
              <a:ext cx="1133052" cy="848595"/>
            </a:xfrm>
            <a:prstGeom prst="rect">
              <a:avLst/>
            </a:prstGeom>
          </p:spPr>
        </p:pic>
        <p:sp>
          <p:nvSpPr>
            <p:cNvPr id="134" name="AutoShape 13">
              <a:extLst>
                <a:ext uri="{FF2B5EF4-FFF2-40B4-BE49-F238E27FC236}">
                  <a16:creationId xmlns:a16="http://schemas.microsoft.com/office/drawing/2014/main" id="{191430D4-FBF2-4E30-9546-DB5431B9551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827963" y="536575"/>
              <a:ext cx="1100137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39" name="그림 138">
            <a:extLst>
              <a:ext uri="{FF2B5EF4-FFF2-40B4-BE49-F238E27FC236}">
                <a16:creationId xmlns:a16="http://schemas.microsoft.com/office/drawing/2014/main" id="{B49FF433-A885-4777-8B83-057528C5D0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687" t="21537" r="42865" b="54709"/>
          <a:stretch/>
        </p:blipFill>
        <p:spPr>
          <a:xfrm>
            <a:off x="10802786" y="3324545"/>
            <a:ext cx="922333" cy="743336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67E50C05-E2F3-4CA9-B672-F09CF732E6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22" t="28837" r="40709" b="46274"/>
          <a:stretch/>
        </p:blipFill>
        <p:spPr>
          <a:xfrm>
            <a:off x="9641235" y="3325088"/>
            <a:ext cx="885288" cy="774520"/>
          </a:xfrm>
          <a:prstGeom prst="rect">
            <a:avLst/>
          </a:prstGeom>
        </p:spPr>
      </p:pic>
      <p:sp>
        <p:nvSpPr>
          <p:cNvPr id="142" name="AutoShape 21">
            <a:extLst>
              <a:ext uri="{FF2B5EF4-FFF2-40B4-BE49-F238E27FC236}">
                <a16:creationId xmlns:a16="http://schemas.microsoft.com/office/drawing/2014/main" id="{82E55303-EC02-4196-992E-49EB2289DB7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607405" y="4400212"/>
            <a:ext cx="899713" cy="94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5" name="AutoShape 26">
            <a:extLst>
              <a:ext uri="{FF2B5EF4-FFF2-40B4-BE49-F238E27FC236}">
                <a16:creationId xmlns:a16="http://schemas.microsoft.com/office/drawing/2014/main" id="{591CDF65-26AE-44E9-B7B8-5781D125D7B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830780" y="4393712"/>
            <a:ext cx="910362" cy="88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530B717-E054-4247-8D2D-168A4D551614}"/>
              </a:ext>
            </a:extLst>
          </p:cNvPr>
          <p:cNvCxnSpPr>
            <a:stCxn id="124" idx="2"/>
            <a:endCxn id="140" idx="0"/>
          </p:cNvCxnSpPr>
          <p:nvPr/>
        </p:nvCxnSpPr>
        <p:spPr>
          <a:xfrm>
            <a:off x="10076390" y="3035026"/>
            <a:ext cx="7489" cy="290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00A7AB46-8464-4694-B776-4D886133500B}"/>
              </a:ext>
            </a:extLst>
          </p:cNvPr>
          <p:cNvCxnSpPr>
            <a:stCxn id="132" idx="2"/>
            <a:endCxn id="139" idx="0"/>
          </p:cNvCxnSpPr>
          <p:nvPr/>
        </p:nvCxnSpPr>
        <p:spPr>
          <a:xfrm>
            <a:off x="11252348" y="3039930"/>
            <a:ext cx="11605" cy="284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DA4CA108-E56D-46B1-BCDA-0D0FB8F872D5}"/>
              </a:ext>
            </a:extLst>
          </p:cNvPr>
          <p:cNvCxnSpPr>
            <a:cxnSpLocks/>
            <a:stCxn id="140" idx="2"/>
            <a:endCxn id="122" idx="0"/>
          </p:cNvCxnSpPr>
          <p:nvPr/>
        </p:nvCxnSpPr>
        <p:spPr>
          <a:xfrm>
            <a:off x="10083879" y="4099608"/>
            <a:ext cx="0" cy="227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235515C9-6B17-4CA8-8F17-7D29B35AB3EB}"/>
              </a:ext>
            </a:extLst>
          </p:cNvPr>
          <p:cNvCxnSpPr>
            <a:stCxn id="139" idx="2"/>
            <a:endCxn id="123" idx="0"/>
          </p:cNvCxnSpPr>
          <p:nvPr/>
        </p:nvCxnSpPr>
        <p:spPr>
          <a:xfrm>
            <a:off x="11263953" y="4067881"/>
            <a:ext cx="14164" cy="295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47A364F-83F4-4D7A-B461-D1EA0021862C}"/>
              </a:ext>
            </a:extLst>
          </p:cNvPr>
          <p:cNvSpPr/>
          <p:nvPr/>
        </p:nvSpPr>
        <p:spPr>
          <a:xfrm>
            <a:off x="8335056" y="5421663"/>
            <a:ext cx="3607265" cy="815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HOG</a:t>
            </a:r>
            <a:r>
              <a:rPr lang="ko-KR" altLang="en-US" sz="1600" b="1" dirty="0">
                <a:solidFill>
                  <a:schemeClr val="tx1"/>
                </a:solidFill>
              </a:rPr>
              <a:t> 계산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만들어진 </a:t>
            </a:r>
            <a:r>
              <a:rPr lang="en-US" altLang="ko-KR" sz="1600" b="1" dirty="0">
                <a:solidFill>
                  <a:schemeClr val="tx1"/>
                </a:solidFill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</a:rPr>
              <a:t>개의 </a:t>
            </a:r>
            <a:r>
              <a:rPr lang="en-US" altLang="ko-KR" sz="1600" b="1" dirty="0">
                <a:solidFill>
                  <a:schemeClr val="tx1"/>
                </a:solidFill>
              </a:rPr>
              <a:t>Descriptor</a:t>
            </a:r>
            <a:r>
              <a:rPr lang="ko-KR" altLang="en-US" sz="1600" b="1" dirty="0">
                <a:solidFill>
                  <a:schemeClr val="tx1"/>
                </a:solidFill>
              </a:rPr>
              <a:t>를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연쇄하여 </a:t>
            </a:r>
            <a:r>
              <a:rPr lang="en-US" altLang="ko-KR" sz="1600" b="1" dirty="0">
                <a:solidFill>
                  <a:schemeClr val="tx1"/>
                </a:solidFill>
              </a:rPr>
              <a:t>Final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Descriptor</a:t>
            </a:r>
            <a:r>
              <a:rPr lang="ko-KR" altLang="en-US" sz="1600" b="1" dirty="0">
                <a:solidFill>
                  <a:schemeClr val="tx1"/>
                </a:solidFill>
              </a:rPr>
              <a:t> 생성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34D6BCAB-9228-45A2-B1BE-006A423CE5DD}"/>
              </a:ext>
            </a:extLst>
          </p:cNvPr>
          <p:cNvCxnSpPr>
            <a:cxnSpLocks/>
            <a:stCxn id="184" idx="2"/>
          </p:cNvCxnSpPr>
          <p:nvPr/>
        </p:nvCxnSpPr>
        <p:spPr>
          <a:xfrm flipH="1">
            <a:off x="8922463" y="5174096"/>
            <a:ext cx="4954" cy="262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C4B6ECFA-C718-4136-94E6-FB813D854186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10083879" y="5138248"/>
            <a:ext cx="0" cy="292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BB25F72F-8B93-4E45-A01D-867020661976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11278117" y="5138248"/>
            <a:ext cx="7844" cy="295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그림 183">
            <a:extLst>
              <a:ext uri="{FF2B5EF4-FFF2-40B4-BE49-F238E27FC236}">
                <a16:creationId xmlns:a16="http://schemas.microsoft.com/office/drawing/2014/main" id="{D5F88F92-AD5A-4519-B4A0-6D06D0DCFD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9562" y="4204364"/>
            <a:ext cx="935709" cy="969732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5A8499FE-B435-4AB9-AD21-A76E98CF4EDE}"/>
              </a:ext>
            </a:extLst>
          </p:cNvPr>
          <p:cNvSpPr txBox="1"/>
          <p:nvPr/>
        </p:nvSpPr>
        <p:spPr>
          <a:xfrm>
            <a:off x="2207508" y="2983656"/>
            <a:ext cx="63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0F7482-6353-4675-9D5E-B78E80FDAAFF}"/>
              </a:ext>
            </a:extLst>
          </p:cNvPr>
          <p:cNvSpPr txBox="1"/>
          <p:nvPr/>
        </p:nvSpPr>
        <p:spPr>
          <a:xfrm>
            <a:off x="685153" y="3626749"/>
            <a:ext cx="63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68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F5E125-79DF-4178-B6C1-B5471657FE08}"/>
              </a:ext>
            </a:extLst>
          </p:cNvPr>
          <p:cNvSpPr txBox="1"/>
          <p:nvPr/>
        </p:nvSpPr>
        <p:spPr>
          <a:xfrm>
            <a:off x="4374604" y="4320599"/>
            <a:ext cx="363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Kinect v1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CC1D9-7E1B-42AA-85FD-5CB54C5CF6CF}"/>
              </a:ext>
            </a:extLst>
          </p:cNvPr>
          <p:cNvSpPr txBox="1"/>
          <p:nvPr/>
        </p:nvSpPr>
        <p:spPr>
          <a:xfrm>
            <a:off x="4374606" y="1812778"/>
            <a:ext cx="5978433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j-ea"/>
                <a:ea typeface="+mj-ea"/>
              </a:rPr>
              <a:t>개발 환경</a:t>
            </a:r>
            <a:r>
              <a:rPr lang="en-US" altLang="ko-KR" sz="2400" b="1" dirty="0">
                <a:latin typeface="+mj-ea"/>
                <a:ea typeface="+mj-ea"/>
              </a:rPr>
              <a:t>	Windows 10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j-ea"/>
                <a:ea typeface="+mj-ea"/>
              </a:rPr>
              <a:t>개발 도구</a:t>
            </a:r>
            <a:r>
              <a:rPr lang="en-US" altLang="ko-KR" sz="2400" b="1" dirty="0">
                <a:latin typeface="+mj-ea"/>
                <a:ea typeface="+mj-ea"/>
              </a:rPr>
              <a:t>	Visual studio, Kinect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SDK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j-ea"/>
                <a:ea typeface="+mj-ea"/>
              </a:rPr>
              <a:t>라이브러리</a:t>
            </a:r>
            <a:r>
              <a:rPr lang="en-US" altLang="ko-KR" sz="2400" b="1" dirty="0">
                <a:latin typeface="+mj-ea"/>
                <a:ea typeface="+mj-ea"/>
              </a:rPr>
              <a:t>	OpenCV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j-ea"/>
                <a:ea typeface="+mj-ea"/>
              </a:rPr>
              <a:t>개발 언어</a:t>
            </a:r>
            <a:r>
              <a:rPr lang="en-US" altLang="ko-KR" sz="2400" b="1" dirty="0">
                <a:latin typeface="+mj-ea"/>
                <a:ea typeface="+mj-ea"/>
              </a:rPr>
              <a:t>	C++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539F04-3A5B-4B49-9FEE-74DE296B8015}"/>
              </a:ext>
            </a:extLst>
          </p:cNvPr>
          <p:cNvGrpSpPr/>
          <p:nvPr/>
        </p:nvGrpSpPr>
        <p:grpSpPr>
          <a:xfrm>
            <a:off x="259179" y="243448"/>
            <a:ext cx="8352928" cy="912388"/>
            <a:chOff x="259179" y="243448"/>
            <a:chExt cx="8352928" cy="12961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A1F75A-1D39-4559-BC29-1B9C697D40C0}"/>
                </a:ext>
              </a:extLst>
            </p:cNvPr>
            <p:cNvSpPr txBox="1"/>
            <p:nvPr/>
          </p:nvSpPr>
          <p:spPr>
            <a:xfrm>
              <a:off x="504365" y="494334"/>
              <a:ext cx="4202534" cy="830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585050"/>
                  </a:solidFill>
                </a:rPr>
                <a:t>개발 환경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B43F93-999C-4D77-A76F-5EF39DFE6F2D}"/>
                </a:ext>
              </a:extLst>
            </p:cNvPr>
            <p:cNvSpPr/>
            <p:nvPr/>
          </p:nvSpPr>
          <p:spPr>
            <a:xfrm>
              <a:off x="259179" y="243448"/>
              <a:ext cx="8352928" cy="1296144"/>
            </a:xfrm>
            <a:prstGeom prst="rect">
              <a:avLst/>
            </a:prstGeom>
            <a:noFill/>
            <a:ln w="88900">
              <a:solidFill>
                <a:srgbClr val="918787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0F81484-4598-47D5-9B52-768231E7BA1E}"/>
              </a:ext>
            </a:extLst>
          </p:cNvPr>
          <p:cNvSpPr txBox="1"/>
          <p:nvPr/>
        </p:nvSpPr>
        <p:spPr>
          <a:xfrm>
            <a:off x="2276844" y="2549896"/>
            <a:ext cx="1442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SW</a:t>
            </a:r>
          </a:p>
          <a:p>
            <a:pPr algn="r"/>
            <a:r>
              <a:rPr lang="ko-KR" altLang="en-US" sz="2400" b="1" dirty="0"/>
              <a:t>개발환경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7B9D03-E65C-4E8A-886A-B43E38337E19}"/>
              </a:ext>
            </a:extLst>
          </p:cNvPr>
          <p:cNvSpPr txBox="1"/>
          <p:nvPr/>
        </p:nvSpPr>
        <p:spPr>
          <a:xfrm>
            <a:off x="2198024" y="4135934"/>
            <a:ext cx="1442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HW</a:t>
            </a:r>
          </a:p>
          <a:p>
            <a:pPr algn="r"/>
            <a:r>
              <a:rPr lang="ko-KR" altLang="en-US" sz="2400" b="1" dirty="0"/>
              <a:t>디바이스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85ED09B-B536-4F2A-9536-85E8FA8A3986}"/>
              </a:ext>
            </a:extLst>
          </p:cNvPr>
          <p:cNvCxnSpPr>
            <a:cxnSpLocks/>
          </p:cNvCxnSpPr>
          <p:nvPr/>
        </p:nvCxnSpPr>
        <p:spPr>
          <a:xfrm>
            <a:off x="3977721" y="1920391"/>
            <a:ext cx="0" cy="206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7DF7AEC-81F5-451D-9965-2B54128B7223}"/>
              </a:ext>
            </a:extLst>
          </p:cNvPr>
          <p:cNvCxnSpPr>
            <a:cxnSpLocks/>
          </p:cNvCxnSpPr>
          <p:nvPr/>
        </p:nvCxnSpPr>
        <p:spPr>
          <a:xfrm>
            <a:off x="3977721" y="4135934"/>
            <a:ext cx="0" cy="9237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336C7CF-BD6C-490C-8C83-79379D49F38D}"/>
              </a:ext>
            </a:extLst>
          </p:cNvPr>
          <p:cNvSpPr txBox="1"/>
          <p:nvPr/>
        </p:nvSpPr>
        <p:spPr>
          <a:xfrm>
            <a:off x="2276844" y="5428393"/>
            <a:ext cx="144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Dataset</a:t>
            </a:r>
            <a:endParaRPr lang="ko-KR" altLang="en-US" sz="2400" b="1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4D8E230-1654-4E52-9699-1611588A2D02}"/>
              </a:ext>
            </a:extLst>
          </p:cNvPr>
          <p:cNvCxnSpPr>
            <a:cxnSpLocks/>
          </p:cNvCxnSpPr>
          <p:nvPr/>
        </p:nvCxnSpPr>
        <p:spPr>
          <a:xfrm>
            <a:off x="3967723" y="5231541"/>
            <a:ext cx="0" cy="855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DEE6A0-371E-4ABE-B939-7DED6BF2137A}"/>
              </a:ext>
            </a:extLst>
          </p:cNvPr>
          <p:cNvSpPr txBox="1"/>
          <p:nvPr/>
        </p:nvSpPr>
        <p:spPr>
          <a:xfrm>
            <a:off x="4374605" y="5467724"/>
            <a:ext cx="363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33</a:t>
            </a:r>
            <a:r>
              <a:rPr lang="ko-KR" altLang="en-US" sz="2400" b="1" dirty="0">
                <a:latin typeface="+mj-ea"/>
                <a:ea typeface="+mj-ea"/>
              </a:rPr>
              <a:t>명</a:t>
            </a:r>
            <a:r>
              <a:rPr lang="en-US" altLang="ko-KR" sz="2400" b="1" dirty="0">
                <a:latin typeface="+mj-ea"/>
                <a:ea typeface="+mj-ea"/>
              </a:rPr>
              <a:t>, 132</a:t>
            </a:r>
            <a:r>
              <a:rPr lang="ko-KR" altLang="en-US" sz="2400" b="1" dirty="0">
                <a:latin typeface="+mj-ea"/>
                <a:ea typeface="+mj-ea"/>
              </a:rPr>
              <a:t>개 이미지</a:t>
            </a:r>
          </a:p>
        </p:txBody>
      </p:sp>
    </p:spTree>
    <p:extLst>
      <p:ext uri="{BB962C8B-B14F-4D97-AF65-F5344CB8AC3E}">
        <p14:creationId xmlns:p14="http://schemas.microsoft.com/office/powerpoint/2010/main" val="17070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8839626-F6EB-4796-8209-36BC9B32F8F9}"/>
              </a:ext>
            </a:extLst>
          </p:cNvPr>
          <p:cNvGrpSpPr/>
          <p:nvPr/>
        </p:nvGrpSpPr>
        <p:grpSpPr>
          <a:xfrm>
            <a:off x="577709" y="1781305"/>
            <a:ext cx="4902579" cy="1749640"/>
            <a:chOff x="1635888" y="1676427"/>
            <a:chExt cx="4902579" cy="17496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1DB218-7A2B-41CB-88A9-CE0139657C9F}"/>
                </a:ext>
              </a:extLst>
            </p:cNvPr>
            <p:cNvSpPr txBox="1"/>
            <p:nvPr/>
          </p:nvSpPr>
          <p:spPr>
            <a:xfrm>
              <a:off x="1635888" y="3025957"/>
              <a:ext cx="21108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Positive images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7AF271-B5D2-4F41-9392-9362836299D6}"/>
                </a:ext>
              </a:extLst>
            </p:cNvPr>
            <p:cNvSpPr txBox="1"/>
            <p:nvPr/>
          </p:nvSpPr>
          <p:spPr>
            <a:xfrm>
              <a:off x="4235645" y="3021972"/>
              <a:ext cx="2302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Negative images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4AC4103-D35D-4417-8390-95C8D31EDBFC}"/>
                </a:ext>
              </a:extLst>
            </p:cNvPr>
            <p:cNvSpPr/>
            <p:nvPr/>
          </p:nvSpPr>
          <p:spPr>
            <a:xfrm>
              <a:off x="1946503" y="1676427"/>
              <a:ext cx="1591256" cy="1090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AAAF347-5971-4B65-9967-9C4611E89A73}"/>
                </a:ext>
              </a:extLst>
            </p:cNvPr>
            <p:cNvSpPr/>
            <p:nvPr/>
          </p:nvSpPr>
          <p:spPr>
            <a:xfrm>
              <a:off x="1793489" y="1784491"/>
              <a:ext cx="1591256" cy="1090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7288BA9-7A9A-4323-83A5-E186DF9E6EDF}"/>
                </a:ext>
              </a:extLst>
            </p:cNvPr>
            <p:cNvSpPr/>
            <p:nvPr/>
          </p:nvSpPr>
          <p:spPr>
            <a:xfrm>
              <a:off x="1640475" y="1892555"/>
              <a:ext cx="1591256" cy="1090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Face O</a:t>
              </a:r>
              <a:endParaRPr lang="ko-KR" altLang="en-US" sz="3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550F12B-A788-4402-AE4C-713E4074B8F2}"/>
                </a:ext>
              </a:extLst>
            </p:cNvPr>
            <p:cNvSpPr/>
            <p:nvPr/>
          </p:nvSpPr>
          <p:spPr>
            <a:xfrm>
              <a:off x="4614888" y="1676427"/>
              <a:ext cx="1591256" cy="1090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EFBD4F4-9274-4B77-8807-5E5DE1CC8F22}"/>
                </a:ext>
              </a:extLst>
            </p:cNvPr>
            <p:cNvSpPr/>
            <p:nvPr/>
          </p:nvSpPr>
          <p:spPr>
            <a:xfrm>
              <a:off x="4461874" y="1784491"/>
              <a:ext cx="1591256" cy="1090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659CA40-B45F-4FF2-99CA-AE03D2C96416}"/>
                </a:ext>
              </a:extLst>
            </p:cNvPr>
            <p:cNvSpPr/>
            <p:nvPr/>
          </p:nvSpPr>
          <p:spPr>
            <a:xfrm>
              <a:off x="4308860" y="1892555"/>
              <a:ext cx="1591256" cy="1090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Face X</a:t>
              </a:r>
              <a:endParaRPr lang="ko-KR" altLang="en-US" sz="3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A72C42-AB30-4A3E-ABB3-FFDDE88D53C7}"/>
                </a:ext>
              </a:extLst>
            </p:cNvPr>
            <p:cNvSpPr txBox="1"/>
            <p:nvPr/>
          </p:nvSpPr>
          <p:spPr>
            <a:xfrm>
              <a:off x="3678866" y="2145323"/>
              <a:ext cx="5601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</a:t>
              </a:r>
              <a:endPara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E06709F-F462-4E03-83CE-A3F6FBE84EA5}"/>
              </a:ext>
            </a:extLst>
          </p:cNvPr>
          <p:cNvGrpSpPr/>
          <p:nvPr/>
        </p:nvGrpSpPr>
        <p:grpSpPr>
          <a:xfrm>
            <a:off x="7527750" y="1666028"/>
            <a:ext cx="726954" cy="662809"/>
            <a:chOff x="749440" y="3547775"/>
            <a:chExt cx="796188" cy="79712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28EE370-AC37-4DF1-95E5-A117B3082C85}"/>
                </a:ext>
              </a:extLst>
            </p:cNvPr>
            <p:cNvSpPr/>
            <p:nvPr/>
          </p:nvSpPr>
          <p:spPr>
            <a:xfrm>
              <a:off x="749440" y="3547775"/>
              <a:ext cx="796187" cy="797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47F1217-FC66-4B2F-8ACE-65BEEE1FEEFF}"/>
                </a:ext>
              </a:extLst>
            </p:cNvPr>
            <p:cNvSpPr/>
            <p:nvPr/>
          </p:nvSpPr>
          <p:spPr>
            <a:xfrm>
              <a:off x="749440" y="3940233"/>
              <a:ext cx="796188" cy="404670"/>
            </a:xfrm>
            <a:prstGeom prst="rect">
              <a:avLst/>
            </a:prstGeom>
            <a:solidFill>
              <a:srgbClr val="3D3D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F15161-8FB4-41B4-99BE-FD1495A988EA}"/>
              </a:ext>
            </a:extLst>
          </p:cNvPr>
          <p:cNvGrpSpPr/>
          <p:nvPr/>
        </p:nvGrpSpPr>
        <p:grpSpPr>
          <a:xfrm>
            <a:off x="6485754" y="1666028"/>
            <a:ext cx="726954" cy="662809"/>
            <a:chOff x="1874429" y="3547774"/>
            <a:chExt cx="796188" cy="79712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706319-31A2-493B-8AD3-D40497E1A921}"/>
                </a:ext>
              </a:extLst>
            </p:cNvPr>
            <p:cNvSpPr/>
            <p:nvPr/>
          </p:nvSpPr>
          <p:spPr>
            <a:xfrm>
              <a:off x="1874429" y="3547774"/>
              <a:ext cx="796187" cy="797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4B09171-FD5F-4EF4-A195-BAD4162F01C5}"/>
                </a:ext>
              </a:extLst>
            </p:cNvPr>
            <p:cNvSpPr/>
            <p:nvPr/>
          </p:nvSpPr>
          <p:spPr>
            <a:xfrm>
              <a:off x="2269375" y="3547774"/>
              <a:ext cx="401242" cy="797128"/>
            </a:xfrm>
            <a:prstGeom prst="rect">
              <a:avLst/>
            </a:prstGeom>
            <a:solidFill>
              <a:srgbClr val="3D3D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D83721D-E650-4212-867E-96C6C4FA3205}"/>
              </a:ext>
            </a:extLst>
          </p:cNvPr>
          <p:cNvGrpSpPr/>
          <p:nvPr/>
        </p:nvGrpSpPr>
        <p:grpSpPr>
          <a:xfrm>
            <a:off x="6410269" y="2501214"/>
            <a:ext cx="872176" cy="662809"/>
            <a:chOff x="773806" y="4737359"/>
            <a:chExt cx="955241" cy="79712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BC57C0-3DBD-46F2-9EA0-98CD50AACC2A}"/>
                </a:ext>
              </a:extLst>
            </p:cNvPr>
            <p:cNvSpPr/>
            <p:nvPr/>
          </p:nvSpPr>
          <p:spPr>
            <a:xfrm>
              <a:off x="773806" y="4737360"/>
              <a:ext cx="955241" cy="797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D37AEB3-2D9E-44B8-8A1D-C51468ECB219}"/>
                </a:ext>
              </a:extLst>
            </p:cNvPr>
            <p:cNvSpPr/>
            <p:nvPr/>
          </p:nvSpPr>
          <p:spPr>
            <a:xfrm>
              <a:off x="1095940" y="4737359"/>
              <a:ext cx="310971" cy="790176"/>
            </a:xfrm>
            <a:prstGeom prst="rect">
              <a:avLst/>
            </a:prstGeom>
            <a:solidFill>
              <a:srgbClr val="3D3D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B896CE-9C77-4CDD-A4F3-8C451A602124}"/>
              </a:ext>
            </a:extLst>
          </p:cNvPr>
          <p:cNvGrpSpPr/>
          <p:nvPr/>
        </p:nvGrpSpPr>
        <p:grpSpPr>
          <a:xfrm>
            <a:off x="7492251" y="2498323"/>
            <a:ext cx="872176" cy="662809"/>
            <a:chOff x="1973609" y="4737360"/>
            <a:chExt cx="955241" cy="7971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B20665F-0594-4232-AD28-F7F545DB2528}"/>
                </a:ext>
              </a:extLst>
            </p:cNvPr>
            <p:cNvSpPr/>
            <p:nvPr/>
          </p:nvSpPr>
          <p:spPr>
            <a:xfrm>
              <a:off x="1973609" y="4737360"/>
              <a:ext cx="955241" cy="797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277AB2D-1BC3-4C22-A6D8-922D91352A75}"/>
                </a:ext>
              </a:extLst>
            </p:cNvPr>
            <p:cNvSpPr/>
            <p:nvPr/>
          </p:nvSpPr>
          <p:spPr>
            <a:xfrm>
              <a:off x="1973609" y="5012575"/>
              <a:ext cx="955241" cy="282632"/>
            </a:xfrm>
            <a:prstGeom prst="rect">
              <a:avLst/>
            </a:prstGeom>
            <a:solidFill>
              <a:srgbClr val="3D3D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AAB9AFA-03A1-44F9-AD81-C310D6924D85}"/>
              </a:ext>
            </a:extLst>
          </p:cNvPr>
          <p:cNvGrpSpPr/>
          <p:nvPr/>
        </p:nvGrpSpPr>
        <p:grpSpPr>
          <a:xfrm>
            <a:off x="8488503" y="2110211"/>
            <a:ext cx="778337" cy="688082"/>
            <a:chOff x="749440" y="5762595"/>
            <a:chExt cx="852465" cy="82752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522B52D-5425-4581-AE10-4208184F56D9}"/>
                </a:ext>
              </a:extLst>
            </p:cNvPr>
            <p:cNvSpPr/>
            <p:nvPr/>
          </p:nvSpPr>
          <p:spPr>
            <a:xfrm>
              <a:off x="749441" y="5762596"/>
              <a:ext cx="852464" cy="827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4902F84-6DDB-49F8-B53C-49ED3A3EF548}"/>
                </a:ext>
              </a:extLst>
            </p:cNvPr>
            <p:cNvSpPr/>
            <p:nvPr/>
          </p:nvSpPr>
          <p:spPr>
            <a:xfrm>
              <a:off x="749440" y="5762595"/>
              <a:ext cx="422460" cy="413761"/>
            </a:xfrm>
            <a:prstGeom prst="rect">
              <a:avLst/>
            </a:prstGeom>
            <a:solidFill>
              <a:srgbClr val="3D3D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EFD35E-E896-4FF3-9B59-FFDD7468F3EC}"/>
                </a:ext>
              </a:extLst>
            </p:cNvPr>
            <p:cNvSpPr/>
            <p:nvPr/>
          </p:nvSpPr>
          <p:spPr>
            <a:xfrm>
              <a:off x="1179444" y="6176356"/>
              <a:ext cx="422460" cy="413761"/>
            </a:xfrm>
            <a:prstGeom prst="rect">
              <a:avLst/>
            </a:prstGeom>
            <a:solidFill>
              <a:srgbClr val="3D3D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C9F82E3-64E1-4435-93ED-8CC8DFF88C45}"/>
              </a:ext>
            </a:extLst>
          </p:cNvPr>
          <p:cNvSpPr txBox="1"/>
          <p:nvPr/>
        </p:nvSpPr>
        <p:spPr>
          <a:xfrm>
            <a:off x="7126782" y="3272847"/>
            <a:ext cx="1554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오른쪽 화살표 51">
            <a:extLst>
              <a:ext uri="{FF2B5EF4-FFF2-40B4-BE49-F238E27FC236}">
                <a16:creationId xmlns:a16="http://schemas.microsoft.com/office/drawing/2014/main" id="{F3EB0323-3E70-41A7-AFA9-81B25B2F4AFF}"/>
              </a:ext>
            </a:extLst>
          </p:cNvPr>
          <p:cNvSpPr/>
          <p:nvPr/>
        </p:nvSpPr>
        <p:spPr>
          <a:xfrm rot="10800000">
            <a:off x="5821255" y="5439113"/>
            <a:ext cx="606112" cy="311810"/>
          </a:xfrm>
          <a:prstGeom prst="rightArrow">
            <a:avLst>
              <a:gd name="adj1" fmla="val 42533"/>
              <a:gd name="adj2" fmla="val 40572"/>
            </a:avLst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292F9E6-A3CA-4703-A7A7-F7A6E0157213}"/>
              </a:ext>
            </a:extLst>
          </p:cNvPr>
          <p:cNvSpPr/>
          <p:nvPr/>
        </p:nvSpPr>
        <p:spPr>
          <a:xfrm>
            <a:off x="3893011" y="4740373"/>
            <a:ext cx="1739383" cy="15652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Adaboost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Classifier</a:t>
            </a:r>
            <a:endParaRPr lang="ko-KR" altLang="en-US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C1852F-C9CA-412C-A5D9-6057D80D9687}"/>
              </a:ext>
            </a:extLst>
          </p:cNvPr>
          <p:cNvSpPr txBox="1"/>
          <p:nvPr/>
        </p:nvSpPr>
        <p:spPr>
          <a:xfrm>
            <a:off x="2624688" y="5868212"/>
            <a:ext cx="1176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Training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B3EAF30-FA70-43E4-A39C-37B88720ABE7}"/>
              </a:ext>
            </a:extLst>
          </p:cNvPr>
          <p:cNvSpPr/>
          <p:nvPr/>
        </p:nvSpPr>
        <p:spPr>
          <a:xfrm>
            <a:off x="577709" y="4740373"/>
            <a:ext cx="1791433" cy="15652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Strong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Adaboost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Classifier</a:t>
            </a:r>
            <a:endParaRPr lang="ko-KR" altLang="en-US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D3F7B3A-33A7-40DE-BA1E-B50ECD3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212" y="3744877"/>
            <a:ext cx="1159571" cy="1175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F4F7815-5BFB-4F63-B841-58509F504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617" y="3749082"/>
            <a:ext cx="1163446" cy="11716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FB70BA4-8AD7-4237-BEF2-F975763EE19B}"/>
              </a:ext>
            </a:extLst>
          </p:cNvPr>
          <p:cNvSpPr txBox="1"/>
          <p:nvPr/>
        </p:nvSpPr>
        <p:spPr>
          <a:xfrm>
            <a:off x="7936387" y="6271477"/>
            <a:ext cx="2005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Haar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feature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더하기 기호 47">
            <a:extLst>
              <a:ext uri="{FF2B5EF4-FFF2-40B4-BE49-F238E27FC236}">
                <a16:creationId xmlns:a16="http://schemas.microsoft.com/office/drawing/2014/main" id="{F4ECEF47-BCF1-4BE4-9E91-4F2CAC639D9E}"/>
              </a:ext>
            </a:extLst>
          </p:cNvPr>
          <p:cNvSpPr/>
          <p:nvPr/>
        </p:nvSpPr>
        <p:spPr>
          <a:xfrm>
            <a:off x="5566599" y="2188609"/>
            <a:ext cx="470266" cy="465016"/>
          </a:xfrm>
          <a:prstGeom prst="mathPlus">
            <a:avLst>
              <a:gd name="adj1" fmla="val 52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2F240E7-E843-4AF5-81E5-D6C9D2783ACC}"/>
              </a:ext>
            </a:extLst>
          </p:cNvPr>
          <p:cNvGrpSpPr/>
          <p:nvPr/>
        </p:nvGrpSpPr>
        <p:grpSpPr>
          <a:xfrm>
            <a:off x="9819813" y="2341134"/>
            <a:ext cx="1710623" cy="2868661"/>
            <a:chOff x="10181615" y="2246678"/>
            <a:chExt cx="1710623" cy="2033292"/>
          </a:xfrm>
          <a:solidFill>
            <a:srgbClr val="000000"/>
          </a:solidFill>
        </p:grpSpPr>
        <p:sp>
          <p:nvSpPr>
            <p:cNvPr id="50" name="화살표: 위로 굽음 49">
              <a:extLst>
                <a:ext uri="{FF2B5EF4-FFF2-40B4-BE49-F238E27FC236}">
                  <a16:creationId xmlns:a16="http://schemas.microsoft.com/office/drawing/2014/main" id="{43FA6D77-55F9-4B72-8921-7E9236278553}"/>
                </a:ext>
              </a:extLst>
            </p:cNvPr>
            <p:cNvSpPr/>
            <p:nvPr/>
          </p:nvSpPr>
          <p:spPr>
            <a:xfrm rot="5400000" flipV="1">
              <a:off x="10520200" y="2907931"/>
              <a:ext cx="2033292" cy="710785"/>
            </a:xfrm>
            <a:prstGeom prst="bentUpArrow">
              <a:avLst>
                <a:gd name="adj1" fmla="val 17853"/>
                <a:gd name="adj2" fmla="val 21784"/>
                <a:gd name="adj3" fmla="val 300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00000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BA1DA11-3694-4368-B650-4A9E21B9240A}"/>
                </a:ext>
              </a:extLst>
            </p:cNvPr>
            <p:cNvSpPr/>
            <p:nvPr/>
          </p:nvSpPr>
          <p:spPr>
            <a:xfrm rot="10800000">
              <a:off x="10181615" y="2246678"/>
              <a:ext cx="1710621" cy="1085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52" name="오른쪽 화살표 51">
            <a:extLst>
              <a:ext uri="{FF2B5EF4-FFF2-40B4-BE49-F238E27FC236}">
                <a16:creationId xmlns:a16="http://schemas.microsoft.com/office/drawing/2014/main" id="{2859A508-9BB0-4C70-8346-C06DF907A616}"/>
              </a:ext>
            </a:extLst>
          </p:cNvPr>
          <p:cNvSpPr/>
          <p:nvPr/>
        </p:nvSpPr>
        <p:spPr>
          <a:xfrm rot="10800000">
            <a:off x="2794335" y="5439113"/>
            <a:ext cx="606112" cy="311810"/>
          </a:xfrm>
          <a:prstGeom prst="rightArrow">
            <a:avLst>
              <a:gd name="adj1" fmla="val 42533"/>
              <a:gd name="adj2" fmla="val 40572"/>
            </a:avLst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E6DEC89-879E-442D-B540-6F99E9EE65C4}"/>
              </a:ext>
            </a:extLst>
          </p:cNvPr>
          <p:cNvGrpSpPr/>
          <p:nvPr/>
        </p:nvGrpSpPr>
        <p:grpSpPr>
          <a:xfrm>
            <a:off x="9442981" y="5045839"/>
            <a:ext cx="1114718" cy="1203341"/>
            <a:chOff x="4653786" y="3867446"/>
            <a:chExt cx="1114718" cy="1203341"/>
          </a:xfrm>
        </p:grpSpPr>
        <p:pic>
          <p:nvPicPr>
            <p:cNvPr id="67" name="그림 66" descr="사람, 실내, 천장, 남자이(가) 표시된 사진&#10;&#10;자동 생성된 설명">
              <a:extLst>
                <a:ext uri="{FF2B5EF4-FFF2-40B4-BE49-F238E27FC236}">
                  <a16:creationId xmlns:a16="http://schemas.microsoft.com/office/drawing/2014/main" id="{48C757B9-EE23-48D5-B2C2-A2EE5101BC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09" t="26008" r="40128" b="41569"/>
            <a:stretch/>
          </p:blipFill>
          <p:spPr>
            <a:xfrm>
              <a:off x="4653786" y="3867446"/>
              <a:ext cx="1114718" cy="1203341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BB440D8-771C-46D4-97BA-133764DB5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779" t="7010" r="28010" b="62383"/>
            <a:stretch/>
          </p:blipFill>
          <p:spPr>
            <a:xfrm>
              <a:off x="4994951" y="4207008"/>
              <a:ext cx="544700" cy="343388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6105720-8C4F-43A0-B2E7-B43DCFD24BEB}"/>
              </a:ext>
            </a:extLst>
          </p:cNvPr>
          <p:cNvGrpSpPr/>
          <p:nvPr/>
        </p:nvGrpSpPr>
        <p:grpSpPr>
          <a:xfrm>
            <a:off x="8152121" y="5046709"/>
            <a:ext cx="1114718" cy="1203341"/>
            <a:chOff x="3831805" y="3662202"/>
            <a:chExt cx="1114718" cy="1203341"/>
          </a:xfrm>
        </p:grpSpPr>
        <p:pic>
          <p:nvPicPr>
            <p:cNvPr id="65" name="그림 64" descr="사람, 실내, 천장, 남자이(가) 표시된 사진&#10;&#10;자동 생성된 설명">
              <a:extLst>
                <a:ext uri="{FF2B5EF4-FFF2-40B4-BE49-F238E27FC236}">
                  <a16:creationId xmlns:a16="http://schemas.microsoft.com/office/drawing/2014/main" id="{49DE9AE1-A93B-4364-9E52-03B5E9151B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09" t="26008" r="40128" b="41569"/>
            <a:stretch/>
          </p:blipFill>
          <p:spPr>
            <a:xfrm>
              <a:off x="3831805" y="3662202"/>
              <a:ext cx="1114718" cy="1203341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EEA96F56-7130-4E72-ACF4-0011A1AD2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427" t="22617" r="18729" b="50602"/>
            <a:stretch/>
          </p:blipFill>
          <p:spPr>
            <a:xfrm>
              <a:off x="4046309" y="4107966"/>
              <a:ext cx="754977" cy="311811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F7379BB-3BBC-4712-8204-23ECF27AE3FA}"/>
              </a:ext>
            </a:extLst>
          </p:cNvPr>
          <p:cNvGrpSpPr/>
          <p:nvPr/>
        </p:nvGrpSpPr>
        <p:grpSpPr>
          <a:xfrm>
            <a:off x="259179" y="243448"/>
            <a:ext cx="8352928" cy="912388"/>
            <a:chOff x="259179" y="243448"/>
            <a:chExt cx="8352928" cy="129614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EA2DE9F-FDBD-4557-92FE-051949BCDE52}"/>
                </a:ext>
              </a:extLst>
            </p:cNvPr>
            <p:cNvSpPr txBox="1"/>
            <p:nvPr/>
          </p:nvSpPr>
          <p:spPr>
            <a:xfrm>
              <a:off x="504364" y="494334"/>
              <a:ext cx="5775923" cy="830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585050"/>
                  </a:solidFill>
                </a:rPr>
                <a:t>Viola-Jones face detector</a:t>
              </a:r>
              <a:endParaRPr lang="ko-KR" altLang="en-US" sz="3200" b="1" dirty="0">
                <a:solidFill>
                  <a:srgbClr val="58505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D93A70E-F5BB-4605-BFA7-EF7A53D17D0E}"/>
                </a:ext>
              </a:extLst>
            </p:cNvPr>
            <p:cNvSpPr/>
            <p:nvPr/>
          </p:nvSpPr>
          <p:spPr>
            <a:xfrm>
              <a:off x="259179" y="243448"/>
              <a:ext cx="8352928" cy="1296144"/>
            </a:xfrm>
            <a:prstGeom prst="rect">
              <a:avLst/>
            </a:prstGeom>
            <a:noFill/>
            <a:ln w="88900">
              <a:solidFill>
                <a:srgbClr val="918787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5" name="그림 4" descr="사람, 실내, 천장, 남자이(가) 표시된 사진&#10;&#10;자동 생성된 설명">
            <a:extLst>
              <a:ext uri="{FF2B5EF4-FFF2-40B4-BE49-F238E27FC236}">
                <a16:creationId xmlns:a16="http://schemas.microsoft.com/office/drawing/2014/main" id="{AB939D85-C1EE-4CCD-B042-2B3F15A1B2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9" t="26008" r="40128" b="41569"/>
          <a:stretch/>
        </p:blipFill>
        <p:spPr>
          <a:xfrm>
            <a:off x="6846356" y="5046709"/>
            <a:ext cx="1114718" cy="12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9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093ABC3-CD70-4F6A-ABEC-814487551DFE}"/>
              </a:ext>
            </a:extLst>
          </p:cNvPr>
          <p:cNvGrpSpPr/>
          <p:nvPr/>
        </p:nvGrpSpPr>
        <p:grpSpPr>
          <a:xfrm>
            <a:off x="259179" y="243448"/>
            <a:ext cx="8352928" cy="912388"/>
            <a:chOff x="259179" y="243448"/>
            <a:chExt cx="8352928" cy="1296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311D9E-E95C-4BB5-97A9-7AD9533D0934}"/>
                </a:ext>
              </a:extLst>
            </p:cNvPr>
            <p:cNvSpPr txBox="1"/>
            <p:nvPr/>
          </p:nvSpPr>
          <p:spPr>
            <a:xfrm>
              <a:off x="504364" y="494334"/>
              <a:ext cx="5775923" cy="830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585050"/>
                  </a:solidFill>
                </a:rPr>
                <a:t>Entropy map</a:t>
              </a:r>
              <a:endParaRPr lang="ko-KR" altLang="en-US" sz="3200" b="1" dirty="0">
                <a:solidFill>
                  <a:srgbClr val="58505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5DCF4C-C29A-431B-825D-4285ADF8E2DC}"/>
                </a:ext>
              </a:extLst>
            </p:cNvPr>
            <p:cNvSpPr/>
            <p:nvPr/>
          </p:nvSpPr>
          <p:spPr>
            <a:xfrm>
              <a:off x="259179" y="243448"/>
              <a:ext cx="8352928" cy="1296144"/>
            </a:xfrm>
            <a:prstGeom prst="rect">
              <a:avLst/>
            </a:prstGeom>
            <a:noFill/>
            <a:ln w="88900">
              <a:solidFill>
                <a:srgbClr val="918787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387E68-078D-4C9E-9883-ADE6E8AC3EBD}"/>
                  </a:ext>
                </a:extLst>
              </p:cNvPr>
              <p:cNvSpPr txBox="1"/>
              <p:nvPr/>
            </p:nvSpPr>
            <p:spPr>
              <a:xfrm>
                <a:off x="516342" y="1886077"/>
                <a:ext cx="11159316" cy="397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-  Entropy (</a:t>
                </a:r>
                <a:r>
                  <a:rPr lang="ko-KR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무질서한 정도</a:t>
                </a:r>
                <a:r>
                  <a:rPr lang="en-US" altLang="ko-KR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)</a:t>
                </a:r>
                <a:r>
                  <a:rPr lang="ko-KR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를 이용하여 이미지 </a:t>
                </a:r>
                <a:r>
                  <a:rPr lang="en-US" altLang="ko-KR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texture </a:t>
                </a:r>
                <a:r>
                  <a:rPr lang="ko-KR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추출</a:t>
                </a:r>
                <a:endParaRPr lang="en-US" altLang="ko-KR" sz="2400" b="1" dirty="0">
                  <a:solidFill>
                    <a:schemeClr val="tx1">
                      <a:lumMod val="50000"/>
                    </a:schemeClr>
                  </a:solidFill>
                  <a:latin typeface="+mn-ea"/>
                </a:endParaRPr>
              </a:p>
              <a:p>
                <a:pPr marL="342900" indent="-342900">
                  <a:lnSpc>
                    <a:spcPct val="200000"/>
                  </a:lnSpc>
                  <a:buFontTx/>
                  <a:buChar char="-"/>
                </a:pPr>
                <a:r>
                  <a:rPr lang="ko-KR" altLang="en-US" sz="2400" b="1" dirty="0" err="1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저사양인</a:t>
                </a:r>
                <a:r>
                  <a:rPr lang="ko-KR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Kinect V1</a:t>
                </a:r>
                <a:r>
                  <a:rPr lang="ko-KR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depth </a:t>
                </a:r>
                <a:r>
                  <a:rPr lang="ko-KR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이미지에 적용 시 이미지 특성 더 잘 보여줌</a:t>
                </a:r>
                <a:endParaRPr lang="en-US" altLang="ko-KR" sz="2400" b="1" dirty="0">
                  <a:solidFill>
                    <a:schemeClr val="tx1">
                      <a:lumMod val="50000"/>
                    </a:schemeClr>
                  </a:solidFill>
                  <a:latin typeface="+mn-ea"/>
                </a:endParaRPr>
              </a:p>
              <a:p>
                <a:pPr marL="342900" indent="-342900">
                  <a:lnSpc>
                    <a:spcPct val="200000"/>
                  </a:lnSpc>
                  <a:buFontTx/>
                  <a:buChar char="-"/>
                </a:pPr>
                <a:r>
                  <a:rPr lang="ko-KR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각 픽셀 마다 그 픽셀 중심으로 </a:t>
                </a:r>
                <a:r>
                  <a:rPr lang="en-US" altLang="ko-KR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5 X 5 </a:t>
                </a:r>
                <a:r>
                  <a:rPr lang="ko-KR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영역에서의 </a:t>
                </a:r>
                <a:r>
                  <a:rPr lang="en-US" altLang="ko-KR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entropy </a:t>
                </a:r>
                <a:r>
                  <a:rPr lang="ko-KR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계산</a:t>
                </a:r>
                <a:endParaRPr lang="en-US" altLang="ko-KR" sz="2400" b="1" dirty="0">
                  <a:solidFill>
                    <a:schemeClr val="tx1">
                      <a:lumMod val="50000"/>
                    </a:schemeClr>
                  </a:solidFill>
                  <a:latin typeface="+mn-ea"/>
                </a:endParaRPr>
              </a:p>
              <a:p>
                <a:pPr marL="342900" indent="-342900">
                  <a:lnSpc>
                    <a:spcPct val="200000"/>
                  </a:lnSpc>
                  <a:buFontTx/>
                  <a:buChar char="-"/>
                </a:pPr>
                <a:r>
                  <a:rPr lang="en-US" altLang="ko-KR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RGB, Depth </a:t>
                </a:r>
                <a:r>
                  <a:rPr lang="ko-KR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이미지에 각각 원래 이미지</a:t>
                </a:r>
                <a:r>
                  <a:rPr lang="en-US" altLang="ko-KR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(M X N) </a:t>
                </a:r>
                <a:r>
                  <a:rPr lang="ko-KR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크기의</a:t>
                </a:r>
                <a:endParaRPr lang="en-US" altLang="ko-KR" sz="2400" b="1" dirty="0">
                  <a:solidFill>
                    <a:schemeClr val="tx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   </a:t>
                </a:r>
                <a:r>
                  <a:rPr lang="ko-KR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num>
                      <m:den>
                        <m: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ko-KR" sz="24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f>
                      <m:fPr>
                        <m:ctrlP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ko-KR" sz="24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), (</m:t>
                    </m:r>
                    <m:f>
                      <m:fPr>
                        <m:ctrlP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num>
                      <m:den>
                        <m: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altLang="ko-KR" sz="24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f>
                      <m:fPr>
                        <m:ctrlP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altLang="ko-KR" sz="24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크기의 </a:t>
                </a:r>
                <a:r>
                  <a:rPr lang="en-US" altLang="ko-KR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Entropy map </a:t>
                </a:r>
                <a:r>
                  <a:rPr lang="ko-KR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</a:rPr>
                  <a:t>생성</a:t>
                </a:r>
                <a:endParaRPr lang="en-US" altLang="ko-KR" sz="2400" b="1" dirty="0">
                  <a:solidFill>
                    <a:schemeClr val="tx1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387E68-078D-4C9E-9883-ADE6E8AC3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42" y="1886077"/>
                <a:ext cx="11159316" cy="3977564"/>
              </a:xfrm>
              <a:prstGeom prst="rect">
                <a:avLst/>
              </a:prstGeom>
              <a:blipFill>
                <a:blip r:embed="rId2"/>
                <a:stretch>
                  <a:fillRect l="-1038" b="-3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4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12DFCD-E73E-4CA7-8F05-85F2697B6106}"/>
              </a:ext>
            </a:extLst>
          </p:cNvPr>
          <p:cNvSpPr txBox="1"/>
          <p:nvPr/>
        </p:nvSpPr>
        <p:spPr>
          <a:xfrm>
            <a:off x="750267" y="1240438"/>
            <a:ext cx="4130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Saliency map?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2BFBF-AB9E-4C4B-BA04-80F3B34D96F5}"/>
              </a:ext>
            </a:extLst>
          </p:cNvPr>
          <p:cNvSpPr txBox="1"/>
          <p:nvPr/>
        </p:nvSpPr>
        <p:spPr>
          <a:xfrm>
            <a:off x="1081574" y="1567038"/>
            <a:ext cx="1042297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 </a:t>
            </a:r>
            <a:r>
              <a:rPr lang="ko-KR" altLang="en-US" sz="16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이미지의 </a:t>
            </a:r>
            <a:r>
              <a:rPr lang="ko-KR" altLang="ko-KR" sz="16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개별 픽셀을 특정 픽셀의 돌출부에 비례하는 </a:t>
            </a:r>
            <a:r>
              <a:rPr lang="ko-KR" altLang="en-US" sz="16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빛의 </a:t>
            </a:r>
            <a:r>
              <a:rPr lang="ko-KR" altLang="ko-KR" sz="16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강도</a:t>
            </a:r>
            <a:r>
              <a:rPr lang="en-US" altLang="ko-KR" sz="16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값으로 매핑</a:t>
            </a:r>
            <a:endParaRPr lang="ko-KR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1A3C5-C739-4414-A7AF-3BB83823C0CE}"/>
              </a:ext>
            </a:extLst>
          </p:cNvPr>
          <p:cNvSpPr txBox="1"/>
          <p:nvPr/>
        </p:nvSpPr>
        <p:spPr>
          <a:xfrm>
            <a:off x="750267" y="1979086"/>
            <a:ext cx="7058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RGB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이미지에만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Saliency map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이유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D62E4-44F5-4F60-BE8F-49E930191B46}"/>
              </a:ext>
            </a:extLst>
          </p:cNvPr>
          <p:cNvSpPr txBox="1"/>
          <p:nvPr/>
        </p:nvSpPr>
        <p:spPr>
          <a:xfrm>
            <a:off x="1071962" y="2304544"/>
            <a:ext cx="939830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Depth map</a:t>
            </a:r>
            <a:r>
              <a:rPr lang="ko-KR" altLang="en-US" sz="16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6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 측정 값 표현하기 때문에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depth map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적용 시 불규칙한 값 발생</a:t>
            </a:r>
            <a:endParaRPr lang="ko-KR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E13069-EFAC-4F16-AEAA-DB4B022E2D6C}"/>
              </a:ext>
            </a:extLst>
          </p:cNvPr>
          <p:cNvSpPr/>
          <p:nvPr/>
        </p:nvSpPr>
        <p:spPr>
          <a:xfrm>
            <a:off x="808812" y="2943140"/>
            <a:ext cx="253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&lt;Intensity Feature Maps&gt;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07FED4-0194-4400-938C-CDD96FDF99D3}"/>
              </a:ext>
            </a:extLst>
          </p:cNvPr>
          <p:cNvSpPr/>
          <p:nvPr/>
        </p:nvSpPr>
        <p:spPr>
          <a:xfrm>
            <a:off x="8102255" y="2943448"/>
            <a:ext cx="2910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Orientation Feature Maps </a:t>
            </a:r>
            <a:r>
              <a:rPr lang="en-US" altLang="zh-TW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D75338-42D4-492C-B825-A120AC7E944F}"/>
              </a:ext>
            </a:extLst>
          </p:cNvPr>
          <p:cNvSpPr/>
          <p:nvPr/>
        </p:nvSpPr>
        <p:spPr>
          <a:xfrm>
            <a:off x="4479452" y="2953495"/>
            <a:ext cx="2237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&lt;Color Feature Maps&gt;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6FBAD-22ED-4CB9-A063-9F0AF6BACB84}"/>
              </a:ext>
            </a:extLst>
          </p:cNvPr>
          <p:cNvGrpSpPr/>
          <p:nvPr/>
        </p:nvGrpSpPr>
        <p:grpSpPr>
          <a:xfrm>
            <a:off x="4270198" y="3381841"/>
            <a:ext cx="3575630" cy="722505"/>
            <a:chOff x="3233992" y="3525299"/>
            <a:chExt cx="5192713" cy="1077912"/>
          </a:xfrm>
        </p:grpSpPr>
        <p:sp>
          <p:nvSpPr>
            <p:cNvPr id="10" name="Oval 17">
              <a:extLst>
                <a:ext uri="{FF2B5EF4-FFF2-40B4-BE49-F238E27FC236}">
                  <a16:creationId xmlns:a16="http://schemas.microsoft.com/office/drawing/2014/main" id="{C957EC08-55FA-49DD-95C2-10F451B74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992" y="3544349"/>
              <a:ext cx="1046163" cy="1046162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CA" altLang="zh-TW" sz="1000">
                <a:latin typeface="Arial" panose="020B0604020202020204" pitchFamily="34" charset="0"/>
              </a:endParaRPr>
            </a:p>
          </p:txBody>
        </p:sp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6DE96D5-697C-4B46-9D2A-72212181A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930" y="3806286"/>
              <a:ext cx="523875" cy="52387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945" tIns="41473" rIns="82945" bIns="41473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TW" altLang="en-US" sz="1000"/>
            </a:p>
          </p:txBody>
        </p:sp>
        <p:sp>
          <p:nvSpPr>
            <p:cNvPr id="12" name="Oval 19">
              <a:extLst>
                <a:ext uri="{FF2B5EF4-FFF2-40B4-BE49-F238E27FC236}">
                  <a16:creationId xmlns:a16="http://schemas.microsoft.com/office/drawing/2014/main" id="{0B478F16-FE62-4DBA-BE72-31C5A4472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830" y="3544349"/>
              <a:ext cx="1046162" cy="1046162"/>
            </a:xfrm>
            <a:prstGeom prst="ellipse">
              <a:avLst/>
            </a:prstGeom>
            <a:solidFill>
              <a:srgbClr val="00FF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TW" altLang="en-US" sz="1000"/>
            </a:p>
          </p:txBody>
        </p:sp>
        <p:sp>
          <p:nvSpPr>
            <p:cNvPr id="13" name="Oval 20">
              <a:extLst>
                <a:ext uri="{FF2B5EF4-FFF2-40B4-BE49-F238E27FC236}">
                  <a16:creationId xmlns:a16="http://schemas.microsoft.com/office/drawing/2014/main" id="{1145EB7B-B41B-42EB-A8E8-65DD0DA41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767" y="3806286"/>
              <a:ext cx="523875" cy="523875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945" tIns="41473" rIns="82945" bIns="41473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TW" altLang="en-US" sz="1000"/>
            </a:p>
          </p:txBody>
        </p:sp>
        <p:sp>
          <p:nvSpPr>
            <p:cNvPr id="14" name="Oval 21">
              <a:extLst>
                <a:ext uri="{FF2B5EF4-FFF2-40B4-BE49-F238E27FC236}">
                  <a16:creationId xmlns:a16="http://schemas.microsoft.com/office/drawing/2014/main" id="{76CD6A75-D511-4542-B1E6-CAF80D1C6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4467" y="3557049"/>
              <a:ext cx="1046163" cy="1046162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TW" altLang="en-US" sz="1000"/>
            </a:p>
          </p:txBody>
        </p:sp>
        <p:sp>
          <p:nvSpPr>
            <p:cNvPr id="15" name="Oval 22">
              <a:extLst>
                <a:ext uri="{FF2B5EF4-FFF2-40B4-BE49-F238E27FC236}">
                  <a16:creationId xmlns:a16="http://schemas.microsoft.com/office/drawing/2014/main" id="{0F3870E5-A504-4579-9AA0-9137744A8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405" y="3820574"/>
              <a:ext cx="523875" cy="5222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945" tIns="41473" rIns="82945" bIns="41473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TW" altLang="en-US" sz="1000"/>
            </a:p>
          </p:txBody>
        </p:sp>
        <p:sp>
          <p:nvSpPr>
            <p:cNvPr id="16" name="Oval 23">
              <a:extLst>
                <a:ext uri="{FF2B5EF4-FFF2-40B4-BE49-F238E27FC236}">
                  <a16:creationId xmlns:a16="http://schemas.microsoft.com/office/drawing/2014/main" id="{4D0C1276-A9AA-44AB-98CA-AAA3164C0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305" y="3557049"/>
              <a:ext cx="1046162" cy="1046162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TW" altLang="en-US" sz="1000"/>
            </a:p>
          </p:txBody>
        </p:sp>
        <p:sp>
          <p:nvSpPr>
            <p:cNvPr id="17" name="Oval 24">
              <a:extLst>
                <a:ext uri="{FF2B5EF4-FFF2-40B4-BE49-F238E27FC236}">
                  <a16:creationId xmlns:a16="http://schemas.microsoft.com/office/drawing/2014/main" id="{5D083D1D-38FD-44A2-AF30-2D4021D79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6242" y="3820574"/>
              <a:ext cx="523875" cy="52228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945" tIns="41473" rIns="82945" bIns="41473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TW" altLang="en-US" sz="1000"/>
            </a:p>
          </p:txBody>
        </p:sp>
        <p:sp>
          <p:nvSpPr>
            <p:cNvPr id="18" name="Text Box 26">
              <a:extLst>
                <a:ext uri="{FF2B5EF4-FFF2-40B4-BE49-F238E27FC236}">
                  <a16:creationId xmlns:a16="http://schemas.microsoft.com/office/drawing/2014/main" id="{67B87189-3402-4E3E-A921-EF1E8253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255" y="3544348"/>
              <a:ext cx="1241425" cy="354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45" tIns="41473" rIns="82945" bIns="41473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CA" altLang="zh-TW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+R-G</a:t>
              </a:r>
            </a:p>
          </p:txBody>
        </p:sp>
        <p:sp>
          <p:nvSpPr>
            <p:cNvPr id="19" name="Text Box 27">
              <a:extLst>
                <a:ext uri="{FF2B5EF4-FFF2-40B4-BE49-F238E27FC236}">
                  <a16:creationId xmlns:a16="http://schemas.microsoft.com/office/drawing/2014/main" id="{D1F2976E-A0F8-4426-B208-4BF1ED320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7030" y="3904711"/>
              <a:ext cx="1241425" cy="354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45" tIns="41473" rIns="82945" bIns="41473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CA" altLang="zh-TW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+R-G</a:t>
              </a:r>
            </a:p>
          </p:txBody>
        </p:sp>
        <p:sp>
          <p:nvSpPr>
            <p:cNvPr id="20" name="Text Box 28">
              <a:extLst>
                <a:ext uri="{FF2B5EF4-FFF2-40B4-BE49-F238E27FC236}">
                  <a16:creationId xmlns:a16="http://schemas.microsoft.com/office/drawing/2014/main" id="{7DEA2CD5-A87A-40CD-B3EC-870299244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255" y="3871374"/>
              <a:ext cx="1241425" cy="354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45" tIns="41473" rIns="82945" bIns="41473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CA" altLang="zh-TW" sz="1000" b="1" dirty="0">
                  <a:latin typeface="Arial" panose="020B0604020202020204" pitchFamily="34" charset="0"/>
                </a:rPr>
                <a:t>+G-R</a:t>
              </a:r>
            </a:p>
          </p:txBody>
        </p:sp>
        <p:sp>
          <p:nvSpPr>
            <p:cNvPr id="21" name="Text Box 29">
              <a:extLst>
                <a:ext uri="{FF2B5EF4-FFF2-40B4-BE49-F238E27FC236}">
                  <a16:creationId xmlns:a16="http://schemas.microsoft.com/office/drawing/2014/main" id="{DF30A985-A290-4299-AF7A-2E5B03903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593" y="3544348"/>
              <a:ext cx="1241425" cy="354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45" tIns="41473" rIns="82945" bIns="41473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CA" altLang="zh-TW" sz="1000" b="1" dirty="0">
                  <a:latin typeface="Arial" panose="020B0604020202020204" pitchFamily="34" charset="0"/>
                </a:rPr>
                <a:t>+G-R</a:t>
              </a:r>
            </a:p>
          </p:txBody>
        </p:sp>
        <p:sp>
          <p:nvSpPr>
            <p:cNvPr id="22" name="Text Box 30">
              <a:extLst>
                <a:ext uri="{FF2B5EF4-FFF2-40B4-BE49-F238E27FC236}">
                  <a16:creationId xmlns:a16="http://schemas.microsoft.com/office/drawing/2014/main" id="{319BC310-C1C2-48DE-8084-19D97119A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1318" y="3557048"/>
              <a:ext cx="1239838" cy="354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45" tIns="41473" rIns="82945" bIns="41473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CA" altLang="zh-TW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+B-Y</a:t>
              </a:r>
            </a:p>
          </p:txBody>
        </p:sp>
        <p:sp>
          <p:nvSpPr>
            <p:cNvPr id="23" name="Text Box 32">
              <a:extLst>
                <a:ext uri="{FF2B5EF4-FFF2-40B4-BE49-F238E27FC236}">
                  <a16:creationId xmlns:a16="http://schemas.microsoft.com/office/drawing/2014/main" id="{43FF9F56-3BB4-4B8B-8C8E-FF32A00A3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1318" y="3884073"/>
              <a:ext cx="1239838" cy="354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45" tIns="41473" rIns="82945" bIns="41473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CA" altLang="zh-TW" sz="1000" b="1">
                  <a:latin typeface="Arial" panose="020B0604020202020204" pitchFamily="34" charset="0"/>
                </a:rPr>
                <a:t>+Y-B</a:t>
              </a:r>
            </a:p>
          </p:txBody>
        </p:sp>
        <p:sp>
          <p:nvSpPr>
            <p:cNvPr id="24" name="Text Box 33">
              <a:extLst>
                <a:ext uri="{FF2B5EF4-FFF2-40B4-BE49-F238E27FC236}">
                  <a16:creationId xmlns:a16="http://schemas.microsoft.com/office/drawing/2014/main" id="{A4BEBDFB-E5E0-4711-9C54-55D4A23A1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255" y="3525299"/>
              <a:ext cx="1241425" cy="354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45" tIns="41473" rIns="82945" bIns="41473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CA" altLang="zh-TW" sz="1000" b="1" dirty="0">
                  <a:latin typeface="Arial" panose="020B0604020202020204" pitchFamily="34" charset="0"/>
                </a:rPr>
                <a:t>+Y-B</a:t>
              </a:r>
            </a:p>
          </p:txBody>
        </p:sp>
        <p:sp>
          <p:nvSpPr>
            <p:cNvPr id="25" name="Text Box 31">
              <a:extLst>
                <a:ext uri="{FF2B5EF4-FFF2-40B4-BE49-F238E27FC236}">
                  <a16:creationId xmlns:a16="http://schemas.microsoft.com/office/drawing/2014/main" id="{D93CA949-FA8A-444E-A239-10832E469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280" y="3884073"/>
              <a:ext cx="1241425" cy="354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45" tIns="41473" rIns="82945" bIns="41473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CA" altLang="zh-TW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+B-Y</a:t>
              </a:r>
            </a:p>
          </p:txBody>
        </p:sp>
      </p:grpSp>
      <p:sp>
        <p:nvSpPr>
          <p:cNvPr id="26" name="文字方塊 29">
            <a:extLst>
              <a:ext uri="{FF2B5EF4-FFF2-40B4-BE49-F238E27FC236}">
                <a16:creationId xmlns:a16="http://schemas.microsoft.com/office/drawing/2014/main" id="{BEAC8216-95BE-493E-98FC-EB27D32B5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263" y="4089260"/>
            <a:ext cx="3892383" cy="79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45000"/>
              <a:buFontTx/>
              <a:buNone/>
            </a:pPr>
            <a:r>
              <a:rPr kumimoji="0" lang="en-US" altLang="zh-TW" sz="1600" b="1" i="1" dirty="0">
                <a:latin typeface="Times New Roman" panose="02020603050405020304" pitchFamily="18" charset="0"/>
              </a:rPr>
              <a:t>RG</a:t>
            </a:r>
            <a:r>
              <a:rPr kumimoji="0" lang="en-US" altLang="zh-TW" sz="1600" b="1" dirty="0">
                <a:latin typeface="Times New Roman" panose="02020603050405020304" pitchFamily="18" charset="0"/>
              </a:rPr>
              <a:t>(</a:t>
            </a:r>
            <a:r>
              <a:rPr kumimoji="0" lang="en-US" altLang="zh-TW" sz="1600" b="1" i="1" dirty="0">
                <a:latin typeface="Times New Roman" panose="02020603050405020304" pitchFamily="18" charset="0"/>
              </a:rPr>
              <a:t>c</a:t>
            </a:r>
            <a:r>
              <a:rPr kumimoji="0" lang="en-US" altLang="zh-TW" sz="1600" b="1" dirty="0">
                <a:latin typeface="Times New Roman" panose="02020603050405020304" pitchFamily="18" charset="0"/>
              </a:rPr>
              <a:t>, </a:t>
            </a:r>
            <a:r>
              <a:rPr kumimoji="0" lang="en-US" altLang="zh-TW" sz="1600" b="1" i="1" dirty="0">
                <a:latin typeface="Times New Roman" panose="02020603050405020304" pitchFamily="18" charset="0"/>
              </a:rPr>
              <a:t>s</a:t>
            </a:r>
            <a:r>
              <a:rPr kumimoji="0" lang="en-US" altLang="zh-TW" sz="1600" b="1" dirty="0">
                <a:latin typeface="Times New Roman" panose="02020603050405020304" pitchFamily="18" charset="0"/>
              </a:rPr>
              <a:t>) = | (R(</a:t>
            </a:r>
            <a:r>
              <a:rPr kumimoji="0" lang="en-US" altLang="zh-TW" sz="1600" b="1" i="1" dirty="0">
                <a:latin typeface="Times New Roman" panose="02020603050405020304" pitchFamily="18" charset="0"/>
              </a:rPr>
              <a:t>c</a:t>
            </a:r>
            <a:r>
              <a:rPr kumimoji="0" lang="en-US" altLang="zh-TW" sz="1600" b="1" dirty="0">
                <a:latin typeface="Times New Roman" panose="02020603050405020304" pitchFamily="18" charset="0"/>
              </a:rPr>
              <a:t>) - G(</a:t>
            </a:r>
            <a:r>
              <a:rPr kumimoji="0" lang="en-US" altLang="zh-TW" sz="1600" b="1" i="1" dirty="0">
                <a:latin typeface="Times New Roman" panose="02020603050405020304" pitchFamily="18" charset="0"/>
              </a:rPr>
              <a:t>c</a:t>
            </a:r>
            <a:r>
              <a:rPr kumimoji="0" lang="en-US" altLang="zh-TW" sz="1600" b="1" dirty="0">
                <a:latin typeface="Times New Roman" panose="02020603050405020304" pitchFamily="18" charset="0"/>
              </a:rPr>
              <a:t>)) </a:t>
            </a:r>
            <a:r>
              <a:rPr kumimoji="0" lang="en-US" altLang="zh-TW" sz="1600" b="1" dirty="0">
                <a:latin typeface="Symbol" panose="05050102010706020507" pitchFamily="18" charset="2"/>
              </a:rPr>
              <a:t>Q</a:t>
            </a:r>
            <a:r>
              <a:rPr kumimoji="0" lang="en-US" altLang="zh-TW" sz="1600" b="1" dirty="0">
                <a:latin typeface="Times New Roman" panose="02020603050405020304" pitchFamily="18" charset="0"/>
              </a:rPr>
              <a:t> (G(</a:t>
            </a:r>
            <a:r>
              <a:rPr kumimoji="0" lang="en-US" altLang="zh-TW" sz="1600" b="1" i="1" dirty="0">
                <a:latin typeface="Times New Roman" panose="02020603050405020304" pitchFamily="18" charset="0"/>
              </a:rPr>
              <a:t>s</a:t>
            </a:r>
            <a:r>
              <a:rPr kumimoji="0" lang="en-US" altLang="zh-TW" sz="1600" b="1" dirty="0">
                <a:latin typeface="Times New Roman" panose="02020603050405020304" pitchFamily="18" charset="0"/>
              </a:rPr>
              <a:t>) - R(</a:t>
            </a:r>
            <a:r>
              <a:rPr kumimoji="0" lang="en-US" altLang="zh-TW" sz="1600" b="1" i="1" dirty="0">
                <a:latin typeface="Times New Roman" panose="02020603050405020304" pitchFamily="18" charset="0"/>
              </a:rPr>
              <a:t>s</a:t>
            </a:r>
            <a:r>
              <a:rPr kumimoji="0" lang="en-US" altLang="zh-TW" sz="1600" b="1" dirty="0">
                <a:latin typeface="Times New Roman" panose="02020603050405020304" pitchFamily="18" charset="0"/>
              </a:rPr>
              <a:t>)) |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Pct val="45000"/>
              <a:buFontTx/>
              <a:buNone/>
            </a:pPr>
            <a:r>
              <a:rPr kumimoji="0" lang="en-US" altLang="zh-TW" sz="1600" b="1" i="1" dirty="0">
                <a:latin typeface="Times New Roman" panose="02020603050405020304" pitchFamily="18" charset="0"/>
              </a:rPr>
              <a:t>BY</a:t>
            </a:r>
            <a:r>
              <a:rPr kumimoji="0" lang="en-US" altLang="zh-TW" sz="1600" b="1" dirty="0">
                <a:latin typeface="Times New Roman" panose="02020603050405020304" pitchFamily="18" charset="0"/>
              </a:rPr>
              <a:t>(</a:t>
            </a:r>
            <a:r>
              <a:rPr kumimoji="0" lang="en-US" altLang="zh-TW" sz="1600" b="1" i="1" dirty="0">
                <a:latin typeface="Times New Roman" panose="02020603050405020304" pitchFamily="18" charset="0"/>
              </a:rPr>
              <a:t>c</a:t>
            </a:r>
            <a:r>
              <a:rPr kumimoji="0" lang="en-US" altLang="zh-TW" sz="1600" b="1" dirty="0">
                <a:latin typeface="Times New Roman" panose="02020603050405020304" pitchFamily="18" charset="0"/>
              </a:rPr>
              <a:t>, </a:t>
            </a:r>
            <a:r>
              <a:rPr kumimoji="0" lang="en-US" altLang="zh-TW" sz="1600" b="1" i="1" dirty="0">
                <a:latin typeface="Times New Roman" panose="02020603050405020304" pitchFamily="18" charset="0"/>
              </a:rPr>
              <a:t>s</a:t>
            </a:r>
            <a:r>
              <a:rPr kumimoji="0" lang="en-US" altLang="zh-TW" sz="1600" b="1" dirty="0">
                <a:latin typeface="Times New Roman" panose="02020603050405020304" pitchFamily="18" charset="0"/>
              </a:rPr>
              <a:t>) = | (B(</a:t>
            </a:r>
            <a:r>
              <a:rPr kumimoji="0" lang="en-US" altLang="zh-TW" sz="1600" b="1" i="1" dirty="0">
                <a:latin typeface="Times New Roman" panose="02020603050405020304" pitchFamily="18" charset="0"/>
              </a:rPr>
              <a:t>c</a:t>
            </a:r>
            <a:r>
              <a:rPr kumimoji="0" lang="en-US" altLang="zh-TW" sz="1600" b="1" dirty="0">
                <a:latin typeface="Times New Roman" panose="02020603050405020304" pitchFamily="18" charset="0"/>
              </a:rPr>
              <a:t>) - Y(</a:t>
            </a:r>
            <a:r>
              <a:rPr kumimoji="0" lang="en-US" altLang="zh-TW" sz="1600" b="1" i="1" dirty="0">
                <a:latin typeface="Times New Roman" panose="02020603050405020304" pitchFamily="18" charset="0"/>
              </a:rPr>
              <a:t>c</a:t>
            </a:r>
            <a:r>
              <a:rPr kumimoji="0" lang="en-US" altLang="zh-TW" sz="1600" b="1" dirty="0">
                <a:latin typeface="Times New Roman" panose="02020603050405020304" pitchFamily="18" charset="0"/>
              </a:rPr>
              <a:t>)) </a:t>
            </a:r>
            <a:r>
              <a:rPr kumimoji="0" lang="en-US" altLang="zh-TW" sz="1600" b="1" dirty="0">
                <a:latin typeface="Symbol" panose="05050102010706020507" pitchFamily="18" charset="2"/>
              </a:rPr>
              <a:t>Q</a:t>
            </a:r>
            <a:r>
              <a:rPr kumimoji="0" lang="en-US" altLang="zh-TW" sz="1600" b="1" dirty="0">
                <a:latin typeface="Times New Roman" panose="02020603050405020304" pitchFamily="18" charset="0"/>
              </a:rPr>
              <a:t> (Y(</a:t>
            </a:r>
            <a:r>
              <a:rPr kumimoji="0" lang="en-US" altLang="zh-TW" sz="1600" b="1" i="1" dirty="0">
                <a:latin typeface="Times New Roman" panose="02020603050405020304" pitchFamily="18" charset="0"/>
              </a:rPr>
              <a:t>s</a:t>
            </a:r>
            <a:r>
              <a:rPr kumimoji="0" lang="en-US" altLang="zh-TW" sz="1600" b="1" dirty="0">
                <a:latin typeface="Times New Roman" panose="02020603050405020304" pitchFamily="18" charset="0"/>
              </a:rPr>
              <a:t>) - B(</a:t>
            </a:r>
            <a:r>
              <a:rPr kumimoji="0" lang="en-US" altLang="zh-TW" sz="1600" b="1" i="1" dirty="0">
                <a:latin typeface="Times New Roman" panose="02020603050405020304" pitchFamily="18" charset="0"/>
              </a:rPr>
              <a:t>s</a:t>
            </a:r>
            <a:r>
              <a:rPr kumimoji="0" lang="en-US" altLang="zh-TW" sz="1600" b="1" dirty="0">
                <a:latin typeface="Times New Roman" panose="02020603050405020304" pitchFamily="18" charset="0"/>
              </a:rPr>
              <a:t>)) |</a:t>
            </a:r>
            <a:endParaRPr kumimoji="0" lang="zh-TW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55E22F24-08BE-47E3-B42E-C8D4933CD551}"/>
                  </a:ext>
                </a:extLst>
              </p:cNvPr>
              <p:cNvSpPr txBox="1"/>
              <p:nvPr/>
            </p:nvSpPr>
            <p:spPr bwMode="auto">
              <a:xfrm>
                <a:off x="8223291" y="4092445"/>
                <a:ext cx="3099053" cy="38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  <m:d>
                            <m:dPr>
                              <m:ctrlP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latin typeface="Symbol" pitchFamily="18" charset="2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sz="1600" b="1" i="0" dirty="0" smtClean="0">
                              <a:latin typeface="Symbol" pitchFamily="18" charset="2"/>
                            </a:rPr>
                            <m:t> </m:t>
                          </m:r>
                          <m: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55E22F24-08BE-47E3-B42E-C8D4933CD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291" y="4092445"/>
                <a:ext cx="3099053" cy="38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923294-C4B9-437E-BAE2-20ACF36CAE75}"/>
              </a:ext>
            </a:extLst>
          </p:cNvPr>
          <p:cNvSpPr/>
          <p:nvPr/>
        </p:nvSpPr>
        <p:spPr>
          <a:xfrm>
            <a:off x="1092783" y="3757454"/>
            <a:ext cx="2133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dirty="0">
                <a:latin typeface="Times New Roman" pitchFamily="18" charset="0"/>
              </a:rPr>
              <a:t>I</a:t>
            </a:r>
            <a:r>
              <a:rPr lang="en-US" altLang="ko-KR" sz="1600" b="1" dirty="0">
                <a:latin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</a:rPr>
              <a:t>c</a:t>
            </a:r>
            <a:r>
              <a:rPr lang="en-US" altLang="ko-KR" sz="1600" b="1" dirty="0">
                <a:latin typeface="Times New Roman" pitchFamily="18" charset="0"/>
              </a:rPr>
              <a:t>, </a:t>
            </a:r>
            <a:r>
              <a:rPr lang="en-US" altLang="ko-KR" sz="1600" b="1" i="1" dirty="0">
                <a:latin typeface="Times New Roman" pitchFamily="18" charset="0"/>
              </a:rPr>
              <a:t>s</a:t>
            </a:r>
            <a:r>
              <a:rPr lang="en-US" altLang="ko-KR" sz="1600" b="1" dirty="0">
                <a:latin typeface="Times New Roman" pitchFamily="18" charset="0"/>
              </a:rPr>
              <a:t>)</a:t>
            </a:r>
            <a:r>
              <a:rPr lang="en-US" altLang="ko-KR" sz="1600" b="1" dirty="0"/>
              <a:t> = | </a:t>
            </a:r>
            <a:r>
              <a:rPr lang="en-US" altLang="ko-KR" sz="1600" b="1" dirty="0">
                <a:latin typeface="Times New Roman" pitchFamily="18" charset="0"/>
              </a:rPr>
              <a:t>I(</a:t>
            </a:r>
            <a:r>
              <a:rPr lang="en-US" altLang="ko-KR" sz="1600" b="1" i="1" dirty="0">
                <a:latin typeface="Times New Roman" pitchFamily="18" charset="0"/>
              </a:rPr>
              <a:t>c</a:t>
            </a:r>
            <a:r>
              <a:rPr lang="en-US" altLang="ko-KR" sz="1600" b="1" dirty="0">
                <a:latin typeface="Times New Roman" pitchFamily="18" charset="0"/>
              </a:rPr>
              <a:t>)</a:t>
            </a:r>
            <a:r>
              <a:rPr lang="en-US" altLang="ko-KR" sz="1600" b="1" dirty="0"/>
              <a:t>  </a:t>
            </a:r>
            <a:r>
              <a:rPr lang="en-US" altLang="ko-KR" sz="1600" b="1" dirty="0">
                <a:latin typeface="Symbol" pitchFamily="18" charset="2"/>
              </a:rPr>
              <a:t>Q</a:t>
            </a:r>
            <a:r>
              <a:rPr lang="en-US" altLang="ko-KR" sz="1600" b="1" dirty="0"/>
              <a:t>  </a:t>
            </a:r>
            <a:r>
              <a:rPr lang="en-US" altLang="ko-KR" sz="1600" b="1" dirty="0">
                <a:latin typeface="Times New Roman" pitchFamily="18" charset="0"/>
              </a:rPr>
              <a:t>I(</a:t>
            </a:r>
            <a:r>
              <a:rPr lang="en-US" altLang="ko-KR" sz="1600" b="1" i="1" dirty="0">
                <a:latin typeface="Times New Roman" pitchFamily="18" charset="0"/>
              </a:rPr>
              <a:t>s</a:t>
            </a:r>
            <a:r>
              <a:rPr lang="en-US" altLang="ko-KR" sz="1600" b="1" dirty="0">
                <a:latin typeface="Times New Roman" pitchFamily="18" charset="0"/>
              </a:rPr>
              <a:t>)</a:t>
            </a:r>
            <a:r>
              <a:rPr lang="en-US" altLang="ko-KR" sz="1600" b="1" dirty="0"/>
              <a:t>|</a:t>
            </a:r>
            <a:endParaRPr lang="ko-KR" alt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73C2F-7744-41B5-9C0B-9E60AE782B70}"/>
              </a:ext>
            </a:extLst>
          </p:cNvPr>
          <p:cNvSpPr txBox="1"/>
          <p:nvPr/>
        </p:nvSpPr>
        <p:spPr>
          <a:xfrm>
            <a:off x="615956" y="3261372"/>
            <a:ext cx="315753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Center</a:t>
            </a:r>
            <a:r>
              <a:rPr lang="ko-KR" altLang="en-US" sz="16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Surround</a:t>
            </a:r>
            <a:r>
              <a:rPr lang="ko-KR" altLang="en-US" sz="16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 </a:t>
            </a:r>
            <a:r>
              <a:rPr lang="ko-KR" altLang="en-US" sz="16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endParaRPr lang="ko-KR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5BCF05-78BA-4AED-A332-6FE3A886E2CA}"/>
              </a:ext>
            </a:extLst>
          </p:cNvPr>
          <p:cNvSpPr txBox="1"/>
          <p:nvPr/>
        </p:nvSpPr>
        <p:spPr>
          <a:xfrm>
            <a:off x="8016153" y="3251225"/>
            <a:ext cx="315753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Center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Surround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scale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 orientation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차이</a:t>
            </a:r>
            <a:endParaRPr lang="ko-KR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9B8BA473-D8B7-4CBB-A991-D29B75539CC0}"/>
              </a:ext>
            </a:extLst>
          </p:cNvPr>
          <p:cNvSpPr/>
          <p:nvPr/>
        </p:nvSpPr>
        <p:spPr>
          <a:xfrm rot="5400000">
            <a:off x="5737823" y="1432867"/>
            <a:ext cx="482752" cy="7356988"/>
          </a:xfrm>
          <a:prstGeom prst="rightBrace">
            <a:avLst>
              <a:gd name="adj1" fmla="val 8333"/>
              <a:gd name="adj2" fmla="val 5092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9DE318-B18D-4B1A-8873-539B89F54B2D}"/>
                  </a:ext>
                </a:extLst>
              </p:cNvPr>
              <p:cNvSpPr txBox="1"/>
              <p:nvPr/>
            </p:nvSpPr>
            <p:spPr>
              <a:xfrm>
                <a:off x="2887249" y="6037363"/>
                <a:ext cx="5914114" cy="491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b="1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b="1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 </a:t>
                </a:r>
                <a:r>
                  <a:rPr lang="en-US" altLang="ko-KR" b="1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conspicuity map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bar>
                  </m:oMath>
                </a14:m>
                <a:r>
                  <a:rPr lang="en-US" altLang="ko-KR" b="1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bar>
                  </m:oMath>
                </a14:m>
                <a:r>
                  <a:rPr lang="en-US" altLang="ko-KR" b="1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</m:bar>
                  </m:oMath>
                </a14:m>
                <a:r>
                  <a:rPr lang="en-US" altLang="ko-KR" b="1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b="1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정규화 후 평균을 구함</a:t>
                </a:r>
                <a:r>
                  <a:rPr lang="en-US" altLang="ko-KR" b="1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ko-KR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9DE318-B18D-4B1A-8873-539B89F54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49" y="6037363"/>
                <a:ext cx="5914114" cy="491994"/>
              </a:xfrm>
              <a:prstGeom prst="rect">
                <a:avLst/>
              </a:prstGeom>
              <a:blipFill>
                <a:blip r:embed="rId3"/>
                <a:stretch>
                  <a:fillRect l="-928" b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EE28728-0DCA-4D8C-B775-92084856A6AB}"/>
              </a:ext>
            </a:extLst>
          </p:cNvPr>
          <p:cNvSpPr txBox="1"/>
          <p:nvPr/>
        </p:nvSpPr>
        <p:spPr>
          <a:xfrm>
            <a:off x="907787" y="4234298"/>
            <a:ext cx="246601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ymbol" pitchFamily="18" charset="2"/>
              </a:rPr>
              <a:t>Q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   을 나타낸 것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scale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차이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7324242-071B-4BBC-B152-2C1A84C539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33" t="37472" r="24889" b="30232"/>
          <a:stretch/>
        </p:blipFill>
        <p:spPr>
          <a:xfrm>
            <a:off x="1494086" y="4276710"/>
            <a:ext cx="256486" cy="228049"/>
          </a:xfrm>
          <a:prstGeom prst="rect">
            <a:avLst/>
          </a:prstGeom>
        </p:spPr>
      </p:pic>
      <p:sp>
        <p:nvSpPr>
          <p:cNvPr id="35" name="모서리가 둥근 직사각형 61">
            <a:extLst>
              <a:ext uri="{FF2B5EF4-FFF2-40B4-BE49-F238E27FC236}">
                <a16:creationId xmlns:a16="http://schemas.microsoft.com/office/drawing/2014/main" id="{EC2486F8-1644-4ED6-A9B1-0E3412ACB4C3}"/>
              </a:ext>
            </a:extLst>
          </p:cNvPr>
          <p:cNvSpPr/>
          <p:nvPr/>
        </p:nvSpPr>
        <p:spPr>
          <a:xfrm>
            <a:off x="353963" y="2805863"/>
            <a:ext cx="11477090" cy="3882494"/>
          </a:xfrm>
          <a:prstGeom prst="roundRect">
            <a:avLst>
              <a:gd name="adj" fmla="val 86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E13871-3DFE-4E46-89FF-967EE7303205}"/>
                  </a:ext>
                </a:extLst>
              </p:cNvPr>
              <p:cNvSpPr txBox="1"/>
              <p:nvPr/>
            </p:nvSpPr>
            <p:spPr>
              <a:xfrm>
                <a:off x="3148632" y="5336470"/>
                <a:ext cx="5533744" cy="722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5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ko-KR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ko-KR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lang="en-US" altLang="ko-KR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ko-KR" sz="2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</m:e>
                      </m:d>
                      <m:r>
                        <a:rPr lang="en-US" altLang="ko-KR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ko-KR" alt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lang="en-US" altLang="ko-KR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ko-KR" sz="2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</m:d>
                      <m:r>
                        <a:rPr lang="en-US" altLang="ko-KR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ko-KR" alt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lang="en-US" altLang="ko-KR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ko-KR" sz="2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e>
                          </m:acc>
                        </m:e>
                      </m:d>
                      <m:r>
                        <a:rPr lang="en-US" altLang="ko-KR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5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E13871-3DFE-4E46-89FF-967EE7303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632" y="5336470"/>
                <a:ext cx="5533744" cy="722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9761FC15-9CCA-4160-9FC0-E4AA73628BDC}"/>
              </a:ext>
            </a:extLst>
          </p:cNvPr>
          <p:cNvGrpSpPr/>
          <p:nvPr/>
        </p:nvGrpSpPr>
        <p:grpSpPr>
          <a:xfrm>
            <a:off x="259179" y="243448"/>
            <a:ext cx="8352928" cy="912388"/>
            <a:chOff x="259179" y="243448"/>
            <a:chExt cx="8352928" cy="129614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D74239-B348-472D-9AF2-7D1A7102169C}"/>
                </a:ext>
              </a:extLst>
            </p:cNvPr>
            <p:cNvSpPr txBox="1"/>
            <p:nvPr/>
          </p:nvSpPr>
          <p:spPr>
            <a:xfrm>
              <a:off x="504364" y="494334"/>
              <a:ext cx="5775923" cy="830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585050"/>
                  </a:solidFill>
                </a:rPr>
                <a:t>Saliency map</a:t>
              </a:r>
              <a:endParaRPr lang="ko-KR" altLang="en-US" sz="3200" b="1" dirty="0">
                <a:solidFill>
                  <a:srgbClr val="58505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C317FA5-73F3-4AC9-8883-E3B7B845D9D5}"/>
                </a:ext>
              </a:extLst>
            </p:cNvPr>
            <p:cNvSpPr/>
            <p:nvPr/>
          </p:nvSpPr>
          <p:spPr>
            <a:xfrm>
              <a:off x="259179" y="243448"/>
              <a:ext cx="8352928" cy="1296144"/>
            </a:xfrm>
            <a:prstGeom prst="rect">
              <a:avLst/>
            </a:prstGeom>
            <a:noFill/>
            <a:ln w="88900">
              <a:solidFill>
                <a:srgbClr val="918787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51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D52330D-DF3E-4B69-AA35-447CB758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08" y="2762221"/>
            <a:ext cx="2159498" cy="16704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E6C49BF-0B3F-4FC2-AFC6-F8F3DC257B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9" t="2544"/>
          <a:stretch/>
        </p:blipFill>
        <p:spPr>
          <a:xfrm>
            <a:off x="4642862" y="2760389"/>
            <a:ext cx="2239090" cy="16966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0F2245-5665-4D06-95BF-A953243FE9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20"/>
          <a:stretch/>
        </p:blipFill>
        <p:spPr>
          <a:xfrm>
            <a:off x="8050863" y="2749124"/>
            <a:ext cx="2156889" cy="1668466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FE2FBA4-CE4F-4C91-9F45-CFA1CD906B57}"/>
              </a:ext>
            </a:extLst>
          </p:cNvPr>
          <p:cNvSpPr/>
          <p:nvPr/>
        </p:nvSpPr>
        <p:spPr>
          <a:xfrm>
            <a:off x="3585348" y="3362864"/>
            <a:ext cx="839038" cy="3362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9F4167-A035-4BA9-A65F-72E1330F34B6}"/>
              </a:ext>
            </a:extLst>
          </p:cNvPr>
          <p:cNvSpPr/>
          <p:nvPr/>
        </p:nvSpPr>
        <p:spPr>
          <a:xfrm>
            <a:off x="7065294" y="3347165"/>
            <a:ext cx="892381" cy="3676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67922-7E7E-4E96-9ABA-31A38A5F2314}"/>
              </a:ext>
            </a:extLst>
          </p:cNvPr>
          <p:cNvSpPr txBox="1"/>
          <p:nvPr/>
        </p:nvSpPr>
        <p:spPr>
          <a:xfrm>
            <a:off x="730127" y="2059337"/>
            <a:ext cx="1055589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셀마다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edge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들의 방향에 대한 히스토그램을 구한 후 이 히스토그램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bin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값들을 일렬로 연결한 벡터 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AD2CA-8B34-4BA4-893D-9E990CFC8689}"/>
              </a:ext>
            </a:extLst>
          </p:cNvPr>
          <p:cNvSpPr txBox="1"/>
          <p:nvPr/>
        </p:nvSpPr>
        <p:spPr>
          <a:xfrm>
            <a:off x="504364" y="1515321"/>
            <a:ext cx="604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Histogram of the Oriented Gradient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8AB84-08D9-4486-BB3F-E65C9EFF3807}"/>
              </a:ext>
            </a:extLst>
          </p:cNvPr>
          <p:cNvSpPr txBox="1"/>
          <p:nvPr/>
        </p:nvSpPr>
        <p:spPr>
          <a:xfrm>
            <a:off x="625395" y="4757105"/>
            <a:ext cx="710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F25B20-CAA8-4324-908A-5FAEEAB3E1B5}"/>
                  </a:ext>
                </a:extLst>
              </p:cNvPr>
              <p:cNvSpPr txBox="1"/>
              <p:nvPr/>
            </p:nvSpPr>
            <p:spPr>
              <a:xfrm>
                <a:off x="955350" y="5328305"/>
                <a:ext cx="10931850" cy="415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+mj-ea"/>
                      </a:rPr>
                      <m:t>𝒗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ea typeface="+mj-ea"/>
                      </a:rPr>
                      <m:t>는</m:t>
                    </m:r>
                  </m:oMath>
                </a14:m>
                <a:r>
                  <a:rPr lang="ko-KR" altLang="en-US" sz="1600" b="1" dirty="0">
                    <a:latin typeface="+mj-ea"/>
                    <a:ea typeface="+mj-ea"/>
                  </a:rPr>
                  <a:t> 정규화 되지 않은 </a:t>
                </a:r>
                <a:r>
                  <a:rPr lang="en-US" altLang="ko-KR" sz="1600" b="1" dirty="0">
                    <a:latin typeface="+mj-ea"/>
                    <a:ea typeface="+mj-ea"/>
                  </a:rPr>
                  <a:t>descriptor vector,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𝒗</m:t>
                            </m:r>
                          </m:e>
                        </m:d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+mj-ea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ko-KR" altLang="en-US" sz="1600" b="1" dirty="0">
                    <a:latin typeface="+mj-ea"/>
                    <a:ea typeface="+mj-ea"/>
                  </a:rPr>
                  <a:t>는 </a:t>
                </a:r>
                <a:r>
                  <a:rPr lang="en-US" altLang="ko-KR" sz="1600" b="1" dirty="0">
                    <a:latin typeface="+mj-ea"/>
                    <a:ea typeface="+mj-ea"/>
                  </a:rPr>
                  <a:t>k-norm,</a:t>
                </a:r>
                <a:r>
                  <a:rPr lang="ko-KR" altLang="en-US" sz="1600" b="1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+mj-ea"/>
                      </a:rPr>
                      <m:t>𝝐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ko-KR" altLang="en-US" sz="1600" b="1" dirty="0">
                    <a:latin typeface="+mj-ea"/>
                    <a:ea typeface="+mj-ea"/>
                  </a:rPr>
                  <a:t>는 작은 상수 의미</a:t>
                </a:r>
                <a:endParaRPr lang="en-US" sz="16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F25B20-CAA8-4324-908A-5FAEEAB3E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50" y="5328305"/>
                <a:ext cx="10931850" cy="415627"/>
              </a:xfrm>
              <a:prstGeom prst="rect">
                <a:avLst/>
              </a:prstGeom>
              <a:blipFill>
                <a:blip r:embed="rId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E18EA-C55C-4D40-ADF3-A852CD1527E6}"/>
                  </a:ext>
                </a:extLst>
              </p:cNvPr>
              <p:cNvSpPr txBox="1"/>
              <p:nvPr/>
            </p:nvSpPr>
            <p:spPr>
              <a:xfrm>
                <a:off x="955350" y="5617250"/>
                <a:ext cx="9289293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/>
                  <a:t>L2-norm :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E18EA-C55C-4D40-ADF3-A852CD152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50" y="5617250"/>
                <a:ext cx="9289293" cy="781368"/>
              </a:xfrm>
              <a:prstGeom prst="rect">
                <a:avLst/>
              </a:prstGeom>
              <a:blipFill>
                <a:blip r:embed="rId6"/>
                <a:stretch>
                  <a:fillRect l="-3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A78385-4432-4F92-B485-B842F5C9EF01}"/>
                  </a:ext>
                </a:extLst>
              </p:cNvPr>
              <p:cNvSpPr txBox="1"/>
              <p:nvPr/>
            </p:nvSpPr>
            <p:spPr>
              <a:xfrm>
                <a:off x="4394021" y="5895210"/>
                <a:ext cx="4975862" cy="419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ea typeface="Cambria Math" panose="02040503050406030204" pitchFamily="18" charset="0"/>
                  </a:rPr>
                  <a:t>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…+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A78385-4432-4F92-B485-B842F5C9E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021" y="5895210"/>
                <a:ext cx="4975862" cy="419987"/>
              </a:xfrm>
              <a:prstGeom prst="rect">
                <a:avLst/>
              </a:prstGeom>
              <a:blipFill>
                <a:blip r:embed="rId7"/>
                <a:stretch>
                  <a:fillRect l="-1348" t="-5797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DB956BAA-E7C0-40ED-881A-101D945B97DB}"/>
              </a:ext>
            </a:extLst>
          </p:cNvPr>
          <p:cNvGrpSpPr/>
          <p:nvPr/>
        </p:nvGrpSpPr>
        <p:grpSpPr>
          <a:xfrm>
            <a:off x="259179" y="243448"/>
            <a:ext cx="8352928" cy="912388"/>
            <a:chOff x="259179" y="243448"/>
            <a:chExt cx="8352928" cy="12961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4B5D26-161D-4A9C-A985-5C34ECEDC6A8}"/>
                </a:ext>
              </a:extLst>
            </p:cNvPr>
            <p:cNvSpPr txBox="1"/>
            <p:nvPr/>
          </p:nvSpPr>
          <p:spPr>
            <a:xfrm>
              <a:off x="504364" y="494334"/>
              <a:ext cx="5775923" cy="830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rgbClr val="585050"/>
                  </a:solidFill>
                </a:rPr>
                <a:t>HOG </a:t>
              </a:r>
              <a:r>
                <a:rPr lang="ko-KR" altLang="en-US" sz="3200" b="1" dirty="0">
                  <a:solidFill>
                    <a:srgbClr val="585050"/>
                  </a:solidFill>
                </a:rPr>
                <a:t>알고리즘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3CF278B-A383-4538-8B6A-5C370D8109D2}"/>
                </a:ext>
              </a:extLst>
            </p:cNvPr>
            <p:cNvSpPr/>
            <p:nvPr/>
          </p:nvSpPr>
          <p:spPr>
            <a:xfrm>
              <a:off x="259179" y="243448"/>
              <a:ext cx="8352928" cy="1296144"/>
            </a:xfrm>
            <a:prstGeom prst="rect">
              <a:avLst/>
            </a:prstGeom>
            <a:noFill/>
            <a:ln w="88900">
              <a:solidFill>
                <a:srgbClr val="918787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64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5581A3-ABEE-4F24-8A55-869A77C171F2}"/>
              </a:ext>
            </a:extLst>
          </p:cNvPr>
          <p:cNvSpPr/>
          <p:nvPr/>
        </p:nvSpPr>
        <p:spPr>
          <a:xfrm>
            <a:off x="1104943" y="1743315"/>
            <a:ext cx="9893795" cy="2110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데이터를 선형으로 분리하는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최적의 선형 결정 경계를 찾는 지도 학습 알고리즘</a:t>
            </a:r>
            <a:endParaRPr lang="en-US" altLang="ko-KR" sz="2000" b="1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선형 결정 경계로 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c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lass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가 서로 다른 두 데이터를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가장 큰 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margin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을 갖도록 분리</a:t>
            </a:r>
            <a:endParaRPr lang="en-US" altLang="ko-KR" sz="2000" b="1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margin : 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두 데이터 군과 결정 경계가 떨어져 있는 정도</a:t>
            </a:r>
            <a:endParaRPr lang="en-US" altLang="ko-KR" sz="2000" b="1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margin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이 클수록 데이터 추가 시 안정적으로 분류</a:t>
            </a:r>
            <a:endParaRPr lang="ko-KR" altLang="en-US" sz="20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81212-3CE3-4644-9F9A-51CE74A5AB67}"/>
              </a:ext>
            </a:extLst>
          </p:cNvPr>
          <p:cNvSpPr txBox="1"/>
          <p:nvPr/>
        </p:nvSpPr>
        <p:spPr>
          <a:xfrm>
            <a:off x="1104943" y="4905175"/>
            <a:ext cx="954919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C : </a:t>
            </a:r>
            <a:r>
              <a:rPr lang="ko-KR" altLang="en-US" sz="2000" b="1" dirty="0">
                <a:latin typeface="+mj-ea"/>
                <a:ea typeface="+mj-ea"/>
              </a:rPr>
              <a:t>얼마나 많은 데이터 샘플이 다른 클래스에 놓이는 것을 허용 정도를 결정</a:t>
            </a: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Gamma : </a:t>
            </a:r>
            <a:r>
              <a:rPr lang="ko-KR" altLang="en-US" sz="2000" b="1" dirty="0">
                <a:latin typeface="+mj-ea"/>
              </a:rPr>
              <a:t>하나의 데이터 샘플이 영향력을 행사하는 거리를 결정</a:t>
            </a:r>
            <a:endParaRPr lang="en-US" altLang="ko-KR" sz="2000" b="1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F861F-3826-428D-A6E2-A4EDA3A7B638}"/>
              </a:ext>
            </a:extLst>
          </p:cNvPr>
          <p:cNvSpPr txBox="1"/>
          <p:nvPr/>
        </p:nvSpPr>
        <p:spPr>
          <a:xfrm>
            <a:off x="1104942" y="4254925"/>
            <a:ext cx="942081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grid search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를 통해 최적의 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C(cost)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와 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Gamma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를 찾아서 적용 </a:t>
            </a:r>
            <a:endParaRPr lang="en-US" altLang="ko-KR" sz="2000" b="1" dirty="0">
              <a:solidFill>
                <a:schemeClr val="tx1">
                  <a:lumMod val="50000"/>
                </a:schemeClr>
              </a:solidFill>
              <a:latin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84C1B0B-4A86-4047-AC67-B3E60CF7D81B}"/>
              </a:ext>
            </a:extLst>
          </p:cNvPr>
          <p:cNvGrpSpPr/>
          <p:nvPr/>
        </p:nvGrpSpPr>
        <p:grpSpPr>
          <a:xfrm>
            <a:off x="259179" y="243448"/>
            <a:ext cx="8352928" cy="912388"/>
            <a:chOff x="259179" y="243448"/>
            <a:chExt cx="8352928" cy="12961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62886C-01EA-4E5C-8BEA-05A76230C23F}"/>
                </a:ext>
              </a:extLst>
            </p:cNvPr>
            <p:cNvSpPr txBox="1"/>
            <p:nvPr/>
          </p:nvSpPr>
          <p:spPr>
            <a:xfrm>
              <a:off x="504364" y="494334"/>
              <a:ext cx="7694756" cy="830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585050"/>
                  </a:solidFill>
                </a:rPr>
                <a:t>SVM(Support Vector Machine)</a:t>
              </a:r>
              <a:r>
                <a:rPr lang="ko-KR" altLang="en-US" sz="3200" b="1" dirty="0">
                  <a:solidFill>
                    <a:srgbClr val="585050"/>
                  </a:solidFill>
                </a:rPr>
                <a:t> 분류기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912B117-33DF-40FE-8153-632669B2CAB2}"/>
                </a:ext>
              </a:extLst>
            </p:cNvPr>
            <p:cNvSpPr/>
            <p:nvPr/>
          </p:nvSpPr>
          <p:spPr>
            <a:xfrm>
              <a:off x="259179" y="243448"/>
              <a:ext cx="8352928" cy="1296144"/>
            </a:xfrm>
            <a:prstGeom prst="rect">
              <a:avLst/>
            </a:prstGeom>
            <a:noFill/>
            <a:ln w="88900">
              <a:solidFill>
                <a:srgbClr val="918787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76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515</Words>
  <Application>Microsoft Office PowerPoint</Application>
  <PresentationFormat>와이드스크린</PresentationFormat>
  <Paragraphs>110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新細明體</vt:lpstr>
      <vt:lpstr>나눔고딕</vt:lpstr>
      <vt:lpstr>나눔고딕 ExtraBold</vt:lpstr>
      <vt:lpstr>맑은 고딕</vt:lpstr>
      <vt:lpstr>Arial</vt:lpstr>
      <vt:lpstr>Calibri</vt:lpstr>
      <vt:lpstr>Calibri Light</vt:lpstr>
      <vt:lpstr>Cambria Math</vt:lpstr>
      <vt:lpstr>Symbol</vt:lpstr>
      <vt:lpstr>Times New Roman</vt:lpstr>
      <vt:lpstr>Wingdings 2</vt:lpstr>
      <vt:lpstr>HDOfficeLightV0</vt:lpstr>
      <vt:lpstr>Kinect를 이용한 3D 얼굴인식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her</dc:creator>
  <cp:lastModifiedBy>고영운</cp:lastModifiedBy>
  <cp:revision>92</cp:revision>
  <dcterms:created xsi:type="dcterms:W3CDTF">2019-11-02T07:13:40Z</dcterms:created>
  <dcterms:modified xsi:type="dcterms:W3CDTF">2020-09-30T09:41:44Z</dcterms:modified>
</cp:coreProperties>
</file>