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5" r:id="rId2"/>
    <p:sldId id="257" r:id="rId3"/>
    <p:sldId id="260" r:id="rId4"/>
    <p:sldId id="264" r:id="rId5"/>
    <p:sldId id="268" r:id="rId6"/>
    <p:sldId id="272" r:id="rId7"/>
    <p:sldId id="273" r:id="rId8"/>
    <p:sldId id="271" r:id="rId9"/>
    <p:sldId id="274" r:id="rId10"/>
    <p:sldId id="275" r:id="rId11"/>
    <p:sldId id="276" r:id="rId12"/>
    <p:sldId id="277" r:id="rId13"/>
    <p:sldId id="270" r:id="rId14"/>
    <p:sldId id="278" r:id="rId15"/>
    <p:sldId id="269" r:id="rId16"/>
    <p:sldId id="279" r:id="rId17"/>
    <p:sldId id="280" r:id="rId18"/>
    <p:sldId id="281" r:id="rId19"/>
    <p:sldId id="261" r:id="rId2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25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3" autoAdjust="0"/>
    <p:restoredTop sz="94660"/>
  </p:normalViewPr>
  <p:slideViewPr>
    <p:cSldViewPr>
      <p:cViewPr>
        <p:scale>
          <a:sx n="125" d="100"/>
          <a:sy n="125" d="100"/>
        </p:scale>
        <p:origin x="-582" y="-4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1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62809-7E24-4DF6-ACEF-71C07091B163}" type="datetimeFigureOut">
              <a:rPr lang="zh-TW" altLang="en-US" smtClean="0"/>
              <a:pPr/>
              <a:t>2017/5/21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91545-575B-442B-8637-57A7637E99E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694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1931D-9D93-4B25-B37C-F0880A285629}" type="datetimeFigureOut">
              <a:rPr lang="zh-TW" altLang="en-US" smtClean="0"/>
              <a:pPr/>
              <a:t>2017/5/21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17FEA-B859-4A25-8B70-056D6A002F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12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版面配置區 12"/>
          <p:cNvSpPr>
            <a:spLocks noGrp="1"/>
          </p:cNvSpPr>
          <p:nvPr>
            <p:ph type="body" sz="quarter" idx="17" hasCustomPrompt="1"/>
          </p:nvPr>
        </p:nvSpPr>
        <p:spPr>
          <a:xfrm>
            <a:off x="611560" y="1995686"/>
            <a:ext cx="7272808" cy="1008112"/>
          </a:xfrm>
        </p:spPr>
        <p:txBody>
          <a:bodyPr tIns="0" bIns="0" anchor="b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6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</a:t>
            </a:r>
            <a:endParaRPr lang="zh-TW" altLang="en-US" dirty="0" smtClean="0"/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8" hasCustomPrompt="1"/>
          </p:nvPr>
        </p:nvSpPr>
        <p:spPr>
          <a:xfrm>
            <a:off x="611560" y="3003798"/>
            <a:ext cx="7272808" cy="432047"/>
          </a:xfrm>
        </p:spPr>
        <p:txBody>
          <a:bodyPr anchor="ctr">
            <a:normAutofit/>
          </a:bodyPr>
          <a:lstStyle>
            <a:lvl1pPr>
              <a:buNone/>
              <a:defRPr sz="24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zh-TW" dirty="0" smtClean="0"/>
              <a:t>(Sub Title)</a:t>
            </a:r>
            <a:endParaRPr lang="zh-TW" altLang="en-US" dirty="0"/>
          </a:p>
        </p:txBody>
      </p:sp>
      <p:sp>
        <p:nvSpPr>
          <p:cNvPr id="15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611560" y="3795886"/>
            <a:ext cx="3168352" cy="270030"/>
          </a:xfrm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zh-TW" dirty="0" smtClean="0"/>
              <a:t>Presenter’s Name</a:t>
            </a:r>
            <a:endParaRPr lang="zh-TW" altLang="en-US" dirty="0"/>
          </a:p>
        </p:txBody>
      </p:sp>
      <p:sp>
        <p:nvSpPr>
          <p:cNvPr id="16" name="文字版面配置區 12"/>
          <p:cNvSpPr>
            <a:spLocks noGrp="1"/>
          </p:cNvSpPr>
          <p:nvPr>
            <p:ph type="body" sz="quarter" idx="20" hasCustomPrompt="1"/>
          </p:nvPr>
        </p:nvSpPr>
        <p:spPr>
          <a:xfrm>
            <a:off x="611559" y="4065919"/>
            <a:ext cx="3168352" cy="216025"/>
          </a:xfrm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zh-TW" dirty="0" smtClean="0"/>
              <a:t>Department / Title</a:t>
            </a:r>
            <a:endParaRPr lang="zh-TW" altLang="en-US" dirty="0"/>
          </a:p>
        </p:txBody>
      </p:sp>
      <p:sp>
        <p:nvSpPr>
          <p:cNvPr id="17" name="文字版面配置區 12"/>
          <p:cNvSpPr>
            <a:spLocks noGrp="1"/>
          </p:cNvSpPr>
          <p:nvPr>
            <p:ph type="body" sz="quarter" idx="21" hasCustomPrompt="1"/>
          </p:nvPr>
        </p:nvSpPr>
        <p:spPr>
          <a:xfrm>
            <a:off x="611559" y="4281945"/>
            <a:ext cx="3168352" cy="216023"/>
          </a:xfrm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zh-TW" dirty="0" smtClean="0"/>
              <a:t>Company Name</a:t>
            </a:r>
            <a:endParaRPr lang="zh-TW" altLang="en-US" dirty="0"/>
          </a:p>
        </p:txBody>
      </p:sp>
      <p:sp>
        <p:nvSpPr>
          <p:cNvPr id="18" name="文字版面配置區 12"/>
          <p:cNvSpPr>
            <a:spLocks noGrp="1"/>
          </p:cNvSpPr>
          <p:nvPr>
            <p:ph type="body" sz="quarter" idx="22" hasCustomPrompt="1"/>
          </p:nvPr>
        </p:nvSpPr>
        <p:spPr>
          <a:xfrm>
            <a:off x="611559" y="4497968"/>
            <a:ext cx="3168352" cy="216025"/>
          </a:xfrm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zh-TW" dirty="0" smtClean="0"/>
              <a:t>Date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w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12"/>
          <p:cNvSpPr>
            <a:spLocks noGrp="1"/>
          </p:cNvSpPr>
          <p:nvPr>
            <p:ph type="body" sz="quarter" idx="17" hasCustomPrompt="1"/>
          </p:nvPr>
        </p:nvSpPr>
        <p:spPr>
          <a:xfrm>
            <a:off x="611560" y="844082"/>
            <a:ext cx="4248472" cy="2375741"/>
          </a:xfrm>
        </p:spPr>
        <p:txBody>
          <a:bodyPr anchor="ctr" anchorCtr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600">
                <a:solidFill>
                  <a:srgbClr val="492582"/>
                </a:solidFill>
                <a:latin typeface="+mj-lt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New Section Title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p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12"/>
          <p:cNvSpPr>
            <a:spLocks noGrp="1"/>
          </p:cNvSpPr>
          <p:nvPr>
            <p:ph type="body" sz="quarter" idx="17" hasCustomPrompt="1"/>
          </p:nvPr>
        </p:nvSpPr>
        <p:spPr>
          <a:xfrm>
            <a:off x="611560" y="844084"/>
            <a:ext cx="4248472" cy="2375741"/>
          </a:xfrm>
        </p:spPr>
        <p:txBody>
          <a:bodyPr anchor="ctr" anchorCtr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6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New Section Title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w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 userDrawn="1"/>
        </p:nvSpPr>
        <p:spPr>
          <a:xfrm>
            <a:off x="395536" y="4982766"/>
            <a:ext cx="3429000" cy="160734"/>
          </a:xfrm>
          <a:prstGeom prst="rect">
            <a:avLst/>
          </a:prstGeom>
          <a:noFill/>
        </p:spPr>
        <p:txBody>
          <a:bodyPr lIns="72000" rIns="72000" anchor="b">
            <a:noAutofit/>
          </a:bodyPr>
          <a:lstStyle/>
          <a:p>
            <a:pPr>
              <a:defRPr/>
            </a:pPr>
            <a:r>
              <a:rPr lang="en-US" altLang="zh-TW" sz="6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Times New Roman" pitchFamily="18" charset="0"/>
                <a:sym typeface="Symbol" pitchFamily="18" charset="2"/>
              </a:rPr>
              <a:t>Confidential.  © BenQ Corporation, all rights reserved.</a:t>
            </a:r>
            <a:endParaRPr lang="zh-TW" altLang="en-US" sz="600" dirty="0">
              <a:solidFill>
                <a:schemeClr val="bg1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7544" y="195486"/>
            <a:ext cx="7426800" cy="907200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600">
                <a:solidFill>
                  <a:srgbClr val="492582"/>
                </a:solidFill>
                <a:latin typeface="+mj-lt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Heading Level</a:t>
            </a:r>
            <a:endParaRPr lang="zh-TW" altLang="en-US" dirty="0" smtClean="0"/>
          </a:p>
        </p:txBody>
      </p:sp>
      <p:sp>
        <p:nvSpPr>
          <p:cNvPr id="17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67544" y="1221601"/>
            <a:ext cx="8064896" cy="3726415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 baseline="0">
                <a:latin typeface="+mn-lt"/>
                <a:ea typeface="+mn-ea"/>
              </a:defRPr>
            </a:lvl2pPr>
            <a:lvl3pPr>
              <a:defRPr baseline="0">
                <a:latin typeface="+mn-lt"/>
                <a:ea typeface="+mn-ea"/>
              </a:defRPr>
            </a:lvl3pPr>
          </a:lstStyle>
          <a:p>
            <a:pPr lvl="0"/>
            <a:r>
              <a:rPr lang="en-US" altLang="zh-TW" dirty="0" smtClean="0"/>
              <a:t>First Line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 Line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 Line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p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 userDrawn="1"/>
        </p:nvSpPr>
        <p:spPr>
          <a:xfrm>
            <a:off x="395536" y="4982766"/>
            <a:ext cx="3429000" cy="160734"/>
          </a:xfrm>
          <a:prstGeom prst="rect">
            <a:avLst/>
          </a:prstGeom>
          <a:noFill/>
        </p:spPr>
        <p:txBody>
          <a:bodyPr lIns="72000" rIns="72000" anchor="b">
            <a:noAutofit/>
          </a:bodyPr>
          <a:lstStyle/>
          <a:p>
            <a:pPr>
              <a:defRPr/>
            </a:pPr>
            <a:r>
              <a:rPr lang="en-US" altLang="zh-TW" sz="600" dirty="0" smtClean="0">
                <a:solidFill>
                  <a:schemeClr val="bg1">
                    <a:lumMod val="75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Confidential.  © BenQ Corporation, all rights reserved.</a:t>
            </a:r>
            <a:endParaRPr lang="zh-TW" altLang="en-US" sz="600" dirty="0">
              <a:solidFill>
                <a:schemeClr val="bg1">
                  <a:lumMod val="75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7544" y="195486"/>
            <a:ext cx="7426800" cy="907200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6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Heading Level</a:t>
            </a:r>
            <a:endParaRPr lang="zh-TW" altLang="en-US" dirty="0" smtClean="0"/>
          </a:p>
        </p:txBody>
      </p:sp>
      <p:sp>
        <p:nvSpPr>
          <p:cNvPr id="17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67544" y="1221601"/>
            <a:ext cx="8064896" cy="372641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>
              <a:defRPr baseline="0">
                <a:solidFill>
                  <a:schemeClr val="bg1"/>
                </a:solidFill>
                <a:latin typeface="+mn-lt"/>
                <a:ea typeface="+mn-ea"/>
              </a:defRPr>
            </a:lvl2pPr>
            <a:lvl3pPr>
              <a:defRPr baseline="0">
                <a:solidFill>
                  <a:schemeClr val="bg1"/>
                </a:solidFill>
                <a:latin typeface="+mn-lt"/>
                <a:ea typeface="+mn-ea"/>
              </a:defRPr>
            </a:lvl3pPr>
          </a:lstStyle>
          <a:p>
            <a:pPr lvl="0"/>
            <a:r>
              <a:rPr lang="en-US" altLang="zh-TW" dirty="0" smtClean="0"/>
              <a:t>First Line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 Line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 Line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27168" cy="9076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075240" cy="374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5" r:id="rId3"/>
    <p:sldLayoutId id="2147483650" r:id="rId4"/>
    <p:sldLayoutId id="2147483664" r:id="rId5"/>
    <p:sldLayoutId id="2147483652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49258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49258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49258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49258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492582"/>
          </a:solidFill>
          <a:latin typeface="Gill Sans M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rgbClr val="492582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网络爬虫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</a:t>
            </a:r>
            <a:r>
              <a:rPr lang="en-US" altLang="zh-CN" dirty="0" smtClean="0"/>
              <a:t>rawler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9"/>
          </p:nvPr>
        </p:nvSpPr>
        <p:spPr>
          <a:xfrm>
            <a:off x="611559" y="3795889"/>
            <a:ext cx="3168352" cy="270030"/>
          </a:xfrm>
        </p:spPr>
        <p:txBody>
          <a:bodyPr/>
          <a:lstStyle/>
          <a:p>
            <a:r>
              <a:rPr lang="en-US" altLang="zh-CN" dirty="0" smtClean="0"/>
              <a:t>YOUNG.Y.YANG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 smtClean="0"/>
              <a:t>CTS2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 smtClean="0"/>
              <a:t>BQC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TW" dirty="0" smtClean="0"/>
              <a:t>2017/05/2</a:t>
            </a:r>
            <a:r>
              <a:rPr lang="en-US" altLang="zh-TW" dirty="0"/>
              <a:t>6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/>
              <a:t>网络爬虫</a:t>
            </a:r>
            <a:r>
              <a:rPr lang="en-US" altLang="zh-CN" dirty="0"/>
              <a:t>-</a:t>
            </a:r>
            <a:r>
              <a:rPr lang="zh-CN" altLang="en-US" dirty="0"/>
              <a:t>聚焦网络爬虫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>
          <a:xfrm>
            <a:off x="539552" y="1275606"/>
            <a:ext cx="8064896" cy="273630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 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聚焦</a:t>
            </a:r>
            <a:r>
              <a:rPr lang="zh-CN" altLang="en-US" sz="2000" dirty="0"/>
              <a:t>网络爬虫：指选择性地爬行那些与预先定义好的主题相关页面的网络爬虫。根据一定的网页分析算法过滤与主题无关的链接，保留有用的链接并将其放入等待抓取的</a:t>
            </a:r>
            <a:r>
              <a:rPr lang="en-US" altLang="zh-CN" sz="2000" dirty="0"/>
              <a:t>URL</a:t>
            </a:r>
            <a:r>
              <a:rPr lang="zh-CN" altLang="en-US" sz="2000" dirty="0"/>
              <a:t>队列。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 和通用网络爬虫相比，聚焦爬虫只需要爬行与主题相关的页面，极大地节省了硬件和网络资源，保存的页面也由于数量少而更新快。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419100" indent="-419100">
              <a:lnSpc>
                <a:spcPts val="2638"/>
              </a:lnSpc>
              <a:spcAft>
                <a:spcPts val="600"/>
              </a:spcAft>
              <a:buFontTx/>
              <a:buAutoNum type="arabicPeriod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9100" indent="-419100">
              <a:lnSpc>
                <a:spcPct val="150000"/>
              </a:lnSpc>
            </a:pPr>
            <a:endParaRPr lang="en-US" altLang="zh-CN" sz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36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/>
              <a:t>网络爬虫</a:t>
            </a:r>
            <a:r>
              <a:rPr lang="en-US" altLang="zh-CN" dirty="0"/>
              <a:t>-</a:t>
            </a:r>
            <a:r>
              <a:rPr lang="zh-CN" altLang="en-US" dirty="0"/>
              <a:t>增量式网络爬虫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>
          <a:xfrm>
            <a:off x="467544" y="987576"/>
            <a:ext cx="8064896" cy="372641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增量</a:t>
            </a:r>
            <a:r>
              <a:rPr lang="zh-CN" altLang="en-US" sz="2000" dirty="0"/>
              <a:t>式网络爬虫： 对 已 下 载 网 页 采 取 增 量式更新和只爬行新产生的或者已经发生变化网页的爬虫。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它</a:t>
            </a:r>
            <a:r>
              <a:rPr lang="zh-CN" altLang="en-US" sz="2000" dirty="0"/>
              <a:t>能够在一定程度上保证所爬行的页面是尽可能新的页面， 和周期性爬行和刷新页面的网络爬虫相比，增量式爬虫只会在需要的时候爬行新产生或发生更新的页面 ，并不重新下载没有发生变化的页面，可有效减少数据下载量，及时更新已爬行的网页，减小时间和空间上的耗费，但是增加了爬行算法的复杂度和实现难度。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419100" indent="-419100">
              <a:lnSpc>
                <a:spcPts val="2638"/>
              </a:lnSpc>
              <a:spcAft>
                <a:spcPts val="600"/>
              </a:spcAft>
              <a:buFontTx/>
              <a:buAutoNum type="arabicPeriod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9100" indent="-419100">
              <a:lnSpc>
                <a:spcPct val="150000"/>
              </a:lnSpc>
            </a:pPr>
            <a:endParaRPr lang="en-US" altLang="zh-CN" sz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83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性能优化十条经验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>
          <a:xfrm>
            <a:off x="467544" y="987576"/>
            <a:ext cx="8064896" cy="3726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8 .  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法则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在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应用程序、包和过程中限制使用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table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这种方式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案例：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请使用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SELECT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empno,ename,category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emp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empno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'7369'</a:t>
            </a:r>
          </a:p>
          <a:p>
            <a:pPr marL="0" indent="0"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不要使用</a:t>
            </a:r>
          </a:p>
          <a:p>
            <a:pPr marL="0" indent="0"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SELECT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FROM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emp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empno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'7369'</a:t>
            </a:r>
          </a:p>
          <a:p>
            <a:pPr marL="0" indent="0">
              <a:buNone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 startAt="9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避免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使用耗费资源的操作，带有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DISTINCT,UNION,MINUS,INTERSECT,ORDER BY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语句会启动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 执行，耗费资源的排序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(SORT)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DISTINCT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需要一次排序操作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而其他的至少需要执行两次排序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 startAt="10"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临时表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慎重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使用临时表可以极大的提高系统性能</a:t>
            </a:r>
          </a:p>
          <a:p>
            <a:pPr marL="0" indent="0"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9100" indent="-419100">
              <a:lnSpc>
                <a:spcPts val="2638"/>
              </a:lnSpc>
              <a:spcAft>
                <a:spcPts val="600"/>
              </a:spcAft>
              <a:buFontTx/>
              <a:buAutoNum type="arabicPeriod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9100" indent="-419100">
              <a:lnSpc>
                <a:spcPct val="150000"/>
              </a:lnSpc>
            </a:pPr>
            <a:endParaRPr lang="en-US" altLang="zh-CN" sz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535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SQLServer</a:t>
            </a:r>
            <a:r>
              <a:rPr lang="zh-CN" altLang="en-US" dirty="0" smtClean="0"/>
              <a:t>数据库性能监视</a:t>
            </a:r>
            <a:endParaRPr lang="zh-CN" altLang="en-US" dirty="0"/>
          </a:p>
          <a:p>
            <a:endParaRPr lang="zh-CN" altLang="en-US" b="1" dirty="0"/>
          </a:p>
          <a:p>
            <a:endParaRPr lang="zh-TW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22"/>
          </p:nvPr>
        </p:nvPicPr>
        <p:blipFill>
          <a:blip r:embed="rId2"/>
          <a:stretch>
            <a:fillRect/>
          </a:stretch>
        </p:blipFill>
        <p:spPr>
          <a:xfrm>
            <a:off x="179512" y="843560"/>
            <a:ext cx="8064500" cy="361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数据库性能监视</a:t>
            </a:r>
            <a:endParaRPr lang="zh-CN" altLang="en-US" dirty="0"/>
          </a:p>
          <a:p>
            <a:endParaRPr lang="zh-CN" altLang="en-US" b="1" dirty="0"/>
          </a:p>
          <a:p>
            <a:endParaRPr lang="zh-TW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22"/>
          </p:nvPr>
        </p:nvPicPr>
        <p:blipFill>
          <a:blip r:embed="rId2"/>
          <a:stretch>
            <a:fillRect/>
          </a:stretch>
        </p:blipFill>
        <p:spPr>
          <a:xfrm>
            <a:off x="250260" y="843558"/>
            <a:ext cx="6840760" cy="20084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60" y="3075806"/>
            <a:ext cx="6912768" cy="158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/>
              <a:t>好</a:t>
            </a:r>
            <a:r>
              <a:rPr lang="zh-CN" altLang="en-US" dirty="0" smtClean="0"/>
              <a:t>用的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>
          <a:xfrm>
            <a:off x="467544" y="1059584"/>
            <a:ext cx="8064896" cy="37264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200" dirty="0" smtClean="0"/>
              <a:t>--</a:t>
            </a:r>
            <a:r>
              <a:rPr lang="en-US" altLang="zh-CN" sz="1200" dirty="0" err="1" smtClean="0"/>
              <a:t>SQLServer</a:t>
            </a:r>
            <a:r>
              <a:rPr lang="en-US" altLang="zh-CN" sz="1200" dirty="0" smtClean="0"/>
              <a:t> BY</a:t>
            </a:r>
            <a:r>
              <a:rPr lang="zh-CN" altLang="en-US" sz="1200" dirty="0" smtClean="0"/>
              <a:t>关键字查询 </a:t>
            </a:r>
            <a:r>
              <a:rPr lang="en-US" altLang="zh-CN" sz="1200" dirty="0" smtClean="0"/>
              <a:t>V  /  P  /  FN</a:t>
            </a:r>
            <a:r>
              <a:rPr lang="zh-CN" altLang="en-US" sz="1200" dirty="0" smtClean="0"/>
              <a:t>：</a:t>
            </a: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SELECT * FROM SYSOBJECTS</a:t>
            </a:r>
          </a:p>
          <a:p>
            <a:pPr marL="0" indent="0">
              <a:buNone/>
            </a:pPr>
            <a:r>
              <a:rPr lang="en-US" altLang="zh-CN" sz="1200" dirty="0"/>
              <a:t>WHERE  ID IN</a:t>
            </a:r>
          </a:p>
          <a:p>
            <a:pPr marL="0" indent="0">
              <a:buNone/>
            </a:pPr>
            <a:r>
              <a:rPr lang="en-US" altLang="zh-CN" sz="1200" dirty="0"/>
              <a:t>(SELECT id FROM SYSCOMMENTS WHERE TEXT LIKE </a:t>
            </a:r>
            <a:r>
              <a:rPr lang="en-US" altLang="zh-CN" sz="1200" dirty="0" smtClean="0"/>
              <a:t>'%select%')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8" y="2058885"/>
            <a:ext cx="5523683" cy="17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1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/>
              <a:t>好</a:t>
            </a:r>
            <a:r>
              <a:rPr lang="zh-CN" altLang="en-US" dirty="0" smtClean="0"/>
              <a:t>用的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>
          <a:xfrm>
            <a:off x="467544" y="1059584"/>
            <a:ext cx="8064896" cy="37264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200" dirty="0" smtClean="0"/>
              <a:t>--MySQL BY</a:t>
            </a:r>
            <a:r>
              <a:rPr lang="zh-CN" altLang="en-US" sz="1200" dirty="0" smtClean="0"/>
              <a:t>关键字查询 </a:t>
            </a:r>
            <a:r>
              <a:rPr lang="en-US" altLang="zh-CN" sz="1200" dirty="0" smtClean="0"/>
              <a:t>V  /  P  /  FN</a:t>
            </a:r>
            <a:r>
              <a:rPr lang="zh-CN" altLang="en-US" sz="1200" dirty="0" smtClean="0"/>
              <a:t>：</a:t>
            </a: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SELECT ROUTINE_NAME,ROUTINE_TYPE,ROUTINE_COMMENT,LAST_ALTERED  FROM INFORMATION_SCHEMA.ROUTINES WHERE ROUTINE_DEFINITION LIKE '%P.DESCRIPTION%';</a:t>
            </a: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6" y="1995876"/>
            <a:ext cx="7423303" cy="22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9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/>
              <a:t>好</a:t>
            </a:r>
            <a:r>
              <a:rPr lang="zh-CN" altLang="en-US" dirty="0" smtClean="0"/>
              <a:t>用的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>
          <a:xfrm>
            <a:off x="467544" y="1059584"/>
            <a:ext cx="8064896" cy="37264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200" dirty="0" smtClean="0"/>
              <a:t>--SQLSERVER BY</a:t>
            </a:r>
            <a:r>
              <a:rPr lang="zh-CN" altLang="en-US" sz="1200" dirty="0" smtClean="0"/>
              <a:t>关键字查询 </a:t>
            </a:r>
            <a:r>
              <a:rPr lang="en-US" altLang="zh-CN" sz="1200" dirty="0" smtClean="0"/>
              <a:t>JOB</a:t>
            </a:r>
            <a:r>
              <a:rPr lang="zh-CN" altLang="en-US" sz="1200" dirty="0" smtClean="0"/>
              <a:t>：</a:t>
            </a: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>
                <a:latin typeface="+mj-ea"/>
                <a:ea typeface="+mj-ea"/>
              </a:rPr>
              <a:t>SELECT b.[name] [Job</a:t>
            </a:r>
            <a:r>
              <a:rPr lang="zh-CN" altLang="en-US" sz="1200" dirty="0">
                <a:latin typeface="+mj-ea"/>
                <a:ea typeface="+mj-ea"/>
              </a:rPr>
              <a:t>名称</a:t>
            </a:r>
            <a:r>
              <a:rPr lang="en-US" altLang="zh-CN" sz="1200" dirty="0">
                <a:latin typeface="+mj-ea"/>
                <a:ea typeface="+mj-ea"/>
              </a:rPr>
              <a:t>],CASE WHEN </a:t>
            </a:r>
            <a:r>
              <a:rPr lang="en-US" altLang="zh-CN" sz="1200" dirty="0" err="1">
                <a:latin typeface="+mj-ea"/>
                <a:ea typeface="+mj-ea"/>
              </a:rPr>
              <a:t>b.enabled</a:t>
            </a:r>
            <a:r>
              <a:rPr lang="en-US" altLang="zh-CN" sz="1200" dirty="0">
                <a:latin typeface="+mj-ea"/>
                <a:ea typeface="+mj-ea"/>
              </a:rPr>
              <a:t>=1 THEN '</a:t>
            </a:r>
            <a:r>
              <a:rPr lang="zh-CN" altLang="en-US" sz="1200" dirty="0">
                <a:latin typeface="+mj-ea"/>
                <a:ea typeface="+mj-ea"/>
              </a:rPr>
              <a:t>启用</a:t>
            </a:r>
            <a:r>
              <a:rPr lang="en-US" altLang="zh-CN" sz="1200" dirty="0">
                <a:latin typeface="+mj-ea"/>
                <a:ea typeface="+mj-ea"/>
              </a:rPr>
              <a:t>'</a:t>
            </a:r>
            <a:r>
              <a:rPr lang="zh-CN" altLang="en-US" sz="1200" dirty="0">
                <a:latin typeface="+mj-ea"/>
                <a:ea typeface="+mj-ea"/>
              </a:rPr>
              <a:t> </a:t>
            </a:r>
            <a:r>
              <a:rPr lang="en-US" altLang="zh-CN" sz="1200" dirty="0">
                <a:latin typeface="+mj-ea"/>
                <a:ea typeface="+mj-ea"/>
              </a:rPr>
              <a:t>ELSE '</a:t>
            </a:r>
            <a:r>
              <a:rPr lang="zh-CN" altLang="en-US" sz="1200" dirty="0">
                <a:latin typeface="+mj-ea"/>
                <a:ea typeface="+mj-ea"/>
              </a:rPr>
              <a:t>禁用</a:t>
            </a:r>
            <a:r>
              <a:rPr lang="en-US" altLang="zh-CN" sz="1200" dirty="0">
                <a:latin typeface="+mj-ea"/>
                <a:ea typeface="+mj-ea"/>
              </a:rPr>
              <a:t>'</a:t>
            </a:r>
            <a:r>
              <a:rPr lang="zh-CN" altLang="en-US" sz="1200" dirty="0">
                <a:latin typeface="+mj-ea"/>
                <a:ea typeface="+mj-ea"/>
              </a:rPr>
              <a:t> </a:t>
            </a:r>
            <a:r>
              <a:rPr lang="en-US" altLang="zh-CN" sz="1200" dirty="0">
                <a:latin typeface="+mj-ea"/>
                <a:ea typeface="+mj-ea"/>
              </a:rPr>
              <a:t>END [</a:t>
            </a:r>
            <a:r>
              <a:rPr lang="zh-CN" altLang="en-US" sz="1200" dirty="0">
                <a:latin typeface="+mj-ea"/>
                <a:ea typeface="+mj-ea"/>
              </a:rPr>
              <a:t>是否启用</a:t>
            </a:r>
            <a:r>
              <a:rPr lang="en-US" altLang="zh-CN" sz="1200" dirty="0">
                <a:latin typeface="+mj-ea"/>
                <a:ea typeface="+mj-ea"/>
              </a:rPr>
              <a:t>]</a:t>
            </a:r>
            <a:endParaRPr lang="zh-CN" altLang="en-US" sz="1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200" dirty="0">
                <a:latin typeface="+mj-ea"/>
                <a:ea typeface="+mj-ea"/>
              </a:rPr>
              <a:t>,</a:t>
            </a:r>
            <a:r>
              <a:rPr lang="en-US" altLang="zh-CN" sz="1200" dirty="0" err="1">
                <a:latin typeface="+mj-ea"/>
                <a:ea typeface="+mj-ea"/>
              </a:rPr>
              <a:t>b.description</a:t>
            </a:r>
            <a:r>
              <a:rPr lang="en-US" altLang="zh-CN" sz="1200" dirty="0">
                <a:latin typeface="+mj-ea"/>
                <a:ea typeface="+mj-ea"/>
              </a:rPr>
              <a:t> [Job</a:t>
            </a:r>
            <a:r>
              <a:rPr lang="zh-CN" altLang="en-US" sz="1200" dirty="0">
                <a:latin typeface="+mj-ea"/>
                <a:ea typeface="+mj-ea"/>
              </a:rPr>
              <a:t>描述</a:t>
            </a:r>
            <a:r>
              <a:rPr lang="en-US" altLang="zh-CN" sz="1200" dirty="0">
                <a:latin typeface="+mj-ea"/>
                <a:ea typeface="+mj-ea"/>
              </a:rPr>
              <a:t>],</a:t>
            </a:r>
            <a:r>
              <a:rPr lang="en-US" altLang="zh-CN" sz="1200" dirty="0" err="1">
                <a:latin typeface="+mj-ea"/>
                <a:ea typeface="+mj-ea"/>
              </a:rPr>
              <a:t>a.step_name</a:t>
            </a:r>
            <a:r>
              <a:rPr lang="en-US" altLang="zh-CN" sz="1200" dirty="0">
                <a:latin typeface="+mj-ea"/>
                <a:ea typeface="+mj-ea"/>
              </a:rPr>
              <a:t> [</a:t>
            </a:r>
            <a:r>
              <a:rPr lang="zh-CN" altLang="en-US" sz="1200" dirty="0">
                <a:latin typeface="+mj-ea"/>
                <a:ea typeface="+mj-ea"/>
              </a:rPr>
              <a:t>步骤名称</a:t>
            </a:r>
            <a:r>
              <a:rPr lang="en-US" altLang="zh-CN" sz="1200" dirty="0">
                <a:latin typeface="+mj-ea"/>
                <a:ea typeface="+mj-ea"/>
              </a:rPr>
              <a:t>],</a:t>
            </a:r>
            <a:r>
              <a:rPr lang="en-US" altLang="zh-CN" sz="1200" dirty="0" err="1">
                <a:latin typeface="+mj-ea"/>
                <a:ea typeface="+mj-ea"/>
              </a:rPr>
              <a:t>a.command</a:t>
            </a:r>
            <a:r>
              <a:rPr lang="en-US" altLang="zh-CN" sz="1200" dirty="0">
                <a:latin typeface="+mj-ea"/>
                <a:ea typeface="+mj-ea"/>
              </a:rPr>
              <a:t> [</a:t>
            </a:r>
            <a:r>
              <a:rPr lang="zh-CN" altLang="en-US" sz="1200" dirty="0">
                <a:latin typeface="+mj-ea"/>
                <a:ea typeface="+mj-ea"/>
              </a:rPr>
              <a:t>执行语句</a:t>
            </a:r>
            <a:r>
              <a:rPr lang="en-US" altLang="zh-CN" sz="1200" dirty="0">
                <a:latin typeface="+mj-ea"/>
                <a:ea typeface="+mj-ea"/>
              </a:rPr>
              <a:t>]</a:t>
            </a:r>
            <a:endParaRPr lang="zh-CN" altLang="en-US" sz="1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200" dirty="0">
                <a:latin typeface="+mj-ea"/>
                <a:ea typeface="+mj-ea"/>
              </a:rPr>
              <a:t>FROM </a:t>
            </a:r>
            <a:r>
              <a:rPr lang="en-US" altLang="zh-CN" sz="1200" dirty="0" err="1">
                <a:latin typeface="+mj-ea"/>
                <a:ea typeface="+mj-ea"/>
              </a:rPr>
              <a:t>msdb.dbo.sysjobsteps</a:t>
            </a:r>
            <a:r>
              <a:rPr lang="en-US" altLang="zh-CN" sz="1200" dirty="0">
                <a:latin typeface="+mj-ea"/>
                <a:ea typeface="+mj-ea"/>
              </a:rPr>
              <a:t> a INNER JOIN </a:t>
            </a:r>
          </a:p>
          <a:p>
            <a:pPr marL="0" indent="0">
              <a:buNone/>
            </a:pPr>
            <a:r>
              <a:rPr lang="en-US" altLang="zh-CN" sz="1200" dirty="0" err="1">
                <a:latin typeface="+mj-ea"/>
                <a:ea typeface="+mj-ea"/>
              </a:rPr>
              <a:t>msdb.dbo.sysjobs</a:t>
            </a:r>
            <a:r>
              <a:rPr lang="en-US" altLang="zh-CN" sz="1200" dirty="0">
                <a:latin typeface="+mj-ea"/>
                <a:ea typeface="+mj-ea"/>
              </a:rPr>
              <a:t> b ON </a:t>
            </a:r>
            <a:r>
              <a:rPr lang="en-US" altLang="zh-CN" sz="1200" dirty="0" err="1">
                <a:latin typeface="+mj-ea"/>
                <a:ea typeface="+mj-ea"/>
              </a:rPr>
              <a:t>a.job_id</a:t>
            </a:r>
            <a:r>
              <a:rPr lang="en-US" altLang="zh-CN" sz="1200" dirty="0">
                <a:latin typeface="+mj-ea"/>
                <a:ea typeface="+mj-ea"/>
              </a:rPr>
              <a:t>=</a:t>
            </a:r>
            <a:r>
              <a:rPr lang="en-US" altLang="zh-CN" sz="1200" dirty="0" err="1">
                <a:latin typeface="+mj-ea"/>
                <a:ea typeface="+mj-ea"/>
              </a:rPr>
              <a:t>b.job_id</a:t>
            </a:r>
            <a:endParaRPr lang="en-US" altLang="zh-CN" sz="1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200" dirty="0">
                <a:latin typeface="+mj-ea"/>
                <a:ea typeface="+mj-ea"/>
              </a:rPr>
              <a:t>WHERE </a:t>
            </a:r>
            <a:r>
              <a:rPr lang="en-US" altLang="zh-CN" sz="1200" dirty="0" err="1">
                <a:latin typeface="+mj-ea"/>
                <a:ea typeface="+mj-ea"/>
              </a:rPr>
              <a:t>a.command</a:t>
            </a:r>
            <a:r>
              <a:rPr lang="en-US" altLang="zh-CN" sz="1200" dirty="0">
                <a:latin typeface="+mj-ea"/>
                <a:ea typeface="+mj-ea"/>
              </a:rPr>
              <a:t> LIKE '%</a:t>
            </a:r>
            <a:r>
              <a:rPr lang="en-US" altLang="zh-CN" sz="1200" dirty="0" err="1">
                <a:latin typeface="+mj-ea"/>
                <a:ea typeface="+mj-ea"/>
              </a:rPr>
              <a:t>usp_UPDATE_eINVDOC_AUTOPOSTFLAG</a:t>
            </a:r>
            <a:r>
              <a:rPr lang="en-US" altLang="zh-CN" sz="1200" dirty="0" smtClean="0">
                <a:latin typeface="+mj-ea"/>
                <a:ea typeface="+mj-ea"/>
              </a:rPr>
              <a:t>%‘</a:t>
            </a:r>
          </a:p>
          <a:p>
            <a:pPr marL="0" indent="0">
              <a:buNone/>
            </a:pPr>
            <a:endParaRPr lang="en-US" altLang="zh-CN" sz="12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571750"/>
            <a:ext cx="7901264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7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/>
              <a:t>好</a:t>
            </a:r>
            <a:r>
              <a:rPr lang="zh-CN" altLang="en-US" dirty="0" smtClean="0"/>
              <a:t>用的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>
          <a:xfrm>
            <a:off x="467544" y="1059584"/>
            <a:ext cx="8064896" cy="37264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200" dirty="0" smtClean="0"/>
              <a:t>--SQLSERVER BY</a:t>
            </a:r>
            <a:r>
              <a:rPr lang="zh-CN" altLang="en-US" sz="1200" dirty="0" smtClean="0"/>
              <a:t>关键字查询 </a:t>
            </a:r>
            <a:r>
              <a:rPr lang="en-US" altLang="zh-CN" sz="1200" dirty="0" smtClean="0"/>
              <a:t>JOB</a:t>
            </a:r>
            <a:r>
              <a:rPr lang="zh-CN" altLang="en-US" sz="1200" dirty="0" smtClean="0"/>
              <a:t>：</a:t>
            </a: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>
                <a:latin typeface="+mj-ea"/>
                <a:ea typeface="+mj-ea"/>
              </a:rPr>
              <a:t>SELECT b.[name] [Job</a:t>
            </a:r>
            <a:r>
              <a:rPr lang="zh-CN" altLang="en-US" sz="1200" dirty="0">
                <a:latin typeface="+mj-ea"/>
                <a:ea typeface="+mj-ea"/>
              </a:rPr>
              <a:t>名称</a:t>
            </a:r>
            <a:r>
              <a:rPr lang="en-US" altLang="zh-CN" sz="1200" dirty="0">
                <a:latin typeface="+mj-ea"/>
                <a:ea typeface="+mj-ea"/>
              </a:rPr>
              <a:t>],CASE WHEN </a:t>
            </a:r>
            <a:r>
              <a:rPr lang="en-US" altLang="zh-CN" sz="1200" dirty="0" err="1">
                <a:latin typeface="+mj-ea"/>
                <a:ea typeface="+mj-ea"/>
              </a:rPr>
              <a:t>b.enabled</a:t>
            </a:r>
            <a:r>
              <a:rPr lang="en-US" altLang="zh-CN" sz="1200" dirty="0">
                <a:latin typeface="+mj-ea"/>
                <a:ea typeface="+mj-ea"/>
              </a:rPr>
              <a:t>=1 THEN '</a:t>
            </a:r>
            <a:r>
              <a:rPr lang="zh-CN" altLang="en-US" sz="1200" dirty="0">
                <a:latin typeface="+mj-ea"/>
                <a:ea typeface="+mj-ea"/>
              </a:rPr>
              <a:t>启用</a:t>
            </a:r>
            <a:r>
              <a:rPr lang="en-US" altLang="zh-CN" sz="1200" dirty="0">
                <a:latin typeface="+mj-ea"/>
                <a:ea typeface="+mj-ea"/>
              </a:rPr>
              <a:t>'</a:t>
            </a:r>
            <a:r>
              <a:rPr lang="zh-CN" altLang="en-US" sz="1200" dirty="0">
                <a:latin typeface="+mj-ea"/>
                <a:ea typeface="+mj-ea"/>
              </a:rPr>
              <a:t> </a:t>
            </a:r>
            <a:r>
              <a:rPr lang="en-US" altLang="zh-CN" sz="1200" dirty="0">
                <a:latin typeface="+mj-ea"/>
                <a:ea typeface="+mj-ea"/>
              </a:rPr>
              <a:t>ELSE '</a:t>
            </a:r>
            <a:r>
              <a:rPr lang="zh-CN" altLang="en-US" sz="1200" dirty="0">
                <a:latin typeface="+mj-ea"/>
                <a:ea typeface="+mj-ea"/>
              </a:rPr>
              <a:t>禁用</a:t>
            </a:r>
            <a:r>
              <a:rPr lang="en-US" altLang="zh-CN" sz="1200" dirty="0">
                <a:latin typeface="+mj-ea"/>
                <a:ea typeface="+mj-ea"/>
              </a:rPr>
              <a:t>'</a:t>
            </a:r>
            <a:r>
              <a:rPr lang="zh-CN" altLang="en-US" sz="1200" dirty="0">
                <a:latin typeface="+mj-ea"/>
                <a:ea typeface="+mj-ea"/>
              </a:rPr>
              <a:t> </a:t>
            </a:r>
            <a:r>
              <a:rPr lang="en-US" altLang="zh-CN" sz="1200" dirty="0">
                <a:latin typeface="+mj-ea"/>
                <a:ea typeface="+mj-ea"/>
              </a:rPr>
              <a:t>END [</a:t>
            </a:r>
            <a:r>
              <a:rPr lang="zh-CN" altLang="en-US" sz="1200" dirty="0">
                <a:latin typeface="+mj-ea"/>
                <a:ea typeface="+mj-ea"/>
              </a:rPr>
              <a:t>是否启用</a:t>
            </a:r>
            <a:r>
              <a:rPr lang="en-US" altLang="zh-CN" sz="1200" dirty="0">
                <a:latin typeface="+mj-ea"/>
                <a:ea typeface="+mj-ea"/>
              </a:rPr>
              <a:t>]</a:t>
            </a:r>
            <a:endParaRPr lang="zh-CN" altLang="en-US" sz="1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200" dirty="0">
                <a:latin typeface="+mj-ea"/>
                <a:ea typeface="+mj-ea"/>
              </a:rPr>
              <a:t>,</a:t>
            </a:r>
            <a:r>
              <a:rPr lang="en-US" altLang="zh-CN" sz="1200" dirty="0" err="1">
                <a:latin typeface="+mj-ea"/>
                <a:ea typeface="+mj-ea"/>
              </a:rPr>
              <a:t>b.description</a:t>
            </a:r>
            <a:r>
              <a:rPr lang="en-US" altLang="zh-CN" sz="1200" dirty="0">
                <a:latin typeface="+mj-ea"/>
                <a:ea typeface="+mj-ea"/>
              </a:rPr>
              <a:t> [Job</a:t>
            </a:r>
            <a:r>
              <a:rPr lang="zh-CN" altLang="en-US" sz="1200" dirty="0">
                <a:latin typeface="+mj-ea"/>
                <a:ea typeface="+mj-ea"/>
              </a:rPr>
              <a:t>描述</a:t>
            </a:r>
            <a:r>
              <a:rPr lang="en-US" altLang="zh-CN" sz="1200" dirty="0">
                <a:latin typeface="+mj-ea"/>
                <a:ea typeface="+mj-ea"/>
              </a:rPr>
              <a:t>],</a:t>
            </a:r>
            <a:r>
              <a:rPr lang="en-US" altLang="zh-CN" sz="1200" dirty="0" err="1">
                <a:latin typeface="+mj-ea"/>
                <a:ea typeface="+mj-ea"/>
              </a:rPr>
              <a:t>a.step_name</a:t>
            </a:r>
            <a:r>
              <a:rPr lang="en-US" altLang="zh-CN" sz="1200" dirty="0">
                <a:latin typeface="+mj-ea"/>
                <a:ea typeface="+mj-ea"/>
              </a:rPr>
              <a:t> [</a:t>
            </a:r>
            <a:r>
              <a:rPr lang="zh-CN" altLang="en-US" sz="1200" dirty="0">
                <a:latin typeface="+mj-ea"/>
                <a:ea typeface="+mj-ea"/>
              </a:rPr>
              <a:t>步骤名称</a:t>
            </a:r>
            <a:r>
              <a:rPr lang="en-US" altLang="zh-CN" sz="1200" dirty="0">
                <a:latin typeface="+mj-ea"/>
                <a:ea typeface="+mj-ea"/>
              </a:rPr>
              <a:t>],</a:t>
            </a:r>
            <a:r>
              <a:rPr lang="en-US" altLang="zh-CN" sz="1200" dirty="0" err="1">
                <a:latin typeface="+mj-ea"/>
                <a:ea typeface="+mj-ea"/>
              </a:rPr>
              <a:t>a.command</a:t>
            </a:r>
            <a:r>
              <a:rPr lang="en-US" altLang="zh-CN" sz="1200" dirty="0">
                <a:latin typeface="+mj-ea"/>
                <a:ea typeface="+mj-ea"/>
              </a:rPr>
              <a:t> [</a:t>
            </a:r>
            <a:r>
              <a:rPr lang="zh-CN" altLang="en-US" sz="1200" dirty="0">
                <a:latin typeface="+mj-ea"/>
                <a:ea typeface="+mj-ea"/>
              </a:rPr>
              <a:t>执行语句</a:t>
            </a:r>
            <a:r>
              <a:rPr lang="en-US" altLang="zh-CN" sz="1200" dirty="0">
                <a:latin typeface="+mj-ea"/>
                <a:ea typeface="+mj-ea"/>
              </a:rPr>
              <a:t>]</a:t>
            </a:r>
            <a:endParaRPr lang="zh-CN" altLang="en-US" sz="1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200" dirty="0">
                <a:latin typeface="+mj-ea"/>
                <a:ea typeface="+mj-ea"/>
              </a:rPr>
              <a:t>FROM </a:t>
            </a:r>
            <a:r>
              <a:rPr lang="en-US" altLang="zh-CN" sz="1200" dirty="0" err="1">
                <a:latin typeface="+mj-ea"/>
                <a:ea typeface="+mj-ea"/>
              </a:rPr>
              <a:t>msdb.dbo.sysjobsteps</a:t>
            </a:r>
            <a:r>
              <a:rPr lang="en-US" altLang="zh-CN" sz="1200" dirty="0">
                <a:latin typeface="+mj-ea"/>
                <a:ea typeface="+mj-ea"/>
              </a:rPr>
              <a:t> a INNER JOIN </a:t>
            </a:r>
          </a:p>
          <a:p>
            <a:pPr marL="0" indent="0">
              <a:buNone/>
            </a:pPr>
            <a:r>
              <a:rPr lang="en-US" altLang="zh-CN" sz="1200" dirty="0" err="1">
                <a:latin typeface="+mj-ea"/>
                <a:ea typeface="+mj-ea"/>
              </a:rPr>
              <a:t>msdb.dbo.sysjobs</a:t>
            </a:r>
            <a:r>
              <a:rPr lang="en-US" altLang="zh-CN" sz="1200" dirty="0">
                <a:latin typeface="+mj-ea"/>
                <a:ea typeface="+mj-ea"/>
              </a:rPr>
              <a:t> b ON </a:t>
            </a:r>
            <a:r>
              <a:rPr lang="en-US" altLang="zh-CN" sz="1200" dirty="0" err="1">
                <a:latin typeface="+mj-ea"/>
                <a:ea typeface="+mj-ea"/>
              </a:rPr>
              <a:t>a.job_id</a:t>
            </a:r>
            <a:r>
              <a:rPr lang="en-US" altLang="zh-CN" sz="1200" dirty="0">
                <a:latin typeface="+mj-ea"/>
                <a:ea typeface="+mj-ea"/>
              </a:rPr>
              <a:t>=</a:t>
            </a:r>
            <a:r>
              <a:rPr lang="en-US" altLang="zh-CN" sz="1200" dirty="0" err="1">
                <a:latin typeface="+mj-ea"/>
                <a:ea typeface="+mj-ea"/>
              </a:rPr>
              <a:t>b.job_id</a:t>
            </a:r>
            <a:endParaRPr lang="en-US" altLang="zh-CN" sz="1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200" dirty="0">
                <a:latin typeface="+mj-ea"/>
                <a:ea typeface="+mj-ea"/>
              </a:rPr>
              <a:t>WHERE </a:t>
            </a:r>
            <a:r>
              <a:rPr lang="en-US" altLang="zh-CN" sz="1200" dirty="0" err="1">
                <a:latin typeface="+mj-ea"/>
                <a:ea typeface="+mj-ea"/>
              </a:rPr>
              <a:t>a.command</a:t>
            </a:r>
            <a:r>
              <a:rPr lang="en-US" altLang="zh-CN" sz="1200" dirty="0">
                <a:latin typeface="+mj-ea"/>
                <a:ea typeface="+mj-ea"/>
              </a:rPr>
              <a:t> LIKE '%</a:t>
            </a:r>
            <a:r>
              <a:rPr lang="en-US" altLang="zh-CN" sz="1200" dirty="0" err="1">
                <a:latin typeface="+mj-ea"/>
                <a:ea typeface="+mj-ea"/>
              </a:rPr>
              <a:t>usp_UPDATE_eINVDOC_AUTOPOSTFLAG</a:t>
            </a:r>
            <a:r>
              <a:rPr lang="en-US" altLang="zh-CN" sz="1200" dirty="0" smtClean="0">
                <a:latin typeface="+mj-ea"/>
                <a:ea typeface="+mj-ea"/>
              </a:rPr>
              <a:t>%‘</a:t>
            </a:r>
          </a:p>
          <a:p>
            <a:pPr marL="0" indent="0">
              <a:buNone/>
            </a:pPr>
            <a:endParaRPr lang="en-US" altLang="zh-CN" sz="12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571750"/>
            <a:ext cx="7901264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8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7"/>
          </p:nvPr>
        </p:nvSpPr>
        <p:spPr>
          <a:xfrm>
            <a:off x="621067" y="232276"/>
            <a:ext cx="4248472" cy="791564"/>
          </a:xfrm>
        </p:spPr>
        <p:txBody>
          <a:bodyPr>
            <a:normAutofit/>
          </a:bodyPr>
          <a:lstStyle/>
          <a:p>
            <a:pPr lvl="0"/>
            <a:r>
              <a:rPr lang="en-US" altLang="zh-CN" dirty="0" smtClean="0"/>
              <a:t>Report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608778" y="1895522"/>
            <a:ext cx="5040560" cy="648072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	2</a:t>
            </a:r>
            <a:r>
              <a:rPr lang="en-US" altLang="zh-CN" dirty="0" smtClean="0"/>
              <a:t>.</a:t>
            </a:r>
            <a:r>
              <a:rPr lang="zh-CN" altLang="en-US" b="1" dirty="0">
                <a:solidFill>
                  <a:schemeClr val="bg1"/>
                </a:solidFill>
              </a:rPr>
              <a:t>网络爬虫</a:t>
            </a:r>
            <a:r>
              <a:rPr lang="zh-CN" altLang="en-US" b="1" dirty="0" smtClean="0">
                <a:solidFill>
                  <a:schemeClr val="bg1"/>
                </a:solidFill>
              </a:rPr>
              <a:t>意义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21067" y="2651606"/>
            <a:ext cx="5040560" cy="648072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	3</a:t>
            </a:r>
            <a:r>
              <a:rPr lang="en-US" altLang="zh-CN" dirty="0" smtClean="0"/>
              <a:t>.</a:t>
            </a:r>
            <a:r>
              <a:rPr lang="zh-CN" altLang="en-US" b="1" dirty="0">
                <a:solidFill>
                  <a:schemeClr val="bg1"/>
                </a:solidFill>
              </a:rPr>
              <a:t>面临的问题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21067" y="1131852"/>
            <a:ext cx="5040560" cy="648072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	1</a:t>
            </a:r>
            <a:r>
              <a:rPr lang="en-US" altLang="zh-CN" dirty="0" smtClean="0"/>
              <a:t>.</a:t>
            </a:r>
            <a:r>
              <a:rPr lang="zh-CN" altLang="en-US" b="1" dirty="0">
                <a:solidFill>
                  <a:schemeClr val="bg1"/>
                </a:solidFill>
              </a:rPr>
              <a:t>网络爬虫</a:t>
            </a:r>
            <a:r>
              <a:rPr lang="zh-CN" altLang="en-US" b="1" dirty="0" smtClean="0">
                <a:solidFill>
                  <a:schemeClr val="bg1"/>
                </a:solidFill>
              </a:rPr>
              <a:t>简述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21067" y="3494790"/>
            <a:ext cx="5040560" cy="648072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	4</a:t>
            </a:r>
            <a:r>
              <a:rPr lang="en-US" altLang="zh-CN" dirty="0" smtClean="0"/>
              <a:t>.</a:t>
            </a:r>
            <a:r>
              <a:rPr lang="zh-CN" altLang="en-US" b="1" dirty="0">
                <a:solidFill>
                  <a:schemeClr val="bg1"/>
                </a:solidFill>
              </a:rPr>
              <a:t>网络爬虫分类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/>
              <a:t>网络爬虫概述</a:t>
            </a:r>
            <a:r>
              <a:rPr lang="en-US" altLang="zh-CN" dirty="0"/>
              <a:t>-</a:t>
            </a:r>
            <a:r>
              <a:rPr lang="zh-CN" altLang="en-US" dirty="0"/>
              <a:t>定义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0" indent="0" defTabSz="825458">
              <a:lnSpc>
                <a:spcPct val="140000"/>
              </a:lnSpc>
              <a:buClr>
                <a:srgbClr val="35B558"/>
              </a:buClr>
              <a:buSzPct val="105000"/>
              <a:buNone/>
              <a:defRPr/>
            </a:pPr>
            <a:r>
              <a:rPr lang="zh-CN" altLang="en-US" sz="1800" dirty="0" smtClean="0">
                <a:latin typeface="Noto Sans CJK SC Regular" pitchFamily="34" charset="-122"/>
                <a:ea typeface="Noto Sans CJK SC Regular" pitchFamily="34" charset="-122"/>
              </a:rPr>
              <a:t>   </a:t>
            </a:r>
            <a:r>
              <a:rPr lang="zh-CN" altLang="en-US" sz="2000" dirty="0" smtClean="0">
                <a:latin typeface="+mj-ea"/>
                <a:ea typeface="+mj-ea"/>
              </a:rPr>
              <a:t>网络</a:t>
            </a:r>
            <a:r>
              <a:rPr lang="zh-CN" altLang="en-US" sz="2000" dirty="0">
                <a:latin typeface="+mj-ea"/>
                <a:ea typeface="+mj-ea"/>
              </a:rPr>
              <a:t>爬虫又被成为网页蜘蛛、网络机器人，是一种按照一定规则自动抓取万维网的程序或脚本</a:t>
            </a:r>
            <a:r>
              <a:rPr lang="zh-CN" altLang="en-US" sz="2000" dirty="0" smtClean="0">
                <a:latin typeface="+mj-ea"/>
                <a:ea typeface="+mj-ea"/>
              </a:rPr>
              <a:t>。</a:t>
            </a:r>
            <a:endParaRPr lang="en-US" altLang="zh-CN" sz="2000" dirty="0">
              <a:latin typeface="+mj-ea"/>
              <a:ea typeface="+mj-ea"/>
            </a:endParaRPr>
          </a:p>
          <a:p>
            <a:pPr marL="0" indent="0" defTabSz="825458">
              <a:lnSpc>
                <a:spcPct val="140000"/>
              </a:lnSpc>
              <a:buClr>
                <a:srgbClr val="35B558"/>
              </a:buClr>
              <a:buSzPct val="105000"/>
              <a:buNone/>
              <a:defRPr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 smtClean="0">
                <a:latin typeface="Noto Sans CJK SC Regular" pitchFamily="34" charset="-122"/>
                <a:ea typeface="Noto Sans CJK SC Regular" pitchFamily="34" charset="-122"/>
              </a:rPr>
              <a:t>一定</a:t>
            </a:r>
            <a:r>
              <a:rPr lang="zh-CN" altLang="en-US" sz="1600" dirty="0">
                <a:latin typeface="Noto Sans CJK SC Regular" pitchFamily="34" charset="-122"/>
                <a:ea typeface="Noto Sans CJK SC Regular" pitchFamily="34" charset="-122"/>
              </a:rPr>
              <a:t>的</a:t>
            </a:r>
            <a:r>
              <a:rPr lang="zh-CN" altLang="en-US" sz="1600" dirty="0" smtClean="0">
                <a:latin typeface="Noto Sans CJK SC Regular" pitchFamily="34" charset="-122"/>
                <a:ea typeface="Noto Sans CJK SC Regular" pitchFamily="34" charset="-122"/>
              </a:rPr>
              <a:t>规则</a:t>
            </a:r>
            <a:endParaRPr lang="en-US" altLang="zh-CN" sz="1600" dirty="0" smtClean="0">
              <a:latin typeface="Noto Sans CJK SC Regular" pitchFamily="34" charset="-122"/>
              <a:ea typeface="Noto Sans CJK SC Regular" pitchFamily="34" charset="-122"/>
            </a:endParaRPr>
          </a:p>
          <a:p>
            <a:pPr lvl="1"/>
            <a:endParaRPr lang="en-US" altLang="zh-CN" sz="1600" dirty="0">
              <a:latin typeface="Noto Sans CJK SC Regular" pitchFamily="34" charset="-122"/>
              <a:ea typeface="Noto Sans CJK SC Regular" pitchFamily="34" charset="-122"/>
            </a:endParaRPr>
          </a:p>
          <a:p>
            <a:pPr lvl="1"/>
            <a:r>
              <a:rPr lang="zh-CN" altLang="en-US" sz="1600" dirty="0" smtClean="0">
                <a:latin typeface="Noto Sans CJK SC Regular" pitchFamily="34" charset="-122"/>
                <a:ea typeface="Noto Sans CJK SC Regular" pitchFamily="34" charset="-122"/>
              </a:rPr>
              <a:t>自动抓取</a:t>
            </a:r>
            <a:endParaRPr lang="en-US" altLang="zh-CN" sz="1600" dirty="0" smtClean="0">
              <a:latin typeface="Noto Sans CJK SC Regular" pitchFamily="34" charset="-122"/>
              <a:ea typeface="Noto Sans CJK SC Regular" pitchFamily="34" charset="-122"/>
            </a:endParaRPr>
          </a:p>
          <a:p>
            <a:pPr lvl="1"/>
            <a:endParaRPr lang="en-US" altLang="zh-CN" sz="1600" dirty="0">
              <a:latin typeface="Noto Sans CJK SC Regular" pitchFamily="34" charset="-122"/>
              <a:ea typeface="Noto Sans CJK SC Regular" pitchFamily="34" charset="-122"/>
            </a:endParaRPr>
          </a:p>
          <a:p>
            <a:pPr lvl="1"/>
            <a:r>
              <a:rPr lang="zh-CN" altLang="en-US" sz="1600" dirty="0" smtClean="0">
                <a:latin typeface="Noto Sans CJK SC Regular" pitchFamily="34" charset="-122"/>
                <a:ea typeface="Noto Sans CJK SC Regular" pitchFamily="34" charset="-122"/>
              </a:rPr>
              <a:t>网络资源</a:t>
            </a:r>
            <a:endParaRPr lang="en-US" altLang="zh-CN" sz="1600" dirty="0">
              <a:latin typeface="Noto Sans CJK SC Regular" pitchFamily="34" charset="-122"/>
              <a:ea typeface="Noto Sans CJK SC Regular" pitchFamily="34" charset="-122"/>
            </a:endParaRPr>
          </a:p>
          <a:p>
            <a:pPr lvl="1"/>
            <a:endParaRPr lang="en-US" altLang="zh-CN" sz="1600" dirty="0" smtClean="0">
              <a:latin typeface="Noto Sans CJK SC Regular" pitchFamily="34" charset="-122"/>
              <a:ea typeface="Noto Sans CJK SC Regular" pitchFamily="34" charset="-122"/>
            </a:endParaRPr>
          </a:p>
          <a:p>
            <a:pPr lvl="1"/>
            <a:r>
              <a:rPr lang="zh-CN" altLang="en-US" sz="1600" dirty="0" smtClean="0">
                <a:latin typeface="Noto Sans CJK SC Regular" pitchFamily="34" charset="-122"/>
                <a:ea typeface="Noto Sans CJK SC Regular" pitchFamily="34" charset="-122"/>
              </a:rPr>
              <a:t>程序或脚本</a:t>
            </a:r>
            <a:endParaRPr lang="en-US" altLang="zh-CN" sz="1600" dirty="0">
              <a:latin typeface="Noto Sans CJK SC Regular" pitchFamily="34" charset="-122"/>
              <a:ea typeface="Noto Sans CJK SC Regular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网络爬虫概述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>
          <a:xfrm>
            <a:off x="467544" y="1221601"/>
            <a:ext cx="8568952" cy="37264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4" name="标题 3"/>
          <p:cNvSpPr txBox="1">
            <a:spLocks/>
          </p:cNvSpPr>
          <p:nvPr/>
        </p:nvSpPr>
        <p:spPr>
          <a:xfrm>
            <a:off x="427512" y="180754"/>
            <a:ext cx="8360228" cy="6742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49258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23590" y="2379370"/>
            <a:ext cx="1277028" cy="904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爬虫调度器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2682133" y="1474630"/>
            <a:ext cx="1545465" cy="1146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URL</a:t>
            </a:r>
            <a:r>
              <a:rPr lang="zh-CN" altLang="en-US" dirty="0" smtClean="0"/>
              <a:t>管理器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679861" y="3220146"/>
            <a:ext cx="1545465" cy="1146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网页下载器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097664" y="2334563"/>
            <a:ext cx="1545465" cy="1146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网页解析器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596336" y="2576275"/>
            <a:ext cx="1307261" cy="817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Value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339752" y="1249250"/>
            <a:ext cx="4733968" cy="3468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5" idx="3"/>
            <a:endCxn id="10" idx="1"/>
          </p:cNvCxnSpPr>
          <p:nvPr/>
        </p:nvCxnSpPr>
        <p:spPr>
          <a:xfrm>
            <a:off x="1800618" y="2831741"/>
            <a:ext cx="539134" cy="15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7" idx="0"/>
          </p:cNvCxnSpPr>
          <p:nvPr/>
        </p:nvCxnSpPr>
        <p:spPr>
          <a:xfrm flipH="1">
            <a:off x="3452594" y="2620850"/>
            <a:ext cx="2272" cy="59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</p:cNvCxnSpPr>
          <p:nvPr/>
        </p:nvCxnSpPr>
        <p:spPr>
          <a:xfrm flipV="1">
            <a:off x="4225326" y="2977595"/>
            <a:ext cx="834978" cy="81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1"/>
          </p:cNvCxnSpPr>
          <p:nvPr/>
        </p:nvCxnSpPr>
        <p:spPr>
          <a:xfrm flipH="1" flipV="1">
            <a:off x="4254722" y="2096520"/>
            <a:ext cx="842942" cy="81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9" idx="1"/>
          </p:cNvCxnSpPr>
          <p:nvPr/>
        </p:nvCxnSpPr>
        <p:spPr>
          <a:xfrm>
            <a:off x="7073720" y="2985250"/>
            <a:ext cx="522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>
          <a:xfrm>
            <a:off x="427512" y="987574"/>
            <a:ext cx="8064896" cy="37264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）大数据：现在太多互联网公司都在做大数据，每个公司的数据来源都不止一个，其中占比重较大的一个数据源非网络爬虫莫属。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）搜索引擎：百度、谷歌，</a:t>
            </a:r>
            <a:r>
              <a:rPr lang="en-US" altLang="zh-CN" dirty="0" err="1"/>
              <a:t>nutch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）数据挖掘：从大量的数据中分析出有用的数据，爬虫给数据挖掘做出了重要铺垫。</a:t>
            </a: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 txBox="1">
            <a:spLocks/>
          </p:cNvSpPr>
          <p:nvPr/>
        </p:nvSpPr>
        <p:spPr>
          <a:xfrm>
            <a:off x="427512" y="180754"/>
            <a:ext cx="8360228" cy="6742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49258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网络爬虫</a:t>
            </a:r>
            <a:r>
              <a:rPr lang="en-US" altLang="zh-CN" dirty="0" smtClean="0"/>
              <a:t>-</a:t>
            </a:r>
            <a:r>
              <a:rPr lang="zh-CN" altLang="en-US" dirty="0" smtClean="0"/>
              <a:t>应用领域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76008" y="1996225"/>
            <a:ext cx="6359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048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网络爬虫</a:t>
            </a:r>
            <a:r>
              <a:rPr lang="en-US" altLang="zh-CN" dirty="0"/>
              <a:t>-</a:t>
            </a:r>
            <a:r>
              <a:rPr lang="zh-CN" altLang="en-US" dirty="0"/>
              <a:t>面临的问题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>
          <a:xfrm>
            <a:off x="539552" y="1069544"/>
            <a:ext cx="8064896" cy="372641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现在众多网站对于爬虫都有防爬虫机制，一般来说有如下</a:t>
            </a:r>
            <a:r>
              <a:rPr lang="zh-CN" altLang="en-US" dirty="0" smtClean="0"/>
              <a:t>难点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IP</a:t>
            </a:r>
            <a:r>
              <a:rPr lang="zh-CN" altLang="en-US" dirty="0"/>
              <a:t>限制，限制其单位时间的访问次数。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session</a:t>
            </a:r>
            <a:r>
              <a:rPr lang="zh-CN" altLang="en-US" dirty="0"/>
              <a:t>限制，对于同一</a:t>
            </a:r>
            <a:r>
              <a:rPr lang="en-US" altLang="zh-CN" dirty="0"/>
              <a:t>session</a:t>
            </a:r>
            <a:r>
              <a:rPr lang="zh-CN" altLang="en-US" dirty="0"/>
              <a:t>限制其操作。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（</a:t>
            </a:r>
            <a:r>
              <a:rPr lang="en-US" altLang="zh-CN" dirty="0"/>
              <a:t>3</a:t>
            </a:r>
            <a:r>
              <a:rPr lang="zh-CN" altLang="en-US" dirty="0"/>
              <a:t>）验证码，验证码是为了防止机器人，而不是人。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）并发限制，限制同一客户的并发数。</a:t>
            </a:r>
            <a:endParaRPr lang="en-US" altLang="zh-CN" dirty="0"/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8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网络爬虫</a:t>
            </a:r>
            <a:r>
              <a:rPr lang="en-US" altLang="zh-CN" dirty="0"/>
              <a:t>-</a:t>
            </a:r>
            <a:r>
              <a:rPr lang="zh-CN" altLang="en-US" dirty="0"/>
              <a:t>分类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>
          <a:xfrm>
            <a:off x="539552" y="1069544"/>
            <a:ext cx="8064896" cy="3726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网络爬虫按照系统结构和实现技术，大致可以分为以下几种类型：</a:t>
            </a:r>
            <a:endParaRPr lang="en-US" altLang="zh-CN" dirty="0"/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通用网络爬虫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聚焦网络爬虫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增量式网络爬虫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65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/>
              <a:t>网络爬虫</a:t>
            </a:r>
            <a:r>
              <a:rPr lang="en-US" altLang="zh-CN" dirty="0"/>
              <a:t>-</a:t>
            </a:r>
            <a:r>
              <a:rPr lang="zh-CN" altLang="en-US" dirty="0"/>
              <a:t>通用爬虫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>
          <a:xfrm>
            <a:off x="611560" y="1707654"/>
            <a:ext cx="8064896" cy="208823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/>
              <a:t>通用</a:t>
            </a:r>
            <a:r>
              <a:rPr lang="zh-CN" altLang="en-US" sz="2000" dirty="0"/>
              <a:t>网络爬虫：爬行对象从一些种子 </a:t>
            </a:r>
            <a:r>
              <a:rPr lang="en-US" altLang="zh-CN" sz="2000" dirty="0"/>
              <a:t>URL </a:t>
            </a:r>
            <a:r>
              <a:rPr lang="zh-CN" altLang="en-US" sz="2000" dirty="0"/>
              <a:t>扩充到整个 </a:t>
            </a:r>
            <a:r>
              <a:rPr lang="en-US" altLang="zh-CN" sz="2000" dirty="0"/>
              <a:t>Web</a:t>
            </a:r>
            <a:r>
              <a:rPr lang="zh-CN" altLang="en-US" sz="2000" dirty="0"/>
              <a:t>，主要为门户站点搜索引擎和大型 </a:t>
            </a:r>
            <a:r>
              <a:rPr lang="en-US" altLang="zh-CN" sz="2000" dirty="0"/>
              <a:t>Web </a:t>
            </a:r>
            <a:r>
              <a:rPr lang="zh-CN" altLang="en-US" sz="2000" dirty="0"/>
              <a:t>服务提供商采集数据。这类网络爬虫的爬行范围和数量巨大，对于爬行速度和存储空间要求较高。 常用的爬行策略有：深度优先策略、广度优先策略。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1200" dirty="0"/>
          </a:p>
          <a:p>
            <a:pPr marL="419100" indent="-419100">
              <a:lnSpc>
                <a:spcPts val="2638"/>
              </a:lnSpc>
              <a:spcAft>
                <a:spcPts val="600"/>
              </a:spcAft>
              <a:buFontTx/>
              <a:buAutoNum type="arabicPeriod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9100" indent="-419100">
              <a:lnSpc>
                <a:spcPct val="150000"/>
              </a:lnSpc>
            </a:pPr>
            <a:endParaRPr lang="en-US" altLang="zh-CN" sz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268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/>
              <a:t>网络爬虫</a:t>
            </a:r>
            <a:r>
              <a:rPr lang="en-US" altLang="zh-CN" dirty="0"/>
              <a:t>-</a:t>
            </a:r>
            <a:r>
              <a:rPr lang="zh-CN" altLang="en-US" dirty="0"/>
              <a:t>爬虫策略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>
          <a:xfrm>
            <a:off x="467544" y="987576"/>
            <a:ext cx="8064896" cy="372641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广度优先搜索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在</a:t>
            </a:r>
            <a:r>
              <a:rPr lang="zh-CN" altLang="en-US" sz="2000" dirty="0"/>
              <a:t>完成当前层次的搜索之后才进行下一层次的搜索。认为与初始</a:t>
            </a:r>
            <a:r>
              <a:rPr lang="en-US" altLang="zh-CN" sz="2000" dirty="0"/>
              <a:t>URL</a:t>
            </a:r>
            <a:r>
              <a:rPr lang="zh-CN" altLang="en-US" sz="2000" dirty="0"/>
              <a:t>在一定链接距离内的网页具有主题相关性的概率越大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深度优先搜索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从</a:t>
            </a:r>
            <a:r>
              <a:rPr lang="zh-CN" altLang="en-US" sz="2000" dirty="0"/>
              <a:t>起始网页开始，选择一个</a:t>
            </a:r>
            <a:r>
              <a:rPr lang="en-US" altLang="zh-CN" sz="2000" dirty="0"/>
              <a:t>URL</a:t>
            </a:r>
            <a:r>
              <a:rPr lang="zh-CN" altLang="en-US" sz="2000" dirty="0"/>
              <a:t>进入，分析这个网页中的</a:t>
            </a:r>
            <a:r>
              <a:rPr lang="en-US" altLang="zh-CN" sz="2000" dirty="0"/>
              <a:t>URL</a:t>
            </a:r>
            <a:r>
              <a:rPr lang="zh-CN" altLang="en-US" sz="2000" dirty="0"/>
              <a:t>，选择一个再进入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419100" indent="-419100">
              <a:lnSpc>
                <a:spcPts val="2638"/>
              </a:lnSpc>
              <a:spcAft>
                <a:spcPts val="600"/>
              </a:spcAft>
              <a:buFontTx/>
              <a:buAutoNum type="arabicPeriod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9100" indent="-419100">
              <a:lnSpc>
                <a:spcPct val="150000"/>
              </a:lnSpc>
            </a:pPr>
            <a:endParaRPr lang="en-US" altLang="zh-CN" sz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94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_W">
  <a:themeElements>
    <a:clrScheme name="BenQ">
      <a:dk1>
        <a:srgbClr val="3A126C"/>
      </a:dk1>
      <a:lt1>
        <a:srgbClr val="FFFFFF"/>
      </a:lt1>
      <a:dk2>
        <a:srgbClr val="3A126C"/>
      </a:dk2>
      <a:lt2>
        <a:srgbClr val="FFFFFF"/>
      </a:lt2>
      <a:accent1>
        <a:srgbClr val="8B51AF"/>
      </a:accent1>
      <a:accent2>
        <a:srgbClr val="F7CA5B"/>
      </a:accent2>
      <a:accent3>
        <a:srgbClr val="A4CD3B"/>
      </a:accent3>
      <a:accent4>
        <a:srgbClr val="F15651"/>
      </a:accent4>
      <a:accent5>
        <a:srgbClr val="3782C3"/>
      </a:accent5>
      <a:accent6>
        <a:srgbClr val="D9AFF3"/>
      </a:accent6>
      <a:hlink>
        <a:srgbClr val="3A126C"/>
      </a:hlink>
      <a:folHlink>
        <a:srgbClr val="AC7BE9"/>
      </a:folHlink>
    </a:clrScheme>
    <a:fontScheme name="明基标准字体">
      <a:majorFont>
        <a:latin typeface="Gill Sans MT"/>
        <a:ea typeface="微软雅黑"/>
        <a:cs typeface=""/>
      </a:majorFont>
      <a:minorFont>
        <a:latin typeface="Gill Sans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2533</TotalTime>
  <Words>527</Words>
  <Application>Microsoft Office PowerPoint</Application>
  <PresentationFormat>全屏显示(16:9)</PresentationFormat>
  <Paragraphs>150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Content_W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BenQ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Andrea Yang</dc:creator>
  <cp:lastModifiedBy>youngyeah</cp:lastModifiedBy>
  <cp:revision>226</cp:revision>
  <dcterms:created xsi:type="dcterms:W3CDTF">2011-02-08T02:08:58Z</dcterms:created>
  <dcterms:modified xsi:type="dcterms:W3CDTF">2017-05-21T14:55:01Z</dcterms:modified>
</cp:coreProperties>
</file>