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65" r:id="rId2"/>
    <p:sldId id="257" r:id="rId3"/>
    <p:sldId id="260" r:id="rId4"/>
    <p:sldId id="264" r:id="rId5"/>
    <p:sldId id="268" r:id="rId6"/>
    <p:sldId id="272" r:id="rId7"/>
    <p:sldId id="273" r:id="rId8"/>
    <p:sldId id="271" r:id="rId9"/>
    <p:sldId id="274" r:id="rId10"/>
    <p:sldId id="275" r:id="rId11"/>
    <p:sldId id="276" r:id="rId12"/>
    <p:sldId id="277" r:id="rId13"/>
    <p:sldId id="270" r:id="rId14"/>
    <p:sldId id="278" r:id="rId15"/>
    <p:sldId id="269" r:id="rId16"/>
    <p:sldId id="279" r:id="rId17"/>
    <p:sldId id="280" r:id="rId18"/>
    <p:sldId id="281" r:id="rId19"/>
    <p:sldId id="261" r:id="rId20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25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43" autoAdjust="0"/>
    <p:restoredTop sz="94660"/>
  </p:normalViewPr>
  <p:slideViewPr>
    <p:cSldViewPr>
      <p:cViewPr varScale="1">
        <p:scale>
          <a:sx n="145" d="100"/>
          <a:sy n="145" d="100"/>
        </p:scale>
        <p:origin x="696" y="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381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F62809-7E24-4DF6-ACEF-71C07091B163}" type="datetimeFigureOut">
              <a:rPr lang="zh-TW" altLang="en-US" smtClean="0"/>
              <a:pPr/>
              <a:t>2017/3/24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991545-575B-442B-8637-57A7637E99E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46948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F1931D-9D93-4B25-B37C-F0880A285629}" type="datetimeFigureOut">
              <a:rPr lang="zh-TW" altLang="en-US" smtClean="0"/>
              <a:pPr/>
              <a:t>2017/3/24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E17FEA-B859-4A25-8B70-056D6A002FE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5121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blipFill dpi="0" rotWithShape="1">
          <a:blip r:embed="rId2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字版面配置區 12"/>
          <p:cNvSpPr>
            <a:spLocks noGrp="1"/>
          </p:cNvSpPr>
          <p:nvPr>
            <p:ph type="body" sz="quarter" idx="17" hasCustomPrompt="1"/>
          </p:nvPr>
        </p:nvSpPr>
        <p:spPr>
          <a:xfrm>
            <a:off x="611560" y="1995686"/>
            <a:ext cx="7272808" cy="1008112"/>
          </a:xfrm>
        </p:spPr>
        <p:txBody>
          <a:bodyPr tIns="0" bIns="0" anchor="b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36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dirty="0" smtClean="0"/>
              <a:t>Presentation Title</a:t>
            </a:r>
            <a:endParaRPr lang="zh-TW" altLang="en-US" dirty="0" smtClean="0"/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8" hasCustomPrompt="1"/>
          </p:nvPr>
        </p:nvSpPr>
        <p:spPr>
          <a:xfrm>
            <a:off x="611560" y="3003798"/>
            <a:ext cx="7272808" cy="432047"/>
          </a:xfrm>
        </p:spPr>
        <p:txBody>
          <a:bodyPr anchor="ctr">
            <a:normAutofit/>
          </a:bodyPr>
          <a:lstStyle>
            <a:lvl1pPr>
              <a:buNone/>
              <a:defRPr sz="24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altLang="zh-TW" dirty="0" smtClean="0"/>
              <a:t>(Sub Title)</a:t>
            </a:r>
            <a:endParaRPr lang="zh-TW" altLang="en-US" dirty="0"/>
          </a:p>
        </p:txBody>
      </p:sp>
      <p:sp>
        <p:nvSpPr>
          <p:cNvPr id="15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611560" y="3795886"/>
            <a:ext cx="3168352" cy="270030"/>
          </a:xfrm>
        </p:spPr>
        <p:txBody>
          <a:bodyPr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altLang="zh-TW" dirty="0" smtClean="0"/>
              <a:t>Presenter’s Name</a:t>
            </a:r>
            <a:endParaRPr lang="zh-TW" altLang="en-US" dirty="0"/>
          </a:p>
        </p:txBody>
      </p:sp>
      <p:sp>
        <p:nvSpPr>
          <p:cNvPr id="16" name="文字版面配置區 12"/>
          <p:cNvSpPr>
            <a:spLocks noGrp="1"/>
          </p:cNvSpPr>
          <p:nvPr>
            <p:ph type="body" sz="quarter" idx="20" hasCustomPrompt="1"/>
          </p:nvPr>
        </p:nvSpPr>
        <p:spPr>
          <a:xfrm>
            <a:off x="611559" y="4065919"/>
            <a:ext cx="3168352" cy="216025"/>
          </a:xfrm>
        </p:spPr>
        <p:txBody>
          <a:bodyPr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altLang="zh-TW" dirty="0" smtClean="0"/>
              <a:t>Department / Title</a:t>
            </a:r>
            <a:endParaRPr lang="zh-TW" altLang="en-US" dirty="0"/>
          </a:p>
        </p:txBody>
      </p:sp>
      <p:sp>
        <p:nvSpPr>
          <p:cNvPr id="17" name="文字版面配置區 12"/>
          <p:cNvSpPr>
            <a:spLocks noGrp="1"/>
          </p:cNvSpPr>
          <p:nvPr>
            <p:ph type="body" sz="quarter" idx="21" hasCustomPrompt="1"/>
          </p:nvPr>
        </p:nvSpPr>
        <p:spPr>
          <a:xfrm>
            <a:off x="611559" y="4281945"/>
            <a:ext cx="3168352" cy="216023"/>
          </a:xfrm>
        </p:spPr>
        <p:txBody>
          <a:bodyPr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altLang="zh-TW" dirty="0" smtClean="0"/>
              <a:t>Company Name</a:t>
            </a:r>
            <a:endParaRPr lang="zh-TW" altLang="en-US" dirty="0"/>
          </a:p>
        </p:txBody>
      </p:sp>
      <p:sp>
        <p:nvSpPr>
          <p:cNvPr id="18" name="文字版面配置區 12"/>
          <p:cNvSpPr>
            <a:spLocks noGrp="1"/>
          </p:cNvSpPr>
          <p:nvPr>
            <p:ph type="body" sz="quarter" idx="22" hasCustomPrompt="1"/>
          </p:nvPr>
        </p:nvSpPr>
        <p:spPr>
          <a:xfrm>
            <a:off x="611559" y="4497968"/>
            <a:ext cx="3168352" cy="216025"/>
          </a:xfrm>
        </p:spPr>
        <p:txBody>
          <a:bodyPr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altLang="zh-TW" dirty="0" smtClean="0"/>
              <a:t>Date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w">
    <p:bg>
      <p:bgPr>
        <a:blipFill dpi="0" rotWithShape="1">
          <a:blip r:embed="rId2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版面配置區 12"/>
          <p:cNvSpPr>
            <a:spLocks noGrp="1"/>
          </p:cNvSpPr>
          <p:nvPr>
            <p:ph type="body" sz="quarter" idx="17" hasCustomPrompt="1"/>
          </p:nvPr>
        </p:nvSpPr>
        <p:spPr>
          <a:xfrm>
            <a:off x="611560" y="844082"/>
            <a:ext cx="4248472" cy="2375741"/>
          </a:xfrm>
        </p:spPr>
        <p:txBody>
          <a:bodyPr anchor="ctr" anchorCtr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3600">
                <a:solidFill>
                  <a:srgbClr val="492582"/>
                </a:solidFill>
                <a:latin typeface="+mj-lt"/>
                <a:ea typeface="+mj-ea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dirty="0" smtClean="0"/>
              <a:t>New Section Title</a:t>
            </a:r>
            <a:endParaRPr lang="zh-TW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p">
    <p:bg>
      <p:bgPr>
        <a:blipFill dpi="0" rotWithShape="1">
          <a:blip r:embed="rId2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版面配置區 12"/>
          <p:cNvSpPr>
            <a:spLocks noGrp="1"/>
          </p:cNvSpPr>
          <p:nvPr>
            <p:ph type="body" sz="quarter" idx="17" hasCustomPrompt="1"/>
          </p:nvPr>
        </p:nvSpPr>
        <p:spPr>
          <a:xfrm>
            <a:off x="611560" y="844082"/>
            <a:ext cx="4248472" cy="2375741"/>
          </a:xfrm>
        </p:spPr>
        <p:txBody>
          <a:bodyPr anchor="ctr" anchorCtr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360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dirty="0" smtClean="0"/>
              <a:t>New Section Title</a:t>
            </a:r>
            <a:endParaRPr lang="zh-TW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_w">
    <p:bg>
      <p:bgPr>
        <a:blipFill dpi="0" rotWithShape="1">
          <a:blip r:embed="rId2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 userDrawn="1"/>
        </p:nvSpPr>
        <p:spPr>
          <a:xfrm>
            <a:off x="395536" y="4982766"/>
            <a:ext cx="3429000" cy="160734"/>
          </a:xfrm>
          <a:prstGeom prst="rect">
            <a:avLst/>
          </a:prstGeom>
          <a:noFill/>
        </p:spPr>
        <p:txBody>
          <a:bodyPr lIns="72000" rIns="72000" anchor="b">
            <a:noAutofit/>
          </a:bodyPr>
          <a:lstStyle/>
          <a:p>
            <a:pPr>
              <a:defRPr/>
            </a:pPr>
            <a:r>
              <a:rPr lang="en-US" altLang="zh-TW" sz="6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Times New Roman" pitchFamily="18" charset="0"/>
                <a:sym typeface="Symbol" pitchFamily="18" charset="2"/>
              </a:rPr>
              <a:t>Confidential.  © BenQ Corporation, all rights reserved.</a:t>
            </a:r>
            <a:endParaRPr lang="zh-TW" altLang="en-US" sz="600" dirty="0">
              <a:solidFill>
                <a:schemeClr val="bg1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467544" y="195486"/>
            <a:ext cx="7426800" cy="907200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3600">
                <a:solidFill>
                  <a:srgbClr val="492582"/>
                </a:solidFill>
                <a:latin typeface="+mj-lt"/>
                <a:ea typeface="+mj-ea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dirty="0" smtClean="0"/>
              <a:t>Heading Level</a:t>
            </a:r>
            <a:endParaRPr lang="zh-TW" altLang="en-US" dirty="0" smtClean="0"/>
          </a:p>
        </p:txBody>
      </p:sp>
      <p:sp>
        <p:nvSpPr>
          <p:cNvPr id="17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67544" y="1221601"/>
            <a:ext cx="8064896" cy="3726415"/>
          </a:xfrm>
        </p:spPr>
        <p:txBody>
          <a:bodyPr/>
          <a:lstStyle>
            <a:lvl1pPr>
              <a:defRPr>
                <a:latin typeface="+mn-lt"/>
                <a:ea typeface="+mn-ea"/>
              </a:defRPr>
            </a:lvl1pPr>
            <a:lvl2pPr>
              <a:defRPr baseline="0">
                <a:latin typeface="+mn-lt"/>
                <a:ea typeface="+mn-ea"/>
              </a:defRPr>
            </a:lvl2pPr>
            <a:lvl3pPr>
              <a:defRPr baseline="0">
                <a:latin typeface="+mn-lt"/>
                <a:ea typeface="+mn-ea"/>
              </a:defRPr>
            </a:lvl3pPr>
          </a:lstStyle>
          <a:p>
            <a:pPr lvl="0"/>
            <a:r>
              <a:rPr lang="en-US" altLang="zh-TW" dirty="0" smtClean="0"/>
              <a:t>First Line</a:t>
            </a:r>
            <a:endParaRPr lang="zh-TW" altLang="en-US" dirty="0" smtClean="0"/>
          </a:p>
          <a:p>
            <a:pPr lvl="1"/>
            <a:r>
              <a:rPr lang="en-US" altLang="zh-TW" dirty="0" smtClean="0"/>
              <a:t>Second Line</a:t>
            </a:r>
            <a:endParaRPr lang="zh-TW" altLang="en-US" dirty="0" smtClean="0"/>
          </a:p>
          <a:p>
            <a:pPr lvl="2"/>
            <a:r>
              <a:rPr lang="en-US" altLang="zh-TW" dirty="0" smtClean="0"/>
              <a:t>Third Line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_p">
    <p:bg>
      <p:bgPr>
        <a:blipFill dpi="0" rotWithShape="1">
          <a:blip r:embed="rId2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 userDrawn="1"/>
        </p:nvSpPr>
        <p:spPr>
          <a:xfrm>
            <a:off x="395536" y="4982766"/>
            <a:ext cx="3429000" cy="160734"/>
          </a:xfrm>
          <a:prstGeom prst="rect">
            <a:avLst/>
          </a:prstGeom>
          <a:noFill/>
        </p:spPr>
        <p:txBody>
          <a:bodyPr lIns="72000" rIns="72000" anchor="b">
            <a:noAutofit/>
          </a:bodyPr>
          <a:lstStyle/>
          <a:p>
            <a:pPr>
              <a:defRPr/>
            </a:pPr>
            <a:r>
              <a:rPr lang="en-US" altLang="zh-TW" sz="600" dirty="0" smtClean="0">
                <a:solidFill>
                  <a:schemeClr val="bg1">
                    <a:lumMod val="75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Confidential.  © BenQ Corporation, all rights reserved.</a:t>
            </a:r>
            <a:endParaRPr lang="zh-TW" altLang="en-US" sz="600" dirty="0">
              <a:solidFill>
                <a:schemeClr val="bg1">
                  <a:lumMod val="75000"/>
                </a:schemeClr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6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467544" y="195486"/>
            <a:ext cx="7426800" cy="907200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360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dirty="0" smtClean="0"/>
              <a:t>Heading Level</a:t>
            </a:r>
            <a:endParaRPr lang="zh-TW" altLang="en-US" dirty="0" smtClean="0"/>
          </a:p>
        </p:txBody>
      </p:sp>
      <p:sp>
        <p:nvSpPr>
          <p:cNvPr id="17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67544" y="1221601"/>
            <a:ext cx="8064896" cy="372641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</a:defRPr>
            </a:lvl1pPr>
            <a:lvl2pPr>
              <a:defRPr baseline="0">
                <a:solidFill>
                  <a:schemeClr val="bg1"/>
                </a:solidFill>
                <a:latin typeface="+mn-lt"/>
                <a:ea typeface="+mn-ea"/>
              </a:defRPr>
            </a:lvl2pPr>
            <a:lvl3pPr>
              <a:defRPr baseline="0">
                <a:solidFill>
                  <a:schemeClr val="bg1"/>
                </a:solidFill>
                <a:latin typeface="+mn-lt"/>
                <a:ea typeface="+mn-ea"/>
              </a:defRPr>
            </a:lvl3pPr>
          </a:lstStyle>
          <a:p>
            <a:pPr lvl="0"/>
            <a:r>
              <a:rPr lang="en-US" altLang="zh-TW" dirty="0" smtClean="0"/>
              <a:t>First Line</a:t>
            </a:r>
            <a:endParaRPr lang="zh-TW" altLang="en-US" dirty="0" smtClean="0"/>
          </a:p>
          <a:p>
            <a:pPr lvl="1"/>
            <a:r>
              <a:rPr lang="en-US" altLang="zh-TW" dirty="0" smtClean="0"/>
              <a:t>Second Line</a:t>
            </a:r>
            <a:endParaRPr lang="zh-TW" altLang="en-US" dirty="0" smtClean="0"/>
          </a:p>
          <a:p>
            <a:pPr lvl="2"/>
            <a:r>
              <a:rPr lang="en-US" altLang="zh-TW" dirty="0" smtClean="0"/>
              <a:t>Third Line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bg>
      <p:bgPr>
        <a:blipFill dpi="0" rotWithShape="1">
          <a:blip r:embed="rId2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7427168" cy="9076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075240" cy="3747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5" r:id="rId3"/>
    <p:sldLayoutId id="2147483650" r:id="rId4"/>
    <p:sldLayoutId id="2147483664" r:id="rId5"/>
    <p:sldLayoutId id="2147483652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49258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49258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49258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49258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rgbClr val="492582"/>
          </a:solidFill>
          <a:latin typeface="Gill Sans MT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rgbClr val="492582"/>
          </a:solidFill>
          <a:latin typeface="Gill Sans MT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数据库</a:t>
            </a:r>
            <a:r>
              <a:rPr lang="zh-CN" altLang="en-US" dirty="0" smtClean="0"/>
              <a:t>性能</a:t>
            </a:r>
            <a:r>
              <a:rPr lang="zh-CN" altLang="en-US" dirty="0"/>
              <a:t>优化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9"/>
          </p:nvPr>
        </p:nvSpPr>
        <p:spPr>
          <a:xfrm>
            <a:off x="611559" y="3795889"/>
            <a:ext cx="3168352" cy="270030"/>
          </a:xfrm>
        </p:spPr>
        <p:txBody>
          <a:bodyPr/>
          <a:lstStyle/>
          <a:p>
            <a:r>
              <a:rPr lang="en-US" altLang="zh-CN" dirty="0" smtClean="0"/>
              <a:t>STEVEN.XU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CN" dirty="0" smtClean="0"/>
              <a:t>CTS2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zh-CN" dirty="0" smtClean="0"/>
              <a:t>BQC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zh-TW" dirty="0" smtClean="0"/>
              <a:t>2017/03/2</a:t>
            </a:r>
            <a:r>
              <a:rPr lang="en-US" altLang="zh-CN" dirty="0" smtClean="0"/>
              <a:t>4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CN" dirty="0" smtClean="0"/>
              <a:t>SQL</a:t>
            </a:r>
            <a:r>
              <a:rPr lang="zh-CN" altLang="en-US" dirty="0" smtClean="0"/>
              <a:t>性能优化十条经验</a:t>
            </a:r>
            <a:endParaRPr lang="zh-TW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22"/>
          </p:nvPr>
        </p:nvSpPr>
        <p:spPr>
          <a:xfrm>
            <a:off x="467544" y="987574"/>
            <a:ext cx="8064896" cy="37264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同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一个表的修改在一个过程里出现好几十次，如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update table1 set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col1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=... where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col2=...;</a:t>
            </a:r>
          </a:p>
          <a:p>
            <a:pPr marL="0" indent="0">
              <a:buNone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update table1 set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col1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=... where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col2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=...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;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......</a:t>
            </a:r>
          </a:p>
          <a:p>
            <a:pPr marL="0" indent="0">
              <a:buNone/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像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类脚本其实可以很简单就整合在一个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语句来完成（前些时候在协助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项目做性能问题分析时就发现存在这种情况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  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可以使用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UNION ALL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的语句里，使用了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UNION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UNION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因为会将各查询子集的记录做比较，故比起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UNION ALL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，通常速度都会慢上许多。一般来说，如果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  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UNION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ALL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能满足要求的话，务必使用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UNION ALL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。还有一种情况大家可能会忽略掉，就是虽然要求几个子集的并集需要过滤掉重复记录，但由于脚本的特殊性，不可能存在重复记录，这时便应该使用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UNION ALL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，如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模块的某个查询程序就曾经存在这种情况，见，由于语句的特殊性，在这个脚本中几个子集的记录绝对不可能重复，故可以改用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UNION ALL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 smtClean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endParaRPr lang="en-US" altLang="zh-CN" sz="1200" dirty="0" smtClean="0"/>
          </a:p>
          <a:p>
            <a:pPr marL="0" indent="0">
              <a:buNone/>
            </a:pPr>
            <a:endParaRPr lang="en-US" altLang="zh-CN" sz="1200" dirty="0"/>
          </a:p>
          <a:p>
            <a:pPr marL="419100" indent="-419100">
              <a:lnSpc>
                <a:spcPts val="2638"/>
              </a:lnSpc>
              <a:spcAft>
                <a:spcPts val="600"/>
              </a:spcAft>
              <a:buFontTx/>
              <a:buAutoNum type="arabicPeriod"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19100" indent="-419100">
              <a:lnSpc>
                <a:spcPct val="150000"/>
              </a:lnSpc>
            </a:pPr>
            <a:endParaRPr lang="en-US" altLang="zh-CN" sz="1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436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CN" dirty="0" smtClean="0"/>
              <a:t>SQL</a:t>
            </a:r>
            <a:r>
              <a:rPr lang="zh-CN" altLang="en-US" dirty="0" smtClean="0"/>
              <a:t>性能优化十条经验</a:t>
            </a:r>
            <a:endParaRPr lang="zh-TW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22"/>
          </p:nvPr>
        </p:nvSpPr>
        <p:spPr>
          <a:xfrm>
            <a:off x="467544" y="987574"/>
            <a:ext cx="8064896" cy="37264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   </a:t>
            </a:r>
            <a:r>
              <a:rPr lang="zh-CN" altLang="en-US" sz="1200" b="1" dirty="0" smtClean="0"/>
              <a:t>在</a:t>
            </a:r>
            <a:r>
              <a:rPr lang="en-US" altLang="zh-CN" sz="1200" b="1" dirty="0"/>
              <a:t>WHERE </a:t>
            </a:r>
            <a:r>
              <a:rPr lang="zh-CN" altLang="en-US" sz="1200" b="1" dirty="0"/>
              <a:t>语句中，尽量避免对索引字段进行计算操作</a:t>
            </a:r>
            <a:endParaRPr lang="zh-CN" altLang="en-US" sz="1200" dirty="0"/>
          </a:p>
          <a:p>
            <a:pPr marL="0" indent="0">
              <a:buNone/>
            </a:pPr>
            <a:r>
              <a:rPr lang="zh-CN" altLang="en-US" sz="1200" dirty="0" smtClean="0"/>
              <a:t>        这个</a:t>
            </a:r>
            <a:r>
              <a:rPr lang="zh-CN" altLang="en-US" sz="1200" dirty="0"/>
              <a:t>常识相信绝大部分开发人员都应该知道，但仍有不少人这么使用，我想其中一个最主要的原因可能是为了编写写简单而损害了性能，那就不可取</a:t>
            </a:r>
            <a:r>
              <a:rPr lang="zh-CN" altLang="en-US" sz="1200" dirty="0" smtClean="0"/>
              <a:t>了</a:t>
            </a:r>
            <a:endParaRPr lang="en-US" altLang="zh-CN" sz="1200" dirty="0" smtClean="0"/>
          </a:p>
          <a:p>
            <a:pPr marL="0" indent="0">
              <a:buNone/>
            </a:pPr>
            <a:endParaRPr lang="en-US" altLang="zh-CN" sz="1200" dirty="0"/>
          </a:p>
          <a:p>
            <a:pPr marL="228600" indent="-228600">
              <a:buAutoNum type="arabicPeriod" startAt="7"/>
            </a:pPr>
            <a:r>
              <a:rPr lang="zh-CN" altLang="en-US" sz="1200" b="1" dirty="0" smtClean="0"/>
              <a:t>对</a:t>
            </a:r>
            <a:r>
              <a:rPr lang="en-US" altLang="zh-CN" sz="1200" b="1" dirty="0"/>
              <a:t>Where </a:t>
            </a:r>
            <a:r>
              <a:rPr lang="zh-CN" altLang="en-US" sz="1200" b="1" dirty="0"/>
              <a:t>语句的</a:t>
            </a:r>
            <a:r>
              <a:rPr lang="zh-CN" altLang="en-US" sz="1200" b="1" dirty="0" smtClean="0"/>
              <a:t>法则</a:t>
            </a:r>
            <a:endParaRPr lang="en-US" altLang="zh-CN" sz="1200" b="1" dirty="0" smtClean="0"/>
          </a:p>
          <a:p>
            <a:pPr marL="0" indent="0">
              <a:buNone/>
            </a:pPr>
            <a:r>
              <a:rPr lang="en-US" altLang="zh-CN" sz="1200" b="1" dirty="0"/>
              <a:t> </a:t>
            </a:r>
            <a:r>
              <a:rPr lang="en-US" altLang="zh-CN" sz="1200" b="1" dirty="0" smtClean="0"/>
              <a:t>    7.1  </a:t>
            </a:r>
            <a:r>
              <a:rPr lang="zh-CN" altLang="en-US" sz="1200" b="1" dirty="0" smtClean="0"/>
              <a:t>避免</a:t>
            </a:r>
            <a:r>
              <a:rPr lang="zh-CN" altLang="en-US" sz="1200" b="1" dirty="0"/>
              <a:t>在</a:t>
            </a:r>
            <a:r>
              <a:rPr lang="en-US" altLang="zh-CN" sz="1200" b="1" dirty="0"/>
              <a:t>WHERE</a:t>
            </a:r>
            <a:r>
              <a:rPr lang="zh-CN" altLang="en-US" sz="1200" b="1" dirty="0"/>
              <a:t>子句中使用</a:t>
            </a:r>
            <a:r>
              <a:rPr lang="en-US" altLang="zh-CN" sz="1200" b="1" dirty="0"/>
              <a:t>in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not  in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or </a:t>
            </a:r>
            <a:r>
              <a:rPr lang="zh-CN" altLang="en-US" sz="1200" b="1" dirty="0"/>
              <a:t>或者</a:t>
            </a:r>
            <a:r>
              <a:rPr lang="en-US" altLang="zh-CN" sz="1200" b="1" dirty="0"/>
              <a:t>having</a:t>
            </a:r>
            <a:r>
              <a:rPr lang="zh-CN" altLang="en-US" sz="1200" dirty="0"/>
              <a:t>。</a:t>
            </a:r>
          </a:p>
          <a:p>
            <a:pPr marL="0" indent="0">
              <a:buNone/>
            </a:pPr>
            <a:r>
              <a:rPr lang="zh-CN" altLang="en-US" sz="1200" dirty="0" smtClean="0"/>
              <a:t>            可以</a:t>
            </a:r>
            <a:r>
              <a:rPr lang="zh-CN" altLang="en-US" sz="1200" dirty="0"/>
              <a:t>使用 </a:t>
            </a:r>
            <a:r>
              <a:rPr lang="en-US" altLang="zh-CN" sz="1200" dirty="0"/>
              <a:t>exist </a:t>
            </a:r>
            <a:r>
              <a:rPr lang="zh-CN" altLang="en-US" sz="1200" dirty="0"/>
              <a:t>和</a:t>
            </a:r>
            <a:r>
              <a:rPr lang="en-US" altLang="zh-CN" sz="1200" dirty="0"/>
              <a:t>not exist</a:t>
            </a:r>
            <a:r>
              <a:rPr lang="zh-CN" altLang="en-US" sz="1200" dirty="0"/>
              <a:t>代替 </a:t>
            </a:r>
            <a:r>
              <a:rPr lang="en-US" altLang="zh-CN" sz="1200" dirty="0"/>
              <a:t>in</a:t>
            </a:r>
            <a:r>
              <a:rPr lang="zh-CN" altLang="en-US" sz="1200" dirty="0"/>
              <a:t>和</a:t>
            </a:r>
            <a:r>
              <a:rPr lang="en-US" altLang="zh-CN" sz="1200" dirty="0"/>
              <a:t>not in</a:t>
            </a:r>
            <a:r>
              <a:rPr lang="zh-CN" altLang="en-US" sz="1200" dirty="0"/>
              <a:t>。</a:t>
            </a:r>
          </a:p>
          <a:p>
            <a:pPr marL="0" indent="0">
              <a:buNone/>
            </a:pPr>
            <a:r>
              <a:rPr lang="zh-CN" altLang="en-US" sz="1200" dirty="0" smtClean="0"/>
              <a:t>            可以</a:t>
            </a:r>
            <a:r>
              <a:rPr lang="zh-CN" altLang="en-US" sz="1200" dirty="0"/>
              <a:t>使用表链接代替 </a:t>
            </a:r>
            <a:r>
              <a:rPr lang="en-US" altLang="zh-CN" sz="1200" dirty="0"/>
              <a:t>exist</a:t>
            </a:r>
            <a:r>
              <a:rPr lang="zh-CN" altLang="en-US" sz="1200" dirty="0"/>
              <a:t>。</a:t>
            </a:r>
            <a:r>
              <a:rPr lang="en-US" altLang="zh-CN" sz="1200" dirty="0"/>
              <a:t>Having</a:t>
            </a:r>
            <a:r>
              <a:rPr lang="zh-CN" altLang="en-US" sz="1200" dirty="0"/>
              <a:t>可以用</a:t>
            </a:r>
            <a:r>
              <a:rPr lang="en-US" altLang="zh-CN" sz="1200" dirty="0"/>
              <a:t>where</a:t>
            </a:r>
            <a:r>
              <a:rPr lang="zh-CN" altLang="en-US" sz="1200" dirty="0"/>
              <a:t>代替，如果无法代替可以分两步处理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pPr marL="0" indent="0">
              <a:buNone/>
            </a:pPr>
            <a:r>
              <a:rPr lang="en-US" altLang="zh-CN" sz="1200" dirty="0" smtClean="0"/>
              <a:t>	</a:t>
            </a:r>
            <a:r>
              <a:rPr lang="zh-CN" altLang="en-US" sz="1200" dirty="0" smtClean="0"/>
              <a:t>案例：</a:t>
            </a:r>
            <a:endParaRPr lang="en-US" altLang="zh-CN" sz="1200" dirty="0" smtClean="0"/>
          </a:p>
          <a:p>
            <a:pPr marL="0" indent="0">
              <a:buNone/>
            </a:pPr>
            <a:r>
              <a:rPr lang="en-US" altLang="zh-CN" sz="1200" dirty="0"/>
              <a:t>SELECT *  FROM ORDERS WHERE CUSTOMER_NAME NOT IN </a:t>
            </a:r>
            <a:r>
              <a:rPr lang="en-US" altLang="zh-CN" sz="1200" dirty="0" smtClean="0"/>
              <a:t>(</a:t>
            </a:r>
            <a:r>
              <a:rPr lang="en-US" altLang="zh-CN" sz="1200" dirty="0"/>
              <a:t>SELECT CUSTOMER_NAME FROM CUSTOMER</a:t>
            </a:r>
            <a:r>
              <a:rPr lang="en-US" altLang="zh-CN" sz="1200" dirty="0" smtClean="0"/>
              <a:t>)</a:t>
            </a:r>
          </a:p>
          <a:p>
            <a:pPr marL="0" indent="0">
              <a:buNone/>
            </a:pPr>
            <a:r>
              <a:rPr lang="en-US" altLang="zh-CN" sz="1200" dirty="0" smtClean="0"/>
              <a:t>	</a:t>
            </a:r>
            <a:r>
              <a:rPr lang="zh-CN" altLang="en-US" sz="1200" dirty="0" smtClean="0"/>
              <a:t>优化</a:t>
            </a:r>
            <a:endParaRPr lang="en-US" altLang="zh-CN" sz="1200" dirty="0" smtClean="0"/>
          </a:p>
          <a:p>
            <a:pPr marL="0" indent="0">
              <a:buNone/>
            </a:pPr>
            <a:r>
              <a:rPr lang="en-US" altLang="zh-CN" sz="1200" dirty="0"/>
              <a:t>SELECT *  FROM ORDERS WHERE CUSTOMER_NAME not exist </a:t>
            </a:r>
            <a:r>
              <a:rPr lang="en-US" altLang="zh-CN" sz="1200" dirty="0" smtClean="0"/>
              <a:t> (</a:t>
            </a:r>
            <a:r>
              <a:rPr lang="en-US" altLang="zh-CN" sz="1200" dirty="0"/>
              <a:t>SELECT CUSTOMER_NAME FROM CUSTOMER</a:t>
            </a:r>
            <a:r>
              <a:rPr lang="en-US" altLang="zh-CN" sz="1200" dirty="0" smtClean="0"/>
              <a:t>)</a:t>
            </a:r>
          </a:p>
          <a:p>
            <a:pPr marL="0" indent="0">
              <a:buNone/>
            </a:pPr>
            <a:r>
              <a:rPr lang="en-US" altLang="zh-CN" sz="1200" dirty="0"/>
              <a:t> </a:t>
            </a:r>
            <a:r>
              <a:rPr lang="en-US" altLang="zh-CN" sz="1200" dirty="0" smtClean="0"/>
              <a:t>     7.2 </a:t>
            </a:r>
            <a:r>
              <a:rPr lang="zh-CN" altLang="en-US" sz="1200" b="1" dirty="0" smtClean="0"/>
              <a:t>不要</a:t>
            </a:r>
            <a:r>
              <a:rPr lang="zh-CN" altLang="en-US" sz="1200" b="1" dirty="0"/>
              <a:t>以字符格式声明数字，要以数字格式声明字符值</a:t>
            </a:r>
            <a:r>
              <a:rPr lang="zh-CN" altLang="en-US" sz="1200" dirty="0"/>
              <a:t>。（日期同样）否则会使索引无效，产生全表扫描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pPr marL="0" indent="0">
              <a:buNone/>
            </a:pPr>
            <a:r>
              <a:rPr lang="en-US" altLang="zh-CN" sz="1200" dirty="0" smtClean="0"/>
              <a:t>	</a:t>
            </a:r>
            <a:r>
              <a:rPr lang="zh-CN" altLang="en-US" sz="1200" dirty="0" smtClean="0"/>
              <a:t>案例：</a:t>
            </a:r>
            <a:endParaRPr lang="en-US" altLang="zh-CN" sz="1200" dirty="0" smtClean="0"/>
          </a:p>
          <a:p>
            <a:pPr marL="0" indent="0">
              <a:buNone/>
            </a:pPr>
            <a:r>
              <a:rPr lang="en-US" altLang="zh-CN" sz="1200" dirty="0" smtClean="0"/>
              <a:t>	SELECT </a:t>
            </a:r>
            <a:r>
              <a:rPr lang="en-US" altLang="zh-CN" sz="1200" dirty="0" err="1"/>
              <a:t>emp.ename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emp.job</a:t>
            </a:r>
            <a:r>
              <a:rPr lang="en-US" altLang="zh-CN" sz="1200" dirty="0"/>
              <a:t> FROM </a:t>
            </a:r>
            <a:r>
              <a:rPr lang="en-US" altLang="zh-CN" sz="1200" dirty="0" err="1"/>
              <a:t>emp</a:t>
            </a:r>
            <a:r>
              <a:rPr lang="en-US" altLang="zh-CN" sz="1200" dirty="0"/>
              <a:t> WHERE </a:t>
            </a:r>
            <a:r>
              <a:rPr lang="en-US" altLang="zh-CN" sz="1200" dirty="0" err="1"/>
              <a:t>emp.empno</a:t>
            </a:r>
            <a:r>
              <a:rPr lang="en-US" altLang="zh-CN" sz="1200" dirty="0"/>
              <a:t> = 7369;</a:t>
            </a:r>
          </a:p>
          <a:p>
            <a:pPr marL="0" indent="0">
              <a:buNone/>
            </a:pPr>
            <a:r>
              <a:rPr lang="en-US" altLang="zh-CN" sz="1200" dirty="0" smtClean="0"/>
              <a:t>	</a:t>
            </a:r>
            <a:r>
              <a:rPr lang="zh-CN" altLang="en-US" sz="1200" dirty="0" smtClean="0"/>
              <a:t>不要</a:t>
            </a:r>
            <a:r>
              <a:rPr lang="zh-CN" altLang="en-US" sz="1200" dirty="0"/>
              <a:t>使用：</a:t>
            </a:r>
          </a:p>
          <a:p>
            <a:pPr marL="0" indent="0">
              <a:buNone/>
            </a:pPr>
            <a:r>
              <a:rPr lang="en-US" altLang="zh-CN" sz="1200" dirty="0" smtClean="0"/>
              <a:t>	SELECT </a:t>
            </a:r>
            <a:r>
              <a:rPr lang="en-US" altLang="zh-CN" sz="1200" dirty="0" err="1"/>
              <a:t>emp.ename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emp.job</a:t>
            </a:r>
            <a:r>
              <a:rPr lang="en-US" altLang="zh-CN" sz="1200" dirty="0"/>
              <a:t> FROM </a:t>
            </a:r>
            <a:r>
              <a:rPr lang="en-US" altLang="zh-CN" sz="1200" dirty="0" err="1"/>
              <a:t>emp</a:t>
            </a:r>
            <a:r>
              <a:rPr lang="en-US" altLang="zh-CN" sz="1200" dirty="0"/>
              <a:t> WHERE </a:t>
            </a:r>
            <a:r>
              <a:rPr lang="en-US" altLang="zh-CN" sz="1200" dirty="0" err="1"/>
              <a:t>emp.empno</a:t>
            </a:r>
            <a:r>
              <a:rPr lang="en-US" altLang="zh-CN" sz="1200" dirty="0"/>
              <a:t> = '7369';</a:t>
            </a:r>
          </a:p>
          <a:p>
            <a:pPr marL="0" indent="0">
              <a:buNone/>
            </a:pPr>
            <a:endParaRPr lang="en-US" altLang="zh-CN" sz="1200" dirty="0" smtClean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 smtClean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endParaRPr lang="en-US" altLang="zh-CN" sz="1200" dirty="0" smtClean="0"/>
          </a:p>
          <a:p>
            <a:pPr marL="0" indent="0">
              <a:buNone/>
            </a:pPr>
            <a:endParaRPr lang="en-US" altLang="zh-CN" sz="1200" dirty="0"/>
          </a:p>
          <a:p>
            <a:pPr marL="419100" indent="-419100">
              <a:lnSpc>
                <a:spcPts val="2638"/>
              </a:lnSpc>
              <a:spcAft>
                <a:spcPts val="600"/>
              </a:spcAft>
              <a:buFontTx/>
              <a:buAutoNum type="arabicPeriod"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19100" indent="-419100">
              <a:lnSpc>
                <a:spcPct val="150000"/>
              </a:lnSpc>
            </a:pPr>
            <a:endParaRPr lang="en-US" altLang="zh-CN" sz="1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834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CN" dirty="0" smtClean="0"/>
              <a:t>SQL</a:t>
            </a:r>
            <a:r>
              <a:rPr lang="zh-CN" altLang="en-US" dirty="0" smtClean="0"/>
              <a:t>性能优化十条经验</a:t>
            </a:r>
            <a:endParaRPr lang="zh-TW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22"/>
          </p:nvPr>
        </p:nvSpPr>
        <p:spPr>
          <a:xfrm>
            <a:off x="467544" y="987574"/>
            <a:ext cx="8064896" cy="37264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8 .   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语句的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法则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在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应用程序、包和过程中限制使用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table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这种方式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案例：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请使用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SELECT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empno,ename,category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FROM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emp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WHERE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empno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'7369'</a:t>
            </a:r>
          </a:p>
          <a:p>
            <a:pPr marL="0" indent="0">
              <a:buNone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而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不要使用</a:t>
            </a:r>
          </a:p>
          <a:p>
            <a:pPr marL="0" indent="0">
              <a:buNone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SELECT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 FROM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emp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WHERE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empno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'7369'</a:t>
            </a:r>
          </a:p>
          <a:p>
            <a:pPr marL="0" indent="0">
              <a:buNone/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buAutoNum type="arabicPeriod" startAt="9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避免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使用耗费资源的操作，带有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DISTINCT,UNION,MINUS,INTERSECT,ORDER BY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语句会启动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引擎 执行，耗费资源的排序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(SORT)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DISTINCT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需要一次排序操作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而其他的至少需要执行两次排序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buAutoNum type="arabicPeriod" startAt="10"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临时表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慎重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使用临时表可以极大的提高系统性能</a:t>
            </a:r>
          </a:p>
          <a:p>
            <a:pPr marL="0" indent="0">
              <a:buNone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19100" indent="-419100">
              <a:lnSpc>
                <a:spcPts val="2638"/>
              </a:lnSpc>
              <a:spcAft>
                <a:spcPts val="600"/>
              </a:spcAft>
              <a:buFontTx/>
              <a:buAutoNum type="arabicPeriod"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19100" indent="-419100">
              <a:lnSpc>
                <a:spcPct val="150000"/>
              </a:lnSpc>
            </a:pPr>
            <a:endParaRPr lang="en-US" altLang="zh-CN" sz="1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535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SQLServer</a:t>
            </a:r>
            <a:r>
              <a:rPr lang="zh-CN" altLang="en-US" dirty="0" smtClean="0"/>
              <a:t>数据库性能监视</a:t>
            </a:r>
            <a:endParaRPr lang="zh-CN" altLang="en-US" dirty="0"/>
          </a:p>
          <a:p>
            <a:endParaRPr lang="zh-CN" altLang="en-US" b="1" dirty="0"/>
          </a:p>
          <a:p>
            <a:endParaRPr lang="zh-TW" altLang="en-US" dirty="0"/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sz="quarter" idx="22"/>
          </p:nvPr>
        </p:nvPicPr>
        <p:blipFill>
          <a:blip r:embed="rId2"/>
          <a:stretch>
            <a:fillRect/>
          </a:stretch>
        </p:blipFill>
        <p:spPr>
          <a:xfrm>
            <a:off x="179512" y="843558"/>
            <a:ext cx="8064500" cy="361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03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MYSQL</a:t>
            </a:r>
            <a:r>
              <a:rPr lang="zh-CN" altLang="en-US" dirty="0" smtClean="0"/>
              <a:t>数据库性能监视</a:t>
            </a:r>
            <a:endParaRPr lang="zh-CN" altLang="en-US" dirty="0"/>
          </a:p>
          <a:p>
            <a:endParaRPr lang="zh-CN" altLang="en-US" b="1" dirty="0"/>
          </a:p>
          <a:p>
            <a:endParaRPr lang="zh-TW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22"/>
          </p:nvPr>
        </p:nvPicPr>
        <p:blipFill>
          <a:blip r:embed="rId2"/>
          <a:stretch>
            <a:fillRect/>
          </a:stretch>
        </p:blipFill>
        <p:spPr>
          <a:xfrm>
            <a:off x="250260" y="843558"/>
            <a:ext cx="6840760" cy="200842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260" y="3075806"/>
            <a:ext cx="6912768" cy="158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54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zh-CN" altLang="en-US" dirty="0"/>
              <a:t>好</a:t>
            </a:r>
            <a:r>
              <a:rPr lang="zh-CN" altLang="en-US" dirty="0" smtClean="0"/>
              <a:t>用的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</a:t>
            </a:r>
            <a:endParaRPr lang="zh-TW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22"/>
          </p:nvPr>
        </p:nvSpPr>
        <p:spPr>
          <a:xfrm>
            <a:off x="467544" y="1059582"/>
            <a:ext cx="8064896" cy="372641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200" dirty="0" smtClean="0"/>
              <a:t>--</a:t>
            </a:r>
            <a:r>
              <a:rPr lang="en-US" altLang="zh-CN" sz="1200" dirty="0" err="1" smtClean="0"/>
              <a:t>SQLServer</a:t>
            </a:r>
            <a:r>
              <a:rPr lang="en-US" altLang="zh-CN" sz="1200" dirty="0" smtClean="0"/>
              <a:t> BY</a:t>
            </a:r>
            <a:r>
              <a:rPr lang="zh-CN" altLang="en-US" sz="1200" dirty="0" smtClean="0"/>
              <a:t>关键字查询 </a:t>
            </a:r>
            <a:r>
              <a:rPr lang="en-US" altLang="zh-CN" sz="1200" dirty="0" smtClean="0"/>
              <a:t>V  /  P  /  FN</a:t>
            </a:r>
            <a:r>
              <a:rPr lang="zh-CN" altLang="en-US" sz="1200" dirty="0" smtClean="0"/>
              <a:t>：</a:t>
            </a:r>
            <a:endParaRPr lang="zh-CN" altLang="en-US" sz="1200" dirty="0"/>
          </a:p>
          <a:p>
            <a:pPr marL="0" indent="0">
              <a:buNone/>
            </a:pPr>
            <a:r>
              <a:rPr lang="en-US" altLang="zh-CN" sz="1200" dirty="0"/>
              <a:t>SELECT * FROM SYSOBJECTS</a:t>
            </a:r>
          </a:p>
          <a:p>
            <a:pPr marL="0" indent="0">
              <a:buNone/>
            </a:pPr>
            <a:r>
              <a:rPr lang="en-US" altLang="zh-CN" sz="1200" dirty="0"/>
              <a:t>WHERE  ID IN</a:t>
            </a:r>
          </a:p>
          <a:p>
            <a:pPr marL="0" indent="0">
              <a:buNone/>
            </a:pPr>
            <a:r>
              <a:rPr lang="en-US" altLang="zh-CN" sz="1200" dirty="0"/>
              <a:t>(SELECT id FROM SYSCOMMENTS WHERE TEXT LIKE </a:t>
            </a:r>
            <a:r>
              <a:rPr lang="en-US" altLang="zh-CN" sz="1200" dirty="0" smtClean="0"/>
              <a:t>'%select%')</a:t>
            </a:r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 smtClean="0"/>
          </a:p>
          <a:p>
            <a:pPr marL="0" indent="0">
              <a:buNone/>
            </a:pPr>
            <a:endParaRPr lang="en-US" altLang="zh-CN" sz="1200" dirty="0" smtClean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058883"/>
            <a:ext cx="5523683" cy="172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51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zh-CN" altLang="en-US" dirty="0"/>
              <a:t>好</a:t>
            </a:r>
            <a:r>
              <a:rPr lang="zh-CN" altLang="en-US" dirty="0" smtClean="0"/>
              <a:t>用的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</a:t>
            </a:r>
            <a:endParaRPr lang="zh-TW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22"/>
          </p:nvPr>
        </p:nvSpPr>
        <p:spPr>
          <a:xfrm>
            <a:off x="467544" y="1059582"/>
            <a:ext cx="8064896" cy="372641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200" dirty="0" smtClean="0"/>
              <a:t>--MySQL BY</a:t>
            </a:r>
            <a:r>
              <a:rPr lang="zh-CN" altLang="en-US" sz="1200" dirty="0" smtClean="0"/>
              <a:t>关键字查询 </a:t>
            </a:r>
            <a:r>
              <a:rPr lang="en-US" altLang="zh-CN" sz="1200" dirty="0" smtClean="0"/>
              <a:t>V  /  P  /  FN</a:t>
            </a:r>
            <a:r>
              <a:rPr lang="zh-CN" altLang="en-US" sz="1200" dirty="0" smtClean="0"/>
              <a:t>：</a:t>
            </a:r>
            <a:endParaRPr lang="zh-CN" altLang="en-US" sz="1200" dirty="0"/>
          </a:p>
          <a:p>
            <a:pPr marL="0" indent="0">
              <a:buNone/>
            </a:pPr>
            <a:r>
              <a:rPr lang="en-US" altLang="zh-CN" sz="1200" dirty="0"/>
              <a:t>SELECT ROUTINE_NAME,ROUTINE_TYPE,ROUTINE_COMMENT,LAST_ALTERED  FROM INFORMATION_SCHEMA.ROUTINES WHERE ROUTINE_DEFINITION LIKE '%P.DESCRIPTION%';</a:t>
            </a:r>
            <a:endParaRPr lang="en-US" altLang="zh-CN" sz="1200" dirty="0" smtClean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 smtClean="0"/>
          </a:p>
          <a:p>
            <a:pPr marL="0" indent="0">
              <a:buNone/>
            </a:pPr>
            <a:endParaRPr lang="en-US" altLang="zh-CN" sz="1200" dirty="0" smtClean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995876"/>
            <a:ext cx="7423303" cy="227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09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zh-CN" altLang="en-US" dirty="0"/>
              <a:t>好</a:t>
            </a:r>
            <a:r>
              <a:rPr lang="zh-CN" altLang="en-US" dirty="0" smtClean="0"/>
              <a:t>用的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</a:t>
            </a:r>
            <a:endParaRPr lang="zh-TW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22"/>
          </p:nvPr>
        </p:nvSpPr>
        <p:spPr>
          <a:xfrm>
            <a:off x="467544" y="1059582"/>
            <a:ext cx="8064896" cy="372641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200" dirty="0" smtClean="0"/>
              <a:t>--SQLSERVER BY</a:t>
            </a:r>
            <a:r>
              <a:rPr lang="zh-CN" altLang="en-US" sz="1200" dirty="0" smtClean="0"/>
              <a:t>关键字查询 </a:t>
            </a:r>
            <a:r>
              <a:rPr lang="en-US" altLang="zh-CN" sz="1200" dirty="0" smtClean="0"/>
              <a:t>JOB</a:t>
            </a:r>
            <a:r>
              <a:rPr lang="zh-CN" altLang="en-US" sz="1200" dirty="0" smtClean="0"/>
              <a:t>：</a:t>
            </a:r>
            <a:endParaRPr lang="zh-CN" altLang="en-US" sz="1200" dirty="0"/>
          </a:p>
          <a:p>
            <a:pPr marL="0" indent="0">
              <a:buNone/>
            </a:pPr>
            <a:r>
              <a:rPr lang="en-US" altLang="zh-CN" sz="1200" dirty="0">
                <a:latin typeface="+mj-ea"/>
                <a:ea typeface="+mj-ea"/>
              </a:rPr>
              <a:t>SELECT b.[name] [Job</a:t>
            </a:r>
            <a:r>
              <a:rPr lang="zh-CN" altLang="en-US" sz="1200" dirty="0">
                <a:latin typeface="+mj-ea"/>
                <a:ea typeface="+mj-ea"/>
              </a:rPr>
              <a:t>名称</a:t>
            </a:r>
            <a:r>
              <a:rPr lang="en-US" altLang="zh-CN" sz="1200" dirty="0">
                <a:latin typeface="+mj-ea"/>
                <a:ea typeface="+mj-ea"/>
              </a:rPr>
              <a:t>],CASE WHEN </a:t>
            </a:r>
            <a:r>
              <a:rPr lang="en-US" altLang="zh-CN" sz="1200" dirty="0" err="1">
                <a:latin typeface="+mj-ea"/>
                <a:ea typeface="+mj-ea"/>
              </a:rPr>
              <a:t>b.enabled</a:t>
            </a:r>
            <a:r>
              <a:rPr lang="en-US" altLang="zh-CN" sz="1200" dirty="0">
                <a:latin typeface="+mj-ea"/>
                <a:ea typeface="+mj-ea"/>
              </a:rPr>
              <a:t>=1 THEN '</a:t>
            </a:r>
            <a:r>
              <a:rPr lang="zh-CN" altLang="en-US" sz="1200" dirty="0">
                <a:latin typeface="+mj-ea"/>
                <a:ea typeface="+mj-ea"/>
              </a:rPr>
              <a:t>启用</a:t>
            </a:r>
            <a:r>
              <a:rPr lang="en-US" altLang="zh-CN" sz="1200" dirty="0">
                <a:latin typeface="+mj-ea"/>
                <a:ea typeface="+mj-ea"/>
              </a:rPr>
              <a:t>'</a:t>
            </a:r>
            <a:r>
              <a:rPr lang="zh-CN" altLang="en-US" sz="1200" dirty="0">
                <a:latin typeface="+mj-ea"/>
                <a:ea typeface="+mj-ea"/>
              </a:rPr>
              <a:t> </a:t>
            </a:r>
            <a:r>
              <a:rPr lang="en-US" altLang="zh-CN" sz="1200" dirty="0">
                <a:latin typeface="+mj-ea"/>
                <a:ea typeface="+mj-ea"/>
              </a:rPr>
              <a:t>ELSE '</a:t>
            </a:r>
            <a:r>
              <a:rPr lang="zh-CN" altLang="en-US" sz="1200" dirty="0">
                <a:latin typeface="+mj-ea"/>
                <a:ea typeface="+mj-ea"/>
              </a:rPr>
              <a:t>禁用</a:t>
            </a:r>
            <a:r>
              <a:rPr lang="en-US" altLang="zh-CN" sz="1200" dirty="0">
                <a:latin typeface="+mj-ea"/>
                <a:ea typeface="+mj-ea"/>
              </a:rPr>
              <a:t>'</a:t>
            </a:r>
            <a:r>
              <a:rPr lang="zh-CN" altLang="en-US" sz="1200" dirty="0">
                <a:latin typeface="+mj-ea"/>
                <a:ea typeface="+mj-ea"/>
              </a:rPr>
              <a:t> </a:t>
            </a:r>
            <a:r>
              <a:rPr lang="en-US" altLang="zh-CN" sz="1200" dirty="0">
                <a:latin typeface="+mj-ea"/>
                <a:ea typeface="+mj-ea"/>
              </a:rPr>
              <a:t>END [</a:t>
            </a:r>
            <a:r>
              <a:rPr lang="zh-CN" altLang="en-US" sz="1200" dirty="0">
                <a:latin typeface="+mj-ea"/>
                <a:ea typeface="+mj-ea"/>
              </a:rPr>
              <a:t>是否启用</a:t>
            </a:r>
            <a:r>
              <a:rPr lang="en-US" altLang="zh-CN" sz="1200" dirty="0">
                <a:latin typeface="+mj-ea"/>
                <a:ea typeface="+mj-ea"/>
              </a:rPr>
              <a:t>]</a:t>
            </a:r>
            <a:endParaRPr lang="zh-CN" altLang="en-US" sz="12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sz="1200" dirty="0">
                <a:latin typeface="+mj-ea"/>
                <a:ea typeface="+mj-ea"/>
              </a:rPr>
              <a:t>,</a:t>
            </a:r>
            <a:r>
              <a:rPr lang="en-US" altLang="zh-CN" sz="1200" dirty="0" err="1">
                <a:latin typeface="+mj-ea"/>
                <a:ea typeface="+mj-ea"/>
              </a:rPr>
              <a:t>b.description</a:t>
            </a:r>
            <a:r>
              <a:rPr lang="en-US" altLang="zh-CN" sz="1200" dirty="0">
                <a:latin typeface="+mj-ea"/>
                <a:ea typeface="+mj-ea"/>
              </a:rPr>
              <a:t> [Job</a:t>
            </a:r>
            <a:r>
              <a:rPr lang="zh-CN" altLang="en-US" sz="1200" dirty="0">
                <a:latin typeface="+mj-ea"/>
                <a:ea typeface="+mj-ea"/>
              </a:rPr>
              <a:t>描述</a:t>
            </a:r>
            <a:r>
              <a:rPr lang="en-US" altLang="zh-CN" sz="1200" dirty="0">
                <a:latin typeface="+mj-ea"/>
                <a:ea typeface="+mj-ea"/>
              </a:rPr>
              <a:t>],</a:t>
            </a:r>
            <a:r>
              <a:rPr lang="en-US" altLang="zh-CN" sz="1200" dirty="0" err="1">
                <a:latin typeface="+mj-ea"/>
                <a:ea typeface="+mj-ea"/>
              </a:rPr>
              <a:t>a.step_name</a:t>
            </a:r>
            <a:r>
              <a:rPr lang="en-US" altLang="zh-CN" sz="1200" dirty="0">
                <a:latin typeface="+mj-ea"/>
                <a:ea typeface="+mj-ea"/>
              </a:rPr>
              <a:t> [</a:t>
            </a:r>
            <a:r>
              <a:rPr lang="zh-CN" altLang="en-US" sz="1200" dirty="0">
                <a:latin typeface="+mj-ea"/>
                <a:ea typeface="+mj-ea"/>
              </a:rPr>
              <a:t>步骤名称</a:t>
            </a:r>
            <a:r>
              <a:rPr lang="en-US" altLang="zh-CN" sz="1200" dirty="0">
                <a:latin typeface="+mj-ea"/>
                <a:ea typeface="+mj-ea"/>
              </a:rPr>
              <a:t>],</a:t>
            </a:r>
            <a:r>
              <a:rPr lang="en-US" altLang="zh-CN" sz="1200" dirty="0" err="1">
                <a:latin typeface="+mj-ea"/>
                <a:ea typeface="+mj-ea"/>
              </a:rPr>
              <a:t>a.command</a:t>
            </a:r>
            <a:r>
              <a:rPr lang="en-US" altLang="zh-CN" sz="1200" dirty="0">
                <a:latin typeface="+mj-ea"/>
                <a:ea typeface="+mj-ea"/>
              </a:rPr>
              <a:t> [</a:t>
            </a:r>
            <a:r>
              <a:rPr lang="zh-CN" altLang="en-US" sz="1200" dirty="0">
                <a:latin typeface="+mj-ea"/>
                <a:ea typeface="+mj-ea"/>
              </a:rPr>
              <a:t>执行语句</a:t>
            </a:r>
            <a:r>
              <a:rPr lang="en-US" altLang="zh-CN" sz="1200" dirty="0">
                <a:latin typeface="+mj-ea"/>
                <a:ea typeface="+mj-ea"/>
              </a:rPr>
              <a:t>]</a:t>
            </a:r>
            <a:endParaRPr lang="zh-CN" altLang="en-US" sz="12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sz="1200" dirty="0">
                <a:latin typeface="+mj-ea"/>
                <a:ea typeface="+mj-ea"/>
              </a:rPr>
              <a:t>FROM </a:t>
            </a:r>
            <a:r>
              <a:rPr lang="en-US" altLang="zh-CN" sz="1200" dirty="0" err="1">
                <a:latin typeface="+mj-ea"/>
                <a:ea typeface="+mj-ea"/>
              </a:rPr>
              <a:t>msdb.dbo.sysjobsteps</a:t>
            </a:r>
            <a:r>
              <a:rPr lang="en-US" altLang="zh-CN" sz="1200" dirty="0">
                <a:latin typeface="+mj-ea"/>
                <a:ea typeface="+mj-ea"/>
              </a:rPr>
              <a:t> a INNER JOIN </a:t>
            </a:r>
          </a:p>
          <a:p>
            <a:pPr marL="0" indent="0">
              <a:buNone/>
            </a:pPr>
            <a:r>
              <a:rPr lang="en-US" altLang="zh-CN" sz="1200" dirty="0" err="1">
                <a:latin typeface="+mj-ea"/>
                <a:ea typeface="+mj-ea"/>
              </a:rPr>
              <a:t>msdb.dbo.sysjobs</a:t>
            </a:r>
            <a:r>
              <a:rPr lang="en-US" altLang="zh-CN" sz="1200" dirty="0">
                <a:latin typeface="+mj-ea"/>
                <a:ea typeface="+mj-ea"/>
              </a:rPr>
              <a:t> b ON </a:t>
            </a:r>
            <a:r>
              <a:rPr lang="en-US" altLang="zh-CN" sz="1200" dirty="0" err="1">
                <a:latin typeface="+mj-ea"/>
                <a:ea typeface="+mj-ea"/>
              </a:rPr>
              <a:t>a.job_id</a:t>
            </a:r>
            <a:r>
              <a:rPr lang="en-US" altLang="zh-CN" sz="1200" dirty="0">
                <a:latin typeface="+mj-ea"/>
                <a:ea typeface="+mj-ea"/>
              </a:rPr>
              <a:t>=</a:t>
            </a:r>
            <a:r>
              <a:rPr lang="en-US" altLang="zh-CN" sz="1200" dirty="0" err="1">
                <a:latin typeface="+mj-ea"/>
                <a:ea typeface="+mj-ea"/>
              </a:rPr>
              <a:t>b.job_id</a:t>
            </a:r>
            <a:endParaRPr lang="en-US" altLang="zh-CN" sz="12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sz="1200" dirty="0">
                <a:latin typeface="+mj-ea"/>
                <a:ea typeface="+mj-ea"/>
              </a:rPr>
              <a:t>WHERE </a:t>
            </a:r>
            <a:r>
              <a:rPr lang="en-US" altLang="zh-CN" sz="1200" dirty="0" err="1">
                <a:latin typeface="+mj-ea"/>
                <a:ea typeface="+mj-ea"/>
              </a:rPr>
              <a:t>a.command</a:t>
            </a:r>
            <a:r>
              <a:rPr lang="en-US" altLang="zh-CN" sz="1200" dirty="0">
                <a:latin typeface="+mj-ea"/>
                <a:ea typeface="+mj-ea"/>
              </a:rPr>
              <a:t> LIKE '%</a:t>
            </a:r>
            <a:r>
              <a:rPr lang="en-US" altLang="zh-CN" sz="1200" dirty="0" err="1">
                <a:latin typeface="+mj-ea"/>
                <a:ea typeface="+mj-ea"/>
              </a:rPr>
              <a:t>usp_UPDATE_eINVDOC_AUTOPOSTFLAG</a:t>
            </a:r>
            <a:r>
              <a:rPr lang="en-US" altLang="zh-CN" sz="1200" dirty="0" smtClean="0">
                <a:latin typeface="+mj-ea"/>
                <a:ea typeface="+mj-ea"/>
              </a:rPr>
              <a:t>%‘</a:t>
            </a:r>
          </a:p>
          <a:p>
            <a:pPr marL="0" indent="0">
              <a:buNone/>
            </a:pPr>
            <a:endParaRPr lang="en-US" altLang="zh-CN" sz="1200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CN" sz="1200" dirty="0" smtClean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 smtClean="0"/>
          </a:p>
          <a:p>
            <a:pPr marL="0" indent="0">
              <a:buNone/>
            </a:pPr>
            <a:endParaRPr lang="en-US" altLang="zh-CN" sz="1200" dirty="0" smtClean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571750"/>
            <a:ext cx="7901264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07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zh-CN" altLang="en-US" dirty="0"/>
              <a:t>好</a:t>
            </a:r>
            <a:r>
              <a:rPr lang="zh-CN" altLang="en-US" dirty="0" smtClean="0"/>
              <a:t>用的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</a:t>
            </a:r>
            <a:endParaRPr lang="zh-TW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22"/>
          </p:nvPr>
        </p:nvSpPr>
        <p:spPr>
          <a:xfrm>
            <a:off x="467544" y="1059582"/>
            <a:ext cx="8064896" cy="372641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200" dirty="0" smtClean="0"/>
              <a:t>--SQLSERVER BY</a:t>
            </a:r>
            <a:r>
              <a:rPr lang="zh-CN" altLang="en-US" sz="1200" dirty="0" smtClean="0"/>
              <a:t>关键字查询 </a:t>
            </a:r>
            <a:r>
              <a:rPr lang="en-US" altLang="zh-CN" sz="1200" dirty="0" smtClean="0"/>
              <a:t>JOB</a:t>
            </a:r>
            <a:r>
              <a:rPr lang="zh-CN" altLang="en-US" sz="1200" dirty="0" smtClean="0"/>
              <a:t>：</a:t>
            </a:r>
            <a:endParaRPr lang="zh-CN" altLang="en-US" sz="1200" dirty="0"/>
          </a:p>
          <a:p>
            <a:pPr marL="0" indent="0">
              <a:buNone/>
            </a:pPr>
            <a:r>
              <a:rPr lang="en-US" altLang="zh-CN" sz="1200" dirty="0">
                <a:latin typeface="+mj-ea"/>
                <a:ea typeface="+mj-ea"/>
              </a:rPr>
              <a:t>SELECT b.[name] [Job</a:t>
            </a:r>
            <a:r>
              <a:rPr lang="zh-CN" altLang="en-US" sz="1200" dirty="0">
                <a:latin typeface="+mj-ea"/>
                <a:ea typeface="+mj-ea"/>
              </a:rPr>
              <a:t>名称</a:t>
            </a:r>
            <a:r>
              <a:rPr lang="en-US" altLang="zh-CN" sz="1200" dirty="0">
                <a:latin typeface="+mj-ea"/>
                <a:ea typeface="+mj-ea"/>
              </a:rPr>
              <a:t>],CASE WHEN </a:t>
            </a:r>
            <a:r>
              <a:rPr lang="en-US" altLang="zh-CN" sz="1200" dirty="0" err="1">
                <a:latin typeface="+mj-ea"/>
                <a:ea typeface="+mj-ea"/>
              </a:rPr>
              <a:t>b.enabled</a:t>
            </a:r>
            <a:r>
              <a:rPr lang="en-US" altLang="zh-CN" sz="1200" dirty="0">
                <a:latin typeface="+mj-ea"/>
                <a:ea typeface="+mj-ea"/>
              </a:rPr>
              <a:t>=1 THEN '</a:t>
            </a:r>
            <a:r>
              <a:rPr lang="zh-CN" altLang="en-US" sz="1200" dirty="0">
                <a:latin typeface="+mj-ea"/>
                <a:ea typeface="+mj-ea"/>
              </a:rPr>
              <a:t>启用</a:t>
            </a:r>
            <a:r>
              <a:rPr lang="en-US" altLang="zh-CN" sz="1200" dirty="0">
                <a:latin typeface="+mj-ea"/>
                <a:ea typeface="+mj-ea"/>
              </a:rPr>
              <a:t>'</a:t>
            </a:r>
            <a:r>
              <a:rPr lang="zh-CN" altLang="en-US" sz="1200" dirty="0">
                <a:latin typeface="+mj-ea"/>
                <a:ea typeface="+mj-ea"/>
              </a:rPr>
              <a:t> </a:t>
            </a:r>
            <a:r>
              <a:rPr lang="en-US" altLang="zh-CN" sz="1200" dirty="0">
                <a:latin typeface="+mj-ea"/>
                <a:ea typeface="+mj-ea"/>
              </a:rPr>
              <a:t>ELSE '</a:t>
            </a:r>
            <a:r>
              <a:rPr lang="zh-CN" altLang="en-US" sz="1200" dirty="0">
                <a:latin typeface="+mj-ea"/>
                <a:ea typeface="+mj-ea"/>
              </a:rPr>
              <a:t>禁用</a:t>
            </a:r>
            <a:r>
              <a:rPr lang="en-US" altLang="zh-CN" sz="1200" dirty="0">
                <a:latin typeface="+mj-ea"/>
                <a:ea typeface="+mj-ea"/>
              </a:rPr>
              <a:t>'</a:t>
            </a:r>
            <a:r>
              <a:rPr lang="zh-CN" altLang="en-US" sz="1200" dirty="0">
                <a:latin typeface="+mj-ea"/>
                <a:ea typeface="+mj-ea"/>
              </a:rPr>
              <a:t> </a:t>
            </a:r>
            <a:r>
              <a:rPr lang="en-US" altLang="zh-CN" sz="1200" dirty="0">
                <a:latin typeface="+mj-ea"/>
                <a:ea typeface="+mj-ea"/>
              </a:rPr>
              <a:t>END [</a:t>
            </a:r>
            <a:r>
              <a:rPr lang="zh-CN" altLang="en-US" sz="1200" dirty="0">
                <a:latin typeface="+mj-ea"/>
                <a:ea typeface="+mj-ea"/>
              </a:rPr>
              <a:t>是否启用</a:t>
            </a:r>
            <a:r>
              <a:rPr lang="en-US" altLang="zh-CN" sz="1200" dirty="0">
                <a:latin typeface="+mj-ea"/>
                <a:ea typeface="+mj-ea"/>
              </a:rPr>
              <a:t>]</a:t>
            </a:r>
            <a:endParaRPr lang="zh-CN" altLang="en-US" sz="12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sz="1200" dirty="0">
                <a:latin typeface="+mj-ea"/>
                <a:ea typeface="+mj-ea"/>
              </a:rPr>
              <a:t>,</a:t>
            </a:r>
            <a:r>
              <a:rPr lang="en-US" altLang="zh-CN" sz="1200" dirty="0" err="1">
                <a:latin typeface="+mj-ea"/>
                <a:ea typeface="+mj-ea"/>
              </a:rPr>
              <a:t>b.description</a:t>
            </a:r>
            <a:r>
              <a:rPr lang="en-US" altLang="zh-CN" sz="1200" dirty="0">
                <a:latin typeface="+mj-ea"/>
                <a:ea typeface="+mj-ea"/>
              </a:rPr>
              <a:t> [Job</a:t>
            </a:r>
            <a:r>
              <a:rPr lang="zh-CN" altLang="en-US" sz="1200" dirty="0">
                <a:latin typeface="+mj-ea"/>
                <a:ea typeface="+mj-ea"/>
              </a:rPr>
              <a:t>描述</a:t>
            </a:r>
            <a:r>
              <a:rPr lang="en-US" altLang="zh-CN" sz="1200" dirty="0">
                <a:latin typeface="+mj-ea"/>
                <a:ea typeface="+mj-ea"/>
              </a:rPr>
              <a:t>],</a:t>
            </a:r>
            <a:r>
              <a:rPr lang="en-US" altLang="zh-CN" sz="1200" dirty="0" err="1">
                <a:latin typeface="+mj-ea"/>
                <a:ea typeface="+mj-ea"/>
              </a:rPr>
              <a:t>a.step_name</a:t>
            </a:r>
            <a:r>
              <a:rPr lang="en-US" altLang="zh-CN" sz="1200" dirty="0">
                <a:latin typeface="+mj-ea"/>
                <a:ea typeface="+mj-ea"/>
              </a:rPr>
              <a:t> [</a:t>
            </a:r>
            <a:r>
              <a:rPr lang="zh-CN" altLang="en-US" sz="1200" dirty="0">
                <a:latin typeface="+mj-ea"/>
                <a:ea typeface="+mj-ea"/>
              </a:rPr>
              <a:t>步骤名称</a:t>
            </a:r>
            <a:r>
              <a:rPr lang="en-US" altLang="zh-CN" sz="1200" dirty="0">
                <a:latin typeface="+mj-ea"/>
                <a:ea typeface="+mj-ea"/>
              </a:rPr>
              <a:t>],</a:t>
            </a:r>
            <a:r>
              <a:rPr lang="en-US" altLang="zh-CN" sz="1200" dirty="0" err="1">
                <a:latin typeface="+mj-ea"/>
                <a:ea typeface="+mj-ea"/>
              </a:rPr>
              <a:t>a.command</a:t>
            </a:r>
            <a:r>
              <a:rPr lang="en-US" altLang="zh-CN" sz="1200" dirty="0">
                <a:latin typeface="+mj-ea"/>
                <a:ea typeface="+mj-ea"/>
              </a:rPr>
              <a:t> [</a:t>
            </a:r>
            <a:r>
              <a:rPr lang="zh-CN" altLang="en-US" sz="1200" dirty="0">
                <a:latin typeface="+mj-ea"/>
                <a:ea typeface="+mj-ea"/>
              </a:rPr>
              <a:t>执行语句</a:t>
            </a:r>
            <a:r>
              <a:rPr lang="en-US" altLang="zh-CN" sz="1200" dirty="0">
                <a:latin typeface="+mj-ea"/>
                <a:ea typeface="+mj-ea"/>
              </a:rPr>
              <a:t>]</a:t>
            </a:r>
            <a:endParaRPr lang="zh-CN" altLang="en-US" sz="12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sz="1200" dirty="0">
                <a:latin typeface="+mj-ea"/>
                <a:ea typeface="+mj-ea"/>
              </a:rPr>
              <a:t>FROM </a:t>
            </a:r>
            <a:r>
              <a:rPr lang="en-US" altLang="zh-CN" sz="1200" dirty="0" err="1">
                <a:latin typeface="+mj-ea"/>
                <a:ea typeface="+mj-ea"/>
              </a:rPr>
              <a:t>msdb.dbo.sysjobsteps</a:t>
            </a:r>
            <a:r>
              <a:rPr lang="en-US" altLang="zh-CN" sz="1200" dirty="0">
                <a:latin typeface="+mj-ea"/>
                <a:ea typeface="+mj-ea"/>
              </a:rPr>
              <a:t> a INNER JOIN </a:t>
            </a:r>
          </a:p>
          <a:p>
            <a:pPr marL="0" indent="0">
              <a:buNone/>
            </a:pPr>
            <a:r>
              <a:rPr lang="en-US" altLang="zh-CN" sz="1200" dirty="0" err="1">
                <a:latin typeface="+mj-ea"/>
                <a:ea typeface="+mj-ea"/>
              </a:rPr>
              <a:t>msdb.dbo.sysjobs</a:t>
            </a:r>
            <a:r>
              <a:rPr lang="en-US" altLang="zh-CN" sz="1200" dirty="0">
                <a:latin typeface="+mj-ea"/>
                <a:ea typeface="+mj-ea"/>
              </a:rPr>
              <a:t> b ON </a:t>
            </a:r>
            <a:r>
              <a:rPr lang="en-US" altLang="zh-CN" sz="1200" dirty="0" err="1">
                <a:latin typeface="+mj-ea"/>
                <a:ea typeface="+mj-ea"/>
              </a:rPr>
              <a:t>a.job_id</a:t>
            </a:r>
            <a:r>
              <a:rPr lang="en-US" altLang="zh-CN" sz="1200" dirty="0">
                <a:latin typeface="+mj-ea"/>
                <a:ea typeface="+mj-ea"/>
              </a:rPr>
              <a:t>=</a:t>
            </a:r>
            <a:r>
              <a:rPr lang="en-US" altLang="zh-CN" sz="1200" dirty="0" err="1">
                <a:latin typeface="+mj-ea"/>
                <a:ea typeface="+mj-ea"/>
              </a:rPr>
              <a:t>b.job_id</a:t>
            </a:r>
            <a:endParaRPr lang="en-US" altLang="zh-CN" sz="12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sz="1200" dirty="0">
                <a:latin typeface="+mj-ea"/>
                <a:ea typeface="+mj-ea"/>
              </a:rPr>
              <a:t>WHERE </a:t>
            </a:r>
            <a:r>
              <a:rPr lang="en-US" altLang="zh-CN" sz="1200" dirty="0" err="1">
                <a:latin typeface="+mj-ea"/>
                <a:ea typeface="+mj-ea"/>
              </a:rPr>
              <a:t>a.command</a:t>
            </a:r>
            <a:r>
              <a:rPr lang="en-US" altLang="zh-CN" sz="1200" dirty="0">
                <a:latin typeface="+mj-ea"/>
                <a:ea typeface="+mj-ea"/>
              </a:rPr>
              <a:t> LIKE '%</a:t>
            </a:r>
            <a:r>
              <a:rPr lang="en-US" altLang="zh-CN" sz="1200" dirty="0" err="1">
                <a:latin typeface="+mj-ea"/>
                <a:ea typeface="+mj-ea"/>
              </a:rPr>
              <a:t>usp_UPDATE_eINVDOC_AUTOPOSTFLAG</a:t>
            </a:r>
            <a:r>
              <a:rPr lang="en-US" altLang="zh-CN" sz="1200" dirty="0" smtClean="0">
                <a:latin typeface="+mj-ea"/>
                <a:ea typeface="+mj-ea"/>
              </a:rPr>
              <a:t>%‘</a:t>
            </a:r>
          </a:p>
          <a:p>
            <a:pPr marL="0" indent="0">
              <a:buNone/>
            </a:pPr>
            <a:endParaRPr lang="en-US" altLang="zh-CN" sz="1200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CN" sz="1200" dirty="0" smtClean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 smtClean="0"/>
          </a:p>
          <a:p>
            <a:pPr marL="0" indent="0">
              <a:buNone/>
            </a:pPr>
            <a:endParaRPr lang="en-US" altLang="zh-CN" sz="1200" dirty="0" smtClean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571750"/>
            <a:ext cx="7901264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78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7"/>
          </p:nvPr>
        </p:nvSpPr>
        <p:spPr>
          <a:xfrm>
            <a:off x="621067" y="232276"/>
            <a:ext cx="4248472" cy="791564"/>
          </a:xfrm>
        </p:spPr>
        <p:txBody>
          <a:bodyPr>
            <a:normAutofit/>
          </a:bodyPr>
          <a:lstStyle/>
          <a:p>
            <a:pPr lvl="0"/>
            <a:r>
              <a:rPr lang="en-US" altLang="zh-CN" dirty="0" smtClean="0"/>
              <a:t>Report</a:t>
            </a:r>
            <a:endParaRPr lang="zh-CN" altLang="zh-CN" dirty="0"/>
          </a:p>
        </p:txBody>
      </p:sp>
      <p:sp>
        <p:nvSpPr>
          <p:cNvPr id="4" name="圆角矩形 3"/>
          <p:cNvSpPr/>
          <p:nvPr/>
        </p:nvSpPr>
        <p:spPr>
          <a:xfrm>
            <a:off x="608778" y="1895522"/>
            <a:ext cx="5040560" cy="648072"/>
          </a:xfrm>
          <a:prstGeom prst="round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	</a:t>
            </a:r>
            <a:r>
              <a:rPr lang="en-US" altLang="zh-CN" dirty="0" smtClean="0"/>
              <a:t>2</a:t>
            </a:r>
            <a:r>
              <a:rPr lang="en-US" altLang="zh-CN" dirty="0"/>
              <a:t>. SQL</a:t>
            </a:r>
            <a:r>
              <a:rPr lang="zh-CN" altLang="en-US" dirty="0"/>
              <a:t>性能优化十条经验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621067" y="2651606"/>
            <a:ext cx="5040560" cy="648072"/>
          </a:xfrm>
          <a:prstGeom prst="round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	</a:t>
            </a:r>
            <a:r>
              <a:rPr lang="en-US" altLang="zh-CN" dirty="0" smtClean="0"/>
              <a:t>3</a:t>
            </a:r>
            <a:r>
              <a:rPr lang="en-US" altLang="zh-CN" dirty="0" smtClean="0"/>
              <a:t>.</a:t>
            </a:r>
            <a:r>
              <a:rPr lang="zh-CN" altLang="en-US" dirty="0"/>
              <a:t>数据库性能监视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621067" y="1131852"/>
            <a:ext cx="5040560" cy="648072"/>
          </a:xfrm>
          <a:prstGeom prst="round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	</a:t>
            </a:r>
            <a:r>
              <a:rPr lang="en-US" altLang="zh-CN" dirty="0" smtClean="0"/>
              <a:t>1</a:t>
            </a:r>
            <a:r>
              <a:rPr lang="en-US" altLang="zh-CN" dirty="0" smtClean="0"/>
              <a:t>.</a:t>
            </a:r>
            <a:r>
              <a:rPr lang="zh-CN" altLang="en-US" dirty="0" smtClean="0"/>
              <a:t>数据库性能瓶颈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621067" y="3494790"/>
            <a:ext cx="5040560" cy="648072"/>
          </a:xfrm>
          <a:prstGeom prst="round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mtClean="0"/>
              <a:t>	</a:t>
            </a:r>
            <a:r>
              <a:rPr lang="en-US" altLang="zh-CN" smtClean="0"/>
              <a:t>4</a:t>
            </a:r>
            <a:r>
              <a:rPr lang="en-US" altLang="zh-CN" dirty="0" smtClean="0"/>
              <a:t>.</a:t>
            </a:r>
            <a:r>
              <a:rPr lang="zh-CN" altLang="en-US" dirty="0"/>
              <a:t>好</a:t>
            </a:r>
            <a:r>
              <a:rPr lang="zh-CN" altLang="en-US" dirty="0" smtClean="0"/>
              <a:t>用的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语句推荐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硬件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性能瓶颈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22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引起性能瓶颈的因素（硬件）</a:t>
            </a:r>
          </a:p>
          <a:p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       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是否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存在不稳定现象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存储器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IO: 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检查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服务器的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是否存在异常，需要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DBA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的配合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       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检查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服务器物理内存和交换内存的使用情况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: 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检查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的利用率</a:t>
            </a:r>
          </a:p>
          <a:p>
            <a:pPr marL="0" indent="0">
              <a:buNone/>
            </a:pPr>
            <a:endParaRPr lang="en-US" altLang="zh-CN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性能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瓶颈</a:t>
            </a:r>
            <a:endParaRPr lang="zh-TW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22"/>
          </p:nvPr>
        </p:nvSpPr>
        <p:spPr/>
        <p:txBody>
          <a:bodyPr>
            <a:normAutofit/>
          </a:bodyPr>
          <a:lstStyle/>
          <a:p>
            <a:r>
              <a:rPr lang="zh-CN" altLang="en-US" sz="1800" b="1" dirty="0">
                <a:latin typeface="+mj-ea"/>
                <a:ea typeface="+mj-ea"/>
              </a:rPr>
              <a:t>逻辑算法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800" dirty="0">
                <a:latin typeface="+mj-ea"/>
                <a:ea typeface="+mj-ea"/>
              </a:rPr>
              <a:t>		</a:t>
            </a:r>
            <a:r>
              <a:rPr lang="en-US" altLang="zh-CN" sz="1800" dirty="0">
                <a:latin typeface="+mj-ea"/>
                <a:ea typeface="+mj-ea"/>
              </a:rPr>
              <a:t>20%</a:t>
            </a:r>
            <a:r>
              <a:rPr lang="zh-CN" altLang="en-US" sz="1800" dirty="0">
                <a:latin typeface="+mj-ea"/>
                <a:ea typeface="+mj-ea"/>
              </a:rPr>
              <a:t>的性能问题可以由修改算法来得到</a:t>
            </a:r>
            <a:r>
              <a:rPr lang="zh-CN" altLang="en-US" sz="1800" dirty="0" smtClean="0">
                <a:latin typeface="+mj-ea"/>
                <a:ea typeface="+mj-ea"/>
              </a:rPr>
              <a:t>改善</a:t>
            </a:r>
            <a:endParaRPr lang="zh-CN" altLang="en-US" sz="1800" dirty="0">
              <a:latin typeface="+mj-ea"/>
              <a:ea typeface="+mj-ea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800" dirty="0">
                <a:latin typeface="+mj-ea"/>
                <a:ea typeface="+mj-ea"/>
              </a:rPr>
              <a:t>	算法的调整涉及到设计的修改，牵涉到的面比较广，有时候可能导致架构的变更：如表结构、计算方法等</a:t>
            </a:r>
            <a:r>
              <a:rPr lang="zh-CN" altLang="en-US" sz="1800" dirty="0" smtClean="0">
                <a:latin typeface="+mj-ea"/>
                <a:ea typeface="+mj-ea"/>
              </a:rPr>
              <a:t>。</a:t>
            </a:r>
            <a:endParaRPr lang="en-US" altLang="zh-CN" sz="1800" dirty="0" smtClean="0">
              <a:latin typeface="+mj-ea"/>
              <a:ea typeface="+mj-ea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sz="1800" dirty="0">
              <a:latin typeface="+mj-ea"/>
              <a:ea typeface="+mj-ea"/>
            </a:endParaRPr>
          </a:p>
          <a:p>
            <a:r>
              <a:rPr lang="en-US" altLang="zh-CN" sz="1800" b="1" dirty="0">
                <a:latin typeface="+mj-ea"/>
                <a:ea typeface="+mj-ea"/>
              </a:rPr>
              <a:t>SQL</a:t>
            </a:r>
            <a:r>
              <a:rPr lang="zh-CN" altLang="en-US" sz="1800" b="1" dirty="0">
                <a:latin typeface="+mj-ea"/>
                <a:ea typeface="+mj-ea"/>
              </a:rPr>
              <a:t>语句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800" dirty="0">
                <a:latin typeface="+mj-ea"/>
                <a:ea typeface="+mj-ea"/>
              </a:rPr>
              <a:t>		</a:t>
            </a:r>
            <a:r>
              <a:rPr lang="en-US" altLang="zh-CN" sz="1800" dirty="0">
                <a:latin typeface="+mj-ea"/>
                <a:ea typeface="+mj-ea"/>
              </a:rPr>
              <a:t>80%</a:t>
            </a:r>
            <a:r>
              <a:rPr lang="zh-CN" altLang="en-US" sz="1800" dirty="0">
                <a:latin typeface="+mj-ea"/>
                <a:ea typeface="+mj-ea"/>
              </a:rPr>
              <a:t>的性能问题是因为</a:t>
            </a:r>
            <a:r>
              <a:rPr lang="en-US" altLang="zh-CN" sz="1800" dirty="0">
                <a:latin typeface="+mj-ea"/>
                <a:ea typeface="+mj-ea"/>
              </a:rPr>
              <a:t>SQL</a:t>
            </a:r>
            <a:r>
              <a:rPr lang="zh-CN" altLang="en-US" sz="1800" dirty="0">
                <a:latin typeface="+mj-ea"/>
                <a:ea typeface="+mj-ea"/>
              </a:rPr>
              <a:t>引起</a:t>
            </a:r>
            <a:r>
              <a:rPr lang="zh-CN" altLang="en-US" sz="1800" dirty="0" smtClean="0">
                <a:latin typeface="+mj-ea"/>
                <a:ea typeface="+mj-ea"/>
              </a:rPr>
              <a:t>的</a:t>
            </a:r>
            <a:endParaRPr lang="zh-CN" altLang="en-US" sz="1800" dirty="0">
              <a:latin typeface="+mj-ea"/>
              <a:ea typeface="+mj-ea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800" dirty="0">
                <a:latin typeface="+mj-ea"/>
                <a:ea typeface="+mj-ea"/>
              </a:rPr>
              <a:t>	需要</a:t>
            </a:r>
            <a:r>
              <a:rPr lang="en-US" altLang="zh-CN" sz="1800" dirty="0">
                <a:latin typeface="+mj-ea"/>
                <a:ea typeface="+mj-ea"/>
              </a:rPr>
              <a:t>DBA</a:t>
            </a:r>
            <a:r>
              <a:rPr lang="zh-CN" altLang="en-US" sz="1800" dirty="0">
                <a:latin typeface="+mj-ea"/>
                <a:ea typeface="+mj-ea"/>
              </a:rPr>
              <a:t>全力配合，有时候需要调整数据库的整体参数。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执行时间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TW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22"/>
          </p:nvPr>
        </p:nvSpPr>
        <p:spPr/>
        <p:txBody>
          <a:bodyPr>
            <a:normAutofit/>
          </a:bodyPr>
          <a:lstStyle/>
          <a:p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目的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在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有限的资源上以最短的时间返回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结果，但不影响整体的数据库性能。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依据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：数据库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响应时间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响应时间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等待时间 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运行时间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等待时间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SQL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解析时间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结果返回时间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048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这个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有哪里可以提升性能吗？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TW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22"/>
          </p:nvPr>
        </p:nvSpPr>
        <p:spPr>
          <a:xfrm>
            <a:off x="539552" y="1069542"/>
            <a:ext cx="8064896" cy="3726415"/>
          </a:xfrm>
        </p:spPr>
        <p:txBody>
          <a:bodyPr>
            <a:normAutofit fontScale="25000" lnSpcReduction="20000"/>
          </a:bodyPr>
          <a:lstStyle/>
          <a:p>
            <a:pPr>
              <a:buFontTx/>
              <a:buNone/>
            </a:pPr>
            <a:r>
              <a:rPr lang="en-US" altLang="zh-CN" sz="4200" b="1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sel</a:t>
            </a:r>
            <a:r>
              <a:rPr lang="en-US" altLang="zh-CN" sz="4200" b="1" dirty="0">
                <a:solidFill>
                  <a:srgbClr val="0000FF"/>
                </a:solidFill>
                <a:ea typeface="宋体" panose="02010600030101010101" pitchFamily="2" charset="-122"/>
              </a:rPr>
              <a:t>	                                                                                       </a:t>
            </a:r>
          </a:p>
          <a:p>
            <a:pPr>
              <a:buFontTx/>
              <a:buNone/>
            </a:pPr>
            <a:r>
              <a:rPr lang="en-US" altLang="zh-CN" sz="4200" dirty="0">
                <a:solidFill>
                  <a:srgbClr val="0000FF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4200" dirty="0" err="1">
                <a:solidFill>
                  <a:srgbClr val="800000"/>
                </a:solidFill>
                <a:ea typeface="宋体" panose="02010600030101010101" pitchFamily="2" charset="-122"/>
              </a:rPr>
              <a:t>mem.c_usr_nbr</a:t>
            </a:r>
            <a:r>
              <a:rPr lang="en-US" altLang="zh-CN" sz="4200" dirty="0">
                <a:solidFill>
                  <a:srgbClr val="800000"/>
                </a:solidFill>
                <a:ea typeface="宋体" panose="02010600030101010101" pitchFamily="2" charset="-122"/>
              </a:rPr>
              <a:t>                                                               </a:t>
            </a:r>
          </a:p>
          <a:p>
            <a:pPr>
              <a:buFontTx/>
              <a:buNone/>
            </a:pPr>
            <a:r>
              <a:rPr lang="zh-CN" altLang="en-US" sz="4200" dirty="0">
                <a:solidFill>
                  <a:srgbClr val="800000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4200" dirty="0">
                <a:solidFill>
                  <a:srgbClr val="800000"/>
                </a:solidFill>
                <a:ea typeface="宋体" panose="02010600030101010101" pitchFamily="2" charset="-122"/>
              </a:rPr>
              <a:t>...                                                                 </a:t>
            </a:r>
          </a:p>
          <a:p>
            <a:pPr>
              <a:buFontTx/>
              <a:buNone/>
            </a:pPr>
            <a:r>
              <a:rPr lang="en-US" altLang="zh-CN" sz="4200" b="1" dirty="0">
                <a:solidFill>
                  <a:srgbClr val="0000FF"/>
                </a:solidFill>
                <a:ea typeface="宋体" panose="02010600030101010101" pitchFamily="2" charset="-122"/>
              </a:rPr>
              <a:t>from	                                                                           </a:t>
            </a:r>
          </a:p>
          <a:p>
            <a:pPr>
              <a:buFontTx/>
              <a:buNone/>
            </a:pPr>
            <a:r>
              <a:rPr lang="en-US" altLang="zh-CN" sz="4200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</a:p>
          <a:p>
            <a:pPr>
              <a:buFontTx/>
              <a:buNone/>
            </a:pPr>
            <a:r>
              <a:rPr lang="en-US" altLang="zh-CN" sz="4200" b="1" dirty="0" err="1">
                <a:solidFill>
                  <a:srgbClr val="0000FF"/>
                </a:solidFill>
                <a:ea typeface="宋体" panose="02010600030101010101" pitchFamily="2" charset="-122"/>
              </a:rPr>
              <a:t>sel</a:t>
            </a:r>
            <a:r>
              <a:rPr lang="en-US" altLang="zh-CN" sz="4200" b="1" dirty="0">
                <a:solidFill>
                  <a:srgbClr val="0000FF"/>
                </a:solidFill>
                <a:ea typeface="宋体" panose="02010600030101010101" pitchFamily="2" charset="-122"/>
              </a:rPr>
              <a:t>	* from </a:t>
            </a:r>
            <a:r>
              <a:rPr lang="en-US" altLang="zh-CN" sz="4200" b="1" dirty="0" err="1">
                <a:solidFill>
                  <a:srgbClr val="800000"/>
                </a:solidFill>
                <a:ea typeface="宋体" panose="02010600030101010101" pitchFamily="2" charset="-122"/>
              </a:rPr>
              <a:t>pmarttemp.tb_grp_prev_all_items_mem</a:t>
            </a:r>
            <a:r>
              <a:rPr lang="en-US" altLang="zh-CN" sz="4200" b="1" dirty="0">
                <a:solidFill>
                  <a:srgbClr val="800000"/>
                </a:solidFill>
                <a:ea typeface="宋体" panose="02010600030101010101" pitchFamily="2" charset="-122"/>
              </a:rPr>
              <a:t> </a:t>
            </a:r>
          </a:p>
          <a:p>
            <a:pPr>
              <a:buFontTx/>
              <a:buNone/>
            </a:pPr>
            <a:r>
              <a:rPr lang="en-US" altLang="zh-CN" sz="4200" b="1" dirty="0">
                <a:solidFill>
                  <a:srgbClr val="0000FF"/>
                </a:solidFill>
                <a:ea typeface="宋体" panose="02010600030101010101" pitchFamily="2" charset="-122"/>
              </a:rPr>
              <a:t>where	</a:t>
            </a:r>
            <a:r>
              <a:rPr lang="en-US" altLang="zh-CN" sz="4200" b="1" dirty="0" err="1">
                <a:solidFill>
                  <a:srgbClr val="800000"/>
                </a:solidFill>
                <a:ea typeface="宋体" panose="02010600030101010101" pitchFamily="2" charset="-122"/>
              </a:rPr>
              <a:t>int_bill_month</a:t>
            </a:r>
            <a:r>
              <a:rPr lang="en-US" altLang="zh-CN" sz="4200" b="1" dirty="0">
                <a:solidFill>
                  <a:srgbClr val="800000"/>
                </a:solidFill>
                <a:ea typeface="宋体" panose="02010600030101010101" pitchFamily="2" charset="-122"/>
              </a:rPr>
              <a:t>=</a:t>
            </a:r>
            <a:r>
              <a:rPr lang="en-US" altLang="zh-CN" sz="4200" b="1" dirty="0">
                <a:solidFill>
                  <a:srgbClr val="FF00FF"/>
                </a:solidFill>
                <a:ea typeface="宋体" panose="02010600030101010101" pitchFamily="2" charset="-122"/>
              </a:rPr>
              <a:t>201007) </a:t>
            </a:r>
            <a:r>
              <a:rPr lang="en-US" altLang="zh-CN" sz="4200" b="1" dirty="0">
                <a:solidFill>
                  <a:srgbClr val="800000"/>
                </a:solidFill>
                <a:ea typeface="宋体" panose="02010600030101010101" pitchFamily="2" charset="-122"/>
              </a:rPr>
              <a:t>mem</a:t>
            </a:r>
          </a:p>
          <a:p>
            <a:pPr>
              <a:buFontTx/>
              <a:buNone/>
            </a:pPr>
            <a:r>
              <a:rPr lang="en-US" altLang="zh-CN" sz="4200" b="1" dirty="0">
                <a:solidFill>
                  <a:srgbClr val="0000FF"/>
                </a:solidFill>
                <a:ea typeface="宋体" panose="02010600030101010101" pitchFamily="2" charset="-122"/>
              </a:rPr>
              <a:t>left outer join                                                                   </a:t>
            </a:r>
          </a:p>
          <a:p>
            <a:pPr>
              <a:buFontTx/>
              <a:buNone/>
            </a:pPr>
            <a:r>
              <a:rPr lang="en-US" altLang="zh-CN" sz="4200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</a:p>
          <a:p>
            <a:pPr>
              <a:buFontTx/>
              <a:buNone/>
            </a:pPr>
            <a:r>
              <a:rPr lang="en-US" altLang="zh-CN" sz="4200" b="1" dirty="0" err="1">
                <a:solidFill>
                  <a:srgbClr val="0000FF"/>
                </a:solidFill>
                <a:ea typeface="宋体" panose="02010600030101010101" pitchFamily="2" charset="-122"/>
              </a:rPr>
              <a:t>sel</a:t>
            </a:r>
            <a:r>
              <a:rPr lang="en-US" altLang="zh-CN" sz="4200" b="1" dirty="0">
                <a:solidFill>
                  <a:srgbClr val="0000FF"/>
                </a:solidFill>
                <a:ea typeface="宋体" panose="02010600030101010101" pitchFamily="2" charset="-122"/>
              </a:rPr>
              <a:t>	* from </a:t>
            </a:r>
            <a:r>
              <a:rPr lang="en-US" altLang="zh-CN" sz="4200" b="1" dirty="0" err="1">
                <a:solidFill>
                  <a:srgbClr val="800000"/>
                </a:solidFill>
                <a:ea typeface="宋体" panose="02010600030101010101" pitchFamily="2" charset="-122"/>
              </a:rPr>
              <a:t>pmarttemp.tb_grp_prev_all_items</a:t>
            </a:r>
            <a:r>
              <a:rPr lang="en-US" altLang="zh-CN" sz="4200" b="1" dirty="0">
                <a:solidFill>
                  <a:srgbClr val="800000"/>
                </a:solidFill>
                <a:ea typeface="宋体" panose="02010600030101010101" pitchFamily="2" charset="-122"/>
              </a:rPr>
              <a:t> </a:t>
            </a:r>
          </a:p>
          <a:p>
            <a:pPr>
              <a:buFontTx/>
              <a:buNone/>
            </a:pPr>
            <a:r>
              <a:rPr lang="en-US" altLang="zh-CN" sz="4200" b="1" dirty="0">
                <a:solidFill>
                  <a:srgbClr val="0000FF"/>
                </a:solidFill>
                <a:ea typeface="宋体" panose="02010600030101010101" pitchFamily="2" charset="-122"/>
              </a:rPr>
              <a:t>where	</a:t>
            </a:r>
            <a:r>
              <a:rPr lang="en-US" altLang="zh-CN" sz="4200" b="1" dirty="0" err="1">
                <a:solidFill>
                  <a:srgbClr val="800000"/>
                </a:solidFill>
                <a:ea typeface="宋体" panose="02010600030101010101" pitchFamily="2" charset="-122"/>
              </a:rPr>
              <a:t>int_bill_month</a:t>
            </a:r>
            <a:r>
              <a:rPr lang="en-US" altLang="zh-CN" sz="4200" b="1" dirty="0">
                <a:solidFill>
                  <a:srgbClr val="800000"/>
                </a:solidFill>
                <a:ea typeface="宋体" panose="02010600030101010101" pitchFamily="2" charset="-122"/>
              </a:rPr>
              <a:t>=</a:t>
            </a:r>
            <a:r>
              <a:rPr lang="en-US" altLang="zh-CN" sz="4200" b="1" dirty="0">
                <a:solidFill>
                  <a:srgbClr val="FF00FF"/>
                </a:solidFill>
                <a:ea typeface="宋体" panose="02010600030101010101" pitchFamily="2" charset="-122"/>
              </a:rPr>
              <a:t>201007) </a:t>
            </a:r>
            <a:r>
              <a:rPr lang="en-US" altLang="zh-CN" sz="4200" b="1" dirty="0">
                <a:solidFill>
                  <a:srgbClr val="800000"/>
                </a:solidFill>
                <a:ea typeface="宋体" panose="02010600030101010101" pitchFamily="2" charset="-122"/>
              </a:rPr>
              <a:t>grp             </a:t>
            </a:r>
          </a:p>
          <a:p>
            <a:pPr>
              <a:buFontTx/>
              <a:buNone/>
            </a:pPr>
            <a:r>
              <a:rPr lang="en-US" altLang="zh-CN" sz="4200" dirty="0">
                <a:solidFill>
                  <a:srgbClr val="800000"/>
                </a:solidFill>
                <a:ea typeface="宋体" panose="02010600030101010101" pitchFamily="2" charset="-122"/>
              </a:rPr>
              <a:t>	</a:t>
            </a:r>
            <a:r>
              <a:rPr lang="en-US" altLang="zh-CN" sz="4200" b="1" dirty="0">
                <a:solidFill>
                  <a:srgbClr val="0000FF"/>
                </a:solidFill>
                <a:ea typeface="宋体" panose="02010600030101010101" pitchFamily="2" charset="-122"/>
              </a:rPr>
              <a:t>on	</a:t>
            </a:r>
            <a:r>
              <a:rPr lang="en-US" altLang="zh-CN" sz="4200" b="1" dirty="0" err="1">
                <a:solidFill>
                  <a:srgbClr val="800000"/>
                </a:solidFill>
                <a:ea typeface="宋体" panose="02010600030101010101" pitchFamily="2" charset="-122"/>
              </a:rPr>
              <a:t>grp.c_groupid</a:t>
            </a:r>
            <a:r>
              <a:rPr lang="en-US" altLang="zh-CN" sz="4200" b="1" dirty="0">
                <a:solidFill>
                  <a:srgbClr val="800000"/>
                </a:solidFill>
                <a:ea typeface="宋体" panose="02010600030101010101" pitchFamily="2" charset="-122"/>
              </a:rPr>
              <a:t>=</a:t>
            </a:r>
            <a:r>
              <a:rPr lang="en-US" altLang="zh-CN" sz="4200" b="1" dirty="0" err="1">
                <a:solidFill>
                  <a:srgbClr val="800000"/>
                </a:solidFill>
                <a:ea typeface="宋体" panose="02010600030101010101" pitchFamily="2" charset="-122"/>
              </a:rPr>
              <a:t>mem.c_groupid</a:t>
            </a:r>
            <a:r>
              <a:rPr lang="en-US" altLang="zh-CN" sz="4200" b="1" dirty="0">
                <a:solidFill>
                  <a:srgbClr val="800000"/>
                </a:solidFill>
                <a:ea typeface="宋体" panose="02010600030101010101" pitchFamily="2" charset="-122"/>
              </a:rPr>
              <a:t>                                            </a:t>
            </a:r>
          </a:p>
          <a:p>
            <a:pPr>
              <a:buFontTx/>
              <a:buNone/>
            </a:pPr>
            <a:r>
              <a:rPr lang="en-US" altLang="zh-CN" sz="4200" b="1" dirty="0">
                <a:solidFill>
                  <a:srgbClr val="0000FF"/>
                </a:solidFill>
                <a:ea typeface="宋体" panose="02010600030101010101" pitchFamily="2" charset="-122"/>
              </a:rPr>
              <a:t>left outer join</a:t>
            </a:r>
          </a:p>
          <a:p>
            <a:pPr>
              <a:buFontTx/>
              <a:buNone/>
            </a:pPr>
            <a:r>
              <a:rPr lang="en-US" altLang="zh-CN" sz="4200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</a:p>
          <a:p>
            <a:pPr>
              <a:buFontTx/>
              <a:buNone/>
            </a:pPr>
            <a:r>
              <a:rPr lang="en-US" altLang="zh-CN" sz="4200" b="1" dirty="0" err="1">
                <a:solidFill>
                  <a:srgbClr val="0000FF"/>
                </a:solidFill>
                <a:ea typeface="宋体" panose="02010600030101010101" pitchFamily="2" charset="-122"/>
              </a:rPr>
              <a:t>sel</a:t>
            </a:r>
            <a:r>
              <a:rPr lang="en-US" altLang="zh-CN" sz="4200" b="1" dirty="0">
                <a:solidFill>
                  <a:srgbClr val="0000FF"/>
                </a:solidFill>
                <a:ea typeface="宋体" panose="02010600030101010101" pitchFamily="2" charset="-122"/>
              </a:rPr>
              <a:t>	* </a:t>
            </a:r>
          </a:p>
          <a:p>
            <a:pPr>
              <a:buFontTx/>
              <a:buNone/>
            </a:pPr>
            <a:r>
              <a:rPr lang="en-US" altLang="zh-CN" sz="4200" b="1" dirty="0">
                <a:solidFill>
                  <a:srgbClr val="0000FF"/>
                </a:solidFill>
                <a:ea typeface="宋体" panose="02010600030101010101" pitchFamily="2" charset="-122"/>
              </a:rPr>
              <a:t>from	</a:t>
            </a:r>
            <a:r>
              <a:rPr lang="en-US" altLang="zh-CN" sz="4200" b="1" dirty="0">
                <a:solidFill>
                  <a:srgbClr val="800000"/>
                </a:solidFill>
                <a:ea typeface="宋体" panose="02010600030101010101" pitchFamily="2" charset="-122"/>
              </a:rPr>
              <a:t>pdata15.TB_CUS_GCUS_HIS  </a:t>
            </a:r>
          </a:p>
          <a:p>
            <a:pPr>
              <a:buFontTx/>
              <a:buNone/>
            </a:pPr>
            <a:r>
              <a:rPr lang="en-US" altLang="zh-CN" sz="4200" b="1" dirty="0">
                <a:solidFill>
                  <a:srgbClr val="0000FF"/>
                </a:solidFill>
                <a:ea typeface="宋体" panose="02010600030101010101" pitchFamily="2" charset="-122"/>
              </a:rPr>
              <a:t>where	</a:t>
            </a:r>
          </a:p>
          <a:p>
            <a:pPr>
              <a:buFontTx/>
              <a:buNone/>
            </a:pPr>
            <a:r>
              <a:rPr lang="en-US" altLang="zh-CN" sz="4200" dirty="0" err="1">
                <a:solidFill>
                  <a:srgbClr val="800000"/>
                </a:solidFill>
                <a:ea typeface="宋体" panose="02010600030101010101" pitchFamily="2" charset="-122"/>
              </a:rPr>
              <a:t>dt_chgstartdate</a:t>
            </a:r>
            <a:r>
              <a:rPr lang="en-US" altLang="zh-CN" sz="4200" dirty="0">
                <a:solidFill>
                  <a:srgbClr val="800000"/>
                </a:solidFill>
                <a:ea typeface="宋体" panose="02010600030101010101" pitchFamily="2" charset="-122"/>
              </a:rPr>
              <a:t>&lt;=</a:t>
            </a:r>
            <a:r>
              <a:rPr lang="en-US" altLang="zh-CN" sz="4200" dirty="0">
                <a:solidFill>
                  <a:srgbClr val="FF00FF"/>
                </a:solidFill>
                <a:ea typeface="宋体" panose="02010600030101010101" pitchFamily="2" charset="-122"/>
              </a:rPr>
              <a:t>'2010-07-31' </a:t>
            </a:r>
          </a:p>
          <a:p>
            <a:pPr>
              <a:buFontTx/>
              <a:buNone/>
            </a:pPr>
            <a:r>
              <a:rPr lang="en-US" altLang="zh-CN" sz="4200" dirty="0">
                <a:solidFill>
                  <a:srgbClr val="FF00FF"/>
                </a:solidFill>
                <a:ea typeface="宋体" panose="02010600030101010101" pitchFamily="2" charset="-122"/>
              </a:rPr>
              <a:t>	</a:t>
            </a:r>
            <a:r>
              <a:rPr lang="en-US" altLang="zh-CN" sz="4200" b="1" dirty="0">
                <a:solidFill>
                  <a:srgbClr val="0000FF"/>
                </a:solidFill>
                <a:ea typeface="宋体" panose="02010600030101010101" pitchFamily="2" charset="-122"/>
              </a:rPr>
              <a:t>and	</a:t>
            </a:r>
            <a:r>
              <a:rPr lang="en-US" altLang="zh-CN" sz="4200" b="1" dirty="0" err="1">
                <a:solidFill>
                  <a:srgbClr val="800000"/>
                </a:solidFill>
                <a:ea typeface="宋体" panose="02010600030101010101" pitchFamily="2" charset="-122"/>
              </a:rPr>
              <a:t>dt_chgenddate</a:t>
            </a:r>
            <a:r>
              <a:rPr lang="en-US" altLang="zh-CN" sz="4200" b="1" dirty="0">
                <a:solidFill>
                  <a:srgbClr val="800000"/>
                </a:solidFill>
                <a:ea typeface="宋体" panose="02010600030101010101" pitchFamily="2" charset="-122"/>
              </a:rPr>
              <a:t>&gt;</a:t>
            </a:r>
            <a:r>
              <a:rPr lang="en-US" altLang="zh-CN" sz="4200" b="1" dirty="0">
                <a:solidFill>
                  <a:srgbClr val="FF00FF"/>
                </a:solidFill>
                <a:ea typeface="宋体" panose="02010600030101010101" pitchFamily="2" charset="-122"/>
              </a:rPr>
              <a:t>'2010-07-31'</a:t>
            </a:r>
          </a:p>
          <a:p>
            <a:pPr>
              <a:buFontTx/>
              <a:buNone/>
            </a:pPr>
            <a:r>
              <a:rPr lang="en-US" altLang="zh-CN" sz="4200" dirty="0">
                <a:solidFill>
                  <a:srgbClr val="FF00FF"/>
                </a:solidFill>
                <a:ea typeface="宋体" panose="02010600030101010101" pitchFamily="2" charset="-122"/>
              </a:rPr>
              <a:t>	</a:t>
            </a:r>
            <a:r>
              <a:rPr lang="en-US" altLang="zh-CN" sz="4200" b="1" dirty="0">
                <a:solidFill>
                  <a:srgbClr val="0000FF"/>
                </a:solidFill>
                <a:ea typeface="宋体" panose="02010600030101010101" pitchFamily="2" charset="-122"/>
              </a:rPr>
              <a:t>and	</a:t>
            </a:r>
            <a:r>
              <a:rPr lang="en-US" altLang="zh-CN" sz="4200" b="1" dirty="0" err="1">
                <a:solidFill>
                  <a:srgbClr val="800000"/>
                </a:solidFill>
                <a:ea typeface="宋体" panose="02010600030101010101" pitchFamily="2" charset="-122"/>
              </a:rPr>
              <a:t>c_source_sys</a:t>
            </a:r>
            <a:r>
              <a:rPr lang="en-US" altLang="zh-CN" sz="4200" b="1" dirty="0">
                <a:solidFill>
                  <a:srgbClr val="8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4200" b="1" dirty="0">
                <a:solidFill>
                  <a:srgbClr val="0000FF"/>
                </a:solidFill>
                <a:ea typeface="宋体" panose="02010600030101010101" pitchFamily="2" charset="-122"/>
              </a:rPr>
              <a:t>in (</a:t>
            </a:r>
            <a:r>
              <a:rPr lang="en-US" altLang="zh-CN" sz="4200" b="1" dirty="0">
                <a:solidFill>
                  <a:srgbClr val="FF00FF"/>
                </a:solidFill>
                <a:ea typeface="宋体" panose="02010600030101010101" pitchFamily="2" charset="-122"/>
              </a:rPr>
              <a:t>'</a:t>
            </a:r>
            <a:r>
              <a:rPr lang="en-US" altLang="zh-CN" sz="4200" b="1" dirty="0" err="1">
                <a:solidFill>
                  <a:srgbClr val="FF00FF"/>
                </a:solidFill>
                <a:ea typeface="宋体" panose="02010600030101010101" pitchFamily="2" charset="-122"/>
              </a:rPr>
              <a:t>zh</a:t>
            </a:r>
            <a:r>
              <a:rPr lang="en-US" altLang="zh-CN" sz="4200" b="1" dirty="0">
                <a:solidFill>
                  <a:srgbClr val="FF00FF"/>
                </a:solidFill>
                <a:ea typeface="宋体" panose="02010600030101010101" pitchFamily="2" charset="-122"/>
              </a:rPr>
              <a:t>')   </a:t>
            </a:r>
          </a:p>
          <a:p>
            <a:pPr>
              <a:buFontTx/>
              <a:buNone/>
            </a:pPr>
            <a:r>
              <a:rPr lang="en-US" altLang="zh-CN" sz="4200" dirty="0">
                <a:solidFill>
                  <a:srgbClr val="FF00FF"/>
                </a:solidFill>
                <a:ea typeface="宋体" panose="02010600030101010101" pitchFamily="2" charset="-122"/>
              </a:rPr>
              <a:t>	</a:t>
            </a:r>
            <a:r>
              <a:rPr lang="en-US" altLang="zh-CN" sz="4200" b="1" dirty="0">
                <a:solidFill>
                  <a:srgbClr val="0000FF"/>
                </a:solidFill>
                <a:ea typeface="宋体" panose="02010600030101010101" pitchFamily="2" charset="-122"/>
              </a:rPr>
              <a:t>and	</a:t>
            </a:r>
            <a:r>
              <a:rPr lang="en-US" altLang="zh-CN" sz="4200" b="1" dirty="0" err="1">
                <a:solidFill>
                  <a:srgbClr val="800000"/>
                </a:solidFill>
                <a:ea typeface="宋体" panose="02010600030101010101" pitchFamily="2" charset="-122"/>
              </a:rPr>
              <a:t>si_cust_stat</a:t>
            </a:r>
            <a:r>
              <a:rPr lang="en-US" altLang="zh-CN" sz="4200" b="1" dirty="0">
                <a:solidFill>
                  <a:srgbClr val="800000"/>
                </a:solidFill>
                <a:ea typeface="宋体" panose="02010600030101010101" pitchFamily="2" charset="-122"/>
              </a:rPr>
              <a:t>=</a:t>
            </a:r>
            <a:r>
              <a:rPr lang="en-US" altLang="zh-CN" sz="4200" b="1" dirty="0">
                <a:solidFill>
                  <a:srgbClr val="FF00FF"/>
                </a:solidFill>
                <a:ea typeface="宋体" panose="02010600030101010101" pitchFamily="2" charset="-122"/>
              </a:rPr>
              <a:t>'</a:t>
            </a:r>
            <a:r>
              <a:rPr lang="en-US" altLang="zh-CN" sz="4200" b="1" dirty="0" err="1">
                <a:solidFill>
                  <a:srgbClr val="FF00FF"/>
                </a:solidFill>
                <a:ea typeface="宋体" panose="02010600030101010101" pitchFamily="2" charset="-122"/>
              </a:rPr>
              <a:t>stcmNml</a:t>
            </a:r>
            <a:r>
              <a:rPr lang="en-US" altLang="zh-CN" sz="4200" b="1" dirty="0">
                <a:solidFill>
                  <a:srgbClr val="FF00FF"/>
                </a:solidFill>
                <a:ea typeface="宋体" panose="02010600030101010101" pitchFamily="2" charset="-122"/>
              </a:rPr>
              <a:t>') </a:t>
            </a:r>
            <a:r>
              <a:rPr lang="en-US" altLang="zh-CN" sz="4200" b="1" dirty="0" err="1">
                <a:solidFill>
                  <a:srgbClr val="800000"/>
                </a:solidFill>
                <a:ea typeface="宋体" panose="02010600030101010101" pitchFamily="2" charset="-122"/>
              </a:rPr>
              <a:t>ghis</a:t>
            </a:r>
            <a:endParaRPr lang="en-US" altLang="zh-CN" sz="4200" b="1" dirty="0">
              <a:solidFill>
                <a:srgbClr val="800000"/>
              </a:solidFill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4200" dirty="0">
                <a:solidFill>
                  <a:srgbClr val="800000"/>
                </a:solidFill>
                <a:ea typeface="宋体" panose="02010600030101010101" pitchFamily="2" charset="-122"/>
              </a:rPr>
              <a:t>	</a:t>
            </a:r>
            <a:r>
              <a:rPr lang="en-US" altLang="zh-CN" sz="4200" b="1" dirty="0">
                <a:solidFill>
                  <a:srgbClr val="0000FF"/>
                </a:solidFill>
                <a:ea typeface="宋体" panose="02010600030101010101" pitchFamily="2" charset="-122"/>
              </a:rPr>
              <a:t>on </a:t>
            </a:r>
            <a:r>
              <a:rPr lang="en-US" altLang="zh-CN" sz="4200" b="1" dirty="0" err="1">
                <a:solidFill>
                  <a:srgbClr val="800000"/>
                </a:solidFill>
                <a:ea typeface="宋体" panose="02010600030101010101" pitchFamily="2" charset="-122"/>
              </a:rPr>
              <a:t>mem.c_groupid</a:t>
            </a:r>
            <a:r>
              <a:rPr lang="en-US" altLang="zh-CN" sz="4200" b="1" dirty="0">
                <a:solidFill>
                  <a:srgbClr val="800000"/>
                </a:solidFill>
                <a:ea typeface="宋体" panose="02010600030101010101" pitchFamily="2" charset="-122"/>
              </a:rPr>
              <a:t>=</a:t>
            </a:r>
            <a:r>
              <a:rPr lang="en-US" altLang="zh-CN" sz="4200" b="1" dirty="0" err="1">
                <a:solidFill>
                  <a:srgbClr val="800000"/>
                </a:solidFill>
                <a:ea typeface="宋体" panose="02010600030101010101" pitchFamily="2" charset="-122"/>
              </a:rPr>
              <a:t>ghis.c_groupid</a:t>
            </a:r>
            <a:endParaRPr lang="en-US" altLang="zh-CN" sz="4200" b="1" dirty="0">
              <a:solidFill>
                <a:srgbClr val="800000"/>
              </a:solidFill>
              <a:ea typeface="宋体" panose="02010600030101010101" pitchFamily="2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二十四角星 3"/>
          <p:cNvSpPr>
            <a:spLocks noChangeArrowheads="1"/>
          </p:cNvSpPr>
          <p:nvPr/>
        </p:nvSpPr>
        <p:spPr bwMode="auto">
          <a:xfrm>
            <a:off x="4835624" y="4339258"/>
            <a:ext cx="4038600" cy="762000"/>
          </a:xfrm>
          <a:prstGeom prst="star24">
            <a:avLst>
              <a:gd name="adj" fmla="val 375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230188" indent="-230188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US" dirty="0" smtClean="0">
                <a:ea typeface="宋体" panose="02010600030101010101" pitchFamily="2" charset="-122"/>
              </a:rPr>
              <a:t>跑</a:t>
            </a:r>
            <a:r>
              <a:rPr lang="zh-CN" altLang="en-US" dirty="0">
                <a:ea typeface="宋体" panose="02010600030101010101" pitchFamily="2" charset="-122"/>
              </a:rPr>
              <a:t>了</a:t>
            </a:r>
            <a:r>
              <a:rPr lang="en-US" altLang="zh-CN" dirty="0">
                <a:ea typeface="宋体" panose="02010600030101010101" pitchFamily="2" charset="-122"/>
              </a:rPr>
              <a:t>2</a:t>
            </a:r>
            <a:r>
              <a:rPr lang="zh-CN" altLang="en-US" dirty="0">
                <a:ea typeface="宋体" panose="02010600030101010101" pitchFamily="2" charset="-122"/>
              </a:rPr>
              <a:t>个小时！</a:t>
            </a:r>
          </a:p>
        </p:txBody>
      </p:sp>
      <p:sp>
        <p:nvSpPr>
          <p:cNvPr id="9" name="椭圆形标注 4"/>
          <p:cNvSpPr>
            <a:spLocks noChangeArrowheads="1"/>
          </p:cNvSpPr>
          <p:nvPr/>
        </p:nvSpPr>
        <p:spPr bwMode="auto">
          <a:xfrm>
            <a:off x="4716016" y="1426874"/>
            <a:ext cx="4427984" cy="914400"/>
          </a:xfrm>
          <a:prstGeom prst="wedgeEllipseCallout">
            <a:avLst>
              <a:gd name="adj1" fmla="val -137509"/>
              <a:gd name="adj2" fmla="val 7484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230188" indent="-230188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US" sz="1400" dirty="0">
                <a:ea typeface="宋体" panose="02010600030101010101" pitchFamily="2" charset="-122"/>
              </a:rPr>
              <a:t>不是所有子查询的字段都用到，但用了</a:t>
            </a:r>
            <a:r>
              <a:rPr lang="en-US" altLang="zh-CN" sz="1400" dirty="0">
                <a:ea typeface="宋体" panose="02010600030101010101" pitchFamily="2" charset="-122"/>
              </a:rPr>
              <a:t>SEL *</a:t>
            </a:r>
            <a:r>
              <a:rPr lang="zh-CN" altLang="en-US" sz="1400" dirty="0">
                <a:ea typeface="宋体" panose="02010600030101010101" pitchFamily="2" charset="-122"/>
              </a:rPr>
              <a:t>。</a:t>
            </a:r>
            <a:endParaRPr lang="en-US" altLang="zh-CN" sz="1400" dirty="0">
              <a:ea typeface="宋体" panose="02010600030101010101" pitchFamily="2" charset="-122"/>
            </a:endParaRPr>
          </a:p>
          <a:p>
            <a:r>
              <a:rPr lang="zh-CN" altLang="en-US" sz="1400" dirty="0">
                <a:ea typeface="宋体" panose="02010600030101010101" pitchFamily="2" charset="-122"/>
              </a:rPr>
              <a:t>加大了</a:t>
            </a:r>
            <a:r>
              <a:rPr lang="en-US" altLang="zh-CN" sz="1400" dirty="0">
                <a:ea typeface="宋体" panose="02010600030101010101" pitchFamily="2" charset="-122"/>
              </a:rPr>
              <a:t>IO</a:t>
            </a:r>
            <a:r>
              <a:rPr lang="zh-CN" altLang="en-US" sz="1400" dirty="0">
                <a:ea typeface="宋体" panose="02010600030101010101" pitchFamily="2" charset="-122"/>
              </a:rPr>
              <a:t>量，无用功，完成时间加长</a:t>
            </a:r>
          </a:p>
        </p:txBody>
      </p:sp>
      <p:sp>
        <p:nvSpPr>
          <p:cNvPr id="10" name="椭圆形标注 9"/>
          <p:cNvSpPr>
            <a:spLocks noChangeArrowheads="1"/>
          </p:cNvSpPr>
          <p:nvPr/>
        </p:nvSpPr>
        <p:spPr bwMode="auto">
          <a:xfrm>
            <a:off x="3275856" y="3197311"/>
            <a:ext cx="4495800" cy="914400"/>
          </a:xfrm>
          <a:prstGeom prst="wedgeEllipseCallout">
            <a:avLst>
              <a:gd name="adj1" fmla="val -55236"/>
              <a:gd name="adj2" fmla="val 3163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r>
              <a:rPr lang="zh-CN" altLang="en-US" sz="1200">
                <a:ea typeface="宋体" panose="02010600030101010101" pitchFamily="2" charset="-122"/>
              </a:rPr>
              <a:t>历史表大，没有收集统计信息。</a:t>
            </a:r>
            <a:endParaRPr lang="en-US" altLang="zh-CN" sz="1200">
              <a:ea typeface="宋体" panose="02010600030101010101" pitchFamily="2" charset="-122"/>
            </a:endParaRPr>
          </a:p>
          <a:p>
            <a:r>
              <a:rPr lang="zh-CN" altLang="en-US" sz="1200">
                <a:ea typeface="宋体" panose="02010600030101010101" pitchFamily="2" charset="-122"/>
              </a:rPr>
              <a:t>能放到临时表，这样数据量也清楚了，也可以方便以后使用</a:t>
            </a:r>
            <a:endParaRPr lang="zh-CN" altLang="en-US" sz="16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087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这个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有哪里可以提升性能吗？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TW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22"/>
          </p:nvPr>
        </p:nvSpPr>
        <p:spPr>
          <a:xfrm>
            <a:off x="539552" y="1069542"/>
            <a:ext cx="8064896" cy="3726415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zh-CN" sz="1100" b="1" dirty="0" err="1">
                <a:solidFill>
                  <a:srgbClr val="0000FF"/>
                </a:solidFill>
                <a:latin typeface="+mj-ea"/>
                <a:ea typeface="+mj-ea"/>
              </a:rPr>
              <a:t>sel</a:t>
            </a:r>
            <a:r>
              <a:rPr lang="en-US" altLang="zh-CN" sz="1100" b="1" dirty="0">
                <a:solidFill>
                  <a:srgbClr val="0000FF"/>
                </a:solidFill>
                <a:latin typeface="+mj-ea"/>
                <a:ea typeface="+mj-ea"/>
              </a:rPr>
              <a:t>	                                                                                       </a:t>
            </a:r>
          </a:p>
          <a:p>
            <a:pPr>
              <a:buFontTx/>
              <a:buNone/>
            </a:pPr>
            <a:r>
              <a:rPr lang="en-US" altLang="zh-CN" sz="1100" dirty="0">
                <a:solidFill>
                  <a:srgbClr val="0000FF"/>
                </a:solidFill>
                <a:latin typeface="+mj-ea"/>
                <a:ea typeface="+mj-ea"/>
              </a:rPr>
              <a:t>  </a:t>
            </a:r>
            <a:r>
              <a:rPr lang="en-US" altLang="zh-CN" sz="1100" dirty="0" err="1">
                <a:solidFill>
                  <a:srgbClr val="800000"/>
                </a:solidFill>
                <a:latin typeface="+mj-ea"/>
                <a:ea typeface="+mj-ea"/>
              </a:rPr>
              <a:t>mem.c_usr_nbr</a:t>
            </a:r>
            <a:r>
              <a:rPr lang="en-US" altLang="zh-CN" sz="1100" dirty="0">
                <a:solidFill>
                  <a:srgbClr val="800000"/>
                </a:solidFill>
                <a:latin typeface="+mj-ea"/>
                <a:ea typeface="+mj-ea"/>
              </a:rPr>
              <a:t>                                                               </a:t>
            </a:r>
          </a:p>
          <a:p>
            <a:pPr>
              <a:buFontTx/>
              <a:buNone/>
            </a:pPr>
            <a:r>
              <a:rPr lang="zh-CN" altLang="en-US" sz="1100" dirty="0">
                <a:solidFill>
                  <a:srgbClr val="800000"/>
                </a:solidFill>
                <a:latin typeface="+mj-ea"/>
                <a:ea typeface="+mj-ea"/>
              </a:rPr>
              <a:t>  </a:t>
            </a:r>
            <a:r>
              <a:rPr lang="en-US" altLang="zh-CN" sz="1100" dirty="0">
                <a:solidFill>
                  <a:srgbClr val="800000"/>
                </a:solidFill>
                <a:latin typeface="+mj-ea"/>
                <a:ea typeface="+mj-ea"/>
              </a:rPr>
              <a:t>...                                                                 </a:t>
            </a:r>
          </a:p>
          <a:p>
            <a:pPr>
              <a:buFontTx/>
              <a:buNone/>
            </a:pPr>
            <a:r>
              <a:rPr lang="en-US" altLang="zh-CN" sz="1100" b="1" dirty="0">
                <a:solidFill>
                  <a:srgbClr val="0000FF"/>
                </a:solidFill>
                <a:latin typeface="+mj-ea"/>
                <a:ea typeface="+mj-ea"/>
              </a:rPr>
              <a:t>from	                                                                           </a:t>
            </a:r>
          </a:p>
          <a:p>
            <a:pPr>
              <a:buFontTx/>
              <a:buNone/>
            </a:pPr>
            <a:r>
              <a:rPr lang="en-US" altLang="zh-CN" sz="1100" dirty="0">
                <a:solidFill>
                  <a:srgbClr val="0000FF"/>
                </a:solidFill>
                <a:latin typeface="+mj-ea"/>
                <a:ea typeface="+mj-ea"/>
              </a:rPr>
              <a:t>(</a:t>
            </a:r>
          </a:p>
          <a:p>
            <a:pPr>
              <a:buFontTx/>
              <a:buNone/>
            </a:pPr>
            <a:r>
              <a:rPr lang="en-US" altLang="zh-CN" sz="1100" dirty="0">
                <a:latin typeface="+mj-ea"/>
                <a:ea typeface="+mj-ea"/>
              </a:rPr>
              <a:t>(</a:t>
            </a:r>
            <a:r>
              <a:rPr lang="en-US" altLang="zh-CN" sz="1100" b="1" dirty="0" err="1">
                <a:solidFill>
                  <a:srgbClr val="0000FF"/>
                </a:solidFill>
                <a:latin typeface="+mj-ea"/>
                <a:ea typeface="+mj-ea"/>
              </a:rPr>
              <a:t>sel</a:t>
            </a:r>
            <a:r>
              <a:rPr lang="en-US" altLang="zh-CN" sz="1100" b="1" dirty="0">
                <a:solidFill>
                  <a:srgbClr val="0000FF"/>
                </a:solidFill>
                <a:latin typeface="+mj-ea"/>
                <a:ea typeface="+mj-ea"/>
              </a:rPr>
              <a:t> * from </a:t>
            </a:r>
            <a:r>
              <a:rPr lang="en-US" altLang="zh-CN" sz="1100" b="1" dirty="0" err="1">
                <a:solidFill>
                  <a:srgbClr val="800000"/>
                </a:solidFill>
                <a:latin typeface="+mj-ea"/>
                <a:ea typeface="+mj-ea"/>
              </a:rPr>
              <a:t>pmarttemp.tb_grp_prev_all_items_mem</a:t>
            </a:r>
            <a:r>
              <a:rPr lang="en-US" altLang="zh-CN" sz="1100" b="1" dirty="0">
                <a:solidFill>
                  <a:srgbClr val="800000"/>
                </a:solidFill>
                <a:latin typeface="+mj-ea"/>
                <a:ea typeface="+mj-ea"/>
              </a:rPr>
              <a:t> </a:t>
            </a:r>
            <a:r>
              <a:rPr lang="en-US" altLang="zh-CN" sz="1100" b="1" dirty="0">
                <a:solidFill>
                  <a:srgbClr val="0000FF"/>
                </a:solidFill>
                <a:latin typeface="+mj-ea"/>
                <a:ea typeface="+mj-ea"/>
              </a:rPr>
              <a:t>where </a:t>
            </a:r>
            <a:r>
              <a:rPr lang="en-US" altLang="zh-CN" sz="1100" b="1" dirty="0" err="1">
                <a:solidFill>
                  <a:srgbClr val="800000"/>
                </a:solidFill>
                <a:latin typeface="+mj-ea"/>
                <a:ea typeface="+mj-ea"/>
              </a:rPr>
              <a:t>int_bill_month</a:t>
            </a:r>
            <a:r>
              <a:rPr lang="en-US" altLang="zh-CN" sz="1100" b="1" dirty="0">
                <a:solidFill>
                  <a:srgbClr val="800000"/>
                </a:solidFill>
                <a:latin typeface="+mj-ea"/>
                <a:ea typeface="+mj-ea"/>
              </a:rPr>
              <a:t>=</a:t>
            </a:r>
            <a:r>
              <a:rPr lang="en-US" altLang="zh-CN" sz="1100" b="1" dirty="0">
                <a:solidFill>
                  <a:srgbClr val="FF00FF"/>
                </a:solidFill>
                <a:latin typeface="+mj-ea"/>
                <a:ea typeface="+mj-ea"/>
              </a:rPr>
              <a:t>201007) </a:t>
            </a:r>
            <a:r>
              <a:rPr lang="en-US" altLang="zh-CN" sz="1100" b="1" dirty="0">
                <a:solidFill>
                  <a:srgbClr val="800000"/>
                </a:solidFill>
                <a:latin typeface="+mj-ea"/>
                <a:ea typeface="+mj-ea"/>
              </a:rPr>
              <a:t>mem</a:t>
            </a:r>
          </a:p>
          <a:p>
            <a:pPr>
              <a:buFontTx/>
              <a:buNone/>
            </a:pPr>
            <a:r>
              <a:rPr lang="en-US" altLang="zh-CN" sz="1100" b="1" dirty="0">
                <a:solidFill>
                  <a:srgbClr val="0000FF"/>
                </a:solidFill>
                <a:latin typeface="+mj-ea"/>
                <a:ea typeface="+mj-ea"/>
              </a:rPr>
              <a:t>left outer join                                                                   </a:t>
            </a:r>
          </a:p>
          <a:p>
            <a:pPr>
              <a:buFontTx/>
              <a:buNone/>
            </a:pPr>
            <a:r>
              <a:rPr lang="en-US" altLang="zh-CN" sz="1100" dirty="0">
                <a:solidFill>
                  <a:srgbClr val="0000FF"/>
                </a:solidFill>
                <a:latin typeface="+mj-ea"/>
                <a:ea typeface="+mj-ea"/>
              </a:rPr>
              <a:t>(</a:t>
            </a:r>
            <a:r>
              <a:rPr lang="en-US" altLang="zh-CN" sz="1100" b="1" dirty="0" err="1">
                <a:solidFill>
                  <a:srgbClr val="0000FF"/>
                </a:solidFill>
                <a:latin typeface="+mj-ea"/>
                <a:ea typeface="+mj-ea"/>
              </a:rPr>
              <a:t>sel</a:t>
            </a:r>
            <a:r>
              <a:rPr lang="en-US" altLang="zh-CN" sz="1100" b="1" dirty="0">
                <a:solidFill>
                  <a:srgbClr val="0000FF"/>
                </a:solidFill>
                <a:latin typeface="+mj-ea"/>
                <a:ea typeface="+mj-ea"/>
              </a:rPr>
              <a:t> </a:t>
            </a:r>
            <a:r>
              <a:rPr lang="en-US" altLang="zh-CN" sz="1100" b="1" dirty="0" err="1">
                <a:solidFill>
                  <a:srgbClr val="800000"/>
                </a:solidFill>
                <a:latin typeface="+mj-ea"/>
                <a:ea typeface="+mj-ea"/>
              </a:rPr>
              <a:t>c_groupid,VC_COUNTYCOMPID_DESC,vc_phototype</a:t>
            </a:r>
            <a:r>
              <a:rPr lang="en-US" altLang="zh-CN" sz="1100" b="1" dirty="0">
                <a:solidFill>
                  <a:srgbClr val="800000"/>
                </a:solidFill>
                <a:latin typeface="+mj-ea"/>
                <a:ea typeface="+mj-ea"/>
              </a:rPr>
              <a:t> </a:t>
            </a:r>
            <a:r>
              <a:rPr lang="en-US" altLang="zh-CN" sz="1100" b="1" dirty="0">
                <a:solidFill>
                  <a:srgbClr val="0000FF"/>
                </a:solidFill>
                <a:latin typeface="+mj-ea"/>
                <a:ea typeface="+mj-ea"/>
              </a:rPr>
              <a:t>from </a:t>
            </a:r>
            <a:r>
              <a:rPr lang="en-US" altLang="zh-CN" sz="1100" b="1" dirty="0" err="1">
                <a:solidFill>
                  <a:srgbClr val="800000"/>
                </a:solidFill>
                <a:latin typeface="+mj-ea"/>
                <a:ea typeface="+mj-ea"/>
              </a:rPr>
              <a:t>pmarttemp.tb_grp_prev_all_items</a:t>
            </a:r>
            <a:r>
              <a:rPr lang="en-US" altLang="zh-CN" sz="1100" b="1" dirty="0">
                <a:solidFill>
                  <a:srgbClr val="800000"/>
                </a:solidFill>
                <a:latin typeface="+mj-ea"/>
                <a:ea typeface="+mj-ea"/>
              </a:rPr>
              <a:t> </a:t>
            </a:r>
            <a:r>
              <a:rPr lang="en-US" altLang="zh-CN" sz="1100" b="1" dirty="0">
                <a:solidFill>
                  <a:srgbClr val="0000FF"/>
                </a:solidFill>
                <a:latin typeface="+mj-ea"/>
                <a:ea typeface="+mj-ea"/>
              </a:rPr>
              <a:t>where </a:t>
            </a:r>
            <a:r>
              <a:rPr lang="en-US" altLang="zh-CN" sz="1100" b="1" dirty="0" err="1">
                <a:solidFill>
                  <a:srgbClr val="800000"/>
                </a:solidFill>
                <a:latin typeface="+mj-ea"/>
                <a:ea typeface="+mj-ea"/>
              </a:rPr>
              <a:t>int_bill_month</a:t>
            </a:r>
            <a:r>
              <a:rPr lang="en-US" altLang="zh-CN" sz="1100" b="1" dirty="0">
                <a:solidFill>
                  <a:srgbClr val="800000"/>
                </a:solidFill>
                <a:latin typeface="+mj-ea"/>
                <a:ea typeface="+mj-ea"/>
              </a:rPr>
              <a:t>=</a:t>
            </a:r>
            <a:r>
              <a:rPr lang="en-US" altLang="zh-CN" sz="1100" b="1" dirty="0">
                <a:solidFill>
                  <a:srgbClr val="FF00FF"/>
                </a:solidFill>
                <a:latin typeface="+mj-ea"/>
                <a:ea typeface="+mj-ea"/>
              </a:rPr>
              <a:t>201007)  </a:t>
            </a:r>
            <a:r>
              <a:rPr lang="en-US" altLang="zh-CN" sz="1100" b="1" dirty="0">
                <a:solidFill>
                  <a:srgbClr val="800000"/>
                </a:solidFill>
                <a:latin typeface="+mj-ea"/>
                <a:ea typeface="+mj-ea"/>
              </a:rPr>
              <a:t>grp             </a:t>
            </a:r>
          </a:p>
          <a:p>
            <a:pPr>
              <a:buFontTx/>
              <a:buNone/>
            </a:pPr>
            <a:r>
              <a:rPr lang="en-US" altLang="zh-CN" sz="1100" b="1" dirty="0">
                <a:solidFill>
                  <a:srgbClr val="0000FF"/>
                </a:solidFill>
                <a:latin typeface="+mj-ea"/>
                <a:ea typeface="+mj-ea"/>
              </a:rPr>
              <a:t>on </a:t>
            </a:r>
            <a:r>
              <a:rPr lang="en-US" altLang="zh-CN" sz="1100" b="1" dirty="0" err="1">
                <a:solidFill>
                  <a:srgbClr val="800000"/>
                </a:solidFill>
                <a:latin typeface="+mj-ea"/>
                <a:ea typeface="+mj-ea"/>
              </a:rPr>
              <a:t>grp.c_groupid</a:t>
            </a:r>
            <a:r>
              <a:rPr lang="en-US" altLang="zh-CN" sz="1100" b="1" dirty="0">
                <a:solidFill>
                  <a:srgbClr val="800000"/>
                </a:solidFill>
                <a:latin typeface="+mj-ea"/>
                <a:ea typeface="+mj-ea"/>
              </a:rPr>
              <a:t>=</a:t>
            </a:r>
            <a:r>
              <a:rPr lang="en-US" altLang="zh-CN" sz="1100" b="1" dirty="0" err="1">
                <a:solidFill>
                  <a:srgbClr val="800000"/>
                </a:solidFill>
                <a:latin typeface="+mj-ea"/>
                <a:ea typeface="+mj-ea"/>
              </a:rPr>
              <a:t>mem.c_groupid</a:t>
            </a:r>
            <a:r>
              <a:rPr lang="en-US" altLang="zh-CN" sz="1100" b="1" dirty="0">
                <a:solidFill>
                  <a:srgbClr val="800000"/>
                </a:solidFill>
                <a:latin typeface="+mj-ea"/>
                <a:ea typeface="+mj-ea"/>
              </a:rPr>
              <a:t>                                          </a:t>
            </a:r>
          </a:p>
          <a:p>
            <a:pPr>
              <a:buFontTx/>
              <a:buNone/>
            </a:pPr>
            <a:r>
              <a:rPr lang="en-US" altLang="zh-CN" sz="1100" b="1" dirty="0">
                <a:solidFill>
                  <a:srgbClr val="0000FF"/>
                </a:solidFill>
                <a:latin typeface="+mj-ea"/>
                <a:ea typeface="+mj-ea"/>
              </a:rPr>
              <a:t>left outer join                                                                   </a:t>
            </a:r>
          </a:p>
          <a:p>
            <a:pPr>
              <a:buFontTx/>
              <a:buNone/>
            </a:pPr>
            <a:r>
              <a:rPr lang="en-US" altLang="zh-CN" sz="1100" dirty="0">
                <a:solidFill>
                  <a:srgbClr val="0000FF"/>
                </a:solidFill>
                <a:latin typeface="+mj-ea"/>
                <a:ea typeface="+mj-ea"/>
              </a:rPr>
              <a:t>(</a:t>
            </a:r>
            <a:r>
              <a:rPr lang="en-US" altLang="zh-CN" sz="1100" b="1" dirty="0" err="1">
                <a:solidFill>
                  <a:srgbClr val="0000FF"/>
                </a:solidFill>
                <a:latin typeface="+mj-ea"/>
                <a:ea typeface="+mj-ea"/>
              </a:rPr>
              <a:t>sel</a:t>
            </a:r>
            <a:r>
              <a:rPr lang="en-US" altLang="zh-CN" sz="1100" b="1" dirty="0">
                <a:solidFill>
                  <a:srgbClr val="0000FF"/>
                </a:solidFill>
                <a:latin typeface="+mj-ea"/>
                <a:ea typeface="+mj-ea"/>
              </a:rPr>
              <a:t> </a:t>
            </a:r>
            <a:r>
              <a:rPr lang="en-US" altLang="zh-CN" sz="1100" b="1" dirty="0" err="1">
                <a:solidFill>
                  <a:srgbClr val="800000"/>
                </a:solidFill>
                <a:latin typeface="+mj-ea"/>
                <a:ea typeface="+mj-ea"/>
              </a:rPr>
              <a:t>c_usr_nbr,mem_kind</a:t>
            </a:r>
            <a:r>
              <a:rPr lang="en-US" altLang="zh-CN" sz="1100" b="1" dirty="0">
                <a:solidFill>
                  <a:srgbClr val="800000"/>
                </a:solidFill>
                <a:latin typeface="+mj-ea"/>
                <a:ea typeface="+mj-ea"/>
              </a:rPr>
              <a:t> </a:t>
            </a:r>
            <a:r>
              <a:rPr lang="en-US" altLang="zh-CN" sz="1100" b="1" dirty="0">
                <a:solidFill>
                  <a:srgbClr val="0000FF"/>
                </a:solidFill>
                <a:latin typeface="+mj-ea"/>
                <a:ea typeface="+mj-ea"/>
              </a:rPr>
              <a:t>from </a:t>
            </a:r>
            <a:r>
              <a:rPr lang="en-US" altLang="zh-CN" sz="1100" b="1" dirty="0" err="1">
                <a:solidFill>
                  <a:srgbClr val="800000"/>
                </a:solidFill>
                <a:latin typeface="+mj-ea"/>
                <a:ea typeface="+mj-ea"/>
              </a:rPr>
              <a:t>pmarttemp.TB_grp_keyman_info</a:t>
            </a:r>
            <a:r>
              <a:rPr lang="en-US" altLang="zh-CN" sz="1100" b="1" dirty="0">
                <a:solidFill>
                  <a:srgbClr val="800000"/>
                </a:solidFill>
                <a:latin typeface="+mj-ea"/>
                <a:ea typeface="+mj-ea"/>
              </a:rPr>
              <a:t>  </a:t>
            </a:r>
            <a:r>
              <a:rPr lang="en-US" altLang="zh-CN" sz="1100" b="1" dirty="0">
                <a:solidFill>
                  <a:srgbClr val="0000FF"/>
                </a:solidFill>
                <a:latin typeface="+mj-ea"/>
                <a:ea typeface="+mj-ea"/>
              </a:rPr>
              <a:t>where </a:t>
            </a:r>
            <a:r>
              <a:rPr lang="en-US" altLang="zh-CN" sz="1100" b="1" dirty="0" err="1">
                <a:solidFill>
                  <a:srgbClr val="800000"/>
                </a:solidFill>
                <a:latin typeface="+mj-ea"/>
                <a:ea typeface="+mj-ea"/>
              </a:rPr>
              <a:t>int_bill_month</a:t>
            </a:r>
            <a:r>
              <a:rPr lang="en-US" altLang="zh-CN" sz="1100" b="1" dirty="0">
                <a:solidFill>
                  <a:srgbClr val="800000"/>
                </a:solidFill>
                <a:latin typeface="+mj-ea"/>
                <a:ea typeface="+mj-ea"/>
              </a:rPr>
              <a:t>=</a:t>
            </a:r>
            <a:r>
              <a:rPr lang="en-US" altLang="zh-CN" sz="1100" b="1" dirty="0">
                <a:solidFill>
                  <a:srgbClr val="FF00FF"/>
                </a:solidFill>
                <a:latin typeface="+mj-ea"/>
                <a:ea typeface="+mj-ea"/>
              </a:rPr>
              <a:t>201007)   </a:t>
            </a:r>
            <a:r>
              <a:rPr lang="en-US" altLang="zh-CN" sz="1100" b="1" dirty="0">
                <a:solidFill>
                  <a:srgbClr val="800000"/>
                </a:solidFill>
                <a:latin typeface="+mj-ea"/>
                <a:ea typeface="+mj-ea"/>
              </a:rPr>
              <a:t>info              </a:t>
            </a:r>
          </a:p>
          <a:p>
            <a:pPr>
              <a:buFontTx/>
              <a:buNone/>
            </a:pPr>
            <a:r>
              <a:rPr lang="en-US" altLang="zh-CN" sz="1100" b="1" dirty="0">
                <a:solidFill>
                  <a:srgbClr val="0000FF"/>
                </a:solidFill>
                <a:latin typeface="+mj-ea"/>
                <a:ea typeface="+mj-ea"/>
              </a:rPr>
              <a:t>on </a:t>
            </a:r>
            <a:r>
              <a:rPr lang="en-US" altLang="zh-CN" sz="1100" b="1" dirty="0" err="1">
                <a:solidFill>
                  <a:srgbClr val="800000"/>
                </a:solidFill>
                <a:latin typeface="+mj-ea"/>
                <a:ea typeface="+mj-ea"/>
              </a:rPr>
              <a:t>mem.c_usr_nbr</a:t>
            </a:r>
            <a:r>
              <a:rPr lang="en-US" altLang="zh-CN" sz="1100" b="1" dirty="0">
                <a:solidFill>
                  <a:srgbClr val="800000"/>
                </a:solidFill>
                <a:latin typeface="+mj-ea"/>
                <a:ea typeface="+mj-ea"/>
              </a:rPr>
              <a:t>=</a:t>
            </a:r>
            <a:r>
              <a:rPr lang="en-US" altLang="zh-CN" sz="1100" b="1" dirty="0" err="1">
                <a:solidFill>
                  <a:srgbClr val="800000"/>
                </a:solidFill>
                <a:latin typeface="+mj-ea"/>
                <a:ea typeface="+mj-ea"/>
              </a:rPr>
              <a:t>info.c_usr_nbr</a:t>
            </a:r>
            <a:r>
              <a:rPr lang="en-US" altLang="zh-CN" sz="1100" b="1" dirty="0">
                <a:solidFill>
                  <a:srgbClr val="800000"/>
                </a:solidFill>
                <a:latin typeface="+mj-ea"/>
                <a:ea typeface="+mj-ea"/>
              </a:rPr>
              <a:t> </a:t>
            </a:r>
          </a:p>
          <a:p>
            <a:pPr>
              <a:buFontTx/>
              <a:buNone/>
            </a:pPr>
            <a:r>
              <a:rPr lang="en-US" altLang="zh-CN" sz="1100" b="1" dirty="0">
                <a:solidFill>
                  <a:srgbClr val="0000FF"/>
                </a:solidFill>
                <a:latin typeface="+mj-ea"/>
                <a:ea typeface="+mj-ea"/>
              </a:rPr>
              <a:t>left outer join </a:t>
            </a:r>
            <a:r>
              <a:rPr lang="en-US" altLang="zh-CN" sz="1100" b="1" dirty="0">
                <a:solidFill>
                  <a:srgbClr val="800000"/>
                </a:solidFill>
                <a:latin typeface="+mj-ea"/>
                <a:ea typeface="+mj-ea"/>
              </a:rPr>
              <a:t>pmarttemp.tb_grp_his_df1102 </a:t>
            </a:r>
            <a:r>
              <a:rPr lang="en-US" altLang="zh-CN" sz="1100" b="1" dirty="0" err="1">
                <a:solidFill>
                  <a:srgbClr val="800000"/>
                </a:solidFill>
                <a:latin typeface="+mj-ea"/>
                <a:ea typeface="+mj-ea"/>
              </a:rPr>
              <a:t>ghis</a:t>
            </a:r>
            <a:endParaRPr lang="en-US" altLang="zh-CN" sz="1100" b="1" dirty="0">
              <a:solidFill>
                <a:srgbClr val="800000"/>
              </a:solidFill>
              <a:latin typeface="+mj-ea"/>
              <a:ea typeface="+mj-ea"/>
            </a:endParaRPr>
          </a:p>
          <a:p>
            <a:pPr>
              <a:buFontTx/>
              <a:buNone/>
            </a:pPr>
            <a:r>
              <a:rPr lang="en-US" altLang="zh-CN" sz="1100" b="1" dirty="0">
                <a:solidFill>
                  <a:srgbClr val="0000FF"/>
                </a:solidFill>
                <a:latin typeface="+mj-ea"/>
                <a:ea typeface="+mj-ea"/>
              </a:rPr>
              <a:t>on</a:t>
            </a:r>
          </a:p>
          <a:p>
            <a:pPr>
              <a:buFontTx/>
              <a:buNone/>
            </a:pPr>
            <a:r>
              <a:rPr lang="en-US" altLang="zh-CN" sz="1100" dirty="0" err="1">
                <a:solidFill>
                  <a:srgbClr val="800000"/>
                </a:solidFill>
                <a:latin typeface="+mj-ea"/>
                <a:ea typeface="+mj-ea"/>
              </a:rPr>
              <a:t>mem.c_groupid</a:t>
            </a:r>
            <a:r>
              <a:rPr lang="en-US" altLang="zh-CN" sz="1100" dirty="0">
                <a:solidFill>
                  <a:srgbClr val="800000"/>
                </a:solidFill>
                <a:latin typeface="+mj-ea"/>
                <a:ea typeface="+mj-ea"/>
              </a:rPr>
              <a:t>=</a:t>
            </a:r>
            <a:r>
              <a:rPr lang="en-US" altLang="zh-CN" sz="1100" dirty="0" err="1">
                <a:solidFill>
                  <a:srgbClr val="800000"/>
                </a:solidFill>
                <a:latin typeface="+mj-ea"/>
                <a:ea typeface="+mj-ea"/>
              </a:rPr>
              <a:t>ghis.c_groupid</a:t>
            </a:r>
            <a:endParaRPr lang="en-US" altLang="zh-CN" sz="1100" b="1" dirty="0">
              <a:solidFill>
                <a:srgbClr val="800000"/>
              </a:solidFill>
              <a:latin typeface="+mj-ea"/>
              <a:ea typeface="+mj-ea"/>
            </a:endParaRPr>
          </a:p>
          <a:p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标注 8"/>
          <p:cNvSpPr>
            <a:spLocks noChangeArrowheads="1"/>
          </p:cNvSpPr>
          <p:nvPr/>
        </p:nvSpPr>
        <p:spPr bwMode="auto">
          <a:xfrm>
            <a:off x="4572000" y="2758821"/>
            <a:ext cx="3200400" cy="381000"/>
          </a:xfrm>
          <a:prstGeom prst="wedgeRectCallout">
            <a:avLst>
              <a:gd name="adj1" fmla="val -75153"/>
              <a:gd name="adj2" fmla="val -7824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230188" indent="-230188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US" dirty="0">
                <a:ea typeface="宋体" panose="02010600030101010101" pitchFamily="2" charset="-122"/>
              </a:rPr>
              <a:t>只取需要的字段</a:t>
            </a:r>
          </a:p>
        </p:txBody>
      </p:sp>
      <p:sp>
        <p:nvSpPr>
          <p:cNvPr id="11" name="左箭头标注 5"/>
          <p:cNvSpPr>
            <a:spLocks noChangeArrowheads="1"/>
          </p:cNvSpPr>
          <p:nvPr/>
        </p:nvSpPr>
        <p:spPr bwMode="auto">
          <a:xfrm>
            <a:off x="4355976" y="3480477"/>
            <a:ext cx="3962400" cy="533400"/>
          </a:xfrm>
          <a:prstGeom prst="leftArrowCallout">
            <a:avLst>
              <a:gd name="adj1" fmla="val 25000"/>
              <a:gd name="adj2" fmla="val 25000"/>
              <a:gd name="adj3" fmla="val 25003"/>
              <a:gd name="adj4" fmla="val 8013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230188" indent="-230188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US">
                <a:ea typeface="宋体" panose="02010600030101010101" pitchFamily="2" charset="-122"/>
              </a:rPr>
              <a:t>历史数据放到临时表</a:t>
            </a:r>
          </a:p>
        </p:txBody>
      </p:sp>
      <p:sp>
        <p:nvSpPr>
          <p:cNvPr id="12" name="二十四角星 6"/>
          <p:cNvSpPr>
            <a:spLocks noChangeArrowheads="1"/>
          </p:cNvSpPr>
          <p:nvPr/>
        </p:nvSpPr>
        <p:spPr bwMode="auto">
          <a:xfrm>
            <a:off x="4427984" y="4204285"/>
            <a:ext cx="4038600" cy="762000"/>
          </a:xfrm>
          <a:prstGeom prst="star24">
            <a:avLst>
              <a:gd name="adj" fmla="val 375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230188" indent="-230188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US">
                <a:ea typeface="宋体" panose="02010600030101010101" pitchFamily="2" charset="-122"/>
              </a:rPr>
              <a:t>优化后跑了不到</a:t>
            </a:r>
            <a:r>
              <a:rPr lang="en-US" altLang="zh-CN">
                <a:ea typeface="宋体" panose="02010600030101010101" pitchFamily="2" charset="-122"/>
              </a:rPr>
              <a:t>4</a:t>
            </a:r>
            <a:r>
              <a:rPr lang="zh-CN" altLang="en-US">
                <a:ea typeface="宋体" panose="02010600030101010101" pitchFamily="2" charset="-122"/>
              </a:rPr>
              <a:t>分钟！</a:t>
            </a:r>
          </a:p>
        </p:txBody>
      </p:sp>
    </p:spTree>
    <p:extLst>
      <p:ext uri="{BB962C8B-B14F-4D97-AF65-F5344CB8AC3E}">
        <p14:creationId xmlns:p14="http://schemas.microsoft.com/office/powerpoint/2010/main" val="596546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CN" dirty="0" smtClean="0"/>
              <a:t>SQL</a:t>
            </a:r>
            <a:r>
              <a:rPr lang="zh-CN" altLang="en-US" dirty="0" smtClean="0"/>
              <a:t>性能优化十条经验</a:t>
            </a:r>
            <a:endParaRPr lang="zh-TW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22"/>
          </p:nvPr>
        </p:nvSpPr>
        <p:spPr>
          <a:xfrm>
            <a:off x="467544" y="987574"/>
            <a:ext cx="8064896" cy="37264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200" b="1" dirty="0" smtClean="0"/>
              <a:t>1      </a:t>
            </a:r>
            <a:r>
              <a:rPr lang="zh-CN" altLang="en-US" sz="1200" b="1" dirty="0" smtClean="0"/>
              <a:t>查询</a:t>
            </a:r>
            <a:r>
              <a:rPr lang="zh-CN" altLang="en-US" sz="1200" b="1" dirty="0"/>
              <a:t>的模糊匹配</a:t>
            </a:r>
            <a:endParaRPr lang="zh-CN" altLang="en-US" sz="1200" dirty="0"/>
          </a:p>
          <a:p>
            <a:pPr marL="0" indent="0">
              <a:buNone/>
            </a:pPr>
            <a:r>
              <a:rPr lang="zh-CN" altLang="en-US" sz="1200" dirty="0" smtClean="0"/>
              <a:t>        尽量</a:t>
            </a:r>
            <a:r>
              <a:rPr lang="zh-CN" altLang="en-US" sz="1200" dirty="0"/>
              <a:t>避免在一个复杂查询里面使用 </a:t>
            </a:r>
            <a:r>
              <a:rPr lang="en-US" altLang="zh-CN" sz="1200" dirty="0"/>
              <a:t>LIKE '</a:t>
            </a:r>
            <a:r>
              <a:rPr lang="en-US" altLang="zh-CN" sz="1200" dirty="0">
                <a:solidFill>
                  <a:srgbClr val="FF0000"/>
                </a:solidFill>
              </a:rPr>
              <a:t>%parm1%</a:t>
            </a:r>
            <a:r>
              <a:rPr lang="en-US" altLang="zh-CN" sz="1200" dirty="0"/>
              <a:t>'—— </a:t>
            </a:r>
            <a:r>
              <a:rPr lang="zh-CN" altLang="en-US" sz="1200" dirty="0" smtClean="0"/>
              <a:t>红色标识</a:t>
            </a:r>
            <a:r>
              <a:rPr lang="zh-CN" altLang="en-US" sz="1200" dirty="0"/>
              <a:t>位置的百分号会导致相关列的索引无法使用，最好不要用</a:t>
            </a:r>
            <a:r>
              <a:rPr lang="en-US" altLang="zh-CN" sz="1200" dirty="0"/>
              <a:t>.</a:t>
            </a:r>
          </a:p>
          <a:p>
            <a:pPr marL="0" indent="0">
              <a:buNone/>
            </a:pPr>
            <a:r>
              <a:rPr lang="zh-CN" altLang="en-US" sz="1200" dirty="0" smtClean="0"/>
              <a:t>        解决</a:t>
            </a:r>
            <a:r>
              <a:rPr lang="zh-CN" altLang="en-US" sz="1200" dirty="0"/>
              <a:t>办法</a:t>
            </a:r>
            <a:r>
              <a:rPr lang="en-US" altLang="zh-CN" sz="1200" dirty="0"/>
              <a:t>:</a:t>
            </a:r>
          </a:p>
          <a:p>
            <a:pPr marL="0" indent="0">
              <a:buNone/>
            </a:pPr>
            <a:r>
              <a:rPr lang="zh-CN" altLang="en-US" sz="1200" dirty="0"/>
              <a:t>其实只需要对该脚本略做改进，查询速度便会提高近百倍。改进方法如下：</a:t>
            </a:r>
          </a:p>
          <a:p>
            <a:pPr marL="0" indent="0">
              <a:buNone/>
            </a:pPr>
            <a:r>
              <a:rPr lang="en-US" altLang="zh-CN" sz="1200" dirty="0" smtClean="0"/>
              <a:t>        a</a:t>
            </a:r>
            <a:r>
              <a:rPr lang="zh-CN" altLang="en-US" sz="1200" dirty="0"/>
              <a:t>、修改前台程序</a:t>
            </a:r>
            <a:r>
              <a:rPr lang="en-US" altLang="zh-CN" sz="1200" dirty="0"/>
              <a:t>——</a:t>
            </a:r>
            <a:r>
              <a:rPr lang="zh-CN" altLang="en-US" sz="1200" dirty="0"/>
              <a:t>把查询条件的供应商名称一栏由原来的文本输入改为下拉列表，用户模糊输入供应商名称时，直接在前台就帮忙定位到具体的供应商，这样在调用后台程序时，这列就可以直接用等于来关联了。</a:t>
            </a:r>
          </a:p>
          <a:p>
            <a:pPr marL="0" indent="0">
              <a:buNone/>
            </a:pPr>
            <a:r>
              <a:rPr lang="en-US" altLang="zh-CN" sz="1200" dirty="0" smtClean="0"/>
              <a:t>        b</a:t>
            </a:r>
            <a:r>
              <a:rPr lang="zh-CN" altLang="en-US" sz="1200" dirty="0"/>
              <a:t>、直接修改后台</a:t>
            </a:r>
            <a:r>
              <a:rPr lang="en-US" altLang="zh-CN" sz="1200" dirty="0"/>
              <a:t>——</a:t>
            </a:r>
            <a:r>
              <a:rPr lang="zh-CN" altLang="en-US" sz="1200" dirty="0"/>
              <a:t>根据输入条件，先查出符合条件的供应商，并把相关记录保存在一个临时表里头，然后再用临时表去做复杂</a:t>
            </a:r>
            <a:r>
              <a:rPr lang="zh-CN" altLang="en-US" sz="1200" dirty="0" smtClean="0"/>
              <a:t>关联</a:t>
            </a:r>
            <a:endParaRPr lang="en-US" altLang="zh-CN" sz="1200" dirty="0" smtClean="0"/>
          </a:p>
          <a:p>
            <a:pPr marL="0" indent="0">
              <a:buNone/>
            </a:pPr>
            <a:endParaRPr lang="en-US" altLang="zh-CN" sz="1200" dirty="0"/>
          </a:p>
          <a:p>
            <a:pPr marL="419100" indent="-419100">
              <a:lnSpc>
                <a:spcPts val="2638"/>
              </a:lnSpc>
              <a:spcAft>
                <a:spcPts val="600"/>
              </a:spcAft>
              <a:buFontTx/>
              <a:buAutoNum type="arabicPeriod"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19100" indent="-419100">
              <a:lnSpc>
                <a:spcPct val="150000"/>
              </a:lnSpc>
            </a:pPr>
            <a:endParaRPr lang="en-US" altLang="zh-CN" sz="1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268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CN" dirty="0" smtClean="0"/>
              <a:t>SQL</a:t>
            </a:r>
            <a:r>
              <a:rPr lang="zh-CN" altLang="en-US" dirty="0" smtClean="0"/>
              <a:t>性能优化十条经验</a:t>
            </a:r>
            <a:endParaRPr lang="zh-TW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22"/>
          </p:nvPr>
        </p:nvSpPr>
        <p:spPr>
          <a:xfrm>
            <a:off x="467544" y="987574"/>
            <a:ext cx="8064896" cy="37264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    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索引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在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做性能跟踪分析过程中，经常发现有不少后台程序的性能问题是因为缺少合适索引造成的，有些表甚至一个索引都没有。这种情况往往都是因为在设计表时，没去定义索引，而开发初期，由于表记录很少，索引创建与否，可能对性能没啥影响，开发人员因此也未多加重视。然一旦程序发布到生产环境，随着时间的推移，表记录越来越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这时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缺少索引，对性能的影响便会越来越大了。</a:t>
            </a:r>
          </a:p>
          <a:p>
            <a:pPr marL="0" indent="0">
              <a:buNone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这个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问题需要数据库设计人员和开发人员共同关注</a:t>
            </a:r>
          </a:p>
          <a:p>
            <a:pPr marL="0" indent="0">
              <a:buNone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法则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：不要在建立的索引的数据列上进行下列操作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0" indent="0">
              <a:buNone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◆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避免对索引字段进行计算操作</a:t>
            </a:r>
          </a:p>
          <a:p>
            <a:pPr marL="0" indent="0">
              <a:buNone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◆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避免在索引字段上使用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&lt;&gt;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!=</a:t>
            </a:r>
          </a:p>
          <a:p>
            <a:pPr marL="0" indent="0">
              <a:buNone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◆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避免在索引列上使用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 NULL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 NOT NULL</a:t>
            </a:r>
          </a:p>
          <a:p>
            <a:pPr marL="0" indent="0">
              <a:buNone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◆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避免在索引列上出现数据类型转换</a:t>
            </a:r>
          </a:p>
          <a:p>
            <a:pPr marL="0" indent="0">
              <a:buNone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◆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避免在索引字段上使用函数</a:t>
            </a:r>
          </a:p>
          <a:p>
            <a:pPr marL="0" indent="0">
              <a:buNone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◆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避免建立索引的列中使用空值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     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复杂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部分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 写得很复杂（经常嵌套多级子查询）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可以考虑适当拆成几步，先生成一些临时数据表，再进行关联操作</a:t>
            </a:r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endParaRPr lang="en-US" altLang="zh-CN" sz="1200" dirty="0" smtClean="0"/>
          </a:p>
          <a:p>
            <a:pPr marL="0" indent="0">
              <a:buNone/>
            </a:pPr>
            <a:endParaRPr lang="en-US" altLang="zh-CN" sz="1200" dirty="0"/>
          </a:p>
          <a:p>
            <a:pPr marL="419100" indent="-419100">
              <a:lnSpc>
                <a:spcPts val="2638"/>
              </a:lnSpc>
              <a:spcAft>
                <a:spcPts val="600"/>
              </a:spcAft>
              <a:buFontTx/>
              <a:buAutoNum type="arabicPeriod"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19100" indent="-419100">
              <a:lnSpc>
                <a:spcPct val="150000"/>
              </a:lnSpc>
            </a:pPr>
            <a:endParaRPr lang="en-US" altLang="zh-CN" sz="1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294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nt_W">
  <a:themeElements>
    <a:clrScheme name="BenQ">
      <a:dk1>
        <a:srgbClr val="3A126C"/>
      </a:dk1>
      <a:lt1>
        <a:srgbClr val="FFFFFF"/>
      </a:lt1>
      <a:dk2>
        <a:srgbClr val="3A126C"/>
      </a:dk2>
      <a:lt2>
        <a:srgbClr val="FFFFFF"/>
      </a:lt2>
      <a:accent1>
        <a:srgbClr val="8B51AF"/>
      </a:accent1>
      <a:accent2>
        <a:srgbClr val="F7CA5B"/>
      </a:accent2>
      <a:accent3>
        <a:srgbClr val="A4CD3B"/>
      </a:accent3>
      <a:accent4>
        <a:srgbClr val="F15651"/>
      </a:accent4>
      <a:accent5>
        <a:srgbClr val="3782C3"/>
      </a:accent5>
      <a:accent6>
        <a:srgbClr val="D9AFF3"/>
      </a:accent6>
      <a:hlink>
        <a:srgbClr val="3A126C"/>
      </a:hlink>
      <a:folHlink>
        <a:srgbClr val="AC7BE9"/>
      </a:folHlink>
    </a:clrScheme>
    <a:fontScheme name="明基标准字体">
      <a:majorFont>
        <a:latin typeface="Gill Sans MT"/>
        <a:ea typeface="微软雅黑"/>
        <a:cs typeface=""/>
      </a:majorFont>
      <a:minorFont>
        <a:latin typeface="Gill Sans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1717</TotalTime>
  <Words>791</Words>
  <Application>Microsoft Office PowerPoint</Application>
  <PresentationFormat>全屏显示(16:9)</PresentationFormat>
  <Paragraphs>225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微軟正黑體</vt:lpstr>
      <vt:lpstr>新細明體</vt:lpstr>
      <vt:lpstr>宋体</vt:lpstr>
      <vt:lpstr>微软雅黑</vt:lpstr>
      <vt:lpstr>Arial</vt:lpstr>
      <vt:lpstr>Calibri</vt:lpstr>
      <vt:lpstr>Gill Sans MT</vt:lpstr>
      <vt:lpstr>Symbol</vt:lpstr>
      <vt:lpstr>Times New Roman</vt:lpstr>
      <vt:lpstr>Verdana</vt:lpstr>
      <vt:lpstr>Wingdings</vt:lpstr>
      <vt:lpstr>Content_W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BenQ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Andrea Yang</dc:creator>
  <cp:lastModifiedBy>Steven Xu</cp:lastModifiedBy>
  <cp:revision>220</cp:revision>
  <dcterms:created xsi:type="dcterms:W3CDTF">2011-02-08T02:08:58Z</dcterms:created>
  <dcterms:modified xsi:type="dcterms:W3CDTF">2017-03-24T01:19:21Z</dcterms:modified>
</cp:coreProperties>
</file>