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0" r:id="rId2"/>
    <p:sldMasterId id="2147483664" r:id="rId3"/>
  </p:sldMasterIdLst>
  <p:notesMasterIdLst>
    <p:notesMasterId r:id="rId20"/>
  </p:notesMasterIdLst>
  <p:handoutMasterIdLst>
    <p:handoutMasterId r:id="rId21"/>
  </p:handoutMasterIdLst>
  <p:sldIdLst>
    <p:sldId id="261" r:id="rId4"/>
    <p:sldId id="258" r:id="rId5"/>
    <p:sldId id="262" r:id="rId6"/>
    <p:sldId id="279" r:id="rId7"/>
    <p:sldId id="281" r:id="rId8"/>
    <p:sldId id="277" r:id="rId9"/>
    <p:sldId id="282" r:id="rId10"/>
    <p:sldId id="283" r:id="rId11"/>
    <p:sldId id="288" r:id="rId12"/>
    <p:sldId id="289" r:id="rId13"/>
    <p:sldId id="290" r:id="rId14"/>
    <p:sldId id="291" r:id="rId15"/>
    <p:sldId id="292" r:id="rId16"/>
    <p:sldId id="293" r:id="rId17"/>
    <p:sldId id="284" r:id="rId18"/>
    <p:sldId id="28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129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BC39A-4B3E-43A8-9D50-63DEDC0B8AF7}" type="datetimeFigureOut">
              <a:rPr lang="zh-CN" altLang="en-US" smtClean="0"/>
              <a:t>2016/8/19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CA787-637A-490F-8278-EB4422C21DFD}" type="slidenum">
              <a:rPr lang="zh-CN" altLang="en-US" smtClean="0"/>
              <a:t>‹#›</a:t>
            </a:fld>
            <a:endParaRPr lang="zh-CN" altLang="en-US"/>
          </a:p>
        </p:txBody>
      </p:sp>
    </p:spTree>
    <p:extLst>
      <p:ext uri="{BB962C8B-B14F-4D97-AF65-F5344CB8AC3E}">
        <p14:creationId xmlns:p14="http://schemas.microsoft.com/office/powerpoint/2010/main" val="744289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B5D1A-2325-4AE5-9D33-BA5BA9DD7F7E}" type="datetimeFigureOut">
              <a:rPr lang="zh-CN" altLang="en-US" smtClean="0"/>
              <a:t>2016/8/19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03E35-8D93-4C4F-95D8-E3A91FC9FF24}" type="slidenum">
              <a:rPr lang="zh-CN" altLang="en-US" smtClean="0"/>
              <a:t>‹#›</a:t>
            </a:fld>
            <a:endParaRPr lang="zh-CN" altLang="en-US"/>
          </a:p>
        </p:txBody>
      </p:sp>
    </p:spTree>
    <p:extLst>
      <p:ext uri="{BB962C8B-B14F-4D97-AF65-F5344CB8AC3E}">
        <p14:creationId xmlns:p14="http://schemas.microsoft.com/office/powerpoint/2010/main" val="126181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A0910F-9BA3-456D-A9FA-5E06B2E14557}" type="datetimeFigureOut">
              <a:rPr lang="zh-CN" altLang="en-US" smtClean="0"/>
              <a:t>2016/8/19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CA366F-FDA8-4B4A-86ED-24A772D55DC9}" type="slidenum">
              <a:rPr lang="zh-CN" altLang="en-US" smtClean="0"/>
              <a:t>‹#›</a:t>
            </a:fld>
            <a:endParaRPr lang="zh-CN" altLang="en-US"/>
          </a:p>
        </p:txBody>
      </p:sp>
    </p:spTree>
    <p:extLst>
      <p:ext uri="{BB962C8B-B14F-4D97-AF65-F5344CB8AC3E}">
        <p14:creationId xmlns:p14="http://schemas.microsoft.com/office/powerpoint/2010/main" val="122829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48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32EB0CCB-F537-4D91-A84C-BA6FB3829F1C}" type="datetimeFigureOut">
              <a:rPr lang="zh-CN" altLang="en-US" smtClean="0"/>
              <a:t>2016/8/19</a:t>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4E66E6D0-95A5-471B-A602-F46D4128B363}" type="slidenum">
              <a:rPr lang="zh-CN" altLang="en-US" smtClean="0"/>
              <a:t>‹#›</a:t>
            </a:fld>
            <a:endParaRPr lang="zh-CN" altLang="en-US"/>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41763" b="35351"/>
          <a:stretch/>
        </p:blipFill>
        <p:spPr>
          <a:xfrm>
            <a:off x="6741137" y="4122062"/>
            <a:ext cx="2392589" cy="2730802"/>
          </a:xfrm>
          <a:prstGeom prst="rect">
            <a:avLst/>
          </a:prstGeom>
        </p:spPr>
      </p:pic>
    </p:spTree>
    <p:extLst>
      <p:ext uri="{BB962C8B-B14F-4D97-AF65-F5344CB8AC3E}">
        <p14:creationId xmlns:p14="http://schemas.microsoft.com/office/powerpoint/2010/main" val="277685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CrisscrossEtching/>
                    </a14:imgEffect>
                    <a14:imgEffect>
                      <a14:sharpenSoften amount="100000"/>
                    </a14:imgEffect>
                    <a14:imgEffect>
                      <a14:colorTemperature colorTemp="6400"/>
                    </a14:imgEffect>
                    <a14:imgEffect>
                      <a14:saturation sat="0"/>
                    </a14:imgEffect>
                  </a14:imgLayer>
                </a14:imgProps>
              </a:ext>
              <a:ext uri="{28A0092B-C50C-407E-A947-70E740481C1C}">
                <a14:useLocalDpi xmlns:a14="http://schemas.microsoft.com/office/drawing/2010/main" val="0"/>
              </a:ext>
            </a:extLst>
          </a:blip>
          <a:srcRect r="41727" b="36332"/>
          <a:stretch/>
        </p:blipFill>
        <p:spPr>
          <a:xfrm>
            <a:off x="6689768" y="4089097"/>
            <a:ext cx="2464865" cy="2768903"/>
          </a:xfrm>
          <a:prstGeom prst="rect">
            <a:avLst/>
          </a:prstGeom>
        </p:spPr>
      </p:pic>
      <p:sp>
        <p:nvSpPr>
          <p:cNvPr id="2" name="标题 1"/>
          <p:cNvSpPr>
            <a:spLocks noGrp="1"/>
          </p:cNvSpPr>
          <p:nvPr>
            <p:ph type="title"/>
          </p:nvPr>
        </p:nvSpPr>
        <p:spPr>
          <a:xfrm>
            <a:off x="427512" y="180754"/>
            <a:ext cx="8360228" cy="674270"/>
          </a:xfrm>
        </p:spPr>
        <p:txBody>
          <a:bodyPr>
            <a:normAutofit/>
          </a:bodyPr>
          <a:lstStyle>
            <a:lvl1pPr>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1262" y="1217982"/>
            <a:ext cx="8312728" cy="5050540"/>
          </a:xfrm>
        </p:spPr>
        <p:txBody>
          <a:bodyPr/>
          <a:lstStyle>
            <a:lvl1pPr marL="228600" indent="-228600">
              <a:spcAft>
                <a:spcPts val="1200"/>
              </a:spcAft>
              <a:buFontTx/>
              <a:buBlip>
                <a:blip r:embed="rId4"/>
              </a:buBlip>
              <a:defRPr/>
            </a:lvl1pPr>
            <a:lvl2pPr marL="685800" indent="-228600">
              <a:spcAft>
                <a:spcPts val="1200"/>
              </a:spcAft>
              <a:buFontTx/>
              <a:buBlip>
                <a:blip r:embed="rId4"/>
              </a:buBlip>
              <a:defRPr/>
            </a:lvl2pPr>
            <a:lvl3pPr marL="1143000" indent="-228600">
              <a:spcAft>
                <a:spcPts val="1200"/>
              </a:spcAft>
              <a:buFontTx/>
              <a:buBlip>
                <a:blip r:embed="rId4"/>
              </a:buBlip>
              <a:defRPr/>
            </a:lvl3pPr>
            <a:lvl4pPr marL="1600200" indent="-228600">
              <a:spcAft>
                <a:spcPts val="1200"/>
              </a:spcAft>
              <a:buFontTx/>
              <a:buBlip>
                <a:blip r:embed="rId4"/>
              </a:buBlip>
              <a:defRPr/>
            </a:lvl4pPr>
            <a:lvl5pPr marL="2057400" indent="-228600">
              <a:spcAft>
                <a:spcPts val="1200"/>
              </a:spcAft>
              <a:buFontTx/>
              <a:buBlip>
                <a:blip r:embed="rId4"/>
              </a:buBlip>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98025" y="6356350"/>
            <a:ext cx="2057400" cy="365125"/>
          </a:xfrm>
          <a:prstGeom prst="rect">
            <a:avLst/>
          </a:prstGeom>
        </p:spPr>
        <p:txBody>
          <a:bodyPr/>
          <a:lstStyle/>
          <a:p>
            <a:fld id="{32EB0CCB-F537-4D91-A84C-BA6FB3829F1C}" type="datetimeFigureOut">
              <a:rPr lang="zh-CN" altLang="en-US" smtClean="0"/>
              <a:t>2016/8/19</a:t>
            </a:fld>
            <a:endParaRPr lang="zh-CN" altLang="en-US" dirty="0"/>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659825" y="6356350"/>
            <a:ext cx="2057400" cy="365125"/>
          </a:xfrm>
          <a:prstGeom prst="rect">
            <a:avLst/>
          </a:prstGeom>
        </p:spPr>
        <p:txBody>
          <a:bodyPr/>
          <a:lstStyle/>
          <a:p>
            <a:fld id="{4E66E6D0-95A5-471B-A602-F46D4128B363}" type="slidenum">
              <a:rPr lang="zh-CN" altLang="en-US" smtClean="0"/>
              <a:t>‹#›</a:t>
            </a:fld>
            <a:endParaRPr lang="zh-CN" altLang="en-US"/>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95712" y="6268522"/>
            <a:ext cx="1525004" cy="497918"/>
          </a:xfrm>
          <a:prstGeom prst="rect">
            <a:avLst/>
          </a:prstGeom>
        </p:spPr>
      </p:pic>
    </p:spTree>
    <p:extLst>
      <p:ext uri="{BB962C8B-B14F-4D97-AF65-F5344CB8AC3E}">
        <p14:creationId xmlns:p14="http://schemas.microsoft.com/office/powerpoint/2010/main" val="27980790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0910F-9BA3-456D-A9FA-5E06B2E14557}" type="datetimeFigureOut">
              <a:rPr lang="zh-CN" altLang="en-US" smtClean="0"/>
              <a:t>2016/8/19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A366F-FDA8-4B4A-86ED-24A772D55DC9}" type="slidenum">
              <a:rPr lang="zh-CN" altLang="en-US" smtClean="0"/>
              <a:t>‹#›</a:t>
            </a:fld>
            <a:endParaRPr lang="zh-CN" altLang="en-US"/>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9144000" cy="6853535"/>
          </a:xfrm>
          <a:prstGeom prst="rect">
            <a:avLst/>
          </a:prstGeom>
        </p:spPr>
      </p:pic>
    </p:spTree>
    <p:extLst>
      <p:ext uri="{BB962C8B-B14F-4D97-AF65-F5344CB8AC3E}">
        <p14:creationId xmlns:p14="http://schemas.microsoft.com/office/powerpoint/2010/main" val="480706713"/>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5768"/>
          </a:xfrm>
          <a:prstGeom prst="rect">
            <a:avLst/>
          </a:prstGeom>
        </p:spPr>
      </p:pic>
    </p:spTree>
    <p:extLst>
      <p:ext uri="{BB962C8B-B14F-4D97-AF65-F5344CB8AC3E}">
        <p14:creationId xmlns:p14="http://schemas.microsoft.com/office/powerpoint/2010/main" val="4251556759"/>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4" cstate="print">
            <a:extLst>
              <a:ext uri="{28A0092B-C50C-407E-A947-70E740481C1C}">
                <a14:useLocalDpi xmlns:a14="http://schemas.microsoft.com/office/drawing/2010/main" val="0"/>
              </a:ext>
            </a:extLst>
          </a:blip>
          <a:srcRect b="84876"/>
          <a:stretch/>
        </p:blipFill>
        <p:spPr>
          <a:xfrm>
            <a:off x="-1" y="0"/>
            <a:ext cx="9149957" cy="1037230"/>
          </a:xfrm>
          <a:prstGeom prst="rect">
            <a:avLst/>
          </a:prstGeom>
        </p:spPr>
      </p:pic>
      <p:sp>
        <p:nvSpPr>
          <p:cNvPr id="2" name="标题占位符 1"/>
          <p:cNvSpPr>
            <a:spLocks noGrp="1"/>
          </p:cNvSpPr>
          <p:nvPr>
            <p:ph type="title"/>
          </p:nvPr>
        </p:nvSpPr>
        <p:spPr>
          <a:xfrm>
            <a:off x="403761" y="180753"/>
            <a:ext cx="8336477" cy="7230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15635" y="1217983"/>
            <a:ext cx="8324603" cy="501656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991947"/>
            <a:ext cx="9149956" cy="45719"/>
          </a:xfrm>
          <a:prstGeom prst="rect">
            <a:avLst/>
          </a:prstGeom>
        </p:spPr>
      </p:pic>
    </p:spTree>
    <p:extLst>
      <p:ext uri="{BB962C8B-B14F-4D97-AF65-F5344CB8AC3E}">
        <p14:creationId xmlns:p14="http://schemas.microsoft.com/office/powerpoint/2010/main" val="1775259223"/>
      </p:ext>
    </p:extLst>
  </p:cSld>
  <p:clrMap bg1="lt1" tx1="dk1" bg2="lt2" tx2="dk2" accent1="accent1" accent2="accent2" accent3="accent3" accent4="accent4" accent5="accent5" accent6="accent6" hlink="hlink" folHlink="folHlink"/>
  <p:sldLayoutIdLst>
    <p:sldLayoutId id="2147483666" r:id="rId1"/>
    <p:sldLayoutId id="2147483669"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spcAft>
          <a:spcPts val="1200"/>
        </a:spcAft>
        <a:buFontTx/>
        <a:buBlip>
          <a:blip r:embed="rId6"/>
        </a:buBlip>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spcAft>
          <a:spcPts val="1200"/>
        </a:spcAft>
        <a:buFontTx/>
        <a:buBlip>
          <a:blip r:embed="rId6"/>
        </a:buBli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spcAft>
          <a:spcPts val="1200"/>
        </a:spcAft>
        <a:buFontTx/>
        <a:buBlip>
          <a:blip r:embed="rId6"/>
        </a:buBli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spcAft>
          <a:spcPts val="1200"/>
        </a:spcAft>
        <a:buFontTx/>
        <a:buBlip>
          <a:blip r:embed="rId6"/>
        </a:buBli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spcAft>
          <a:spcPts val="1200"/>
        </a:spcAft>
        <a:buFontTx/>
        <a:buBlip>
          <a:blip r:embed="rId6"/>
        </a:buBli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2191692"/>
            <a:ext cx="9144000" cy="18505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CN" altLang="en-US" sz="4000" b="1" dirty="0" smtClean="0">
                <a:latin typeface="微软雅黑" panose="020B0503020204020204" pitchFamily="34" charset="-122"/>
                <a:ea typeface="微软雅黑" panose="020B0503020204020204" pitchFamily="34" charset="-122"/>
              </a:rPr>
              <a:t>网络爬虫</a:t>
            </a:r>
            <a:endParaRPr lang="zh-CN" altLang="en-US" sz="4000" b="1" dirty="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439384" y="5676410"/>
            <a:ext cx="4572000" cy="510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dirty="0" smtClean="0">
                <a:latin typeface="微软雅黑" panose="020B0503020204020204" pitchFamily="34" charset="-122"/>
                <a:ea typeface="微软雅黑" panose="020B0503020204020204" pitchFamily="34" charset="-122"/>
              </a:rPr>
              <a:t>分享人</a:t>
            </a:r>
            <a:r>
              <a:rPr lang="zh-CN" altLang="en-US" sz="2800" smtClean="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杨恒</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92724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广度优先搜索</a:t>
            </a:r>
            <a:endParaRPr lang="zh-CN" altLang="en-US" dirty="0"/>
          </a:p>
        </p:txBody>
      </p:sp>
      <p:sp>
        <p:nvSpPr>
          <p:cNvPr id="6" name="矩形 5"/>
          <p:cNvSpPr/>
          <p:nvPr/>
        </p:nvSpPr>
        <p:spPr>
          <a:xfrm>
            <a:off x="4607626" y="1918955"/>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矩形 6"/>
          <p:cNvSpPr/>
          <p:nvPr/>
        </p:nvSpPr>
        <p:spPr>
          <a:xfrm>
            <a:off x="6163823" y="2945684"/>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8" name="矩形 7"/>
          <p:cNvSpPr/>
          <p:nvPr/>
        </p:nvSpPr>
        <p:spPr>
          <a:xfrm>
            <a:off x="4615348" y="2945684"/>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9" name="矩形 8"/>
          <p:cNvSpPr/>
          <p:nvPr/>
        </p:nvSpPr>
        <p:spPr>
          <a:xfrm>
            <a:off x="4615348" y="4947618"/>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sp>
        <p:nvSpPr>
          <p:cNvPr id="10" name="矩形 9"/>
          <p:cNvSpPr/>
          <p:nvPr/>
        </p:nvSpPr>
        <p:spPr>
          <a:xfrm>
            <a:off x="4607626" y="3975989"/>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1" name="矩形 10"/>
          <p:cNvSpPr/>
          <p:nvPr/>
        </p:nvSpPr>
        <p:spPr>
          <a:xfrm>
            <a:off x="1263413" y="2960711"/>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12" name="矩形 11"/>
          <p:cNvSpPr/>
          <p:nvPr/>
        </p:nvSpPr>
        <p:spPr>
          <a:xfrm>
            <a:off x="3041756" y="2945684"/>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3" name="矩形 12"/>
          <p:cNvSpPr/>
          <p:nvPr/>
        </p:nvSpPr>
        <p:spPr>
          <a:xfrm>
            <a:off x="5827467" y="3724851"/>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4" name="矩形 13"/>
          <p:cNvSpPr/>
          <p:nvPr/>
        </p:nvSpPr>
        <p:spPr>
          <a:xfrm>
            <a:off x="4607626" y="5919247"/>
            <a:ext cx="672712"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a:t>
            </a:r>
            <a:endParaRPr lang="zh-CN" altLang="en-US" dirty="0"/>
          </a:p>
        </p:txBody>
      </p:sp>
      <p:cxnSp>
        <p:nvCxnSpPr>
          <p:cNvPr id="16" name="直接箭头连接符 15"/>
          <p:cNvCxnSpPr>
            <a:stCxn id="8" idx="0"/>
            <a:endCxn id="6" idx="2"/>
          </p:cNvCxnSpPr>
          <p:nvPr/>
        </p:nvCxnSpPr>
        <p:spPr>
          <a:xfrm flipH="1" flipV="1">
            <a:off x="4943982" y="2421231"/>
            <a:ext cx="7722" cy="52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951704" y="3332049"/>
            <a:ext cx="0" cy="6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p:cNvCxnSpPr>
          <p:nvPr/>
        </p:nvCxnSpPr>
        <p:spPr>
          <a:xfrm>
            <a:off x="5288060" y="3196822"/>
            <a:ext cx="539407" cy="52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3"/>
            <a:endCxn id="7" idx="1"/>
          </p:cNvCxnSpPr>
          <p:nvPr/>
        </p:nvCxnSpPr>
        <p:spPr>
          <a:xfrm>
            <a:off x="5288060" y="3196822"/>
            <a:ext cx="875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2" idx="3"/>
          </p:cNvCxnSpPr>
          <p:nvPr/>
        </p:nvCxnSpPr>
        <p:spPr>
          <a:xfrm flipH="1">
            <a:off x="3714468" y="3196822"/>
            <a:ext cx="89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1"/>
          </p:cNvCxnSpPr>
          <p:nvPr/>
        </p:nvCxnSpPr>
        <p:spPr>
          <a:xfrm flipH="1">
            <a:off x="1970468" y="3196822"/>
            <a:ext cx="1071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2"/>
            <a:endCxn id="9" idx="0"/>
          </p:cNvCxnSpPr>
          <p:nvPr/>
        </p:nvCxnSpPr>
        <p:spPr>
          <a:xfrm>
            <a:off x="4943982" y="4478265"/>
            <a:ext cx="7722" cy="46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931103" y="5449894"/>
            <a:ext cx="7722" cy="46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613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广度优先搜索</a:t>
            </a:r>
            <a:endParaRPr lang="zh-CN" altLang="en-US" dirty="0"/>
          </a:p>
        </p:txBody>
      </p:sp>
      <p:graphicFrame>
        <p:nvGraphicFramePr>
          <p:cNvPr id="2" name="表格 1"/>
          <p:cNvGraphicFramePr>
            <a:graphicFrameLocks noGrp="1"/>
          </p:cNvGraphicFramePr>
          <p:nvPr>
            <p:extLst/>
          </p:nvPr>
        </p:nvGraphicFramePr>
        <p:xfrm>
          <a:off x="1395212" y="1094703"/>
          <a:ext cx="6096000" cy="5852160"/>
        </p:xfrm>
        <a:graphic>
          <a:graphicData uri="http://schemas.openxmlformats.org/drawingml/2006/table">
            <a:tbl>
              <a:tblPr firstRow="1" bandRow="1">
                <a:tableStyleId>{5C22544A-7EE6-4342-B048-85BDC9FD1C3A}</a:tableStyleId>
              </a:tblPr>
              <a:tblGrid>
                <a:gridCol w="3048000"/>
                <a:gridCol w="3048000"/>
              </a:tblGrid>
              <a:tr h="346871">
                <a:tc>
                  <a:txBody>
                    <a:bodyPr/>
                    <a:lstStyle/>
                    <a:p>
                      <a:pPr algn="ctr"/>
                      <a:r>
                        <a:rPr lang="zh-CN" altLang="en-US" dirty="0" smtClean="0"/>
                        <a:t>操作</a:t>
                      </a:r>
                      <a:endParaRPr lang="zh-CN" altLang="en-US" dirty="0"/>
                    </a:p>
                  </a:txBody>
                  <a:tcPr/>
                </a:tc>
                <a:tc>
                  <a:txBody>
                    <a:bodyPr/>
                    <a:lstStyle/>
                    <a:p>
                      <a:pPr algn="ctr"/>
                      <a:r>
                        <a:rPr lang="zh-CN" altLang="en-US" dirty="0" smtClean="0"/>
                        <a:t>队列中的元素</a:t>
                      </a:r>
                      <a:endParaRPr lang="zh-CN" altLang="en-US" dirty="0"/>
                    </a:p>
                  </a:txBody>
                  <a:tcPr/>
                </a:tc>
              </a:tr>
              <a:tr h="346871">
                <a:tc>
                  <a:txBody>
                    <a:bodyPr/>
                    <a:lstStyle/>
                    <a:p>
                      <a:pPr algn="ctr"/>
                      <a:r>
                        <a:rPr lang="zh-CN" altLang="en-US" dirty="0" smtClean="0"/>
                        <a:t>初始</a:t>
                      </a:r>
                      <a:endParaRPr lang="zh-CN" altLang="en-US" dirty="0"/>
                    </a:p>
                  </a:txBody>
                  <a:tcPr/>
                </a:tc>
                <a:tc>
                  <a:txBody>
                    <a:bodyPr/>
                    <a:lstStyle/>
                    <a:p>
                      <a:pPr algn="ctr"/>
                      <a:r>
                        <a:rPr lang="zh-CN" altLang="en-US" dirty="0" smtClean="0"/>
                        <a:t>空</a:t>
                      </a:r>
                      <a:endParaRPr lang="zh-CN" altLang="en-US" dirty="0"/>
                    </a:p>
                  </a:txBody>
                  <a:tcPr/>
                </a:tc>
              </a:tr>
              <a:tr h="346871">
                <a:tc>
                  <a:txBody>
                    <a:bodyPr/>
                    <a:lstStyle/>
                    <a:p>
                      <a:pPr algn="ctr"/>
                      <a:r>
                        <a:rPr lang="en-US" altLang="zh-CN" sz="1800" u="none" strike="noStrike" kern="1200" baseline="0" dirty="0" smtClean="0"/>
                        <a:t>A </a:t>
                      </a:r>
                      <a:r>
                        <a:rPr lang="zh-CN" altLang="en-US" sz="1800" u="none" strike="noStrike" kern="1200" baseline="0" dirty="0" smtClean="0"/>
                        <a:t>入队列</a:t>
                      </a:r>
                      <a:endParaRPr lang="zh-CN" altLang="en-US" dirty="0"/>
                    </a:p>
                  </a:txBody>
                  <a:tcPr/>
                </a:tc>
                <a:tc>
                  <a:txBody>
                    <a:bodyPr/>
                    <a:lstStyle/>
                    <a:p>
                      <a:pPr algn="ctr"/>
                      <a:r>
                        <a:rPr lang="en-US" altLang="zh-CN" dirty="0" smtClean="0"/>
                        <a:t>A</a:t>
                      </a:r>
                      <a:endParaRPr lang="zh-CN" altLang="en-US" dirty="0"/>
                    </a:p>
                  </a:txBody>
                  <a:tcPr/>
                </a:tc>
              </a:tr>
              <a:tr h="346871">
                <a:tc>
                  <a:txBody>
                    <a:bodyPr/>
                    <a:lstStyle/>
                    <a:p>
                      <a:pPr algn="ctr"/>
                      <a:r>
                        <a:rPr lang="en-US" altLang="zh-CN" sz="1800" u="none" strike="noStrike" kern="1200" baseline="0" dirty="0" smtClean="0"/>
                        <a:t>A </a:t>
                      </a:r>
                      <a:r>
                        <a:rPr lang="zh-CN" altLang="en-US" sz="1800" u="none" strike="noStrike" kern="1200" baseline="0" dirty="0" smtClean="0"/>
                        <a:t>出队列</a:t>
                      </a:r>
                      <a:endParaRPr lang="zh-CN" altLang="en-US" dirty="0"/>
                    </a:p>
                  </a:txBody>
                  <a:tcPr/>
                </a:tc>
                <a:tc>
                  <a:txBody>
                    <a:bodyPr/>
                    <a:lstStyle/>
                    <a:p>
                      <a:pPr algn="ctr"/>
                      <a:r>
                        <a:rPr lang="zh-CN" altLang="en-US" dirty="0" smtClean="0"/>
                        <a:t>空</a:t>
                      </a:r>
                      <a:endParaRPr lang="zh-CN" altLang="en-US" dirty="0"/>
                    </a:p>
                  </a:txBody>
                  <a:tcPr/>
                </a:tc>
              </a:tr>
              <a:tr h="346871">
                <a:tc>
                  <a:txBody>
                    <a:bodyPr/>
                    <a:lstStyle/>
                    <a:p>
                      <a:pPr algn="ctr"/>
                      <a:r>
                        <a:rPr lang="en-US" altLang="zh-CN" sz="1800" u="none" strike="noStrike" kern="1200" baseline="0" dirty="0" smtClean="0"/>
                        <a:t>BCDEF </a:t>
                      </a:r>
                      <a:r>
                        <a:rPr lang="zh-CN" altLang="en-US" sz="1800" u="none" strike="noStrike" kern="1200" baseline="0" dirty="0" smtClean="0"/>
                        <a:t>入队列</a:t>
                      </a:r>
                      <a:endParaRPr lang="zh-CN" altLang="en-US" dirty="0"/>
                    </a:p>
                  </a:txBody>
                  <a:tcPr/>
                </a:tc>
                <a:tc>
                  <a:txBody>
                    <a:bodyPr/>
                    <a:lstStyle/>
                    <a:p>
                      <a:pPr algn="ctr"/>
                      <a:r>
                        <a:rPr lang="en-US" altLang="zh-CN" dirty="0" smtClean="0"/>
                        <a:t>BCDEF</a:t>
                      </a:r>
                      <a:endParaRPr lang="zh-CN" altLang="en-US" dirty="0"/>
                    </a:p>
                  </a:txBody>
                  <a:tcPr/>
                </a:tc>
              </a:tr>
              <a:tr h="346871">
                <a:tc>
                  <a:txBody>
                    <a:bodyPr/>
                    <a:lstStyle/>
                    <a:p>
                      <a:pPr algn="ctr"/>
                      <a:r>
                        <a:rPr lang="en-US" altLang="zh-CN" sz="1800" u="none" strike="noStrike" kern="1200" baseline="0" dirty="0" smtClean="0"/>
                        <a:t>B </a:t>
                      </a:r>
                      <a:r>
                        <a:rPr lang="zh-CN" altLang="en-US" sz="1800" u="none" strike="noStrike" kern="1200" baseline="0" dirty="0" smtClean="0"/>
                        <a:t>出队列</a:t>
                      </a:r>
                      <a:endParaRPr lang="zh-CN" altLang="en-US" dirty="0"/>
                    </a:p>
                  </a:txBody>
                  <a:tcPr/>
                </a:tc>
                <a:tc>
                  <a:txBody>
                    <a:bodyPr/>
                    <a:lstStyle/>
                    <a:p>
                      <a:pPr algn="ctr"/>
                      <a:r>
                        <a:rPr lang="en-US" altLang="zh-CN" dirty="0" smtClean="0"/>
                        <a:t>CDEF</a:t>
                      </a:r>
                      <a:endParaRPr lang="zh-CN" altLang="en-US" dirty="0"/>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C </a:t>
                      </a:r>
                      <a:r>
                        <a:rPr lang="zh-CN" altLang="en-US" sz="1800" u="none" strike="noStrike" kern="1200" baseline="0" dirty="0" smtClean="0"/>
                        <a:t>出队列</a:t>
                      </a:r>
                      <a:endParaRPr lang="zh-CN" altLang="en-US" dirty="0" smtClean="0"/>
                    </a:p>
                  </a:txBody>
                  <a:tcPr/>
                </a:tc>
                <a:tc>
                  <a:txBody>
                    <a:bodyPr/>
                    <a:lstStyle/>
                    <a:p>
                      <a:pPr algn="ctr"/>
                      <a:r>
                        <a:rPr lang="en-US" altLang="zh-CN" dirty="0" smtClean="0"/>
                        <a:t>DEF</a:t>
                      </a:r>
                      <a:endParaRPr lang="zh-CN" altLang="en-US" dirty="0"/>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D </a:t>
                      </a:r>
                      <a:r>
                        <a:rPr lang="zh-CN" altLang="en-US" sz="1800" u="none" strike="noStrike" kern="1200" baseline="0" dirty="0" smtClean="0"/>
                        <a:t>出队列</a:t>
                      </a:r>
                      <a:endParaRPr lang="zh-CN" altLang="en-US" dirty="0" smtClean="0"/>
                    </a:p>
                  </a:txBody>
                  <a:tcPr/>
                </a:tc>
                <a:tc>
                  <a:txBody>
                    <a:bodyPr/>
                    <a:lstStyle/>
                    <a:p>
                      <a:pPr algn="ctr"/>
                      <a:r>
                        <a:rPr lang="en-US" altLang="zh-CN" dirty="0" smtClean="0"/>
                        <a:t>EF</a:t>
                      </a:r>
                    </a:p>
                  </a:txBody>
                  <a:tcPr/>
                </a:tc>
              </a:tr>
              <a:tr h="3451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E </a:t>
                      </a:r>
                      <a:r>
                        <a:rPr lang="zh-CN" altLang="en-US" sz="1800" u="none" strike="noStrike" kern="1200" baseline="0" dirty="0" smtClean="0"/>
                        <a:t>出队列</a:t>
                      </a:r>
                      <a:endParaRPr lang="zh-CN" altLang="en-US" dirty="0" smtClean="0"/>
                    </a:p>
                  </a:txBody>
                  <a:tcPr/>
                </a:tc>
                <a:tc>
                  <a:txBody>
                    <a:bodyPr/>
                    <a:lstStyle/>
                    <a:p>
                      <a:pPr algn="ctr"/>
                      <a:r>
                        <a:rPr lang="en-US" altLang="zh-CN" dirty="0" smtClean="0"/>
                        <a:t>F</a:t>
                      </a:r>
                    </a:p>
                  </a:txBody>
                  <a:tcPr/>
                </a:tc>
              </a:tr>
              <a:tr h="3451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r>
                        <a:rPr lang="zh-CN" altLang="en-US" dirty="0" smtClean="0"/>
                        <a:t>入队列</a:t>
                      </a:r>
                    </a:p>
                  </a:txBody>
                  <a:tcPr/>
                </a:tc>
                <a:tc>
                  <a:txBody>
                    <a:bodyPr/>
                    <a:lstStyle/>
                    <a:p>
                      <a:pPr algn="ctr"/>
                      <a:r>
                        <a:rPr lang="en-US" altLang="zh-CN" dirty="0" smtClean="0"/>
                        <a:t>FH</a:t>
                      </a:r>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F</a:t>
                      </a:r>
                      <a:r>
                        <a:rPr lang="zh-CN" altLang="en-US" sz="1800" u="none" strike="noStrike" kern="1200" baseline="0" dirty="0" smtClean="0"/>
                        <a:t>出队列</a:t>
                      </a:r>
                      <a:endParaRPr lang="zh-CN" altLang="en-US" dirty="0" smtClean="0"/>
                    </a:p>
                  </a:txBody>
                  <a:tcPr/>
                </a:tc>
                <a:tc>
                  <a:txBody>
                    <a:bodyPr/>
                    <a:lstStyle/>
                    <a:p>
                      <a:pPr algn="ctr"/>
                      <a:r>
                        <a:rPr lang="en-US" altLang="zh-CN" dirty="0" smtClean="0"/>
                        <a:t>H</a:t>
                      </a:r>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G</a:t>
                      </a:r>
                      <a:r>
                        <a:rPr lang="zh-CN" altLang="en-US" sz="1800" u="none" strike="noStrike" kern="1200" baseline="0" dirty="0" smtClean="0"/>
                        <a:t>入队列</a:t>
                      </a:r>
                      <a:endParaRPr lang="zh-CN" altLang="en-US" dirty="0" smtClean="0"/>
                    </a:p>
                  </a:txBody>
                  <a:tcPr/>
                </a:tc>
                <a:tc>
                  <a:txBody>
                    <a:bodyPr/>
                    <a:lstStyle/>
                    <a:p>
                      <a:pPr algn="ctr"/>
                      <a:r>
                        <a:rPr lang="en-US" altLang="zh-CN" dirty="0" smtClean="0"/>
                        <a:t>HG</a:t>
                      </a:r>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H</a:t>
                      </a:r>
                      <a:r>
                        <a:rPr lang="zh-CN" altLang="en-US" sz="1800" u="none" strike="noStrike" kern="1200" baseline="0" dirty="0" smtClean="0"/>
                        <a:t>出队列</a:t>
                      </a:r>
                      <a:endParaRPr lang="zh-CN" altLang="en-US" dirty="0" smtClean="0"/>
                    </a:p>
                  </a:txBody>
                  <a:tcPr/>
                </a:tc>
                <a:tc>
                  <a:txBody>
                    <a:bodyPr/>
                    <a:lstStyle/>
                    <a:p>
                      <a:pPr algn="ctr"/>
                      <a:r>
                        <a:rPr lang="en-US" altLang="zh-CN" dirty="0" smtClean="0"/>
                        <a:t>G</a:t>
                      </a:r>
                    </a:p>
                  </a:txBody>
                  <a:tcPr/>
                </a:tc>
              </a:tr>
              <a:tr h="346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dk1"/>
                          </a:solidFill>
                          <a:latin typeface="+mn-lt"/>
                          <a:ea typeface="+mn-ea"/>
                          <a:cs typeface="+mn-cs"/>
                        </a:rPr>
                        <a:t>I </a:t>
                      </a:r>
                      <a:r>
                        <a:rPr lang="zh-CN" altLang="en-US" sz="1800" b="0" i="0" u="none" strike="noStrike" kern="1200" baseline="0" dirty="0" smtClean="0">
                          <a:solidFill>
                            <a:schemeClr val="dk1"/>
                          </a:solidFill>
                          <a:latin typeface="+mn-lt"/>
                          <a:ea typeface="+mn-ea"/>
                          <a:cs typeface="+mn-cs"/>
                        </a:rPr>
                        <a:t>入队列</a:t>
                      </a:r>
                      <a:endParaRPr lang="zh-CN" altLang="en-US" dirty="0" smtClean="0"/>
                    </a:p>
                  </a:txBody>
                  <a:tcPr/>
                </a:tc>
                <a:tc>
                  <a:txBody>
                    <a:bodyPr/>
                    <a:lstStyle/>
                    <a:p>
                      <a:pPr algn="ctr"/>
                      <a:r>
                        <a:rPr lang="en-US" altLang="zh-CN" dirty="0" smtClean="0"/>
                        <a:t>GI </a:t>
                      </a:r>
                    </a:p>
                  </a:txBody>
                  <a:tcPr/>
                </a:tc>
              </a:tr>
              <a:tr h="346871">
                <a:tc>
                  <a:txBody>
                    <a:bodyPr/>
                    <a:lstStyle/>
                    <a:p>
                      <a:pPr algn="ctr"/>
                      <a:r>
                        <a:rPr lang="en-US" altLang="zh-CN" sz="1800" b="0" i="0" u="none" strike="noStrike" kern="1200" baseline="0" dirty="0" smtClean="0">
                          <a:solidFill>
                            <a:schemeClr val="dk1"/>
                          </a:solidFill>
                          <a:latin typeface="+mn-lt"/>
                          <a:ea typeface="+mn-ea"/>
                          <a:cs typeface="+mn-cs"/>
                        </a:rPr>
                        <a:t>G </a:t>
                      </a:r>
                      <a:r>
                        <a:rPr lang="zh-CN" altLang="en-US" sz="1800" b="0" i="0" u="none" strike="noStrike" kern="1200" baseline="0" dirty="0" smtClean="0">
                          <a:solidFill>
                            <a:schemeClr val="dk1"/>
                          </a:solidFill>
                          <a:latin typeface="+mn-lt"/>
                          <a:ea typeface="+mn-ea"/>
                          <a:cs typeface="+mn-cs"/>
                        </a:rPr>
                        <a:t>出队列</a:t>
                      </a:r>
                      <a:endParaRPr lang="zh-CN" altLang="en-US" dirty="0"/>
                    </a:p>
                  </a:txBody>
                  <a:tcPr/>
                </a:tc>
                <a:tc>
                  <a:txBody>
                    <a:bodyPr/>
                    <a:lstStyle/>
                    <a:p>
                      <a:pPr algn="ctr"/>
                      <a:r>
                        <a:rPr lang="en-US" altLang="zh-CN" dirty="0" smtClean="0"/>
                        <a:t>I</a:t>
                      </a:r>
                    </a:p>
                  </a:txBody>
                  <a:tcPr/>
                </a:tc>
              </a:tr>
              <a:tr h="346871">
                <a:tc>
                  <a:txBody>
                    <a:bodyPr/>
                    <a:lstStyle/>
                    <a:p>
                      <a:pPr algn="ctr"/>
                      <a:r>
                        <a:rPr lang="en-US" altLang="zh-CN" dirty="0" smtClean="0"/>
                        <a:t>I </a:t>
                      </a:r>
                      <a:r>
                        <a:rPr lang="zh-CN" altLang="en-US" dirty="0" smtClean="0"/>
                        <a:t>出队列</a:t>
                      </a:r>
                      <a:endParaRPr lang="zh-CN" altLang="en-US" dirty="0"/>
                    </a:p>
                  </a:txBody>
                  <a:tcPr/>
                </a:tc>
                <a:tc>
                  <a:txBody>
                    <a:bodyPr/>
                    <a:lstStyle/>
                    <a:p>
                      <a:pPr algn="ctr"/>
                      <a:r>
                        <a:rPr lang="zh-CN" altLang="en-US" dirty="0" smtClean="0"/>
                        <a:t>空</a:t>
                      </a:r>
                      <a:endParaRPr lang="en-US" altLang="zh-CN" dirty="0" smtClean="0"/>
                    </a:p>
                  </a:txBody>
                  <a:tcPr/>
                </a:tc>
              </a:tr>
            </a:tbl>
          </a:graphicData>
        </a:graphic>
      </p:graphicFrame>
    </p:spTree>
    <p:extLst>
      <p:ext uri="{BB962C8B-B14F-4D97-AF65-F5344CB8AC3E}">
        <p14:creationId xmlns:p14="http://schemas.microsoft.com/office/powerpoint/2010/main" val="9102647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广度优先搜索</a:t>
            </a:r>
            <a:endParaRPr lang="zh-CN" altLang="en-US" dirty="0"/>
          </a:p>
        </p:txBody>
      </p:sp>
      <p:sp>
        <p:nvSpPr>
          <p:cNvPr id="2" name="矩形 1"/>
          <p:cNvSpPr/>
          <p:nvPr/>
        </p:nvSpPr>
        <p:spPr>
          <a:xfrm>
            <a:off x="1023201" y="1917192"/>
            <a:ext cx="7168849" cy="4199868"/>
          </a:xfrm>
          <a:prstGeom prst="rect">
            <a:avLst/>
          </a:prstGeom>
        </p:spPr>
        <p:txBody>
          <a:bodyPr wrap="square">
            <a:spAutoFit/>
          </a:bodyPr>
          <a:lstStyle/>
          <a:p>
            <a:pPr>
              <a:lnSpc>
                <a:spcPct val="150000"/>
              </a:lnSpc>
            </a:pPr>
            <a:r>
              <a:rPr lang="zh-CN" altLang="en-US" dirty="0">
                <a:latin typeface="SimSun-Identity-H"/>
              </a:rPr>
              <a:t>图的宽度优先遍历需要一个队列作为保存当前节点的子节点的数据结构。具体的算法</a:t>
            </a:r>
          </a:p>
          <a:p>
            <a:pPr>
              <a:lnSpc>
                <a:spcPct val="150000"/>
              </a:lnSpc>
            </a:pPr>
            <a:r>
              <a:rPr lang="zh-CN" altLang="en-US" dirty="0">
                <a:latin typeface="SimSun-Identity-H"/>
              </a:rPr>
              <a:t>如下所示：</a:t>
            </a:r>
          </a:p>
          <a:p>
            <a:pPr>
              <a:lnSpc>
                <a:spcPct val="150000"/>
              </a:lnSpc>
            </a:pPr>
            <a:r>
              <a:rPr lang="en-US" altLang="zh-CN" dirty="0">
                <a:latin typeface="TimesNewRomanPSMT-Identity-H"/>
              </a:rPr>
              <a:t>(1) </a:t>
            </a:r>
            <a:r>
              <a:rPr lang="zh-CN" altLang="en-US" dirty="0">
                <a:latin typeface="SimSun-Identity-H"/>
              </a:rPr>
              <a:t>顶点</a:t>
            </a:r>
            <a:r>
              <a:rPr lang="en-US" altLang="zh-CN" dirty="0">
                <a:latin typeface="TimesNewRomanPSMT-Identity-H"/>
              </a:rPr>
              <a:t>V </a:t>
            </a:r>
            <a:r>
              <a:rPr lang="zh-CN" altLang="en-US" dirty="0">
                <a:latin typeface="SimSun-Identity-H"/>
              </a:rPr>
              <a:t>入队列。</a:t>
            </a:r>
          </a:p>
          <a:p>
            <a:pPr>
              <a:lnSpc>
                <a:spcPct val="150000"/>
              </a:lnSpc>
            </a:pPr>
            <a:r>
              <a:rPr lang="en-US" altLang="zh-CN" dirty="0">
                <a:latin typeface="TimesNewRomanPSMT-Identity-H"/>
              </a:rPr>
              <a:t>(2) </a:t>
            </a:r>
            <a:r>
              <a:rPr lang="zh-CN" altLang="en-US" dirty="0">
                <a:latin typeface="SimSun-Identity-H"/>
              </a:rPr>
              <a:t>当队列非空时继续执行，否则算法为空。</a:t>
            </a:r>
          </a:p>
          <a:p>
            <a:pPr>
              <a:lnSpc>
                <a:spcPct val="150000"/>
              </a:lnSpc>
            </a:pPr>
            <a:r>
              <a:rPr lang="en-US" altLang="zh-CN" dirty="0">
                <a:latin typeface="TimesNewRomanPSMT-Identity-H"/>
              </a:rPr>
              <a:t>(3) </a:t>
            </a:r>
            <a:r>
              <a:rPr lang="zh-CN" altLang="en-US" dirty="0">
                <a:latin typeface="SimSun-Identity-H"/>
              </a:rPr>
              <a:t>出队列，获得队头节点</a:t>
            </a:r>
            <a:r>
              <a:rPr lang="en-US" altLang="zh-CN" dirty="0">
                <a:latin typeface="TimesNewRomanPSMT-Identity-H"/>
              </a:rPr>
              <a:t>V</a:t>
            </a:r>
            <a:r>
              <a:rPr lang="zh-CN" altLang="en-US" dirty="0">
                <a:latin typeface="SimSun-Identity-H"/>
              </a:rPr>
              <a:t>，访问顶点</a:t>
            </a:r>
            <a:r>
              <a:rPr lang="en-US" altLang="zh-CN" dirty="0">
                <a:latin typeface="TimesNewRomanPSMT-Identity-H"/>
              </a:rPr>
              <a:t>V </a:t>
            </a:r>
            <a:r>
              <a:rPr lang="zh-CN" altLang="en-US" dirty="0">
                <a:latin typeface="SimSun-Identity-H"/>
              </a:rPr>
              <a:t>并标记</a:t>
            </a:r>
            <a:r>
              <a:rPr lang="en-US" altLang="zh-CN" dirty="0">
                <a:latin typeface="TimesNewRomanPSMT-Identity-H"/>
              </a:rPr>
              <a:t>V </a:t>
            </a:r>
            <a:r>
              <a:rPr lang="zh-CN" altLang="en-US" dirty="0">
                <a:latin typeface="SimSun-Identity-H"/>
              </a:rPr>
              <a:t>已经被访问。</a:t>
            </a:r>
          </a:p>
          <a:p>
            <a:pPr>
              <a:lnSpc>
                <a:spcPct val="150000"/>
              </a:lnSpc>
            </a:pPr>
            <a:r>
              <a:rPr lang="en-US" altLang="zh-CN" dirty="0">
                <a:latin typeface="TimesNewRomanPSMT-Identity-H"/>
              </a:rPr>
              <a:t>(4) </a:t>
            </a:r>
            <a:r>
              <a:rPr lang="zh-CN" altLang="en-US" dirty="0">
                <a:latin typeface="SimSun-Identity-H"/>
              </a:rPr>
              <a:t>查找顶点</a:t>
            </a:r>
            <a:r>
              <a:rPr lang="en-US" altLang="zh-CN" dirty="0">
                <a:latin typeface="TimesNewRomanPSMT-Identity-H"/>
              </a:rPr>
              <a:t>V </a:t>
            </a:r>
            <a:r>
              <a:rPr lang="zh-CN" altLang="en-US" dirty="0">
                <a:latin typeface="SimSun-Identity-H"/>
              </a:rPr>
              <a:t>的第一个邻接顶点</a:t>
            </a:r>
            <a:r>
              <a:rPr lang="en-US" altLang="zh-CN" dirty="0">
                <a:latin typeface="TimesNewRomanPSMT-Identity-H"/>
              </a:rPr>
              <a:t>col</a:t>
            </a:r>
            <a:r>
              <a:rPr lang="zh-CN" altLang="en-US" dirty="0">
                <a:latin typeface="SimSun-Identity-H"/>
              </a:rPr>
              <a:t>。</a:t>
            </a:r>
          </a:p>
          <a:p>
            <a:pPr>
              <a:lnSpc>
                <a:spcPct val="150000"/>
              </a:lnSpc>
            </a:pPr>
            <a:r>
              <a:rPr lang="en-US" altLang="zh-CN" dirty="0">
                <a:latin typeface="TimesNewRomanPSMT-Identity-H"/>
              </a:rPr>
              <a:t>(5) </a:t>
            </a:r>
            <a:r>
              <a:rPr lang="zh-CN" altLang="en-US" dirty="0">
                <a:latin typeface="SimSun-Identity-H"/>
              </a:rPr>
              <a:t>若</a:t>
            </a:r>
            <a:r>
              <a:rPr lang="en-US" altLang="zh-CN" dirty="0">
                <a:latin typeface="TimesNewRomanPSMT-Identity-H"/>
              </a:rPr>
              <a:t>V </a:t>
            </a:r>
            <a:r>
              <a:rPr lang="zh-CN" altLang="en-US" dirty="0">
                <a:latin typeface="SimSun-Identity-H"/>
              </a:rPr>
              <a:t>的邻接顶点</a:t>
            </a:r>
            <a:r>
              <a:rPr lang="en-US" altLang="zh-CN" dirty="0">
                <a:latin typeface="TimesNewRomanPSMT-Identity-H"/>
              </a:rPr>
              <a:t>col </a:t>
            </a:r>
            <a:r>
              <a:rPr lang="zh-CN" altLang="en-US" dirty="0">
                <a:latin typeface="SimSun-Identity-H"/>
              </a:rPr>
              <a:t>未被访问过，则</a:t>
            </a:r>
            <a:r>
              <a:rPr lang="en-US" altLang="zh-CN" dirty="0">
                <a:latin typeface="TimesNewRomanPSMT-Identity-H"/>
              </a:rPr>
              <a:t>col </a:t>
            </a:r>
            <a:r>
              <a:rPr lang="zh-CN" altLang="en-US" dirty="0">
                <a:latin typeface="SimSun-Identity-H"/>
              </a:rPr>
              <a:t>进队列。</a:t>
            </a:r>
          </a:p>
          <a:p>
            <a:pPr>
              <a:lnSpc>
                <a:spcPct val="150000"/>
              </a:lnSpc>
            </a:pPr>
            <a:r>
              <a:rPr lang="en-US" altLang="zh-CN" dirty="0">
                <a:latin typeface="TimesNewRomanPSMT-Identity-H"/>
              </a:rPr>
              <a:t>(6) </a:t>
            </a:r>
            <a:r>
              <a:rPr lang="zh-CN" altLang="en-US" dirty="0">
                <a:latin typeface="SimSun-Identity-H"/>
              </a:rPr>
              <a:t>继续查找</a:t>
            </a:r>
            <a:r>
              <a:rPr lang="en-US" altLang="zh-CN" dirty="0">
                <a:latin typeface="TimesNewRomanPSMT-Identity-H"/>
              </a:rPr>
              <a:t>V </a:t>
            </a:r>
            <a:r>
              <a:rPr lang="zh-CN" altLang="en-US" dirty="0">
                <a:latin typeface="SimSun-Identity-H"/>
              </a:rPr>
              <a:t>的其他邻接顶点</a:t>
            </a:r>
            <a:r>
              <a:rPr lang="en-US" altLang="zh-CN" dirty="0">
                <a:latin typeface="TimesNewRomanPSMT-Identity-H"/>
              </a:rPr>
              <a:t>col</a:t>
            </a:r>
            <a:r>
              <a:rPr lang="zh-CN" altLang="en-US" dirty="0">
                <a:latin typeface="SimSun-Identity-H"/>
              </a:rPr>
              <a:t>，转到步骤</a:t>
            </a:r>
            <a:r>
              <a:rPr lang="en-US" altLang="zh-CN" dirty="0">
                <a:latin typeface="TimesNewRomanPSMT-Identity-H"/>
              </a:rPr>
              <a:t>(5)</a:t>
            </a:r>
            <a:r>
              <a:rPr lang="zh-CN" altLang="en-US" dirty="0">
                <a:latin typeface="SimSun-Identity-H"/>
              </a:rPr>
              <a:t>，若</a:t>
            </a:r>
            <a:r>
              <a:rPr lang="en-US" altLang="zh-CN" dirty="0">
                <a:latin typeface="TimesNewRomanPSMT-Identity-H"/>
              </a:rPr>
              <a:t>V </a:t>
            </a:r>
            <a:r>
              <a:rPr lang="zh-CN" altLang="en-US" dirty="0">
                <a:latin typeface="SimSun-Identity-H"/>
              </a:rPr>
              <a:t>的所有</a:t>
            </a:r>
            <a:r>
              <a:rPr lang="zh-CN" altLang="en-US" dirty="0" smtClean="0">
                <a:latin typeface="SimSun-Identity-H"/>
              </a:rPr>
              <a:t>邻接      顶点</a:t>
            </a:r>
            <a:r>
              <a:rPr lang="zh-CN" altLang="en-US" dirty="0">
                <a:latin typeface="SimSun-Identity-H"/>
              </a:rPr>
              <a:t>都已经被</a:t>
            </a:r>
            <a:r>
              <a:rPr lang="zh-CN" altLang="en-US" dirty="0" smtClean="0">
                <a:latin typeface="SimSun-Identity-H"/>
              </a:rPr>
              <a:t>访问</a:t>
            </a:r>
            <a:r>
              <a:rPr lang="zh-CN" altLang="en-US" dirty="0">
                <a:latin typeface="SimSun-Identity-H"/>
              </a:rPr>
              <a:t>过，则转到步骤</a:t>
            </a:r>
            <a:r>
              <a:rPr lang="en-US" altLang="zh-CN" dirty="0">
                <a:latin typeface="TimesNewRomanPSMT-Identity-H"/>
              </a:rPr>
              <a:t>(2)</a:t>
            </a:r>
            <a:endParaRPr lang="zh-CN" altLang="en-US" dirty="0"/>
          </a:p>
        </p:txBody>
      </p:sp>
    </p:spTree>
    <p:extLst>
      <p:ext uri="{BB962C8B-B14F-4D97-AF65-F5344CB8AC3E}">
        <p14:creationId xmlns:p14="http://schemas.microsoft.com/office/powerpoint/2010/main" val="33930853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深度优先搜索</a:t>
            </a:r>
            <a:endParaRPr lang="zh-CN" altLang="en-US" dirty="0"/>
          </a:p>
        </p:txBody>
      </p:sp>
      <p:sp>
        <p:nvSpPr>
          <p:cNvPr id="3" name="矩形 2"/>
          <p:cNvSpPr/>
          <p:nvPr/>
        </p:nvSpPr>
        <p:spPr>
          <a:xfrm>
            <a:off x="1019940" y="2097702"/>
            <a:ext cx="8033908" cy="2531527"/>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深度优先遍历图的方法是，从图中某顶点</a:t>
            </a:r>
            <a:r>
              <a:rPr lang="en-US" altLang="zh-CN" dirty="0">
                <a:solidFill>
                  <a:srgbClr val="333333"/>
                </a:solidFill>
                <a:latin typeface="arial" panose="020B0604020202020204" pitchFamily="34" charset="0"/>
              </a:rPr>
              <a:t>v</a:t>
            </a:r>
            <a:r>
              <a:rPr lang="zh-CN" altLang="en-US" dirty="0">
                <a:solidFill>
                  <a:srgbClr val="333333"/>
                </a:solidFill>
                <a:latin typeface="arial" panose="020B0604020202020204" pitchFamily="34" charset="0"/>
              </a:rPr>
              <a:t>出发：</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）访问顶点</a:t>
            </a:r>
            <a:r>
              <a:rPr lang="en-US" altLang="zh-CN" dirty="0">
                <a:solidFill>
                  <a:srgbClr val="333333"/>
                </a:solidFill>
                <a:latin typeface="arial" panose="020B0604020202020204" pitchFamily="34" charset="0"/>
              </a:rPr>
              <a:t>v</a:t>
            </a:r>
            <a:r>
              <a:rPr lang="zh-CN" altLang="en-US" dirty="0">
                <a:solidFill>
                  <a:srgbClr val="333333"/>
                </a:solidFill>
                <a:latin typeface="arial" panose="020B0604020202020204" pitchFamily="34" charset="0"/>
              </a:rPr>
              <a:t>；</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）依次从</a:t>
            </a:r>
            <a:r>
              <a:rPr lang="en-US" altLang="zh-CN" dirty="0">
                <a:solidFill>
                  <a:srgbClr val="333333"/>
                </a:solidFill>
                <a:latin typeface="arial" panose="020B0604020202020204" pitchFamily="34" charset="0"/>
              </a:rPr>
              <a:t>v</a:t>
            </a:r>
            <a:r>
              <a:rPr lang="zh-CN" altLang="en-US" dirty="0">
                <a:solidFill>
                  <a:srgbClr val="333333"/>
                </a:solidFill>
                <a:latin typeface="arial" panose="020B0604020202020204" pitchFamily="34" charset="0"/>
              </a:rPr>
              <a:t>的未被访问的邻接点出发，对图进行深度优先遍历；直至图</a:t>
            </a:r>
            <a:r>
              <a:rPr lang="zh-CN" altLang="en-US" dirty="0" smtClean="0">
                <a:solidFill>
                  <a:srgbClr val="333333"/>
                </a:solidFill>
                <a:latin typeface="arial" panose="020B0604020202020204" pitchFamily="34" charset="0"/>
              </a:rPr>
              <a:t>中和   </a:t>
            </a:r>
            <a:r>
              <a:rPr lang="en-US" altLang="zh-CN" dirty="0" smtClean="0">
                <a:solidFill>
                  <a:srgbClr val="333333"/>
                </a:solidFill>
                <a:latin typeface="arial" panose="020B0604020202020204" pitchFamily="34" charset="0"/>
              </a:rPr>
              <a:t>v</a:t>
            </a:r>
            <a:r>
              <a:rPr lang="zh-CN" altLang="en-US" dirty="0">
                <a:solidFill>
                  <a:srgbClr val="333333"/>
                </a:solidFill>
                <a:latin typeface="arial" panose="020B0604020202020204" pitchFamily="34" charset="0"/>
              </a:rPr>
              <a:t>有路径相通的顶点都被访问；</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）若此时图中尚有顶点未被访问，则从一个未被访问的顶点出发，重新进行深度优先遍历，直到图中所有顶点均被访问过</a:t>
            </a:r>
            <a:r>
              <a:rPr lang="zh-CN" altLang="en-US" dirty="0" smtClean="0">
                <a:solidFill>
                  <a:srgbClr val="333333"/>
                </a:solidFill>
                <a:latin typeface="arial" panose="020B0604020202020204" pitchFamily="34" charset="0"/>
              </a:rPr>
              <a:t>为止</a:t>
            </a:r>
            <a:r>
              <a:rPr lang="zh-CN" altLang="en-US"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8445037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-JSOUP</a:t>
            </a:r>
            <a:endParaRPr lang="zh-CN" altLang="en-US" dirty="0"/>
          </a:p>
        </p:txBody>
      </p:sp>
      <p:sp>
        <p:nvSpPr>
          <p:cNvPr id="7" name="矩形 6"/>
          <p:cNvSpPr/>
          <p:nvPr/>
        </p:nvSpPr>
        <p:spPr>
          <a:xfrm>
            <a:off x="1195981" y="1685784"/>
            <a:ext cx="6879074" cy="1291379"/>
          </a:xfrm>
          <a:prstGeom prst="rect">
            <a:avLst/>
          </a:prstGeom>
        </p:spPr>
        <p:txBody>
          <a:bodyPr wrap="square">
            <a:spAutoFit/>
          </a:bodyPr>
          <a:lstStyle/>
          <a:p>
            <a:pPr algn="just">
              <a:lnSpc>
                <a:spcPct val="150000"/>
              </a:lnSpc>
            </a:pP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jsoup</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是一款</a:t>
            </a:r>
            <a:r>
              <a:rPr lang="en-US" altLang="zh-CN" dirty="0">
                <a:solidFill>
                  <a:srgbClr val="333333"/>
                </a:solidFill>
                <a:latin typeface="arial" panose="020B0604020202020204" pitchFamily="34" charset="0"/>
              </a:rPr>
              <a:t>Java </a:t>
            </a:r>
            <a:r>
              <a:rPr lang="zh-CN" altLang="en-US" dirty="0">
                <a:solidFill>
                  <a:srgbClr val="333333"/>
                </a:solidFill>
                <a:latin typeface="arial" panose="020B0604020202020204" pitchFamily="34" charset="0"/>
              </a:rPr>
              <a:t>的</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解析器，可直接解析某个</a:t>
            </a:r>
            <a:r>
              <a:rPr lang="en-US" altLang="zh-CN" dirty="0">
                <a:solidFill>
                  <a:srgbClr val="333333"/>
                </a:solidFill>
                <a:latin typeface="arial" panose="020B0604020202020204" pitchFamily="34" charset="0"/>
              </a:rPr>
              <a:t>URL</a:t>
            </a:r>
            <a:r>
              <a:rPr lang="zh-CN" altLang="en-US" dirty="0">
                <a:solidFill>
                  <a:srgbClr val="333333"/>
                </a:solidFill>
                <a:latin typeface="arial" panose="020B0604020202020204" pitchFamily="34" charset="0"/>
              </a:rPr>
              <a:t>地址、</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文本内容。它提供了一套非常省力的</a:t>
            </a:r>
            <a:r>
              <a:rPr lang="en-US" altLang="zh-CN" dirty="0">
                <a:solidFill>
                  <a:srgbClr val="333333"/>
                </a:solidFill>
                <a:latin typeface="arial" panose="020B0604020202020204" pitchFamily="34" charset="0"/>
              </a:rPr>
              <a:t>API</a:t>
            </a:r>
            <a:r>
              <a:rPr lang="zh-CN" altLang="en-US" dirty="0">
                <a:solidFill>
                  <a:srgbClr val="333333"/>
                </a:solidFill>
                <a:latin typeface="arial" panose="020B0604020202020204" pitchFamily="34" charset="0"/>
              </a:rPr>
              <a:t>，可通过</a:t>
            </a:r>
            <a:r>
              <a:rPr lang="en-US" altLang="zh-CN" dirty="0">
                <a:solidFill>
                  <a:srgbClr val="333333"/>
                </a:solidFill>
                <a:latin typeface="arial" panose="020B0604020202020204" pitchFamily="34" charset="0"/>
              </a:rPr>
              <a:t>DOM</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CSS</a:t>
            </a:r>
            <a:r>
              <a:rPr lang="zh-CN" altLang="en-US" dirty="0">
                <a:solidFill>
                  <a:srgbClr val="333333"/>
                </a:solidFill>
                <a:latin typeface="arial" panose="020B0604020202020204" pitchFamily="34" charset="0"/>
              </a:rPr>
              <a:t>以及类似于</a:t>
            </a:r>
            <a:r>
              <a:rPr lang="en-US" altLang="zh-CN" dirty="0" err="1">
                <a:solidFill>
                  <a:srgbClr val="333333"/>
                </a:solidFill>
                <a:latin typeface="arial" panose="020B0604020202020204" pitchFamily="34" charset="0"/>
              </a:rPr>
              <a:t>jQuery</a:t>
            </a:r>
            <a:r>
              <a:rPr lang="zh-CN" altLang="en-US" dirty="0">
                <a:solidFill>
                  <a:srgbClr val="333333"/>
                </a:solidFill>
                <a:latin typeface="arial" panose="020B0604020202020204" pitchFamily="34" charset="0"/>
              </a:rPr>
              <a:t>的操作方法来取出和操作数据</a:t>
            </a:r>
            <a:endParaRPr lang="zh-CN" altLang="en-US" dirty="0"/>
          </a:p>
        </p:txBody>
      </p:sp>
      <p:sp>
        <p:nvSpPr>
          <p:cNvPr id="8" name="矩形 7"/>
          <p:cNvSpPr/>
          <p:nvPr/>
        </p:nvSpPr>
        <p:spPr>
          <a:xfrm>
            <a:off x="1195981" y="3292182"/>
            <a:ext cx="6879074" cy="1287532"/>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String html = "&lt;html&gt;&lt;head&gt;&lt;title&gt;</a:t>
            </a:r>
            <a:r>
              <a:rPr lang="zh-CN" altLang="en-US" dirty="0">
                <a:solidFill>
                  <a:srgbClr val="333333"/>
                </a:solidFill>
                <a:latin typeface="arial" panose="020B0604020202020204" pitchFamily="34" charset="0"/>
              </a:rPr>
              <a:t>开源中国社区</a:t>
            </a:r>
            <a:r>
              <a:rPr lang="en-US" altLang="zh-CN" dirty="0">
                <a:solidFill>
                  <a:srgbClr val="333333"/>
                </a:solidFill>
                <a:latin typeface="arial" panose="020B0604020202020204" pitchFamily="34" charset="0"/>
              </a:rPr>
              <a:t>&lt;/title&gt;&lt;/head&gt;"</a:t>
            </a:r>
          </a:p>
          <a:p>
            <a:pPr>
              <a:lnSpc>
                <a:spcPct val="150000"/>
              </a:lnSpc>
            </a:pPr>
            <a:r>
              <a:rPr lang="en-US" altLang="zh-CN" dirty="0">
                <a:solidFill>
                  <a:srgbClr val="333333"/>
                </a:solidFill>
                <a:latin typeface="arial" panose="020B0604020202020204" pitchFamily="34" charset="0"/>
              </a:rPr>
              <a:t>+"&lt;body&gt;&lt;p&gt;</a:t>
            </a:r>
            <a:r>
              <a:rPr lang="zh-CN" altLang="en-US" dirty="0">
                <a:solidFill>
                  <a:srgbClr val="333333"/>
                </a:solidFill>
                <a:latin typeface="arial" panose="020B0604020202020204" pitchFamily="34" charset="0"/>
              </a:rPr>
              <a:t>这里是</a:t>
            </a:r>
            <a:r>
              <a:rPr lang="en-US" altLang="zh-CN" dirty="0" err="1">
                <a:solidFill>
                  <a:srgbClr val="333333"/>
                </a:solidFill>
                <a:latin typeface="arial" panose="020B0604020202020204" pitchFamily="34" charset="0"/>
              </a:rPr>
              <a:t>jsoup</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项目的相关文章</a:t>
            </a:r>
            <a:r>
              <a:rPr lang="en-US" altLang="zh-CN" dirty="0">
                <a:solidFill>
                  <a:srgbClr val="333333"/>
                </a:solidFill>
                <a:latin typeface="arial" panose="020B0604020202020204" pitchFamily="34" charset="0"/>
              </a:rPr>
              <a:t>&lt;/p&gt;&lt;/body&gt;&lt;/html&gt;";</a:t>
            </a:r>
          </a:p>
          <a:p>
            <a:pPr>
              <a:lnSpc>
                <a:spcPct val="150000"/>
              </a:lnSpc>
            </a:pPr>
            <a:r>
              <a:rPr lang="en-US" altLang="zh-CN" dirty="0">
                <a:solidFill>
                  <a:srgbClr val="333333"/>
                </a:solidFill>
                <a:latin typeface="arial" panose="020B0604020202020204" pitchFamily="34" charset="0"/>
              </a:rPr>
              <a:t>Document doc = </a:t>
            </a:r>
            <a:r>
              <a:rPr lang="en-US" altLang="zh-CN" dirty="0" err="1">
                <a:solidFill>
                  <a:srgbClr val="333333"/>
                </a:solidFill>
                <a:latin typeface="arial" panose="020B0604020202020204" pitchFamily="34" charset="0"/>
              </a:rPr>
              <a:t>Jsoup.parse</a:t>
            </a:r>
            <a:r>
              <a:rPr lang="en-US" altLang="zh-CN" dirty="0">
                <a:solidFill>
                  <a:srgbClr val="333333"/>
                </a:solidFill>
                <a:latin typeface="arial" panose="020B0604020202020204" pitchFamily="34" charset="0"/>
              </a:rPr>
              <a:t>(html);</a:t>
            </a:r>
            <a:endParaRPr lang="en-US" altLang="zh-CN" b="0" i="0" dirty="0">
              <a:solidFill>
                <a:srgbClr val="333333"/>
              </a:solidFill>
              <a:effectLst/>
              <a:latin typeface="arial" panose="020B0604020202020204" pitchFamily="34" charset="0"/>
            </a:endParaRPr>
          </a:p>
        </p:txBody>
      </p:sp>
      <p:sp>
        <p:nvSpPr>
          <p:cNvPr id="9" name="矩形 8"/>
          <p:cNvSpPr/>
          <p:nvPr/>
        </p:nvSpPr>
        <p:spPr>
          <a:xfrm>
            <a:off x="1195981" y="5002197"/>
            <a:ext cx="6788922" cy="869533"/>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从</a:t>
            </a:r>
            <a:r>
              <a:rPr lang="en-US" altLang="zh-CN" dirty="0">
                <a:solidFill>
                  <a:srgbClr val="333333"/>
                </a:solidFill>
                <a:latin typeface="arial" panose="020B0604020202020204" pitchFamily="34" charset="0"/>
              </a:rPr>
              <a:t>URL</a:t>
            </a:r>
            <a:r>
              <a:rPr lang="zh-CN" altLang="en-US" dirty="0">
                <a:solidFill>
                  <a:srgbClr val="333333"/>
                </a:solidFill>
                <a:latin typeface="arial" panose="020B0604020202020204" pitchFamily="34" charset="0"/>
              </a:rPr>
              <a:t>直接加载</a:t>
            </a:r>
            <a:r>
              <a:rPr lang="en-US" altLang="zh-CN" dirty="0">
                <a:solidFill>
                  <a:srgbClr val="333333"/>
                </a:solidFill>
                <a:latin typeface="arial" panose="020B0604020202020204" pitchFamily="34" charset="0"/>
              </a:rPr>
              <a:t>HTML </a:t>
            </a:r>
            <a:r>
              <a:rPr lang="zh-CN" altLang="en-US" dirty="0">
                <a:solidFill>
                  <a:srgbClr val="333333"/>
                </a:solidFill>
                <a:latin typeface="arial" panose="020B0604020202020204" pitchFamily="34" charset="0"/>
              </a:rPr>
              <a:t>文档</a:t>
            </a:r>
          </a:p>
          <a:p>
            <a:pPr>
              <a:lnSpc>
                <a:spcPct val="150000"/>
              </a:lnSpc>
            </a:pPr>
            <a:r>
              <a:rPr lang="en-US" altLang="zh-CN" dirty="0">
                <a:solidFill>
                  <a:srgbClr val="333333"/>
                </a:solidFill>
                <a:latin typeface="arial" panose="020B0604020202020204" pitchFamily="34" charset="0"/>
              </a:rPr>
              <a:t>Document doc =</a:t>
            </a:r>
            <a:r>
              <a:rPr lang="en-US" altLang="zh-CN" dirty="0" err="1">
                <a:solidFill>
                  <a:srgbClr val="333333"/>
                </a:solidFill>
                <a:latin typeface="arial" panose="020B0604020202020204" pitchFamily="34" charset="0"/>
              </a:rPr>
              <a:t>Jsoup.connect</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网址</a:t>
            </a:r>
            <a:r>
              <a:rPr lang="en-US" altLang="zh-CN" dirty="0">
                <a:solidFill>
                  <a:srgbClr val="333333"/>
                </a:solidFill>
                <a:latin typeface="arial" panose="020B0604020202020204" pitchFamily="34" charset="0"/>
              </a:rPr>
              <a:t>/").get();</a:t>
            </a:r>
            <a:endParaRPr lang="en-US" altLang="zh-C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5035583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a:t>聚焦网络爬虫</a:t>
            </a:r>
          </a:p>
        </p:txBody>
      </p:sp>
      <p:sp>
        <p:nvSpPr>
          <p:cNvPr id="5" name="矩形 4"/>
          <p:cNvSpPr/>
          <p:nvPr/>
        </p:nvSpPr>
        <p:spPr>
          <a:xfrm>
            <a:off x="1067441" y="2214024"/>
            <a:ext cx="7290947" cy="2169825"/>
          </a:xfrm>
          <a:prstGeom prst="rect">
            <a:avLst/>
          </a:prstGeom>
        </p:spPr>
        <p:txBody>
          <a:bodyPr wrap="square">
            <a:spAutoFit/>
          </a:bodyPr>
          <a:lstStyle/>
          <a:p>
            <a:pPr>
              <a:lnSpc>
                <a:spcPct val="150000"/>
              </a:lnSpc>
            </a:pPr>
            <a:r>
              <a:rPr lang="zh-CN" altLang="en-US" dirty="0" smtClean="0"/>
              <a:t> </a:t>
            </a:r>
            <a:r>
              <a:rPr lang="zh-CN" altLang="en-US" b="1" dirty="0" smtClean="0"/>
              <a:t>聚焦网络爬虫</a:t>
            </a:r>
            <a:r>
              <a:rPr lang="zh-CN" altLang="en-US" dirty="0" smtClean="0"/>
              <a:t>：指</a:t>
            </a:r>
            <a:r>
              <a:rPr lang="zh-CN" altLang="en-US" dirty="0"/>
              <a:t>选择性地爬行那些与预先定义好的主题相关页面的网络</a:t>
            </a:r>
            <a:r>
              <a:rPr lang="zh-CN" altLang="en-US" dirty="0" smtClean="0"/>
              <a:t>爬虫。</a:t>
            </a:r>
            <a:r>
              <a:rPr lang="zh-CN" altLang="en-US" dirty="0"/>
              <a:t>根据一定的网页分析算法过滤与主题无关的链接，保留有用的链接并将其放入等待抓取的</a:t>
            </a:r>
            <a:r>
              <a:rPr lang="en-US" altLang="zh-CN" dirty="0"/>
              <a:t>URL</a:t>
            </a:r>
            <a:r>
              <a:rPr lang="zh-CN" altLang="en-US" dirty="0" smtClean="0"/>
              <a:t>队列。</a:t>
            </a:r>
            <a:endParaRPr lang="en-US" altLang="zh-CN" dirty="0" smtClean="0"/>
          </a:p>
          <a:p>
            <a:pPr>
              <a:lnSpc>
                <a:spcPct val="150000"/>
              </a:lnSpc>
            </a:pPr>
            <a:r>
              <a:rPr lang="en-US" altLang="zh-CN" dirty="0"/>
              <a:t> </a:t>
            </a:r>
            <a:r>
              <a:rPr lang="en-US" altLang="zh-CN" dirty="0" smtClean="0"/>
              <a:t>      </a:t>
            </a:r>
            <a:r>
              <a:rPr lang="zh-CN" altLang="en-US" dirty="0" smtClean="0"/>
              <a:t> </a:t>
            </a:r>
            <a:r>
              <a:rPr lang="zh-CN" altLang="en-US" dirty="0"/>
              <a:t>和通用网络爬虫相比，聚焦爬虫只需要爬行与主题相关的页面，极大地节省了硬件和网络资源，保存的页面也由于数量少而更新</a:t>
            </a:r>
            <a:r>
              <a:rPr lang="zh-CN" altLang="en-US" dirty="0" smtClean="0"/>
              <a:t>快。</a:t>
            </a:r>
            <a:endParaRPr lang="en-US" altLang="zh-CN" dirty="0" smtClean="0"/>
          </a:p>
        </p:txBody>
      </p:sp>
    </p:spTree>
    <p:extLst>
      <p:ext uri="{BB962C8B-B14F-4D97-AF65-F5344CB8AC3E}">
        <p14:creationId xmlns:p14="http://schemas.microsoft.com/office/powerpoint/2010/main" val="21095428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a:t>增量式网络爬虫</a:t>
            </a:r>
          </a:p>
        </p:txBody>
      </p:sp>
      <p:sp>
        <p:nvSpPr>
          <p:cNvPr id="5" name="矩形 4"/>
          <p:cNvSpPr/>
          <p:nvPr/>
        </p:nvSpPr>
        <p:spPr>
          <a:xfrm>
            <a:off x="1093199" y="1904931"/>
            <a:ext cx="7290947" cy="3000821"/>
          </a:xfrm>
          <a:prstGeom prst="rect">
            <a:avLst/>
          </a:prstGeom>
        </p:spPr>
        <p:txBody>
          <a:bodyPr wrap="square">
            <a:spAutoFit/>
          </a:bodyPr>
          <a:lstStyle/>
          <a:p>
            <a:pPr>
              <a:lnSpc>
                <a:spcPct val="150000"/>
              </a:lnSpc>
            </a:pPr>
            <a:r>
              <a:rPr lang="zh-CN" altLang="en-US" b="1" dirty="0"/>
              <a:t>增量式网络</a:t>
            </a:r>
            <a:r>
              <a:rPr lang="zh-CN" altLang="en-US" b="1" dirty="0" smtClean="0"/>
              <a:t>爬虫：</a:t>
            </a:r>
            <a:r>
              <a:rPr lang="zh-CN" altLang="en-US" dirty="0"/>
              <a:t> 对 已 下 载 网 页 采 取 增 量式更新和只爬行新产生的或者已经发生变化网页的</a:t>
            </a:r>
            <a:r>
              <a:rPr lang="zh-CN" altLang="en-US" dirty="0" smtClean="0"/>
              <a:t>爬虫。</a:t>
            </a:r>
            <a:endParaRPr lang="en-US" altLang="zh-CN" dirty="0" smtClean="0"/>
          </a:p>
          <a:p>
            <a:pPr>
              <a:lnSpc>
                <a:spcPct val="150000"/>
              </a:lnSpc>
            </a:pPr>
            <a:r>
              <a:rPr lang="en-US" altLang="zh-CN" dirty="0"/>
              <a:t> </a:t>
            </a:r>
            <a:r>
              <a:rPr lang="en-US" altLang="zh-CN" dirty="0" smtClean="0"/>
              <a:t>       </a:t>
            </a:r>
            <a:r>
              <a:rPr lang="zh-CN" altLang="en-US" dirty="0" smtClean="0"/>
              <a:t>它</a:t>
            </a:r>
            <a:r>
              <a:rPr lang="zh-CN" altLang="en-US" dirty="0"/>
              <a:t>能够在一定程度上保证所爬行的页面是尽可能新的</a:t>
            </a:r>
            <a:r>
              <a:rPr lang="zh-CN" altLang="en-US" dirty="0" smtClean="0"/>
              <a:t>页面， </a:t>
            </a:r>
            <a:r>
              <a:rPr lang="zh-CN" altLang="en-US" dirty="0"/>
              <a:t>和周期性爬行和刷新页面的网络爬虫相比，增量式爬虫只会在需要的时候爬行新产生或发生更新的页面 ，并不重新下载没有发生变化的页面，可有效减少数据下载量，及时更新已爬行的网页，减小时间和空间上的耗费，但是增加了爬行算法的复杂度和实现</a:t>
            </a:r>
            <a:r>
              <a:rPr lang="zh-CN" altLang="en-US" dirty="0" smtClean="0"/>
              <a:t>难度。</a:t>
            </a:r>
            <a:endParaRPr lang="en-US" altLang="zh-CN" dirty="0" smtClean="0"/>
          </a:p>
        </p:txBody>
      </p:sp>
    </p:spTree>
    <p:extLst>
      <p:ext uri="{BB962C8B-B14F-4D97-AF65-F5344CB8AC3E}">
        <p14:creationId xmlns:p14="http://schemas.microsoft.com/office/powerpoint/2010/main" val="35088366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98964" y="1891144"/>
            <a:ext cx="5237018" cy="623455"/>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标题 13"/>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2296391" y="2036619"/>
            <a:ext cx="4821382" cy="394854"/>
          </a:xfrm>
        </p:spPr>
        <p:txBody>
          <a:bodyPr>
            <a:normAutofit lnSpcReduction="10000"/>
          </a:bodyPr>
          <a:lstStyle/>
          <a:p>
            <a:pPr marL="0" indent="0">
              <a:buNone/>
            </a:pPr>
            <a:r>
              <a:rPr lang="zh-CN" altLang="en-US" sz="2400" b="1" dirty="0" smtClean="0">
                <a:solidFill>
                  <a:schemeClr val="bg1"/>
                </a:solidFill>
              </a:rPr>
              <a:t>网络爬虫简述</a:t>
            </a:r>
            <a:endParaRPr lang="zh-CN" altLang="en-US" sz="2400" b="1" dirty="0">
              <a:solidFill>
                <a:schemeClr val="bg1"/>
              </a:solidFill>
            </a:endParaRPr>
          </a:p>
        </p:txBody>
      </p:sp>
      <p:sp>
        <p:nvSpPr>
          <p:cNvPr id="9" name="流程图: 可选过程 8"/>
          <p:cNvSpPr/>
          <p:nvPr/>
        </p:nvSpPr>
        <p:spPr>
          <a:xfrm>
            <a:off x="2098964" y="3850780"/>
            <a:ext cx="5237018" cy="623455"/>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b="1" dirty="0"/>
          </a:p>
        </p:txBody>
      </p:sp>
      <p:sp>
        <p:nvSpPr>
          <p:cNvPr id="12" name="内容占位符 2"/>
          <p:cNvSpPr txBox="1">
            <a:spLocks/>
          </p:cNvSpPr>
          <p:nvPr/>
        </p:nvSpPr>
        <p:spPr>
          <a:xfrm>
            <a:off x="2296391" y="3975473"/>
            <a:ext cx="4821382" cy="3948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smtClean="0">
                <a:solidFill>
                  <a:schemeClr val="bg1"/>
                </a:solidFill>
              </a:rPr>
              <a:t>面临的问题</a:t>
            </a:r>
            <a:endParaRPr lang="zh-CN" altLang="en-US" sz="2400" b="1" dirty="0">
              <a:solidFill>
                <a:schemeClr val="bg1"/>
              </a:solidFill>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71134" y="2036619"/>
            <a:ext cx="340794" cy="321697"/>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71134" y="4037818"/>
            <a:ext cx="340794" cy="321697"/>
          </a:xfrm>
          <a:prstGeom prst="rect">
            <a:avLst/>
          </a:prstGeom>
        </p:spPr>
      </p:pic>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54113" y="4891820"/>
            <a:ext cx="340794" cy="321697"/>
          </a:xfrm>
          <a:prstGeom prst="rect">
            <a:avLst/>
          </a:prstGeom>
        </p:spPr>
      </p:pic>
      <p:sp>
        <p:nvSpPr>
          <p:cNvPr id="19" name="内容占位符 2"/>
          <p:cNvSpPr txBox="1">
            <a:spLocks/>
          </p:cNvSpPr>
          <p:nvPr/>
        </p:nvSpPr>
        <p:spPr>
          <a:xfrm>
            <a:off x="2296391" y="4891820"/>
            <a:ext cx="4821382" cy="3948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smtClean="0">
                <a:solidFill>
                  <a:schemeClr val="bg1"/>
                </a:solidFill>
              </a:rPr>
              <a:t>抽取内容</a:t>
            </a:r>
            <a:endParaRPr lang="zh-CN" altLang="en-US" sz="2400" b="1" dirty="0">
              <a:solidFill>
                <a:schemeClr val="bg1"/>
              </a:solidFill>
            </a:endParaRPr>
          </a:p>
        </p:txBody>
      </p:sp>
      <p:sp>
        <p:nvSpPr>
          <p:cNvPr id="20" name="流程图: 可选过程 19"/>
          <p:cNvSpPr/>
          <p:nvPr/>
        </p:nvSpPr>
        <p:spPr>
          <a:xfrm>
            <a:off x="2098964" y="4810641"/>
            <a:ext cx="5237018" cy="623455"/>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b="1" dirty="0"/>
          </a:p>
        </p:txBody>
      </p:sp>
      <p:sp>
        <p:nvSpPr>
          <p:cNvPr id="21" name="内容占位符 2"/>
          <p:cNvSpPr txBox="1">
            <a:spLocks/>
          </p:cNvSpPr>
          <p:nvPr/>
        </p:nvSpPr>
        <p:spPr>
          <a:xfrm>
            <a:off x="2296391" y="4975632"/>
            <a:ext cx="4821382" cy="3948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smtClean="0">
                <a:solidFill>
                  <a:schemeClr val="bg1"/>
                </a:solidFill>
              </a:rPr>
              <a:t>网络爬虫</a:t>
            </a:r>
            <a:r>
              <a:rPr lang="zh-CN" altLang="en-US" sz="2400" b="1" dirty="0" smtClean="0">
                <a:solidFill>
                  <a:schemeClr val="bg1"/>
                </a:solidFill>
              </a:rPr>
              <a:t>分类</a:t>
            </a:r>
            <a:endParaRPr lang="zh-CN" altLang="en-US" sz="2400" b="1" dirty="0">
              <a:solidFill>
                <a:schemeClr val="bg1"/>
              </a:solidFill>
            </a:endParaRPr>
          </a:p>
        </p:txBody>
      </p:sp>
      <p:sp>
        <p:nvSpPr>
          <p:cNvPr id="25" name="流程图: 可选过程 24"/>
          <p:cNvSpPr/>
          <p:nvPr/>
        </p:nvSpPr>
        <p:spPr>
          <a:xfrm>
            <a:off x="2098964" y="2829582"/>
            <a:ext cx="5237018" cy="623455"/>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zh-CN" altLang="en-US" b="1" dirty="0">
              <a:solidFill>
                <a:schemeClr val="bg1"/>
              </a:solidFill>
            </a:endParaRP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71134" y="3000996"/>
            <a:ext cx="340794" cy="321697"/>
          </a:xfrm>
          <a:prstGeom prst="rect">
            <a:avLst/>
          </a:prstGeom>
        </p:spPr>
      </p:pic>
      <p:sp>
        <p:nvSpPr>
          <p:cNvPr id="27" name="内容占位符 2"/>
          <p:cNvSpPr txBox="1">
            <a:spLocks/>
          </p:cNvSpPr>
          <p:nvPr/>
        </p:nvSpPr>
        <p:spPr>
          <a:xfrm>
            <a:off x="2296391" y="3036235"/>
            <a:ext cx="4821382" cy="3948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solidFill>
                  <a:schemeClr val="bg1"/>
                </a:solidFill>
              </a:rPr>
              <a:t>网络</a:t>
            </a:r>
            <a:r>
              <a:rPr lang="zh-CN" altLang="en-US" sz="2400" b="1" dirty="0" smtClean="0">
                <a:solidFill>
                  <a:schemeClr val="bg1"/>
                </a:solidFill>
              </a:rPr>
              <a:t>爬虫意义</a:t>
            </a:r>
            <a:endParaRPr lang="zh-CN" altLang="en-US" sz="2400" b="1" dirty="0">
              <a:solidFill>
                <a:schemeClr val="bg1"/>
              </a:solidFill>
            </a:endParaRPr>
          </a:p>
        </p:txBody>
      </p:sp>
    </p:spTree>
    <p:extLst>
      <p:ext uri="{BB962C8B-B14F-4D97-AF65-F5344CB8AC3E}">
        <p14:creationId xmlns:p14="http://schemas.microsoft.com/office/powerpoint/2010/main" val="28348406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网络爬虫</a:t>
            </a:r>
            <a:r>
              <a:rPr lang="zh-CN" altLang="en-US" dirty="0" smtClean="0"/>
              <a:t>概述</a:t>
            </a:r>
            <a:r>
              <a:rPr lang="en-US" altLang="zh-CN" dirty="0" smtClean="0"/>
              <a:t>-</a:t>
            </a:r>
            <a:r>
              <a:rPr lang="zh-CN" altLang="en-US" dirty="0" smtClean="0"/>
              <a:t>定义</a:t>
            </a:r>
            <a:endParaRPr lang="zh-CN" altLang="en-US" dirty="0"/>
          </a:p>
        </p:txBody>
      </p:sp>
      <p:sp>
        <p:nvSpPr>
          <p:cNvPr id="5" name="内容占位符 4"/>
          <p:cNvSpPr>
            <a:spLocks noGrp="1"/>
          </p:cNvSpPr>
          <p:nvPr>
            <p:ph idx="1"/>
          </p:nvPr>
        </p:nvSpPr>
        <p:spPr/>
        <p:txBody>
          <a:bodyPr/>
          <a:lstStyle/>
          <a:p>
            <a:pPr marL="190800" defTabSz="825458">
              <a:lnSpc>
                <a:spcPct val="140000"/>
              </a:lnSpc>
              <a:buClr>
                <a:srgbClr val="35B558"/>
              </a:buClr>
              <a:buSzPct val="105000"/>
              <a:defRPr/>
            </a:pPr>
            <a:r>
              <a:rPr lang="zh-CN" altLang="en-US" dirty="0">
                <a:solidFill>
                  <a:srgbClr val="666666"/>
                </a:solidFill>
                <a:latin typeface="Noto Sans CJK SC Regular" pitchFamily="34" charset="-122"/>
                <a:ea typeface="Noto Sans CJK SC Regular" pitchFamily="34" charset="-122"/>
              </a:rPr>
              <a:t>网络爬虫又被成为网页蜘蛛、网络机器人，是一种按照一定</a:t>
            </a:r>
            <a:r>
              <a:rPr lang="zh-CN" altLang="en-US" dirty="0">
                <a:solidFill>
                  <a:srgbClr val="666666"/>
                </a:solidFill>
                <a:latin typeface="Noto Sans CJK SC Bold" pitchFamily="34" charset="-122"/>
                <a:ea typeface="Noto Sans CJK SC Bold" pitchFamily="34" charset="-122"/>
              </a:rPr>
              <a:t>规则自动</a:t>
            </a:r>
            <a:r>
              <a:rPr lang="zh-CN" altLang="en-US" dirty="0">
                <a:solidFill>
                  <a:srgbClr val="666666"/>
                </a:solidFill>
                <a:latin typeface="Noto Sans CJK SC Regular" pitchFamily="34" charset="-122"/>
                <a:ea typeface="Noto Sans CJK SC Regular" pitchFamily="34" charset="-122"/>
              </a:rPr>
              <a:t>抓取</a:t>
            </a:r>
            <a:r>
              <a:rPr lang="zh-CN" altLang="en-US" dirty="0">
                <a:solidFill>
                  <a:srgbClr val="666666"/>
                </a:solidFill>
                <a:latin typeface="Noto Sans CJK SC Bold" pitchFamily="34" charset="-122"/>
                <a:ea typeface="Noto Sans CJK SC Bold" pitchFamily="34" charset="-122"/>
              </a:rPr>
              <a:t>万维网</a:t>
            </a:r>
            <a:r>
              <a:rPr lang="zh-CN" altLang="en-US" dirty="0">
                <a:solidFill>
                  <a:srgbClr val="666666"/>
                </a:solidFill>
                <a:latin typeface="Noto Sans CJK SC Regular" pitchFamily="34" charset="-122"/>
                <a:ea typeface="Noto Sans CJK SC Regular" pitchFamily="34" charset="-122"/>
              </a:rPr>
              <a:t>的</a:t>
            </a:r>
            <a:r>
              <a:rPr lang="zh-CN" altLang="en-US" dirty="0">
                <a:solidFill>
                  <a:srgbClr val="666666"/>
                </a:solidFill>
                <a:latin typeface="Noto Sans CJK SC Bold" pitchFamily="34" charset="-122"/>
                <a:ea typeface="Noto Sans CJK SC Bold" pitchFamily="34" charset="-122"/>
              </a:rPr>
              <a:t>程序</a:t>
            </a:r>
            <a:r>
              <a:rPr lang="zh-CN" altLang="en-US" dirty="0" smtClean="0">
                <a:solidFill>
                  <a:srgbClr val="666666"/>
                </a:solidFill>
                <a:latin typeface="Noto Sans CJK SC Regular" pitchFamily="34" charset="-122"/>
                <a:ea typeface="Noto Sans CJK SC Regular" pitchFamily="34" charset="-122"/>
              </a:rPr>
              <a:t>或</a:t>
            </a:r>
            <a:r>
              <a:rPr lang="zh-CN" altLang="en-US" dirty="0" smtClean="0">
                <a:solidFill>
                  <a:srgbClr val="666666"/>
                </a:solidFill>
                <a:latin typeface="Noto Sans CJK SC Bold" pitchFamily="34" charset="-122"/>
                <a:ea typeface="Noto Sans CJK SC Bold" pitchFamily="34" charset="-122"/>
              </a:rPr>
              <a:t>脚本</a:t>
            </a:r>
            <a:r>
              <a:rPr lang="zh-CN" altLang="en-US" dirty="0" smtClean="0">
                <a:solidFill>
                  <a:srgbClr val="666666"/>
                </a:solidFill>
                <a:latin typeface="Noto Sans CJK SC Regular" pitchFamily="34" charset="-122"/>
                <a:ea typeface="Noto Sans CJK SC Regular" pitchFamily="34" charset="-122"/>
              </a:rPr>
              <a:t>。</a:t>
            </a:r>
            <a:endParaRPr lang="en-US" altLang="zh-CN" dirty="0" smtClean="0">
              <a:solidFill>
                <a:srgbClr val="666666"/>
              </a:solidFill>
              <a:latin typeface="Noto Sans CJK SC Regular" pitchFamily="34" charset="-122"/>
              <a:ea typeface="Noto Sans CJK SC Regular" pitchFamily="34" charset="-122"/>
            </a:endParaRPr>
          </a:p>
          <a:p>
            <a:pPr marL="876600" indent="-685800" defTabSz="825458">
              <a:lnSpc>
                <a:spcPct val="140000"/>
              </a:lnSpc>
              <a:buClr>
                <a:srgbClr val="35B558"/>
              </a:buClr>
              <a:buSzPct val="105000"/>
              <a:buFont typeface="Arial" pitchFamily="34" charset="0"/>
              <a:buChar char="•"/>
              <a:defRPr/>
            </a:pPr>
            <a:r>
              <a:rPr lang="zh-CN" altLang="en-US" dirty="0">
                <a:solidFill>
                  <a:srgbClr val="666666"/>
                </a:solidFill>
                <a:latin typeface="Noto Sans CJK SC Regular" pitchFamily="34" charset="-122"/>
                <a:ea typeface="Noto Sans CJK SC Regular" pitchFamily="34" charset="-122"/>
              </a:rPr>
              <a:t>一定的规则</a:t>
            </a:r>
            <a:endParaRPr lang="en-US" altLang="zh-CN" dirty="0">
              <a:solidFill>
                <a:srgbClr val="666666"/>
              </a:solidFill>
              <a:latin typeface="Noto Sans CJK SC Regular" pitchFamily="34" charset="-122"/>
              <a:ea typeface="Noto Sans CJK SC Regular" pitchFamily="34" charset="-122"/>
            </a:endParaRPr>
          </a:p>
          <a:p>
            <a:pPr marL="876600" indent="-685800" defTabSz="825458">
              <a:lnSpc>
                <a:spcPct val="140000"/>
              </a:lnSpc>
              <a:buClr>
                <a:srgbClr val="35B558"/>
              </a:buClr>
              <a:buSzPct val="105000"/>
              <a:buFont typeface="Arial" pitchFamily="34" charset="0"/>
              <a:buChar char="•"/>
              <a:defRPr/>
            </a:pPr>
            <a:r>
              <a:rPr lang="zh-CN" altLang="en-US" dirty="0">
                <a:solidFill>
                  <a:srgbClr val="666666"/>
                </a:solidFill>
                <a:latin typeface="Noto Sans CJK SC Regular" pitchFamily="34" charset="-122"/>
                <a:ea typeface="Noto Sans CJK SC Regular" pitchFamily="34" charset="-122"/>
              </a:rPr>
              <a:t>自动抓取</a:t>
            </a:r>
            <a:endParaRPr lang="en-US" altLang="zh-CN" dirty="0">
              <a:solidFill>
                <a:srgbClr val="666666"/>
              </a:solidFill>
              <a:latin typeface="Noto Sans CJK SC Regular" pitchFamily="34" charset="-122"/>
              <a:ea typeface="Noto Sans CJK SC Regular" pitchFamily="34" charset="-122"/>
            </a:endParaRPr>
          </a:p>
          <a:p>
            <a:pPr marL="876600" indent="-685800" defTabSz="825458">
              <a:lnSpc>
                <a:spcPct val="140000"/>
              </a:lnSpc>
              <a:buClr>
                <a:srgbClr val="35B558"/>
              </a:buClr>
              <a:buSzPct val="105000"/>
              <a:buFont typeface="Arial" pitchFamily="34" charset="0"/>
              <a:buChar char="•"/>
              <a:defRPr/>
            </a:pPr>
            <a:r>
              <a:rPr lang="zh-CN" altLang="en-US" dirty="0">
                <a:solidFill>
                  <a:srgbClr val="666666"/>
                </a:solidFill>
                <a:latin typeface="Noto Sans CJK SC Regular" pitchFamily="34" charset="-122"/>
                <a:ea typeface="Noto Sans CJK SC Regular" pitchFamily="34" charset="-122"/>
              </a:rPr>
              <a:t>网络资源</a:t>
            </a:r>
            <a:endParaRPr lang="en-US" altLang="zh-CN" dirty="0">
              <a:solidFill>
                <a:srgbClr val="666666"/>
              </a:solidFill>
              <a:latin typeface="Noto Sans CJK SC Regular" pitchFamily="34" charset="-122"/>
              <a:ea typeface="Noto Sans CJK SC Regular" pitchFamily="34" charset="-122"/>
            </a:endParaRPr>
          </a:p>
          <a:p>
            <a:pPr marL="876600" indent="-685800" defTabSz="825458">
              <a:lnSpc>
                <a:spcPct val="140000"/>
              </a:lnSpc>
              <a:buClr>
                <a:srgbClr val="35B558"/>
              </a:buClr>
              <a:buSzPct val="105000"/>
              <a:buFont typeface="Arial" pitchFamily="34" charset="0"/>
              <a:buChar char="•"/>
              <a:defRPr/>
            </a:pPr>
            <a:r>
              <a:rPr lang="zh-CN" altLang="en-US" dirty="0">
                <a:solidFill>
                  <a:srgbClr val="666666"/>
                </a:solidFill>
                <a:latin typeface="Noto Sans CJK SC Regular" pitchFamily="34" charset="-122"/>
                <a:ea typeface="Noto Sans CJK SC Regular" pitchFamily="34" charset="-122"/>
              </a:rPr>
              <a:t>程序或脚本</a:t>
            </a:r>
            <a:endParaRPr lang="en-US" altLang="zh-CN" dirty="0">
              <a:solidFill>
                <a:srgbClr val="666666"/>
              </a:solidFill>
              <a:latin typeface="Noto Sans CJK SC Regular" pitchFamily="34" charset="-122"/>
              <a:ea typeface="Noto Sans CJK SC Regular" pitchFamily="34" charset="-122"/>
            </a:endParaRPr>
          </a:p>
          <a:p>
            <a:pPr marL="190800" defTabSz="825458">
              <a:lnSpc>
                <a:spcPct val="140000"/>
              </a:lnSpc>
              <a:buClr>
                <a:srgbClr val="35B558"/>
              </a:buClr>
              <a:buSzPct val="105000"/>
              <a:defRPr/>
            </a:pPr>
            <a:endParaRPr lang="en-US" altLang="zh-CN" dirty="0">
              <a:solidFill>
                <a:srgbClr val="666666"/>
              </a:solidFill>
              <a:latin typeface="Noto Sans CJK SC Regular" pitchFamily="34" charset="-122"/>
              <a:ea typeface="Noto Sans CJK SC Regular" pitchFamily="34" charset="-122"/>
            </a:endParaRPr>
          </a:p>
        </p:txBody>
      </p:sp>
    </p:spTree>
    <p:extLst>
      <p:ext uri="{BB962C8B-B14F-4D97-AF65-F5344CB8AC3E}">
        <p14:creationId xmlns:p14="http://schemas.microsoft.com/office/powerpoint/2010/main" val="10563962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a:t>爬虫</a:t>
            </a:r>
            <a:r>
              <a:rPr lang="zh-CN" altLang="en-US" smtClean="0"/>
              <a:t>概述</a:t>
            </a:r>
            <a:endParaRPr lang="zh-CN" altLang="en-US" dirty="0"/>
          </a:p>
        </p:txBody>
      </p:sp>
      <p:sp>
        <p:nvSpPr>
          <p:cNvPr id="2" name="圆角矩形 1"/>
          <p:cNvSpPr/>
          <p:nvPr/>
        </p:nvSpPr>
        <p:spPr>
          <a:xfrm>
            <a:off x="257577" y="3193960"/>
            <a:ext cx="1545465" cy="11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爬虫调度器</a:t>
            </a:r>
            <a:endParaRPr lang="zh-CN" altLang="en-US" dirty="0"/>
          </a:p>
        </p:txBody>
      </p:sp>
      <p:sp>
        <p:nvSpPr>
          <p:cNvPr id="6" name="圆角矩形 5"/>
          <p:cNvSpPr/>
          <p:nvPr/>
        </p:nvSpPr>
        <p:spPr>
          <a:xfrm>
            <a:off x="2678805" y="2047740"/>
            <a:ext cx="1545465" cy="11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URL</a:t>
            </a:r>
            <a:r>
              <a:rPr lang="zh-CN" altLang="en-US" dirty="0" smtClean="0"/>
              <a:t>管理器</a:t>
            </a:r>
            <a:endParaRPr lang="zh-CN" altLang="en-US" dirty="0"/>
          </a:p>
        </p:txBody>
      </p:sp>
      <p:sp>
        <p:nvSpPr>
          <p:cNvPr id="7" name="圆角矩形 6"/>
          <p:cNvSpPr/>
          <p:nvPr/>
        </p:nvSpPr>
        <p:spPr>
          <a:xfrm>
            <a:off x="2678806" y="4144850"/>
            <a:ext cx="1545465" cy="11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网页下载器</a:t>
            </a:r>
            <a:endParaRPr lang="zh-CN" altLang="en-US" dirty="0"/>
          </a:p>
        </p:txBody>
      </p:sp>
      <p:sp>
        <p:nvSpPr>
          <p:cNvPr id="8" name="圆角矩形 7"/>
          <p:cNvSpPr/>
          <p:nvPr/>
        </p:nvSpPr>
        <p:spPr>
          <a:xfrm>
            <a:off x="5059250" y="3193960"/>
            <a:ext cx="1545465" cy="11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网页解析器</a:t>
            </a:r>
            <a:endParaRPr lang="zh-CN" altLang="en-US" dirty="0"/>
          </a:p>
        </p:txBody>
      </p:sp>
      <p:sp>
        <p:nvSpPr>
          <p:cNvPr id="9" name="圆角矩形 8"/>
          <p:cNvSpPr/>
          <p:nvPr/>
        </p:nvSpPr>
        <p:spPr>
          <a:xfrm>
            <a:off x="7480479" y="3193960"/>
            <a:ext cx="1545465" cy="11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Value</a:t>
            </a:r>
            <a:endParaRPr lang="zh-CN" altLang="en-US" dirty="0"/>
          </a:p>
        </p:txBody>
      </p:sp>
      <p:sp>
        <p:nvSpPr>
          <p:cNvPr id="3" name="矩形 2"/>
          <p:cNvSpPr/>
          <p:nvPr/>
        </p:nvSpPr>
        <p:spPr>
          <a:xfrm>
            <a:off x="2047741" y="1609859"/>
            <a:ext cx="5112913" cy="406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2" idx="3"/>
            <a:endCxn id="3" idx="1"/>
          </p:cNvCxnSpPr>
          <p:nvPr/>
        </p:nvCxnSpPr>
        <p:spPr>
          <a:xfrm flipV="1">
            <a:off x="1803042" y="3644721"/>
            <a:ext cx="244699" cy="12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3451538" y="3193960"/>
            <a:ext cx="1" cy="950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3"/>
          </p:cNvCxnSpPr>
          <p:nvPr/>
        </p:nvCxnSpPr>
        <p:spPr>
          <a:xfrm flipV="1">
            <a:off x="4224271" y="3902299"/>
            <a:ext cx="834978" cy="81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4273639" y="2704563"/>
            <a:ext cx="710485" cy="11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1"/>
          </p:cNvCxnSpPr>
          <p:nvPr/>
        </p:nvCxnSpPr>
        <p:spPr>
          <a:xfrm flipV="1">
            <a:off x="6666960" y="3767070"/>
            <a:ext cx="813519" cy="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3945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应用领域</a:t>
            </a:r>
            <a:endParaRPr lang="zh-CN" altLang="en-US" dirty="0"/>
          </a:p>
        </p:txBody>
      </p:sp>
      <p:sp>
        <p:nvSpPr>
          <p:cNvPr id="5" name="文本框 4"/>
          <p:cNvSpPr txBox="1"/>
          <p:nvPr/>
        </p:nvSpPr>
        <p:spPr>
          <a:xfrm>
            <a:off x="2076008" y="1996225"/>
            <a:ext cx="6359653" cy="461665"/>
          </a:xfrm>
          <a:prstGeom prst="rect">
            <a:avLst/>
          </a:prstGeom>
          <a:noFill/>
        </p:spPr>
        <p:txBody>
          <a:bodyPr wrap="square" rtlCol="0">
            <a:spAutoFit/>
          </a:bodyPr>
          <a:lstStyle/>
          <a:p>
            <a:endParaRPr lang="zh-CN" altLang="en-US" sz="2400" dirty="0"/>
          </a:p>
        </p:txBody>
      </p:sp>
      <p:sp>
        <p:nvSpPr>
          <p:cNvPr id="10" name="矩形 9"/>
          <p:cNvSpPr/>
          <p:nvPr/>
        </p:nvSpPr>
        <p:spPr>
          <a:xfrm>
            <a:off x="920456" y="2072510"/>
            <a:ext cx="7374340" cy="3416320"/>
          </a:xfrm>
          <a:prstGeom prst="rect">
            <a:avLst/>
          </a:prstGeom>
        </p:spPr>
        <p:txBody>
          <a:bodyPr wrap="square">
            <a:spAutoFit/>
          </a:bodyPr>
          <a:lstStyle/>
          <a:p>
            <a:pPr>
              <a:lnSpc>
                <a:spcPct val="150000"/>
              </a:lnSpc>
            </a:pPr>
            <a:r>
              <a:rPr lang="zh-CN" altLang="en-US" sz="2400" dirty="0" smtClean="0"/>
              <a:t>（</a:t>
            </a:r>
            <a:r>
              <a:rPr lang="en-US" altLang="zh-CN" sz="2400" dirty="0" smtClean="0"/>
              <a:t>1</a:t>
            </a:r>
            <a:r>
              <a:rPr lang="zh-CN" altLang="en-US" sz="2400" dirty="0" smtClean="0"/>
              <a:t>）大数据：</a:t>
            </a:r>
            <a:r>
              <a:rPr lang="zh-CN" altLang="en-US" sz="2400" dirty="0"/>
              <a:t>现在太多互联网公司都在做大数据，每个公司的数据来源都不止一个，其中占比重较大的一个数据源非网络爬虫莫</a:t>
            </a:r>
            <a:r>
              <a:rPr lang="zh-CN" altLang="en-US" sz="2400" dirty="0" smtClean="0"/>
              <a:t>属。</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）搜索引擎：百度、谷歌，</a:t>
            </a:r>
            <a:r>
              <a:rPr lang="en-US" altLang="zh-CN" sz="2400" dirty="0" err="1" smtClean="0"/>
              <a:t>nutch</a:t>
            </a:r>
            <a:r>
              <a:rPr lang="zh-CN" altLang="en-US" sz="2400" dirty="0" smtClean="0"/>
              <a:t>。</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）数据挖掘：从大量的数据中分析出有用的数据，爬虫给数据挖掘做出了重要铺垫。</a:t>
            </a:r>
            <a:endParaRPr lang="zh-CN" altLang="en-US" sz="2400" dirty="0"/>
          </a:p>
        </p:txBody>
      </p:sp>
    </p:spTree>
    <p:extLst>
      <p:ext uri="{BB962C8B-B14F-4D97-AF65-F5344CB8AC3E}">
        <p14:creationId xmlns:p14="http://schemas.microsoft.com/office/powerpoint/2010/main" val="13064645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面临的问题</a:t>
            </a:r>
            <a:endParaRPr lang="zh-CN" altLang="en-US" dirty="0"/>
          </a:p>
        </p:txBody>
      </p:sp>
      <p:sp>
        <p:nvSpPr>
          <p:cNvPr id="5" name="矩形 4"/>
          <p:cNvSpPr/>
          <p:nvPr/>
        </p:nvSpPr>
        <p:spPr>
          <a:xfrm>
            <a:off x="1399055" y="1995083"/>
            <a:ext cx="6417141" cy="2169825"/>
          </a:xfrm>
          <a:prstGeom prst="rect">
            <a:avLst/>
          </a:prstGeom>
        </p:spPr>
        <p:txBody>
          <a:bodyPr wrap="none">
            <a:spAutoFit/>
          </a:bodyPr>
          <a:lstStyle/>
          <a:p>
            <a:pPr>
              <a:lnSpc>
                <a:spcPct val="150000"/>
              </a:lnSpc>
            </a:pPr>
            <a:r>
              <a:rPr lang="zh-CN" altLang="en-US" dirty="0" smtClean="0"/>
              <a:t>现在众多网站对于爬虫都有防爬虫机制，一般来说有如下难点</a:t>
            </a:r>
            <a:endParaRPr lang="en-US" altLang="zh-CN" dirty="0" smtClean="0"/>
          </a:p>
          <a:p>
            <a:pPr>
              <a:lnSpc>
                <a:spcPct val="150000"/>
              </a:lnSpc>
            </a:pPr>
            <a:r>
              <a:rPr lang="en-US" altLang="zh-CN" dirty="0" smtClean="0"/>
              <a:t>     </a:t>
            </a:r>
            <a:r>
              <a:rPr lang="zh-CN" altLang="en-US" dirty="0" smtClean="0"/>
              <a:t>（</a:t>
            </a:r>
            <a:r>
              <a:rPr lang="en-US" altLang="zh-CN" dirty="0" smtClean="0"/>
              <a:t>1</a:t>
            </a:r>
            <a:r>
              <a:rPr lang="zh-CN" altLang="en-US" dirty="0" smtClean="0"/>
              <a:t>）</a:t>
            </a:r>
            <a:r>
              <a:rPr lang="en-US" altLang="zh-CN" dirty="0" smtClean="0"/>
              <a:t>IP</a:t>
            </a:r>
            <a:r>
              <a:rPr lang="zh-CN" altLang="en-US" dirty="0" smtClean="0"/>
              <a:t>限制，限制其单位时间的访问次数。</a:t>
            </a:r>
            <a:endParaRPr lang="en-US" altLang="zh-CN" dirty="0" smtClean="0"/>
          </a:p>
          <a:p>
            <a:pPr>
              <a:lnSpc>
                <a:spcPct val="150000"/>
              </a:lnSpc>
            </a:pPr>
            <a:r>
              <a:rPr lang="en-US" altLang="zh-CN" dirty="0"/>
              <a:t> </a:t>
            </a:r>
            <a:r>
              <a:rPr lang="en-US" altLang="zh-CN" dirty="0" smtClean="0"/>
              <a:t>    </a:t>
            </a:r>
            <a:r>
              <a:rPr lang="zh-CN" altLang="en-US" dirty="0" smtClean="0"/>
              <a:t>（</a:t>
            </a:r>
            <a:r>
              <a:rPr lang="en-US" altLang="zh-CN" dirty="0" smtClean="0"/>
              <a:t>2</a:t>
            </a:r>
            <a:r>
              <a:rPr lang="zh-CN" altLang="en-US" dirty="0" smtClean="0"/>
              <a:t>）</a:t>
            </a:r>
            <a:r>
              <a:rPr lang="en-US" altLang="zh-CN" dirty="0" smtClean="0"/>
              <a:t>session</a:t>
            </a:r>
            <a:r>
              <a:rPr lang="zh-CN" altLang="en-US" dirty="0" smtClean="0"/>
              <a:t>限制，对于同一</a:t>
            </a:r>
            <a:r>
              <a:rPr lang="en-US" altLang="zh-CN" dirty="0" smtClean="0"/>
              <a:t>session</a:t>
            </a:r>
            <a:r>
              <a:rPr lang="zh-CN" altLang="en-US" dirty="0" smtClean="0"/>
              <a:t>限制其</a:t>
            </a:r>
            <a:r>
              <a:rPr lang="zh-CN" altLang="en-US" dirty="0" smtClean="0"/>
              <a:t>操作。</a:t>
            </a:r>
            <a:endParaRPr lang="en-US" altLang="zh-CN" dirty="0" smtClean="0"/>
          </a:p>
          <a:p>
            <a:pPr>
              <a:lnSpc>
                <a:spcPct val="150000"/>
              </a:lnSpc>
            </a:pPr>
            <a:r>
              <a:rPr lang="zh-CN" altLang="en-US" dirty="0" smtClean="0"/>
              <a:t>     （</a:t>
            </a:r>
            <a:r>
              <a:rPr lang="en-US" altLang="zh-CN" dirty="0" smtClean="0"/>
              <a:t>3</a:t>
            </a:r>
            <a:r>
              <a:rPr lang="zh-CN" altLang="en-US" dirty="0" smtClean="0"/>
              <a:t>）验证码，验证码是为了防止机器人，而不是人。</a:t>
            </a:r>
            <a:endParaRPr lang="en-US" altLang="zh-CN" dirty="0" smtClean="0"/>
          </a:p>
          <a:p>
            <a:pPr>
              <a:lnSpc>
                <a:spcPct val="150000"/>
              </a:lnSpc>
            </a:pPr>
            <a:r>
              <a:rPr lang="en-US" altLang="zh-CN" dirty="0"/>
              <a:t> </a:t>
            </a:r>
            <a:r>
              <a:rPr lang="en-US" altLang="zh-CN" dirty="0" smtClean="0"/>
              <a:t>    </a:t>
            </a:r>
            <a:r>
              <a:rPr lang="zh-CN" altLang="en-US" dirty="0" smtClean="0"/>
              <a:t>（</a:t>
            </a:r>
            <a:r>
              <a:rPr lang="en-US" altLang="zh-CN" dirty="0" smtClean="0"/>
              <a:t>4</a:t>
            </a:r>
            <a:r>
              <a:rPr lang="zh-CN" altLang="en-US" dirty="0" smtClean="0"/>
              <a:t>）并发限制，</a:t>
            </a:r>
            <a:r>
              <a:rPr lang="zh-CN" altLang="en-US" dirty="0"/>
              <a:t>限制同一客户的并发数。</a:t>
            </a:r>
            <a:endParaRPr lang="en-US" altLang="zh-CN" dirty="0" smtClean="0"/>
          </a:p>
        </p:txBody>
      </p:sp>
    </p:spTree>
    <p:extLst>
      <p:ext uri="{BB962C8B-B14F-4D97-AF65-F5344CB8AC3E}">
        <p14:creationId xmlns:p14="http://schemas.microsoft.com/office/powerpoint/2010/main" val="21687740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a:t>分类</a:t>
            </a:r>
          </a:p>
        </p:txBody>
      </p:sp>
      <p:sp>
        <p:nvSpPr>
          <p:cNvPr id="5" name="矩形 4"/>
          <p:cNvSpPr/>
          <p:nvPr/>
        </p:nvSpPr>
        <p:spPr>
          <a:xfrm>
            <a:off x="1093199" y="1904931"/>
            <a:ext cx="7290947" cy="2862322"/>
          </a:xfrm>
          <a:prstGeom prst="rect">
            <a:avLst/>
          </a:prstGeom>
        </p:spPr>
        <p:txBody>
          <a:bodyPr wrap="square">
            <a:spAutoFit/>
          </a:bodyPr>
          <a:lstStyle/>
          <a:p>
            <a:pPr>
              <a:lnSpc>
                <a:spcPct val="150000"/>
              </a:lnSpc>
            </a:pPr>
            <a:r>
              <a:rPr lang="zh-CN" altLang="en-US" sz="2000" dirty="0"/>
              <a:t>网络爬虫按照系统结构和实现技术，大致可以分为以下几种</a:t>
            </a:r>
            <a:r>
              <a:rPr lang="zh-CN" altLang="en-US" sz="2000" dirty="0" smtClean="0"/>
              <a:t>类型：</a:t>
            </a:r>
            <a:endParaRPr lang="en-US" altLang="zh-CN" sz="2000" dirty="0" smtClean="0"/>
          </a:p>
          <a:p>
            <a:pPr>
              <a:lnSpc>
                <a:spcPct val="200000"/>
              </a:lnSpc>
            </a:pPr>
            <a:r>
              <a:rPr lang="zh-CN" altLang="en-US" sz="2000" dirty="0" smtClean="0"/>
              <a:t>                通用</a:t>
            </a:r>
            <a:r>
              <a:rPr lang="zh-CN" altLang="en-US" sz="2000" dirty="0"/>
              <a:t>网络</a:t>
            </a:r>
            <a:r>
              <a:rPr lang="zh-CN" altLang="en-US" sz="2000" dirty="0" smtClean="0"/>
              <a:t>爬虫</a:t>
            </a:r>
            <a:endParaRPr lang="en-US" altLang="zh-CN" sz="2000" dirty="0" smtClean="0"/>
          </a:p>
          <a:p>
            <a:pPr>
              <a:lnSpc>
                <a:spcPct val="200000"/>
              </a:lnSpc>
            </a:pPr>
            <a:r>
              <a:rPr lang="zh-CN" altLang="en-US" sz="2000" dirty="0" smtClean="0"/>
              <a:t>                聚焦</a:t>
            </a:r>
            <a:r>
              <a:rPr lang="zh-CN" altLang="en-US" sz="2000" dirty="0"/>
              <a:t>网络</a:t>
            </a:r>
            <a:r>
              <a:rPr lang="zh-CN" altLang="en-US" sz="2000" dirty="0" smtClean="0"/>
              <a:t>爬虫</a:t>
            </a:r>
            <a:endParaRPr lang="en-US" altLang="zh-CN" sz="2000" dirty="0" smtClean="0"/>
          </a:p>
          <a:p>
            <a:pPr>
              <a:lnSpc>
                <a:spcPct val="200000"/>
              </a:lnSpc>
            </a:pPr>
            <a:r>
              <a:rPr lang="zh-CN" altLang="en-US" sz="2000" dirty="0" smtClean="0"/>
              <a:t>                增量</a:t>
            </a:r>
            <a:r>
              <a:rPr lang="zh-CN" altLang="en-US" sz="2000" dirty="0"/>
              <a:t>式网络</a:t>
            </a:r>
            <a:r>
              <a:rPr lang="zh-CN" altLang="en-US" sz="2000" dirty="0" smtClean="0"/>
              <a:t>爬虫</a:t>
            </a:r>
            <a:endParaRPr lang="en-US" altLang="zh-CN" sz="2000" dirty="0" smtClean="0"/>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15567" y="3071627"/>
            <a:ext cx="340794" cy="321697"/>
          </a:xfrm>
          <a:prstGeom prst="rect">
            <a:avLst/>
          </a:prstGeom>
        </p:spPr>
      </p:pic>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15567" y="3682161"/>
            <a:ext cx="340794" cy="321697"/>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r="65412"/>
          <a:stretch/>
        </p:blipFill>
        <p:spPr>
          <a:xfrm>
            <a:off x="1515567" y="4242147"/>
            <a:ext cx="340794" cy="321697"/>
          </a:xfrm>
          <a:prstGeom prst="rect">
            <a:avLst/>
          </a:prstGeom>
        </p:spPr>
      </p:pic>
    </p:spTree>
    <p:extLst>
      <p:ext uri="{BB962C8B-B14F-4D97-AF65-F5344CB8AC3E}">
        <p14:creationId xmlns:p14="http://schemas.microsoft.com/office/powerpoint/2010/main" val="36259324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a:t>
            </a:r>
            <a:r>
              <a:rPr lang="zh-CN" altLang="en-US" dirty="0" smtClean="0"/>
              <a:t>爬虫</a:t>
            </a:r>
            <a:r>
              <a:rPr lang="en-US" altLang="zh-CN" dirty="0" smtClean="0"/>
              <a:t>-</a:t>
            </a:r>
            <a:r>
              <a:rPr lang="zh-CN" altLang="en-US" dirty="0" smtClean="0"/>
              <a:t>通用爬虫</a:t>
            </a:r>
            <a:endParaRPr lang="zh-CN" altLang="en-US" dirty="0"/>
          </a:p>
        </p:txBody>
      </p:sp>
      <p:sp>
        <p:nvSpPr>
          <p:cNvPr id="5" name="矩形 4"/>
          <p:cNvSpPr/>
          <p:nvPr/>
        </p:nvSpPr>
        <p:spPr>
          <a:xfrm>
            <a:off x="1080320" y="2226903"/>
            <a:ext cx="7290947" cy="1754326"/>
          </a:xfrm>
          <a:prstGeom prst="rect">
            <a:avLst/>
          </a:prstGeom>
        </p:spPr>
        <p:txBody>
          <a:bodyPr wrap="square">
            <a:spAutoFit/>
          </a:bodyPr>
          <a:lstStyle/>
          <a:p>
            <a:pPr algn="just">
              <a:lnSpc>
                <a:spcPct val="150000"/>
              </a:lnSpc>
            </a:pPr>
            <a:r>
              <a:rPr lang="zh-CN" altLang="en-US" dirty="0" smtClean="0"/>
              <a:t>       通用网络爬虫：爬行</a:t>
            </a:r>
            <a:r>
              <a:rPr lang="zh-CN" altLang="en-US" dirty="0"/>
              <a:t>对象从一些种子 </a:t>
            </a:r>
            <a:r>
              <a:rPr lang="en-US" altLang="zh-CN" dirty="0"/>
              <a:t>URL </a:t>
            </a:r>
            <a:r>
              <a:rPr lang="zh-CN" altLang="en-US" dirty="0"/>
              <a:t>扩充到整个 </a:t>
            </a:r>
            <a:r>
              <a:rPr lang="en-US" altLang="zh-CN" dirty="0"/>
              <a:t>Web</a:t>
            </a:r>
            <a:r>
              <a:rPr lang="zh-CN" altLang="en-US" dirty="0"/>
              <a:t>，主要为门户站点搜索引擎和大型 </a:t>
            </a:r>
            <a:r>
              <a:rPr lang="en-US" altLang="zh-CN" dirty="0"/>
              <a:t>Web </a:t>
            </a:r>
            <a:r>
              <a:rPr lang="zh-CN" altLang="en-US" dirty="0"/>
              <a:t>服务提供商采集数据</a:t>
            </a:r>
            <a:r>
              <a:rPr lang="zh-CN" altLang="en-US" dirty="0" smtClean="0"/>
              <a:t>。</a:t>
            </a:r>
            <a:r>
              <a:rPr lang="zh-CN" altLang="en-US" dirty="0"/>
              <a:t>这类网络爬虫的爬行范围和数量巨大，对于爬行速度和存储空间要求</a:t>
            </a:r>
            <a:r>
              <a:rPr lang="zh-CN" altLang="en-US" dirty="0" smtClean="0"/>
              <a:t>较高。</a:t>
            </a:r>
            <a:r>
              <a:rPr lang="zh-CN" altLang="en-US" dirty="0"/>
              <a:t> 常用的爬行策略有：深度优先策略、广度优先</a:t>
            </a:r>
            <a:r>
              <a:rPr lang="zh-CN" altLang="en-US" dirty="0" smtClean="0"/>
              <a:t>策略。</a:t>
            </a:r>
            <a:endParaRPr lang="en-US" altLang="zh-CN" dirty="0"/>
          </a:p>
        </p:txBody>
      </p:sp>
    </p:spTree>
    <p:extLst>
      <p:ext uri="{BB962C8B-B14F-4D97-AF65-F5344CB8AC3E}">
        <p14:creationId xmlns:p14="http://schemas.microsoft.com/office/powerpoint/2010/main" val="40545409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网络爬虫</a:t>
            </a:r>
            <a:r>
              <a:rPr lang="en-US" altLang="zh-CN" dirty="0" smtClean="0"/>
              <a:t>-</a:t>
            </a:r>
            <a:r>
              <a:rPr lang="zh-CN" altLang="en-US" dirty="0" smtClean="0"/>
              <a:t>爬虫策略</a:t>
            </a:r>
            <a:endParaRPr lang="zh-CN" altLang="en-US" dirty="0"/>
          </a:p>
        </p:txBody>
      </p:sp>
      <p:sp>
        <p:nvSpPr>
          <p:cNvPr id="5" name="内容占位符 4"/>
          <p:cNvSpPr>
            <a:spLocks noGrp="1"/>
          </p:cNvSpPr>
          <p:nvPr>
            <p:ph idx="1"/>
          </p:nvPr>
        </p:nvSpPr>
        <p:spPr>
          <a:xfrm>
            <a:off x="427512" y="1617227"/>
            <a:ext cx="8312728" cy="5050540"/>
          </a:xfrm>
        </p:spPr>
        <p:txBody>
          <a:bodyPr/>
          <a:lstStyle/>
          <a:p>
            <a:r>
              <a:rPr lang="zh-CN" altLang="en-US" dirty="0"/>
              <a:t>广度优先搜索</a:t>
            </a:r>
          </a:p>
          <a:p>
            <a:pPr marL="0" indent="0">
              <a:lnSpc>
                <a:spcPct val="150000"/>
              </a:lnSpc>
              <a:buNone/>
            </a:pPr>
            <a:r>
              <a:rPr lang="zh-CN" altLang="en-US" sz="2400" dirty="0"/>
              <a:t>在完成当前层次的搜索之后才进行下一层次的搜索。认为与初始</a:t>
            </a:r>
            <a:r>
              <a:rPr lang="en-US" altLang="zh-CN" sz="2400" dirty="0"/>
              <a:t>URL</a:t>
            </a:r>
            <a:r>
              <a:rPr lang="zh-CN" altLang="en-US" sz="2400" dirty="0"/>
              <a:t>在一定链接距离内的网页具有主题相关性的概率越大</a:t>
            </a:r>
            <a:r>
              <a:rPr lang="zh-CN" altLang="en-US" sz="2400" dirty="0" smtClean="0"/>
              <a:t>。</a:t>
            </a:r>
            <a:endParaRPr lang="en-US" altLang="zh-CN" sz="2400" dirty="0" smtClean="0"/>
          </a:p>
          <a:p>
            <a:r>
              <a:rPr lang="zh-CN" altLang="en-US" dirty="0"/>
              <a:t>深度优先搜索</a:t>
            </a:r>
            <a:endParaRPr lang="en-US" altLang="zh-CN" dirty="0"/>
          </a:p>
          <a:p>
            <a:pPr marL="0" indent="0">
              <a:lnSpc>
                <a:spcPct val="150000"/>
              </a:lnSpc>
              <a:buNone/>
            </a:pPr>
            <a:r>
              <a:rPr lang="zh-CN" altLang="en-US" sz="2400" dirty="0"/>
              <a:t>从起始网页开始，选择一个</a:t>
            </a:r>
            <a:r>
              <a:rPr lang="en-US" altLang="zh-CN" sz="2400" dirty="0"/>
              <a:t>URL</a:t>
            </a:r>
            <a:r>
              <a:rPr lang="zh-CN" altLang="en-US" sz="2400" dirty="0"/>
              <a:t>进入，分析这个网页中的</a:t>
            </a:r>
            <a:r>
              <a:rPr lang="en-US" altLang="zh-CN" sz="2400" dirty="0"/>
              <a:t>URL</a:t>
            </a:r>
            <a:r>
              <a:rPr lang="zh-CN" altLang="en-US" sz="2400" dirty="0"/>
              <a:t>，选择一个再进入</a:t>
            </a:r>
          </a:p>
        </p:txBody>
      </p:sp>
    </p:spTree>
    <p:extLst>
      <p:ext uri="{BB962C8B-B14F-4D97-AF65-F5344CB8AC3E}">
        <p14:creationId xmlns:p14="http://schemas.microsoft.com/office/powerpoint/2010/main" val="38384746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2042</TotalTime>
  <Words>941</Words>
  <Application>Microsoft Office PowerPoint</Application>
  <PresentationFormat>全屏显示(4:3)</PresentationFormat>
  <Paragraphs>112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Noto Sans CJK SC Bold</vt:lpstr>
      <vt:lpstr>Noto Sans CJK SC Regular</vt:lpstr>
      <vt:lpstr>SimSun-Identity-H</vt:lpstr>
      <vt:lpstr>TimesNewRomanPSMT-Identity-H</vt:lpstr>
      <vt:lpstr>宋体</vt:lpstr>
      <vt:lpstr>微软雅黑</vt:lpstr>
      <vt:lpstr>Arial</vt:lpstr>
      <vt:lpstr>Arial</vt:lpstr>
      <vt:lpstr>Calibri</vt:lpstr>
      <vt:lpstr>Calibri Light</vt:lpstr>
      <vt:lpstr>1_自定义设计方案</vt:lpstr>
      <vt:lpstr>Office 主题</vt:lpstr>
      <vt:lpstr>自定义设计方案</vt:lpstr>
      <vt:lpstr>PowerPoint 演示文稿</vt:lpstr>
      <vt:lpstr>目录</vt:lpstr>
      <vt:lpstr>网络爬虫概述-定义</vt:lpstr>
      <vt:lpstr>网络爬虫概述</vt:lpstr>
      <vt:lpstr>网络爬虫-应用领域</vt:lpstr>
      <vt:lpstr>网络爬虫-面临的问题</vt:lpstr>
      <vt:lpstr>网络爬虫-分类</vt:lpstr>
      <vt:lpstr>网络爬虫-通用爬虫</vt:lpstr>
      <vt:lpstr>网络爬虫-爬虫策略</vt:lpstr>
      <vt:lpstr>网络爬虫-广度优先搜索</vt:lpstr>
      <vt:lpstr>网络爬虫-广度优先搜索</vt:lpstr>
      <vt:lpstr>网络爬虫-广度优先搜索</vt:lpstr>
      <vt:lpstr>网络爬虫-深度优先搜索</vt:lpstr>
      <vt:lpstr>网络爬虫-JSOUP</vt:lpstr>
      <vt:lpstr>网络爬虫-聚焦网络爬虫</vt:lpstr>
      <vt:lpstr>网络爬虫-增量式网络爬虫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北京宇信科技集团股份有限公司 股东大会</dc:title>
  <dc:creator>李斌</dc:creator>
  <cp:lastModifiedBy>杨恒</cp:lastModifiedBy>
  <cp:revision>99</cp:revision>
  <dcterms:created xsi:type="dcterms:W3CDTF">2015-07-09T03:20:03Z</dcterms:created>
  <dcterms:modified xsi:type="dcterms:W3CDTF">2016-08-19T01:56:52Z</dcterms:modified>
</cp:coreProperties>
</file>