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4" r:id="rId2"/>
    <p:sldId id="301" r:id="rId3"/>
    <p:sldId id="265" r:id="rId4"/>
    <p:sldId id="300" r:id="rId5"/>
    <p:sldId id="290" r:id="rId6"/>
    <p:sldId id="289" r:id="rId7"/>
    <p:sldId id="291" r:id="rId8"/>
    <p:sldId id="286" r:id="rId9"/>
    <p:sldId id="292" r:id="rId10"/>
    <p:sldId id="296" r:id="rId11"/>
    <p:sldId id="294" r:id="rId12"/>
    <p:sldId id="295" r:id="rId13"/>
    <p:sldId id="302" r:id="rId14"/>
    <p:sldId id="303" r:id="rId15"/>
    <p:sldId id="304" r:id="rId16"/>
    <p:sldId id="287" r:id="rId17"/>
    <p:sldId id="305" r:id="rId18"/>
    <p:sldId id="297" r:id="rId19"/>
    <p:sldId id="298" r:id="rId20"/>
    <p:sldId id="288" r:id="rId21"/>
    <p:sldId id="285" r:id="rId22"/>
    <p:sldId id="262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25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003" autoAdjust="0"/>
    <p:restoredTop sz="9466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65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62809-7E24-4DF6-ACEF-71C07091B163}" type="datetimeFigureOut">
              <a:rPr lang="zh-TW" altLang="en-US" smtClean="0"/>
              <a:pPr/>
              <a:t>2016/12/29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91545-575B-442B-8637-57A7637E99E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421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1931D-9D93-4B25-B37C-F0880A285629}" type="datetimeFigureOut">
              <a:rPr lang="zh-TW" altLang="en-US" smtClean="0"/>
              <a:pPr/>
              <a:t>2016/12/29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17FEA-B859-4A25-8B70-056D6A002FE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116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17FEA-B859-4A25-8B70-056D6A002FED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81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版面配置區 12"/>
          <p:cNvSpPr>
            <a:spLocks noGrp="1"/>
          </p:cNvSpPr>
          <p:nvPr>
            <p:ph type="body" sz="quarter" idx="17" hasCustomPrompt="1"/>
          </p:nvPr>
        </p:nvSpPr>
        <p:spPr>
          <a:xfrm>
            <a:off x="611560" y="2852936"/>
            <a:ext cx="6912768" cy="1151430"/>
          </a:xfrm>
        </p:spPr>
        <p:txBody>
          <a:bodyPr wrap="square" tIns="0" bIns="0" anchor="b">
            <a:normAutofit/>
          </a:bodyPr>
          <a:lstStyle>
            <a:lvl1pPr>
              <a:lnSpc>
                <a:spcPct val="80000"/>
              </a:lnSpc>
              <a:buNone/>
              <a:defRPr sz="400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altLang="zh-TW" dirty="0" smtClean="0"/>
              <a:t>Presentation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8" hasCustomPrompt="1"/>
          </p:nvPr>
        </p:nvSpPr>
        <p:spPr>
          <a:xfrm>
            <a:off x="611560" y="4005061"/>
            <a:ext cx="6912768" cy="431357"/>
          </a:xfrm>
        </p:spPr>
        <p:txBody>
          <a:bodyPr>
            <a:normAutofit/>
          </a:bodyPr>
          <a:lstStyle>
            <a:lvl1pPr>
              <a:buNone/>
              <a:defRPr sz="240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altLang="zh-TW" dirty="0" smtClean="0"/>
              <a:t>(Sub Title)</a:t>
            </a:r>
            <a:endParaRPr lang="zh-TW" altLang="en-US" dirty="0"/>
          </a:p>
        </p:txBody>
      </p:sp>
      <p:sp>
        <p:nvSpPr>
          <p:cNvPr id="15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611560" y="5085184"/>
            <a:ext cx="3168352" cy="288032"/>
          </a:xfrm>
        </p:spPr>
        <p:txBody>
          <a:bodyPr anchor="ctr">
            <a:noAutofit/>
          </a:bodyPr>
          <a:lstStyle>
            <a:lvl1pPr>
              <a:buNone/>
              <a:defRPr sz="160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altLang="zh-TW" dirty="0" smtClean="0"/>
              <a:t>Presenter’s Name</a:t>
            </a:r>
            <a:endParaRPr lang="zh-TW" altLang="en-US" dirty="0"/>
          </a:p>
        </p:txBody>
      </p:sp>
      <p:sp>
        <p:nvSpPr>
          <p:cNvPr id="16" name="文字版面配置區 12"/>
          <p:cNvSpPr>
            <a:spLocks noGrp="1"/>
          </p:cNvSpPr>
          <p:nvPr>
            <p:ph type="body" sz="quarter" idx="20" hasCustomPrompt="1"/>
          </p:nvPr>
        </p:nvSpPr>
        <p:spPr>
          <a:xfrm>
            <a:off x="611559" y="5373218"/>
            <a:ext cx="3168352" cy="288033"/>
          </a:xfrm>
        </p:spPr>
        <p:txBody>
          <a:bodyPr anchor="ctr">
            <a:noAutofit/>
          </a:bodyPr>
          <a:lstStyle>
            <a:lvl1pPr>
              <a:buNone/>
              <a:defRPr sz="160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altLang="zh-TW" dirty="0" smtClean="0"/>
              <a:t>Department / Title</a:t>
            </a:r>
            <a:endParaRPr lang="zh-TW" altLang="en-US" dirty="0"/>
          </a:p>
        </p:txBody>
      </p:sp>
      <p:sp>
        <p:nvSpPr>
          <p:cNvPr id="17" name="文字版面配置區 12"/>
          <p:cNvSpPr>
            <a:spLocks noGrp="1"/>
          </p:cNvSpPr>
          <p:nvPr>
            <p:ph type="body" sz="quarter" idx="21" hasCustomPrompt="1"/>
          </p:nvPr>
        </p:nvSpPr>
        <p:spPr>
          <a:xfrm>
            <a:off x="611559" y="5661253"/>
            <a:ext cx="3168352" cy="288031"/>
          </a:xfrm>
        </p:spPr>
        <p:txBody>
          <a:bodyPr anchor="ctr">
            <a:noAutofit/>
          </a:bodyPr>
          <a:lstStyle>
            <a:lvl1pPr>
              <a:buNone/>
              <a:defRPr sz="160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altLang="zh-TW" dirty="0" smtClean="0"/>
              <a:t>Company Name</a:t>
            </a:r>
            <a:endParaRPr lang="zh-TW" altLang="en-US" dirty="0"/>
          </a:p>
        </p:txBody>
      </p:sp>
      <p:sp>
        <p:nvSpPr>
          <p:cNvPr id="18" name="文字版面配置區 12"/>
          <p:cNvSpPr>
            <a:spLocks noGrp="1"/>
          </p:cNvSpPr>
          <p:nvPr>
            <p:ph type="body" sz="quarter" idx="22" hasCustomPrompt="1"/>
          </p:nvPr>
        </p:nvSpPr>
        <p:spPr>
          <a:xfrm>
            <a:off x="611559" y="5949284"/>
            <a:ext cx="3168352" cy="288033"/>
          </a:xfrm>
        </p:spPr>
        <p:txBody>
          <a:bodyPr anchor="ctr">
            <a:noAutofit/>
          </a:bodyPr>
          <a:lstStyle>
            <a:lvl1pPr>
              <a:buNone/>
              <a:defRPr sz="160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altLang="zh-TW" dirty="0" smtClean="0"/>
              <a:t>Date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7139136" cy="121014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56791"/>
            <a:ext cx="4040188" cy="63976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246883"/>
            <a:ext cx="4040188" cy="42064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012" y="1556791"/>
            <a:ext cx="4041775" cy="63976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4012" y="2246883"/>
            <a:ext cx="4039200" cy="42064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395536" y="6643688"/>
            <a:ext cx="3429000" cy="214312"/>
          </a:xfrm>
          <a:prstGeom prst="rect">
            <a:avLst/>
          </a:prstGeom>
          <a:noFill/>
        </p:spPr>
        <p:txBody>
          <a:bodyPr lIns="72000" rIns="72000" anchor="b">
            <a:normAutofit/>
          </a:bodyPr>
          <a:lstStyle/>
          <a:p>
            <a:pPr>
              <a:defRPr/>
            </a:pPr>
            <a:r>
              <a:rPr lang="en-US" altLang="zh-TW" sz="800" dirty="0" smtClean="0">
                <a:solidFill>
                  <a:schemeClr val="bg1">
                    <a:lumMod val="75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Confidential.  © BenQ Corporation, all rights reserved.</a:t>
            </a:r>
            <a:endParaRPr lang="zh-TW" altLang="en-US" sz="800" dirty="0">
              <a:solidFill>
                <a:schemeClr val="bg1">
                  <a:lumMod val="75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方塊 2"/>
          <p:cNvSpPr txBox="1"/>
          <p:nvPr userDrawn="1"/>
        </p:nvSpPr>
        <p:spPr>
          <a:xfrm>
            <a:off x="395536" y="6643688"/>
            <a:ext cx="3429000" cy="214312"/>
          </a:xfrm>
          <a:prstGeom prst="rect">
            <a:avLst/>
          </a:prstGeom>
          <a:noFill/>
        </p:spPr>
        <p:txBody>
          <a:bodyPr lIns="72000" rIns="72000" anchor="b">
            <a:normAutofit/>
          </a:bodyPr>
          <a:lstStyle/>
          <a:p>
            <a:pPr>
              <a:defRPr/>
            </a:pPr>
            <a:r>
              <a:rPr lang="en-US" altLang="zh-TW" sz="800" dirty="0" smtClean="0">
                <a:solidFill>
                  <a:schemeClr val="bg1">
                    <a:lumMod val="75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Confidential.  © BenQ Corporation, all rights reserved.</a:t>
            </a:r>
            <a:endParaRPr lang="zh-TW" altLang="en-US" sz="800" dirty="0">
              <a:solidFill>
                <a:schemeClr val="bg1">
                  <a:lumMod val="75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 userDrawn="1"/>
        </p:nvSpPr>
        <p:spPr>
          <a:xfrm>
            <a:off x="395536" y="6643688"/>
            <a:ext cx="3429000" cy="214312"/>
          </a:xfrm>
          <a:prstGeom prst="rect">
            <a:avLst/>
          </a:prstGeom>
          <a:noFill/>
        </p:spPr>
        <p:txBody>
          <a:bodyPr lIns="72000" rIns="72000" anchor="b">
            <a:normAutofit/>
          </a:bodyPr>
          <a:lstStyle/>
          <a:p>
            <a:pPr>
              <a:defRPr/>
            </a:pPr>
            <a:r>
              <a:rPr lang="en-US" altLang="zh-TW" sz="800" dirty="0" smtClean="0">
                <a:solidFill>
                  <a:schemeClr val="bg1">
                    <a:lumMod val="75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Confidential.  © BenQ Corporation, all rights reserved.</a:t>
            </a:r>
            <a:endParaRPr lang="zh-TW" altLang="en-US" sz="800" dirty="0">
              <a:solidFill>
                <a:schemeClr val="bg1">
                  <a:lumMod val="75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1052736"/>
            <a:ext cx="3008313" cy="9361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1052736"/>
            <a:ext cx="5111750" cy="55446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2060848"/>
            <a:ext cx="3008313" cy="45365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395536" y="6643688"/>
            <a:ext cx="3429000" cy="214312"/>
          </a:xfrm>
          <a:prstGeom prst="rect">
            <a:avLst/>
          </a:prstGeom>
          <a:noFill/>
        </p:spPr>
        <p:txBody>
          <a:bodyPr lIns="72000" rIns="72000" anchor="b">
            <a:normAutofit/>
          </a:bodyPr>
          <a:lstStyle/>
          <a:p>
            <a:pPr>
              <a:defRPr/>
            </a:pPr>
            <a:r>
              <a:rPr lang="en-US" altLang="zh-TW" sz="800" dirty="0" smtClean="0">
                <a:solidFill>
                  <a:schemeClr val="bg1">
                    <a:lumMod val="75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Confidential.  © BenQ Corporation, all rights reserved.</a:t>
            </a:r>
            <a:endParaRPr lang="zh-TW" altLang="en-US" sz="800" dirty="0">
              <a:solidFill>
                <a:schemeClr val="bg1">
                  <a:lumMod val="75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395536" y="6643688"/>
            <a:ext cx="3429000" cy="214312"/>
          </a:xfrm>
          <a:prstGeom prst="rect">
            <a:avLst/>
          </a:prstGeom>
          <a:noFill/>
        </p:spPr>
        <p:txBody>
          <a:bodyPr lIns="72000" rIns="72000" anchor="b">
            <a:normAutofit/>
          </a:bodyPr>
          <a:lstStyle/>
          <a:p>
            <a:pPr>
              <a:defRPr/>
            </a:pPr>
            <a:r>
              <a:rPr lang="en-US" altLang="zh-TW" sz="800" dirty="0" smtClean="0">
                <a:solidFill>
                  <a:schemeClr val="bg1">
                    <a:lumMod val="75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Confidential.  © BenQ Corporation, all rights reserved.</a:t>
            </a:r>
            <a:endParaRPr lang="zh-TW" altLang="en-US" sz="800" dirty="0">
              <a:solidFill>
                <a:schemeClr val="bg1">
                  <a:lumMod val="75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139136" cy="4997152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395536" y="6643688"/>
            <a:ext cx="3429000" cy="214312"/>
          </a:xfrm>
          <a:prstGeom prst="rect">
            <a:avLst/>
          </a:prstGeom>
          <a:noFill/>
        </p:spPr>
        <p:txBody>
          <a:bodyPr lIns="72000" rIns="72000" anchor="b">
            <a:normAutofit/>
          </a:bodyPr>
          <a:lstStyle/>
          <a:p>
            <a:pPr>
              <a:defRPr/>
            </a:pPr>
            <a:r>
              <a:rPr lang="en-US" altLang="zh-TW" sz="800" dirty="0" smtClean="0">
                <a:solidFill>
                  <a:schemeClr val="bg1">
                    <a:lumMod val="75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Confidential.  © BenQ Corporation, all rights reserved.</a:t>
            </a:r>
            <a:endParaRPr lang="zh-TW" altLang="en-US" sz="800" dirty="0">
              <a:solidFill>
                <a:schemeClr val="bg1">
                  <a:lumMod val="75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60648"/>
            <a:ext cx="894928" cy="6336704"/>
          </a:xfrm>
        </p:spPr>
        <p:txBody>
          <a:bodyPr vert="eaVert"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7"/>
            <a:ext cx="6019800" cy="632271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395536" y="6643688"/>
            <a:ext cx="3429000" cy="214312"/>
          </a:xfrm>
          <a:prstGeom prst="rect">
            <a:avLst/>
          </a:prstGeom>
          <a:noFill/>
        </p:spPr>
        <p:txBody>
          <a:bodyPr lIns="72000" rIns="72000" anchor="b">
            <a:normAutofit/>
          </a:bodyPr>
          <a:lstStyle/>
          <a:p>
            <a:pPr>
              <a:defRPr/>
            </a:pPr>
            <a:r>
              <a:rPr lang="en-US" altLang="zh-TW" sz="800" dirty="0" smtClean="0">
                <a:solidFill>
                  <a:schemeClr val="bg1">
                    <a:lumMod val="75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Confidential.  © BenQ Corporation, all rights reserved.</a:t>
            </a:r>
            <a:endParaRPr lang="zh-TW" altLang="en-US" sz="800" dirty="0">
              <a:solidFill>
                <a:schemeClr val="bg1">
                  <a:lumMod val="75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w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12"/>
          <p:cNvSpPr>
            <a:spLocks noGrp="1"/>
          </p:cNvSpPr>
          <p:nvPr>
            <p:ph type="body" sz="quarter" idx="17" hasCustomPrompt="1"/>
          </p:nvPr>
        </p:nvSpPr>
        <p:spPr>
          <a:xfrm>
            <a:off x="611560" y="1125442"/>
            <a:ext cx="4248472" cy="3167654"/>
          </a:xfrm>
        </p:spPr>
        <p:txBody>
          <a:bodyPr anchor="ctr" anchorCtr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600">
                <a:solidFill>
                  <a:srgbClr val="492582"/>
                </a:solidFill>
                <a:latin typeface="+mj-lt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New Section Title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p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12"/>
          <p:cNvSpPr>
            <a:spLocks noGrp="1"/>
          </p:cNvSpPr>
          <p:nvPr>
            <p:ph type="body" sz="quarter" idx="17" hasCustomPrompt="1"/>
          </p:nvPr>
        </p:nvSpPr>
        <p:spPr>
          <a:xfrm>
            <a:off x="611560" y="1125442"/>
            <a:ext cx="4248472" cy="3167654"/>
          </a:xfrm>
        </p:spPr>
        <p:txBody>
          <a:bodyPr anchor="ctr" anchorCtr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60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New Section Title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_w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 userDrawn="1"/>
        </p:nvSpPr>
        <p:spPr>
          <a:xfrm>
            <a:off x="395536" y="6643688"/>
            <a:ext cx="3429000" cy="214312"/>
          </a:xfrm>
          <a:prstGeom prst="rect">
            <a:avLst/>
          </a:prstGeom>
          <a:noFill/>
        </p:spPr>
        <p:txBody>
          <a:bodyPr lIns="72000" rIns="72000" anchor="b">
            <a:normAutofit/>
          </a:bodyPr>
          <a:lstStyle/>
          <a:p>
            <a:pPr>
              <a:defRPr/>
            </a:pPr>
            <a:r>
              <a:rPr lang="en-US" altLang="zh-TW" sz="800" dirty="0" smtClean="0">
                <a:solidFill>
                  <a:schemeClr val="bg1">
                    <a:lumMod val="75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Confidential.  © BenQ Corporation, all rights reserved.</a:t>
            </a:r>
            <a:endParaRPr lang="zh-TW" altLang="en-US" sz="800" dirty="0">
              <a:solidFill>
                <a:schemeClr val="bg1">
                  <a:lumMod val="75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6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7544" y="260648"/>
            <a:ext cx="7138800" cy="1209600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600">
                <a:solidFill>
                  <a:srgbClr val="492582"/>
                </a:solidFill>
                <a:latin typeface="+mj-lt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Heading Level</a:t>
            </a:r>
            <a:endParaRPr lang="zh-TW" altLang="en-US" dirty="0" smtClean="0"/>
          </a:p>
        </p:txBody>
      </p:sp>
      <p:sp>
        <p:nvSpPr>
          <p:cNvPr id="17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67544" y="1628799"/>
            <a:ext cx="7920880" cy="4968553"/>
          </a:xfrm>
        </p:spPr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</a:lstStyle>
          <a:p>
            <a:pPr lvl="0"/>
            <a:r>
              <a:rPr lang="en-US" altLang="zh-TW" dirty="0" smtClean="0"/>
              <a:t>First Line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Second Line</a:t>
            </a:r>
            <a:endParaRPr lang="zh-TW" altLang="en-US" dirty="0" smtClean="0"/>
          </a:p>
          <a:p>
            <a:pPr lvl="2"/>
            <a:r>
              <a:rPr lang="en-US" altLang="zh-TW" dirty="0" smtClean="0"/>
              <a:t>Third Line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_p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 userDrawn="1"/>
        </p:nvSpPr>
        <p:spPr>
          <a:xfrm>
            <a:off x="395536" y="6643688"/>
            <a:ext cx="3429000" cy="214312"/>
          </a:xfrm>
          <a:prstGeom prst="rect">
            <a:avLst/>
          </a:prstGeom>
          <a:noFill/>
        </p:spPr>
        <p:txBody>
          <a:bodyPr lIns="72000" rIns="72000" anchor="b">
            <a:normAutofit/>
          </a:bodyPr>
          <a:lstStyle/>
          <a:p>
            <a:pPr>
              <a:defRPr/>
            </a:pPr>
            <a:r>
              <a:rPr lang="en-US" altLang="zh-TW" sz="800" dirty="0" smtClean="0">
                <a:solidFill>
                  <a:schemeClr val="bg1">
                    <a:lumMod val="75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Confidential.  © BenQ Corporation, all rights reserved.</a:t>
            </a:r>
            <a:endParaRPr lang="zh-TW" altLang="en-US" sz="800" dirty="0">
              <a:solidFill>
                <a:schemeClr val="bg1">
                  <a:lumMod val="75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6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7544" y="260648"/>
            <a:ext cx="7138800" cy="1209600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60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Heading Level</a:t>
            </a:r>
            <a:endParaRPr lang="zh-TW" altLang="en-US" dirty="0" smtClean="0"/>
          </a:p>
        </p:txBody>
      </p:sp>
      <p:sp>
        <p:nvSpPr>
          <p:cNvPr id="17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67544" y="1628799"/>
            <a:ext cx="7920880" cy="49685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altLang="zh-TW" dirty="0" smtClean="0"/>
              <a:t>First Line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Second Line</a:t>
            </a:r>
            <a:endParaRPr lang="zh-TW" altLang="en-US" dirty="0" smtClean="0"/>
          </a:p>
          <a:p>
            <a:pPr lvl="2"/>
            <a:r>
              <a:rPr lang="en-US" altLang="zh-TW" dirty="0" smtClean="0"/>
              <a:t>Third Line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395536" y="6643688"/>
            <a:ext cx="3429000" cy="214312"/>
          </a:xfrm>
          <a:prstGeom prst="rect">
            <a:avLst/>
          </a:prstGeom>
          <a:noFill/>
        </p:spPr>
        <p:txBody>
          <a:bodyPr lIns="72000" rIns="72000" anchor="b">
            <a:normAutofit/>
          </a:bodyPr>
          <a:lstStyle/>
          <a:p>
            <a:pPr>
              <a:defRPr/>
            </a:pPr>
            <a:r>
              <a:rPr lang="en-US" altLang="zh-TW" sz="800" dirty="0" smtClean="0">
                <a:solidFill>
                  <a:schemeClr val="bg1">
                    <a:lumMod val="75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Confidential.  © BenQ Corporation, all rights reserved.</a:t>
            </a:r>
            <a:endParaRPr lang="zh-TW" altLang="en-US" sz="800" dirty="0">
              <a:solidFill>
                <a:schemeClr val="bg1">
                  <a:lumMod val="75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395536" y="6643688"/>
            <a:ext cx="3429000" cy="214312"/>
          </a:xfrm>
          <a:prstGeom prst="rect">
            <a:avLst/>
          </a:prstGeom>
          <a:noFill/>
        </p:spPr>
        <p:txBody>
          <a:bodyPr lIns="72000" rIns="72000" anchor="b">
            <a:normAutofit/>
          </a:bodyPr>
          <a:lstStyle/>
          <a:p>
            <a:pPr>
              <a:defRPr/>
            </a:pPr>
            <a:r>
              <a:rPr lang="en-US" altLang="zh-TW" sz="800" dirty="0" smtClean="0">
                <a:solidFill>
                  <a:schemeClr val="bg1">
                    <a:lumMod val="75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Confidential.  © BenQ Corporation, all rights reserved.</a:t>
            </a:r>
            <a:endParaRPr lang="zh-TW" altLang="en-US" sz="800" dirty="0">
              <a:solidFill>
                <a:schemeClr val="bg1">
                  <a:lumMod val="75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1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1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395536" y="6643688"/>
            <a:ext cx="3429000" cy="214312"/>
          </a:xfrm>
          <a:prstGeom prst="rect">
            <a:avLst/>
          </a:prstGeom>
          <a:noFill/>
        </p:spPr>
        <p:txBody>
          <a:bodyPr lIns="72000" rIns="72000" anchor="b">
            <a:normAutofit/>
          </a:bodyPr>
          <a:lstStyle/>
          <a:p>
            <a:pPr>
              <a:defRPr/>
            </a:pPr>
            <a:r>
              <a:rPr lang="en-US" altLang="zh-TW" sz="800" dirty="0" smtClean="0">
                <a:solidFill>
                  <a:schemeClr val="bg1">
                    <a:lumMod val="75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Confidential.  © BenQ Corporation, all rights reserved.</a:t>
            </a:r>
            <a:endParaRPr lang="zh-TW" altLang="en-US" sz="800" dirty="0">
              <a:solidFill>
                <a:schemeClr val="bg1">
                  <a:lumMod val="75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7139136" cy="12101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931224" cy="4997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5" r:id="rId3"/>
    <p:sldLayoutId id="2147483650" r:id="rId4"/>
    <p:sldLayoutId id="2147483664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492582"/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492582"/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492582"/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492582"/>
          </a:solidFill>
          <a:latin typeface="Gill Sans M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rgbClr val="492582"/>
          </a:solidFill>
          <a:latin typeface="Gill Sans M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rgbClr val="492582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7"/>
          </p:nvPr>
        </p:nvSpPr>
        <p:spPr>
          <a:xfrm>
            <a:off x="611560" y="2493594"/>
            <a:ext cx="6912768" cy="1151430"/>
          </a:xfrm>
        </p:spPr>
        <p:txBody>
          <a:bodyPr/>
          <a:lstStyle/>
          <a:p>
            <a:pPr marL="255588" indent="-255588">
              <a:spcBef>
                <a:spcPts val="1200"/>
              </a:spcBef>
              <a:buClr>
                <a:srgbClr val="FFFFFF"/>
              </a:buClr>
              <a:buSzPct val="100000"/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/>
            </a:pPr>
            <a:r>
              <a:rPr lang="zh-CN" altLang="en-US" dirty="0">
                <a:solidFill>
                  <a:srgbClr val="FFFFFF"/>
                </a:solidFill>
                <a:latin typeface="Minion" charset="0"/>
                <a:ea typeface="新細明體" pitchFamily="16" charset="-120"/>
              </a:rPr>
              <a:t>跨</a:t>
            </a:r>
            <a:r>
              <a:rPr lang="zh-CN" altLang="en-US" dirty="0" smtClean="0">
                <a:solidFill>
                  <a:srgbClr val="FFFFFF"/>
                </a:solidFill>
                <a:latin typeface="Minion" charset="0"/>
                <a:ea typeface="新細明體" pitchFamily="16" charset="-120"/>
              </a:rPr>
              <a:t>平台框架市场调查</a:t>
            </a:r>
            <a:endParaRPr lang="en-GB" altLang="zh-TW" dirty="0">
              <a:solidFill>
                <a:srgbClr val="FFFFFF"/>
              </a:solidFill>
              <a:latin typeface="Minion" charset="0"/>
              <a:ea typeface="新細明體" pitchFamily="16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8"/>
          </p:nvPr>
        </p:nvSpPr>
        <p:spPr>
          <a:xfrm>
            <a:off x="611560" y="3717032"/>
            <a:ext cx="6912768" cy="431357"/>
          </a:xfrm>
        </p:spPr>
        <p:txBody>
          <a:bodyPr>
            <a:normAutofit lnSpcReduction="10000"/>
          </a:bodyPr>
          <a:lstStyle/>
          <a:p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 err="1" smtClean="0"/>
              <a:t>Menge.M.Wei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CTS2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TW" dirty="0" err="1" smtClean="0"/>
              <a:t>BenQ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fld id="{174CDC0C-C17F-4BED-8683-B83FDF494CCE}" type="datetime1">
              <a:rPr lang="zh-TW" altLang="en-US" smtClean="0">
                <a:latin typeface="Minion" charset="0"/>
                <a:ea typeface="新細明體" pitchFamily="16" charset="-120"/>
              </a:rPr>
              <a:pPr/>
              <a:t>2016/12/29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 err="1" smtClean="0"/>
              <a:t>PhoneGap</a:t>
            </a:r>
            <a:r>
              <a:rPr lang="zh-CN" altLang="en-US" dirty="0"/>
              <a:t>框架图</a:t>
            </a:r>
            <a:endParaRPr lang="en-US" altLang="zh-CN" dirty="0" smtClean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84784"/>
            <a:ext cx="7102529" cy="465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8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 err="1" smtClean="0"/>
              <a:t>PhoneGap</a:t>
            </a:r>
            <a:r>
              <a:rPr lang="zh-CN" altLang="en-US" dirty="0"/>
              <a:t>设计理念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28800"/>
            <a:ext cx="6174648" cy="45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7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 err="1" smtClean="0"/>
              <a:t>PhoneGap</a:t>
            </a:r>
            <a:r>
              <a:rPr lang="zh-CN" altLang="en-US" dirty="0" smtClean="0"/>
              <a:t>运行原理（在安卓上）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22"/>
          </p:nvPr>
        </p:nvSpPr>
        <p:spPr>
          <a:xfrm>
            <a:off x="467544" y="1628799"/>
            <a:ext cx="7920880" cy="1728193"/>
          </a:xfrm>
        </p:spPr>
        <p:txBody>
          <a:bodyPr>
            <a:normAutofit/>
          </a:bodyPr>
          <a:lstStyle/>
          <a:p>
            <a:r>
              <a:rPr lang="en-US" altLang="zh-CN" sz="4400" dirty="0" smtClean="0"/>
              <a:t>UI</a:t>
            </a:r>
          </a:p>
          <a:p>
            <a:r>
              <a:rPr lang="zh-CN" altLang="en-US" sz="4400" dirty="0" smtClean="0"/>
              <a:t>本地</a:t>
            </a:r>
            <a:r>
              <a:rPr lang="en-US" altLang="zh-CN" sz="4400" dirty="0" smtClean="0"/>
              <a:t>API</a:t>
            </a:r>
            <a:r>
              <a:rPr lang="zh-CN" altLang="en-US" sz="4400" dirty="0" smtClean="0"/>
              <a:t>调用</a:t>
            </a:r>
            <a:endParaRPr lang="zh-CN" altLang="en-US" sz="44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712487"/>
              </p:ext>
            </p:extLst>
          </p:nvPr>
        </p:nvGraphicFramePr>
        <p:xfrm>
          <a:off x="1331640" y="5229200"/>
          <a:ext cx="1358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" name="包装程序外壳对象" showAsIcon="1" r:id="rId3" imgW="1358280" imgH="711360" progId="Package">
                  <p:embed/>
                </p:oleObj>
              </mc:Choice>
              <mc:Fallback>
                <p:oleObj name="包装程序外壳对象" showAsIcon="1" r:id="rId3" imgW="135828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5229200"/>
                        <a:ext cx="13589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557481"/>
              </p:ext>
            </p:extLst>
          </p:nvPr>
        </p:nvGraphicFramePr>
        <p:xfrm>
          <a:off x="1691680" y="4149080"/>
          <a:ext cx="673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" name="包装程序外壳对象" showAsIcon="1" r:id="rId5" imgW="672840" imgH="711360" progId="Package">
                  <p:embed/>
                </p:oleObj>
              </mc:Choice>
              <mc:Fallback>
                <p:oleObj name="包装程序外壳对象" showAsIcon="1" r:id="rId5" imgW="67284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1680" y="4149080"/>
                        <a:ext cx="6731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333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 smtClean="0"/>
              <a:t>React Native</a:t>
            </a:r>
            <a:r>
              <a:rPr lang="zh-CN" altLang="en-US" dirty="0" smtClean="0"/>
              <a:t>框架</a:t>
            </a:r>
            <a:r>
              <a:rPr lang="zh-CN" altLang="en-US" dirty="0"/>
              <a:t>图</a:t>
            </a:r>
            <a:endParaRPr lang="en-US" altLang="zh-CN" dirty="0" smtClean="0"/>
          </a:p>
        </p:txBody>
      </p:sp>
      <p:pic>
        <p:nvPicPr>
          <p:cNvPr id="2051" name="Picture 3" descr="C:\Users\menge.m.wei\Desktop\201604260229014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7865504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45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 smtClean="0"/>
              <a:t>React Native</a:t>
            </a:r>
            <a:r>
              <a:rPr lang="zh-CN" altLang="en-US" dirty="0" smtClean="0"/>
              <a:t>设计理念（本地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pic>
        <p:nvPicPr>
          <p:cNvPr id="3074" name="Picture 2" descr="C:\Users\menge.m.wei\Desktop\ReactNativ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80728"/>
            <a:ext cx="5624730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62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 smtClean="0"/>
              <a:t>React Native</a:t>
            </a:r>
            <a:r>
              <a:rPr lang="zh-CN" altLang="en-US" dirty="0" smtClean="0"/>
              <a:t>设计理念（</a:t>
            </a:r>
            <a:r>
              <a:rPr lang="en-US" altLang="zh-CN" dirty="0" smtClean="0"/>
              <a:t>UI</a:t>
            </a:r>
            <a:r>
              <a:rPr lang="zh-CN" altLang="en-US" dirty="0" smtClean="0"/>
              <a:t>组件）</a:t>
            </a:r>
            <a:endParaRPr lang="en-US" altLang="zh-CN" dirty="0" smtClean="0"/>
          </a:p>
        </p:txBody>
      </p:sp>
      <p:pic>
        <p:nvPicPr>
          <p:cNvPr id="4099" name="Picture 3" descr="C:\Users\menge.m.wei\Desktop\55808461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1988840"/>
            <a:ext cx="71882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37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pPr marL="514350" indent="-457200">
              <a:defRPr/>
            </a:pPr>
            <a:r>
              <a:rPr lang="zh-CN" altLang="en-US" b="1" dirty="0" smtClean="0">
                <a:solidFill>
                  <a:schemeClr val="tx1"/>
                </a:solidFill>
              </a:rPr>
              <a:t>产生背景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514350" indent="-457200">
              <a:defRPr/>
            </a:pPr>
            <a:r>
              <a:rPr lang="zh-CN" altLang="en-US" b="1" dirty="0" smtClean="0"/>
              <a:t>运行框架</a:t>
            </a:r>
            <a:endParaRPr lang="en-US" altLang="zh-CN" b="1" dirty="0" smtClean="0"/>
          </a:p>
          <a:p>
            <a:pPr marL="514350" indent="-457200">
              <a:defRPr/>
            </a:pPr>
            <a:r>
              <a:rPr lang="en-US" altLang="zh-CN" b="1" dirty="0" smtClean="0">
                <a:solidFill>
                  <a:schemeClr val="tx1"/>
                </a:solidFill>
              </a:rPr>
              <a:t>UI</a:t>
            </a:r>
            <a:r>
              <a:rPr lang="zh-CN" altLang="en-US" b="1" dirty="0" smtClean="0">
                <a:solidFill>
                  <a:schemeClr val="tx1"/>
                </a:solidFill>
              </a:rPr>
              <a:t>框架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514350" indent="-457200">
              <a:defRPr/>
            </a:pPr>
            <a:r>
              <a:rPr lang="zh-CN" altLang="en-US" b="1" dirty="0"/>
              <a:t>建议</a:t>
            </a:r>
          </a:p>
          <a:p>
            <a:pPr marL="57150" indent="0">
              <a:buNone/>
              <a:defRPr/>
            </a:pPr>
            <a:endParaRPr lang="en-US" altLang="zh-TW" b="1" dirty="0" smtClean="0"/>
          </a:p>
          <a:p>
            <a:pPr marL="1314450" lvl="2" indent="-457200">
              <a:defRPr/>
            </a:pP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251923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框架</a:t>
            </a:r>
            <a:endParaRPr lang="en-US" altLang="zh-CN" dirty="0" smtClean="0"/>
          </a:p>
        </p:txBody>
      </p:sp>
      <p:sp>
        <p:nvSpPr>
          <p:cNvPr id="6" name="圆角矩形标注 5"/>
          <p:cNvSpPr/>
          <p:nvPr/>
        </p:nvSpPr>
        <p:spPr>
          <a:xfrm rot="10800000">
            <a:off x="1331640" y="1124741"/>
            <a:ext cx="5436604" cy="360041"/>
          </a:xfrm>
          <a:prstGeom prst="wedgeRoundRectCallout">
            <a:avLst>
              <a:gd name="adj1" fmla="val 38210"/>
              <a:gd name="adj2" fmla="val 14451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对运行框架的二次开发</a:t>
            </a:r>
            <a:endParaRPr lang="zh-CN" alt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08101" y="5894523"/>
            <a:ext cx="18002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PhoneGap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843808" y="3573016"/>
            <a:ext cx="1143744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AppCan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65201" y="3518259"/>
            <a:ext cx="900100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WeX5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835696" y="4326929"/>
            <a:ext cx="876200" cy="5040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Ionic</a:t>
            </a:r>
            <a:endParaRPr lang="zh-CN" alt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27784" y="5102435"/>
            <a:ext cx="1476164" cy="5040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SenchaTouch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58788" y="5102435"/>
            <a:ext cx="1204900" cy="504056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JQMobile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691680" y="2780928"/>
            <a:ext cx="1408348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APICloud</a:t>
            </a:r>
            <a:endParaRPr lang="zh-CN" alt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868144" y="5894523"/>
            <a:ext cx="18002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React</a:t>
            </a:r>
            <a:r>
              <a:rPr lang="zh-CN" altLang="en-US" dirty="0"/>
              <a:t> </a:t>
            </a:r>
            <a:r>
              <a:rPr lang="en-US" altLang="zh-CN" dirty="0" smtClean="0"/>
              <a:t>Native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012160" y="4869160"/>
            <a:ext cx="1440160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微信小程序</a:t>
            </a:r>
            <a:endParaRPr lang="zh-CN" alt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35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PhoneGap</a:t>
            </a:r>
            <a:r>
              <a:rPr lang="zh-CN" altLang="en-US" dirty="0" smtClean="0"/>
              <a:t>的三大国外</a:t>
            </a:r>
            <a:r>
              <a:rPr lang="en-US" altLang="zh-CN" dirty="0" smtClean="0"/>
              <a:t>UI</a:t>
            </a:r>
            <a:r>
              <a:rPr lang="zh-CN" altLang="en-US" dirty="0" smtClean="0"/>
              <a:t>框架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48937"/>
              </p:ext>
            </p:extLst>
          </p:nvPr>
        </p:nvGraphicFramePr>
        <p:xfrm>
          <a:off x="611560" y="1196753"/>
          <a:ext cx="7776865" cy="5101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472"/>
                <a:gridCol w="6110393"/>
              </a:tblGrid>
              <a:tr h="34818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框架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特点</a:t>
                      </a:r>
                      <a:endParaRPr lang="zh-CN" altLang="en-US" dirty="0"/>
                    </a:p>
                  </a:txBody>
                  <a:tcPr/>
                </a:tc>
              </a:tr>
              <a:tr h="11315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JQMobile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0070C0"/>
                          </a:solidFill>
                        </a:rPr>
                        <a:t>运行速度快</a:t>
                      </a:r>
                      <a:endParaRPr lang="en-US" altLang="zh-CN" sz="180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800" dirty="0" smtClean="0">
                          <a:solidFill>
                            <a:srgbClr val="0070C0"/>
                          </a:solidFill>
                        </a:rPr>
                        <a:t>轻量级框架，它的语言基于</a:t>
                      </a:r>
                      <a:r>
                        <a:rPr lang="en-US" altLang="zh-CN" sz="1800" dirty="0" err="1" smtClean="0">
                          <a:solidFill>
                            <a:srgbClr val="0070C0"/>
                          </a:solidFill>
                        </a:rPr>
                        <a:t>jquery</a:t>
                      </a:r>
                      <a:r>
                        <a:rPr lang="zh-CN" altLang="en-US" sz="1800" dirty="0" smtClean="0">
                          <a:solidFill>
                            <a:srgbClr val="0070C0"/>
                          </a:solidFill>
                        </a:rPr>
                        <a:t>语言容易上手</a:t>
                      </a:r>
                      <a:endParaRPr lang="en-US" altLang="zh-CN" sz="180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8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没有</a:t>
                      </a:r>
                      <a:r>
                        <a:rPr lang="en-US" altLang="zh-CN" sz="18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MVC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8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项目比较大后 代码不易维护 </a:t>
                      </a:r>
                      <a:r>
                        <a:rPr lang="en-US" altLang="zh-CN" sz="18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zh-CN" altLang="en-US" sz="18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中小项目 </a:t>
                      </a:r>
                      <a:r>
                        <a:rPr lang="en-US" altLang="zh-CN" sz="18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1-2</a:t>
                      </a:r>
                      <a:r>
                        <a:rPr lang="zh-CN" altLang="en-US" sz="18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个人开发很适用</a:t>
                      </a:r>
                      <a:r>
                        <a:rPr lang="en-US" altLang="zh-CN" sz="18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392729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SenchaTouch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800" dirty="0" smtClean="0">
                          <a:solidFill>
                            <a:srgbClr val="0070C0"/>
                          </a:solidFill>
                        </a:rPr>
                        <a:t>运行速度快 和 </a:t>
                      </a:r>
                      <a:r>
                        <a:rPr lang="en-US" altLang="zh-CN" sz="1800" dirty="0" err="1" smtClean="0">
                          <a:solidFill>
                            <a:srgbClr val="0070C0"/>
                          </a:solidFill>
                        </a:rPr>
                        <a:t>jqmobile</a:t>
                      </a:r>
                      <a:r>
                        <a:rPr lang="zh-CN" altLang="en-US" sz="1800" dirty="0" smtClean="0">
                          <a:solidFill>
                            <a:srgbClr val="0070C0"/>
                          </a:solidFill>
                        </a:rPr>
                        <a:t>运行速度差不多</a:t>
                      </a:r>
                      <a:endParaRPr lang="en-US" altLang="zh-CN" sz="180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</a:rPr>
                        <a:t>重量级框架，需要有</a:t>
                      </a:r>
                      <a:r>
                        <a:rPr lang="en-US" altLang="zh-CN" sz="1800" dirty="0" err="1" smtClean="0">
                          <a:solidFill>
                            <a:srgbClr val="FF0000"/>
                          </a:solidFill>
                        </a:rPr>
                        <a:t>extjs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</a:rPr>
                        <a:t>语言基础，代码复杂</a:t>
                      </a:r>
                      <a:endParaRPr lang="en-US" altLang="zh-CN" sz="18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800" dirty="0" smtClean="0">
                          <a:solidFill>
                            <a:srgbClr val="0070C0"/>
                          </a:solidFill>
                        </a:rPr>
                        <a:t>基于</a:t>
                      </a:r>
                      <a:r>
                        <a:rPr lang="en-US" altLang="zh-CN" sz="1800" dirty="0" smtClean="0">
                          <a:solidFill>
                            <a:srgbClr val="0070C0"/>
                          </a:solidFill>
                        </a:rPr>
                        <a:t>MVC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CN" sz="1800" dirty="0" err="1" smtClean="0">
                          <a:solidFill>
                            <a:srgbClr val="0070C0"/>
                          </a:solidFill>
                        </a:rPr>
                        <a:t>sencha</a:t>
                      </a:r>
                      <a:r>
                        <a:rPr lang="en-US" altLang="zh-CN" sz="1800" dirty="0" smtClean="0">
                          <a:solidFill>
                            <a:srgbClr val="0070C0"/>
                          </a:solidFill>
                        </a:rPr>
                        <a:t> architect </a:t>
                      </a:r>
                      <a:r>
                        <a:rPr lang="zh-CN" altLang="en-US" sz="1800" dirty="0" smtClean="0">
                          <a:solidFill>
                            <a:srgbClr val="0070C0"/>
                          </a:solidFill>
                        </a:rPr>
                        <a:t>是个很不错的可视化开发工具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188002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Ionic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800" dirty="0" smtClean="0">
                          <a:solidFill>
                            <a:srgbClr val="0070C0"/>
                          </a:solidFill>
                        </a:rPr>
                        <a:t>运行速度快 和 </a:t>
                      </a:r>
                      <a:r>
                        <a:rPr lang="en-US" altLang="zh-CN" sz="1800" dirty="0" err="1" smtClean="0">
                          <a:solidFill>
                            <a:srgbClr val="0070C0"/>
                          </a:solidFill>
                        </a:rPr>
                        <a:t>jqmobile</a:t>
                      </a:r>
                      <a:r>
                        <a:rPr lang="zh-CN" altLang="en-US" sz="1800" dirty="0" smtClean="0">
                          <a:solidFill>
                            <a:srgbClr val="0070C0"/>
                          </a:solidFill>
                        </a:rPr>
                        <a:t>运行速度差不多</a:t>
                      </a:r>
                      <a:endParaRPr lang="en-US" altLang="zh-CN" sz="180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800" dirty="0" smtClean="0">
                          <a:solidFill>
                            <a:srgbClr val="0070C0"/>
                          </a:solidFill>
                        </a:rPr>
                        <a:t>轻量级框架</a:t>
                      </a:r>
                      <a:endParaRPr lang="en-US" altLang="zh-CN" sz="180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0070C0"/>
                          </a:solidFill>
                        </a:rPr>
                        <a:t>基于</a:t>
                      </a:r>
                      <a:r>
                        <a:rPr lang="en-US" altLang="zh-CN" sz="1800" dirty="0" smtClean="0">
                          <a:solidFill>
                            <a:srgbClr val="0070C0"/>
                          </a:solidFill>
                        </a:rPr>
                        <a:t>MVVM</a:t>
                      </a:r>
                      <a:r>
                        <a:rPr lang="zh-CN" altLang="en-US" sz="1800" dirty="0" smtClean="0">
                          <a:solidFill>
                            <a:srgbClr val="0070C0"/>
                          </a:solidFill>
                        </a:rPr>
                        <a:t>，使用 </a:t>
                      </a:r>
                      <a:r>
                        <a:rPr lang="en-US" altLang="zh-CN" sz="1800" dirty="0" err="1" smtClean="0">
                          <a:solidFill>
                            <a:srgbClr val="0070C0"/>
                          </a:solidFill>
                        </a:rPr>
                        <a:t>AngularJS</a:t>
                      </a:r>
                      <a:r>
                        <a:rPr lang="zh-CN" altLang="en-US" sz="1800" dirty="0" smtClean="0">
                          <a:solidFill>
                            <a:srgbClr val="0070C0"/>
                          </a:solidFill>
                        </a:rPr>
                        <a:t>来增强应用，提供数据的双向绑定</a:t>
                      </a:r>
                      <a:endParaRPr lang="en-US" altLang="zh-CN" sz="180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800" dirty="0" smtClean="0">
                          <a:solidFill>
                            <a:srgbClr val="0070C0"/>
                          </a:solidFill>
                        </a:rPr>
                        <a:t>通过</a:t>
                      </a:r>
                      <a:r>
                        <a:rPr lang="en-US" altLang="zh-CN" sz="1800" dirty="0" smtClean="0">
                          <a:solidFill>
                            <a:srgbClr val="0070C0"/>
                          </a:solidFill>
                        </a:rPr>
                        <a:t>SASS</a:t>
                      </a:r>
                      <a:r>
                        <a:rPr lang="zh-CN" altLang="en-US" sz="1800" dirty="0" smtClean="0">
                          <a:solidFill>
                            <a:srgbClr val="0070C0"/>
                          </a:solidFill>
                        </a:rPr>
                        <a:t>构建应用程序</a:t>
                      </a:r>
                      <a:endParaRPr lang="en-US" altLang="zh-CN" sz="180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800" dirty="0" smtClean="0">
                          <a:solidFill>
                            <a:srgbClr val="0070C0"/>
                          </a:solidFill>
                        </a:rPr>
                        <a:t>提供了很多</a:t>
                      </a:r>
                      <a:r>
                        <a:rPr lang="en-US" altLang="zh-CN" sz="1800" dirty="0" smtClean="0">
                          <a:solidFill>
                            <a:srgbClr val="0070C0"/>
                          </a:solidFill>
                        </a:rPr>
                        <a:t>UI</a:t>
                      </a:r>
                      <a:r>
                        <a:rPr lang="zh-CN" altLang="en-US" sz="1800" dirty="0" smtClean="0">
                          <a:solidFill>
                            <a:srgbClr val="0070C0"/>
                          </a:solidFill>
                        </a:rPr>
                        <a:t>组件来帮助开发者开发强大的应用</a:t>
                      </a:r>
                      <a:endParaRPr lang="en-US" altLang="zh-CN" sz="180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圆角矩形标注 2"/>
          <p:cNvSpPr/>
          <p:nvPr/>
        </p:nvSpPr>
        <p:spPr>
          <a:xfrm>
            <a:off x="395536" y="3789040"/>
            <a:ext cx="6048672" cy="432048"/>
          </a:xfrm>
          <a:prstGeom prst="wedgeRoundRectCallout">
            <a:avLst>
              <a:gd name="adj1" fmla="val -35005"/>
              <a:gd name="adj2" fmla="val 128638"/>
              <a:gd name="adj3" fmla="val 16667"/>
            </a:avLst>
          </a:prstGeom>
          <a:solidFill>
            <a:schemeClr val="accent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目前被认为是最具潜力的跨平台开发框架</a:t>
            </a:r>
            <a:endParaRPr lang="zh-CN" altLang="en-US" dirty="0"/>
          </a:p>
        </p:txBody>
      </p:sp>
      <p:pic>
        <p:nvPicPr>
          <p:cNvPr id="5122" name="Picture 2" descr="C:\Users\menge.m.wei\Desktop\16042814332896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25144"/>
            <a:ext cx="1512168" cy="152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059832" y="4959758"/>
            <a:ext cx="756084" cy="341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59832" y="3569965"/>
            <a:ext cx="576064" cy="341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 descr="C:\Users\menge.m.wei\Desktop\112316-20160616144231401-113325513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191068"/>
            <a:ext cx="3224014" cy="195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enge.m.wei\Desktop\112316-20160616144255948-107685419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087192"/>
            <a:ext cx="3224014" cy="245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58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5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5" grpId="1" animBg="1"/>
      <p:bldP spid="8" grpId="0" animBg="1"/>
      <p:bldP spid="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CN" altLang="en-US" dirty="0"/>
              <a:t>类</a:t>
            </a:r>
            <a:r>
              <a:rPr lang="en-US" altLang="zh-CN" dirty="0" err="1" smtClean="0"/>
              <a:t>PhoneGap</a:t>
            </a:r>
            <a:r>
              <a:rPr lang="zh-CN" altLang="en-US" dirty="0" smtClean="0"/>
              <a:t>的三大国内</a:t>
            </a:r>
            <a:r>
              <a:rPr lang="en-US" altLang="zh-CN" dirty="0" smtClean="0"/>
              <a:t>UI</a:t>
            </a:r>
            <a:r>
              <a:rPr lang="zh-CN" altLang="en-US" dirty="0" smtClean="0"/>
              <a:t>框架</a:t>
            </a:r>
            <a:endParaRPr lang="en-US" altLang="zh-CN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27030"/>
              </p:ext>
            </p:extLst>
          </p:nvPr>
        </p:nvGraphicFramePr>
        <p:xfrm>
          <a:off x="611559" y="1196753"/>
          <a:ext cx="7776865" cy="3685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472"/>
                <a:gridCol w="6110393"/>
              </a:tblGrid>
              <a:tr h="32556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框架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特点</a:t>
                      </a:r>
                      <a:endParaRPr lang="zh-CN" altLang="en-US" dirty="0"/>
                    </a:p>
                  </a:txBody>
                  <a:tcPr/>
                </a:tc>
              </a:tr>
              <a:tr h="10580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WeX5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800" dirty="0" smtClean="0">
                          <a:solidFill>
                            <a:srgbClr val="0070C0"/>
                          </a:solidFill>
                        </a:rPr>
                        <a:t>有自己的</a:t>
                      </a:r>
                      <a:r>
                        <a:rPr lang="en-US" altLang="zh-CN" sz="1800" dirty="0" smtClean="0">
                          <a:solidFill>
                            <a:srgbClr val="0070C0"/>
                          </a:solidFill>
                        </a:rPr>
                        <a:t>IDE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800" dirty="0" smtClean="0">
                          <a:solidFill>
                            <a:srgbClr val="0070C0"/>
                          </a:solidFill>
                        </a:rPr>
                        <a:t>有国内主流应用的模板，如微信，淘宝，途牛等，上手快，全部开源</a:t>
                      </a:r>
                      <a:endParaRPr lang="en-US" altLang="zh-CN" sz="180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Bug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</a:rPr>
                        <a:t>较多，遇到问题不好解决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058072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AppCan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800" dirty="0" smtClean="0">
                          <a:solidFill>
                            <a:srgbClr val="0070C0"/>
                          </a:solidFill>
                        </a:rPr>
                        <a:t>将</a:t>
                      </a:r>
                      <a:r>
                        <a:rPr lang="en-US" altLang="zh-CN" sz="1800" dirty="0" err="1" smtClean="0">
                          <a:solidFill>
                            <a:srgbClr val="0070C0"/>
                          </a:solidFill>
                        </a:rPr>
                        <a:t>PhoneGap</a:t>
                      </a:r>
                      <a:r>
                        <a:rPr lang="zh-CN" altLang="en-US" sz="1800" dirty="0" smtClean="0">
                          <a:solidFill>
                            <a:srgbClr val="0070C0"/>
                          </a:solidFill>
                        </a:rPr>
                        <a:t>的单窗口改为多窗口</a:t>
                      </a:r>
                      <a:endParaRPr lang="en-US" altLang="zh-CN" sz="180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800" dirty="0" smtClean="0">
                          <a:solidFill>
                            <a:srgbClr val="0070C0"/>
                          </a:solidFill>
                        </a:rPr>
                        <a:t>有自己的</a:t>
                      </a:r>
                      <a:r>
                        <a:rPr lang="en-US" altLang="zh-CN" sz="1800" dirty="0" smtClean="0">
                          <a:solidFill>
                            <a:srgbClr val="0070C0"/>
                          </a:solidFill>
                        </a:rPr>
                        <a:t>IDE</a:t>
                      </a:r>
                      <a:r>
                        <a:rPr lang="zh-CN" altLang="en-US" sz="1800" dirty="0" smtClean="0">
                          <a:solidFill>
                            <a:srgbClr val="0070C0"/>
                          </a:solidFill>
                        </a:rPr>
                        <a:t>，编写生成调试都很方便，对于简单应用很容易上手</a:t>
                      </a:r>
                      <a:endParaRPr lang="en-US" altLang="zh-CN" sz="180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</a:rPr>
                        <a:t>深入开发遇到问题后，不好解决，文档编写差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942670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APICloud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800" dirty="0" smtClean="0">
                          <a:solidFill>
                            <a:srgbClr val="0070C0"/>
                          </a:solidFill>
                        </a:rPr>
                        <a:t>具有云</a:t>
                      </a:r>
                      <a:r>
                        <a:rPr lang="en-US" altLang="zh-CN" sz="1800" dirty="0" smtClean="0">
                          <a:solidFill>
                            <a:srgbClr val="0070C0"/>
                          </a:solidFill>
                        </a:rPr>
                        <a:t>API</a:t>
                      </a:r>
                      <a:r>
                        <a:rPr lang="zh-CN" altLang="en-US" sz="1800" dirty="0" smtClean="0">
                          <a:solidFill>
                            <a:srgbClr val="0070C0"/>
                          </a:solidFill>
                        </a:rPr>
                        <a:t>和端</a:t>
                      </a:r>
                      <a:r>
                        <a:rPr lang="en-US" altLang="zh-CN" sz="1800" dirty="0" smtClean="0">
                          <a:solidFill>
                            <a:srgbClr val="0070C0"/>
                          </a:solidFill>
                        </a:rPr>
                        <a:t>API</a:t>
                      </a:r>
                      <a:r>
                        <a:rPr lang="zh-CN" altLang="en-US" sz="1800" dirty="0" smtClean="0">
                          <a:solidFill>
                            <a:srgbClr val="0070C0"/>
                          </a:solidFill>
                        </a:rPr>
                        <a:t>两大概念</a:t>
                      </a:r>
                      <a:endParaRPr lang="en-US" altLang="zh-CN" sz="180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800" dirty="0" smtClean="0">
                          <a:solidFill>
                            <a:srgbClr val="0070C0"/>
                          </a:solidFill>
                        </a:rPr>
                        <a:t>号称开发就像搭积木一样简单，</a:t>
                      </a:r>
                      <a:r>
                        <a:rPr lang="en-US" altLang="zh-CN" sz="1800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r>
                        <a:rPr lang="zh-CN" altLang="en-US" sz="1800" dirty="0" smtClean="0">
                          <a:solidFill>
                            <a:srgbClr val="0070C0"/>
                          </a:solidFill>
                        </a:rPr>
                        <a:t>天可以开发一款应用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81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 smtClean="0"/>
              <a:t>CTS2</a:t>
            </a:r>
            <a:r>
              <a:rPr lang="zh-CN" altLang="en-US" dirty="0" smtClean="0"/>
              <a:t>的技术覆盖面</a:t>
            </a:r>
            <a:endParaRPr lang="zh-TW" altLang="en-US" dirty="0"/>
          </a:p>
        </p:txBody>
      </p:sp>
      <p:sp>
        <p:nvSpPr>
          <p:cNvPr id="7" name="爆炸形 1 6"/>
          <p:cNvSpPr/>
          <p:nvPr/>
        </p:nvSpPr>
        <p:spPr>
          <a:xfrm>
            <a:off x="2843808" y="1052736"/>
            <a:ext cx="3827040" cy="216024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后端</a:t>
            </a:r>
            <a:endParaRPr lang="zh-CN" altLang="en-US" dirty="0"/>
          </a:p>
        </p:txBody>
      </p:sp>
      <p:sp>
        <p:nvSpPr>
          <p:cNvPr id="8" name="爆炸形 1 7"/>
          <p:cNvSpPr/>
          <p:nvPr/>
        </p:nvSpPr>
        <p:spPr>
          <a:xfrm>
            <a:off x="611560" y="3677691"/>
            <a:ext cx="1656184" cy="151216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</a:t>
            </a:r>
            <a:endParaRPr lang="zh-CN" altLang="en-US" dirty="0"/>
          </a:p>
        </p:txBody>
      </p:sp>
      <p:sp>
        <p:nvSpPr>
          <p:cNvPr id="9" name="爆炸形 1 8"/>
          <p:cNvSpPr/>
          <p:nvPr/>
        </p:nvSpPr>
        <p:spPr>
          <a:xfrm>
            <a:off x="6784776" y="4293096"/>
            <a:ext cx="2035696" cy="151216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Windows</a:t>
            </a:r>
            <a:endParaRPr lang="zh-CN" altLang="en-US" dirty="0"/>
          </a:p>
        </p:txBody>
      </p:sp>
      <p:sp>
        <p:nvSpPr>
          <p:cNvPr id="10" name="爆炸形 1 9"/>
          <p:cNvSpPr/>
          <p:nvPr/>
        </p:nvSpPr>
        <p:spPr>
          <a:xfrm>
            <a:off x="5580112" y="5189859"/>
            <a:ext cx="1440160" cy="151216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安卓</a:t>
            </a:r>
            <a:endParaRPr lang="zh-CN" altLang="en-US" dirty="0"/>
          </a:p>
        </p:txBody>
      </p:sp>
      <p:sp>
        <p:nvSpPr>
          <p:cNvPr id="11" name="爆炸形 1 10"/>
          <p:cNvSpPr/>
          <p:nvPr/>
        </p:nvSpPr>
        <p:spPr>
          <a:xfrm>
            <a:off x="5076056" y="3789040"/>
            <a:ext cx="1656184" cy="1512168"/>
          </a:xfrm>
          <a:prstGeom prst="irregularSeal1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IOS</a:t>
            </a:r>
            <a:endParaRPr lang="zh-CN" alt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爆炸形 1 12"/>
          <p:cNvSpPr/>
          <p:nvPr/>
        </p:nvSpPr>
        <p:spPr>
          <a:xfrm>
            <a:off x="2915816" y="4293096"/>
            <a:ext cx="1656184" cy="1512168"/>
          </a:xfrm>
          <a:prstGeom prst="irregularSeal1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跨平台</a:t>
            </a:r>
          </a:p>
        </p:txBody>
      </p:sp>
      <p:sp>
        <p:nvSpPr>
          <p:cNvPr id="3" name="圆角矩形标注 2"/>
          <p:cNvSpPr/>
          <p:nvPr/>
        </p:nvSpPr>
        <p:spPr>
          <a:xfrm>
            <a:off x="2843808" y="3656730"/>
            <a:ext cx="2592288" cy="615405"/>
          </a:xfrm>
          <a:prstGeom prst="wedgeRoundRectCallout">
            <a:avLst>
              <a:gd name="adj1" fmla="val -28917"/>
              <a:gd name="adj2" fmla="val 88812"/>
              <a:gd name="adj3" fmla="val 16667"/>
            </a:avLst>
          </a:prstGeom>
          <a:gradFill>
            <a:gsLst>
              <a:gs pos="0">
                <a:schemeClr val="accent3">
                  <a:lumMod val="60000"/>
                  <a:lumOff val="40000"/>
                  <a:alpha val="23000"/>
                </a:schemeClr>
              </a:gs>
              <a:gs pos="50000">
                <a:schemeClr val="accent3">
                  <a:lumMod val="60000"/>
                  <a:lumOff val="40000"/>
                  <a:alpha val="29000"/>
                </a:schemeClr>
              </a:gs>
              <a:gs pos="100000">
                <a:schemeClr val="accent3">
                  <a:lumMod val="60000"/>
                  <a:lumOff val="4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让前端</a:t>
            </a:r>
            <a:r>
              <a:rPr lang="zh-CN" altLang="en-US" smtClean="0">
                <a:solidFill>
                  <a:schemeClr val="accent3">
                    <a:lumMod val="75000"/>
                  </a:schemeClr>
                </a:solidFill>
              </a:rPr>
              <a:t>工程师去干原生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工程师的活</a:t>
            </a:r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04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pPr marL="514350" indent="-457200">
              <a:defRPr/>
            </a:pPr>
            <a:r>
              <a:rPr lang="zh-CN" altLang="en-US" b="1" dirty="0" smtClean="0">
                <a:solidFill>
                  <a:schemeClr val="tx1"/>
                </a:solidFill>
              </a:rPr>
              <a:t>产生背景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514350" indent="-457200">
              <a:defRPr/>
            </a:pPr>
            <a:r>
              <a:rPr lang="zh-CN" altLang="en-US" b="1" dirty="0" smtClean="0"/>
              <a:t>运行框架</a:t>
            </a:r>
            <a:endParaRPr lang="en-US" altLang="zh-CN" b="1" dirty="0" smtClean="0"/>
          </a:p>
          <a:p>
            <a:pPr marL="514350" indent="-457200">
              <a:defRPr/>
            </a:pPr>
            <a:r>
              <a:rPr lang="en-US" altLang="zh-CN" b="1" dirty="0" smtClean="0"/>
              <a:t>UI</a:t>
            </a:r>
            <a:r>
              <a:rPr lang="zh-CN" altLang="en-US" b="1" dirty="0" smtClean="0"/>
              <a:t>框架</a:t>
            </a:r>
            <a:endParaRPr lang="en-US" altLang="zh-CN" b="1" dirty="0" smtClean="0"/>
          </a:p>
          <a:p>
            <a:pPr marL="514350" indent="-457200"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建议</a:t>
            </a:r>
          </a:p>
          <a:p>
            <a:pPr marL="57150" indent="0">
              <a:buNone/>
              <a:defRPr/>
            </a:pPr>
            <a:endParaRPr lang="en-US" altLang="zh-TW" b="1" dirty="0" smtClean="0"/>
          </a:p>
          <a:p>
            <a:pPr marL="1314450" lvl="2" indent="-457200">
              <a:defRPr/>
            </a:pP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251923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CN" altLang="en-US" dirty="0" smtClean="0"/>
              <a:t>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zh-CN" altLang="en-US" dirty="0" smtClean="0"/>
              <a:t>对于简单应用，建议选用</a:t>
            </a:r>
            <a:r>
              <a:rPr lang="en-US" altLang="zh-CN" dirty="0" err="1" smtClean="0"/>
              <a:t>APICloud</a:t>
            </a:r>
            <a:endParaRPr lang="en-US" altLang="zh-CN" dirty="0" smtClean="0"/>
          </a:p>
          <a:p>
            <a:r>
              <a:rPr lang="zh-CN" altLang="en-US" dirty="0" smtClean="0"/>
              <a:t>对于大型应用，建议选用</a:t>
            </a:r>
            <a:r>
              <a:rPr lang="en-US" altLang="zh-CN" dirty="0" smtClean="0"/>
              <a:t>Ionic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62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pPr marL="514350" indent="-457200">
              <a:defRPr/>
            </a:pPr>
            <a:r>
              <a:rPr lang="zh-CN" altLang="en-US" b="1" dirty="0" smtClean="0">
                <a:solidFill>
                  <a:schemeClr val="tx1"/>
                </a:solidFill>
              </a:rPr>
              <a:t>产生背景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514350" indent="-457200">
              <a:defRPr/>
            </a:pPr>
            <a:r>
              <a:rPr lang="zh-CN" altLang="en-US" b="1" dirty="0" smtClean="0"/>
              <a:t>运行框架</a:t>
            </a:r>
            <a:endParaRPr lang="en-US" altLang="zh-CN" b="1" dirty="0" smtClean="0"/>
          </a:p>
          <a:p>
            <a:pPr marL="514350" indent="-457200">
              <a:defRPr/>
            </a:pPr>
            <a:r>
              <a:rPr lang="en-US" altLang="zh-CN" b="1" dirty="0" smtClean="0"/>
              <a:t>UI</a:t>
            </a:r>
            <a:r>
              <a:rPr lang="zh-CN" altLang="en-US" b="1" dirty="0" smtClean="0"/>
              <a:t>框架</a:t>
            </a:r>
            <a:endParaRPr lang="en-US" altLang="zh-CN" b="1" dirty="0" smtClean="0"/>
          </a:p>
          <a:p>
            <a:pPr marL="514350" indent="-457200">
              <a:defRPr/>
            </a:pPr>
            <a:r>
              <a:rPr lang="zh-CN" altLang="en-US" b="1" dirty="0"/>
              <a:t>建议</a:t>
            </a:r>
          </a:p>
          <a:p>
            <a:pPr marL="57150" indent="0">
              <a:buNone/>
              <a:defRPr/>
            </a:pPr>
            <a:endParaRPr lang="en-US" altLang="zh-TW" b="1" dirty="0" smtClean="0"/>
          </a:p>
          <a:p>
            <a:pPr marL="1314450" lvl="2" indent="-457200">
              <a:defRPr/>
            </a:pP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83142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CN" altLang="en-US" b="1" dirty="0"/>
              <a:t>跨</a:t>
            </a:r>
            <a:r>
              <a:rPr lang="zh-CN" altLang="en-US" b="1" dirty="0" smtClean="0"/>
              <a:t>平台框架产生</a:t>
            </a:r>
            <a:r>
              <a:rPr lang="zh-CN" altLang="en-US" b="1" dirty="0"/>
              <a:t>背景</a:t>
            </a:r>
            <a:endParaRPr lang="en-US" altLang="zh-CN" b="1" dirty="0"/>
          </a:p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22"/>
          </p:nvPr>
        </p:nvSpPr>
        <p:spPr>
          <a:xfrm>
            <a:off x="467544" y="2204864"/>
            <a:ext cx="7920880" cy="4392488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移动软件平台越来越多</a:t>
            </a:r>
            <a:endParaRPr lang="en-US" altLang="zh-CN" sz="3600" dirty="0" smtClean="0"/>
          </a:p>
          <a:p>
            <a:r>
              <a:rPr lang="zh-CN" altLang="en-US" sz="3600" dirty="0" smtClean="0"/>
              <a:t>软件功能越来越复杂</a:t>
            </a:r>
            <a:endParaRPr lang="en-US" altLang="zh-CN" sz="3600" dirty="0" smtClean="0"/>
          </a:p>
          <a:p>
            <a:r>
              <a:rPr lang="en-US" altLang="zh-CN" sz="3600" dirty="0"/>
              <a:t>CPU</a:t>
            </a:r>
            <a:r>
              <a:rPr lang="zh-CN" altLang="en-US" sz="3600" dirty="0"/>
              <a:t>速度越来越快</a:t>
            </a:r>
            <a:endParaRPr lang="en-US" altLang="zh-CN" sz="3600" dirty="0"/>
          </a:p>
          <a:p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4264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CN" altLang="en-US" b="1" dirty="0"/>
              <a:t>跨</a:t>
            </a:r>
            <a:r>
              <a:rPr lang="zh-CN" altLang="en-US" b="1" dirty="0" smtClean="0"/>
              <a:t>平台框架的目标</a:t>
            </a:r>
            <a:endParaRPr lang="en-US" altLang="zh-CN" b="1" dirty="0"/>
          </a:p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22"/>
          </p:nvPr>
        </p:nvSpPr>
        <p:spPr>
          <a:xfrm>
            <a:off x="467544" y="2780928"/>
            <a:ext cx="5832648" cy="2880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800" dirty="0" smtClean="0"/>
              <a:t>一次编码，随处运行</a:t>
            </a:r>
            <a:endParaRPr lang="zh-TW" altLang="en-US" sz="480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11560" y="3789041"/>
            <a:ext cx="5328592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492582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rgbClr val="492582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492582"/>
                </a:solidFill>
                <a:latin typeface="Gill Sans M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492582"/>
                </a:solidFill>
                <a:latin typeface="Gill Sans M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rgbClr val="492582"/>
                </a:solidFill>
                <a:latin typeface="Gill Sans M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省人力</a:t>
            </a:r>
            <a:endParaRPr lang="en-US" altLang="zh-CN" sz="2800" dirty="0" smtClean="0"/>
          </a:p>
          <a:p>
            <a:r>
              <a:rPr lang="zh-CN" altLang="en-US" sz="2800" dirty="0"/>
              <a:t>省时间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4045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altLang="zh-CN" b="1" dirty="0"/>
          </a:p>
          <a:p>
            <a:endParaRPr lang="zh-TW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980728"/>
            <a:ext cx="9063711" cy="5587821"/>
          </a:xfrm>
        </p:spPr>
      </p:pic>
    </p:spTree>
    <p:extLst>
      <p:ext uri="{BB962C8B-B14F-4D97-AF65-F5344CB8AC3E}">
        <p14:creationId xmlns:p14="http://schemas.microsoft.com/office/powerpoint/2010/main" val="81257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628799"/>
            <a:ext cx="9063233" cy="4412279"/>
          </a:xfrm>
        </p:spPr>
      </p:pic>
    </p:spTree>
    <p:extLst>
      <p:ext uri="{BB962C8B-B14F-4D97-AF65-F5344CB8AC3E}">
        <p14:creationId xmlns:p14="http://schemas.microsoft.com/office/powerpoint/2010/main" val="86652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pPr marL="514350" indent="-457200">
              <a:defRPr/>
            </a:pPr>
            <a:r>
              <a:rPr lang="zh-CN" altLang="en-US" b="1" dirty="0" smtClean="0">
                <a:solidFill>
                  <a:schemeClr val="tx1"/>
                </a:solidFill>
              </a:rPr>
              <a:t>产生背景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514350" indent="-457200">
              <a:defRPr/>
            </a:pPr>
            <a:r>
              <a:rPr lang="zh-CN" altLang="en-US" b="1" dirty="0" smtClean="0">
                <a:solidFill>
                  <a:schemeClr val="tx1"/>
                </a:solidFill>
              </a:rPr>
              <a:t>运行框架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514350" indent="-457200">
              <a:defRPr/>
            </a:pPr>
            <a:r>
              <a:rPr lang="en-US" altLang="zh-CN" b="1" dirty="0" smtClean="0"/>
              <a:t>UI</a:t>
            </a:r>
            <a:r>
              <a:rPr lang="zh-CN" altLang="en-US" b="1" dirty="0" smtClean="0"/>
              <a:t>框架</a:t>
            </a:r>
            <a:endParaRPr lang="en-US" altLang="zh-CN" b="1" dirty="0" smtClean="0"/>
          </a:p>
          <a:p>
            <a:pPr marL="514350" indent="-457200">
              <a:defRPr/>
            </a:pPr>
            <a:r>
              <a:rPr lang="zh-CN" altLang="en-US" b="1" dirty="0"/>
              <a:t>建议</a:t>
            </a:r>
          </a:p>
          <a:p>
            <a:pPr marL="57150" indent="0">
              <a:buNone/>
              <a:defRPr/>
            </a:pPr>
            <a:endParaRPr lang="en-US" altLang="zh-TW" b="1" dirty="0" smtClean="0"/>
          </a:p>
          <a:p>
            <a:pPr marL="1314450" lvl="2" indent="-457200">
              <a:defRPr/>
            </a:pP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251923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CN" altLang="en-US" b="1" dirty="0" smtClean="0"/>
              <a:t>主流运行框架</a:t>
            </a:r>
            <a:endParaRPr lang="zh-CN" altLang="en-US" b="1" dirty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095558"/>
              </p:ext>
            </p:extLst>
          </p:nvPr>
        </p:nvGraphicFramePr>
        <p:xfrm>
          <a:off x="683568" y="1124744"/>
          <a:ext cx="7632848" cy="5256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3976"/>
                <a:gridCol w="2726584"/>
                <a:gridCol w="2592288"/>
              </a:tblGrid>
              <a:tr h="5533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PhoneGap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Cordova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React Native</a:t>
                      </a:r>
                      <a:endParaRPr lang="zh-CN" altLang="en-US" dirty="0"/>
                    </a:p>
                  </a:txBody>
                  <a:tcPr/>
                </a:tc>
              </a:tr>
              <a:tr h="94065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编程语言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JS/HTML/CSS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JS/</a:t>
                      </a:r>
                      <a:r>
                        <a:rPr lang="en-US" altLang="zh-CN" sz="1200" dirty="0" smtClean="0"/>
                        <a:t>HTML/CSS</a:t>
                      </a:r>
                      <a:endParaRPr lang="zh-CN" altLang="en-US" sz="1200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94065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本地</a:t>
                      </a:r>
                      <a:r>
                        <a:rPr lang="en-US" altLang="zh-CN" dirty="0" smtClean="0"/>
                        <a:t>API</a:t>
                      </a:r>
                      <a:r>
                        <a:rPr lang="zh-CN" altLang="en-US" dirty="0" smtClean="0"/>
                        <a:t>调用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映射</a:t>
                      </a:r>
                      <a:r>
                        <a:rPr lang="en-US" altLang="zh-CN" dirty="0" smtClean="0"/>
                        <a:t>Java</a:t>
                      </a:r>
                      <a:r>
                        <a:rPr lang="zh-CN" altLang="en-US" dirty="0" smtClean="0"/>
                        <a:t>对象到</a:t>
                      </a:r>
                      <a:r>
                        <a:rPr lang="en-US" altLang="zh-CN" dirty="0" smtClean="0"/>
                        <a:t>JavaScript</a:t>
                      </a:r>
                      <a:r>
                        <a:rPr lang="zh-CN" altLang="en-US" dirty="0" smtClean="0"/>
                        <a:t>对象上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映射</a:t>
                      </a:r>
                      <a:r>
                        <a:rPr lang="en-US" altLang="zh-CN" dirty="0" smtClean="0"/>
                        <a:t>Java</a:t>
                      </a:r>
                      <a:r>
                        <a:rPr lang="zh-CN" altLang="en-US" dirty="0" smtClean="0"/>
                        <a:t>对象到</a:t>
                      </a:r>
                      <a:r>
                        <a:rPr lang="en-US" altLang="zh-CN" dirty="0" smtClean="0"/>
                        <a:t>JavaScript</a:t>
                      </a:r>
                      <a:r>
                        <a:rPr lang="zh-CN" altLang="en-US" dirty="0" smtClean="0"/>
                        <a:t>对象上 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9406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</a:t>
                      </a:r>
                      <a:r>
                        <a:rPr lang="zh-CN" altLang="en-US" dirty="0" smtClean="0"/>
                        <a:t>组件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使用网页组件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/>
                        <a:t>通过虚拟</a:t>
                      </a:r>
                      <a:r>
                        <a:rPr lang="en-US" altLang="zh-CN" b="0" dirty="0" smtClean="0"/>
                        <a:t>DOM</a:t>
                      </a:r>
                      <a:r>
                        <a:rPr lang="zh-CN" altLang="en-US" b="0" dirty="0" smtClean="0"/>
                        <a:t>调用原生组件</a:t>
                      </a:r>
                      <a:endParaRPr lang="zh-CN" altLang="en-US" b="0" dirty="0"/>
                    </a:p>
                  </a:txBody>
                  <a:tcPr/>
                </a:tc>
              </a:tr>
              <a:tr h="94065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所支持的操作系统全</a:t>
                      </a:r>
                      <a:endParaRPr lang="en-US" altLang="zh-CN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稳定性好</a:t>
                      </a:r>
                      <a:endParaRPr lang="en-US" altLang="zh-CN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资料全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/>
                        <a:t>速度稍快</a:t>
                      </a:r>
                      <a:endParaRPr lang="en-US" altLang="zh-CN" b="0" dirty="0" smtClean="0"/>
                    </a:p>
                    <a:p>
                      <a:r>
                        <a:rPr lang="zh-CN" altLang="en-US" b="0" dirty="0" smtClean="0"/>
                        <a:t>对</a:t>
                      </a:r>
                      <a:r>
                        <a:rPr lang="en-US" altLang="zh-CN" b="0" dirty="0" smtClean="0"/>
                        <a:t>IOS</a:t>
                      </a:r>
                      <a:r>
                        <a:rPr lang="zh-CN" altLang="en-US" b="0" dirty="0" smtClean="0"/>
                        <a:t>支持的很好</a:t>
                      </a:r>
                      <a:endParaRPr lang="zh-CN" altLang="en-US" b="0" dirty="0"/>
                    </a:p>
                  </a:txBody>
                  <a:tcPr/>
                </a:tc>
              </a:tr>
              <a:tr h="94065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缺点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运行速度稍慢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对安卓的支持不好</a:t>
                      </a:r>
                      <a:endParaRPr lang="en-US" altLang="zh-CN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不同平台做不到统一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API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71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_W">
  <a:themeElements>
    <a:clrScheme name="BenQ">
      <a:dk1>
        <a:srgbClr val="3A126C"/>
      </a:dk1>
      <a:lt1>
        <a:srgbClr val="FFFFFF"/>
      </a:lt1>
      <a:dk2>
        <a:srgbClr val="3A126C"/>
      </a:dk2>
      <a:lt2>
        <a:srgbClr val="FFFFFF"/>
      </a:lt2>
      <a:accent1>
        <a:srgbClr val="8B51AF"/>
      </a:accent1>
      <a:accent2>
        <a:srgbClr val="F7CA5B"/>
      </a:accent2>
      <a:accent3>
        <a:srgbClr val="A4CD3B"/>
      </a:accent3>
      <a:accent4>
        <a:srgbClr val="F15651"/>
      </a:accent4>
      <a:accent5>
        <a:srgbClr val="3782C3"/>
      </a:accent5>
      <a:accent6>
        <a:srgbClr val="D9AFF3"/>
      </a:accent6>
      <a:hlink>
        <a:srgbClr val="3A126C"/>
      </a:hlink>
      <a:folHlink>
        <a:srgbClr val="AC7BE9"/>
      </a:folHlink>
    </a:clrScheme>
    <a:fontScheme name="BenQ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3001</TotalTime>
  <Words>485</Words>
  <Application>Microsoft Office PowerPoint</Application>
  <PresentationFormat>全屏显示(4:3)</PresentationFormat>
  <Paragraphs>120</Paragraphs>
  <Slides>22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Content_W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BenQ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Andrea Yang</dc:creator>
  <cp:lastModifiedBy>Menge M Wei</cp:lastModifiedBy>
  <cp:revision>418</cp:revision>
  <dcterms:created xsi:type="dcterms:W3CDTF">2011-02-08T02:08:58Z</dcterms:created>
  <dcterms:modified xsi:type="dcterms:W3CDTF">2016-12-29T00:22:34Z</dcterms:modified>
</cp:coreProperties>
</file>