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5" r:id="rId2"/>
    <p:sldId id="264" r:id="rId3"/>
    <p:sldId id="266" r:id="rId4"/>
    <p:sldId id="283" r:id="rId5"/>
    <p:sldId id="284" r:id="rId6"/>
    <p:sldId id="267" r:id="rId7"/>
    <p:sldId id="285" r:id="rId8"/>
    <p:sldId id="277" r:id="rId9"/>
    <p:sldId id="278" r:id="rId10"/>
    <p:sldId id="279" r:id="rId11"/>
    <p:sldId id="286" r:id="rId12"/>
    <p:sldId id="295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61" r:id="rId2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2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882" autoAdjust="0"/>
    <p:restoredTop sz="94660"/>
  </p:normalViewPr>
  <p:slideViewPr>
    <p:cSldViewPr>
      <p:cViewPr>
        <p:scale>
          <a:sx n="100" d="100"/>
          <a:sy n="100" d="100"/>
        </p:scale>
        <p:origin x="-1944" y="-8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1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62809-7E24-4DF6-ACEF-71C07091B163}" type="datetimeFigureOut">
              <a:rPr lang="zh-TW" altLang="en-US" smtClean="0"/>
              <a:pPr/>
              <a:t>2017/2/24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91545-575B-442B-8637-57A7637E99E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694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1931D-9D93-4B25-B37C-F0880A285629}" type="datetimeFigureOut">
              <a:rPr lang="zh-TW" altLang="en-US" smtClean="0"/>
              <a:pPr/>
              <a:t>2017/2/24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17FEA-B859-4A25-8B70-056D6A002F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12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2"/>
          <p:cNvSpPr>
            <a:spLocks noGrp="1"/>
          </p:cNvSpPr>
          <p:nvPr>
            <p:ph type="body" sz="quarter" idx="17" hasCustomPrompt="1"/>
          </p:nvPr>
        </p:nvSpPr>
        <p:spPr>
          <a:xfrm>
            <a:off x="611560" y="1995686"/>
            <a:ext cx="7272808" cy="1008112"/>
          </a:xfrm>
        </p:spPr>
        <p:txBody>
          <a:bodyPr tIns="0" bIns="0" anchor="b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</a:t>
            </a:r>
            <a:endParaRPr lang="zh-TW" altLang="en-US" dirty="0" smtClean="0"/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8" hasCustomPrompt="1"/>
          </p:nvPr>
        </p:nvSpPr>
        <p:spPr>
          <a:xfrm>
            <a:off x="611560" y="3003798"/>
            <a:ext cx="7272808" cy="432047"/>
          </a:xfrm>
        </p:spPr>
        <p:txBody>
          <a:bodyPr anchor="ctr">
            <a:normAutofit/>
          </a:bodyPr>
          <a:lstStyle>
            <a:lvl1pPr>
              <a:buNone/>
              <a:defRPr sz="2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zh-TW" dirty="0" smtClean="0"/>
              <a:t>(Sub Title)</a:t>
            </a:r>
            <a:endParaRPr lang="zh-TW" altLang="en-US" dirty="0"/>
          </a:p>
        </p:txBody>
      </p:sp>
      <p:sp>
        <p:nvSpPr>
          <p:cNvPr id="15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611560" y="3795886"/>
            <a:ext cx="3168352" cy="270030"/>
          </a:xfrm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zh-TW" dirty="0" smtClean="0"/>
              <a:t>Presenter’s Name</a:t>
            </a:r>
            <a:endParaRPr lang="zh-TW" altLang="en-US" dirty="0"/>
          </a:p>
        </p:txBody>
      </p:sp>
      <p:sp>
        <p:nvSpPr>
          <p:cNvPr id="16" name="文字版面配置區 12"/>
          <p:cNvSpPr>
            <a:spLocks noGrp="1"/>
          </p:cNvSpPr>
          <p:nvPr>
            <p:ph type="body" sz="quarter" idx="20" hasCustomPrompt="1"/>
          </p:nvPr>
        </p:nvSpPr>
        <p:spPr>
          <a:xfrm>
            <a:off x="611559" y="4065919"/>
            <a:ext cx="3168352" cy="216025"/>
          </a:xfrm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zh-TW" dirty="0" smtClean="0"/>
              <a:t>Department / Title</a:t>
            </a:r>
            <a:endParaRPr lang="zh-TW" altLang="en-US" dirty="0"/>
          </a:p>
        </p:txBody>
      </p:sp>
      <p:sp>
        <p:nvSpPr>
          <p:cNvPr id="17" name="文字版面配置區 12"/>
          <p:cNvSpPr>
            <a:spLocks noGrp="1"/>
          </p:cNvSpPr>
          <p:nvPr>
            <p:ph type="body" sz="quarter" idx="21" hasCustomPrompt="1"/>
          </p:nvPr>
        </p:nvSpPr>
        <p:spPr>
          <a:xfrm>
            <a:off x="611559" y="4281945"/>
            <a:ext cx="3168352" cy="216023"/>
          </a:xfrm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zh-TW" dirty="0" smtClean="0"/>
              <a:t>Company Name</a:t>
            </a:r>
            <a:endParaRPr lang="zh-TW" altLang="en-US" dirty="0"/>
          </a:p>
        </p:txBody>
      </p:sp>
      <p:sp>
        <p:nvSpPr>
          <p:cNvPr id="18" name="文字版面配置區 12"/>
          <p:cNvSpPr>
            <a:spLocks noGrp="1"/>
          </p:cNvSpPr>
          <p:nvPr>
            <p:ph type="body" sz="quarter" idx="22" hasCustomPrompt="1"/>
          </p:nvPr>
        </p:nvSpPr>
        <p:spPr>
          <a:xfrm>
            <a:off x="611559" y="4497968"/>
            <a:ext cx="3168352" cy="216025"/>
          </a:xfrm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zh-TW" dirty="0" smtClean="0"/>
              <a:t>Date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w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12"/>
          <p:cNvSpPr>
            <a:spLocks noGrp="1"/>
          </p:cNvSpPr>
          <p:nvPr>
            <p:ph type="body" sz="quarter" idx="17" hasCustomPrompt="1"/>
          </p:nvPr>
        </p:nvSpPr>
        <p:spPr>
          <a:xfrm>
            <a:off x="611560" y="844082"/>
            <a:ext cx="4248472" cy="2375741"/>
          </a:xfrm>
        </p:spPr>
        <p:txBody>
          <a:bodyPr anchor="ctr" anchorCtr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rgbClr val="492582"/>
                </a:solidFill>
                <a:latin typeface="+mj-lt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New Section Title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p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12"/>
          <p:cNvSpPr>
            <a:spLocks noGrp="1"/>
          </p:cNvSpPr>
          <p:nvPr>
            <p:ph type="body" sz="quarter" idx="17" hasCustomPrompt="1"/>
          </p:nvPr>
        </p:nvSpPr>
        <p:spPr>
          <a:xfrm>
            <a:off x="611560" y="844082"/>
            <a:ext cx="4248472" cy="2375741"/>
          </a:xfrm>
        </p:spPr>
        <p:txBody>
          <a:bodyPr anchor="ctr" anchorCtr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New Section Title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w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 userDrawn="1"/>
        </p:nvSpPr>
        <p:spPr>
          <a:xfrm>
            <a:off x="395536" y="4982766"/>
            <a:ext cx="3429000" cy="160734"/>
          </a:xfrm>
          <a:prstGeom prst="rect">
            <a:avLst/>
          </a:prstGeom>
          <a:noFill/>
        </p:spPr>
        <p:txBody>
          <a:bodyPr lIns="72000" rIns="72000" anchor="b">
            <a:noAutofit/>
          </a:bodyPr>
          <a:lstStyle/>
          <a:p>
            <a:pPr>
              <a:defRPr/>
            </a:pPr>
            <a:r>
              <a:rPr lang="en-US" altLang="zh-TW" sz="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Confidential.  © BenQ Corporation, all rights reserved.</a:t>
            </a:r>
            <a:endParaRPr lang="zh-TW" altLang="en-US" sz="600" dirty="0">
              <a:solidFill>
                <a:schemeClr val="bg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7544" y="195486"/>
            <a:ext cx="7426800" cy="9072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rgbClr val="492582"/>
                </a:solidFill>
                <a:latin typeface="+mj-lt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Heading Level</a:t>
            </a:r>
            <a:endParaRPr lang="zh-TW" altLang="en-US" dirty="0" smtClean="0"/>
          </a:p>
        </p:txBody>
      </p:sp>
      <p:sp>
        <p:nvSpPr>
          <p:cNvPr id="17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67544" y="1221601"/>
            <a:ext cx="8064896" cy="3726415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 baseline="0">
                <a:latin typeface="+mn-lt"/>
                <a:ea typeface="+mn-ea"/>
              </a:defRPr>
            </a:lvl2pPr>
            <a:lvl3pPr>
              <a:defRPr baseline="0">
                <a:latin typeface="+mn-lt"/>
                <a:ea typeface="+mn-ea"/>
              </a:defRPr>
            </a:lvl3pPr>
          </a:lstStyle>
          <a:p>
            <a:pPr lvl="0"/>
            <a:r>
              <a:rPr lang="en-US" altLang="zh-TW" dirty="0" smtClean="0"/>
              <a:t>First Line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Line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Line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p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 userDrawn="1"/>
        </p:nvSpPr>
        <p:spPr>
          <a:xfrm>
            <a:off x="395536" y="4982766"/>
            <a:ext cx="3429000" cy="160734"/>
          </a:xfrm>
          <a:prstGeom prst="rect">
            <a:avLst/>
          </a:prstGeom>
          <a:noFill/>
        </p:spPr>
        <p:txBody>
          <a:bodyPr lIns="72000" rIns="72000" anchor="b">
            <a:noAutofit/>
          </a:bodyPr>
          <a:lstStyle/>
          <a:p>
            <a:pPr>
              <a:defRPr/>
            </a:pPr>
            <a:r>
              <a:rPr lang="en-US" altLang="zh-TW" sz="600" dirty="0" smtClean="0">
                <a:solidFill>
                  <a:schemeClr val="bg1">
                    <a:lumMod val="75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Confidential.  © BenQ Corporation, all rights reserved.</a:t>
            </a:r>
            <a:endParaRPr lang="zh-TW" altLang="en-US" sz="600" dirty="0">
              <a:solidFill>
                <a:schemeClr val="bg1">
                  <a:lumMod val="75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7544" y="195486"/>
            <a:ext cx="7426800" cy="9072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Heading Level</a:t>
            </a:r>
            <a:endParaRPr lang="zh-TW" altLang="en-US" dirty="0" smtClean="0"/>
          </a:p>
        </p:txBody>
      </p:sp>
      <p:sp>
        <p:nvSpPr>
          <p:cNvPr id="17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67544" y="1221601"/>
            <a:ext cx="8064896" cy="372641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>
              <a:defRPr baseline="0">
                <a:solidFill>
                  <a:schemeClr val="bg1"/>
                </a:solidFill>
                <a:latin typeface="+mn-lt"/>
                <a:ea typeface="+mn-ea"/>
              </a:defRPr>
            </a:lvl2pPr>
            <a:lvl3pPr>
              <a:defRPr baseline="0">
                <a:solidFill>
                  <a:schemeClr val="bg1"/>
                </a:solidFill>
                <a:latin typeface="+mn-lt"/>
                <a:ea typeface="+mn-ea"/>
              </a:defRPr>
            </a:lvl3pPr>
          </a:lstStyle>
          <a:p>
            <a:pPr lvl="0"/>
            <a:r>
              <a:rPr lang="en-US" altLang="zh-TW" dirty="0" smtClean="0"/>
              <a:t>First Line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Line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Line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27168" cy="9076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075240" cy="374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5" r:id="rId3"/>
    <p:sldLayoutId id="2147483650" r:id="rId4"/>
    <p:sldLayoutId id="2147483664" r:id="rId5"/>
    <p:sldLayoutId id="2147483652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49258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9258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49258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49258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492582"/>
          </a:solidFill>
          <a:latin typeface="Gill Sans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rgbClr val="492582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JMS</a:t>
            </a:r>
            <a:r>
              <a:rPr lang="zh-CN" altLang="en-US" dirty="0" smtClean="0"/>
              <a:t>消息服务器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消息服务器的使用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 smtClean="0"/>
              <a:t>蒋建文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 smtClean="0"/>
              <a:t>CTS2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sz="1000" dirty="0" smtClean="0"/>
              <a:t>明基电通有限公司</a:t>
            </a:r>
            <a:endParaRPr lang="zh-TW" altLang="en-US" sz="1000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2"/>
          </p:nvPr>
        </p:nvSpPr>
        <p:spPr>
          <a:xfrm>
            <a:off x="539552" y="4497968"/>
            <a:ext cx="3168352" cy="216025"/>
          </a:xfrm>
        </p:spPr>
        <p:txBody>
          <a:bodyPr/>
          <a:lstStyle/>
          <a:p>
            <a:r>
              <a:rPr lang="en-US" altLang="zh-TW" dirty="0" smtClean="0"/>
              <a:t>2017.02.22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JMS—</a:t>
            </a:r>
            <a:r>
              <a:rPr lang="zh-CN" altLang="en-US" dirty="0" smtClean="0"/>
              <a:t>消息监听器，消息选择器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 消息监听器（</a:t>
            </a:r>
            <a:r>
              <a:rPr lang="en-US" altLang="zh-CN" dirty="0"/>
              <a:t>Message Listener</a:t>
            </a:r>
            <a:r>
              <a:rPr lang="zh-CN" altLang="en-US" dirty="0" smtClean="0"/>
              <a:t>）是</a:t>
            </a:r>
            <a:r>
              <a:rPr lang="zh-CN" altLang="en-US" dirty="0"/>
              <a:t>一个充当消息的异步事件处理器的对象，它实现了</a:t>
            </a:r>
            <a:r>
              <a:rPr lang="en-US" altLang="zh-CN" dirty="0"/>
              <a:t>MessageListener</a:t>
            </a:r>
            <a:r>
              <a:rPr lang="zh-CN" altLang="en-US" dirty="0"/>
              <a:t>接口，这个接口只有一个方法</a:t>
            </a:r>
            <a:r>
              <a:rPr lang="en-US" altLang="zh-CN" dirty="0"/>
              <a:t>onMessage</a:t>
            </a:r>
            <a:r>
              <a:rPr lang="zh-CN" altLang="en-US" dirty="0"/>
              <a:t>，在这个方法里，你可以定义当接收到消息之后的要做的操作。你可以用</a:t>
            </a:r>
            <a:r>
              <a:rPr lang="en-US" altLang="zh-CN" dirty="0"/>
              <a:t>setMessageListener</a:t>
            </a:r>
            <a:r>
              <a:rPr lang="zh-CN" altLang="en-US" dirty="0"/>
              <a:t>方法为消息消费者注册一个监听器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消息选择器（</a:t>
            </a:r>
            <a:r>
              <a:rPr lang="en-US" altLang="zh-CN" dirty="0"/>
              <a:t>Message Selectors</a:t>
            </a:r>
            <a:r>
              <a:rPr lang="zh-CN" altLang="en-US" dirty="0" smtClean="0"/>
              <a:t>）可以过滤收到的消息，允许</a:t>
            </a:r>
            <a:r>
              <a:rPr lang="zh-CN" altLang="en-US" dirty="0"/>
              <a:t>消费者指定只对特定的消息感兴趣。消息选择器只能是工作在</a:t>
            </a:r>
            <a:r>
              <a:rPr lang="en-US" altLang="zh-CN" dirty="0"/>
              <a:t>JMS</a:t>
            </a:r>
            <a:r>
              <a:rPr lang="zh-CN" altLang="en-US" dirty="0"/>
              <a:t>容器的，而不是我们的应用程序上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ActiveMQ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JMS1.1</a:t>
            </a:r>
            <a:r>
              <a:rPr lang="zh-CN" altLang="en-US" dirty="0"/>
              <a:t>规范，支持</a:t>
            </a:r>
            <a:r>
              <a:rPr lang="en-US" altLang="zh-CN" dirty="0"/>
              <a:t>J2EE1.4</a:t>
            </a:r>
            <a:r>
              <a:rPr lang="zh-CN" altLang="en-US" dirty="0" smtClean="0"/>
              <a:t>以上；</a:t>
            </a:r>
            <a:endParaRPr lang="en-US" altLang="zh-CN" dirty="0" smtClean="0"/>
          </a:p>
          <a:p>
            <a:r>
              <a:rPr lang="zh-CN" altLang="en-US" dirty="0"/>
              <a:t>可运行于任何</a:t>
            </a:r>
            <a:r>
              <a:rPr lang="en-US" altLang="zh-CN" dirty="0"/>
              <a:t>jvm</a:t>
            </a:r>
            <a:r>
              <a:rPr lang="zh-CN" altLang="en-US" dirty="0"/>
              <a:t>和大部分</a:t>
            </a:r>
            <a:r>
              <a:rPr lang="en-US" altLang="zh-CN" dirty="0"/>
              <a:t>web</a:t>
            </a:r>
            <a:r>
              <a:rPr lang="zh-CN" altLang="en-US" dirty="0"/>
              <a:t>容器（</a:t>
            </a:r>
            <a:r>
              <a:rPr lang="en-US" altLang="zh-CN" dirty="0"/>
              <a:t>ActiveMQ works great in any JVM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r>
              <a:rPr lang="zh-CN" altLang="en-US" dirty="0"/>
              <a:t>支持多种语言客户端（</a:t>
            </a:r>
            <a:r>
              <a:rPr lang="en-US" altLang="zh-CN" dirty="0"/>
              <a:t>java, C, C++, AJAX, ACTIONSCRIPT</a:t>
            </a:r>
            <a:r>
              <a:rPr lang="zh-CN" altLang="en-US" dirty="0"/>
              <a:t>等等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r>
              <a:rPr lang="zh-CN" altLang="en-US" dirty="0"/>
              <a:t>支持多种协议（</a:t>
            </a:r>
            <a:r>
              <a:rPr lang="en-US" altLang="zh-CN" dirty="0"/>
              <a:t>stomp</a:t>
            </a:r>
            <a:r>
              <a:rPr lang="zh-CN" altLang="en-US" dirty="0"/>
              <a:t>，</a:t>
            </a:r>
            <a:r>
              <a:rPr lang="en-US" altLang="zh-CN" dirty="0"/>
              <a:t>openwire</a:t>
            </a:r>
            <a:r>
              <a:rPr lang="zh-CN" altLang="en-US" dirty="0"/>
              <a:t>，</a:t>
            </a:r>
            <a:r>
              <a:rPr lang="en-US" altLang="zh-CN" dirty="0"/>
              <a:t>REST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r>
              <a:rPr lang="zh-CN" altLang="en-US" dirty="0"/>
              <a:t>良好的</a:t>
            </a:r>
            <a:r>
              <a:rPr lang="en-US" altLang="zh-CN" dirty="0"/>
              <a:t>spring</a:t>
            </a:r>
            <a:r>
              <a:rPr lang="zh-CN" altLang="en-US" dirty="0"/>
              <a:t>支持（</a:t>
            </a:r>
            <a:r>
              <a:rPr lang="en-US" altLang="zh-CN" dirty="0"/>
              <a:t>ActiveMQ has great Spring Support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r>
              <a:rPr lang="zh-CN" altLang="en-US" dirty="0"/>
              <a:t>速度</a:t>
            </a:r>
            <a:r>
              <a:rPr lang="zh-CN" altLang="en-US" dirty="0" smtClean="0"/>
              <a:t>很快；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64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整合</a:t>
            </a:r>
            <a:r>
              <a:rPr lang="en-US" altLang="zh-CN" dirty="0" smtClean="0"/>
              <a:t>ActiveMQ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CN" dirty="0"/>
              <a:t>ActiveMQ</a:t>
            </a:r>
            <a:r>
              <a:rPr lang="zh-CN" altLang="en-US" dirty="0"/>
              <a:t>是一个开源的消息中间件，完美的遵循</a:t>
            </a:r>
            <a:r>
              <a:rPr lang="en-US" altLang="zh-CN" dirty="0"/>
              <a:t>JMS</a:t>
            </a:r>
            <a:r>
              <a:rPr lang="zh-CN" altLang="en-US" dirty="0"/>
              <a:t>规范，</a:t>
            </a:r>
            <a:r>
              <a:rPr lang="en-US" altLang="zh-CN" dirty="0"/>
              <a:t>Spring</a:t>
            </a:r>
            <a:r>
              <a:rPr lang="zh-CN" altLang="en-US" dirty="0"/>
              <a:t>提供了</a:t>
            </a:r>
            <a:r>
              <a:rPr lang="en-US" altLang="zh-CN" dirty="0"/>
              <a:t>spring-jms</a:t>
            </a:r>
            <a:r>
              <a:rPr lang="zh-CN" altLang="en-US" dirty="0"/>
              <a:t>模块来简化</a:t>
            </a:r>
            <a:r>
              <a:rPr lang="en-US" altLang="zh-CN" dirty="0"/>
              <a:t>jms</a:t>
            </a:r>
            <a:r>
              <a:rPr lang="zh-CN" altLang="en-US" dirty="0"/>
              <a:t>集成。所以给基于</a:t>
            </a:r>
            <a:r>
              <a:rPr lang="en-US" altLang="zh-CN" dirty="0"/>
              <a:t>spring</a:t>
            </a:r>
            <a:r>
              <a:rPr lang="zh-CN" altLang="en-US" dirty="0"/>
              <a:t>的应用添加</a:t>
            </a:r>
            <a:r>
              <a:rPr lang="en-US" altLang="zh-CN" dirty="0"/>
              <a:t>jms</a:t>
            </a:r>
            <a:r>
              <a:rPr lang="zh-CN" altLang="en-US" dirty="0"/>
              <a:t>功能是</a:t>
            </a:r>
            <a:r>
              <a:rPr lang="zh-CN" altLang="en-US" dirty="0" smtClean="0"/>
              <a:t>轻松简单的。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9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connectionFactory1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CN" dirty="0" err="1" smtClean="0"/>
              <a:t>ConnectionFactory</a:t>
            </a:r>
            <a:r>
              <a:rPr lang="zh-CN" altLang="en-US" dirty="0"/>
              <a:t>，用于产生到</a:t>
            </a:r>
            <a:r>
              <a:rPr lang="en-US" altLang="zh-CN" dirty="0"/>
              <a:t>JMS</a:t>
            </a:r>
            <a:r>
              <a:rPr lang="zh-CN" altLang="en-US" dirty="0"/>
              <a:t>服务器</a:t>
            </a:r>
            <a:r>
              <a:rPr lang="zh-CN" altLang="en-US" dirty="0" smtClean="0"/>
              <a:t>的连接的，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SingleConnectionFactory</a:t>
            </a:r>
            <a:r>
              <a:rPr lang="zh-CN" altLang="en-US" dirty="0"/>
              <a:t>和</a:t>
            </a:r>
            <a:r>
              <a:rPr lang="en-US" altLang="zh-CN" dirty="0"/>
              <a:t>CachingConnectionFactory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SingleConnectionFactory</a:t>
            </a:r>
            <a:r>
              <a:rPr lang="zh-CN" altLang="en-US" dirty="0"/>
              <a:t>对于建立</a:t>
            </a:r>
            <a:r>
              <a:rPr lang="en-US" altLang="zh-CN" dirty="0"/>
              <a:t>JMS</a:t>
            </a:r>
            <a:r>
              <a:rPr lang="zh-CN" altLang="en-US" dirty="0"/>
              <a:t>服务器链接的请求会一直返回同一个链接</a:t>
            </a:r>
            <a:r>
              <a:rPr lang="zh-CN" altLang="en-US" dirty="0" smtClean="0"/>
              <a:t>，</a:t>
            </a:r>
            <a:r>
              <a:rPr lang="zh-CN" altLang="en-US" dirty="0"/>
              <a:t>并且会忽略</a:t>
            </a:r>
            <a:r>
              <a:rPr lang="en-US" altLang="zh-CN" dirty="0"/>
              <a:t>Connection</a:t>
            </a:r>
            <a:r>
              <a:rPr lang="zh-CN" altLang="en-US" dirty="0"/>
              <a:t>的</a:t>
            </a:r>
            <a:r>
              <a:rPr lang="en-US" altLang="zh-CN" dirty="0"/>
              <a:t>close</a:t>
            </a:r>
            <a:r>
              <a:rPr lang="zh-CN" altLang="en-US" dirty="0"/>
              <a:t>方法调用。</a:t>
            </a:r>
            <a:r>
              <a:rPr lang="en-US" altLang="zh-CN" dirty="0"/>
              <a:t>CachingConnectionFactory</a:t>
            </a:r>
            <a:r>
              <a:rPr lang="zh-CN" altLang="en-US" dirty="0"/>
              <a:t>继承了</a:t>
            </a:r>
            <a:r>
              <a:rPr lang="en-US" altLang="zh-CN" dirty="0"/>
              <a:t>SingleConnectionFactory</a:t>
            </a:r>
            <a:r>
              <a:rPr lang="zh-CN" altLang="en-US" dirty="0"/>
              <a:t>，同时它还新增了缓存功能，它可以缓存</a:t>
            </a:r>
            <a:r>
              <a:rPr lang="en-US" altLang="zh-CN" dirty="0"/>
              <a:t>Session</a:t>
            </a:r>
            <a:r>
              <a:rPr lang="zh-CN" altLang="en-US" dirty="0"/>
              <a:t>、</a:t>
            </a:r>
            <a:r>
              <a:rPr lang="en-US" altLang="zh-CN" dirty="0"/>
              <a:t>MessageProducer</a:t>
            </a:r>
            <a:r>
              <a:rPr lang="zh-CN" altLang="en-US" dirty="0"/>
              <a:t>和</a:t>
            </a:r>
            <a:r>
              <a:rPr lang="en-US" altLang="zh-CN" dirty="0"/>
              <a:t>MessageConsumer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875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connectionFactory2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配置由</a:t>
            </a:r>
            <a:r>
              <a:rPr lang="en-US" altLang="zh-CN" dirty="0" smtClean="0"/>
              <a:t>ActiveMQ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ConnectionFactory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&lt;bean id="amqConnectionFactory" </a:t>
            </a:r>
            <a:r>
              <a:rPr lang="en-US" altLang="zh-CN" dirty="0" smtClean="0"/>
              <a:t>   class</a:t>
            </a:r>
            <a:r>
              <a:rPr lang="en-US" altLang="zh-CN" dirty="0"/>
              <a:t>="org.apache.activemq.ActiveMQConnectionFactory"&gt;</a:t>
            </a:r>
          </a:p>
          <a:p>
            <a:pPr marL="0" indent="0">
              <a:buNone/>
            </a:pPr>
            <a:r>
              <a:rPr lang="en-US" altLang="zh-CN" dirty="0"/>
              <a:t>	   &lt;property name="brokerURL" value="${jms.broker.url}" /&gt;</a:t>
            </a:r>
          </a:p>
          <a:p>
            <a:pPr marL="0" indent="0">
              <a:buNone/>
            </a:pPr>
            <a:r>
              <a:rPr lang="en-US" altLang="zh-CN" dirty="0"/>
              <a:t> 	   &lt;property name="userName" value="${jms.user.name}" /&gt;</a:t>
            </a:r>
          </a:p>
          <a:p>
            <a:pPr marL="0" indent="0">
              <a:buNone/>
            </a:pPr>
            <a:r>
              <a:rPr lang="en-US" altLang="zh-CN" dirty="0"/>
              <a:t>	   &lt;property name="password" value="${jms.user.password}" /&gt;</a:t>
            </a:r>
          </a:p>
          <a:p>
            <a:pPr marL="0" indent="0">
              <a:buNone/>
            </a:pPr>
            <a:r>
              <a:rPr lang="en-US" altLang="zh-CN" dirty="0" smtClean="0"/>
              <a:t>    &lt;/</a:t>
            </a:r>
            <a:r>
              <a:rPr lang="en-US" altLang="zh-CN" dirty="0"/>
              <a:t>bean&gt;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    &lt;</a:t>
            </a:r>
            <a:r>
              <a:rPr lang="en-US" altLang="zh-CN" dirty="0"/>
              <a:t>bean id="amqCacheConnectionFactory" class="org.springframework.jms.connection.CachingConnectionFactory"&gt;</a:t>
            </a:r>
          </a:p>
          <a:p>
            <a:pPr marL="0" indent="0">
              <a:buNone/>
            </a:pPr>
            <a:r>
              <a:rPr lang="en-US" altLang="zh-CN" dirty="0"/>
              <a:t>	   &lt;constructor-arg ref="amqConnectionFactory" /&gt;</a:t>
            </a:r>
          </a:p>
          <a:p>
            <a:pPr marL="0" indent="0">
              <a:buNone/>
            </a:pPr>
            <a:r>
              <a:rPr lang="en-US" altLang="zh-CN" dirty="0" smtClean="0"/>
              <a:t>    &lt;/</a:t>
            </a:r>
            <a:r>
              <a:rPr lang="en-US" altLang="zh-CN" dirty="0"/>
              <a:t>bean&gt;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98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zh-CN" altLang="en-US" dirty="0"/>
              <a:t>生产者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生产者负责产生消息并发送到</a:t>
            </a:r>
            <a:r>
              <a:rPr lang="en-US" altLang="zh-CN" dirty="0"/>
              <a:t>JMS</a:t>
            </a:r>
            <a:r>
              <a:rPr lang="zh-CN" altLang="en-US" dirty="0"/>
              <a:t>服务器，这通常对应</a:t>
            </a:r>
            <a:r>
              <a:rPr lang="zh-CN" altLang="en-US" dirty="0" smtClean="0"/>
              <a:t>的是</a:t>
            </a:r>
            <a:r>
              <a:rPr lang="zh-CN" altLang="en-US" dirty="0"/>
              <a:t>我们的一个业务逻辑服务实现</a:t>
            </a:r>
            <a:r>
              <a:rPr lang="zh-CN" altLang="en-US" dirty="0" smtClean="0"/>
              <a:t>类</a:t>
            </a:r>
            <a:r>
              <a:rPr lang="zh-CN" altLang="en-US" dirty="0"/>
              <a:t>，</a:t>
            </a:r>
            <a:r>
              <a:rPr lang="zh-CN" altLang="en-US" dirty="0" smtClean="0"/>
              <a:t>利用</a:t>
            </a:r>
            <a:r>
              <a:rPr lang="en-US" altLang="zh-CN" dirty="0"/>
              <a:t>Spring</a:t>
            </a:r>
            <a:r>
              <a:rPr lang="zh-CN" altLang="en-US" dirty="0"/>
              <a:t>为我们提供的</a:t>
            </a:r>
            <a:r>
              <a:rPr lang="en-US" altLang="zh-CN" dirty="0"/>
              <a:t>JmsTemplate</a:t>
            </a:r>
            <a:r>
              <a:rPr lang="zh-CN" altLang="en-US" dirty="0"/>
              <a:t>类来实现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zh-CN" altLang="en-US" dirty="0"/>
              <a:t>为此，我们在定义</a:t>
            </a:r>
            <a:r>
              <a:rPr lang="en-US" altLang="zh-CN" dirty="0"/>
              <a:t>JmsTemplate</a:t>
            </a:r>
            <a:r>
              <a:rPr lang="zh-CN" altLang="en-US" dirty="0"/>
              <a:t>的时候需要往里面注入一个</a:t>
            </a:r>
            <a:r>
              <a:rPr lang="en-US" altLang="zh-CN" dirty="0"/>
              <a:t>Spring</a:t>
            </a:r>
            <a:r>
              <a:rPr lang="zh-CN" altLang="en-US" dirty="0"/>
              <a:t>提供的</a:t>
            </a:r>
            <a:r>
              <a:rPr lang="en-US" altLang="zh-CN" dirty="0"/>
              <a:t>ConnectionFactory</a:t>
            </a:r>
            <a:r>
              <a:rPr lang="zh-CN" altLang="en-US" dirty="0"/>
              <a:t>对象。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589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destination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CN" altLang="en-US" dirty="0"/>
              <a:t>在真正利用</a:t>
            </a:r>
            <a:r>
              <a:rPr lang="en-US" altLang="zh-CN" dirty="0"/>
              <a:t>JmsTemplate</a:t>
            </a:r>
            <a:r>
              <a:rPr lang="zh-CN" altLang="en-US" dirty="0"/>
              <a:t>进行消息发送的时候，我们需要知道消息发送的目的地，即</a:t>
            </a:r>
            <a:r>
              <a:rPr lang="en-US" altLang="zh-CN" dirty="0"/>
              <a:t>destination</a:t>
            </a:r>
            <a:r>
              <a:rPr lang="zh-CN" altLang="en-US" dirty="0"/>
              <a:t>。在</a:t>
            </a:r>
            <a:r>
              <a:rPr lang="en-US" altLang="zh-CN" dirty="0"/>
              <a:t>Jms</a:t>
            </a:r>
            <a:r>
              <a:rPr lang="zh-CN" altLang="en-US" dirty="0"/>
              <a:t>中有一个用来表示目的地的</a:t>
            </a:r>
            <a:r>
              <a:rPr lang="en-US" altLang="zh-CN" dirty="0"/>
              <a:t>Destination</a:t>
            </a:r>
            <a:r>
              <a:rPr lang="zh-CN" altLang="en-US" dirty="0"/>
              <a:t>接口，它里面没有任何方法定义，只是用来做一个标识而已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当我们在使用</a:t>
            </a:r>
            <a:r>
              <a:rPr lang="en-US" altLang="zh-CN" dirty="0"/>
              <a:t>JmsTemplate</a:t>
            </a:r>
            <a:r>
              <a:rPr lang="zh-CN" altLang="en-US" dirty="0"/>
              <a:t>进行消息发送时没有指定</a:t>
            </a:r>
            <a:r>
              <a:rPr lang="en-US" altLang="zh-CN" dirty="0"/>
              <a:t>destination</a:t>
            </a:r>
            <a:r>
              <a:rPr lang="zh-CN" altLang="en-US" dirty="0"/>
              <a:t>的时候将使用默认的</a:t>
            </a:r>
            <a:r>
              <a:rPr lang="en-US" altLang="zh-CN" dirty="0"/>
              <a:t>Destination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276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 smtClean="0"/>
              <a:t>发送消息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public void sendMessage(Destination destination, final String message) {  </a:t>
            </a:r>
          </a:p>
          <a:p>
            <a:pPr marL="0" indent="0">
              <a:buNone/>
            </a:pPr>
            <a:r>
              <a:rPr lang="en-US" altLang="zh-CN" dirty="0" smtClean="0"/>
              <a:t>     System.out.println</a:t>
            </a:r>
            <a:r>
              <a:rPr lang="en-US" altLang="zh-CN" dirty="0"/>
              <a:t>("---------------</a:t>
            </a:r>
            <a:r>
              <a:rPr lang="zh-CN" altLang="en-US" dirty="0"/>
              <a:t>生产者发了一个消息：</a:t>
            </a:r>
            <a:r>
              <a:rPr lang="en-US" altLang="zh-CN" dirty="0"/>
              <a:t>" </a:t>
            </a:r>
            <a:r>
              <a:rPr lang="en-US" altLang="zh-CN" dirty="0" smtClean="0"/>
              <a:t>+ message</a:t>
            </a:r>
            <a:r>
              <a:rPr lang="en-US" altLang="zh-CN" dirty="0"/>
              <a:t>);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/>
              <a:t>jmsTemplate.send(destination, new MessageCreator() {  </a:t>
            </a:r>
          </a:p>
          <a:p>
            <a:pPr marL="0" indent="0">
              <a:buNone/>
            </a:pPr>
            <a:r>
              <a:rPr lang="en-US" altLang="zh-CN" dirty="0"/>
              <a:t>            public Message createMessage(Session session) throws JMSException {  </a:t>
            </a:r>
          </a:p>
          <a:p>
            <a:pPr marL="0" indent="0">
              <a:buNone/>
            </a:pPr>
            <a:r>
              <a:rPr lang="en-US" altLang="zh-CN" dirty="0"/>
              <a:t>                return session.createTextMessage(message);  </a:t>
            </a:r>
          </a:p>
          <a:p>
            <a:pPr marL="0" indent="0">
              <a:buNone/>
            </a:pPr>
            <a:r>
              <a:rPr lang="en-US" altLang="zh-CN" dirty="0"/>
              <a:t>            }  </a:t>
            </a:r>
          </a:p>
          <a:p>
            <a:pPr marL="0" indent="0">
              <a:buNone/>
            </a:pPr>
            <a:r>
              <a:rPr lang="en-US" altLang="zh-CN" dirty="0"/>
              <a:t>        });  </a:t>
            </a:r>
          </a:p>
          <a:p>
            <a:pPr marL="0" indent="0">
              <a:buNone/>
            </a:pPr>
            <a:r>
              <a:rPr lang="en-US" altLang="zh-CN" dirty="0"/>
              <a:t>    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39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 smtClean="0"/>
              <a:t>配置消费者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CN" altLang="en-US" dirty="0" smtClean="0"/>
              <a:t>消费者通过</a:t>
            </a:r>
            <a:r>
              <a:rPr lang="en-US" altLang="zh-CN" dirty="0"/>
              <a:t>Spring</a:t>
            </a:r>
            <a:r>
              <a:rPr lang="zh-CN" altLang="en-US" dirty="0"/>
              <a:t>为我们封装的消息监听容器</a:t>
            </a:r>
            <a:r>
              <a:rPr lang="en-US" altLang="zh-CN" dirty="0"/>
              <a:t>MessageListenerContainer</a:t>
            </a:r>
            <a:r>
              <a:rPr lang="zh-CN" altLang="en-US" dirty="0"/>
              <a:t>实现的，它负责接收信息，并把接收到的信息分发给真正的</a:t>
            </a:r>
            <a:r>
              <a:rPr lang="en-US" altLang="zh-CN" dirty="0"/>
              <a:t>MessageListener</a:t>
            </a:r>
            <a:r>
              <a:rPr lang="zh-CN" altLang="en-US" dirty="0"/>
              <a:t>进行处理。每个消费者对应每个目的地都需要有对应的</a:t>
            </a:r>
            <a:r>
              <a:rPr lang="en-US" altLang="zh-CN" dirty="0"/>
              <a:t>MessageListenerContainer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8447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 smtClean="0"/>
              <a:t>配置消费者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&lt;!--</a:t>
            </a:r>
            <a:r>
              <a:rPr lang="zh-CN" altLang="en-US" dirty="0"/>
              <a:t>这个是队列目的地</a:t>
            </a:r>
            <a:r>
              <a:rPr lang="en-US" altLang="zh-CN" dirty="0"/>
              <a:t>--&gt;  </a:t>
            </a:r>
          </a:p>
          <a:p>
            <a:pPr marL="0" indent="0">
              <a:buNone/>
            </a:pPr>
            <a:r>
              <a:rPr lang="en-US" altLang="zh-CN" dirty="0"/>
              <a:t>&lt;bean id="queueDestination" class="org.apache.activemq.command.ActiveMQQueue"&gt;  </a:t>
            </a:r>
          </a:p>
          <a:p>
            <a:pPr marL="0" indent="0">
              <a:buNone/>
            </a:pPr>
            <a:r>
              <a:rPr lang="en-US" altLang="zh-CN" dirty="0"/>
              <a:t>    &lt;constructor-arg&gt;  </a:t>
            </a:r>
          </a:p>
          <a:p>
            <a:pPr marL="0" indent="0">
              <a:buNone/>
            </a:pPr>
            <a:r>
              <a:rPr lang="en-US" altLang="zh-CN" dirty="0"/>
              <a:t>        &lt;value&gt;queue&lt;/value&gt;  </a:t>
            </a:r>
          </a:p>
          <a:p>
            <a:pPr marL="0" indent="0">
              <a:buNone/>
            </a:pPr>
            <a:r>
              <a:rPr lang="en-US" altLang="zh-CN" dirty="0"/>
              <a:t>    &lt;/constructor-arg&gt;  </a:t>
            </a:r>
          </a:p>
          <a:p>
            <a:pPr marL="0" indent="0">
              <a:buNone/>
            </a:pPr>
            <a:r>
              <a:rPr lang="en-US" altLang="zh-CN" dirty="0"/>
              <a:t>&lt;/bean&gt;  </a:t>
            </a:r>
          </a:p>
          <a:p>
            <a:pPr marL="0" indent="0">
              <a:buNone/>
            </a:pPr>
            <a:r>
              <a:rPr lang="en-US" altLang="zh-CN" dirty="0"/>
              <a:t>&lt;!-- </a:t>
            </a:r>
            <a:r>
              <a:rPr lang="zh-CN" altLang="en-US" dirty="0"/>
              <a:t>消息监听器 </a:t>
            </a:r>
            <a:r>
              <a:rPr lang="en-US" altLang="zh-CN" dirty="0"/>
              <a:t>--&gt;  </a:t>
            </a:r>
          </a:p>
          <a:p>
            <a:pPr marL="0" indent="0">
              <a:buNone/>
            </a:pPr>
            <a:r>
              <a:rPr lang="en-US" altLang="zh-CN" dirty="0"/>
              <a:t>&lt;bean id="consumerMessageListener" class="com.tiantian.springintejms.listener.ConsumerMessageListener"/&gt;     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&lt;!-- </a:t>
            </a:r>
            <a:r>
              <a:rPr lang="zh-CN" altLang="en-US" dirty="0"/>
              <a:t>消息监听容器 </a:t>
            </a:r>
            <a:r>
              <a:rPr lang="en-US" altLang="zh-CN" dirty="0"/>
              <a:t>--&gt;  </a:t>
            </a:r>
          </a:p>
          <a:p>
            <a:pPr marL="0" indent="0">
              <a:buNone/>
            </a:pPr>
            <a:r>
              <a:rPr lang="en-US" altLang="zh-CN" dirty="0"/>
              <a:t>&lt;bean id="jmsContainer"        class="org.springframework.jms.listener.DefaultMessageListenerContainer"&gt;  </a:t>
            </a:r>
          </a:p>
          <a:p>
            <a:pPr marL="0" indent="0">
              <a:buNone/>
            </a:pPr>
            <a:r>
              <a:rPr lang="en-US" altLang="zh-CN" dirty="0"/>
              <a:t>    &lt;property name="connectionFactory" ref="connectionFactory" /&gt;  </a:t>
            </a:r>
          </a:p>
          <a:p>
            <a:pPr marL="0" indent="0">
              <a:buNone/>
            </a:pPr>
            <a:r>
              <a:rPr lang="en-US" altLang="zh-CN" dirty="0"/>
              <a:t>    &lt;property name="destination" ref="queueDestination" /&gt;  </a:t>
            </a:r>
          </a:p>
          <a:p>
            <a:pPr marL="0" indent="0">
              <a:buNone/>
            </a:pPr>
            <a:r>
              <a:rPr lang="en-US" altLang="zh-CN" dirty="0"/>
              <a:t>    &lt;property name="messageListener" ref="consumerMessageListener" /&gt;  </a:t>
            </a:r>
          </a:p>
          <a:p>
            <a:pPr marL="0" indent="0">
              <a:buNone/>
            </a:pPr>
            <a:r>
              <a:rPr lang="en-US" altLang="zh-CN" dirty="0"/>
              <a:t>&lt;/bean&gt;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2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CN" dirty="0"/>
              <a:t>JMS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消息服务是由</a:t>
            </a:r>
            <a:r>
              <a:rPr lang="en-US" altLang="zh-CN" dirty="0"/>
              <a:t>Sun</a:t>
            </a:r>
            <a:r>
              <a:rPr lang="zh-CN" altLang="en-US" dirty="0"/>
              <a:t>提出的一套消息传送</a:t>
            </a:r>
            <a:r>
              <a:rPr lang="en-US" altLang="zh-CN" dirty="0"/>
              <a:t>API</a:t>
            </a:r>
            <a:r>
              <a:rPr lang="zh-CN" altLang="en-US" dirty="0"/>
              <a:t>规范，只定义消息传送的相关接口，由消息服务器产品自己实现相应的接口</a:t>
            </a:r>
            <a:r>
              <a:rPr lang="zh-CN" altLang="en-US" dirty="0" smtClean="0"/>
              <a:t>功能。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TW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356" y="2571750"/>
            <a:ext cx="4611964" cy="1848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 smtClean="0"/>
              <a:t>消息监听器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395536" y="1203598"/>
            <a:ext cx="8064896" cy="372641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public class ConsumerMessageListener implements MessageListener {  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</a:p>
          <a:p>
            <a:pPr marL="0" indent="0">
              <a:buNone/>
            </a:pPr>
            <a:r>
              <a:rPr lang="en-US" altLang="zh-CN" dirty="0"/>
              <a:t>    public void onMessage(Message message) {  </a:t>
            </a:r>
          </a:p>
          <a:p>
            <a:pPr marL="0" indent="0">
              <a:buNone/>
            </a:pPr>
            <a:r>
              <a:rPr lang="en-US" altLang="zh-CN" dirty="0"/>
              <a:t>        //</a:t>
            </a:r>
            <a:r>
              <a:rPr lang="zh-CN" altLang="en-US" dirty="0"/>
              <a:t>这里我们知道生产者发送的就是一个纯文本消息，所以这里可以直接进行强制转换  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TextMessage textMsg = (TextMessage) message;  </a:t>
            </a:r>
          </a:p>
          <a:p>
            <a:pPr marL="0" indent="0">
              <a:buNone/>
            </a:pPr>
            <a:r>
              <a:rPr lang="en-US" altLang="zh-CN" dirty="0" smtClean="0"/>
              <a:t>        try </a:t>
            </a:r>
            <a:r>
              <a:rPr lang="en-US" altLang="zh-CN" dirty="0"/>
              <a:t>{  </a:t>
            </a:r>
          </a:p>
          <a:p>
            <a:pPr marL="0" indent="0">
              <a:buNone/>
            </a:pPr>
            <a:r>
              <a:rPr lang="en-US" altLang="zh-CN" dirty="0"/>
              <a:t>            System.out.println("</a:t>
            </a:r>
            <a:r>
              <a:rPr lang="zh-CN" altLang="en-US" dirty="0"/>
              <a:t>消息内容是：</a:t>
            </a:r>
            <a:r>
              <a:rPr lang="en-US" altLang="zh-CN" dirty="0"/>
              <a:t>" + textMsg.getText());  </a:t>
            </a:r>
          </a:p>
          <a:p>
            <a:pPr marL="0" indent="0">
              <a:buNone/>
            </a:pPr>
            <a:r>
              <a:rPr lang="en-US" altLang="zh-CN" dirty="0"/>
              <a:t>        } catch (JMSException e) {  </a:t>
            </a:r>
          </a:p>
          <a:p>
            <a:pPr marL="0" indent="0">
              <a:buNone/>
            </a:pPr>
            <a:r>
              <a:rPr lang="en-US" altLang="zh-CN" dirty="0"/>
              <a:t>            e.printStackTrace();  </a:t>
            </a:r>
          </a:p>
          <a:p>
            <a:pPr marL="0" indent="0">
              <a:buNone/>
            </a:pPr>
            <a:r>
              <a:rPr lang="en-US" altLang="zh-CN" dirty="0"/>
              <a:t>        }  </a:t>
            </a:r>
          </a:p>
          <a:p>
            <a:pPr marL="0" indent="0">
              <a:buNone/>
            </a:pPr>
            <a:r>
              <a:rPr lang="en-US" altLang="zh-CN" dirty="0"/>
              <a:t>    }  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JMS—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 Messaging (</a:t>
            </a:r>
            <a:r>
              <a:rPr lang="zh-CN" altLang="en-US" dirty="0"/>
              <a:t>消息通知、消息通信</a:t>
            </a:r>
            <a:r>
              <a:rPr lang="en-US" altLang="zh-CN" dirty="0" smtClean="0"/>
              <a:t>)</a:t>
            </a:r>
            <a:r>
              <a:rPr lang="zh-CN" altLang="en-US" dirty="0"/>
              <a:t>，</a:t>
            </a:r>
            <a:r>
              <a:rPr lang="zh-CN" altLang="en-US" dirty="0" smtClean="0"/>
              <a:t>一</a:t>
            </a:r>
            <a:r>
              <a:rPr lang="zh-CN" altLang="en-US" dirty="0"/>
              <a:t>种应用系统或组件之间相互通信的</a:t>
            </a:r>
            <a:r>
              <a:rPr lang="zh-CN" altLang="en-US" dirty="0" smtClean="0"/>
              <a:t>方式。</a:t>
            </a:r>
            <a:endParaRPr lang="en-US" altLang="zh-CN" dirty="0" smtClean="0"/>
          </a:p>
          <a:p>
            <a:r>
              <a:rPr lang="en-US" altLang="zh-CN" dirty="0"/>
              <a:t> Message (</a:t>
            </a:r>
            <a:r>
              <a:rPr lang="zh-CN" altLang="en-US" dirty="0"/>
              <a:t>消息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，消息</a:t>
            </a:r>
            <a:r>
              <a:rPr lang="zh-CN" altLang="en-US" dirty="0"/>
              <a:t>即为消息通信的载体，消息包括</a:t>
            </a:r>
            <a:r>
              <a:rPr lang="en-US" altLang="zh-CN" dirty="0"/>
              <a:t>Message Headers, Message properties, Message </a:t>
            </a:r>
            <a:r>
              <a:rPr lang="en-US" altLang="zh-CN" dirty="0" smtClean="0"/>
              <a:t>bodies</a:t>
            </a:r>
            <a:r>
              <a:rPr lang="zh-CN" altLang="en-US" dirty="0" smtClean="0"/>
              <a:t>。其中消息头是必须的，后两个是可选的。</a:t>
            </a:r>
            <a:endParaRPr lang="en-US" altLang="zh-CN" dirty="0" smtClean="0"/>
          </a:p>
          <a:p>
            <a:r>
              <a:rPr lang="zh-CN" altLang="en-US" dirty="0" smtClean="0"/>
              <a:t>消息头里可以指定</a:t>
            </a:r>
            <a:r>
              <a:rPr lang="en-US" altLang="zh-CN" dirty="0" smtClean="0"/>
              <a:t>JMSMessageID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JMSCorrelationID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JMSReplyTo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JMSType</a:t>
            </a:r>
            <a:r>
              <a:rPr lang="zh-CN" altLang="en-US" dirty="0" smtClean="0"/>
              <a:t>等信息。</a:t>
            </a:r>
            <a:endParaRPr lang="en-US" altLang="zh-CN" dirty="0" smtClean="0"/>
          </a:p>
          <a:p>
            <a:r>
              <a:rPr lang="zh-CN" altLang="en-US" dirty="0" smtClean="0"/>
              <a:t>消息体是消息的内容，有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中消息类型：</a:t>
            </a:r>
            <a:r>
              <a:rPr lang="en-US" altLang="zh-CN" dirty="0" smtClean="0"/>
              <a:t>TextMessage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MapMessage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BytesMessage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StreamMessage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ObjectMessage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80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JMS-</a:t>
            </a:r>
            <a:r>
              <a:rPr lang="zh-CN" altLang="en-US" dirty="0" smtClean="0"/>
              <a:t>通信方式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CN" dirty="0"/>
              <a:t>JMS</a:t>
            </a:r>
            <a:r>
              <a:rPr lang="zh-CN" altLang="en-US" dirty="0"/>
              <a:t>有两种方式进行消息通信：</a:t>
            </a:r>
            <a:r>
              <a:rPr lang="en-US" altLang="zh-CN" dirty="0"/>
              <a:t>Point-to-Point (P2P) </a:t>
            </a:r>
            <a:r>
              <a:rPr lang="zh-CN" altLang="en-US" dirty="0"/>
              <a:t>和 </a:t>
            </a:r>
            <a:r>
              <a:rPr lang="en-US" altLang="zh-CN" dirty="0"/>
              <a:t>Publish/Subscriber (PUB/SUB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P2P</a:t>
            </a:r>
            <a:r>
              <a:rPr lang="zh-CN" altLang="en-US" dirty="0"/>
              <a:t>方式是一对一的，一条消息只有一个接收者，默认 情况下</a:t>
            </a:r>
            <a:r>
              <a:rPr lang="en-US" altLang="zh-CN" dirty="0"/>
              <a:t>P2P</a:t>
            </a:r>
            <a:r>
              <a:rPr lang="zh-CN" altLang="en-US" dirty="0"/>
              <a:t>消息是持久的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88" y="3003798"/>
            <a:ext cx="463932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6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JMS—</a:t>
            </a:r>
            <a:r>
              <a:rPr lang="zh-CN" altLang="en-US" dirty="0" smtClean="0"/>
              <a:t>通信方式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CN" dirty="0"/>
              <a:t>PUB/SUB</a:t>
            </a:r>
            <a:r>
              <a:rPr lang="zh-CN" altLang="en-US" dirty="0"/>
              <a:t>方式是</a:t>
            </a:r>
            <a:r>
              <a:rPr lang="en-US" altLang="zh-CN" dirty="0"/>
              <a:t>subscriber</a:t>
            </a:r>
            <a:r>
              <a:rPr lang="zh-CN" altLang="en-US" dirty="0"/>
              <a:t>（订阅者）向</a:t>
            </a:r>
            <a:r>
              <a:rPr lang="en-US" altLang="zh-CN" dirty="0"/>
              <a:t>JMS</a:t>
            </a:r>
            <a:r>
              <a:rPr lang="zh-CN" altLang="en-US" dirty="0"/>
              <a:t>容器订阅</a:t>
            </a:r>
            <a:r>
              <a:rPr lang="en-US" altLang="zh-CN" dirty="0"/>
              <a:t>(Listen to)</a:t>
            </a:r>
            <a:r>
              <a:rPr lang="zh-CN" altLang="en-US" dirty="0"/>
              <a:t>自己感兴趣的</a:t>
            </a:r>
            <a:r>
              <a:rPr lang="en-US" altLang="zh-CN" dirty="0"/>
              <a:t>topic</a:t>
            </a:r>
            <a:r>
              <a:rPr lang="zh-CN" altLang="en-US" dirty="0"/>
              <a:t>（主题），多个订阅者可以同时对一个主题进行订阅，默认情况下，</a:t>
            </a:r>
            <a:r>
              <a:rPr lang="en-US" altLang="zh-CN" dirty="0"/>
              <a:t>pub/sub</a:t>
            </a:r>
            <a:r>
              <a:rPr lang="zh-CN" altLang="en-US" dirty="0"/>
              <a:t>方式下的消息不是持久的。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19" y="2787774"/>
            <a:ext cx="4172533" cy="211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9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JMS—</a:t>
            </a:r>
            <a:r>
              <a:rPr lang="zh-CN" altLang="en-US" dirty="0" smtClean="0"/>
              <a:t>连接工厂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工厂（</a:t>
            </a:r>
            <a:r>
              <a:rPr lang="en-US" altLang="zh-CN" dirty="0"/>
              <a:t>Connection Factories</a:t>
            </a:r>
            <a:r>
              <a:rPr lang="zh-CN" altLang="en-US" dirty="0"/>
              <a:t>），用来创建客户端到</a:t>
            </a:r>
            <a:r>
              <a:rPr lang="en-US" altLang="zh-CN" dirty="0"/>
              <a:t>JMS</a:t>
            </a:r>
            <a:r>
              <a:rPr lang="zh-CN" altLang="en-US" dirty="0"/>
              <a:t>容器之间</a:t>
            </a:r>
            <a:r>
              <a:rPr lang="en-US" altLang="zh-CN" dirty="0"/>
              <a:t>JMS</a:t>
            </a:r>
            <a:r>
              <a:rPr lang="zh-CN" altLang="en-US" dirty="0"/>
              <a:t>连接的工厂，连接工厂有两种：</a:t>
            </a:r>
            <a:r>
              <a:rPr lang="en-US" altLang="zh-CN" dirty="0"/>
              <a:t>(QueueConnectionFactory</a:t>
            </a:r>
            <a:r>
              <a:rPr lang="zh-CN" altLang="en-US" dirty="0"/>
              <a:t>和</a:t>
            </a:r>
            <a:r>
              <a:rPr lang="en-US" altLang="zh-CN" dirty="0"/>
              <a:t>TopicConnectionFactory)</a:t>
            </a:r>
            <a:r>
              <a:rPr lang="zh-CN" altLang="en-US" dirty="0"/>
              <a:t>，分别用来创建</a:t>
            </a:r>
            <a:r>
              <a:rPr lang="en-US" altLang="zh-CN" dirty="0"/>
              <a:t>QueueConnection </a:t>
            </a:r>
            <a:r>
              <a:rPr lang="zh-CN" altLang="en-US" dirty="0"/>
              <a:t>和 </a:t>
            </a:r>
            <a:r>
              <a:rPr lang="en-US" altLang="zh-CN" dirty="0"/>
              <a:t>TopicConnection</a:t>
            </a:r>
            <a:r>
              <a:rPr lang="zh-CN" altLang="en-US" dirty="0"/>
              <a:t>的。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142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JMS—</a:t>
            </a:r>
            <a:r>
              <a:rPr lang="zh-CN" altLang="en-US" dirty="0" smtClean="0"/>
              <a:t>连接工厂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7574"/>
            <a:ext cx="6392597" cy="3725863"/>
          </a:xfrm>
        </p:spPr>
      </p:pic>
    </p:spTree>
    <p:extLst>
      <p:ext uri="{BB962C8B-B14F-4D97-AF65-F5344CB8AC3E}">
        <p14:creationId xmlns:p14="http://schemas.microsoft.com/office/powerpoint/2010/main" val="124782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JMS—</a:t>
            </a:r>
            <a:r>
              <a:rPr lang="zh-CN" altLang="en-US" dirty="0" smtClean="0"/>
              <a:t>目的地，连接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CN" altLang="en-US" dirty="0"/>
              <a:t>目的地（</a:t>
            </a:r>
            <a:r>
              <a:rPr lang="en-US" altLang="zh-CN" dirty="0"/>
              <a:t>Destinations</a:t>
            </a:r>
            <a:r>
              <a:rPr lang="zh-CN" altLang="en-US" dirty="0" smtClean="0"/>
              <a:t>）</a:t>
            </a:r>
            <a:r>
              <a:rPr lang="zh-CN" altLang="en-US" dirty="0"/>
              <a:t>是消息生产者</a:t>
            </a:r>
            <a:r>
              <a:rPr lang="en-US" altLang="zh-CN" dirty="0"/>
              <a:t>(producer)</a:t>
            </a:r>
            <a:r>
              <a:rPr lang="zh-CN" altLang="en-US" dirty="0"/>
              <a:t>消息发住的目的地，也是消费者</a:t>
            </a:r>
            <a:r>
              <a:rPr lang="en-US" altLang="zh-CN" dirty="0"/>
              <a:t>(consumer)</a:t>
            </a:r>
            <a:r>
              <a:rPr lang="zh-CN" altLang="en-US" dirty="0"/>
              <a:t>接收消息的来源地，它有点像信箱，邮递员把信件投往信箱，收件人从信箱取信件</a:t>
            </a:r>
            <a:r>
              <a:rPr lang="zh-CN" altLang="en-US" dirty="0" smtClean="0"/>
              <a:t>。对</a:t>
            </a:r>
            <a:r>
              <a:rPr lang="en-US" altLang="zh-CN" dirty="0" smtClean="0"/>
              <a:t>P2P</a:t>
            </a:r>
            <a:r>
              <a:rPr lang="zh-CN" altLang="en-US" dirty="0" smtClean="0"/>
              <a:t>方式来说，目的地就是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，对</a:t>
            </a:r>
            <a:r>
              <a:rPr lang="en-US" altLang="zh-CN" dirty="0" smtClean="0"/>
              <a:t>pub/sub</a:t>
            </a:r>
            <a:r>
              <a:rPr lang="zh-CN" altLang="en-US" dirty="0" smtClean="0"/>
              <a:t>方式来说，目的地就是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连接（</a:t>
            </a:r>
            <a:r>
              <a:rPr lang="en-US" altLang="zh-CN" dirty="0"/>
              <a:t>Connection</a:t>
            </a:r>
            <a:r>
              <a:rPr lang="zh-CN" altLang="en-US" dirty="0" smtClean="0"/>
              <a:t>）是</a:t>
            </a:r>
            <a:r>
              <a:rPr lang="zh-CN" altLang="en-US" dirty="0"/>
              <a:t>指客户端与</a:t>
            </a:r>
            <a:r>
              <a:rPr lang="en-US" altLang="zh-CN" dirty="0"/>
              <a:t>JMS</a:t>
            </a:r>
            <a:r>
              <a:rPr lang="zh-CN" altLang="en-US" dirty="0"/>
              <a:t>提供者（容器）之间的连接。连接也分两种：</a:t>
            </a:r>
            <a:r>
              <a:rPr lang="en-US" altLang="zh-CN" dirty="0"/>
              <a:t>QueueConnection</a:t>
            </a:r>
            <a:r>
              <a:rPr lang="zh-CN" altLang="en-US" dirty="0"/>
              <a:t>和</a:t>
            </a:r>
            <a:r>
              <a:rPr lang="en-US" altLang="zh-CN" dirty="0"/>
              <a:t>TopicConnection</a:t>
            </a:r>
            <a:r>
              <a:rPr lang="zh-CN" altLang="en-US" dirty="0"/>
              <a:t>，分别对应于</a:t>
            </a:r>
            <a:r>
              <a:rPr lang="en-US" altLang="zh-CN" dirty="0"/>
              <a:t>P2P</a:t>
            </a:r>
            <a:r>
              <a:rPr lang="zh-CN" altLang="en-US" dirty="0"/>
              <a:t>连接和</a:t>
            </a:r>
            <a:r>
              <a:rPr lang="en-US" altLang="zh-CN" dirty="0"/>
              <a:t>Pub/Sub</a:t>
            </a:r>
            <a:r>
              <a:rPr lang="zh-CN" altLang="en-US" dirty="0"/>
              <a:t>连接。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820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JMS—</a:t>
            </a:r>
            <a:r>
              <a:rPr lang="zh-CN" altLang="en-US" dirty="0" smtClean="0"/>
              <a:t>会话，消息生成者，消息消费者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会话（</a:t>
            </a:r>
            <a:r>
              <a:rPr lang="en-US" altLang="zh-CN" dirty="0"/>
              <a:t>Session</a:t>
            </a:r>
            <a:r>
              <a:rPr lang="zh-CN" altLang="en-US" dirty="0" smtClean="0"/>
              <a:t>）</a:t>
            </a:r>
            <a:r>
              <a:rPr lang="zh-CN" altLang="en-US" dirty="0"/>
              <a:t>是用来创建消息产生者和消息消费者的单线程环境，你可以它来创建消息生产者、消费者、消息，用它来维持消息监听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消息生产者（</a:t>
            </a:r>
            <a:r>
              <a:rPr lang="en-US" altLang="zh-CN" dirty="0"/>
              <a:t>Message Producers</a:t>
            </a:r>
            <a:r>
              <a:rPr lang="zh-CN" altLang="en-US" dirty="0" smtClean="0"/>
              <a:t>）消息</a:t>
            </a:r>
            <a:r>
              <a:rPr lang="zh-CN" altLang="en-US" dirty="0"/>
              <a:t>的产生者或发送者，在</a:t>
            </a:r>
            <a:r>
              <a:rPr lang="en-US" altLang="zh-CN" dirty="0"/>
              <a:t>P2P</a:t>
            </a:r>
            <a:r>
              <a:rPr lang="zh-CN" altLang="en-US" dirty="0"/>
              <a:t>方式下它是</a:t>
            </a:r>
            <a:r>
              <a:rPr lang="en-US" altLang="zh-CN" b="1" dirty="0"/>
              <a:t>QueueSender</a:t>
            </a:r>
            <a:r>
              <a:rPr lang="zh-CN" altLang="en-US" dirty="0"/>
              <a:t>，在</a:t>
            </a:r>
            <a:r>
              <a:rPr lang="en-US" altLang="zh-CN" dirty="0"/>
              <a:t>Pub/Sub</a:t>
            </a:r>
            <a:r>
              <a:rPr lang="zh-CN" altLang="en-US" dirty="0"/>
              <a:t>方式下它是</a:t>
            </a:r>
            <a:r>
              <a:rPr lang="en-US" altLang="zh-CN" b="1" dirty="0"/>
              <a:t>TopicPublisher</a:t>
            </a:r>
            <a:r>
              <a:rPr lang="zh-CN" altLang="en-US" dirty="0"/>
              <a:t>。它是一个由</a:t>
            </a:r>
            <a:r>
              <a:rPr lang="en-US" altLang="zh-CN" dirty="0"/>
              <a:t>session</a:t>
            </a:r>
            <a:r>
              <a:rPr lang="zh-CN" altLang="en-US" dirty="0"/>
              <a:t>创建的，用来把把消息发送到目的地的对象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消息消费者（</a:t>
            </a:r>
            <a:r>
              <a:rPr lang="en-US" altLang="zh-CN" dirty="0"/>
              <a:t>Message Consumer</a:t>
            </a:r>
            <a:r>
              <a:rPr lang="zh-CN" altLang="en-US" dirty="0" smtClean="0"/>
              <a:t>）消息</a:t>
            </a:r>
            <a:r>
              <a:rPr lang="zh-CN" altLang="en-US" dirty="0"/>
              <a:t>的接收者或使用者，在</a:t>
            </a:r>
            <a:r>
              <a:rPr lang="en-US" altLang="zh-CN" dirty="0"/>
              <a:t>P2P</a:t>
            </a:r>
            <a:r>
              <a:rPr lang="zh-CN" altLang="en-US" dirty="0"/>
              <a:t>方式下这是</a:t>
            </a:r>
            <a:r>
              <a:rPr lang="en-US" altLang="zh-CN" b="1" dirty="0"/>
              <a:t>QueueReceiver</a:t>
            </a:r>
            <a:r>
              <a:rPr lang="zh-CN" altLang="en-US" dirty="0"/>
              <a:t>，在</a:t>
            </a:r>
            <a:r>
              <a:rPr lang="en-US" altLang="zh-CN" dirty="0"/>
              <a:t>Pub/Sub</a:t>
            </a:r>
            <a:r>
              <a:rPr lang="zh-CN" altLang="en-US" dirty="0"/>
              <a:t>方式下它是</a:t>
            </a:r>
            <a:r>
              <a:rPr lang="en-US" altLang="zh-CN" b="1" dirty="0"/>
              <a:t>TopicSubscriber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5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_W">
  <a:themeElements>
    <a:clrScheme name="BenQ">
      <a:dk1>
        <a:srgbClr val="3A126C"/>
      </a:dk1>
      <a:lt1>
        <a:srgbClr val="FFFFFF"/>
      </a:lt1>
      <a:dk2>
        <a:srgbClr val="3A126C"/>
      </a:dk2>
      <a:lt2>
        <a:srgbClr val="FFFFFF"/>
      </a:lt2>
      <a:accent1>
        <a:srgbClr val="8B51AF"/>
      </a:accent1>
      <a:accent2>
        <a:srgbClr val="F7CA5B"/>
      </a:accent2>
      <a:accent3>
        <a:srgbClr val="A4CD3B"/>
      </a:accent3>
      <a:accent4>
        <a:srgbClr val="F15651"/>
      </a:accent4>
      <a:accent5>
        <a:srgbClr val="3782C3"/>
      </a:accent5>
      <a:accent6>
        <a:srgbClr val="D9AFF3"/>
      </a:accent6>
      <a:hlink>
        <a:srgbClr val="3A126C"/>
      </a:hlink>
      <a:folHlink>
        <a:srgbClr val="AC7BE9"/>
      </a:folHlink>
    </a:clrScheme>
    <a:fontScheme name="明基标准字体">
      <a:majorFont>
        <a:latin typeface="Gill Sans MT"/>
        <a:ea typeface="微软雅黑"/>
        <a:cs typeface=""/>
      </a:majorFont>
      <a:minorFont>
        <a:latin typeface="Gill Sans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1017</Words>
  <Application>Microsoft Office PowerPoint</Application>
  <PresentationFormat>全屏显示(16:9)</PresentationFormat>
  <Paragraphs>104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Content_W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BenQ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Andrea Yang</dc:creator>
  <cp:lastModifiedBy>Jerry J Jiang</cp:lastModifiedBy>
  <cp:revision>277</cp:revision>
  <dcterms:created xsi:type="dcterms:W3CDTF">2011-02-08T02:08:58Z</dcterms:created>
  <dcterms:modified xsi:type="dcterms:W3CDTF">2017-02-24T00:15:06Z</dcterms:modified>
</cp:coreProperties>
</file>