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9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EE0D-DD88-491F-A043-96B38971D07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471F3-1070-435F-B3B7-EE47BCF79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5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smtClean="0">
                <a:latin typeface="Segoe UI"/>
                <a:cs typeface="Segoe UI"/>
              </a:rPr>
              <a:t>DG</a:t>
            </a:r>
            <a:r>
              <a:rPr lang="zh-CN" altLang="en-US" sz="1200" spc="-5" dirty="0" smtClean="0">
                <a:latin typeface="Segoe UI"/>
                <a:cs typeface="Segoe UI"/>
              </a:rPr>
              <a:t>部分的参考文献</a:t>
            </a:r>
            <a:r>
              <a:rPr lang="en-US" altLang="zh-CN" sz="1200" u="sng" spc="-25" dirty="0" smtClean="0">
                <a:solidFill>
                  <a:srgbClr val="0078D4"/>
                </a:solidFill>
                <a:uFill>
                  <a:solidFill>
                    <a:srgbClr val="0078D4"/>
                  </a:solidFill>
                </a:uFill>
                <a:latin typeface="Segoe UI"/>
                <a:cs typeface="Segoe UI"/>
              </a:rPr>
              <a:t>https://arxiv.org/abs/2103.03097</a:t>
            </a:r>
            <a:endParaRPr lang="en-US" altLang="zh-CN" sz="1200" dirty="0" smtClean="0">
              <a:latin typeface="Segoe U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pc="-5" dirty="0" smtClean="0">
              <a:latin typeface="Segoe U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smtClean="0">
                <a:latin typeface="Segoe UI"/>
                <a:cs typeface="Segoe UI"/>
              </a:rPr>
              <a:t>Domain adaptation </a:t>
            </a:r>
            <a:r>
              <a:rPr lang="en-US" altLang="zh-CN" sz="1200" spc="-10" dirty="0" smtClean="0">
                <a:latin typeface="Segoe UI"/>
                <a:cs typeface="Segoe UI"/>
              </a:rPr>
              <a:t>error</a:t>
            </a:r>
            <a:r>
              <a:rPr lang="en-US" altLang="zh-CN" sz="1200" spc="-30" dirty="0" smtClean="0">
                <a:latin typeface="Segoe UI"/>
                <a:cs typeface="Segoe UI"/>
              </a:rPr>
              <a:t> </a:t>
            </a:r>
            <a:r>
              <a:rPr lang="en-US" altLang="zh-CN" sz="1200" spc="-5" dirty="0" smtClean="0">
                <a:latin typeface="Segoe UI"/>
                <a:cs typeface="Segoe UI"/>
              </a:rPr>
              <a:t>bound</a:t>
            </a:r>
            <a:endParaRPr lang="en-US" altLang="zh-CN" sz="1200" dirty="0" smtClean="0">
              <a:latin typeface="Segoe UI"/>
              <a:cs typeface="Segoe U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71F3-1070-435F-B3B7-EE47BCF79D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5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5562" y="432307"/>
            <a:ext cx="1104087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3708" y="2419603"/>
            <a:ext cx="7204582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13383"/>
            <a:ext cx="11049000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57400" y="2895600"/>
            <a:ext cx="8030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kern="0" spc="-45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Domain</a:t>
            </a:r>
            <a:r>
              <a:rPr lang="en-US" altLang="zh-CN" sz="6000" b="1" kern="0" spc="-185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 </a:t>
            </a:r>
            <a:r>
              <a:rPr lang="en-US" altLang="zh-CN" sz="6000" b="1" kern="0" spc="-50" dirty="0" smtClean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Generalization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6105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6024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Context-aware</a:t>
            </a:r>
            <a:r>
              <a:rPr spc="-130" dirty="0"/>
              <a:t> </a:t>
            </a:r>
            <a:r>
              <a:rPr spc="-50" dirty="0"/>
              <a:t>randomization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31713" y="1709211"/>
            <a:ext cx="8523808" cy="426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3193" y="6158484"/>
            <a:ext cx="8263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Prakash </a:t>
            </a:r>
            <a:r>
              <a:rPr sz="1400" spc="-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Structured Domain Randomization: Bridging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Reality </a:t>
            </a:r>
            <a:r>
              <a:rPr sz="1400" dirty="0">
                <a:latin typeface="Calibri"/>
                <a:cs typeface="Calibri"/>
              </a:rPr>
              <a:t>Gap </a:t>
            </a:r>
            <a:r>
              <a:rPr sz="1400" spc="-5" dirty="0">
                <a:latin typeface="Calibri"/>
                <a:cs typeface="Calibri"/>
              </a:rPr>
              <a:t>by </a:t>
            </a:r>
            <a:r>
              <a:rPr sz="1400" spc="-10" dirty="0">
                <a:latin typeface="Calibri"/>
                <a:cs typeface="Calibri"/>
              </a:rPr>
              <a:t>Context-Aware Synthetic </a:t>
            </a:r>
            <a:r>
              <a:rPr sz="1400" spc="-5" dirty="0">
                <a:latin typeface="Calibri"/>
                <a:cs typeface="Calibri"/>
              </a:rPr>
              <a:t>Data.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624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Adversarial </a:t>
            </a:r>
            <a:r>
              <a:rPr spc="-40" dirty="0"/>
              <a:t>data</a:t>
            </a:r>
            <a:r>
              <a:rPr spc="-225" dirty="0"/>
              <a:t> </a:t>
            </a:r>
            <a:r>
              <a:rPr spc="-50" dirty="0"/>
              <a:t>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9565005" cy="25361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CrossGrad: Adversarially augment </a:t>
            </a:r>
            <a:r>
              <a:rPr sz="2800" dirty="0">
                <a:latin typeface="Segoe UI"/>
                <a:cs typeface="Segoe UI"/>
              </a:rPr>
              <a:t>data </a:t>
            </a:r>
            <a:r>
              <a:rPr sz="2800" spc="-5" dirty="0">
                <a:latin typeface="Segoe UI"/>
                <a:cs typeface="Segoe UI"/>
              </a:rPr>
              <a:t>via gradient training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Generate data that </a:t>
            </a:r>
            <a:r>
              <a:rPr sz="2000" spc="-10" dirty="0">
                <a:latin typeface="Segoe UI"/>
                <a:cs typeface="Segoe UI"/>
              </a:rPr>
              <a:t>are </a:t>
            </a:r>
            <a:r>
              <a:rPr sz="2000" spc="-5" dirty="0">
                <a:latin typeface="Segoe UI"/>
                <a:cs typeface="Segoe UI"/>
              </a:rPr>
              <a:t>with </a:t>
            </a:r>
            <a:r>
              <a:rPr sz="2000" i="1" spc="-10" dirty="0">
                <a:latin typeface="Segoe UI"/>
                <a:cs typeface="Segoe UI"/>
              </a:rPr>
              <a:t>same </a:t>
            </a:r>
            <a:r>
              <a:rPr sz="2000" spc="-5" dirty="0">
                <a:latin typeface="Segoe UI"/>
                <a:cs typeface="Segoe UI"/>
              </a:rPr>
              <a:t>label </a:t>
            </a:r>
            <a:r>
              <a:rPr sz="2000" spc="10" dirty="0">
                <a:latin typeface="Cambria Math"/>
                <a:cs typeface="Cambria Math"/>
              </a:rPr>
              <a:t>𝑦</a:t>
            </a:r>
            <a:r>
              <a:rPr sz="2000" spc="10" dirty="0">
                <a:latin typeface="Segoe UI"/>
                <a:cs typeface="Segoe UI"/>
              </a:rPr>
              <a:t>, </a:t>
            </a:r>
            <a:r>
              <a:rPr sz="2000" spc="-5" dirty="0">
                <a:latin typeface="Segoe UI"/>
                <a:cs typeface="Segoe UI"/>
              </a:rPr>
              <a:t>but </a:t>
            </a:r>
            <a:r>
              <a:rPr sz="2000" i="1" dirty="0">
                <a:latin typeface="Segoe UI"/>
                <a:cs typeface="Segoe UI"/>
              </a:rPr>
              <a:t>different </a:t>
            </a:r>
            <a:r>
              <a:rPr sz="2000" spc="-5" dirty="0">
                <a:latin typeface="Segoe UI"/>
                <a:cs typeface="Segoe UI"/>
              </a:rPr>
              <a:t>domain label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Cambria Math"/>
                <a:cs typeface="Cambria Math"/>
              </a:rPr>
              <a:t>𝑑</a:t>
            </a:r>
            <a:endParaRPr sz="20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buFont typeface=""/>
              <a:buChar char="·"/>
            </a:pP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"/>
              <a:buChar char="·"/>
            </a:pPr>
            <a:endParaRPr sz="29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ADV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augmentation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6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Learning the </a:t>
            </a:r>
            <a:r>
              <a:rPr sz="2000" i="1" spc="-5" dirty="0">
                <a:latin typeface="Segoe UI"/>
                <a:cs typeface="Segoe UI"/>
              </a:rPr>
              <a:t>worse-case </a:t>
            </a:r>
            <a:r>
              <a:rPr sz="2000" spc="-5" dirty="0">
                <a:latin typeface="Segoe UI"/>
                <a:cs typeface="Segoe UI"/>
              </a:rPr>
              <a:t>distribution </a:t>
            </a:r>
            <a:r>
              <a:rPr sz="2000" spc="-10" dirty="0">
                <a:latin typeface="Segoe UI"/>
                <a:cs typeface="Segoe UI"/>
              </a:rPr>
              <a:t>to </a:t>
            </a:r>
            <a:r>
              <a:rPr sz="2000" spc="-5" dirty="0">
                <a:latin typeface="Segoe UI"/>
                <a:cs typeface="Segoe UI"/>
              </a:rPr>
              <a:t>enable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generalization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6975" y="2591455"/>
            <a:ext cx="2736879" cy="2980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7804" y="2365016"/>
            <a:ext cx="3126901" cy="33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8984" y="4367490"/>
            <a:ext cx="4676438" cy="396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2940" y="5969508"/>
            <a:ext cx="71691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Shankar 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Generalizing </a:t>
            </a:r>
            <a:r>
              <a:rPr sz="1400" spc="-10" dirty="0">
                <a:latin typeface="Calibri"/>
                <a:cs typeface="Calibri"/>
              </a:rPr>
              <a:t>across </a:t>
            </a:r>
            <a:r>
              <a:rPr sz="1400" spc="-5" dirty="0">
                <a:latin typeface="Calibri"/>
                <a:cs typeface="Calibri"/>
              </a:rPr>
              <a:t>Domains </a:t>
            </a:r>
            <a:r>
              <a:rPr sz="1400" dirty="0">
                <a:latin typeface="Calibri"/>
                <a:cs typeface="Calibri"/>
              </a:rPr>
              <a:t>via </a:t>
            </a:r>
            <a:r>
              <a:rPr sz="1400" spc="-10" dirty="0">
                <a:latin typeface="Calibri"/>
                <a:cs typeface="Calibri"/>
              </a:rPr>
              <a:t>Cross-Gradient </a:t>
            </a:r>
            <a:r>
              <a:rPr sz="1400" spc="-15" dirty="0">
                <a:latin typeface="Calibri"/>
                <a:cs typeface="Calibri"/>
              </a:rPr>
              <a:t>Training. </a:t>
            </a:r>
            <a:r>
              <a:rPr sz="1400" spc="-5" dirty="0">
                <a:latin typeface="Calibri"/>
                <a:cs typeface="Calibri"/>
              </a:rPr>
              <a:t>ICLR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latin typeface="Calibri"/>
                <a:cs typeface="Calibri"/>
              </a:rPr>
              <a:t>Volpi, </a:t>
            </a:r>
            <a:r>
              <a:rPr sz="1400" spc="-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Generalizing to </a:t>
            </a:r>
            <a:r>
              <a:rPr sz="1400" dirty="0">
                <a:latin typeface="Calibri"/>
                <a:cs typeface="Calibri"/>
              </a:rPr>
              <a:t>Unseen </a:t>
            </a:r>
            <a:r>
              <a:rPr sz="1400" spc="-5" dirty="0">
                <a:latin typeface="Calibri"/>
                <a:cs typeface="Calibri"/>
              </a:rPr>
              <a:t>Domains </a:t>
            </a:r>
            <a:r>
              <a:rPr sz="1400" dirty="0">
                <a:latin typeface="Calibri"/>
                <a:cs typeface="Calibri"/>
              </a:rPr>
              <a:t>via </a:t>
            </a:r>
            <a:r>
              <a:rPr sz="1400" spc="-5" dirty="0">
                <a:latin typeface="Calibri"/>
                <a:cs typeface="Calibri"/>
              </a:rPr>
              <a:t>Adversarial </a:t>
            </a:r>
            <a:r>
              <a:rPr sz="1400" spc="-10" dirty="0">
                <a:latin typeface="Calibri"/>
                <a:cs typeface="Calibri"/>
              </a:rPr>
              <a:t>Data </a:t>
            </a:r>
            <a:r>
              <a:rPr sz="1400" spc="-5" dirty="0">
                <a:latin typeface="Calibri"/>
                <a:cs typeface="Calibri"/>
              </a:rPr>
              <a:t>Augmentation. NeurIPS</a:t>
            </a:r>
            <a:r>
              <a:rPr sz="1400" spc="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3291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180" dirty="0"/>
              <a:t> </a:t>
            </a:r>
            <a:r>
              <a:rPr spc="-5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10542270" cy="9207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10" dirty="0">
                <a:latin typeface="Segoe UI"/>
                <a:cs typeface="Segoe UI"/>
              </a:rPr>
              <a:t>Directly </a:t>
            </a:r>
            <a:r>
              <a:rPr sz="2800" spc="-5" dirty="0">
                <a:latin typeface="Segoe UI"/>
                <a:cs typeface="Segoe UI"/>
              </a:rPr>
              <a:t>generate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data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i="1" spc="-10" dirty="0">
                <a:latin typeface="Segoe UI"/>
                <a:cs typeface="Segoe UI"/>
              </a:rPr>
              <a:t>Learning </a:t>
            </a:r>
            <a:r>
              <a:rPr sz="2000" spc="-10" dirty="0">
                <a:latin typeface="Segoe UI"/>
                <a:cs typeface="Segoe UI"/>
              </a:rPr>
              <a:t>to </a:t>
            </a:r>
            <a:r>
              <a:rPr sz="2000" spc="-5" dirty="0">
                <a:latin typeface="Segoe UI"/>
                <a:cs typeface="Segoe UI"/>
              </a:rPr>
              <a:t>generate, instead </a:t>
            </a:r>
            <a:r>
              <a:rPr sz="2000" spc="-20" dirty="0">
                <a:latin typeface="Segoe UI"/>
                <a:cs typeface="Segoe UI"/>
              </a:rPr>
              <a:t>of </a:t>
            </a:r>
            <a:r>
              <a:rPr sz="2000" spc="-5" dirty="0">
                <a:latin typeface="Segoe UI"/>
                <a:cs typeface="Segoe UI"/>
              </a:rPr>
              <a:t>randomization </a:t>
            </a:r>
            <a:r>
              <a:rPr sz="2000" dirty="0">
                <a:latin typeface="Segoe UI"/>
                <a:cs typeface="Segoe UI"/>
              </a:rPr>
              <a:t>/ </a:t>
            </a:r>
            <a:r>
              <a:rPr sz="2000" spc="-5" dirty="0">
                <a:latin typeface="Segoe UI"/>
                <a:cs typeface="Segoe UI"/>
              </a:rPr>
              <a:t>adversarial augmentation </a:t>
            </a:r>
            <a:r>
              <a:rPr sz="2000" spc="-10" dirty="0">
                <a:latin typeface="Segoe UI"/>
                <a:cs typeface="Segoe UI"/>
              </a:rPr>
              <a:t>(Fixed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scheme)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079" y="2756818"/>
            <a:ext cx="3775870" cy="1468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411" y="2574659"/>
            <a:ext cx="3451152" cy="1850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2026" y="2756818"/>
            <a:ext cx="2630105" cy="1486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462" y="5670803"/>
            <a:ext cx="1107948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645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Kingma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D </a:t>
            </a:r>
            <a:r>
              <a:rPr sz="1400" spc="-110" dirty="0">
                <a:solidFill>
                  <a:srgbClr val="222222"/>
                </a:solidFill>
                <a:latin typeface="Segoe UI"/>
                <a:cs typeface="Segoe UI"/>
              </a:rPr>
              <a:t>P,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Welling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M.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Auto-encoding variational bayes[J]. arXiv preprint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arXiv:1312.6114,</a:t>
            </a:r>
            <a:r>
              <a:rPr sz="1400" spc="-105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2013.</a:t>
            </a:r>
            <a:endParaRPr sz="1400">
              <a:latin typeface="Segoe UI"/>
              <a:cs typeface="Segoe UI"/>
            </a:endParaRPr>
          </a:p>
          <a:p>
            <a:pPr marL="298450" indent="-285750">
              <a:lnSpc>
                <a:spcPts val="164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Goodfellow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I, </a:t>
            </a:r>
            <a:r>
              <a:rPr sz="1400" spc="-15" dirty="0">
                <a:solidFill>
                  <a:srgbClr val="222222"/>
                </a:solidFill>
                <a:latin typeface="Segoe UI"/>
                <a:cs typeface="Segoe UI"/>
              </a:rPr>
              <a:t>Pouget-Abadie </a:t>
            </a:r>
            <a:r>
              <a:rPr sz="1400" spc="-35" dirty="0">
                <a:solidFill>
                  <a:srgbClr val="222222"/>
                </a:solidFill>
                <a:latin typeface="Segoe UI"/>
                <a:cs typeface="Segoe UI"/>
              </a:rPr>
              <a:t>J,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Mirza M, 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Generative adversarial nets[J]. Advances in neural information processing systems, 2014,</a:t>
            </a:r>
            <a:r>
              <a:rPr sz="1400" spc="5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27.</a:t>
            </a:r>
            <a:endParaRPr sz="14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Zhang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H,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Cisse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M,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Dauphin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Y N, 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Mixup: Beyond empirical risk minimization[J]. arXiv preprint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arXiv:1710.09412,</a:t>
            </a:r>
            <a:r>
              <a:rPr sz="1400" spc="105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2017.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028" y="4388611"/>
            <a:ext cx="305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Segoe UI"/>
                <a:cs typeface="Segoe UI"/>
              </a:rPr>
              <a:t>Variational </a:t>
            </a:r>
            <a:r>
              <a:rPr sz="1800" spc="-20" dirty="0">
                <a:latin typeface="Segoe UI"/>
                <a:cs typeface="Segoe UI"/>
              </a:rPr>
              <a:t>auto-encoder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40" dirty="0">
                <a:latin typeface="Segoe UI"/>
                <a:cs typeface="Segoe UI"/>
              </a:rPr>
              <a:t>(VAE)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5656" y="4425188"/>
            <a:ext cx="325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Segoe UI"/>
                <a:cs typeface="Segoe UI"/>
              </a:rPr>
              <a:t>Generative adversarial </a:t>
            </a:r>
            <a:r>
              <a:rPr sz="1800" spc="-15" dirty="0">
                <a:latin typeface="Segoe UI"/>
                <a:cs typeface="Segoe UI"/>
              </a:rPr>
              <a:t>net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(GAN)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5609" y="4388611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Segoe UI"/>
                <a:cs typeface="Segoe UI"/>
              </a:rPr>
              <a:t>M</a:t>
            </a:r>
            <a:r>
              <a:rPr sz="1800" spc="-15" dirty="0">
                <a:latin typeface="Segoe UI"/>
                <a:cs typeface="Segoe UI"/>
              </a:rPr>
              <a:t>ix</a:t>
            </a:r>
            <a:r>
              <a:rPr sz="1800" spc="-20" dirty="0">
                <a:latin typeface="Segoe UI"/>
                <a:cs typeface="Segoe UI"/>
              </a:rPr>
              <a:t>u</a:t>
            </a:r>
            <a:r>
              <a:rPr sz="1800" dirty="0">
                <a:latin typeface="Segoe UI"/>
                <a:cs typeface="Segoe UI"/>
              </a:rPr>
              <a:t>p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3291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180" dirty="0"/>
              <a:t> </a:t>
            </a:r>
            <a:r>
              <a:rPr spc="-50" dirty="0"/>
              <a:t>generation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56586" y="1246962"/>
            <a:ext cx="3510686" cy="2270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1756" y="1229064"/>
            <a:ext cx="4929657" cy="229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69" y="4189378"/>
            <a:ext cx="6010661" cy="1458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3668" y="3585972"/>
            <a:ext cx="2136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Segoe UI"/>
                <a:cs typeface="Segoe UI"/>
              </a:rPr>
              <a:t>VAE </a:t>
            </a:r>
            <a:r>
              <a:rPr sz="2000" spc="-5" dirty="0">
                <a:latin typeface="Segoe UI"/>
                <a:cs typeface="Segoe UI"/>
              </a:rPr>
              <a:t>for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generation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8169" y="3531108"/>
            <a:ext cx="32912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egoe UI"/>
                <a:cs typeface="Segoe UI"/>
              </a:rPr>
              <a:t>Multi-component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generation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8154" y="3991903"/>
            <a:ext cx="3934433" cy="186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9181" y="5820155"/>
            <a:ext cx="1917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egoe UI"/>
                <a:cs typeface="Segoe UI"/>
              </a:rPr>
              <a:t>Image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stylization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509" y="5621204"/>
            <a:ext cx="5434965" cy="108902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533525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latin typeface="Segoe UI"/>
                <a:cs typeface="Segoe UI"/>
              </a:rPr>
              <a:t>Conditional GAN for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generation</a:t>
            </a:r>
            <a:endParaRPr sz="20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100" spc="-5" dirty="0">
                <a:latin typeface="Calibri"/>
                <a:cs typeface="Calibri"/>
              </a:rPr>
              <a:t>Qiao </a:t>
            </a:r>
            <a:r>
              <a:rPr sz="1100" dirty="0">
                <a:latin typeface="Calibri"/>
                <a:cs typeface="Calibri"/>
              </a:rPr>
              <a:t>et </a:t>
            </a:r>
            <a:r>
              <a:rPr sz="1100" spc="-5" dirty="0">
                <a:latin typeface="Calibri"/>
                <a:cs typeface="Calibri"/>
              </a:rPr>
              <a:t>al. Learning to Learn </a:t>
            </a:r>
            <a:r>
              <a:rPr sz="1100" spc="-10" dirty="0">
                <a:latin typeface="Calibri"/>
                <a:cs typeface="Calibri"/>
              </a:rPr>
              <a:t>Single </a:t>
            </a:r>
            <a:r>
              <a:rPr sz="1100" spc="-5" dirty="0">
                <a:latin typeface="Calibri"/>
                <a:cs typeface="Calibri"/>
              </a:rPr>
              <a:t>Domain Generalization. CVPR </a:t>
            </a:r>
            <a:r>
              <a:rPr sz="1100" dirty="0">
                <a:latin typeface="Calibri"/>
                <a:cs typeface="Calibri"/>
              </a:rPr>
              <a:t>2020.</a:t>
            </a:r>
            <a:endParaRPr sz="11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100" spc="-5" dirty="0">
                <a:latin typeface="Calibri"/>
                <a:cs typeface="Calibri"/>
              </a:rPr>
              <a:t>Rahman </a:t>
            </a:r>
            <a:r>
              <a:rPr sz="1100" spc="-5" dirty="0">
                <a:latin typeface="Segoe UI"/>
                <a:cs typeface="Segoe UI"/>
              </a:rPr>
              <a:t>et al. </a:t>
            </a:r>
            <a:r>
              <a:rPr sz="1100" spc="-5" dirty="0">
                <a:latin typeface="Calibri"/>
                <a:cs typeface="Calibri"/>
              </a:rPr>
              <a:t>Multi-component Image Translation for Deep Domain Generalization.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2020.</a:t>
            </a:r>
            <a:endParaRPr sz="1100">
              <a:latin typeface="Calibri"/>
              <a:cs typeface="Calibri"/>
            </a:endParaRPr>
          </a:p>
          <a:p>
            <a:pPr marL="298450" indent="-285750">
              <a:lnSpc>
                <a:spcPts val="131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100" spc="-5" dirty="0">
                <a:latin typeface="Calibri"/>
                <a:cs typeface="Calibri"/>
              </a:rPr>
              <a:t>Zhou </a:t>
            </a:r>
            <a:r>
              <a:rPr sz="1100" dirty="0">
                <a:latin typeface="Calibri"/>
                <a:cs typeface="Calibri"/>
              </a:rPr>
              <a:t>et </a:t>
            </a:r>
            <a:r>
              <a:rPr sz="1100" spc="-5" dirty="0">
                <a:latin typeface="Calibri"/>
                <a:cs typeface="Calibri"/>
              </a:rPr>
              <a:t>al. Learning to Generate Novel Domains for Domain Generalization. </a:t>
            </a:r>
            <a:r>
              <a:rPr sz="1100" dirty="0">
                <a:latin typeface="Calibri"/>
                <a:cs typeface="Calibri"/>
              </a:rPr>
              <a:t>ECCV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2020.</a:t>
            </a:r>
            <a:endParaRPr sz="1100">
              <a:latin typeface="Calibri"/>
              <a:cs typeface="Calibri"/>
            </a:endParaRPr>
          </a:p>
          <a:p>
            <a:pPr marL="298450" indent="-285750">
              <a:lnSpc>
                <a:spcPts val="131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100" spc="-5" dirty="0">
                <a:latin typeface="Calibri"/>
                <a:cs typeface="Calibri"/>
              </a:rPr>
              <a:t>Somavarapu </a:t>
            </a:r>
            <a:r>
              <a:rPr sz="1100" spc="-5" dirty="0">
                <a:latin typeface="Segoe UI"/>
                <a:cs typeface="Segoe UI"/>
              </a:rPr>
              <a:t>et al. </a:t>
            </a:r>
            <a:r>
              <a:rPr sz="1100" spc="-10" dirty="0">
                <a:latin typeface="Calibri"/>
                <a:cs typeface="Calibri"/>
              </a:rPr>
              <a:t>Frustratingly </a:t>
            </a:r>
            <a:r>
              <a:rPr sz="1100" spc="-5" dirty="0">
                <a:latin typeface="Calibri"/>
                <a:cs typeface="Calibri"/>
              </a:rPr>
              <a:t>Simple Domain Generalization via Image </a:t>
            </a:r>
            <a:r>
              <a:rPr sz="1100" spc="-10" dirty="0">
                <a:latin typeface="Calibri"/>
                <a:cs typeface="Calibri"/>
              </a:rPr>
              <a:t>Stylization.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2020.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131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Mi</a:t>
            </a:r>
            <a:r>
              <a:rPr spc="-60" dirty="0"/>
              <a:t>x</a:t>
            </a:r>
            <a:r>
              <a:rPr spc="-50" dirty="0"/>
              <a:t>u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796463" y="1542925"/>
            <a:ext cx="5503370" cy="2453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6694" y="5466588"/>
            <a:ext cx="8134984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Calibri"/>
                <a:cs typeface="Calibri"/>
              </a:rPr>
              <a:t>Wang </a:t>
            </a:r>
            <a:r>
              <a:rPr sz="1400" spc="-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DomainMix: Learning Generalizable </a:t>
            </a:r>
            <a:r>
              <a:rPr sz="1400" spc="-10" dirty="0">
                <a:latin typeface="Calibri"/>
                <a:cs typeface="Calibri"/>
              </a:rPr>
              <a:t>Person Re-Identification </a:t>
            </a:r>
            <a:r>
              <a:rPr sz="1400" spc="-5" dirty="0">
                <a:latin typeface="Calibri"/>
                <a:cs typeface="Calibri"/>
              </a:rPr>
              <a:t>Without Human Annotations.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2020.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Segoe UI"/>
                <a:cs typeface="Segoe UI"/>
              </a:rPr>
              <a:t>Wang </a:t>
            </a:r>
            <a:r>
              <a:rPr sz="1400" dirty="0">
                <a:latin typeface="Segoe UI"/>
                <a:cs typeface="Segoe UI"/>
              </a:rPr>
              <a:t>et </a:t>
            </a:r>
            <a:r>
              <a:rPr sz="1400" spc="-5" dirty="0">
                <a:latin typeface="Segoe UI"/>
                <a:cs typeface="Segoe UI"/>
              </a:rPr>
              <a:t>al. Heterogeneous domain generalization via domain </a:t>
            </a:r>
            <a:r>
              <a:rPr sz="1400" spc="-10" dirty="0">
                <a:latin typeface="Segoe UI"/>
                <a:cs typeface="Segoe UI"/>
              </a:rPr>
              <a:t>mixup. </a:t>
            </a:r>
            <a:r>
              <a:rPr sz="1400" spc="-5" dirty="0">
                <a:latin typeface="Segoe UI"/>
                <a:cs typeface="Segoe UI"/>
              </a:rPr>
              <a:t>ICASSP</a:t>
            </a:r>
            <a:r>
              <a:rPr sz="1400" spc="75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2021.</a:t>
            </a:r>
            <a:endParaRPr sz="14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Segoe UI"/>
                <a:cs typeface="Segoe UI"/>
              </a:rPr>
              <a:t>Zhou </a:t>
            </a:r>
            <a:r>
              <a:rPr sz="1400" dirty="0">
                <a:latin typeface="Segoe UI"/>
                <a:cs typeface="Segoe UI"/>
              </a:rPr>
              <a:t>et </a:t>
            </a:r>
            <a:r>
              <a:rPr sz="1400" spc="-5" dirty="0">
                <a:latin typeface="Segoe UI"/>
                <a:cs typeface="Segoe UI"/>
              </a:rPr>
              <a:t>al. Domain generalization with mixstyle. ICLR</a:t>
            </a:r>
            <a:r>
              <a:rPr sz="1400" spc="10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2021.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9674" y="3554399"/>
            <a:ext cx="2352380" cy="866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7484" y="4149852"/>
            <a:ext cx="1314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egoe UI"/>
                <a:cs typeface="Segoe UI"/>
              </a:rPr>
              <a:t>DomainMix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45107" y="1339516"/>
            <a:ext cx="3352380" cy="274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80915" y="4101084"/>
            <a:ext cx="1315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Segoe UI"/>
                <a:cs typeface="Segoe UI"/>
              </a:rPr>
              <a:t>Style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mixup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4946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Representation</a:t>
            </a:r>
            <a:r>
              <a:rPr spc="-155" dirty="0"/>
              <a:t> </a:t>
            </a:r>
            <a:r>
              <a:rPr spc="-5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408684"/>
            <a:ext cx="6908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Learning </a:t>
            </a:r>
            <a:r>
              <a:rPr sz="2800" spc="-10" dirty="0">
                <a:latin typeface="Segoe UI"/>
                <a:cs typeface="Segoe UI"/>
              </a:rPr>
              <a:t>domain-invariant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representations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0694" y="2138933"/>
            <a:ext cx="3485846" cy="48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2653" y="2665601"/>
            <a:ext cx="998855" cy="307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5" dirty="0">
                <a:latin typeface="Segoe UI"/>
                <a:cs typeface="Segoe UI"/>
              </a:rPr>
              <a:t>Classifier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8266" y="2665601"/>
            <a:ext cx="843280" cy="307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5" dirty="0">
                <a:latin typeface="Segoe UI"/>
                <a:cs typeface="Segoe UI"/>
              </a:rPr>
              <a:t>F</a:t>
            </a:r>
            <a:r>
              <a:rPr sz="2000" dirty="0">
                <a:latin typeface="Segoe UI"/>
                <a:cs typeface="Segoe UI"/>
              </a:rPr>
              <a:t>e</a:t>
            </a:r>
            <a:r>
              <a:rPr sz="2000" spc="-5" dirty="0">
                <a:latin typeface="Segoe UI"/>
                <a:cs typeface="Segoe UI"/>
              </a:rPr>
              <a:t>at</a:t>
            </a:r>
            <a:r>
              <a:rPr sz="2000" spc="0" dirty="0">
                <a:latin typeface="Segoe UI"/>
                <a:cs typeface="Segoe UI"/>
              </a:rPr>
              <a:t>u</a:t>
            </a:r>
            <a:r>
              <a:rPr sz="2000" spc="-25" dirty="0">
                <a:latin typeface="Segoe UI"/>
                <a:cs typeface="Segoe UI"/>
              </a:rPr>
              <a:t>r</a:t>
            </a:r>
            <a:r>
              <a:rPr sz="2000" dirty="0"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9800" y="2665600"/>
            <a:ext cx="1613535" cy="307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10" dirty="0">
                <a:latin typeface="Segoe UI"/>
                <a:cs typeface="Segoe UI"/>
              </a:rPr>
              <a:t>Regularization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0270" y="2464250"/>
            <a:ext cx="501650" cy="206375"/>
          </a:xfrm>
          <a:custGeom>
            <a:avLst/>
            <a:gdLst/>
            <a:ahLst/>
            <a:cxnLst/>
            <a:rect l="l" t="t" r="r" b="b"/>
            <a:pathLst>
              <a:path w="501650" h="206375">
                <a:moveTo>
                  <a:pt x="428275" y="31087"/>
                </a:moveTo>
                <a:lnTo>
                  <a:pt x="0" y="196909"/>
                </a:lnTo>
                <a:lnTo>
                  <a:pt x="3439" y="205792"/>
                </a:lnTo>
                <a:lnTo>
                  <a:pt x="431714" y="39970"/>
                </a:lnTo>
                <a:lnTo>
                  <a:pt x="428275" y="31087"/>
                </a:lnTo>
                <a:close/>
              </a:path>
              <a:path w="501650" h="206375">
                <a:moveTo>
                  <a:pt x="484251" y="26502"/>
                </a:moveTo>
                <a:lnTo>
                  <a:pt x="440118" y="26502"/>
                </a:lnTo>
                <a:lnTo>
                  <a:pt x="443557" y="35384"/>
                </a:lnTo>
                <a:lnTo>
                  <a:pt x="431714" y="39970"/>
                </a:lnTo>
                <a:lnTo>
                  <a:pt x="443751" y="71059"/>
                </a:lnTo>
                <a:lnTo>
                  <a:pt x="484251" y="26502"/>
                </a:lnTo>
                <a:close/>
              </a:path>
              <a:path w="501650" h="206375">
                <a:moveTo>
                  <a:pt x="440118" y="26502"/>
                </a:moveTo>
                <a:lnTo>
                  <a:pt x="428275" y="31087"/>
                </a:lnTo>
                <a:lnTo>
                  <a:pt x="431714" y="39970"/>
                </a:lnTo>
                <a:lnTo>
                  <a:pt x="443557" y="35384"/>
                </a:lnTo>
                <a:lnTo>
                  <a:pt x="440118" y="26502"/>
                </a:lnTo>
                <a:close/>
              </a:path>
              <a:path w="501650" h="206375">
                <a:moveTo>
                  <a:pt x="416238" y="0"/>
                </a:moveTo>
                <a:lnTo>
                  <a:pt x="428275" y="31087"/>
                </a:lnTo>
                <a:lnTo>
                  <a:pt x="440118" y="26502"/>
                </a:lnTo>
                <a:lnTo>
                  <a:pt x="484251" y="26502"/>
                </a:lnTo>
                <a:lnTo>
                  <a:pt x="501054" y="8016"/>
                </a:lnTo>
                <a:lnTo>
                  <a:pt x="416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8266" y="2469405"/>
            <a:ext cx="423545" cy="200660"/>
          </a:xfrm>
          <a:custGeom>
            <a:avLst/>
            <a:gdLst/>
            <a:ahLst/>
            <a:cxnLst/>
            <a:rect l="l" t="t" r="r" b="b"/>
            <a:pathLst>
              <a:path w="423545" h="200660">
                <a:moveTo>
                  <a:pt x="71246" y="30301"/>
                </a:moveTo>
                <a:lnTo>
                  <a:pt x="67274" y="38959"/>
                </a:lnTo>
                <a:lnTo>
                  <a:pt x="419507" y="200525"/>
                </a:lnTo>
                <a:lnTo>
                  <a:pt x="423478" y="191867"/>
                </a:lnTo>
                <a:lnTo>
                  <a:pt x="71246" y="30301"/>
                </a:lnTo>
                <a:close/>
              </a:path>
              <a:path w="423545" h="200660">
                <a:moveTo>
                  <a:pt x="85145" y="0"/>
                </a:moveTo>
                <a:lnTo>
                  <a:pt x="0" y="2861"/>
                </a:lnTo>
                <a:lnTo>
                  <a:pt x="53375" y="69260"/>
                </a:lnTo>
                <a:lnTo>
                  <a:pt x="67274" y="38959"/>
                </a:lnTo>
                <a:lnTo>
                  <a:pt x="55731" y="33665"/>
                </a:lnTo>
                <a:lnTo>
                  <a:pt x="59702" y="25006"/>
                </a:lnTo>
                <a:lnTo>
                  <a:pt x="73675" y="25006"/>
                </a:lnTo>
                <a:lnTo>
                  <a:pt x="85145" y="0"/>
                </a:lnTo>
                <a:close/>
              </a:path>
              <a:path w="423545" h="200660">
                <a:moveTo>
                  <a:pt x="59702" y="25006"/>
                </a:moveTo>
                <a:lnTo>
                  <a:pt x="55731" y="33665"/>
                </a:lnTo>
                <a:lnTo>
                  <a:pt x="67274" y="38959"/>
                </a:lnTo>
                <a:lnTo>
                  <a:pt x="71246" y="30301"/>
                </a:lnTo>
                <a:lnTo>
                  <a:pt x="59702" y="25006"/>
                </a:lnTo>
                <a:close/>
              </a:path>
              <a:path w="423545" h="200660">
                <a:moveTo>
                  <a:pt x="73675" y="25006"/>
                </a:moveTo>
                <a:lnTo>
                  <a:pt x="59702" y="25006"/>
                </a:lnTo>
                <a:lnTo>
                  <a:pt x="71246" y="30301"/>
                </a:lnTo>
                <a:lnTo>
                  <a:pt x="73675" y="2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4600" y="2464100"/>
            <a:ext cx="504190" cy="206375"/>
          </a:xfrm>
          <a:custGeom>
            <a:avLst/>
            <a:gdLst/>
            <a:ahLst/>
            <a:cxnLst/>
            <a:rect l="l" t="t" r="r" b="b"/>
            <a:pathLst>
              <a:path w="504190" h="206375">
                <a:moveTo>
                  <a:pt x="72819" y="31109"/>
                </a:moveTo>
                <a:lnTo>
                  <a:pt x="69396" y="39997"/>
                </a:lnTo>
                <a:lnTo>
                  <a:pt x="500247" y="205944"/>
                </a:lnTo>
                <a:lnTo>
                  <a:pt x="503671" y="197055"/>
                </a:lnTo>
                <a:lnTo>
                  <a:pt x="72819" y="31109"/>
                </a:lnTo>
                <a:close/>
              </a:path>
              <a:path w="504190" h="206375">
                <a:moveTo>
                  <a:pt x="84801" y="0"/>
                </a:moveTo>
                <a:lnTo>
                  <a:pt x="0" y="8166"/>
                </a:lnTo>
                <a:lnTo>
                  <a:pt x="57414" y="71107"/>
                </a:lnTo>
                <a:lnTo>
                  <a:pt x="69396" y="39997"/>
                </a:lnTo>
                <a:lnTo>
                  <a:pt x="57544" y="35432"/>
                </a:lnTo>
                <a:lnTo>
                  <a:pt x="60968" y="26545"/>
                </a:lnTo>
                <a:lnTo>
                  <a:pt x="74577" y="26545"/>
                </a:lnTo>
                <a:lnTo>
                  <a:pt x="84801" y="0"/>
                </a:lnTo>
                <a:close/>
              </a:path>
              <a:path w="504190" h="206375">
                <a:moveTo>
                  <a:pt x="60968" y="26545"/>
                </a:moveTo>
                <a:lnTo>
                  <a:pt x="57544" y="35432"/>
                </a:lnTo>
                <a:lnTo>
                  <a:pt x="69396" y="39997"/>
                </a:lnTo>
                <a:lnTo>
                  <a:pt x="72819" y="31109"/>
                </a:lnTo>
                <a:lnTo>
                  <a:pt x="60968" y="26545"/>
                </a:lnTo>
                <a:close/>
              </a:path>
              <a:path w="504190" h="206375">
                <a:moveTo>
                  <a:pt x="74577" y="26545"/>
                </a:moveTo>
                <a:lnTo>
                  <a:pt x="60968" y="26545"/>
                </a:lnTo>
                <a:lnTo>
                  <a:pt x="72819" y="31109"/>
                </a:lnTo>
                <a:lnTo>
                  <a:pt x="74577" y="26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500" y="3225698"/>
            <a:ext cx="4949825" cy="2083435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89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How </a:t>
            </a:r>
            <a:r>
              <a:rPr sz="2800" spc="-10" dirty="0">
                <a:latin typeface="Segoe UI"/>
                <a:cs typeface="Segoe UI"/>
              </a:rPr>
              <a:t>to </a:t>
            </a:r>
            <a:r>
              <a:rPr sz="2800" spc="-5" dirty="0">
                <a:latin typeface="Segoe UI"/>
                <a:cs typeface="Segoe UI"/>
              </a:rPr>
              <a:t>learn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representations?</a:t>
            </a:r>
            <a:endParaRPr sz="2800">
              <a:latin typeface="Segoe UI"/>
              <a:cs typeface="Segoe UI"/>
            </a:endParaRPr>
          </a:p>
          <a:p>
            <a:pPr marL="986155" lvl="1" indent="-34290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986155" algn="l"/>
                <a:tab pos="986790" algn="l"/>
              </a:tabLst>
            </a:pPr>
            <a:r>
              <a:rPr sz="2000" spc="-10" dirty="0">
                <a:latin typeface="Segoe UI"/>
                <a:cs typeface="Segoe UI"/>
              </a:rPr>
              <a:t>Kernel-based </a:t>
            </a:r>
            <a:r>
              <a:rPr sz="2000" spc="-5" dirty="0">
                <a:latin typeface="Segoe UI"/>
                <a:cs typeface="Segoe UI"/>
              </a:rPr>
              <a:t>methods</a:t>
            </a:r>
            <a:endParaRPr sz="2000">
              <a:latin typeface="Segoe UI"/>
              <a:cs typeface="Segoe UI"/>
            </a:endParaRPr>
          </a:p>
          <a:p>
            <a:pPr marL="986155" lvl="1" indent="-342900">
              <a:lnSpc>
                <a:spcPct val="100000"/>
              </a:lnSpc>
              <a:buFont typeface="Arial"/>
              <a:buChar char="•"/>
              <a:tabLst>
                <a:tab pos="986155" algn="l"/>
                <a:tab pos="986790" algn="l"/>
              </a:tabLst>
            </a:pPr>
            <a:r>
              <a:rPr sz="2000" spc="-5" dirty="0">
                <a:latin typeface="Segoe UI"/>
                <a:cs typeface="Segoe UI"/>
              </a:rPr>
              <a:t>Domain adversarial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learning</a:t>
            </a:r>
            <a:endParaRPr sz="2000">
              <a:latin typeface="Segoe UI"/>
              <a:cs typeface="Segoe UI"/>
            </a:endParaRPr>
          </a:p>
          <a:p>
            <a:pPr marL="986155" lvl="1" indent="-342900">
              <a:lnSpc>
                <a:spcPct val="100000"/>
              </a:lnSpc>
              <a:buFont typeface="Arial"/>
              <a:buChar char="•"/>
              <a:tabLst>
                <a:tab pos="986155" algn="l"/>
                <a:tab pos="986790" algn="l"/>
              </a:tabLst>
            </a:pPr>
            <a:r>
              <a:rPr sz="2000" spc="-5" dirty="0">
                <a:latin typeface="Segoe UI"/>
                <a:cs typeface="Segoe UI"/>
              </a:rPr>
              <a:t>Explicit </a:t>
            </a:r>
            <a:r>
              <a:rPr sz="2000" spc="-10" dirty="0">
                <a:latin typeface="Segoe UI"/>
                <a:cs typeface="Segoe UI"/>
              </a:rPr>
              <a:t>feature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alignment</a:t>
            </a:r>
            <a:endParaRPr sz="2000">
              <a:latin typeface="Segoe UI"/>
              <a:cs typeface="Segoe UI"/>
            </a:endParaRPr>
          </a:p>
          <a:p>
            <a:pPr marL="986155" lvl="1" indent="-342900">
              <a:lnSpc>
                <a:spcPct val="100000"/>
              </a:lnSpc>
              <a:buFont typeface="Arial"/>
              <a:buChar char="•"/>
              <a:tabLst>
                <a:tab pos="986155" algn="l"/>
                <a:tab pos="986790" algn="l"/>
              </a:tabLst>
            </a:pPr>
            <a:r>
              <a:rPr sz="2000" spc="-10" dirty="0">
                <a:latin typeface="Segoe UI"/>
                <a:cs typeface="Segoe UI"/>
              </a:rPr>
              <a:t>Invariant </a:t>
            </a:r>
            <a:r>
              <a:rPr sz="2000" dirty="0">
                <a:latin typeface="Segoe UI"/>
                <a:cs typeface="Segoe UI"/>
              </a:rPr>
              <a:t>risk</a:t>
            </a:r>
            <a:r>
              <a:rPr sz="2000" spc="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minimization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4582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Kernel-based</a:t>
            </a:r>
            <a:r>
              <a:rPr spc="-165" dirty="0"/>
              <a:t> </a:t>
            </a:r>
            <a:r>
              <a:rPr spc="-4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9098915" cy="9207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Using </a:t>
            </a:r>
            <a:r>
              <a:rPr sz="2800" spc="-15" dirty="0">
                <a:latin typeface="Segoe UI"/>
                <a:cs typeface="Segoe UI"/>
              </a:rPr>
              <a:t>kernel </a:t>
            </a:r>
            <a:r>
              <a:rPr sz="2800" spc="-5" dirty="0">
                <a:latin typeface="Segoe UI"/>
                <a:cs typeface="Segoe UI"/>
              </a:rPr>
              <a:t>methods </a:t>
            </a:r>
            <a:r>
              <a:rPr sz="2800" spc="-15" dirty="0">
                <a:latin typeface="Segoe UI"/>
                <a:cs typeface="Segoe UI"/>
              </a:rPr>
              <a:t>to </a:t>
            </a:r>
            <a:r>
              <a:rPr sz="2800" spc="-5" dirty="0">
                <a:latin typeface="Segoe UI"/>
                <a:cs typeface="Segoe UI"/>
              </a:rPr>
              <a:t>learn </a:t>
            </a:r>
            <a:r>
              <a:rPr sz="2800" spc="-10" dirty="0">
                <a:latin typeface="Segoe UI"/>
                <a:cs typeface="Segoe UI"/>
              </a:rPr>
              <a:t>domain-invariant</a:t>
            </a:r>
            <a:r>
              <a:rPr sz="2800" spc="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features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DICA: domain-invariant component</a:t>
            </a:r>
            <a:r>
              <a:rPr sz="2000" spc="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analysis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2997708"/>
            <a:ext cx="4076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90000"/>
              <a:buFont typeface=""/>
              <a:buChar char="·"/>
              <a:tabLst>
                <a:tab pos="240665" algn="l"/>
                <a:tab pos="241300" algn="l"/>
              </a:tabLst>
            </a:pPr>
            <a:r>
              <a:rPr sz="2000" spc="-25" dirty="0">
                <a:latin typeface="Segoe UI"/>
                <a:cs typeface="Segoe UI"/>
              </a:rPr>
              <a:t>TCA: Transfer </a:t>
            </a:r>
            <a:r>
              <a:rPr sz="2000" spc="-5" dirty="0">
                <a:latin typeface="Segoe UI"/>
                <a:cs typeface="Segoe UI"/>
              </a:rPr>
              <a:t>Component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Analysis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" y="4101084"/>
            <a:ext cx="3977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90000"/>
              <a:buFont typeface=""/>
              <a:buChar char="·"/>
              <a:tabLst>
                <a:tab pos="240665" algn="l"/>
                <a:tab pos="241300" algn="l"/>
              </a:tabLst>
            </a:pPr>
            <a:r>
              <a:rPr sz="2000" spc="-5" dirty="0">
                <a:latin typeface="Segoe UI"/>
                <a:cs typeface="Segoe UI"/>
              </a:rPr>
              <a:t>SCA: Scatter Component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Analysis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4385" y="2297734"/>
            <a:ext cx="3938465" cy="388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6475" y="3424106"/>
            <a:ext cx="5914285" cy="457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503" y="5442203"/>
            <a:ext cx="9615170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Blanchard 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Generalizing </a:t>
            </a:r>
            <a:r>
              <a:rPr sz="1400" spc="-10" dirty="0">
                <a:latin typeface="Calibri"/>
                <a:cs typeface="Calibri"/>
              </a:rPr>
              <a:t>from Several Related </a:t>
            </a:r>
            <a:r>
              <a:rPr sz="1400" spc="-5" dirty="0">
                <a:latin typeface="Calibri"/>
                <a:cs typeface="Calibri"/>
              </a:rPr>
              <a:t>Classification </a:t>
            </a:r>
            <a:r>
              <a:rPr sz="1400" spc="-25" dirty="0">
                <a:latin typeface="Calibri"/>
                <a:cs typeface="Calibri"/>
              </a:rPr>
              <a:t>Tasks </a:t>
            </a:r>
            <a:r>
              <a:rPr sz="1400" spc="-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New </a:t>
            </a:r>
            <a:r>
              <a:rPr sz="1400" dirty="0">
                <a:latin typeface="Calibri"/>
                <a:cs typeface="Calibri"/>
              </a:rPr>
              <a:t>Unlabeled </a:t>
            </a:r>
            <a:r>
              <a:rPr sz="1400" spc="-5" dirty="0">
                <a:latin typeface="Calibri"/>
                <a:cs typeface="Calibri"/>
              </a:rPr>
              <a:t>Sample. NeurIPS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2011.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42021"/>
                </a:solidFill>
                <a:latin typeface="Calibri"/>
                <a:cs typeface="Calibri"/>
              </a:rPr>
              <a:t>Muandet et </a:t>
            </a:r>
            <a:r>
              <a:rPr sz="1400" dirty="0">
                <a:solidFill>
                  <a:srgbClr val="242021"/>
                </a:solidFill>
                <a:latin typeface="Calibri"/>
                <a:cs typeface="Calibri"/>
              </a:rPr>
              <a:t>al. </a:t>
            </a:r>
            <a:r>
              <a:rPr sz="1400" spc="-5" dirty="0">
                <a:solidFill>
                  <a:srgbClr val="242021"/>
                </a:solidFill>
                <a:latin typeface="Calibri"/>
                <a:cs typeface="Calibri"/>
              </a:rPr>
              <a:t>Domain </a:t>
            </a:r>
            <a:r>
              <a:rPr sz="1400" spc="-10" dirty="0">
                <a:solidFill>
                  <a:srgbClr val="242021"/>
                </a:solidFill>
                <a:latin typeface="Calibri"/>
                <a:cs typeface="Calibri"/>
              </a:rPr>
              <a:t>Generalization </a:t>
            </a:r>
            <a:r>
              <a:rPr sz="1400" dirty="0">
                <a:solidFill>
                  <a:srgbClr val="242021"/>
                </a:solidFill>
                <a:latin typeface="Calibri"/>
                <a:cs typeface="Calibri"/>
              </a:rPr>
              <a:t>via </a:t>
            </a:r>
            <a:r>
              <a:rPr sz="1400" spc="-10" dirty="0">
                <a:solidFill>
                  <a:srgbClr val="242021"/>
                </a:solidFill>
                <a:latin typeface="Calibri"/>
                <a:cs typeface="Calibri"/>
              </a:rPr>
              <a:t>Invariant Feature Representation. </a:t>
            </a:r>
            <a:r>
              <a:rPr sz="1400" spc="-5" dirty="0">
                <a:solidFill>
                  <a:srgbClr val="242021"/>
                </a:solidFill>
                <a:latin typeface="Calibri"/>
                <a:cs typeface="Calibri"/>
              </a:rPr>
              <a:t>ICML</a:t>
            </a:r>
            <a:r>
              <a:rPr sz="1400" spc="25" dirty="0">
                <a:solidFill>
                  <a:srgbClr val="24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42021"/>
                </a:solidFill>
                <a:latin typeface="Calibri"/>
                <a:cs typeface="Calibri"/>
              </a:rPr>
              <a:t>2013.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Segoe UI"/>
                <a:cs typeface="Segoe UI"/>
              </a:rPr>
              <a:t>Grubinger </a:t>
            </a:r>
            <a:r>
              <a:rPr sz="1400" dirty="0">
                <a:latin typeface="Segoe UI"/>
                <a:cs typeface="Segoe UI"/>
              </a:rPr>
              <a:t>et </a:t>
            </a:r>
            <a:r>
              <a:rPr sz="1400" spc="-5" dirty="0">
                <a:latin typeface="Segoe UI"/>
                <a:cs typeface="Segoe UI"/>
              </a:rPr>
              <a:t>al. Domain Generalization Based </a:t>
            </a:r>
            <a:r>
              <a:rPr sz="1400" dirty="0">
                <a:latin typeface="Segoe UI"/>
                <a:cs typeface="Segoe UI"/>
              </a:rPr>
              <a:t>on </a:t>
            </a:r>
            <a:r>
              <a:rPr sz="1400" spc="-20" dirty="0">
                <a:latin typeface="Segoe UI"/>
                <a:cs typeface="Segoe UI"/>
              </a:rPr>
              <a:t>Transfer </a:t>
            </a:r>
            <a:r>
              <a:rPr sz="1400" spc="-5" dirty="0">
                <a:latin typeface="Segoe UI"/>
                <a:cs typeface="Segoe UI"/>
              </a:rPr>
              <a:t>Component Analysis. </a:t>
            </a:r>
            <a:r>
              <a:rPr sz="1400" spc="-15" dirty="0">
                <a:latin typeface="Segoe UI"/>
                <a:cs typeface="Segoe UI"/>
              </a:rPr>
              <a:t>IWANN</a:t>
            </a:r>
            <a:r>
              <a:rPr sz="1400" spc="6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2015.</a:t>
            </a:r>
            <a:endParaRPr sz="14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Ghifary et </a:t>
            </a:r>
            <a:r>
              <a:rPr sz="1400" dirty="0">
                <a:solidFill>
                  <a:srgbClr val="231F20"/>
                </a:solidFill>
                <a:latin typeface="Calibri"/>
                <a:cs typeface="Calibri"/>
              </a:rPr>
              <a:t>al.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Scatter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Component Analysis: </a:t>
            </a:r>
            <a:r>
              <a:rPr sz="1400" dirty="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Unified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Framework </a:t>
            </a:r>
            <a:r>
              <a:rPr sz="1400" spc="-15" dirty="0">
                <a:solidFill>
                  <a:srgbClr val="231F20"/>
                </a:solidFill>
                <a:latin typeface="Calibri"/>
                <a:cs typeface="Calibri"/>
              </a:rPr>
              <a:t>for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Domain Adaptation </a:t>
            </a:r>
            <a:r>
              <a:rPr sz="1400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Domain Generalization. </a:t>
            </a:r>
            <a:r>
              <a:rPr sz="1400" spc="-25" dirty="0">
                <a:solidFill>
                  <a:srgbClr val="231F20"/>
                </a:solidFill>
                <a:latin typeface="Calibri"/>
                <a:cs typeface="Calibri"/>
              </a:rPr>
              <a:t>TPAMI</a:t>
            </a:r>
            <a:r>
              <a:rPr sz="1400" spc="1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1F20"/>
                </a:solidFill>
                <a:latin typeface="Calibri"/>
                <a:cs typeface="Calibri"/>
              </a:rPr>
              <a:t>2017.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4476" y="4653407"/>
            <a:ext cx="2314285" cy="39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0304" y="4515312"/>
            <a:ext cx="4771429" cy="676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567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Domain </a:t>
            </a:r>
            <a:r>
              <a:rPr spc="-50" dirty="0"/>
              <a:t>adversarial</a:t>
            </a:r>
            <a:r>
              <a:rPr spc="-225" dirty="0"/>
              <a:t> </a:t>
            </a:r>
            <a:r>
              <a:rPr spc="-5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408684"/>
            <a:ext cx="3285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Adversarial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training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5557" y="2022732"/>
            <a:ext cx="7170448" cy="3091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6741" y="1737508"/>
            <a:ext cx="3552380" cy="11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2700" y="5396484"/>
            <a:ext cx="744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Ganin et </a:t>
            </a:r>
            <a:r>
              <a:rPr sz="1800" dirty="0">
                <a:latin typeface="Calibri"/>
                <a:cs typeface="Calibri"/>
              </a:rPr>
              <a:t>al. </a:t>
            </a:r>
            <a:r>
              <a:rPr sz="1800" spc="-5" dirty="0">
                <a:latin typeface="Calibri"/>
                <a:cs typeface="Calibri"/>
              </a:rPr>
              <a:t>Unsupervised Domain </a:t>
            </a:r>
            <a:r>
              <a:rPr sz="1800" spc="-10" dirty="0">
                <a:latin typeface="Calibri"/>
                <a:cs typeface="Calibri"/>
              </a:rPr>
              <a:t>Adaptation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Backpropagation</a:t>
            </a:r>
            <a:r>
              <a:rPr sz="2000" spc="-10" dirty="0">
                <a:latin typeface="Calibri"/>
                <a:cs typeface="Calibri"/>
              </a:rPr>
              <a:t>. </a:t>
            </a:r>
            <a:r>
              <a:rPr sz="2000" spc="-5" dirty="0">
                <a:latin typeface="Calibri"/>
                <a:cs typeface="Calibri"/>
              </a:rPr>
              <a:t>ICML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2015.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567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Domain </a:t>
            </a:r>
            <a:r>
              <a:rPr spc="-50" dirty="0"/>
              <a:t>adversarial</a:t>
            </a:r>
            <a:r>
              <a:rPr spc="-225" dirty="0"/>
              <a:t> </a:t>
            </a:r>
            <a:r>
              <a:rPr spc="-50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800590" y="1928314"/>
            <a:ext cx="3847618" cy="45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200" y="1286954"/>
            <a:ext cx="4985941" cy="2565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72747" y="5045964"/>
            <a:ext cx="4326890" cy="1305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5750">
              <a:lnSpc>
                <a:spcPct val="101400"/>
              </a:lnSpc>
              <a:spcBef>
                <a:spcPts val="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Li 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Domain </a:t>
            </a:r>
            <a:r>
              <a:rPr sz="1400" spc="-10" dirty="0">
                <a:latin typeface="Calibri"/>
                <a:cs typeface="Calibri"/>
              </a:rPr>
              <a:t>Generalization </a:t>
            </a:r>
            <a:r>
              <a:rPr sz="1400" spc="-5" dirty="0">
                <a:latin typeface="Calibri"/>
                <a:cs typeface="Calibri"/>
              </a:rPr>
              <a:t>with Adversarial </a:t>
            </a:r>
            <a:r>
              <a:rPr sz="1400" spc="-10" dirty="0">
                <a:latin typeface="Calibri"/>
                <a:cs typeface="Calibri"/>
              </a:rPr>
              <a:t>Feature  </a:t>
            </a:r>
            <a:r>
              <a:rPr sz="1400" spc="-5" dirty="0">
                <a:latin typeface="Calibri"/>
                <a:cs typeface="Calibri"/>
              </a:rPr>
              <a:t>Learning. </a:t>
            </a:r>
            <a:r>
              <a:rPr sz="1400" dirty="0">
                <a:latin typeface="Calibri"/>
                <a:cs typeface="Calibri"/>
              </a:rPr>
              <a:t>CVPR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  <a:p>
            <a:pPr marL="298450" marR="30480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Calibri"/>
                <a:cs typeface="Calibri"/>
              </a:rPr>
              <a:t>Gong </a:t>
            </a:r>
            <a:r>
              <a:rPr sz="1400" spc="-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15" dirty="0">
                <a:latin typeface="Calibri"/>
                <a:cs typeface="Calibri"/>
              </a:rPr>
              <a:t>DLOW: </a:t>
            </a:r>
            <a:r>
              <a:rPr sz="1400" spc="-5" dirty="0">
                <a:latin typeface="Calibri"/>
                <a:cs typeface="Calibri"/>
              </a:rPr>
              <a:t>Domain Flow </a:t>
            </a:r>
            <a:r>
              <a:rPr sz="1400" spc="-15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Adaptation </a:t>
            </a:r>
            <a:r>
              <a:rPr sz="1400" dirty="0">
                <a:latin typeface="Calibri"/>
                <a:cs typeface="Calibri"/>
              </a:rPr>
              <a:t>and  </a:t>
            </a:r>
            <a:r>
              <a:rPr sz="1400" spc="-5" dirty="0">
                <a:latin typeface="Calibri"/>
                <a:cs typeface="Calibri"/>
              </a:rPr>
              <a:t>Generalization. </a:t>
            </a:r>
            <a:r>
              <a:rPr sz="1400" dirty="0">
                <a:latin typeface="Calibri"/>
                <a:cs typeface="Calibri"/>
              </a:rPr>
              <a:t>CVPR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2019.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ts val="161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Li et </a:t>
            </a:r>
            <a:r>
              <a:rPr sz="1400" dirty="0">
                <a:latin typeface="Calibri"/>
                <a:cs typeface="Calibri"/>
              </a:rPr>
              <a:t>al. Deep </a:t>
            </a:r>
            <a:r>
              <a:rPr sz="1400" spc="-5" dirty="0">
                <a:latin typeface="Calibri"/>
                <a:cs typeface="Calibri"/>
              </a:rPr>
              <a:t>Domain </a:t>
            </a:r>
            <a:r>
              <a:rPr sz="1400" spc="-10" dirty="0">
                <a:latin typeface="Calibri"/>
                <a:cs typeface="Calibri"/>
              </a:rPr>
              <a:t>Generalization </a:t>
            </a:r>
            <a:r>
              <a:rPr sz="1400" dirty="0">
                <a:latin typeface="Calibri"/>
                <a:cs typeface="Calibri"/>
              </a:rPr>
              <a:t>via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Conditional</a:t>
            </a:r>
            <a:endParaRPr sz="14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alibri"/>
                <a:cs typeface="Calibri"/>
              </a:rPr>
              <a:t>Invariant </a:t>
            </a:r>
            <a:r>
              <a:rPr sz="1400" spc="-5" dirty="0">
                <a:latin typeface="Calibri"/>
                <a:cs typeface="Calibri"/>
              </a:rPr>
              <a:t>Adversarial </a:t>
            </a:r>
            <a:r>
              <a:rPr sz="1400" spc="-10" dirty="0">
                <a:latin typeface="Calibri"/>
                <a:cs typeface="Calibri"/>
              </a:rPr>
              <a:t>Networks. </a:t>
            </a:r>
            <a:r>
              <a:rPr sz="1400" spc="-5" dirty="0">
                <a:latin typeface="Calibri"/>
                <a:cs typeface="Calibri"/>
              </a:rPr>
              <a:t>ECCV</a:t>
            </a:r>
            <a:r>
              <a:rPr sz="1400" spc="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766" y="1344576"/>
            <a:ext cx="4185714" cy="1966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7385" y="3429000"/>
            <a:ext cx="4571428" cy="533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0323" y="4117406"/>
            <a:ext cx="3880482" cy="2657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85962" y="3906011"/>
            <a:ext cx="1217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MM</a:t>
            </a:r>
            <a:r>
              <a:rPr sz="2000" spc="-5" dirty="0">
                <a:latin typeface="Segoe UI"/>
                <a:cs typeface="Segoe UI"/>
              </a:rPr>
              <a:t>D</a:t>
            </a:r>
            <a:r>
              <a:rPr sz="2000" dirty="0">
                <a:latin typeface="Segoe UI"/>
                <a:cs typeface="Segoe UI"/>
              </a:rPr>
              <a:t>-</a:t>
            </a:r>
            <a:r>
              <a:rPr sz="2000" spc="-5" dirty="0">
                <a:latin typeface="Segoe UI"/>
                <a:cs typeface="Segoe UI"/>
              </a:rPr>
              <a:t>AAE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4809" y="3823716"/>
            <a:ext cx="742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egoe UI"/>
                <a:cs typeface="Segoe UI"/>
              </a:rPr>
              <a:t>D</a:t>
            </a:r>
            <a:r>
              <a:rPr sz="2000" spc="-75" dirty="0">
                <a:latin typeface="Segoe UI"/>
                <a:cs typeface="Segoe UI"/>
              </a:rPr>
              <a:t>L</a:t>
            </a:r>
            <a:r>
              <a:rPr sz="2000" dirty="0">
                <a:latin typeface="Segoe UI"/>
                <a:cs typeface="Segoe UI"/>
              </a:rPr>
              <a:t>OW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796" y="5935979"/>
            <a:ext cx="1917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egoe UI"/>
                <a:cs typeface="Segoe UI"/>
              </a:rPr>
              <a:t>Conditional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GAN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5173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Explicit feature</a:t>
            </a:r>
            <a:r>
              <a:rPr spc="-220" dirty="0"/>
              <a:t> </a:t>
            </a:r>
            <a:r>
              <a:rPr spc="-5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3733800" cy="12896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Distance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Maximum mean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discrepancy:</a:t>
            </a:r>
            <a:endParaRPr sz="20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Correlation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alignment: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0161" y="1911399"/>
            <a:ext cx="4647618" cy="53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1933" y="2260880"/>
            <a:ext cx="2623399" cy="517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429" y="3004760"/>
            <a:ext cx="6597608" cy="2461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8996" y="6036564"/>
            <a:ext cx="733996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Jin </a:t>
            </a:r>
            <a:r>
              <a:rPr sz="1400" spc="15" dirty="0">
                <a:solidFill>
                  <a:srgbClr val="222222"/>
                </a:solidFill>
                <a:latin typeface="Segoe UI"/>
                <a:cs typeface="Segoe UI"/>
              </a:rPr>
              <a:t>X,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Lan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C, Zeng </a:t>
            </a:r>
            <a:r>
              <a:rPr sz="1400" spc="-40" dirty="0">
                <a:solidFill>
                  <a:srgbClr val="222222"/>
                </a:solidFill>
                <a:latin typeface="Segoe UI"/>
                <a:cs typeface="Segoe UI"/>
              </a:rPr>
              <a:t>W,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Style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Normalization and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Restitution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for Domain Generalization and  Adaptation[J]. arXiv preprint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arXiv:2101.00588,</a:t>
            </a:r>
            <a:r>
              <a:rPr sz="1400" spc="10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2021.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7960" y="3214669"/>
            <a:ext cx="3187572" cy="1700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393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Domain</a:t>
            </a:r>
            <a:r>
              <a:rPr spc="-175" dirty="0"/>
              <a:t> </a:t>
            </a:r>
            <a:r>
              <a:rPr spc="-50" dirty="0"/>
              <a:t>adaptation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408684"/>
            <a:ext cx="6311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Basic </a:t>
            </a:r>
            <a:r>
              <a:rPr sz="2800" spc="10" dirty="0">
                <a:latin typeface="Segoe UI"/>
                <a:cs typeface="Segoe UI"/>
              </a:rPr>
              <a:t>theory </a:t>
            </a:r>
            <a:r>
              <a:rPr sz="2800" spc="-30" dirty="0">
                <a:latin typeface="Segoe UI"/>
                <a:cs typeface="Segoe UI"/>
              </a:rPr>
              <a:t>of </a:t>
            </a:r>
            <a:r>
              <a:rPr sz="2800" spc="-25" dirty="0">
                <a:latin typeface="Segoe UI"/>
                <a:cs typeface="Segoe UI"/>
              </a:rPr>
              <a:t>DA </a:t>
            </a:r>
            <a:r>
              <a:rPr sz="2800" spc="-5" dirty="0">
                <a:latin typeface="Segoe UI"/>
                <a:cs typeface="Segoe UI"/>
              </a:rPr>
              <a:t>[Ben-David et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al’07]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4076" y="2009045"/>
            <a:ext cx="4131363" cy="419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1515" y="2786404"/>
            <a:ext cx="1232535" cy="30797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spc="-5" dirty="0">
                <a:latin typeface="Segoe UI"/>
                <a:cs typeface="Segoe UI"/>
              </a:rPr>
              <a:t>Source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risk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0009" y="3263291"/>
            <a:ext cx="4234815" cy="30797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5" dirty="0">
                <a:latin typeface="Segoe UI"/>
                <a:cs typeface="Segoe UI"/>
              </a:rPr>
              <a:t>Source-target distribution divergence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8755" y="2786402"/>
            <a:ext cx="1884680" cy="30797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spc="-5" dirty="0">
                <a:latin typeface="Segoe UI"/>
                <a:cs typeface="Segoe UI"/>
              </a:rPr>
              <a:t>Complexity </a:t>
            </a:r>
            <a:r>
              <a:rPr sz="2000" spc="-20" dirty="0">
                <a:latin typeface="Segoe UI"/>
                <a:cs typeface="Segoe UI"/>
              </a:rPr>
              <a:t>of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Cambria Math"/>
                <a:cs typeface="Cambria Math"/>
              </a:rPr>
              <a:t>ℋ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4372" y="2786405"/>
            <a:ext cx="1155700" cy="30797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spc="-45" dirty="0">
                <a:latin typeface="Segoe UI"/>
                <a:cs typeface="Segoe UI"/>
              </a:rPr>
              <a:t>Target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risk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9684" y="2428521"/>
            <a:ext cx="580390" cy="361950"/>
          </a:xfrm>
          <a:custGeom>
            <a:avLst/>
            <a:gdLst/>
            <a:ahLst/>
            <a:cxnLst/>
            <a:rect l="l" t="t" r="r" b="b"/>
            <a:pathLst>
              <a:path w="580389" h="361950">
                <a:moveTo>
                  <a:pt x="513036" y="36074"/>
                </a:moveTo>
                <a:lnTo>
                  <a:pt x="0" y="353834"/>
                </a:lnTo>
                <a:lnTo>
                  <a:pt x="5015" y="361932"/>
                </a:lnTo>
                <a:lnTo>
                  <a:pt x="518052" y="44172"/>
                </a:lnTo>
                <a:lnTo>
                  <a:pt x="513036" y="36074"/>
                </a:lnTo>
                <a:close/>
              </a:path>
              <a:path w="580389" h="361950">
                <a:moveTo>
                  <a:pt x="562201" y="29387"/>
                </a:moveTo>
                <a:lnTo>
                  <a:pt x="523833" y="29387"/>
                </a:lnTo>
                <a:lnTo>
                  <a:pt x="528849" y="37485"/>
                </a:lnTo>
                <a:lnTo>
                  <a:pt x="518052" y="44172"/>
                </a:lnTo>
                <a:lnTo>
                  <a:pt x="535605" y="72513"/>
                </a:lnTo>
                <a:lnTo>
                  <a:pt x="562201" y="29387"/>
                </a:lnTo>
                <a:close/>
              </a:path>
              <a:path w="580389" h="361950">
                <a:moveTo>
                  <a:pt x="523833" y="29387"/>
                </a:moveTo>
                <a:lnTo>
                  <a:pt x="513036" y="36074"/>
                </a:lnTo>
                <a:lnTo>
                  <a:pt x="518052" y="44172"/>
                </a:lnTo>
                <a:lnTo>
                  <a:pt x="528849" y="37485"/>
                </a:lnTo>
                <a:lnTo>
                  <a:pt x="523833" y="29387"/>
                </a:lnTo>
                <a:close/>
              </a:path>
              <a:path w="580389" h="361950">
                <a:moveTo>
                  <a:pt x="580325" y="0"/>
                </a:moveTo>
                <a:lnTo>
                  <a:pt x="495482" y="7733"/>
                </a:lnTo>
                <a:lnTo>
                  <a:pt x="513036" y="36074"/>
                </a:lnTo>
                <a:lnTo>
                  <a:pt x="523833" y="29387"/>
                </a:lnTo>
                <a:lnTo>
                  <a:pt x="562201" y="29387"/>
                </a:lnTo>
                <a:lnTo>
                  <a:pt x="58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9673" y="2428521"/>
            <a:ext cx="76200" cy="358140"/>
          </a:xfrm>
          <a:custGeom>
            <a:avLst/>
            <a:gdLst/>
            <a:ahLst/>
            <a:cxnLst/>
            <a:rect l="l" t="t" r="r" b="b"/>
            <a:pathLst>
              <a:path w="76200" h="358139">
                <a:moveTo>
                  <a:pt x="42862" y="63500"/>
                </a:moveTo>
                <a:lnTo>
                  <a:pt x="33337" y="63500"/>
                </a:lnTo>
                <a:lnTo>
                  <a:pt x="33337" y="357882"/>
                </a:lnTo>
                <a:lnTo>
                  <a:pt x="42862" y="357882"/>
                </a:lnTo>
                <a:lnTo>
                  <a:pt x="42862" y="63500"/>
                </a:lnTo>
                <a:close/>
              </a:path>
              <a:path w="76200" h="358139">
                <a:moveTo>
                  <a:pt x="38098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49" y="63500"/>
                </a:lnTo>
                <a:lnTo>
                  <a:pt x="38098" y="0"/>
                </a:lnTo>
                <a:close/>
              </a:path>
              <a:path w="76200" h="358139">
                <a:moveTo>
                  <a:pt x="69849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6734" y="2428521"/>
            <a:ext cx="258445" cy="360680"/>
          </a:xfrm>
          <a:custGeom>
            <a:avLst/>
            <a:gdLst/>
            <a:ahLst/>
            <a:cxnLst/>
            <a:rect l="l" t="t" r="r" b="b"/>
            <a:pathLst>
              <a:path w="258445" h="360680">
                <a:moveTo>
                  <a:pt x="47995" y="59377"/>
                </a:moveTo>
                <a:lnTo>
                  <a:pt x="40228" y="64890"/>
                </a:lnTo>
                <a:lnTo>
                  <a:pt x="250191" y="360638"/>
                </a:lnTo>
                <a:lnTo>
                  <a:pt x="257958" y="355123"/>
                </a:lnTo>
                <a:lnTo>
                  <a:pt x="47995" y="59377"/>
                </a:lnTo>
                <a:close/>
              </a:path>
              <a:path w="258445" h="360680">
                <a:moveTo>
                  <a:pt x="0" y="0"/>
                </a:moveTo>
                <a:lnTo>
                  <a:pt x="13044" y="84189"/>
                </a:lnTo>
                <a:lnTo>
                  <a:pt x="40228" y="64890"/>
                </a:lnTo>
                <a:lnTo>
                  <a:pt x="32876" y="54535"/>
                </a:lnTo>
                <a:lnTo>
                  <a:pt x="40642" y="49020"/>
                </a:lnTo>
                <a:lnTo>
                  <a:pt x="62583" y="49020"/>
                </a:lnTo>
                <a:lnTo>
                  <a:pt x="75178" y="40078"/>
                </a:lnTo>
                <a:lnTo>
                  <a:pt x="0" y="0"/>
                </a:lnTo>
                <a:close/>
              </a:path>
              <a:path w="258445" h="360680">
                <a:moveTo>
                  <a:pt x="40642" y="49020"/>
                </a:moveTo>
                <a:lnTo>
                  <a:pt x="32876" y="54535"/>
                </a:lnTo>
                <a:lnTo>
                  <a:pt x="40228" y="64890"/>
                </a:lnTo>
                <a:lnTo>
                  <a:pt x="47995" y="59377"/>
                </a:lnTo>
                <a:lnTo>
                  <a:pt x="40642" y="49020"/>
                </a:lnTo>
                <a:close/>
              </a:path>
              <a:path w="258445" h="360680">
                <a:moveTo>
                  <a:pt x="62583" y="49020"/>
                </a:moveTo>
                <a:lnTo>
                  <a:pt x="40642" y="49020"/>
                </a:lnTo>
                <a:lnTo>
                  <a:pt x="47995" y="59377"/>
                </a:lnTo>
                <a:lnTo>
                  <a:pt x="62583" y="49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2616" y="2428521"/>
            <a:ext cx="121920" cy="835660"/>
          </a:xfrm>
          <a:custGeom>
            <a:avLst/>
            <a:gdLst/>
            <a:ahLst/>
            <a:cxnLst/>
            <a:rect l="l" t="t" r="r" b="b"/>
            <a:pathLst>
              <a:path w="121920" h="835660">
                <a:moveTo>
                  <a:pt x="79103" y="75296"/>
                </a:moveTo>
                <a:lnTo>
                  <a:pt x="0" y="834276"/>
                </a:lnTo>
                <a:lnTo>
                  <a:pt x="9472" y="835263"/>
                </a:lnTo>
                <a:lnTo>
                  <a:pt x="88577" y="76283"/>
                </a:lnTo>
                <a:lnTo>
                  <a:pt x="79103" y="75296"/>
                </a:lnTo>
                <a:close/>
              </a:path>
              <a:path w="121920" h="835660">
                <a:moveTo>
                  <a:pt x="115312" y="62664"/>
                </a:moveTo>
                <a:lnTo>
                  <a:pt x="80420" y="62664"/>
                </a:lnTo>
                <a:lnTo>
                  <a:pt x="89894" y="63651"/>
                </a:lnTo>
                <a:lnTo>
                  <a:pt x="88577" y="76283"/>
                </a:lnTo>
                <a:lnTo>
                  <a:pt x="121735" y="79739"/>
                </a:lnTo>
                <a:lnTo>
                  <a:pt x="115312" y="62664"/>
                </a:lnTo>
                <a:close/>
              </a:path>
              <a:path w="121920" h="835660">
                <a:moveTo>
                  <a:pt x="80420" y="62664"/>
                </a:moveTo>
                <a:lnTo>
                  <a:pt x="79103" y="75296"/>
                </a:lnTo>
                <a:lnTo>
                  <a:pt x="88577" y="76283"/>
                </a:lnTo>
                <a:lnTo>
                  <a:pt x="89894" y="63651"/>
                </a:lnTo>
                <a:lnTo>
                  <a:pt x="80420" y="62664"/>
                </a:lnTo>
                <a:close/>
              </a:path>
              <a:path w="121920" h="835660">
                <a:moveTo>
                  <a:pt x="91739" y="0"/>
                </a:moveTo>
                <a:lnTo>
                  <a:pt x="45946" y="71840"/>
                </a:lnTo>
                <a:lnTo>
                  <a:pt x="79103" y="75296"/>
                </a:lnTo>
                <a:lnTo>
                  <a:pt x="80420" y="62664"/>
                </a:lnTo>
                <a:lnTo>
                  <a:pt x="115312" y="62664"/>
                </a:lnTo>
                <a:lnTo>
                  <a:pt x="91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500" y="3604259"/>
            <a:ext cx="9296400" cy="28854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5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150" dirty="0">
                <a:latin typeface="Segoe UI"/>
                <a:cs typeface="Segoe UI"/>
              </a:rPr>
              <a:t>To </a:t>
            </a:r>
            <a:r>
              <a:rPr sz="2800" spc="-10" dirty="0">
                <a:latin typeface="Segoe UI"/>
                <a:cs typeface="Segoe UI"/>
              </a:rPr>
              <a:t>solve </a:t>
            </a:r>
            <a:r>
              <a:rPr sz="2800" spc="5" dirty="0">
                <a:latin typeface="Segoe UI"/>
                <a:cs typeface="Segoe UI"/>
              </a:rPr>
              <a:t>DA, </a:t>
            </a:r>
            <a:r>
              <a:rPr sz="2800" spc="-10" dirty="0">
                <a:latin typeface="Segoe UI"/>
                <a:cs typeface="Segoe UI"/>
              </a:rPr>
              <a:t>we </a:t>
            </a:r>
            <a:r>
              <a:rPr sz="2800" spc="-5" dirty="0">
                <a:latin typeface="Segoe UI"/>
                <a:cs typeface="Segoe UI"/>
              </a:rPr>
              <a:t>need</a:t>
            </a:r>
            <a:r>
              <a:rPr sz="2800" spc="1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to: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44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10" dirty="0">
                <a:latin typeface="Segoe UI"/>
                <a:cs typeface="Segoe UI"/>
              </a:rPr>
              <a:t>Reweight </a:t>
            </a:r>
            <a:r>
              <a:rPr sz="2000" spc="-5" dirty="0">
                <a:latin typeface="Segoe UI"/>
                <a:cs typeface="Segoe UI"/>
              </a:rPr>
              <a:t>instances </a:t>
            </a:r>
            <a:r>
              <a:rPr sz="2000" spc="-10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select a </a:t>
            </a:r>
            <a:r>
              <a:rPr sz="2000" spc="-5" dirty="0">
                <a:latin typeface="Segoe UI"/>
                <a:cs typeface="Segoe UI"/>
              </a:rPr>
              <a:t>subset </a:t>
            </a:r>
            <a:r>
              <a:rPr sz="2000" spc="-20" dirty="0">
                <a:latin typeface="Segoe UI"/>
                <a:cs typeface="Segoe UI"/>
              </a:rPr>
              <a:t>of </a:t>
            </a:r>
            <a:r>
              <a:rPr sz="2000" spc="-5" dirty="0">
                <a:latin typeface="Segoe UI"/>
                <a:cs typeface="Segoe UI"/>
              </a:rPr>
              <a:t>two domains where their </a:t>
            </a:r>
            <a:r>
              <a:rPr sz="2000" spc="0" dirty="0">
                <a:latin typeface="Cambria Math"/>
                <a:cs typeface="Cambria Math"/>
              </a:rPr>
              <a:t>𝑑(⋅,⋅)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229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small</a:t>
            </a:r>
            <a:endParaRPr sz="2000">
              <a:latin typeface="Segoe UI"/>
              <a:cs typeface="Segoe UI"/>
            </a:endParaRPr>
          </a:p>
          <a:p>
            <a:pPr marL="669925" lvl="2" indent="-200025">
              <a:lnSpc>
                <a:spcPct val="100000"/>
              </a:lnSpc>
              <a:spcBef>
                <a:spcPts val="400"/>
              </a:spcBef>
              <a:buSzPct val="87500"/>
              <a:buFont typeface=""/>
              <a:buChar char="·"/>
              <a:tabLst>
                <a:tab pos="669925" algn="l"/>
              </a:tabLst>
            </a:pPr>
            <a:r>
              <a:rPr sz="1600" b="1" spc="-15" dirty="0">
                <a:latin typeface="Segoe UI"/>
                <a:cs typeface="Segoe UI"/>
              </a:rPr>
              <a:t>Tradaboost </a:t>
            </a:r>
            <a:r>
              <a:rPr sz="1600" spc="-5" dirty="0">
                <a:latin typeface="Segoe UI"/>
                <a:cs typeface="Segoe UI"/>
              </a:rPr>
              <a:t>[Dai </a:t>
            </a:r>
            <a:r>
              <a:rPr sz="1600" dirty="0">
                <a:latin typeface="Segoe UI"/>
                <a:cs typeface="Segoe UI"/>
              </a:rPr>
              <a:t>et </a:t>
            </a:r>
            <a:r>
              <a:rPr sz="1600" spc="-5" dirty="0">
                <a:latin typeface="Segoe UI"/>
                <a:cs typeface="Segoe UI"/>
              </a:rPr>
              <a:t>al’07], </a:t>
            </a:r>
            <a:r>
              <a:rPr sz="1600" b="1" spc="-5" dirty="0">
                <a:latin typeface="Segoe UI"/>
                <a:cs typeface="Segoe UI"/>
              </a:rPr>
              <a:t>KMM </a:t>
            </a:r>
            <a:r>
              <a:rPr sz="1600" spc="-5" dirty="0">
                <a:latin typeface="Segoe UI"/>
                <a:cs typeface="Segoe UI"/>
              </a:rPr>
              <a:t>[Sugiyama </a:t>
            </a:r>
            <a:r>
              <a:rPr sz="1600" dirty="0">
                <a:latin typeface="Segoe UI"/>
                <a:cs typeface="Segoe UI"/>
              </a:rPr>
              <a:t>et </a:t>
            </a:r>
            <a:r>
              <a:rPr sz="1600" spc="-5" dirty="0">
                <a:latin typeface="Segoe UI"/>
                <a:cs typeface="Segoe UI"/>
              </a:rPr>
              <a:t>al’08], </a:t>
            </a:r>
            <a:r>
              <a:rPr sz="1600" b="1" spc="-5" dirty="0">
                <a:latin typeface="Segoe UI"/>
                <a:cs typeface="Segoe UI"/>
              </a:rPr>
              <a:t>Distant TL </a:t>
            </a:r>
            <a:r>
              <a:rPr sz="1600" spc="-45" dirty="0">
                <a:latin typeface="Segoe UI"/>
                <a:cs typeface="Segoe UI"/>
              </a:rPr>
              <a:t>[Tan </a:t>
            </a:r>
            <a:r>
              <a:rPr sz="1600" dirty="0">
                <a:latin typeface="Segoe UI"/>
                <a:cs typeface="Segoe UI"/>
              </a:rPr>
              <a:t>et</a:t>
            </a:r>
            <a:r>
              <a:rPr sz="1600" spc="1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al’17]</a:t>
            </a:r>
            <a:endParaRPr sz="16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484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Learn domain-invariant </a:t>
            </a:r>
            <a:r>
              <a:rPr sz="2000" spc="-10" dirty="0">
                <a:latin typeface="Segoe UI"/>
                <a:cs typeface="Segoe UI"/>
              </a:rPr>
              <a:t>feature </a:t>
            </a:r>
            <a:r>
              <a:rPr sz="2000" spc="-5" dirty="0">
                <a:latin typeface="Segoe UI"/>
                <a:cs typeface="Segoe UI"/>
              </a:rPr>
              <a:t>representations </a:t>
            </a:r>
            <a:r>
              <a:rPr sz="2000" spc="-10" dirty="0">
                <a:latin typeface="Segoe UI"/>
                <a:cs typeface="Segoe UI"/>
              </a:rPr>
              <a:t>to </a:t>
            </a:r>
            <a:r>
              <a:rPr sz="2000" spc="-5" dirty="0">
                <a:latin typeface="Segoe UI"/>
                <a:cs typeface="Segoe UI"/>
              </a:rPr>
              <a:t>reduce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𝑑(⋅,⋅)</a:t>
            </a:r>
            <a:endParaRPr sz="2000">
              <a:latin typeface="Cambria Math"/>
              <a:cs typeface="Cambria Math"/>
            </a:endParaRPr>
          </a:p>
          <a:p>
            <a:pPr marL="669925" lvl="2" indent="-200025">
              <a:lnSpc>
                <a:spcPct val="100000"/>
              </a:lnSpc>
              <a:spcBef>
                <a:spcPts val="405"/>
              </a:spcBef>
              <a:buSzPct val="87500"/>
              <a:buFont typeface=""/>
              <a:buChar char="·"/>
              <a:tabLst>
                <a:tab pos="669925" algn="l"/>
              </a:tabLst>
            </a:pPr>
            <a:r>
              <a:rPr sz="1600" b="1" spc="-20" dirty="0">
                <a:latin typeface="Segoe UI"/>
                <a:cs typeface="Segoe UI"/>
              </a:rPr>
              <a:t>TCA </a:t>
            </a:r>
            <a:r>
              <a:rPr sz="1600" spc="-15" dirty="0">
                <a:latin typeface="Segoe UI"/>
                <a:cs typeface="Segoe UI"/>
              </a:rPr>
              <a:t>[Pan </a:t>
            </a:r>
            <a:r>
              <a:rPr sz="1600" dirty="0">
                <a:latin typeface="Segoe UI"/>
                <a:cs typeface="Segoe UI"/>
              </a:rPr>
              <a:t>et </a:t>
            </a:r>
            <a:r>
              <a:rPr sz="1600" spc="-5" dirty="0">
                <a:latin typeface="Segoe UI"/>
                <a:cs typeface="Segoe UI"/>
              </a:rPr>
              <a:t>al’11], </a:t>
            </a:r>
            <a:r>
              <a:rPr sz="1600" b="1" spc="-10" dirty="0">
                <a:latin typeface="Segoe UI"/>
                <a:cs typeface="Segoe UI"/>
              </a:rPr>
              <a:t>DANN </a:t>
            </a:r>
            <a:r>
              <a:rPr sz="1600" spc="-5" dirty="0">
                <a:latin typeface="Segoe UI"/>
                <a:cs typeface="Segoe UI"/>
              </a:rPr>
              <a:t>[Ganin </a:t>
            </a:r>
            <a:r>
              <a:rPr sz="1600" dirty="0">
                <a:latin typeface="Segoe UI"/>
                <a:cs typeface="Segoe UI"/>
              </a:rPr>
              <a:t>et </a:t>
            </a:r>
            <a:r>
              <a:rPr sz="1600" spc="-5" dirty="0">
                <a:latin typeface="Segoe UI"/>
                <a:cs typeface="Segoe UI"/>
              </a:rPr>
              <a:t>al’15], </a:t>
            </a:r>
            <a:r>
              <a:rPr sz="1600" b="1" spc="-15" dirty="0">
                <a:latin typeface="Segoe UI"/>
                <a:cs typeface="Segoe UI"/>
              </a:rPr>
              <a:t>DDC</a:t>
            </a:r>
            <a:r>
              <a:rPr sz="1600" spc="-15" dirty="0">
                <a:latin typeface="Segoe UI"/>
                <a:cs typeface="Segoe UI"/>
              </a:rPr>
              <a:t>[Tzeng </a:t>
            </a:r>
            <a:r>
              <a:rPr sz="1600" dirty="0">
                <a:latin typeface="Segoe UI"/>
                <a:cs typeface="Segoe UI"/>
              </a:rPr>
              <a:t>et </a:t>
            </a:r>
            <a:r>
              <a:rPr sz="1600" spc="-5" dirty="0">
                <a:latin typeface="Segoe UI"/>
                <a:cs typeface="Segoe UI"/>
              </a:rPr>
              <a:t>al’14] and their </a:t>
            </a:r>
            <a:r>
              <a:rPr sz="1600" spc="-10" dirty="0">
                <a:latin typeface="Segoe UI"/>
                <a:cs typeface="Segoe UI"/>
              </a:rPr>
              <a:t>extensions </a:t>
            </a:r>
            <a:r>
              <a:rPr sz="1600" spc="-5" dirty="0">
                <a:latin typeface="Segoe UI"/>
                <a:cs typeface="Segoe UI"/>
              </a:rPr>
              <a:t>as </a:t>
            </a:r>
            <a:r>
              <a:rPr sz="1600" spc="-15" dirty="0">
                <a:latin typeface="Segoe UI"/>
                <a:cs typeface="Segoe UI"/>
              </a:rPr>
              <a:t>of</a:t>
            </a:r>
            <a:r>
              <a:rPr sz="1600" spc="3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today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How about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testing phase</a:t>
            </a:r>
            <a:r>
              <a:rPr sz="2800" spc="-5" dirty="0">
                <a:latin typeface="Segoe UI"/>
                <a:cs typeface="Segoe UI"/>
              </a:rPr>
              <a:t>?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Model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selection</a:t>
            </a:r>
            <a:r>
              <a:rPr sz="2800" spc="-5" dirty="0">
                <a:latin typeface="Segoe UI"/>
                <a:cs typeface="Segoe UI"/>
              </a:rPr>
              <a:t>?</a:t>
            </a:r>
            <a:endParaRPr sz="2800">
              <a:latin typeface="Segoe UI"/>
              <a:cs typeface="Segoe UI"/>
            </a:endParaRPr>
          </a:p>
          <a:p>
            <a:pPr marL="1932939">
              <a:lnSpc>
                <a:spcPct val="100000"/>
              </a:lnSpc>
              <a:spcBef>
                <a:spcPts val="1265"/>
              </a:spcBef>
            </a:pPr>
            <a:r>
              <a:rPr sz="2400" i="1" dirty="0">
                <a:latin typeface="Segoe UI"/>
                <a:cs typeface="Segoe UI"/>
              </a:rPr>
              <a:t>DA </a:t>
            </a:r>
            <a:r>
              <a:rPr sz="2400" i="1" spc="-5" dirty="0">
                <a:latin typeface="Segoe UI"/>
                <a:cs typeface="Segoe UI"/>
              </a:rPr>
              <a:t>requires direct </a:t>
            </a:r>
            <a:r>
              <a:rPr sz="2400" i="1" spc="-15" dirty="0">
                <a:latin typeface="Segoe UI"/>
                <a:cs typeface="Segoe UI"/>
              </a:rPr>
              <a:t>access </a:t>
            </a:r>
            <a:r>
              <a:rPr sz="2400" i="1" dirty="0">
                <a:latin typeface="Segoe UI"/>
                <a:cs typeface="Segoe UI"/>
              </a:rPr>
              <a:t>to </a:t>
            </a:r>
            <a:r>
              <a:rPr sz="2400" i="1" spc="-10" dirty="0">
                <a:latin typeface="Segoe UI"/>
                <a:cs typeface="Segoe UI"/>
              </a:rPr>
              <a:t>target </a:t>
            </a:r>
            <a:r>
              <a:rPr sz="2400" i="1" spc="-5" dirty="0">
                <a:latin typeface="Segoe UI"/>
                <a:cs typeface="Segoe UI"/>
              </a:rPr>
              <a:t>domain </a:t>
            </a:r>
            <a:r>
              <a:rPr sz="2400" i="1" dirty="0">
                <a:latin typeface="Segoe UI"/>
                <a:cs typeface="Segoe UI"/>
              </a:rPr>
              <a:t>in</a:t>
            </a:r>
            <a:r>
              <a:rPr sz="2400" i="1" spc="30" dirty="0">
                <a:latin typeface="Segoe UI"/>
                <a:cs typeface="Segoe UI"/>
              </a:rPr>
              <a:t> </a:t>
            </a:r>
            <a:r>
              <a:rPr sz="2400" i="1" spc="-5" dirty="0">
                <a:latin typeface="Segoe UI"/>
                <a:cs typeface="Segoe UI"/>
              </a:rPr>
              <a:t>training!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536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Invariant </a:t>
            </a:r>
            <a:r>
              <a:rPr spc="-40" dirty="0"/>
              <a:t>risk</a:t>
            </a:r>
            <a:r>
              <a:rPr spc="-210" dirty="0"/>
              <a:t> </a:t>
            </a:r>
            <a:r>
              <a:rPr spc="-50" dirty="0"/>
              <a:t>minimization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10984865" cy="12255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IRM</a:t>
            </a:r>
            <a:endParaRPr sz="2800">
              <a:latin typeface="Segoe UI"/>
              <a:cs typeface="Segoe UI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Do </a:t>
            </a:r>
            <a:r>
              <a:rPr sz="2000" dirty="0">
                <a:latin typeface="Segoe UI"/>
                <a:cs typeface="Segoe UI"/>
              </a:rPr>
              <a:t>not </a:t>
            </a:r>
            <a:r>
              <a:rPr sz="2000" spc="-10" dirty="0">
                <a:latin typeface="Segoe UI"/>
                <a:cs typeface="Segoe UI"/>
              </a:rPr>
              <a:t>match </a:t>
            </a:r>
            <a:r>
              <a:rPr sz="2000" spc="-5" dirty="0">
                <a:latin typeface="Segoe UI"/>
                <a:cs typeface="Segoe UI"/>
              </a:rPr>
              <a:t>distributions; enforce optimal </a:t>
            </a:r>
            <a:r>
              <a:rPr sz="2000" i="1" spc="-5" dirty="0">
                <a:latin typeface="Segoe UI"/>
                <a:cs typeface="Segoe UI"/>
              </a:rPr>
              <a:t>classifier </a:t>
            </a:r>
            <a:r>
              <a:rPr sz="2000" dirty="0">
                <a:latin typeface="Segoe UI"/>
                <a:cs typeface="Segoe UI"/>
              </a:rPr>
              <a:t>on </a:t>
            </a:r>
            <a:r>
              <a:rPr sz="2000" spc="-10" dirty="0">
                <a:latin typeface="Segoe UI"/>
                <a:cs typeface="Segoe UI"/>
              </a:rPr>
              <a:t>top </a:t>
            </a:r>
            <a:r>
              <a:rPr sz="2000" spc="-20" dirty="0">
                <a:latin typeface="Segoe UI"/>
                <a:cs typeface="Segoe UI"/>
              </a:rPr>
              <a:t>of </a:t>
            </a:r>
            <a:r>
              <a:rPr sz="2000" spc="-5" dirty="0">
                <a:latin typeface="Segoe UI"/>
                <a:cs typeface="Segoe UI"/>
              </a:rPr>
              <a:t>the representation </a:t>
            </a:r>
            <a:r>
              <a:rPr sz="2000" spc="-10" dirty="0">
                <a:latin typeface="Segoe UI"/>
                <a:cs typeface="Segoe UI"/>
              </a:rPr>
              <a:t>space to </a:t>
            </a:r>
            <a:r>
              <a:rPr sz="2000" spc="-5" dirty="0">
                <a:latin typeface="Segoe UI"/>
                <a:cs typeface="Segoe UI"/>
              </a:rPr>
              <a:t>be  the same across all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domains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4184" y="2722825"/>
            <a:ext cx="3384123" cy="835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2983" y="3737741"/>
            <a:ext cx="3457143" cy="733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0407" y="5687059"/>
            <a:ext cx="7458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Arjovsky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al. </a:t>
            </a:r>
            <a:r>
              <a:rPr sz="1800" spc="-10" dirty="0">
                <a:latin typeface="Calibri"/>
                <a:cs typeface="Calibri"/>
              </a:rPr>
              <a:t>Invariant </a:t>
            </a:r>
            <a:r>
              <a:rPr sz="1800" spc="-5" dirty="0">
                <a:latin typeface="Calibri"/>
                <a:cs typeface="Calibri"/>
              </a:rPr>
              <a:t>risk minimization. </a:t>
            </a:r>
            <a:r>
              <a:rPr sz="1800" i="1" spc="-5" dirty="0">
                <a:latin typeface="Calibri"/>
                <a:cs typeface="Calibri"/>
              </a:rPr>
              <a:t>arXiv </a:t>
            </a:r>
            <a:r>
              <a:rPr sz="1800" i="1" spc="-10" dirty="0">
                <a:latin typeface="Calibri"/>
                <a:cs typeface="Calibri"/>
              </a:rPr>
              <a:t>preprint </a:t>
            </a:r>
            <a:r>
              <a:rPr sz="1800" i="1" spc="-5" dirty="0">
                <a:latin typeface="Calibri"/>
                <a:cs typeface="Calibri"/>
              </a:rPr>
              <a:t>arXiv:1907.02893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Feature</a:t>
            </a:r>
            <a:r>
              <a:rPr spc="-175" dirty="0"/>
              <a:t> </a:t>
            </a:r>
            <a:r>
              <a:rPr spc="-50" dirty="0"/>
              <a:t>disentanglement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421467" y="1901343"/>
            <a:ext cx="7125920" cy="56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1500" y="1408684"/>
            <a:ext cx="3731895" cy="297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Formulation</a:t>
            </a:r>
            <a:endParaRPr sz="2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UI"/>
                <a:cs typeface="Segoe UI"/>
              </a:rPr>
              <a:t>Multi-component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analysis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UI"/>
                <a:cs typeface="Segoe UI"/>
              </a:rPr>
              <a:t>Generative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modeling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46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UndoBias</a:t>
            </a:r>
            <a:endParaRPr sz="28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20" dirty="0">
                <a:latin typeface="Segoe UI"/>
                <a:cs typeface="Segoe UI"/>
              </a:rPr>
              <a:t>Structure </a:t>
            </a:r>
            <a:r>
              <a:rPr sz="2800" spc="-5" dirty="0">
                <a:latin typeface="Segoe UI"/>
                <a:cs typeface="Segoe UI"/>
              </a:rPr>
              <a:t>low-rank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DG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1467" y="3522038"/>
            <a:ext cx="2150533" cy="364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2057" y="2728286"/>
            <a:ext cx="6659143" cy="241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2940" y="5530596"/>
            <a:ext cx="9657715" cy="8731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8450" marR="427990" indent="-285750">
              <a:lnSpc>
                <a:spcPts val="1610"/>
              </a:lnSpc>
              <a:spcBef>
                <a:spcPts val="2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Khosla </a:t>
            </a:r>
            <a:r>
              <a:rPr sz="1400" spc="10" dirty="0">
                <a:solidFill>
                  <a:srgbClr val="222222"/>
                </a:solidFill>
                <a:latin typeface="Segoe UI"/>
                <a:cs typeface="Segoe UI"/>
              </a:rPr>
              <a:t>A,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Zhou </a:t>
            </a:r>
            <a:r>
              <a:rPr sz="1400" spc="-45" dirty="0">
                <a:solidFill>
                  <a:srgbClr val="222222"/>
                </a:solidFill>
                <a:latin typeface="Segoe UI"/>
                <a:cs typeface="Segoe UI"/>
              </a:rPr>
              <a:t>T,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Malisiewicz </a:t>
            </a:r>
            <a:r>
              <a:rPr sz="1400" spc="-45" dirty="0">
                <a:solidFill>
                  <a:srgbClr val="222222"/>
                </a:solidFill>
                <a:latin typeface="Segoe UI"/>
                <a:cs typeface="Segoe UI"/>
              </a:rPr>
              <a:t>T,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Undoing the damage </a:t>
            </a:r>
            <a:r>
              <a:rPr sz="1400" spc="-15" dirty="0">
                <a:solidFill>
                  <a:srgbClr val="222222"/>
                </a:solidFill>
                <a:latin typeface="Segoe UI"/>
                <a:cs typeface="Segoe UI"/>
              </a:rPr>
              <a:t>of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dataset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bias[C]//European Conference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on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Computer  Vision. </a:t>
            </a:r>
            <a:r>
              <a:rPr sz="1400" spc="-15" dirty="0">
                <a:solidFill>
                  <a:srgbClr val="222222"/>
                </a:solidFill>
                <a:latin typeface="Segoe UI"/>
                <a:cs typeface="Segoe UI"/>
              </a:rPr>
              <a:t>Springer,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Berlin, Heidelberg, 2012:</a:t>
            </a:r>
            <a:r>
              <a:rPr sz="1400" spc="25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158-171.</a:t>
            </a:r>
            <a:endParaRPr sz="1400">
              <a:latin typeface="Segoe UI"/>
              <a:cs typeface="Segoe UI"/>
            </a:endParaRPr>
          </a:p>
          <a:p>
            <a:pPr marL="298450" indent="-285750">
              <a:lnSpc>
                <a:spcPts val="163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Ding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Z, Fu </a:t>
            </a:r>
            <a:r>
              <a:rPr sz="1400" spc="-70" dirty="0">
                <a:solidFill>
                  <a:srgbClr val="222222"/>
                </a:solidFill>
                <a:latin typeface="Segoe UI"/>
                <a:cs typeface="Segoe UI"/>
              </a:rPr>
              <a:t>Y.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Deep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domain generalization with structured low-rank constraint[J].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IEEE </a:t>
            </a:r>
            <a:r>
              <a:rPr sz="1400" spc="-15" dirty="0">
                <a:solidFill>
                  <a:srgbClr val="222222"/>
                </a:solidFill>
                <a:latin typeface="Segoe UI"/>
                <a:cs typeface="Segoe UI"/>
              </a:rPr>
              <a:t>Transactions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on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Image</a:t>
            </a:r>
            <a:r>
              <a:rPr sz="1400" spc="300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Processing,</a:t>
            </a:r>
            <a:endParaRPr sz="1400">
              <a:latin typeface="Segoe UI"/>
              <a:cs typeface="Segoe UI"/>
            </a:endParaRPr>
          </a:p>
          <a:p>
            <a:pPr marL="29845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2017, 27(1):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304-313.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424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Generative</a:t>
            </a:r>
            <a:r>
              <a:rPr spc="-135" dirty="0"/>
              <a:t> </a:t>
            </a:r>
            <a:r>
              <a:rPr spc="-5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4196"/>
            <a:ext cx="7724775" cy="10680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40" dirty="0">
                <a:latin typeface="Segoe UI"/>
                <a:cs typeface="Segoe UI"/>
              </a:rPr>
              <a:t>DIVA: </a:t>
            </a:r>
            <a:r>
              <a:rPr sz="2800" spc="-10" dirty="0">
                <a:latin typeface="Segoe UI"/>
                <a:cs typeface="Segoe UI"/>
              </a:rPr>
              <a:t>domain-invariant</a:t>
            </a:r>
            <a:r>
              <a:rPr sz="2800" spc="114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variational-autoencoder</a:t>
            </a:r>
            <a:endParaRPr sz="28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20" dirty="0">
                <a:latin typeface="Segoe UI"/>
                <a:cs typeface="Segoe UI"/>
              </a:rPr>
              <a:t>DAL: </a:t>
            </a:r>
            <a:r>
              <a:rPr sz="2800" spc="-5" dirty="0">
                <a:latin typeface="Segoe UI"/>
                <a:cs typeface="Segoe UI"/>
              </a:rPr>
              <a:t>domain-agnostic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learning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5999" y="2475832"/>
            <a:ext cx="7295238" cy="371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6803" y="2999742"/>
            <a:ext cx="4873083" cy="1654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940" y="5225796"/>
            <a:ext cx="10243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645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10" dirty="0">
                <a:latin typeface="Segoe UI"/>
                <a:cs typeface="Segoe UI"/>
              </a:rPr>
              <a:t>X. </a:t>
            </a:r>
            <a:r>
              <a:rPr sz="1400" spc="-15" dirty="0">
                <a:latin typeface="Segoe UI"/>
                <a:cs typeface="Segoe UI"/>
              </a:rPr>
              <a:t>Peng, </a:t>
            </a:r>
            <a:r>
              <a:rPr sz="1400" dirty="0">
                <a:latin typeface="Segoe UI"/>
                <a:cs typeface="Segoe UI"/>
              </a:rPr>
              <a:t>Z. </a:t>
            </a:r>
            <a:r>
              <a:rPr sz="1400" spc="-5" dirty="0">
                <a:latin typeface="Segoe UI"/>
                <a:cs typeface="Segoe UI"/>
              </a:rPr>
              <a:t>Huang, </a:t>
            </a:r>
            <a:r>
              <a:rPr sz="1400" spc="10" dirty="0">
                <a:latin typeface="Segoe UI"/>
                <a:cs typeface="Segoe UI"/>
              </a:rPr>
              <a:t>X. </a:t>
            </a:r>
            <a:r>
              <a:rPr sz="1400" spc="-5" dirty="0">
                <a:latin typeface="Segoe UI"/>
                <a:cs typeface="Segoe UI"/>
              </a:rPr>
              <a:t>Sun, and </a:t>
            </a:r>
            <a:r>
              <a:rPr sz="1400" dirty="0">
                <a:latin typeface="Segoe UI"/>
                <a:cs typeface="Segoe UI"/>
              </a:rPr>
              <a:t>K. </a:t>
            </a:r>
            <a:r>
              <a:rPr sz="1400" spc="-5" dirty="0">
                <a:latin typeface="Segoe UI"/>
                <a:cs typeface="Segoe UI"/>
              </a:rPr>
              <a:t>Saenko, “Domain agnostic learning with disentangled </a:t>
            </a:r>
            <a:r>
              <a:rPr sz="1400" spc="-15" dirty="0">
                <a:latin typeface="Segoe UI"/>
                <a:cs typeface="Segoe UI"/>
              </a:rPr>
              <a:t>representations,” </a:t>
            </a:r>
            <a:r>
              <a:rPr sz="1400" spc="-5" dirty="0">
                <a:latin typeface="Segoe UI"/>
                <a:cs typeface="Segoe UI"/>
              </a:rPr>
              <a:t>in </a:t>
            </a:r>
            <a:r>
              <a:rPr sz="1400" i="1" dirty="0">
                <a:latin typeface="Segoe UI"/>
                <a:cs typeface="Segoe UI"/>
              </a:rPr>
              <a:t>ICML</a:t>
            </a:r>
            <a:r>
              <a:rPr sz="1400" dirty="0">
                <a:latin typeface="Segoe UI"/>
                <a:cs typeface="Segoe UI"/>
              </a:rPr>
              <a:t>,</a:t>
            </a:r>
            <a:r>
              <a:rPr sz="1400" spc="130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2019</a:t>
            </a:r>
            <a:endParaRPr sz="1400">
              <a:latin typeface="Segoe UI"/>
              <a:cs typeface="Segoe UI"/>
            </a:endParaRPr>
          </a:p>
          <a:p>
            <a:pPr marL="298450" marR="5080">
              <a:lnSpc>
                <a:spcPts val="1680"/>
              </a:lnSpc>
              <a:spcBef>
                <a:spcPts val="20"/>
              </a:spcBef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Ilse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M, </a:t>
            </a:r>
            <a:r>
              <a:rPr sz="1400" spc="-25" dirty="0">
                <a:solidFill>
                  <a:srgbClr val="222222"/>
                </a:solidFill>
                <a:latin typeface="Segoe UI"/>
                <a:cs typeface="Segoe UI"/>
              </a:rPr>
              <a:t>Tomczak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J M,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Louizos C,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Diva: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Domain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invariant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variational autoencoders[C]//Medical Imaging with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Deep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Learning. 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PMLR,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2020: 322-348.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353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Learning</a:t>
            </a:r>
            <a:r>
              <a:rPr spc="-170" dirty="0"/>
              <a:t> </a:t>
            </a:r>
            <a:r>
              <a:rPr spc="-50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10080625" cy="17983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Meta-learning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Divide domains into several tasks, then </a:t>
            </a:r>
            <a:r>
              <a:rPr sz="2000" dirty="0">
                <a:latin typeface="Segoe UI"/>
                <a:cs typeface="Segoe UI"/>
              </a:rPr>
              <a:t>use </a:t>
            </a:r>
            <a:r>
              <a:rPr sz="2000" spc="-5" dirty="0">
                <a:latin typeface="Segoe UI"/>
                <a:cs typeface="Segoe UI"/>
              </a:rPr>
              <a:t>meta-learning </a:t>
            </a:r>
            <a:r>
              <a:rPr sz="2000" spc="-10" dirty="0">
                <a:latin typeface="Segoe UI"/>
                <a:cs typeface="Segoe UI"/>
              </a:rPr>
              <a:t>to </a:t>
            </a:r>
            <a:r>
              <a:rPr sz="2000" spc="-5" dirty="0">
                <a:latin typeface="Segoe UI"/>
                <a:cs typeface="Segoe UI"/>
              </a:rPr>
              <a:t>learn general</a:t>
            </a:r>
            <a:r>
              <a:rPr sz="2000" spc="2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Ensemble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learning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Design </a:t>
            </a:r>
            <a:r>
              <a:rPr sz="2000" dirty="0">
                <a:latin typeface="Segoe UI"/>
                <a:cs typeface="Segoe UI"/>
              </a:rPr>
              <a:t>ensemble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models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290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</a:t>
            </a:r>
            <a:r>
              <a:rPr spc="-50" dirty="0"/>
              <a:t>et</a:t>
            </a:r>
            <a:r>
              <a:rPr spc="-60" dirty="0"/>
              <a:t>a</a:t>
            </a:r>
            <a:r>
              <a:rPr spc="-50" dirty="0"/>
              <a:t>-</a:t>
            </a:r>
            <a:r>
              <a:rPr spc="-55" dirty="0"/>
              <a:t>l</a:t>
            </a:r>
            <a:r>
              <a:rPr spc="-50" dirty="0"/>
              <a:t>e</a:t>
            </a:r>
            <a:r>
              <a:rPr spc="-60" dirty="0"/>
              <a:t>a</a:t>
            </a:r>
            <a:r>
              <a:rPr spc="-50" dirty="0"/>
              <a:t>r</a:t>
            </a:r>
            <a:r>
              <a:rPr spc="-55" dirty="0"/>
              <a:t>ni</a:t>
            </a:r>
            <a:r>
              <a:rPr spc="-5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588262" y="4441504"/>
            <a:ext cx="4209523" cy="761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677" y="5560517"/>
            <a:ext cx="4228570" cy="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262" y="1595598"/>
            <a:ext cx="3961905" cy="2133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0313" y="1252239"/>
            <a:ext cx="5180951" cy="2209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1623" y="3750564"/>
            <a:ext cx="725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M</a:t>
            </a:r>
            <a:r>
              <a:rPr sz="2000" spc="-5" dirty="0">
                <a:latin typeface="Segoe UI"/>
                <a:cs typeface="Segoe UI"/>
              </a:rPr>
              <a:t>LD</a:t>
            </a:r>
            <a:r>
              <a:rPr sz="2000" dirty="0">
                <a:latin typeface="Segoe UI"/>
                <a:cs typeface="Segoe UI"/>
              </a:rPr>
              <a:t>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3712" y="3598164"/>
            <a:ext cx="2439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Segoe UI"/>
                <a:cs typeface="Segoe UI"/>
              </a:rPr>
              <a:t>Feature </a:t>
            </a:r>
            <a:r>
              <a:rPr sz="2000" spc="-5" dirty="0">
                <a:latin typeface="Segoe UI"/>
                <a:cs typeface="Segoe UI"/>
              </a:rPr>
              <a:t>Critic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training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4791" y="5253228"/>
            <a:ext cx="6360160" cy="8763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8450" marR="5080" indent="-285750">
              <a:lnSpc>
                <a:spcPts val="1610"/>
              </a:lnSpc>
              <a:spcBef>
                <a:spcPts val="2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Li </a:t>
            </a:r>
            <a:r>
              <a:rPr sz="1400" spc="-45" dirty="0">
                <a:solidFill>
                  <a:srgbClr val="222222"/>
                </a:solidFill>
                <a:latin typeface="Segoe UI"/>
                <a:cs typeface="Segoe UI"/>
              </a:rPr>
              <a:t>D, </a:t>
            </a:r>
            <a:r>
              <a:rPr sz="1400" spc="-40" dirty="0">
                <a:solidFill>
                  <a:srgbClr val="222222"/>
                </a:solidFill>
                <a:latin typeface="Segoe UI"/>
                <a:cs typeface="Segoe UI"/>
              </a:rPr>
              <a:t>Yang </a:t>
            </a:r>
            <a:r>
              <a:rPr sz="1400" spc="-60" dirty="0">
                <a:solidFill>
                  <a:srgbClr val="222222"/>
                </a:solidFill>
                <a:latin typeface="Segoe UI"/>
                <a:cs typeface="Segoe UI"/>
              </a:rPr>
              <a:t>Y,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Song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Y Z, 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Learning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to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generalize: Meta-learning for domain  generalization. AAAI</a:t>
            </a:r>
            <a:r>
              <a:rPr sz="1400" spc="0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2018.</a:t>
            </a:r>
            <a:endParaRPr sz="1400">
              <a:latin typeface="Segoe UI"/>
              <a:cs typeface="Segoe UI"/>
            </a:endParaRPr>
          </a:p>
          <a:p>
            <a:pPr marL="298450" marR="44450" indent="-285750">
              <a:lnSpc>
                <a:spcPts val="17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Li </a:t>
            </a:r>
            <a:r>
              <a:rPr sz="1400" spc="-60" dirty="0">
                <a:solidFill>
                  <a:srgbClr val="222222"/>
                </a:solidFill>
                <a:latin typeface="Segoe UI"/>
                <a:cs typeface="Segoe UI"/>
              </a:rPr>
              <a:t>Y, </a:t>
            </a:r>
            <a:r>
              <a:rPr sz="1400" spc="-40" dirty="0">
                <a:solidFill>
                  <a:srgbClr val="222222"/>
                </a:solidFill>
                <a:latin typeface="Segoe UI"/>
                <a:cs typeface="Segoe UI"/>
              </a:rPr>
              <a:t>Yang </a:t>
            </a:r>
            <a:r>
              <a:rPr sz="1400" spc="-60" dirty="0">
                <a:solidFill>
                  <a:srgbClr val="222222"/>
                </a:solidFill>
                <a:latin typeface="Segoe UI"/>
                <a:cs typeface="Segoe UI"/>
              </a:rPr>
              <a:t>Y,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Zhou </a:t>
            </a:r>
            <a:r>
              <a:rPr sz="1400" spc="-40" dirty="0">
                <a:solidFill>
                  <a:srgbClr val="222222"/>
                </a:solidFill>
                <a:latin typeface="Segoe UI"/>
                <a:cs typeface="Segoe UI"/>
              </a:rPr>
              <a:t>W,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Feature-critic networks for heterogeneous domain  generalization. ICML</a:t>
            </a:r>
            <a:r>
              <a:rPr sz="1400" spc="0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2019.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53847" y="3994751"/>
            <a:ext cx="4876189" cy="580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Ensemble</a:t>
            </a:r>
            <a:r>
              <a:rPr spc="-140" dirty="0"/>
              <a:t> </a:t>
            </a:r>
            <a:r>
              <a:rPr spc="-50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652306" y="1435100"/>
            <a:ext cx="3616977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042" y="3852068"/>
            <a:ext cx="3352379" cy="2742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1636" y="1435100"/>
            <a:ext cx="4735752" cy="2767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91255" y="4701540"/>
            <a:ext cx="6537959" cy="15100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8450" marR="1028700" indent="-285750">
              <a:lnSpc>
                <a:spcPts val="1610"/>
              </a:lnSpc>
              <a:spcBef>
                <a:spcPts val="2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Mancini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M,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Bulo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S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R, Caputo B,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et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al. Best sources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forward: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domain  generalization through source-specific nets. ICIP</a:t>
            </a:r>
            <a:r>
              <a:rPr sz="1400" spc="25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2018.</a:t>
            </a:r>
            <a:endParaRPr sz="1400">
              <a:latin typeface="Segoe UI"/>
              <a:cs typeface="Segoe UI"/>
            </a:endParaRPr>
          </a:p>
          <a:p>
            <a:pPr marL="298450" marR="571500" indent="-285750">
              <a:lnSpc>
                <a:spcPts val="1680"/>
              </a:lnSpc>
              <a:spcBef>
                <a:spcPts val="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Segu M, </a:t>
            </a:r>
            <a:r>
              <a:rPr sz="1400" spc="-25" dirty="0">
                <a:solidFill>
                  <a:srgbClr val="222222"/>
                </a:solidFill>
                <a:latin typeface="Segoe UI"/>
                <a:cs typeface="Segoe UI"/>
              </a:rPr>
              <a:t>Tonioni </a:t>
            </a:r>
            <a:r>
              <a:rPr sz="1400" spc="10" dirty="0">
                <a:solidFill>
                  <a:srgbClr val="222222"/>
                </a:solidFill>
                <a:latin typeface="Segoe UI"/>
                <a:cs typeface="Segoe UI"/>
              </a:rPr>
              <a:t>A, </a:t>
            </a:r>
            <a:r>
              <a:rPr sz="1400" spc="-25" dirty="0">
                <a:solidFill>
                  <a:srgbClr val="222222"/>
                </a:solidFill>
                <a:latin typeface="Segoe UI"/>
                <a:cs typeface="Segoe UI"/>
              </a:rPr>
              <a:t>Tombari </a:t>
            </a:r>
            <a:r>
              <a:rPr sz="1400" spc="-55" dirty="0">
                <a:solidFill>
                  <a:srgbClr val="222222"/>
                </a:solidFill>
                <a:latin typeface="Segoe UI"/>
                <a:cs typeface="Segoe UI"/>
              </a:rPr>
              <a:t>F.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Batch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normalization embeddings for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deep 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domain generalization[J]. arXiv preprint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arXiv:2011.12672,</a:t>
            </a:r>
            <a:r>
              <a:rPr sz="1400" spc="15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2020.</a:t>
            </a:r>
            <a:endParaRPr sz="1400">
              <a:latin typeface="Segoe UI"/>
              <a:cs typeface="Segoe UI"/>
            </a:endParaRPr>
          </a:p>
          <a:p>
            <a:pPr marL="298450" indent="-285750">
              <a:lnSpc>
                <a:spcPts val="165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D’Innocente </a:t>
            </a:r>
            <a:r>
              <a:rPr sz="1400" spc="10" dirty="0">
                <a:solidFill>
                  <a:srgbClr val="222222"/>
                </a:solidFill>
                <a:latin typeface="Segoe UI"/>
                <a:cs typeface="Segoe UI"/>
              </a:rPr>
              <a:t>A,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Caputo B. Domain generalization with</a:t>
            </a:r>
            <a:r>
              <a:rPr sz="1400" spc="30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domain-specific</a:t>
            </a:r>
            <a:endParaRPr sz="1400">
              <a:latin typeface="Segoe UI"/>
              <a:cs typeface="Segoe UI"/>
            </a:endParaRPr>
          </a:p>
          <a:p>
            <a:pPr marL="298450" marR="5080">
              <a:lnSpc>
                <a:spcPts val="1610"/>
              </a:lnSpc>
              <a:spcBef>
                <a:spcPts val="135"/>
              </a:spcBef>
            </a:pP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aggregation modules[C]//German Conference 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on </a:t>
            </a:r>
            <a:r>
              <a:rPr sz="1400" spc="-10" dirty="0">
                <a:solidFill>
                  <a:srgbClr val="222222"/>
                </a:solidFill>
                <a:latin typeface="Segoe UI"/>
                <a:cs typeface="Segoe UI"/>
              </a:rPr>
              <a:t>Pattern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Recognition. </a:t>
            </a:r>
            <a:r>
              <a:rPr sz="1400" spc="-15" dirty="0">
                <a:solidFill>
                  <a:srgbClr val="222222"/>
                </a:solidFill>
                <a:latin typeface="Segoe UI"/>
                <a:cs typeface="Segoe UI"/>
              </a:rPr>
              <a:t>Springer, 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Cham, 2018:</a:t>
            </a:r>
            <a:r>
              <a:rPr sz="1400" dirty="0">
                <a:solidFill>
                  <a:srgbClr val="222222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Segoe UI"/>
                <a:cs typeface="Segoe UI"/>
              </a:rPr>
              <a:t>187-198.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2515" y="3329766"/>
            <a:ext cx="3028571" cy="733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517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Datasets </a:t>
            </a:r>
            <a:r>
              <a:rPr spc="-40" dirty="0"/>
              <a:t>and</a:t>
            </a:r>
            <a:r>
              <a:rPr spc="-225" dirty="0"/>
              <a:t> </a:t>
            </a:r>
            <a:r>
              <a:rPr spc="-5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408684"/>
            <a:ext cx="1593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Datase</a:t>
            </a:r>
            <a:r>
              <a:rPr sz="2800" dirty="0">
                <a:latin typeface="Segoe UI"/>
                <a:cs typeface="Segoe UI"/>
              </a:rPr>
              <a:t>ts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3896867"/>
            <a:ext cx="6506845" cy="23634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5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Application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44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Image classification </a:t>
            </a:r>
            <a:r>
              <a:rPr sz="2000" dirty="0">
                <a:latin typeface="Segoe UI"/>
                <a:cs typeface="Segoe UI"/>
              </a:rPr>
              <a:t>/ </a:t>
            </a:r>
            <a:r>
              <a:rPr sz="2000" spc="-5" dirty="0">
                <a:latin typeface="Segoe UI"/>
                <a:cs typeface="Segoe UI"/>
              </a:rPr>
              <a:t>segmentation </a:t>
            </a:r>
            <a:r>
              <a:rPr sz="2000" dirty="0">
                <a:latin typeface="Segoe UI"/>
                <a:cs typeface="Segoe UI"/>
              </a:rPr>
              <a:t>/ </a:t>
            </a:r>
            <a:r>
              <a:rPr sz="2000" spc="-5" dirty="0">
                <a:latin typeface="Segoe UI"/>
                <a:cs typeface="Segoe UI"/>
              </a:rPr>
              <a:t>detection </a:t>
            </a:r>
            <a:r>
              <a:rPr sz="2000" dirty="0">
                <a:latin typeface="Segoe UI"/>
                <a:cs typeface="Segoe UI"/>
              </a:rPr>
              <a:t>/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ReID</a:t>
            </a:r>
            <a:endParaRPr sz="20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10" dirty="0">
                <a:latin typeface="Segoe UI"/>
                <a:cs typeface="Segoe UI"/>
              </a:rPr>
              <a:t>Reinforcement</a:t>
            </a:r>
            <a:r>
              <a:rPr sz="2000" spc="-5" dirty="0">
                <a:latin typeface="Segoe UI"/>
                <a:cs typeface="Segoe UI"/>
              </a:rPr>
              <a:t> learning</a:t>
            </a:r>
            <a:endParaRPr sz="20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20" dirty="0">
                <a:latin typeface="Segoe UI"/>
                <a:cs typeface="Segoe UI"/>
              </a:rPr>
              <a:t>Parkinson’s</a:t>
            </a:r>
            <a:r>
              <a:rPr sz="2000" spc="-5" dirty="0">
                <a:latin typeface="Segoe UI"/>
                <a:cs typeface="Segoe UI"/>
              </a:rPr>
              <a:t> disease</a:t>
            </a:r>
            <a:endParaRPr sz="20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Activity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recognition</a:t>
            </a:r>
            <a:endParaRPr sz="20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20" dirty="0">
                <a:latin typeface="Segoe UI"/>
                <a:cs typeface="Segoe UI"/>
              </a:rPr>
              <a:t>Fault</a:t>
            </a:r>
            <a:r>
              <a:rPr sz="2000" spc="-5" dirty="0">
                <a:latin typeface="Segoe UI"/>
                <a:cs typeface="Segoe UI"/>
              </a:rPr>
              <a:t> diagnosis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0213" y="1964561"/>
            <a:ext cx="8566810" cy="190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221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7533005" cy="44259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Continuous domain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generalization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Continuous </a:t>
            </a:r>
            <a:r>
              <a:rPr sz="2000" dirty="0">
                <a:latin typeface="Segoe UI"/>
                <a:cs typeface="Segoe UI"/>
              </a:rPr>
              <a:t>/ online</a:t>
            </a:r>
            <a:r>
              <a:rPr sz="2000" spc="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learning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Generalize </a:t>
            </a:r>
            <a:r>
              <a:rPr sz="2800" spc="-15" dirty="0">
                <a:latin typeface="Segoe UI"/>
                <a:cs typeface="Segoe UI"/>
              </a:rPr>
              <a:t>to </a:t>
            </a:r>
            <a:r>
              <a:rPr sz="2800" spc="-10" dirty="0">
                <a:latin typeface="Segoe UI"/>
                <a:cs typeface="Segoe UI"/>
              </a:rPr>
              <a:t>novel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categories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New </a:t>
            </a:r>
            <a:r>
              <a:rPr sz="2000" spc="-5" dirty="0">
                <a:latin typeface="Segoe UI"/>
                <a:cs typeface="Segoe UI"/>
              </a:rPr>
              <a:t>categories instead </a:t>
            </a:r>
            <a:r>
              <a:rPr sz="2000" spc="-20" dirty="0">
                <a:latin typeface="Segoe UI"/>
                <a:cs typeface="Segoe UI"/>
              </a:rPr>
              <a:t>of </a:t>
            </a:r>
            <a:r>
              <a:rPr sz="2000" dirty="0">
                <a:latin typeface="Segoe UI"/>
                <a:cs typeface="Segoe UI"/>
              </a:rPr>
              <a:t>closed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set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10" dirty="0">
                <a:latin typeface="Segoe UI"/>
                <a:cs typeface="Segoe UI"/>
              </a:rPr>
              <a:t>Interpretable </a:t>
            </a:r>
            <a:r>
              <a:rPr sz="2800" spc="-5" dirty="0">
                <a:latin typeface="Segoe UI"/>
                <a:cs typeface="Segoe UI"/>
              </a:rPr>
              <a:t>domain generalization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44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Learning </a:t>
            </a:r>
            <a:r>
              <a:rPr sz="2000" spc="-10" dirty="0">
                <a:latin typeface="Segoe UI"/>
                <a:cs typeface="Segoe UI"/>
              </a:rPr>
              <a:t>to interpret: </a:t>
            </a:r>
            <a:r>
              <a:rPr sz="2000" dirty="0">
                <a:latin typeface="Segoe UI"/>
                <a:cs typeface="Segoe UI"/>
              </a:rPr>
              <a:t>why it </a:t>
            </a:r>
            <a:r>
              <a:rPr sz="2000" spc="-5" dirty="0">
                <a:latin typeface="Segoe UI"/>
                <a:cs typeface="Segoe UI"/>
              </a:rPr>
              <a:t>can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generalize?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10" dirty="0">
                <a:latin typeface="Segoe UI"/>
                <a:cs typeface="Segoe UI"/>
              </a:rPr>
              <a:t>Large-scale </a:t>
            </a:r>
            <a:r>
              <a:rPr sz="2800" spc="-5" dirty="0">
                <a:latin typeface="Segoe UI"/>
                <a:cs typeface="Segoe UI"/>
              </a:rPr>
              <a:t>pre-training </a:t>
            </a:r>
            <a:r>
              <a:rPr sz="2800" dirty="0">
                <a:latin typeface="Segoe UI"/>
                <a:cs typeface="Segoe UI"/>
              </a:rPr>
              <a:t>/ </a:t>
            </a:r>
            <a:r>
              <a:rPr sz="2800" spc="-15" dirty="0">
                <a:latin typeface="Segoe UI"/>
                <a:cs typeface="Segoe UI"/>
              </a:rPr>
              <a:t>self-learning </a:t>
            </a:r>
            <a:r>
              <a:rPr sz="2800" dirty="0">
                <a:latin typeface="Segoe UI"/>
                <a:cs typeface="Segoe UI"/>
              </a:rPr>
              <a:t>and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DG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44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The </a:t>
            </a:r>
            <a:r>
              <a:rPr sz="2000" spc="-10" dirty="0">
                <a:latin typeface="Segoe UI"/>
                <a:cs typeface="Segoe UI"/>
              </a:rPr>
              <a:t>role </a:t>
            </a:r>
            <a:r>
              <a:rPr sz="2000" spc="-20" dirty="0">
                <a:latin typeface="Segoe UI"/>
                <a:cs typeface="Segoe UI"/>
              </a:rPr>
              <a:t>of </a:t>
            </a:r>
            <a:r>
              <a:rPr sz="2000" spc="-5" dirty="0">
                <a:latin typeface="Segoe UI"/>
                <a:cs typeface="Segoe UI"/>
              </a:rPr>
              <a:t>pre-training and </a:t>
            </a:r>
            <a:r>
              <a:rPr sz="2000" spc="-10" dirty="0">
                <a:latin typeface="Segoe UI"/>
                <a:cs typeface="Segoe UI"/>
              </a:rPr>
              <a:t>self-learning </a:t>
            </a:r>
            <a:r>
              <a:rPr sz="2000" spc="-5" dirty="0">
                <a:latin typeface="Segoe UI"/>
                <a:cs typeface="Segoe UI"/>
              </a:rPr>
              <a:t>with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DG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10" dirty="0">
                <a:latin typeface="Segoe UI"/>
                <a:cs typeface="Segoe UI"/>
              </a:rPr>
              <a:t>Performance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evaluation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440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Develop </a:t>
            </a:r>
            <a:r>
              <a:rPr sz="2000" spc="-10" dirty="0">
                <a:latin typeface="Segoe UI"/>
                <a:cs typeface="Segoe UI"/>
              </a:rPr>
              <a:t>more </a:t>
            </a:r>
            <a:r>
              <a:rPr sz="2000" spc="-5" dirty="0">
                <a:latin typeface="Segoe UI"/>
                <a:cs typeface="Segoe UI"/>
              </a:rPr>
              <a:t>fair and application-driven </a:t>
            </a:r>
            <a:r>
              <a:rPr sz="2000" spc="-10" dirty="0">
                <a:latin typeface="Segoe UI"/>
                <a:cs typeface="Segoe UI"/>
              </a:rPr>
              <a:t>evaluation</a:t>
            </a:r>
            <a:r>
              <a:rPr sz="2000" spc="1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standards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460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Domain</a:t>
            </a:r>
            <a:r>
              <a:rPr spc="-185" dirty="0"/>
              <a:t> </a:t>
            </a:r>
            <a:r>
              <a:rPr spc="-50" dirty="0"/>
              <a:t>generalization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408684"/>
            <a:ext cx="1788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Defi</a:t>
            </a:r>
            <a:r>
              <a:rPr sz="2800" dirty="0">
                <a:latin typeface="Segoe UI"/>
                <a:cs typeface="Segoe UI"/>
              </a:rPr>
              <a:t>n</a:t>
            </a:r>
            <a:r>
              <a:rPr sz="2800" spc="-5" dirty="0">
                <a:latin typeface="Segoe UI"/>
                <a:cs typeface="Segoe UI"/>
              </a:rPr>
              <a:t>i</a:t>
            </a:r>
            <a:r>
              <a:rPr sz="2800" dirty="0">
                <a:latin typeface="Segoe UI"/>
                <a:cs typeface="Segoe UI"/>
              </a:rPr>
              <a:t>t</a:t>
            </a:r>
            <a:r>
              <a:rPr sz="2800" spc="-5" dirty="0">
                <a:latin typeface="Segoe UI"/>
                <a:cs typeface="Segoe UI"/>
              </a:rPr>
              <a:t>io</a:t>
            </a:r>
            <a:r>
              <a:rPr sz="2800" dirty="0">
                <a:latin typeface="Segoe UI"/>
                <a:cs typeface="Segoe UI"/>
              </a:rPr>
              <a:t>n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" y="1994915"/>
            <a:ext cx="69488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90000"/>
              <a:buFont typeface=""/>
              <a:buChar char="·"/>
              <a:tabLst>
                <a:tab pos="240665" algn="l"/>
                <a:tab pos="241300" algn="l"/>
                <a:tab pos="3844925" algn="l"/>
                <a:tab pos="4251960" algn="l"/>
              </a:tabLst>
            </a:pPr>
            <a:r>
              <a:rPr sz="2000" spc="-5" dirty="0">
                <a:latin typeface="Segoe UI"/>
                <a:cs typeface="Segoe UI"/>
              </a:rPr>
              <a:t>Given: </a:t>
            </a:r>
            <a:r>
              <a:rPr sz="2000" dirty="0">
                <a:latin typeface="Cambria Math"/>
                <a:cs typeface="Cambria Math"/>
              </a:rPr>
              <a:t>𝑀  </a:t>
            </a:r>
            <a:r>
              <a:rPr sz="2000" spc="-5" dirty="0">
                <a:latin typeface="Segoe UI"/>
                <a:cs typeface="Segoe UI"/>
              </a:rPr>
              <a:t>training </a:t>
            </a:r>
            <a:r>
              <a:rPr sz="2000" spc="-5" dirty="0" smtClean="0">
                <a:latin typeface="Segoe UI"/>
                <a:cs typeface="Segoe UI"/>
              </a:rPr>
              <a:t>domains</a:t>
            </a:r>
            <a:r>
              <a:rPr lang="en-US" sz="2000" spc="-5" dirty="0" smtClean="0">
                <a:latin typeface="Segoe UI"/>
                <a:cs typeface="Segoe UI"/>
              </a:rPr>
              <a:t> </a:t>
            </a:r>
            <a:r>
              <a:rPr sz="2000" spc="-215" dirty="0" smtClean="0">
                <a:latin typeface="Segoe UI"/>
                <a:cs typeface="Segoe UI"/>
              </a:rPr>
              <a:t> </a:t>
            </a:r>
            <a:r>
              <a:rPr lang="en-US" sz="2000" spc="-215" dirty="0" smtClean="0">
                <a:latin typeface="Segoe UI"/>
                <a:cs typeface="Segoe UI"/>
              </a:rPr>
              <a:t>                                                     </a:t>
            </a:r>
            <a:r>
              <a:rPr lang="en-US" sz="2000" spc="-215" dirty="0" smtClean="0">
                <a:latin typeface="Segoe UI"/>
                <a:cs typeface="Segoe UI"/>
              </a:rPr>
              <a:t>,</a:t>
            </a:r>
            <a:r>
              <a:rPr lang="en-US" sz="2000" spc="-215" dirty="0" smtClean="0">
                <a:latin typeface="Segoe UI"/>
                <a:cs typeface="Segoe UI"/>
              </a:rPr>
              <a:t> </a:t>
            </a:r>
            <a:r>
              <a:rPr sz="2000" spc="-5" dirty="0" smtClean="0">
                <a:latin typeface="Segoe UI"/>
                <a:cs typeface="Segoe UI"/>
              </a:rPr>
              <a:t>where 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100" y="2476500"/>
            <a:ext cx="141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90000"/>
              <a:buFont typeface=""/>
              <a:buChar char="·"/>
              <a:tabLst>
                <a:tab pos="240665" algn="l"/>
                <a:tab pos="241300" algn="l"/>
              </a:tabLst>
            </a:pPr>
            <a:r>
              <a:rPr sz="2000" spc="-5" dirty="0">
                <a:latin typeface="Segoe UI"/>
                <a:cs typeface="Segoe UI"/>
              </a:rPr>
              <a:t>Condition: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2909315"/>
            <a:ext cx="6930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00"/>
              </a:spcBef>
              <a:buSzPct val="90000"/>
              <a:buFont typeface=""/>
              <a:buChar char="·"/>
              <a:tabLst>
                <a:tab pos="212725" algn="l"/>
                <a:tab pos="4662805" algn="l"/>
              </a:tabLst>
            </a:pPr>
            <a:r>
              <a:rPr sz="2000" spc="-5" dirty="0">
                <a:latin typeface="Segoe UI"/>
                <a:cs typeface="Segoe UI"/>
              </a:rPr>
              <a:t>Joint distributions </a:t>
            </a:r>
            <a:r>
              <a:rPr sz="2000" spc="-15" dirty="0">
                <a:latin typeface="Segoe UI"/>
                <a:cs typeface="Segoe UI"/>
              </a:rPr>
              <a:t>are </a:t>
            </a:r>
            <a:r>
              <a:rPr sz="2000" spc="-5" dirty="0" smtClean="0">
                <a:latin typeface="Segoe UI"/>
                <a:cs typeface="Segoe UI"/>
              </a:rPr>
              <a:t>different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100" y="3229355"/>
            <a:ext cx="5384165" cy="11258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41325" indent="-200025">
              <a:lnSpc>
                <a:spcPct val="100000"/>
              </a:lnSpc>
              <a:spcBef>
                <a:spcPts val="580"/>
              </a:spcBef>
              <a:buSzPct val="90000"/>
              <a:buFont typeface=""/>
              <a:buChar char="·"/>
              <a:tabLst>
                <a:tab pos="441325" algn="l"/>
              </a:tabLst>
            </a:pPr>
            <a:r>
              <a:rPr sz="2000" spc="-55" dirty="0">
                <a:latin typeface="Segoe UI"/>
                <a:cs typeface="Segoe UI"/>
              </a:rPr>
              <a:t>Test </a:t>
            </a:r>
            <a:r>
              <a:rPr sz="2000" spc="-5" dirty="0">
                <a:latin typeface="Segoe UI"/>
                <a:cs typeface="Segoe UI"/>
              </a:rPr>
              <a:t>domain </a:t>
            </a:r>
            <a:r>
              <a:rPr sz="2000" b="1" spc="-5" dirty="0">
                <a:latin typeface="Segoe UI"/>
                <a:cs typeface="Segoe UI"/>
              </a:rPr>
              <a:t>cannot be accessed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training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SzPct val="90000"/>
              <a:buFont typeface=""/>
              <a:buChar char="·"/>
              <a:tabLst>
                <a:tab pos="240665" algn="l"/>
                <a:tab pos="241300" algn="l"/>
              </a:tabLst>
            </a:pPr>
            <a:r>
              <a:rPr sz="2000" spc="-10" dirty="0">
                <a:latin typeface="Segoe UI"/>
                <a:cs typeface="Segoe UI"/>
              </a:rPr>
              <a:t>Goal:</a:t>
            </a:r>
            <a:endParaRPr sz="2000">
              <a:latin typeface="Segoe UI"/>
              <a:cs typeface="Segoe UI"/>
            </a:endParaRPr>
          </a:p>
          <a:p>
            <a:pPr marL="441325" lvl="1" indent="-200025">
              <a:lnSpc>
                <a:spcPct val="100000"/>
              </a:lnSpc>
              <a:spcBef>
                <a:spcPts val="505"/>
              </a:spcBef>
              <a:buSzPct val="90000"/>
              <a:buFont typeface=""/>
              <a:buChar char="·"/>
              <a:tabLst>
                <a:tab pos="441325" algn="l"/>
              </a:tabLst>
            </a:pPr>
            <a:r>
              <a:rPr sz="2000" spc="-5" dirty="0">
                <a:latin typeface="Segoe UI"/>
                <a:cs typeface="Segoe UI"/>
              </a:rPr>
              <a:t>Achieve </a:t>
            </a:r>
            <a:r>
              <a:rPr sz="2000" dirty="0">
                <a:latin typeface="Segoe UI"/>
                <a:cs typeface="Segoe UI"/>
              </a:rPr>
              <a:t>minimum </a:t>
            </a:r>
            <a:r>
              <a:rPr sz="2000" spc="-5" dirty="0">
                <a:latin typeface="Segoe UI"/>
                <a:cs typeface="Segoe UI"/>
              </a:rPr>
              <a:t>test error </a:t>
            </a:r>
            <a:r>
              <a:rPr sz="2000" dirty="0">
                <a:latin typeface="Segoe UI"/>
                <a:cs typeface="Segoe UI"/>
              </a:rPr>
              <a:t>on </a:t>
            </a:r>
            <a:r>
              <a:rPr sz="2000" spc="-5" dirty="0">
                <a:latin typeface="Segoe UI"/>
                <a:cs typeface="Segoe UI"/>
              </a:rPr>
              <a:t>test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domain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93150" y="3301774"/>
            <a:ext cx="4602415" cy="2689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932751"/>
            <a:ext cx="1752600" cy="5276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058" y="2040980"/>
            <a:ext cx="2095238" cy="30476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027" y="2919018"/>
            <a:ext cx="2990476" cy="3428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l="844" r="-1"/>
          <a:stretch/>
        </p:blipFill>
        <p:spPr>
          <a:xfrm>
            <a:off x="986454" y="4628706"/>
            <a:ext cx="4476186" cy="1152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252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Related</a:t>
            </a:r>
            <a:r>
              <a:rPr spc="-170" dirty="0"/>
              <a:t> </a:t>
            </a:r>
            <a:r>
              <a:rPr spc="-50"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284068" y="2167920"/>
            <a:ext cx="11579999" cy="2522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562" y="432307"/>
            <a:ext cx="18628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 smtClean="0">
                <a:latin typeface="Segoe UI Semibold"/>
                <a:cs typeface="Segoe UI Semibold"/>
              </a:rPr>
              <a:t>Th</a:t>
            </a:r>
            <a:r>
              <a:rPr sz="3600" b="1" spc="-55" dirty="0" smtClean="0">
                <a:latin typeface="Segoe UI Semibold"/>
                <a:cs typeface="Segoe UI Semibold"/>
              </a:rPr>
              <a:t>eo</a:t>
            </a:r>
            <a:r>
              <a:rPr sz="3600" b="1" spc="90" dirty="0" smtClean="0">
                <a:latin typeface="Segoe UI Semibold"/>
                <a:cs typeface="Segoe UI Semibold"/>
              </a:rPr>
              <a:t>r</a:t>
            </a:r>
            <a:r>
              <a:rPr sz="3600" b="1" dirty="0" smtClean="0">
                <a:latin typeface="Segoe UI Semibold"/>
                <a:cs typeface="Segoe UI Semibold"/>
              </a:rPr>
              <a:t>y</a:t>
            </a:r>
            <a:endParaRPr sz="3600" dirty="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" y="1408684"/>
            <a:ext cx="5782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Domain generalization </a:t>
            </a:r>
            <a:r>
              <a:rPr sz="2800" spc="-10" dirty="0">
                <a:latin typeface="Segoe UI"/>
                <a:cs typeface="Segoe UI"/>
              </a:rPr>
              <a:t>error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bound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8856" y="1928444"/>
            <a:ext cx="6552380" cy="274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8856" y="4843779"/>
            <a:ext cx="6495238" cy="914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</a:t>
            </a:r>
            <a:r>
              <a:rPr spc="-50" dirty="0"/>
              <a:t>et</a:t>
            </a:r>
            <a:r>
              <a:rPr spc="-45" dirty="0"/>
              <a:t>h</a:t>
            </a:r>
            <a:r>
              <a:rPr spc="-50" dirty="0"/>
              <a:t>o</a:t>
            </a:r>
            <a:r>
              <a:rPr spc="-45" dirty="0"/>
              <a:t>d</a:t>
            </a:r>
            <a:r>
              <a:rPr spc="-50" dirty="0"/>
              <a:t>o</a:t>
            </a:r>
            <a:r>
              <a:rPr spc="-55" dirty="0"/>
              <a:t>l</a:t>
            </a:r>
            <a:r>
              <a:rPr spc="-50" dirty="0"/>
              <a:t>o</a:t>
            </a:r>
            <a:r>
              <a:rPr spc="-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749422" y="1435100"/>
            <a:ext cx="8688391" cy="4788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377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195" dirty="0"/>
              <a:t> </a:t>
            </a:r>
            <a:r>
              <a:rPr spc="-50"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9296400" cy="9207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Data quantity </a:t>
            </a:r>
            <a:r>
              <a:rPr sz="2800" dirty="0">
                <a:latin typeface="Segoe UI"/>
                <a:cs typeface="Segoe UI"/>
              </a:rPr>
              <a:t>and </a:t>
            </a:r>
            <a:r>
              <a:rPr sz="2800" spc="-5" dirty="0">
                <a:latin typeface="Segoe UI"/>
                <a:cs typeface="Segoe UI"/>
              </a:rPr>
              <a:t>quality </a:t>
            </a:r>
            <a:r>
              <a:rPr sz="2800" spc="-15" dirty="0">
                <a:latin typeface="Segoe UI"/>
                <a:cs typeface="Segoe UI"/>
              </a:rPr>
              <a:t>are </a:t>
            </a:r>
            <a:r>
              <a:rPr sz="2800" spc="-25" dirty="0">
                <a:latin typeface="Segoe UI"/>
                <a:cs typeface="Segoe UI"/>
              </a:rPr>
              <a:t>key </a:t>
            </a:r>
            <a:r>
              <a:rPr sz="2800" spc="-5" dirty="0">
                <a:latin typeface="Segoe UI"/>
                <a:cs typeface="Segoe UI"/>
              </a:rPr>
              <a:t>factors </a:t>
            </a:r>
            <a:r>
              <a:rPr sz="2800" spc="-30" dirty="0">
                <a:latin typeface="Segoe UI"/>
                <a:cs typeface="Segoe UI"/>
              </a:rPr>
              <a:t>of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generalization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Increase quality and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quantity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3439" y="2428378"/>
            <a:ext cx="3886333" cy="46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7553" y="3633625"/>
            <a:ext cx="2506146" cy="514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80098" y="3403092"/>
            <a:ext cx="2190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egoe UI"/>
                <a:cs typeface="Segoe UI"/>
              </a:rPr>
              <a:t>Data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augmentation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Segoe UI"/>
                <a:cs typeface="Segoe UI"/>
              </a:rPr>
              <a:t>Data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generation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7931" y="3451844"/>
            <a:ext cx="304800" cy="931544"/>
          </a:xfrm>
          <a:custGeom>
            <a:avLst/>
            <a:gdLst/>
            <a:ahLst/>
            <a:cxnLst/>
            <a:rect l="l" t="t" r="r" b="b"/>
            <a:pathLst>
              <a:path w="304800" h="931545">
                <a:moveTo>
                  <a:pt x="304800" y="931333"/>
                </a:moveTo>
                <a:lnTo>
                  <a:pt x="256629" y="924858"/>
                </a:lnTo>
                <a:lnTo>
                  <a:pt x="214794" y="906829"/>
                </a:lnTo>
                <a:lnTo>
                  <a:pt x="181804" y="879338"/>
                </a:lnTo>
                <a:lnTo>
                  <a:pt x="160169" y="844476"/>
                </a:lnTo>
                <a:lnTo>
                  <a:pt x="152400" y="804335"/>
                </a:lnTo>
                <a:lnTo>
                  <a:pt x="152400" y="592664"/>
                </a:lnTo>
                <a:lnTo>
                  <a:pt x="144630" y="552523"/>
                </a:lnTo>
                <a:lnTo>
                  <a:pt x="122995" y="517661"/>
                </a:lnTo>
                <a:lnTo>
                  <a:pt x="90005" y="490169"/>
                </a:lnTo>
                <a:lnTo>
                  <a:pt x="48170" y="472140"/>
                </a:lnTo>
                <a:lnTo>
                  <a:pt x="0" y="465666"/>
                </a:lnTo>
                <a:lnTo>
                  <a:pt x="48170" y="459192"/>
                </a:lnTo>
                <a:lnTo>
                  <a:pt x="90005" y="441163"/>
                </a:lnTo>
                <a:lnTo>
                  <a:pt x="122995" y="413671"/>
                </a:lnTo>
                <a:lnTo>
                  <a:pt x="144630" y="378809"/>
                </a:lnTo>
                <a:lnTo>
                  <a:pt x="152400" y="338668"/>
                </a:lnTo>
                <a:lnTo>
                  <a:pt x="152400" y="126998"/>
                </a:lnTo>
                <a:lnTo>
                  <a:pt x="160169" y="86856"/>
                </a:lnTo>
                <a:lnTo>
                  <a:pt x="181804" y="51994"/>
                </a:lnTo>
                <a:lnTo>
                  <a:pt x="214794" y="24503"/>
                </a:lnTo>
                <a:lnTo>
                  <a:pt x="256629" y="647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394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195" dirty="0"/>
              <a:t> </a:t>
            </a:r>
            <a:r>
              <a:rPr spc="-50" dirty="0"/>
              <a:t>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3"/>
            <a:ext cx="7362190" cy="17983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30" dirty="0">
                <a:latin typeface="Segoe UI"/>
                <a:cs typeface="Segoe UI"/>
              </a:rPr>
              <a:t>Typical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augmentation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10" dirty="0">
                <a:latin typeface="Segoe UI"/>
                <a:cs typeface="Segoe UI"/>
              </a:rPr>
              <a:t>Rotation, </a:t>
            </a:r>
            <a:r>
              <a:rPr sz="2000" dirty="0">
                <a:latin typeface="Segoe UI"/>
                <a:cs typeface="Segoe UI"/>
              </a:rPr>
              <a:t>noise,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color…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SzPct val="89285"/>
              <a:buFont typeface=""/>
              <a:buChar char="·"/>
              <a:tabLst>
                <a:tab pos="241300" algn="l"/>
              </a:tabLst>
            </a:pPr>
            <a:r>
              <a:rPr sz="2800" spc="-5" dirty="0">
                <a:latin typeface="Segoe UI"/>
                <a:cs typeface="Segoe UI"/>
              </a:rPr>
              <a:t>Domain randomization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(DR)</a:t>
            </a:r>
            <a:endParaRPr sz="28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"/>
              <a:buChar char="·"/>
              <a:tabLst>
                <a:tab pos="469265" algn="l"/>
                <a:tab pos="469900" algn="l"/>
              </a:tabLst>
            </a:pPr>
            <a:r>
              <a:rPr sz="2000" spc="-5" dirty="0">
                <a:latin typeface="Segoe UI"/>
                <a:cs typeface="Segoe UI"/>
              </a:rPr>
              <a:t>Shape, position, </a:t>
            </a:r>
            <a:r>
              <a:rPr sz="2000" spc="-10" dirty="0">
                <a:latin typeface="Segoe UI"/>
                <a:cs typeface="Segoe UI"/>
              </a:rPr>
              <a:t>texture, </a:t>
            </a:r>
            <a:r>
              <a:rPr sz="2000" spc="-5" dirty="0">
                <a:latin typeface="Segoe UI"/>
                <a:cs typeface="Segoe UI"/>
              </a:rPr>
              <a:t>viewpoint, lighting condition,</a:t>
            </a:r>
            <a:r>
              <a:rPr sz="2000" spc="1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noise…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8381" y="3184024"/>
            <a:ext cx="10590476" cy="2895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339" y="6268211"/>
            <a:ext cx="1009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Yue </a:t>
            </a:r>
            <a:r>
              <a:rPr sz="1400" spc="-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Domain Randomization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Pyramid Consistency: Simulation-to-Real </a:t>
            </a:r>
            <a:r>
              <a:rPr sz="1400" spc="-10" dirty="0">
                <a:latin typeface="Calibri"/>
                <a:cs typeface="Calibri"/>
              </a:rPr>
              <a:t>Generalization </a:t>
            </a:r>
            <a:r>
              <a:rPr sz="1400" spc="-5" dirty="0">
                <a:latin typeface="Calibri"/>
                <a:cs typeface="Calibri"/>
              </a:rPr>
              <a:t>without Accessing </a:t>
            </a:r>
            <a:r>
              <a:rPr sz="1400" spc="-25" dirty="0">
                <a:latin typeface="Calibri"/>
                <a:cs typeface="Calibri"/>
              </a:rPr>
              <a:t>Target </a:t>
            </a:r>
            <a:r>
              <a:rPr sz="1400" spc="-5" dirty="0">
                <a:latin typeface="Calibri"/>
                <a:cs typeface="Calibri"/>
              </a:rPr>
              <a:t>Domain Data.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2019.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7"/>
            <a:ext cx="4682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Domain</a:t>
            </a:r>
            <a:r>
              <a:rPr spc="-175" dirty="0"/>
              <a:t> </a:t>
            </a:r>
            <a:r>
              <a:rPr spc="-50" dirty="0"/>
              <a:t>randomization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33554" y="1345563"/>
            <a:ext cx="3404885" cy="295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5834" y="1345562"/>
            <a:ext cx="6760947" cy="2973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002" y="6033516"/>
            <a:ext cx="1003236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25" dirty="0">
                <a:latin typeface="Calibri"/>
                <a:cs typeface="Calibri"/>
              </a:rPr>
              <a:t>Tobin, </a:t>
            </a:r>
            <a:r>
              <a:rPr sz="1400" spc="-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5" dirty="0">
                <a:latin typeface="Calibri"/>
                <a:cs typeface="Calibri"/>
              </a:rPr>
              <a:t>Domain Randomization </a:t>
            </a:r>
            <a:r>
              <a:rPr sz="1400" spc="-15" dirty="0">
                <a:latin typeface="Calibri"/>
                <a:cs typeface="Calibri"/>
              </a:rPr>
              <a:t>for Transferring </a:t>
            </a:r>
            <a:r>
              <a:rPr sz="1400" dirty="0">
                <a:latin typeface="Calibri"/>
                <a:cs typeface="Calibri"/>
              </a:rPr>
              <a:t>Deep </a:t>
            </a:r>
            <a:r>
              <a:rPr sz="1400" spc="-10" dirty="0">
                <a:latin typeface="Calibri"/>
                <a:cs typeface="Calibri"/>
              </a:rPr>
              <a:t>Neural Networks from </a:t>
            </a:r>
            <a:r>
              <a:rPr sz="1400" spc="-5" dirty="0">
                <a:latin typeface="Calibri"/>
                <a:cs typeface="Calibri"/>
              </a:rPr>
              <a:t>Simulation to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Real </a:t>
            </a:r>
            <a:r>
              <a:rPr sz="1400" spc="-15" dirty="0">
                <a:latin typeface="Calibri"/>
                <a:cs typeface="Calibri"/>
              </a:rPr>
              <a:t>World. </a:t>
            </a:r>
            <a:r>
              <a:rPr sz="1400" spc="-10" dirty="0">
                <a:latin typeface="Calibri"/>
                <a:cs typeface="Calibri"/>
              </a:rPr>
              <a:t>IROS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2017.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20" dirty="0">
                <a:latin typeface="Calibri"/>
                <a:cs typeface="Calibri"/>
              </a:rPr>
              <a:t>Tremblay </a:t>
            </a:r>
            <a:r>
              <a:rPr sz="1400" spc="-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 </a:t>
            </a:r>
            <a:r>
              <a:rPr sz="1400" spc="-15" dirty="0">
                <a:latin typeface="Calibri"/>
                <a:cs typeface="Calibri"/>
              </a:rPr>
              <a:t>Training </a:t>
            </a:r>
            <a:r>
              <a:rPr sz="1400" dirty="0">
                <a:latin typeface="Calibri"/>
                <a:cs typeface="Calibri"/>
              </a:rPr>
              <a:t>Deep </a:t>
            </a:r>
            <a:r>
              <a:rPr sz="1400" spc="-10" dirty="0">
                <a:latin typeface="Calibri"/>
                <a:cs typeface="Calibri"/>
              </a:rPr>
              <a:t>Networks </a:t>
            </a:r>
            <a:r>
              <a:rPr sz="1400" spc="-5" dirty="0">
                <a:latin typeface="Calibri"/>
                <a:cs typeface="Calibri"/>
              </a:rPr>
              <a:t>with Synthetic Data: Bridging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Reality </a:t>
            </a:r>
            <a:r>
              <a:rPr sz="1400" dirty="0">
                <a:latin typeface="Calibri"/>
                <a:cs typeface="Calibri"/>
              </a:rPr>
              <a:t>Gap </a:t>
            </a:r>
            <a:r>
              <a:rPr sz="1400" spc="-5" dirty="0">
                <a:latin typeface="Calibri"/>
                <a:cs typeface="Calibri"/>
              </a:rPr>
              <a:t>by Domain Randomization. </a:t>
            </a:r>
            <a:r>
              <a:rPr sz="1400" dirty="0">
                <a:latin typeface="Calibri"/>
                <a:cs typeface="Calibri"/>
              </a:rPr>
              <a:t>CVPR </a:t>
            </a:r>
            <a:r>
              <a:rPr sz="1400" spc="-5" dirty="0">
                <a:latin typeface="Calibri"/>
                <a:cs typeface="Calibri"/>
              </a:rPr>
              <a:t>workshop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075" y="4430267"/>
            <a:ext cx="2736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Segoe UI"/>
                <a:cs typeface="Segoe UI"/>
              </a:rPr>
              <a:t>Sim-&gt;Real robot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control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9507" y="4430267"/>
            <a:ext cx="3674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Segoe UI"/>
                <a:cs typeface="Segoe UI"/>
              </a:rPr>
              <a:t>Synthetic </a:t>
            </a:r>
            <a:r>
              <a:rPr sz="2000" spc="-5" dirty="0">
                <a:latin typeface="Segoe UI"/>
                <a:cs typeface="Segoe UI"/>
              </a:rPr>
              <a:t>images </a:t>
            </a:r>
            <a:r>
              <a:rPr sz="2000" dirty="0">
                <a:latin typeface="Segoe UI"/>
                <a:cs typeface="Segoe UI"/>
              </a:rPr>
              <a:t>-&gt; </a:t>
            </a:r>
            <a:r>
              <a:rPr sz="2000" spc="-15" dirty="0">
                <a:latin typeface="Segoe UI"/>
                <a:cs typeface="Segoe UI"/>
              </a:rPr>
              <a:t>Real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images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1235</Words>
  <Application>Microsoft Office PowerPoint</Application>
  <PresentationFormat>宽屏</PresentationFormat>
  <Paragraphs>170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Cambria Math</vt:lpstr>
      <vt:lpstr>Segoe UI</vt:lpstr>
      <vt:lpstr>Segoe UI Semibold</vt:lpstr>
      <vt:lpstr>Times New Roman</vt:lpstr>
      <vt:lpstr>Office Theme</vt:lpstr>
      <vt:lpstr>PowerPoint 演示文稿</vt:lpstr>
      <vt:lpstr>Domain adaptation</vt:lpstr>
      <vt:lpstr>Domain generalization</vt:lpstr>
      <vt:lpstr>Related area</vt:lpstr>
      <vt:lpstr>PowerPoint 演示文稿</vt:lpstr>
      <vt:lpstr>Methodology</vt:lpstr>
      <vt:lpstr>Data manipulation</vt:lpstr>
      <vt:lpstr>Data augmentation</vt:lpstr>
      <vt:lpstr>Domain randomization</vt:lpstr>
      <vt:lpstr>Context-aware randomization</vt:lpstr>
      <vt:lpstr>Adversarial data augmentation</vt:lpstr>
      <vt:lpstr>Data generation</vt:lpstr>
      <vt:lpstr>Data generation</vt:lpstr>
      <vt:lpstr>Mixup</vt:lpstr>
      <vt:lpstr>Representation Learning</vt:lpstr>
      <vt:lpstr>Kernel-based methods</vt:lpstr>
      <vt:lpstr>Domain adversarial learning</vt:lpstr>
      <vt:lpstr>Domain adversarial learning</vt:lpstr>
      <vt:lpstr>Explicit feature alignment</vt:lpstr>
      <vt:lpstr>Invariant risk minimization</vt:lpstr>
      <vt:lpstr>Feature disentanglement</vt:lpstr>
      <vt:lpstr>Generative modeling</vt:lpstr>
      <vt:lpstr>Learning strategy</vt:lpstr>
      <vt:lpstr>Meta-learning</vt:lpstr>
      <vt:lpstr>Ensemble learning</vt:lpstr>
      <vt:lpstr>Datasets and applications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adaptation</dc:title>
  <cp:lastModifiedBy>Microsoft 帐户</cp:lastModifiedBy>
  <cp:revision>5</cp:revision>
  <dcterms:created xsi:type="dcterms:W3CDTF">2023-03-27T11:10:43Z</dcterms:created>
  <dcterms:modified xsi:type="dcterms:W3CDTF">2023-03-27T12:08:52Z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LastSaved">
    <vt:filetime>2023-03-27T00:00:00Z</vt:filetime>
  </property>
</Properties>
</file>