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6" autoAdjust="0"/>
  </p:normalViewPr>
  <p:slideViewPr>
    <p:cSldViewPr>
      <p:cViewPr varScale="1">
        <p:scale>
          <a:sx n="71" d="100"/>
          <a:sy n="71" d="100"/>
        </p:scale>
        <p:origin x="84" y="17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BC9EF-8BB6-4091-A375-CD39C8EBB6CE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6A88B-ADD2-4FDB-80FA-4F1F5ACD2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7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输入的分布有变化（只针对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来讲后续内容）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输出的分布可能也有变化（偏向某一类）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标签改变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2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对目标域什么都不知道的问题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domain generalization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分两种状况，训练数据有多个域  </a:t>
            </a:r>
            <a:r>
              <a:rPr lang="en-US" altLang="zh-CN" dirty="0" smtClean="0"/>
              <a:t>or  </a:t>
            </a:r>
            <a:r>
              <a:rPr lang="zh-CN" altLang="en-US" dirty="0" smtClean="0"/>
              <a:t>训练数据单个域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0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根据我们对目标域数据了解的程度，有不同的方法</a:t>
            </a:r>
            <a:endParaRPr lang="en-US" altLang="zh-CN" dirty="0" smtClean="0"/>
          </a:p>
          <a:p>
            <a:r>
              <a:rPr lang="zh-CN" altLang="en-US" dirty="0" smtClean="0"/>
              <a:t>当目标域有大量带标签数据时，直接在目标域训练</a:t>
            </a:r>
            <a:endParaRPr lang="en-US" altLang="zh-CN" dirty="0" smtClean="0"/>
          </a:p>
          <a:p>
            <a:r>
              <a:rPr lang="zh-CN" altLang="en-US" dirty="0" smtClean="0"/>
              <a:t>当目标域只有少量带标签数据时，微调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数据都丢入网络，使输出特征相似，（判断不出来是来自哪个域）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1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L: </a:t>
            </a:r>
            <a:r>
              <a:rPr lang="zh-CN" altLang="en-US" dirty="0" smtClean="0"/>
              <a:t>交叉熵损失</a:t>
            </a:r>
            <a:endParaRPr lang="en-US" altLang="zh-CN" dirty="0" smtClean="0"/>
          </a:p>
          <a:p>
            <a:r>
              <a:rPr lang="en-US" altLang="zh-CN" dirty="0" err="1" smtClean="0"/>
              <a:t>Ld</a:t>
            </a:r>
            <a:r>
              <a:rPr lang="zh-CN" altLang="en-US" dirty="0" smtClean="0"/>
              <a:t>：二分类损失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7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原论文的结果（</a:t>
            </a:r>
            <a:r>
              <a:rPr lang="zh-CN" altLang="en-US" smtClean="0"/>
              <a:t>表格第二行）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3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最简单的方式是让输出都趋向于某一类（</a:t>
            </a:r>
            <a:r>
              <a:rPr lang="en-US" altLang="zh-CN" dirty="0" smtClean="0"/>
              <a:t>or </a:t>
            </a:r>
            <a:r>
              <a:rPr lang="zh-CN" altLang="en-US" dirty="0" smtClean="0"/>
              <a:t>熵更小），这样离决策边界最远（这里只是一种方法，更多方法可以</a:t>
            </a:r>
            <a:r>
              <a:rPr lang="zh-CN" altLang="en-US" dirty="0" smtClean="0"/>
              <a:t>参考下面的论文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6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还有类别不同的情况  这里列举了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zh-CN" altLang="en-US" dirty="0" smtClean="0"/>
              <a:t>如何解决这类问题，可以参考论文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7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目标域没有标签且数量很少的时候（如只有一张）</a:t>
            </a:r>
            <a:endParaRPr lang="en-US" altLang="zh-CN" dirty="0" smtClean="0"/>
          </a:p>
          <a:p>
            <a:r>
              <a:rPr lang="zh-CN" altLang="en-US" dirty="0" smtClean="0"/>
              <a:t>可以参考</a:t>
            </a:r>
            <a:r>
              <a:rPr lang="en-US" altLang="zh-CN" dirty="0" smtClean="0"/>
              <a:t>TTT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TTA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6A88B-ADD2-4FDB-80FA-4F1F5ACD2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7728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9" Type="http://schemas.openxmlformats.org/officeDocument/2006/relationships/image" Target="../media/image61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5" Type="http://schemas.openxmlformats.org/officeDocument/2006/relationships/image" Target="../media/image37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8" Type="http://schemas.openxmlformats.org/officeDocument/2006/relationships/image" Target="../media/image40.png"/><Relationship Id="rId51" Type="http://schemas.openxmlformats.org/officeDocument/2006/relationships/image" Target="../media/image83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2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32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9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g"/><Relationship Id="rId3" Type="http://schemas.openxmlformats.org/officeDocument/2006/relationships/image" Target="../media/image114.jpg"/><Relationship Id="rId7" Type="http://schemas.openxmlformats.org/officeDocument/2006/relationships/image" Target="../media/image1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jpg"/><Relationship Id="rId5" Type="http://schemas.openxmlformats.org/officeDocument/2006/relationships/image" Target="../media/image116.jpg"/><Relationship Id="rId10" Type="http://schemas.openxmlformats.org/officeDocument/2006/relationships/image" Target="../media/image121.jpg"/><Relationship Id="rId4" Type="http://schemas.openxmlformats.org/officeDocument/2006/relationships/image" Target="../media/image115.jpg"/><Relationship Id="rId9" Type="http://schemas.openxmlformats.org/officeDocument/2006/relationships/image" Target="../media/image1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jpg"/><Relationship Id="rId5" Type="http://schemas.openxmlformats.org/officeDocument/2006/relationships/image" Target="../media/image19.png"/><Relationship Id="rId10" Type="http://schemas.openxmlformats.org/officeDocument/2006/relationships/image" Target="../media/image26.jp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3050" y="3028950"/>
            <a:ext cx="524400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500" b="1" kern="0" spc="-34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Domain</a:t>
            </a:r>
            <a:r>
              <a:rPr lang="en-US" altLang="zh-CN" sz="4500" b="1" kern="0" spc="-139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 </a:t>
            </a:r>
            <a:r>
              <a:rPr lang="en-US" altLang="zh-CN" sz="4500" b="1" kern="0" spc="-38" dirty="0">
                <a:solidFill>
                  <a:prstClr val="black"/>
                </a:solidFill>
                <a:latin typeface="Segoe UI Semibold"/>
                <a:ea typeface="+mj-ea"/>
                <a:cs typeface="Segoe UI Semibold"/>
              </a:rPr>
              <a:t>Adaptation</a:t>
            </a:r>
            <a:endParaRPr lang="zh-CN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09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609676"/>
            <a:ext cx="2274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Limi</a:t>
            </a:r>
            <a:r>
              <a:rPr sz="4400" b="0" spc="-70" dirty="0">
                <a:latin typeface="Calibri Light"/>
                <a:cs typeface="Calibri Light"/>
              </a:rPr>
              <a:t>t</a:t>
            </a:r>
            <a:r>
              <a:rPr sz="4400" b="0" spc="-50" dirty="0">
                <a:latin typeface="Calibri Light"/>
                <a:cs typeface="Calibri Light"/>
              </a:rPr>
              <a:t>a</a:t>
            </a:r>
            <a:r>
              <a:rPr sz="4400" b="0" dirty="0">
                <a:latin typeface="Calibri Light"/>
                <a:cs typeface="Calibri Light"/>
              </a:rPr>
              <a:t>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1233" y="4618990"/>
            <a:ext cx="192532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3633" y="4984750"/>
            <a:ext cx="192532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101" y="4751578"/>
            <a:ext cx="192531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0629" y="4887214"/>
            <a:ext cx="192531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4261" y="4288282"/>
            <a:ext cx="192531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6450" y="4701285"/>
            <a:ext cx="192532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6498" y="5099050"/>
            <a:ext cx="192531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2961" y="3890517"/>
            <a:ext cx="192532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361" y="4254753"/>
            <a:ext cx="192532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7829" y="4021582"/>
            <a:ext cx="192531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0834" y="4157217"/>
            <a:ext cx="192531" cy="194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4465" y="3559809"/>
            <a:ext cx="192532" cy="192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6529" y="3727450"/>
            <a:ext cx="192532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701" y="4370578"/>
            <a:ext cx="192532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0551" y="35814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6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6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1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0551" y="35814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6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1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6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7566" y="3727450"/>
            <a:ext cx="192532" cy="192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9966" y="3291585"/>
            <a:ext cx="192531" cy="1940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4102" y="3443985"/>
            <a:ext cx="192531" cy="194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8069" y="3760978"/>
            <a:ext cx="192532" cy="1925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2766" y="4010914"/>
            <a:ext cx="192531" cy="192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7001" y="4129785"/>
            <a:ext cx="192531" cy="194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3266" y="2976117"/>
            <a:ext cx="192532" cy="192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25979" y="32491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5" y="179832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1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5979" y="32491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1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5" y="179832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4102" y="4358385"/>
            <a:ext cx="192531" cy="194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1729" y="3016230"/>
            <a:ext cx="192137" cy="192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942" y="2999339"/>
            <a:ext cx="192137" cy="1921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3810" y="2633378"/>
            <a:ext cx="192121" cy="1921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2602" y="2642014"/>
            <a:ext cx="192119" cy="1921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0898" y="2861925"/>
            <a:ext cx="192137" cy="192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0204" y="340700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82381" y="0"/>
                </a:moveTo>
                <a:lnTo>
                  <a:pt x="49184" y="9386"/>
                </a:lnTo>
                <a:lnTo>
                  <a:pt x="21917" y="30535"/>
                </a:lnTo>
                <a:lnTo>
                  <a:pt x="4210" y="61614"/>
                </a:lnTo>
                <a:lnTo>
                  <a:pt x="0" y="97053"/>
                </a:lnTo>
                <a:lnTo>
                  <a:pt x="9386" y="130242"/>
                </a:lnTo>
                <a:lnTo>
                  <a:pt x="30535" y="157501"/>
                </a:lnTo>
                <a:lnTo>
                  <a:pt x="61614" y="175152"/>
                </a:lnTo>
                <a:lnTo>
                  <a:pt x="97109" y="179419"/>
                </a:lnTo>
                <a:lnTo>
                  <a:pt x="130305" y="170041"/>
                </a:lnTo>
                <a:lnTo>
                  <a:pt x="157573" y="148899"/>
                </a:lnTo>
                <a:lnTo>
                  <a:pt x="175279" y="117875"/>
                </a:lnTo>
                <a:lnTo>
                  <a:pt x="179490" y="82363"/>
                </a:lnTo>
                <a:lnTo>
                  <a:pt x="170104" y="49137"/>
                </a:lnTo>
                <a:lnTo>
                  <a:pt x="148955" y="21863"/>
                </a:lnTo>
                <a:lnTo>
                  <a:pt x="117875" y="4210"/>
                </a:lnTo>
                <a:lnTo>
                  <a:pt x="8238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0204" y="340700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4210" y="61614"/>
                </a:moveTo>
                <a:lnTo>
                  <a:pt x="21917" y="30535"/>
                </a:lnTo>
                <a:lnTo>
                  <a:pt x="49184" y="9386"/>
                </a:lnTo>
                <a:lnTo>
                  <a:pt x="82381" y="0"/>
                </a:lnTo>
                <a:lnTo>
                  <a:pt x="117875" y="4210"/>
                </a:lnTo>
                <a:lnTo>
                  <a:pt x="148955" y="21863"/>
                </a:lnTo>
                <a:lnTo>
                  <a:pt x="170104" y="49137"/>
                </a:lnTo>
                <a:lnTo>
                  <a:pt x="179490" y="82363"/>
                </a:lnTo>
                <a:lnTo>
                  <a:pt x="175279" y="117875"/>
                </a:lnTo>
                <a:lnTo>
                  <a:pt x="157573" y="148899"/>
                </a:lnTo>
                <a:lnTo>
                  <a:pt x="130305" y="170041"/>
                </a:lnTo>
                <a:lnTo>
                  <a:pt x="97109" y="179419"/>
                </a:lnTo>
                <a:lnTo>
                  <a:pt x="61614" y="175152"/>
                </a:lnTo>
                <a:lnTo>
                  <a:pt x="30535" y="157501"/>
                </a:lnTo>
                <a:lnTo>
                  <a:pt x="9386" y="130242"/>
                </a:lnTo>
                <a:lnTo>
                  <a:pt x="0" y="97053"/>
                </a:lnTo>
                <a:lnTo>
                  <a:pt x="4210" y="61614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89180" y="2250166"/>
            <a:ext cx="192137" cy="192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00355" y="2699164"/>
            <a:ext cx="192137" cy="1921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96725" y="3510585"/>
            <a:ext cx="192119" cy="1921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5232" y="2979420"/>
            <a:ext cx="2235200" cy="2094864"/>
          </a:xfrm>
          <a:custGeom>
            <a:avLst/>
            <a:gdLst/>
            <a:ahLst/>
            <a:cxnLst/>
            <a:rect l="l" t="t" r="r" b="b"/>
            <a:pathLst>
              <a:path w="2235200" h="2094864">
                <a:moveTo>
                  <a:pt x="2234819" y="0"/>
                </a:moveTo>
                <a:lnTo>
                  <a:pt x="0" y="2094356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16954" y="4654041"/>
            <a:ext cx="192531" cy="1925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69354" y="5019802"/>
            <a:ext cx="192531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1821" y="4786629"/>
            <a:ext cx="192531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6350" y="4922265"/>
            <a:ext cx="192531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9982" y="4323334"/>
            <a:ext cx="192532" cy="192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02169" y="4736338"/>
            <a:ext cx="192531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2217" y="5134102"/>
            <a:ext cx="192532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88681" y="3925570"/>
            <a:ext cx="192532" cy="1925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41081" y="4289805"/>
            <a:ext cx="192532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13550" y="4056634"/>
            <a:ext cx="192531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6554" y="4192270"/>
            <a:ext cx="192531" cy="1925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30185" y="3594861"/>
            <a:ext cx="192532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42250" y="3762502"/>
            <a:ext cx="192531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32421" y="4405629"/>
            <a:ext cx="192531" cy="192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86271" y="361645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5" y="179831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1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86271" y="361645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1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5" y="179831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3285" y="3762502"/>
            <a:ext cx="192531" cy="192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15685" y="3326638"/>
            <a:ext cx="192531" cy="1925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9821" y="3479038"/>
            <a:ext cx="192531" cy="192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23790" y="3794505"/>
            <a:ext cx="192532" cy="1940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58485" y="4045965"/>
            <a:ext cx="192531" cy="1925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2721" y="4164838"/>
            <a:ext cx="192531" cy="192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48985" y="3011170"/>
            <a:ext cx="192531" cy="1925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0176" y="328422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90677" y="0"/>
                </a:moveTo>
                <a:lnTo>
                  <a:pt x="55399" y="7066"/>
                </a:lnTo>
                <a:lnTo>
                  <a:pt x="26574" y="26336"/>
                </a:lnTo>
                <a:lnTo>
                  <a:pt x="7131" y="54917"/>
                </a:lnTo>
                <a:lnTo>
                  <a:pt x="0" y="89915"/>
                </a:lnTo>
                <a:lnTo>
                  <a:pt x="7131" y="124914"/>
                </a:lnTo>
                <a:lnTo>
                  <a:pt x="26574" y="153495"/>
                </a:lnTo>
                <a:lnTo>
                  <a:pt x="55399" y="172765"/>
                </a:lnTo>
                <a:lnTo>
                  <a:pt x="90677" y="179831"/>
                </a:lnTo>
                <a:lnTo>
                  <a:pt x="125956" y="172765"/>
                </a:lnTo>
                <a:lnTo>
                  <a:pt x="154781" y="153495"/>
                </a:lnTo>
                <a:lnTo>
                  <a:pt x="174224" y="124914"/>
                </a:lnTo>
                <a:lnTo>
                  <a:pt x="181356" y="89915"/>
                </a:lnTo>
                <a:lnTo>
                  <a:pt x="174224" y="54917"/>
                </a:lnTo>
                <a:lnTo>
                  <a:pt x="154781" y="26336"/>
                </a:lnTo>
                <a:lnTo>
                  <a:pt x="125956" y="7066"/>
                </a:lnTo>
                <a:lnTo>
                  <a:pt x="9067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80176" y="328422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89915"/>
                </a:moveTo>
                <a:lnTo>
                  <a:pt x="7131" y="54917"/>
                </a:lnTo>
                <a:lnTo>
                  <a:pt x="26574" y="26336"/>
                </a:lnTo>
                <a:lnTo>
                  <a:pt x="55399" y="7066"/>
                </a:lnTo>
                <a:lnTo>
                  <a:pt x="90677" y="0"/>
                </a:lnTo>
                <a:lnTo>
                  <a:pt x="125956" y="7066"/>
                </a:lnTo>
                <a:lnTo>
                  <a:pt x="154781" y="26336"/>
                </a:lnTo>
                <a:lnTo>
                  <a:pt x="174224" y="54917"/>
                </a:lnTo>
                <a:lnTo>
                  <a:pt x="181356" y="89915"/>
                </a:lnTo>
                <a:lnTo>
                  <a:pt x="174224" y="124914"/>
                </a:lnTo>
                <a:lnTo>
                  <a:pt x="154781" y="153495"/>
                </a:lnTo>
                <a:lnTo>
                  <a:pt x="125956" y="172765"/>
                </a:lnTo>
                <a:lnTo>
                  <a:pt x="90677" y="179831"/>
                </a:lnTo>
                <a:lnTo>
                  <a:pt x="55399" y="172765"/>
                </a:lnTo>
                <a:lnTo>
                  <a:pt x="26574" y="153495"/>
                </a:lnTo>
                <a:lnTo>
                  <a:pt x="7131" y="124914"/>
                </a:lnTo>
                <a:lnTo>
                  <a:pt x="0" y="89915"/>
                </a:lnTo>
                <a:close/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9821" y="4393438"/>
            <a:ext cx="192531" cy="192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57340" y="3051226"/>
            <a:ext cx="192119" cy="192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8535" y="3034317"/>
            <a:ext cx="192190" cy="1921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99459" y="2668377"/>
            <a:ext cx="192119" cy="1921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8195" y="2677013"/>
            <a:ext cx="192137" cy="1921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96509" y="2896850"/>
            <a:ext cx="192119" cy="19219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55850" y="34419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2329" y="0"/>
                </a:moveTo>
                <a:lnTo>
                  <a:pt x="49147" y="9386"/>
                </a:lnTo>
                <a:lnTo>
                  <a:pt x="21917" y="30535"/>
                </a:lnTo>
                <a:lnTo>
                  <a:pt x="4284" y="61614"/>
                </a:lnTo>
                <a:lnTo>
                  <a:pt x="0" y="97109"/>
                </a:lnTo>
                <a:lnTo>
                  <a:pt x="9348" y="130305"/>
                </a:lnTo>
                <a:lnTo>
                  <a:pt x="30483" y="157573"/>
                </a:lnTo>
                <a:lnTo>
                  <a:pt x="61561" y="175279"/>
                </a:lnTo>
                <a:lnTo>
                  <a:pt x="97055" y="179490"/>
                </a:lnTo>
                <a:lnTo>
                  <a:pt x="130252" y="170104"/>
                </a:lnTo>
                <a:lnTo>
                  <a:pt x="157519" y="148955"/>
                </a:lnTo>
                <a:lnTo>
                  <a:pt x="175226" y="117875"/>
                </a:lnTo>
                <a:lnTo>
                  <a:pt x="179437" y="82381"/>
                </a:lnTo>
                <a:lnTo>
                  <a:pt x="170051" y="49184"/>
                </a:lnTo>
                <a:lnTo>
                  <a:pt x="148901" y="21917"/>
                </a:lnTo>
                <a:lnTo>
                  <a:pt x="117822" y="4210"/>
                </a:lnTo>
                <a:lnTo>
                  <a:pt x="8232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55850" y="34419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4284" y="61614"/>
                </a:moveTo>
                <a:lnTo>
                  <a:pt x="21917" y="30535"/>
                </a:lnTo>
                <a:lnTo>
                  <a:pt x="49147" y="9386"/>
                </a:lnTo>
                <a:lnTo>
                  <a:pt x="82329" y="0"/>
                </a:lnTo>
                <a:lnTo>
                  <a:pt x="117822" y="4210"/>
                </a:lnTo>
                <a:lnTo>
                  <a:pt x="148901" y="21917"/>
                </a:lnTo>
                <a:lnTo>
                  <a:pt x="170051" y="49184"/>
                </a:lnTo>
                <a:lnTo>
                  <a:pt x="179437" y="82381"/>
                </a:lnTo>
                <a:lnTo>
                  <a:pt x="175226" y="117875"/>
                </a:lnTo>
                <a:lnTo>
                  <a:pt x="157519" y="148955"/>
                </a:lnTo>
                <a:lnTo>
                  <a:pt x="130252" y="170104"/>
                </a:lnTo>
                <a:lnTo>
                  <a:pt x="97055" y="179490"/>
                </a:lnTo>
                <a:lnTo>
                  <a:pt x="61561" y="175279"/>
                </a:lnTo>
                <a:lnTo>
                  <a:pt x="30483" y="157573"/>
                </a:lnTo>
                <a:lnTo>
                  <a:pt x="9348" y="130305"/>
                </a:lnTo>
                <a:lnTo>
                  <a:pt x="0" y="97109"/>
                </a:lnTo>
                <a:lnTo>
                  <a:pt x="4284" y="61614"/>
                </a:lnTo>
                <a:close/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44773" y="2285091"/>
            <a:ext cx="192190" cy="1921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55948" y="2734163"/>
            <a:ext cx="192190" cy="192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52318" y="3545566"/>
            <a:ext cx="192137" cy="192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0952" y="3014472"/>
            <a:ext cx="2235200" cy="2094864"/>
          </a:xfrm>
          <a:custGeom>
            <a:avLst/>
            <a:gdLst/>
            <a:ahLst/>
            <a:cxnLst/>
            <a:rect l="l" t="t" r="r" b="b"/>
            <a:pathLst>
              <a:path w="2235200" h="2094864">
                <a:moveTo>
                  <a:pt x="2234819" y="0"/>
                </a:moveTo>
                <a:lnTo>
                  <a:pt x="0" y="2094357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97223" y="1618488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102616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085969" y="1255521"/>
            <a:ext cx="3550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Decision boundaries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learned</a:t>
            </a: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722657" y="319565"/>
            <a:ext cx="192137" cy="1921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22878" y="766318"/>
            <a:ext cx="192532" cy="192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106417" y="113977"/>
            <a:ext cx="190690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class 1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(source)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(source)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18121" y="225933"/>
            <a:ext cx="2016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Target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5" dirty="0">
                <a:latin typeface="Calibri"/>
                <a:cs typeface="Calibri"/>
              </a:rPr>
              <a:t>(class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unknown)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20267" y="5557520"/>
            <a:ext cx="32950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Source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target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aligned, but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……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432803" y="330708"/>
            <a:ext cx="179831" cy="1798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32803" y="33070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40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919598" y="5606592"/>
            <a:ext cx="3255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latin typeface="Calibri"/>
                <a:cs typeface="Calibri"/>
              </a:rPr>
              <a:t>Target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(unlabeled  </a:t>
            </a:r>
            <a:r>
              <a:rPr sz="2800" spc="-25" dirty="0">
                <a:latin typeface="Calibri"/>
                <a:cs typeface="Calibri"/>
              </a:rPr>
              <a:t>far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boundary)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41119" y="3281171"/>
            <a:ext cx="179831" cy="1813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41119" y="3281171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181355"/>
                </a:moveTo>
                <a:lnTo>
                  <a:pt x="179831" y="181355"/>
                </a:lnTo>
                <a:lnTo>
                  <a:pt x="179831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04772" y="3581400"/>
            <a:ext cx="181355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04772" y="3581400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179831"/>
                </a:moveTo>
                <a:lnTo>
                  <a:pt x="181355" y="179831"/>
                </a:lnTo>
                <a:lnTo>
                  <a:pt x="181355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0119" y="3636264"/>
            <a:ext cx="179831" cy="1798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60119" y="363626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35963" y="4099559"/>
            <a:ext cx="179831" cy="1798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35963" y="409955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81683" y="3816096"/>
            <a:ext cx="179831" cy="1798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81683" y="381609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85188" y="3761232"/>
            <a:ext cx="179831" cy="1798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85188" y="37612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7588" y="4174235"/>
            <a:ext cx="179831" cy="1798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37588" y="417423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73351" y="4143755"/>
            <a:ext cx="179831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73351" y="414375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52372" y="4639055"/>
            <a:ext cx="179832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52372" y="463905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96211" y="4440935"/>
            <a:ext cx="179831" cy="1798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96211" y="444093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17420" y="4027932"/>
            <a:ext cx="179831" cy="1798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17420" y="402793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69820" y="4440935"/>
            <a:ext cx="179831" cy="1798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69820" y="444093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05583" y="4410455"/>
            <a:ext cx="179831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05583" y="441045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2451" y="4728971"/>
            <a:ext cx="179831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92451" y="47289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94432" y="4611623"/>
            <a:ext cx="179831" cy="1798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94432" y="46116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69820" y="4684776"/>
            <a:ext cx="179831" cy="1798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69820" y="46847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02051" y="4969764"/>
            <a:ext cx="179831" cy="1798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02051" y="496976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96795" y="4855464"/>
            <a:ext cx="181356" cy="1798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96795" y="4855464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179831"/>
                </a:moveTo>
                <a:lnTo>
                  <a:pt x="181356" y="179831"/>
                </a:lnTo>
                <a:lnTo>
                  <a:pt x="181356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25623" y="5236464"/>
            <a:ext cx="181356" cy="1813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325623" y="523646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356"/>
                </a:moveTo>
                <a:lnTo>
                  <a:pt x="181356" y="181356"/>
                </a:lnTo>
                <a:lnTo>
                  <a:pt x="181356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25623" y="4975859"/>
            <a:ext cx="181356" cy="1798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25623" y="4975859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179831"/>
                </a:moveTo>
                <a:lnTo>
                  <a:pt x="181356" y="179831"/>
                </a:lnTo>
                <a:lnTo>
                  <a:pt x="181356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686811" y="2305811"/>
            <a:ext cx="179831" cy="1798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86811" y="230581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50464" y="2604516"/>
            <a:ext cx="179831" cy="1798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50464" y="260451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04288" y="2660904"/>
            <a:ext cx="179831" cy="1798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04288" y="266090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581655" y="3124200"/>
            <a:ext cx="179831" cy="1798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81655" y="31242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25851" y="2840735"/>
            <a:ext cx="179831" cy="1798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25851" y="284073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30879" y="2784348"/>
            <a:ext cx="179831" cy="1798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30879" y="278434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83279" y="3198876"/>
            <a:ext cx="179832" cy="1798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83279" y="31988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17520" y="3166872"/>
            <a:ext cx="179831" cy="1798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17520" y="316687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796539" y="3662171"/>
            <a:ext cx="179831" cy="17983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796539" y="36621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40379" y="3465576"/>
            <a:ext cx="179831" cy="1798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40379" y="34655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563111" y="3051048"/>
            <a:ext cx="179832" cy="1798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63111" y="305104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15511" y="3465576"/>
            <a:ext cx="179832" cy="1798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15511" y="34655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49752" y="3433571"/>
            <a:ext cx="179832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49752" y="34335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436620" y="3752088"/>
            <a:ext cx="179832" cy="1798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436620" y="375208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38600" y="3634740"/>
            <a:ext cx="179832" cy="1798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38600" y="363474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15511" y="3709415"/>
            <a:ext cx="179832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15511" y="370941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47744" y="3992879"/>
            <a:ext cx="179832" cy="18135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47744" y="3992879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181356"/>
                </a:moveTo>
                <a:lnTo>
                  <a:pt x="179832" y="181356"/>
                </a:lnTo>
                <a:lnTo>
                  <a:pt x="179832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42488" y="3878579"/>
            <a:ext cx="179832" cy="1798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142488" y="387857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671315" y="4261103"/>
            <a:ext cx="179832" cy="1798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671315" y="42611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671315" y="3998976"/>
            <a:ext cx="179832" cy="1813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671315" y="3998976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181356"/>
                </a:moveTo>
                <a:lnTo>
                  <a:pt x="179832" y="181356"/>
                </a:lnTo>
                <a:lnTo>
                  <a:pt x="179832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11496" y="3246120"/>
            <a:ext cx="179832" cy="1798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11496" y="324612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375147" y="3544823"/>
            <a:ext cx="179832" cy="17983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75147" y="35448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28971" y="3601211"/>
            <a:ext cx="179832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728971" y="360121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6340" y="4064508"/>
            <a:ext cx="179832" cy="17983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6340" y="406450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50535" y="3781044"/>
            <a:ext cx="179832" cy="17983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50535" y="378104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1"/>
                </a:moveTo>
                <a:lnTo>
                  <a:pt x="179832" y="179831"/>
                </a:lnTo>
                <a:lnTo>
                  <a:pt x="17983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655564" y="3724655"/>
            <a:ext cx="179832" cy="1798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55564" y="372465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93764" y="2292095"/>
            <a:ext cx="179832" cy="18135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493764" y="229209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181355"/>
                </a:moveTo>
                <a:lnTo>
                  <a:pt x="179832" y="181355"/>
                </a:lnTo>
                <a:lnTo>
                  <a:pt x="179832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718047" y="2310383"/>
            <a:ext cx="181355" cy="1798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18047" y="2310383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179832"/>
                </a:moveTo>
                <a:lnTo>
                  <a:pt x="181355" y="179832"/>
                </a:lnTo>
                <a:lnTo>
                  <a:pt x="1813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317235" y="2884932"/>
            <a:ext cx="181355" cy="18135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317235" y="2884932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355"/>
                </a:moveTo>
                <a:lnTo>
                  <a:pt x="181355" y="181355"/>
                </a:lnTo>
                <a:lnTo>
                  <a:pt x="181355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12891" y="2625851"/>
            <a:ext cx="179832" cy="1798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612891" y="26258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34100" y="2211323"/>
            <a:ext cx="179832" cy="1798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34100" y="221132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86500" y="2625851"/>
            <a:ext cx="179832" cy="1798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86500" y="262585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922264" y="2593848"/>
            <a:ext cx="179832" cy="1798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22264" y="259384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01867" y="2833116"/>
            <a:ext cx="179832" cy="1798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01867" y="283311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611111" y="2795016"/>
            <a:ext cx="179831" cy="1798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611111" y="279501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286500" y="2869692"/>
            <a:ext cx="179832" cy="1798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286500" y="286969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61176" y="3171444"/>
            <a:ext cx="179831" cy="1798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61176" y="317144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50408" y="3168395"/>
            <a:ext cx="179832" cy="18135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50408" y="316839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39" h="181610">
                <a:moveTo>
                  <a:pt x="0" y="181355"/>
                </a:moveTo>
                <a:lnTo>
                  <a:pt x="179832" y="181355"/>
                </a:lnTo>
                <a:lnTo>
                  <a:pt x="179832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946647" y="3473196"/>
            <a:ext cx="179832" cy="1798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46647" y="347319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999988" y="3154679"/>
            <a:ext cx="179832" cy="1798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999988" y="315467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83323" y="4608576"/>
            <a:ext cx="179831" cy="17983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783323" y="46085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46976" y="4907279"/>
            <a:ext cx="179831" cy="1798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046976" y="4907279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400800" y="4963667"/>
            <a:ext cx="179831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0800" y="49636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78168" y="5426964"/>
            <a:ext cx="179831" cy="1798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78168" y="5426964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22364" y="5143500"/>
            <a:ext cx="179831" cy="1798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722364" y="514350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327392" y="5087111"/>
            <a:ext cx="179831" cy="1813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392" y="5087111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181356"/>
                </a:moveTo>
                <a:lnTo>
                  <a:pt x="179831" y="181356"/>
                </a:lnTo>
                <a:lnTo>
                  <a:pt x="179831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165592" y="3656076"/>
            <a:ext cx="179831" cy="17983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165592" y="36560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389876" y="3672840"/>
            <a:ext cx="179831" cy="17983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389876" y="3672840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89064" y="4248911"/>
            <a:ext cx="179831" cy="1798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989064" y="424891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84719" y="3988308"/>
            <a:ext cx="179831" cy="17983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284719" y="398830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805928" y="3575303"/>
            <a:ext cx="179831" cy="1798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05928" y="35753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58328" y="3988308"/>
            <a:ext cx="179831" cy="17983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958328" y="3988308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2"/>
                </a:moveTo>
                <a:lnTo>
                  <a:pt x="179831" y="179832"/>
                </a:lnTo>
                <a:lnTo>
                  <a:pt x="17983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594092" y="3956303"/>
            <a:ext cx="179831" cy="1813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594092" y="3956303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181356"/>
                </a:moveTo>
                <a:lnTo>
                  <a:pt x="179831" y="181356"/>
                </a:lnTo>
                <a:lnTo>
                  <a:pt x="179831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73695" y="4195571"/>
            <a:ext cx="179831" cy="1798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473695" y="41955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282940" y="4158996"/>
            <a:ext cx="179831" cy="17983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282940" y="415899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58328" y="4232147"/>
            <a:ext cx="179831" cy="17983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58328" y="423214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33004" y="4533900"/>
            <a:ext cx="179831" cy="1813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33004" y="4533900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0" y="181356"/>
                </a:moveTo>
                <a:lnTo>
                  <a:pt x="179831" y="181356"/>
                </a:lnTo>
                <a:lnTo>
                  <a:pt x="179831" y="0"/>
                </a:lnTo>
                <a:lnTo>
                  <a:pt x="0" y="0"/>
                </a:lnTo>
                <a:lnTo>
                  <a:pt x="0" y="181356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222235" y="4532376"/>
            <a:ext cx="179831" cy="17983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22235" y="453237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618476" y="4835652"/>
            <a:ext cx="179831" cy="1798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18476" y="483565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71816" y="4517135"/>
            <a:ext cx="179831" cy="1798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71816" y="451713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0" y="179831"/>
                </a:moveTo>
                <a:lnTo>
                  <a:pt x="179831" y="179831"/>
                </a:lnTo>
                <a:lnTo>
                  <a:pt x="179831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3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00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Considering Decision</a:t>
            </a:r>
            <a:r>
              <a:rPr spc="-30" dirty="0"/>
              <a:t> </a:t>
            </a:r>
            <a:r>
              <a:rPr dirty="0"/>
              <a:t>Boundary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967" y="5327700"/>
            <a:ext cx="763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Decision-boundary </a:t>
            </a:r>
            <a:r>
              <a:rPr sz="2400" spc="-15" dirty="0">
                <a:latin typeface="Calibri"/>
                <a:cs typeface="Calibri"/>
              </a:rPr>
              <a:t>Iterative </a:t>
            </a:r>
            <a:r>
              <a:rPr sz="2400" spc="-10" dirty="0">
                <a:latin typeface="Calibri"/>
                <a:cs typeface="Calibri"/>
              </a:rPr>
              <a:t>Refinement </a:t>
            </a:r>
            <a:r>
              <a:rPr sz="2400" spc="-30" dirty="0">
                <a:latin typeface="Calibri"/>
                <a:cs typeface="Calibri"/>
              </a:rPr>
              <a:t>Training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3200" y="5791301"/>
            <a:ext cx="312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https://arxiv.org/abs/1802.08735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7735" y="1818132"/>
            <a:ext cx="1427988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735" y="1818132"/>
            <a:ext cx="1428115" cy="1196340"/>
          </a:xfrm>
          <a:custGeom>
            <a:avLst/>
            <a:gdLst/>
            <a:ahLst/>
            <a:cxnLst/>
            <a:rect l="l" t="t" r="r" b="b"/>
            <a:pathLst>
              <a:path w="1428114" h="1196339">
                <a:moveTo>
                  <a:pt x="0" y="199389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228597" y="0"/>
                </a:lnTo>
                <a:lnTo>
                  <a:pt x="1274312" y="5266"/>
                </a:lnTo>
                <a:lnTo>
                  <a:pt x="1316279" y="20268"/>
                </a:lnTo>
                <a:lnTo>
                  <a:pt x="1353301" y="43807"/>
                </a:lnTo>
                <a:lnTo>
                  <a:pt x="1384180" y="74686"/>
                </a:lnTo>
                <a:lnTo>
                  <a:pt x="1407719" y="111708"/>
                </a:lnTo>
                <a:lnTo>
                  <a:pt x="1422721" y="153675"/>
                </a:lnTo>
                <a:lnTo>
                  <a:pt x="1427988" y="199389"/>
                </a:lnTo>
                <a:lnTo>
                  <a:pt x="1427988" y="996950"/>
                </a:lnTo>
                <a:lnTo>
                  <a:pt x="1422721" y="1042664"/>
                </a:lnTo>
                <a:lnTo>
                  <a:pt x="1407719" y="1084631"/>
                </a:lnTo>
                <a:lnTo>
                  <a:pt x="1384180" y="1121653"/>
                </a:lnTo>
                <a:lnTo>
                  <a:pt x="1353301" y="1152532"/>
                </a:lnTo>
                <a:lnTo>
                  <a:pt x="1316279" y="1176071"/>
                </a:lnTo>
                <a:lnTo>
                  <a:pt x="1274312" y="1191073"/>
                </a:lnTo>
                <a:lnTo>
                  <a:pt x="1228597" y="1196339"/>
                </a:lnTo>
                <a:lnTo>
                  <a:pt x="199389" y="1196339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89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3711" y="1844039"/>
            <a:ext cx="1427988" cy="1194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3711" y="1844039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5"/>
                </a:lnTo>
                <a:lnTo>
                  <a:pt x="199136" y="1194815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5032" y="1778507"/>
            <a:ext cx="309321" cy="1309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4467" y="1818132"/>
            <a:ext cx="195072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1119" y="2029155"/>
            <a:ext cx="1152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1032" y="2029155"/>
            <a:ext cx="1162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Label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edi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5860" y="233133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4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4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4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9732" y="2345054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3735" y="2345054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7608" y="2358770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818132"/>
            <a:ext cx="578370" cy="1165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780" y="1414094"/>
            <a:ext cx="125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unlabeled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02146" y="2743835"/>
            <a:ext cx="2374900" cy="85725"/>
          </a:xfrm>
          <a:custGeom>
            <a:avLst/>
            <a:gdLst/>
            <a:ahLst/>
            <a:cxnLst/>
            <a:rect l="l" t="t" r="r" b="b"/>
            <a:pathLst>
              <a:path w="2374900" h="85725">
                <a:moveTo>
                  <a:pt x="2288794" y="57149"/>
                </a:moveTo>
                <a:lnTo>
                  <a:pt x="2288794" y="85725"/>
                </a:lnTo>
                <a:lnTo>
                  <a:pt x="2345859" y="57150"/>
                </a:lnTo>
                <a:lnTo>
                  <a:pt x="2288794" y="57149"/>
                </a:lnTo>
                <a:close/>
              </a:path>
              <a:path w="2374900" h="85725">
                <a:moveTo>
                  <a:pt x="2288794" y="28574"/>
                </a:moveTo>
                <a:lnTo>
                  <a:pt x="2288794" y="57149"/>
                </a:lnTo>
                <a:lnTo>
                  <a:pt x="2303018" y="57150"/>
                </a:lnTo>
                <a:lnTo>
                  <a:pt x="2303018" y="28575"/>
                </a:lnTo>
                <a:lnTo>
                  <a:pt x="2288794" y="28574"/>
                </a:lnTo>
                <a:close/>
              </a:path>
              <a:path w="2374900" h="85725">
                <a:moveTo>
                  <a:pt x="2288794" y="0"/>
                </a:moveTo>
                <a:lnTo>
                  <a:pt x="2288794" y="28574"/>
                </a:lnTo>
                <a:lnTo>
                  <a:pt x="2303018" y="28575"/>
                </a:lnTo>
                <a:lnTo>
                  <a:pt x="2303018" y="57150"/>
                </a:lnTo>
                <a:lnTo>
                  <a:pt x="2345861" y="57149"/>
                </a:lnTo>
                <a:lnTo>
                  <a:pt x="2374519" y="42799"/>
                </a:lnTo>
                <a:lnTo>
                  <a:pt x="2288794" y="0"/>
                </a:lnTo>
                <a:close/>
              </a:path>
              <a:path w="2374900" h="85725">
                <a:moveTo>
                  <a:pt x="0" y="28448"/>
                </a:moveTo>
                <a:lnTo>
                  <a:pt x="0" y="57023"/>
                </a:lnTo>
                <a:lnTo>
                  <a:pt x="2288794" y="57149"/>
                </a:lnTo>
                <a:lnTo>
                  <a:pt x="2288794" y="28574"/>
                </a:lnTo>
                <a:lnTo>
                  <a:pt x="0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2364" y="1818132"/>
            <a:ext cx="195580" cy="958850"/>
          </a:xfrm>
          <a:custGeom>
            <a:avLst/>
            <a:gdLst/>
            <a:ahLst/>
            <a:cxnLst/>
            <a:rect l="l" t="t" r="r" b="b"/>
            <a:pathLst>
              <a:path w="195579" h="958850">
                <a:moveTo>
                  <a:pt x="0" y="958596"/>
                </a:moveTo>
                <a:lnTo>
                  <a:pt x="195072" y="958596"/>
                </a:lnTo>
                <a:lnTo>
                  <a:pt x="195072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2364" y="1818132"/>
            <a:ext cx="195580" cy="958850"/>
          </a:xfrm>
          <a:custGeom>
            <a:avLst/>
            <a:gdLst/>
            <a:ahLst/>
            <a:cxnLst/>
            <a:rect l="l" t="t" r="r" b="b"/>
            <a:pathLst>
              <a:path w="195579" h="958850">
                <a:moveTo>
                  <a:pt x="0" y="958596"/>
                </a:moveTo>
                <a:lnTo>
                  <a:pt x="195072" y="958596"/>
                </a:lnTo>
                <a:lnTo>
                  <a:pt x="195072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61226" y="2784094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898525" algn="l"/>
                <a:tab pos="1341755" algn="l"/>
                <a:tab pos="1784985" algn="l"/>
              </a:tabLst>
            </a:pPr>
            <a:r>
              <a:rPr sz="1800" dirty="0">
                <a:latin typeface="Calibri"/>
                <a:cs typeface="Calibri"/>
              </a:rPr>
              <a:t>1	2	3	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8414" y="1372615"/>
            <a:ext cx="173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entropy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97735" y="3787140"/>
            <a:ext cx="1427988" cy="1194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7735" y="3787140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53711" y="3811523"/>
            <a:ext cx="1427988" cy="11948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3711" y="3811523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5"/>
                </a:lnTo>
                <a:lnTo>
                  <a:pt x="199136" y="1194815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5032" y="3747515"/>
            <a:ext cx="309321" cy="13075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4467" y="3787140"/>
            <a:ext cx="195072" cy="1194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41119" y="3998214"/>
            <a:ext cx="1152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Feature 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1032" y="3998214"/>
            <a:ext cx="1162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Label 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edi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65860" y="4298822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4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4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4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9732" y="431253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3735" y="431253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07608" y="4326254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312" y="3785615"/>
            <a:ext cx="578370" cy="1165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2780" y="3383026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unlabeled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02146" y="4711191"/>
            <a:ext cx="2374900" cy="85725"/>
          </a:xfrm>
          <a:custGeom>
            <a:avLst/>
            <a:gdLst/>
            <a:ahLst/>
            <a:cxnLst/>
            <a:rect l="l" t="t" r="r" b="b"/>
            <a:pathLst>
              <a:path w="2374900" h="85725">
                <a:moveTo>
                  <a:pt x="2288794" y="0"/>
                </a:moveTo>
                <a:lnTo>
                  <a:pt x="2288794" y="85724"/>
                </a:lnTo>
                <a:lnTo>
                  <a:pt x="2346028" y="57149"/>
                </a:lnTo>
                <a:lnTo>
                  <a:pt x="2303018" y="57149"/>
                </a:lnTo>
                <a:lnTo>
                  <a:pt x="2303018" y="28574"/>
                </a:lnTo>
                <a:lnTo>
                  <a:pt x="2345859" y="28574"/>
                </a:lnTo>
                <a:lnTo>
                  <a:pt x="2288794" y="0"/>
                </a:lnTo>
                <a:close/>
              </a:path>
              <a:path w="2374900" h="85725">
                <a:moveTo>
                  <a:pt x="2288794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288794" y="57149"/>
                </a:lnTo>
                <a:lnTo>
                  <a:pt x="2288794" y="28574"/>
                </a:lnTo>
                <a:close/>
              </a:path>
              <a:path w="2374900" h="85725">
                <a:moveTo>
                  <a:pt x="2345859" y="28574"/>
                </a:moveTo>
                <a:lnTo>
                  <a:pt x="2303018" y="28574"/>
                </a:lnTo>
                <a:lnTo>
                  <a:pt x="2303018" y="57149"/>
                </a:lnTo>
                <a:lnTo>
                  <a:pt x="2346028" y="57149"/>
                </a:lnTo>
                <a:lnTo>
                  <a:pt x="2374519" y="42925"/>
                </a:lnTo>
                <a:lnTo>
                  <a:pt x="234585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61226" y="4752289"/>
            <a:ext cx="191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898525" algn="l"/>
                <a:tab pos="1341755" algn="l"/>
                <a:tab pos="1784985" algn="l"/>
              </a:tabLst>
            </a:pPr>
            <a:r>
              <a:rPr sz="1800" dirty="0">
                <a:latin typeface="Calibri"/>
                <a:cs typeface="Calibri"/>
              </a:rPr>
              <a:t>1	2	3	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6328" y="4459223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96328" y="4459223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1988" y="4463796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61988" y="4463796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0435" y="4463796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0435" y="4463796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16952" y="4457700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6" y="251460"/>
                </a:lnTo>
                <a:lnTo>
                  <a:pt x="23469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16952" y="4457700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6" y="251460"/>
                </a:lnTo>
                <a:lnTo>
                  <a:pt x="23469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55152" y="4482084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6" y="251460"/>
                </a:lnTo>
                <a:lnTo>
                  <a:pt x="23469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55152" y="4482084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6" y="251460"/>
                </a:lnTo>
                <a:lnTo>
                  <a:pt x="23469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49618" y="3765930"/>
            <a:ext cx="1732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entropy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83880" y="1658111"/>
            <a:ext cx="733044" cy="731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11311" y="3346703"/>
            <a:ext cx="547116" cy="5455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79449" y="5507109"/>
            <a:ext cx="4015104" cy="113030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56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Teacher</a:t>
            </a:r>
            <a:r>
              <a:rPr sz="2400" spc="-10" dirty="0">
                <a:latin typeface="Calibri"/>
                <a:cs typeface="Calibri"/>
              </a:rPr>
              <a:t> (DIRT-T)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spc="-5" dirty="0">
                <a:latin typeface="Calibri"/>
                <a:cs typeface="Calibri"/>
              </a:rPr>
              <a:t>Classifier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Discrepancy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91709" y="6287515"/>
            <a:ext cx="312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https://arxiv.org/abs/1712.02560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1818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Outlook</a:t>
            </a:r>
          </a:p>
        </p:txBody>
      </p:sp>
      <p:sp>
        <p:nvSpPr>
          <p:cNvPr id="3" name="object 3"/>
          <p:cNvSpPr/>
          <p:nvPr/>
        </p:nvSpPr>
        <p:spPr>
          <a:xfrm>
            <a:off x="2772473" y="777240"/>
            <a:ext cx="5773613" cy="571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3864355"/>
            <a:ext cx="2881630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294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Universal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  </a:t>
            </a:r>
            <a:r>
              <a:rPr sz="2400" spc="-10" dirty="0">
                <a:latin typeface="Calibri"/>
                <a:cs typeface="Calibri"/>
              </a:rPr>
              <a:t>adaptation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15" dirty="0">
                <a:latin typeface="Calibri"/>
                <a:cs typeface="Calibri"/>
              </a:rPr>
              <a:t>https://openaccess.thecvf.com</a:t>
            </a:r>
            <a:endParaRPr sz="1800">
              <a:latin typeface="Calibri"/>
              <a:cs typeface="Calibri"/>
            </a:endParaRPr>
          </a:p>
          <a:p>
            <a:pPr marL="12700" marR="19685" algn="just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/content_CVPR_2019/html/Yo  </a:t>
            </a:r>
            <a:r>
              <a:rPr sz="1800" spc="-10" dirty="0">
                <a:latin typeface="Calibri"/>
                <a:cs typeface="Calibri"/>
              </a:rPr>
              <a:t>u_Universal_Domain_Adaptati  on_CVPR_2019_paper.html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85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50" dirty="0"/>
              <a:t> </a:t>
            </a:r>
            <a:r>
              <a:rPr spc="-15" dirty="0"/>
              <a:t>Adaptation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85688" y="1470660"/>
            <a:ext cx="2630423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2820" y="516128"/>
            <a:ext cx="235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Domain  (with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957" y="2346401"/>
            <a:ext cx="2149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  <a:tab pos="1726564" algn="l"/>
              </a:tabLst>
            </a:pPr>
            <a:r>
              <a:rPr sz="2400" spc="-5" dirty="0">
                <a:latin typeface="Calibri"/>
                <a:cs typeface="Calibri"/>
              </a:rPr>
              <a:t>“4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“0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“1”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3314700"/>
            <a:ext cx="7619365" cy="228600"/>
          </a:xfrm>
          <a:custGeom>
            <a:avLst/>
            <a:gdLst/>
            <a:ahLst/>
            <a:cxnLst/>
            <a:rect l="l" t="t" r="r" b="b"/>
            <a:pathLst>
              <a:path w="7619365" h="228600">
                <a:moveTo>
                  <a:pt x="7390638" y="0"/>
                </a:moveTo>
                <a:lnTo>
                  <a:pt x="7390638" y="228600"/>
                </a:lnTo>
                <a:lnTo>
                  <a:pt x="7543038" y="152400"/>
                </a:lnTo>
                <a:lnTo>
                  <a:pt x="7428738" y="152400"/>
                </a:lnTo>
                <a:lnTo>
                  <a:pt x="7428738" y="76200"/>
                </a:lnTo>
                <a:lnTo>
                  <a:pt x="7543038" y="76200"/>
                </a:lnTo>
                <a:lnTo>
                  <a:pt x="7390638" y="0"/>
                </a:lnTo>
                <a:close/>
              </a:path>
              <a:path w="7619365" h="228600">
                <a:moveTo>
                  <a:pt x="73906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390638" y="152400"/>
                </a:lnTo>
                <a:lnTo>
                  <a:pt x="7390638" y="76200"/>
                </a:lnTo>
                <a:close/>
              </a:path>
              <a:path w="7619365" h="228600">
                <a:moveTo>
                  <a:pt x="7543038" y="76200"/>
                </a:moveTo>
                <a:lnTo>
                  <a:pt x="7428738" y="76200"/>
                </a:lnTo>
                <a:lnTo>
                  <a:pt x="7428738" y="152400"/>
                </a:lnTo>
                <a:lnTo>
                  <a:pt x="7543038" y="152400"/>
                </a:lnTo>
                <a:lnTo>
                  <a:pt x="7619238" y="114300"/>
                </a:lnTo>
                <a:lnTo>
                  <a:pt x="7543038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868" y="2628137"/>
            <a:ext cx="4108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1167" y="4236720"/>
            <a:ext cx="2657856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0959" y="4139184"/>
            <a:ext cx="2940050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R="4762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0" dirty="0">
                <a:latin typeface="Calibri"/>
                <a:cs typeface="Calibri"/>
              </a:rPr>
              <a:t> of</a:t>
            </a:r>
            <a:endParaRPr sz="24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unlabeled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3076" y="4236720"/>
            <a:ext cx="882396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2848" y="4139184"/>
            <a:ext cx="1447800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25095" marR="83820" indent="1981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dirty="0">
                <a:latin typeface="Calibri"/>
                <a:cs typeface="Calibri"/>
              </a:rPr>
              <a:t>&amp;  </a:t>
            </a:r>
            <a:r>
              <a:rPr sz="2400" spc="-5" dirty="0">
                <a:latin typeface="Calibri"/>
                <a:cs typeface="Calibri"/>
              </a:rPr>
              <a:t>unlab</a:t>
            </a:r>
            <a:r>
              <a:rPr sz="2400" dirty="0">
                <a:latin typeface="Calibri"/>
                <a:cs typeface="Calibri"/>
              </a:rPr>
              <a:t>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6140" y="4236720"/>
            <a:ext cx="882396" cy="858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5452" y="4104132"/>
            <a:ext cx="1739264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1455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“8”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80695" marR="240029" indent="-990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 </a:t>
            </a:r>
            <a:r>
              <a:rPr sz="2400" dirty="0">
                <a:latin typeface="Calibri"/>
                <a:cs typeface="Calibri"/>
              </a:rPr>
              <a:t>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4908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7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4908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7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6748" y="3564635"/>
            <a:ext cx="571500" cy="574675"/>
          </a:xfrm>
          <a:custGeom>
            <a:avLst/>
            <a:gdLst/>
            <a:ahLst/>
            <a:cxnLst/>
            <a:rect l="l" t="t" r="r" b="b"/>
            <a:pathLst>
              <a:path w="571500" h="574675">
                <a:moveTo>
                  <a:pt x="570991" y="0"/>
                </a:moveTo>
                <a:lnTo>
                  <a:pt x="0" y="574675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7132" y="3564635"/>
            <a:ext cx="94615" cy="574675"/>
          </a:xfrm>
          <a:custGeom>
            <a:avLst/>
            <a:gdLst/>
            <a:ahLst/>
            <a:cxnLst/>
            <a:rect l="l" t="t" r="r" b="b"/>
            <a:pathLst>
              <a:path w="94614" h="574675">
                <a:moveTo>
                  <a:pt x="0" y="0"/>
                </a:moveTo>
                <a:lnTo>
                  <a:pt x="94106" y="574675"/>
                </a:lnTo>
              </a:path>
            </a:pathLst>
          </a:custGeom>
          <a:ln w="5714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7728" y="3392423"/>
            <a:ext cx="946785" cy="711835"/>
          </a:xfrm>
          <a:custGeom>
            <a:avLst/>
            <a:gdLst/>
            <a:ahLst/>
            <a:cxnLst/>
            <a:rect l="l" t="t" r="r" b="b"/>
            <a:pathLst>
              <a:path w="946784" h="711835">
                <a:moveTo>
                  <a:pt x="0" y="0"/>
                </a:moveTo>
                <a:lnTo>
                  <a:pt x="946785" y="711581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8500" y="4392295"/>
            <a:ext cx="171196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Testing </a:t>
            </a:r>
            <a:r>
              <a:rPr sz="2400" spc="-5" dirty="0">
                <a:latin typeface="Calibri"/>
                <a:cs typeface="Calibri"/>
              </a:rPr>
              <a:t>Time  </a:t>
            </a:r>
            <a:r>
              <a:rPr sz="2400" spc="-30" dirty="0">
                <a:latin typeface="Calibri"/>
                <a:cs typeface="Calibri"/>
              </a:rPr>
              <a:t>Training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(TTT)</a:t>
            </a:r>
            <a:endParaRPr sz="24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895"/>
              </a:spcBef>
            </a:pPr>
            <a:r>
              <a:rPr sz="1800" spc="-15" dirty="0">
                <a:latin typeface="Calibri"/>
                <a:cs typeface="Calibri"/>
              </a:rPr>
              <a:t>https://arxiv.org/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abs/1909.13231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85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50" dirty="0"/>
              <a:t> </a:t>
            </a:r>
            <a:r>
              <a:rPr spc="-15" dirty="0"/>
              <a:t>Adaptation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85688" y="1470660"/>
            <a:ext cx="2630423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2820" y="516128"/>
            <a:ext cx="235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Domain  (with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957" y="2346401"/>
            <a:ext cx="2149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  <a:tab pos="1726564" algn="l"/>
              </a:tabLst>
            </a:pPr>
            <a:r>
              <a:rPr sz="2400" spc="-5" dirty="0">
                <a:latin typeface="Calibri"/>
                <a:cs typeface="Calibri"/>
              </a:rPr>
              <a:t>“4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“0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“1”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3314700"/>
            <a:ext cx="7619365" cy="228600"/>
          </a:xfrm>
          <a:custGeom>
            <a:avLst/>
            <a:gdLst/>
            <a:ahLst/>
            <a:cxnLst/>
            <a:rect l="l" t="t" r="r" b="b"/>
            <a:pathLst>
              <a:path w="7619365" h="228600">
                <a:moveTo>
                  <a:pt x="7390638" y="0"/>
                </a:moveTo>
                <a:lnTo>
                  <a:pt x="7390638" y="228600"/>
                </a:lnTo>
                <a:lnTo>
                  <a:pt x="7543038" y="152400"/>
                </a:lnTo>
                <a:lnTo>
                  <a:pt x="7428738" y="152400"/>
                </a:lnTo>
                <a:lnTo>
                  <a:pt x="7428738" y="76200"/>
                </a:lnTo>
                <a:lnTo>
                  <a:pt x="7543038" y="76200"/>
                </a:lnTo>
                <a:lnTo>
                  <a:pt x="7390638" y="0"/>
                </a:lnTo>
                <a:close/>
              </a:path>
              <a:path w="7619365" h="228600">
                <a:moveTo>
                  <a:pt x="73906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390638" y="152400"/>
                </a:lnTo>
                <a:lnTo>
                  <a:pt x="7390638" y="76200"/>
                </a:lnTo>
                <a:close/>
              </a:path>
              <a:path w="7619365" h="228600">
                <a:moveTo>
                  <a:pt x="7543038" y="76200"/>
                </a:moveTo>
                <a:lnTo>
                  <a:pt x="7428738" y="76200"/>
                </a:lnTo>
                <a:lnTo>
                  <a:pt x="7428738" y="152400"/>
                </a:lnTo>
                <a:lnTo>
                  <a:pt x="7543038" y="152400"/>
                </a:lnTo>
                <a:lnTo>
                  <a:pt x="7619238" y="114300"/>
                </a:lnTo>
                <a:lnTo>
                  <a:pt x="7543038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868" y="2628137"/>
            <a:ext cx="4108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1167" y="4236720"/>
            <a:ext cx="2657856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70959" y="4139184"/>
            <a:ext cx="2940050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R="4762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0" dirty="0">
                <a:latin typeface="Calibri"/>
                <a:cs typeface="Calibri"/>
              </a:rPr>
              <a:t> of</a:t>
            </a:r>
            <a:endParaRPr sz="24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unlabeled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3076" y="4236720"/>
            <a:ext cx="882396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848" y="4139184"/>
            <a:ext cx="1447800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125095" marR="83820" indent="1981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dirty="0">
                <a:latin typeface="Calibri"/>
                <a:cs typeface="Calibri"/>
              </a:rPr>
              <a:t>&amp;  </a:t>
            </a:r>
            <a:r>
              <a:rPr sz="2400" spc="-5" dirty="0">
                <a:latin typeface="Calibri"/>
                <a:cs typeface="Calibri"/>
              </a:rPr>
              <a:t>unlab</a:t>
            </a:r>
            <a:r>
              <a:rPr sz="2400" dirty="0">
                <a:latin typeface="Calibri"/>
                <a:cs typeface="Calibri"/>
              </a:rPr>
              <a:t>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16140" y="4236720"/>
            <a:ext cx="882396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45452" y="4104132"/>
            <a:ext cx="1739264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1455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“8”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80695" marR="240029" indent="-990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 </a:t>
            </a:r>
            <a:r>
              <a:rPr sz="2400" dirty="0">
                <a:latin typeface="Calibri"/>
                <a:cs typeface="Calibri"/>
              </a:rPr>
              <a:t>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9072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3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3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7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9072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3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7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3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4908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7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4908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7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0411" y="3525011"/>
            <a:ext cx="748030" cy="633095"/>
          </a:xfrm>
          <a:custGeom>
            <a:avLst/>
            <a:gdLst/>
            <a:ahLst/>
            <a:cxnLst/>
            <a:rect l="l" t="t" r="r" b="b"/>
            <a:pathLst>
              <a:path w="748030" h="633095">
                <a:moveTo>
                  <a:pt x="747649" y="0"/>
                </a:moveTo>
                <a:lnTo>
                  <a:pt x="0" y="632587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36748" y="3564635"/>
            <a:ext cx="571500" cy="574675"/>
          </a:xfrm>
          <a:custGeom>
            <a:avLst/>
            <a:gdLst/>
            <a:ahLst/>
            <a:cxnLst/>
            <a:rect l="l" t="t" r="r" b="b"/>
            <a:pathLst>
              <a:path w="571500" h="574675">
                <a:moveTo>
                  <a:pt x="570991" y="0"/>
                </a:moveTo>
                <a:lnTo>
                  <a:pt x="0" y="574675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7132" y="3564635"/>
            <a:ext cx="94615" cy="574675"/>
          </a:xfrm>
          <a:custGeom>
            <a:avLst/>
            <a:gdLst/>
            <a:ahLst/>
            <a:cxnLst/>
            <a:rect l="l" t="t" r="r" b="b"/>
            <a:pathLst>
              <a:path w="94614" h="574675">
                <a:moveTo>
                  <a:pt x="0" y="0"/>
                </a:moveTo>
                <a:lnTo>
                  <a:pt x="94106" y="574675"/>
                </a:lnTo>
              </a:path>
            </a:pathLst>
          </a:custGeom>
          <a:ln w="5714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67728" y="3392423"/>
            <a:ext cx="946785" cy="711835"/>
          </a:xfrm>
          <a:custGeom>
            <a:avLst/>
            <a:gdLst/>
            <a:ahLst/>
            <a:cxnLst/>
            <a:rect l="l" t="t" r="r" b="b"/>
            <a:pathLst>
              <a:path w="946784" h="711835">
                <a:moveTo>
                  <a:pt x="0" y="0"/>
                </a:moveTo>
                <a:lnTo>
                  <a:pt x="946785" y="711581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9" y="4104132"/>
            <a:ext cx="1960372" cy="1960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" y="908303"/>
            <a:ext cx="976884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619" y="2189479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83" y="908303"/>
            <a:ext cx="978408" cy="1287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0769" y="2192528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87283" y="984503"/>
            <a:ext cx="937259" cy="1434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2007" y="926591"/>
            <a:ext cx="990600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7059" y="844296"/>
            <a:ext cx="1245137" cy="1501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0195" y="736091"/>
            <a:ext cx="1153668" cy="1691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25292" y="2265045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7416" y="2247391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4811" y="894588"/>
            <a:ext cx="944880" cy="14081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81728" y="816863"/>
            <a:ext cx="909827" cy="148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4651" y="225069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7216" y="2265045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6557" y="507238"/>
            <a:ext cx="447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https://ieeexplore.ieee.org/document/8578664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1258" y="3059633"/>
            <a:ext cx="1165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ai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28713" y="2297379"/>
            <a:ext cx="153035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830" algn="l"/>
              </a:tabLst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045" y="2672333"/>
            <a:ext cx="6423660" cy="288290"/>
          </a:xfrm>
          <a:custGeom>
            <a:avLst/>
            <a:gdLst/>
            <a:ahLst/>
            <a:cxnLst/>
            <a:rect l="l" t="t" r="r" b="b"/>
            <a:pathLst>
              <a:path w="6423659" h="288289">
                <a:moveTo>
                  <a:pt x="6423659" y="0"/>
                </a:moveTo>
                <a:lnTo>
                  <a:pt x="6401848" y="50237"/>
                </a:lnTo>
                <a:lnTo>
                  <a:pt x="6341658" y="92773"/>
                </a:lnTo>
                <a:lnTo>
                  <a:pt x="6299630" y="110134"/>
                </a:lnTo>
                <a:lnTo>
                  <a:pt x="6250958" y="124347"/>
                </a:lnTo>
                <a:lnTo>
                  <a:pt x="6196627" y="135003"/>
                </a:lnTo>
                <a:lnTo>
                  <a:pt x="6137619" y="141696"/>
                </a:lnTo>
                <a:lnTo>
                  <a:pt x="6074918" y="144017"/>
                </a:lnTo>
                <a:lnTo>
                  <a:pt x="3560571" y="144017"/>
                </a:lnTo>
                <a:lnTo>
                  <a:pt x="3497870" y="146339"/>
                </a:lnTo>
                <a:lnTo>
                  <a:pt x="3438862" y="153032"/>
                </a:lnTo>
                <a:lnTo>
                  <a:pt x="3384531" y="163688"/>
                </a:lnTo>
                <a:lnTo>
                  <a:pt x="3335859" y="177901"/>
                </a:lnTo>
                <a:lnTo>
                  <a:pt x="3293831" y="195262"/>
                </a:lnTo>
                <a:lnTo>
                  <a:pt x="3259431" y="215363"/>
                </a:lnTo>
                <a:lnTo>
                  <a:pt x="3217446" y="262158"/>
                </a:lnTo>
                <a:lnTo>
                  <a:pt x="3211830" y="288036"/>
                </a:lnTo>
                <a:lnTo>
                  <a:pt x="3206213" y="262158"/>
                </a:lnTo>
                <a:lnTo>
                  <a:pt x="3164228" y="215363"/>
                </a:lnTo>
                <a:lnTo>
                  <a:pt x="3129828" y="195262"/>
                </a:lnTo>
                <a:lnTo>
                  <a:pt x="3087800" y="177901"/>
                </a:lnTo>
                <a:lnTo>
                  <a:pt x="3039128" y="163688"/>
                </a:lnTo>
                <a:lnTo>
                  <a:pt x="2984797" y="153032"/>
                </a:lnTo>
                <a:lnTo>
                  <a:pt x="2925789" y="146339"/>
                </a:lnTo>
                <a:lnTo>
                  <a:pt x="2863088" y="144017"/>
                </a:lnTo>
                <a:lnTo>
                  <a:pt x="348703" y="144017"/>
                </a:lnTo>
                <a:lnTo>
                  <a:pt x="286024" y="141696"/>
                </a:lnTo>
                <a:lnTo>
                  <a:pt x="227030" y="135003"/>
                </a:lnTo>
                <a:lnTo>
                  <a:pt x="172706" y="124347"/>
                </a:lnTo>
                <a:lnTo>
                  <a:pt x="124038" y="110134"/>
                </a:lnTo>
                <a:lnTo>
                  <a:pt x="82011" y="92773"/>
                </a:lnTo>
                <a:lnTo>
                  <a:pt x="47608" y="72672"/>
                </a:lnTo>
                <a:lnTo>
                  <a:pt x="5618" y="25877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040" y="3884676"/>
            <a:ext cx="976884" cy="1272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7883" y="3884676"/>
            <a:ext cx="978408" cy="1287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7283" y="3959352"/>
            <a:ext cx="937259" cy="1434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2007" y="3901440"/>
            <a:ext cx="990600" cy="14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7059" y="3820667"/>
            <a:ext cx="1245137" cy="1500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0195" y="3710940"/>
            <a:ext cx="1153668" cy="1693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25292" y="5241163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7416" y="5223509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34811" y="3870959"/>
            <a:ext cx="944880" cy="14066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1728" y="3791711"/>
            <a:ext cx="909827" cy="148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54651" y="522681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7216" y="5241163"/>
            <a:ext cx="489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28713" y="5274055"/>
            <a:ext cx="152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830" algn="l"/>
              </a:tabLst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619" y="5168595"/>
            <a:ext cx="142811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37894" algn="l"/>
              </a:tabLst>
            </a:pPr>
            <a:r>
              <a:rPr sz="3600" spc="-30" baseline="1157" dirty="0">
                <a:latin typeface="Calibri"/>
                <a:cs typeface="Calibri"/>
              </a:rPr>
              <a:t>c</a:t>
            </a:r>
            <a:r>
              <a:rPr sz="3600" spc="-37" baseline="1157" dirty="0">
                <a:latin typeface="Calibri"/>
                <a:cs typeface="Calibri"/>
              </a:rPr>
              <a:t>a</a:t>
            </a:r>
            <a:r>
              <a:rPr sz="3600" baseline="1157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dog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R="33655" algn="ctr">
              <a:lnSpc>
                <a:spcPct val="100000"/>
              </a:lnSpc>
            </a:pP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Training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00122" y="5610605"/>
            <a:ext cx="6425565" cy="288290"/>
          </a:xfrm>
          <a:custGeom>
            <a:avLst/>
            <a:gdLst/>
            <a:ahLst/>
            <a:cxnLst/>
            <a:rect l="l" t="t" r="r" b="b"/>
            <a:pathLst>
              <a:path w="6425565" h="288289">
                <a:moveTo>
                  <a:pt x="6425183" y="0"/>
                </a:moveTo>
                <a:lnTo>
                  <a:pt x="6403357" y="50268"/>
                </a:lnTo>
                <a:lnTo>
                  <a:pt x="6343140" y="92815"/>
                </a:lnTo>
                <a:lnTo>
                  <a:pt x="6301102" y="110177"/>
                </a:lnTo>
                <a:lnTo>
                  <a:pt x="6252426" y="124389"/>
                </a:lnTo>
                <a:lnTo>
                  <a:pt x="6198099" y="135044"/>
                </a:lnTo>
                <a:lnTo>
                  <a:pt x="6139109" y="141735"/>
                </a:lnTo>
                <a:lnTo>
                  <a:pt x="6076442" y="144056"/>
                </a:lnTo>
                <a:lnTo>
                  <a:pt x="3561333" y="144056"/>
                </a:lnTo>
                <a:lnTo>
                  <a:pt x="3498666" y="146376"/>
                </a:lnTo>
                <a:lnTo>
                  <a:pt x="3439676" y="153067"/>
                </a:lnTo>
                <a:lnTo>
                  <a:pt x="3385349" y="163722"/>
                </a:lnTo>
                <a:lnTo>
                  <a:pt x="3336673" y="177934"/>
                </a:lnTo>
                <a:lnTo>
                  <a:pt x="3294635" y="195296"/>
                </a:lnTo>
                <a:lnTo>
                  <a:pt x="3260221" y="215401"/>
                </a:lnTo>
                <a:lnTo>
                  <a:pt x="3218213" y="262216"/>
                </a:lnTo>
                <a:lnTo>
                  <a:pt x="3212591" y="288112"/>
                </a:lnTo>
                <a:lnTo>
                  <a:pt x="3206970" y="262216"/>
                </a:lnTo>
                <a:lnTo>
                  <a:pt x="3164962" y="215401"/>
                </a:lnTo>
                <a:lnTo>
                  <a:pt x="3130548" y="195296"/>
                </a:lnTo>
                <a:lnTo>
                  <a:pt x="3088510" y="177934"/>
                </a:lnTo>
                <a:lnTo>
                  <a:pt x="3039834" y="163722"/>
                </a:lnTo>
                <a:lnTo>
                  <a:pt x="2985507" y="153067"/>
                </a:lnTo>
                <a:lnTo>
                  <a:pt x="2926517" y="146376"/>
                </a:lnTo>
                <a:lnTo>
                  <a:pt x="2863850" y="144056"/>
                </a:lnTo>
                <a:lnTo>
                  <a:pt x="348741" y="144056"/>
                </a:lnTo>
                <a:lnTo>
                  <a:pt x="286074" y="141735"/>
                </a:lnTo>
                <a:lnTo>
                  <a:pt x="227084" y="135044"/>
                </a:lnTo>
                <a:lnTo>
                  <a:pt x="172757" y="124389"/>
                </a:lnTo>
                <a:lnTo>
                  <a:pt x="124081" y="110177"/>
                </a:lnTo>
                <a:lnTo>
                  <a:pt x="82043" y="92815"/>
                </a:lnTo>
                <a:lnTo>
                  <a:pt x="47629" y="72710"/>
                </a:lnTo>
                <a:lnTo>
                  <a:pt x="5621" y="25895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19227" y="113538"/>
            <a:ext cx="3921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Domain</a:t>
            </a:r>
            <a:r>
              <a:rPr sz="3200" b="1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Generalization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18608" y="5903575"/>
            <a:ext cx="3548379" cy="8610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415"/>
              </a:spcBef>
            </a:pPr>
            <a:r>
              <a:rPr sz="1800" spc="-15" dirty="0">
                <a:latin typeface="Calibri"/>
                <a:cs typeface="Calibri"/>
              </a:rPr>
              <a:t>https://arxiv.org/abs/2003.13216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5266" y="4920488"/>
            <a:ext cx="7684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Domain shift: </a:t>
            </a:r>
            <a:r>
              <a:rPr sz="2800" spc="-35" dirty="0">
                <a:latin typeface="Calibri"/>
                <a:cs typeface="Calibri"/>
              </a:rPr>
              <a:t>Training </a:t>
            </a:r>
            <a:r>
              <a:rPr sz="2800" spc="-1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testing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66" y="5347208"/>
            <a:ext cx="1925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distributions.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5115" y="1781555"/>
            <a:ext cx="2630424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1283" y="3057144"/>
            <a:ext cx="2657856" cy="905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7300" y="3098292"/>
            <a:ext cx="2659379" cy="858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64917" y="4045458"/>
            <a:ext cx="9093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99.5%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2838" y="4012819"/>
            <a:ext cx="9093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57.5%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33" y="1695399"/>
            <a:ext cx="2776855" cy="2202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9090" algn="ctr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aini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  <a:p>
            <a:pPr marR="241300" algn="r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1734820" algn="ctr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Testing</a:t>
            </a:r>
            <a:endParaRPr sz="2800" dirty="0">
              <a:latin typeface="Calibri"/>
              <a:cs typeface="Calibri"/>
            </a:endParaRPr>
          </a:p>
          <a:p>
            <a:pPr marR="1737360" algn="ctr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4950" y="5497474"/>
            <a:ext cx="2881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Domain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adaptation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7932" y="5486400"/>
            <a:ext cx="1091565" cy="523240"/>
          </a:xfrm>
          <a:custGeom>
            <a:avLst/>
            <a:gdLst/>
            <a:ahLst/>
            <a:cxnLst/>
            <a:rect l="l" t="t" r="r" b="b"/>
            <a:pathLst>
              <a:path w="1091564" h="523239">
                <a:moveTo>
                  <a:pt x="829817" y="0"/>
                </a:moveTo>
                <a:lnTo>
                  <a:pt x="829817" y="130683"/>
                </a:lnTo>
                <a:lnTo>
                  <a:pt x="0" y="130683"/>
                </a:lnTo>
                <a:lnTo>
                  <a:pt x="0" y="392049"/>
                </a:lnTo>
                <a:lnTo>
                  <a:pt x="829817" y="392049"/>
                </a:lnTo>
                <a:lnTo>
                  <a:pt x="829817" y="522731"/>
                </a:lnTo>
                <a:lnTo>
                  <a:pt x="1091183" y="261365"/>
                </a:lnTo>
                <a:lnTo>
                  <a:pt x="82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7932" y="5486400"/>
            <a:ext cx="1091565" cy="523240"/>
          </a:xfrm>
          <a:custGeom>
            <a:avLst/>
            <a:gdLst/>
            <a:ahLst/>
            <a:cxnLst/>
            <a:rect l="l" t="t" r="r" b="b"/>
            <a:pathLst>
              <a:path w="1091564" h="523239">
                <a:moveTo>
                  <a:pt x="0" y="130683"/>
                </a:moveTo>
                <a:lnTo>
                  <a:pt x="829817" y="130683"/>
                </a:lnTo>
                <a:lnTo>
                  <a:pt x="829817" y="0"/>
                </a:lnTo>
                <a:lnTo>
                  <a:pt x="1091183" y="261365"/>
                </a:lnTo>
                <a:lnTo>
                  <a:pt x="829817" y="522731"/>
                </a:lnTo>
                <a:lnTo>
                  <a:pt x="829817" y="392049"/>
                </a:lnTo>
                <a:lnTo>
                  <a:pt x="0" y="392049"/>
                </a:lnTo>
                <a:lnTo>
                  <a:pt x="0" y="1306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2812" y="6199530"/>
            <a:ext cx="45965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40" dirty="0" smtClean="0">
                <a:cs typeface="Calibri"/>
              </a:rPr>
              <a:t>A </a:t>
            </a:r>
            <a:r>
              <a:rPr lang="en-US" sz="2800" spc="-40" dirty="0" smtClean="0">
                <a:cs typeface="Calibri"/>
              </a:rPr>
              <a:t> </a:t>
            </a:r>
            <a:r>
              <a:rPr lang="en-US" sz="2800" spc="-40" dirty="0">
                <a:cs typeface="Calibri"/>
              </a:rPr>
              <a:t>method of </a:t>
            </a:r>
            <a:r>
              <a:rPr sz="2800" spc="-40" dirty="0" smtClean="0">
                <a:latin typeface="Calibri"/>
                <a:cs typeface="Calibri"/>
              </a:rPr>
              <a:t>Transfer </a:t>
            </a:r>
            <a:r>
              <a:rPr sz="2800" spc="-10" dirty="0" smtClean="0">
                <a:latin typeface="Calibri"/>
                <a:cs typeface="Calibri"/>
              </a:rPr>
              <a:t>learning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707542" y="609676"/>
            <a:ext cx="2922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smtClean="0"/>
              <a:t>Domain</a:t>
            </a:r>
            <a:r>
              <a:rPr lang="en-US" kern="0" spc="-55" smtClean="0"/>
              <a:t> </a:t>
            </a:r>
            <a:r>
              <a:rPr lang="en-US" kern="0" spc="-5" smtClean="0"/>
              <a:t>Shift</a:t>
            </a:r>
            <a:endParaRPr lang="en-US" kern="0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922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55" dirty="0"/>
              <a:t> </a:t>
            </a:r>
            <a:r>
              <a:rPr spc="-5" dirty="0"/>
              <a:t>Shift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342388"/>
            <a:ext cx="2628900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7300" y="2342388"/>
            <a:ext cx="2659379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2129" y="1554556"/>
            <a:ext cx="1918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Training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953" y="1574418"/>
            <a:ext cx="17837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Testing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8289" y="4610608"/>
            <a:ext cx="2374900" cy="85725"/>
          </a:xfrm>
          <a:custGeom>
            <a:avLst/>
            <a:gdLst/>
            <a:ahLst/>
            <a:cxnLst/>
            <a:rect l="l" t="t" r="r" b="b"/>
            <a:pathLst>
              <a:path w="2374900" h="85725">
                <a:moveTo>
                  <a:pt x="2288794" y="0"/>
                </a:moveTo>
                <a:lnTo>
                  <a:pt x="2288794" y="85725"/>
                </a:lnTo>
                <a:lnTo>
                  <a:pt x="2346028" y="57150"/>
                </a:lnTo>
                <a:lnTo>
                  <a:pt x="2303018" y="57150"/>
                </a:lnTo>
                <a:lnTo>
                  <a:pt x="2303018" y="28575"/>
                </a:lnTo>
                <a:lnTo>
                  <a:pt x="2345859" y="28575"/>
                </a:lnTo>
                <a:lnTo>
                  <a:pt x="2288794" y="0"/>
                </a:lnTo>
                <a:close/>
              </a:path>
              <a:path w="2374900" h="85725">
                <a:moveTo>
                  <a:pt x="228879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88794" y="57150"/>
                </a:lnTo>
                <a:lnTo>
                  <a:pt x="2288794" y="28575"/>
                </a:lnTo>
                <a:close/>
              </a:path>
              <a:path w="2374900" h="85725">
                <a:moveTo>
                  <a:pt x="2345859" y="28575"/>
                </a:moveTo>
                <a:lnTo>
                  <a:pt x="2303018" y="28575"/>
                </a:lnTo>
                <a:lnTo>
                  <a:pt x="2303018" y="57150"/>
                </a:lnTo>
                <a:lnTo>
                  <a:pt x="2346028" y="57150"/>
                </a:lnTo>
                <a:lnTo>
                  <a:pt x="2374519" y="42926"/>
                </a:lnTo>
                <a:lnTo>
                  <a:pt x="234585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5845" y="4652517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898525" algn="l"/>
                <a:tab pos="1341755" algn="l"/>
                <a:tab pos="1784985" algn="l"/>
              </a:tabLst>
            </a:pPr>
            <a:r>
              <a:rPr sz="1800" dirty="0">
                <a:latin typeface="Calibri"/>
                <a:cs typeface="Calibri"/>
              </a:rPr>
              <a:t>1	2	3	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2472" y="4360164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2472" y="4360164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18132" y="4363211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8132" y="4363211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6579" y="4363211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6579" y="4363211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60"/>
                </a:moveTo>
                <a:lnTo>
                  <a:pt x="234695" y="251460"/>
                </a:lnTo>
                <a:lnTo>
                  <a:pt x="23469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1572" y="4358640"/>
            <a:ext cx="234950" cy="250190"/>
          </a:xfrm>
          <a:custGeom>
            <a:avLst/>
            <a:gdLst/>
            <a:ahLst/>
            <a:cxnLst/>
            <a:rect l="l" t="t" r="r" b="b"/>
            <a:pathLst>
              <a:path w="234950" h="250189">
                <a:moveTo>
                  <a:pt x="0" y="249936"/>
                </a:moveTo>
                <a:lnTo>
                  <a:pt x="234695" y="249936"/>
                </a:lnTo>
                <a:lnTo>
                  <a:pt x="234695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1572" y="4358640"/>
            <a:ext cx="234950" cy="250190"/>
          </a:xfrm>
          <a:custGeom>
            <a:avLst/>
            <a:gdLst/>
            <a:ahLst/>
            <a:cxnLst/>
            <a:rect l="l" t="t" r="r" b="b"/>
            <a:pathLst>
              <a:path w="234950" h="250189">
                <a:moveTo>
                  <a:pt x="0" y="249936"/>
                </a:moveTo>
                <a:lnTo>
                  <a:pt x="234695" y="249936"/>
                </a:lnTo>
                <a:lnTo>
                  <a:pt x="234695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699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9771" y="4383023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9771" y="4383023"/>
            <a:ext cx="234950" cy="251460"/>
          </a:xfrm>
          <a:custGeom>
            <a:avLst/>
            <a:gdLst/>
            <a:ahLst/>
            <a:cxnLst/>
            <a:rect l="l" t="t" r="r" b="b"/>
            <a:pathLst>
              <a:path w="234950" h="251460">
                <a:moveTo>
                  <a:pt x="0" y="251459"/>
                </a:moveTo>
                <a:lnTo>
                  <a:pt x="234696" y="251459"/>
                </a:lnTo>
                <a:lnTo>
                  <a:pt x="234696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2841" y="4610608"/>
            <a:ext cx="2374900" cy="85725"/>
          </a:xfrm>
          <a:custGeom>
            <a:avLst/>
            <a:gdLst/>
            <a:ahLst/>
            <a:cxnLst/>
            <a:rect l="l" t="t" r="r" b="b"/>
            <a:pathLst>
              <a:path w="2374900" h="85725">
                <a:moveTo>
                  <a:pt x="2288793" y="0"/>
                </a:moveTo>
                <a:lnTo>
                  <a:pt x="2288793" y="85725"/>
                </a:lnTo>
                <a:lnTo>
                  <a:pt x="2346028" y="57150"/>
                </a:lnTo>
                <a:lnTo>
                  <a:pt x="2303017" y="57150"/>
                </a:lnTo>
                <a:lnTo>
                  <a:pt x="2303017" y="28575"/>
                </a:lnTo>
                <a:lnTo>
                  <a:pt x="2345859" y="28575"/>
                </a:lnTo>
                <a:lnTo>
                  <a:pt x="2288793" y="0"/>
                </a:lnTo>
                <a:close/>
              </a:path>
              <a:path w="2374900" h="85725">
                <a:moveTo>
                  <a:pt x="228879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288793" y="57150"/>
                </a:lnTo>
                <a:lnTo>
                  <a:pt x="2288793" y="28575"/>
                </a:lnTo>
                <a:close/>
              </a:path>
              <a:path w="2374900" h="85725">
                <a:moveTo>
                  <a:pt x="2345859" y="28575"/>
                </a:moveTo>
                <a:lnTo>
                  <a:pt x="2303017" y="28575"/>
                </a:lnTo>
                <a:lnTo>
                  <a:pt x="2303017" y="57150"/>
                </a:lnTo>
                <a:lnTo>
                  <a:pt x="2346028" y="57150"/>
                </a:lnTo>
                <a:lnTo>
                  <a:pt x="2374518" y="42926"/>
                </a:lnTo>
                <a:lnTo>
                  <a:pt x="2345859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34584" y="3686555"/>
            <a:ext cx="195580" cy="958850"/>
          </a:xfrm>
          <a:custGeom>
            <a:avLst/>
            <a:gdLst/>
            <a:ahLst/>
            <a:cxnLst/>
            <a:rect l="l" t="t" r="r" b="b"/>
            <a:pathLst>
              <a:path w="195579" h="958850">
                <a:moveTo>
                  <a:pt x="0" y="958596"/>
                </a:moveTo>
                <a:lnTo>
                  <a:pt x="195072" y="958596"/>
                </a:lnTo>
                <a:lnTo>
                  <a:pt x="195072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4584" y="3686555"/>
            <a:ext cx="195580" cy="958850"/>
          </a:xfrm>
          <a:custGeom>
            <a:avLst/>
            <a:gdLst/>
            <a:ahLst/>
            <a:cxnLst/>
            <a:rect l="l" t="t" r="r" b="b"/>
            <a:pathLst>
              <a:path w="195579" h="958850">
                <a:moveTo>
                  <a:pt x="0" y="958596"/>
                </a:moveTo>
                <a:lnTo>
                  <a:pt x="195072" y="958596"/>
                </a:lnTo>
                <a:lnTo>
                  <a:pt x="195072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72429" y="4652517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898525" algn="l"/>
                <a:tab pos="1341755" algn="l"/>
                <a:tab pos="1784985" algn="l"/>
              </a:tabLst>
            </a:pPr>
            <a:r>
              <a:rPr sz="1800" dirty="0">
                <a:latin typeface="Calibri"/>
                <a:cs typeface="Calibri"/>
              </a:rPr>
              <a:t>1	2	3	4	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89547" y="4604765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71627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547" y="4568952"/>
            <a:ext cx="234950" cy="71755"/>
          </a:xfrm>
          <a:custGeom>
            <a:avLst/>
            <a:gdLst/>
            <a:ahLst/>
            <a:cxnLst/>
            <a:rect l="l" t="t" r="r" b="b"/>
            <a:pathLst>
              <a:path w="234950" h="71754">
                <a:moveTo>
                  <a:pt x="0" y="71628"/>
                </a:moveTo>
                <a:lnTo>
                  <a:pt x="234696" y="71628"/>
                </a:lnTo>
                <a:lnTo>
                  <a:pt x="234696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5208" y="4608576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7315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55208" y="4572000"/>
            <a:ext cx="234950" cy="73660"/>
          </a:xfrm>
          <a:custGeom>
            <a:avLst/>
            <a:gdLst/>
            <a:ahLst/>
            <a:cxnLst/>
            <a:rect l="l" t="t" r="r" b="b"/>
            <a:pathLst>
              <a:path w="234950" h="73660">
                <a:moveTo>
                  <a:pt x="0" y="73151"/>
                </a:moveTo>
                <a:lnTo>
                  <a:pt x="234696" y="73151"/>
                </a:lnTo>
                <a:lnTo>
                  <a:pt x="234696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53656" y="4608576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7315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53656" y="4572000"/>
            <a:ext cx="234950" cy="73660"/>
          </a:xfrm>
          <a:custGeom>
            <a:avLst/>
            <a:gdLst/>
            <a:ahLst/>
            <a:cxnLst/>
            <a:rect l="l" t="t" r="r" b="b"/>
            <a:pathLst>
              <a:path w="234950" h="73660">
                <a:moveTo>
                  <a:pt x="0" y="73151"/>
                </a:moveTo>
                <a:lnTo>
                  <a:pt x="234696" y="73151"/>
                </a:lnTo>
                <a:lnTo>
                  <a:pt x="234696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8647" y="4603241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71627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08647" y="4567428"/>
            <a:ext cx="234950" cy="71755"/>
          </a:xfrm>
          <a:custGeom>
            <a:avLst/>
            <a:gdLst/>
            <a:ahLst/>
            <a:cxnLst/>
            <a:rect l="l" t="t" r="r" b="b"/>
            <a:pathLst>
              <a:path w="234950" h="71754">
                <a:moveTo>
                  <a:pt x="0" y="71628"/>
                </a:moveTo>
                <a:lnTo>
                  <a:pt x="234696" y="71628"/>
                </a:lnTo>
                <a:lnTo>
                  <a:pt x="234696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ln w="12700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29155" y="5518403"/>
            <a:ext cx="858012" cy="847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51201" y="5751982"/>
            <a:ext cx="130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“0”.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83708" y="5518403"/>
            <a:ext cx="856488" cy="847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42709" y="5791911"/>
            <a:ext cx="1306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is</a:t>
            </a:r>
            <a:r>
              <a:rPr sz="2400" spc="-65" dirty="0">
                <a:latin typeface="Calibri"/>
                <a:cs typeface="Calibri"/>
              </a:rPr>
              <a:t> “1”.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88719" y="2129027"/>
            <a:ext cx="6784975" cy="1236345"/>
          </a:xfrm>
          <a:custGeom>
            <a:avLst/>
            <a:gdLst/>
            <a:ahLst/>
            <a:cxnLst/>
            <a:rect l="l" t="t" r="r" b="b"/>
            <a:pathLst>
              <a:path w="6784975" h="1236345">
                <a:moveTo>
                  <a:pt x="0" y="205994"/>
                </a:moveTo>
                <a:lnTo>
                  <a:pt x="5439" y="158753"/>
                </a:lnTo>
                <a:lnTo>
                  <a:pt x="20933" y="115392"/>
                </a:lnTo>
                <a:lnTo>
                  <a:pt x="45246" y="77144"/>
                </a:lnTo>
                <a:lnTo>
                  <a:pt x="77144" y="45246"/>
                </a:lnTo>
                <a:lnTo>
                  <a:pt x="115392" y="20933"/>
                </a:lnTo>
                <a:lnTo>
                  <a:pt x="158753" y="5439"/>
                </a:lnTo>
                <a:lnTo>
                  <a:pt x="205994" y="0"/>
                </a:lnTo>
                <a:lnTo>
                  <a:pt x="6578854" y="0"/>
                </a:lnTo>
                <a:lnTo>
                  <a:pt x="6626094" y="5439"/>
                </a:lnTo>
                <a:lnTo>
                  <a:pt x="6669455" y="20933"/>
                </a:lnTo>
                <a:lnTo>
                  <a:pt x="6707703" y="45246"/>
                </a:lnTo>
                <a:lnTo>
                  <a:pt x="6739601" y="77144"/>
                </a:lnTo>
                <a:lnTo>
                  <a:pt x="6763914" y="115392"/>
                </a:lnTo>
                <a:lnTo>
                  <a:pt x="6779408" y="158753"/>
                </a:lnTo>
                <a:lnTo>
                  <a:pt x="6784848" y="205994"/>
                </a:lnTo>
                <a:lnTo>
                  <a:pt x="6784848" y="1029970"/>
                </a:lnTo>
                <a:lnTo>
                  <a:pt x="6779408" y="1077210"/>
                </a:lnTo>
                <a:lnTo>
                  <a:pt x="6763914" y="1120571"/>
                </a:lnTo>
                <a:lnTo>
                  <a:pt x="6739601" y="1158819"/>
                </a:lnTo>
                <a:lnTo>
                  <a:pt x="6707703" y="1190717"/>
                </a:lnTo>
                <a:lnTo>
                  <a:pt x="6669455" y="1215030"/>
                </a:lnTo>
                <a:lnTo>
                  <a:pt x="6626094" y="1230524"/>
                </a:lnTo>
                <a:lnTo>
                  <a:pt x="6578854" y="1235964"/>
                </a:lnTo>
                <a:lnTo>
                  <a:pt x="205994" y="1235964"/>
                </a:lnTo>
                <a:lnTo>
                  <a:pt x="158753" y="1230524"/>
                </a:lnTo>
                <a:lnTo>
                  <a:pt x="115392" y="1215030"/>
                </a:lnTo>
                <a:lnTo>
                  <a:pt x="77144" y="1190717"/>
                </a:lnTo>
                <a:lnTo>
                  <a:pt x="45246" y="1158819"/>
                </a:lnTo>
                <a:lnTo>
                  <a:pt x="20933" y="1120571"/>
                </a:lnTo>
                <a:lnTo>
                  <a:pt x="5439" y="1077210"/>
                </a:lnTo>
                <a:lnTo>
                  <a:pt x="0" y="1029970"/>
                </a:lnTo>
                <a:lnTo>
                  <a:pt x="0" y="205994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66559" y="2775191"/>
            <a:ext cx="1743455" cy="1071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4659" y="2720339"/>
            <a:ext cx="1667255" cy="12877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5995" y="2814827"/>
            <a:ext cx="1629155" cy="958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66026" y="2832354"/>
            <a:ext cx="11525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Target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87623" y="2740139"/>
            <a:ext cx="1743455" cy="1071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25723" y="2685288"/>
            <a:ext cx="1667255" cy="1287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7060" y="2779776"/>
            <a:ext cx="1629155" cy="9585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385820" y="2797505"/>
            <a:ext cx="115443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85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50" dirty="0"/>
              <a:t> </a:t>
            </a:r>
            <a:r>
              <a:rPr spc="-15" dirty="0"/>
              <a:t>Adaptation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85688" y="1470660"/>
            <a:ext cx="2630423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2820" y="516128"/>
            <a:ext cx="235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Domain  (with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6111" y="3314700"/>
            <a:ext cx="7619365" cy="228600"/>
          </a:xfrm>
          <a:custGeom>
            <a:avLst/>
            <a:gdLst/>
            <a:ahLst/>
            <a:cxnLst/>
            <a:rect l="l" t="t" r="r" b="b"/>
            <a:pathLst>
              <a:path w="7619365" h="228600">
                <a:moveTo>
                  <a:pt x="7390638" y="0"/>
                </a:moveTo>
                <a:lnTo>
                  <a:pt x="7390638" y="228600"/>
                </a:lnTo>
                <a:lnTo>
                  <a:pt x="7543038" y="152400"/>
                </a:lnTo>
                <a:lnTo>
                  <a:pt x="7428738" y="152400"/>
                </a:lnTo>
                <a:lnTo>
                  <a:pt x="7428738" y="76200"/>
                </a:lnTo>
                <a:lnTo>
                  <a:pt x="7543038" y="76200"/>
                </a:lnTo>
                <a:lnTo>
                  <a:pt x="7390638" y="0"/>
                </a:lnTo>
                <a:close/>
              </a:path>
              <a:path w="7619365" h="228600">
                <a:moveTo>
                  <a:pt x="73906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390638" y="152400"/>
                </a:lnTo>
                <a:lnTo>
                  <a:pt x="7390638" y="76200"/>
                </a:lnTo>
                <a:close/>
              </a:path>
              <a:path w="7619365" h="228600">
                <a:moveTo>
                  <a:pt x="7543038" y="76200"/>
                </a:moveTo>
                <a:lnTo>
                  <a:pt x="7428738" y="76200"/>
                </a:lnTo>
                <a:lnTo>
                  <a:pt x="7428738" y="152400"/>
                </a:lnTo>
                <a:lnTo>
                  <a:pt x="7543038" y="152400"/>
                </a:lnTo>
                <a:lnTo>
                  <a:pt x="7619238" y="114300"/>
                </a:lnTo>
                <a:lnTo>
                  <a:pt x="7543038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6868" y="2346401"/>
            <a:ext cx="7325359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45"/>
              </a:lnSpc>
              <a:spcBef>
                <a:spcPts val="100"/>
              </a:spcBef>
              <a:tabLst>
                <a:tab pos="856615" algn="l"/>
                <a:tab pos="1713864" algn="l"/>
              </a:tabLst>
            </a:pPr>
            <a:r>
              <a:rPr sz="2400" spc="-5" dirty="0">
                <a:latin typeface="Calibri"/>
                <a:cs typeface="Calibri"/>
              </a:rPr>
              <a:t>“4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“0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“1”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</a:pPr>
            <a:r>
              <a:rPr sz="2800" spc="-15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6140" y="4236720"/>
            <a:ext cx="882396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5452" y="4104132"/>
            <a:ext cx="1739264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1455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“8”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80695" marR="240029" indent="-990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 </a:t>
            </a:r>
            <a:r>
              <a:rPr sz="2400" dirty="0">
                <a:latin typeface="Calibri"/>
                <a:cs typeface="Calibri"/>
              </a:rPr>
              <a:t>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67728" y="3392423"/>
            <a:ext cx="946785" cy="711835"/>
          </a:xfrm>
          <a:custGeom>
            <a:avLst/>
            <a:gdLst/>
            <a:ahLst/>
            <a:cxnLst/>
            <a:rect l="l" t="t" r="r" b="b"/>
            <a:pathLst>
              <a:path w="946784" h="711835">
                <a:moveTo>
                  <a:pt x="0" y="0"/>
                </a:moveTo>
                <a:lnTo>
                  <a:pt x="946785" y="711581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9871" y="4295597"/>
            <a:ext cx="54178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Idea: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dirty="0">
                <a:latin typeface="Calibri"/>
                <a:cs typeface="Calibri"/>
              </a:rPr>
              <a:t>a model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fine-tune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target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Challenge: only limited </a:t>
            </a:r>
            <a:r>
              <a:rPr sz="2400" spc="-15" dirty="0">
                <a:latin typeface="Calibri"/>
                <a:cs typeface="Calibri"/>
              </a:rPr>
              <a:t>target data,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careful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overfitting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85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50" dirty="0"/>
              <a:t> </a:t>
            </a:r>
            <a:r>
              <a:rPr spc="-15" dirty="0"/>
              <a:t>Adaptation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85688" y="1470660"/>
            <a:ext cx="2630423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2820" y="516128"/>
            <a:ext cx="2354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5" dirty="0">
                <a:latin typeface="Calibri"/>
                <a:cs typeface="Calibri"/>
              </a:rPr>
              <a:t>Domain  (with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2957" y="2346401"/>
            <a:ext cx="2149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  <a:tab pos="1726564" algn="l"/>
              </a:tabLst>
            </a:pPr>
            <a:r>
              <a:rPr sz="2400" spc="-5" dirty="0">
                <a:latin typeface="Calibri"/>
                <a:cs typeface="Calibri"/>
              </a:rPr>
              <a:t>“4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“0</a:t>
            </a:r>
            <a:r>
              <a:rPr sz="2400" dirty="0">
                <a:latin typeface="Calibri"/>
                <a:cs typeface="Calibri"/>
              </a:rPr>
              <a:t>”	</a:t>
            </a:r>
            <a:r>
              <a:rPr sz="2400" spc="-5" dirty="0">
                <a:latin typeface="Calibri"/>
                <a:cs typeface="Calibri"/>
              </a:rPr>
              <a:t>“1”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3314700"/>
            <a:ext cx="7619365" cy="228600"/>
          </a:xfrm>
          <a:custGeom>
            <a:avLst/>
            <a:gdLst/>
            <a:ahLst/>
            <a:cxnLst/>
            <a:rect l="l" t="t" r="r" b="b"/>
            <a:pathLst>
              <a:path w="7619365" h="228600">
                <a:moveTo>
                  <a:pt x="7390638" y="0"/>
                </a:moveTo>
                <a:lnTo>
                  <a:pt x="7390638" y="228600"/>
                </a:lnTo>
                <a:lnTo>
                  <a:pt x="7543038" y="152400"/>
                </a:lnTo>
                <a:lnTo>
                  <a:pt x="7428738" y="152400"/>
                </a:lnTo>
                <a:lnTo>
                  <a:pt x="7428738" y="76200"/>
                </a:lnTo>
                <a:lnTo>
                  <a:pt x="7543038" y="76200"/>
                </a:lnTo>
                <a:lnTo>
                  <a:pt x="7390638" y="0"/>
                </a:lnTo>
                <a:close/>
              </a:path>
              <a:path w="7619365" h="228600">
                <a:moveTo>
                  <a:pt x="73906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390638" y="152400"/>
                </a:lnTo>
                <a:lnTo>
                  <a:pt x="7390638" y="76200"/>
                </a:lnTo>
                <a:close/>
              </a:path>
              <a:path w="7619365" h="228600">
                <a:moveTo>
                  <a:pt x="7543038" y="76200"/>
                </a:moveTo>
                <a:lnTo>
                  <a:pt x="7428738" y="76200"/>
                </a:lnTo>
                <a:lnTo>
                  <a:pt x="7428738" y="152400"/>
                </a:lnTo>
                <a:lnTo>
                  <a:pt x="7543038" y="152400"/>
                </a:lnTo>
                <a:lnTo>
                  <a:pt x="7619238" y="114300"/>
                </a:lnTo>
                <a:lnTo>
                  <a:pt x="7543038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6868" y="2628137"/>
            <a:ext cx="4108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Knowledge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1167" y="4236720"/>
            <a:ext cx="2657856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0959" y="4139184"/>
            <a:ext cx="2940050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R="4762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0" dirty="0">
                <a:latin typeface="Calibri"/>
                <a:cs typeface="Calibri"/>
              </a:rPr>
              <a:t> of</a:t>
            </a:r>
            <a:endParaRPr sz="24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unlabeled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6140" y="4236720"/>
            <a:ext cx="882396" cy="858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45452" y="4104132"/>
            <a:ext cx="1739264" cy="19253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1455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“8”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80695" marR="240029" indent="-9906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Little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 </a:t>
            </a:r>
            <a:r>
              <a:rPr sz="2400" dirty="0">
                <a:latin typeface="Calibri"/>
                <a:cs typeface="Calibri"/>
              </a:rPr>
              <a:t>labeled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1496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134874" y="0"/>
                </a:moveTo>
                <a:lnTo>
                  <a:pt x="92220" y="6912"/>
                </a:lnTo>
                <a:lnTo>
                  <a:pt x="55193" y="26164"/>
                </a:lnTo>
                <a:lnTo>
                  <a:pt x="26005" y="55522"/>
                </a:lnTo>
                <a:lnTo>
                  <a:pt x="6870" y="92756"/>
                </a:lnTo>
                <a:lnTo>
                  <a:pt x="0" y="135636"/>
                </a:lnTo>
                <a:lnTo>
                  <a:pt x="6870" y="178515"/>
                </a:lnTo>
                <a:lnTo>
                  <a:pt x="26005" y="215749"/>
                </a:lnTo>
                <a:lnTo>
                  <a:pt x="55193" y="245107"/>
                </a:lnTo>
                <a:lnTo>
                  <a:pt x="92220" y="264359"/>
                </a:lnTo>
                <a:lnTo>
                  <a:pt x="134874" y="271272"/>
                </a:lnTo>
                <a:lnTo>
                  <a:pt x="177527" y="264359"/>
                </a:lnTo>
                <a:lnTo>
                  <a:pt x="214554" y="245107"/>
                </a:lnTo>
                <a:lnTo>
                  <a:pt x="243742" y="215749"/>
                </a:lnTo>
                <a:lnTo>
                  <a:pt x="262877" y="178515"/>
                </a:lnTo>
                <a:lnTo>
                  <a:pt x="269748" y="135636"/>
                </a:lnTo>
                <a:lnTo>
                  <a:pt x="262877" y="92756"/>
                </a:lnTo>
                <a:lnTo>
                  <a:pt x="243742" y="55522"/>
                </a:lnTo>
                <a:lnTo>
                  <a:pt x="214554" y="26164"/>
                </a:lnTo>
                <a:lnTo>
                  <a:pt x="177527" y="6912"/>
                </a:lnTo>
                <a:lnTo>
                  <a:pt x="134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7331" y="3293364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135636"/>
                </a:moveTo>
                <a:lnTo>
                  <a:pt x="6870" y="92756"/>
                </a:lnTo>
                <a:lnTo>
                  <a:pt x="26005" y="55522"/>
                </a:lnTo>
                <a:lnTo>
                  <a:pt x="55193" y="26164"/>
                </a:lnTo>
                <a:lnTo>
                  <a:pt x="92220" y="6912"/>
                </a:lnTo>
                <a:lnTo>
                  <a:pt x="134874" y="0"/>
                </a:lnTo>
                <a:lnTo>
                  <a:pt x="177527" y="6912"/>
                </a:lnTo>
                <a:lnTo>
                  <a:pt x="214554" y="26164"/>
                </a:lnTo>
                <a:lnTo>
                  <a:pt x="243742" y="55522"/>
                </a:lnTo>
                <a:lnTo>
                  <a:pt x="262877" y="92756"/>
                </a:lnTo>
                <a:lnTo>
                  <a:pt x="269748" y="135636"/>
                </a:lnTo>
                <a:lnTo>
                  <a:pt x="262877" y="178515"/>
                </a:lnTo>
                <a:lnTo>
                  <a:pt x="243742" y="215749"/>
                </a:lnTo>
                <a:lnTo>
                  <a:pt x="214554" y="245107"/>
                </a:lnTo>
                <a:lnTo>
                  <a:pt x="177527" y="264359"/>
                </a:lnTo>
                <a:lnTo>
                  <a:pt x="134874" y="271272"/>
                </a:lnTo>
                <a:lnTo>
                  <a:pt x="92220" y="264359"/>
                </a:lnTo>
                <a:lnTo>
                  <a:pt x="55193" y="245107"/>
                </a:lnTo>
                <a:lnTo>
                  <a:pt x="26005" y="215749"/>
                </a:lnTo>
                <a:lnTo>
                  <a:pt x="6870" y="178515"/>
                </a:lnTo>
                <a:lnTo>
                  <a:pt x="0" y="13563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7132" y="3564635"/>
            <a:ext cx="94615" cy="574675"/>
          </a:xfrm>
          <a:custGeom>
            <a:avLst/>
            <a:gdLst/>
            <a:ahLst/>
            <a:cxnLst/>
            <a:rect l="l" t="t" r="r" b="b"/>
            <a:pathLst>
              <a:path w="94614" h="574675">
                <a:moveTo>
                  <a:pt x="0" y="0"/>
                </a:moveTo>
                <a:lnTo>
                  <a:pt x="94106" y="574675"/>
                </a:lnTo>
              </a:path>
            </a:pathLst>
          </a:custGeom>
          <a:ln w="5714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7728" y="3392423"/>
            <a:ext cx="946785" cy="711835"/>
          </a:xfrm>
          <a:custGeom>
            <a:avLst/>
            <a:gdLst/>
            <a:ahLst/>
            <a:cxnLst/>
            <a:rect l="l" t="t" r="r" b="b"/>
            <a:pathLst>
              <a:path w="946784" h="711835">
                <a:moveTo>
                  <a:pt x="0" y="0"/>
                </a:moveTo>
                <a:lnTo>
                  <a:pt x="946785" y="711581"/>
                </a:lnTo>
              </a:path>
            </a:pathLst>
          </a:custGeom>
          <a:ln w="571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683" y="2779776"/>
            <a:ext cx="2630424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3396" y="4110228"/>
            <a:ext cx="2659379" cy="85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59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Basic</a:t>
            </a:r>
            <a:r>
              <a:rPr spc="-70" dirty="0"/>
              <a:t> </a:t>
            </a:r>
            <a:r>
              <a:rPr spc="-5" dirty="0"/>
              <a:t>Idea</a:t>
            </a:r>
          </a:p>
        </p:txBody>
      </p:sp>
      <p:sp>
        <p:nvSpPr>
          <p:cNvPr id="5" name="object 5"/>
          <p:cNvSpPr/>
          <p:nvPr/>
        </p:nvSpPr>
        <p:spPr>
          <a:xfrm>
            <a:off x="2778760" y="1855216"/>
            <a:ext cx="1450340" cy="709295"/>
          </a:xfrm>
          <a:custGeom>
            <a:avLst/>
            <a:gdLst/>
            <a:ahLst/>
            <a:cxnLst/>
            <a:rect l="l" t="t" r="r" b="b"/>
            <a:pathLst>
              <a:path w="1450339" h="709294">
                <a:moveTo>
                  <a:pt x="383158" y="0"/>
                </a:moveTo>
                <a:lnTo>
                  <a:pt x="314325" y="888"/>
                </a:lnTo>
                <a:lnTo>
                  <a:pt x="251459" y="5587"/>
                </a:lnTo>
                <a:lnTo>
                  <a:pt x="194944" y="14097"/>
                </a:lnTo>
                <a:lnTo>
                  <a:pt x="144652" y="26924"/>
                </a:lnTo>
                <a:lnTo>
                  <a:pt x="101472" y="45085"/>
                </a:lnTo>
                <a:lnTo>
                  <a:pt x="65658" y="68834"/>
                </a:lnTo>
                <a:lnTo>
                  <a:pt x="37591" y="98044"/>
                </a:lnTo>
                <a:lnTo>
                  <a:pt x="17525" y="131953"/>
                </a:lnTo>
                <a:lnTo>
                  <a:pt x="5333" y="168910"/>
                </a:lnTo>
                <a:lnTo>
                  <a:pt x="126" y="208661"/>
                </a:lnTo>
                <a:lnTo>
                  <a:pt x="0" y="229108"/>
                </a:lnTo>
                <a:lnTo>
                  <a:pt x="1142" y="250062"/>
                </a:lnTo>
                <a:lnTo>
                  <a:pt x="7238" y="293243"/>
                </a:lnTo>
                <a:lnTo>
                  <a:pt x="17906" y="337947"/>
                </a:lnTo>
                <a:lnTo>
                  <a:pt x="32131" y="384175"/>
                </a:lnTo>
                <a:lnTo>
                  <a:pt x="49783" y="431926"/>
                </a:lnTo>
                <a:lnTo>
                  <a:pt x="70103" y="480695"/>
                </a:lnTo>
                <a:lnTo>
                  <a:pt x="104647" y="555625"/>
                </a:lnTo>
                <a:lnTo>
                  <a:pt x="129666" y="606425"/>
                </a:lnTo>
                <a:lnTo>
                  <a:pt x="155447" y="657606"/>
                </a:lnTo>
                <a:lnTo>
                  <a:pt x="181863" y="709041"/>
                </a:lnTo>
                <a:lnTo>
                  <a:pt x="232663" y="682879"/>
                </a:lnTo>
                <a:lnTo>
                  <a:pt x="206440" y="631825"/>
                </a:lnTo>
                <a:lnTo>
                  <a:pt x="180722" y="580771"/>
                </a:lnTo>
                <a:lnTo>
                  <a:pt x="156082" y="530733"/>
                </a:lnTo>
                <a:lnTo>
                  <a:pt x="133095" y="481584"/>
                </a:lnTo>
                <a:lnTo>
                  <a:pt x="122427" y="457581"/>
                </a:lnTo>
                <a:lnTo>
                  <a:pt x="112556" y="434213"/>
                </a:lnTo>
                <a:lnTo>
                  <a:pt x="102742" y="410463"/>
                </a:lnTo>
                <a:lnTo>
                  <a:pt x="94106" y="387731"/>
                </a:lnTo>
                <a:lnTo>
                  <a:pt x="86379" y="366141"/>
                </a:lnTo>
                <a:lnTo>
                  <a:pt x="78993" y="343535"/>
                </a:lnTo>
                <a:lnTo>
                  <a:pt x="73070" y="323342"/>
                </a:lnTo>
                <a:lnTo>
                  <a:pt x="67563" y="301751"/>
                </a:lnTo>
                <a:lnTo>
                  <a:pt x="63548" y="283083"/>
                </a:lnTo>
                <a:lnTo>
                  <a:pt x="63318" y="282087"/>
                </a:lnTo>
                <a:lnTo>
                  <a:pt x="63265" y="281686"/>
                </a:lnTo>
                <a:lnTo>
                  <a:pt x="60070" y="262636"/>
                </a:lnTo>
                <a:lnTo>
                  <a:pt x="58229" y="245999"/>
                </a:lnTo>
                <a:lnTo>
                  <a:pt x="57022" y="226949"/>
                </a:lnTo>
                <a:lnTo>
                  <a:pt x="57162" y="226949"/>
                </a:lnTo>
                <a:lnTo>
                  <a:pt x="57150" y="212471"/>
                </a:lnTo>
                <a:lnTo>
                  <a:pt x="57276" y="210312"/>
                </a:lnTo>
                <a:lnTo>
                  <a:pt x="58457" y="197104"/>
                </a:lnTo>
                <a:lnTo>
                  <a:pt x="58673" y="194563"/>
                </a:lnTo>
                <a:lnTo>
                  <a:pt x="58855" y="194563"/>
                </a:lnTo>
                <a:lnTo>
                  <a:pt x="60861" y="182880"/>
                </a:lnTo>
                <a:lnTo>
                  <a:pt x="60706" y="182880"/>
                </a:lnTo>
                <a:lnTo>
                  <a:pt x="61340" y="180086"/>
                </a:lnTo>
                <a:lnTo>
                  <a:pt x="61491" y="180086"/>
                </a:lnTo>
                <a:lnTo>
                  <a:pt x="64527" y="169291"/>
                </a:lnTo>
                <a:lnTo>
                  <a:pt x="64388" y="169291"/>
                </a:lnTo>
                <a:lnTo>
                  <a:pt x="65277" y="166624"/>
                </a:lnTo>
                <a:lnTo>
                  <a:pt x="69129" y="156718"/>
                </a:lnTo>
                <a:lnTo>
                  <a:pt x="68960" y="156718"/>
                </a:lnTo>
                <a:lnTo>
                  <a:pt x="70231" y="153797"/>
                </a:lnTo>
                <a:lnTo>
                  <a:pt x="70459" y="153797"/>
                </a:lnTo>
                <a:lnTo>
                  <a:pt x="74955" y="145034"/>
                </a:lnTo>
                <a:lnTo>
                  <a:pt x="74802" y="145034"/>
                </a:lnTo>
                <a:lnTo>
                  <a:pt x="76453" y="142112"/>
                </a:lnTo>
                <a:lnTo>
                  <a:pt x="76768" y="142112"/>
                </a:lnTo>
                <a:lnTo>
                  <a:pt x="82237" y="133985"/>
                </a:lnTo>
                <a:lnTo>
                  <a:pt x="83946" y="131445"/>
                </a:lnTo>
                <a:lnTo>
                  <a:pt x="84306" y="131445"/>
                </a:lnTo>
                <a:lnTo>
                  <a:pt x="90933" y="123571"/>
                </a:lnTo>
                <a:lnTo>
                  <a:pt x="90677" y="123571"/>
                </a:lnTo>
                <a:lnTo>
                  <a:pt x="92963" y="121158"/>
                </a:lnTo>
                <a:lnTo>
                  <a:pt x="93274" y="121158"/>
                </a:lnTo>
                <a:lnTo>
                  <a:pt x="101064" y="113919"/>
                </a:lnTo>
                <a:lnTo>
                  <a:pt x="100837" y="113919"/>
                </a:lnTo>
                <a:lnTo>
                  <a:pt x="103250" y="111887"/>
                </a:lnTo>
                <a:lnTo>
                  <a:pt x="103587" y="111887"/>
                </a:lnTo>
                <a:lnTo>
                  <a:pt x="113209" y="104775"/>
                </a:lnTo>
                <a:lnTo>
                  <a:pt x="113029" y="104775"/>
                </a:lnTo>
                <a:lnTo>
                  <a:pt x="115442" y="103124"/>
                </a:lnTo>
                <a:lnTo>
                  <a:pt x="115781" y="103124"/>
                </a:lnTo>
                <a:lnTo>
                  <a:pt x="127211" y="96266"/>
                </a:lnTo>
                <a:lnTo>
                  <a:pt x="129539" y="94869"/>
                </a:lnTo>
                <a:lnTo>
                  <a:pt x="130062" y="94869"/>
                </a:lnTo>
                <a:lnTo>
                  <a:pt x="143406" y="88519"/>
                </a:lnTo>
                <a:lnTo>
                  <a:pt x="145541" y="87503"/>
                </a:lnTo>
                <a:lnTo>
                  <a:pt x="146092" y="87503"/>
                </a:lnTo>
                <a:lnTo>
                  <a:pt x="162009" y="81534"/>
                </a:lnTo>
                <a:lnTo>
                  <a:pt x="161670" y="81534"/>
                </a:lnTo>
                <a:lnTo>
                  <a:pt x="163702" y="80899"/>
                </a:lnTo>
                <a:lnTo>
                  <a:pt x="163832" y="80899"/>
                </a:lnTo>
                <a:lnTo>
                  <a:pt x="182420" y="75437"/>
                </a:lnTo>
                <a:lnTo>
                  <a:pt x="184150" y="74930"/>
                </a:lnTo>
                <a:lnTo>
                  <a:pt x="184640" y="74930"/>
                </a:lnTo>
                <a:lnTo>
                  <a:pt x="205621" y="70231"/>
                </a:lnTo>
                <a:lnTo>
                  <a:pt x="205358" y="70231"/>
                </a:lnTo>
                <a:lnTo>
                  <a:pt x="230794" y="65786"/>
                </a:lnTo>
                <a:lnTo>
                  <a:pt x="230250" y="65786"/>
                </a:lnTo>
                <a:lnTo>
                  <a:pt x="258190" y="62357"/>
                </a:lnTo>
                <a:lnTo>
                  <a:pt x="258584" y="62357"/>
                </a:lnTo>
                <a:lnTo>
                  <a:pt x="286765" y="59817"/>
                </a:lnTo>
                <a:lnTo>
                  <a:pt x="285876" y="59817"/>
                </a:lnTo>
                <a:lnTo>
                  <a:pt x="317119" y="58038"/>
                </a:lnTo>
                <a:lnTo>
                  <a:pt x="316229" y="58038"/>
                </a:lnTo>
                <a:lnTo>
                  <a:pt x="349250" y="57150"/>
                </a:lnTo>
                <a:lnTo>
                  <a:pt x="937478" y="57150"/>
                </a:lnTo>
                <a:lnTo>
                  <a:pt x="801242" y="36957"/>
                </a:lnTo>
                <a:lnTo>
                  <a:pt x="709294" y="24892"/>
                </a:lnTo>
                <a:lnTo>
                  <a:pt x="621029" y="14986"/>
                </a:lnTo>
                <a:lnTo>
                  <a:pt x="578357" y="10795"/>
                </a:lnTo>
                <a:lnTo>
                  <a:pt x="536955" y="7238"/>
                </a:lnTo>
                <a:lnTo>
                  <a:pt x="496569" y="4445"/>
                </a:lnTo>
                <a:lnTo>
                  <a:pt x="457453" y="2159"/>
                </a:lnTo>
                <a:lnTo>
                  <a:pt x="419607" y="635"/>
                </a:lnTo>
                <a:lnTo>
                  <a:pt x="383158" y="0"/>
                </a:lnTo>
                <a:close/>
              </a:path>
              <a:path w="1450339" h="709294">
                <a:moveTo>
                  <a:pt x="206437" y="631698"/>
                </a:moveTo>
                <a:close/>
              </a:path>
              <a:path w="1450339" h="709294">
                <a:moveTo>
                  <a:pt x="180798" y="580924"/>
                </a:moveTo>
                <a:close/>
              </a:path>
              <a:path w="1450339" h="709294">
                <a:moveTo>
                  <a:pt x="180722" y="580771"/>
                </a:moveTo>
                <a:lnTo>
                  <a:pt x="180798" y="580924"/>
                </a:lnTo>
                <a:lnTo>
                  <a:pt x="180722" y="580771"/>
                </a:lnTo>
                <a:close/>
              </a:path>
              <a:path w="1450339" h="709294">
                <a:moveTo>
                  <a:pt x="156158" y="530733"/>
                </a:moveTo>
                <a:lnTo>
                  <a:pt x="156337" y="531113"/>
                </a:lnTo>
                <a:lnTo>
                  <a:pt x="156158" y="530733"/>
                </a:lnTo>
                <a:close/>
              </a:path>
              <a:path w="1450339" h="709294">
                <a:moveTo>
                  <a:pt x="133179" y="481584"/>
                </a:moveTo>
                <a:lnTo>
                  <a:pt x="133350" y="481964"/>
                </a:lnTo>
                <a:lnTo>
                  <a:pt x="133179" y="481584"/>
                </a:lnTo>
                <a:close/>
              </a:path>
              <a:path w="1450339" h="709294">
                <a:moveTo>
                  <a:pt x="122466" y="457581"/>
                </a:moveTo>
                <a:lnTo>
                  <a:pt x="122681" y="458088"/>
                </a:lnTo>
                <a:lnTo>
                  <a:pt x="122466" y="457581"/>
                </a:lnTo>
                <a:close/>
              </a:path>
              <a:path w="1450339" h="709294">
                <a:moveTo>
                  <a:pt x="112394" y="433832"/>
                </a:moveTo>
                <a:lnTo>
                  <a:pt x="112521" y="434213"/>
                </a:lnTo>
                <a:lnTo>
                  <a:pt x="112394" y="433832"/>
                </a:lnTo>
                <a:close/>
              </a:path>
              <a:path w="1450339" h="709294">
                <a:moveTo>
                  <a:pt x="102906" y="410860"/>
                </a:moveTo>
                <a:lnTo>
                  <a:pt x="102996" y="411099"/>
                </a:lnTo>
                <a:lnTo>
                  <a:pt x="102906" y="410860"/>
                </a:lnTo>
                <a:close/>
              </a:path>
              <a:path w="1450339" h="709294">
                <a:moveTo>
                  <a:pt x="102755" y="410463"/>
                </a:moveTo>
                <a:lnTo>
                  <a:pt x="102906" y="410860"/>
                </a:lnTo>
                <a:lnTo>
                  <a:pt x="102755" y="410463"/>
                </a:lnTo>
                <a:close/>
              </a:path>
              <a:path w="1450339" h="709294">
                <a:moveTo>
                  <a:pt x="94132" y="387731"/>
                </a:moveTo>
                <a:lnTo>
                  <a:pt x="94360" y="388366"/>
                </a:lnTo>
                <a:lnTo>
                  <a:pt x="94132" y="387731"/>
                </a:lnTo>
                <a:close/>
              </a:path>
              <a:path w="1450339" h="709294">
                <a:moveTo>
                  <a:pt x="86167" y="365550"/>
                </a:moveTo>
                <a:lnTo>
                  <a:pt x="86359" y="366141"/>
                </a:lnTo>
                <a:lnTo>
                  <a:pt x="86167" y="365550"/>
                </a:lnTo>
                <a:close/>
              </a:path>
              <a:path w="1450339" h="709294">
                <a:moveTo>
                  <a:pt x="86111" y="365379"/>
                </a:moveTo>
                <a:lnTo>
                  <a:pt x="86167" y="365550"/>
                </a:lnTo>
                <a:lnTo>
                  <a:pt x="86111" y="365379"/>
                </a:lnTo>
                <a:close/>
              </a:path>
              <a:path w="1450339" h="709294">
                <a:moveTo>
                  <a:pt x="79023" y="343535"/>
                </a:moveTo>
                <a:lnTo>
                  <a:pt x="79247" y="344297"/>
                </a:lnTo>
                <a:lnTo>
                  <a:pt x="79023" y="343535"/>
                </a:lnTo>
                <a:close/>
              </a:path>
              <a:path w="1450339" h="709294">
                <a:moveTo>
                  <a:pt x="72770" y="322325"/>
                </a:moveTo>
                <a:lnTo>
                  <a:pt x="73025" y="323342"/>
                </a:lnTo>
                <a:lnTo>
                  <a:pt x="72770" y="322325"/>
                </a:lnTo>
                <a:close/>
              </a:path>
              <a:path w="1450339" h="709294">
                <a:moveTo>
                  <a:pt x="67800" y="302685"/>
                </a:moveTo>
                <a:close/>
              </a:path>
              <a:path w="1450339" h="709294">
                <a:moveTo>
                  <a:pt x="67597" y="301751"/>
                </a:moveTo>
                <a:lnTo>
                  <a:pt x="67800" y="302685"/>
                </a:lnTo>
                <a:lnTo>
                  <a:pt x="67597" y="301751"/>
                </a:lnTo>
                <a:close/>
              </a:path>
              <a:path w="1450339" h="709294">
                <a:moveTo>
                  <a:pt x="63245" y="281686"/>
                </a:moveTo>
                <a:lnTo>
                  <a:pt x="63500" y="283083"/>
                </a:lnTo>
                <a:lnTo>
                  <a:pt x="63332" y="282087"/>
                </a:lnTo>
                <a:lnTo>
                  <a:pt x="63245" y="281686"/>
                </a:lnTo>
                <a:close/>
              </a:path>
              <a:path w="1450339" h="709294">
                <a:moveTo>
                  <a:pt x="63332" y="282087"/>
                </a:moveTo>
                <a:lnTo>
                  <a:pt x="63500" y="283083"/>
                </a:lnTo>
                <a:lnTo>
                  <a:pt x="63332" y="282087"/>
                </a:lnTo>
                <a:close/>
              </a:path>
              <a:path w="1450339" h="709294">
                <a:moveTo>
                  <a:pt x="63265" y="281686"/>
                </a:moveTo>
                <a:lnTo>
                  <a:pt x="63332" y="282087"/>
                </a:lnTo>
                <a:lnTo>
                  <a:pt x="63265" y="281686"/>
                </a:lnTo>
                <a:close/>
              </a:path>
              <a:path w="1450339" h="709294">
                <a:moveTo>
                  <a:pt x="60321" y="264129"/>
                </a:moveTo>
                <a:close/>
              </a:path>
              <a:path w="1450339" h="709294">
                <a:moveTo>
                  <a:pt x="60149" y="262636"/>
                </a:moveTo>
                <a:lnTo>
                  <a:pt x="60321" y="264129"/>
                </a:lnTo>
                <a:lnTo>
                  <a:pt x="60149" y="262636"/>
                </a:lnTo>
                <a:close/>
              </a:path>
              <a:path w="1450339" h="709294">
                <a:moveTo>
                  <a:pt x="58097" y="244852"/>
                </a:moveTo>
                <a:lnTo>
                  <a:pt x="58165" y="245999"/>
                </a:lnTo>
                <a:lnTo>
                  <a:pt x="58097" y="244852"/>
                </a:lnTo>
                <a:close/>
              </a:path>
              <a:path w="1450339" h="709294">
                <a:moveTo>
                  <a:pt x="58066" y="244348"/>
                </a:moveTo>
                <a:lnTo>
                  <a:pt x="58097" y="244852"/>
                </a:lnTo>
                <a:lnTo>
                  <a:pt x="58066" y="244348"/>
                </a:lnTo>
                <a:close/>
              </a:path>
              <a:path w="1450339" h="709294">
                <a:moveTo>
                  <a:pt x="57162" y="226949"/>
                </a:moveTo>
                <a:lnTo>
                  <a:pt x="57022" y="226949"/>
                </a:lnTo>
                <a:lnTo>
                  <a:pt x="57150" y="228726"/>
                </a:lnTo>
                <a:lnTo>
                  <a:pt x="57162" y="226949"/>
                </a:lnTo>
                <a:close/>
              </a:path>
              <a:path w="1450339" h="709294">
                <a:moveTo>
                  <a:pt x="1276523" y="172442"/>
                </a:moveTo>
                <a:lnTo>
                  <a:pt x="1266443" y="228726"/>
                </a:lnTo>
                <a:lnTo>
                  <a:pt x="1440434" y="177419"/>
                </a:lnTo>
                <a:lnTo>
                  <a:pt x="1304670" y="177419"/>
                </a:lnTo>
                <a:lnTo>
                  <a:pt x="1276523" y="172442"/>
                </a:lnTo>
                <a:close/>
              </a:path>
              <a:path w="1450339" h="709294">
                <a:moveTo>
                  <a:pt x="57271" y="211037"/>
                </a:moveTo>
                <a:lnTo>
                  <a:pt x="57150" y="212471"/>
                </a:lnTo>
                <a:lnTo>
                  <a:pt x="57271" y="211037"/>
                </a:lnTo>
                <a:close/>
              </a:path>
              <a:path w="1450339" h="709294">
                <a:moveTo>
                  <a:pt x="57333" y="210312"/>
                </a:moveTo>
                <a:lnTo>
                  <a:pt x="57271" y="211037"/>
                </a:lnTo>
                <a:lnTo>
                  <a:pt x="57333" y="210312"/>
                </a:lnTo>
                <a:close/>
              </a:path>
              <a:path w="1450339" h="709294">
                <a:moveTo>
                  <a:pt x="58673" y="194563"/>
                </a:moveTo>
                <a:lnTo>
                  <a:pt x="58419" y="197104"/>
                </a:lnTo>
                <a:lnTo>
                  <a:pt x="58495" y="196666"/>
                </a:lnTo>
                <a:lnTo>
                  <a:pt x="58673" y="194563"/>
                </a:lnTo>
                <a:close/>
              </a:path>
              <a:path w="1450339" h="709294">
                <a:moveTo>
                  <a:pt x="58495" y="196666"/>
                </a:moveTo>
                <a:lnTo>
                  <a:pt x="58419" y="197104"/>
                </a:lnTo>
                <a:lnTo>
                  <a:pt x="58495" y="196666"/>
                </a:lnTo>
                <a:close/>
              </a:path>
              <a:path w="1450339" h="709294">
                <a:moveTo>
                  <a:pt x="58855" y="194563"/>
                </a:moveTo>
                <a:lnTo>
                  <a:pt x="58673" y="194563"/>
                </a:lnTo>
                <a:lnTo>
                  <a:pt x="58495" y="196666"/>
                </a:lnTo>
                <a:lnTo>
                  <a:pt x="58855" y="194563"/>
                </a:lnTo>
                <a:close/>
              </a:path>
              <a:path w="1450339" h="709294">
                <a:moveTo>
                  <a:pt x="61340" y="180086"/>
                </a:moveTo>
                <a:lnTo>
                  <a:pt x="60706" y="182880"/>
                </a:lnTo>
                <a:lnTo>
                  <a:pt x="61104" y="181461"/>
                </a:lnTo>
                <a:lnTo>
                  <a:pt x="61340" y="180086"/>
                </a:lnTo>
                <a:close/>
              </a:path>
              <a:path w="1450339" h="709294">
                <a:moveTo>
                  <a:pt x="61104" y="181461"/>
                </a:moveTo>
                <a:lnTo>
                  <a:pt x="60706" y="182880"/>
                </a:lnTo>
                <a:lnTo>
                  <a:pt x="60861" y="182880"/>
                </a:lnTo>
                <a:lnTo>
                  <a:pt x="61104" y="181461"/>
                </a:lnTo>
                <a:close/>
              </a:path>
              <a:path w="1450339" h="709294">
                <a:moveTo>
                  <a:pt x="61491" y="180086"/>
                </a:moveTo>
                <a:lnTo>
                  <a:pt x="61340" y="180086"/>
                </a:lnTo>
                <a:lnTo>
                  <a:pt x="61104" y="181461"/>
                </a:lnTo>
                <a:lnTo>
                  <a:pt x="61491" y="180086"/>
                </a:lnTo>
                <a:close/>
              </a:path>
              <a:path w="1450339" h="709294">
                <a:moveTo>
                  <a:pt x="1286606" y="116136"/>
                </a:moveTo>
                <a:lnTo>
                  <a:pt x="1276523" y="172442"/>
                </a:lnTo>
                <a:lnTo>
                  <a:pt x="1304670" y="177419"/>
                </a:lnTo>
                <a:lnTo>
                  <a:pt x="1314703" y="121158"/>
                </a:lnTo>
                <a:lnTo>
                  <a:pt x="1286606" y="116136"/>
                </a:lnTo>
                <a:close/>
              </a:path>
              <a:path w="1450339" h="709294">
                <a:moveTo>
                  <a:pt x="1296669" y="59944"/>
                </a:moveTo>
                <a:lnTo>
                  <a:pt x="1286606" y="116136"/>
                </a:lnTo>
                <a:lnTo>
                  <a:pt x="1314703" y="121158"/>
                </a:lnTo>
                <a:lnTo>
                  <a:pt x="1304670" y="177419"/>
                </a:lnTo>
                <a:lnTo>
                  <a:pt x="1440434" y="177419"/>
                </a:lnTo>
                <a:lnTo>
                  <a:pt x="1450339" y="174498"/>
                </a:lnTo>
                <a:lnTo>
                  <a:pt x="1296669" y="59944"/>
                </a:lnTo>
                <a:close/>
              </a:path>
              <a:path w="1450339" h="709294">
                <a:moveTo>
                  <a:pt x="1236985" y="107314"/>
                </a:moveTo>
                <a:lnTo>
                  <a:pt x="887856" y="107314"/>
                </a:lnTo>
                <a:lnTo>
                  <a:pt x="936370" y="114808"/>
                </a:lnTo>
                <a:lnTo>
                  <a:pt x="936116" y="114808"/>
                </a:lnTo>
                <a:lnTo>
                  <a:pt x="985265" y="122555"/>
                </a:lnTo>
                <a:lnTo>
                  <a:pt x="1135761" y="147700"/>
                </a:lnTo>
                <a:lnTo>
                  <a:pt x="1135506" y="147700"/>
                </a:lnTo>
                <a:lnTo>
                  <a:pt x="1237995" y="165608"/>
                </a:lnTo>
                <a:lnTo>
                  <a:pt x="1276523" y="172442"/>
                </a:lnTo>
                <a:lnTo>
                  <a:pt x="1286606" y="116136"/>
                </a:lnTo>
                <a:lnTo>
                  <a:pt x="1236985" y="107314"/>
                </a:lnTo>
                <a:close/>
              </a:path>
              <a:path w="1450339" h="709294">
                <a:moveTo>
                  <a:pt x="65277" y="166624"/>
                </a:moveTo>
                <a:lnTo>
                  <a:pt x="64388" y="169291"/>
                </a:lnTo>
                <a:lnTo>
                  <a:pt x="64935" y="167841"/>
                </a:lnTo>
                <a:lnTo>
                  <a:pt x="65277" y="166624"/>
                </a:lnTo>
                <a:close/>
              </a:path>
              <a:path w="1450339" h="709294">
                <a:moveTo>
                  <a:pt x="64935" y="167841"/>
                </a:moveTo>
                <a:lnTo>
                  <a:pt x="64388" y="169291"/>
                </a:lnTo>
                <a:lnTo>
                  <a:pt x="64527" y="169291"/>
                </a:lnTo>
                <a:lnTo>
                  <a:pt x="64935" y="167841"/>
                </a:lnTo>
                <a:close/>
              </a:path>
              <a:path w="1450339" h="709294">
                <a:moveTo>
                  <a:pt x="65394" y="166624"/>
                </a:moveTo>
                <a:lnTo>
                  <a:pt x="64935" y="167841"/>
                </a:lnTo>
                <a:lnTo>
                  <a:pt x="65394" y="166624"/>
                </a:lnTo>
                <a:close/>
              </a:path>
              <a:path w="1450339" h="709294">
                <a:moveTo>
                  <a:pt x="70231" y="153797"/>
                </a:moveTo>
                <a:lnTo>
                  <a:pt x="68960" y="156718"/>
                </a:lnTo>
                <a:lnTo>
                  <a:pt x="69597" y="155477"/>
                </a:lnTo>
                <a:lnTo>
                  <a:pt x="70231" y="153797"/>
                </a:lnTo>
                <a:close/>
              </a:path>
              <a:path w="1450339" h="709294">
                <a:moveTo>
                  <a:pt x="69597" y="155477"/>
                </a:moveTo>
                <a:lnTo>
                  <a:pt x="68960" y="156718"/>
                </a:lnTo>
                <a:lnTo>
                  <a:pt x="69129" y="156718"/>
                </a:lnTo>
                <a:lnTo>
                  <a:pt x="69597" y="155477"/>
                </a:lnTo>
                <a:close/>
              </a:path>
              <a:path w="1450339" h="709294">
                <a:moveTo>
                  <a:pt x="70459" y="153797"/>
                </a:moveTo>
                <a:lnTo>
                  <a:pt x="70231" y="153797"/>
                </a:lnTo>
                <a:lnTo>
                  <a:pt x="69597" y="155477"/>
                </a:lnTo>
                <a:lnTo>
                  <a:pt x="70459" y="153797"/>
                </a:lnTo>
                <a:close/>
              </a:path>
              <a:path w="1450339" h="709294">
                <a:moveTo>
                  <a:pt x="76453" y="142112"/>
                </a:moveTo>
                <a:lnTo>
                  <a:pt x="74802" y="145034"/>
                </a:lnTo>
                <a:lnTo>
                  <a:pt x="75444" y="144080"/>
                </a:lnTo>
                <a:lnTo>
                  <a:pt x="76453" y="142112"/>
                </a:lnTo>
                <a:close/>
              </a:path>
              <a:path w="1450339" h="709294">
                <a:moveTo>
                  <a:pt x="75444" y="144080"/>
                </a:moveTo>
                <a:lnTo>
                  <a:pt x="74802" y="145034"/>
                </a:lnTo>
                <a:lnTo>
                  <a:pt x="74955" y="145034"/>
                </a:lnTo>
                <a:lnTo>
                  <a:pt x="75444" y="144080"/>
                </a:lnTo>
                <a:close/>
              </a:path>
              <a:path w="1450339" h="709294">
                <a:moveTo>
                  <a:pt x="76768" y="142112"/>
                </a:moveTo>
                <a:lnTo>
                  <a:pt x="76453" y="142112"/>
                </a:lnTo>
                <a:lnTo>
                  <a:pt x="75444" y="144080"/>
                </a:lnTo>
                <a:lnTo>
                  <a:pt x="76768" y="142112"/>
                </a:lnTo>
                <a:close/>
              </a:path>
              <a:path w="1450339" h="709294">
                <a:moveTo>
                  <a:pt x="83946" y="131445"/>
                </a:moveTo>
                <a:lnTo>
                  <a:pt x="82168" y="133985"/>
                </a:lnTo>
                <a:lnTo>
                  <a:pt x="82512" y="133576"/>
                </a:lnTo>
                <a:lnTo>
                  <a:pt x="83946" y="131445"/>
                </a:lnTo>
                <a:close/>
              </a:path>
              <a:path w="1450339" h="709294">
                <a:moveTo>
                  <a:pt x="82512" y="133576"/>
                </a:moveTo>
                <a:lnTo>
                  <a:pt x="82168" y="133985"/>
                </a:lnTo>
                <a:lnTo>
                  <a:pt x="82512" y="133576"/>
                </a:lnTo>
                <a:close/>
              </a:path>
              <a:path w="1450339" h="709294">
                <a:moveTo>
                  <a:pt x="84306" y="131445"/>
                </a:moveTo>
                <a:lnTo>
                  <a:pt x="83946" y="131445"/>
                </a:lnTo>
                <a:lnTo>
                  <a:pt x="82512" y="133576"/>
                </a:lnTo>
                <a:lnTo>
                  <a:pt x="84306" y="131445"/>
                </a:lnTo>
                <a:close/>
              </a:path>
              <a:path w="1450339" h="709294">
                <a:moveTo>
                  <a:pt x="92963" y="121158"/>
                </a:moveTo>
                <a:lnTo>
                  <a:pt x="90677" y="123571"/>
                </a:lnTo>
                <a:lnTo>
                  <a:pt x="91849" y="122482"/>
                </a:lnTo>
                <a:lnTo>
                  <a:pt x="92963" y="121158"/>
                </a:lnTo>
                <a:close/>
              </a:path>
              <a:path w="1450339" h="709294">
                <a:moveTo>
                  <a:pt x="91849" y="122482"/>
                </a:moveTo>
                <a:lnTo>
                  <a:pt x="90677" y="123571"/>
                </a:lnTo>
                <a:lnTo>
                  <a:pt x="90933" y="123571"/>
                </a:lnTo>
                <a:lnTo>
                  <a:pt x="91849" y="122482"/>
                </a:lnTo>
                <a:close/>
              </a:path>
              <a:path w="1450339" h="709294">
                <a:moveTo>
                  <a:pt x="93274" y="121158"/>
                </a:moveTo>
                <a:lnTo>
                  <a:pt x="92963" y="121158"/>
                </a:lnTo>
                <a:lnTo>
                  <a:pt x="91849" y="122482"/>
                </a:lnTo>
                <a:lnTo>
                  <a:pt x="93274" y="121158"/>
                </a:lnTo>
                <a:close/>
              </a:path>
              <a:path w="1450339" h="709294">
                <a:moveTo>
                  <a:pt x="103250" y="111887"/>
                </a:moveTo>
                <a:lnTo>
                  <a:pt x="100837" y="113919"/>
                </a:lnTo>
                <a:lnTo>
                  <a:pt x="101944" y="113101"/>
                </a:lnTo>
                <a:lnTo>
                  <a:pt x="103250" y="111887"/>
                </a:lnTo>
                <a:close/>
              </a:path>
              <a:path w="1450339" h="709294">
                <a:moveTo>
                  <a:pt x="101944" y="113101"/>
                </a:moveTo>
                <a:lnTo>
                  <a:pt x="100837" y="113919"/>
                </a:lnTo>
                <a:lnTo>
                  <a:pt x="101064" y="113919"/>
                </a:lnTo>
                <a:lnTo>
                  <a:pt x="101944" y="113101"/>
                </a:lnTo>
                <a:close/>
              </a:path>
              <a:path w="1450339" h="709294">
                <a:moveTo>
                  <a:pt x="103587" y="111887"/>
                </a:moveTo>
                <a:lnTo>
                  <a:pt x="103250" y="111887"/>
                </a:lnTo>
                <a:lnTo>
                  <a:pt x="101944" y="113101"/>
                </a:lnTo>
                <a:lnTo>
                  <a:pt x="103587" y="111887"/>
                </a:lnTo>
                <a:close/>
              </a:path>
              <a:path w="1450339" h="709294">
                <a:moveTo>
                  <a:pt x="1196230" y="100203"/>
                </a:moveTo>
                <a:lnTo>
                  <a:pt x="840104" y="100203"/>
                </a:lnTo>
                <a:lnTo>
                  <a:pt x="887984" y="107442"/>
                </a:lnTo>
                <a:lnTo>
                  <a:pt x="887856" y="107314"/>
                </a:lnTo>
                <a:lnTo>
                  <a:pt x="1236985" y="107314"/>
                </a:lnTo>
                <a:lnTo>
                  <a:pt x="1196230" y="100203"/>
                </a:lnTo>
                <a:close/>
              </a:path>
              <a:path w="1450339" h="709294">
                <a:moveTo>
                  <a:pt x="115442" y="103124"/>
                </a:moveTo>
                <a:lnTo>
                  <a:pt x="113029" y="104775"/>
                </a:lnTo>
                <a:lnTo>
                  <a:pt x="113982" y="104203"/>
                </a:lnTo>
                <a:lnTo>
                  <a:pt x="115442" y="103124"/>
                </a:lnTo>
                <a:close/>
              </a:path>
              <a:path w="1450339" h="709294">
                <a:moveTo>
                  <a:pt x="113982" y="104203"/>
                </a:moveTo>
                <a:lnTo>
                  <a:pt x="113029" y="104775"/>
                </a:lnTo>
                <a:lnTo>
                  <a:pt x="113209" y="104775"/>
                </a:lnTo>
                <a:lnTo>
                  <a:pt x="113982" y="104203"/>
                </a:lnTo>
                <a:close/>
              </a:path>
              <a:path w="1450339" h="709294">
                <a:moveTo>
                  <a:pt x="115781" y="103124"/>
                </a:moveTo>
                <a:lnTo>
                  <a:pt x="115442" y="103124"/>
                </a:lnTo>
                <a:lnTo>
                  <a:pt x="113982" y="104203"/>
                </a:lnTo>
                <a:lnTo>
                  <a:pt x="115781" y="103124"/>
                </a:lnTo>
                <a:close/>
              </a:path>
              <a:path w="1450339" h="709294">
                <a:moveTo>
                  <a:pt x="1028636" y="71755"/>
                </a:moveTo>
                <a:lnTo>
                  <a:pt x="614934" y="71755"/>
                </a:lnTo>
                <a:lnTo>
                  <a:pt x="658367" y="76454"/>
                </a:lnTo>
                <a:lnTo>
                  <a:pt x="657987" y="76454"/>
                </a:lnTo>
                <a:lnTo>
                  <a:pt x="702437" y="81661"/>
                </a:lnTo>
                <a:lnTo>
                  <a:pt x="702182" y="81661"/>
                </a:lnTo>
                <a:lnTo>
                  <a:pt x="747522" y="87503"/>
                </a:lnTo>
                <a:lnTo>
                  <a:pt x="747267" y="87503"/>
                </a:lnTo>
                <a:lnTo>
                  <a:pt x="793495" y="93599"/>
                </a:lnTo>
                <a:lnTo>
                  <a:pt x="793241" y="93599"/>
                </a:lnTo>
                <a:lnTo>
                  <a:pt x="840359" y="100330"/>
                </a:lnTo>
                <a:lnTo>
                  <a:pt x="840104" y="100203"/>
                </a:lnTo>
                <a:lnTo>
                  <a:pt x="1196230" y="100203"/>
                </a:lnTo>
                <a:lnTo>
                  <a:pt x="1028636" y="71755"/>
                </a:lnTo>
                <a:close/>
              </a:path>
              <a:path w="1450339" h="709294">
                <a:moveTo>
                  <a:pt x="129539" y="94869"/>
                </a:moveTo>
                <a:lnTo>
                  <a:pt x="127126" y="96266"/>
                </a:lnTo>
                <a:lnTo>
                  <a:pt x="127536" y="96071"/>
                </a:lnTo>
                <a:lnTo>
                  <a:pt x="129539" y="94869"/>
                </a:lnTo>
                <a:close/>
              </a:path>
              <a:path w="1450339" h="709294">
                <a:moveTo>
                  <a:pt x="127536" y="96071"/>
                </a:moveTo>
                <a:lnTo>
                  <a:pt x="127126" y="96266"/>
                </a:lnTo>
                <a:lnTo>
                  <a:pt x="127536" y="96071"/>
                </a:lnTo>
                <a:close/>
              </a:path>
              <a:path w="1450339" h="709294">
                <a:moveTo>
                  <a:pt x="130062" y="94869"/>
                </a:moveTo>
                <a:lnTo>
                  <a:pt x="129539" y="94869"/>
                </a:lnTo>
                <a:lnTo>
                  <a:pt x="127536" y="96071"/>
                </a:lnTo>
                <a:lnTo>
                  <a:pt x="130062" y="94869"/>
                </a:lnTo>
                <a:close/>
              </a:path>
              <a:path w="1450339" h="709294">
                <a:moveTo>
                  <a:pt x="146092" y="87503"/>
                </a:moveTo>
                <a:lnTo>
                  <a:pt x="145541" y="87503"/>
                </a:lnTo>
                <a:lnTo>
                  <a:pt x="143495" y="88476"/>
                </a:lnTo>
                <a:lnTo>
                  <a:pt x="146092" y="87503"/>
                </a:lnTo>
                <a:close/>
              </a:path>
              <a:path w="1450339" h="709294">
                <a:moveTo>
                  <a:pt x="163702" y="80899"/>
                </a:moveTo>
                <a:lnTo>
                  <a:pt x="161670" y="81534"/>
                </a:lnTo>
                <a:lnTo>
                  <a:pt x="163234" y="81074"/>
                </a:lnTo>
                <a:lnTo>
                  <a:pt x="163702" y="80899"/>
                </a:lnTo>
                <a:close/>
              </a:path>
              <a:path w="1450339" h="709294">
                <a:moveTo>
                  <a:pt x="163234" y="81074"/>
                </a:moveTo>
                <a:lnTo>
                  <a:pt x="161670" y="81534"/>
                </a:lnTo>
                <a:lnTo>
                  <a:pt x="162009" y="81534"/>
                </a:lnTo>
                <a:lnTo>
                  <a:pt x="163234" y="81074"/>
                </a:lnTo>
                <a:close/>
              </a:path>
              <a:path w="1450339" h="709294">
                <a:moveTo>
                  <a:pt x="163832" y="80899"/>
                </a:moveTo>
                <a:lnTo>
                  <a:pt x="163702" y="80899"/>
                </a:lnTo>
                <a:lnTo>
                  <a:pt x="163234" y="81074"/>
                </a:lnTo>
                <a:lnTo>
                  <a:pt x="163832" y="80899"/>
                </a:lnTo>
                <a:close/>
              </a:path>
              <a:path w="1450339" h="709294">
                <a:moveTo>
                  <a:pt x="184640" y="74930"/>
                </a:moveTo>
                <a:lnTo>
                  <a:pt x="184150" y="74930"/>
                </a:lnTo>
                <a:lnTo>
                  <a:pt x="182577" y="75391"/>
                </a:lnTo>
                <a:lnTo>
                  <a:pt x="184640" y="74930"/>
                </a:lnTo>
                <a:close/>
              </a:path>
              <a:path w="1450339" h="709294">
                <a:moveTo>
                  <a:pt x="937478" y="57150"/>
                </a:moveTo>
                <a:lnTo>
                  <a:pt x="382396" y="57150"/>
                </a:lnTo>
                <a:lnTo>
                  <a:pt x="418210" y="57785"/>
                </a:lnTo>
                <a:lnTo>
                  <a:pt x="417575" y="57785"/>
                </a:lnTo>
                <a:lnTo>
                  <a:pt x="454913" y="59309"/>
                </a:lnTo>
                <a:lnTo>
                  <a:pt x="454532" y="59309"/>
                </a:lnTo>
                <a:lnTo>
                  <a:pt x="493140" y="61468"/>
                </a:lnTo>
                <a:lnTo>
                  <a:pt x="492760" y="61468"/>
                </a:lnTo>
                <a:lnTo>
                  <a:pt x="532638" y="64262"/>
                </a:lnTo>
                <a:lnTo>
                  <a:pt x="532384" y="64262"/>
                </a:lnTo>
                <a:lnTo>
                  <a:pt x="573404" y="67691"/>
                </a:lnTo>
                <a:lnTo>
                  <a:pt x="572897" y="67691"/>
                </a:lnTo>
                <a:lnTo>
                  <a:pt x="615188" y="71882"/>
                </a:lnTo>
                <a:lnTo>
                  <a:pt x="614934" y="71755"/>
                </a:lnTo>
                <a:lnTo>
                  <a:pt x="1028636" y="71755"/>
                </a:lnTo>
                <a:lnTo>
                  <a:pt x="937478" y="57150"/>
                </a:lnTo>
                <a:close/>
              </a:path>
              <a:path w="1450339" h="709294">
                <a:moveTo>
                  <a:pt x="206555" y="70021"/>
                </a:moveTo>
                <a:lnTo>
                  <a:pt x="205358" y="70231"/>
                </a:lnTo>
                <a:lnTo>
                  <a:pt x="205621" y="70231"/>
                </a:lnTo>
                <a:lnTo>
                  <a:pt x="206555" y="70021"/>
                </a:lnTo>
                <a:close/>
              </a:path>
              <a:path w="1450339" h="709294">
                <a:moveTo>
                  <a:pt x="231520" y="65659"/>
                </a:moveTo>
                <a:lnTo>
                  <a:pt x="230250" y="65786"/>
                </a:lnTo>
                <a:lnTo>
                  <a:pt x="230794" y="65786"/>
                </a:lnTo>
                <a:lnTo>
                  <a:pt x="231520" y="65659"/>
                </a:lnTo>
                <a:close/>
              </a:path>
              <a:path w="1450339" h="709294">
                <a:moveTo>
                  <a:pt x="258584" y="62357"/>
                </a:moveTo>
                <a:lnTo>
                  <a:pt x="258190" y="62357"/>
                </a:lnTo>
                <a:lnTo>
                  <a:pt x="257175" y="62484"/>
                </a:lnTo>
                <a:lnTo>
                  <a:pt x="258584" y="623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4855" y="5278246"/>
            <a:ext cx="1450340" cy="709295"/>
          </a:xfrm>
          <a:custGeom>
            <a:avLst/>
            <a:gdLst/>
            <a:ahLst/>
            <a:cxnLst/>
            <a:rect l="l" t="t" r="r" b="b"/>
            <a:pathLst>
              <a:path w="1450339" h="709295">
                <a:moveTo>
                  <a:pt x="181863" y="0"/>
                </a:moveTo>
                <a:lnTo>
                  <a:pt x="155448" y="51434"/>
                </a:lnTo>
                <a:lnTo>
                  <a:pt x="129667" y="102615"/>
                </a:lnTo>
                <a:lnTo>
                  <a:pt x="104648" y="153542"/>
                </a:lnTo>
                <a:lnTo>
                  <a:pt x="81280" y="203580"/>
                </a:lnTo>
                <a:lnTo>
                  <a:pt x="59689" y="252983"/>
                </a:lnTo>
                <a:lnTo>
                  <a:pt x="40639" y="301370"/>
                </a:lnTo>
                <a:lnTo>
                  <a:pt x="24637" y="348195"/>
                </a:lnTo>
                <a:lnTo>
                  <a:pt x="12064" y="393687"/>
                </a:lnTo>
                <a:lnTo>
                  <a:pt x="3556" y="437692"/>
                </a:lnTo>
                <a:lnTo>
                  <a:pt x="0" y="480034"/>
                </a:lnTo>
                <a:lnTo>
                  <a:pt x="126" y="500506"/>
                </a:lnTo>
                <a:lnTo>
                  <a:pt x="5333" y="540181"/>
                </a:lnTo>
                <a:lnTo>
                  <a:pt x="17525" y="577227"/>
                </a:lnTo>
                <a:lnTo>
                  <a:pt x="37592" y="611098"/>
                </a:lnTo>
                <a:lnTo>
                  <a:pt x="65531" y="640219"/>
                </a:lnTo>
                <a:lnTo>
                  <a:pt x="101473" y="664032"/>
                </a:lnTo>
                <a:lnTo>
                  <a:pt x="144652" y="682205"/>
                </a:lnTo>
                <a:lnTo>
                  <a:pt x="194944" y="695096"/>
                </a:lnTo>
                <a:lnTo>
                  <a:pt x="251460" y="703579"/>
                </a:lnTo>
                <a:lnTo>
                  <a:pt x="314325" y="708190"/>
                </a:lnTo>
                <a:lnTo>
                  <a:pt x="383158" y="709167"/>
                </a:lnTo>
                <a:lnTo>
                  <a:pt x="419607" y="708494"/>
                </a:lnTo>
                <a:lnTo>
                  <a:pt x="496569" y="704722"/>
                </a:lnTo>
                <a:lnTo>
                  <a:pt x="536956" y="701840"/>
                </a:lnTo>
                <a:lnTo>
                  <a:pt x="578357" y="698385"/>
                </a:lnTo>
                <a:lnTo>
                  <a:pt x="664591" y="689457"/>
                </a:lnTo>
                <a:lnTo>
                  <a:pt x="709294" y="684187"/>
                </a:lnTo>
                <a:lnTo>
                  <a:pt x="801243" y="672134"/>
                </a:lnTo>
                <a:lnTo>
                  <a:pt x="937224" y="652017"/>
                </a:lnTo>
                <a:lnTo>
                  <a:pt x="382396" y="652017"/>
                </a:lnTo>
                <a:lnTo>
                  <a:pt x="349250" y="651929"/>
                </a:lnTo>
                <a:lnTo>
                  <a:pt x="317708" y="651116"/>
                </a:lnTo>
                <a:lnTo>
                  <a:pt x="317119" y="651116"/>
                </a:lnTo>
                <a:lnTo>
                  <a:pt x="316230" y="651078"/>
                </a:lnTo>
                <a:lnTo>
                  <a:pt x="316463" y="651078"/>
                </a:lnTo>
                <a:lnTo>
                  <a:pt x="287187" y="649376"/>
                </a:lnTo>
                <a:lnTo>
                  <a:pt x="286766" y="649376"/>
                </a:lnTo>
                <a:lnTo>
                  <a:pt x="257175" y="646709"/>
                </a:lnTo>
                <a:lnTo>
                  <a:pt x="257384" y="646709"/>
                </a:lnTo>
                <a:lnTo>
                  <a:pt x="231864" y="643496"/>
                </a:lnTo>
                <a:lnTo>
                  <a:pt x="231520" y="643496"/>
                </a:lnTo>
                <a:lnTo>
                  <a:pt x="230250" y="643293"/>
                </a:lnTo>
                <a:lnTo>
                  <a:pt x="205358" y="638924"/>
                </a:lnTo>
                <a:lnTo>
                  <a:pt x="205613" y="638924"/>
                </a:lnTo>
                <a:lnTo>
                  <a:pt x="184427" y="634212"/>
                </a:lnTo>
                <a:lnTo>
                  <a:pt x="184150" y="634212"/>
                </a:lnTo>
                <a:lnTo>
                  <a:pt x="182371" y="633755"/>
                </a:lnTo>
                <a:lnTo>
                  <a:pt x="182587" y="633755"/>
                </a:lnTo>
                <a:lnTo>
                  <a:pt x="163970" y="628307"/>
                </a:lnTo>
                <a:lnTo>
                  <a:pt x="163702" y="628307"/>
                </a:lnTo>
                <a:lnTo>
                  <a:pt x="161670" y="627633"/>
                </a:lnTo>
                <a:lnTo>
                  <a:pt x="161908" y="627633"/>
                </a:lnTo>
                <a:lnTo>
                  <a:pt x="145821" y="621601"/>
                </a:lnTo>
                <a:lnTo>
                  <a:pt x="145542" y="621601"/>
                </a:lnTo>
                <a:lnTo>
                  <a:pt x="143382" y="620687"/>
                </a:lnTo>
                <a:lnTo>
                  <a:pt x="143600" y="620687"/>
                </a:lnTo>
                <a:lnTo>
                  <a:pt x="129877" y="614222"/>
                </a:lnTo>
                <a:lnTo>
                  <a:pt x="129539" y="614222"/>
                </a:lnTo>
                <a:lnTo>
                  <a:pt x="127126" y="612927"/>
                </a:lnTo>
                <a:lnTo>
                  <a:pt x="127358" y="612927"/>
                </a:lnTo>
                <a:lnTo>
                  <a:pt x="115660" y="605980"/>
                </a:lnTo>
                <a:lnTo>
                  <a:pt x="115443" y="605980"/>
                </a:lnTo>
                <a:lnTo>
                  <a:pt x="113030" y="604418"/>
                </a:lnTo>
                <a:lnTo>
                  <a:pt x="113322" y="604418"/>
                </a:lnTo>
                <a:lnTo>
                  <a:pt x="103665" y="597306"/>
                </a:lnTo>
                <a:lnTo>
                  <a:pt x="103377" y="597306"/>
                </a:lnTo>
                <a:lnTo>
                  <a:pt x="100837" y="595223"/>
                </a:lnTo>
                <a:lnTo>
                  <a:pt x="101138" y="595223"/>
                </a:lnTo>
                <a:lnTo>
                  <a:pt x="93149" y="587794"/>
                </a:lnTo>
                <a:lnTo>
                  <a:pt x="92963" y="587794"/>
                </a:lnTo>
                <a:lnTo>
                  <a:pt x="90677" y="585495"/>
                </a:lnTo>
                <a:lnTo>
                  <a:pt x="90981" y="585495"/>
                </a:lnTo>
                <a:lnTo>
                  <a:pt x="84243" y="577684"/>
                </a:lnTo>
                <a:lnTo>
                  <a:pt x="83946" y="577684"/>
                </a:lnTo>
                <a:lnTo>
                  <a:pt x="82042" y="575132"/>
                </a:lnTo>
                <a:lnTo>
                  <a:pt x="82232" y="575132"/>
                </a:lnTo>
                <a:lnTo>
                  <a:pt x="76764" y="566991"/>
                </a:lnTo>
                <a:lnTo>
                  <a:pt x="76454" y="566991"/>
                </a:lnTo>
                <a:lnTo>
                  <a:pt x="74802" y="564070"/>
                </a:lnTo>
                <a:lnTo>
                  <a:pt x="74951" y="564070"/>
                </a:lnTo>
                <a:lnTo>
                  <a:pt x="70450" y="555320"/>
                </a:lnTo>
                <a:lnTo>
                  <a:pt x="70231" y="555320"/>
                </a:lnTo>
                <a:lnTo>
                  <a:pt x="68961" y="552424"/>
                </a:lnTo>
                <a:lnTo>
                  <a:pt x="69134" y="552424"/>
                </a:lnTo>
                <a:lnTo>
                  <a:pt x="65369" y="542480"/>
                </a:lnTo>
                <a:lnTo>
                  <a:pt x="64388" y="539889"/>
                </a:lnTo>
                <a:lnTo>
                  <a:pt x="64546" y="539889"/>
                </a:lnTo>
                <a:lnTo>
                  <a:pt x="61473" y="529005"/>
                </a:lnTo>
                <a:lnTo>
                  <a:pt x="61341" y="529005"/>
                </a:lnTo>
                <a:lnTo>
                  <a:pt x="60706" y="526287"/>
                </a:lnTo>
                <a:lnTo>
                  <a:pt x="60872" y="526287"/>
                </a:lnTo>
                <a:lnTo>
                  <a:pt x="58844" y="514515"/>
                </a:lnTo>
                <a:lnTo>
                  <a:pt x="58674" y="514515"/>
                </a:lnTo>
                <a:lnTo>
                  <a:pt x="58471" y="512548"/>
                </a:lnTo>
                <a:lnTo>
                  <a:pt x="58463" y="512051"/>
                </a:lnTo>
                <a:lnTo>
                  <a:pt x="57332" y="498843"/>
                </a:lnTo>
                <a:lnTo>
                  <a:pt x="57162" y="482231"/>
                </a:lnTo>
                <a:lnTo>
                  <a:pt x="57023" y="482231"/>
                </a:lnTo>
                <a:lnTo>
                  <a:pt x="58063" y="464794"/>
                </a:lnTo>
                <a:lnTo>
                  <a:pt x="58166" y="463080"/>
                </a:lnTo>
                <a:lnTo>
                  <a:pt x="60156" y="446443"/>
                </a:lnTo>
                <a:lnTo>
                  <a:pt x="63275" y="427393"/>
                </a:lnTo>
                <a:lnTo>
                  <a:pt x="63500" y="426059"/>
                </a:lnTo>
                <a:lnTo>
                  <a:pt x="67591" y="407377"/>
                </a:lnTo>
                <a:lnTo>
                  <a:pt x="72789" y="386778"/>
                </a:lnTo>
                <a:lnTo>
                  <a:pt x="73025" y="385851"/>
                </a:lnTo>
                <a:lnTo>
                  <a:pt x="79006" y="365505"/>
                </a:lnTo>
                <a:lnTo>
                  <a:pt x="79248" y="364680"/>
                </a:lnTo>
                <a:lnTo>
                  <a:pt x="86114" y="343776"/>
                </a:lnTo>
                <a:lnTo>
                  <a:pt x="86360" y="343026"/>
                </a:lnTo>
                <a:lnTo>
                  <a:pt x="94146" y="321411"/>
                </a:lnTo>
                <a:lnTo>
                  <a:pt x="102996" y="297941"/>
                </a:lnTo>
                <a:lnTo>
                  <a:pt x="103128" y="297941"/>
                </a:lnTo>
                <a:lnTo>
                  <a:pt x="112521" y="274827"/>
                </a:lnTo>
                <a:lnTo>
                  <a:pt x="122519" y="251459"/>
                </a:lnTo>
                <a:lnTo>
                  <a:pt x="133122" y="227583"/>
                </a:lnTo>
                <a:lnTo>
                  <a:pt x="156099" y="178434"/>
                </a:lnTo>
                <a:lnTo>
                  <a:pt x="180723" y="128269"/>
                </a:lnTo>
                <a:lnTo>
                  <a:pt x="206437" y="77342"/>
                </a:lnTo>
                <a:lnTo>
                  <a:pt x="232663" y="26161"/>
                </a:lnTo>
                <a:lnTo>
                  <a:pt x="181863" y="0"/>
                </a:lnTo>
                <a:close/>
              </a:path>
              <a:path w="1450339" h="709295">
                <a:moveTo>
                  <a:pt x="382459" y="652016"/>
                </a:moveTo>
                <a:lnTo>
                  <a:pt x="382905" y="652017"/>
                </a:lnTo>
                <a:lnTo>
                  <a:pt x="382459" y="652016"/>
                </a:lnTo>
                <a:close/>
              </a:path>
              <a:path w="1450339" h="709295">
                <a:moveTo>
                  <a:pt x="941529" y="651357"/>
                </a:moveTo>
                <a:lnTo>
                  <a:pt x="417575" y="651370"/>
                </a:lnTo>
                <a:lnTo>
                  <a:pt x="382459" y="652016"/>
                </a:lnTo>
                <a:lnTo>
                  <a:pt x="937232" y="652016"/>
                </a:lnTo>
                <a:lnTo>
                  <a:pt x="941529" y="651357"/>
                </a:lnTo>
                <a:close/>
              </a:path>
              <a:path w="1450339" h="709295">
                <a:moveTo>
                  <a:pt x="454913" y="649846"/>
                </a:moveTo>
                <a:lnTo>
                  <a:pt x="417620" y="651368"/>
                </a:lnTo>
                <a:lnTo>
                  <a:pt x="418211" y="651357"/>
                </a:lnTo>
                <a:lnTo>
                  <a:pt x="941529" y="651357"/>
                </a:lnTo>
                <a:lnTo>
                  <a:pt x="951012" y="649871"/>
                </a:lnTo>
                <a:lnTo>
                  <a:pt x="454532" y="649871"/>
                </a:lnTo>
                <a:lnTo>
                  <a:pt x="454913" y="649846"/>
                </a:lnTo>
                <a:close/>
              </a:path>
              <a:path w="1450339" h="709295">
                <a:moveTo>
                  <a:pt x="316649" y="651089"/>
                </a:moveTo>
                <a:lnTo>
                  <a:pt x="317119" y="651116"/>
                </a:lnTo>
                <a:lnTo>
                  <a:pt x="317708" y="651116"/>
                </a:lnTo>
                <a:lnTo>
                  <a:pt x="316649" y="651089"/>
                </a:lnTo>
                <a:close/>
              </a:path>
              <a:path w="1450339" h="709295">
                <a:moveTo>
                  <a:pt x="316463" y="651078"/>
                </a:moveTo>
                <a:lnTo>
                  <a:pt x="316230" y="651078"/>
                </a:lnTo>
                <a:lnTo>
                  <a:pt x="316649" y="651089"/>
                </a:lnTo>
                <a:lnTo>
                  <a:pt x="316463" y="651078"/>
                </a:lnTo>
                <a:close/>
              </a:path>
              <a:path w="1450339" h="709295">
                <a:moveTo>
                  <a:pt x="964784" y="647687"/>
                </a:moveTo>
                <a:lnTo>
                  <a:pt x="493033" y="647694"/>
                </a:lnTo>
                <a:lnTo>
                  <a:pt x="454532" y="649871"/>
                </a:lnTo>
                <a:lnTo>
                  <a:pt x="951012" y="649871"/>
                </a:lnTo>
                <a:lnTo>
                  <a:pt x="964784" y="647687"/>
                </a:lnTo>
                <a:close/>
              </a:path>
              <a:path w="1450339" h="709295">
                <a:moveTo>
                  <a:pt x="285999" y="649307"/>
                </a:moveTo>
                <a:lnTo>
                  <a:pt x="286766" y="649376"/>
                </a:lnTo>
                <a:lnTo>
                  <a:pt x="287187" y="649376"/>
                </a:lnTo>
                <a:lnTo>
                  <a:pt x="285999" y="649307"/>
                </a:lnTo>
                <a:close/>
              </a:path>
              <a:path w="1450339" h="709295">
                <a:moveTo>
                  <a:pt x="285920" y="649300"/>
                </a:moveTo>
                <a:close/>
              </a:path>
              <a:path w="1450339" h="709295">
                <a:moveTo>
                  <a:pt x="1440214" y="531685"/>
                </a:moveTo>
                <a:lnTo>
                  <a:pt x="1304670" y="531685"/>
                </a:lnTo>
                <a:lnTo>
                  <a:pt x="1314704" y="587946"/>
                </a:lnTo>
                <a:lnTo>
                  <a:pt x="1286591" y="592959"/>
                </a:lnTo>
                <a:lnTo>
                  <a:pt x="1296670" y="649236"/>
                </a:lnTo>
                <a:lnTo>
                  <a:pt x="1450340" y="534669"/>
                </a:lnTo>
                <a:lnTo>
                  <a:pt x="1440214" y="531685"/>
                </a:lnTo>
                <a:close/>
              </a:path>
              <a:path w="1450339" h="709295">
                <a:moveTo>
                  <a:pt x="1003734" y="641451"/>
                </a:moveTo>
                <a:lnTo>
                  <a:pt x="573405" y="641451"/>
                </a:lnTo>
                <a:lnTo>
                  <a:pt x="532383" y="644880"/>
                </a:lnTo>
                <a:lnTo>
                  <a:pt x="493014" y="647694"/>
                </a:lnTo>
                <a:lnTo>
                  <a:pt x="964784" y="647687"/>
                </a:lnTo>
                <a:lnTo>
                  <a:pt x="1003734" y="641451"/>
                </a:lnTo>
                <a:close/>
              </a:path>
              <a:path w="1450339" h="709295">
                <a:moveTo>
                  <a:pt x="257910" y="646775"/>
                </a:moveTo>
                <a:lnTo>
                  <a:pt x="258191" y="646810"/>
                </a:lnTo>
                <a:lnTo>
                  <a:pt x="257910" y="646775"/>
                </a:lnTo>
                <a:close/>
              </a:path>
              <a:path w="1450339" h="709295">
                <a:moveTo>
                  <a:pt x="257384" y="646709"/>
                </a:moveTo>
                <a:lnTo>
                  <a:pt x="257175" y="646709"/>
                </a:lnTo>
                <a:lnTo>
                  <a:pt x="257910" y="646775"/>
                </a:lnTo>
                <a:lnTo>
                  <a:pt x="257384" y="646709"/>
                </a:lnTo>
                <a:close/>
              </a:path>
              <a:path w="1450339" h="709295">
                <a:moveTo>
                  <a:pt x="230250" y="643293"/>
                </a:moveTo>
                <a:lnTo>
                  <a:pt x="231520" y="643496"/>
                </a:lnTo>
                <a:lnTo>
                  <a:pt x="230634" y="643341"/>
                </a:lnTo>
                <a:lnTo>
                  <a:pt x="230250" y="643293"/>
                </a:lnTo>
                <a:close/>
              </a:path>
              <a:path w="1450339" h="709295">
                <a:moveTo>
                  <a:pt x="230634" y="643341"/>
                </a:moveTo>
                <a:lnTo>
                  <a:pt x="231520" y="643496"/>
                </a:lnTo>
                <a:lnTo>
                  <a:pt x="231864" y="643496"/>
                </a:lnTo>
                <a:lnTo>
                  <a:pt x="230634" y="643341"/>
                </a:lnTo>
                <a:close/>
              </a:path>
              <a:path w="1450339" h="709295">
                <a:moveTo>
                  <a:pt x="230358" y="643293"/>
                </a:moveTo>
                <a:lnTo>
                  <a:pt x="230634" y="643341"/>
                </a:lnTo>
                <a:lnTo>
                  <a:pt x="230358" y="643293"/>
                </a:lnTo>
                <a:close/>
              </a:path>
              <a:path w="1450339" h="709295">
                <a:moveTo>
                  <a:pt x="1028935" y="637298"/>
                </a:moveTo>
                <a:lnTo>
                  <a:pt x="615188" y="637298"/>
                </a:lnTo>
                <a:lnTo>
                  <a:pt x="572896" y="641489"/>
                </a:lnTo>
                <a:lnTo>
                  <a:pt x="573405" y="641451"/>
                </a:lnTo>
                <a:lnTo>
                  <a:pt x="1003734" y="641451"/>
                </a:lnTo>
                <a:lnTo>
                  <a:pt x="1028935" y="637298"/>
                </a:lnTo>
                <a:close/>
              </a:path>
              <a:path w="1450339" h="709295">
                <a:moveTo>
                  <a:pt x="206548" y="639132"/>
                </a:moveTo>
                <a:lnTo>
                  <a:pt x="206756" y="639178"/>
                </a:lnTo>
                <a:lnTo>
                  <a:pt x="206548" y="639132"/>
                </a:lnTo>
                <a:close/>
              </a:path>
              <a:path w="1450339" h="709295">
                <a:moveTo>
                  <a:pt x="205613" y="638924"/>
                </a:moveTo>
                <a:lnTo>
                  <a:pt x="205358" y="638924"/>
                </a:lnTo>
                <a:lnTo>
                  <a:pt x="206548" y="639132"/>
                </a:lnTo>
                <a:lnTo>
                  <a:pt x="205613" y="638924"/>
                </a:lnTo>
                <a:close/>
              </a:path>
              <a:path w="1450339" h="709295">
                <a:moveTo>
                  <a:pt x="1056811" y="632663"/>
                </a:moveTo>
                <a:lnTo>
                  <a:pt x="658368" y="632663"/>
                </a:lnTo>
                <a:lnTo>
                  <a:pt x="614961" y="637321"/>
                </a:lnTo>
                <a:lnTo>
                  <a:pt x="615188" y="637298"/>
                </a:lnTo>
                <a:lnTo>
                  <a:pt x="1028935" y="637298"/>
                </a:lnTo>
                <a:lnTo>
                  <a:pt x="1056811" y="632663"/>
                </a:lnTo>
                <a:close/>
              </a:path>
              <a:path w="1450339" h="709295">
                <a:moveTo>
                  <a:pt x="182371" y="633755"/>
                </a:moveTo>
                <a:lnTo>
                  <a:pt x="184150" y="634212"/>
                </a:lnTo>
                <a:lnTo>
                  <a:pt x="183270" y="633955"/>
                </a:lnTo>
                <a:lnTo>
                  <a:pt x="182371" y="633755"/>
                </a:lnTo>
                <a:close/>
              </a:path>
              <a:path w="1450339" h="709295">
                <a:moveTo>
                  <a:pt x="183270" y="633955"/>
                </a:moveTo>
                <a:lnTo>
                  <a:pt x="184150" y="634212"/>
                </a:lnTo>
                <a:lnTo>
                  <a:pt x="184427" y="634212"/>
                </a:lnTo>
                <a:lnTo>
                  <a:pt x="183270" y="633955"/>
                </a:lnTo>
                <a:close/>
              </a:path>
              <a:path w="1450339" h="709295">
                <a:moveTo>
                  <a:pt x="182587" y="633755"/>
                </a:moveTo>
                <a:lnTo>
                  <a:pt x="182371" y="633755"/>
                </a:lnTo>
                <a:lnTo>
                  <a:pt x="183270" y="633955"/>
                </a:lnTo>
                <a:lnTo>
                  <a:pt x="182587" y="633755"/>
                </a:lnTo>
                <a:close/>
              </a:path>
              <a:path w="1450339" h="709295">
                <a:moveTo>
                  <a:pt x="1087788" y="627456"/>
                </a:moveTo>
                <a:lnTo>
                  <a:pt x="702436" y="627456"/>
                </a:lnTo>
                <a:lnTo>
                  <a:pt x="657986" y="632688"/>
                </a:lnTo>
                <a:lnTo>
                  <a:pt x="658368" y="632663"/>
                </a:lnTo>
                <a:lnTo>
                  <a:pt x="1056811" y="632663"/>
                </a:lnTo>
                <a:lnTo>
                  <a:pt x="1087788" y="627456"/>
                </a:lnTo>
                <a:close/>
              </a:path>
              <a:path w="1450339" h="709295">
                <a:moveTo>
                  <a:pt x="161670" y="627633"/>
                </a:moveTo>
                <a:lnTo>
                  <a:pt x="163702" y="628307"/>
                </a:lnTo>
                <a:lnTo>
                  <a:pt x="162750" y="627949"/>
                </a:lnTo>
                <a:lnTo>
                  <a:pt x="161670" y="627633"/>
                </a:lnTo>
                <a:close/>
              </a:path>
              <a:path w="1450339" h="709295">
                <a:moveTo>
                  <a:pt x="162750" y="627949"/>
                </a:moveTo>
                <a:lnTo>
                  <a:pt x="163702" y="628307"/>
                </a:lnTo>
                <a:lnTo>
                  <a:pt x="163970" y="628307"/>
                </a:lnTo>
                <a:lnTo>
                  <a:pt x="162750" y="627949"/>
                </a:lnTo>
                <a:close/>
              </a:path>
              <a:path w="1450339" h="709295">
                <a:moveTo>
                  <a:pt x="161908" y="627633"/>
                </a:moveTo>
                <a:lnTo>
                  <a:pt x="161670" y="627633"/>
                </a:lnTo>
                <a:lnTo>
                  <a:pt x="162750" y="627949"/>
                </a:lnTo>
                <a:lnTo>
                  <a:pt x="161908" y="627633"/>
                </a:lnTo>
                <a:close/>
              </a:path>
              <a:path w="1450339" h="709295">
                <a:moveTo>
                  <a:pt x="1122166" y="621677"/>
                </a:moveTo>
                <a:lnTo>
                  <a:pt x="747521" y="621677"/>
                </a:lnTo>
                <a:lnTo>
                  <a:pt x="702182" y="627481"/>
                </a:lnTo>
                <a:lnTo>
                  <a:pt x="702436" y="627456"/>
                </a:lnTo>
                <a:lnTo>
                  <a:pt x="1087788" y="627456"/>
                </a:lnTo>
                <a:lnTo>
                  <a:pt x="1122166" y="621677"/>
                </a:lnTo>
                <a:close/>
              </a:path>
              <a:path w="1450339" h="709295">
                <a:moveTo>
                  <a:pt x="1158367" y="615505"/>
                </a:moveTo>
                <a:lnTo>
                  <a:pt x="793495" y="615505"/>
                </a:lnTo>
                <a:lnTo>
                  <a:pt x="747268" y="621703"/>
                </a:lnTo>
                <a:lnTo>
                  <a:pt x="747521" y="621677"/>
                </a:lnTo>
                <a:lnTo>
                  <a:pt x="1122166" y="621677"/>
                </a:lnTo>
                <a:lnTo>
                  <a:pt x="1158367" y="615505"/>
                </a:lnTo>
                <a:close/>
              </a:path>
              <a:path w="1450339" h="709295">
                <a:moveTo>
                  <a:pt x="143382" y="620687"/>
                </a:moveTo>
                <a:lnTo>
                  <a:pt x="145542" y="621601"/>
                </a:lnTo>
                <a:lnTo>
                  <a:pt x="144450" y="621087"/>
                </a:lnTo>
                <a:lnTo>
                  <a:pt x="143382" y="620687"/>
                </a:lnTo>
                <a:close/>
              </a:path>
              <a:path w="1450339" h="709295">
                <a:moveTo>
                  <a:pt x="144450" y="621087"/>
                </a:moveTo>
                <a:lnTo>
                  <a:pt x="145542" y="621601"/>
                </a:lnTo>
                <a:lnTo>
                  <a:pt x="145821" y="621601"/>
                </a:lnTo>
                <a:lnTo>
                  <a:pt x="144450" y="621087"/>
                </a:lnTo>
                <a:close/>
              </a:path>
              <a:path w="1450339" h="709295">
                <a:moveTo>
                  <a:pt x="143600" y="620687"/>
                </a:moveTo>
                <a:lnTo>
                  <a:pt x="143382" y="620687"/>
                </a:lnTo>
                <a:lnTo>
                  <a:pt x="144450" y="621087"/>
                </a:lnTo>
                <a:lnTo>
                  <a:pt x="143600" y="620687"/>
                </a:lnTo>
                <a:close/>
              </a:path>
              <a:path w="1450339" h="709295">
                <a:moveTo>
                  <a:pt x="1278810" y="594347"/>
                </a:moveTo>
                <a:lnTo>
                  <a:pt x="936288" y="594359"/>
                </a:lnTo>
                <a:lnTo>
                  <a:pt x="887857" y="601776"/>
                </a:lnTo>
                <a:lnTo>
                  <a:pt x="840105" y="608901"/>
                </a:lnTo>
                <a:lnTo>
                  <a:pt x="793242" y="615530"/>
                </a:lnTo>
                <a:lnTo>
                  <a:pt x="793495" y="615505"/>
                </a:lnTo>
                <a:lnTo>
                  <a:pt x="1158367" y="615505"/>
                </a:lnTo>
                <a:lnTo>
                  <a:pt x="1278810" y="594347"/>
                </a:lnTo>
                <a:close/>
              </a:path>
              <a:path w="1450339" h="709295">
                <a:moveTo>
                  <a:pt x="127126" y="612927"/>
                </a:moveTo>
                <a:lnTo>
                  <a:pt x="129539" y="614222"/>
                </a:lnTo>
                <a:lnTo>
                  <a:pt x="128247" y="613454"/>
                </a:lnTo>
                <a:lnTo>
                  <a:pt x="127126" y="612927"/>
                </a:lnTo>
                <a:close/>
              </a:path>
              <a:path w="1450339" h="709295">
                <a:moveTo>
                  <a:pt x="128247" y="613454"/>
                </a:moveTo>
                <a:lnTo>
                  <a:pt x="129539" y="614222"/>
                </a:lnTo>
                <a:lnTo>
                  <a:pt x="129877" y="614222"/>
                </a:lnTo>
                <a:lnTo>
                  <a:pt x="128247" y="613454"/>
                </a:lnTo>
                <a:close/>
              </a:path>
              <a:path w="1450339" h="709295">
                <a:moveTo>
                  <a:pt x="127358" y="612927"/>
                </a:moveTo>
                <a:lnTo>
                  <a:pt x="127126" y="612927"/>
                </a:lnTo>
                <a:lnTo>
                  <a:pt x="128247" y="613454"/>
                </a:lnTo>
                <a:lnTo>
                  <a:pt x="127358" y="612927"/>
                </a:lnTo>
                <a:close/>
              </a:path>
              <a:path w="1450339" h="709295">
                <a:moveTo>
                  <a:pt x="113030" y="604418"/>
                </a:moveTo>
                <a:lnTo>
                  <a:pt x="115443" y="605980"/>
                </a:lnTo>
                <a:lnTo>
                  <a:pt x="114537" y="605313"/>
                </a:lnTo>
                <a:lnTo>
                  <a:pt x="113030" y="604418"/>
                </a:lnTo>
                <a:close/>
              </a:path>
              <a:path w="1450339" h="709295">
                <a:moveTo>
                  <a:pt x="114537" y="605313"/>
                </a:moveTo>
                <a:lnTo>
                  <a:pt x="115443" y="605980"/>
                </a:lnTo>
                <a:lnTo>
                  <a:pt x="115660" y="605980"/>
                </a:lnTo>
                <a:lnTo>
                  <a:pt x="114537" y="605313"/>
                </a:lnTo>
                <a:close/>
              </a:path>
              <a:path w="1450339" h="709295">
                <a:moveTo>
                  <a:pt x="113322" y="604418"/>
                </a:moveTo>
                <a:lnTo>
                  <a:pt x="113030" y="604418"/>
                </a:lnTo>
                <a:lnTo>
                  <a:pt x="114537" y="605313"/>
                </a:lnTo>
                <a:lnTo>
                  <a:pt x="113322" y="604418"/>
                </a:lnTo>
                <a:close/>
              </a:path>
              <a:path w="1450339" h="709295">
                <a:moveTo>
                  <a:pt x="100837" y="595223"/>
                </a:moveTo>
                <a:lnTo>
                  <a:pt x="103377" y="597306"/>
                </a:lnTo>
                <a:lnTo>
                  <a:pt x="102282" y="596287"/>
                </a:lnTo>
                <a:lnTo>
                  <a:pt x="100837" y="595223"/>
                </a:lnTo>
                <a:close/>
              </a:path>
              <a:path w="1450339" h="709295">
                <a:moveTo>
                  <a:pt x="102282" y="596287"/>
                </a:moveTo>
                <a:lnTo>
                  <a:pt x="103377" y="597306"/>
                </a:lnTo>
                <a:lnTo>
                  <a:pt x="103665" y="597306"/>
                </a:lnTo>
                <a:lnTo>
                  <a:pt x="102282" y="596287"/>
                </a:lnTo>
                <a:close/>
              </a:path>
              <a:path w="1450339" h="709295">
                <a:moveTo>
                  <a:pt x="101138" y="595223"/>
                </a:moveTo>
                <a:lnTo>
                  <a:pt x="100837" y="595223"/>
                </a:lnTo>
                <a:lnTo>
                  <a:pt x="102282" y="596287"/>
                </a:lnTo>
                <a:lnTo>
                  <a:pt x="101138" y="595223"/>
                </a:lnTo>
                <a:close/>
              </a:path>
              <a:path w="1450339" h="709295">
                <a:moveTo>
                  <a:pt x="1280948" y="561454"/>
                </a:moveTo>
                <a:lnTo>
                  <a:pt x="1135760" y="561454"/>
                </a:lnTo>
                <a:lnTo>
                  <a:pt x="985139" y="586587"/>
                </a:lnTo>
                <a:lnTo>
                  <a:pt x="936117" y="594359"/>
                </a:lnTo>
                <a:lnTo>
                  <a:pt x="936370" y="594347"/>
                </a:lnTo>
                <a:lnTo>
                  <a:pt x="1278810" y="594347"/>
                </a:lnTo>
                <a:lnTo>
                  <a:pt x="1286591" y="592959"/>
                </a:lnTo>
                <a:lnTo>
                  <a:pt x="1280948" y="561454"/>
                </a:lnTo>
                <a:close/>
              </a:path>
              <a:path w="1450339" h="709295">
                <a:moveTo>
                  <a:pt x="1304670" y="531685"/>
                </a:moveTo>
                <a:lnTo>
                  <a:pt x="1276515" y="536701"/>
                </a:lnTo>
                <a:lnTo>
                  <a:pt x="1286591" y="592959"/>
                </a:lnTo>
                <a:lnTo>
                  <a:pt x="1314704" y="587946"/>
                </a:lnTo>
                <a:lnTo>
                  <a:pt x="1304670" y="531685"/>
                </a:lnTo>
                <a:close/>
              </a:path>
              <a:path w="1450339" h="709295">
                <a:moveTo>
                  <a:pt x="90677" y="585495"/>
                </a:moveTo>
                <a:lnTo>
                  <a:pt x="92963" y="587794"/>
                </a:lnTo>
                <a:lnTo>
                  <a:pt x="92210" y="586920"/>
                </a:lnTo>
                <a:lnTo>
                  <a:pt x="90677" y="585495"/>
                </a:lnTo>
                <a:close/>
              </a:path>
              <a:path w="1450339" h="709295">
                <a:moveTo>
                  <a:pt x="92210" y="586920"/>
                </a:moveTo>
                <a:lnTo>
                  <a:pt x="92963" y="587794"/>
                </a:lnTo>
                <a:lnTo>
                  <a:pt x="93149" y="587794"/>
                </a:lnTo>
                <a:lnTo>
                  <a:pt x="92210" y="586920"/>
                </a:lnTo>
                <a:close/>
              </a:path>
              <a:path w="1450339" h="709295">
                <a:moveTo>
                  <a:pt x="90981" y="585495"/>
                </a:moveTo>
                <a:lnTo>
                  <a:pt x="90677" y="585495"/>
                </a:lnTo>
                <a:lnTo>
                  <a:pt x="92210" y="586920"/>
                </a:lnTo>
                <a:lnTo>
                  <a:pt x="90981" y="585495"/>
                </a:lnTo>
                <a:close/>
              </a:path>
              <a:path w="1450339" h="709295">
                <a:moveTo>
                  <a:pt x="985266" y="586549"/>
                </a:moveTo>
                <a:lnTo>
                  <a:pt x="985026" y="586587"/>
                </a:lnTo>
                <a:lnTo>
                  <a:pt x="985266" y="586549"/>
                </a:lnTo>
                <a:close/>
              </a:path>
              <a:path w="1450339" h="709295">
                <a:moveTo>
                  <a:pt x="82042" y="575132"/>
                </a:moveTo>
                <a:lnTo>
                  <a:pt x="83946" y="577684"/>
                </a:lnTo>
                <a:lnTo>
                  <a:pt x="82902" y="576129"/>
                </a:lnTo>
                <a:lnTo>
                  <a:pt x="82042" y="575132"/>
                </a:lnTo>
                <a:close/>
              </a:path>
              <a:path w="1450339" h="709295">
                <a:moveTo>
                  <a:pt x="82902" y="576129"/>
                </a:moveTo>
                <a:lnTo>
                  <a:pt x="83946" y="577684"/>
                </a:lnTo>
                <a:lnTo>
                  <a:pt x="84243" y="577684"/>
                </a:lnTo>
                <a:lnTo>
                  <a:pt x="82902" y="576129"/>
                </a:lnTo>
                <a:close/>
              </a:path>
              <a:path w="1450339" h="709295">
                <a:moveTo>
                  <a:pt x="82232" y="575132"/>
                </a:moveTo>
                <a:lnTo>
                  <a:pt x="82042" y="575132"/>
                </a:lnTo>
                <a:lnTo>
                  <a:pt x="82902" y="576129"/>
                </a:lnTo>
                <a:lnTo>
                  <a:pt x="82232" y="575132"/>
                </a:lnTo>
                <a:close/>
              </a:path>
              <a:path w="1450339" h="709295">
                <a:moveTo>
                  <a:pt x="74802" y="564070"/>
                </a:moveTo>
                <a:lnTo>
                  <a:pt x="76454" y="566991"/>
                </a:lnTo>
                <a:lnTo>
                  <a:pt x="75437" y="565014"/>
                </a:lnTo>
                <a:lnTo>
                  <a:pt x="74802" y="564070"/>
                </a:lnTo>
                <a:close/>
              </a:path>
              <a:path w="1450339" h="709295">
                <a:moveTo>
                  <a:pt x="75437" y="565014"/>
                </a:moveTo>
                <a:lnTo>
                  <a:pt x="76454" y="566991"/>
                </a:lnTo>
                <a:lnTo>
                  <a:pt x="76764" y="566991"/>
                </a:lnTo>
                <a:lnTo>
                  <a:pt x="75437" y="565014"/>
                </a:lnTo>
                <a:close/>
              </a:path>
              <a:path w="1450339" h="709295">
                <a:moveTo>
                  <a:pt x="74951" y="564070"/>
                </a:moveTo>
                <a:lnTo>
                  <a:pt x="74802" y="564070"/>
                </a:lnTo>
                <a:lnTo>
                  <a:pt x="75437" y="565014"/>
                </a:lnTo>
                <a:lnTo>
                  <a:pt x="74951" y="564070"/>
                </a:lnTo>
                <a:close/>
              </a:path>
              <a:path w="1450339" h="709295">
                <a:moveTo>
                  <a:pt x="1277746" y="543572"/>
                </a:moveTo>
                <a:lnTo>
                  <a:pt x="1237923" y="543585"/>
                </a:lnTo>
                <a:lnTo>
                  <a:pt x="1135507" y="561479"/>
                </a:lnTo>
                <a:lnTo>
                  <a:pt x="1135760" y="561454"/>
                </a:lnTo>
                <a:lnTo>
                  <a:pt x="1280948" y="561454"/>
                </a:lnTo>
                <a:lnTo>
                  <a:pt x="1277746" y="543572"/>
                </a:lnTo>
                <a:close/>
              </a:path>
              <a:path w="1450339" h="709295">
                <a:moveTo>
                  <a:pt x="68961" y="552424"/>
                </a:moveTo>
                <a:lnTo>
                  <a:pt x="70231" y="555320"/>
                </a:lnTo>
                <a:lnTo>
                  <a:pt x="69619" y="553704"/>
                </a:lnTo>
                <a:lnTo>
                  <a:pt x="68961" y="552424"/>
                </a:lnTo>
                <a:close/>
              </a:path>
              <a:path w="1450339" h="709295">
                <a:moveTo>
                  <a:pt x="69619" y="553704"/>
                </a:moveTo>
                <a:lnTo>
                  <a:pt x="70231" y="555320"/>
                </a:lnTo>
                <a:lnTo>
                  <a:pt x="70450" y="555320"/>
                </a:lnTo>
                <a:lnTo>
                  <a:pt x="69619" y="553704"/>
                </a:lnTo>
                <a:close/>
              </a:path>
              <a:path w="1450339" h="709295">
                <a:moveTo>
                  <a:pt x="69134" y="552424"/>
                </a:moveTo>
                <a:lnTo>
                  <a:pt x="68961" y="552424"/>
                </a:lnTo>
                <a:lnTo>
                  <a:pt x="69619" y="553704"/>
                </a:lnTo>
                <a:lnTo>
                  <a:pt x="69134" y="552424"/>
                </a:lnTo>
                <a:close/>
              </a:path>
              <a:path w="1450339" h="709295">
                <a:moveTo>
                  <a:pt x="1276515" y="536701"/>
                </a:moveTo>
                <a:lnTo>
                  <a:pt x="1237869" y="543585"/>
                </a:lnTo>
                <a:lnTo>
                  <a:pt x="1277746" y="543572"/>
                </a:lnTo>
                <a:lnTo>
                  <a:pt x="1276515" y="536701"/>
                </a:lnTo>
                <a:close/>
              </a:path>
              <a:path w="1450339" h="709295">
                <a:moveTo>
                  <a:pt x="64388" y="539889"/>
                </a:moveTo>
                <a:lnTo>
                  <a:pt x="65277" y="542480"/>
                </a:lnTo>
                <a:lnTo>
                  <a:pt x="65008" y="541525"/>
                </a:lnTo>
                <a:lnTo>
                  <a:pt x="64388" y="539889"/>
                </a:lnTo>
                <a:close/>
              </a:path>
              <a:path w="1450339" h="709295">
                <a:moveTo>
                  <a:pt x="65008" y="541525"/>
                </a:moveTo>
                <a:lnTo>
                  <a:pt x="65277" y="542480"/>
                </a:lnTo>
                <a:lnTo>
                  <a:pt x="65008" y="541525"/>
                </a:lnTo>
                <a:close/>
              </a:path>
              <a:path w="1450339" h="709295">
                <a:moveTo>
                  <a:pt x="64546" y="539889"/>
                </a:moveTo>
                <a:lnTo>
                  <a:pt x="64388" y="539889"/>
                </a:lnTo>
                <a:lnTo>
                  <a:pt x="65008" y="541525"/>
                </a:lnTo>
                <a:lnTo>
                  <a:pt x="64546" y="539889"/>
                </a:lnTo>
                <a:close/>
              </a:path>
              <a:path w="1450339" h="709295">
                <a:moveTo>
                  <a:pt x="1266444" y="480466"/>
                </a:moveTo>
                <a:lnTo>
                  <a:pt x="1276515" y="536701"/>
                </a:lnTo>
                <a:lnTo>
                  <a:pt x="1304670" y="531685"/>
                </a:lnTo>
                <a:lnTo>
                  <a:pt x="1440214" y="531685"/>
                </a:lnTo>
                <a:lnTo>
                  <a:pt x="1266444" y="480466"/>
                </a:lnTo>
                <a:close/>
              </a:path>
              <a:path w="1450339" h="709295">
                <a:moveTo>
                  <a:pt x="60706" y="526287"/>
                </a:moveTo>
                <a:lnTo>
                  <a:pt x="61341" y="529005"/>
                </a:lnTo>
                <a:lnTo>
                  <a:pt x="61133" y="527803"/>
                </a:lnTo>
                <a:lnTo>
                  <a:pt x="60706" y="526287"/>
                </a:lnTo>
                <a:close/>
              </a:path>
              <a:path w="1450339" h="709295">
                <a:moveTo>
                  <a:pt x="61133" y="527803"/>
                </a:moveTo>
                <a:lnTo>
                  <a:pt x="61341" y="529005"/>
                </a:lnTo>
                <a:lnTo>
                  <a:pt x="61473" y="529005"/>
                </a:lnTo>
                <a:lnTo>
                  <a:pt x="61133" y="527803"/>
                </a:lnTo>
                <a:close/>
              </a:path>
              <a:path w="1450339" h="709295">
                <a:moveTo>
                  <a:pt x="60872" y="526287"/>
                </a:moveTo>
                <a:lnTo>
                  <a:pt x="60706" y="526287"/>
                </a:lnTo>
                <a:lnTo>
                  <a:pt x="61133" y="527803"/>
                </a:lnTo>
                <a:lnTo>
                  <a:pt x="60872" y="526287"/>
                </a:lnTo>
                <a:close/>
              </a:path>
              <a:path w="1450339" h="709295">
                <a:moveTo>
                  <a:pt x="58419" y="512051"/>
                </a:moveTo>
                <a:lnTo>
                  <a:pt x="58674" y="514515"/>
                </a:lnTo>
                <a:lnTo>
                  <a:pt x="58505" y="512548"/>
                </a:lnTo>
                <a:lnTo>
                  <a:pt x="58419" y="512051"/>
                </a:lnTo>
                <a:close/>
              </a:path>
              <a:path w="1450339" h="709295">
                <a:moveTo>
                  <a:pt x="58505" y="512548"/>
                </a:moveTo>
                <a:lnTo>
                  <a:pt x="58674" y="514515"/>
                </a:lnTo>
                <a:lnTo>
                  <a:pt x="58844" y="514515"/>
                </a:lnTo>
                <a:lnTo>
                  <a:pt x="58505" y="512548"/>
                </a:lnTo>
                <a:close/>
              </a:path>
              <a:path w="1450339" h="709295">
                <a:moveTo>
                  <a:pt x="58463" y="512051"/>
                </a:moveTo>
                <a:lnTo>
                  <a:pt x="58505" y="512548"/>
                </a:lnTo>
                <a:lnTo>
                  <a:pt x="58463" y="512051"/>
                </a:lnTo>
                <a:close/>
              </a:path>
              <a:path w="1450339" h="709295">
                <a:moveTo>
                  <a:pt x="57272" y="498136"/>
                </a:moveTo>
                <a:lnTo>
                  <a:pt x="57276" y="498843"/>
                </a:lnTo>
                <a:lnTo>
                  <a:pt x="57272" y="498136"/>
                </a:lnTo>
                <a:close/>
              </a:path>
              <a:path w="1450339" h="709295">
                <a:moveTo>
                  <a:pt x="57262" y="496709"/>
                </a:moveTo>
                <a:lnTo>
                  <a:pt x="57272" y="498136"/>
                </a:lnTo>
                <a:lnTo>
                  <a:pt x="57262" y="496709"/>
                </a:lnTo>
                <a:close/>
              </a:path>
              <a:path w="1450339" h="709295">
                <a:moveTo>
                  <a:pt x="57150" y="480364"/>
                </a:moveTo>
                <a:lnTo>
                  <a:pt x="57023" y="482231"/>
                </a:lnTo>
                <a:lnTo>
                  <a:pt x="57162" y="482231"/>
                </a:lnTo>
                <a:lnTo>
                  <a:pt x="57150" y="480364"/>
                </a:lnTo>
                <a:close/>
              </a:path>
              <a:path w="1450339" h="709295">
                <a:moveTo>
                  <a:pt x="58166" y="463080"/>
                </a:moveTo>
                <a:lnTo>
                  <a:pt x="58038" y="464794"/>
                </a:lnTo>
                <a:lnTo>
                  <a:pt x="58090" y="464351"/>
                </a:lnTo>
                <a:lnTo>
                  <a:pt x="58166" y="463080"/>
                </a:lnTo>
                <a:close/>
              </a:path>
              <a:path w="1450339" h="709295">
                <a:moveTo>
                  <a:pt x="58090" y="464351"/>
                </a:moveTo>
                <a:lnTo>
                  <a:pt x="58038" y="464794"/>
                </a:lnTo>
                <a:lnTo>
                  <a:pt x="58090" y="464351"/>
                </a:lnTo>
                <a:close/>
              </a:path>
              <a:path w="1450339" h="709295">
                <a:moveTo>
                  <a:pt x="58236" y="463080"/>
                </a:moveTo>
                <a:lnTo>
                  <a:pt x="58090" y="464351"/>
                </a:lnTo>
                <a:lnTo>
                  <a:pt x="58236" y="463080"/>
                </a:lnTo>
                <a:close/>
              </a:path>
              <a:path w="1450339" h="709295">
                <a:moveTo>
                  <a:pt x="60325" y="444982"/>
                </a:moveTo>
                <a:lnTo>
                  <a:pt x="60070" y="446443"/>
                </a:lnTo>
                <a:lnTo>
                  <a:pt x="60325" y="444982"/>
                </a:lnTo>
                <a:close/>
              </a:path>
              <a:path w="1450339" h="709295">
                <a:moveTo>
                  <a:pt x="63500" y="426059"/>
                </a:moveTo>
                <a:lnTo>
                  <a:pt x="63245" y="427393"/>
                </a:lnTo>
                <a:lnTo>
                  <a:pt x="63377" y="426786"/>
                </a:lnTo>
                <a:lnTo>
                  <a:pt x="63500" y="426059"/>
                </a:lnTo>
                <a:close/>
              </a:path>
              <a:path w="1450339" h="709295">
                <a:moveTo>
                  <a:pt x="63377" y="426786"/>
                </a:moveTo>
                <a:lnTo>
                  <a:pt x="63245" y="427393"/>
                </a:lnTo>
                <a:lnTo>
                  <a:pt x="63377" y="426786"/>
                </a:lnTo>
                <a:close/>
              </a:path>
              <a:path w="1450339" h="709295">
                <a:moveTo>
                  <a:pt x="63535" y="426059"/>
                </a:moveTo>
                <a:lnTo>
                  <a:pt x="63377" y="426786"/>
                </a:lnTo>
                <a:lnTo>
                  <a:pt x="63535" y="426059"/>
                </a:lnTo>
                <a:close/>
              </a:path>
              <a:path w="1450339" h="709295">
                <a:moveTo>
                  <a:pt x="67757" y="406615"/>
                </a:moveTo>
                <a:lnTo>
                  <a:pt x="67563" y="407377"/>
                </a:lnTo>
                <a:lnTo>
                  <a:pt x="67757" y="406615"/>
                </a:lnTo>
                <a:close/>
              </a:path>
              <a:path w="1450339" h="709295">
                <a:moveTo>
                  <a:pt x="72910" y="386301"/>
                </a:moveTo>
                <a:lnTo>
                  <a:pt x="72770" y="386778"/>
                </a:lnTo>
                <a:lnTo>
                  <a:pt x="72910" y="386301"/>
                </a:lnTo>
                <a:close/>
              </a:path>
              <a:path w="1450339" h="709295">
                <a:moveTo>
                  <a:pt x="73042" y="385851"/>
                </a:moveTo>
                <a:lnTo>
                  <a:pt x="72910" y="386301"/>
                </a:lnTo>
                <a:lnTo>
                  <a:pt x="73042" y="385851"/>
                </a:lnTo>
                <a:close/>
              </a:path>
              <a:path w="1450339" h="709295">
                <a:moveTo>
                  <a:pt x="79264" y="364680"/>
                </a:moveTo>
                <a:lnTo>
                  <a:pt x="79108" y="365157"/>
                </a:lnTo>
                <a:lnTo>
                  <a:pt x="79264" y="364680"/>
                </a:lnTo>
                <a:close/>
              </a:path>
              <a:path w="1450339" h="709295">
                <a:moveTo>
                  <a:pt x="86375" y="343026"/>
                </a:moveTo>
                <a:lnTo>
                  <a:pt x="86201" y="343510"/>
                </a:lnTo>
                <a:lnTo>
                  <a:pt x="86375" y="343026"/>
                </a:lnTo>
                <a:close/>
              </a:path>
              <a:path w="1450339" h="709295">
                <a:moveTo>
                  <a:pt x="94361" y="320814"/>
                </a:moveTo>
                <a:lnTo>
                  <a:pt x="94106" y="321411"/>
                </a:lnTo>
                <a:lnTo>
                  <a:pt x="94361" y="320814"/>
                </a:lnTo>
                <a:close/>
              </a:path>
              <a:path w="1450339" h="709295">
                <a:moveTo>
                  <a:pt x="103128" y="297941"/>
                </a:moveTo>
                <a:lnTo>
                  <a:pt x="102996" y="297941"/>
                </a:lnTo>
                <a:lnTo>
                  <a:pt x="102869" y="298576"/>
                </a:lnTo>
                <a:lnTo>
                  <a:pt x="103128" y="297941"/>
                </a:lnTo>
                <a:close/>
              </a:path>
              <a:path w="1450339" h="709295">
                <a:moveTo>
                  <a:pt x="112557" y="274827"/>
                </a:moveTo>
                <a:lnTo>
                  <a:pt x="112394" y="275208"/>
                </a:lnTo>
                <a:lnTo>
                  <a:pt x="112557" y="274827"/>
                </a:lnTo>
                <a:close/>
              </a:path>
              <a:path w="1450339" h="709295">
                <a:moveTo>
                  <a:pt x="122681" y="251078"/>
                </a:moveTo>
                <a:lnTo>
                  <a:pt x="122427" y="251459"/>
                </a:lnTo>
                <a:lnTo>
                  <a:pt x="122681" y="251078"/>
                </a:lnTo>
                <a:close/>
              </a:path>
              <a:path w="1450339" h="709295">
                <a:moveTo>
                  <a:pt x="133350" y="227075"/>
                </a:moveTo>
                <a:lnTo>
                  <a:pt x="133095" y="227583"/>
                </a:lnTo>
                <a:lnTo>
                  <a:pt x="133350" y="227075"/>
                </a:lnTo>
                <a:close/>
              </a:path>
              <a:path w="1450339" h="709295">
                <a:moveTo>
                  <a:pt x="156337" y="177926"/>
                </a:moveTo>
                <a:lnTo>
                  <a:pt x="156082" y="178434"/>
                </a:lnTo>
                <a:lnTo>
                  <a:pt x="156337" y="177926"/>
                </a:lnTo>
                <a:close/>
              </a:path>
              <a:path w="1450339" h="709295">
                <a:moveTo>
                  <a:pt x="206501" y="77215"/>
                </a:moveTo>
                <a:lnTo>
                  <a:pt x="206375" y="77342"/>
                </a:lnTo>
                <a:lnTo>
                  <a:pt x="206501" y="772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2656" y="1501127"/>
            <a:ext cx="339890" cy="1098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32092" y="1540763"/>
            <a:ext cx="225551" cy="986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8752" y="5215128"/>
            <a:ext cx="339890" cy="1098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38188" y="5254752"/>
            <a:ext cx="225551" cy="986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02477" y="3425444"/>
            <a:ext cx="1695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7018" y="1838959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1779" y="5527344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17691" y="1947291"/>
            <a:ext cx="844550" cy="171450"/>
          </a:xfrm>
          <a:custGeom>
            <a:avLst/>
            <a:gdLst/>
            <a:ahLst/>
            <a:cxnLst/>
            <a:rect l="l" t="t" r="r" b="b"/>
            <a:pathLst>
              <a:path w="844550" h="171450">
                <a:moveTo>
                  <a:pt x="672591" y="0"/>
                </a:moveTo>
                <a:lnTo>
                  <a:pt x="672591" y="171450"/>
                </a:lnTo>
                <a:lnTo>
                  <a:pt x="786891" y="114300"/>
                </a:lnTo>
                <a:lnTo>
                  <a:pt x="701166" y="114300"/>
                </a:lnTo>
                <a:lnTo>
                  <a:pt x="701166" y="57150"/>
                </a:lnTo>
                <a:lnTo>
                  <a:pt x="786891" y="57150"/>
                </a:lnTo>
                <a:lnTo>
                  <a:pt x="672591" y="0"/>
                </a:lnTo>
                <a:close/>
              </a:path>
              <a:path w="844550" h="171450">
                <a:moveTo>
                  <a:pt x="672591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672591" y="114300"/>
                </a:lnTo>
                <a:lnTo>
                  <a:pt x="672591" y="57150"/>
                </a:lnTo>
                <a:close/>
              </a:path>
              <a:path w="844550" h="171450">
                <a:moveTo>
                  <a:pt x="786891" y="57150"/>
                </a:moveTo>
                <a:lnTo>
                  <a:pt x="701166" y="57150"/>
                </a:lnTo>
                <a:lnTo>
                  <a:pt x="701166" y="114300"/>
                </a:lnTo>
                <a:lnTo>
                  <a:pt x="786891" y="114300"/>
                </a:lnTo>
                <a:lnTo>
                  <a:pt x="844041" y="85725"/>
                </a:lnTo>
                <a:lnTo>
                  <a:pt x="786891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2452" y="5696330"/>
            <a:ext cx="844550" cy="171450"/>
          </a:xfrm>
          <a:custGeom>
            <a:avLst/>
            <a:gdLst/>
            <a:ahLst/>
            <a:cxnLst/>
            <a:rect l="l" t="t" r="r" b="b"/>
            <a:pathLst>
              <a:path w="844550" h="171450">
                <a:moveTo>
                  <a:pt x="672592" y="0"/>
                </a:moveTo>
                <a:lnTo>
                  <a:pt x="672592" y="171450"/>
                </a:lnTo>
                <a:lnTo>
                  <a:pt x="786892" y="114300"/>
                </a:lnTo>
                <a:lnTo>
                  <a:pt x="701167" y="114300"/>
                </a:lnTo>
                <a:lnTo>
                  <a:pt x="701167" y="57150"/>
                </a:lnTo>
                <a:lnTo>
                  <a:pt x="786892" y="57150"/>
                </a:lnTo>
                <a:lnTo>
                  <a:pt x="672592" y="0"/>
                </a:lnTo>
                <a:close/>
              </a:path>
              <a:path w="844550" h="171450">
                <a:moveTo>
                  <a:pt x="672592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672592" y="114300"/>
                </a:lnTo>
                <a:lnTo>
                  <a:pt x="672592" y="57150"/>
                </a:lnTo>
                <a:close/>
              </a:path>
              <a:path w="844550" h="171450">
                <a:moveTo>
                  <a:pt x="786892" y="57150"/>
                </a:moveTo>
                <a:lnTo>
                  <a:pt x="701167" y="57150"/>
                </a:lnTo>
                <a:lnTo>
                  <a:pt x="701167" y="114300"/>
                </a:lnTo>
                <a:lnTo>
                  <a:pt x="786892" y="114300"/>
                </a:lnTo>
                <a:lnTo>
                  <a:pt x="844042" y="85725"/>
                </a:lnTo>
                <a:lnTo>
                  <a:pt x="78689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6951" y="4331208"/>
            <a:ext cx="171450" cy="956310"/>
          </a:xfrm>
          <a:custGeom>
            <a:avLst/>
            <a:gdLst/>
            <a:ahLst/>
            <a:cxnLst/>
            <a:rect l="l" t="t" r="r" b="b"/>
            <a:pathLst>
              <a:path w="171450" h="956310">
                <a:moveTo>
                  <a:pt x="114300" y="899160"/>
                </a:moveTo>
                <a:lnTo>
                  <a:pt x="57150" y="899160"/>
                </a:lnTo>
                <a:lnTo>
                  <a:pt x="57150" y="956310"/>
                </a:lnTo>
                <a:lnTo>
                  <a:pt x="114300" y="956310"/>
                </a:lnTo>
                <a:lnTo>
                  <a:pt x="114300" y="899160"/>
                </a:lnTo>
                <a:close/>
              </a:path>
              <a:path w="171450" h="956310">
                <a:moveTo>
                  <a:pt x="114300" y="784860"/>
                </a:moveTo>
                <a:lnTo>
                  <a:pt x="57150" y="784860"/>
                </a:lnTo>
                <a:lnTo>
                  <a:pt x="57150" y="842010"/>
                </a:lnTo>
                <a:lnTo>
                  <a:pt x="114300" y="842010"/>
                </a:lnTo>
                <a:lnTo>
                  <a:pt x="114300" y="784860"/>
                </a:lnTo>
                <a:close/>
              </a:path>
              <a:path w="171450" h="956310">
                <a:moveTo>
                  <a:pt x="114300" y="670560"/>
                </a:moveTo>
                <a:lnTo>
                  <a:pt x="57150" y="670560"/>
                </a:lnTo>
                <a:lnTo>
                  <a:pt x="57150" y="727710"/>
                </a:lnTo>
                <a:lnTo>
                  <a:pt x="114300" y="727710"/>
                </a:lnTo>
                <a:lnTo>
                  <a:pt x="114300" y="670560"/>
                </a:lnTo>
                <a:close/>
              </a:path>
              <a:path w="171450" h="956310">
                <a:moveTo>
                  <a:pt x="114300" y="556260"/>
                </a:moveTo>
                <a:lnTo>
                  <a:pt x="57150" y="556260"/>
                </a:lnTo>
                <a:lnTo>
                  <a:pt x="57150" y="613410"/>
                </a:lnTo>
                <a:lnTo>
                  <a:pt x="114300" y="613410"/>
                </a:lnTo>
                <a:lnTo>
                  <a:pt x="114300" y="556260"/>
                </a:lnTo>
                <a:close/>
              </a:path>
              <a:path w="171450" h="956310">
                <a:moveTo>
                  <a:pt x="114300" y="441960"/>
                </a:moveTo>
                <a:lnTo>
                  <a:pt x="57150" y="441960"/>
                </a:lnTo>
                <a:lnTo>
                  <a:pt x="57150" y="499110"/>
                </a:lnTo>
                <a:lnTo>
                  <a:pt x="114300" y="499110"/>
                </a:lnTo>
                <a:lnTo>
                  <a:pt x="114300" y="441960"/>
                </a:lnTo>
                <a:close/>
              </a:path>
              <a:path w="171450" h="956310">
                <a:moveTo>
                  <a:pt x="114300" y="327660"/>
                </a:moveTo>
                <a:lnTo>
                  <a:pt x="57150" y="327660"/>
                </a:lnTo>
                <a:lnTo>
                  <a:pt x="57150" y="384810"/>
                </a:lnTo>
                <a:lnTo>
                  <a:pt x="114300" y="384810"/>
                </a:lnTo>
                <a:lnTo>
                  <a:pt x="114300" y="327660"/>
                </a:lnTo>
                <a:close/>
              </a:path>
              <a:path w="171450" h="956310">
                <a:moveTo>
                  <a:pt x="114300" y="213360"/>
                </a:moveTo>
                <a:lnTo>
                  <a:pt x="57150" y="213360"/>
                </a:lnTo>
                <a:lnTo>
                  <a:pt x="57150" y="270510"/>
                </a:lnTo>
                <a:lnTo>
                  <a:pt x="114300" y="270510"/>
                </a:lnTo>
                <a:lnTo>
                  <a:pt x="114300" y="213360"/>
                </a:lnTo>
                <a:close/>
              </a:path>
              <a:path w="171450" h="956310">
                <a:moveTo>
                  <a:pt x="85725" y="0"/>
                </a:moveTo>
                <a:lnTo>
                  <a:pt x="0" y="171450"/>
                </a:lnTo>
                <a:lnTo>
                  <a:pt x="171450" y="171450"/>
                </a:lnTo>
                <a:lnTo>
                  <a:pt x="163829" y="156210"/>
                </a:lnTo>
                <a:lnTo>
                  <a:pt x="57150" y="15621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956310">
                <a:moveTo>
                  <a:pt x="114300" y="142875"/>
                </a:moveTo>
                <a:lnTo>
                  <a:pt x="57150" y="142875"/>
                </a:lnTo>
                <a:lnTo>
                  <a:pt x="57150" y="156210"/>
                </a:lnTo>
                <a:lnTo>
                  <a:pt x="114300" y="156210"/>
                </a:lnTo>
                <a:lnTo>
                  <a:pt x="114300" y="142875"/>
                </a:lnTo>
                <a:close/>
              </a:path>
              <a:path w="171450" h="956310">
                <a:moveTo>
                  <a:pt x="157162" y="142875"/>
                </a:moveTo>
                <a:lnTo>
                  <a:pt x="114300" y="142875"/>
                </a:lnTo>
                <a:lnTo>
                  <a:pt x="114300" y="156210"/>
                </a:lnTo>
                <a:lnTo>
                  <a:pt x="163829" y="15621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6071" y="1443227"/>
            <a:ext cx="1427988" cy="1194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6071" y="1443227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4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6"/>
                </a:lnTo>
                <a:lnTo>
                  <a:pt x="199136" y="1194816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43400" y="5161788"/>
            <a:ext cx="1427988" cy="11963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3400" y="5161788"/>
            <a:ext cx="1428115" cy="1196340"/>
          </a:xfrm>
          <a:custGeom>
            <a:avLst/>
            <a:gdLst/>
            <a:ahLst/>
            <a:cxnLst/>
            <a:rect l="l" t="t" r="r" b="b"/>
            <a:pathLst>
              <a:path w="1428114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228598" y="0"/>
                </a:lnTo>
                <a:lnTo>
                  <a:pt x="1274312" y="5266"/>
                </a:lnTo>
                <a:lnTo>
                  <a:pt x="1316279" y="20268"/>
                </a:lnTo>
                <a:lnTo>
                  <a:pt x="1353301" y="43807"/>
                </a:lnTo>
                <a:lnTo>
                  <a:pt x="1384180" y="74686"/>
                </a:lnTo>
                <a:lnTo>
                  <a:pt x="1407719" y="111708"/>
                </a:lnTo>
                <a:lnTo>
                  <a:pt x="1422721" y="153675"/>
                </a:lnTo>
                <a:lnTo>
                  <a:pt x="1427988" y="199390"/>
                </a:lnTo>
                <a:lnTo>
                  <a:pt x="1427988" y="996950"/>
                </a:lnTo>
                <a:lnTo>
                  <a:pt x="1422721" y="1042668"/>
                </a:lnTo>
                <a:lnTo>
                  <a:pt x="1407719" y="1084637"/>
                </a:lnTo>
                <a:lnTo>
                  <a:pt x="1384180" y="1121658"/>
                </a:lnTo>
                <a:lnTo>
                  <a:pt x="1353301" y="1152536"/>
                </a:lnTo>
                <a:lnTo>
                  <a:pt x="1316279" y="1176074"/>
                </a:lnTo>
                <a:lnTo>
                  <a:pt x="1274312" y="1191074"/>
                </a:lnTo>
                <a:lnTo>
                  <a:pt x="1228598" y="1196340"/>
                </a:lnTo>
                <a:lnTo>
                  <a:pt x="199389" y="1196340"/>
                </a:lnTo>
                <a:lnTo>
                  <a:pt x="153675" y="1191074"/>
                </a:lnTo>
                <a:lnTo>
                  <a:pt x="111708" y="1176074"/>
                </a:lnTo>
                <a:lnTo>
                  <a:pt x="74686" y="1152536"/>
                </a:lnTo>
                <a:lnTo>
                  <a:pt x="43807" y="1121658"/>
                </a:lnTo>
                <a:lnTo>
                  <a:pt x="20268" y="1084637"/>
                </a:lnTo>
                <a:lnTo>
                  <a:pt x="5266" y="1042668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634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42586" y="5175884"/>
            <a:ext cx="1242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Feature  </a:t>
            </a:r>
            <a:r>
              <a:rPr sz="2400" spc="-10" dirty="0">
                <a:latin typeface="Calibri"/>
                <a:cs typeface="Calibri"/>
              </a:rPr>
              <a:t>Extractor  </a:t>
            </a:r>
            <a:r>
              <a:rPr sz="2400" spc="-5" dirty="0">
                <a:latin typeface="Calibri"/>
                <a:cs typeface="Calibri"/>
              </a:rPr>
              <a:t>(net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9143" y="2551176"/>
            <a:ext cx="171450" cy="956310"/>
          </a:xfrm>
          <a:custGeom>
            <a:avLst/>
            <a:gdLst/>
            <a:ahLst/>
            <a:cxnLst/>
            <a:rect l="l" t="t" r="r" b="b"/>
            <a:pathLst>
              <a:path w="171450" h="956310">
                <a:moveTo>
                  <a:pt x="11430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  <a:path w="171450" h="956310">
                <a:moveTo>
                  <a:pt x="114300" y="114300"/>
                </a:moveTo>
                <a:lnTo>
                  <a:pt x="57150" y="114300"/>
                </a:lnTo>
                <a:lnTo>
                  <a:pt x="57150" y="171450"/>
                </a:lnTo>
                <a:lnTo>
                  <a:pt x="114300" y="171450"/>
                </a:lnTo>
                <a:lnTo>
                  <a:pt x="114300" y="114300"/>
                </a:lnTo>
                <a:close/>
              </a:path>
              <a:path w="171450" h="956310">
                <a:moveTo>
                  <a:pt x="114300" y="228600"/>
                </a:moveTo>
                <a:lnTo>
                  <a:pt x="57150" y="228600"/>
                </a:lnTo>
                <a:lnTo>
                  <a:pt x="57150" y="285750"/>
                </a:lnTo>
                <a:lnTo>
                  <a:pt x="114300" y="285750"/>
                </a:lnTo>
                <a:lnTo>
                  <a:pt x="114300" y="228600"/>
                </a:lnTo>
                <a:close/>
              </a:path>
              <a:path w="171450" h="956310">
                <a:moveTo>
                  <a:pt x="114300" y="342900"/>
                </a:moveTo>
                <a:lnTo>
                  <a:pt x="57150" y="342900"/>
                </a:lnTo>
                <a:lnTo>
                  <a:pt x="57150" y="400050"/>
                </a:lnTo>
                <a:lnTo>
                  <a:pt x="114300" y="400050"/>
                </a:lnTo>
                <a:lnTo>
                  <a:pt x="114300" y="342900"/>
                </a:lnTo>
                <a:close/>
              </a:path>
              <a:path w="171450" h="956310">
                <a:moveTo>
                  <a:pt x="114300" y="457200"/>
                </a:moveTo>
                <a:lnTo>
                  <a:pt x="57150" y="457200"/>
                </a:lnTo>
                <a:lnTo>
                  <a:pt x="57150" y="514350"/>
                </a:lnTo>
                <a:lnTo>
                  <a:pt x="114300" y="514350"/>
                </a:lnTo>
                <a:lnTo>
                  <a:pt x="114300" y="457200"/>
                </a:lnTo>
                <a:close/>
              </a:path>
              <a:path w="171450" h="956310">
                <a:moveTo>
                  <a:pt x="114300" y="571500"/>
                </a:moveTo>
                <a:lnTo>
                  <a:pt x="57150" y="571500"/>
                </a:lnTo>
                <a:lnTo>
                  <a:pt x="57150" y="628650"/>
                </a:lnTo>
                <a:lnTo>
                  <a:pt x="114300" y="628650"/>
                </a:lnTo>
                <a:lnTo>
                  <a:pt x="114300" y="571500"/>
                </a:lnTo>
                <a:close/>
              </a:path>
              <a:path w="171450" h="956310">
                <a:moveTo>
                  <a:pt x="114300" y="685800"/>
                </a:moveTo>
                <a:lnTo>
                  <a:pt x="57150" y="685800"/>
                </a:lnTo>
                <a:lnTo>
                  <a:pt x="57150" y="742950"/>
                </a:lnTo>
                <a:lnTo>
                  <a:pt x="114300" y="742950"/>
                </a:lnTo>
                <a:lnTo>
                  <a:pt x="114300" y="685800"/>
                </a:lnTo>
                <a:close/>
              </a:path>
              <a:path w="171450" h="956310">
                <a:moveTo>
                  <a:pt x="171450" y="784860"/>
                </a:moveTo>
                <a:lnTo>
                  <a:pt x="0" y="784860"/>
                </a:lnTo>
                <a:lnTo>
                  <a:pt x="85725" y="956310"/>
                </a:lnTo>
                <a:lnTo>
                  <a:pt x="157162" y="813435"/>
                </a:lnTo>
                <a:lnTo>
                  <a:pt x="57150" y="813435"/>
                </a:lnTo>
                <a:lnTo>
                  <a:pt x="57150" y="800100"/>
                </a:lnTo>
                <a:lnTo>
                  <a:pt x="163829" y="800100"/>
                </a:lnTo>
                <a:lnTo>
                  <a:pt x="171450" y="784860"/>
                </a:lnTo>
                <a:close/>
              </a:path>
              <a:path w="171450" h="956310">
                <a:moveTo>
                  <a:pt x="114300" y="800100"/>
                </a:moveTo>
                <a:lnTo>
                  <a:pt x="57150" y="800100"/>
                </a:lnTo>
                <a:lnTo>
                  <a:pt x="57150" y="813435"/>
                </a:lnTo>
                <a:lnTo>
                  <a:pt x="114300" y="813435"/>
                </a:lnTo>
                <a:lnTo>
                  <a:pt x="114300" y="800100"/>
                </a:lnTo>
                <a:close/>
              </a:path>
              <a:path w="171450" h="956310">
                <a:moveTo>
                  <a:pt x="163829" y="800100"/>
                </a:moveTo>
                <a:lnTo>
                  <a:pt x="114300" y="800100"/>
                </a:lnTo>
                <a:lnTo>
                  <a:pt x="114300" y="813435"/>
                </a:lnTo>
                <a:lnTo>
                  <a:pt x="157162" y="813435"/>
                </a:lnTo>
                <a:lnTo>
                  <a:pt x="163829" y="800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2910" y="2920365"/>
            <a:ext cx="868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083" y="4321886"/>
            <a:ext cx="791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4366" y="746995"/>
            <a:ext cx="3160395" cy="18167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Learn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ignore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colors</a:t>
            </a:r>
            <a:endParaRPr sz="2800">
              <a:latin typeface="Calibri"/>
              <a:cs typeface="Calibri"/>
            </a:endParaRPr>
          </a:p>
          <a:p>
            <a:pPr marL="1053465" marR="882015" indent="92710" algn="just">
              <a:lnSpc>
                <a:spcPct val="100000"/>
              </a:lnSpc>
              <a:spcBef>
                <a:spcPts val="975"/>
              </a:spcBef>
            </a:pPr>
            <a:r>
              <a:rPr sz="2400" spc="-15" dirty="0">
                <a:latin typeface="Calibri"/>
                <a:cs typeface="Calibri"/>
              </a:rPr>
              <a:t>Feature  </a:t>
            </a:r>
            <a:r>
              <a:rPr sz="2400" spc="-10" dirty="0">
                <a:latin typeface="Calibri"/>
                <a:cs typeface="Calibri"/>
              </a:rPr>
              <a:t>Extractor  </a:t>
            </a:r>
            <a:r>
              <a:rPr sz="2400" spc="-5" dirty="0">
                <a:latin typeface="Calibri"/>
                <a:cs typeface="Calibri"/>
              </a:rPr>
              <a:t>(net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85284" y="3626942"/>
            <a:ext cx="1303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2108" y="3215639"/>
            <a:ext cx="950594" cy="8890"/>
          </a:xfrm>
          <a:custGeom>
            <a:avLst/>
            <a:gdLst/>
            <a:ahLst/>
            <a:cxnLst/>
            <a:rect l="l" t="t" r="r" b="b"/>
            <a:pathLst>
              <a:path w="950595" h="8889">
                <a:moveTo>
                  <a:pt x="0" y="8636"/>
                </a:moveTo>
                <a:lnTo>
                  <a:pt x="950087" y="0"/>
                </a:lnTo>
              </a:path>
            </a:pathLst>
          </a:custGeom>
          <a:ln w="57150">
            <a:solidFill>
              <a:srgbClr val="5B9B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2108" y="4539996"/>
            <a:ext cx="950594" cy="8890"/>
          </a:xfrm>
          <a:custGeom>
            <a:avLst/>
            <a:gdLst/>
            <a:ahLst/>
            <a:cxnLst/>
            <a:rect l="l" t="t" r="r" b="b"/>
            <a:pathLst>
              <a:path w="950595" h="8889">
                <a:moveTo>
                  <a:pt x="0" y="8635"/>
                </a:moveTo>
                <a:lnTo>
                  <a:pt x="950087" y="0"/>
                </a:lnTo>
              </a:path>
            </a:pathLst>
          </a:custGeom>
          <a:ln w="57150">
            <a:solidFill>
              <a:srgbClr val="5B9B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7171" y="4070603"/>
            <a:ext cx="171450" cy="478155"/>
          </a:xfrm>
          <a:custGeom>
            <a:avLst/>
            <a:gdLst/>
            <a:ahLst/>
            <a:cxnLst/>
            <a:rect l="l" t="t" r="r" b="b"/>
            <a:pathLst>
              <a:path w="171450" h="478154">
                <a:moveTo>
                  <a:pt x="114300" y="421005"/>
                </a:moveTo>
                <a:lnTo>
                  <a:pt x="57150" y="421005"/>
                </a:lnTo>
                <a:lnTo>
                  <a:pt x="57150" y="478155"/>
                </a:lnTo>
                <a:lnTo>
                  <a:pt x="114300" y="478155"/>
                </a:lnTo>
                <a:lnTo>
                  <a:pt x="114300" y="421005"/>
                </a:lnTo>
                <a:close/>
              </a:path>
              <a:path w="171450" h="478154">
                <a:moveTo>
                  <a:pt x="114300" y="306705"/>
                </a:moveTo>
                <a:lnTo>
                  <a:pt x="57150" y="306705"/>
                </a:lnTo>
                <a:lnTo>
                  <a:pt x="57150" y="363855"/>
                </a:lnTo>
                <a:lnTo>
                  <a:pt x="114300" y="363855"/>
                </a:lnTo>
                <a:lnTo>
                  <a:pt x="114300" y="306705"/>
                </a:lnTo>
                <a:close/>
              </a:path>
              <a:path w="171450" h="478154">
                <a:moveTo>
                  <a:pt x="114300" y="192405"/>
                </a:moveTo>
                <a:lnTo>
                  <a:pt x="57150" y="192405"/>
                </a:lnTo>
                <a:lnTo>
                  <a:pt x="57150" y="249555"/>
                </a:lnTo>
                <a:lnTo>
                  <a:pt x="114300" y="249555"/>
                </a:lnTo>
                <a:lnTo>
                  <a:pt x="114300" y="192405"/>
                </a:lnTo>
                <a:close/>
              </a:path>
              <a:path w="171450" h="478154">
                <a:moveTo>
                  <a:pt x="85725" y="0"/>
                </a:moveTo>
                <a:lnTo>
                  <a:pt x="0" y="171450"/>
                </a:lnTo>
                <a:lnTo>
                  <a:pt x="171450" y="171450"/>
                </a:lnTo>
                <a:lnTo>
                  <a:pt x="857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97171" y="3215639"/>
            <a:ext cx="171450" cy="478155"/>
          </a:xfrm>
          <a:custGeom>
            <a:avLst/>
            <a:gdLst/>
            <a:ahLst/>
            <a:cxnLst/>
            <a:rect l="l" t="t" r="r" b="b"/>
            <a:pathLst>
              <a:path w="171450" h="478154">
                <a:moveTo>
                  <a:pt x="114300" y="0"/>
                </a:moveTo>
                <a:lnTo>
                  <a:pt x="57150" y="0"/>
                </a:lnTo>
                <a:lnTo>
                  <a:pt x="5715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  <a:path w="171450" h="478154">
                <a:moveTo>
                  <a:pt x="114300" y="114300"/>
                </a:moveTo>
                <a:lnTo>
                  <a:pt x="57150" y="114300"/>
                </a:lnTo>
                <a:lnTo>
                  <a:pt x="57150" y="171450"/>
                </a:lnTo>
                <a:lnTo>
                  <a:pt x="114300" y="171450"/>
                </a:lnTo>
                <a:lnTo>
                  <a:pt x="114300" y="114300"/>
                </a:lnTo>
                <a:close/>
              </a:path>
              <a:path w="171450" h="478154">
                <a:moveTo>
                  <a:pt x="114300" y="228600"/>
                </a:moveTo>
                <a:lnTo>
                  <a:pt x="57150" y="228600"/>
                </a:lnTo>
                <a:lnTo>
                  <a:pt x="57150" y="285750"/>
                </a:lnTo>
                <a:lnTo>
                  <a:pt x="114300" y="285750"/>
                </a:lnTo>
                <a:lnTo>
                  <a:pt x="114300" y="228600"/>
                </a:lnTo>
                <a:close/>
              </a:path>
              <a:path w="171450" h="478154">
                <a:moveTo>
                  <a:pt x="171450" y="306705"/>
                </a:moveTo>
                <a:lnTo>
                  <a:pt x="0" y="306705"/>
                </a:lnTo>
                <a:lnTo>
                  <a:pt x="85725" y="478155"/>
                </a:lnTo>
                <a:lnTo>
                  <a:pt x="171450" y="3067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508" y="3802379"/>
            <a:ext cx="4187735" cy="2525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87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 </a:t>
            </a:r>
            <a:r>
              <a:rPr spc="-15" dirty="0"/>
              <a:t>Adversarial</a:t>
            </a:r>
            <a:r>
              <a:rPr spc="-25" dirty="0"/>
              <a:t> </a:t>
            </a:r>
            <a:r>
              <a:rPr spc="-50" dirty="0"/>
              <a:t>Training</a:t>
            </a:r>
          </a:p>
        </p:txBody>
      </p:sp>
      <p:sp>
        <p:nvSpPr>
          <p:cNvPr id="4" name="object 4"/>
          <p:cNvSpPr/>
          <p:nvPr/>
        </p:nvSpPr>
        <p:spPr>
          <a:xfrm>
            <a:off x="2630423" y="2276855"/>
            <a:ext cx="1427988" cy="1196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0423" y="2276855"/>
            <a:ext cx="1428115" cy="1196340"/>
          </a:xfrm>
          <a:custGeom>
            <a:avLst/>
            <a:gdLst/>
            <a:ahLst/>
            <a:cxnLst/>
            <a:rect l="l" t="t" r="r" b="b"/>
            <a:pathLst>
              <a:path w="1428114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228598" y="0"/>
                </a:lnTo>
                <a:lnTo>
                  <a:pt x="1274312" y="5266"/>
                </a:lnTo>
                <a:lnTo>
                  <a:pt x="1316279" y="20268"/>
                </a:lnTo>
                <a:lnTo>
                  <a:pt x="1353301" y="43807"/>
                </a:lnTo>
                <a:lnTo>
                  <a:pt x="1384180" y="74686"/>
                </a:lnTo>
                <a:lnTo>
                  <a:pt x="1407719" y="111708"/>
                </a:lnTo>
                <a:lnTo>
                  <a:pt x="1422721" y="153675"/>
                </a:lnTo>
                <a:lnTo>
                  <a:pt x="1427988" y="199390"/>
                </a:lnTo>
                <a:lnTo>
                  <a:pt x="1427988" y="996950"/>
                </a:lnTo>
                <a:lnTo>
                  <a:pt x="1422721" y="1042664"/>
                </a:lnTo>
                <a:lnTo>
                  <a:pt x="1407719" y="1084631"/>
                </a:lnTo>
                <a:lnTo>
                  <a:pt x="1384180" y="1121653"/>
                </a:lnTo>
                <a:lnTo>
                  <a:pt x="1353301" y="1152532"/>
                </a:lnTo>
                <a:lnTo>
                  <a:pt x="1316279" y="1176071"/>
                </a:lnTo>
                <a:lnTo>
                  <a:pt x="1274312" y="1191073"/>
                </a:lnTo>
                <a:lnTo>
                  <a:pt x="1228598" y="1196340"/>
                </a:lnTo>
                <a:lnTo>
                  <a:pt x="199389" y="1196340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2302764"/>
            <a:ext cx="1427988" cy="1194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0" y="2302764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5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5"/>
                </a:lnTo>
                <a:lnTo>
                  <a:pt x="199136" y="1194815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7720" y="2237232"/>
            <a:ext cx="309321" cy="13091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7155" y="2276855"/>
            <a:ext cx="195072" cy="1196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73426" y="2487879"/>
            <a:ext cx="1152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8383" y="2238755"/>
            <a:ext cx="497598" cy="1285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8548" y="278853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4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4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4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2420" y="280377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6423" y="280377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5535" y="2802254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1316" y="2497848"/>
            <a:ext cx="307822" cy="8381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0752" y="2537460"/>
            <a:ext cx="193548" cy="725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09446" y="1721358"/>
            <a:ext cx="721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5560" algn="l"/>
              </a:tabLst>
            </a:pPr>
            <a:r>
              <a:rPr sz="2400" spc="-5" dirty="0">
                <a:latin typeface="Calibri"/>
                <a:cs typeface="Calibri"/>
              </a:rPr>
              <a:t>image	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14955" y="4012155"/>
            <a:ext cx="2247899" cy="748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5811" y="5306567"/>
            <a:ext cx="2266188" cy="7574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0201" y="3957269"/>
            <a:ext cx="337566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316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</a:t>
            </a:r>
            <a:endParaRPr sz="2400" dirty="0">
              <a:latin typeface="Calibri"/>
              <a:cs typeface="Calibri"/>
            </a:endParaRPr>
          </a:p>
          <a:p>
            <a:pPr marR="192595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(labeled)</a:t>
            </a:r>
            <a:endParaRPr sz="2400" dirty="0">
              <a:latin typeface="Calibri"/>
              <a:cs typeface="Calibri"/>
            </a:endParaRPr>
          </a:p>
          <a:p>
            <a:pPr marL="1970405"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blue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  <a:p>
            <a:pPr marR="1936114" algn="ctr">
              <a:lnSpc>
                <a:spcPct val="100000"/>
              </a:lnSpc>
              <a:spcBef>
                <a:spcPts val="1770"/>
              </a:spcBef>
            </a:pPr>
            <a:r>
              <a:rPr sz="2400" spc="-45" dirty="0">
                <a:latin typeface="Calibri"/>
                <a:cs typeface="Calibri"/>
              </a:rPr>
              <a:t>Target</a:t>
            </a:r>
            <a:endParaRPr sz="2400" dirty="0">
              <a:latin typeface="Calibri"/>
              <a:cs typeface="Calibri"/>
            </a:endParaRPr>
          </a:p>
          <a:p>
            <a:pPr marR="1926589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(unlabeled)</a:t>
            </a:r>
            <a:endParaRPr sz="2400" dirty="0">
              <a:latin typeface="Calibri"/>
              <a:cs typeface="Calibri"/>
            </a:endParaRPr>
          </a:p>
          <a:p>
            <a:pPr marL="2056764" algn="ctr">
              <a:lnSpc>
                <a:spcPct val="100000"/>
              </a:lnSpc>
              <a:spcBef>
                <a:spcPts val="390"/>
              </a:spcBef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points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288" y="2005583"/>
            <a:ext cx="819912" cy="7330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18956" y="2619248"/>
            <a:ext cx="51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“4”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8431" y="2901695"/>
            <a:ext cx="810768" cy="8321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5977" y="3448684"/>
            <a:ext cx="815340" cy="833755"/>
          </a:xfrm>
          <a:custGeom>
            <a:avLst/>
            <a:gdLst/>
            <a:ahLst/>
            <a:cxnLst/>
            <a:rect l="l" t="t" r="r" b="b"/>
            <a:pathLst>
              <a:path w="815339" h="833754">
                <a:moveTo>
                  <a:pt x="40894" y="0"/>
                </a:moveTo>
                <a:lnTo>
                  <a:pt x="0" y="39877"/>
                </a:lnTo>
                <a:lnTo>
                  <a:pt x="39877" y="80772"/>
                </a:lnTo>
                <a:lnTo>
                  <a:pt x="80772" y="40893"/>
                </a:lnTo>
                <a:lnTo>
                  <a:pt x="40894" y="0"/>
                </a:lnTo>
                <a:close/>
              </a:path>
              <a:path w="815339" h="833754">
                <a:moveTo>
                  <a:pt x="120776" y="81787"/>
                </a:moveTo>
                <a:lnTo>
                  <a:pt x="79883" y="121665"/>
                </a:lnTo>
                <a:lnTo>
                  <a:pt x="119761" y="162559"/>
                </a:lnTo>
                <a:lnTo>
                  <a:pt x="160655" y="122681"/>
                </a:lnTo>
                <a:lnTo>
                  <a:pt x="120776" y="81787"/>
                </a:lnTo>
                <a:close/>
              </a:path>
              <a:path w="815339" h="833754">
                <a:moveTo>
                  <a:pt x="200660" y="163448"/>
                </a:moveTo>
                <a:lnTo>
                  <a:pt x="159765" y="203453"/>
                </a:lnTo>
                <a:lnTo>
                  <a:pt x="199644" y="244347"/>
                </a:lnTo>
                <a:lnTo>
                  <a:pt x="240537" y="204342"/>
                </a:lnTo>
                <a:lnTo>
                  <a:pt x="200660" y="163448"/>
                </a:lnTo>
                <a:close/>
              </a:path>
              <a:path w="815339" h="833754">
                <a:moveTo>
                  <a:pt x="280543" y="245237"/>
                </a:moveTo>
                <a:lnTo>
                  <a:pt x="239649" y="285241"/>
                </a:lnTo>
                <a:lnTo>
                  <a:pt x="279526" y="326135"/>
                </a:lnTo>
                <a:lnTo>
                  <a:pt x="320421" y="286131"/>
                </a:lnTo>
                <a:lnTo>
                  <a:pt x="280543" y="245237"/>
                </a:lnTo>
                <a:close/>
              </a:path>
              <a:path w="815339" h="833754">
                <a:moveTo>
                  <a:pt x="360299" y="327025"/>
                </a:moveTo>
                <a:lnTo>
                  <a:pt x="319532" y="367029"/>
                </a:lnTo>
                <a:lnTo>
                  <a:pt x="359410" y="407796"/>
                </a:lnTo>
                <a:lnTo>
                  <a:pt x="400303" y="367919"/>
                </a:lnTo>
                <a:lnTo>
                  <a:pt x="360299" y="327025"/>
                </a:lnTo>
                <a:close/>
              </a:path>
              <a:path w="815339" h="833754">
                <a:moveTo>
                  <a:pt x="440182" y="408813"/>
                </a:moveTo>
                <a:lnTo>
                  <a:pt x="399288" y="448690"/>
                </a:lnTo>
                <a:lnTo>
                  <a:pt x="439293" y="489584"/>
                </a:lnTo>
                <a:lnTo>
                  <a:pt x="480187" y="449706"/>
                </a:lnTo>
                <a:lnTo>
                  <a:pt x="440182" y="408813"/>
                </a:lnTo>
                <a:close/>
              </a:path>
              <a:path w="815339" h="833754">
                <a:moveTo>
                  <a:pt x="520064" y="490600"/>
                </a:moveTo>
                <a:lnTo>
                  <a:pt x="479171" y="530478"/>
                </a:lnTo>
                <a:lnTo>
                  <a:pt x="519175" y="571372"/>
                </a:lnTo>
                <a:lnTo>
                  <a:pt x="560070" y="531494"/>
                </a:lnTo>
                <a:lnTo>
                  <a:pt x="520064" y="490600"/>
                </a:lnTo>
                <a:close/>
              </a:path>
              <a:path w="815339" h="833754">
                <a:moveTo>
                  <a:pt x="674676" y="730704"/>
                </a:moveTo>
                <a:lnTo>
                  <a:pt x="633857" y="770635"/>
                </a:lnTo>
                <a:lnTo>
                  <a:pt x="814959" y="833373"/>
                </a:lnTo>
                <a:lnTo>
                  <a:pt x="783405" y="734948"/>
                </a:lnTo>
                <a:lnTo>
                  <a:pt x="678814" y="734948"/>
                </a:lnTo>
                <a:lnTo>
                  <a:pt x="674676" y="730704"/>
                </a:lnTo>
                <a:close/>
              </a:path>
              <a:path w="815339" h="833754">
                <a:moveTo>
                  <a:pt x="715570" y="690700"/>
                </a:moveTo>
                <a:lnTo>
                  <a:pt x="674676" y="730704"/>
                </a:lnTo>
                <a:lnTo>
                  <a:pt x="678814" y="734948"/>
                </a:lnTo>
                <a:lnTo>
                  <a:pt x="719709" y="694944"/>
                </a:lnTo>
                <a:lnTo>
                  <a:pt x="715570" y="690700"/>
                </a:lnTo>
                <a:close/>
              </a:path>
              <a:path w="815339" h="833754">
                <a:moveTo>
                  <a:pt x="756412" y="650747"/>
                </a:moveTo>
                <a:lnTo>
                  <a:pt x="715570" y="690700"/>
                </a:lnTo>
                <a:lnTo>
                  <a:pt x="719709" y="694944"/>
                </a:lnTo>
                <a:lnTo>
                  <a:pt x="678814" y="734948"/>
                </a:lnTo>
                <a:lnTo>
                  <a:pt x="783405" y="734948"/>
                </a:lnTo>
                <a:lnTo>
                  <a:pt x="756412" y="650747"/>
                </a:lnTo>
                <a:close/>
              </a:path>
              <a:path w="815339" h="833754">
                <a:moveTo>
                  <a:pt x="679831" y="654050"/>
                </a:moveTo>
                <a:lnTo>
                  <a:pt x="638937" y="694054"/>
                </a:lnTo>
                <a:lnTo>
                  <a:pt x="674676" y="730704"/>
                </a:lnTo>
                <a:lnTo>
                  <a:pt x="715570" y="690700"/>
                </a:lnTo>
                <a:lnTo>
                  <a:pt x="679831" y="654050"/>
                </a:lnTo>
                <a:close/>
              </a:path>
              <a:path w="815339" h="833754">
                <a:moveTo>
                  <a:pt x="599948" y="572388"/>
                </a:moveTo>
                <a:lnTo>
                  <a:pt x="559053" y="612266"/>
                </a:lnTo>
                <a:lnTo>
                  <a:pt x="599059" y="653160"/>
                </a:lnTo>
                <a:lnTo>
                  <a:pt x="639826" y="613282"/>
                </a:lnTo>
                <a:lnTo>
                  <a:pt x="599948" y="57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6388" y="2399919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40" h="359410">
                <a:moveTo>
                  <a:pt x="40487" y="0"/>
                </a:moveTo>
                <a:lnTo>
                  <a:pt x="0" y="40385"/>
                </a:lnTo>
                <a:lnTo>
                  <a:pt x="40335" y="80898"/>
                </a:lnTo>
                <a:lnTo>
                  <a:pt x="80822" y="40512"/>
                </a:lnTo>
                <a:lnTo>
                  <a:pt x="40487" y="0"/>
                </a:lnTo>
                <a:close/>
              </a:path>
              <a:path w="358140" h="359410">
                <a:moveTo>
                  <a:pt x="121208" y="81025"/>
                </a:moveTo>
                <a:lnTo>
                  <a:pt x="80695" y="121284"/>
                </a:lnTo>
                <a:lnTo>
                  <a:pt x="120954" y="161797"/>
                </a:lnTo>
                <a:lnTo>
                  <a:pt x="161467" y="121411"/>
                </a:lnTo>
                <a:lnTo>
                  <a:pt x="121208" y="81025"/>
                </a:lnTo>
                <a:close/>
              </a:path>
              <a:path w="358140" h="359410">
                <a:moveTo>
                  <a:pt x="297865" y="177291"/>
                </a:moveTo>
                <a:lnTo>
                  <a:pt x="176326" y="298322"/>
                </a:lnTo>
                <a:lnTo>
                  <a:pt x="358063" y="359282"/>
                </a:lnTo>
                <a:lnTo>
                  <a:pt x="297865" y="177291"/>
                </a:lnTo>
                <a:close/>
              </a:path>
              <a:path w="358140" h="359410">
                <a:moveTo>
                  <a:pt x="201853" y="161925"/>
                </a:moveTo>
                <a:lnTo>
                  <a:pt x="161340" y="202310"/>
                </a:lnTo>
                <a:lnTo>
                  <a:pt x="201726" y="242823"/>
                </a:lnTo>
                <a:lnTo>
                  <a:pt x="242239" y="202437"/>
                </a:lnTo>
                <a:lnTo>
                  <a:pt x="201853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64780" y="2787014"/>
            <a:ext cx="624840" cy="171450"/>
          </a:xfrm>
          <a:custGeom>
            <a:avLst/>
            <a:gdLst/>
            <a:ahLst/>
            <a:cxnLst/>
            <a:rect l="l" t="t" r="r" b="b"/>
            <a:pathLst>
              <a:path w="62484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62484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624840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624840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624840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624840" h="171450">
                <a:moveTo>
                  <a:pt x="453136" y="0"/>
                </a:moveTo>
                <a:lnTo>
                  <a:pt x="453136" y="171450"/>
                </a:lnTo>
                <a:lnTo>
                  <a:pt x="624586" y="85725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7991" y="2866644"/>
            <a:ext cx="385445" cy="494030"/>
          </a:xfrm>
          <a:custGeom>
            <a:avLst/>
            <a:gdLst/>
            <a:ahLst/>
            <a:cxnLst/>
            <a:rect l="l" t="t" r="r" b="b"/>
            <a:pathLst>
              <a:path w="385444" h="494029">
                <a:moveTo>
                  <a:pt x="34620" y="413384"/>
                </a:moveTo>
                <a:lnTo>
                  <a:pt x="0" y="458850"/>
                </a:lnTo>
                <a:lnTo>
                  <a:pt x="45465" y="493521"/>
                </a:lnTo>
                <a:lnTo>
                  <a:pt x="80137" y="448055"/>
                </a:lnTo>
                <a:lnTo>
                  <a:pt x="34620" y="413384"/>
                </a:lnTo>
                <a:close/>
              </a:path>
              <a:path w="385444" h="494029">
                <a:moveTo>
                  <a:pt x="103886" y="322452"/>
                </a:moveTo>
                <a:lnTo>
                  <a:pt x="69227" y="367918"/>
                </a:lnTo>
                <a:lnTo>
                  <a:pt x="114681" y="402589"/>
                </a:lnTo>
                <a:lnTo>
                  <a:pt x="149352" y="356996"/>
                </a:lnTo>
                <a:lnTo>
                  <a:pt x="103886" y="322452"/>
                </a:lnTo>
                <a:close/>
              </a:path>
              <a:path w="385444" h="494029">
                <a:moveTo>
                  <a:pt x="173100" y="231520"/>
                </a:moveTo>
                <a:lnTo>
                  <a:pt x="138430" y="276986"/>
                </a:lnTo>
                <a:lnTo>
                  <a:pt x="183896" y="311530"/>
                </a:lnTo>
                <a:lnTo>
                  <a:pt x="218567" y="266064"/>
                </a:lnTo>
                <a:lnTo>
                  <a:pt x="173100" y="231520"/>
                </a:lnTo>
                <a:close/>
              </a:path>
              <a:path w="385444" h="494029">
                <a:moveTo>
                  <a:pt x="242315" y="140588"/>
                </a:moveTo>
                <a:lnTo>
                  <a:pt x="207645" y="186054"/>
                </a:lnTo>
                <a:lnTo>
                  <a:pt x="253237" y="220598"/>
                </a:lnTo>
                <a:lnTo>
                  <a:pt x="287781" y="175132"/>
                </a:lnTo>
                <a:lnTo>
                  <a:pt x="242315" y="140588"/>
                </a:lnTo>
                <a:close/>
              </a:path>
              <a:path w="385444" h="494029">
                <a:moveTo>
                  <a:pt x="385191" y="0"/>
                </a:moveTo>
                <a:lnTo>
                  <a:pt x="213233" y="84454"/>
                </a:lnTo>
                <a:lnTo>
                  <a:pt x="349631" y="188340"/>
                </a:lnTo>
                <a:lnTo>
                  <a:pt x="385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8858" y="2169414"/>
            <a:ext cx="384175" cy="1442085"/>
          </a:xfrm>
          <a:custGeom>
            <a:avLst/>
            <a:gdLst/>
            <a:ahLst/>
            <a:cxnLst/>
            <a:rect l="l" t="t" r="r" b="b"/>
            <a:pathLst>
              <a:path w="384175" h="1442085">
                <a:moveTo>
                  <a:pt x="0" y="64008"/>
                </a:moveTo>
                <a:lnTo>
                  <a:pt x="5036" y="39112"/>
                </a:lnTo>
                <a:lnTo>
                  <a:pt x="18764" y="18764"/>
                </a:lnTo>
                <a:lnTo>
                  <a:pt x="39112" y="5036"/>
                </a:lnTo>
                <a:lnTo>
                  <a:pt x="64007" y="0"/>
                </a:lnTo>
                <a:lnTo>
                  <a:pt x="320039" y="0"/>
                </a:lnTo>
                <a:lnTo>
                  <a:pt x="344935" y="5036"/>
                </a:lnTo>
                <a:lnTo>
                  <a:pt x="365283" y="18764"/>
                </a:lnTo>
                <a:lnTo>
                  <a:pt x="379011" y="39112"/>
                </a:lnTo>
                <a:lnTo>
                  <a:pt x="384047" y="64008"/>
                </a:lnTo>
                <a:lnTo>
                  <a:pt x="384047" y="1377696"/>
                </a:lnTo>
                <a:lnTo>
                  <a:pt x="379011" y="1402591"/>
                </a:lnTo>
                <a:lnTo>
                  <a:pt x="365283" y="1422939"/>
                </a:lnTo>
                <a:lnTo>
                  <a:pt x="344935" y="1436667"/>
                </a:lnTo>
                <a:lnTo>
                  <a:pt x="320039" y="1441704"/>
                </a:lnTo>
                <a:lnTo>
                  <a:pt x="64007" y="1441704"/>
                </a:lnTo>
                <a:lnTo>
                  <a:pt x="39112" y="1436667"/>
                </a:lnTo>
                <a:lnTo>
                  <a:pt x="18764" y="1422939"/>
                </a:lnTo>
                <a:lnTo>
                  <a:pt x="5036" y="1402591"/>
                </a:lnTo>
                <a:lnTo>
                  <a:pt x="0" y="1377696"/>
                </a:lnTo>
                <a:lnTo>
                  <a:pt x="0" y="64008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33465" y="2503119"/>
            <a:ext cx="1162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Label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edi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/>
      <p:bldP spid="2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87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Domain </a:t>
            </a:r>
            <a:r>
              <a:rPr spc="-15" dirty="0" smtClean="0"/>
              <a:t>Adversarial</a:t>
            </a:r>
            <a:r>
              <a:rPr spc="-25" dirty="0" smtClean="0"/>
              <a:t> </a:t>
            </a:r>
            <a:r>
              <a:rPr spc="-50" dirty="0" smtClean="0"/>
              <a:t>Training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2630423" y="2276855"/>
            <a:ext cx="1427988" cy="1196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0423" y="2276855"/>
            <a:ext cx="1428115" cy="1196340"/>
          </a:xfrm>
          <a:custGeom>
            <a:avLst/>
            <a:gdLst/>
            <a:ahLst/>
            <a:cxnLst/>
            <a:rect l="l" t="t" r="r" b="b"/>
            <a:pathLst>
              <a:path w="1428114" h="1196339">
                <a:moveTo>
                  <a:pt x="0" y="199390"/>
                </a:moveTo>
                <a:lnTo>
                  <a:pt x="5266" y="153675"/>
                </a:lnTo>
                <a:lnTo>
                  <a:pt x="20268" y="111708"/>
                </a:lnTo>
                <a:lnTo>
                  <a:pt x="43807" y="74686"/>
                </a:lnTo>
                <a:lnTo>
                  <a:pt x="74686" y="43807"/>
                </a:lnTo>
                <a:lnTo>
                  <a:pt x="111708" y="20268"/>
                </a:lnTo>
                <a:lnTo>
                  <a:pt x="153675" y="5266"/>
                </a:lnTo>
                <a:lnTo>
                  <a:pt x="199389" y="0"/>
                </a:lnTo>
                <a:lnTo>
                  <a:pt x="1228598" y="0"/>
                </a:lnTo>
                <a:lnTo>
                  <a:pt x="1274312" y="5266"/>
                </a:lnTo>
                <a:lnTo>
                  <a:pt x="1316279" y="20268"/>
                </a:lnTo>
                <a:lnTo>
                  <a:pt x="1353301" y="43807"/>
                </a:lnTo>
                <a:lnTo>
                  <a:pt x="1384180" y="74686"/>
                </a:lnTo>
                <a:lnTo>
                  <a:pt x="1407719" y="111708"/>
                </a:lnTo>
                <a:lnTo>
                  <a:pt x="1422721" y="153675"/>
                </a:lnTo>
                <a:lnTo>
                  <a:pt x="1427988" y="199390"/>
                </a:lnTo>
                <a:lnTo>
                  <a:pt x="1427988" y="996950"/>
                </a:lnTo>
                <a:lnTo>
                  <a:pt x="1422721" y="1042664"/>
                </a:lnTo>
                <a:lnTo>
                  <a:pt x="1407719" y="1084631"/>
                </a:lnTo>
                <a:lnTo>
                  <a:pt x="1384180" y="1121653"/>
                </a:lnTo>
                <a:lnTo>
                  <a:pt x="1353301" y="1152532"/>
                </a:lnTo>
                <a:lnTo>
                  <a:pt x="1316279" y="1176071"/>
                </a:lnTo>
                <a:lnTo>
                  <a:pt x="1274312" y="1191073"/>
                </a:lnTo>
                <a:lnTo>
                  <a:pt x="1228598" y="1196340"/>
                </a:lnTo>
                <a:lnTo>
                  <a:pt x="199389" y="1196340"/>
                </a:lnTo>
                <a:lnTo>
                  <a:pt x="153675" y="1191073"/>
                </a:lnTo>
                <a:lnTo>
                  <a:pt x="111708" y="1176071"/>
                </a:lnTo>
                <a:lnTo>
                  <a:pt x="74686" y="1152532"/>
                </a:lnTo>
                <a:lnTo>
                  <a:pt x="43807" y="1121653"/>
                </a:lnTo>
                <a:lnTo>
                  <a:pt x="20268" y="1084631"/>
                </a:lnTo>
                <a:lnTo>
                  <a:pt x="5266" y="1042664"/>
                </a:lnTo>
                <a:lnTo>
                  <a:pt x="0" y="996950"/>
                </a:lnTo>
                <a:lnTo>
                  <a:pt x="0" y="199390"/>
                </a:lnTo>
                <a:close/>
              </a:path>
            </a:pathLst>
          </a:custGeom>
          <a:ln w="635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2302764"/>
            <a:ext cx="1427988" cy="1194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2302764"/>
            <a:ext cx="1428115" cy="1195070"/>
          </a:xfrm>
          <a:custGeom>
            <a:avLst/>
            <a:gdLst/>
            <a:ahLst/>
            <a:cxnLst/>
            <a:rect l="l" t="t" r="r" b="b"/>
            <a:pathLst>
              <a:path w="1428115" h="119507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1228852" y="0"/>
                </a:lnTo>
                <a:lnTo>
                  <a:pt x="1274512" y="5259"/>
                </a:lnTo>
                <a:lnTo>
                  <a:pt x="1316427" y="20240"/>
                </a:lnTo>
                <a:lnTo>
                  <a:pt x="1353402" y="43747"/>
                </a:lnTo>
                <a:lnTo>
                  <a:pt x="1384240" y="74585"/>
                </a:lnTo>
                <a:lnTo>
                  <a:pt x="1407747" y="111560"/>
                </a:lnTo>
                <a:lnTo>
                  <a:pt x="1422728" y="153475"/>
                </a:lnTo>
                <a:lnTo>
                  <a:pt x="1427988" y="199136"/>
                </a:lnTo>
                <a:lnTo>
                  <a:pt x="1427988" y="995680"/>
                </a:lnTo>
                <a:lnTo>
                  <a:pt x="1422728" y="1041340"/>
                </a:lnTo>
                <a:lnTo>
                  <a:pt x="1407747" y="1083255"/>
                </a:lnTo>
                <a:lnTo>
                  <a:pt x="1384240" y="1120230"/>
                </a:lnTo>
                <a:lnTo>
                  <a:pt x="1353402" y="1151068"/>
                </a:lnTo>
                <a:lnTo>
                  <a:pt x="1316427" y="1174575"/>
                </a:lnTo>
                <a:lnTo>
                  <a:pt x="1274512" y="1189556"/>
                </a:lnTo>
                <a:lnTo>
                  <a:pt x="1228852" y="1194815"/>
                </a:lnTo>
                <a:lnTo>
                  <a:pt x="199136" y="1194815"/>
                </a:lnTo>
                <a:lnTo>
                  <a:pt x="153475" y="1189556"/>
                </a:lnTo>
                <a:lnTo>
                  <a:pt x="111560" y="1174575"/>
                </a:lnTo>
                <a:lnTo>
                  <a:pt x="74585" y="1151068"/>
                </a:lnTo>
                <a:lnTo>
                  <a:pt x="43747" y="1120230"/>
                </a:lnTo>
                <a:lnTo>
                  <a:pt x="20240" y="1083255"/>
                </a:lnTo>
                <a:lnTo>
                  <a:pt x="5259" y="1041340"/>
                </a:lnTo>
                <a:lnTo>
                  <a:pt x="0" y="995680"/>
                </a:lnTo>
                <a:lnTo>
                  <a:pt x="0" y="199136"/>
                </a:lnTo>
                <a:close/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7720" y="2237232"/>
            <a:ext cx="309321" cy="1309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7155" y="2276855"/>
            <a:ext cx="195072" cy="1196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2734" y="2487879"/>
            <a:ext cx="681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Label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3465" y="2854197"/>
            <a:ext cx="116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Predictor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8383" y="2238755"/>
            <a:ext cx="497598" cy="1285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8548" y="278853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4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4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4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2420" y="280377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6423" y="2803779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0295" y="2817495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6" y="0"/>
                </a:moveTo>
                <a:lnTo>
                  <a:pt x="353186" y="171450"/>
                </a:lnTo>
                <a:lnTo>
                  <a:pt x="467486" y="114300"/>
                </a:lnTo>
                <a:lnTo>
                  <a:pt x="381761" y="114300"/>
                </a:lnTo>
                <a:lnTo>
                  <a:pt x="381761" y="57150"/>
                </a:lnTo>
                <a:lnTo>
                  <a:pt x="467486" y="57150"/>
                </a:lnTo>
                <a:lnTo>
                  <a:pt x="353186" y="0"/>
                </a:lnTo>
                <a:close/>
              </a:path>
              <a:path w="525145" h="171450">
                <a:moveTo>
                  <a:pt x="353186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6" y="114300"/>
                </a:lnTo>
                <a:lnTo>
                  <a:pt x="353186" y="57150"/>
                </a:lnTo>
                <a:close/>
              </a:path>
              <a:path w="525145" h="171450">
                <a:moveTo>
                  <a:pt x="467486" y="57150"/>
                </a:moveTo>
                <a:lnTo>
                  <a:pt x="381761" y="57150"/>
                </a:lnTo>
                <a:lnTo>
                  <a:pt x="381761" y="114300"/>
                </a:lnTo>
                <a:lnTo>
                  <a:pt x="467486" y="114300"/>
                </a:lnTo>
                <a:lnTo>
                  <a:pt x="524636" y="85725"/>
                </a:lnTo>
                <a:lnTo>
                  <a:pt x="46748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1316" y="2497848"/>
            <a:ext cx="307822" cy="8381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0752" y="2537460"/>
            <a:ext cx="193548" cy="725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288" y="2005583"/>
            <a:ext cx="819912" cy="7330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431" y="2901695"/>
            <a:ext cx="810768" cy="832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18956" y="2619248"/>
            <a:ext cx="51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“4”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6388" y="2399919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40" h="359410">
                <a:moveTo>
                  <a:pt x="40487" y="0"/>
                </a:moveTo>
                <a:lnTo>
                  <a:pt x="0" y="40385"/>
                </a:lnTo>
                <a:lnTo>
                  <a:pt x="40335" y="80898"/>
                </a:lnTo>
                <a:lnTo>
                  <a:pt x="80822" y="40512"/>
                </a:lnTo>
                <a:lnTo>
                  <a:pt x="40487" y="0"/>
                </a:lnTo>
                <a:close/>
              </a:path>
              <a:path w="358140" h="359410">
                <a:moveTo>
                  <a:pt x="121208" y="81025"/>
                </a:moveTo>
                <a:lnTo>
                  <a:pt x="80695" y="121284"/>
                </a:lnTo>
                <a:lnTo>
                  <a:pt x="120954" y="161797"/>
                </a:lnTo>
                <a:lnTo>
                  <a:pt x="161467" y="121411"/>
                </a:lnTo>
                <a:lnTo>
                  <a:pt x="121208" y="81025"/>
                </a:lnTo>
                <a:close/>
              </a:path>
              <a:path w="358140" h="359410">
                <a:moveTo>
                  <a:pt x="297865" y="177291"/>
                </a:moveTo>
                <a:lnTo>
                  <a:pt x="176326" y="298322"/>
                </a:lnTo>
                <a:lnTo>
                  <a:pt x="358063" y="359282"/>
                </a:lnTo>
                <a:lnTo>
                  <a:pt x="297865" y="177291"/>
                </a:lnTo>
                <a:close/>
              </a:path>
              <a:path w="358140" h="359410">
                <a:moveTo>
                  <a:pt x="201853" y="161925"/>
                </a:moveTo>
                <a:lnTo>
                  <a:pt x="161340" y="202310"/>
                </a:lnTo>
                <a:lnTo>
                  <a:pt x="201726" y="242823"/>
                </a:lnTo>
                <a:lnTo>
                  <a:pt x="242239" y="202437"/>
                </a:lnTo>
                <a:lnTo>
                  <a:pt x="201853" y="16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4780" y="2787014"/>
            <a:ext cx="624840" cy="171450"/>
          </a:xfrm>
          <a:custGeom>
            <a:avLst/>
            <a:gdLst/>
            <a:ahLst/>
            <a:cxnLst/>
            <a:rect l="l" t="t" r="r" b="b"/>
            <a:pathLst>
              <a:path w="62484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62484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624840" h="171450">
                <a:moveTo>
                  <a:pt x="200025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00025" y="114300"/>
                </a:lnTo>
                <a:lnTo>
                  <a:pt x="200025" y="57150"/>
                </a:lnTo>
                <a:close/>
              </a:path>
              <a:path w="624840" h="171450">
                <a:moveTo>
                  <a:pt x="314325" y="57150"/>
                </a:moveTo>
                <a:lnTo>
                  <a:pt x="257175" y="57150"/>
                </a:lnTo>
                <a:lnTo>
                  <a:pt x="257175" y="114300"/>
                </a:lnTo>
                <a:lnTo>
                  <a:pt x="314325" y="114300"/>
                </a:lnTo>
                <a:lnTo>
                  <a:pt x="314325" y="57150"/>
                </a:lnTo>
                <a:close/>
              </a:path>
              <a:path w="624840" h="171450">
                <a:moveTo>
                  <a:pt x="428625" y="57150"/>
                </a:moveTo>
                <a:lnTo>
                  <a:pt x="371475" y="57150"/>
                </a:lnTo>
                <a:lnTo>
                  <a:pt x="371475" y="114300"/>
                </a:lnTo>
                <a:lnTo>
                  <a:pt x="428625" y="114300"/>
                </a:lnTo>
                <a:lnTo>
                  <a:pt x="428625" y="57150"/>
                </a:lnTo>
                <a:close/>
              </a:path>
              <a:path w="624840" h="171450">
                <a:moveTo>
                  <a:pt x="453136" y="0"/>
                </a:moveTo>
                <a:lnTo>
                  <a:pt x="453136" y="171450"/>
                </a:lnTo>
                <a:lnTo>
                  <a:pt x="624586" y="85725"/>
                </a:lnTo>
                <a:lnTo>
                  <a:pt x="453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7991" y="2866644"/>
            <a:ext cx="385445" cy="494030"/>
          </a:xfrm>
          <a:custGeom>
            <a:avLst/>
            <a:gdLst/>
            <a:ahLst/>
            <a:cxnLst/>
            <a:rect l="l" t="t" r="r" b="b"/>
            <a:pathLst>
              <a:path w="385444" h="494029">
                <a:moveTo>
                  <a:pt x="34620" y="413384"/>
                </a:moveTo>
                <a:lnTo>
                  <a:pt x="0" y="458850"/>
                </a:lnTo>
                <a:lnTo>
                  <a:pt x="45465" y="493521"/>
                </a:lnTo>
                <a:lnTo>
                  <a:pt x="80137" y="448055"/>
                </a:lnTo>
                <a:lnTo>
                  <a:pt x="34620" y="413384"/>
                </a:lnTo>
                <a:close/>
              </a:path>
              <a:path w="385444" h="494029">
                <a:moveTo>
                  <a:pt x="103886" y="322452"/>
                </a:moveTo>
                <a:lnTo>
                  <a:pt x="69227" y="367918"/>
                </a:lnTo>
                <a:lnTo>
                  <a:pt x="114681" y="402589"/>
                </a:lnTo>
                <a:lnTo>
                  <a:pt x="149352" y="356996"/>
                </a:lnTo>
                <a:lnTo>
                  <a:pt x="103886" y="322452"/>
                </a:lnTo>
                <a:close/>
              </a:path>
              <a:path w="385444" h="494029">
                <a:moveTo>
                  <a:pt x="173100" y="231520"/>
                </a:moveTo>
                <a:lnTo>
                  <a:pt x="138430" y="276986"/>
                </a:lnTo>
                <a:lnTo>
                  <a:pt x="183896" y="311530"/>
                </a:lnTo>
                <a:lnTo>
                  <a:pt x="218567" y="266064"/>
                </a:lnTo>
                <a:lnTo>
                  <a:pt x="173100" y="231520"/>
                </a:lnTo>
                <a:close/>
              </a:path>
              <a:path w="385444" h="494029">
                <a:moveTo>
                  <a:pt x="242315" y="140588"/>
                </a:moveTo>
                <a:lnTo>
                  <a:pt x="207645" y="186054"/>
                </a:lnTo>
                <a:lnTo>
                  <a:pt x="253237" y="220598"/>
                </a:lnTo>
                <a:lnTo>
                  <a:pt x="287781" y="175132"/>
                </a:lnTo>
                <a:lnTo>
                  <a:pt x="242315" y="140588"/>
                </a:lnTo>
                <a:close/>
              </a:path>
              <a:path w="385444" h="494029">
                <a:moveTo>
                  <a:pt x="385191" y="0"/>
                </a:moveTo>
                <a:lnTo>
                  <a:pt x="213233" y="84454"/>
                </a:lnTo>
                <a:lnTo>
                  <a:pt x="349631" y="188340"/>
                </a:lnTo>
                <a:lnTo>
                  <a:pt x="385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8215" y="4905755"/>
            <a:ext cx="1427988" cy="1194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64529" y="5118861"/>
            <a:ext cx="99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94426" y="5484672"/>
            <a:ext cx="113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97552" y="5417439"/>
            <a:ext cx="733425" cy="171450"/>
          </a:xfrm>
          <a:custGeom>
            <a:avLst/>
            <a:gdLst/>
            <a:ahLst/>
            <a:cxnLst/>
            <a:rect l="l" t="t" r="r" b="b"/>
            <a:pathLst>
              <a:path w="733425" h="171450">
                <a:moveTo>
                  <a:pt x="561594" y="0"/>
                </a:moveTo>
                <a:lnTo>
                  <a:pt x="561594" y="171450"/>
                </a:lnTo>
                <a:lnTo>
                  <a:pt x="675894" y="114300"/>
                </a:lnTo>
                <a:lnTo>
                  <a:pt x="590169" y="114300"/>
                </a:lnTo>
                <a:lnTo>
                  <a:pt x="590169" y="57150"/>
                </a:lnTo>
                <a:lnTo>
                  <a:pt x="675894" y="57150"/>
                </a:lnTo>
                <a:lnTo>
                  <a:pt x="561594" y="0"/>
                </a:lnTo>
                <a:close/>
              </a:path>
              <a:path w="733425" h="171450">
                <a:moveTo>
                  <a:pt x="561594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561594" y="114300"/>
                </a:lnTo>
                <a:lnTo>
                  <a:pt x="561594" y="57150"/>
                </a:lnTo>
                <a:close/>
              </a:path>
              <a:path w="733425" h="171450">
                <a:moveTo>
                  <a:pt x="675894" y="57150"/>
                </a:moveTo>
                <a:lnTo>
                  <a:pt x="590169" y="57150"/>
                </a:lnTo>
                <a:lnTo>
                  <a:pt x="590169" y="114300"/>
                </a:lnTo>
                <a:lnTo>
                  <a:pt x="675894" y="114300"/>
                </a:lnTo>
                <a:lnTo>
                  <a:pt x="733044" y="85725"/>
                </a:lnTo>
                <a:lnTo>
                  <a:pt x="67589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7071" y="3560064"/>
            <a:ext cx="0" cy="1960245"/>
          </a:xfrm>
          <a:custGeom>
            <a:avLst/>
            <a:gdLst/>
            <a:ahLst/>
            <a:cxnLst/>
            <a:rect l="l" t="t" r="r" b="b"/>
            <a:pathLst>
              <a:path h="1960245">
                <a:moveTo>
                  <a:pt x="0" y="0"/>
                </a:moveTo>
                <a:lnTo>
                  <a:pt x="0" y="1959864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8207" y="5414390"/>
            <a:ext cx="525145" cy="171450"/>
          </a:xfrm>
          <a:custGeom>
            <a:avLst/>
            <a:gdLst/>
            <a:ahLst/>
            <a:cxnLst/>
            <a:rect l="l" t="t" r="r" b="b"/>
            <a:pathLst>
              <a:path w="525145" h="171450">
                <a:moveTo>
                  <a:pt x="353187" y="0"/>
                </a:moveTo>
                <a:lnTo>
                  <a:pt x="353187" y="171450"/>
                </a:lnTo>
                <a:lnTo>
                  <a:pt x="467487" y="114300"/>
                </a:lnTo>
                <a:lnTo>
                  <a:pt x="381762" y="114300"/>
                </a:lnTo>
                <a:lnTo>
                  <a:pt x="381762" y="57150"/>
                </a:lnTo>
                <a:lnTo>
                  <a:pt x="467487" y="57150"/>
                </a:lnTo>
                <a:lnTo>
                  <a:pt x="353187" y="0"/>
                </a:lnTo>
                <a:close/>
              </a:path>
              <a:path w="525145" h="171450">
                <a:moveTo>
                  <a:pt x="353187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53187" y="114300"/>
                </a:lnTo>
                <a:lnTo>
                  <a:pt x="353187" y="57150"/>
                </a:lnTo>
                <a:close/>
              </a:path>
              <a:path w="525145" h="171450">
                <a:moveTo>
                  <a:pt x="467487" y="57150"/>
                </a:moveTo>
                <a:lnTo>
                  <a:pt x="381762" y="57150"/>
                </a:lnTo>
                <a:lnTo>
                  <a:pt x="381762" y="114300"/>
                </a:lnTo>
                <a:lnTo>
                  <a:pt x="467487" y="114300"/>
                </a:lnTo>
                <a:lnTo>
                  <a:pt x="524637" y="85725"/>
                </a:lnTo>
                <a:lnTo>
                  <a:pt x="4674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47558" y="5023561"/>
            <a:ext cx="101091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Source?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Calibri"/>
                <a:cs typeface="Calibri"/>
              </a:rPr>
              <a:t>Target?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16092" y="6111951"/>
            <a:ext cx="195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Discriminator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05532" y="3520821"/>
            <a:ext cx="149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Generator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51857" y="2026920"/>
            <a:ext cx="433705" cy="462915"/>
          </a:xfrm>
          <a:custGeom>
            <a:avLst/>
            <a:gdLst/>
            <a:ahLst/>
            <a:cxnLst/>
            <a:rect l="l" t="t" r="r" b="b"/>
            <a:pathLst>
              <a:path w="433704" h="462914">
                <a:moveTo>
                  <a:pt x="38988" y="381634"/>
                </a:moveTo>
                <a:lnTo>
                  <a:pt x="0" y="423544"/>
                </a:lnTo>
                <a:lnTo>
                  <a:pt x="41909" y="462406"/>
                </a:lnTo>
                <a:lnTo>
                  <a:pt x="80771" y="420624"/>
                </a:lnTo>
                <a:lnTo>
                  <a:pt x="38988" y="381634"/>
                </a:lnTo>
                <a:close/>
              </a:path>
              <a:path w="433704" h="462914">
                <a:moveTo>
                  <a:pt x="116839" y="298068"/>
                </a:moveTo>
                <a:lnTo>
                  <a:pt x="77850" y="339851"/>
                </a:lnTo>
                <a:lnTo>
                  <a:pt x="119760" y="378840"/>
                </a:lnTo>
                <a:lnTo>
                  <a:pt x="158622" y="336930"/>
                </a:lnTo>
                <a:lnTo>
                  <a:pt x="116839" y="298068"/>
                </a:lnTo>
                <a:close/>
              </a:path>
              <a:path w="433704" h="462914">
                <a:moveTo>
                  <a:pt x="194690" y="214375"/>
                </a:moveTo>
                <a:lnTo>
                  <a:pt x="155701" y="256158"/>
                </a:lnTo>
                <a:lnTo>
                  <a:pt x="197612" y="295147"/>
                </a:lnTo>
                <a:lnTo>
                  <a:pt x="236473" y="253237"/>
                </a:lnTo>
                <a:lnTo>
                  <a:pt x="194690" y="214375"/>
                </a:lnTo>
                <a:close/>
              </a:path>
              <a:path w="433704" h="462914">
                <a:moveTo>
                  <a:pt x="272541" y="130682"/>
                </a:moveTo>
                <a:lnTo>
                  <a:pt x="233679" y="172465"/>
                </a:lnTo>
                <a:lnTo>
                  <a:pt x="275463" y="211454"/>
                </a:lnTo>
                <a:lnTo>
                  <a:pt x="314451" y="169544"/>
                </a:lnTo>
                <a:lnTo>
                  <a:pt x="272541" y="130682"/>
                </a:lnTo>
                <a:close/>
              </a:path>
              <a:path w="433704" h="462914">
                <a:moveTo>
                  <a:pt x="433196" y="0"/>
                </a:moveTo>
                <a:lnTo>
                  <a:pt x="253618" y="67055"/>
                </a:lnTo>
                <a:lnTo>
                  <a:pt x="379094" y="183895"/>
                </a:lnTo>
                <a:lnTo>
                  <a:pt x="395609" y="127762"/>
                </a:lnTo>
                <a:lnTo>
                  <a:pt x="353313" y="127762"/>
                </a:lnTo>
                <a:lnTo>
                  <a:pt x="311530" y="88772"/>
                </a:lnTo>
                <a:lnTo>
                  <a:pt x="314959" y="85089"/>
                </a:lnTo>
                <a:lnTo>
                  <a:pt x="408163" y="85089"/>
                </a:lnTo>
                <a:lnTo>
                  <a:pt x="433196" y="0"/>
                </a:lnTo>
                <a:close/>
              </a:path>
              <a:path w="433704" h="462914">
                <a:moveTo>
                  <a:pt x="314959" y="85089"/>
                </a:moveTo>
                <a:lnTo>
                  <a:pt x="311530" y="88772"/>
                </a:lnTo>
                <a:lnTo>
                  <a:pt x="353313" y="127762"/>
                </a:lnTo>
                <a:lnTo>
                  <a:pt x="356742" y="124078"/>
                </a:lnTo>
                <a:lnTo>
                  <a:pt x="314959" y="85089"/>
                </a:lnTo>
                <a:close/>
              </a:path>
              <a:path w="433704" h="462914">
                <a:moveTo>
                  <a:pt x="408163" y="85089"/>
                </a:moveTo>
                <a:lnTo>
                  <a:pt x="314959" y="85089"/>
                </a:lnTo>
                <a:lnTo>
                  <a:pt x="356742" y="124078"/>
                </a:lnTo>
                <a:lnTo>
                  <a:pt x="353313" y="127762"/>
                </a:lnTo>
                <a:lnTo>
                  <a:pt x="395609" y="127762"/>
                </a:lnTo>
                <a:lnTo>
                  <a:pt x="408163" y="85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9150" y="4448047"/>
            <a:ext cx="35801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Feature extractor: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to “fool”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classifier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66204" y="1473708"/>
            <a:ext cx="649224" cy="6492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53202" y="2270505"/>
            <a:ext cx="319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Cambria Math"/>
                <a:cs typeface="Cambria Math"/>
              </a:rPr>
              <a:t>𝜃</a:t>
            </a:r>
            <a:r>
              <a:rPr sz="2625" spc="337" baseline="-15873" dirty="0">
                <a:latin typeface="Cambria Math"/>
                <a:cs typeface="Cambria Math"/>
              </a:rPr>
              <a:t>𝑝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09082" y="4813172"/>
            <a:ext cx="32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 Math"/>
                <a:cs typeface="Cambria Math"/>
              </a:rPr>
              <a:t>𝜃</a:t>
            </a:r>
            <a:r>
              <a:rPr sz="2625" spc="262" baseline="-15873" dirty="0">
                <a:latin typeface="Cambria Math"/>
                <a:cs typeface="Cambria Math"/>
              </a:rPr>
              <a:t>𝑑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62173" y="2198878"/>
            <a:ext cx="1264285" cy="104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algn="ctr">
              <a:lnSpc>
                <a:spcPts val="2580"/>
              </a:lnSpc>
            </a:pPr>
            <a:endParaRPr lang="en-US" sz="2400" spc="-15" dirty="0" smtClean="0">
              <a:latin typeface="Calibri"/>
              <a:cs typeface="Calibri"/>
            </a:endParaRPr>
          </a:p>
          <a:p>
            <a:pPr marL="113030" algn="ctr">
              <a:lnSpc>
                <a:spcPts val="2580"/>
              </a:lnSpc>
            </a:pPr>
            <a:r>
              <a:rPr sz="2400" spc="-15" dirty="0" smtClean="0">
                <a:latin typeface="Calibri"/>
                <a:cs typeface="Calibri"/>
              </a:rPr>
              <a:t>Feature</a:t>
            </a:r>
            <a:endParaRPr sz="2400" dirty="0">
              <a:latin typeface="Calibri"/>
              <a:cs typeface="Calibri"/>
            </a:endParaRPr>
          </a:p>
          <a:p>
            <a:pPr marL="11112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62086" y="3006978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62086" y="4645279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23631" y="4790059"/>
            <a:ext cx="1676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75" dirty="0">
                <a:latin typeface="Cambria Math"/>
                <a:cs typeface="Cambria Math"/>
              </a:rPr>
              <a:t>𝑑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70245" y="3619246"/>
            <a:ext cx="16573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25" dirty="0">
                <a:latin typeface="Cambria Math"/>
                <a:cs typeface="Cambria Math"/>
              </a:rPr>
              <a:t>𝑝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44234" y="3740860"/>
            <a:ext cx="494919" cy="28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120" dirty="0">
                <a:latin typeface="Cambria Math"/>
                <a:cs typeface="Cambria Math"/>
              </a:rPr>
              <a:t>𝜃</a:t>
            </a:r>
            <a:r>
              <a:rPr sz="2175" spc="457" baseline="-13409" dirty="0">
                <a:latin typeface="Cambria Math"/>
                <a:cs typeface="Cambria Math"/>
              </a:rPr>
              <a:t>𝑝</a:t>
            </a:r>
            <a:endParaRPr sz="2175" baseline="-13409" dirty="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16321" y="3474466"/>
            <a:ext cx="145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mbria Math"/>
                <a:cs typeface="Cambria Math"/>
              </a:rPr>
              <a:t>𝜃</a:t>
            </a:r>
            <a:r>
              <a:rPr sz="2625" spc="82" baseline="28571" dirty="0">
                <a:latin typeface="Cambria Math"/>
                <a:cs typeface="Cambria Math"/>
              </a:rPr>
              <a:t>∗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min</a:t>
            </a:r>
            <a:r>
              <a:rPr sz="2400" spc="-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𝐿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744336" y="4466335"/>
            <a:ext cx="1676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75" dirty="0">
                <a:latin typeface="Cambria Math"/>
                <a:cs typeface="Cambria Math"/>
              </a:rPr>
              <a:t>𝑑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17945" y="4579111"/>
            <a:ext cx="409956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10" dirty="0">
                <a:latin typeface="Cambria Math"/>
                <a:cs typeface="Cambria Math"/>
              </a:rPr>
              <a:t>𝜃</a:t>
            </a:r>
            <a:r>
              <a:rPr sz="2175" spc="352" baseline="-13409" dirty="0">
                <a:latin typeface="Cambria Math"/>
                <a:cs typeface="Cambria Math"/>
              </a:rPr>
              <a:t>𝑑</a:t>
            </a:r>
            <a:endParaRPr sz="2175" baseline="-13409" dirty="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82792" y="4312411"/>
            <a:ext cx="160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Cambria Math"/>
                <a:cs typeface="Cambria Math"/>
              </a:rPr>
              <a:t>𝜃</a:t>
            </a:r>
            <a:r>
              <a:rPr sz="2625" spc="82" baseline="30158" dirty="0">
                <a:latin typeface="Cambria Math"/>
                <a:cs typeface="Cambria Math"/>
              </a:rPr>
              <a:t>∗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min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𝐿</a:t>
            </a:r>
            <a:r>
              <a:rPr sz="2625" spc="75" baseline="-15873" dirty="0">
                <a:latin typeface="Cambria Math"/>
                <a:cs typeface="Cambria Math"/>
              </a:rPr>
              <a:t>𝑑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59532" y="1752980"/>
            <a:ext cx="159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55" dirty="0">
                <a:latin typeface="Cambria Math"/>
                <a:cs typeface="Cambria Math"/>
              </a:rPr>
              <a:t>𝑓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1141" y="1862709"/>
            <a:ext cx="496823" cy="284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4" dirty="0">
                <a:latin typeface="Cambria Math"/>
                <a:cs typeface="Cambria Math"/>
              </a:rPr>
              <a:t>𝜃</a:t>
            </a:r>
            <a:r>
              <a:rPr sz="2175" spc="307" baseline="-13409" dirty="0">
                <a:latin typeface="Cambria Math"/>
                <a:cs typeface="Cambria Math"/>
              </a:rPr>
              <a:t>𝑓</a:t>
            </a:r>
            <a:endParaRPr sz="2175" baseline="-13409" dirty="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16276" y="1596009"/>
            <a:ext cx="27098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9110" algn="l"/>
              </a:tabLst>
            </a:pPr>
            <a:r>
              <a:rPr sz="2400" spc="55" dirty="0">
                <a:latin typeface="Cambria Math"/>
                <a:cs typeface="Cambria Math"/>
              </a:rPr>
              <a:t>𝜃</a:t>
            </a:r>
            <a:r>
              <a:rPr sz="2625" spc="82" baseline="30158" dirty="0">
                <a:latin typeface="Cambria Math"/>
                <a:cs typeface="Cambria Math"/>
              </a:rPr>
              <a:t>∗ 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min </a:t>
            </a:r>
            <a:r>
              <a:rPr sz="2400" dirty="0">
                <a:latin typeface="Cambria Math"/>
                <a:cs typeface="Cambria Math"/>
              </a:rPr>
              <a:t>𝐿 −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50" dirty="0" smtClean="0">
                <a:latin typeface="Cambria Math"/>
                <a:cs typeface="Cambria Math"/>
              </a:rPr>
              <a:t>𝐿</a:t>
            </a:r>
            <a:r>
              <a:rPr sz="2625" spc="75" baseline="-15873" dirty="0" smtClean="0">
                <a:latin typeface="Cambria Math"/>
                <a:cs typeface="Cambria Math"/>
              </a:rPr>
              <a:t>𝑑</a:t>
            </a:r>
            <a:r>
              <a:rPr lang="en-US" altLang="zh-CN" sz="3600" baseline="-3472" dirty="0" smtClean="0">
                <a:solidFill>
                  <a:srgbClr val="FF0000"/>
                </a:solidFill>
                <a:cs typeface="Calibri"/>
              </a:rPr>
              <a:t> </a:t>
            </a:r>
            <a:r>
              <a:rPr sz="3600" baseline="-3472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334" y="536561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632460" lvl="0" indent="-342900">
              <a:spcBef>
                <a:spcPts val="12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CN" sz="2400" dirty="0">
                <a:solidFill>
                  <a:prstClr val="black"/>
                </a:solidFill>
                <a:cs typeface="Calibri"/>
              </a:rPr>
              <a:t>Also </a:t>
            </a:r>
            <a:r>
              <a:rPr lang="en-US" altLang="zh-CN" sz="2400" spc="-5" dirty="0">
                <a:solidFill>
                  <a:prstClr val="black"/>
                </a:solidFill>
                <a:cs typeface="Calibri"/>
              </a:rPr>
              <a:t>need </a:t>
            </a:r>
            <a:r>
              <a:rPr lang="en-US" altLang="zh-CN" sz="2400" spc="-15" dirty="0">
                <a:solidFill>
                  <a:prstClr val="black"/>
                </a:solidFill>
                <a:cs typeface="Calibri"/>
              </a:rPr>
              <a:t>to</a:t>
            </a:r>
            <a:r>
              <a:rPr lang="en-US" altLang="zh-CN" sz="2400" spc="-9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-5" dirty="0">
                <a:solidFill>
                  <a:prstClr val="black"/>
                </a:solidFill>
                <a:cs typeface="Calibri"/>
              </a:rPr>
              <a:t>support  </a:t>
            </a:r>
            <a:r>
              <a:rPr lang="en-US" altLang="zh-CN" sz="2400" dirty="0">
                <a:solidFill>
                  <a:prstClr val="black"/>
                </a:solidFill>
                <a:cs typeface="Calibri"/>
              </a:rPr>
              <a:t>label</a:t>
            </a:r>
            <a:r>
              <a:rPr lang="en-US" altLang="zh-CN" sz="2400" spc="-15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2400" spc="-10" dirty="0">
                <a:solidFill>
                  <a:prstClr val="black"/>
                </a:solidFill>
                <a:cs typeface="Calibri"/>
              </a:rPr>
              <a:t>predictor</a:t>
            </a:r>
            <a:endParaRPr lang="en-US" altLang="zh-CN" sz="24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74030" y="1557825"/>
            <a:ext cx="1737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00"/>
              </a:spcBef>
              <a:tabLst>
                <a:tab pos="3039110" algn="l"/>
              </a:tabLst>
            </a:pPr>
            <a:r>
              <a:rPr lang="en-US" altLang="zh-CN" sz="3600" spc="-30" baseline="1157" dirty="0">
                <a:solidFill>
                  <a:prstClr val="black"/>
                </a:solidFill>
                <a:cs typeface="Calibri"/>
              </a:rPr>
              <a:t>always</a:t>
            </a:r>
            <a:r>
              <a:rPr lang="en-US" altLang="zh-CN" sz="3600" spc="-112" baseline="1157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3600" spc="-30" baseline="1157" dirty="0">
                <a:solidFill>
                  <a:prstClr val="black"/>
                </a:solidFill>
                <a:cs typeface="Calibri"/>
              </a:rPr>
              <a:t>zero?</a:t>
            </a:r>
            <a:endParaRPr lang="en-US" altLang="zh-CN" sz="3600" baseline="1157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72749" y="2193490"/>
            <a:ext cx="476156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lnSpc>
                <a:spcPts val="2580"/>
              </a:lnSpc>
              <a:spcBef>
                <a:spcPts val="100"/>
              </a:spcBef>
            </a:pPr>
            <a:r>
              <a:rPr lang="zh-CN" altLang="en-US" sz="2400" spc="-70" dirty="0">
                <a:solidFill>
                  <a:prstClr val="black"/>
                </a:solidFill>
                <a:latin typeface="Cambria Math"/>
                <a:cs typeface="Cambria Math"/>
              </a:rPr>
              <a:t>𝜃</a:t>
            </a:r>
            <a:r>
              <a:rPr lang="zh-CN" altLang="en-US" sz="2625" spc="-104" baseline="-15873" dirty="0">
                <a:solidFill>
                  <a:prstClr val="black"/>
                </a:solidFill>
                <a:latin typeface="Cambria Math"/>
                <a:cs typeface="Cambria Math"/>
              </a:rPr>
              <a:t>𝑓</a:t>
            </a:r>
            <a:endParaRPr lang="zh-CN" altLang="en-US" sz="2625" baseline="-15873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/>
      <p:bldP spid="36" grpId="0" animBg="1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5" grpId="0"/>
      <p:bldP spid="57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287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 </a:t>
            </a:r>
            <a:r>
              <a:rPr spc="-15" dirty="0"/>
              <a:t>Adversarial</a:t>
            </a:r>
            <a:r>
              <a:rPr spc="-25" dirty="0"/>
              <a:t> </a:t>
            </a:r>
            <a:r>
              <a:rPr spc="-50" dirty="0"/>
              <a:t>Training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175285" y="2866705"/>
            <a:ext cx="8708079" cy="1610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236" y="1321434"/>
            <a:ext cx="8204200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Yaroslav </a:t>
            </a:r>
            <a:r>
              <a:rPr sz="1800" spc="-5" dirty="0">
                <a:latin typeface="Calibri"/>
                <a:cs typeface="Calibri"/>
              </a:rPr>
              <a:t>Ganin, </a:t>
            </a:r>
            <a:r>
              <a:rPr sz="1800" spc="-10" dirty="0">
                <a:latin typeface="Calibri"/>
                <a:cs typeface="Calibri"/>
              </a:rPr>
              <a:t>Victor </a:t>
            </a:r>
            <a:r>
              <a:rPr sz="1800" spc="-20" dirty="0">
                <a:latin typeface="Calibri"/>
                <a:cs typeface="Calibri"/>
              </a:rPr>
              <a:t>Lempitsky, </a:t>
            </a:r>
            <a:r>
              <a:rPr sz="1800" spc="-5" dirty="0">
                <a:latin typeface="Calibri"/>
                <a:cs typeface="Calibri"/>
              </a:rPr>
              <a:t>Unsupervised Domain </a:t>
            </a:r>
            <a:r>
              <a:rPr sz="1800" spc="-10" dirty="0">
                <a:latin typeface="Calibri"/>
                <a:cs typeface="Calibri"/>
              </a:rPr>
              <a:t>Adaptation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Backpropagation,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ICML,</a:t>
            </a:r>
            <a:r>
              <a:rPr sz="1800" spc="-5" dirty="0">
                <a:latin typeface="Calibri"/>
                <a:cs typeface="Calibri"/>
              </a:rPr>
              <a:t> 2015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Calibri"/>
                <a:cs typeface="Calibri"/>
              </a:rPr>
              <a:t>Hana </a:t>
            </a:r>
            <a:r>
              <a:rPr sz="1800" spc="-10" dirty="0">
                <a:latin typeface="Calibri"/>
                <a:cs typeface="Calibri"/>
              </a:rPr>
              <a:t>Ajakan, </a:t>
            </a:r>
            <a:r>
              <a:rPr sz="1800" spc="-15" dirty="0">
                <a:latin typeface="Calibri"/>
                <a:cs typeface="Calibri"/>
              </a:rPr>
              <a:t>Pascal </a:t>
            </a:r>
            <a:r>
              <a:rPr sz="1800" dirty="0">
                <a:latin typeface="Calibri"/>
                <a:cs typeface="Calibri"/>
              </a:rPr>
              <a:t>Germain, </a:t>
            </a:r>
            <a:r>
              <a:rPr sz="1800" spc="-5" dirty="0">
                <a:latin typeface="Calibri"/>
                <a:cs typeface="Calibri"/>
              </a:rPr>
              <a:t>Hugo </a:t>
            </a:r>
            <a:r>
              <a:rPr sz="1800" spc="-10" dirty="0">
                <a:latin typeface="Calibri"/>
                <a:cs typeface="Calibri"/>
              </a:rPr>
              <a:t>Larochelle, François </a:t>
            </a:r>
            <a:r>
              <a:rPr sz="1800" spc="-15" dirty="0">
                <a:latin typeface="Calibri"/>
                <a:cs typeface="Calibri"/>
              </a:rPr>
              <a:t>Laviolette, </a:t>
            </a:r>
            <a:r>
              <a:rPr sz="1800" spc="-5" dirty="0">
                <a:latin typeface="Calibri"/>
                <a:cs typeface="Calibri"/>
              </a:rPr>
              <a:t>Mario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Marchand,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Domain-Adversarial </a:t>
            </a:r>
            <a:r>
              <a:rPr sz="1800" spc="-25" dirty="0">
                <a:latin typeface="Calibri"/>
                <a:cs typeface="Calibri"/>
              </a:rPr>
              <a:t>Training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Neural Networks, </a:t>
            </a:r>
            <a:r>
              <a:rPr sz="1800" spc="-5" dirty="0">
                <a:latin typeface="Calibri"/>
                <a:cs typeface="Calibri"/>
              </a:rPr>
              <a:t>JMLR,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04" y="4731238"/>
            <a:ext cx="8640310" cy="1647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07" y="5696711"/>
            <a:ext cx="8856345" cy="314325"/>
          </a:xfrm>
          <a:custGeom>
            <a:avLst/>
            <a:gdLst/>
            <a:ahLst/>
            <a:cxnLst/>
            <a:rect l="l" t="t" r="r" b="b"/>
            <a:pathLst>
              <a:path w="8856345" h="314325">
                <a:moveTo>
                  <a:pt x="0" y="313944"/>
                </a:moveTo>
                <a:lnTo>
                  <a:pt x="8855964" y="313944"/>
                </a:lnTo>
                <a:lnTo>
                  <a:pt x="8855964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689</Words>
  <Application>Microsoft Office PowerPoint</Application>
  <PresentationFormat>全屏显示(4:3)</PresentationFormat>
  <Paragraphs>227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Cambria Math</vt:lpstr>
      <vt:lpstr>Segoe UI Semibold</vt:lpstr>
      <vt:lpstr>Times New Roman</vt:lpstr>
      <vt:lpstr>Office Theme</vt:lpstr>
      <vt:lpstr>PowerPoint 演示文稿</vt:lpstr>
      <vt:lpstr>PowerPoint 演示文稿</vt:lpstr>
      <vt:lpstr>Domain Shift</vt:lpstr>
      <vt:lpstr>Domain Adaptation</vt:lpstr>
      <vt:lpstr>Domain Adaptation</vt:lpstr>
      <vt:lpstr>Basic Idea</vt:lpstr>
      <vt:lpstr>Domain Adversarial Training</vt:lpstr>
      <vt:lpstr>Domain Adversarial Training</vt:lpstr>
      <vt:lpstr>Domain Adversarial Training</vt:lpstr>
      <vt:lpstr>PowerPoint 演示文稿</vt:lpstr>
      <vt:lpstr>Considering Decision Boundary</vt:lpstr>
      <vt:lpstr>Outlook</vt:lpstr>
      <vt:lpstr>Domain Adaptation</vt:lpstr>
      <vt:lpstr>Domain Adaptation</vt:lpstr>
      <vt:lpstr>Domain Generalization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</dc:title>
  <dc:creator>Hung-yi Lee</dc:creator>
  <cp:lastModifiedBy>Microsoft 帐户</cp:lastModifiedBy>
  <cp:revision>14</cp:revision>
  <dcterms:created xsi:type="dcterms:W3CDTF">2023-03-27T07:08:17Z</dcterms:created>
  <dcterms:modified xsi:type="dcterms:W3CDTF">2023-03-27T12:09:21Z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2023-03-27T00:00:00Z</vt:filetime>
  </property>
</Properties>
</file>