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90" r:id="rId3"/>
    <p:sldId id="259" r:id="rId4"/>
    <p:sldId id="260" r:id="rId5"/>
    <p:sldId id="300" r:id="rId6"/>
    <p:sldId id="261" r:id="rId7"/>
    <p:sldId id="262" r:id="rId8"/>
    <p:sldId id="263" r:id="rId9"/>
    <p:sldId id="301" r:id="rId10"/>
    <p:sldId id="264" r:id="rId11"/>
    <p:sldId id="266" r:id="rId12"/>
    <p:sldId id="302" r:id="rId13"/>
    <p:sldId id="265" r:id="rId14"/>
    <p:sldId id="289" r:id="rId15"/>
    <p:sldId id="303" r:id="rId16"/>
    <p:sldId id="267" r:id="rId17"/>
    <p:sldId id="268" r:id="rId18"/>
    <p:sldId id="304" r:id="rId19"/>
    <p:sldId id="269" r:id="rId20"/>
    <p:sldId id="270" r:id="rId21"/>
    <p:sldId id="305" r:id="rId22"/>
    <p:sldId id="271" r:id="rId23"/>
    <p:sldId id="272" r:id="rId24"/>
    <p:sldId id="273" r:id="rId25"/>
    <p:sldId id="306" r:id="rId26"/>
    <p:sldId id="275" r:id="rId27"/>
    <p:sldId id="291" r:id="rId28"/>
    <p:sldId id="276" r:id="rId29"/>
    <p:sldId id="292" r:id="rId30"/>
    <p:sldId id="307" r:id="rId31"/>
    <p:sldId id="277" r:id="rId32"/>
    <p:sldId id="294" r:id="rId33"/>
    <p:sldId id="293" r:id="rId34"/>
    <p:sldId id="278" r:id="rId35"/>
    <p:sldId id="295" r:id="rId36"/>
    <p:sldId id="279" r:id="rId37"/>
    <p:sldId id="296" r:id="rId38"/>
    <p:sldId id="282" r:id="rId39"/>
    <p:sldId id="281" r:id="rId40"/>
    <p:sldId id="308" r:id="rId41"/>
    <p:sldId id="297" r:id="rId42"/>
    <p:sldId id="283" r:id="rId43"/>
    <p:sldId id="284" r:id="rId44"/>
    <p:sldId id="309" r:id="rId45"/>
    <p:sldId id="285" r:id="rId46"/>
    <p:sldId id="310" r:id="rId47"/>
    <p:sldId id="286" r:id="rId48"/>
    <p:sldId id="311" r:id="rId49"/>
    <p:sldId id="287" r:id="rId50"/>
    <p:sldId id="298" r:id="rId51"/>
    <p:sldId id="288" r:id="rId52"/>
    <p:sldId id="299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6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34460" y="492125"/>
            <a:ext cx="43230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/>
              <a:t>HttpMessageConverters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910590" y="4078605"/>
            <a:ext cx="7346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3. dist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10590" y="3106420"/>
            <a:ext cx="7346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2. favicon.ico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10590" y="2255520"/>
            <a:ext cx="7346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1. index.html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4460" y="492125"/>
            <a:ext cx="43230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Static Contents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0" grpId="2"/>
      <p:bldP spid="10" grpId="3"/>
      <p:bldP spid="10" grpId="4"/>
      <p:bldP spid="10" grpId="5"/>
      <p:bldP spid="10" grpId="6"/>
      <p:bldP spid="10" grpId="7"/>
      <p:bldP spid="10" grpId="8"/>
      <p:bldP spid="10" grpId="9"/>
      <p:bldP spid="10" grpId="10"/>
      <p:bldP spid="10" grpId="11"/>
      <p:bldP spid="10" grpId="13"/>
      <p:bldP spid="10" grpId="14"/>
      <p:bldP spid="8" grpId="0"/>
      <p:bldP spid="8" grpId="1"/>
      <p:bldP spid="8" grpId="2"/>
      <p:bldP spid="8" grpId="3"/>
      <p:bldP spid="8" grpId="4"/>
      <p:bldP spid="8" grpId="5"/>
      <p:bldP spid="8" grpId="6"/>
      <p:bldP spid="8" grpId="7"/>
      <p:bldP spid="8" grpId="8"/>
      <p:bldP spid="8" grpId="9"/>
      <p:bldP spid="8" grpId="10"/>
      <p:bldP spid="8" grpId="11"/>
      <p:bldP spid="8" grpId="13"/>
      <p:bldP spid="8" grpId="14"/>
      <p:bldP spid="9" grpId="0"/>
      <p:bldP spid="9" grpId="2"/>
      <p:bldP spid="9" grpId="3"/>
      <p:bldP spid="9" grpId="4"/>
      <p:bldP spid="9" grpId="5"/>
      <p:bldP spid="9" grpId="6"/>
      <p:bldP spid="9" grpId="7"/>
      <p:bldP spid="9" grpId="8"/>
      <p:bldP spid="9" grpId="9"/>
      <p:bldP spid="9" grpId="10"/>
      <p:bldP spid="9" grpId="11"/>
      <p:bldP spid="9" grpId="12"/>
      <p:bldP spid="9" grpId="13"/>
      <p:bldP spid="9" grpId="15"/>
      <p:bldP spid="9" grpId="16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0445" y="3429000"/>
            <a:ext cx="507555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spring:</a:t>
            </a:r>
          </a:p>
          <a:p>
            <a:r>
              <a:rPr lang="zh-CN" altLang="en-US"/>
              <a:t>  resources:</a:t>
            </a:r>
          </a:p>
          <a:p>
            <a:r>
              <a:rPr lang="zh-CN" altLang="en-US"/>
              <a:t>    static-locations: classpath:/dist/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10590" y="2255520"/>
            <a:ext cx="7346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Configs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4460" y="492125"/>
            <a:ext cx="43230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Static Contents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9" grpId="2"/>
      <p:bldP spid="9" grpId="3"/>
      <p:bldP spid="9" grpId="4"/>
      <p:bldP spid="9" grpId="5"/>
      <p:bldP spid="9" grpId="6"/>
      <p:bldP spid="9" grpId="7"/>
      <p:bldP spid="9" grpId="8"/>
      <p:bldP spid="9" grpId="9"/>
      <p:bldP spid="9" grpId="10"/>
      <p:bldP spid="9" grpId="11"/>
      <p:bldP spid="9" grpId="12"/>
      <p:bldP spid="9" grpId="13"/>
      <p:bldP spid="9" grpId="15"/>
      <p:bldP spid="9" grpId="16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FCB05-16E2-4F8A-9E6E-8DD70DA3A259}"/>
              </a:ext>
            </a:extLst>
          </p:cNvPr>
          <p:cNvSpPr txBox="1"/>
          <p:nvPr/>
        </p:nvSpPr>
        <p:spPr>
          <a:xfrm>
            <a:off x="5096367" y="2967335"/>
            <a:ext cx="1999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6535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34460" y="492125"/>
            <a:ext cx="4323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Error </a:t>
            </a:r>
            <a:r>
              <a:rPr lang="en-US" altLang="zh-CN" sz="3200"/>
              <a:t>Pages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10590" y="4080510"/>
            <a:ext cx="9667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5xx.html(Template)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0590" y="3106420"/>
            <a:ext cx="9667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404.html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10590" y="2255520"/>
            <a:ext cx="9667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in Folder public(dist/template)/error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4460" y="492125"/>
            <a:ext cx="4323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Error </a:t>
            </a:r>
            <a:r>
              <a:rPr lang="en-US" altLang="zh-CN" sz="3200"/>
              <a:t>Pages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mph" presetSubtype="0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5" grpId="3"/>
      <p:bldP spid="5" grpId="4"/>
      <p:bldP spid="5" grpId="5"/>
      <p:bldP spid="5" grpId="6"/>
      <p:bldP spid="5" grpId="7"/>
      <p:bldP spid="5" grpId="8"/>
      <p:bldP spid="5" grpId="9"/>
      <p:bldP spid="5" grpId="10"/>
      <p:bldP spid="5" grpId="11"/>
      <p:bldP spid="5" grpId="13"/>
      <p:bldP spid="5" grpId="14"/>
      <p:bldP spid="5" grpId="15"/>
      <p:bldP spid="6" grpId="0"/>
      <p:bldP spid="6" grpId="1"/>
      <p:bldP spid="6" grpId="2"/>
      <p:bldP spid="6" grpId="3"/>
      <p:bldP spid="6" grpId="4"/>
      <p:bldP spid="6" grpId="5"/>
      <p:bldP spid="6" grpId="6"/>
      <p:bldP spid="6" grpId="7"/>
      <p:bldP spid="6" grpId="8"/>
      <p:bldP spid="6" grpId="9"/>
      <p:bldP spid="6" grpId="10"/>
      <p:bldP spid="6" grpId="11"/>
      <p:bldP spid="6" grpId="13"/>
      <p:bldP spid="6" grpId="14"/>
      <p:bldP spid="6" grpId="15"/>
      <p:bldP spid="6" grpId="16"/>
      <p:bldP spid="4" grpId="0"/>
      <p:bldP spid="4" grpId="2"/>
      <p:bldP spid="4" grpId="3"/>
      <p:bldP spid="4" grpId="4"/>
      <p:bldP spid="4" grpId="5"/>
      <p:bldP spid="4" grpId="6"/>
      <p:bldP spid="4" grpId="7"/>
      <p:bldP spid="4" grpId="8"/>
      <p:bldP spid="4" grpId="9"/>
      <p:bldP spid="4" grpId="10"/>
      <p:bldP spid="4" grpId="11"/>
      <p:bldP spid="4" grpId="12"/>
      <p:bldP spid="4" grpId="13"/>
      <p:bldP spid="4" grpId="15"/>
      <p:bldP spid="4" grpId="16"/>
      <p:bldP spid="4" grpId="17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FCB05-16E2-4F8A-9E6E-8DD70DA3A259}"/>
              </a:ext>
            </a:extLst>
          </p:cNvPr>
          <p:cNvSpPr txBox="1"/>
          <p:nvPr/>
        </p:nvSpPr>
        <p:spPr>
          <a:xfrm>
            <a:off x="5096367" y="2967335"/>
            <a:ext cx="1999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2750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11225" y="4996815"/>
            <a:ext cx="9667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@ResponseStatus(value = HttpStatus.INTERNAL_SERVER_ERROR)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11225" y="4051300"/>
            <a:ext cx="9667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@ExceptionHandler(YourException.class)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0590" y="3106420"/>
            <a:ext cx="9667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extends ResponseEntityExceptionHandler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10590" y="2160270"/>
            <a:ext cx="9667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@ControllerAdvice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95625" y="492125"/>
            <a:ext cx="6595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Error Handling - ControllerAdvice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5" grpId="3"/>
      <p:bldP spid="5" grpId="4"/>
      <p:bldP spid="5" grpId="5"/>
      <p:bldP spid="5" grpId="6"/>
      <p:bldP spid="5" grpId="7"/>
      <p:bldP spid="5" grpId="8"/>
      <p:bldP spid="5" grpId="9"/>
      <p:bldP spid="5" grpId="10"/>
      <p:bldP spid="5" grpId="11"/>
      <p:bldP spid="5" grpId="13"/>
      <p:bldP spid="5" grpId="14"/>
      <p:bldP spid="2" grpId="0"/>
      <p:bldP spid="6" grpId="0"/>
      <p:bldP spid="6" grpId="1"/>
      <p:bldP spid="6" grpId="2"/>
      <p:bldP spid="6" grpId="3"/>
      <p:bldP spid="6" grpId="4"/>
      <p:bldP spid="6" grpId="5"/>
      <p:bldP spid="6" grpId="6"/>
      <p:bldP spid="6" grpId="7"/>
      <p:bldP spid="6" grpId="8"/>
      <p:bldP spid="6" grpId="9"/>
      <p:bldP spid="6" grpId="10"/>
      <p:bldP spid="6" grpId="11"/>
      <p:bldP spid="6" grpId="13"/>
      <p:bldP spid="6" grpId="14"/>
      <p:bldP spid="4" grpId="0"/>
      <p:bldP spid="4" grpId="2"/>
      <p:bldP spid="4" grpId="3"/>
      <p:bldP spid="4" grpId="4"/>
      <p:bldP spid="4" grpId="5"/>
      <p:bldP spid="4" grpId="6"/>
      <p:bldP spid="4" grpId="7"/>
      <p:bldP spid="4" grpId="8"/>
      <p:bldP spid="4" grpId="9"/>
      <p:bldP spid="4" grpId="10"/>
      <p:bldP spid="4" grpId="11"/>
      <p:bldP spid="4" grpId="12"/>
      <p:bldP spid="4" grpId="13"/>
      <p:bldP spid="4" grpId="15"/>
      <p:bldP spid="4" grpId="16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5810" y="1583055"/>
            <a:ext cx="987298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@ControllerAdvice</a:t>
            </a:r>
            <a:endParaRPr lang="zh-CN" altLang="en-US"/>
          </a:p>
          <a:p>
            <a:r>
              <a:rPr lang="zh-CN" altLang="en-US"/>
              <a:t>public class UserControllerAdvice </a:t>
            </a:r>
            <a:r>
              <a:rPr lang="zh-CN" altLang="en-US">
                <a:solidFill>
                  <a:srgbClr val="FF0000"/>
                </a:solidFill>
              </a:rPr>
              <a:t>extends ResponseEntityExceptionHandler</a:t>
            </a:r>
            <a:r>
              <a:rPr lang="zh-CN" altLang="en-US"/>
              <a:t> {</a:t>
            </a:r>
          </a:p>
          <a:p>
            <a:endParaRPr lang="zh-CN" altLang="en-US"/>
          </a:p>
          <a:p>
            <a:r>
              <a:rPr lang="zh-CN" altLang="en-US"/>
              <a:t>    </a:t>
            </a:r>
            <a:r>
              <a:rPr lang="zh-CN" altLang="en-US">
                <a:solidFill>
                  <a:srgbClr val="FF0000"/>
                </a:solidFill>
              </a:rPr>
              <a:t>@ExceptionHandler(UserException.class)</a:t>
            </a:r>
            <a:endParaRPr lang="zh-CN" altLang="en-US"/>
          </a:p>
          <a:p>
            <a:r>
              <a:rPr lang="zh-CN" altLang="en-US"/>
              <a:t>    @ResponseBody</a:t>
            </a:r>
          </a:p>
          <a:p>
            <a:r>
              <a:rPr lang="zh-CN" altLang="en-US"/>
              <a:t>    </a:t>
            </a:r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@ResponseStatus(value = HttpStatus.INTERNAL_SERVER_ERROR)</a:t>
            </a:r>
            <a:endParaRPr lang="zh-CN" altLang="en-US">
              <a:solidFill>
                <a:srgbClr val="00B050"/>
              </a:solidFill>
            </a:endParaRPr>
          </a:p>
          <a:p>
            <a:r>
              <a:rPr lang="zh-CN" altLang="en-US"/>
              <a:t>    Map&lt;String, String&gt; handleControllerException(HttpServletRequest request, Throwable ex) {</a:t>
            </a:r>
          </a:p>
          <a:p>
            <a:r>
              <a:rPr lang="zh-CN" altLang="en-US"/>
              <a:t>        Map&lt;String, String&gt; errorMap = new HashMap&lt;&gt;();</a:t>
            </a:r>
          </a:p>
          <a:p>
            <a:r>
              <a:rPr lang="zh-CN" altLang="en-US"/>
              <a:t>        errorMap.put("id", "1");</a:t>
            </a:r>
          </a:p>
          <a:p>
            <a:r>
              <a:rPr lang="zh-CN" altLang="en-US"/>
              <a:t>        errorMap.put("msg", ex.getMessage());</a:t>
            </a:r>
          </a:p>
          <a:p>
            <a:r>
              <a:rPr lang="zh-CN" altLang="en-US"/>
              <a:t>        return errorMap;</a:t>
            </a:r>
          </a:p>
          <a:p>
            <a:r>
              <a:rPr lang="zh-CN" altLang="en-US"/>
              <a:t>    }</a:t>
            </a:r>
          </a:p>
          <a:p>
            <a:r>
              <a:rPr lang="zh-CN" altLang="en-US"/>
              <a:t>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95625" y="492125"/>
            <a:ext cx="6595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Error Handling - ControllerAdvice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FCB05-16E2-4F8A-9E6E-8DD70DA3A259}"/>
              </a:ext>
            </a:extLst>
          </p:cNvPr>
          <p:cNvSpPr txBox="1"/>
          <p:nvPr/>
        </p:nvSpPr>
        <p:spPr>
          <a:xfrm>
            <a:off x="5096367" y="2967335"/>
            <a:ext cx="1999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4736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11225" y="4996815"/>
            <a:ext cx="9667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return new </a:t>
            </a:r>
            <a:r>
              <a:rPr lang="en-US" altLang="zh-CN" sz="3600" dirty="0" err="1"/>
              <a:t>WebMvcConfigurer</a:t>
            </a:r>
            <a:r>
              <a:rPr lang="en-US" altLang="zh-CN" sz="3600" dirty="0"/>
              <a:t>()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11225" y="4051300"/>
            <a:ext cx="9667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@Bean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0590" y="3106420"/>
            <a:ext cx="9667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@Configuration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10590" y="2160270"/>
            <a:ext cx="9667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Cross-origin resource sharing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95625" y="492125"/>
            <a:ext cx="6595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CORS Support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5" grpId="3"/>
      <p:bldP spid="5" grpId="4"/>
      <p:bldP spid="5" grpId="5"/>
      <p:bldP spid="5" grpId="6"/>
      <p:bldP spid="5" grpId="7"/>
      <p:bldP spid="5" grpId="8"/>
      <p:bldP spid="5" grpId="9"/>
      <p:bldP spid="5" grpId="10"/>
      <p:bldP spid="5" grpId="11"/>
      <p:bldP spid="5" grpId="13"/>
      <p:bldP spid="5" grpId="14"/>
      <p:bldP spid="2" grpId="0"/>
      <p:bldP spid="6" grpId="0"/>
      <p:bldP spid="6" grpId="1"/>
      <p:bldP spid="6" grpId="2"/>
      <p:bldP spid="6" grpId="3"/>
      <p:bldP spid="6" grpId="4"/>
      <p:bldP spid="6" grpId="5"/>
      <p:bldP spid="6" grpId="6"/>
      <p:bldP spid="6" grpId="7"/>
      <p:bldP spid="6" grpId="8"/>
      <p:bldP spid="6" grpId="9"/>
      <p:bldP spid="6" grpId="10"/>
      <p:bldP spid="6" grpId="11"/>
      <p:bldP spid="6" grpId="13"/>
      <p:bldP spid="6" grpId="14"/>
      <p:bldP spid="4" grpId="0"/>
      <p:bldP spid="4" grpId="2"/>
      <p:bldP spid="4" grpId="3"/>
      <p:bldP spid="4" grpId="4"/>
      <p:bldP spid="4" grpId="5"/>
      <p:bldP spid="4" grpId="6"/>
      <p:bldP spid="4" grpId="7"/>
      <p:bldP spid="4" grpId="8"/>
      <p:bldP spid="4" grpId="9"/>
      <p:bldP spid="4" grpId="10"/>
      <p:bldP spid="4" grpId="11"/>
      <p:bldP spid="4" grpId="12"/>
      <p:bldP spid="4" grpId="13"/>
      <p:bldP spid="4" grpId="15"/>
      <p:bldP spid="4" grpId="16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10590" y="4080510"/>
            <a:ext cx="7346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3. Serializer/Deserializer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0590" y="3106420"/>
            <a:ext cx="7346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2. Fast Json Converter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10590" y="2255520"/>
            <a:ext cx="7346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1. Spring MVC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4460" y="492125"/>
            <a:ext cx="43230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/>
              <a:t>HttpMessageConverters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14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grpId="17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5" grpId="3"/>
      <p:bldP spid="5" grpId="4"/>
      <p:bldP spid="5" grpId="5"/>
      <p:bldP spid="5" grpId="6"/>
      <p:bldP spid="5" grpId="7"/>
      <p:bldP spid="5" grpId="8"/>
      <p:bldP spid="5" grpId="9"/>
      <p:bldP spid="5" grpId="10"/>
      <p:bldP spid="5" grpId="11"/>
      <p:bldP spid="5" grpId="12"/>
      <p:bldP spid="5" grpId="13"/>
      <p:bldP spid="6" grpId="0"/>
      <p:bldP spid="6" grpId="1"/>
      <p:bldP spid="6" grpId="2"/>
      <p:bldP spid="6" grpId="3"/>
      <p:bldP spid="6" grpId="4"/>
      <p:bldP spid="6" grpId="5"/>
      <p:bldP spid="6" grpId="6"/>
      <p:bldP spid="6" grpId="7"/>
      <p:bldP spid="6" grpId="8"/>
      <p:bldP spid="6" grpId="9"/>
      <p:bldP spid="6" grpId="10"/>
      <p:bldP spid="6" grpId="11"/>
      <p:bldP spid="6" grpId="12"/>
      <p:bldP spid="6" grpId="13"/>
      <p:bldP spid="6" grpId="14"/>
      <p:bldP spid="4" grpId="0"/>
      <p:bldP spid="4" grpId="2"/>
      <p:bldP spid="4" grpId="3"/>
      <p:bldP spid="4" grpId="4"/>
      <p:bldP spid="4" grpId="5"/>
      <p:bldP spid="4" grpId="6"/>
      <p:bldP spid="4" grpId="7"/>
      <p:bldP spid="4" grpId="8"/>
      <p:bldP spid="4" grpId="9"/>
      <p:bldP spid="4" grpId="10"/>
      <p:bldP spid="4" grpId="11"/>
      <p:bldP spid="4" grpId="12"/>
      <p:bldP spid="4" grpId="13"/>
      <p:bldP spid="4" grpId="14"/>
      <p:bldP spid="4" grpId="15"/>
      <p:bldP spid="4" grpId="17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172970" y="1583055"/>
            <a:ext cx="784606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@Configuration</a:t>
            </a:r>
            <a:endParaRPr lang="zh-CN" altLang="en-US"/>
          </a:p>
          <a:p>
            <a:r>
              <a:rPr lang="zh-CN" altLang="en-US"/>
              <a:t>public class MyConfiguration {</a:t>
            </a:r>
          </a:p>
          <a:p>
            <a:endParaRPr lang="zh-CN" altLang="en-US"/>
          </a:p>
          <a:p>
            <a:r>
              <a:rPr lang="zh-CN" altLang="en-US"/>
              <a:t>	</a:t>
            </a:r>
            <a:r>
              <a:rPr lang="zh-CN" altLang="en-US">
                <a:solidFill>
                  <a:srgbClr val="FF0000"/>
                </a:solidFill>
              </a:rPr>
              <a:t>@Bean</a:t>
            </a:r>
            <a:endParaRPr lang="zh-CN" altLang="en-US"/>
          </a:p>
          <a:p>
            <a:r>
              <a:rPr lang="zh-CN" altLang="en-US"/>
              <a:t>	public WebMvcConfigurer corsConfigurer() {</a:t>
            </a:r>
          </a:p>
          <a:p>
            <a:r>
              <a:rPr lang="zh-CN" altLang="en-US"/>
              <a:t>		</a:t>
            </a:r>
            <a:r>
              <a:rPr lang="zh-CN" altLang="en-US">
                <a:solidFill>
                  <a:srgbClr val="FF0000"/>
                </a:solidFill>
              </a:rPr>
              <a:t>return new WebMvcConfigurer()</a:t>
            </a:r>
            <a:r>
              <a:rPr lang="zh-CN" altLang="en-US"/>
              <a:t> {</a:t>
            </a:r>
          </a:p>
          <a:p>
            <a:r>
              <a:rPr lang="zh-CN" altLang="en-US"/>
              <a:t>			@Override</a:t>
            </a:r>
          </a:p>
          <a:p>
            <a:r>
              <a:rPr lang="zh-CN" altLang="en-US"/>
              <a:t>			public void addCorsMappings(CorsRegistry registry) {</a:t>
            </a:r>
          </a:p>
          <a:p>
            <a:r>
              <a:rPr lang="zh-CN" altLang="en-US"/>
              <a:t>				</a:t>
            </a:r>
            <a:r>
              <a:rPr lang="zh-CN" altLang="en-US">
                <a:solidFill>
                  <a:srgbClr val="FF0000"/>
                </a:solidFill>
              </a:rPr>
              <a:t>registry.addMapping("/api/**");</a:t>
            </a:r>
            <a:endParaRPr lang="zh-CN" altLang="en-US"/>
          </a:p>
          <a:p>
            <a:r>
              <a:rPr lang="zh-CN" altLang="en-US"/>
              <a:t>			}</a:t>
            </a:r>
          </a:p>
          <a:p>
            <a:r>
              <a:rPr lang="zh-CN" altLang="en-US"/>
              <a:t>		};</a:t>
            </a:r>
          </a:p>
          <a:p>
            <a:r>
              <a:rPr lang="zh-CN" altLang="en-US"/>
              <a:t>	}</a:t>
            </a:r>
          </a:p>
          <a:p>
            <a:r>
              <a:rPr lang="zh-CN" altLang="en-US"/>
              <a:t>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95625" y="492125"/>
            <a:ext cx="6595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CORS Support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FCB05-16E2-4F8A-9E6E-8DD70DA3A259}"/>
              </a:ext>
            </a:extLst>
          </p:cNvPr>
          <p:cNvSpPr txBox="1"/>
          <p:nvPr/>
        </p:nvSpPr>
        <p:spPr>
          <a:xfrm>
            <a:off x="5096367" y="2967335"/>
            <a:ext cx="1999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502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10590" y="2160270"/>
            <a:ext cx="9667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Returning JSON? XML? PLAIN?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037080" y="456565"/>
            <a:ext cx="8118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Path Matching and Content Negotiation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2"/>
      <p:bldP spid="4" grpId="3"/>
      <p:bldP spid="4" grpId="4"/>
      <p:bldP spid="4" grpId="5"/>
      <p:bldP spid="4" grpId="6"/>
      <p:bldP spid="4" grpId="7"/>
      <p:bldP spid="4" grpId="8"/>
      <p:bldP spid="4" grpId="9"/>
      <p:bldP spid="4" grpId="10"/>
      <p:bldP spid="4" grpId="11"/>
      <p:bldP spid="4" grpId="12"/>
      <p:bldP spid="4" grpId="13"/>
      <p:bldP spid="4" grpId="15"/>
      <p:bldP spid="4" grpId="16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09955" y="3429000"/>
            <a:ext cx="966851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  contentnegotiation:</a:t>
            </a:r>
          </a:p>
          <a:p>
            <a:r>
              <a:rPr lang="zh-CN" altLang="en-US"/>
              <a:t>      favor-parameter: true</a:t>
            </a:r>
          </a:p>
          <a:p>
            <a:r>
              <a:rPr lang="zh-CN" altLang="en-US"/>
              <a:t>      parameter-name: wantFormat</a:t>
            </a:r>
          </a:p>
          <a:p>
            <a:r>
              <a:rPr lang="zh-CN" altLang="en-US"/>
              <a:t>      media-types:</a:t>
            </a:r>
          </a:p>
          <a:p>
            <a:r>
              <a:rPr lang="zh-CN" altLang="en-US"/>
              <a:t>        json: application/json</a:t>
            </a:r>
          </a:p>
          <a:p>
            <a:r>
              <a:rPr lang="zh-CN" altLang="en-US"/>
              <a:t>        iwantajson: application/json</a:t>
            </a:r>
          </a:p>
          <a:p>
            <a:r>
              <a:rPr lang="zh-CN" altLang="en-US"/>
              <a:t>        html: text/html</a:t>
            </a:r>
          </a:p>
          <a:p>
            <a:r>
              <a:rPr lang="zh-CN" altLang="en-US"/>
              <a:t>      favor-path-extension: true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10590" y="2160270"/>
            <a:ext cx="9667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localhost:8080/user/young</a:t>
            </a:r>
            <a:r>
              <a:rPr lang="en-US" altLang="zh-CN" sz="3600">
                <a:solidFill>
                  <a:srgbClr val="FF0000"/>
                </a:solidFill>
              </a:rPr>
              <a:t>?wantFormat=json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98445" y="492125"/>
            <a:ext cx="6595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sym typeface="+mn-ea"/>
              </a:rPr>
              <a:t>Content Negotiation</a:t>
            </a:r>
            <a:endParaRPr lang="en-US" altLang="zh-CN" sz="3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4" grpId="2"/>
      <p:bldP spid="4" grpId="3"/>
      <p:bldP spid="4" grpId="4"/>
      <p:bldP spid="4" grpId="5"/>
      <p:bldP spid="4" grpId="6"/>
      <p:bldP spid="4" grpId="7"/>
      <p:bldP spid="4" grpId="8"/>
      <p:bldP spid="4" grpId="9"/>
      <p:bldP spid="4" grpId="10"/>
      <p:bldP spid="4" grpId="11"/>
      <p:bldP spid="4" grpId="12"/>
      <p:bldP spid="4" grpId="13"/>
      <p:bldP spid="4" grpId="15"/>
      <p:bldP spid="4" grpId="16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0590" y="3429000"/>
            <a:ext cx="96678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  pathmatch:</a:t>
            </a:r>
          </a:p>
          <a:p>
            <a:r>
              <a:rPr lang="zh-CN" altLang="en-US"/>
              <a:t>      use-registered-suffix-pattern: true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10590" y="2160270"/>
            <a:ext cx="9667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localhost:8080/user/young</a:t>
            </a:r>
            <a:r>
              <a:rPr lang="en-US" altLang="zh-CN" sz="3600">
                <a:solidFill>
                  <a:srgbClr val="FF0000"/>
                </a:solidFill>
              </a:rPr>
              <a:t>.json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98445" y="539115"/>
            <a:ext cx="6595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sym typeface="+mn-ea"/>
              </a:rPr>
              <a:t>Path Matching</a:t>
            </a:r>
            <a:endParaRPr lang="en-US" altLang="zh-CN" sz="3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4" grpId="2"/>
      <p:bldP spid="4" grpId="3"/>
      <p:bldP spid="4" grpId="4"/>
      <p:bldP spid="4" grpId="5"/>
      <p:bldP spid="4" grpId="6"/>
      <p:bldP spid="4" grpId="7"/>
      <p:bldP spid="4" grpId="8"/>
      <p:bldP spid="4" grpId="9"/>
      <p:bldP spid="4" grpId="10"/>
      <p:bldP spid="4" grpId="11"/>
      <p:bldP spid="4" grpId="12"/>
      <p:bldP spid="4" grpId="13"/>
      <p:bldP spid="4" grpId="15"/>
      <p:bldP spid="4" grpId="16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FCB05-16E2-4F8A-9E6E-8DD70DA3A259}"/>
              </a:ext>
            </a:extLst>
          </p:cNvPr>
          <p:cNvSpPr txBox="1"/>
          <p:nvPr/>
        </p:nvSpPr>
        <p:spPr>
          <a:xfrm>
            <a:off x="5096367" y="2967335"/>
            <a:ext cx="1999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340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98445" y="492125"/>
            <a:ext cx="6595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WebFlux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1225" y="4051300"/>
            <a:ext cx="9667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Non-blocking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0590" y="3106420"/>
            <a:ext cx="9667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Fully Asynchronous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10590" y="2160270"/>
            <a:ext cx="9667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Reactive Web Framework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98445" y="492125"/>
            <a:ext cx="6595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WebFlux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/>
      <p:bldP spid="6" grpId="1"/>
      <p:bldP spid="6" grpId="2"/>
      <p:bldP spid="6" grpId="3"/>
      <p:bldP spid="6" grpId="4"/>
      <p:bldP spid="6" grpId="5"/>
      <p:bldP spid="6" grpId="6"/>
      <p:bldP spid="6" grpId="7"/>
      <p:bldP spid="6" grpId="8"/>
      <p:bldP spid="6" grpId="9"/>
      <p:bldP spid="6" grpId="10"/>
      <p:bldP spid="6" grpId="11"/>
      <p:bldP spid="6" grpId="13"/>
      <p:bldP spid="6" grpId="14"/>
      <p:bldP spid="6" grpId="15"/>
      <p:bldP spid="6" grpId="16"/>
      <p:bldP spid="4" grpId="0"/>
      <p:bldP spid="4" grpId="2"/>
      <p:bldP spid="4" grpId="3"/>
      <p:bldP spid="4" grpId="4"/>
      <p:bldP spid="4" grpId="5"/>
      <p:bldP spid="4" grpId="6"/>
      <p:bldP spid="4" grpId="7"/>
      <p:bldP spid="4" grpId="8"/>
      <p:bldP spid="4" grpId="9"/>
      <p:bldP spid="4" grpId="10"/>
      <p:bldP spid="4" grpId="11"/>
      <p:bldP spid="4" grpId="12"/>
      <p:bldP spid="4" grpId="13"/>
      <p:bldP spid="4" grpId="15"/>
      <p:bldP spid="4" grpId="16"/>
      <p:bldP spid="4" grpId="17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98445" y="504190"/>
            <a:ext cx="6595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WebFlux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10590" y="3106420"/>
            <a:ext cx="9667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Handler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10590" y="2160270"/>
            <a:ext cx="9667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RoutingConfiguration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98445" y="504190"/>
            <a:ext cx="6595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WebFlux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6" grpId="3"/>
      <p:bldP spid="6" grpId="4"/>
      <p:bldP spid="6" grpId="5"/>
      <p:bldP spid="6" grpId="6"/>
      <p:bldP spid="6" grpId="7"/>
      <p:bldP spid="6" grpId="8"/>
      <p:bldP spid="6" grpId="9"/>
      <p:bldP spid="6" grpId="10"/>
      <p:bldP spid="6" grpId="11"/>
      <p:bldP spid="6" grpId="13"/>
      <p:bldP spid="6" grpId="14"/>
      <p:bldP spid="6" grpId="15"/>
      <p:bldP spid="4" grpId="0"/>
      <p:bldP spid="4" grpId="2"/>
      <p:bldP spid="4" grpId="3"/>
      <p:bldP spid="4" grpId="4"/>
      <p:bldP spid="4" grpId="5"/>
      <p:bldP spid="4" grpId="6"/>
      <p:bldP spid="4" grpId="7"/>
      <p:bldP spid="4" grpId="8"/>
      <p:bldP spid="4" grpId="9"/>
      <p:bldP spid="4" grpId="10"/>
      <p:bldP spid="4" grpId="11"/>
      <p:bldP spid="4" grpId="12"/>
      <p:bldP spid="4" grpId="13"/>
      <p:bldP spid="4" grpId="15"/>
      <p:bldP spid="4" grpId="16"/>
      <p:bldP spid="4" grpId="17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10590" y="4080510"/>
            <a:ext cx="11305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3. return new HttpMessageConverters(additional, another);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0590" y="3106420"/>
            <a:ext cx="7346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2. @Bean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10590" y="2255520"/>
            <a:ext cx="7346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1. @Configuration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4460" y="492125"/>
            <a:ext cx="43230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ym typeface="+mn-ea"/>
              </a:rPr>
              <a:t>Fast Json Converter</a:t>
            </a:r>
            <a:endParaRPr lang="en-US"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5" grpId="3"/>
      <p:bldP spid="5" grpId="4"/>
      <p:bldP spid="5" grpId="5"/>
      <p:bldP spid="5" grpId="6"/>
      <p:bldP spid="5" grpId="7"/>
      <p:bldP spid="5" grpId="8"/>
      <p:bldP spid="5" grpId="9"/>
      <p:bldP spid="5" grpId="10"/>
      <p:bldP spid="5" grpId="11"/>
      <p:bldP spid="5" grpId="13"/>
      <p:bldP spid="5" grpId="14"/>
      <p:bldP spid="6" grpId="0"/>
      <p:bldP spid="6" grpId="1"/>
      <p:bldP spid="6" grpId="2"/>
      <p:bldP spid="6" grpId="3"/>
      <p:bldP spid="6" grpId="4"/>
      <p:bldP spid="6" grpId="5"/>
      <p:bldP spid="6" grpId="6"/>
      <p:bldP spid="6" grpId="7"/>
      <p:bldP spid="6" grpId="8"/>
      <p:bldP spid="6" grpId="9"/>
      <p:bldP spid="6" grpId="10"/>
      <p:bldP spid="6" grpId="11"/>
      <p:bldP spid="6" grpId="13"/>
      <p:bldP spid="6" grpId="14"/>
      <p:bldP spid="4" grpId="0"/>
      <p:bldP spid="4" grpId="2"/>
      <p:bldP spid="4" grpId="3"/>
      <p:bldP spid="4" grpId="4"/>
      <p:bldP spid="4" grpId="5"/>
      <p:bldP spid="4" grpId="6"/>
      <p:bldP spid="4" grpId="7"/>
      <p:bldP spid="4" grpId="8"/>
      <p:bldP spid="4" grpId="9"/>
      <p:bldP spid="4" grpId="10"/>
      <p:bldP spid="4" grpId="11"/>
      <p:bldP spid="4" grpId="12"/>
      <p:bldP spid="4" grpId="13"/>
      <p:bldP spid="4" grpId="15"/>
      <p:bldP spid="4" grpId="16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FCB05-16E2-4F8A-9E6E-8DD70DA3A259}"/>
              </a:ext>
            </a:extLst>
          </p:cNvPr>
          <p:cNvSpPr txBox="1"/>
          <p:nvPr/>
        </p:nvSpPr>
        <p:spPr>
          <a:xfrm>
            <a:off x="5096367" y="2967335"/>
            <a:ext cx="1999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5417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11225" y="5924550"/>
            <a:ext cx="9667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jooq</a:t>
            </a:r>
            <a:endParaRPr lang="en-US" altLang="zh-CN" sz="3600"/>
          </a:p>
        </p:txBody>
      </p:sp>
      <p:sp>
        <p:nvSpPr>
          <p:cNvPr id="5" name="文本框 4"/>
          <p:cNvSpPr txBox="1"/>
          <p:nvPr/>
        </p:nvSpPr>
        <p:spPr>
          <a:xfrm>
            <a:off x="911225" y="4987925"/>
            <a:ext cx="9667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h2/ ddl-auto</a:t>
            </a:r>
            <a:endParaRPr lang="en-US" altLang="zh-CN" sz="3600"/>
          </a:p>
        </p:txBody>
      </p:sp>
      <p:sp>
        <p:nvSpPr>
          <p:cNvPr id="2" name="文本框 1"/>
          <p:cNvSpPr txBox="1"/>
          <p:nvPr/>
        </p:nvSpPr>
        <p:spPr>
          <a:xfrm>
            <a:off x="911225" y="4051300"/>
            <a:ext cx="9667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Repository</a:t>
            </a:r>
            <a:endParaRPr lang="en-US" altLang="zh-CN" sz="3600"/>
          </a:p>
        </p:txBody>
      </p:sp>
      <p:sp>
        <p:nvSpPr>
          <p:cNvPr id="6" name="文本框 5"/>
          <p:cNvSpPr txBox="1"/>
          <p:nvPr/>
        </p:nvSpPr>
        <p:spPr>
          <a:xfrm>
            <a:off x="910590" y="3106420"/>
            <a:ext cx="9667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Entity</a:t>
            </a:r>
            <a:endParaRPr lang="en-US" altLang="zh-CN" sz="3600"/>
          </a:p>
        </p:txBody>
      </p:sp>
      <p:sp>
        <p:nvSpPr>
          <p:cNvPr id="4" name="文本框 3"/>
          <p:cNvSpPr txBox="1"/>
          <p:nvPr/>
        </p:nvSpPr>
        <p:spPr>
          <a:xfrm>
            <a:off x="910590" y="2160270"/>
            <a:ext cx="9667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MongoDB/ Oracle DB/ etc...</a:t>
            </a:r>
            <a:endParaRPr lang="en-US" altLang="zh-CN" sz="3600"/>
          </a:p>
        </p:txBody>
      </p:sp>
      <p:sp>
        <p:nvSpPr>
          <p:cNvPr id="3" name="文本框 2"/>
          <p:cNvSpPr txBox="1"/>
          <p:nvPr/>
        </p:nvSpPr>
        <p:spPr>
          <a:xfrm>
            <a:off x="2798445" y="492125"/>
            <a:ext cx="6595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JPA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2" grpId="0"/>
      <p:bldP spid="6" grpId="0"/>
      <p:bldP spid="6" grpId="1"/>
      <p:bldP spid="6" grpId="2"/>
      <p:bldP spid="6" grpId="3"/>
      <p:bldP spid="6" grpId="4"/>
      <p:bldP spid="6" grpId="5"/>
      <p:bldP spid="6" grpId="6"/>
      <p:bldP spid="6" grpId="7"/>
      <p:bldP spid="6" grpId="8"/>
      <p:bldP spid="6" grpId="9"/>
      <p:bldP spid="6" grpId="10"/>
      <p:bldP spid="6" grpId="11"/>
      <p:bldP spid="6" grpId="13"/>
      <p:bldP spid="6" grpId="14"/>
      <p:bldP spid="4" grpId="0"/>
      <p:bldP spid="4" grpId="2"/>
      <p:bldP spid="4" grpId="3"/>
      <p:bldP spid="4" grpId="4"/>
      <p:bldP spid="4" grpId="5"/>
      <p:bldP spid="4" grpId="6"/>
      <p:bldP spid="4" grpId="7"/>
      <p:bldP spid="4" grpId="8"/>
      <p:bldP spid="4" grpId="9"/>
      <p:bldP spid="4" grpId="10"/>
      <p:bldP spid="4" grpId="11"/>
      <p:bldP spid="4" grpId="12"/>
      <p:bldP spid="4" grpId="13"/>
      <p:bldP spid="4" grpId="15"/>
      <p:bldP spid="4" grpId="16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98445" y="492125"/>
            <a:ext cx="6595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JPA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11225" y="5924550"/>
            <a:ext cx="9667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jooq</a:t>
            </a:r>
            <a:endParaRPr lang="en-US" altLang="zh-CN" sz="3600"/>
          </a:p>
        </p:txBody>
      </p:sp>
      <p:sp>
        <p:nvSpPr>
          <p:cNvPr id="5" name="文本框 4"/>
          <p:cNvSpPr txBox="1"/>
          <p:nvPr/>
        </p:nvSpPr>
        <p:spPr>
          <a:xfrm>
            <a:off x="911225" y="4987925"/>
            <a:ext cx="9667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h2/ ddl-auto</a:t>
            </a:r>
            <a:endParaRPr lang="en-US" altLang="zh-CN" sz="3600"/>
          </a:p>
        </p:txBody>
      </p:sp>
      <p:sp>
        <p:nvSpPr>
          <p:cNvPr id="2" name="文本框 1"/>
          <p:cNvSpPr txBox="1"/>
          <p:nvPr/>
        </p:nvSpPr>
        <p:spPr>
          <a:xfrm>
            <a:off x="911225" y="4051300"/>
            <a:ext cx="9667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Repository</a:t>
            </a:r>
            <a:endParaRPr lang="en-US" altLang="zh-CN" sz="3600"/>
          </a:p>
        </p:txBody>
      </p:sp>
      <p:sp>
        <p:nvSpPr>
          <p:cNvPr id="6" name="文本框 5"/>
          <p:cNvSpPr txBox="1"/>
          <p:nvPr/>
        </p:nvSpPr>
        <p:spPr>
          <a:xfrm>
            <a:off x="910590" y="3106420"/>
            <a:ext cx="9667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Entity</a:t>
            </a:r>
            <a:endParaRPr lang="en-US" altLang="zh-CN" sz="3600"/>
          </a:p>
        </p:txBody>
      </p:sp>
      <p:sp>
        <p:nvSpPr>
          <p:cNvPr id="4" name="文本框 3"/>
          <p:cNvSpPr txBox="1"/>
          <p:nvPr/>
        </p:nvSpPr>
        <p:spPr>
          <a:xfrm>
            <a:off x="910590" y="2160270"/>
            <a:ext cx="9667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MongoDB/ Oracle DB/ etc...</a:t>
            </a:r>
            <a:endParaRPr lang="en-US" altLang="zh-CN" sz="3600"/>
          </a:p>
        </p:txBody>
      </p:sp>
      <p:sp>
        <p:nvSpPr>
          <p:cNvPr id="3" name="文本框 2"/>
          <p:cNvSpPr txBox="1"/>
          <p:nvPr/>
        </p:nvSpPr>
        <p:spPr>
          <a:xfrm>
            <a:off x="2798445" y="492125"/>
            <a:ext cx="6595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JPA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2" grpId="0"/>
      <p:bldP spid="6" grpId="0"/>
      <p:bldP spid="6" grpId="1"/>
      <p:bldP spid="6" grpId="2"/>
      <p:bldP spid="6" grpId="3"/>
      <p:bldP spid="6" grpId="4"/>
      <p:bldP spid="6" grpId="5"/>
      <p:bldP spid="6" grpId="6"/>
      <p:bldP spid="6" grpId="7"/>
      <p:bldP spid="6" grpId="8"/>
      <p:bldP spid="6" grpId="9"/>
      <p:bldP spid="6" grpId="10"/>
      <p:bldP spid="6" grpId="11"/>
      <p:bldP spid="6" grpId="13"/>
      <p:bldP spid="6" grpId="14"/>
      <p:bldP spid="4" grpId="0"/>
      <p:bldP spid="4" grpId="2"/>
      <p:bldP spid="4" grpId="3"/>
      <p:bldP spid="4" grpId="4"/>
      <p:bldP spid="4" grpId="5"/>
      <p:bldP spid="4" grpId="6"/>
      <p:bldP spid="4" grpId="7"/>
      <p:bldP spid="4" grpId="8"/>
      <p:bldP spid="4" grpId="9"/>
      <p:bldP spid="4" grpId="10"/>
      <p:bldP spid="4" grpId="11"/>
      <p:bldP spid="4" grpId="12"/>
      <p:bldP spid="4" grpId="13"/>
      <p:bldP spid="4" grpId="15"/>
      <p:bldP spid="4" grpId="16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10590" y="3106420"/>
            <a:ext cx="9667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@Document</a:t>
            </a:r>
            <a:endParaRPr lang="en-US" altLang="zh-CN" sz="3600"/>
          </a:p>
        </p:txBody>
      </p:sp>
      <p:sp>
        <p:nvSpPr>
          <p:cNvPr id="4" name="文本框 3"/>
          <p:cNvSpPr txBox="1"/>
          <p:nvPr/>
        </p:nvSpPr>
        <p:spPr>
          <a:xfrm>
            <a:off x="910590" y="2160270"/>
            <a:ext cx="9667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@Entity </a:t>
            </a:r>
            <a:r>
              <a:rPr lang="en-US" altLang="zh-CN" sz="3600">
                <a:sym typeface="+mn-ea"/>
              </a:rPr>
              <a:t>@Table</a:t>
            </a:r>
            <a:endParaRPr lang="en-US" altLang="zh-CN" sz="3600"/>
          </a:p>
        </p:txBody>
      </p:sp>
      <p:sp>
        <p:nvSpPr>
          <p:cNvPr id="3" name="文本框 2"/>
          <p:cNvSpPr txBox="1"/>
          <p:nvPr/>
        </p:nvSpPr>
        <p:spPr>
          <a:xfrm>
            <a:off x="2798445" y="516255"/>
            <a:ext cx="6595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Entity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6" grpId="3"/>
      <p:bldP spid="6" grpId="4"/>
      <p:bldP spid="6" grpId="5"/>
      <p:bldP spid="6" grpId="6"/>
      <p:bldP spid="6" grpId="7"/>
      <p:bldP spid="6" grpId="8"/>
      <p:bldP spid="6" grpId="9"/>
      <p:bldP spid="6" grpId="10"/>
      <p:bldP spid="6" grpId="11"/>
      <p:bldP spid="6" grpId="13"/>
      <p:bldP spid="6" grpId="14"/>
      <p:bldP spid="4" grpId="0"/>
      <p:bldP spid="4" grpId="2"/>
      <p:bldP spid="4" grpId="3"/>
      <p:bldP spid="4" grpId="4"/>
      <p:bldP spid="4" grpId="5"/>
      <p:bldP spid="4" grpId="6"/>
      <p:bldP spid="4" grpId="7"/>
      <p:bldP spid="4" grpId="8"/>
      <p:bldP spid="4" grpId="9"/>
      <p:bldP spid="4" grpId="10"/>
      <p:bldP spid="4" grpId="11"/>
      <p:bldP spid="4" grpId="12"/>
      <p:bldP spid="4" grpId="13"/>
      <p:bldP spid="4" grpId="15"/>
      <p:bldP spid="4" grpId="16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11225" y="5924550"/>
            <a:ext cx="9667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jooq</a:t>
            </a:r>
            <a:endParaRPr lang="en-US" altLang="zh-CN" sz="3600"/>
          </a:p>
        </p:txBody>
      </p:sp>
      <p:sp>
        <p:nvSpPr>
          <p:cNvPr id="5" name="文本框 4"/>
          <p:cNvSpPr txBox="1"/>
          <p:nvPr/>
        </p:nvSpPr>
        <p:spPr>
          <a:xfrm>
            <a:off x="911225" y="4987925"/>
            <a:ext cx="9667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h2/ ddl-auto</a:t>
            </a:r>
            <a:endParaRPr lang="en-US" altLang="zh-CN" sz="3600"/>
          </a:p>
        </p:txBody>
      </p:sp>
      <p:sp>
        <p:nvSpPr>
          <p:cNvPr id="2" name="文本框 1"/>
          <p:cNvSpPr txBox="1"/>
          <p:nvPr/>
        </p:nvSpPr>
        <p:spPr>
          <a:xfrm>
            <a:off x="911225" y="4051300"/>
            <a:ext cx="9667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Repository</a:t>
            </a:r>
            <a:endParaRPr lang="en-US" altLang="zh-CN" sz="3600"/>
          </a:p>
        </p:txBody>
      </p:sp>
      <p:sp>
        <p:nvSpPr>
          <p:cNvPr id="6" name="文本框 5"/>
          <p:cNvSpPr txBox="1"/>
          <p:nvPr/>
        </p:nvSpPr>
        <p:spPr>
          <a:xfrm>
            <a:off x="910590" y="3106420"/>
            <a:ext cx="9667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Entity</a:t>
            </a:r>
            <a:endParaRPr lang="en-US" altLang="zh-CN" sz="3600"/>
          </a:p>
        </p:txBody>
      </p:sp>
      <p:sp>
        <p:nvSpPr>
          <p:cNvPr id="4" name="文本框 3"/>
          <p:cNvSpPr txBox="1"/>
          <p:nvPr/>
        </p:nvSpPr>
        <p:spPr>
          <a:xfrm>
            <a:off x="910590" y="2160270"/>
            <a:ext cx="9667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MongoDB/ Oracle DB/ etc...</a:t>
            </a:r>
            <a:endParaRPr lang="en-US" altLang="zh-CN" sz="3600"/>
          </a:p>
        </p:txBody>
      </p:sp>
      <p:sp>
        <p:nvSpPr>
          <p:cNvPr id="3" name="文本框 2"/>
          <p:cNvSpPr txBox="1"/>
          <p:nvPr/>
        </p:nvSpPr>
        <p:spPr>
          <a:xfrm>
            <a:off x="2798445" y="492125"/>
            <a:ext cx="6595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JPA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2" grpId="0"/>
      <p:bldP spid="2" grpId="1"/>
      <p:bldP spid="6" grpId="0"/>
      <p:bldP spid="6" grpId="1"/>
      <p:bldP spid="6" grpId="2"/>
      <p:bldP spid="6" grpId="3"/>
      <p:bldP spid="6" grpId="4"/>
      <p:bldP spid="6" grpId="5"/>
      <p:bldP spid="6" grpId="6"/>
      <p:bldP spid="6" grpId="7"/>
      <p:bldP spid="6" grpId="8"/>
      <p:bldP spid="6" grpId="9"/>
      <p:bldP spid="6" grpId="10"/>
      <p:bldP spid="6" grpId="11"/>
      <p:bldP spid="6" grpId="13"/>
      <p:bldP spid="6" grpId="14"/>
      <p:bldP spid="6" grpId="15"/>
      <p:bldP spid="4" grpId="0"/>
      <p:bldP spid="4" grpId="2"/>
      <p:bldP spid="4" grpId="3"/>
      <p:bldP spid="4" grpId="4"/>
      <p:bldP spid="4" grpId="5"/>
      <p:bldP spid="4" grpId="6"/>
      <p:bldP spid="4" grpId="7"/>
      <p:bldP spid="4" grpId="8"/>
      <p:bldP spid="4" grpId="9"/>
      <p:bldP spid="4" grpId="10"/>
      <p:bldP spid="4" grpId="11"/>
      <p:bldP spid="4" grpId="12"/>
      <p:bldP spid="4" grpId="13"/>
      <p:bldP spid="4" grpId="15"/>
      <p:bldP spid="4" grpId="16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10590" y="4046855"/>
            <a:ext cx="96672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https://docs.spring.io/spring-data/jpa/docs/current/reference/html/#repository-query-keywords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10590" y="2160270"/>
            <a:ext cx="9667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key words findByXXX(IgnoreCase)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98445" y="492125"/>
            <a:ext cx="6595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Repository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10590" y="3106420"/>
            <a:ext cx="9667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@query(select * from </a:t>
            </a:r>
            <a:r>
              <a:rPr lang="en-US" altLang="zh-CN" sz="3600">
                <a:solidFill>
                  <a:srgbClr val="FF0000"/>
                </a:solidFill>
              </a:rPr>
              <a:t>User</a:t>
            </a:r>
            <a:r>
              <a:rPr lang="en-US" altLang="zh-CN" sz="3600"/>
              <a:t> 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6" grpId="3"/>
      <p:bldP spid="6" grpId="4"/>
      <p:bldP spid="6" grpId="5"/>
      <p:bldP spid="6" grpId="6"/>
      <p:bldP spid="6" grpId="7"/>
      <p:bldP spid="6" grpId="8"/>
      <p:bldP spid="6" grpId="9"/>
      <p:bldP spid="6" grpId="10"/>
      <p:bldP spid="6" grpId="11"/>
      <p:bldP spid="6" grpId="13"/>
      <p:bldP spid="6" grpId="14"/>
      <p:bldP spid="4" grpId="0"/>
      <p:bldP spid="4" grpId="2"/>
      <p:bldP spid="4" grpId="3"/>
      <p:bldP spid="4" grpId="4"/>
      <p:bldP spid="4" grpId="5"/>
      <p:bldP spid="4" grpId="6"/>
      <p:bldP spid="4" grpId="7"/>
      <p:bldP spid="4" grpId="8"/>
      <p:bldP spid="4" grpId="9"/>
      <p:bldP spid="4" grpId="10"/>
      <p:bldP spid="4" grpId="11"/>
      <p:bldP spid="4" grpId="12"/>
      <p:bldP spid="4" grpId="13"/>
      <p:bldP spid="4" grpId="15"/>
      <p:bldP spid="4" grpId="16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11225" y="5924550"/>
            <a:ext cx="9667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jooq</a:t>
            </a:r>
            <a:endParaRPr lang="en-US" altLang="zh-CN" sz="3600"/>
          </a:p>
        </p:txBody>
      </p:sp>
      <p:sp>
        <p:nvSpPr>
          <p:cNvPr id="5" name="文本框 4"/>
          <p:cNvSpPr txBox="1"/>
          <p:nvPr/>
        </p:nvSpPr>
        <p:spPr>
          <a:xfrm>
            <a:off x="911225" y="4987925"/>
            <a:ext cx="9667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h2/ ddl-auto</a:t>
            </a:r>
            <a:endParaRPr lang="en-US" altLang="zh-CN" sz="3600"/>
          </a:p>
        </p:txBody>
      </p:sp>
      <p:sp>
        <p:nvSpPr>
          <p:cNvPr id="2" name="文本框 1"/>
          <p:cNvSpPr txBox="1"/>
          <p:nvPr/>
        </p:nvSpPr>
        <p:spPr>
          <a:xfrm>
            <a:off x="911225" y="4051300"/>
            <a:ext cx="9667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Repository</a:t>
            </a:r>
            <a:endParaRPr lang="en-US" altLang="zh-CN" sz="3600"/>
          </a:p>
        </p:txBody>
      </p:sp>
      <p:sp>
        <p:nvSpPr>
          <p:cNvPr id="6" name="文本框 5"/>
          <p:cNvSpPr txBox="1"/>
          <p:nvPr/>
        </p:nvSpPr>
        <p:spPr>
          <a:xfrm>
            <a:off x="910590" y="3106420"/>
            <a:ext cx="9667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Entity</a:t>
            </a:r>
            <a:endParaRPr lang="en-US" altLang="zh-CN" sz="3600"/>
          </a:p>
        </p:txBody>
      </p:sp>
      <p:sp>
        <p:nvSpPr>
          <p:cNvPr id="4" name="文本框 3"/>
          <p:cNvSpPr txBox="1"/>
          <p:nvPr/>
        </p:nvSpPr>
        <p:spPr>
          <a:xfrm>
            <a:off x="910590" y="2160270"/>
            <a:ext cx="9667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MongoDB/ Oracle DB/ etc...</a:t>
            </a:r>
            <a:endParaRPr lang="en-US" altLang="zh-CN" sz="3600"/>
          </a:p>
        </p:txBody>
      </p:sp>
      <p:sp>
        <p:nvSpPr>
          <p:cNvPr id="3" name="文本框 2"/>
          <p:cNvSpPr txBox="1"/>
          <p:nvPr/>
        </p:nvSpPr>
        <p:spPr>
          <a:xfrm>
            <a:off x="2798445" y="492125"/>
            <a:ext cx="6595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JPA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5" grpId="1"/>
      <p:bldP spid="2" grpId="0"/>
      <p:bldP spid="2" grpId="1"/>
      <p:bldP spid="6" grpId="0"/>
      <p:bldP spid="6" grpId="1"/>
      <p:bldP spid="6" grpId="2"/>
      <p:bldP spid="6" grpId="3"/>
      <p:bldP spid="6" grpId="4"/>
      <p:bldP spid="6" grpId="5"/>
      <p:bldP spid="6" grpId="6"/>
      <p:bldP spid="6" grpId="7"/>
      <p:bldP spid="6" grpId="8"/>
      <p:bldP spid="6" grpId="9"/>
      <p:bldP spid="6" grpId="10"/>
      <p:bldP spid="6" grpId="11"/>
      <p:bldP spid="6" grpId="13"/>
      <p:bldP spid="6" grpId="14"/>
      <p:bldP spid="4" grpId="0"/>
      <p:bldP spid="4" grpId="2"/>
      <p:bldP spid="4" grpId="3"/>
      <p:bldP spid="4" grpId="4"/>
      <p:bldP spid="4" grpId="5"/>
      <p:bldP spid="4" grpId="6"/>
      <p:bldP spid="4" grpId="7"/>
      <p:bldP spid="4" grpId="8"/>
      <p:bldP spid="4" grpId="9"/>
      <p:bldP spid="4" grpId="10"/>
      <p:bldP spid="4" grpId="11"/>
      <p:bldP spid="4" grpId="12"/>
      <p:bldP spid="4" grpId="13"/>
      <p:bldP spid="4" grpId="15"/>
      <p:bldP spid="4" grpId="16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0590" y="4061460"/>
            <a:ext cx="848233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h2:</a:t>
            </a:r>
          </a:p>
          <a:p>
            <a:r>
              <a:rPr lang="zh-CN" altLang="en-US"/>
              <a:t>    console:</a:t>
            </a:r>
          </a:p>
          <a:p>
            <a:r>
              <a:rPr lang="zh-CN" altLang="en-US"/>
              <a:t>      enabled: true</a:t>
            </a:r>
          </a:p>
          <a:p>
            <a:r>
              <a:rPr lang="zh-CN" altLang="en-US"/>
              <a:t>      settings:</a:t>
            </a:r>
          </a:p>
          <a:p>
            <a:r>
              <a:rPr lang="zh-CN" altLang="en-US"/>
              <a:t>        trace: true</a:t>
            </a:r>
          </a:p>
          <a:p>
            <a:r>
              <a:rPr lang="zh-CN" altLang="en-US"/>
              <a:t>        web-allow-others: true</a:t>
            </a:r>
          </a:p>
          <a:p>
            <a:r>
              <a:rPr lang="zh-CN" altLang="en-US"/>
              <a:t>      path: /h2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0590" y="3106420"/>
            <a:ext cx="9667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Web Base Console</a:t>
            </a:r>
            <a:endParaRPr lang="en-US" altLang="zh-CN" sz="3600"/>
          </a:p>
        </p:txBody>
      </p:sp>
      <p:sp>
        <p:nvSpPr>
          <p:cNvPr id="4" name="文本框 3"/>
          <p:cNvSpPr txBox="1"/>
          <p:nvPr/>
        </p:nvSpPr>
        <p:spPr>
          <a:xfrm>
            <a:off x="910590" y="2160270"/>
            <a:ext cx="9667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Test DB</a:t>
            </a:r>
            <a:endParaRPr lang="en-US" altLang="zh-CN" sz="3600"/>
          </a:p>
        </p:txBody>
      </p:sp>
      <p:sp>
        <p:nvSpPr>
          <p:cNvPr id="3" name="文本框 2"/>
          <p:cNvSpPr txBox="1"/>
          <p:nvPr/>
        </p:nvSpPr>
        <p:spPr>
          <a:xfrm>
            <a:off x="2798445" y="515620"/>
            <a:ext cx="6595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h2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6" grpId="1"/>
      <p:bldP spid="6" grpId="2"/>
      <p:bldP spid="6" grpId="3"/>
      <p:bldP spid="6" grpId="4"/>
      <p:bldP spid="6" grpId="5"/>
      <p:bldP spid="6" grpId="6"/>
      <p:bldP spid="6" grpId="7"/>
      <p:bldP spid="6" grpId="8"/>
      <p:bldP spid="6" grpId="9"/>
      <p:bldP spid="6" grpId="10"/>
      <p:bldP spid="6" grpId="11"/>
      <p:bldP spid="6" grpId="13"/>
      <p:bldP spid="6" grpId="14"/>
      <p:bldP spid="4" grpId="0"/>
      <p:bldP spid="4" grpId="2"/>
      <p:bldP spid="4" grpId="3"/>
      <p:bldP spid="4" grpId="4"/>
      <p:bldP spid="4" grpId="5"/>
      <p:bldP spid="4" grpId="6"/>
      <p:bldP spid="4" grpId="7"/>
      <p:bldP spid="4" grpId="8"/>
      <p:bldP spid="4" grpId="9"/>
      <p:bldP spid="4" grpId="10"/>
      <p:bldP spid="4" grpId="11"/>
      <p:bldP spid="4" grpId="12"/>
      <p:bldP spid="4" grpId="13"/>
      <p:bldP spid="4" grpId="15"/>
      <p:bldP spid="4" grpId="16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10590" y="3106420"/>
            <a:ext cx="9667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4 types create/ create-drop/ update/ none</a:t>
            </a:r>
            <a:endParaRPr lang="en-US" altLang="zh-CN" sz="3600"/>
          </a:p>
        </p:txBody>
      </p:sp>
      <p:sp>
        <p:nvSpPr>
          <p:cNvPr id="4" name="文本框 3"/>
          <p:cNvSpPr txBox="1"/>
          <p:nvPr/>
        </p:nvSpPr>
        <p:spPr>
          <a:xfrm>
            <a:off x="910590" y="2160270"/>
            <a:ext cx="9667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Create Tables</a:t>
            </a:r>
            <a:endParaRPr lang="en-US" altLang="zh-CN" sz="3600"/>
          </a:p>
        </p:txBody>
      </p:sp>
      <p:sp>
        <p:nvSpPr>
          <p:cNvPr id="3" name="文本框 2"/>
          <p:cNvSpPr txBox="1"/>
          <p:nvPr/>
        </p:nvSpPr>
        <p:spPr>
          <a:xfrm>
            <a:off x="2798445" y="515620"/>
            <a:ext cx="6595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ddl-auto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10590" y="4054475"/>
            <a:ext cx="9667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schema.sql/ data.sql</a:t>
            </a:r>
            <a:endParaRPr lang="en-US" altLang="zh-CN" sz="3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6" grpId="3"/>
      <p:bldP spid="6" grpId="4"/>
      <p:bldP spid="6" grpId="5"/>
      <p:bldP spid="6" grpId="6"/>
      <p:bldP spid="6" grpId="7"/>
      <p:bldP spid="6" grpId="8"/>
      <p:bldP spid="6" grpId="9"/>
      <p:bldP spid="6" grpId="10"/>
      <p:bldP spid="6" grpId="11"/>
      <p:bldP spid="6" grpId="13"/>
      <p:bldP spid="6" grpId="14"/>
      <p:bldP spid="4" grpId="0"/>
      <p:bldP spid="4" grpId="2"/>
      <p:bldP spid="4" grpId="3"/>
      <p:bldP spid="4" grpId="4"/>
      <p:bldP spid="4" grpId="5"/>
      <p:bldP spid="4" grpId="6"/>
      <p:bldP spid="4" grpId="7"/>
      <p:bldP spid="4" grpId="8"/>
      <p:bldP spid="4" grpId="9"/>
      <p:bldP spid="4" grpId="10"/>
      <p:bldP spid="4" grpId="11"/>
      <p:bldP spid="4" grpId="12"/>
      <p:bldP spid="4" grpId="13"/>
      <p:bldP spid="4" grpId="15"/>
      <p:bldP spid="4" grpId="16"/>
      <p:bldP spid="2" grpId="0"/>
      <p:bldP spid="2" grpId="1"/>
      <p:bldP spid="2" grpId="2"/>
      <p:bldP spid="2" grpId="3"/>
      <p:bldP spid="2" grpId="4"/>
      <p:bldP spid="2" grpId="5"/>
      <p:bldP spid="2" grpId="6"/>
      <p:bldP spid="2" grpId="7"/>
      <p:bldP spid="2" grpId="8"/>
      <p:bldP spid="2" grpId="9"/>
      <p:bldP spid="2" grpId="10"/>
      <p:bldP spid="2" grpId="11"/>
      <p:bldP spid="2" grpId="13"/>
      <p:bldP spid="2" grpId="1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099820" y="2313305"/>
            <a:ext cx="850392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@Configuration</a:t>
            </a:r>
            <a:endParaRPr lang="zh-CN" altLang="en-US"/>
          </a:p>
          <a:p>
            <a:r>
              <a:rPr lang="zh-CN" altLang="en-US"/>
              <a:t>public class MyConfiguration {</a:t>
            </a:r>
          </a:p>
          <a:p>
            <a:endParaRPr lang="zh-CN" altLang="en-US"/>
          </a:p>
          <a:p>
            <a:r>
              <a:rPr lang="zh-CN" altLang="en-US"/>
              <a:t>	</a:t>
            </a:r>
            <a:r>
              <a:rPr lang="zh-CN" altLang="en-US">
                <a:solidFill>
                  <a:srgbClr val="FF0000"/>
                </a:solidFill>
              </a:rPr>
              <a:t>@Bean</a:t>
            </a:r>
            <a:endParaRPr lang="zh-CN" altLang="en-US"/>
          </a:p>
          <a:p>
            <a:r>
              <a:rPr lang="zh-CN" altLang="en-US"/>
              <a:t>	public HttpMessageConverters customConverters() {</a:t>
            </a:r>
          </a:p>
          <a:p>
            <a:r>
              <a:rPr lang="zh-CN" altLang="en-US"/>
              <a:t>		HttpMessageConverter&lt;?&gt; additional = ...</a:t>
            </a:r>
          </a:p>
          <a:p>
            <a:r>
              <a:rPr lang="zh-CN" altLang="en-US"/>
              <a:t>		HttpMessageConverter&lt;?&gt; another = ...</a:t>
            </a:r>
          </a:p>
          <a:p>
            <a:r>
              <a:rPr lang="zh-CN" altLang="en-US"/>
              <a:t>		</a:t>
            </a:r>
            <a:r>
              <a:rPr lang="zh-CN" altLang="en-US">
                <a:solidFill>
                  <a:srgbClr val="FF0000"/>
                </a:solidFill>
              </a:rPr>
              <a:t>return new HttpMessageConverters(additional, another);</a:t>
            </a:r>
            <a:endParaRPr lang="zh-CN" altLang="en-US"/>
          </a:p>
          <a:p>
            <a:r>
              <a:rPr lang="zh-CN" altLang="en-US"/>
              <a:t>	}</a:t>
            </a:r>
          </a:p>
          <a:p>
            <a:endParaRPr lang="zh-CN" altLang="en-US"/>
          </a:p>
          <a:p>
            <a:r>
              <a:rPr lang="zh-CN" altLang="en-US"/>
              <a:t>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4460" y="492125"/>
            <a:ext cx="43230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ym typeface="+mn-ea"/>
              </a:rPr>
              <a:t>Fast Json Converter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FCB05-16E2-4F8A-9E6E-8DD70DA3A259}"/>
              </a:ext>
            </a:extLst>
          </p:cNvPr>
          <p:cNvSpPr txBox="1"/>
          <p:nvPr/>
        </p:nvSpPr>
        <p:spPr>
          <a:xfrm>
            <a:off x="5096367" y="2967335"/>
            <a:ext cx="1999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600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11225" y="5924550"/>
            <a:ext cx="9667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jooq</a:t>
            </a:r>
            <a:endParaRPr lang="en-US" altLang="zh-CN" sz="3600"/>
          </a:p>
        </p:txBody>
      </p:sp>
      <p:sp>
        <p:nvSpPr>
          <p:cNvPr id="5" name="文本框 4"/>
          <p:cNvSpPr txBox="1"/>
          <p:nvPr/>
        </p:nvSpPr>
        <p:spPr>
          <a:xfrm>
            <a:off x="911225" y="4987925"/>
            <a:ext cx="9667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h2/ ddl-auto</a:t>
            </a:r>
            <a:endParaRPr lang="en-US" altLang="zh-CN" sz="3600"/>
          </a:p>
        </p:txBody>
      </p:sp>
      <p:sp>
        <p:nvSpPr>
          <p:cNvPr id="2" name="文本框 1"/>
          <p:cNvSpPr txBox="1"/>
          <p:nvPr/>
        </p:nvSpPr>
        <p:spPr>
          <a:xfrm>
            <a:off x="911225" y="4051300"/>
            <a:ext cx="9667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Repository</a:t>
            </a:r>
            <a:endParaRPr lang="en-US" altLang="zh-CN" sz="3600"/>
          </a:p>
        </p:txBody>
      </p:sp>
      <p:sp>
        <p:nvSpPr>
          <p:cNvPr id="6" name="文本框 5"/>
          <p:cNvSpPr txBox="1"/>
          <p:nvPr/>
        </p:nvSpPr>
        <p:spPr>
          <a:xfrm>
            <a:off x="910590" y="3106420"/>
            <a:ext cx="9667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Entity</a:t>
            </a:r>
            <a:endParaRPr lang="en-US" altLang="zh-CN" sz="3600"/>
          </a:p>
        </p:txBody>
      </p:sp>
      <p:sp>
        <p:nvSpPr>
          <p:cNvPr id="4" name="文本框 3"/>
          <p:cNvSpPr txBox="1"/>
          <p:nvPr/>
        </p:nvSpPr>
        <p:spPr>
          <a:xfrm>
            <a:off x="910590" y="2160270"/>
            <a:ext cx="9667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MongoDB/ Oracle DB/ etc...</a:t>
            </a:r>
            <a:endParaRPr lang="en-US" altLang="zh-CN" sz="3600"/>
          </a:p>
        </p:txBody>
      </p:sp>
      <p:sp>
        <p:nvSpPr>
          <p:cNvPr id="3" name="文本框 2"/>
          <p:cNvSpPr txBox="1"/>
          <p:nvPr/>
        </p:nvSpPr>
        <p:spPr>
          <a:xfrm>
            <a:off x="2798445" y="492125"/>
            <a:ext cx="6595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JPA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5" grpId="0"/>
      <p:bldP spid="5" grpId="1"/>
      <p:bldP spid="2" grpId="0"/>
      <p:bldP spid="6" grpId="0"/>
      <p:bldP spid="6" grpId="1"/>
      <p:bldP spid="6" grpId="2"/>
      <p:bldP spid="6" grpId="3"/>
      <p:bldP spid="6" grpId="4"/>
      <p:bldP spid="6" grpId="5"/>
      <p:bldP spid="6" grpId="6"/>
      <p:bldP spid="6" grpId="7"/>
      <p:bldP spid="6" grpId="8"/>
      <p:bldP spid="6" grpId="9"/>
      <p:bldP spid="6" grpId="10"/>
      <p:bldP spid="6" grpId="11"/>
      <p:bldP spid="6" grpId="13"/>
      <p:bldP spid="6" grpId="14"/>
      <p:bldP spid="4" grpId="0"/>
      <p:bldP spid="4" grpId="2"/>
      <p:bldP spid="4" grpId="3"/>
      <p:bldP spid="4" grpId="4"/>
      <p:bldP spid="4" grpId="5"/>
      <p:bldP spid="4" grpId="6"/>
      <p:bldP spid="4" grpId="7"/>
      <p:bldP spid="4" grpId="8"/>
      <p:bldP spid="4" grpId="9"/>
      <p:bldP spid="4" grpId="10"/>
      <p:bldP spid="4" grpId="11"/>
      <p:bldP spid="4" grpId="12"/>
      <p:bldP spid="4" grpId="13"/>
      <p:bldP spid="4" grpId="15"/>
      <p:bldP spid="4" grpId="16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10590" y="3106420"/>
            <a:ext cx="9667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Generates Java code from database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10590" y="2160270"/>
            <a:ext cx="9667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Java Object Oriented Querying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98445" y="480060"/>
            <a:ext cx="6595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JOOQ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11225" y="4051300"/>
            <a:ext cx="9667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Build type-safe SQL queries through its fluent API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6" grpId="3"/>
      <p:bldP spid="6" grpId="4"/>
      <p:bldP spid="6" grpId="5"/>
      <p:bldP spid="6" grpId="6"/>
      <p:bldP spid="6" grpId="7"/>
      <p:bldP spid="6" grpId="8"/>
      <p:bldP spid="6" grpId="9"/>
      <p:bldP spid="6" grpId="10"/>
      <p:bldP spid="6" grpId="11"/>
      <p:bldP spid="6" grpId="13"/>
      <p:bldP spid="6" grpId="14"/>
      <p:bldP spid="4" grpId="0"/>
      <p:bldP spid="4" grpId="2"/>
      <p:bldP spid="4" grpId="3"/>
      <p:bldP spid="4" grpId="4"/>
      <p:bldP spid="4" grpId="5"/>
      <p:bldP spid="4" grpId="6"/>
      <p:bldP spid="4" grpId="7"/>
      <p:bldP spid="4" grpId="8"/>
      <p:bldP spid="4" grpId="9"/>
      <p:bldP spid="4" grpId="10"/>
      <p:bldP spid="4" grpId="11"/>
      <p:bldP spid="4" grpId="12"/>
      <p:bldP spid="4" grpId="13"/>
      <p:bldP spid="4" grpId="15"/>
      <p:bldP spid="4" grpId="16"/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10590" y="3106420"/>
            <a:ext cx="9667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Inject DSLContext in service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10590" y="2160270"/>
            <a:ext cx="9667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Maven build source Codes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98445" y="480060"/>
            <a:ext cx="6595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JOOQ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11225" y="4051300"/>
            <a:ext cx="9667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Write select-from-like java codes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6" grpId="3"/>
      <p:bldP spid="6" grpId="4"/>
      <p:bldP spid="6" grpId="5"/>
      <p:bldP spid="6" grpId="6"/>
      <p:bldP spid="6" grpId="7"/>
      <p:bldP spid="6" grpId="8"/>
      <p:bldP spid="6" grpId="9"/>
      <p:bldP spid="6" grpId="10"/>
      <p:bldP spid="6" grpId="11"/>
      <p:bldP spid="6" grpId="13"/>
      <p:bldP spid="6" grpId="14"/>
      <p:bldP spid="4" grpId="0"/>
      <p:bldP spid="4" grpId="2"/>
      <p:bldP spid="4" grpId="3"/>
      <p:bldP spid="4" grpId="4"/>
      <p:bldP spid="4" grpId="5"/>
      <p:bldP spid="4" grpId="6"/>
      <p:bldP spid="4" grpId="7"/>
      <p:bldP spid="4" grpId="8"/>
      <p:bldP spid="4" grpId="9"/>
      <p:bldP spid="4" grpId="10"/>
      <p:bldP spid="4" grpId="11"/>
      <p:bldP spid="4" grpId="12"/>
      <p:bldP spid="4" grpId="13"/>
      <p:bldP spid="4" grpId="15"/>
      <p:bldP spid="4" grpId="16"/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FCB05-16E2-4F8A-9E6E-8DD70DA3A259}"/>
              </a:ext>
            </a:extLst>
          </p:cNvPr>
          <p:cNvSpPr txBox="1"/>
          <p:nvPr/>
        </p:nvSpPr>
        <p:spPr>
          <a:xfrm>
            <a:off x="5096367" y="2967335"/>
            <a:ext cx="1999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4213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10590" y="3106420"/>
            <a:ext cx="11280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@Cacheable(value = "InternalUserProfile", key = "#userId")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10590" y="2160270"/>
            <a:ext cx="11280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spring-boot-starter-cache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98445" y="480060"/>
            <a:ext cx="6595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Caching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6" grpId="3"/>
      <p:bldP spid="6" grpId="4"/>
      <p:bldP spid="6" grpId="5"/>
      <p:bldP spid="6" grpId="6"/>
      <p:bldP spid="6" grpId="7"/>
      <p:bldP spid="6" grpId="8"/>
      <p:bldP spid="6" grpId="9"/>
      <p:bldP spid="6" grpId="10"/>
      <p:bldP spid="6" grpId="11"/>
      <p:bldP spid="6" grpId="13"/>
      <p:bldP spid="6" grpId="14"/>
      <p:bldP spid="4" grpId="0"/>
      <p:bldP spid="4" grpId="2"/>
      <p:bldP spid="4" grpId="3"/>
      <p:bldP spid="4" grpId="4"/>
      <p:bldP spid="4" grpId="5"/>
      <p:bldP spid="4" grpId="6"/>
      <p:bldP spid="4" grpId="7"/>
      <p:bldP spid="4" grpId="8"/>
      <p:bldP spid="4" grpId="9"/>
      <p:bldP spid="4" grpId="10"/>
      <p:bldP spid="4" grpId="11"/>
      <p:bldP spid="4" grpId="12"/>
      <p:bldP spid="4" grpId="13"/>
      <p:bldP spid="4" grpId="15"/>
      <p:bldP spid="4" grpId="16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FCB05-16E2-4F8A-9E6E-8DD70DA3A259}"/>
              </a:ext>
            </a:extLst>
          </p:cNvPr>
          <p:cNvSpPr txBox="1"/>
          <p:nvPr/>
        </p:nvSpPr>
        <p:spPr>
          <a:xfrm>
            <a:off x="5096367" y="2967335"/>
            <a:ext cx="1999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7079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10590" y="3106420"/>
            <a:ext cx="9667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Web Client - for Web Flux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10590" y="2160270"/>
            <a:ext cx="9667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Rest Template - for Spring MVC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98445" y="480060"/>
            <a:ext cx="6595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Rest WebService Calling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6" grpId="3"/>
      <p:bldP spid="6" grpId="4"/>
      <p:bldP spid="6" grpId="5"/>
      <p:bldP spid="6" grpId="6"/>
      <p:bldP spid="6" grpId="7"/>
      <p:bldP spid="6" grpId="8"/>
      <p:bldP spid="6" grpId="9"/>
      <p:bldP spid="6" grpId="10"/>
      <p:bldP spid="6" grpId="11"/>
      <p:bldP spid="6" grpId="13"/>
      <p:bldP spid="6" grpId="14"/>
      <p:bldP spid="4" grpId="0"/>
      <p:bldP spid="4" grpId="2"/>
      <p:bldP spid="4" grpId="3"/>
      <p:bldP spid="4" grpId="4"/>
      <p:bldP spid="4" grpId="5"/>
      <p:bldP spid="4" grpId="6"/>
      <p:bldP spid="4" grpId="7"/>
      <p:bldP spid="4" grpId="8"/>
      <p:bldP spid="4" grpId="9"/>
      <p:bldP spid="4" grpId="10"/>
      <p:bldP spid="4" grpId="11"/>
      <p:bldP spid="4" grpId="12"/>
      <p:bldP spid="4" grpId="13"/>
      <p:bldP spid="4" grpId="15"/>
      <p:bldP spid="4" grpId="16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FCB05-16E2-4F8A-9E6E-8DD70DA3A259}"/>
              </a:ext>
            </a:extLst>
          </p:cNvPr>
          <p:cNvSpPr txBox="1"/>
          <p:nvPr/>
        </p:nvSpPr>
        <p:spPr>
          <a:xfrm>
            <a:off x="5096367" y="2967335"/>
            <a:ext cx="1999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2527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98445" y="480060"/>
            <a:ext cx="6595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Testing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FCB05-16E2-4F8A-9E6E-8DD70DA3A259}"/>
              </a:ext>
            </a:extLst>
          </p:cNvPr>
          <p:cNvSpPr txBox="1"/>
          <p:nvPr/>
        </p:nvSpPr>
        <p:spPr>
          <a:xfrm>
            <a:off x="5096367" y="2967335"/>
            <a:ext cx="1999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6489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10590" y="3106420"/>
            <a:ext cx="9667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Unit tests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10590" y="2160270"/>
            <a:ext cx="9667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Config Test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98445" y="480060"/>
            <a:ext cx="6595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Testing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11225" y="4043045"/>
            <a:ext cx="9667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Int tests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11225" y="4979670"/>
            <a:ext cx="9667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MVC tests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11225" y="5928360"/>
            <a:ext cx="9667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API tests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mph" presetSubtype="0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mph" presetSubtype="0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6" grpId="3"/>
      <p:bldP spid="6" grpId="4"/>
      <p:bldP spid="6" grpId="5"/>
      <p:bldP spid="6" grpId="6"/>
      <p:bldP spid="6" grpId="7"/>
      <p:bldP spid="6" grpId="8"/>
      <p:bldP spid="6" grpId="9"/>
      <p:bldP spid="6" grpId="10"/>
      <p:bldP spid="6" grpId="11"/>
      <p:bldP spid="6" grpId="13"/>
      <p:bldP spid="6" grpId="14"/>
      <p:bldP spid="6" grpId="15"/>
      <p:bldP spid="6" grpId="16"/>
      <p:bldP spid="4" grpId="0"/>
      <p:bldP spid="4" grpId="2"/>
      <p:bldP spid="4" grpId="3"/>
      <p:bldP spid="4" grpId="4"/>
      <p:bldP spid="4" grpId="5"/>
      <p:bldP spid="4" grpId="6"/>
      <p:bldP spid="4" grpId="7"/>
      <p:bldP spid="4" grpId="8"/>
      <p:bldP spid="4" grpId="9"/>
      <p:bldP spid="4" grpId="10"/>
      <p:bldP spid="4" grpId="11"/>
      <p:bldP spid="4" grpId="12"/>
      <p:bldP spid="4" grpId="13"/>
      <p:bldP spid="4" grpId="15"/>
      <p:bldP spid="4" grpId="16"/>
      <p:bldP spid="4" grpId="17"/>
      <p:bldP spid="5" grpId="0"/>
      <p:bldP spid="5" grpId="1"/>
      <p:bldP spid="5" grpId="2"/>
      <p:bldP spid="7" grpId="0"/>
      <p:bldP spid="7" grpId="1"/>
      <p:bldP spid="7" grpId="2"/>
      <p:bldP spid="8" grpId="0"/>
      <p:bldP spid="8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98445" y="480060"/>
            <a:ext cx="6595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Misc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10590" y="3106420"/>
            <a:ext cx="9667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Messaging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10590" y="2160270"/>
            <a:ext cx="9667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Spring Security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98445" y="480060"/>
            <a:ext cx="6595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Misc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11225" y="4043045"/>
            <a:ext cx="9667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Java Mail Sender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11225" y="4979670"/>
            <a:ext cx="9667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Quartz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11225" y="5928360"/>
            <a:ext cx="9667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Create Own Starter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mph" presetSubtype="0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mph" presetSubtype="0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6" grpId="3"/>
      <p:bldP spid="6" grpId="4"/>
      <p:bldP spid="6" grpId="5"/>
      <p:bldP spid="6" grpId="6"/>
      <p:bldP spid="6" grpId="7"/>
      <p:bldP spid="6" grpId="8"/>
      <p:bldP spid="6" grpId="9"/>
      <p:bldP spid="6" grpId="10"/>
      <p:bldP spid="6" grpId="11"/>
      <p:bldP spid="6" grpId="13"/>
      <p:bldP spid="6" grpId="14"/>
      <p:bldP spid="6" grpId="15"/>
      <p:bldP spid="6" grpId="16"/>
      <p:bldP spid="4" grpId="0"/>
      <p:bldP spid="4" grpId="2"/>
      <p:bldP spid="4" grpId="3"/>
      <p:bldP spid="4" grpId="4"/>
      <p:bldP spid="4" grpId="5"/>
      <p:bldP spid="4" grpId="6"/>
      <p:bldP spid="4" grpId="7"/>
      <p:bldP spid="4" grpId="8"/>
      <p:bldP spid="4" grpId="9"/>
      <p:bldP spid="4" grpId="10"/>
      <p:bldP spid="4" grpId="11"/>
      <p:bldP spid="4" grpId="12"/>
      <p:bldP spid="4" grpId="13"/>
      <p:bldP spid="4" grpId="15"/>
      <p:bldP spid="4" grpId="16"/>
      <p:bldP spid="4" grpId="17"/>
      <p:bldP spid="5" grpId="0"/>
      <p:bldP spid="5" grpId="1"/>
      <p:bldP spid="5" grpId="2"/>
      <p:bldP spid="7" grpId="0"/>
      <p:bldP spid="7" grpId="1"/>
      <p:bldP spid="7" grpId="2"/>
      <p:bldP spid="8" grpId="0"/>
      <p:bldP spid="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10590" y="4080510"/>
            <a:ext cx="7346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3. Serializer/Deserializer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0590" y="3106420"/>
            <a:ext cx="7346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2. Fast Json Converter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10590" y="2255520"/>
            <a:ext cx="7346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1. Spring MVC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4460" y="492125"/>
            <a:ext cx="43230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/>
              <a:t>HttpMessageConverters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5" grpId="3"/>
      <p:bldP spid="5" grpId="4"/>
      <p:bldP spid="5" grpId="5"/>
      <p:bldP spid="5" grpId="6"/>
      <p:bldP spid="5" grpId="7"/>
      <p:bldP spid="5" grpId="8"/>
      <p:bldP spid="5" grpId="9"/>
      <p:bldP spid="5" grpId="10"/>
      <p:bldP spid="5" grpId="11"/>
      <p:bldP spid="5" grpId="13"/>
      <p:bldP spid="5" grpId="14"/>
      <p:bldP spid="5" grpId="15"/>
      <p:bldP spid="6" grpId="0"/>
      <p:bldP spid="6" grpId="1"/>
      <p:bldP spid="6" grpId="2"/>
      <p:bldP spid="6" grpId="3"/>
      <p:bldP spid="6" grpId="4"/>
      <p:bldP spid="6" grpId="5"/>
      <p:bldP spid="6" grpId="6"/>
      <p:bldP spid="6" grpId="7"/>
      <p:bldP spid="6" grpId="8"/>
      <p:bldP spid="6" grpId="9"/>
      <p:bldP spid="6" grpId="10"/>
      <p:bldP spid="6" grpId="11"/>
      <p:bldP spid="6" grpId="13"/>
      <p:bldP spid="6" grpId="15"/>
      <p:bldP spid="6" grpId="16"/>
      <p:bldP spid="4" grpId="0"/>
      <p:bldP spid="4" grpId="2"/>
      <p:bldP spid="4" grpId="3"/>
      <p:bldP spid="4" grpId="4"/>
      <p:bldP spid="4" grpId="5"/>
      <p:bldP spid="4" grpId="6"/>
      <p:bldP spid="4" grpId="7"/>
      <p:bldP spid="4" grpId="8"/>
      <p:bldP spid="4" grpId="9"/>
      <p:bldP spid="4" grpId="10"/>
      <p:bldP spid="4" grpId="11"/>
      <p:bldP spid="4" grpId="12"/>
      <p:bldP spid="4" grpId="13"/>
      <p:bldP spid="4" grpId="15"/>
      <p:bldP spid="4" grpId="16"/>
      <p:bldP spid="4" grpId="17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10590" y="4080510"/>
            <a:ext cx="11305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3. </a:t>
            </a:r>
            <a:r>
              <a:rPr lang="en-US" altLang="zh-CN" sz="3600">
                <a:sym typeface="+mn-ea"/>
              </a:rPr>
              <a:t>static class </a:t>
            </a:r>
            <a:r>
              <a:rPr lang="en-US" altLang="zh-CN" sz="3600"/>
              <a:t>extends JsonDeserializer&lt;SomeObject&gt;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0590" y="3106420"/>
            <a:ext cx="112814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2. static class extends JsonSerializer&lt;SomeObject&gt;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10590" y="2255520"/>
            <a:ext cx="7346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1. @JsonComponent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4460" y="492125"/>
            <a:ext cx="43230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ym typeface="+mn-ea"/>
              </a:rPr>
              <a:t>Serializer/Deserializer</a:t>
            </a:r>
            <a:endParaRPr lang="en-US"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5" grpId="3"/>
      <p:bldP spid="5" grpId="4"/>
      <p:bldP spid="5" grpId="5"/>
      <p:bldP spid="5" grpId="6"/>
      <p:bldP spid="5" grpId="7"/>
      <p:bldP spid="5" grpId="8"/>
      <p:bldP spid="5" grpId="9"/>
      <p:bldP spid="5" grpId="10"/>
      <p:bldP spid="5" grpId="11"/>
      <p:bldP spid="5" grpId="13"/>
      <p:bldP spid="5" grpId="14"/>
      <p:bldP spid="6" grpId="0"/>
      <p:bldP spid="6" grpId="1"/>
      <p:bldP spid="6" grpId="2"/>
      <p:bldP spid="6" grpId="3"/>
      <p:bldP spid="6" grpId="4"/>
      <p:bldP spid="6" grpId="5"/>
      <p:bldP spid="6" grpId="6"/>
      <p:bldP spid="6" grpId="7"/>
      <p:bldP spid="6" grpId="8"/>
      <p:bldP spid="6" grpId="9"/>
      <p:bldP spid="6" grpId="10"/>
      <p:bldP spid="6" grpId="11"/>
      <p:bldP spid="6" grpId="13"/>
      <p:bldP spid="6" grpId="14"/>
      <p:bldP spid="4" grpId="0"/>
      <p:bldP spid="4" grpId="2"/>
      <p:bldP spid="4" grpId="3"/>
      <p:bldP spid="4" grpId="4"/>
      <p:bldP spid="4" grpId="5"/>
      <p:bldP spid="4" grpId="6"/>
      <p:bldP spid="4" grpId="7"/>
      <p:bldP spid="4" grpId="8"/>
      <p:bldP spid="4" grpId="9"/>
      <p:bldP spid="4" grpId="10"/>
      <p:bldP spid="4" grpId="11"/>
      <p:bldP spid="4" grpId="12"/>
      <p:bldP spid="4" grpId="13"/>
      <p:bldP spid="4" grpId="15"/>
      <p:bldP spid="4" grpId="16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099820" y="2313305"/>
            <a:ext cx="850392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@JsonComponent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public class Example {</a:t>
            </a: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	public </a:t>
            </a:r>
            <a:r>
              <a:rPr lang="zh-CN" altLang="en-US">
                <a:solidFill>
                  <a:srgbClr val="FF0000"/>
                </a:solidFill>
              </a:rPr>
              <a:t>static </a:t>
            </a:r>
            <a:r>
              <a:rPr lang="zh-CN" altLang="en-US">
                <a:solidFill>
                  <a:schemeClr val="tx1"/>
                </a:solidFill>
              </a:rPr>
              <a:t>class Serializer </a:t>
            </a:r>
            <a:r>
              <a:rPr lang="zh-CN" altLang="en-US">
                <a:solidFill>
                  <a:srgbClr val="FF0000"/>
                </a:solidFill>
              </a:rPr>
              <a:t>extends JsonSerializer</a:t>
            </a:r>
            <a:r>
              <a:rPr lang="zh-CN" altLang="en-US">
                <a:solidFill>
                  <a:schemeClr val="tx1"/>
                </a:solidFill>
              </a:rPr>
              <a:t>&lt;SomeObject&gt; {</a:t>
            </a:r>
          </a:p>
          <a:p>
            <a:r>
              <a:rPr lang="zh-CN" altLang="en-US">
                <a:solidFill>
                  <a:schemeClr val="tx1"/>
                </a:solidFill>
              </a:rPr>
              <a:t>		// ...</a:t>
            </a:r>
          </a:p>
          <a:p>
            <a:r>
              <a:rPr lang="zh-CN" altLang="en-US">
                <a:solidFill>
                  <a:schemeClr val="tx1"/>
                </a:solidFill>
              </a:rPr>
              <a:t>	}</a:t>
            </a: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	public </a:t>
            </a:r>
            <a:r>
              <a:rPr lang="zh-CN" altLang="en-US">
                <a:solidFill>
                  <a:srgbClr val="FF0000"/>
                </a:solidFill>
              </a:rPr>
              <a:t>static </a:t>
            </a:r>
            <a:r>
              <a:rPr lang="zh-CN" altLang="en-US">
                <a:solidFill>
                  <a:schemeClr val="tx1"/>
                </a:solidFill>
              </a:rPr>
              <a:t>class Deserializer </a:t>
            </a:r>
            <a:r>
              <a:rPr lang="zh-CN" altLang="en-US">
                <a:solidFill>
                  <a:srgbClr val="FF0000"/>
                </a:solidFill>
              </a:rPr>
              <a:t>extends JsonDeserializer</a:t>
            </a:r>
            <a:r>
              <a:rPr lang="zh-CN" altLang="en-US">
                <a:solidFill>
                  <a:schemeClr val="tx1"/>
                </a:solidFill>
              </a:rPr>
              <a:t>&lt;SomeObject&gt; {</a:t>
            </a:r>
          </a:p>
          <a:p>
            <a:r>
              <a:rPr lang="zh-CN" altLang="en-US">
                <a:solidFill>
                  <a:schemeClr val="tx1"/>
                </a:solidFill>
              </a:rPr>
              <a:t>		// ...</a:t>
            </a:r>
          </a:p>
          <a:p>
            <a:r>
              <a:rPr lang="zh-CN" altLang="en-US">
                <a:solidFill>
                  <a:schemeClr val="tx1"/>
                </a:solidFill>
              </a:rPr>
              <a:t>	}</a:t>
            </a: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4460" y="492125"/>
            <a:ext cx="43230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ym typeface="+mn-ea"/>
              </a:rPr>
              <a:t>Serializer/Deserializer</a:t>
            </a:r>
            <a:endParaRPr lang="en-US"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FCB05-16E2-4F8A-9E6E-8DD70DA3A259}"/>
              </a:ext>
            </a:extLst>
          </p:cNvPr>
          <p:cNvSpPr txBox="1"/>
          <p:nvPr/>
        </p:nvSpPr>
        <p:spPr>
          <a:xfrm>
            <a:off x="5096367" y="2967335"/>
            <a:ext cx="1999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730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1379</Words>
  <Application>Microsoft Office PowerPoint</Application>
  <PresentationFormat>Widescreen</PresentationFormat>
  <Paragraphs>211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宋体</vt:lpstr>
      <vt:lpstr>Arial</vt:lpstr>
      <vt:lpstr>Calibri</vt:lpstr>
      <vt:lpstr>Calibri Light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YOUNG ZHANG (DEV-ISD-OOCLL/ZHA)</cp:lastModifiedBy>
  <cp:revision>8</cp:revision>
  <dcterms:created xsi:type="dcterms:W3CDTF">2018-10-09T12:43:30Z</dcterms:created>
  <dcterms:modified xsi:type="dcterms:W3CDTF">2018-10-17T07:44:49Z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2052-10.1.0.7397</vt:lpwstr>
  </property>
</Properties>
</file>