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3" r:id="rId2"/>
  </p:sldMasterIdLst>
  <p:notesMasterIdLst>
    <p:notesMasterId r:id="rId18"/>
  </p:notesMasterIdLst>
  <p:handoutMasterIdLst>
    <p:handoutMasterId r:id="rId19"/>
  </p:handoutMasterIdLst>
  <p:sldIdLst>
    <p:sldId id="831" r:id="rId3"/>
    <p:sldId id="943" r:id="rId4"/>
    <p:sldId id="953" r:id="rId5"/>
    <p:sldId id="954" r:id="rId6"/>
    <p:sldId id="955" r:id="rId7"/>
    <p:sldId id="956" r:id="rId8"/>
    <p:sldId id="957" r:id="rId9"/>
    <p:sldId id="958" r:id="rId10"/>
    <p:sldId id="936" r:id="rId11"/>
    <p:sldId id="939" r:id="rId12"/>
    <p:sldId id="941" r:id="rId13"/>
    <p:sldId id="940" r:id="rId14"/>
    <p:sldId id="971" r:id="rId15"/>
    <p:sldId id="972" r:id="rId16"/>
    <p:sldId id="942" r:id="rId17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5" userDrawn="1">
          <p15:clr>
            <a:srgbClr val="A4A3A4"/>
          </p15:clr>
        </p15:guide>
        <p15:guide id="2" pos="29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9">
          <p15:clr>
            <a:srgbClr val="A4A3A4"/>
          </p15:clr>
        </p15:guide>
        <p15:guide id="2" pos="22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ECC66"/>
    <a:srgbClr val="3E83F3"/>
    <a:srgbClr val="35ACA2"/>
    <a:srgbClr val="D3F2EF"/>
    <a:srgbClr val="A50021"/>
    <a:srgbClr val="00AD4B"/>
    <a:srgbClr val="CC0000"/>
    <a:srgbClr val="0000CC"/>
    <a:srgbClr val="A4001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2A95D-1AC9-4220-B702-DED7C0569324}" v="24" dt="2024-09-26T11:10:47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9" autoAdjust="0"/>
    <p:restoredTop sz="92835" autoAdjust="0"/>
  </p:normalViewPr>
  <p:slideViewPr>
    <p:cSldViewPr showGuides="1">
      <p:cViewPr varScale="1">
        <p:scale>
          <a:sx n="137" d="100"/>
          <a:sy n="137" d="100"/>
        </p:scale>
        <p:origin x="720" y="184"/>
      </p:cViewPr>
      <p:guideLst>
        <p:guide orient="horz" pos="1625"/>
        <p:guide pos="29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69"/>
        <p:guide pos="223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in Kwok" userId="97f95f866dffac23" providerId="LiveId" clId="{C8A8D4E5-D1D4-354A-ABFF-C0956E16749C}"/>
    <pc:docChg chg="undo custSel modSld">
      <pc:chgData name="Kylin Kwok" userId="97f95f866dffac23" providerId="LiveId" clId="{C8A8D4E5-D1D4-354A-ABFF-C0956E16749C}" dt="2024-09-27T06:15:57.235" v="163" actId="1076"/>
      <pc:docMkLst>
        <pc:docMk/>
      </pc:docMkLst>
      <pc:sldChg chg="addSp delSp modSp mod">
        <pc:chgData name="Kylin Kwok" userId="97f95f866dffac23" providerId="LiveId" clId="{C8A8D4E5-D1D4-354A-ABFF-C0956E16749C}" dt="2024-09-27T06:15:57.235" v="163" actId="1076"/>
        <pc:sldMkLst>
          <pc:docMk/>
          <pc:sldMk cId="0" sldId="943"/>
        </pc:sldMkLst>
        <pc:spChg chg="add mod">
          <ac:chgData name="Kylin Kwok" userId="97f95f866dffac23" providerId="LiveId" clId="{C8A8D4E5-D1D4-354A-ABFF-C0956E16749C}" dt="2024-09-27T06:15:57.235" v="163" actId="1076"/>
          <ac:spMkLst>
            <pc:docMk/>
            <pc:sldMk cId="0" sldId="943"/>
            <ac:spMk id="2" creationId="{346077C3-DB19-B2B4-594C-3A65A7B348E4}"/>
          </ac:spMkLst>
        </pc:spChg>
        <pc:spChg chg="add del mod">
          <ac:chgData name="Kylin Kwok" userId="97f95f866dffac23" providerId="LiveId" clId="{C8A8D4E5-D1D4-354A-ABFF-C0956E16749C}" dt="2024-09-27T06:11:34.695" v="5" actId="478"/>
          <ac:spMkLst>
            <pc:docMk/>
            <pc:sldMk cId="0" sldId="943"/>
            <ac:spMk id="3" creationId="{3A740366-1AA4-F4D6-7750-44C090749CD8}"/>
          </ac:spMkLst>
        </pc:spChg>
        <pc:spChg chg="mod">
          <ac:chgData name="Kylin Kwok" userId="97f95f866dffac23" providerId="LiveId" clId="{C8A8D4E5-D1D4-354A-ABFF-C0956E16749C}" dt="2024-09-27T06:15:57.235" v="163" actId="1076"/>
          <ac:spMkLst>
            <pc:docMk/>
            <pc:sldMk cId="0" sldId="943"/>
            <ac:spMk id="5" creationId="{30152766-A021-8FE9-41BF-AF0D59B37F9E}"/>
          </ac:spMkLst>
        </pc:spChg>
        <pc:spChg chg="mod">
          <ac:chgData name="Kylin Kwok" userId="97f95f866dffac23" providerId="LiveId" clId="{C8A8D4E5-D1D4-354A-ABFF-C0956E16749C}" dt="2024-09-27T06:15:57.235" v="163" actId="1076"/>
          <ac:spMkLst>
            <pc:docMk/>
            <pc:sldMk cId="0" sldId="943"/>
            <ac:spMk id="6" creationId="{CC0D3549-75AD-CF04-D72F-81E55D24C52E}"/>
          </ac:spMkLst>
        </pc:spChg>
      </pc:sldChg>
    </pc:docChg>
  </pc:docChgLst>
  <pc:docChgLst>
    <pc:chgData name="Kylin Kwok" userId="97f95f866dffac23" providerId="LiveId" clId="{2242A95D-1AC9-4220-B702-DED7C0569324}"/>
    <pc:docChg chg="undo redo custSel addSld delSld modSld">
      <pc:chgData name="Kylin Kwok" userId="97f95f866dffac23" providerId="LiveId" clId="{2242A95D-1AC9-4220-B702-DED7C0569324}" dt="2024-09-26T11:10:48.946" v="2386" actId="20577"/>
      <pc:docMkLst>
        <pc:docMk/>
      </pc:docMkLst>
      <pc:sldChg chg="modSp mod">
        <pc:chgData name="Kylin Kwok" userId="97f95f866dffac23" providerId="LiveId" clId="{2242A95D-1AC9-4220-B702-DED7C0569324}" dt="2024-09-26T08:50:57.359" v="26" actId="14100"/>
        <pc:sldMkLst>
          <pc:docMk/>
          <pc:sldMk cId="0" sldId="831"/>
        </pc:sldMkLst>
        <pc:spChg chg="mod">
          <ac:chgData name="Kylin Kwok" userId="97f95f866dffac23" providerId="LiveId" clId="{2242A95D-1AC9-4220-B702-DED7C0569324}" dt="2024-09-26T08:50:57.359" v="26" actId="14100"/>
          <ac:spMkLst>
            <pc:docMk/>
            <pc:sldMk cId="0" sldId="831"/>
            <ac:spMk id="2" creationId="{00000000-0000-0000-0000-000000000000}"/>
          </ac:spMkLst>
        </pc:spChg>
      </pc:sldChg>
      <pc:sldChg chg="modSp mod">
        <pc:chgData name="Kylin Kwok" userId="97f95f866dffac23" providerId="LiveId" clId="{2242A95D-1AC9-4220-B702-DED7C0569324}" dt="2024-09-26T11:06:51.862" v="2118"/>
        <pc:sldMkLst>
          <pc:docMk/>
          <pc:sldMk cId="0" sldId="936"/>
        </pc:sldMkLst>
        <pc:spChg chg="mod">
          <ac:chgData name="Kylin Kwok" userId="97f95f866dffac23" providerId="LiveId" clId="{2242A95D-1AC9-4220-B702-DED7C0569324}" dt="2024-09-26T10:32:58.622" v="609"/>
          <ac:spMkLst>
            <pc:docMk/>
            <pc:sldMk cId="0" sldId="936"/>
            <ac:spMk id="7" creationId="{00000000-0000-0000-0000-000000000000}"/>
          </ac:spMkLst>
        </pc:spChg>
        <pc:spChg chg="mod">
          <ac:chgData name="Kylin Kwok" userId="97f95f866dffac23" providerId="LiveId" clId="{2242A95D-1AC9-4220-B702-DED7C0569324}" dt="2024-09-26T11:06:51.862" v="2118"/>
          <ac:spMkLst>
            <pc:docMk/>
            <pc:sldMk cId="0" sldId="936"/>
            <ac:spMk id="10" creationId="{00000000-0000-0000-0000-000000000000}"/>
          </ac:spMkLst>
        </pc:spChg>
      </pc:sldChg>
      <pc:sldChg chg="addSp delSp modSp mod">
        <pc:chgData name="Kylin Kwok" userId="97f95f866dffac23" providerId="LiveId" clId="{2242A95D-1AC9-4220-B702-DED7C0569324}" dt="2024-09-26T10:49:04.173" v="1147" actId="20577"/>
        <pc:sldMkLst>
          <pc:docMk/>
          <pc:sldMk cId="0" sldId="939"/>
        </pc:sldMkLst>
        <pc:spChg chg="add mod">
          <ac:chgData name="Kylin Kwok" userId="97f95f866dffac23" providerId="LiveId" clId="{2242A95D-1AC9-4220-B702-DED7C0569324}" dt="2024-09-26T10:43:07.981" v="1098" actId="1076"/>
          <ac:spMkLst>
            <pc:docMk/>
            <pc:sldMk cId="0" sldId="939"/>
            <ac:spMk id="2" creationId="{BADECEAE-F492-0E63-C0AC-DBB241546819}"/>
          </ac:spMkLst>
        </pc:spChg>
        <pc:spChg chg="del mod">
          <ac:chgData name="Kylin Kwok" userId="97f95f866dffac23" providerId="LiveId" clId="{2242A95D-1AC9-4220-B702-DED7C0569324}" dt="2024-09-26T10:44:33.514" v="1105" actId="478"/>
          <ac:spMkLst>
            <pc:docMk/>
            <pc:sldMk cId="0" sldId="939"/>
            <ac:spMk id="3" creationId="{00000000-0000-0000-0000-000000000000}"/>
          </ac:spMkLst>
        </pc:spChg>
        <pc:spChg chg="del mod">
          <ac:chgData name="Kylin Kwok" userId="97f95f866dffac23" providerId="LiveId" clId="{2242A95D-1AC9-4220-B702-DED7C0569324}" dt="2024-09-26T10:44:33.514" v="1105" actId="478"/>
          <ac:spMkLst>
            <pc:docMk/>
            <pc:sldMk cId="0" sldId="939"/>
            <ac:spMk id="4" creationId="{00000000-0000-0000-0000-000000000000}"/>
          </ac:spMkLst>
        </pc:spChg>
        <pc:spChg chg="del mod">
          <ac:chgData name="Kylin Kwok" userId="97f95f866dffac23" providerId="LiveId" clId="{2242A95D-1AC9-4220-B702-DED7C0569324}" dt="2024-09-26T10:44:33.514" v="1105" actId="478"/>
          <ac:spMkLst>
            <pc:docMk/>
            <pc:sldMk cId="0" sldId="939"/>
            <ac:spMk id="5" creationId="{00000000-0000-0000-0000-000000000000}"/>
          </ac:spMkLst>
        </pc:spChg>
        <pc:spChg chg="del mod">
          <ac:chgData name="Kylin Kwok" userId="97f95f866dffac23" providerId="LiveId" clId="{2242A95D-1AC9-4220-B702-DED7C0569324}" dt="2024-09-26T10:44:33.514" v="1105" actId="478"/>
          <ac:spMkLst>
            <pc:docMk/>
            <pc:sldMk cId="0" sldId="939"/>
            <ac:spMk id="6" creationId="{00000000-0000-0000-0000-000000000000}"/>
          </ac:spMkLst>
        </pc:spChg>
        <pc:spChg chg="mod">
          <ac:chgData name="Kylin Kwok" userId="97f95f866dffac23" providerId="LiveId" clId="{2242A95D-1AC9-4220-B702-DED7C0569324}" dt="2024-09-26T10:33:44.471" v="656"/>
          <ac:spMkLst>
            <pc:docMk/>
            <pc:sldMk cId="0" sldId="939"/>
            <ac:spMk id="7" creationId="{00000000-0000-0000-0000-000000000000}"/>
          </ac:spMkLst>
        </pc:spChg>
        <pc:spChg chg="mod">
          <ac:chgData name="Kylin Kwok" userId="97f95f866dffac23" providerId="LiveId" clId="{2242A95D-1AC9-4220-B702-DED7C0569324}" dt="2024-09-26T10:49:04.173" v="1147" actId="20577"/>
          <ac:spMkLst>
            <pc:docMk/>
            <pc:sldMk cId="0" sldId="939"/>
            <ac:spMk id="8" creationId="{00000000-0000-0000-0000-000000000000}"/>
          </ac:spMkLst>
        </pc:spChg>
        <pc:spChg chg="add mod">
          <ac:chgData name="Kylin Kwok" userId="97f95f866dffac23" providerId="LiveId" clId="{2242A95D-1AC9-4220-B702-DED7C0569324}" dt="2024-09-26T10:45:39.308" v="1146" actId="20577"/>
          <ac:spMkLst>
            <pc:docMk/>
            <pc:sldMk cId="0" sldId="939"/>
            <ac:spMk id="9" creationId="{52A1B519-1073-D51C-FDCE-66AB5D3B870A}"/>
          </ac:spMkLst>
        </pc:spChg>
        <pc:spChg chg="del mod">
          <ac:chgData name="Kylin Kwok" userId="97f95f866dffac23" providerId="LiveId" clId="{2242A95D-1AC9-4220-B702-DED7C0569324}" dt="2024-09-26T10:44:33.514" v="1105" actId="478"/>
          <ac:spMkLst>
            <pc:docMk/>
            <pc:sldMk cId="0" sldId="939"/>
            <ac:spMk id="10" creationId="{00000000-0000-0000-0000-000000000000}"/>
          </ac:spMkLst>
        </pc:spChg>
        <pc:spChg chg="del mod">
          <ac:chgData name="Kylin Kwok" userId="97f95f866dffac23" providerId="LiveId" clId="{2242A95D-1AC9-4220-B702-DED7C0569324}" dt="2024-09-26T10:44:33.514" v="1105" actId="478"/>
          <ac:spMkLst>
            <pc:docMk/>
            <pc:sldMk cId="0" sldId="939"/>
            <ac:spMk id="11" creationId="{00000000-0000-0000-0000-000000000000}"/>
          </ac:spMkLst>
        </pc:spChg>
        <pc:spChg chg="del mod">
          <ac:chgData name="Kylin Kwok" userId="97f95f866dffac23" providerId="LiveId" clId="{2242A95D-1AC9-4220-B702-DED7C0569324}" dt="2024-09-26T10:41:30.475" v="991" actId="478"/>
          <ac:spMkLst>
            <pc:docMk/>
            <pc:sldMk cId="0" sldId="939"/>
            <ac:spMk id="12" creationId="{00000000-0000-0000-0000-000000000000}"/>
          </ac:spMkLst>
        </pc:spChg>
        <pc:spChg chg="mod">
          <ac:chgData name="Kylin Kwok" userId="97f95f866dffac23" providerId="LiveId" clId="{2242A95D-1AC9-4220-B702-DED7C0569324}" dt="2024-09-26T10:36:23.029" v="868" actId="113"/>
          <ac:spMkLst>
            <pc:docMk/>
            <pc:sldMk cId="0" sldId="939"/>
            <ac:spMk id="13" creationId="{00000000-0000-0000-0000-000000000000}"/>
          </ac:spMkLst>
        </pc:spChg>
        <pc:spChg chg="del">
          <ac:chgData name="Kylin Kwok" userId="97f95f866dffac23" providerId="LiveId" clId="{2242A95D-1AC9-4220-B702-DED7C0569324}" dt="2024-09-26T10:37:13.915" v="963" actId="21"/>
          <ac:spMkLst>
            <pc:docMk/>
            <pc:sldMk cId="0" sldId="939"/>
            <ac:spMk id="16" creationId="{00000000-0000-0000-0000-000000000000}"/>
          </ac:spMkLst>
        </pc:spChg>
        <pc:spChg chg="del">
          <ac:chgData name="Kylin Kwok" userId="97f95f866dffac23" providerId="LiveId" clId="{2242A95D-1AC9-4220-B702-DED7C0569324}" dt="2024-09-26T10:37:13.915" v="963" actId="21"/>
          <ac:spMkLst>
            <pc:docMk/>
            <pc:sldMk cId="0" sldId="939"/>
            <ac:spMk id="17" creationId="{00000000-0000-0000-0000-000000000000}"/>
          </ac:spMkLst>
        </pc:spChg>
        <pc:picChg chg="add mod">
          <ac:chgData name="Kylin Kwok" userId="97f95f866dffac23" providerId="LiveId" clId="{2242A95D-1AC9-4220-B702-DED7C0569324}" dt="2024-09-26T10:45:13.537" v="1117" actId="14100"/>
          <ac:picMkLst>
            <pc:docMk/>
            <pc:sldMk cId="0" sldId="939"/>
            <ac:picMk id="1026" creationId="{763D9C61-3FE1-BB32-5F26-BC676475BEA1}"/>
          </ac:picMkLst>
        </pc:picChg>
      </pc:sldChg>
      <pc:sldChg chg="modSp mod">
        <pc:chgData name="Kylin Kwok" userId="97f95f866dffac23" providerId="LiveId" clId="{2242A95D-1AC9-4220-B702-DED7C0569324}" dt="2024-09-26T10:50:48.412" v="1398" actId="20577"/>
        <pc:sldMkLst>
          <pc:docMk/>
          <pc:sldMk cId="0" sldId="940"/>
        </pc:sldMkLst>
        <pc:spChg chg="mod">
          <ac:chgData name="Kylin Kwok" userId="97f95f866dffac23" providerId="LiveId" clId="{2242A95D-1AC9-4220-B702-DED7C0569324}" dt="2024-09-26T10:33:56.345" v="662"/>
          <ac:spMkLst>
            <pc:docMk/>
            <pc:sldMk cId="0" sldId="940"/>
            <ac:spMk id="7" creationId="{00000000-0000-0000-0000-000000000000}"/>
          </ac:spMkLst>
        </pc:spChg>
        <pc:spChg chg="mod">
          <ac:chgData name="Kylin Kwok" userId="97f95f866dffac23" providerId="LiveId" clId="{2242A95D-1AC9-4220-B702-DED7C0569324}" dt="2024-09-26T10:50:48.412" v="1398" actId="20577"/>
          <ac:spMkLst>
            <pc:docMk/>
            <pc:sldMk cId="0" sldId="940"/>
            <ac:spMk id="10" creationId="{00000000-0000-0000-0000-000000000000}"/>
          </ac:spMkLst>
        </pc:spChg>
      </pc:sldChg>
      <pc:sldChg chg="modSp mod">
        <pc:chgData name="Kylin Kwok" userId="97f95f866dffac23" providerId="LiveId" clId="{2242A95D-1AC9-4220-B702-DED7C0569324}" dt="2024-09-26T11:08:13.675" v="2242" actId="20577"/>
        <pc:sldMkLst>
          <pc:docMk/>
          <pc:sldMk cId="0" sldId="941"/>
        </pc:sldMkLst>
        <pc:spChg chg="mod">
          <ac:chgData name="Kylin Kwok" userId="97f95f866dffac23" providerId="LiveId" clId="{2242A95D-1AC9-4220-B702-DED7C0569324}" dt="2024-09-26T10:33:49.689" v="659"/>
          <ac:spMkLst>
            <pc:docMk/>
            <pc:sldMk cId="0" sldId="941"/>
            <ac:spMk id="7" creationId="{00000000-0000-0000-0000-000000000000}"/>
          </ac:spMkLst>
        </pc:spChg>
        <pc:spChg chg="mod">
          <ac:chgData name="Kylin Kwok" userId="97f95f866dffac23" providerId="LiveId" clId="{2242A95D-1AC9-4220-B702-DED7C0569324}" dt="2024-09-26T10:49:10.405" v="1155" actId="20577"/>
          <ac:spMkLst>
            <pc:docMk/>
            <pc:sldMk cId="0" sldId="941"/>
            <ac:spMk id="8" creationId="{00000000-0000-0000-0000-000000000000}"/>
          </ac:spMkLst>
        </pc:spChg>
        <pc:spChg chg="mod">
          <ac:chgData name="Kylin Kwok" userId="97f95f866dffac23" providerId="LiveId" clId="{2242A95D-1AC9-4220-B702-DED7C0569324}" dt="2024-09-26T11:08:13.675" v="2242" actId="20577"/>
          <ac:spMkLst>
            <pc:docMk/>
            <pc:sldMk cId="0" sldId="941"/>
            <ac:spMk id="37" creationId="{00000000-0000-0000-0000-000000000000}"/>
          </ac:spMkLst>
        </pc:spChg>
      </pc:sldChg>
      <pc:sldChg chg="modSp mod">
        <pc:chgData name="Kylin Kwok" userId="97f95f866dffac23" providerId="LiveId" clId="{2242A95D-1AC9-4220-B702-DED7C0569324}" dt="2024-09-26T11:10:48.946" v="2386" actId="20577"/>
        <pc:sldMkLst>
          <pc:docMk/>
          <pc:sldMk cId="0" sldId="942"/>
        </pc:sldMkLst>
        <pc:spChg chg="mod">
          <ac:chgData name="Kylin Kwok" userId="97f95f866dffac23" providerId="LiveId" clId="{2242A95D-1AC9-4220-B702-DED7C0569324}" dt="2024-09-26T11:10:48.946" v="2386" actId="20577"/>
          <ac:spMkLst>
            <pc:docMk/>
            <pc:sldMk cId="0" sldId="942"/>
            <ac:spMk id="8" creationId="{00000000-0000-0000-0000-000000000000}"/>
          </ac:spMkLst>
        </pc:spChg>
      </pc:sldChg>
      <pc:sldChg chg="addSp delSp modSp mod">
        <pc:chgData name="Kylin Kwok" userId="97f95f866dffac23" providerId="LiveId" clId="{2242A95D-1AC9-4220-B702-DED7C0569324}" dt="2024-09-26T10:32:01.105" v="604" actId="1076"/>
        <pc:sldMkLst>
          <pc:docMk/>
          <pc:sldMk cId="0" sldId="943"/>
        </pc:sldMkLst>
        <pc:spChg chg="del">
          <ac:chgData name="Kylin Kwok" userId="97f95f866dffac23" providerId="LiveId" clId="{2242A95D-1AC9-4220-B702-DED7C0569324}" dt="2024-09-26T09:01:10.330" v="158" actId="478"/>
          <ac:spMkLst>
            <pc:docMk/>
            <pc:sldMk cId="0" sldId="943"/>
            <ac:spMk id="2" creationId="{00000000-0000-0000-0000-000000000000}"/>
          </ac:spMkLst>
        </pc:spChg>
        <pc:spChg chg="add del mod">
          <ac:chgData name="Kylin Kwok" userId="97f95f866dffac23" providerId="LiveId" clId="{2242A95D-1AC9-4220-B702-DED7C0569324}" dt="2024-09-26T10:30:27.102" v="474" actId="478"/>
          <ac:spMkLst>
            <pc:docMk/>
            <pc:sldMk cId="0" sldId="943"/>
            <ac:spMk id="3" creationId="{E244C864-60E9-6BD3-4400-57ED5EF00B4C}"/>
          </ac:spMkLst>
        </pc:spChg>
        <pc:spChg chg="del">
          <ac:chgData name="Kylin Kwok" userId="97f95f866dffac23" providerId="LiveId" clId="{2242A95D-1AC9-4220-B702-DED7C0569324}" dt="2024-09-26T09:01:14.307" v="159" actId="478"/>
          <ac:spMkLst>
            <pc:docMk/>
            <pc:sldMk cId="0" sldId="943"/>
            <ac:spMk id="4" creationId="{00000000-0000-0000-0000-000000000000}"/>
          </ac:spMkLst>
        </pc:spChg>
        <pc:spChg chg="add mod">
          <ac:chgData name="Kylin Kwok" userId="97f95f866dffac23" providerId="LiveId" clId="{2242A95D-1AC9-4220-B702-DED7C0569324}" dt="2024-09-26T10:32:01.105" v="604" actId="1076"/>
          <ac:spMkLst>
            <pc:docMk/>
            <pc:sldMk cId="0" sldId="943"/>
            <ac:spMk id="5" creationId="{30152766-A021-8FE9-41BF-AF0D59B37F9E}"/>
          </ac:spMkLst>
        </pc:spChg>
        <pc:spChg chg="add mod">
          <ac:chgData name="Kylin Kwok" userId="97f95f866dffac23" providerId="LiveId" clId="{2242A95D-1AC9-4220-B702-DED7C0569324}" dt="2024-09-26T10:31:42.348" v="603" actId="13926"/>
          <ac:spMkLst>
            <pc:docMk/>
            <pc:sldMk cId="0" sldId="943"/>
            <ac:spMk id="6" creationId="{CC0D3549-75AD-CF04-D72F-81E55D24C52E}"/>
          </ac:spMkLst>
        </pc:spChg>
        <pc:spChg chg="mod">
          <ac:chgData name="Kylin Kwok" userId="97f95f866dffac23" providerId="LiveId" clId="{2242A95D-1AC9-4220-B702-DED7C0569324}" dt="2024-09-26T08:57:39.231" v="48" actId="20577"/>
          <ac:spMkLst>
            <pc:docMk/>
            <pc:sldMk cId="0" sldId="943"/>
            <ac:spMk id="7" creationId="{00000000-0000-0000-0000-000000000000}"/>
          </ac:spMkLst>
        </pc:spChg>
        <pc:spChg chg="mod">
          <ac:chgData name="Kylin Kwok" userId="97f95f866dffac23" providerId="LiveId" clId="{2242A95D-1AC9-4220-B702-DED7C0569324}" dt="2024-09-26T09:01:37.872" v="187" actId="20577"/>
          <ac:spMkLst>
            <pc:docMk/>
            <pc:sldMk cId="0" sldId="943"/>
            <ac:spMk id="8" creationId="{00000000-0000-0000-0000-000000000000}"/>
          </ac:spMkLst>
        </pc:spChg>
      </pc:sldChg>
      <pc:sldChg chg="modSp mod">
        <pc:chgData name="Kylin Kwok" userId="97f95f866dffac23" providerId="LiveId" clId="{2242A95D-1AC9-4220-B702-DED7C0569324}" dt="2024-09-26T09:02:14.328" v="189" actId="1076"/>
        <pc:sldMkLst>
          <pc:docMk/>
          <pc:sldMk cId="0" sldId="953"/>
        </pc:sldMkLst>
        <pc:spChg chg="mod">
          <ac:chgData name="Kylin Kwok" userId="97f95f866dffac23" providerId="LiveId" clId="{2242A95D-1AC9-4220-B702-DED7C0569324}" dt="2024-09-26T09:02:11.507" v="188" actId="1076"/>
          <ac:spMkLst>
            <pc:docMk/>
            <pc:sldMk cId="0" sldId="953"/>
            <ac:spMk id="25" creationId="{00000000-0000-0000-0000-000000000000}"/>
          </ac:spMkLst>
        </pc:spChg>
        <pc:spChg chg="mod">
          <ac:chgData name="Kylin Kwok" userId="97f95f866dffac23" providerId="LiveId" clId="{2242A95D-1AC9-4220-B702-DED7C0569324}" dt="2024-09-26T09:02:14.328" v="189" actId="1076"/>
          <ac:spMkLst>
            <pc:docMk/>
            <pc:sldMk cId="0" sldId="953"/>
            <ac:spMk id="26" creationId="{00000000-0000-0000-0000-000000000000}"/>
          </ac:spMkLst>
        </pc:spChg>
      </pc:sldChg>
      <pc:sldChg chg="addSp delSp modSp del mod">
        <pc:chgData name="Kylin Kwok" userId="97f95f866dffac23" providerId="LiveId" clId="{2242A95D-1AC9-4220-B702-DED7C0569324}" dt="2024-09-26T11:01:19.345" v="1962" actId="47"/>
        <pc:sldMkLst>
          <pc:docMk/>
          <pc:sldMk cId="0" sldId="970"/>
        </pc:sldMkLst>
        <pc:spChg chg="add del mod">
          <ac:chgData name="Kylin Kwok" userId="97f95f866dffac23" providerId="LiveId" clId="{2242A95D-1AC9-4220-B702-DED7C0569324}" dt="2024-09-26T10:52:08.010" v="1421" actId="478"/>
          <ac:spMkLst>
            <pc:docMk/>
            <pc:sldMk cId="0" sldId="970"/>
            <ac:spMk id="3" creationId="{F15C70C2-2914-FF5D-D6C0-44C2A939F921}"/>
          </ac:spMkLst>
        </pc:spChg>
        <pc:spChg chg="mod">
          <ac:chgData name="Kylin Kwok" userId="97f95f866dffac23" providerId="LiveId" clId="{2242A95D-1AC9-4220-B702-DED7C0569324}" dt="2024-09-26T10:52:18.245" v="1434" actId="20577"/>
          <ac:spMkLst>
            <pc:docMk/>
            <pc:sldMk cId="0" sldId="970"/>
            <ac:spMk id="4" creationId="{00000000-0000-0000-0000-000000000000}"/>
          </ac:spMkLst>
        </pc:spChg>
        <pc:spChg chg="mod">
          <ac:chgData name="Kylin Kwok" userId="97f95f866dffac23" providerId="LiveId" clId="{2242A95D-1AC9-4220-B702-DED7C0569324}" dt="2024-09-26T10:53:32.454" v="1441" actId="21"/>
          <ac:spMkLst>
            <pc:docMk/>
            <pc:sldMk cId="0" sldId="970"/>
            <ac:spMk id="5" creationId="{00000000-0000-0000-0000-000000000000}"/>
          </ac:spMkLst>
        </pc:spChg>
        <pc:spChg chg="mod">
          <ac:chgData name="Kylin Kwok" userId="97f95f866dffac23" providerId="LiveId" clId="{2242A95D-1AC9-4220-B702-DED7C0569324}" dt="2024-09-26T10:52:18.783" v="1435" actId="21"/>
          <ac:spMkLst>
            <pc:docMk/>
            <pc:sldMk cId="0" sldId="970"/>
            <ac:spMk id="6" creationId="{00000000-0000-0000-0000-000000000000}"/>
          </ac:spMkLst>
        </pc:spChg>
        <pc:spChg chg="add del mod">
          <ac:chgData name="Kylin Kwok" userId="97f95f866dffac23" providerId="LiveId" clId="{2242A95D-1AC9-4220-B702-DED7C0569324}" dt="2024-09-26T10:53:41.478" v="1445" actId="21"/>
          <ac:spMkLst>
            <pc:docMk/>
            <pc:sldMk cId="0" sldId="970"/>
            <ac:spMk id="8" creationId="{00000000-0000-0000-0000-000000000000}"/>
          </ac:spMkLst>
        </pc:spChg>
        <pc:spChg chg="add del mod">
          <ac:chgData name="Kylin Kwok" userId="97f95f866dffac23" providerId="LiveId" clId="{2242A95D-1AC9-4220-B702-DED7C0569324}" dt="2024-09-26T10:52:12.975" v="1426" actId="21"/>
          <ac:spMkLst>
            <pc:docMk/>
            <pc:sldMk cId="0" sldId="970"/>
            <ac:spMk id="9" creationId="{00000000-0000-0000-0000-000000000000}"/>
          </ac:spMkLst>
        </pc:spChg>
        <pc:spChg chg="add del mod">
          <ac:chgData name="Kylin Kwok" userId="97f95f866dffac23" providerId="LiveId" clId="{2242A95D-1AC9-4220-B702-DED7C0569324}" dt="2024-09-26T10:52:15.668" v="1431" actId="21"/>
          <ac:spMkLst>
            <pc:docMk/>
            <pc:sldMk cId="0" sldId="970"/>
            <ac:spMk id="10" creationId="{00000000-0000-0000-0000-000000000000}"/>
          </ac:spMkLst>
        </pc:spChg>
        <pc:spChg chg="add del mod">
          <ac:chgData name="Kylin Kwok" userId="97f95f866dffac23" providerId="LiveId" clId="{2242A95D-1AC9-4220-B702-DED7C0569324}" dt="2024-09-26T10:53:25.078" v="1439" actId="21"/>
          <ac:spMkLst>
            <pc:docMk/>
            <pc:sldMk cId="0" sldId="970"/>
            <ac:spMk id="11" creationId="{00000000-0000-0000-0000-000000000000}"/>
          </ac:spMkLst>
        </pc:spChg>
        <pc:spChg chg="add del mod">
          <ac:chgData name="Kylin Kwok" userId="97f95f866dffac23" providerId="LiveId" clId="{2242A95D-1AC9-4220-B702-DED7C0569324}" dt="2024-09-26T11:01:15.860" v="1961" actId="21"/>
          <ac:spMkLst>
            <pc:docMk/>
            <pc:sldMk cId="0" sldId="970"/>
            <ac:spMk id="16" creationId="{00000000-0000-0000-0000-000000000000}"/>
          </ac:spMkLst>
        </pc:spChg>
        <pc:spChg chg="add del mod">
          <ac:chgData name="Kylin Kwok" userId="97f95f866dffac23" providerId="LiveId" clId="{2242A95D-1AC9-4220-B702-DED7C0569324}" dt="2024-09-26T11:01:15.860" v="1961" actId="21"/>
          <ac:spMkLst>
            <pc:docMk/>
            <pc:sldMk cId="0" sldId="970"/>
            <ac:spMk id="17" creationId="{00000000-0000-0000-0000-000000000000}"/>
          </ac:spMkLst>
        </pc:spChg>
      </pc:sldChg>
      <pc:sldChg chg="addSp modSp new mod">
        <pc:chgData name="Kylin Kwok" userId="97f95f866dffac23" providerId="LiveId" clId="{2242A95D-1AC9-4220-B702-DED7C0569324}" dt="2024-09-26T11:10:40.177" v="2383" actId="20577"/>
        <pc:sldMkLst>
          <pc:docMk/>
          <pc:sldMk cId="4206629" sldId="971"/>
        </pc:sldMkLst>
        <pc:spChg chg="mod">
          <ac:chgData name="Kylin Kwok" userId="97f95f866dffac23" providerId="LiveId" clId="{2242A95D-1AC9-4220-B702-DED7C0569324}" dt="2024-09-26T10:53:36.591" v="1443" actId="20577"/>
          <ac:spMkLst>
            <pc:docMk/>
            <pc:sldMk cId="4206629" sldId="971"/>
            <ac:spMk id="2" creationId="{4CEE5087-A6FA-C7EA-EF01-BC156F2180D0}"/>
          </ac:spMkLst>
        </pc:spChg>
        <pc:spChg chg="mod">
          <ac:chgData name="Kylin Kwok" userId="97f95f866dffac23" providerId="LiveId" clId="{2242A95D-1AC9-4220-B702-DED7C0569324}" dt="2024-09-26T11:10:40.177" v="2383" actId="20577"/>
          <ac:spMkLst>
            <pc:docMk/>
            <pc:sldMk cId="4206629" sldId="971"/>
            <ac:spMk id="3" creationId="{CB399C42-AB3E-3739-D81C-6480278BBA0E}"/>
          </ac:spMkLst>
        </pc:spChg>
        <pc:spChg chg="add mod">
          <ac:chgData name="Kylin Kwok" userId="97f95f866dffac23" providerId="LiveId" clId="{2242A95D-1AC9-4220-B702-DED7C0569324}" dt="2024-09-26T11:10:22.906" v="2338" actId="1076"/>
          <ac:spMkLst>
            <pc:docMk/>
            <pc:sldMk cId="4206629" sldId="971"/>
            <ac:spMk id="16" creationId="{00000000-0000-0000-0000-000000000000}"/>
          </ac:spMkLst>
        </pc:spChg>
        <pc:spChg chg="add mod">
          <ac:chgData name="Kylin Kwok" userId="97f95f866dffac23" providerId="LiveId" clId="{2242A95D-1AC9-4220-B702-DED7C0569324}" dt="2024-09-26T11:10:22.906" v="2338" actId="1076"/>
          <ac:spMkLst>
            <pc:docMk/>
            <pc:sldMk cId="4206629" sldId="971"/>
            <ac:spMk id="17" creationId="{00000000-0000-0000-0000-000000000000}"/>
          </ac:spMkLst>
        </pc:spChg>
      </pc:sldChg>
      <pc:sldChg chg="modSp new del mod">
        <pc:chgData name="Kylin Kwok" userId="97f95f866dffac23" providerId="LiveId" clId="{2242A95D-1AC9-4220-B702-DED7C0569324}" dt="2024-09-26T11:04:46.878" v="2100" actId="47"/>
        <pc:sldMkLst>
          <pc:docMk/>
          <pc:sldMk cId="1283429844" sldId="972"/>
        </pc:sldMkLst>
        <pc:spChg chg="mod">
          <ac:chgData name="Kylin Kwok" userId="97f95f866dffac23" providerId="LiveId" clId="{2242A95D-1AC9-4220-B702-DED7C0569324}" dt="2024-09-26T11:04:44.477" v="2099" actId="5793"/>
          <ac:spMkLst>
            <pc:docMk/>
            <pc:sldMk cId="1283429844" sldId="972"/>
            <ac:spMk id="3" creationId="{319466AD-E08E-5FD7-259A-F476EF1070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charset="0"/>
              </a:defRPr>
            </a:lvl1pPr>
          </a:lstStyle>
          <a:p>
            <a:fld id="{8A029216-D615-3945-A1F3-D96FC886DA6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MS PGothic" pitchFamily="-65" charset="-128"/>
        <a:cs typeface="MS PGothic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MS PGothic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MS PGothic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MS PGothic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MS PGothic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Arial" panose="020B0604020202090204" pitchFamily="34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>
            <a:fillRect/>
          </a:stretch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FEE-6B48-4643-BCFB-F13B0E13E1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-2549264" y="2474314"/>
            <a:ext cx="51435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7263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6200000">
            <a:off x="-2556759" y="2481809"/>
            <a:ext cx="51435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 rot="16200000" flipV="1">
            <a:off x="-2472584" y="2548889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3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UltraLight" panose="02000503000000020004"/>
                <a:ea typeface="Helvetica Neue UltraLight" panose="02000503000000020004"/>
                <a:cs typeface="Helvetica Neue UltraLight" panose="02000503000000020004"/>
                <a:sym typeface="Helvetica Neue UltraLight" panose="02000503000000020004"/>
              </a:defRPr>
            </a:lvl1pPr>
            <a:lvl2pPr>
              <a:defRPr>
                <a:latin typeface="Helvetica Neue UltraLight" panose="02000503000000020004"/>
                <a:ea typeface="Helvetica Neue UltraLight" panose="02000503000000020004"/>
                <a:cs typeface="Helvetica Neue UltraLight" panose="02000503000000020004"/>
                <a:sym typeface="Helvetica Neue UltraLight" panose="02000503000000020004"/>
              </a:defRPr>
            </a:lvl2pPr>
            <a:lvl3pPr>
              <a:defRPr>
                <a:latin typeface="Helvetica Neue UltraLight" panose="02000503000000020004"/>
                <a:ea typeface="Helvetica Neue UltraLight" panose="02000503000000020004"/>
                <a:cs typeface="Helvetica Neue UltraLight" panose="02000503000000020004"/>
                <a:sym typeface="Helvetica Neue UltraLight" panose="02000503000000020004"/>
              </a:defRPr>
            </a:lvl3pPr>
            <a:lvl4pPr>
              <a:defRPr>
                <a:latin typeface="Helvetica Neue UltraLight" panose="02000503000000020004"/>
                <a:ea typeface="Helvetica Neue UltraLight" panose="02000503000000020004"/>
                <a:cs typeface="Helvetica Neue UltraLight" panose="02000503000000020004"/>
                <a:sym typeface="Helvetica Neue UltraLight" panose="02000503000000020004"/>
              </a:defRPr>
            </a:lvl4pPr>
            <a:lvl5pPr>
              <a:defRPr>
                <a:latin typeface="Helvetica Neue UltraLight" panose="02000503000000020004"/>
                <a:ea typeface="Helvetica Neue UltraLight" panose="02000503000000020004"/>
                <a:cs typeface="Helvetica Neue UltraLight" panose="02000503000000020004"/>
                <a:sym typeface="Helvetica Neue UltraLight" panose="020005030000000200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98967" y="28575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MS PGothic" pitchFamily="-65" charset="-128"/>
          <a:cs typeface="MS PGothic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  <a:ea typeface="MS PGothic" pitchFamily="-65" charset="-128"/>
          <a:cs typeface="MS PGothic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  <a:ea typeface="MS PGothic" pitchFamily="-65" charset="-128"/>
          <a:cs typeface="MS PGothic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  <a:ea typeface="MS PGothic" pitchFamily="-65" charset="-128"/>
          <a:cs typeface="MS PGothic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  <a:ea typeface="MS PGothic" pitchFamily="-65" charset="-128"/>
          <a:cs typeface="MS PGothic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MS PGothic" pitchFamily="-65" charset="-128"/>
          <a:cs typeface="MS PGothic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MS PGothic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MS PGothic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2518606" y="2473636"/>
            <a:ext cx="51435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84301"/>
            <a:ext cx="754380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0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jjye23@m.fudan.edu.cn" TargetMode="External"/><Relationship Id="rId2" Type="http://schemas.openxmlformats.org/officeDocument/2006/relationships/hyperlink" Target="mailto:hlguo24@m.fudan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jjin22@m.fudan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ngxuemei1995/CHisIE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505200" y="1733550"/>
            <a:ext cx="4876800" cy="1371600"/>
          </a:xfrm>
        </p:spPr>
        <p:txBody>
          <a:bodyPr/>
          <a:lstStyle/>
          <a:p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课程作业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Content Placeholder 2"/>
          <p:cNvSpPr txBox="1"/>
          <p:nvPr/>
        </p:nvSpPr>
        <p:spPr bwMode="auto">
          <a:xfrm>
            <a:off x="3429000" y="3333750"/>
            <a:ext cx="50292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ts val="9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None/>
              <a:defRPr sz="2400">
                <a:solidFill>
                  <a:schemeClr val="tx1"/>
                </a:solidFill>
                <a:latin typeface="+mn-lt"/>
                <a:ea typeface="MS PGothic" pitchFamily="-65" charset="-128"/>
                <a:cs typeface="MS PGothic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MS PGothic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MS PGothic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itchFamily="-65" charset="-128"/>
              </a:defRPr>
            </a:lvl9pPr>
          </a:lstStyle>
          <a:p>
            <a:pPr>
              <a:buClr>
                <a:srgbClr val="0070C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BiLSTM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的命名实体识别</a:t>
            </a:r>
            <a:endParaRPr 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13789"/>
            <a:ext cx="7467600" cy="468585"/>
          </a:xfrm>
        </p:spPr>
        <p:txBody>
          <a:bodyPr/>
          <a:lstStyle/>
          <a:p>
            <a:r>
              <a:rPr lang="zh-CN" altLang="en-US" sz="280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dirty="0" err="1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BiLSTM</a:t>
            </a:r>
            <a:r>
              <a:rPr lang="zh-CN" altLang="en-US" sz="280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的命名实体识别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10975"/>
            <a:ext cx="8001000" cy="505644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测试集格式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85800" y="1396831"/>
            <a:ext cx="4321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lt"/>
              </a:rPr>
              <a:t>B</a:t>
            </a:r>
            <a:r>
              <a:rPr lang="zh-CN" altLang="en-US" sz="2000" dirty="0">
                <a:latin typeface="+mn-lt"/>
              </a:rPr>
              <a:t>：</a:t>
            </a:r>
            <a:r>
              <a:rPr lang="en-US" altLang="zh-CN" sz="2000" dirty="0">
                <a:latin typeface="+mn-lt"/>
              </a:rPr>
              <a:t>Begin</a:t>
            </a:r>
            <a:r>
              <a:rPr lang="zh-CN" altLang="en-US" sz="2000" dirty="0">
                <a:latin typeface="+mn-lt"/>
              </a:rPr>
              <a:t>，命名实体的开始</a:t>
            </a:r>
            <a:endParaRPr lang="en-US" altLang="zh-CN" sz="2000" dirty="0">
              <a:latin typeface="+mn-lt"/>
            </a:endParaRPr>
          </a:p>
          <a:p>
            <a:r>
              <a:rPr lang="en-US" altLang="zh-CN" sz="2000" b="1" dirty="0">
                <a:latin typeface="+mn-lt"/>
              </a:rPr>
              <a:t>I </a:t>
            </a:r>
            <a:r>
              <a:rPr lang="zh-CN" altLang="en-US" sz="2000" dirty="0">
                <a:latin typeface="+mn-lt"/>
              </a:rPr>
              <a:t>：</a:t>
            </a:r>
            <a:r>
              <a:rPr lang="en-US" altLang="zh-CN" sz="2000" dirty="0">
                <a:latin typeface="+mn-lt"/>
              </a:rPr>
              <a:t>Inner</a:t>
            </a:r>
            <a:r>
              <a:rPr lang="zh-CN" altLang="en-US" sz="2000" dirty="0">
                <a:latin typeface="+mn-lt"/>
              </a:rPr>
              <a:t>，命名实体的中间的内容</a:t>
            </a:r>
            <a:endParaRPr lang="en-US" altLang="zh-CN" sz="2000" dirty="0">
              <a:latin typeface="+mn-lt"/>
            </a:endParaRPr>
          </a:p>
          <a:p>
            <a:r>
              <a:rPr lang="en-US" altLang="zh-CN" sz="2000" b="1" dirty="0">
                <a:latin typeface="+mn-lt"/>
              </a:rPr>
              <a:t>E</a:t>
            </a:r>
            <a:r>
              <a:rPr lang="zh-CN" altLang="en-US" sz="2000" dirty="0">
                <a:latin typeface="+mn-lt"/>
              </a:rPr>
              <a:t>：</a:t>
            </a:r>
            <a:r>
              <a:rPr lang="en-US" altLang="zh-CN" sz="2000" dirty="0">
                <a:latin typeface="+mn-lt"/>
              </a:rPr>
              <a:t>End</a:t>
            </a:r>
            <a:r>
              <a:rPr lang="zh-CN" altLang="en-US" sz="2000" dirty="0">
                <a:latin typeface="+mn-lt"/>
              </a:rPr>
              <a:t>，命名实体的结束</a:t>
            </a:r>
            <a:endParaRPr lang="en-US" altLang="zh-CN" sz="2000" dirty="0">
              <a:latin typeface="+mn-lt"/>
            </a:endParaRPr>
          </a:p>
          <a:p>
            <a:r>
              <a:rPr lang="en-US" altLang="zh-CN" sz="2000" b="1" dirty="0">
                <a:latin typeface="+mn-lt"/>
              </a:rPr>
              <a:t>S</a:t>
            </a:r>
            <a:r>
              <a:rPr lang="zh-CN" altLang="en-US" sz="2000" dirty="0">
                <a:latin typeface="+mn-lt"/>
              </a:rPr>
              <a:t>：</a:t>
            </a:r>
            <a:r>
              <a:rPr lang="en-US" altLang="zh-CN" sz="2000" dirty="0">
                <a:latin typeface="+mn-lt"/>
              </a:rPr>
              <a:t>Single</a:t>
            </a:r>
            <a:r>
              <a:rPr lang="zh-CN" altLang="en-US" sz="2000" dirty="0">
                <a:latin typeface="+mn-lt"/>
              </a:rPr>
              <a:t>，单字命名实体</a:t>
            </a:r>
            <a:endParaRPr lang="en-US" altLang="zh-CN" sz="2000" dirty="0">
              <a:latin typeface="+mn-lt"/>
            </a:endParaRPr>
          </a:p>
          <a:p>
            <a:r>
              <a:rPr lang="en-US" altLang="zh-CN" sz="2000" b="1" dirty="0">
                <a:latin typeface="+mn-lt"/>
              </a:rPr>
              <a:t>O</a:t>
            </a:r>
            <a:r>
              <a:rPr lang="en-US" altLang="zh-CN" sz="2000" dirty="0">
                <a:latin typeface="+mn-lt"/>
              </a:rPr>
              <a:t>: Other</a:t>
            </a:r>
            <a:r>
              <a:rPr lang="zh-CN" altLang="en-US" sz="2000" dirty="0">
                <a:latin typeface="+mn-lt"/>
              </a:rPr>
              <a:t>，不是命名实体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DECEAE-F492-0E63-C0AC-DBB241546819}"/>
              </a:ext>
            </a:extLst>
          </p:cNvPr>
          <p:cNvSpPr txBox="1"/>
          <p:nvPr/>
        </p:nvSpPr>
        <p:spPr>
          <a:xfrm>
            <a:off x="4114800" y="2353695"/>
            <a:ext cx="1981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lt"/>
              </a:rPr>
              <a:t>Other </a:t>
            </a:r>
            <a:r>
              <a:rPr lang="zh-CN" altLang="en-US" sz="1400" dirty="0">
                <a:latin typeface="+mn-lt"/>
              </a:rPr>
              <a:t>标签的字符非常多，需要考虑如何处理类别不均衡的情况。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A1B519-1073-D51C-FDCE-66AB5D3B870A}"/>
              </a:ext>
            </a:extLst>
          </p:cNvPr>
          <p:cNvSpPr txBox="1"/>
          <p:nvPr/>
        </p:nvSpPr>
        <p:spPr>
          <a:xfrm>
            <a:off x="762000" y="3181350"/>
            <a:ext cx="731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+mn-lt"/>
              </a:rPr>
              <a:t>此外，实体还需要被划分为</a:t>
            </a:r>
            <a:r>
              <a:rPr lang="en-US" altLang="zh-CN" sz="1800" dirty="0">
                <a:latin typeface="+mn-lt"/>
              </a:rPr>
              <a:t>PER</a:t>
            </a:r>
            <a:r>
              <a:rPr lang="zh-CN" altLang="en-US" sz="1800" dirty="0">
                <a:latin typeface="+mn-lt"/>
              </a:rPr>
              <a:t>（人）、</a:t>
            </a:r>
            <a:r>
              <a:rPr lang="en-US" altLang="zh-CN" sz="1800" dirty="0">
                <a:latin typeface="+mn-lt"/>
              </a:rPr>
              <a:t>LOC</a:t>
            </a:r>
            <a:r>
              <a:rPr lang="zh-CN" altLang="en-US" sz="1800" dirty="0">
                <a:latin typeface="+mn-lt"/>
              </a:rPr>
              <a:t>（地）、</a:t>
            </a:r>
            <a:r>
              <a:rPr lang="en-US" altLang="zh-CN" sz="1800" dirty="0">
                <a:latin typeface="+mn-lt"/>
              </a:rPr>
              <a:t>OFI</a:t>
            </a:r>
            <a:r>
              <a:rPr lang="zh-CN" altLang="en-US" sz="1800" dirty="0">
                <a:latin typeface="+mn-lt"/>
              </a:rPr>
              <a:t>（官）和</a:t>
            </a:r>
            <a:r>
              <a:rPr lang="en-US" altLang="zh-CN" sz="1800" dirty="0">
                <a:latin typeface="+mn-lt"/>
              </a:rPr>
              <a:t>BOOK</a:t>
            </a:r>
            <a:r>
              <a:rPr lang="zh-CN" altLang="en-US" sz="1800" dirty="0">
                <a:latin typeface="+mn-lt"/>
              </a:rPr>
              <a:t>（书）四类</a:t>
            </a:r>
          </a:p>
        </p:txBody>
      </p:sp>
      <p:pic>
        <p:nvPicPr>
          <p:cNvPr id="1026" name="Picture 2" descr="Refer to caption">
            <a:extLst>
              <a:ext uri="{FF2B5EF4-FFF2-40B4-BE49-F238E27FC236}">
                <a16:creationId xmlns:a16="http://schemas.microsoft.com/office/drawing/2014/main" id="{763D9C61-3FE1-BB32-5F26-BC676475B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4" b="39467"/>
          <a:stretch/>
        </p:blipFill>
        <p:spPr bwMode="auto">
          <a:xfrm>
            <a:off x="228600" y="3542866"/>
            <a:ext cx="8763000" cy="139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13789"/>
            <a:ext cx="7467600" cy="468585"/>
          </a:xfrm>
        </p:spPr>
        <p:txBody>
          <a:bodyPr/>
          <a:lstStyle/>
          <a:p>
            <a:r>
              <a:rPr lang="zh-CN" altLang="en-US" sz="280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dirty="0" err="1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BiLSTM</a:t>
            </a:r>
            <a:r>
              <a:rPr lang="zh-CN" altLang="en-US" sz="280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的命名实体识别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10975"/>
            <a:ext cx="8001000" cy="505644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模型要求：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59599" y="4629150"/>
            <a:ext cx="6350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Input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867400" y="2835910"/>
            <a:ext cx="2819400" cy="7613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Encoder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(BiLSTM)</a:t>
            </a:r>
            <a:endParaRPr lang="zh-CN" altLang="en-US" sz="16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3" name="直接箭头连接符 12"/>
          <p:cNvCxnSpPr>
            <a:stCxn id="11" idx="0"/>
            <a:endCxn id="20" idx="2"/>
          </p:cNvCxnSpPr>
          <p:nvPr/>
        </p:nvCxnSpPr>
        <p:spPr>
          <a:xfrm flipV="1">
            <a:off x="7277099" y="4397375"/>
            <a:ext cx="0" cy="231775"/>
          </a:xfrm>
          <a:prstGeom prst="straightConnector1">
            <a:avLst/>
          </a:prstGeom>
          <a:ln w="12700"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5867400" y="1542078"/>
            <a:ext cx="2819400" cy="572472"/>
          </a:xfrm>
          <a:prstGeom prst="roundRect">
            <a:avLst>
              <a:gd name="adj" fmla="val 207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MLP</a:t>
            </a:r>
            <a:endParaRPr lang="en-US" altLang="zh-CN" sz="16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8" name="直接箭头连接符 17"/>
          <p:cNvCxnSpPr>
            <a:stCxn id="17" idx="0"/>
            <a:endCxn id="19" idx="2"/>
          </p:cNvCxnSpPr>
          <p:nvPr/>
        </p:nvCxnSpPr>
        <p:spPr>
          <a:xfrm flipV="1">
            <a:off x="7277100" y="1310104"/>
            <a:ext cx="0" cy="231974"/>
          </a:xfrm>
          <a:prstGeom prst="straightConnector1">
            <a:avLst/>
          </a:prstGeom>
          <a:ln w="12700"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934698" y="971550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Label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5867400" y="3849989"/>
            <a:ext cx="2819400" cy="5471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Embedding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(Chinese Char Embedding)</a:t>
            </a:r>
            <a:endParaRPr lang="zh-CN" altLang="en-US" sz="16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26" name="直接箭头连接符 25"/>
          <p:cNvCxnSpPr>
            <a:stCxn id="20" idx="0"/>
            <a:endCxn id="12" idx="2"/>
          </p:cNvCxnSpPr>
          <p:nvPr/>
        </p:nvCxnSpPr>
        <p:spPr>
          <a:xfrm flipV="1">
            <a:off x="7277100" y="3597259"/>
            <a:ext cx="0" cy="252730"/>
          </a:xfrm>
          <a:prstGeom prst="straightConnector1">
            <a:avLst/>
          </a:prstGeom>
          <a:ln w="12700"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14400" y="1516618"/>
            <a:ext cx="4648200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Clr>
                <a:srgbClr val="00B050"/>
              </a:buClr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2.0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以上版本实现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latinLnBrk="0" hangingPunct="1">
              <a:lnSpc>
                <a:spcPct val="150000"/>
              </a:lnSpc>
              <a:buClr>
                <a:srgbClr val="00B050"/>
              </a:buClr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模型中必须包含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BiLSTM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结构，且该结构的参数量需占模型除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层以外的绝大多数。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00B050"/>
              </a:buClr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即，不能在里面插入一个大模型，然后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只作为最后分类器的一个小部件。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6"/>
          <p:cNvSpPr/>
          <p:nvPr/>
        </p:nvSpPr>
        <p:spPr>
          <a:xfrm>
            <a:off x="5867400" y="2288540"/>
            <a:ext cx="2819400" cy="374015"/>
          </a:xfrm>
          <a:prstGeom prst="roundRect">
            <a:avLst>
              <a:gd name="adj" fmla="val 20789"/>
            </a:avLst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Attention (Optional)</a:t>
            </a:r>
            <a:endParaRPr lang="en-US" altLang="zh-CN" sz="16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3" name="直接箭头连接符 2"/>
          <p:cNvCxnSpPr>
            <a:stCxn id="12" idx="0"/>
            <a:endCxn id="2" idx="2"/>
          </p:cNvCxnSpPr>
          <p:nvPr/>
        </p:nvCxnSpPr>
        <p:spPr>
          <a:xfrm flipV="1">
            <a:off x="7277100" y="2662539"/>
            <a:ext cx="0" cy="173355"/>
          </a:xfrm>
          <a:prstGeom prst="straightConnector1">
            <a:avLst/>
          </a:prstGeom>
          <a:ln w="12700"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2" idx="0"/>
            <a:endCxn id="17" idx="2"/>
          </p:cNvCxnSpPr>
          <p:nvPr/>
        </p:nvCxnSpPr>
        <p:spPr>
          <a:xfrm flipV="1">
            <a:off x="7277100" y="2114534"/>
            <a:ext cx="0" cy="173990"/>
          </a:xfrm>
          <a:prstGeom prst="straightConnector1">
            <a:avLst/>
          </a:prstGeom>
          <a:ln w="12700"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13789"/>
            <a:ext cx="7467600" cy="468585"/>
          </a:xfrm>
        </p:spPr>
        <p:txBody>
          <a:bodyPr/>
          <a:lstStyle/>
          <a:p>
            <a:r>
              <a:rPr lang="zh-CN" altLang="en-US" sz="280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dirty="0" err="1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BiLSTM</a:t>
            </a:r>
            <a:r>
              <a:rPr lang="zh-CN" altLang="en-US" sz="280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的命名实体识别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10975"/>
            <a:ext cx="8001000" cy="505644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实验内容（不需要排列组合所有变量，验证集测试）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4400" y="1516380"/>
            <a:ext cx="74676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Clr>
                <a:srgbClr val="00B050"/>
              </a:buClr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 embedding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方式（尝试不同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的效果，可用提供版或者自己寻找更好的版本）</a:t>
            </a:r>
          </a:p>
          <a:p>
            <a:pPr marL="285750" indent="-285750" eaLnBrk="1" latinLnBrk="0" hangingPunct="1">
              <a:lnSpc>
                <a:spcPct val="150000"/>
              </a:lnSpc>
              <a:buClr>
                <a:srgbClr val="00B050"/>
              </a:buClr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Encoder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BiLSTM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  <a:p>
            <a:pPr marL="285750" indent="-285750" eaLnBrk="1" latinLnBrk="0" hangingPunct="1">
              <a:lnSpc>
                <a:spcPct val="150000"/>
              </a:lnSpc>
              <a:buClr>
                <a:srgbClr val="00B050"/>
              </a:buClr>
              <a:buFont typeface="Arial" panose="020B0604020202090204" pitchFamily="34" charset="0"/>
              <a:buChar char="•"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BiLSTM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后接一层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Attention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测试效果（</a:t>
            </a:r>
            <a:r>
              <a:rPr lang="zh-CN" altLang="en-US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  <a:p>
            <a:pPr marL="285750" indent="-285750" eaLnBrk="1" latinLnBrk="0" hangingPunct="1">
              <a:lnSpc>
                <a:spcPct val="150000"/>
              </a:lnSpc>
              <a:buClr>
                <a:srgbClr val="00B050"/>
              </a:buClr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使用网格搜索或随机搜索寻找最佳超参数（</a:t>
            </a:r>
            <a:r>
              <a:rPr lang="zh-CN" altLang="en-US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，超参至少包含学习率和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 size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  <a:p>
            <a:pPr marL="285750" indent="-285750" eaLnBrk="1" latinLnBrk="0" hangingPunct="1">
              <a:lnSpc>
                <a:spcPct val="150000"/>
              </a:lnSpc>
              <a:buClr>
                <a:srgbClr val="00B050"/>
              </a:buClr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比较你所知的模型训练技巧对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F1-macro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值的影响（</a:t>
            </a:r>
            <a:r>
              <a:rPr lang="zh-CN" altLang="en-US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，训练技巧包括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dropout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、模型初始化方式、优化器等）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E5087-A6FA-C7EA-EF01-BC156F21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kern="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kern="0" dirty="0" err="1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BiLSTM</a:t>
            </a:r>
            <a:r>
              <a:rPr lang="zh-CN" altLang="en-US" sz="3200" kern="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的命名实体识别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99C42-AB3E-3739-D81C-6480278BB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8700"/>
            <a:ext cx="8534400" cy="3333750"/>
          </a:xfrm>
        </p:spPr>
        <p:txBody>
          <a:bodyPr/>
          <a:lstStyle/>
          <a:p>
            <a:r>
              <a:rPr lang="zh-CN" altLang="en-US" dirty="0"/>
              <a:t>考核方式</a:t>
            </a:r>
            <a:r>
              <a:rPr lang="zh-CN" altLang="en-US" b="1" dirty="0"/>
              <a:t>（</a:t>
            </a:r>
            <a:r>
              <a:rPr lang="en-US" altLang="zh-CN" b="1" dirty="0"/>
              <a:t>DDL 10</a:t>
            </a:r>
            <a:r>
              <a:rPr lang="zh-CN" altLang="en-US" b="1" dirty="0"/>
              <a:t>月</a:t>
            </a:r>
            <a:r>
              <a:rPr lang="en-US" altLang="zh-CN" b="1" dirty="0"/>
              <a:t>13</a:t>
            </a:r>
            <a:r>
              <a:rPr lang="zh-CN" altLang="en-US" b="1" dirty="0"/>
              <a:t>日</a:t>
            </a:r>
            <a:r>
              <a:rPr lang="en-US" altLang="zh-CN" b="1" dirty="0"/>
              <a:t>23</a:t>
            </a:r>
            <a:r>
              <a:rPr lang="zh-CN" altLang="en-US" b="1" dirty="0"/>
              <a:t>：</a:t>
            </a:r>
            <a:r>
              <a:rPr lang="en-US" altLang="zh-CN" b="1" dirty="0"/>
              <a:t>59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/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.</a:t>
            </a:r>
            <a:r>
              <a:rPr lang="en-US" altLang="zh-CN" dirty="0" err="1"/>
              <a:t>ipynb</a:t>
            </a:r>
            <a:endParaRPr lang="en-US" altLang="zh-CN" dirty="0"/>
          </a:p>
          <a:p>
            <a:pPr lvl="1"/>
            <a:r>
              <a:rPr lang="en-US" altLang="zh-CN" dirty="0" err="1"/>
              <a:t>ipynb</a:t>
            </a:r>
            <a:r>
              <a:rPr lang="en-US" altLang="zh-CN" dirty="0"/>
              <a:t> </a:t>
            </a:r>
            <a:r>
              <a:rPr lang="zh-CN" altLang="en-US" dirty="0"/>
              <a:t>文件包含模型训练过程的输出日志</a:t>
            </a:r>
            <a:endParaRPr lang="en-US" altLang="zh-CN" dirty="0"/>
          </a:p>
          <a:p>
            <a:pPr lvl="2"/>
            <a:r>
              <a:rPr lang="zh-CN" altLang="en-US" dirty="0"/>
              <a:t>包含代码各个部分的说明</a:t>
            </a:r>
            <a:endParaRPr lang="en-US" altLang="zh-CN" dirty="0"/>
          </a:p>
          <a:p>
            <a:pPr lvl="2"/>
            <a:r>
              <a:rPr lang="zh-CN" altLang="en-US" dirty="0"/>
              <a:t>包含对</a:t>
            </a:r>
            <a:r>
              <a:rPr lang="en-US" altLang="zh-CN" dirty="0"/>
              <a:t>Accuracy</a:t>
            </a:r>
            <a:r>
              <a:rPr lang="zh-CN" altLang="en-US" dirty="0"/>
              <a:t>与</a:t>
            </a:r>
            <a:r>
              <a:rPr lang="en-US" altLang="zh-CN" dirty="0"/>
              <a:t>F1</a:t>
            </a:r>
            <a:r>
              <a:rPr lang="zh-CN" altLang="en-US" dirty="0"/>
              <a:t>结果的分析</a:t>
            </a:r>
            <a:endParaRPr lang="en-US" altLang="zh-CN" dirty="0"/>
          </a:p>
          <a:p>
            <a:pPr lvl="2"/>
            <a:r>
              <a:rPr lang="zh-CN" altLang="en-US" dirty="0"/>
              <a:t>包含模型结构对</a:t>
            </a:r>
            <a:r>
              <a:rPr lang="en-US" altLang="zh-CN" dirty="0"/>
              <a:t>F1</a:t>
            </a:r>
            <a:r>
              <a:rPr lang="zh-CN" altLang="en-US" dirty="0"/>
              <a:t>结果影响的分析</a:t>
            </a:r>
            <a:endParaRPr lang="en-US" altLang="zh-CN" dirty="0"/>
          </a:p>
          <a:p>
            <a:pPr lvl="1"/>
            <a:r>
              <a:rPr lang="zh-CN" altLang="en-US" dirty="0"/>
              <a:t>测试集 </a:t>
            </a:r>
            <a:r>
              <a:rPr lang="en-US" altLang="zh-CN" dirty="0"/>
              <a:t>F1-macro</a:t>
            </a:r>
          </a:p>
          <a:p>
            <a:pPr lvl="2"/>
            <a:r>
              <a:rPr lang="zh-CN" altLang="en-US" dirty="0"/>
              <a:t>合格线：</a:t>
            </a:r>
            <a:r>
              <a:rPr lang="en-US" altLang="zh-CN" dirty="0"/>
              <a:t>0.6</a:t>
            </a:r>
          </a:p>
          <a:p>
            <a:pPr lvl="2"/>
            <a:r>
              <a:rPr lang="zh-CN" altLang="en-US" dirty="0"/>
              <a:t>合格线以上，鼓励创新性探索，无需继续过分关注</a:t>
            </a:r>
            <a:r>
              <a:rPr lang="en-US" altLang="zh-CN" dirty="0"/>
              <a:t>F1-macro</a:t>
            </a:r>
            <a:r>
              <a:rPr lang="zh-CN" altLang="en-US" dirty="0"/>
              <a:t>指标。如果能找到有效提升</a:t>
            </a:r>
            <a:r>
              <a:rPr lang="en-US" altLang="zh-CN" dirty="0"/>
              <a:t>F1-macro</a:t>
            </a:r>
            <a:r>
              <a:rPr lang="zh-CN" altLang="en-US" dirty="0"/>
              <a:t>值的方法，需要在</a:t>
            </a:r>
            <a:r>
              <a:rPr lang="en-US" altLang="zh-CN" dirty="0" err="1"/>
              <a:t>ipynb</a:t>
            </a:r>
            <a:r>
              <a:rPr lang="zh-CN" altLang="en-US" dirty="0"/>
              <a:t>文件里分析。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严禁在测试集上训练、篡改实验数据等学术不端行为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486400" y="2495550"/>
                <a:ext cx="3459480" cy="672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dirty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1800" dirty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2∗</m:t>
                          </m:r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𝑝𝑟𝑒𝑐𝑖𝑠𝑖𝑜𝑛</m:t>
                          </m:r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∗</m:t>
                          </m:r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𝑝𝑟𝑒𝑐𝑖𝑠𝑖𝑜𝑛</m:t>
                          </m:r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宋体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宋体" charset="0"/>
                              <a:cs typeface="DejaVu Math TeX Gyre" panose="02000503000000000000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n-US" altLang="zh-CN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5550"/>
                <a:ext cx="3459480" cy="672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562600" y="1884815"/>
                <a:ext cx="3459480" cy="499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dirty="0">
                        <a:latin typeface="Cambria Math" panose="02040503050406030204" pitchFamily="18" charset="0"/>
                      </a:rPr>
                      <m:t>Precision</m:t>
                    </m:r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800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TP</m:t>
                        </m:r>
                        <m:r>
                          <a:rPr lang="en-US" altLang="zh-CN" sz="1800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800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en-US" altLang="zh-CN" sz="1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dirty="0">
                        <a:latin typeface="Cambria Math" panose="02040503050406030204" pitchFamily="18" charset="0"/>
                      </a:rPr>
                      <m:t>Recall</m:t>
                    </m:r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800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P</m:t>
                        </m:r>
                      </m:den>
                    </m:f>
                  </m:oMath>
                </a14:m>
                <a:endParaRPr lang="en-US" altLang="zh-CN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884815"/>
                <a:ext cx="3459480" cy="499745"/>
              </a:xfrm>
              <a:prstGeom prst="rect">
                <a:avLst/>
              </a:prstGeom>
              <a:blipFill>
                <a:blip r:embed="rId3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BD6B7-7839-43F6-8FCF-45F5F85C2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648C0-77BB-B936-ABAE-6DFDADD5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2C17F-8202-3A62-4B78-5825B6BFB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8700"/>
            <a:ext cx="8534400" cy="3333750"/>
          </a:xfrm>
        </p:spPr>
        <p:txBody>
          <a:bodyPr/>
          <a:lstStyle/>
          <a:p>
            <a:r>
              <a:rPr lang="zh-CN" altLang="en-US" dirty="0"/>
              <a:t>准时提交文件（有运行过程）： </a:t>
            </a:r>
            <a:r>
              <a:rPr lang="en-US" altLang="zh-CN" dirty="0"/>
              <a:t>40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测试集分数达到</a:t>
            </a:r>
            <a:r>
              <a:rPr lang="en-US" altLang="zh-CN" dirty="0"/>
              <a:t>0.6</a:t>
            </a:r>
            <a:r>
              <a:rPr lang="zh-CN" altLang="en-US" dirty="0"/>
              <a:t>以上： </a:t>
            </a:r>
            <a:r>
              <a:rPr lang="en-US" altLang="zh-CN" dirty="0"/>
              <a:t>60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文件中含有相关注释： </a:t>
            </a:r>
            <a:r>
              <a:rPr lang="en-US" altLang="zh-CN" dirty="0"/>
              <a:t>70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对模型进行优化改进： </a:t>
            </a:r>
            <a:r>
              <a:rPr lang="en-US" altLang="zh-CN" dirty="0"/>
              <a:t>80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对训练过程进行对比分析： </a:t>
            </a:r>
            <a:r>
              <a:rPr lang="en-US" altLang="zh-CN" dirty="0"/>
              <a:t>90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有独立思考和发现，性能达到更优，提出改进方向等： </a:t>
            </a:r>
            <a:r>
              <a:rPr lang="en-US" altLang="zh-CN" dirty="0"/>
              <a:t>91-100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迟交： </a:t>
            </a:r>
            <a:r>
              <a:rPr lang="en-US" altLang="zh-CN" dirty="0"/>
              <a:t>1</a:t>
            </a:r>
            <a:r>
              <a:rPr lang="zh-CN" altLang="en-US" dirty="0"/>
              <a:t>天内分数*</a:t>
            </a:r>
            <a:r>
              <a:rPr lang="en-US" altLang="zh-CN" dirty="0"/>
              <a:t>0.6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天后为</a:t>
            </a:r>
            <a:r>
              <a:rPr lang="en-US" altLang="zh-CN" dirty="0"/>
              <a:t>0</a:t>
            </a:r>
            <a:r>
              <a:rPr lang="zh-CN" altLang="en-US" dirty="0"/>
              <a:t>分（如有任何特殊情况，请提前说明，无充分证明时不接受事后解释）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3227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13789"/>
            <a:ext cx="7467600" cy="468585"/>
          </a:xfrm>
        </p:spPr>
        <p:txBody>
          <a:bodyPr/>
          <a:lstStyle/>
          <a:p>
            <a:r>
              <a:rPr lang="en-US" sz="2800" b="0" dirty="0" err="1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联系我们</a:t>
            </a:r>
            <a:endParaRPr lang="en-US" sz="2800" b="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10974"/>
            <a:ext cx="8001000" cy="1332175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助教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郭虹麟：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hlguo24@m.fudan.edu.cn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助教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叶俊杰：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jjye23@m.fudan.edu.cn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助教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金森杰：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sjjin22@m.fudan.edu.cn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13789"/>
            <a:ext cx="7467600" cy="468585"/>
          </a:xfrm>
        </p:spPr>
        <p:txBody>
          <a:bodyPr/>
          <a:lstStyle/>
          <a:p>
            <a:r>
              <a:rPr lang="zh-CN" altLang="en-US" sz="2800" dirty="0">
                <a:solidFill>
                  <a:srgbClr val="3E83F3"/>
                </a:solidFill>
                <a:latin typeface="微软雅黑" charset="0"/>
                <a:ea typeface="微软雅黑" charset="0"/>
              </a:rPr>
              <a:t>命名实体识别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819204"/>
            <a:ext cx="8686800" cy="1199545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命名实体识别（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Named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Entities Recognition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NER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）是指从文本中识别出各类命名实体的任务。</a:t>
            </a:r>
          </a:p>
          <a:p>
            <a:pPr marL="0" indent="0">
              <a:buClr>
                <a:srgbClr val="0070C0"/>
              </a:buClr>
              <a:buNone/>
            </a:pPr>
            <a:endParaRPr 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152766-A021-8FE9-41BF-AF0D59B37F9E}"/>
              </a:ext>
            </a:extLst>
          </p:cNvPr>
          <p:cNvSpPr txBox="1"/>
          <p:nvPr/>
        </p:nvSpPr>
        <p:spPr>
          <a:xfrm>
            <a:off x="762000" y="2055579"/>
            <a:ext cx="12426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+mn-lt"/>
              </a:rPr>
              <a:t>分类标签：</a:t>
            </a:r>
            <a:endParaRPr lang="en-US" altLang="zh-CN" sz="1800" dirty="0">
              <a:latin typeface="+mn-lt"/>
            </a:endParaRPr>
          </a:p>
          <a:p>
            <a:r>
              <a:rPr lang="en-US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zh-CN" alt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：开始</a:t>
            </a:r>
            <a:endParaRPr lang="en-US" altLang="zh-CN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zh-CN" alt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：中间</a:t>
            </a:r>
            <a:endParaRPr lang="en-US" altLang="zh-CN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E:</a:t>
            </a:r>
            <a:r>
              <a:rPr lang="zh-CN" alt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结束</a:t>
            </a:r>
            <a:endParaRPr lang="en-US" altLang="zh-CN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O</a:t>
            </a:r>
            <a:r>
              <a:rPr lang="zh-CN" alt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：其他</a:t>
            </a:r>
            <a:endParaRPr lang="en-US" altLang="zh-CN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S</a:t>
            </a:r>
            <a:r>
              <a:rPr lang="zh-CN" alt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：单个</a:t>
            </a:r>
            <a:endParaRPr lang="en-US" altLang="zh-CN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0D3549-75AD-CF04-D72F-81E55D24C52E}"/>
              </a:ext>
            </a:extLst>
          </p:cNvPr>
          <p:cNvSpPr txBox="1"/>
          <p:nvPr/>
        </p:nvSpPr>
        <p:spPr>
          <a:xfrm>
            <a:off x="2819400" y="2055579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highlight>
                  <a:srgbClr val="FFFF00"/>
                </a:highlight>
                <a:latin typeface="+mn-lt"/>
              </a:rPr>
              <a:t>小明</a:t>
            </a:r>
            <a:r>
              <a:rPr lang="zh-CN" altLang="en-US" sz="1800" dirty="0">
                <a:latin typeface="+mn-lt"/>
              </a:rPr>
              <a:t>在</a:t>
            </a:r>
            <a:r>
              <a:rPr lang="zh-CN" altLang="en-US" sz="1800" dirty="0">
                <a:highlight>
                  <a:srgbClr val="FFFF00"/>
                </a:highlight>
                <a:latin typeface="+mn-lt"/>
              </a:rPr>
              <a:t>复旦大学</a:t>
            </a:r>
            <a:r>
              <a:rPr lang="zh-CN" altLang="en-US" sz="1800" dirty="0">
                <a:latin typeface="+mn-lt"/>
              </a:rPr>
              <a:t>上</a:t>
            </a:r>
            <a:r>
              <a:rPr lang="zh-CN" altLang="en-US" sz="1800" dirty="0">
                <a:highlight>
                  <a:srgbClr val="FFFF00"/>
                </a:highlight>
                <a:latin typeface="+mn-lt"/>
              </a:rPr>
              <a:t>黄老师</a:t>
            </a:r>
            <a:r>
              <a:rPr lang="zh-CN" altLang="en-US" sz="1800" dirty="0">
                <a:latin typeface="+mn-lt"/>
              </a:rPr>
              <a:t>的</a:t>
            </a:r>
            <a:r>
              <a:rPr lang="zh-CN" altLang="en-US" sz="1800" dirty="0">
                <a:highlight>
                  <a:srgbClr val="FFFF00"/>
                </a:highlight>
                <a:latin typeface="+mn-lt"/>
              </a:rPr>
              <a:t>自然语言处理课</a:t>
            </a:r>
            <a:r>
              <a:rPr lang="zh-CN" altLang="en-US" sz="1800" dirty="0">
                <a:latin typeface="+mn-lt"/>
              </a:rPr>
              <a:t>。</a:t>
            </a:r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346077C3-DB19-B2B4-594C-3A65A7B348E4}"/>
              </a:ext>
            </a:extLst>
          </p:cNvPr>
          <p:cNvSpPr txBox="1"/>
          <p:nvPr/>
        </p:nvSpPr>
        <p:spPr>
          <a:xfrm>
            <a:off x="2819400" y="2449693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highlight>
                  <a:srgbClr val="FFFF00"/>
                </a:highlight>
                <a:latin typeface="+mn-lt"/>
              </a:rPr>
              <a:t> </a:t>
            </a:r>
            <a:r>
              <a:rPr lang="en-US" altLang="zh-CN" sz="1800" dirty="0">
                <a:highlight>
                  <a:srgbClr val="FFFF00"/>
                </a:highlight>
                <a:latin typeface="+mn-lt"/>
              </a:rPr>
              <a:t>B</a:t>
            </a:r>
            <a:r>
              <a:rPr lang="zh-CN" altLang="en-US" sz="1800" dirty="0">
                <a:highlight>
                  <a:srgbClr val="FFFF00"/>
                </a:highlight>
                <a:latin typeface="+mn-lt"/>
              </a:rPr>
              <a:t>  </a:t>
            </a:r>
            <a:r>
              <a:rPr lang="en-US" altLang="zh-CN" sz="1800" dirty="0">
                <a:highlight>
                  <a:srgbClr val="FFFF00"/>
                </a:highlight>
                <a:latin typeface="+mn-lt"/>
              </a:rPr>
              <a:t>E</a:t>
            </a:r>
            <a:r>
              <a:rPr lang="en-US" altLang="zh-CN" sz="1800" dirty="0">
                <a:latin typeface="+mn-lt"/>
              </a:rPr>
              <a:t>  O  </a:t>
            </a:r>
            <a:r>
              <a:rPr lang="en-US" altLang="zh-CN" sz="1800" dirty="0">
                <a:highlight>
                  <a:srgbClr val="FFFF00"/>
                </a:highlight>
                <a:latin typeface="+mn-lt"/>
              </a:rPr>
              <a:t>B   I   I  E </a:t>
            </a:r>
            <a:r>
              <a:rPr lang="en-US" altLang="zh-CN" sz="1800" dirty="0">
                <a:latin typeface="+mn-lt"/>
              </a:rPr>
              <a:t>  O </a:t>
            </a:r>
            <a:r>
              <a:rPr lang="en-US" altLang="zh-CN" sz="1800" dirty="0">
                <a:highlight>
                  <a:srgbClr val="FFFF00"/>
                </a:highlight>
                <a:latin typeface="+mn-lt"/>
              </a:rPr>
              <a:t>B   I  E </a:t>
            </a:r>
            <a:r>
              <a:rPr lang="en-US" altLang="zh-CN" sz="1800" dirty="0">
                <a:latin typeface="+mn-lt"/>
              </a:rPr>
              <a:t> O </a:t>
            </a:r>
            <a:r>
              <a:rPr lang="en-US" altLang="zh-CN" sz="1800" dirty="0">
                <a:highlight>
                  <a:srgbClr val="FFFF00"/>
                </a:highlight>
                <a:latin typeface="+mn-lt"/>
              </a:rPr>
              <a:t> B   I    I   I   I   I   E </a:t>
            </a:r>
            <a:r>
              <a:rPr lang="en-US" altLang="zh-CN" sz="1800" dirty="0">
                <a:latin typeface="+mn-lt"/>
              </a:rPr>
              <a:t>O</a:t>
            </a:r>
            <a:endParaRPr lang="zh-CN" altLang="en-US" sz="18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13789"/>
            <a:ext cx="7467600" cy="468585"/>
          </a:xfrm>
        </p:spPr>
        <p:txBody>
          <a:bodyPr/>
          <a:lstStyle/>
          <a:p>
            <a:r>
              <a:rPr lang="en-US" altLang="zh-CN" sz="2800" dirty="0">
                <a:solidFill>
                  <a:srgbClr val="3E83F3"/>
                </a:solidFill>
                <a:latin typeface="微软雅黑" charset="0"/>
                <a:ea typeface="微软雅黑" charset="0"/>
                <a:sym typeface="+mn-ea"/>
              </a:rPr>
              <a:t>Naive RNN</a:t>
            </a:r>
            <a:endParaRPr lang="en-US" altLang="zh-CN" sz="2800" dirty="0">
              <a:solidFill>
                <a:srgbClr val="3E83F3"/>
              </a:solidFill>
              <a:latin typeface="微软雅黑" charset="0"/>
              <a:ea typeface="微软雅黑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686800" cy="576580"/>
              </a:xfrm>
            </p:spPr>
            <p:txBody>
              <a:bodyPr/>
              <a:lstStyle/>
              <a:p>
                <a:pPr>
                  <a:buClr>
                    <a:srgbClr val="0070C0"/>
                  </a:buClr>
                </a:pPr>
                <a:r>
                  <a:rPr lang="zh-CN" altLang="en-US" dirty="0">
                    <a:latin typeface="微软雅黑" charset="0"/>
                    <a:ea typeface="微软雅黑" charset="0"/>
                    <a:cs typeface="微软雅黑" charset="0"/>
                  </a:rPr>
                  <a:t>给定函数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: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’,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charset="0"/>
                    <a:ea typeface="微软雅黑" charset="0"/>
                    <a:cs typeface="微软雅黑" charset="0"/>
                  </a:rPr>
                  <a:t>		</a:t>
                </a:r>
                <a:endParaRPr lang="en-US" dirty="0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686800" cy="5765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371600" y="2266950"/>
            <a:ext cx="847090" cy="841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f</a:t>
            </a:r>
          </a:p>
        </p:txBody>
      </p:sp>
      <p:sp>
        <p:nvSpPr>
          <p:cNvPr id="4" name="矩形 3"/>
          <p:cNvSpPr/>
          <p:nvPr/>
        </p:nvSpPr>
        <p:spPr>
          <a:xfrm>
            <a:off x="1371600" y="3486150"/>
            <a:ext cx="847090" cy="431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Lucida Sans" charset="0"/>
              </a:rPr>
              <a:t>x</a:t>
            </a:r>
          </a:p>
        </p:txBody>
      </p:sp>
      <p:sp>
        <p:nvSpPr>
          <p:cNvPr id="5" name="矩形 4"/>
          <p:cNvSpPr/>
          <p:nvPr/>
        </p:nvSpPr>
        <p:spPr>
          <a:xfrm>
            <a:off x="1371600" y="1428750"/>
            <a:ext cx="847090" cy="431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y</a:t>
            </a:r>
          </a:p>
        </p:txBody>
      </p:sp>
      <p:sp>
        <p:nvSpPr>
          <p:cNvPr id="6" name="矩形 5"/>
          <p:cNvSpPr/>
          <p:nvPr/>
        </p:nvSpPr>
        <p:spPr>
          <a:xfrm>
            <a:off x="533400" y="2266950"/>
            <a:ext cx="447040" cy="8413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h</a:t>
            </a:r>
          </a:p>
        </p:txBody>
      </p:sp>
      <p:sp>
        <p:nvSpPr>
          <p:cNvPr id="9" name="矩形 8"/>
          <p:cNvSpPr/>
          <p:nvPr/>
        </p:nvSpPr>
        <p:spPr>
          <a:xfrm>
            <a:off x="2590800" y="2266950"/>
            <a:ext cx="447040" cy="8413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h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’</a:t>
            </a:r>
          </a:p>
        </p:txBody>
      </p:sp>
      <p:cxnSp>
        <p:nvCxnSpPr>
          <p:cNvPr id="10" name="直接箭头连接符 9"/>
          <p:cNvCxnSpPr>
            <a:stCxn id="3" idx="0"/>
            <a:endCxn id="5" idx="2"/>
          </p:cNvCxnSpPr>
          <p:nvPr/>
        </p:nvCxnSpPr>
        <p:spPr>
          <a:xfrm flipV="1">
            <a:off x="1795145" y="1859915"/>
            <a:ext cx="0" cy="40703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1" name="直接箭头连接符 10"/>
          <p:cNvCxnSpPr>
            <a:stCxn id="4" idx="0"/>
            <a:endCxn id="3" idx="2"/>
          </p:cNvCxnSpPr>
          <p:nvPr/>
        </p:nvCxnSpPr>
        <p:spPr>
          <a:xfrm flipV="1">
            <a:off x="1795145" y="3108325"/>
            <a:ext cx="0" cy="37782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2" name="直接箭头连接符 11"/>
          <p:cNvCxnSpPr>
            <a:stCxn id="6" idx="3"/>
            <a:endCxn id="3" idx="1"/>
          </p:cNvCxnSpPr>
          <p:nvPr/>
        </p:nvCxnSpPr>
        <p:spPr>
          <a:xfrm>
            <a:off x="980440" y="2687955"/>
            <a:ext cx="39116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3" name="直接箭头连接符 12"/>
          <p:cNvCxnSpPr>
            <a:stCxn id="3" idx="3"/>
            <a:endCxn id="9" idx="1"/>
          </p:cNvCxnSpPr>
          <p:nvPr/>
        </p:nvCxnSpPr>
        <p:spPr>
          <a:xfrm>
            <a:off x="2218690" y="2687955"/>
            <a:ext cx="37211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4" name="矩形 13"/>
          <p:cNvSpPr/>
          <p:nvPr/>
        </p:nvSpPr>
        <p:spPr>
          <a:xfrm>
            <a:off x="6172200" y="1733550"/>
            <a:ext cx="447040" cy="8413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h</a:t>
            </a:r>
          </a:p>
        </p:txBody>
      </p:sp>
      <p:sp>
        <p:nvSpPr>
          <p:cNvPr id="15" name="矩形 14"/>
          <p:cNvSpPr/>
          <p:nvPr/>
        </p:nvSpPr>
        <p:spPr>
          <a:xfrm>
            <a:off x="3759200" y="1733550"/>
            <a:ext cx="447040" cy="8413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h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’</a:t>
            </a:r>
          </a:p>
        </p:txBody>
      </p:sp>
      <p:sp>
        <p:nvSpPr>
          <p:cNvPr id="16" name="矩形 15"/>
          <p:cNvSpPr/>
          <p:nvPr/>
        </p:nvSpPr>
        <p:spPr>
          <a:xfrm>
            <a:off x="5181600" y="1733550"/>
            <a:ext cx="847090" cy="841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w</a:t>
            </a:r>
            <a:r>
              <a:rPr kumimoji="0" lang="en-US" altLang="zh-CN" sz="24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h</a:t>
            </a:r>
          </a:p>
        </p:txBody>
      </p:sp>
      <p:sp>
        <p:nvSpPr>
          <p:cNvPr id="17" name="矩形 16"/>
          <p:cNvSpPr/>
          <p:nvPr/>
        </p:nvSpPr>
        <p:spPr>
          <a:xfrm>
            <a:off x="7162800" y="1733550"/>
            <a:ext cx="847090" cy="841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w</a:t>
            </a:r>
            <a:r>
              <a:rPr kumimoji="0" lang="en-US" altLang="zh-CN" sz="24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i</a:t>
            </a:r>
          </a:p>
        </p:txBody>
      </p:sp>
      <p:sp>
        <p:nvSpPr>
          <p:cNvPr id="18" name="矩形 17"/>
          <p:cNvSpPr/>
          <p:nvPr/>
        </p:nvSpPr>
        <p:spPr>
          <a:xfrm>
            <a:off x="8153400" y="1733550"/>
            <a:ext cx="447040" cy="84137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Lucida Sans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191000" y="1962150"/>
                <a:ext cx="108775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𝜎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charset="0"/>
                          <a:cs typeface="DejaVu Math TeX Gyre" panose="02000503000000000000" charset="0"/>
                        </a:rPr>
                        <m:t>(</m:t>
                      </m:r>
                    </m:oMath>
                  </m:oMathPara>
                </a14:m>
                <a:endParaRPr lang="en-US" altLang="zh-CN" i="1" dirty="0">
                  <a:latin typeface="DejaVu Math TeX Gyre" panose="02000503000000000000" charset="0"/>
                  <a:ea typeface="宋体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962150"/>
                <a:ext cx="1087755" cy="460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666230" y="1962150"/>
                <a:ext cx="48958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+</m:t>
                      </m:r>
                    </m:oMath>
                  </m:oMathPara>
                </a14:m>
                <a:endParaRPr lang="en-US" altLang="zh-CN" i="1" dirty="0">
                  <a:latin typeface="DejaVu Math TeX Gyre" panose="02000503000000000000" charset="0"/>
                  <a:ea typeface="宋体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230" y="1962150"/>
                <a:ext cx="489585" cy="460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8578215" y="2114550"/>
            <a:ext cx="489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DejaVu Math TeX Gyre" panose="02000503000000000000" charset="0"/>
                <a:cs typeface="DejaVu Math TeX Gyre" panose="02000503000000000000" charset="0"/>
              </a:rPr>
              <a:t>)</a:t>
            </a:r>
            <a:endParaRPr lang="en-US" altLang="zh-CN" i="1" dirty="0">
              <a:latin typeface="DejaVu Math TeX Gyre" panose="02000503000000000000" charset="0"/>
              <a:ea typeface="宋体" charset="0"/>
              <a:cs typeface="DejaVu Math TeX Gyre" panose="02000503000000000000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67600" y="2876550"/>
            <a:ext cx="447040" cy="8413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h’</a:t>
            </a:r>
          </a:p>
        </p:txBody>
      </p:sp>
      <p:sp>
        <p:nvSpPr>
          <p:cNvPr id="23" name="矩形 22"/>
          <p:cNvSpPr/>
          <p:nvPr/>
        </p:nvSpPr>
        <p:spPr>
          <a:xfrm>
            <a:off x="3759200" y="2876550"/>
            <a:ext cx="447040" cy="841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y</a:t>
            </a:r>
          </a:p>
        </p:txBody>
      </p:sp>
      <p:sp>
        <p:nvSpPr>
          <p:cNvPr id="24" name="矩形 23"/>
          <p:cNvSpPr/>
          <p:nvPr/>
        </p:nvSpPr>
        <p:spPr>
          <a:xfrm>
            <a:off x="6477000" y="2876550"/>
            <a:ext cx="847090" cy="841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w</a:t>
            </a:r>
            <a:r>
              <a:rPr kumimoji="0" lang="en-US" altLang="zh-CN" sz="24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841558" y="3067050"/>
                <a:ext cx="108775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softmax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𝜎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charset="0"/>
                          <a:cs typeface="DejaVu Math TeX Gyre" panose="02000503000000000000" charset="0"/>
                        </a:rPr>
                        <m:t>(</m:t>
                      </m:r>
                    </m:oMath>
                  </m:oMathPara>
                </a14:m>
                <a:endParaRPr lang="en-US" altLang="zh-CN" i="1" dirty="0">
                  <a:latin typeface="DejaVu Math TeX Gyre" panose="02000503000000000000" charset="0"/>
                  <a:ea typeface="宋体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558" y="3067050"/>
                <a:ext cx="1087755" cy="460375"/>
              </a:xfrm>
              <a:prstGeom prst="rect">
                <a:avLst/>
              </a:prstGeom>
              <a:blipFill>
                <a:blip r:embed="rId5"/>
                <a:stretch>
                  <a:fillRect l="-41341" r="-41899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7955280" y="3067049"/>
            <a:ext cx="489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DejaVu Math TeX Gyre" panose="02000503000000000000" charset="0"/>
                <a:cs typeface="DejaVu Math TeX Gyre" panose="02000503000000000000" charset="0"/>
              </a:rPr>
              <a:t>))</a:t>
            </a:r>
            <a:endParaRPr lang="en-US" altLang="zh-CN" i="1" dirty="0">
              <a:latin typeface="DejaVu Math TeX Gyre" panose="02000503000000000000" charset="0"/>
              <a:ea typeface="宋体" charset="0"/>
              <a:cs typeface="DejaVu Math TeX Gyre" panose="02000503000000000000" charset="0"/>
            </a:endParaRPr>
          </a:p>
        </p:txBody>
      </p:sp>
      <p:sp>
        <p:nvSpPr>
          <p:cNvPr id="27" name="Content Placeholder 2"/>
          <p:cNvSpPr>
            <a:spLocks noGrp="1"/>
          </p:cNvSpPr>
          <p:nvPr/>
        </p:nvSpPr>
        <p:spPr>
          <a:xfrm>
            <a:off x="533400" y="4171950"/>
            <a:ext cx="8324850" cy="822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-65" charset="-128"/>
                <a:cs typeface="MS PGothic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MS PGothic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MS PGothic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itchFamily="-65" charset="-128"/>
              </a:defRPr>
            </a:lvl9pPr>
          </a:lstStyle>
          <a:p>
            <a:pPr>
              <a:buClr>
                <a:srgbClr val="0070C0"/>
              </a:buClr>
            </a:pPr>
            <a:r>
              <a:rPr lang="en-US" sz="2000" dirty="0">
                <a:ea typeface="微软雅黑" charset="0"/>
              </a:rPr>
              <a:t>x</a:t>
            </a:r>
            <a:r>
              <a:rPr sz="2000" dirty="0">
                <a:ea typeface="微软雅黑" charset="0"/>
              </a:rPr>
              <a:t>为当前状态下数据的输入，</a:t>
            </a:r>
            <a:r>
              <a:rPr lang="en-US" sz="2000" dirty="0">
                <a:ea typeface="微软雅黑" charset="0"/>
              </a:rPr>
              <a:t>h</a:t>
            </a:r>
            <a:r>
              <a:rPr sz="2000" dirty="0">
                <a:ea typeface="微软雅黑" charset="0"/>
              </a:rPr>
              <a:t>表示接收到的上一个节点的输入。</a:t>
            </a:r>
          </a:p>
          <a:p>
            <a:pPr>
              <a:buClr>
                <a:srgbClr val="0070C0"/>
              </a:buClr>
            </a:pPr>
            <a:r>
              <a:rPr lang="en-US" sz="2000" dirty="0">
                <a:ea typeface="微软雅黑" charset="0"/>
              </a:rPr>
              <a:t>y</a:t>
            </a:r>
            <a:r>
              <a:rPr sz="2000" dirty="0">
                <a:ea typeface="微软雅黑" charset="0"/>
              </a:rPr>
              <a:t>为当前节点状态下的输出，而</a:t>
            </a:r>
            <a:r>
              <a:rPr lang="en-US" sz="2000" dirty="0">
                <a:ea typeface="微软雅黑" charset="0"/>
              </a:rPr>
              <a:t>h’</a:t>
            </a:r>
            <a:r>
              <a:rPr sz="2000" dirty="0">
                <a:ea typeface="微软雅黑" charset="0"/>
              </a:rPr>
              <a:t>为传递到下一个节点的输出。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13789"/>
            <a:ext cx="7467600" cy="468585"/>
          </a:xfrm>
        </p:spPr>
        <p:txBody>
          <a:bodyPr/>
          <a:lstStyle/>
          <a:p>
            <a:r>
              <a:rPr lang="en-US" altLang="zh-CN" sz="2800" dirty="0">
                <a:solidFill>
                  <a:srgbClr val="3E83F3"/>
                </a:solidFill>
                <a:latin typeface="微软雅黑" charset="0"/>
                <a:ea typeface="微软雅黑" charset="0"/>
                <a:sym typeface="+mn-ea"/>
              </a:rPr>
              <a:t>Recurrent Neural Network</a:t>
            </a:r>
            <a:endParaRPr lang="en-US" altLang="zh-CN" sz="2800" dirty="0">
              <a:solidFill>
                <a:srgbClr val="3E83F3"/>
              </a:solidFill>
              <a:latin typeface="微软雅黑" charset="0"/>
              <a:ea typeface="微软雅黑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686800" cy="468630"/>
              </a:xfrm>
            </p:spPr>
            <p:txBody>
              <a:bodyPr/>
              <a:lstStyle/>
              <a:p>
                <a:pPr>
                  <a:buClr>
                    <a:srgbClr val="0070C0"/>
                  </a:buClr>
                </a:pPr>
                <a:r>
                  <a:rPr lang="zh-CN" altLang="en-US" dirty="0">
                    <a:latin typeface="微软雅黑" charset="0"/>
                    <a:ea typeface="微软雅黑" charset="0"/>
                    <a:cs typeface="微软雅黑" charset="0"/>
                  </a:rPr>
                  <a:t>给定函数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: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’,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’</m:t>
                    </m:r>
                  </m:oMath>
                </a14:m>
                <a:r>
                  <a:rPr lang="zh-CN" altLang="en-US" dirty="0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h</m:t>
                    </m:r>
                  </m:oMath>
                </a14:m>
                <a:r>
                  <a:rPr lang="zh-CN" altLang="en-US" dirty="0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为具有相同维度的向量</a:t>
                </a:r>
                <a:r>
                  <a:rPr lang="en-US" altLang="zh-CN" dirty="0">
                    <a:latin typeface="微软雅黑" charset="0"/>
                    <a:ea typeface="微软雅黑" charset="0"/>
                    <a:cs typeface="微软雅黑" charset="0"/>
                  </a:rPr>
                  <a:t>		</a:t>
                </a:r>
                <a:endParaRPr lang="en-US" dirty="0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686800" cy="468630"/>
              </a:xfrm>
              <a:blipFill rotWithShape="1">
                <a:blip r:embed="rId2"/>
                <a:stretch>
                  <a:fillRect b="-66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/>
          <p:cNvGrpSpPr/>
          <p:nvPr/>
        </p:nvGrpSpPr>
        <p:grpSpPr>
          <a:xfrm>
            <a:off x="1295400" y="1449705"/>
            <a:ext cx="2504440" cy="2487930"/>
            <a:chOff x="840" y="2250"/>
            <a:chExt cx="3944" cy="3918"/>
          </a:xfrm>
        </p:grpSpPr>
        <p:sp>
          <p:nvSpPr>
            <p:cNvPr id="3" name="矩形 2"/>
            <p:cNvSpPr/>
            <p:nvPr/>
          </p:nvSpPr>
          <p:spPr>
            <a:xfrm>
              <a:off x="2160" y="3570"/>
              <a:ext cx="1334" cy="13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f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160" y="5490"/>
              <a:ext cx="1334" cy="6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x</a:t>
              </a:r>
              <a:r>
                <a:rPr kumimoji="0" lang="en-US" altLang="zh-CN" sz="2400" b="0" i="0" u="none" strike="noStrike" cap="none" normalizeH="0" baseline="3000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160" y="2250"/>
              <a:ext cx="1334" cy="67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y</a:t>
              </a:r>
              <a:r>
                <a:rPr kumimoji="0" lang="en-US" altLang="zh-CN" sz="24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1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840" y="3570"/>
              <a:ext cx="704" cy="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h</a:t>
              </a:r>
              <a:r>
                <a:rPr kumimoji="0" lang="en-US" altLang="zh-CN" sz="24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0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080" y="3570"/>
              <a:ext cx="704" cy="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h</a:t>
              </a:r>
              <a:r>
                <a:rPr kumimoji="0" lang="en-US" altLang="zh-CN" sz="24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1</a:t>
              </a:r>
            </a:p>
          </p:txBody>
        </p:sp>
        <p:cxnSp>
          <p:nvCxnSpPr>
            <p:cNvPr id="10" name="直接箭头连接符 9"/>
            <p:cNvCxnSpPr>
              <a:stCxn id="3" idx="0"/>
              <a:endCxn id="5" idx="2"/>
            </p:cNvCxnSpPr>
            <p:nvPr/>
          </p:nvCxnSpPr>
          <p:spPr>
            <a:xfrm flipV="1">
              <a:off x="2827" y="2929"/>
              <a:ext cx="0" cy="64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1" name="直接箭头连接符 10"/>
            <p:cNvCxnSpPr>
              <a:stCxn id="4" idx="0"/>
              <a:endCxn id="3" idx="2"/>
            </p:cNvCxnSpPr>
            <p:nvPr/>
          </p:nvCxnSpPr>
          <p:spPr>
            <a:xfrm flipV="1">
              <a:off x="2827" y="4895"/>
              <a:ext cx="0" cy="595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2" name="直接箭头连接符 11"/>
            <p:cNvCxnSpPr>
              <a:stCxn id="6" idx="3"/>
              <a:endCxn id="3" idx="1"/>
            </p:cNvCxnSpPr>
            <p:nvPr/>
          </p:nvCxnSpPr>
          <p:spPr>
            <a:xfrm>
              <a:off x="1544" y="4233"/>
              <a:ext cx="61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3" name="直接箭头连接符 12"/>
            <p:cNvCxnSpPr>
              <a:stCxn id="3" idx="3"/>
              <a:endCxn id="9" idx="1"/>
            </p:cNvCxnSpPr>
            <p:nvPr/>
          </p:nvCxnSpPr>
          <p:spPr>
            <a:xfrm>
              <a:off x="3494" y="4233"/>
              <a:ext cx="58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</p:grpSp>
      <p:sp>
        <p:nvSpPr>
          <p:cNvPr id="27" name="Content Placeholder 2"/>
          <p:cNvSpPr>
            <a:spLocks noGrp="1"/>
          </p:cNvSpPr>
          <p:nvPr/>
        </p:nvSpPr>
        <p:spPr>
          <a:xfrm>
            <a:off x="457200" y="4319905"/>
            <a:ext cx="8324850" cy="43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-65" charset="-128"/>
                <a:cs typeface="MS PGothic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MS PGothic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MS PGothic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itchFamily="-65" charset="-128"/>
              </a:defRPr>
            </a:lvl9pPr>
          </a:lstStyle>
          <a:p>
            <a:pPr>
              <a:buClr>
                <a:srgbClr val="0070C0"/>
              </a:buClr>
            </a:pPr>
            <a:r>
              <a:rPr lang="zh-CN" altLang="en-US" sz="2000" dirty="0">
                <a:ea typeface="微软雅黑" charset="0"/>
              </a:rPr>
              <a:t>无论输入序列有多长，只需要一个函数</a:t>
            </a:r>
            <a:r>
              <a:rPr lang="en-US" altLang="zh-CN" sz="2000" dirty="0">
                <a:ea typeface="微软雅黑" charset="0"/>
              </a:rPr>
              <a:t> f</a:t>
            </a:r>
            <a:endParaRPr lang="zh-CN" altLang="en-US" sz="2000" dirty="0">
              <a:ea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85920" y="2289175"/>
            <a:ext cx="847090" cy="841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f</a:t>
            </a:r>
          </a:p>
        </p:txBody>
      </p:sp>
      <p:sp>
        <p:nvSpPr>
          <p:cNvPr id="28" name="矩形 27"/>
          <p:cNvSpPr/>
          <p:nvPr/>
        </p:nvSpPr>
        <p:spPr>
          <a:xfrm>
            <a:off x="4185920" y="3508375"/>
            <a:ext cx="847090" cy="431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Lucida Sans" charset="0"/>
              </a:rPr>
              <a:t>x</a:t>
            </a:r>
            <a:r>
              <a:rPr kumimoji="0" lang="en-US" altLang="zh-CN" sz="2400" b="0" i="0" u="none" strike="noStrike" cap="none" normalizeH="0" baseline="30000">
                <a:ln>
                  <a:noFill/>
                </a:ln>
                <a:solidFill>
                  <a:schemeClr val="bg1"/>
                </a:solidFill>
                <a:effectLst/>
                <a:latin typeface="Lucida Sans" charset="0"/>
              </a:rPr>
              <a:t>2</a:t>
            </a:r>
          </a:p>
        </p:txBody>
      </p:sp>
      <p:sp>
        <p:nvSpPr>
          <p:cNvPr id="29" name="矩形 28"/>
          <p:cNvSpPr/>
          <p:nvPr/>
        </p:nvSpPr>
        <p:spPr>
          <a:xfrm>
            <a:off x="4185920" y="1450975"/>
            <a:ext cx="847090" cy="431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y</a:t>
            </a:r>
            <a:r>
              <a:rPr kumimoji="0" lang="en-US" altLang="zh-CN" sz="24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2</a:t>
            </a:r>
          </a:p>
        </p:txBody>
      </p:sp>
      <p:sp>
        <p:nvSpPr>
          <p:cNvPr id="31" name="矩形 30"/>
          <p:cNvSpPr/>
          <p:nvPr/>
        </p:nvSpPr>
        <p:spPr>
          <a:xfrm>
            <a:off x="5405120" y="2289175"/>
            <a:ext cx="447040" cy="8413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h</a:t>
            </a:r>
            <a:r>
              <a:rPr kumimoji="0" lang="en-US" altLang="zh-CN" sz="24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2</a:t>
            </a:r>
          </a:p>
        </p:txBody>
      </p:sp>
      <p:cxnSp>
        <p:nvCxnSpPr>
          <p:cNvPr id="32" name="直接箭头连接符 31"/>
          <p:cNvCxnSpPr>
            <a:stCxn id="2" idx="0"/>
            <a:endCxn id="29" idx="2"/>
          </p:cNvCxnSpPr>
          <p:nvPr/>
        </p:nvCxnSpPr>
        <p:spPr>
          <a:xfrm flipV="1">
            <a:off x="4609465" y="1882140"/>
            <a:ext cx="0" cy="40703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" name="直接箭头连接符 32"/>
          <p:cNvCxnSpPr>
            <a:stCxn id="28" idx="0"/>
            <a:endCxn id="2" idx="2"/>
          </p:cNvCxnSpPr>
          <p:nvPr/>
        </p:nvCxnSpPr>
        <p:spPr>
          <a:xfrm flipV="1">
            <a:off x="4609465" y="3130550"/>
            <a:ext cx="0" cy="37782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5" name="直接箭头连接符 34"/>
          <p:cNvCxnSpPr>
            <a:stCxn id="2" idx="3"/>
            <a:endCxn id="31" idx="1"/>
          </p:cNvCxnSpPr>
          <p:nvPr/>
        </p:nvCxnSpPr>
        <p:spPr>
          <a:xfrm>
            <a:off x="5033010" y="2710180"/>
            <a:ext cx="37211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37" name="矩形 36"/>
          <p:cNvSpPr/>
          <p:nvPr/>
        </p:nvSpPr>
        <p:spPr>
          <a:xfrm>
            <a:off x="6238240" y="2291715"/>
            <a:ext cx="847090" cy="841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f</a:t>
            </a:r>
          </a:p>
        </p:txBody>
      </p:sp>
      <p:sp>
        <p:nvSpPr>
          <p:cNvPr id="38" name="矩形 37"/>
          <p:cNvSpPr/>
          <p:nvPr/>
        </p:nvSpPr>
        <p:spPr>
          <a:xfrm>
            <a:off x="6238240" y="3510915"/>
            <a:ext cx="847090" cy="431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Lucida Sans" charset="0"/>
              </a:rPr>
              <a:t>x</a:t>
            </a:r>
            <a:r>
              <a:rPr kumimoji="0" lang="en-US" altLang="zh-CN" sz="2400" b="0" i="0" u="none" strike="noStrike" cap="none" normalizeH="0" baseline="30000">
                <a:ln>
                  <a:noFill/>
                </a:ln>
                <a:solidFill>
                  <a:schemeClr val="bg1"/>
                </a:solidFill>
                <a:effectLst/>
                <a:latin typeface="Lucida Sans" charset="0"/>
              </a:rPr>
              <a:t>3</a:t>
            </a:r>
          </a:p>
        </p:txBody>
      </p:sp>
      <p:sp>
        <p:nvSpPr>
          <p:cNvPr id="39" name="矩形 38"/>
          <p:cNvSpPr/>
          <p:nvPr/>
        </p:nvSpPr>
        <p:spPr>
          <a:xfrm>
            <a:off x="6238240" y="1453515"/>
            <a:ext cx="847090" cy="431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y</a:t>
            </a:r>
            <a:r>
              <a:rPr kumimoji="0" lang="en-US" altLang="zh-CN" sz="24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3</a:t>
            </a:r>
          </a:p>
        </p:txBody>
      </p:sp>
      <p:sp>
        <p:nvSpPr>
          <p:cNvPr id="41" name="矩形 40"/>
          <p:cNvSpPr/>
          <p:nvPr/>
        </p:nvSpPr>
        <p:spPr>
          <a:xfrm>
            <a:off x="7457440" y="2291715"/>
            <a:ext cx="447040" cy="8413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h</a:t>
            </a:r>
            <a:r>
              <a:rPr kumimoji="0" lang="en-US" altLang="zh-CN" sz="24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3</a:t>
            </a:r>
          </a:p>
        </p:txBody>
      </p:sp>
      <p:cxnSp>
        <p:nvCxnSpPr>
          <p:cNvPr id="42" name="直接箭头连接符 41"/>
          <p:cNvCxnSpPr>
            <a:stCxn id="37" idx="0"/>
            <a:endCxn id="39" idx="2"/>
          </p:cNvCxnSpPr>
          <p:nvPr/>
        </p:nvCxnSpPr>
        <p:spPr>
          <a:xfrm flipV="1">
            <a:off x="6661785" y="1884680"/>
            <a:ext cx="0" cy="40703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3" name="直接箭头连接符 42"/>
          <p:cNvCxnSpPr>
            <a:stCxn id="38" idx="0"/>
            <a:endCxn id="37" idx="2"/>
          </p:cNvCxnSpPr>
          <p:nvPr/>
        </p:nvCxnSpPr>
        <p:spPr>
          <a:xfrm flipV="1">
            <a:off x="6661785" y="3133090"/>
            <a:ext cx="0" cy="37782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5" name="直接箭头连接符 44"/>
          <p:cNvCxnSpPr>
            <a:stCxn id="37" idx="3"/>
            <a:endCxn id="41" idx="1"/>
          </p:cNvCxnSpPr>
          <p:nvPr/>
        </p:nvCxnSpPr>
        <p:spPr>
          <a:xfrm>
            <a:off x="7085330" y="2712720"/>
            <a:ext cx="37211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9" name="直接箭头连接符 48"/>
          <p:cNvCxnSpPr/>
          <p:nvPr/>
        </p:nvCxnSpPr>
        <p:spPr>
          <a:xfrm>
            <a:off x="3799840" y="2708910"/>
            <a:ext cx="386080" cy="127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50" name="直接箭头连接符 49"/>
          <p:cNvCxnSpPr>
            <a:stCxn id="31" idx="3"/>
          </p:cNvCxnSpPr>
          <p:nvPr/>
        </p:nvCxnSpPr>
        <p:spPr>
          <a:xfrm>
            <a:off x="5852160" y="2710180"/>
            <a:ext cx="386080" cy="254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13789"/>
            <a:ext cx="7467600" cy="468585"/>
          </a:xfrm>
        </p:spPr>
        <p:txBody>
          <a:bodyPr/>
          <a:lstStyle/>
          <a:p>
            <a:r>
              <a:rPr lang="en-US" altLang="zh-CN" sz="2800" dirty="0">
                <a:solidFill>
                  <a:srgbClr val="3E83F3"/>
                </a:solidFill>
                <a:latin typeface="微软雅黑" charset="0"/>
                <a:ea typeface="微软雅黑" charset="0"/>
                <a:sym typeface="+mn-ea"/>
              </a:rPr>
              <a:t>Long short-term memory (LSTM)</a:t>
            </a:r>
            <a:endParaRPr lang="en-US" altLang="zh-CN" sz="2800" dirty="0">
              <a:solidFill>
                <a:srgbClr val="3E83F3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686800" cy="431800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LSTM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是一种特殊的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RNN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，能有效缓解梯度消失和爆炸问题。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739265" y="1949450"/>
            <a:ext cx="1984375" cy="1971040"/>
            <a:chOff x="1920" y="2256"/>
            <a:chExt cx="3944" cy="3918"/>
          </a:xfrm>
        </p:grpSpPr>
        <p:sp>
          <p:nvSpPr>
            <p:cNvPr id="3" name="矩形 2"/>
            <p:cNvSpPr/>
            <p:nvPr/>
          </p:nvSpPr>
          <p:spPr>
            <a:xfrm>
              <a:off x="3240" y="3576"/>
              <a:ext cx="1334" cy="13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Naive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3240" y="5496"/>
              <a:ext cx="1334" cy="6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x</a:t>
              </a:r>
              <a:r>
                <a:rPr kumimoji="0" lang="en-US" altLang="zh-CN" sz="1800" b="0" i="0" u="none" strike="noStrike" cap="none" normalizeH="0" baseline="3000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t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240" y="2256"/>
              <a:ext cx="1334" cy="67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y</a:t>
              </a:r>
              <a:r>
                <a:rPr kumimoji="0" lang="en-US" altLang="zh-CN" sz="18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t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920" y="3576"/>
              <a:ext cx="704" cy="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h</a:t>
              </a:r>
              <a:r>
                <a:rPr kumimoji="0" lang="en-US" altLang="zh-CN" sz="18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t-1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160" y="3576"/>
              <a:ext cx="704" cy="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h</a:t>
              </a:r>
              <a:r>
                <a:rPr kumimoji="0" lang="en-US" altLang="zh-CN" sz="18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t</a:t>
              </a:r>
            </a:p>
          </p:txBody>
        </p:sp>
        <p:cxnSp>
          <p:nvCxnSpPr>
            <p:cNvPr id="10" name="直接箭头连接符 9"/>
            <p:cNvCxnSpPr>
              <a:stCxn id="3" idx="0"/>
              <a:endCxn id="5" idx="2"/>
            </p:cNvCxnSpPr>
            <p:nvPr/>
          </p:nvCxnSpPr>
          <p:spPr>
            <a:xfrm flipV="1">
              <a:off x="3907" y="2935"/>
              <a:ext cx="0" cy="64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1" name="直接箭头连接符 10"/>
            <p:cNvCxnSpPr>
              <a:stCxn id="4" idx="0"/>
              <a:endCxn id="3" idx="2"/>
            </p:cNvCxnSpPr>
            <p:nvPr/>
          </p:nvCxnSpPr>
          <p:spPr>
            <a:xfrm flipV="1">
              <a:off x="3907" y="4901"/>
              <a:ext cx="0" cy="595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2" name="直接箭头连接符 11"/>
            <p:cNvCxnSpPr>
              <a:stCxn id="6" idx="3"/>
              <a:endCxn id="3" idx="1"/>
            </p:cNvCxnSpPr>
            <p:nvPr/>
          </p:nvCxnSpPr>
          <p:spPr>
            <a:xfrm>
              <a:off x="2624" y="4239"/>
              <a:ext cx="61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3" name="直接箭头连接符 12"/>
            <p:cNvCxnSpPr>
              <a:stCxn id="3" idx="3"/>
              <a:endCxn id="9" idx="1"/>
            </p:cNvCxnSpPr>
            <p:nvPr/>
          </p:nvCxnSpPr>
          <p:spPr>
            <a:xfrm>
              <a:off x="4574" y="4239"/>
              <a:ext cx="58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/>
              <p:cNvSpPr>
                <a:spLocks noGrp="1"/>
              </p:cNvSpPr>
              <p:nvPr/>
            </p:nvSpPr>
            <p:spPr>
              <a:xfrm>
                <a:off x="533400" y="4171950"/>
                <a:ext cx="8324850" cy="822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-65" charset="-128"/>
                    <a:cs typeface="MS PGothic" pitchFamily="-65" charset="-128"/>
                  </a:defRPr>
                </a:lvl1pPr>
                <a:lvl2pPr marL="685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2pPr>
                <a:lvl3pPr marL="10287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3pPr>
                <a:lvl4pPr marL="1371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Times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4pPr>
                <a:lvl5pPr marL="17145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5pPr>
                <a:lvl6pPr marL="21717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charset="0"/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6pPr>
                <a:lvl7pPr marL="26289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charset="0"/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7pPr>
                <a:lvl8pPr marL="3086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charset="0"/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8pPr>
                <a:lvl9pPr marL="35433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charset="0"/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9pPr>
              </a:lstStyle>
              <a:p>
                <a:pPr>
                  <a:buClr>
                    <a:srgbClr val="0070C0"/>
                  </a:buClr>
                </a:pPr>
                <a:r>
                  <a:rPr lang="en-US" sz="2000" dirty="0">
                    <a:solidFill>
                      <a:schemeClr val="accent3">
                        <a:lumMod val="75000"/>
                      </a:schemeClr>
                    </a:solidFill>
                    <a:ea typeface="微软雅黑" charset="0"/>
                  </a:rPr>
                  <a:t>c</a:t>
                </a:r>
                <a:r>
                  <a:rPr lang="zh-CN" altLang="en-US" sz="2000" dirty="0">
                    <a:solidFill>
                      <a:schemeClr val="accent3">
                        <a:lumMod val="75000"/>
                      </a:schemeClr>
                    </a:solidFill>
                    <a:ea typeface="微软雅黑" charset="0"/>
                  </a:rPr>
                  <a:t>（长期记忆）</a:t>
                </a:r>
                <a:r>
                  <a:rPr lang="zh-CN" altLang="en-US" sz="2000" dirty="0">
                    <a:ea typeface="微软雅黑" charset="0"/>
                  </a:rPr>
                  <a:t>：缓慢更新，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sz="2000" dirty="0">
                    <a:ea typeface="微软雅黑" charset="0"/>
                  </a:rPr>
                  <a:t>通常为上一个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𝑡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>
                    <a:ea typeface="微软雅黑" charset="0"/>
                  </a:rPr>
                  <a:t>加上一些数值。</a:t>
                </a:r>
                <a:endParaRPr lang="en-US" sz="2000" dirty="0">
                  <a:ea typeface="微软雅黑" charset="0"/>
                </a:endParaRPr>
              </a:p>
              <a:p>
                <a:pPr>
                  <a:buClr>
                    <a:srgbClr val="0070C0"/>
                  </a:buClr>
                </a:pPr>
                <a:r>
                  <a:rPr lang="en-US" sz="2000" dirty="0">
                    <a:solidFill>
                      <a:schemeClr val="accent4">
                        <a:lumMod val="75000"/>
                      </a:schemeClr>
                    </a:solidFill>
                    <a:ea typeface="微软雅黑" charset="0"/>
                  </a:rPr>
                  <a:t>h</a:t>
                </a:r>
                <a:r>
                  <a:rPr lang="zh-CN" altLang="en-US" sz="2000" dirty="0">
                    <a:solidFill>
                      <a:schemeClr val="accent4">
                        <a:lumMod val="75000"/>
                      </a:schemeClr>
                    </a:solidFill>
                    <a:ea typeface="微软雅黑" charset="0"/>
                  </a:rPr>
                  <a:t>（短期记忆）</a:t>
                </a:r>
                <a:r>
                  <a:rPr lang="zh-CN" altLang="en-US" sz="2000" dirty="0">
                    <a:ea typeface="微软雅黑" charset="0"/>
                  </a:rPr>
                  <a:t>：快速更新，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sz="2000" dirty="0">
                    <a:ea typeface="微软雅黑" charset="0"/>
                  </a:rPr>
                  <a:t>在不同时间步下差异较大。</a:t>
                </a:r>
              </a:p>
            </p:txBody>
          </p:sp>
        </mc:Choice>
        <mc:Fallback xmlns="">
          <p:sp>
            <p:nvSpPr>
              <p:cNvPr id="27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71950"/>
                <a:ext cx="8324850" cy="8229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5160010" y="1948815"/>
            <a:ext cx="671195" cy="14204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LSTM</a:t>
            </a:r>
          </a:p>
        </p:txBody>
      </p:sp>
      <p:sp>
        <p:nvSpPr>
          <p:cNvPr id="42" name="矩形 41"/>
          <p:cNvSpPr/>
          <p:nvPr/>
        </p:nvSpPr>
        <p:spPr>
          <a:xfrm>
            <a:off x="5160010" y="3668395"/>
            <a:ext cx="671195" cy="3416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Lucida Sans" charset="0"/>
              </a:rPr>
              <a:t>x</a:t>
            </a:r>
            <a:r>
              <a:rPr kumimoji="0" lang="en-US" altLang="zh-CN" sz="1800" b="0" i="0" u="none" strike="noStrike" cap="none" normalizeH="0" baseline="30000">
                <a:ln>
                  <a:noFill/>
                </a:ln>
                <a:solidFill>
                  <a:schemeClr val="bg1"/>
                </a:solidFill>
                <a:effectLst/>
                <a:latin typeface="Lucida Sans" charset="0"/>
              </a:rPr>
              <a:t>t</a:t>
            </a:r>
          </a:p>
        </p:txBody>
      </p:sp>
      <p:sp>
        <p:nvSpPr>
          <p:cNvPr id="43" name="矩形 42"/>
          <p:cNvSpPr/>
          <p:nvPr/>
        </p:nvSpPr>
        <p:spPr>
          <a:xfrm>
            <a:off x="5160010" y="1352550"/>
            <a:ext cx="671195" cy="3416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y</a:t>
            </a:r>
            <a:r>
              <a:rPr kumimoji="0" lang="en-US" altLang="zh-CN" sz="18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t</a:t>
            </a:r>
          </a:p>
        </p:txBody>
      </p:sp>
      <p:sp>
        <p:nvSpPr>
          <p:cNvPr id="44" name="矩形 43"/>
          <p:cNvSpPr/>
          <p:nvPr/>
        </p:nvSpPr>
        <p:spPr>
          <a:xfrm>
            <a:off x="4495800" y="2702560"/>
            <a:ext cx="354330" cy="666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h</a:t>
            </a:r>
            <a:r>
              <a:rPr kumimoji="0" lang="en-US" altLang="zh-CN" sz="18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t-1</a:t>
            </a:r>
          </a:p>
        </p:txBody>
      </p:sp>
      <p:sp>
        <p:nvSpPr>
          <p:cNvPr id="45" name="矩形 44"/>
          <p:cNvSpPr/>
          <p:nvPr/>
        </p:nvSpPr>
        <p:spPr>
          <a:xfrm>
            <a:off x="6125845" y="2702560"/>
            <a:ext cx="354330" cy="666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h</a:t>
            </a:r>
            <a:r>
              <a:rPr kumimoji="0" lang="en-US" altLang="zh-CN" sz="18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t</a:t>
            </a:r>
          </a:p>
        </p:txBody>
      </p:sp>
      <p:cxnSp>
        <p:nvCxnSpPr>
          <p:cNvPr id="46" name="直接箭头连接符 45"/>
          <p:cNvCxnSpPr>
            <a:stCxn id="41" idx="0"/>
            <a:endCxn id="43" idx="2"/>
          </p:cNvCxnSpPr>
          <p:nvPr/>
        </p:nvCxnSpPr>
        <p:spPr>
          <a:xfrm flipV="1">
            <a:off x="5495925" y="1694180"/>
            <a:ext cx="0" cy="25463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7" name="直接箭头连接符 46"/>
          <p:cNvCxnSpPr>
            <a:stCxn id="42" idx="0"/>
            <a:endCxn id="41" idx="2"/>
          </p:cNvCxnSpPr>
          <p:nvPr/>
        </p:nvCxnSpPr>
        <p:spPr>
          <a:xfrm flipV="1">
            <a:off x="5495925" y="3369310"/>
            <a:ext cx="0" cy="29908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50" name="矩形 49"/>
          <p:cNvSpPr/>
          <p:nvPr/>
        </p:nvSpPr>
        <p:spPr>
          <a:xfrm>
            <a:off x="4493895" y="1950085"/>
            <a:ext cx="354330" cy="6667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c</a:t>
            </a:r>
            <a:r>
              <a:rPr kumimoji="0" lang="en-US" altLang="zh-CN" sz="18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t-1</a:t>
            </a:r>
          </a:p>
        </p:txBody>
      </p:sp>
      <p:sp>
        <p:nvSpPr>
          <p:cNvPr id="51" name="矩形 50"/>
          <p:cNvSpPr/>
          <p:nvPr/>
        </p:nvSpPr>
        <p:spPr>
          <a:xfrm>
            <a:off x="6123940" y="1950085"/>
            <a:ext cx="354330" cy="6667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c</a:t>
            </a:r>
            <a:r>
              <a:rPr kumimoji="0" lang="en-US" altLang="zh-CN" sz="18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Lucida Sans" charset="0"/>
              </a:rPr>
              <a:t>t</a:t>
            </a:r>
          </a:p>
        </p:txBody>
      </p:sp>
      <p:cxnSp>
        <p:nvCxnSpPr>
          <p:cNvPr id="52" name="直接箭头连接符 51"/>
          <p:cNvCxnSpPr>
            <a:stCxn id="44" idx="3"/>
          </p:cNvCxnSpPr>
          <p:nvPr/>
        </p:nvCxnSpPr>
        <p:spPr>
          <a:xfrm>
            <a:off x="4850130" y="3035935"/>
            <a:ext cx="29591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53" name="直接箭头连接符 52"/>
          <p:cNvCxnSpPr/>
          <p:nvPr/>
        </p:nvCxnSpPr>
        <p:spPr>
          <a:xfrm>
            <a:off x="5828030" y="3035935"/>
            <a:ext cx="29591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55" name="直接箭头连接符 54"/>
          <p:cNvCxnSpPr/>
          <p:nvPr/>
        </p:nvCxnSpPr>
        <p:spPr>
          <a:xfrm>
            <a:off x="4860925" y="2310130"/>
            <a:ext cx="29591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56" name="直接箭头连接符 55"/>
          <p:cNvCxnSpPr/>
          <p:nvPr/>
        </p:nvCxnSpPr>
        <p:spPr>
          <a:xfrm>
            <a:off x="5838825" y="2310130"/>
            <a:ext cx="29591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13789"/>
            <a:ext cx="7467600" cy="468585"/>
          </a:xfrm>
        </p:spPr>
        <p:txBody>
          <a:bodyPr/>
          <a:lstStyle/>
          <a:p>
            <a:r>
              <a:rPr lang="zh-CN" altLang="en-US" sz="2800" dirty="0">
                <a:solidFill>
                  <a:srgbClr val="3E83F3"/>
                </a:solidFill>
                <a:latin typeface="微软雅黑" charset="0"/>
                <a:ea typeface="微软雅黑" charset="0"/>
                <a:sym typeface="+mn-ea"/>
              </a:rPr>
              <a:t>深入</a:t>
            </a:r>
            <a:r>
              <a:rPr lang="en-US" altLang="zh-CN" sz="2800" dirty="0">
                <a:solidFill>
                  <a:srgbClr val="3E83F3"/>
                </a:solidFill>
                <a:latin typeface="微软雅黑" charset="0"/>
                <a:ea typeface="微软雅黑" charset="0"/>
                <a:sym typeface="+mn-ea"/>
              </a:rPr>
              <a:t>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686800" cy="431800"/>
              </a:xfrm>
            </p:spPr>
            <p:txBody>
              <a:bodyPr/>
              <a:lstStyle/>
              <a:p>
                <a:pPr>
                  <a:buClr>
                    <a:srgbClr val="0070C0"/>
                  </a:buClr>
                </a:pPr>
                <a:r>
                  <a:rPr lang="zh-CN" altLang="en-US" dirty="0">
                    <a:latin typeface="微软雅黑" charset="0"/>
                    <a:ea typeface="微软雅黑" charset="0"/>
                    <a:cs typeface="微软雅黑" charset="0"/>
                  </a:rPr>
                  <a:t>将</a:t>
                </a:r>
                <a:r>
                  <a:rPr lang="en-US" altLang="zh-CN" dirty="0">
                    <a:latin typeface="微软雅黑" charset="0"/>
                    <a:ea typeface="微软雅黑" charset="0"/>
                    <a:cs typeface="微软雅黑" charset="0"/>
                  </a:rPr>
                  <a:t>LSTM</a:t>
                </a:r>
                <a:r>
                  <a:rPr lang="zh-CN" altLang="en-US" dirty="0">
                    <a:latin typeface="微软雅黑" charset="0"/>
                    <a:ea typeface="微软雅黑" charset="0"/>
                    <a:cs typeface="微软雅黑" charset="0"/>
                  </a:rPr>
                  <a:t>的当前输入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dirty="0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与</a:t>
                </a:r>
                <a:r>
                  <a:rPr lang="zh-CN" altLang="en-US" dirty="0">
                    <a:latin typeface="微软雅黑" charset="0"/>
                    <a:ea typeface="微软雅黑" charset="0"/>
                    <a:cs typeface="微软雅黑" charset="0"/>
                  </a:rPr>
                  <a:t>上一个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h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拼接</a:t>
                </a:r>
                <a:r>
                  <a:rPr lang="zh-CN" altLang="en-US" dirty="0">
                    <a:latin typeface="微软雅黑" charset="0"/>
                    <a:ea typeface="微软雅黑" charset="0"/>
                    <a:cs typeface="微软雅黑" charset="0"/>
                  </a:rPr>
                  <a:t>，得到四个状态。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686800" cy="431800"/>
              </a:xfrm>
              <a:blipFill rotWithShape="1"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/>
              <p:cNvSpPr>
                <a:spLocks noGrp="1"/>
              </p:cNvSpPr>
              <p:nvPr/>
            </p:nvSpPr>
            <p:spPr>
              <a:xfrm>
                <a:off x="533400" y="4090670"/>
                <a:ext cx="8324850" cy="929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-65" charset="-128"/>
                    <a:cs typeface="MS PGothic" pitchFamily="-65" charset="-128"/>
                  </a:defRPr>
                </a:lvl1pPr>
                <a:lvl2pPr marL="685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2pPr>
                <a:lvl3pPr marL="10287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3pPr>
                <a:lvl4pPr marL="1371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Times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4pPr>
                <a:lvl5pPr marL="17145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5pPr>
                <a:lvl6pPr marL="21717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charset="0"/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6pPr>
                <a:lvl7pPr marL="26289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charset="0"/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7pPr>
                <a:lvl8pPr marL="3086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charset="0"/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8pPr>
                <a:lvl9pPr marL="35433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charset="0"/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9pPr>
              </a:lstStyle>
              <a:p>
                <a:pPr>
                  <a:buClr>
                    <a:srgbClr val="0070C0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𝑧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𝑓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,</m:t>
                    </m:r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𝑧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,</m:t>
                    </m:r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𝑧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zh-CN" altLang="en-US" sz="1800" dirty="0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由拼接向量乘以权重矩阵后，过一个</a:t>
                </a:r>
                <a:r>
                  <a:rPr lang="en-US" altLang="zh-CN" sz="1800" dirty="0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sigmoid</a:t>
                </a:r>
                <a:r>
                  <a:rPr lang="zh-CN" altLang="en-US" sz="1800" dirty="0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函数得到</a:t>
                </a:r>
                <a:r>
                  <a:rPr lang="en-US" altLang="zh-CN" sz="1800" dirty="0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0~1</a:t>
                </a:r>
                <a:r>
                  <a:rPr lang="zh-CN" altLang="en-US" sz="1800" dirty="0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的数值作为门控状态。</a:t>
                </a:r>
                <a:endParaRPr lang="en-US" sz="1800" dirty="0">
                  <a:ea typeface="微软雅黑" charset="0"/>
                </a:endParaRPr>
              </a:p>
              <a:p>
                <a:pPr>
                  <a:buClr>
                    <a:srgbClr val="0070C0"/>
                  </a:buClr>
                </a:pP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微软雅黑" charset="0"/>
                        <a:cs typeface="DejaVu Math TeX Gyre" panose="02000503000000000000" charset="0"/>
                      </a:rPr>
                      <m:t>𝑧</m:t>
                    </m:r>
                  </m:oMath>
                </a14:m>
                <a:r>
                  <a:rPr lang="zh-CN" altLang="en-US" sz="1800" dirty="0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过一个</a:t>
                </a:r>
                <a:r>
                  <a:rPr lang="en-US" altLang="zh-CN" sz="1800" dirty="0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tanh</a:t>
                </a:r>
                <a:r>
                  <a:rPr lang="zh-CN" altLang="en-US" sz="1800" dirty="0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函数得到</a:t>
                </a:r>
                <a:r>
                  <a:rPr lang="en-US" altLang="zh-CN" sz="1800" dirty="0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-1~1</a:t>
                </a:r>
                <a:r>
                  <a:rPr lang="zh-CN" altLang="en-US" sz="1800" dirty="0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的值，作为输入值。</a:t>
                </a:r>
              </a:p>
            </p:txBody>
          </p:sp>
        </mc:Choice>
        <mc:Fallback xmlns="">
          <p:sp>
            <p:nvSpPr>
              <p:cNvPr id="27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090670"/>
                <a:ext cx="8324850" cy="929005"/>
              </a:xfrm>
              <a:prstGeom prst="rect">
                <a:avLst/>
              </a:prstGeom>
              <a:blipFill rotWithShape="1">
                <a:blip r:embed="rId3"/>
                <a:stretch>
                  <a:fillRect b="-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1052830" y="1488440"/>
            <a:ext cx="3597910" cy="1081405"/>
            <a:chOff x="4800" y="2177"/>
            <a:chExt cx="5666" cy="1703"/>
          </a:xfrm>
        </p:grpSpPr>
        <p:sp>
          <p:nvSpPr>
            <p:cNvPr id="22" name="矩形 21"/>
            <p:cNvSpPr/>
            <p:nvPr/>
          </p:nvSpPr>
          <p:spPr>
            <a:xfrm>
              <a:off x="9080" y="3074"/>
              <a:ext cx="771" cy="8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h</a:t>
              </a:r>
              <a:r>
                <a:rPr kumimoji="0" lang="en-US" altLang="zh-CN" sz="24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t-1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800" y="2490"/>
              <a:ext cx="704" cy="964"/>
            </a:xfrm>
            <a:prstGeom prst="rect">
              <a:avLst/>
            </a:prstGeom>
            <a:gradFill>
              <a:gsLst>
                <a:gs pos="0">
                  <a:srgbClr val="FECC66"/>
                </a:gs>
                <a:gs pos="100000">
                  <a:schemeClr val="accent6"/>
                </a:gs>
              </a:gsLst>
              <a:path path="circle">
                <a:fillToRect l="100000" b="100000"/>
              </a:path>
              <a:tileRect t="-100000" r="-100000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38100" dir="2700000" sx="102000" sy="102000" algn="tl" rotWithShape="0">
                <a:prstClr val="black">
                  <a:alpha val="2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z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7520" y="2440"/>
              <a:ext cx="1334" cy="100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w</a:t>
              </a:r>
              <a:r>
                <a:rPr kumimoji="0" lang="en-US" altLang="zh-CN" sz="24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5480" y="2579"/>
                  <a:ext cx="1713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(</m:t>
                            </m:r>
                          </m:e>
                        </m:func>
                      </m:oMath>
                    </m:oMathPara>
                  </a14:m>
                  <a:endParaRPr lang="en-US" altLang="zh-CN" i="1" dirty="0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0" y="2579"/>
                  <a:ext cx="1713" cy="72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/>
            <p:cNvSpPr txBox="1"/>
            <p:nvPr/>
          </p:nvSpPr>
          <p:spPr>
            <a:xfrm>
              <a:off x="9696" y="2579"/>
              <a:ext cx="7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DejaVu Math TeX Gyre" panose="02000503000000000000" charset="0"/>
                  <a:cs typeface="DejaVu Math TeX Gyre" panose="02000503000000000000" charset="0"/>
                </a:rPr>
                <a:t>)</a:t>
              </a:r>
              <a:endParaRPr lang="en-US" altLang="zh-CN" i="1" dirty="0">
                <a:latin typeface="DejaVu Math TeX Gyre" panose="02000503000000000000" charset="0"/>
                <a:ea typeface="宋体" charset="0"/>
                <a:cs typeface="DejaVu Math TeX Gyre" panose="02000503000000000000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080" y="2177"/>
              <a:ext cx="771" cy="8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x</a:t>
              </a:r>
              <a:r>
                <a:rPr kumimoji="0" lang="en-US" altLang="zh-CN" sz="2400" b="0" i="0" u="none" strike="noStrike" cap="none" normalizeH="0" baseline="3000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t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52830" y="2661920"/>
            <a:ext cx="3293110" cy="1081405"/>
            <a:chOff x="4800" y="4025"/>
            <a:chExt cx="5186" cy="1703"/>
          </a:xfrm>
        </p:grpSpPr>
        <p:sp>
          <p:nvSpPr>
            <p:cNvPr id="17" name="矩形 16"/>
            <p:cNvSpPr/>
            <p:nvPr/>
          </p:nvSpPr>
          <p:spPr>
            <a:xfrm>
              <a:off x="8600" y="4922"/>
              <a:ext cx="771" cy="8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h</a:t>
              </a:r>
              <a:r>
                <a:rPr kumimoji="0" lang="en-US" altLang="zh-CN" sz="24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t-1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800" y="4338"/>
              <a:ext cx="704" cy="964"/>
            </a:xfrm>
            <a:prstGeom prst="rect">
              <a:avLst/>
            </a:prstGeom>
            <a:solidFill>
              <a:srgbClr val="FE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z</a:t>
              </a:r>
              <a:r>
                <a:rPr kumimoji="0" lang="en-US" sz="24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i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7040" y="4288"/>
              <a:ext cx="1334" cy="100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w</a:t>
              </a:r>
              <a:r>
                <a:rPr kumimoji="0" lang="en-US" altLang="zh-CN" sz="2400" b="0" i="0" u="none" strike="noStrike" cap="none" normalizeH="0" baseline="3000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480" y="4427"/>
                  <a:ext cx="1713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σ</m:t>
                            </m:r>
                          </m:fNam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(</m:t>
                            </m:r>
                          </m:e>
                        </m:func>
                      </m:oMath>
                    </m:oMathPara>
                  </a14:m>
                  <a:endParaRPr lang="en-US" altLang="zh-CN" i="1" dirty="0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0" y="4427"/>
                  <a:ext cx="1713" cy="72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/>
            <p:cNvSpPr txBox="1"/>
            <p:nvPr/>
          </p:nvSpPr>
          <p:spPr>
            <a:xfrm>
              <a:off x="9216" y="4427"/>
              <a:ext cx="7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DejaVu Math TeX Gyre" panose="02000503000000000000" charset="0"/>
                  <a:cs typeface="DejaVu Math TeX Gyre" panose="02000503000000000000" charset="0"/>
                </a:rPr>
                <a:t>)</a:t>
              </a:r>
              <a:endParaRPr lang="en-US" altLang="zh-CN" i="1" dirty="0">
                <a:latin typeface="DejaVu Math TeX Gyre" panose="02000503000000000000" charset="0"/>
                <a:ea typeface="宋体" charset="0"/>
                <a:cs typeface="DejaVu Math TeX Gyre" panose="02000503000000000000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600" y="4025"/>
              <a:ext cx="771" cy="8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x</a:t>
              </a:r>
              <a:r>
                <a:rPr kumimoji="0" lang="en-US" altLang="zh-CN" sz="2400" b="0" i="0" u="none" strike="noStrike" cap="none" normalizeH="0" baseline="3000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t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10430" y="1488440"/>
            <a:ext cx="3293110" cy="1081405"/>
            <a:chOff x="4800" y="4025"/>
            <a:chExt cx="5186" cy="1703"/>
          </a:xfrm>
        </p:grpSpPr>
        <p:sp>
          <p:nvSpPr>
            <p:cNvPr id="31" name="矩形 30"/>
            <p:cNvSpPr/>
            <p:nvPr/>
          </p:nvSpPr>
          <p:spPr>
            <a:xfrm>
              <a:off x="8600" y="4922"/>
              <a:ext cx="771" cy="8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h</a:t>
              </a:r>
              <a:r>
                <a:rPr kumimoji="0" lang="en-US" altLang="zh-CN" sz="24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t-1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4800" y="4338"/>
              <a:ext cx="704" cy="964"/>
            </a:xfrm>
            <a:prstGeom prst="rect">
              <a:avLst/>
            </a:prstGeom>
            <a:solidFill>
              <a:srgbClr val="FE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z</a:t>
              </a:r>
              <a:r>
                <a:rPr kumimoji="0" lang="en-US" sz="24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f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7040" y="4288"/>
              <a:ext cx="1334" cy="100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w</a:t>
              </a:r>
              <a:r>
                <a:rPr kumimoji="0" lang="en-US" altLang="zh-CN" sz="2400" b="0" i="0" u="none" strike="noStrike" cap="none" normalizeH="0" baseline="3000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5480" y="4427"/>
                  <a:ext cx="1713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σ</m:t>
                            </m:r>
                          </m:fNam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(</m:t>
                            </m:r>
                          </m:e>
                        </m:func>
                      </m:oMath>
                    </m:oMathPara>
                  </a14:m>
                  <a:endParaRPr lang="en-US" altLang="zh-CN" i="1" dirty="0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0" y="4427"/>
                  <a:ext cx="1713" cy="72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/>
            <p:cNvSpPr txBox="1"/>
            <p:nvPr/>
          </p:nvSpPr>
          <p:spPr>
            <a:xfrm>
              <a:off x="9216" y="4427"/>
              <a:ext cx="7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DejaVu Math TeX Gyre" panose="02000503000000000000" charset="0"/>
                  <a:cs typeface="DejaVu Math TeX Gyre" panose="02000503000000000000" charset="0"/>
                </a:rPr>
                <a:t>)</a:t>
              </a:r>
              <a:endParaRPr lang="en-US" altLang="zh-CN" i="1" dirty="0">
                <a:latin typeface="DejaVu Math TeX Gyre" panose="02000503000000000000" charset="0"/>
                <a:ea typeface="宋体" charset="0"/>
                <a:cs typeface="DejaVu Math TeX Gyre" panose="02000503000000000000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600" y="4025"/>
              <a:ext cx="771" cy="8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x</a:t>
              </a:r>
              <a:r>
                <a:rPr kumimoji="0" lang="en-US" altLang="zh-CN" sz="2400" b="0" i="0" u="none" strike="noStrike" cap="none" normalizeH="0" baseline="3000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t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711065" y="2654935"/>
            <a:ext cx="3293110" cy="1081405"/>
            <a:chOff x="4800" y="4025"/>
            <a:chExt cx="5186" cy="1703"/>
          </a:xfrm>
        </p:grpSpPr>
        <p:sp>
          <p:nvSpPr>
            <p:cNvPr id="38" name="矩形 37"/>
            <p:cNvSpPr/>
            <p:nvPr/>
          </p:nvSpPr>
          <p:spPr>
            <a:xfrm>
              <a:off x="8600" y="4922"/>
              <a:ext cx="771" cy="8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h</a:t>
              </a:r>
              <a:r>
                <a:rPr kumimoji="0" lang="en-US" altLang="zh-CN" sz="24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t-1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4800" y="4338"/>
              <a:ext cx="704" cy="964"/>
            </a:xfrm>
            <a:prstGeom prst="rect">
              <a:avLst/>
            </a:prstGeom>
            <a:solidFill>
              <a:srgbClr val="FE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z</a:t>
              </a:r>
              <a:r>
                <a:rPr kumimoji="0" lang="en-US" sz="24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o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7040" y="4288"/>
              <a:ext cx="1334" cy="1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w</a:t>
              </a:r>
              <a:r>
                <a:rPr kumimoji="0" lang="en-US" altLang="zh-CN" sz="2400" b="0" i="0" u="none" strike="noStrike" cap="none" normalizeH="0" baseline="3000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5480" y="4427"/>
                  <a:ext cx="1713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σ</m:t>
                            </m:r>
                          </m:fNam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(</m:t>
                            </m:r>
                          </m:e>
                        </m:func>
                      </m:oMath>
                    </m:oMathPara>
                  </a14:m>
                  <a:endParaRPr lang="en-US" altLang="zh-CN" i="1" dirty="0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0" y="4427"/>
                  <a:ext cx="1713" cy="72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文本框 53"/>
            <p:cNvSpPr txBox="1"/>
            <p:nvPr/>
          </p:nvSpPr>
          <p:spPr>
            <a:xfrm>
              <a:off x="9216" y="4427"/>
              <a:ext cx="7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DejaVu Math TeX Gyre" panose="02000503000000000000" charset="0"/>
                  <a:cs typeface="DejaVu Math TeX Gyre" panose="02000503000000000000" charset="0"/>
                </a:rPr>
                <a:t>)</a:t>
              </a:r>
              <a:endParaRPr lang="en-US" altLang="zh-CN" i="1" dirty="0">
                <a:latin typeface="DejaVu Math TeX Gyre" panose="02000503000000000000" charset="0"/>
                <a:ea typeface="宋体" charset="0"/>
                <a:cs typeface="DejaVu Math TeX Gyre" panose="02000503000000000000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600" y="4025"/>
              <a:ext cx="771" cy="8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x</a:t>
              </a:r>
              <a:r>
                <a:rPr kumimoji="0" lang="en-US" altLang="zh-CN" sz="2400" b="0" i="0" u="none" strike="noStrike" cap="none" normalizeH="0" baseline="3000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13789"/>
            <a:ext cx="7467600" cy="468585"/>
          </a:xfrm>
        </p:spPr>
        <p:txBody>
          <a:bodyPr/>
          <a:lstStyle/>
          <a:p>
            <a:r>
              <a:rPr lang="zh-CN" altLang="en-US" sz="2800" dirty="0">
                <a:solidFill>
                  <a:srgbClr val="3E83F3"/>
                </a:solidFill>
                <a:latin typeface="微软雅黑" charset="0"/>
                <a:ea typeface="微软雅黑" charset="0"/>
                <a:sym typeface="+mn-ea"/>
              </a:rPr>
              <a:t>深入</a:t>
            </a:r>
            <a:r>
              <a:rPr lang="en-US" altLang="zh-CN" sz="2800" dirty="0">
                <a:solidFill>
                  <a:srgbClr val="3E83F3"/>
                </a:solidFill>
                <a:latin typeface="微软雅黑" charset="0"/>
                <a:ea typeface="微软雅黑" charset="0"/>
                <a:sym typeface="+mn-ea"/>
              </a:rPr>
              <a:t>LSTM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686800" cy="431800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四个状态在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LSTM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中的使用：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04800" y="1504950"/>
            <a:ext cx="5440045" cy="3122930"/>
            <a:chOff x="480" y="2370"/>
            <a:chExt cx="8567" cy="4918"/>
          </a:xfrm>
        </p:grpSpPr>
        <p:sp>
          <p:nvSpPr>
            <p:cNvPr id="4" name="矩形 3"/>
            <p:cNvSpPr/>
            <p:nvPr/>
          </p:nvSpPr>
          <p:spPr>
            <a:xfrm>
              <a:off x="4314" y="6715"/>
              <a:ext cx="1126" cy="5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x</a:t>
              </a:r>
              <a:r>
                <a:rPr kumimoji="0" lang="en-US" altLang="zh-CN" sz="1800" b="0" i="0" u="none" strike="noStrike" cap="none" normalizeH="0" baseline="3000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t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3036" y="6715"/>
              <a:ext cx="1126" cy="5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h</a:t>
              </a:r>
              <a:r>
                <a:rPr kumimoji="0" lang="en-US" altLang="zh-CN" sz="1800" b="0" i="0" u="none" strike="noStrike" cap="none" normalizeH="0" baseline="3000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t-1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4442" y="5566"/>
              <a:ext cx="1044" cy="572"/>
            </a:xfrm>
            <a:prstGeom prst="rect">
              <a:avLst/>
            </a:prstGeom>
            <a:gradFill>
              <a:gsLst>
                <a:gs pos="0">
                  <a:srgbClr val="FECC66"/>
                </a:gs>
                <a:gs pos="100000">
                  <a:schemeClr val="accent6"/>
                </a:gs>
              </a:gsLst>
              <a:path path="circle">
                <a:fillToRect l="100000" b="100000"/>
              </a:path>
              <a:tileRect t="-100000" r="-100000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38100" dir="2700000" sx="102000" sy="102000" algn="tl" rotWithShape="0">
                <a:prstClr val="black">
                  <a:alpha val="2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z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036" y="5565"/>
              <a:ext cx="1044" cy="571"/>
            </a:xfrm>
            <a:prstGeom prst="rect">
              <a:avLst/>
            </a:prstGeom>
            <a:solidFill>
              <a:srgbClr val="FE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z</a:t>
              </a:r>
              <a:r>
                <a:rPr kumimoji="0" lang="en-US" sz="24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i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630" y="5567"/>
              <a:ext cx="1044" cy="571"/>
            </a:xfrm>
            <a:prstGeom prst="rect">
              <a:avLst/>
            </a:prstGeom>
            <a:solidFill>
              <a:srgbClr val="FE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z</a:t>
              </a:r>
              <a:r>
                <a:rPr kumimoji="0" lang="en-US" sz="24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f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5847" y="5566"/>
              <a:ext cx="1044" cy="571"/>
            </a:xfrm>
            <a:prstGeom prst="rect">
              <a:avLst/>
            </a:prstGeom>
            <a:solidFill>
              <a:srgbClr val="FE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z</a:t>
              </a:r>
              <a:r>
                <a:rPr kumimoji="0" lang="en-US" sz="24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o</a:t>
              </a:r>
            </a:p>
          </p:txBody>
        </p:sp>
        <p:cxnSp>
          <p:nvCxnSpPr>
            <p:cNvPr id="11" name="直接箭头连接符 10"/>
            <p:cNvCxnSpPr>
              <a:endCxn id="9" idx="2"/>
            </p:cNvCxnSpPr>
            <p:nvPr/>
          </p:nvCxnSpPr>
          <p:spPr>
            <a:xfrm flipH="1" flipV="1">
              <a:off x="2152" y="6138"/>
              <a:ext cx="2034" cy="449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2" name="直接箭头连接符 11"/>
            <p:cNvCxnSpPr>
              <a:endCxn id="5" idx="2"/>
            </p:cNvCxnSpPr>
            <p:nvPr/>
          </p:nvCxnSpPr>
          <p:spPr>
            <a:xfrm flipH="1" flipV="1">
              <a:off x="3558" y="6136"/>
              <a:ext cx="628" cy="45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3" name="直接箭头连接符 12"/>
            <p:cNvCxnSpPr>
              <a:endCxn id="3" idx="2"/>
            </p:cNvCxnSpPr>
            <p:nvPr/>
          </p:nvCxnSpPr>
          <p:spPr>
            <a:xfrm flipV="1">
              <a:off x="4186" y="6138"/>
              <a:ext cx="777" cy="449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6" name="直接箭头连接符 15"/>
            <p:cNvCxnSpPr>
              <a:endCxn id="10" idx="2"/>
            </p:cNvCxnSpPr>
            <p:nvPr/>
          </p:nvCxnSpPr>
          <p:spPr>
            <a:xfrm flipV="1">
              <a:off x="4186" y="6137"/>
              <a:ext cx="2183" cy="45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椭圆 38"/>
                <p:cNvSpPr/>
                <p:nvPr/>
              </p:nvSpPr>
              <p:spPr>
                <a:xfrm>
                  <a:off x="1881" y="3780"/>
                  <a:ext cx="542" cy="54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vert="horz" wrap="none" lIns="91440" tIns="45720" rIns="91440" bIns="45720" numCol="1" rtlCol="0" anchor="ctr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zh-CN" sz="160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  <m:t>⨀</m:t>
                        </m:r>
                      </m:oMath>
                    </m:oMathPara>
                  </a14:m>
                  <a:endPara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39" name="椭圆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" y="3780"/>
                  <a:ext cx="542" cy="542"/>
                </a:xfrm>
                <a:prstGeom prst="ellipse">
                  <a:avLst/>
                </a:prstGeom>
                <a:blipFill rotWithShape="1">
                  <a:blip r:embed="rId2"/>
                </a:blip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/>
                <p:cNvSpPr/>
                <p:nvPr/>
              </p:nvSpPr>
              <p:spPr>
                <a:xfrm>
                  <a:off x="6099" y="3780"/>
                  <a:ext cx="542" cy="54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vert="horz" wrap="none" lIns="91440" tIns="45720" rIns="91440" bIns="45720" numCol="1" rtlCol="0" anchor="ctr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zh-CN" sz="160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  <m:t>⨀</m:t>
                        </m:r>
                      </m:oMath>
                    </m:oMathPara>
                  </a14:m>
                  <a:endPara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41" name="椭圆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9" y="3780"/>
                  <a:ext cx="542" cy="542"/>
                </a:xfrm>
                <a:prstGeom prst="ellipse">
                  <a:avLst/>
                </a:prstGeom>
                <a:blipFill rotWithShape="1">
                  <a:blip r:embed="rId2"/>
                </a:blip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椭圆 41"/>
                <p:cNvSpPr/>
                <p:nvPr/>
              </p:nvSpPr>
              <p:spPr>
                <a:xfrm>
                  <a:off x="3930" y="4810"/>
                  <a:ext cx="542" cy="54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vert="horz" wrap="none" lIns="91440" tIns="45720" rIns="91440" bIns="45720" numCol="1" rtlCol="0" anchor="ctr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zh-CN" sz="160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  <m:t>⨀</m:t>
                        </m:r>
                      </m:oMath>
                    </m:oMathPara>
                  </a14:m>
                  <a:endPara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42" name="椭圆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" y="4810"/>
                  <a:ext cx="542" cy="542"/>
                </a:xfrm>
                <a:prstGeom prst="ellipse">
                  <a:avLst/>
                </a:prstGeom>
                <a:blipFill rotWithShape="1">
                  <a:blip r:embed="rId2"/>
                </a:blip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/>
                <p:cNvSpPr/>
                <p:nvPr/>
              </p:nvSpPr>
              <p:spPr>
                <a:xfrm>
                  <a:off x="3930" y="3780"/>
                  <a:ext cx="542" cy="542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vert="horz" wrap="none" lIns="91440" tIns="45720" rIns="91440" bIns="45720" numCol="1" rtlCol="0" anchor="ctr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zh-CN" sz="160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  <m:t>+</m:t>
                        </m:r>
                      </m:oMath>
                    </m:oMathPara>
                  </a14:m>
                  <a:endPara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43" name="椭圆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" y="3780"/>
                  <a:ext cx="542" cy="542"/>
                </a:xfrm>
                <a:prstGeom prst="ellipse">
                  <a:avLst/>
                </a:prstGeom>
                <a:blipFill rotWithShape="1">
                  <a:blip r:embed="rId3"/>
                </a:blip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矩形 49"/>
            <p:cNvSpPr/>
            <p:nvPr/>
          </p:nvSpPr>
          <p:spPr>
            <a:xfrm>
              <a:off x="480" y="2956"/>
              <a:ext cx="937" cy="60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c</a:t>
              </a:r>
              <a:r>
                <a:rPr kumimoji="0" lang="en-US" altLang="zh-CN" sz="18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t-1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6998" y="2956"/>
              <a:ext cx="937" cy="60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c</a:t>
              </a:r>
              <a:r>
                <a:rPr kumimoji="0" lang="en-US" altLang="zh-CN" sz="18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t</a:t>
              </a:r>
            </a:p>
          </p:txBody>
        </p:sp>
        <p:cxnSp>
          <p:nvCxnSpPr>
            <p:cNvPr id="44" name="直接箭头连接符 43"/>
            <p:cNvCxnSpPr>
              <a:stCxn id="9" idx="0"/>
              <a:endCxn id="39" idx="4"/>
            </p:cNvCxnSpPr>
            <p:nvPr/>
          </p:nvCxnSpPr>
          <p:spPr>
            <a:xfrm flipV="1">
              <a:off x="2152" y="4322"/>
              <a:ext cx="0" cy="1245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45" name="直接箭头连接符 44"/>
            <p:cNvCxnSpPr>
              <a:stCxn id="42" idx="0"/>
              <a:endCxn id="43" idx="4"/>
            </p:cNvCxnSpPr>
            <p:nvPr/>
          </p:nvCxnSpPr>
          <p:spPr>
            <a:xfrm flipV="1">
              <a:off x="4202" y="4322"/>
              <a:ext cx="0" cy="488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46" name="直接箭头连接符 45"/>
            <p:cNvCxnSpPr>
              <a:stCxn id="5" idx="0"/>
              <a:endCxn id="42" idx="3"/>
            </p:cNvCxnSpPr>
            <p:nvPr/>
          </p:nvCxnSpPr>
          <p:spPr>
            <a:xfrm flipV="1">
              <a:off x="3558" y="5272"/>
              <a:ext cx="453" cy="29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47" name="直接箭头连接符 46"/>
            <p:cNvCxnSpPr>
              <a:stCxn id="3" idx="0"/>
              <a:endCxn id="42" idx="5"/>
            </p:cNvCxnSpPr>
            <p:nvPr/>
          </p:nvCxnSpPr>
          <p:spPr>
            <a:xfrm flipH="1" flipV="1">
              <a:off x="4393" y="5272"/>
              <a:ext cx="571" cy="29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52" name="直接箭头连接符 51"/>
            <p:cNvCxnSpPr>
              <a:stCxn id="10" idx="0"/>
              <a:endCxn id="41" idx="4"/>
            </p:cNvCxnSpPr>
            <p:nvPr/>
          </p:nvCxnSpPr>
          <p:spPr>
            <a:xfrm flipV="1">
              <a:off x="6369" y="4322"/>
              <a:ext cx="0" cy="124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53" name="直接箭头连接符 52"/>
            <p:cNvCxnSpPr>
              <a:stCxn id="39" idx="6"/>
              <a:endCxn id="43" idx="2"/>
            </p:cNvCxnSpPr>
            <p:nvPr/>
          </p:nvCxnSpPr>
          <p:spPr>
            <a:xfrm>
              <a:off x="2424" y="4052"/>
              <a:ext cx="1507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55" name="直接箭头连接符 54"/>
            <p:cNvCxnSpPr>
              <a:stCxn id="43" idx="6"/>
              <a:endCxn id="41" idx="2"/>
            </p:cNvCxnSpPr>
            <p:nvPr/>
          </p:nvCxnSpPr>
          <p:spPr>
            <a:xfrm>
              <a:off x="4473" y="4052"/>
              <a:ext cx="162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4569" y="4084"/>
                  <a:ext cx="126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tanh</m:t>
                        </m:r>
                      </m:oMath>
                    </m:oMathPara>
                  </a14:m>
                  <a:endParaRPr lang="zh-CN" altLang="en-US" sz="18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" y="4084"/>
                  <a:ext cx="1262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曲线连接符 58"/>
            <p:cNvCxnSpPr>
              <a:stCxn id="50" idx="3"/>
              <a:endCxn id="39" idx="0"/>
            </p:cNvCxnSpPr>
            <p:nvPr/>
          </p:nvCxnSpPr>
          <p:spPr>
            <a:xfrm>
              <a:off x="1417" y="3260"/>
              <a:ext cx="735" cy="520"/>
            </a:xfrm>
            <a:prstGeom prst="curvedConnector2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60" name="曲线连接符 59"/>
            <p:cNvCxnSpPr>
              <a:stCxn id="43" idx="0"/>
              <a:endCxn id="51" idx="1"/>
            </p:cNvCxnSpPr>
            <p:nvPr/>
          </p:nvCxnSpPr>
          <p:spPr>
            <a:xfrm rot="16200000">
              <a:off x="5339" y="2123"/>
              <a:ext cx="520" cy="2796"/>
            </a:xfrm>
            <a:prstGeom prst="curvedConnector2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sp>
          <p:nvSpPr>
            <p:cNvPr id="61" name="矩形 60"/>
            <p:cNvSpPr/>
            <p:nvPr/>
          </p:nvSpPr>
          <p:spPr>
            <a:xfrm>
              <a:off x="5806" y="2370"/>
              <a:ext cx="1126" cy="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y</a:t>
              </a:r>
              <a:r>
                <a:rPr kumimoji="0" lang="en-US" altLang="zh-CN" sz="18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charset="0"/>
                </a:rPr>
                <a:t>t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7921" y="6715"/>
              <a:ext cx="1126" cy="5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h</a:t>
              </a:r>
              <a:r>
                <a:rPr kumimoji="0" lang="en-US" altLang="zh-CN" sz="1800" b="0" i="0" u="none" strike="noStrike" cap="none" normalizeH="0" baseline="3000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charset="0"/>
                </a:rPr>
                <a:t>t</a:t>
              </a:r>
            </a:p>
          </p:txBody>
        </p:sp>
        <p:cxnSp>
          <p:nvCxnSpPr>
            <p:cNvPr id="64" name="曲线连接符 63"/>
            <p:cNvCxnSpPr>
              <a:stCxn id="41" idx="6"/>
              <a:endCxn id="63" idx="1"/>
            </p:cNvCxnSpPr>
            <p:nvPr/>
          </p:nvCxnSpPr>
          <p:spPr>
            <a:xfrm>
              <a:off x="6640" y="4051"/>
              <a:ext cx="1281" cy="2951"/>
            </a:xfrm>
            <a:prstGeom prst="curvedConnector3">
              <a:avLst>
                <a:gd name="adj1" fmla="val 50039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6006401" y="1200087"/>
                <a:ext cx="2690495" cy="3784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8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𝑓</m:t>
                          </m:r>
                        </m:sup>
                      </m:sSup>
                      <m:r>
                        <a:rPr lang="en-US" altLang="zh-CN" sz="18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⨀</m:t>
                      </m:r>
                      <m:sSup>
                        <m:sSup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𝑡</m:t>
                          </m:r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18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⨀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𝑧</m:t>
                      </m:r>
                    </m:oMath>
                  </m:oMathPara>
                </a14:m>
                <a:endParaRPr lang="zh-CN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401" y="1200087"/>
                <a:ext cx="2690495" cy="378460"/>
              </a:xfrm>
              <a:prstGeom prst="rect">
                <a:avLst/>
              </a:prstGeom>
              <a:blipFill rotWithShape="1">
                <a:blip r:embed="rId5"/>
                <a:stretch>
                  <a:fillRect l="-21" t="-151" r="21" b="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5993066" y="1593787"/>
                <a:ext cx="2319020" cy="3657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8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𝑜</m:t>
                          </m:r>
                        </m:sup>
                      </m:sSup>
                      <m:r>
                        <a:rPr lang="en-US" altLang="zh-CN" sz="18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⨀</m:t>
                      </m:r>
                      <m:func>
                        <m:func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tanh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sz="1800" i="1" dirty="0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66" y="1593787"/>
                <a:ext cx="2319020" cy="365760"/>
              </a:xfrm>
              <a:prstGeom prst="rect">
                <a:avLst/>
              </a:prstGeom>
              <a:blipFill rotWithShape="1">
                <a:blip r:embed="rId6"/>
                <a:stretch>
                  <a:fillRect l="-25" t="-156" r="25" b="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5993066" y="1974787"/>
                <a:ext cx="1778000" cy="3689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8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𝜎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𝑊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’</m:t>
                      </m:r>
                      <m:sSup>
                        <m:sSup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800" i="1" dirty="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66" y="1974787"/>
                <a:ext cx="1778000" cy="368935"/>
              </a:xfrm>
              <a:prstGeom prst="rect">
                <a:avLst/>
              </a:prstGeom>
              <a:blipFill rotWithShape="1">
                <a:blip r:embed="rId7"/>
                <a:stretch>
                  <a:fillRect l="-32" t="-155" r="32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/>
              <p:cNvSpPr>
                <a:spLocks noGrp="1"/>
              </p:cNvSpPr>
              <p:nvPr/>
            </p:nvSpPr>
            <p:spPr>
              <a:xfrm>
                <a:off x="5867400" y="2571750"/>
                <a:ext cx="2881630" cy="2419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-65" charset="-128"/>
                    <a:cs typeface="MS PGothic" pitchFamily="-65" charset="-128"/>
                  </a:defRPr>
                </a:lvl1pPr>
                <a:lvl2pPr marL="685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2pPr>
                <a:lvl3pPr marL="10287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3pPr>
                <a:lvl4pPr marL="1371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Times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4pPr>
                <a:lvl5pPr marL="17145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5pPr>
                <a:lvl6pPr marL="21717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charset="0"/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6pPr>
                <a:lvl7pPr marL="26289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charset="0"/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7pPr>
                <a:lvl8pPr marL="3086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charset="0"/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8pPr>
                <a:lvl9pPr marL="35433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charset="0"/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MS PGothic" pitchFamily="-65" charset="-128"/>
                  </a:defRPr>
                </a:lvl9pPr>
              </a:lstStyle>
              <a:p>
                <a:pPr>
                  <a:buClr>
                    <a:srgbClr val="0070C0"/>
                  </a:buClr>
                </a:pPr>
                <a:r>
                  <a:rPr lang="zh-CN" altLang="en-US" sz="1800" dirty="0">
                    <a:solidFill>
                      <a:schemeClr val="accent1">
                        <a:lumMod val="75000"/>
                      </a:schemeClr>
                    </a:solidFill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忘记阶段：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zh-CN" altLang="en-US" sz="1800" dirty="0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作为忘记门控，控制哪些需要留哪些需要忘。</a:t>
                </a:r>
              </a:p>
              <a:p>
                <a:pPr>
                  <a:buClr>
                    <a:srgbClr val="0070C0"/>
                  </a:buClr>
                </a:pPr>
                <a:r>
                  <a:rPr lang="zh-CN" altLang="en-US" sz="1800" dirty="0">
                    <a:solidFill>
                      <a:schemeClr val="accent2">
                        <a:lumMod val="75000"/>
                      </a:schemeClr>
                    </a:solidFill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选择记忆阶段：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800" dirty="0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作为门控，对输入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sz="1800" dirty="0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进行选择性记忆。</a:t>
                </a:r>
              </a:p>
              <a:p>
                <a:pPr>
                  <a:buClr>
                    <a:srgbClr val="0070C0"/>
                  </a:buClr>
                </a:pPr>
                <a:r>
                  <a:rPr lang="zh-CN" altLang="en-US" sz="1800" dirty="0">
                    <a:solidFill>
                      <a:schemeClr val="accent4">
                        <a:lumMod val="75000"/>
                      </a:schemeClr>
                    </a:solidFill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输出阶段：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zh-CN" altLang="en-US" sz="1800" dirty="0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控制哪些内容被输出。</a:t>
                </a:r>
              </a:p>
            </p:txBody>
          </p:sp>
        </mc:Choice>
        <mc:Fallback xmlns="">
          <p:sp>
            <p:nvSpPr>
              <p:cNvPr id="69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571750"/>
                <a:ext cx="2881630" cy="2419350"/>
              </a:xfrm>
              <a:prstGeom prst="rect">
                <a:avLst/>
              </a:prstGeom>
              <a:blipFill rotWithShape="1">
                <a:blip r:embed="rId8"/>
                <a:stretch>
                  <a:fillRect b="-5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上箭头 13"/>
          <p:cNvSpPr/>
          <p:nvPr/>
        </p:nvSpPr>
        <p:spPr>
          <a:xfrm>
            <a:off x="3886200" y="1867535"/>
            <a:ext cx="304800" cy="514350"/>
          </a:xfrm>
          <a:prstGeom prst="upArrow">
            <a:avLst/>
          </a:prstGeom>
          <a:gradFill>
            <a:gsLst>
              <a:gs pos="19000">
                <a:srgbClr val="FFB9B9"/>
              </a:gs>
              <a:gs pos="64000">
                <a:srgbClr val="FF8F8E"/>
              </a:gs>
              <a:gs pos="44000">
                <a:srgbClr val="FE9E9F"/>
              </a:gs>
              <a:gs pos="84000">
                <a:srgbClr val="FF7373"/>
              </a:gs>
            </a:gsLst>
            <a:lin ang="5400000" scaled="1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13789"/>
            <a:ext cx="7467600" cy="468585"/>
          </a:xfrm>
        </p:spPr>
        <p:txBody>
          <a:bodyPr/>
          <a:lstStyle/>
          <a:p>
            <a:r>
              <a:rPr lang="en-US" altLang="zh-CN" sz="2800" dirty="0">
                <a:solidFill>
                  <a:srgbClr val="3E83F3"/>
                </a:solidFill>
                <a:latin typeface="微软雅黑" charset="0"/>
                <a:ea typeface="微软雅黑" charset="0"/>
                <a:sym typeface="+mn-ea"/>
              </a:rPr>
              <a:t>BiLSTM (Bi-directional LSTM)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686800" cy="431800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dirty="0">
                <a:latin typeface="微软雅黑" charset="0"/>
                <a:ea typeface="微软雅黑" charset="0"/>
                <a:cs typeface="微软雅黑" charset="0"/>
              </a:rPr>
              <a:t>LSTM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无法捕捉双向依赖，因此引入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BiLSTM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428750"/>
            <a:ext cx="5445760" cy="3531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13789"/>
            <a:ext cx="7467600" cy="468585"/>
          </a:xfrm>
        </p:spPr>
        <p:txBody>
          <a:bodyPr/>
          <a:lstStyle/>
          <a:p>
            <a:r>
              <a:rPr lang="zh-CN" altLang="en-US" sz="280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dirty="0" err="1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BiLSTM</a:t>
            </a:r>
            <a:r>
              <a:rPr lang="zh-CN" altLang="en-US" sz="280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的命名实体识别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10975"/>
            <a:ext cx="8001000" cy="505644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4400" y="1516618"/>
            <a:ext cx="7010400" cy="308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Clr>
                <a:srgbClr val="00B050"/>
              </a:buClr>
              <a:buFont typeface="Arial" panose="020B060402020209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CHisIEC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古文命名实体识别数据集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00B050"/>
              </a:buClr>
              <a:buFont typeface="Arial" panose="020B0604020202090204" pitchFamily="34" charset="0"/>
              <a:buChar char="•"/>
            </a:pPr>
            <a:r>
              <a:rPr lang="en-US" altLang="zh-CN" sz="1600" dirty="0">
                <a:hlinkClick r:id="rId2"/>
              </a:rPr>
              <a:t>tangxuemei1995/</a:t>
            </a:r>
            <a:r>
              <a:rPr lang="en-US" altLang="zh-CN" sz="1600" dirty="0" err="1">
                <a:hlinkClick r:id="rId2"/>
              </a:rPr>
              <a:t>CHisIEC</a:t>
            </a:r>
            <a:r>
              <a:rPr lang="en-US" altLang="zh-CN" sz="1600" dirty="0">
                <a:hlinkClick r:id="rId2"/>
              </a:rPr>
              <a:t>: </a:t>
            </a:r>
            <a:r>
              <a:rPr lang="en-US" altLang="zh-CN" sz="1600" dirty="0" err="1">
                <a:hlinkClick r:id="rId2"/>
              </a:rPr>
              <a:t>CHisIEC</a:t>
            </a:r>
            <a:r>
              <a:rPr lang="en-US" altLang="zh-CN" sz="1600" dirty="0">
                <a:hlinkClick r:id="rId2"/>
              </a:rPr>
              <a:t> An Information Extraction Corpus for Ancient Chinese History (github.com)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latinLnBrk="0" hangingPunct="1">
              <a:lnSpc>
                <a:spcPct val="150000"/>
              </a:lnSpc>
              <a:buClr>
                <a:srgbClr val="00B050"/>
              </a:buClr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数据预处理方法：</a:t>
            </a:r>
          </a:p>
          <a:p>
            <a:pPr marL="742950" lvl="1" indent="-285750" eaLnBrk="1" latinLnBrk="0" hangingPunct="1">
              <a:lnSpc>
                <a:spcPct val="150000"/>
              </a:lnSpc>
              <a:buClr>
                <a:srgbClr val="00B050"/>
              </a:buClr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将每个汉字映射到一个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embedding</a:t>
            </a:r>
          </a:p>
          <a:p>
            <a:pPr marL="742950" lvl="1" indent="-285750" eaLnBrk="1" latinLnBrk="0" hangingPunct="1">
              <a:lnSpc>
                <a:spcPct val="150000"/>
              </a:lnSpc>
              <a:buClr>
                <a:srgbClr val="00B050"/>
              </a:buClr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映射到一个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</a:p>
          <a:p>
            <a:pPr marL="742950" lvl="1" indent="-285750" eaLnBrk="1" latinLnBrk="0" hangingPunct="1">
              <a:lnSpc>
                <a:spcPct val="150000"/>
              </a:lnSpc>
              <a:buClr>
                <a:srgbClr val="00B050"/>
              </a:buClr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 table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中不存在的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汉字如何处理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</Template>
  <TotalTime>180</TotalTime>
  <Words>1102</Words>
  <Application>Microsoft Macintosh PowerPoint</Application>
  <PresentationFormat>全屏显示(16:9)</PresentationFormat>
  <Paragraphs>186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微软雅黑</vt:lpstr>
      <vt:lpstr>Cascadia Code</vt:lpstr>
      <vt:lpstr>DejaVu Math TeX Gyre</vt:lpstr>
      <vt:lpstr>Times</vt:lpstr>
      <vt:lpstr>Arial</vt:lpstr>
      <vt:lpstr>Calibri</vt:lpstr>
      <vt:lpstr>Calibri Light</vt:lpstr>
      <vt:lpstr>Cambria Math</vt:lpstr>
      <vt:lpstr>Helvetica Neue UltraLight</vt:lpstr>
      <vt:lpstr>Lucida Sans</vt:lpstr>
      <vt:lpstr>Tahoma</vt:lpstr>
      <vt:lpstr>NLP-jurafsky</vt:lpstr>
      <vt:lpstr>Retrospect</vt:lpstr>
      <vt:lpstr> 自然语言处理 课程作业</vt:lpstr>
      <vt:lpstr>命名实体识别</vt:lpstr>
      <vt:lpstr>Naive RNN</vt:lpstr>
      <vt:lpstr>Recurrent Neural Network</vt:lpstr>
      <vt:lpstr>Long short-term memory (LSTM)</vt:lpstr>
      <vt:lpstr>深入LSTM</vt:lpstr>
      <vt:lpstr>深入LSTM</vt:lpstr>
      <vt:lpstr>BiLSTM (Bi-directional LSTM)</vt:lpstr>
      <vt:lpstr>基于BiLSTM的命名实体识别</vt:lpstr>
      <vt:lpstr>基于BiLSTM的命名实体识别</vt:lpstr>
      <vt:lpstr>基于BiLSTM的命名实体识别</vt:lpstr>
      <vt:lpstr>基于BiLSTM的命名实体识别</vt:lpstr>
      <vt:lpstr>基于BiLSTM的命名实体识别</vt:lpstr>
      <vt:lpstr>评分标准</vt:lpstr>
      <vt:lpstr>联系我们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Junjie Ye</cp:lastModifiedBy>
  <cp:revision>874</cp:revision>
  <cp:lastPrinted>2023-10-02T08:05:02Z</cp:lastPrinted>
  <dcterms:created xsi:type="dcterms:W3CDTF">2023-10-02T08:05:02Z</dcterms:created>
  <dcterms:modified xsi:type="dcterms:W3CDTF">2024-09-29T16:11:36Z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4E28892E4564997B8B1018656920764F_42</vt:lpwstr>
  </property>
  <property fmtid="{D5CDD505-2E9C-101B-9397-08002B2CF9AE}" pid="3" name="KSOProductBuildVer">
    <vt:lpwstr>2052-6.2.0.8299</vt:lpwstr>
  </property>
</Properties>
</file>