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FFFF"/>
    <a:srgbClr val="0029AC"/>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0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86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37A421B7-567B-4D4D-BEA3-5FBD33DC36D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en-US" smtClean="0"/>
              <a:t>Click to edit Master subtitle style</a:t>
            </a:r>
            <a:endParaRPr lang="en-US"/>
          </a:p>
        </p:txBody>
      </p:sp>
      <p:pic>
        <p:nvPicPr>
          <p:cNvPr id="5127" name="Picture 7" descr="BIG Logo"/>
          <p:cNvPicPr>
            <a:picLocks noChangeAspect="1" noChangeArrowheads="1"/>
          </p:cNvPicPr>
          <p:nvPr/>
        </p:nvPicPr>
        <p:blipFill>
          <a:blip r:embed="rId3"/>
          <a:srcRect/>
          <a:stretch>
            <a:fillRect/>
          </a:stretch>
        </p:blipFill>
        <p:spPr bwMode="auto">
          <a:xfrm>
            <a:off x="5638800" y="152400"/>
            <a:ext cx="3327400" cy="1397000"/>
          </a:xfrm>
          <a:prstGeom prst="rect">
            <a:avLst/>
          </a:prstGeom>
          <a:noFill/>
        </p:spPr>
      </p:pic>
      <p:sp>
        <p:nvSpPr>
          <p:cNvPr id="5128" name="Text Box 8"/>
          <p:cNvSpPr txBox="1">
            <a:spLocks noChangeArrowheads="1"/>
          </p:cNvSpPr>
          <p:nvPr/>
        </p:nvSpPr>
        <p:spPr bwMode="auto">
          <a:xfrm>
            <a:off x="1219200" y="914400"/>
            <a:ext cx="41148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5129" name="Text Box 9"/>
          <p:cNvSpPr txBox="1">
            <a:spLocks noChangeArrowheads="1"/>
          </p:cNvSpPr>
          <p:nvPr/>
        </p:nvSpPr>
        <p:spPr bwMode="auto">
          <a:xfrm>
            <a:off x="1138238" y="815975"/>
            <a:ext cx="6781800" cy="823913"/>
          </a:xfrm>
          <a:prstGeom prst="rect">
            <a:avLst/>
          </a:prstGeom>
          <a:noFill/>
          <a:ln w="9525">
            <a:noFill/>
            <a:miter lim="800000"/>
            <a:headEnd/>
            <a:tailEnd/>
          </a:ln>
          <a:effectLst/>
        </p:spPr>
        <p:txBody>
          <a:bodyPr>
            <a:spAutoFit/>
          </a:bodyPr>
          <a:lstStyle/>
          <a:p>
            <a:pPr>
              <a:spcBef>
                <a:spcPct val="50000"/>
              </a:spcBef>
            </a:pPr>
            <a:r>
              <a:rPr lang="en-US" sz="4800" b="1">
                <a:solidFill>
                  <a:srgbClr val="0033CC"/>
                </a:solidFill>
                <a:effectLst>
                  <a:outerShdw blurRad="38100" dist="38100" dir="2700000" algn="tl">
                    <a:srgbClr val="000000"/>
                  </a:outerShdw>
                </a:effectLst>
                <a:latin typeface="Century Gothic" pitchFamily="34" charset="0"/>
              </a:rPr>
              <a:t>BIG Developer</a:t>
            </a:r>
          </a:p>
        </p:txBody>
      </p:sp>
      <p:sp>
        <p:nvSpPr>
          <p:cNvPr id="5133" name="Rectangle 13"/>
          <p:cNvSpPr>
            <a:spLocks noGrp="1" noChangeArrowheads="1"/>
          </p:cNvSpPr>
          <p:nvPr>
            <p:ph type="dt" sz="half" idx="2"/>
          </p:nvPr>
        </p:nvSpPr>
        <p:spPr>
          <a:xfrm>
            <a:off x="4495800" y="2971800"/>
            <a:ext cx="4267200" cy="476250"/>
          </a:xfrm>
        </p:spPr>
        <p:txBody>
          <a:bodyPr/>
          <a:lstStyle>
            <a:lvl1pPr algn="r">
              <a:defRPr sz="2800" b="0"/>
            </a:lvl1pPr>
          </a:lstStyle>
          <a:p>
            <a:endParaRPr lang="en-US"/>
          </a:p>
        </p:txBody>
      </p:sp>
      <p:sp>
        <p:nvSpPr>
          <p:cNvPr id="5135" name="Text Box 15"/>
          <p:cNvSpPr txBox="1">
            <a:spLocks noChangeArrowheads="1"/>
          </p:cNvSpPr>
          <p:nvPr userDrawn="1"/>
        </p:nvSpPr>
        <p:spPr bwMode="auto">
          <a:xfrm>
            <a:off x="1143000" y="1752600"/>
            <a:ext cx="6781800" cy="823913"/>
          </a:xfrm>
          <a:prstGeom prst="rect">
            <a:avLst/>
          </a:prstGeom>
          <a:noFill/>
          <a:ln w="9525">
            <a:noFill/>
            <a:miter lim="800000"/>
            <a:headEnd/>
            <a:tailEnd/>
          </a:ln>
          <a:effectLst/>
        </p:spPr>
        <p:txBody>
          <a:bodyPr>
            <a:spAutoFit/>
          </a:bodyPr>
          <a:lstStyle/>
          <a:p>
            <a:pPr>
              <a:spcBef>
                <a:spcPct val="50000"/>
              </a:spcBef>
            </a:pPr>
            <a:r>
              <a:rPr lang="en-US" sz="4800" b="1">
                <a:solidFill>
                  <a:srgbClr val="0033CC"/>
                </a:solidFill>
                <a:effectLst>
                  <a:outerShdw blurRad="38100" dist="38100" dir="2700000" algn="tl">
                    <a:srgbClr val="000000"/>
                  </a:outerShdw>
                </a:effectLst>
                <a:latin typeface="Century Gothic" pitchFamily="34" charset="0"/>
              </a:rPr>
              <a:t>Community Meeting</a:t>
            </a:r>
          </a:p>
        </p:txBody>
      </p:sp>
      <p:sp>
        <p:nvSpPr>
          <p:cNvPr id="5137" name="Rectangle 17"/>
          <p:cNvSpPr>
            <a:spLocks noGrp="1" noChangeArrowheads="1"/>
          </p:cNvSpPr>
          <p:nvPr>
            <p:ph type="ftr" sz="quarter" idx="3"/>
          </p:nvPr>
        </p:nvSpPr>
        <p:spPr>
          <a:xfrm>
            <a:off x="304800" y="3962400"/>
            <a:ext cx="7924800" cy="950913"/>
          </a:xfrm>
          <a:ln algn="ctr"/>
        </p:spPr>
        <p:txBody>
          <a:bodyPr anchor="ctr"/>
          <a:lstStyle>
            <a:lvl1pPr algn="l">
              <a:defRPr kumimoji="1" sz="4400" b="0"/>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67CE18-95D7-40B0-88FA-E8882A8704D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76200"/>
            <a:ext cx="184785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76200"/>
            <a:ext cx="53911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DC9B3E-81F8-4CD1-8358-03313A43DE9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CC54EC-1EDA-42FA-A649-48AC31C3C31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2DB622-E586-42CB-A13F-95A65B232B1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2954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5900" y="12954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5E14C6-D6F3-499C-87ED-6E4F7AEE0E0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5D0716-A00A-4DC0-A34E-00AE42194FB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F3D5346-2A33-4161-87B9-9B244312CC0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29CFEA-FE6C-4861-BD14-8778D861617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8C20B8-377D-46EA-8B67-2F8E8D72BFD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A2FF15-A457-4FF2-BE7E-3E6060D899B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title style</a:t>
            </a:r>
          </a:p>
        </p:txBody>
      </p:sp>
      <p:sp>
        <p:nvSpPr>
          <p:cNvPr id="4099" name="Rectangle 3"/>
          <p:cNvSpPr>
            <a:spLocks noGrp="1" noChangeArrowheads="1"/>
          </p:cNvSpPr>
          <p:nvPr>
            <p:ph type="body" idx="1"/>
          </p:nvPr>
        </p:nvSpPr>
        <p:spPr bwMode="white">
          <a:xfrm>
            <a:off x="1524000" y="1295400"/>
            <a:ext cx="7391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100" name="Rectangle 4"/>
          <p:cNvSpPr>
            <a:spLocks noGrp="1" noChangeArrowheads="1"/>
          </p:cNvSpPr>
          <p:nvPr>
            <p:ph type="dt" sz="half" idx="2"/>
          </p:nvPr>
        </p:nvSpPr>
        <p:spPr bwMode="auto">
          <a:xfrm>
            <a:off x="92075" y="65500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lt"/>
              </a:defRPr>
            </a:lvl1pPr>
          </a:lstStyle>
          <a:p>
            <a:endParaRPr lang="en-US"/>
          </a:p>
        </p:txBody>
      </p:sp>
      <p:sp>
        <p:nvSpPr>
          <p:cNvPr id="4101" name="Rectangle 5"/>
          <p:cNvSpPr>
            <a:spLocks noGrp="1" noChangeArrowheads="1"/>
          </p:cNvSpPr>
          <p:nvPr>
            <p:ph type="ftr" sz="quarter" idx="3"/>
          </p:nvPr>
        </p:nvSpPr>
        <p:spPr bwMode="auto">
          <a:xfrm>
            <a:off x="2619375" y="6553200"/>
            <a:ext cx="4086225" cy="255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defRPr>
            </a:lvl1pPr>
          </a:lstStyle>
          <a:p>
            <a:endParaRPr lang="en-US"/>
          </a:p>
        </p:txBody>
      </p:sp>
      <p:sp>
        <p:nvSpPr>
          <p:cNvPr id="4102" name="Rectangle 6"/>
          <p:cNvSpPr>
            <a:spLocks noGrp="1" noChangeArrowheads="1"/>
          </p:cNvSpPr>
          <p:nvPr>
            <p:ph type="sldNum" sz="quarter" idx="4"/>
          </p:nvPr>
        </p:nvSpPr>
        <p:spPr bwMode="auto">
          <a:xfrm>
            <a:off x="6908800" y="657383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defRPr>
            </a:lvl1pPr>
          </a:lstStyle>
          <a:p>
            <a:fld id="{6E5F8D8E-4705-4DA7-B749-10267C7FBD7E}" type="slidenum">
              <a:rPr lang="en-US"/>
              <a:pPr/>
              <a:t>‹#›</a:t>
            </a:fld>
            <a:endParaRPr lang="en-US"/>
          </a:p>
        </p:txBody>
      </p:sp>
      <p:pic>
        <p:nvPicPr>
          <p:cNvPr id="4103" name="Picture 7" descr="BIG Logo"/>
          <p:cNvPicPr>
            <a:picLocks noChangeAspect="1" noChangeArrowheads="1"/>
          </p:cNvPicPr>
          <p:nvPr/>
        </p:nvPicPr>
        <p:blipFill>
          <a:blip r:embed="rId14"/>
          <a:srcRect l="3006" t="7159" r="66220" b="7385"/>
          <a:stretch>
            <a:fillRect/>
          </a:stretch>
        </p:blipFill>
        <p:spPr bwMode="auto">
          <a:xfrm>
            <a:off x="304800" y="76200"/>
            <a:ext cx="914400" cy="106680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pitchFamily="34" charset="0"/>
        </a:defRPr>
      </a:lvl2pPr>
      <a:lvl3pPr algn="l" rtl="0" eaLnBrk="1" fontAlgn="base" hangingPunct="1">
        <a:spcBef>
          <a:spcPct val="0"/>
        </a:spcBef>
        <a:spcAft>
          <a:spcPct val="0"/>
        </a:spcAft>
        <a:defRPr kumimoji="1" sz="4400">
          <a:solidFill>
            <a:schemeClr val="tx1"/>
          </a:solidFill>
          <a:latin typeface="Tahoma" pitchFamily="34" charset="0"/>
        </a:defRPr>
      </a:lvl3pPr>
      <a:lvl4pPr algn="l" rtl="0" eaLnBrk="1" fontAlgn="base" hangingPunct="1">
        <a:spcBef>
          <a:spcPct val="0"/>
        </a:spcBef>
        <a:spcAft>
          <a:spcPct val="0"/>
        </a:spcAft>
        <a:defRPr kumimoji="1" sz="4400">
          <a:solidFill>
            <a:schemeClr val="tx1"/>
          </a:solidFill>
          <a:latin typeface="Tahoma" pitchFamily="34" charset="0"/>
        </a:defRPr>
      </a:lvl4pPr>
      <a:lvl5pPr algn="l" rtl="0" eaLnBrk="1" fontAlgn="base" hangingPunct="1">
        <a:spcBef>
          <a:spcPct val="0"/>
        </a:spcBef>
        <a:spcAft>
          <a:spcPct val="0"/>
        </a:spcAft>
        <a:defRPr kumimoji="1" sz="4400">
          <a:solidFill>
            <a:schemeClr val="tx1"/>
          </a:solidFill>
          <a:latin typeface="Tahoma" pitchFamily="34" charset="0"/>
        </a:defRPr>
      </a:lvl5pPr>
      <a:lvl6pPr marL="457200" algn="l" rtl="0" eaLnBrk="1" fontAlgn="base" hangingPunct="1">
        <a:spcBef>
          <a:spcPct val="0"/>
        </a:spcBef>
        <a:spcAft>
          <a:spcPct val="0"/>
        </a:spcAft>
        <a:defRPr kumimoji="1" sz="4400">
          <a:solidFill>
            <a:schemeClr val="tx1"/>
          </a:solidFill>
          <a:latin typeface="Tahoma" pitchFamily="34" charset="0"/>
        </a:defRPr>
      </a:lvl6pPr>
      <a:lvl7pPr marL="914400" algn="l" rtl="0" eaLnBrk="1" fontAlgn="base" hangingPunct="1">
        <a:spcBef>
          <a:spcPct val="0"/>
        </a:spcBef>
        <a:spcAft>
          <a:spcPct val="0"/>
        </a:spcAft>
        <a:defRPr kumimoji="1" sz="4400">
          <a:solidFill>
            <a:schemeClr val="tx1"/>
          </a:solidFill>
          <a:latin typeface="Tahoma" pitchFamily="34" charset="0"/>
        </a:defRPr>
      </a:lvl7pPr>
      <a:lvl8pPr marL="1371600" algn="l" rtl="0" eaLnBrk="1" fontAlgn="base" hangingPunct="1">
        <a:spcBef>
          <a:spcPct val="0"/>
        </a:spcBef>
        <a:spcAft>
          <a:spcPct val="0"/>
        </a:spcAft>
        <a:defRPr kumimoji="1" sz="4400">
          <a:solidFill>
            <a:schemeClr val="tx1"/>
          </a:solidFill>
          <a:latin typeface="Tahoma" pitchFamily="34" charset="0"/>
        </a:defRPr>
      </a:lvl8pPr>
      <a:lvl9pPr marL="1828800" algn="l" rtl="0" eaLnBrk="1" fontAlgn="base" hangingPunct="1">
        <a:spcBef>
          <a:spcPct val="0"/>
        </a:spcBef>
        <a:spcAft>
          <a:spcPct val="0"/>
        </a:spcAft>
        <a:defRPr kumimoji="1" sz="4400">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r>
              <a:rPr lang="en-US" dirty="0" smtClean="0"/>
              <a:t>Quartz.NET Admin Portal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400" dirty="0" smtClean="0"/>
              <a:t>BIG would like everyone to have the opportunity to work with the latest MS technologies.  This is the first in a series of projects that we'll be opening to our employees so they can gain real world experience with newer technologies.  These projects will be open source, under the apache license.  </a:t>
            </a:r>
          </a:p>
          <a:p>
            <a:endParaRPr lang="en-US" sz="2400" dirty="0" smtClean="0"/>
          </a:p>
          <a:p>
            <a:r>
              <a:rPr lang="en-US" sz="2400" dirty="0" smtClean="0"/>
              <a:t>The first project is Quartz.NET Administrative Portal.  This project is a web based portal for administering a Quartz.NET installation.</a:t>
            </a:r>
            <a:endParaRPr lang="en-US" sz="24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lstStyle/>
          <a:p>
            <a:r>
              <a:rPr lang="en-US" sz="1600" dirty="0" smtClean="0"/>
              <a:t>ASP.NET MVC - overall design pattern</a:t>
            </a:r>
          </a:p>
          <a:p>
            <a:r>
              <a:rPr lang="en-US" sz="1600" dirty="0" err="1" smtClean="0"/>
              <a:t>Silverlight</a:t>
            </a:r>
            <a:r>
              <a:rPr lang="en-US" sz="1600" dirty="0" smtClean="0"/>
              <a:t> - for dynamic interactive controls</a:t>
            </a:r>
          </a:p>
          <a:p>
            <a:r>
              <a:rPr lang="en-US" sz="1600" dirty="0" err="1" smtClean="0"/>
              <a:t>NHibernate</a:t>
            </a:r>
            <a:r>
              <a:rPr lang="en-US" sz="1600" dirty="0" smtClean="0"/>
              <a:t> and </a:t>
            </a:r>
            <a:r>
              <a:rPr lang="en-US" sz="1600" dirty="0" err="1" smtClean="0"/>
              <a:t>ActiveRecord</a:t>
            </a:r>
            <a:r>
              <a:rPr lang="en-US" sz="1600" dirty="0" smtClean="0"/>
              <a:t> - O/R Mapping and database </a:t>
            </a:r>
            <a:r>
              <a:rPr lang="en-US" sz="1600" dirty="0" err="1" smtClean="0"/>
              <a:t>independant</a:t>
            </a:r>
            <a:r>
              <a:rPr lang="en-US" sz="1600" dirty="0" smtClean="0"/>
              <a:t> </a:t>
            </a:r>
            <a:r>
              <a:rPr lang="en-US" sz="1600" dirty="0" err="1" smtClean="0"/>
              <a:t>persistance</a:t>
            </a:r>
            <a:r>
              <a:rPr lang="en-US" sz="1600" dirty="0" smtClean="0"/>
              <a:t> layer</a:t>
            </a:r>
          </a:p>
          <a:p>
            <a:r>
              <a:rPr lang="en-US" sz="1600" dirty="0" err="1" smtClean="0"/>
              <a:t>xVal</a:t>
            </a:r>
            <a:r>
              <a:rPr lang="en-US" sz="1600" dirty="0" smtClean="0"/>
              <a:t> - validation framework for ASP.NET MVC</a:t>
            </a:r>
          </a:p>
          <a:p>
            <a:r>
              <a:rPr lang="en-US" sz="1600" dirty="0" smtClean="0"/>
              <a:t>ELMAH - Error handling</a:t>
            </a:r>
          </a:p>
          <a:p>
            <a:r>
              <a:rPr lang="en-US" sz="1600" dirty="0" err="1" smtClean="0"/>
              <a:t>jQuery</a:t>
            </a:r>
            <a:r>
              <a:rPr lang="en-US" sz="1600" dirty="0" smtClean="0"/>
              <a:t> - AJAX framework</a:t>
            </a:r>
          </a:p>
          <a:p>
            <a:r>
              <a:rPr lang="en-US" sz="1600" dirty="0" smtClean="0"/>
              <a:t>YUI - AJAX user interface "widgets"</a:t>
            </a:r>
          </a:p>
          <a:p>
            <a:r>
              <a:rPr lang="en-US" sz="1600" dirty="0" smtClean="0"/>
              <a:t>log4net - logging framework</a:t>
            </a:r>
          </a:p>
          <a:p>
            <a:r>
              <a:rPr lang="en-US" sz="1600" dirty="0" err="1" smtClean="0"/>
              <a:t>SQLite</a:t>
            </a:r>
            <a:r>
              <a:rPr lang="en-US" sz="1600" dirty="0" smtClean="0"/>
              <a:t> - small lightweight database</a:t>
            </a:r>
          </a:p>
          <a:p>
            <a:r>
              <a:rPr lang="en-US" sz="1600" dirty="0" smtClean="0"/>
              <a:t>MS SQL 2005 - additional database platform</a:t>
            </a:r>
          </a:p>
          <a:p>
            <a:r>
              <a:rPr lang="en-US" sz="1600" dirty="0" smtClean="0"/>
              <a:t>MSTEST - Microsoft testing framework</a:t>
            </a:r>
          </a:p>
          <a:p>
            <a:r>
              <a:rPr lang="en-US" sz="1600" dirty="0" smtClean="0"/>
              <a:t>Quartz.NET - scheduling framework</a:t>
            </a:r>
          </a:p>
          <a:p>
            <a:r>
              <a:rPr lang="en-US" sz="1600" dirty="0" smtClean="0"/>
              <a:t>Subversion (SVN) - source code repository</a:t>
            </a:r>
          </a:p>
          <a:p>
            <a:r>
              <a:rPr lang="en-US" sz="1600" dirty="0" smtClean="0"/>
              <a:t>Behavior Driven Design (BDD)- design methodology</a:t>
            </a:r>
          </a:p>
          <a:p>
            <a:r>
              <a:rPr lang="en-US" sz="1600" dirty="0" smtClean="0"/>
              <a:t>.NET Membership Providers - framework for implementing user profiles and authentication</a:t>
            </a:r>
            <a:endParaRPr lang="en-US" sz="16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Quartz.NET?</a:t>
            </a:r>
            <a:endParaRPr lang="en-US" dirty="0"/>
          </a:p>
        </p:txBody>
      </p:sp>
      <p:sp>
        <p:nvSpPr>
          <p:cNvPr id="3" name="Content Placeholder 2"/>
          <p:cNvSpPr>
            <a:spLocks noGrp="1"/>
          </p:cNvSpPr>
          <p:nvPr>
            <p:ph idx="1"/>
          </p:nvPr>
        </p:nvSpPr>
        <p:spPr/>
        <p:txBody>
          <a:bodyPr/>
          <a:lstStyle/>
          <a:p>
            <a:r>
              <a:rPr lang="en-US" sz="2400" dirty="0" smtClean="0"/>
              <a:t>In a nutshell - a generic scheduling component.  It can be used to schedule any .NET code that you want.  </a:t>
            </a:r>
          </a:p>
          <a:p>
            <a:r>
              <a:rPr lang="en-US" sz="2400" dirty="0" smtClean="0"/>
              <a:t>It is embeddable, extensible, and </a:t>
            </a:r>
            <a:r>
              <a:rPr lang="en-US" sz="2400" dirty="0" err="1" smtClean="0"/>
              <a:t>clusterable</a:t>
            </a:r>
            <a:r>
              <a:rPr lang="en-US" sz="2400" dirty="0" smtClean="0"/>
              <a:t>.  </a:t>
            </a:r>
          </a:p>
          <a:p>
            <a:r>
              <a:rPr lang="en-US" sz="2400" dirty="0" smtClean="0"/>
              <a:t>For this project, we've created a sample application that embeds Quartz.NET and executes a couple of simple jobs.  </a:t>
            </a:r>
          </a:p>
          <a:p>
            <a:r>
              <a:rPr lang="en-US" sz="2400" dirty="0" smtClean="0"/>
              <a:t>Let's take a few moments to review the scheduler.</a:t>
            </a:r>
          </a:p>
          <a:p>
            <a:endParaRPr lang="en-US"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build an Admin Portal?</a:t>
            </a:r>
            <a:endParaRPr lang="en-US" dirty="0"/>
          </a:p>
        </p:txBody>
      </p:sp>
      <p:sp>
        <p:nvSpPr>
          <p:cNvPr id="3" name="Content Placeholder 2"/>
          <p:cNvSpPr>
            <a:spLocks noGrp="1"/>
          </p:cNvSpPr>
          <p:nvPr>
            <p:ph idx="1"/>
          </p:nvPr>
        </p:nvSpPr>
        <p:spPr/>
        <p:txBody>
          <a:bodyPr/>
          <a:lstStyle/>
          <a:p>
            <a:r>
              <a:rPr lang="en-US" sz="2400" dirty="0" smtClean="0"/>
              <a:t>There are no built in tools for administering quartz.  </a:t>
            </a:r>
          </a:p>
          <a:p>
            <a:r>
              <a:rPr lang="en-US" sz="2400" dirty="0" smtClean="0"/>
              <a:t>As a result all quartz operations must be implemented within the application it is embedded in.  </a:t>
            </a:r>
          </a:p>
          <a:p>
            <a:r>
              <a:rPr lang="en-US" sz="2400" dirty="0" smtClean="0"/>
              <a:t>Lets take a look at the project roadmap.  </a:t>
            </a:r>
          </a:p>
          <a:p>
            <a:r>
              <a:rPr lang="en-US" sz="2400" dirty="0" smtClean="0"/>
              <a:t>We've defined three releases.  Each release contains several major functional areas, we'll provide overall guidance for each of these areas but the actual implementation is up to whomever is working on them.  </a:t>
            </a:r>
          </a:p>
          <a:p>
            <a:r>
              <a:rPr lang="en-US" sz="2400" dirty="0" smtClean="0"/>
              <a:t>Release .01 is functionally almost complete, lets take a quick look at the current functionality.</a:t>
            </a:r>
          </a:p>
          <a:p>
            <a:endParaRPr lang="en-US" sz="24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BDD?</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1CC54EC-1EDA-42FA-A649-48AC31C3C31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ASP.NET MVC?</a:t>
            </a:r>
            <a:endParaRPr lang="en-US" dirty="0"/>
          </a:p>
        </p:txBody>
      </p:sp>
      <p:sp>
        <p:nvSpPr>
          <p:cNvPr id="3" name="Content Placeholder 2"/>
          <p:cNvSpPr>
            <a:spLocks noGrp="1"/>
          </p:cNvSpPr>
          <p:nvPr>
            <p:ph idx="1"/>
          </p:nvPr>
        </p:nvSpPr>
        <p:spPr/>
        <p:txBody>
          <a:bodyPr/>
          <a:lstStyle/>
          <a:p>
            <a:r>
              <a:rPr lang="en-US" sz="2000" dirty="0" smtClean="0"/>
              <a:t>Briefly, MVC stands for Model - View - Controller.  </a:t>
            </a:r>
          </a:p>
          <a:p>
            <a:r>
              <a:rPr lang="en-US" sz="2000" dirty="0" smtClean="0"/>
              <a:t>Models contain the business entities and business logic.  </a:t>
            </a:r>
          </a:p>
          <a:p>
            <a:r>
              <a:rPr lang="en-US" sz="2000" dirty="0" smtClean="0"/>
              <a:t>Views are the presentation logic.  </a:t>
            </a:r>
          </a:p>
          <a:p>
            <a:r>
              <a:rPr lang="en-US" sz="2000" dirty="0" smtClean="0"/>
              <a:t>Controllers are the application logic.  We won't go into any great depth at this time because we have a lot to cover, but we've setup a page with several resources for learning more, or if there's enough interest we'll do one of these sessions that focuses only on ASP.NET MVC.  </a:t>
            </a:r>
          </a:p>
          <a:p>
            <a:r>
              <a:rPr lang="en-US" sz="2000" dirty="0" smtClean="0"/>
              <a:t>Lets walk through creating a page that displays the details of a Quartz.NET job.  </a:t>
            </a:r>
          </a:p>
          <a:p>
            <a:r>
              <a:rPr lang="en-US" sz="2000" dirty="0" smtClean="0"/>
              <a:t>Review how each of the technologies listed above is used.</a:t>
            </a:r>
          </a:p>
          <a:p>
            <a:endParaRPr lang="en-US" sz="20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8</a:t>
            </a:fld>
            <a:endParaRPr lang="en-US"/>
          </a:p>
        </p:txBody>
      </p:sp>
      <p:sp>
        <p:nvSpPr>
          <p:cNvPr id="6" name="Content Placeholder 5"/>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r>
              <a:rPr lang="en-US" sz="2400" dirty="0" smtClean="0"/>
              <a:t>We'd like volunteers for to work on Release .02 with us and would also like to discuss the design of each functional area.  </a:t>
            </a:r>
          </a:p>
          <a:p>
            <a:r>
              <a:rPr lang="en-US" sz="2400" dirty="0" smtClean="0"/>
              <a:t>(Hopefully, we'll have some additional discussion here)</a:t>
            </a:r>
            <a:endParaRPr lang="en-US" sz="24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9</a:t>
            </a:fld>
            <a:endParaRPr lang="en-US"/>
          </a:p>
        </p:txBody>
      </p:sp>
    </p:spTree>
  </p:cSld>
  <p:clrMapOvr>
    <a:masterClrMapping/>
  </p:clrMapOvr>
</p:sld>
</file>

<file path=ppt/theme/theme1.xml><?xml version="1.0" encoding="utf-8"?>
<a:theme xmlns:a="http://schemas.openxmlformats.org/drawingml/2006/main" name="BIG Developer Community Meeting">
  <a:themeElements>
    <a:clrScheme name="BIG Developer Community Meeting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BIG Developer Community Meeting">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G Developer Community Meeting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BIG Developer Community Meeting</Template>
  <TotalTime>258</TotalTime>
  <Words>513</Words>
  <Application>Microsoft Office PowerPoint</Application>
  <PresentationFormat>On-screen Show (4:3)</PresentationFormat>
  <Paragraphs>61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Tahoma</vt:lpstr>
      <vt:lpstr>Times New Roman</vt:lpstr>
      <vt:lpstr>Wingdings</vt:lpstr>
      <vt:lpstr>Century Gothic</vt:lpstr>
      <vt:lpstr>BIG Developer Community Meeting</vt:lpstr>
      <vt:lpstr>Slide 1</vt:lpstr>
      <vt:lpstr>Introduction</vt:lpstr>
      <vt:lpstr>Technologies</vt:lpstr>
      <vt:lpstr>What is Quartz.NET?</vt:lpstr>
      <vt:lpstr>Why build an Admin Portal?</vt:lpstr>
      <vt:lpstr>What is BDD?</vt:lpstr>
      <vt:lpstr>What is ASP.NET MVC?</vt:lpstr>
      <vt:lpstr>Architecture Diagram</vt:lpstr>
      <vt:lpstr>What's next?</vt:lpstr>
    </vt:vector>
  </TitlesOfParts>
  <Company>BIG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Jess Tedder</dc:creator>
  <cp:lastModifiedBy>Jess Tedder</cp:lastModifiedBy>
  <cp:revision>19</cp:revision>
  <dcterms:created xsi:type="dcterms:W3CDTF">2009-06-16T14:09:14Z</dcterms:created>
  <dcterms:modified xsi:type="dcterms:W3CDTF">2009-06-16T18:28:14Z</dcterms:modified>
</cp:coreProperties>
</file>