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B12A3-6D07-DBB1-1D1E-02CCFF1FA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489FD4-4D71-52B0-9E54-4A9071D1D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9F6882-C17F-2251-CF71-9BE7AEC4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6D54D-E855-4C6D-CD11-45B5F712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633BF-C7D8-C80A-9155-C615BA5B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4557F-5532-56E3-5E3B-3A6EE8FF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0C6FB-C33A-074B-F0D0-5F904D0D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977BD-59B3-DC4A-CC19-610D1BF7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D2B09-B13F-AAC5-8A4D-DCC6451D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FE9C6-E5BF-4088-9D66-3A3CFD76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86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98E5C-22D3-BE8C-CDA7-3D008477F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2D394-1CF4-B4F6-8738-62CD15107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D7BD9-1D01-7E8F-E71D-C550F3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F89C8-7132-3B17-6A7F-DB8F2009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1B9F5-D0F8-E255-EF20-4FC0BE03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0ED30-71CA-8E91-28F5-0F2B0DBD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C6ED5-3059-331C-6DE4-744B8E46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AA805-C026-449C-6285-EC0BE461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78A86-63B3-A46B-7460-5C65F4EF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359F4-8094-CDC6-D7AA-D89AD735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26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F301B-3CE9-8DE9-E7CB-46C606F4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D798A-CF32-DE34-999B-442B9543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96E5A-4C61-67AE-E67F-2607D8F1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2D14D-853E-E252-96C1-7CEDDFEE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746A-CF25-3E2C-8EC0-CDCEE5DF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9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7F708-DBE8-A605-AFD1-3B1614E9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0D60E-CC90-052B-83AC-B690F81C7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710737-45DF-0F83-8260-130F1717F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195D3-28A4-7F8C-83F3-F017345D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1D0C5-EA08-C3E4-AB1A-3DB356C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BB964-5E8A-6974-ED5C-336DD8AB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9A7AF-6D0C-D416-7AFF-7FB1B569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8CF9E-3515-5B4C-7D6C-11723DCC0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7BDF60-0E45-A5B3-DB70-048BE518A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9EE074-874E-BE39-6206-8ED13A257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E3A7F0-6519-9AA4-EAD0-0F7D6C369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19336-E8C5-18DA-6808-4F900422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1CCF68-9986-9B82-3701-FAABC5C0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916D98-D7E3-A439-D5A2-C10D921C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5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61983-8F2F-B92A-4C9B-FB344E3B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DA3AF8-DB03-BF79-1FA9-45B74A35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5D23EE-3EB2-A391-4F1B-C1DCA0D3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03B85-F0C8-3529-7FB1-AFDCE89A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59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07E3FE-AF7F-847A-BA73-69E2C4C7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AFCEAC-A992-8F05-E1E8-0470DF05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3FA28-63E1-40F0-F190-EE15772F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4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F4403-98B3-7E60-C3A4-7DFF48FA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FA7AB-584E-C30F-23B4-DA1310AA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E6BA37-DEA7-8187-90B5-A8AF22C7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065AC-096C-5F21-5047-A6D04DCE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F0A2AE-DE2B-22CD-5B4B-E116542A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F56337-38CC-0768-8085-2A91C3BC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6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2EA9E-1C12-686B-6648-761D4843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A8138-C634-1FFA-3B35-FA82F132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52103-723F-7983-965F-1B0D86B3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C3D8B6-D93F-0D1D-29FF-30D0D298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0EFCD8-F9EA-D8B0-2CC9-32DC50B6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820E2-C1C4-A753-9CD9-5EECE63B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8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A58D7-36F8-5C92-E9E2-19A76AD8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616E5-C5D5-F3B8-4D31-AFE5EC0CD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65AA8-8830-B849-C62A-608C8C4F4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CAFA19-67AD-4EEE-A3A9-C6449E94C04C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FFE3B-B6B0-69EE-7C9E-16704D4D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576EB-F4E1-411D-1DA8-C27F0B7B2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91E87-CF19-4490-BE8C-96F9656DF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2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AEBF9-F584-DDAA-F130-E20092A11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Sequence to Sequence Learning with Neural Networks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4022D9-A5A5-C70A-B968-9493FDBF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2000"/>
            <a:ext cx="9144000" cy="68580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2025. 03. 06 </a:t>
            </a:r>
          </a:p>
          <a:p>
            <a:r>
              <a:rPr lang="en-US" altLang="ko-KR" dirty="0"/>
              <a:t>Week 8 review 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8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4C41A-E184-F200-B4C4-F31D9C9D6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615A3-5EEE-F880-F8FD-30697187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altLang="ko-KR" dirty="0"/>
              <a:t>What is Seq2Seq?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CCACF-075B-C7CA-8742-8888E380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Seq2seq is a model that takes an input sequence and generates an output sequence.</a:t>
            </a:r>
          </a:p>
          <a:p>
            <a:r>
              <a:rPr lang="en-US" altLang="ko-KR" sz="2100" dirty="0"/>
              <a:t>it's a model that takes a sentence and creates a new sentence.</a:t>
            </a:r>
          </a:p>
          <a:p>
            <a:r>
              <a:rPr lang="en-US" altLang="ko-KR" sz="2100" dirty="0"/>
              <a:t>Ex)</a:t>
            </a:r>
          </a:p>
          <a:p>
            <a:pPr marL="0" indent="0">
              <a:buNone/>
            </a:pPr>
            <a:r>
              <a:rPr lang="ko-KR" altLang="en-US" sz="2100" dirty="0"/>
              <a:t>번역 모델</a:t>
            </a:r>
            <a:r>
              <a:rPr lang="en-US" altLang="ko-KR" sz="2100" dirty="0"/>
              <a:t>: "I love you" → "</a:t>
            </a:r>
            <a:r>
              <a:rPr lang="ko-KR" altLang="en-US" sz="2100" dirty="0"/>
              <a:t>사랑해</a:t>
            </a:r>
            <a:r>
              <a:rPr lang="en-US" altLang="ko-KR" sz="2100" dirty="0"/>
              <a:t>"</a:t>
            </a:r>
          </a:p>
          <a:p>
            <a:pPr marL="0" indent="0">
              <a:buNone/>
            </a:pPr>
            <a:r>
              <a:rPr lang="ko-KR" altLang="en-US" sz="2100" dirty="0" err="1"/>
              <a:t>챗봇</a:t>
            </a:r>
            <a:r>
              <a:rPr lang="en-US" altLang="ko-KR" sz="2100" dirty="0"/>
              <a:t>: "</a:t>
            </a:r>
            <a:r>
              <a:rPr lang="ko-KR" altLang="en-US" sz="2100" dirty="0"/>
              <a:t>안녕</a:t>
            </a:r>
            <a:r>
              <a:rPr lang="en-US" altLang="ko-KR" sz="2100" dirty="0"/>
              <a:t>! </a:t>
            </a:r>
            <a:r>
              <a:rPr lang="ko-KR" altLang="en-US" sz="2100" dirty="0"/>
              <a:t>오늘 어때</a:t>
            </a:r>
            <a:r>
              <a:rPr lang="en-US" altLang="ko-KR" sz="2100" dirty="0"/>
              <a:t>?" → "</a:t>
            </a:r>
            <a:r>
              <a:rPr lang="ko-KR" altLang="en-US" sz="2100" dirty="0"/>
              <a:t>좋아</a:t>
            </a:r>
            <a:r>
              <a:rPr lang="en-US" altLang="ko-KR" sz="2100" dirty="0"/>
              <a:t>! </a:t>
            </a:r>
            <a:r>
              <a:rPr lang="ko-KR" altLang="en-US" sz="2100" dirty="0"/>
              <a:t>너는</a:t>
            </a:r>
            <a:r>
              <a:rPr lang="en-US" altLang="ko-KR" sz="2100" dirty="0"/>
              <a:t>?"</a:t>
            </a:r>
          </a:p>
          <a:p>
            <a:pPr marL="0" indent="0">
              <a:buNone/>
            </a:pPr>
            <a:r>
              <a:rPr lang="ko-KR" altLang="en-US" sz="2100" dirty="0"/>
              <a:t>텍스트 요약</a:t>
            </a:r>
            <a:r>
              <a:rPr lang="en-US" altLang="ko-KR" sz="2100" dirty="0"/>
              <a:t>: "</a:t>
            </a:r>
            <a:r>
              <a:rPr lang="ko-KR" altLang="en-US" sz="2100" dirty="0"/>
              <a:t>오늘 날씨는 맑고 기온은 </a:t>
            </a:r>
            <a:r>
              <a:rPr lang="en-US" altLang="ko-KR" sz="2100" dirty="0"/>
              <a:t>20</a:t>
            </a:r>
            <a:r>
              <a:rPr lang="ko-KR" altLang="en-US" sz="2100" dirty="0"/>
              <a:t>도입니다</a:t>
            </a:r>
            <a:r>
              <a:rPr lang="en-US" altLang="ko-KR" sz="2100" dirty="0"/>
              <a:t>." → "</a:t>
            </a:r>
            <a:r>
              <a:rPr lang="ko-KR" altLang="en-US" sz="2100" dirty="0"/>
              <a:t>맑고 </a:t>
            </a:r>
            <a:r>
              <a:rPr lang="en-US" altLang="ko-KR" sz="2100" dirty="0"/>
              <a:t>20</a:t>
            </a:r>
            <a:r>
              <a:rPr lang="ko-KR" altLang="en-US" sz="2100" dirty="0"/>
              <a:t>도</a:t>
            </a:r>
            <a:r>
              <a:rPr lang="en-US" altLang="ko-KR" sz="2100" dirty="0"/>
              <a:t>"</a:t>
            </a:r>
          </a:p>
          <a:p>
            <a:pPr marL="0" indent="0">
              <a:buNone/>
            </a:pPr>
            <a:r>
              <a:rPr lang="en-US" altLang="ko-KR" sz="2100" b="1" dirty="0"/>
              <a:t>- </a:t>
            </a:r>
            <a:r>
              <a:rPr lang="ko-KR" altLang="en-US" sz="2100" b="1" dirty="0"/>
              <a:t>구조</a:t>
            </a:r>
            <a:endParaRPr lang="en-US" altLang="ko-KR" sz="2100" b="1" dirty="0"/>
          </a:p>
          <a:p>
            <a:pPr marL="0" indent="0">
              <a:buNone/>
            </a:pPr>
            <a:r>
              <a:rPr lang="ko-KR" altLang="en-US" sz="2100" dirty="0"/>
              <a:t>💡 두 개의 </a:t>
            </a:r>
            <a:r>
              <a:rPr lang="en-US" altLang="ko-KR" sz="2100" dirty="0"/>
              <a:t>RNN(</a:t>
            </a:r>
            <a:r>
              <a:rPr lang="ko-KR" altLang="en-US" sz="2100" dirty="0"/>
              <a:t>또는 </a:t>
            </a:r>
            <a:r>
              <a:rPr lang="en-US" altLang="ko-KR" sz="2100" dirty="0"/>
              <a:t>LSTM, GRU)</a:t>
            </a:r>
            <a:r>
              <a:rPr lang="ko-KR" altLang="en-US" sz="2100" dirty="0"/>
              <a:t>으로 구성됨</a:t>
            </a:r>
            <a:r>
              <a:rPr lang="en-US" altLang="ko-KR" sz="2100" dirty="0"/>
              <a:t>!</a:t>
            </a:r>
            <a:endParaRPr lang="ko-KR" altLang="en-US" sz="2100" dirty="0"/>
          </a:p>
          <a:p>
            <a:pPr marL="0" indent="0">
              <a:buNone/>
            </a:pPr>
            <a:r>
              <a:rPr lang="ko-KR" altLang="en-US" sz="2100" b="1" dirty="0"/>
              <a:t>인코더</a:t>
            </a:r>
            <a:r>
              <a:rPr lang="en-US" altLang="ko-KR" sz="2100" b="1" dirty="0"/>
              <a:t>(Encoder)</a:t>
            </a:r>
            <a:endParaRPr lang="ko-KR" altLang="en-US" sz="2100" dirty="0"/>
          </a:p>
          <a:p>
            <a:pPr marL="457200" lvl="1" indent="0">
              <a:buNone/>
            </a:pPr>
            <a:r>
              <a:rPr lang="ko-KR" altLang="en-US" sz="2100" dirty="0"/>
              <a:t>입력 시퀀스를 받아서 중요한 정보를 압축해서 기억함</a:t>
            </a:r>
            <a:r>
              <a:rPr lang="en-US" altLang="ko-KR" sz="2100" dirty="0"/>
              <a:t>.</a:t>
            </a:r>
          </a:p>
          <a:p>
            <a:pPr marL="457200" lvl="1" indent="0">
              <a:buNone/>
            </a:pPr>
            <a:r>
              <a:rPr lang="ko-KR" altLang="en-US" sz="2100" dirty="0"/>
              <a:t>예</a:t>
            </a:r>
            <a:r>
              <a:rPr lang="en-US" altLang="ko-KR" sz="2100" dirty="0"/>
              <a:t>: "I love you" → </a:t>
            </a:r>
            <a:r>
              <a:rPr lang="ko-KR" altLang="en-US" sz="2100" dirty="0"/>
              <a:t>💡 </a:t>
            </a:r>
            <a:r>
              <a:rPr lang="en-US" altLang="ko-KR" sz="2100" dirty="0"/>
              <a:t>(</a:t>
            </a:r>
            <a:r>
              <a:rPr lang="ko-KR" altLang="en-US" sz="2100" dirty="0"/>
              <a:t>압축된 의미</a:t>
            </a:r>
            <a:r>
              <a:rPr lang="en-US" altLang="ko-KR" sz="2100" dirty="0"/>
              <a:t>)</a:t>
            </a:r>
          </a:p>
          <a:p>
            <a:pPr marL="0" indent="0">
              <a:buNone/>
            </a:pPr>
            <a:r>
              <a:rPr lang="ko-KR" altLang="en-US" sz="2100" b="1" dirty="0" err="1"/>
              <a:t>디코더</a:t>
            </a:r>
            <a:r>
              <a:rPr lang="en-US" altLang="ko-KR" sz="2100" b="1" dirty="0"/>
              <a:t>(Decoder)</a:t>
            </a:r>
            <a:endParaRPr lang="ko-KR" altLang="en-US" sz="2100" dirty="0"/>
          </a:p>
          <a:p>
            <a:pPr marL="457200" lvl="1" indent="0">
              <a:buNone/>
            </a:pPr>
            <a:r>
              <a:rPr lang="ko-KR" altLang="en-US" sz="2100" dirty="0"/>
              <a:t>인코더가 만든 정보를 바탕으로 원하는 출력 시퀀스를 생성함</a:t>
            </a:r>
            <a:r>
              <a:rPr lang="en-US" altLang="ko-KR" sz="2100" dirty="0"/>
              <a:t>.</a:t>
            </a:r>
          </a:p>
          <a:p>
            <a:pPr marL="457200" lvl="1" indent="0">
              <a:buNone/>
            </a:pPr>
            <a:r>
              <a:rPr lang="ko-KR" altLang="en-US" sz="2100" dirty="0"/>
              <a:t>예</a:t>
            </a:r>
            <a:r>
              <a:rPr lang="en-US" altLang="ko-KR" sz="2100" dirty="0"/>
              <a:t>: </a:t>
            </a:r>
            <a:r>
              <a:rPr lang="ko-KR" altLang="en-US" sz="2100" dirty="0"/>
              <a:t>💡 </a:t>
            </a:r>
            <a:r>
              <a:rPr lang="en-US" altLang="ko-KR" sz="2100" dirty="0"/>
              <a:t>(</a:t>
            </a:r>
            <a:r>
              <a:rPr lang="ko-KR" altLang="en-US" sz="2100" dirty="0"/>
              <a:t>압축된 의미</a:t>
            </a:r>
            <a:r>
              <a:rPr lang="en-US" altLang="ko-KR" sz="2100" dirty="0"/>
              <a:t>) → "</a:t>
            </a:r>
            <a:r>
              <a:rPr lang="ko-KR" altLang="en-US" sz="2100" dirty="0"/>
              <a:t>사랑해</a:t>
            </a:r>
            <a:r>
              <a:rPr lang="en-US" altLang="ko-KR" sz="2100" dirty="0"/>
              <a:t>“</a:t>
            </a:r>
          </a:p>
          <a:p>
            <a:pPr marL="457200" lvl="1" indent="0">
              <a:buNone/>
            </a:pPr>
            <a:endParaRPr lang="en-US" altLang="ko-KR" sz="2100" dirty="0"/>
          </a:p>
          <a:p>
            <a:pPr marL="457200" lvl="1" indent="0">
              <a:buNone/>
            </a:pPr>
            <a:r>
              <a:rPr lang="ko-KR" altLang="en-US" sz="2100" dirty="0"/>
              <a:t>★ </a:t>
            </a:r>
            <a:r>
              <a:rPr lang="ko-KR" altLang="en-US" sz="2100" dirty="0" err="1"/>
              <a:t>입력시퀀스</a:t>
            </a:r>
            <a:r>
              <a:rPr lang="ko-KR" altLang="en-US" sz="2100" dirty="0"/>
              <a:t> </a:t>
            </a:r>
            <a:r>
              <a:rPr lang="en-US" altLang="ko-KR" sz="2100" dirty="0"/>
              <a:t>-&gt; encoder -&gt; context vector -&gt; decoder -&gt; new sequence 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211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3F3D-A802-E1BC-D616-A5F257E5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47B43-4EC7-29BF-860F-36A45A1B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29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Abstract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1A341-207B-71CC-AB68-D5EFE651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5"/>
            <a:ext cx="10515600" cy="537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이 논문에서는 </a:t>
            </a:r>
            <a:r>
              <a:rPr lang="en-US" altLang="ko-KR" sz="1600" b="1" dirty="0"/>
              <a:t>Sequence-to-Sequence(Seq2Seq) </a:t>
            </a:r>
            <a:r>
              <a:rPr lang="ko-KR" altLang="en-US" sz="1600" b="1" dirty="0"/>
              <a:t>학습을 위한 일반적인 </a:t>
            </a:r>
            <a:r>
              <a:rPr lang="en-US" altLang="ko-KR" sz="1600" b="1" dirty="0"/>
              <a:t>end-to-end </a:t>
            </a:r>
            <a:r>
              <a:rPr lang="ko-KR" altLang="en-US" sz="1600" b="1" dirty="0"/>
              <a:t>접근법</a:t>
            </a:r>
            <a:r>
              <a:rPr lang="ko-KR" altLang="en-US" sz="1600" dirty="0"/>
              <a:t>을 제안한다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ko-KR" altLang="en-US" sz="1600" dirty="0"/>
              <a:t>기존의 </a:t>
            </a:r>
            <a:r>
              <a:rPr lang="en-US" altLang="ko-KR" sz="1600" dirty="0"/>
              <a:t>DNNs</a:t>
            </a:r>
            <a:r>
              <a:rPr lang="ko-KR" altLang="en-US" sz="1600" dirty="0"/>
              <a:t>는 대량의 </a:t>
            </a:r>
            <a:r>
              <a:rPr lang="ko-KR" altLang="en-US" sz="1600" dirty="0" err="1"/>
              <a:t>라벨링된</a:t>
            </a:r>
            <a:r>
              <a:rPr lang="ko-KR" altLang="en-US" sz="1600" dirty="0"/>
              <a:t> 데이터가 있을 때만 잘 작동하지만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시퀀스를 시퀀스로 변환하는 작업에는 적합하지 않다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해결</a:t>
            </a:r>
            <a:r>
              <a:rPr lang="en-US" altLang="ko-KR" sz="1800" dirty="0"/>
              <a:t>-&gt; </a:t>
            </a:r>
            <a:r>
              <a:rPr lang="ko-KR" altLang="en-US" sz="1800" dirty="0"/>
              <a:t>논문에서는 </a:t>
            </a:r>
            <a:r>
              <a:rPr lang="ko-KR" altLang="en-US" sz="1800" b="1" dirty="0">
                <a:highlight>
                  <a:srgbClr val="FFFF00"/>
                </a:highlight>
              </a:rPr>
              <a:t>다층 </a:t>
            </a:r>
            <a:r>
              <a:rPr lang="en-US" altLang="ko-KR" sz="1800" b="1" dirty="0">
                <a:highlight>
                  <a:srgbClr val="FFFF00"/>
                </a:highlight>
              </a:rPr>
              <a:t>LSTM </a:t>
            </a:r>
            <a:r>
              <a:rPr lang="ko-KR" altLang="en-US" sz="1800" b="1" dirty="0">
                <a:highlight>
                  <a:srgbClr val="FFFF00"/>
                </a:highlight>
              </a:rPr>
              <a:t>모델</a:t>
            </a:r>
            <a:r>
              <a:rPr lang="ko-KR" altLang="en-US" sz="1800" dirty="0">
                <a:highlight>
                  <a:srgbClr val="FFFF00"/>
                </a:highlight>
              </a:rPr>
              <a:t>을 </a:t>
            </a:r>
            <a:r>
              <a:rPr lang="ko-KR" altLang="en-US" sz="1800" dirty="0"/>
              <a:t>사용하여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입력 시퀀스를 고정된 차원의 벡터로 변환</a:t>
            </a:r>
            <a:r>
              <a:rPr lang="ko-KR" altLang="en-US" sz="1800" dirty="0"/>
              <a:t> </a:t>
            </a:r>
            <a:r>
              <a:rPr lang="en-US" altLang="ko-KR" sz="1800" dirty="0"/>
              <a:t>(encoder)</a:t>
            </a:r>
          </a:p>
          <a:p>
            <a:pPr marL="0" indent="0"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해당 벡터에서 목표 시퀀스를 복원</a:t>
            </a:r>
            <a:r>
              <a:rPr lang="ko-KR" altLang="en-US" sz="1800" dirty="0"/>
              <a:t> </a:t>
            </a:r>
            <a:r>
              <a:rPr lang="en-US" altLang="ko-KR" sz="1800" dirty="0"/>
              <a:t>(decoder)</a:t>
            </a:r>
          </a:p>
          <a:p>
            <a:pPr marL="0" indent="0">
              <a:buNone/>
            </a:pPr>
            <a:r>
              <a:rPr lang="ko-KR" altLang="en-US" sz="1800" dirty="0"/>
              <a:t>하는 방식을 제안함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b="1" dirty="0"/>
              <a:t>🔹 주요 결과</a:t>
            </a:r>
            <a:r>
              <a:rPr lang="en-US" altLang="ko-KR" sz="1800" b="1" dirty="0"/>
              <a:t>:</a:t>
            </a:r>
            <a:endParaRPr lang="ko-KR" alt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WMT’14 </a:t>
            </a:r>
            <a:r>
              <a:rPr lang="ko-KR" altLang="en-US" sz="1400" dirty="0"/>
              <a:t>영어</a:t>
            </a:r>
            <a:r>
              <a:rPr lang="en-US" altLang="ko-KR" sz="1400" dirty="0"/>
              <a:t>-</a:t>
            </a:r>
            <a:r>
              <a:rPr lang="ko-KR" altLang="en-US" sz="1400" dirty="0"/>
              <a:t>프랑스어 번역에서 </a:t>
            </a:r>
            <a:r>
              <a:rPr lang="en-US" altLang="ko-KR" sz="1400" b="1" dirty="0"/>
              <a:t>BLEU </a:t>
            </a:r>
            <a:r>
              <a:rPr lang="ko-KR" altLang="en-US" sz="1400" b="1" dirty="0"/>
              <a:t>점수 </a:t>
            </a:r>
            <a:r>
              <a:rPr lang="en-US" altLang="ko-KR" sz="1400" b="1" dirty="0"/>
              <a:t>34.8</a:t>
            </a:r>
            <a:r>
              <a:rPr lang="ko-KR" altLang="en-US" sz="1400" dirty="0"/>
              <a:t>을 기록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기존 </a:t>
            </a:r>
            <a:r>
              <a:rPr lang="ko-KR" altLang="en-US" sz="1400" b="1" dirty="0"/>
              <a:t>기계번역</a:t>
            </a:r>
            <a:r>
              <a:rPr lang="en-US" altLang="ko-KR" sz="1400" b="1" dirty="0"/>
              <a:t>(SMT) </a:t>
            </a:r>
            <a:r>
              <a:rPr lang="ko-KR" altLang="en-US" sz="1400" b="1" dirty="0"/>
              <a:t>모델</a:t>
            </a:r>
            <a:r>
              <a:rPr lang="en-US" altLang="ko-KR" sz="1400" b="1" dirty="0"/>
              <a:t>(33.3</a:t>
            </a:r>
            <a:r>
              <a:rPr lang="ko-KR" altLang="en-US" sz="1400" b="1" dirty="0"/>
              <a:t>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보다 성능 우수</a:t>
            </a:r>
            <a:endParaRPr lang="ko-KR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/>
              <a:t>SMT </a:t>
            </a:r>
            <a:r>
              <a:rPr lang="ko-KR" altLang="en-US" sz="1400" dirty="0"/>
              <a:t>시스템의 후보 번역을 재순위화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rerank</a:t>
            </a:r>
            <a:r>
              <a:rPr lang="en-US" altLang="ko-KR" sz="1400" dirty="0"/>
              <a:t>)</a:t>
            </a:r>
            <a:r>
              <a:rPr lang="ko-KR" altLang="en-US" sz="1400" dirty="0"/>
              <a:t>했을 때 </a:t>
            </a:r>
            <a:r>
              <a:rPr lang="en-US" altLang="ko-KR" sz="1400" b="1" dirty="0"/>
              <a:t>BLEU 36.5</a:t>
            </a:r>
            <a:r>
              <a:rPr lang="ko-KR" altLang="en-US" sz="1400" dirty="0"/>
              <a:t>로 향상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/>
              <a:t>긴 문장도 처리 가능</a:t>
            </a:r>
            <a:r>
              <a:rPr lang="ko-KR" altLang="en-US" sz="1400" dirty="0"/>
              <a:t>하며</a:t>
            </a:r>
            <a:r>
              <a:rPr lang="en-US" altLang="ko-KR" sz="1400" dirty="0"/>
              <a:t>, </a:t>
            </a:r>
            <a:r>
              <a:rPr lang="ko-KR" altLang="en-US" sz="1400" b="1" dirty="0"/>
              <a:t>문장 내 단어 순서와 능동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수동형 변환에도 강한 표현 학습</a:t>
            </a:r>
            <a:endParaRPr lang="ko-KR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1400" b="1" dirty="0"/>
              <a:t>입력 문장의 단어 순서를 뒤집으면 학습 성능이 크게 향상</a:t>
            </a:r>
            <a:r>
              <a:rPr lang="ko-KR" altLang="en-US" sz="1400" dirty="0"/>
              <a:t>됨을 발견 </a:t>
            </a:r>
            <a:r>
              <a:rPr lang="en-US" altLang="ko-KR" sz="1400" dirty="0"/>
              <a:t>(</a:t>
            </a:r>
            <a:r>
              <a:rPr lang="ko-KR" altLang="en-US" sz="1400" dirty="0"/>
              <a:t>최적화 문제 해결에 도움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ko-KR" altLang="en-US" sz="1800" b="1" dirty="0"/>
              <a:t>🔹 결론</a:t>
            </a:r>
            <a:r>
              <a:rPr lang="en-US" altLang="ko-KR" sz="1800" b="1" dirty="0"/>
              <a:t>:</a:t>
            </a:r>
            <a:br>
              <a:rPr lang="ko-KR" altLang="en-US" sz="1800" dirty="0"/>
            </a:br>
            <a:r>
              <a:rPr lang="ko-KR" altLang="en-US" sz="1800" dirty="0"/>
              <a:t>이 연구는 </a:t>
            </a:r>
            <a:r>
              <a:rPr lang="en-US" altLang="ko-KR" sz="1800" b="1" dirty="0"/>
              <a:t>LSTM </a:t>
            </a:r>
            <a:r>
              <a:rPr lang="ko-KR" altLang="en-US" sz="1800" b="1" dirty="0"/>
              <a:t>기반 </a:t>
            </a:r>
            <a:r>
              <a:rPr lang="en-US" altLang="ko-KR" sz="1800" b="1" dirty="0"/>
              <a:t>Seq2Seq </a:t>
            </a:r>
            <a:r>
              <a:rPr lang="ko-KR" altLang="en-US" sz="1800" b="1" dirty="0"/>
              <a:t>모델이 기계 번역에서 강력한 성능을 보이며</a:t>
            </a:r>
            <a:r>
              <a:rPr lang="en-US" altLang="ko-KR" sz="1800" dirty="0"/>
              <a:t>, </a:t>
            </a:r>
            <a:r>
              <a:rPr lang="ko-KR" altLang="en-US" sz="1800" dirty="0"/>
              <a:t>시퀀스 학습에 효과적인 방법임을 입증했다</a:t>
            </a:r>
            <a:r>
              <a:rPr lang="en-US" altLang="ko-KR" sz="1800" dirty="0"/>
              <a:t>.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1050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9E68-4FF4-EE5A-8BF7-E3515EF0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BF85-C1F0-93B7-EE63-BC8FF39C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558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ko-KR" altLang="en-US" sz="2000" dirty="0"/>
              <a:t>🔹 </a:t>
            </a:r>
            <a:r>
              <a:rPr lang="ko-KR" altLang="en-US" sz="2000" dirty="0">
                <a:highlight>
                  <a:srgbClr val="FFFF00"/>
                </a:highlight>
              </a:rPr>
              <a:t>중요한 것들 </a:t>
            </a:r>
            <a:r>
              <a:rPr lang="en-US" altLang="ko-KR" sz="2000" dirty="0">
                <a:highlight>
                  <a:srgbClr val="FFFF00"/>
                </a:highlight>
              </a:rPr>
              <a:t>!! </a:t>
            </a:r>
            <a:r>
              <a:rPr lang="ko-KR" altLang="en-US" sz="2000" dirty="0">
                <a:highlight>
                  <a:srgbClr val="FFFF00"/>
                </a:highlight>
              </a:rPr>
              <a:t>🚀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1️. </a:t>
            </a:r>
            <a:r>
              <a:rPr lang="ko-KR" altLang="en-US" sz="2000" dirty="0">
                <a:solidFill>
                  <a:schemeClr val="accent6"/>
                </a:solidFill>
              </a:rPr>
              <a:t>기존 </a:t>
            </a:r>
            <a:r>
              <a:rPr lang="en-US" altLang="ko-KR" sz="2000" dirty="0">
                <a:solidFill>
                  <a:schemeClr val="accent6"/>
                </a:solidFill>
              </a:rPr>
              <a:t>DNN</a:t>
            </a:r>
            <a:r>
              <a:rPr lang="ko-KR" altLang="en-US" sz="2000" dirty="0">
                <a:solidFill>
                  <a:schemeClr val="accent6"/>
                </a:solidFill>
              </a:rPr>
              <a:t>의 한계 해결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기존 딥러닝 모델</a:t>
            </a:r>
            <a:r>
              <a:rPr lang="en-US" altLang="ko-KR" sz="1600" dirty="0"/>
              <a:t>(DNNs) </a:t>
            </a:r>
            <a:r>
              <a:rPr lang="ko-KR" altLang="en-US" sz="1600" dirty="0"/>
              <a:t>은 시퀀스를 시퀀스로 직접 변환하는 데 한계가 있었음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이 논문에서는 </a:t>
            </a:r>
            <a:r>
              <a:rPr lang="en-US" altLang="ko-KR" sz="1600" dirty="0"/>
              <a:t>LSTM </a:t>
            </a:r>
            <a:r>
              <a:rPr lang="ko-KR" altLang="en-US" sz="1600" dirty="0"/>
              <a:t>기반의 </a:t>
            </a:r>
            <a:r>
              <a:rPr lang="en-US" altLang="ko-KR" sz="1600" dirty="0"/>
              <a:t>Sequence-to-Sequence(Seq2Seq) </a:t>
            </a:r>
            <a:r>
              <a:rPr lang="ko-KR" altLang="en-US" sz="1600" dirty="0"/>
              <a:t>모델을 제안하여 해결함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2️. Seq2Seq </a:t>
            </a:r>
            <a:r>
              <a:rPr lang="ko-KR" altLang="en-US" sz="2000" dirty="0">
                <a:solidFill>
                  <a:schemeClr val="accent6"/>
                </a:solidFill>
              </a:rPr>
              <a:t>모델 구조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인코더</a:t>
            </a:r>
            <a:r>
              <a:rPr lang="en-US" altLang="ko-KR" sz="1600" dirty="0"/>
              <a:t>(Encoder): </a:t>
            </a:r>
            <a:r>
              <a:rPr lang="ko-KR" altLang="en-US" sz="1600" dirty="0"/>
              <a:t>입력 시퀀스를 고정된 크기의 벡터로 변환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 err="1"/>
              <a:t>디코더</a:t>
            </a:r>
            <a:r>
              <a:rPr lang="en-US" altLang="ko-KR" sz="1600" dirty="0"/>
              <a:t>(Decoder): </a:t>
            </a:r>
            <a:r>
              <a:rPr lang="ko-KR" altLang="en-US" sz="1600" dirty="0"/>
              <a:t>이 벡터를 바탕으로 출력 시퀀스를 생성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이 과정에서 </a:t>
            </a:r>
            <a:r>
              <a:rPr lang="en-US" altLang="ko-KR" sz="1600" dirty="0"/>
              <a:t>LSTM(Long Short-Term Memory) </a:t>
            </a:r>
            <a:r>
              <a:rPr lang="ko-KR" altLang="en-US" sz="1600" dirty="0"/>
              <a:t>네트워크 사용 → 장기 의존성</a:t>
            </a:r>
            <a:r>
              <a:rPr lang="en-US" altLang="ko-KR" sz="1600" dirty="0"/>
              <a:t>(Long-term dependency) </a:t>
            </a:r>
            <a:r>
              <a:rPr lang="ko-KR" altLang="en-US" sz="1600" dirty="0"/>
              <a:t>문제 해결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3️. </a:t>
            </a:r>
            <a:r>
              <a:rPr lang="ko-KR" altLang="en-US" sz="2000" dirty="0">
                <a:solidFill>
                  <a:schemeClr val="accent6"/>
                </a:solidFill>
              </a:rPr>
              <a:t>실험 결과</a:t>
            </a:r>
            <a:r>
              <a:rPr lang="en-US" altLang="ko-KR" sz="2000" dirty="0">
                <a:solidFill>
                  <a:schemeClr val="accent6"/>
                </a:solidFill>
              </a:rPr>
              <a:t>: </a:t>
            </a:r>
            <a:r>
              <a:rPr lang="ko-KR" altLang="en-US" sz="2000" dirty="0">
                <a:solidFill>
                  <a:schemeClr val="accent6"/>
                </a:solidFill>
              </a:rPr>
              <a:t>기계 번역</a:t>
            </a:r>
            <a:r>
              <a:rPr lang="en-US" altLang="ko-KR" sz="2000" dirty="0">
                <a:solidFill>
                  <a:schemeClr val="accent6"/>
                </a:solidFill>
              </a:rPr>
              <a:t>(</a:t>
            </a:r>
            <a:r>
              <a:rPr lang="ko-KR" altLang="en-US" sz="2000" dirty="0">
                <a:solidFill>
                  <a:schemeClr val="accent6"/>
                </a:solidFill>
              </a:rPr>
              <a:t>영어 → 프랑스어</a:t>
            </a:r>
            <a:r>
              <a:rPr lang="en-US" altLang="ko-KR" sz="2000" dirty="0">
                <a:solidFill>
                  <a:schemeClr val="accent6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•	WMT'14 </a:t>
            </a:r>
            <a:r>
              <a:rPr lang="ko-KR" altLang="en-US" sz="1600" dirty="0"/>
              <a:t>데이터셋에서 </a:t>
            </a:r>
            <a:r>
              <a:rPr lang="en-US" altLang="ko-KR" sz="1600" dirty="0"/>
              <a:t>BLEU </a:t>
            </a:r>
            <a:r>
              <a:rPr lang="ko-KR" altLang="en-US" sz="1600" dirty="0"/>
              <a:t>점수 </a:t>
            </a:r>
            <a:r>
              <a:rPr lang="en-US" altLang="ko-KR" sz="1600" dirty="0"/>
              <a:t>34.8 </a:t>
            </a:r>
            <a:r>
              <a:rPr lang="ko-KR" altLang="en-US" sz="1600" dirty="0"/>
              <a:t>달성 </a:t>
            </a:r>
            <a:r>
              <a:rPr lang="en-US" altLang="ko-KR" sz="1600" dirty="0"/>
              <a:t>(</a:t>
            </a:r>
            <a:r>
              <a:rPr lang="ko-KR" altLang="en-US" sz="1600" dirty="0"/>
              <a:t>기존 </a:t>
            </a:r>
            <a:r>
              <a:rPr lang="en-US" altLang="ko-KR" sz="1600" dirty="0"/>
              <a:t>SMT </a:t>
            </a:r>
            <a:r>
              <a:rPr lang="ko-KR" altLang="en-US" sz="1600" dirty="0"/>
              <a:t>모델의 </a:t>
            </a:r>
            <a:r>
              <a:rPr lang="en-US" altLang="ko-KR" sz="1600" dirty="0"/>
              <a:t>33.3</a:t>
            </a:r>
            <a:r>
              <a:rPr lang="ko-KR" altLang="en-US" sz="1600" dirty="0"/>
              <a:t>보다 높음</a:t>
            </a:r>
            <a:r>
              <a:rPr lang="en-US" altLang="ko-KR" sz="1600" dirty="0"/>
              <a:t>)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긴 문장도 잘 번역할 수 있음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입력 문장의 단어 순서를 뒤집으면 학습 성능이 향상됨</a:t>
            </a:r>
          </a:p>
          <a:p>
            <a:pPr marL="457200" lvl="1" indent="0">
              <a:buNone/>
            </a:pPr>
            <a:r>
              <a:rPr lang="ko-KR" altLang="en-US" sz="1600" dirty="0"/>
              <a:t>→ 단기 의존성</a:t>
            </a:r>
            <a:r>
              <a:rPr lang="en-US" altLang="ko-KR" sz="1600" dirty="0"/>
              <a:t>(Short-term dependency)</a:t>
            </a:r>
            <a:r>
              <a:rPr lang="ko-KR" altLang="en-US" sz="1600" dirty="0"/>
              <a:t>이 증가하여 최적화가 </a:t>
            </a:r>
            <a:r>
              <a:rPr lang="ko-KR" altLang="en-US" sz="1600" dirty="0" err="1"/>
              <a:t>쉬워짐</a:t>
            </a:r>
            <a:endParaRPr lang="ko-KR" altLang="en-US" sz="16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28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9E68-4FF4-EE5A-8BF7-E3515EF0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BF85-C1F0-93B7-EE63-BC8FF39C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93"/>
            <a:ext cx="10515600" cy="4149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4️. SMT + Seq2Seq </a:t>
            </a:r>
            <a:r>
              <a:rPr lang="ko-KR" altLang="en-US" sz="2000" dirty="0">
                <a:solidFill>
                  <a:schemeClr val="accent6"/>
                </a:solidFill>
              </a:rPr>
              <a:t>모델 조합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기존 구문 기반 기계 번역</a:t>
            </a:r>
            <a:r>
              <a:rPr lang="en-US" altLang="ko-KR" sz="1600" dirty="0"/>
              <a:t>(SMT) </a:t>
            </a:r>
            <a:r>
              <a:rPr lang="ko-KR" altLang="en-US" sz="1600" dirty="0"/>
              <a:t>의 후보 문장들을 </a:t>
            </a:r>
            <a:r>
              <a:rPr lang="en-US" altLang="ko-KR" sz="1600" dirty="0"/>
              <a:t>LSTM</a:t>
            </a:r>
            <a:r>
              <a:rPr lang="ko-KR" altLang="en-US" sz="1600" dirty="0"/>
              <a:t>이 재순위화</a:t>
            </a:r>
            <a:r>
              <a:rPr lang="en-US" altLang="ko-KR" sz="1600" dirty="0"/>
              <a:t>(reranking) </a:t>
            </a:r>
            <a:r>
              <a:rPr lang="ko-KR" altLang="en-US" sz="1600" dirty="0"/>
              <a:t>하도록 했더니</a:t>
            </a:r>
            <a:r>
              <a:rPr lang="en-US" altLang="ko-KR" sz="1600" dirty="0"/>
              <a:t>,</a:t>
            </a:r>
          </a:p>
          <a:p>
            <a:pPr marL="457200" lvl="1" indent="0">
              <a:buNone/>
            </a:pPr>
            <a:r>
              <a:rPr lang="en-US" altLang="ko-KR" sz="1600" dirty="0"/>
              <a:t>BLEU </a:t>
            </a:r>
            <a:r>
              <a:rPr lang="ko-KR" altLang="en-US" sz="1600" dirty="0"/>
              <a:t>점수가 </a:t>
            </a:r>
            <a:r>
              <a:rPr lang="en-US" altLang="ko-KR" sz="1600" dirty="0"/>
              <a:t>36.5</a:t>
            </a:r>
            <a:r>
              <a:rPr lang="ko-KR" altLang="en-US" sz="1600" dirty="0"/>
              <a:t>로 더 향상됨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SMT </a:t>
            </a:r>
            <a:r>
              <a:rPr lang="ko-KR" altLang="en-US" sz="1600" dirty="0"/>
              <a:t>모델과 결합해도 강력한 성능을 보임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chemeClr val="accent6"/>
                </a:solidFill>
              </a:rPr>
              <a:t>5️. Seq2Seq </a:t>
            </a:r>
            <a:r>
              <a:rPr lang="ko-KR" altLang="en-US" sz="2000" dirty="0">
                <a:solidFill>
                  <a:schemeClr val="accent6"/>
                </a:solidFill>
              </a:rPr>
              <a:t>모델의 강점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단어 순서와 능동</a:t>
            </a:r>
            <a:r>
              <a:rPr lang="en-US" altLang="ko-KR" sz="1600" dirty="0"/>
              <a:t>/</a:t>
            </a:r>
            <a:r>
              <a:rPr lang="ko-KR" altLang="en-US" sz="1600" dirty="0"/>
              <a:t>수동형 변환을 인식하는 강력한 표현 학습</a:t>
            </a:r>
          </a:p>
          <a:p>
            <a:pPr marL="457200" lvl="1" indent="0">
              <a:buNone/>
            </a:pPr>
            <a:r>
              <a:rPr lang="en-US" altLang="ko-KR" sz="1600" dirty="0"/>
              <a:t>•	</a:t>
            </a:r>
            <a:r>
              <a:rPr lang="ko-KR" altLang="en-US" sz="1600" dirty="0"/>
              <a:t>추가적인 특징 엔지니어링 없이도 성능이 좋음 </a:t>
            </a:r>
            <a:r>
              <a:rPr lang="en-US" altLang="ko-KR" sz="1600" dirty="0"/>
              <a:t>(End-to-End </a:t>
            </a:r>
            <a:r>
              <a:rPr lang="ko-KR" altLang="en-US" sz="1600" dirty="0"/>
              <a:t>학습 가능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>
                <a:highlight>
                  <a:srgbClr val="FFFF00"/>
                </a:highlight>
              </a:rPr>
              <a:t>📌 결론 </a:t>
            </a:r>
          </a:p>
          <a:p>
            <a:pPr marL="0" indent="0">
              <a:buNone/>
            </a:pPr>
            <a:r>
              <a:rPr lang="ko-KR" altLang="en-US" sz="2000" dirty="0"/>
              <a:t>이 논문은 </a:t>
            </a:r>
            <a:r>
              <a:rPr lang="en-US" altLang="ko-KR" sz="2000" dirty="0"/>
              <a:t>LSTM </a:t>
            </a:r>
            <a:r>
              <a:rPr lang="ko-KR" altLang="en-US" sz="2000" dirty="0"/>
              <a:t>기반 </a:t>
            </a:r>
            <a:r>
              <a:rPr lang="en-US" altLang="ko-KR" sz="2000" dirty="0"/>
              <a:t>Seq2Seq </a:t>
            </a:r>
            <a:r>
              <a:rPr lang="ko-KR" altLang="en-US" sz="2000" dirty="0"/>
              <a:t>모델을 이용해 시퀀스 변환</a:t>
            </a:r>
            <a:r>
              <a:rPr lang="en-US" altLang="ko-KR" sz="2000" dirty="0"/>
              <a:t>(</a:t>
            </a:r>
            <a:r>
              <a:rPr lang="ko-KR" altLang="en-US" sz="2000" dirty="0"/>
              <a:t>특히 번역</a:t>
            </a:r>
            <a:r>
              <a:rPr lang="en-US" altLang="ko-KR" sz="2000" dirty="0"/>
              <a:t>) </a:t>
            </a:r>
            <a:r>
              <a:rPr lang="ko-KR" altLang="en-US" sz="2000" dirty="0"/>
              <a:t>문제를 해결할 수 있음을 보였으며</a:t>
            </a:r>
            <a:r>
              <a:rPr lang="en-US" altLang="ko-KR" sz="2000" dirty="0"/>
              <a:t>, </a:t>
            </a:r>
            <a:r>
              <a:rPr lang="ko-KR" altLang="en-US" sz="2000" dirty="0"/>
              <a:t>기존 </a:t>
            </a:r>
            <a:r>
              <a:rPr lang="en-US" altLang="ko-KR" sz="2000" dirty="0"/>
              <a:t>SMT</a:t>
            </a:r>
            <a:r>
              <a:rPr lang="ko-KR" altLang="en-US" sz="2000" dirty="0"/>
              <a:t>보다 뛰어난 성능을 달성했다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ko-KR" altLang="en-US" sz="2000" dirty="0"/>
              <a:t>또한</a:t>
            </a:r>
            <a:r>
              <a:rPr lang="en-US" altLang="ko-KR" sz="2000" dirty="0"/>
              <a:t>, </a:t>
            </a:r>
            <a:r>
              <a:rPr lang="ko-KR" altLang="en-US" sz="2000" dirty="0"/>
              <a:t>입력 시퀀스를 뒤집는 방식이 성능 향상에 도움이 됨을 발견함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5995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D99D-AC24-87E5-7F8C-7395FFB0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530B4-150D-F277-0ED7-B8190D0E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Seq2seq</a:t>
            </a:r>
            <a:r>
              <a:rPr lang="ko-KR" altLang="en-US" dirty="0"/>
              <a:t> 간단한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13A69-497D-6B7F-EE1C-CD554351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320800"/>
            <a:ext cx="10913807" cy="4856163"/>
          </a:xfrm>
        </p:spPr>
        <p:txBody>
          <a:bodyPr numCol="2"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np</a:t>
            </a:r>
          </a:p>
          <a:p>
            <a:pPr marL="0" indent="0">
              <a:buNone/>
            </a:pPr>
            <a:r>
              <a:rPr lang="en-US" altLang="ko-KR" sz="2000" dirty="0"/>
              <a:t>import </a:t>
            </a:r>
            <a:r>
              <a:rPr lang="en-US" altLang="ko-KR" sz="2000" dirty="0" err="1"/>
              <a:t>tensorflow</a:t>
            </a:r>
            <a:r>
              <a:rPr lang="en-US" altLang="ko-KR" sz="2000" dirty="0"/>
              <a:t> as </a:t>
            </a:r>
            <a:r>
              <a:rPr lang="en-US" altLang="ko-KR" sz="2000" dirty="0" err="1"/>
              <a:t>tf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tensorflow.keras.models</a:t>
            </a:r>
            <a:r>
              <a:rPr lang="en-US" altLang="ko-KR" sz="2000" dirty="0"/>
              <a:t> import Model</a:t>
            </a:r>
          </a:p>
          <a:p>
            <a:pPr marL="0" indent="0"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tensorflow.keras.layers</a:t>
            </a:r>
            <a:r>
              <a:rPr lang="en-US" altLang="ko-KR" sz="2000" dirty="0"/>
              <a:t> import Input, LSTM, Dense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설정</a:t>
            </a:r>
          </a:p>
          <a:p>
            <a:pPr marL="0" indent="0">
              <a:buNone/>
            </a:pPr>
            <a:r>
              <a:rPr lang="en-US" altLang="ko-KR" sz="2000" dirty="0" err="1"/>
              <a:t>latent_dim</a:t>
            </a:r>
            <a:r>
              <a:rPr lang="en-US" altLang="ko-KR" sz="2000" dirty="0"/>
              <a:t> = 256  # LSTM </a:t>
            </a:r>
            <a:r>
              <a:rPr lang="ko-KR" altLang="en-US" sz="2000" dirty="0"/>
              <a:t>유닛 수 </a:t>
            </a:r>
            <a:r>
              <a:rPr lang="en-US" altLang="ko-KR" sz="2000" dirty="0"/>
              <a:t>(</a:t>
            </a:r>
            <a:r>
              <a:rPr lang="ko-KR" altLang="en-US" sz="2000" dirty="0"/>
              <a:t>벡터 크기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num_encoder_tokens</a:t>
            </a:r>
            <a:r>
              <a:rPr lang="en-US" altLang="ko-KR" sz="2000" dirty="0"/>
              <a:t> = 100  # </a:t>
            </a:r>
            <a:r>
              <a:rPr lang="ko-KR" altLang="en-US" sz="2000" dirty="0"/>
              <a:t>입력 단어 개수 </a:t>
            </a:r>
            <a:r>
              <a:rPr lang="en-US" altLang="ko-KR" sz="2000" dirty="0"/>
              <a:t>(</a:t>
            </a:r>
            <a:r>
              <a:rPr lang="ko-KR" altLang="en-US" sz="2000" dirty="0"/>
              <a:t>예제용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num_decoder_tokens</a:t>
            </a:r>
            <a:r>
              <a:rPr lang="en-US" altLang="ko-KR" sz="2000" dirty="0"/>
              <a:t> = 100  # </a:t>
            </a:r>
            <a:r>
              <a:rPr lang="ko-KR" altLang="en-US" sz="2000" dirty="0"/>
              <a:t>출력 단어 개수 </a:t>
            </a:r>
            <a:r>
              <a:rPr lang="en-US" altLang="ko-KR" sz="2000" dirty="0"/>
              <a:t>(</a:t>
            </a:r>
            <a:r>
              <a:rPr lang="ko-KR" altLang="en-US" sz="2000" dirty="0"/>
              <a:t>예제용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인코더 </a:t>
            </a:r>
            <a:r>
              <a:rPr lang="en-US" altLang="ko-KR" sz="2000" dirty="0"/>
              <a:t>(</a:t>
            </a:r>
            <a:r>
              <a:rPr lang="ko-KR" altLang="en-US" sz="2000" dirty="0"/>
              <a:t>입력 시퀀스 → 벡터 변환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encoder_inputs</a:t>
            </a:r>
            <a:r>
              <a:rPr lang="en-US" altLang="ko-KR" sz="2000" dirty="0"/>
              <a:t> = Input(shape=(None, </a:t>
            </a:r>
            <a:r>
              <a:rPr lang="en-US" altLang="ko-KR" sz="2000" dirty="0" err="1"/>
              <a:t>num_encoder_tokens</a:t>
            </a:r>
            <a:r>
              <a:rPr lang="en-US" altLang="ko-KR" sz="2000" dirty="0"/>
              <a:t>))  # </a:t>
            </a:r>
            <a:r>
              <a:rPr lang="ko-KR" altLang="en-US" sz="2000" dirty="0"/>
              <a:t>가변 길이 입력</a:t>
            </a:r>
          </a:p>
          <a:p>
            <a:pPr marL="0" indent="0">
              <a:buNone/>
            </a:pPr>
            <a:r>
              <a:rPr lang="en-US" altLang="ko-KR" sz="2000" dirty="0" err="1"/>
              <a:t>encoder_lstm</a:t>
            </a:r>
            <a:r>
              <a:rPr lang="en-US" altLang="ko-KR" sz="2000" dirty="0"/>
              <a:t> = LSTM(</a:t>
            </a:r>
            <a:r>
              <a:rPr lang="en-US" altLang="ko-KR" sz="2000" dirty="0" err="1"/>
              <a:t>latent_dim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return_state</a:t>
            </a:r>
            <a:r>
              <a:rPr lang="en-US" altLang="ko-KR" sz="2000" dirty="0"/>
              <a:t>=True)  # LSTM </a:t>
            </a:r>
            <a:r>
              <a:rPr lang="ko-KR" altLang="en-US" sz="2000" dirty="0"/>
              <a:t>사용</a:t>
            </a:r>
          </a:p>
          <a:p>
            <a:pPr marL="0" indent="0">
              <a:buNone/>
            </a:pPr>
            <a:r>
              <a:rPr lang="en-US" altLang="ko-KR" sz="2000" dirty="0" err="1"/>
              <a:t>encoder_outputs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state_h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state_c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encoder_lstm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encoder_inputs</a:t>
            </a:r>
            <a:r>
              <a:rPr lang="en-US" altLang="ko-KR" sz="2000" dirty="0"/>
              <a:t>)  # </a:t>
            </a:r>
            <a:r>
              <a:rPr lang="ko-KR" altLang="en-US" sz="2000" dirty="0"/>
              <a:t>상태 저장</a:t>
            </a:r>
          </a:p>
          <a:p>
            <a:pPr marL="0" indent="0">
              <a:buNone/>
            </a:pPr>
            <a:r>
              <a:rPr lang="en-US" altLang="ko-KR" sz="2000" dirty="0" err="1"/>
              <a:t>encoder_states</a:t>
            </a:r>
            <a:r>
              <a:rPr lang="en-US" altLang="ko-KR" sz="2000" dirty="0"/>
              <a:t> = [</a:t>
            </a:r>
            <a:r>
              <a:rPr lang="en-US" altLang="ko-KR" sz="2000" dirty="0" err="1"/>
              <a:t>state_h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state_c</a:t>
            </a:r>
            <a:r>
              <a:rPr lang="en-US" altLang="ko-KR" sz="2000" dirty="0"/>
              <a:t>]  # </a:t>
            </a:r>
            <a:r>
              <a:rPr lang="ko-KR" altLang="en-US" sz="2000" dirty="0"/>
              <a:t>인코더 상태 저장</a:t>
            </a:r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 err="1"/>
              <a:t>디코더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벡터 → 출력 시퀀스 변환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 err="1"/>
              <a:t>decoder_inputs</a:t>
            </a:r>
            <a:r>
              <a:rPr lang="en-US" altLang="ko-KR" sz="2000" dirty="0"/>
              <a:t> = Input(shape=(None, </a:t>
            </a:r>
            <a:r>
              <a:rPr lang="en-US" altLang="ko-KR" sz="2000" dirty="0" err="1"/>
              <a:t>num_decoder_tokens</a:t>
            </a:r>
            <a:r>
              <a:rPr lang="en-US" altLang="ko-KR" sz="2000" dirty="0"/>
              <a:t>))  # </a:t>
            </a:r>
            <a:r>
              <a:rPr lang="ko-KR" altLang="en-US" sz="2000" dirty="0" err="1"/>
              <a:t>디코더</a:t>
            </a:r>
            <a:r>
              <a:rPr lang="ko-KR" altLang="en-US" sz="2000" dirty="0"/>
              <a:t> 입력</a:t>
            </a:r>
          </a:p>
          <a:p>
            <a:pPr marL="0" indent="0">
              <a:buNone/>
            </a:pPr>
            <a:r>
              <a:rPr lang="en-US" altLang="ko-KR" sz="2000" dirty="0" err="1"/>
              <a:t>decoder_lstm</a:t>
            </a:r>
            <a:r>
              <a:rPr lang="en-US" altLang="ko-KR" sz="2000" dirty="0"/>
              <a:t> = LSTM(</a:t>
            </a:r>
            <a:r>
              <a:rPr lang="en-US" altLang="ko-KR" sz="2000" dirty="0" err="1"/>
              <a:t>latent_dim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return_sequences</a:t>
            </a:r>
            <a:r>
              <a:rPr lang="en-US" altLang="ko-KR" sz="2000" dirty="0"/>
              <a:t>=True, </a:t>
            </a:r>
            <a:r>
              <a:rPr lang="en-US" altLang="ko-KR" sz="2000" dirty="0" err="1"/>
              <a:t>return_state</a:t>
            </a:r>
            <a:r>
              <a:rPr lang="en-US" altLang="ko-KR" sz="2000" dirty="0"/>
              <a:t>=True)  # LSTM </a:t>
            </a:r>
            <a:r>
              <a:rPr lang="ko-KR" altLang="en-US" sz="2000" dirty="0"/>
              <a:t>사용</a:t>
            </a:r>
          </a:p>
          <a:p>
            <a:pPr marL="0" indent="0">
              <a:buNone/>
            </a:pPr>
            <a:r>
              <a:rPr lang="en-US" altLang="ko-KR" sz="2000" dirty="0" err="1"/>
              <a:t>decoder_outputs</a:t>
            </a:r>
            <a:r>
              <a:rPr lang="en-US" altLang="ko-KR" sz="2000" dirty="0"/>
              <a:t>, _, _ = </a:t>
            </a:r>
            <a:r>
              <a:rPr lang="en-US" altLang="ko-KR" sz="2000" dirty="0" err="1"/>
              <a:t>decoder_lstm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decoder_inputs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initial_state</a:t>
            </a:r>
            <a:r>
              <a:rPr lang="en-US" altLang="ko-KR" sz="2000" dirty="0"/>
              <a:t>=</a:t>
            </a:r>
            <a:r>
              <a:rPr lang="en-US" altLang="ko-KR" sz="2000" dirty="0" err="1"/>
              <a:t>encoder_states</a:t>
            </a:r>
            <a:r>
              <a:rPr lang="en-US" altLang="ko-KR" sz="2000" dirty="0"/>
              <a:t>)  # </a:t>
            </a:r>
            <a:r>
              <a:rPr lang="ko-KR" altLang="en-US" sz="2000" dirty="0"/>
              <a:t>인코더 상태 입력</a:t>
            </a:r>
          </a:p>
          <a:p>
            <a:pPr marL="0" indent="0">
              <a:buNone/>
            </a:pPr>
            <a:r>
              <a:rPr lang="en-US" altLang="ko-KR" sz="2000" dirty="0" err="1"/>
              <a:t>decoder_dense</a:t>
            </a:r>
            <a:r>
              <a:rPr lang="en-US" altLang="ko-KR" sz="2000" dirty="0"/>
              <a:t> = Dense(</a:t>
            </a:r>
            <a:r>
              <a:rPr lang="en-US" altLang="ko-KR" sz="2000" dirty="0" err="1"/>
              <a:t>num_decoder_tokens</a:t>
            </a:r>
            <a:r>
              <a:rPr lang="en-US" altLang="ko-KR" sz="2000" dirty="0"/>
              <a:t>, activation="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")  # </a:t>
            </a:r>
            <a:r>
              <a:rPr lang="ko-KR" altLang="en-US" sz="2000" dirty="0" err="1"/>
              <a:t>소프트맥스로</a:t>
            </a:r>
            <a:r>
              <a:rPr lang="ko-KR" altLang="en-US" sz="2000" dirty="0"/>
              <a:t> 출력</a:t>
            </a:r>
          </a:p>
          <a:p>
            <a:pPr marL="0" indent="0">
              <a:buNone/>
            </a:pPr>
            <a:r>
              <a:rPr lang="en-US" altLang="ko-KR" sz="2000" dirty="0" err="1"/>
              <a:t>decoder_outputs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decoder_dense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decoder_outputs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모델 정의</a:t>
            </a:r>
          </a:p>
          <a:p>
            <a:pPr marL="0" indent="0">
              <a:buNone/>
            </a:pPr>
            <a:r>
              <a:rPr lang="en-US" altLang="ko-KR" sz="2000" dirty="0"/>
              <a:t>model = Model([</a:t>
            </a:r>
            <a:r>
              <a:rPr lang="en-US" altLang="ko-KR" sz="2000" dirty="0" err="1"/>
              <a:t>encoder_inputs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decoder_inputs</a:t>
            </a:r>
            <a:r>
              <a:rPr lang="en-US" altLang="ko-KR" sz="2000" dirty="0"/>
              <a:t>], </a:t>
            </a:r>
            <a:r>
              <a:rPr lang="en-US" altLang="ko-KR" sz="2000" dirty="0" err="1"/>
              <a:t>decoder_outputs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모델 컴파일</a:t>
            </a:r>
          </a:p>
          <a:p>
            <a:pPr marL="0" indent="0">
              <a:buNone/>
            </a:pPr>
            <a:r>
              <a:rPr lang="en-US" altLang="ko-KR" sz="2000" dirty="0" err="1"/>
              <a:t>model.compile</a:t>
            </a:r>
            <a:r>
              <a:rPr lang="en-US" altLang="ko-KR" sz="2000" dirty="0"/>
              <a:t>(optimizer="</a:t>
            </a:r>
            <a:r>
              <a:rPr lang="en-US" altLang="ko-KR" sz="2000" dirty="0" err="1"/>
              <a:t>adam</a:t>
            </a:r>
            <a:r>
              <a:rPr lang="en-US" altLang="ko-KR" sz="2000" dirty="0"/>
              <a:t>", loss="</a:t>
            </a:r>
            <a:r>
              <a:rPr lang="en-US" altLang="ko-KR" sz="2000" dirty="0" err="1"/>
              <a:t>categorical_crossentropy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 </a:t>
            </a:r>
            <a:r>
              <a:rPr lang="ko-KR" altLang="en-US" sz="2000" dirty="0"/>
              <a:t>모델 요약 출력</a:t>
            </a:r>
          </a:p>
          <a:p>
            <a:pPr marL="0" indent="0">
              <a:buNone/>
            </a:pPr>
            <a:r>
              <a:rPr lang="en-US" altLang="ko-KR" sz="2000" dirty="0" err="1"/>
              <a:t>model.summary</a:t>
            </a:r>
            <a:r>
              <a:rPr lang="en-US" altLang="ko-KR" sz="2000" dirty="0"/>
              <a:t>()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559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914</Words>
  <Application>Microsoft Office PowerPoint</Application>
  <PresentationFormat>와이드스크린</PresentationFormat>
  <Paragraphs>92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Sequence to Sequence Learning with Neural Networks</vt:lpstr>
      <vt:lpstr>What is Seq2Seq?</vt:lpstr>
      <vt:lpstr>Abstract </vt:lpstr>
      <vt:lpstr>PowerPoint 프레젠테이션</vt:lpstr>
      <vt:lpstr>PowerPoint 프레젠테이션</vt:lpstr>
      <vt:lpstr>Seq2seq 간단한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조유진</dc:creator>
  <cp:lastModifiedBy>조유진</cp:lastModifiedBy>
  <cp:revision>1</cp:revision>
  <dcterms:created xsi:type="dcterms:W3CDTF">2025-03-06T04:54:11Z</dcterms:created>
  <dcterms:modified xsi:type="dcterms:W3CDTF">2025-03-06T05:58:13Z</dcterms:modified>
</cp:coreProperties>
</file>