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8" r:id="rId6"/>
    <p:sldId id="289" r:id="rId7"/>
    <p:sldId id="261" r:id="rId8"/>
    <p:sldId id="267" r:id="rId9"/>
    <p:sldId id="269" r:id="rId10"/>
    <p:sldId id="268" r:id="rId11"/>
    <p:sldId id="270" r:id="rId12"/>
    <p:sldId id="271" r:id="rId13"/>
    <p:sldId id="272" r:id="rId14"/>
    <p:sldId id="264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0" autoAdjust="0"/>
  </p:normalViewPr>
  <p:slideViewPr>
    <p:cSldViewPr>
      <p:cViewPr varScale="1">
        <p:scale>
          <a:sx n="79" d="100"/>
          <a:sy n="79" d="100"/>
        </p:scale>
        <p:origin x="156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44450" y="2393950"/>
          <a:ext cx="90773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209524" imgH="1815873" progId="">
                  <p:embed/>
                </p:oleObj>
              </mc:Choice>
              <mc:Fallback>
                <p:oleObj name="Image" r:id="rId2" imgW="10209524" imgH="1815873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2393950"/>
                        <a:ext cx="907732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34925" y="4292600"/>
            <a:ext cx="9074150" cy="2520950"/>
            <a:chOff x="0" y="2640"/>
            <a:chExt cx="5760" cy="1680"/>
          </a:xfrm>
        </p:grpSpPr>
        <p:sp>
          <p:nvSpPr>
            <p:cNvPr id="3089" name="Rectangle 17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3093" name="AutoShape 21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Freeform 22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762000" y="990600"/>
            <a:ext cx="7772400" cy="10668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B7667CF-26DE-4385-A1A6-D7A0910D529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98" name="Group 26"/>
          <p:cNvGrpSpPr>
            <a:grpSpLocks/>
          </p:cNvGrpSpPr>
          <p:nvPr/>
        </p:nvGrpSpPr>
        <p:grpSpPr bwMode="auto">
          <a:xfrm>
            <a:off x="2482850" y="2895600"/>
            <a:ext cx="2698750" cy="1041400"/>
            <a:chOff x="1610" y="1965"/>
            <a:chExt cx="1700" cy="656"/>
          </a:xfrm>
        </p:grpSpPr>
        <p:pic>
          <p:nvPicPr>
            <p:cNvPr id="3099" name="Picture 27" descr="Untitled-1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</p:spPr>
        </p:pic>
        <p:pic>
          <p:nvPicPr>
            <p:cNvPr id="3100" name="Picture 28" descr="Untitled-1 copy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</p:spPr>
        </p:pic>
        <p:pic>
          <p:nvPicPr>
            <p:cNvPr id="3101" name="Picture 29" descr="Untitled-1 copy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D6662-23EC-4991-AEA0-1CA5B15956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2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2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FF0EE-5056-4908-8744-6B213F42C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ACA2AA53-EF94-48B7-86BD-ED1BA68C26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18FB3-A4C8-4896-9B18-42A617885D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82285-4B77-4800-99BE-374353A0F6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A9544-A87D-4263-86EC-6355D300E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65549-FBAF-4C36-B8A0-B12984C308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13A6-B34E-4609-A35D-4E32755A5C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DBE0B-2077-477B-8E4E-356902FDF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AB54C-8DD4-4803-9767-93FF83394E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1CDF7-3ED1-41B5-9A8F-D2C3A1041D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285750"/>
            <a:ext cx="9156700" cy="911225"/>
            <a:chOff x="-1" y="196"/>
            <a:chExt cx="5768" cy="635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6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gray">
            <a:xfrm>
              <a:off x="-1" y="513"/>
              <a:ext cx="3702" cy="311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0"/>
            <a:ext cx="9144000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12700" y="1235075"/>
            <a:ext cx="91328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1" name="Picture 17" descr="Untitled-1 cop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252413" y="382588"/>
            <a:ext cx="720725" cy="720725"/>
          </a:xfrm>
          <a:prstGeom prst="rect">
            <a:avLst/>
          </a:prstGeom>
          <a:noFill/>
        </p:spPr>
      </p:pic>
      <p:pic>
        <p:nvPicPr>
          <p:cNvPr id="1042" name="Picture 18" descr="Untitled-1 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973138" y="765175"/>
            <a:ext cx="358775" cy="3587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274638"/>
            <a:ext cx="66294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133A3A-FCC2-40A8-AA4A-8803A5D4FC6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304800"/>
            <a:ext cx="8305800" cy="1752600"/>
          </a:xfrm>
        </p:spPr>
        <p:txBody>
          <a:bodyPr/>
          <a:lstStyle/>
          <a:p>
            <a:r>
              <a:rPr lang="en-US" b="1" dirty="0">
                <a:latin typeface="Candara" pitchFamily="34" charset="0"/>
              </a:rPr>
              <a:t>Empirical Research Methods for Software Engineering 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953000"/>
            <a:ext cx="6400800" cy="990600"/>
          </a:xfrm>
        </p:spPr>
        <p:txBody>
          <a:bodyPr/>
          <a:lstStyle/>
          <a:p>
            <a:pPr algn="just"/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ndara" pitchFamily="34" charset="0"/>
              </a:rPr>
              <a:t>Experimental Research </a:t>
            </a:r>
          </a:p>
        </p:txBody>
      </p:sp>
      <p:sp>
        <p:nvSpPr>
          <p:cNvPr id="66" name="Text Box 29"/>
          <p:cNvSpPr txBox="1">
            <a:spLocks noChangeArrowheads="1"/>
          </p:cNvSpPr>
          <p:nvPr/>
        </p:nvSpPr>
        <p:spPr bwMode="auto">
          <a:xfrm>
            <a:off x="381000" y="4191000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Objective is to prove software engineering  theory, hypothesis  or product.</a:t>
            </a:r>
          </a:p>
          <a:p>
            <a:pPr algn="just" eaLnBrk="0" hangingPunct="0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Experimental are also referred to as research-in-small because their scope is limited.</a:t>
            </a:r>
          </a:p>
          <a:p>
            <a:pPr algn="just" eaLnBrk="0" hangingPunct="0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When experimenting random tests are conducted.</a:t>
            </a:r>
          </a:p>
          <a:p>
            <a:pPr algn="just" eaLnBrk="0" hangingPunct="0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For- Example comparison between </a:t>
            </a:r>
            <a:r>
              <a:rPr lang="en-US" dirty="0">
                <a:latin typeface="Candara" pitchFamily="34" charset="0"/>
              </a:rPr>
              <a:t> </a:t>
            </a: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various processors. </a:t>
            </a:r>
          </a:p>
        </p:txBody>
      </p:sp>
      <p:pic>
        <p:nvPicPr>
          <p:cNvPr id="21667" name="Picture 163" descr="http://www.thebox.myzen.co.uk/Workshop/Introduction_files/shapeimage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1054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ndara" pitchFamily="34" charset="0"/>
              </a:rPr>
              <a:t>Experimental Research </a:t>
            </a:r>
          </a:p>
        </p:txBody>
      </p:sp>
      <p:pic>
        <p:nvPicPr>
          <p:cNvPr id="51202" name="Picture 2" descr="http://1.bp.blogspot.com/_LbffBZRJn_o/TKl92pgS4NI/AAAAAAAABh8/nnq0Njje-EE/s1600/Intel+Core+Processor+Comparison+and+Benchm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b="1" dirty="0">
                <a:latin typeface="Candara" pitchFamily="34" charset="0"/>
              </a:rPr>
              <a:t>Survey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2954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A survey collects data about some state of affairs querying a representative sample of some population.</a:t>
            </a:r>
          </a:p>
          <a:p>
            <a:pPr algn="just" eaLnBrk="0" hangingPunct="0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Example: “If the president were elected tomorrow, whom would you vote?”</a:t>
            </a:r>
          </a:p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Surveys collect frequency data, but also information about reasons and preferences.</a:t>
            </a:r>
          </a:p>
          <a:p>
            <a:pPr algn="just" eaLnBrk="0" hangingPunct="0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Example: “Why do you prefer a certain brand of car Surveys also test who holds certain preferences (male/female, age, ethnicity, income, location, etc</a:t>
            </a:r>
          </a:p>
          <a:p>
            <a:pPr algn="just" eaLnBrk="0" hangingPunct="0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Surveys help understand why a certain phenomenon occurred and increase our ability to predict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876800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Question: „What has caused the most difficulty  when trying to understand object-oriented software?“</a:t>
            </a:r>
          </a:p>
          <a:p>
            <a:pPr algn="just" eaLnBrk="0" hangingPunct="0"/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1. Missing or inadequate design documentation </a:t>
            </a:r>
          </a:p>
          <a:p>
            <a:pPr algn="just" eaLnBrk="0" hangingPunct="0"/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(16.8%)</a:t>
            </a:r>
          </a:p>
          <a:p>
            <a:pPr algn="just" eaLnBrk="0" hangingPunct="0"/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2. Inheritance (15.5%)</a:t>
            </a:r>
          </a:p>
          <a:p>
            <a:pPr algn="just" eaLnBrk="0" hangingPunct="0"/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3. Poor or inappropriate design (12.9%).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b="1" dirty="0">
                <a:latin typeface="Candara" pitchFamily="34" charset="0"/>
              </a:rPr>
              <a:t>Survey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457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19200"/>
            <a:ext cx="457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b="1" dirty="0">
                <a:latin typeface="Candara" pitchFamily="34" charset="0"/>
              </a:rPr>
              <a:t>Post-mortem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Post-mortem analysis is a research method studying the past.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The basic idea behind post-mortem analysis is to capture the knowledge and experience from a specific case or activity after it has been finished. 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Two types of postmortem analysis: 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a general post-mortem analysis capturing all available information from an activity 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focused post-mortem analysis for a specific activity, for example, cost estimation.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 Empirical Research in Software Engineering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76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Guidelines for empirical research will be useful for following cases: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The reader of a published paper.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The reviewer of a paper prior to its publication.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The authors of a paper.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Researchers planning an empirical study.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A meta-analyst wanting to combine information from different studies of the same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    phenomenon.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A journal editorial board.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 Empirical Research in Software Engineering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andara" pitchFamily="34" charset="0"/>
              </a:rPr>
              <a:t>Kitchenham</a:t>
            </a: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, B.A have categorized the guidelines according to the following sections: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Experimental context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Experimental design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Conduct of the experiment and Data collection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Analysis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Presentation of results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Interpretation of results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 Experimental Context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1"/>
            <a:ext cx="9144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Guidelines for experimental context are as listed below:</a:t>
            </a:r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Be sure to specify as much of the industrial context as possible. In particular, clearly define the entities, attributes and measures that are capturing the contextual information.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If a specific hypothesis is being tested, state it clearly prior to performing the study,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and discuss the theory from which it is derived, so that its implications are apparent.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If the research is exploratory, state clearly and, prior to data analysis, what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questions the investigation is intended to address, and how it will address them.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Describe research that is similar to, or has a bearing on, the current research and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how current work relates to it.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 Experimental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Guidelines for experimental design are as listed below: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Identify the population from which the subjects and objects are drawn.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Define the process by which the subjects and objects were selected.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Define the process by which subjects and objects are assigned to treatments.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Restrict yourself to simple study designs or, at least, to designs that are fully analyzed in the literature. 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Define the experimental unit.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For formal experiments, perform a pre-experiment or pre-calculation to identify or estimate the minimum required sample size.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Use appropriate levels of blinding.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If you cannot avoid evaluating your own work, then make explicit any vested interests (including your sources of support), and report what you have done to minimize bias.</a:t>
            </a:r>
          </a:p>
          <a:p>
            <a:endParaRPr lang="en-US" dirty="0"/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 Experimental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Avoid the use of controls unless you are sure the control situation can be unambiguously defined.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Fully define all treatments (interventions).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Justify the choice of outcome measures in terms of their relevance to the objectives of the empirical study.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andara" pitchFamily="34" charset="0"/>
              </a:rPr>
              <a:t>Agenda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152400" y="2286000"/>
            <a:ext cx="8610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1. Introduction to Empirical and Experimental Software Engineering 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152400" y="2819400"/>
            <a:ext cx="8610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2. Empirical Research Methods </a:t>
            </a: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1752600" y="38100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2.2 Experimental </a:t>
            </a:r>
            <a:r>
              <a:rPr lang="en-US" sz="2000" b="1" dirty="0" err="1">
                <a:solidFill>
                  <a:schemeClr val="bg1"/>
                </a:solidFill>
                <a:latin typeface="Candara" pitchFamily="34" charset="0"/>
              </a:rPr>
              <a:t>Reserach</a:t>
            </a:r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  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1752600" y="42672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2.4 Survey 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1752600" y="47244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2.4 Post Mortem Analysis  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152400" y="5257800"/>
            <a:ext cx="86868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3. Guidelines for Empirical Research in Software Engineering 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152400" y="5867400"/>
            <a:ext cx="8763000" cy="457200"/>
          </a:xfrm>
          <a:prstGeom prst="roundRect">
            <a:avLst>
              <a:gd name="adj" fmla="val 49106"/>
            </a:avLst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3. Conclusion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1730022" y="3341511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  <a:latin typeface="Candara" pitchFamily="34" charset="0"/>
              </a:rPr>
              <a:t>2.1 Case Study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 Conduct of the experiment and Data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2568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Define all software measures fully, including the entity, attribute, unit and counting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  rules.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For subjective measures, present a measure of inter-rater agreement, such as the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kappa statistic or the intra-class correlation coefficient for continuous measures.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Describe any quality control method used to ensure completeness and accuracy of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data collection.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For surveys, monitor and report the response rate, and discuss the representativeness of the responses and the impact of non-response.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For observational studies and experiments, record data about subjects who drop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out from the studies.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For observational studies and experiments, record data about other performance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measures that may be adversely affected by the treatment, even if they are not the main focus of the study.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Specify any procedures used to control for multiple testing.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Consider using blind analysis.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Perform sensitivity analyses.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Ensure that the data do not violate the assumptions of the tests used on them.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Apply appropriate quality control procedures to verify your results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</a:t>
            </a:r>
            <a:r>
              <a:rPr lang="en-US" sz="2400" b="1" dirty="0">
                <a:solidFill>
                  <a:srgbClr val="002060"/>
                </a:solidFill>
                <a:latin typeface="Candara" pitchFamily="34" charset="0"/>
              </a:rPr>
              <a:t> </a:t>
            </a:r>
            <a:r>
              <a:rPr lang="en-US" sz="2400" b="1" dirty="0">
                <a:latin typeface="Candara" pitchFamily="34" charset="0"/>
              </a:rPr>
              <a:t>Presentation of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Describe or cite a reference for all statistical procedures used.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Report the statistical package used.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Present quantitative results as well as significance levels. Quantitative results should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show the magnitude of effects and the confidence limits.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Present the raw data whenever possible.  Otherwise, confirm that they are available</a:t>
            </a:r>
          </a:p>
          <a:p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for confidential review by the reviewers and independent auditors.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Provide appropriate descriptive statistics.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Make appropriate use of graphics.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Guidelines for Interpretation of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Define the population to which inferential statistics and predictive models apply.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Differentiate between statistical significance and practical importance.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Define the type of study.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 Specify any limitations of the study.</a:t>
            </a: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858000" cy="868362"/>
          </a:xfrm>
        </p:spPr>
        <p:txBody>
          <a:bodyPr/>
          <a:lstStyle/>
          <a:p>
            <a:pPr algn="ctr"/>
            <a:r>
              <a:rPr lang="en-US" sz="2400" b="1" dirty="0">
                <a:latin typeface="Candara" pitchFamily="34" charset="0"/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ctr"/>
            <a:r>
              <a:rPr lang="en-US" sz="3200" b="1" i="1" dirty="0">
                <a:solidFill>
                  <a:srgbClr val="002060"/>
                </a:solidFill>
                <a:latin typeface="Candara" pitchFamily="34" charset="0"/>
              </a:rPr>
              <a:t>These Guidelines will be useful to improve the quality of conducting empirical research in software engineering.</a:t>
            </a:r>
          </a:p>
          <a:p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391400" cy="868362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>
                <a:latin typeface="Candara" pitchFamily="34" charset="0"/>
              </a:rPr>
              <a:t>Experimental &amp; Empirical Software Engineering 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gray">
          <a:xfrm>
            <a:off x="609600" y="2133600"/>
            <a:ext cx="624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Candara" pitchFamily="34" charset="0"/>
              </a:rPr>
              <a:t>Text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gray">
          <a:xfrm>
            <a:off x="4114800" y="2133600"/>
            <a:ext cx="60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Candara" pitchFamily="34" charset="0"/>
              </a:rPr>
              <a:t>Text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gray">
          <a:xfrm>
            <a:off x="7048500" y="2411413"/>
            <a:ext cx="60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bg1"/>
                </a:solidFill>
                <a:latin typeface="Candara" pitchFamily="34" charset="0"/>
              </a:rPr>
              <a:t>Text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gray">
          <a:xfrm>
            <a:off x="5257800" y="4724400"/>
            <a:ext cx="60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  <a:latin typeface="Candara" pitchFamily="34" charset="0"/>
              </a:rPr>
              <a:t>Text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457200" y="5029200"/>
            <a:ext cx="838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Empirical software engineering is a field of research that emphasizes the use of empirical studies of all kinds to accumulate knowledge. Methods used include experiments, variety of case studies, surveys, and statistical analyses.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381000" y="1600200"/>
            <a:ext cx="838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Experimental software engineering is a sub-domain of software engineering focusing on experiments on software systems (software products, processes, and resources).</a:t>
            </a:r>
            <a:r>
              <a:rPr lang="en-US" dirty="0">
                <a:latin typeface="Candara" pitchFamily="34" charset="0"/>
              </a:rPr>
              <a:t> </a:t>
            </a:r>
            <a:endParaRPr lang="en-US" b="1" dirty="0">
              <a:latin typeface="Candara" pitchFamily="34" charset="0"/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4191000" y="2514600"/>
            <a:ext cx="1143000" cy="2514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ndara" pitchFamily="34" charset="0"/>
              </a:rPr>
              <a:t>Why Empirical Study for Software Engineering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8288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Empirical studies (use of experience, observation) have become important for software engineering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research.</a:t>
            </a:r>
          </a:p>
          <a:p>
            <a:pPr algn="just"/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Too many methods and tools exist to allow each programmer or software house to determine the best choice of tools and methods by trial and error.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Empirical studies determine the differences among alternative software techniques.</a:t>
            </a:r>
          </a:p>
          <a:p>
            <a:pPr algn="just"/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For example experiment on quality and cost of a software product.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924800" cy="1020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ndara" pitchFamily="34" charset="0"/>
              </a:rPr>
              <a:t>How Empirical study helps software engineering Research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629400" cy="86836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ndara" pitchFamily="34" charset="0"/>
              </a:rPr>
              <a:t>Empirical Research Methods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ndara" pitchFamily="34" charset="0"/>
              </a:rPr>
              <a:t>Case Study</a:t>
            </a:r>
          </a:p>
        </p:txBody>
      </p:sp>
      <p:sp>
        <p:nvSpPr>
          <p:cNvPr id="66" name="Text Box 29"/>
          <p:cNvSpPr txBox="1">
            <a:spLocks noChangeArrowheads="1"/>
          </p:cNvSpPr>
          <p:nvPr/>
        </p:nvSpPr>
        <p:spPr bwMode="auto">
          <a:xfrm>
            <a:off x="228600" y="13716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A case study is systematic description and analysis of an event organization or individual</a:t>
            </a:r>
            <a:r>
              <a:rPr lang="en-US" b="1" dirty="0">
                <a:solidFill>
                  <a:srgbClr val="002060"/>
                </a:solidFill>
              </a:rPr>
              <a:t>. 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2006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52775"/>
            <a:ext cx="91440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ndara" pitchFamily="34" charset="0"/>
              </a:rPr>
              <a:t>Case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219200"/>
            <a:ext cx="670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A case study determined the cause of the crash: </a:t>
            </a:r>
          </a:p>
          <a:p>
            <a:pPr algn="just"/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 An overflow occurred when converting a 64-bit integer into a 16-bit integer in a program called the Inertial Reference System.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This overflow wasn’t monitored and therefore caused the entire control system to stop, and …boom!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The program causing the overflow wasn’t needed during flight, but only during initialization (up to -9s launch time).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It was kept running for 50 s into the flight to avoid re-initialization time of several hours in case of an aborted launch.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The software was designed for the Ariane 4 rocket, where this particular overflow could not happen.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So the error was a software-reuse error, caused by missing specifications of the conditions under which the software worked correctly.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" name="Rectangle 51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868362"/>
          </a:xfrm>
        </p:spPr>
        <p:txBody>
          <a:bodyPr/>
          <a:lstStyle/>
          <a:p>
            <a:pPr algn="ctr"/>
            <a:r>
              <a:rPr lang="en-US" sz="2800" b="1" dirty="0">
                <a:latin typeface="Candara" pitchFamily="34" charset="0"/>
              </a:rPr>
              <a:t>Software engineering Case Study on Ariane 5 crash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62200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In software research, case studies are often used to demonstrate the functionality or capability of a new tool (existence proof).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Case studies are also useful for describing and understanding rare events (such as disasters caused by software failures).</a:t>
            </a:r>
          </a:p>
          <a:p>
            <a:pPr algn="just">
              <a:buFont typeface="Wingdings" pitchFamily="2" charset="2"/>
              <a:buChar char="v"/>
            </a:pPr>
            <a:endParaRPr lang="en-US" b="1" dirty="0">
              <a:solidFill>
                <a:srgbClr val="002060"/>
              </a:solidFill>
              <a:latin typeface="Candar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solidFill>
                  <a:srgbClr val="002060"/>
                </a:solidFill>
                <a:latin typeface="Candara" pitchFamily="34" charset="0"/>
              </a:rPr>
              <a:t>  Case studies are limited, because the cause of a specific event cannot be determined with any degree of certainty. To establish cause and events reliably, we need experiments.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01136796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TP001136796</AuthoringAssetId>
    <AssetId xmlns="145c5697-5eb5-440b-b2f1-a8273fb59250">TS001136796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DF5BCA28-9599-4DB2-8E24-422C0F2068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7F41DE-AA34-4959-937B-D53EF5708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34E24CE-E614-4DDF-9434-BCDA3777F93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145c5697-5eb5-440b-b2f1-a8273fb59250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03E0BE0A-039D-401C-84CC-950ADC1AEA7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TS001136796</Template>
  <TotalTime>429</TotalTime>
  <Words>1507</Words>
  <Application>Microsoft Office PowerPoint</Application>
  <PresentationFormat>On-screen Show (4:3)</PresentationFormat>
  <Paragraphs>320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Candara</vt:lpstr>
      <vt:lpstr>Wingdings</vt:lpstr>
      <vt:lpstr>TS001136796</vt:lpstr>
      <vt:lpstr>Image</vt:lpstr>
      <vt:lpstr>Empirical Research Methods for Software Engineering </vt:lpstr>
      <vt:lpstr>Agenda</vt:lpstr>
      <vt:lpstr>Experimental &amp; Empirical Software Engineering </vt:lpstr>
      <vt:lpstr>Why Empirical Study for Software Engineering</vt:lpstr>
      <vt:lpstr>How Empirical study helps software engineering Research </vt:lpstr>
      <vt:lpstr>Empirical Research Methods</vt:lpstr>
      <vt:lpstr>Case Study</vt:lpstr>
      <vt:lpstr>Case Study</vt:lpstr>
      <vt:lpstr>Software engineering Case Study on Ariane 5 crash</vt:lpstr>
      <vt:lpstr>Experimental Research </vt:lpstr>
      <vt:lpstr>Experimental Research </vt:lpstr>
      <vt:lpstr>Survey</vt:lpstr>
      <vt:lpstr>Survey</vt:lpstr>
      <vt:lpstr>Post-mortem Analysis</vt:lpstr>
      <vt:lpstr>Guidelines for Empirical Research in Software Engineering  </vt:lpstr>
      <vt:lpstr>Guidelines for Empirical Research in Software Engineering  </vt:lpstr>
      <vt:lpstr>Guidelines for Experimental Context</vt:lpstr>
      <vt:lpstr>Guidelines for Experimental Design</vt:lpstr>
      <vt:lpstr>Guidelines for Experimental Design</vt:lpstr>
      <vt:lpstr>Guidelines for Conduct of the experiment and Data collection</vt:lpstr>
      <vt:lpstr>Guidelines for Analysis</vt:lpstr>
      <vt:lpstr>Guidelines for Presentation of results</vt:lpstr>
      <vt:lpstr>Guidelines for Interpretation of Results</vt:lpstr>
      <vt:lpstr>Conclusion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Research Methods for Software Engineering</dc:title>
  <dc:creator>Asma :)</dc:creator>
  <cp:lastModifiedBy>Sayekti Harits</cp:lastModifiedBy>
  <cp:revision>27</cp:revision>
  <dcterms:created xsi:type="dcterms:W3CDTF">2011-05-21T19:20:18Z</dcterms:created>
  <dcterms:modified xsi:type="dcterms:W3CDTF">2023-02-28T10:40:41Z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TS001136796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(Sliver droplets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(Sliver droplets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66;#PowerPoint - Design Templt 2003;#64;#PowerPoint 2003;#67;#PowerPoint - Design Templt 12;#182;#Office XP;#65;#Microsoft Office PowerPoint 2007;#79;#Template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259161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TP001136796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