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ppt/tags/tag1.xml" ContentType="application/vnd.openxmlformats-officedocument.presentationml.tags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5" r:id="rId3"/>
    <p:sldId id="261" r:id="rId4"/>
    <p:sldId id="268" r:id="rId5"/>
    <p:sldId id="269" r:id="rId6"/>
    <p:sldId id="272" r:id="rId7"/>
    <p:sldId id="273" r:id="rId8"/>
    <p:sldId id="266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3T12:26:2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671">
    <iact:property name="dataType"/>
    <iact:actionData xml:id="d0">
      <inkml:trace xmlns:inkml="http://www.w3.org/2003/InkML" xml:id="stk0" contextRef="#ctx0" brushRef="#br0">20951 9867 1559 0,'-4'-11'99'9,"1"4"-77"-8,0 0-17 3,2 7-9 0,-1 4-6 3,0 6-3-4,-2 5 0 4,-1 8 6-4,-2 4-1 4,1 7 0-4,0 6 0 4,0 5 1-4,0 6 5 4,1 3 1-4,0 1 2 4,1 1-2-4,1-2-2 4,1 1 2-2,-1 0 1 1,0 0 0-2,-2-1 0 2,1-1 1-3,-1 0 0 5,-2 0 3-6,0-1 4 4,-2-3 3-2,-2-3 7 2,-2-5 6-2,-3-4 16 2,-1-4 8-2,-6-1 6 2,-2-2 6-2,-5-1-7 2,-2-4-3-2,-1-1-10 3,0-5-9-4,1 0-5 3,-2-5-9-3,-3-1 2 4,1-2-2-4,-3-2 9 4,2-2 15-3,1-1 9 2,-1-3 3-3,-1-2 0 4,-1 0-14-4,-1-3-11 4,-1-3-7-4,-2-1-4 5,-1-5-4-6,-1-1-2 5,1-2-4-3,0-2 3 2,-1-3-4-2,1-1 2 3,0-2 0-3,1-1 1 2,5-3 7-3,2 0 6 4,5-1 0-4,1-1-1 5,4-2-8-7,1 0-7 6,4-3-4-4,1-3-6 4,4-1 3-4,1-2-2 4,3-2-1-4,0 0 1 4,2 0 2-4,3-3-1 4,1-1 0-4,3-1-2 4,2 1-1-4,4 0 3 5,2 1 4-6,2 1 4 6,3 1-1-6,2 0 0 5,3-2-5-4,2 0 1 4,3 1-1-4,2 0 2 4,1 4 0-4,2 0-4 5,2 1 5-6,2 1-6 5,2 3 1-3,-1 1 1 3,1 3-4-5,0 3 3 5,1 3 1-4,-1 2 2 4,-2 3 1-4,-2 3-2 5,-2 2 0-4,0 5 2 1,-1 1-4-2,1 2 0 5,0 3 1-5,2 1-1 3,-2 3 2-2,3 3 0 2,-1 0-6-3,1 3 6 5,2 2 0-5,2 1-3 3,1 2 6-2,0 1-6 2,1 0 1-2,1 1 0 3,-1 2 1-4,1 0 1 2,-1 0 0-1,-1 2-2 2,-3 0 7-2,-3 1 0 3,0 4 1-4,-3 1 1 3,1 4-3-2,-2 3 4 2,0 4-3-2,-1 3 2 3,-2 3-3-4,-1 2-2 4,-2 1 0-4,0-1-4 4,-4-1-3-4,-2-1-20 3,-2 0-29-2,-3 1-34 3,-1 3-42-4,-3 1-61 5,-6 2-90-5,-6 4-118 4,-13 3-35-3,-17 5-269 2</inkml:trace>
    </iact:actionData>
  </iact:action>
  <iact:action type="add" startTime="11472">
    <iact:property name="dataType"/>
    <iact:actionData xml:id="d1">
      <inkml:trace xmlns:inkml="http://www.w3.org/2003/InkML" xml:id="stk1" contextRef="#ctx0" brushRef="#br0">5739 14321 547 0,'-1'11'35'0,"0"0"1"6,1 3 4-2,0 0-7 2,1-1-5-3,1-1-9 4,0 2-4-4,1-1 0 4,1 0-2-4,0-1 1 4,-1 2 0-3,0-1 9 2,1 1 14-2,-2 1 11 2,1 1 8-2,-1 0 3 2,-1 2-2-3,-2 3-1 4,0-1-1-3,-2 4-5 2,1 0-6-2,-1 3-9 2,-1 0-9 0,1 0-5-1,-2-1-4-1,1-2 2 3,-2-3 3-5,0 0 11 6,-1-3 5-5,-3-1 10 4,1 1 4-4,-1-1 2 4,-3 0 1-4,-1 1 2 4,-1-1 1-4,-2 1 1 3,-1 0-3-3,-2-1-2 4,0 1-3-4,-1-1-5 4,-1-3-3-4,0-2-4 5,1-2-8-6,0 0-6 6,-2-4-8-6,-1 0-3 5,-2-3-4-3,1 0 1 3,0-1-2-4,1-2-3 4,-2 0 1-4,0-2-5 4,-1-2 2-4,1 0 4 4,-2-1 4-4,1-3 7 4,-2 1 6-4,1-1 2 4,-2-2 1-4,0-1-3 4,1-1-5-4,0-2-6 4,0 1 0-4,1-1-3 4,2 0 1-4,-2 2 1 5,1 0 0-5,-2 0-6 4,-1 2 1-4,0-2 0 2,-1 1-1-2,1 1 1 4,2-1 1-4,3-1-1 5,2 0 0-6,4-2-3 5,0-2 0-4,5-5-5 5,3-4-3-5,4-7-5 5,3-8-4-6,5-5 1 4,4-3 0-3,3-4 2 4,3 0-3-4,1-2 6 5,3 3 0-6,0 4 3 6,0 1 1-5,1 3 0 3,-1 4 1-3,2 2-1 4,0 2-1-4,0 0 2 5,1 1-1-6,2 1 2 6,-1 0 0-6,1 2 0 5,1 2 0-3,-2-1-3 2,3 1 0-3,-2 0 0 5,0 3-1-6,0 3 1 6,-3 3 3-6,0 5 2 5,0 2-4-4,-1 4 5 5,-2 3-3-6,0 4 0 6,-3 3 2-6,0 2 0 6,0 2 1-5,-1 2 0 3,1 2-2-2,-1 3 6 3,0 1-4-4,-1 1-2 3,0 3 3-3,3 0-6 4,-2 1 4-4,2 3 2 3,1-1 1-3,0 3 8 4,0 2-2-4,0 0 2 4,-1 4-1-3,2 1-2 2,-1 1 0-2,1 0-7 2,2-1 0-2,0 0-1 2,0-2-4-2,0 1 4 3,1-1-4-4,0-2 2 4,0 0-2-4,1-4 2 4,-3-3-6-4,-1 1-13 4,1-3-30-4,-2-2-53 4,0 1-79-4,-1-3-104 4,3 0-96-4,0-2-54 4,5 1-320-4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3T12:27:58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343">
    <iact:property name="dataType"/>
    <iact:actionData xml:id="d0">
      <inkml:trace xmlns:inkml="http://www.w3.org/2003/InkML" xml:id="stk0" contextRef="#ctx0" brushRef="#br0">11488 8584 527 0,'-3'24'34'0,"2"2"-9"7,0 9 3-4,3 2 4 3,0-3 3-2,-1 4-2 2,0 2 5-2,-2 1 4 2,-2-1 6-2,-1 0 9 2,-2-1 1-2,-2 2 6 2,-2 2 10-2,-5 4 5 4,-3 2 12-6,-4 3-3 5,-4 1-9-3,-5 1-7 3,-3 1-15-4,-3 1-3 5,-3-2-2-6,-1-2 6 5,-1-3 10-4,-1-7 8 4,0-1 5-4,-1-3 0 4,-2-2-13-3,-1-4-13 2,-1-3-12-3,-2-2-10 5,-3-2-8-6,-7-1-9 5,-7 4-5-4,-7 2-7 4,-9 7-4-3,-3 6 0 2,-5 6-4-2,-1 6 2 2,0 0 4-2,4-4 1 3,5-7 12-4,8-11 15 3,7-9 11-3,8-9 11 4,6-6 6-4,3-8 2 4,4-8-3-3,2-6-4 2,2-4-13-3,2-7-12 5,-1-6-10-5,-1-6-10 4,-2-8-3-4,2-6-3 4,1-6-7-4,4-4 0 3,4-4-7-1,3-6-1 1,6-3 0-3,6-1 2 4,3-1-5-5,7-1 3 4,6-2 0-3,7-3-3 4,7-6 5-4,8 1-1 4,3 3 0-4,3 5 2 5,1 8 0-6,3 5 4 5,2 3-3-4,4 3-1 3,5 4 5-2,1 3-4 3,1 5 4-4,2 5 0 4,1 4-4-4,4 6-2 4,1 4 0-4,6 5 2 4,6 3-1-3,6 3 4 3,6 3 3-5,7 2-3 6,0 3 1-6,0 4-4 5,-4 5-13-4,-2 4-13 5,-2 4-8-6,-1 4 0 6,-4 5 1-5,-3 5 6 3,-3 5 4-3,-5 8-8 5,-4 6 3-6,-6 9-8 6,-6 8-15-6,-3 8-37 5,-2 7-41-4,-2 11-49 4,-1 8-64-4,-4 10-23 4,-3 17 37-4,-13 18 52 3,-4 25-248-2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3T12:33:4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69">
    <iact:property name="dataType"/>
    <iact:actionData xml:id="d0">
      <inkml:trace xmlns:inkml="http://www.w3.org/2003/InkML" xml:id="stk0" contextRef="#ctx0" brushRef="#br0">13982 12641 451 0,'13'-4'123'0,"0"1"-108"7,1 1-3-4,-2 5 4 4,-2 2 18-4,-2 6 26 4,-2 7 25-4,-2 10 17 4,-2 12 1-4,-3 14-22 4,-2 12-21-3,-2 13-19 2,-3 8-18-3,-2 6-9 4,-1 6-4-2,0 2-2 1,0-1-4-2,-1-3 1 2,0-3-1-3,-1-3 4 4,0-1 6-4,-3-3 8 5,-1 0 6-5,-2-6 5 4,-2-6 2-4,1-8 0 3,0-9-4-2,-1-7 0 3,1-6 1-4,-2-6 8 4,1-6 12-3,-1-8 11 2,-2-6-3-3,1-5-6 4,-3-6-14-4,0-5-15 3,-2-5-4-2,1-4-7 3,-1-3-4-4,-1-4 0 4,2-1-2-5,-2-4 1 6,2-6 0-5,0-4-3 4,2-7 0-3,-1-5-3 2,1-6-3-3,0-4-2 5,0-7 0-5,-1-3-4 3,2-2-2-2,0-1 2 2,5-1-2-2,2 2 1 2,0 1 5-2,3-1-1 2,3 2-1-3,2 3 1 4,3-2-4-4,3 0-8 4,1-1-2-4,6-3-5 4,3-1 0-4,4 0 0 5,5-1 1-5,4 2 0 3,2 0-1-2,6 3 4 2,0 2 1-2,2 3 5 2,-1 1 5-2,1 3-1 2,-1 2 0-3,2 4 5 4,2 6-1-4,-1 3 3 3,2 4-1-3,-1 6 1 4,-2 2-3-5,2 4 3 6,0 3 0-5,0 1-1 4,0 2 0-4,-1 3 1 4,0 2 2-5,0 1-1 6,-2 0 4-6,0 4-1 6,-1 1 1-5,-1 2 1 3,-3 3-1-2,-1 1 3 2,-4 3-4-3,0 4 5 5,-1 3 2-5,-1 2 1 4,1 6 4-4,-2 3 6 4,1 5 5-4,1 5 7 4,-2 8 3-4,0 5 1 4,-1 8-1-4,-2 7-5 4,-2 4-6-4,1 0-8 4,-2 0-5-4,-1-3-3 4,-1-4-1-4,-3-5-7 4,0-9-8-4,-1-4-19 4,-1-6-51-4,-2-5-79 4,-2-5-153-4,-4-3-31 4,-6-4-365-4</inkml:trace>
    </iact:actionData>
  </iact:action>
  <iact:action type="add" startTime="5146">
    <iact:property name="dataType"/>
    <iact:actionData xml:id="d1">
      <inkml:trace xmlns:inkml="http://www.w3.org/2003/InkML" xml:id="stk1" contextRef="#ctx0" brushRef="#br0">16658 7337 592 0,'-9'28'30'4,"1"4"0"0,-1 10-1 2,0 3-6-2,3 0 2 2,-1 2 2-2,-3 1 2 2,-2 5-1-2,-3 2-6 2,-5 3-5-2,-2 4-2 4,-1 2-1-6,-3-1-2 5,0 1-1-4,-1-2 0 4,-1-4 3-4,-1-4 7 4,-2-4 7-4,0-7 5 4,-2-6 8-4,1-8 3 4,0-5 4-4,-1-7 6 4,-2-4 6-4,0-6 15 4,-1-4 23-4,0-5 2 4,1-6 3-3,1-3-14 3,-1-6-23-4,1-5-6 5,-1-3-14-5,1-5-11 3,5-3-6-3,0-3-9 3,4-7-10-3,1-5-15 5,5-3-10-6,2-4-7 5,5-1-7-4,5-4-6 4,5-4-7-4,7-1 5 4,4 0 5-4,6 0 8 4,4-4 7-4,4-3 6 4,2-2-1-4,5-2 0 5,2 1 1-6,4 1-3 5,4 3-4-4,-1 3-1 5,3 4-5-6,0 3-2 5,4 0 3-3,1 3 5 3,1 4 2-4,1 4 4 3,0 7-2-2,2 4 6 3,0 7 6-5,-1 6-2 6,-1 6 0-5,-2 9 3 4,-4 8-4-4,-1 7 8 4,-4 10-2-4,-2 6 1 4,-3 10 0-4,1 8-6 4,0 10 2-3,-3 13-2 2,-1 8-1-3,-3 7-2 2,-2 6-3-1,-3 0 1 3,-4 3-8-4,-3 4-13 4,-4 1-27-4,-4 2-38 5,-5 2-35-6,-5 4-35 5,-10 9 9-3,-10 16 32 3,-17 23-311-3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3T12:42:29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905">
    <iact:property name="dataType"/>
    <iact:actionData xml:id="d0">
      <inkml:trace xmlns:inkml="http://www.w3.org/2003/InkML" xml:id="stk0" contextRef="#ctx0" brushRef="#br0">16507 9552 514 0,'-14'-2'24'1,"3"1"-7"5,0 0-4-2,5 0-5 3,4 1-4-4,1 1-4 4,2 0-3-4,2 1 1 3,2 1-1-2,2 1 1 3,3 2 1-4,0 1 0 4,3 2 0-4,-1 2-1 4,0 1 1-4,1 4 1 4,1 2-1-4,0 2 1 4,0 3-2-4,2 1 2 4,2 4 2-4,-1-1-1 4,1 3 2-4,3 1 0 6,-1 0-1-8,2 0 1 7,0 2 2-6,1 0 5 6,-1 0 9-6,-1 3 8 6,1 3 7-5,-2 4 1 4,1 2-3-4,-1 0-4 4,-1 0-6-5,0-1-2 6,-2-2 0-5,-2 1 6 3,-1-1 6-2,-2-2 4 3,-2 0 10-4,-2-1 11 4,-2 0 14-4,-4-1 17 4,-2 2 7-4,-3 1-1 4,-3 1-11-4,-2 3-16 5,-3 2-13-6,-1 0-13 5,-3-3-4-5,-1-3 0 6,0-4-7-5,-4-3 1 5,1-3-3-6,-2-2-2 5,-2-4 1-4,-1-1-3 4,-3-3-2-4,-2-1-3 4,-2-2 1-4,-2-2-3 4,2-3-4-4,-3-3-4 4,0-3-7-3,-1-3 1 3,-5-4-4-5,-2-2-1 6,-2-3 1-5,-1-3-4 4,2-5-4-4,-1-1-3 4,2-3 1-4,2-2 5 4,2-2 2-3,3-3 6 1,2-2-6-2,0-4-10 4,3-3-8-4,1-6-6 4,3-6-9-4,3-10-8 4,4-8-6-4,6-8-7 4,4-9 0-4,9-11 1 4,8-8-1-4,7-7 7 4,6-4 13-4,6 3 15 4,2-2 12-4,5 1 11 4,3 5-1-3,1 7 0 2,1 6-1-2,2 6 5 2,2 4 3-3,3 2 1 5,2 8 2-5,5 8-3 3,1 13-2-3,0 12-6 4,-1 13-2-3,-2 14-11 2,0 13-12-2,3 18-8 2,5 19-23-3,4 22-53 5,5 29-63-5,3 33-6 3,7 43 29-2,4 58-274 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3T11:55:55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809">
    <iact:property name="dataType"/>
    <iact:actionData xml:id="d0">
      <inkml:trace xmlns:inkml="http://www.w3.org/2003/InkML" xml:id="stk0" contextRef="#ctx0" brushRef="#br0">6745 12357 367 0,'27'-4'40'1,"0"-2"-12"5,11-2-2-2,1-3-1 3,1-1-1-4,3-1-1 4,2-1-3-4,3 1 1 4,1 1 2-4,1 1 4 4,2-1 11-4,1 1 8 6,3 0 2-7,3-1-3 5,-2 1-4-5,-1-1-6 6,1 1 1-5,-1-1 2 5,4 0 0-6,3-3-2 5,3 0-3-3,1-2-4 2,0 0-5-3,3 0-6 5,-2 0-4-5,-1 1-8 3,-1 2-1-3,-3 1-4 4,0 2-3-3,-2 0-1 2,0 3 2-2,1-1 4 2,0 1 1-2,2-2 6 2,2 0 5-2,0-2 9 3,-1 0 6-5,-1 0 5 5,0 0 1-4,1-1-3 5,-1 2-1-4,0 0-6 1,-1 1 0-1,1 0-4 3,0-1-4-4,0 0-11 4,-2 0-3-4,2 0-2 3,-2-2-4-2,1 1 7 3,2-1 1-4,0 0-3 4,-2-2 4-4,1 1-1 4,1 0 3-4,0-1-4 4,-3 0 1-4,0 1 1 4,-3 0-1-4,1-1 3 3,0 2 1-2,4 0 2 3,0 1 2-4,0 0-1 4,2-1 4-4,2-1-4 4,-2 0 1-4,0-2 0 4,2 1-6-4,-2-1 0 5,2-1-3-5,2 0-3 2,-2-1 5-2,2-1-1 5,3 1 0-6,-2-1 1 5,0-1-5-4,-3 2 2 3,-3 0-4-2,0 0 4 2,0 1 7-2,0 0 7 3,-1 0 11-5,-1 1 2 6,3 2-3-5,-3-1-2 4,-1 1-5-5,0 0-6 5,1 1-3-4,-1-2-1 5,2 0-2-6,1 1 0 6,1-3 2-6,1 2-5 6,0-1 1-6,0-1-2 5,-2 2-2-3,0-1 2 3,-1 1-2-4,2-1 3 4,2 0 6-3,0 1 2 2,3-1 3-2,1 0 1 3,1 0-4-4,2-1 1 3,-1 1-1-3,-1-2 2 4,-2 0-6-4,0-1 1 4,1-1-2-4,-2-2-1 4,3 0 1-4,-2 0 0 4,1 2-1-4,-1 1 1 4,-1-1-2-4,-1 1 2 4,-4 1-3-4,0 0 1 5,-3 1-1-6,2 0 2 5,1 0 0-4,2 0 3 4,-1-1 2-4,2 0-3 4,-3 1-2-4,-1 0-2 4,-2 3-6-4,0 1 3 4,-2 1 1-3,-2-2 1 2,-2 2 4-3,0-1-2 4,-2 2 1-4,-3 0-2 4,-3 1 4-4,-5 2 5 4,-5 0 3-4,-4 2 5 4,-1 1-3-4,-5 0-2 4,-2 2 2-4,-3 0-1 5,-1 1 0-6,-1 0 1 5,-1 2-3-4,-2-1 2 5,-2 1-2-5,-1 0 0 2,-4 0 6-1,-1 1-3 2,-2 1 3-3,-3-1-4 5,-2 2-3-6,-1-1-3 5,-2 0-3-3,-1 0-2 2,-1 0-3-2,-1 2-5 2,-3-1-15-2,0 0-30 2,-2-1-51-2,-1 0-80 3,-2-1-88-4,-2 0-113 3,-6-2-136-2,-9-1-299 2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younjiei.github.io/-3/&#49548;&#50836;&#50696;&#49328;&#48708;&#50984;.html" TargetMode="External"/><Relationship Id="rId1" Type="http://schemas.openxmlformats.org/officeDocument/2006/relationships/slideLayout" Target="../slideLayouts/slideLayout2.xml"/><Relationship Id="rId4" Type="http://schemas.microsoft.com/office/2011/relationships/inkAction" Target="../ink/inkAction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younjiei.github.io/-3/&#52636;&#49328;&#51109;&#47140;&#50836;&#51064;.html" TargetMode="External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njiei.github.io/-3/kindergarde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younjiei.github.io/-3/birth_cumsum.html" TargetMode="External"/><Relationship Id="rId1" Type="http://schemas.openxmlformats.org/officeDocument/2006/relationships/slideLayout" Target="../slideLayouts/slideLayout2.xml"/><Relationship Id="rId4" Type="http://schemas.microsoft.com/office/2011/relationships/inkAction" Target="../ink/inkAction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njiei.github.io/-3/loc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hyperlink" Target="https://younjiei.github.io/-3/&#54633;&#44228;&#52636;&#49328;&#50984;.html" TargetMode="External"/><Relationship Id="rId1" Type="http://schemas.openxmlformats.org/officeDocument/2006/relationships/slideLayout" Target="../slideLayouts/slideLayout2.xml"/><Relationship Id="rId5" Type="http://schemas.microsoft.com/office/2011/relationships/inkAction" Target="../ink/inkAction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njiei.github.io/-3/&#49548;&#50836;&#48708;&#50857;&#48708;&#50984;.html" TargetMode="External"/><Relationship Id="rId1" Type="http://schemas.openxmlformats.org/officeDocument/2006/relationships/slideLayout" Target="../slideLayouts/slideLayout2.xml"/><Relationship Id="rId6" Type="http://schemas.microsoft.com/office/2011/relationships/inkAction" Target="../ink/inkAction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3966" y="1617211"/>
            <a:ext cx="11286456" cy="1058877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638569" y="744989"/>
            <a:ext cx="69088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정의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930AD-60A4-491F-9BAE-BCF252CF7DCD}"/>
              </a:ext>
            </a:extLst>
          </p:cNvPr>
          <p:cNvSpPr/>
          <p:nvPr/>
        </p:nvSpPr>
        <p:spPr>
          <a:xfrm>
            <a:off x="894446" y="1875830"/>
            <a:ext cx="10029617" cy="43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</a:t>
            </a:r>
            <a:r>
              <a:rPr lang="ko-KR" altLang="en-US" sz="17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지방자치단체별 저출산 대응 정책이 실제로 출산율을 증가시키는데 효과가 있을까</a:t>
            </a:r>
            <a:r>
              <a:rPr lang="en-US" altLang="ko-KR" sz="17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3"/>
    </mc:Choice>
    <mc:Fallback xmlns="">
      <p:transition spd="slow" advTm="89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저출산 대응 사업 소요예산 비율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2014~2016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년 지방자치단체별 세출예산 대비 저출산 대응 사업 소요예산 비율은  세종이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4.93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으로 가장 높고 경남이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0.3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으로 가장 낮다 세종과 경남은 약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16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배 차이를 보인다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https://younjiei.github.io/-3/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소요예산비율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4899" y="325042"/>
            <a:ext cx="6908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지방자치단체별  세출예산 대비 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저출산 대응 사업 소요예산 비율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(2014~2016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1B32BD-0CA4-4CFC-A52E-23DD4B44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23" y="1779624"/>
            <a:ext cx="6864177" cy="4041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B583A89-7B95-42EF-AC6F-E0019AA0A4F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39080" y="3468240"/>
              <a:ext cx="5903640" cy="1965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B583A89-7B95-42EF-AC6F-E0019AA0A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720" y="3458880"/>
                <a:ext cx="5922360" cy="19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5"/>
    </mc:Choice>
    <mc:Fallback xmlns="">
      <p:transition spd="slow" advTm="17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설문 조사 결과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먼저 확대해야 하는 출산 정책으로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위가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21.2%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교육비 부담 완화로 나왔다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https://younjiei.github.io/-3/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출산장려요인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19F2FF-2E89-4E98-878B-D50AC997F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519" y="2013280"/>
            <a:ext cx="5915025" cy="3648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554899" y="325042"/>
            <a:ext cx="69088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출산 정책 중요도 설문조사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(2019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797B98A-A5F2-4C5C-9720-C657F3FBB55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71320" y="3038040"/>
              <a:ext cx="865080" cy="688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797B98A-A5F2-4C5C-9720-C657F3FBB5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1960" y="3028680"/>
                <a:ext cx="883800" cy="7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1"/>
    </mc:Choice>
    <mc:Fallback xmlns="">
      <p:transition spd="slow" advTm="7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공립 유치원은 종일반이 있어 맞벌이 부부들이  일을 하는 동안 아이를 맡길 수 있고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교육비 부담이 거의 없으며 교육의 질이 높아 학부모들이 선호한다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 설문조사에서 교육비 부담 완화가 출산장려정책 중요도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순위로 나왔으므로 출산장려정책이 얼마나 잘 시행되는지 공립유치원 비율로 살펴본다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공립 유치원 비율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공립유치원 비율 가운데 세종특별시가 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95%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가장 높은 비율을 보인다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세종특별시는 전체 유치원 중 공립유치원의 비율이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100%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가깝기 때문에 다른 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보다 공립유치원에 보내기가 수월하다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https://younjiei.github.io/-3/kindergarden.html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554899" y="325042"/>
            <a:ext cx="69088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시도별 공립 유치원 비율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(2019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33492D-1A56-43B2-84D7-FBDD1B4B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8" y="1686289"/>
            <a:ext cx="6908801" cy="44351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CB5858-92EE-43F8-9B85-0B7C7864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743" y="1271107"/>
            <a:ext cx="3457575" cy="2705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87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8"/>
    </mc:Choice>
    <mc:Fallback xmlns="">
      <p:transition spd="slow" advTm="32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출생아 수 변화율 누적 합 결과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변화율 누적 합 그래프를 보면 세종특별자치시만 증가하는 형태를 보인다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2013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~2019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년까지 다른 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도들은 출생아 수가 감소하는 경향을 보이는 반면에 세종특별자치시는 출생아 수가 연간 증가하는 경향을 보인다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https://younjiei.github.io/-3/birth_cumsum.html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554899" y="325042"/>
            <a:ext cx="69088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연간 출생아 수 변화율 누적 합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(2013~2019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D604A7-C398-476F-B461-050E4176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4" y="1716087"/>
            <a:ext cx="6172200" cy="4314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53FF4FD-3A41-4214-8079-192C523D5DB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21760" y="2369880"/>
              <a:ext cx="1383840" cy="28432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53FF4FD-3A41-4214-8079-192C523D5D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2400" y="2360520"/>
                <a:ext cx="1402560" cy="28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8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23"/>
    </mc:Choice>
    <mc:Fallback xmlns="">
      <p:transition spd="slow" advTm="17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연도 별 출생아 수 합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2013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부터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까지 서울특별시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세종특별자치시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경기도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개를 비교해보았다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세종시를 제외한 서울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경기는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2013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년부터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년까지 감소하는 경향을 보이는데 세종시는 증가하는 경향을 보인다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https://younjiei.github.io/-3/local.html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554899" y="325042"/>
            <a:ext cx="6908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연도 별 출생아 수 합 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(2013~2019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세종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서울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경기 비교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80C02-1E31-4F0A-9FC7-D7B140BB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1709140"/>
            <a:ext cx="6810375" cy="43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"/>
    </mc:Choice>
    <mc:Fallback xmlns="">
      <p:transition spd="slow" advTm="11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세종시 인구 평균 나이가 출산하기 적합한 연령일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 있다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해결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합계출산율 확인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합계 출산율이란 한 여자가 가임 기간에 낳을 것으로 기대되는 평균 출생아 수이다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세종시 인구가 거의 출산나이라면 세종시 출생아 수가 높아질 수 있으므로 합계출산율을 살펴본다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합계출산율도 세종시가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1.63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 전체 시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중 가장 높게 나타났다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https://younjiei.github.io/-3/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합계출산율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554899" y="325042"/>
            <a:ext cx="69088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합계출산율 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(2014~2019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12FBE-F32C-44DB-B04F-E7437587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6" y="1729180"/>
            <a:ext cx="6782428" cy="42886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001C98-4A4B-4AB4-A99A-4A66C0CE4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79"/>
          <a:stretch/>
        </p:blipFill>
        <p:spPr>
          <a:xfrm>
            <a:off x="6233020" y="3060351"/>
            <a:ext cx="1096424" cy="1336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C9276B6-71D0-402F-A4A7-3ECAA8F26F1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38040" y="3297240"/>
              <a:ext cx="438480" cy="748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C9276B6-71D0-402F-A4A7-3ECAA8F26F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8680" y="3287880"/>
                <a:ext cx="457200" cy="7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8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20"/>
    </mc:Choice>
    <mc:Fallback xmlns="">
      <p:transition spd="slow" advTm="22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상관관계 분석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회귀분석 결과에서는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y = 1.1663 + 0.0959x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이라는 회귀식이 도출되었다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즉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소요예산 비율이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1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단위 증가할 때마다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출산율이 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0.0959</a:t>
            </a:r>
            <a:r>
              <a:rPr lang="ko-KR" altLang="en-US" sz="1050" b="0" i="0" dirty="0">
                <a:solidFill>
                  <a:srgbClr val="333333"/>
                </a:solidFill>
                <a:effectLst/>
                <a:latin typeface="Helvetica Neue"/>
              </a:rPr>
              <a:t>만큼 증가하는 양의 관계로 나왔다</a:t>
            </a:r>
            <a:r>
              <a:rPr lang="en-US" altLang="ko-KR" sz="105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srgbClr val="333333"/>
                </a:solidFill>
                <a:latin typeface="Helvetica Neue"/>
              </a:rPr>
              <a:t>상관계수는 </a:t>
            </a:r>
            <a:r>
              <a:rPr lang="en-US" altLang="ko-KR" sz="1050" dirty="0">
                <a:solidFill>
                  <a:srgbClr val="333333"/>
                </a:solidFill>
                <a:latin typeface="Helvetica Neue"/>
              </a:rPr>
              <a:t>0.658257</a:t>
            </a:r>
            <a:r>
              <a:rPr lang="ko-KR" altLang="en-US" sz="1050" dirty="0">
                <a:solidFill>
                  <a:srgbClr val="333333"/>
                </a:solidFill>
                <a:latin typeface="Helvetica Neue"/>
              </a:rPr>
              <a:t>로 높게 나왔다</a:t>
            </a:r>
            <a:r>
              <a:rPr lang="en-US" altLang="ko-KR" sz="1050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https://younjiei.github.io/-3/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소요비용비율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.html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42378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4899" y="325042"/>
            <a:ext cx="6908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저출산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대응 사업 소요 예산 비율과 합계출산율의 상관관계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(2014~2016</a:t>
            </a: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</a:t>
            </a:r>
            <a:r>
              <a:rPr lang="en-US" altLang="ko-KR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55187C-CBFE-4725-8E6C-97CC322B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9" y="1821318"/>
            <a:ext cx="5753541" cy="42029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2B8473-CB3B-4681-84B6-8FF666268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16" y="1625600"/>
            <a:ext cx="3486023" cy="10254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FF1E80-EECA-43C2-9E0D-D82787D27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788" y="2623515"/>
            <a:ext cx="3486023" cy="1462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3697CB3-AD56-4BE9-9B63-BF742174EB0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28200" y="3722760"/>
              <a:ext cx="3235320" cy="726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3697CB3-AD56-4BE9-9B63-BF742174EB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8840" y="3713400"/>
                <a:ext cx="3254040" cy="7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4"/>
    </mc:Choice>
    <mc:Fallback xmlns="">
      <p:transition spd="slow" advTm="19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3966" y="1617211"/>
            <a:ext cx="11018007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34303-CCAC-4F03-A013-C1E8B4041677}"/>
              </a:ext>
            </a:extLst>
          </p:cNvPr>
          <p:cNvSpPr/>
          <p:nvPr/>
        </p:nvSpPr>
        <p:spPr>
          <a:xfrm>
            <a:off x="2638569" y="744989"/>
            <a:ext cx="69088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</a:t>
            </a:r>
            <a:endParaRPr lang="en-US" altLang="ko-KR" sz="20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3930AD-60A4-491F-9BAE-BCF252CF7DCD}"/>
              </a:ext>
            </a:extLst>
          </p:cNvPr>
          <p:cNvSpPr/>
          <p:nvPr/>
        </p:nvSpPr>
        <p:spPr>
          <a:xfrm>
            <a:off x="894446" y="1730687"/>
            <a:ext cx="10029617" cy="451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공립유치원 비율과 저출산 대응 사업 소요예산 비율이 가장 높은 세종시는 다른 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도들과 달리 연간 출생아 수 변화율 누적합이 증가하는 형태를 보이고 연도별 출생아 수도 증가한다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저출산 대응 사업 소요예산 비율과 합계출산율이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0.658257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높은 상관계수를 보인다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결론적으로 출산율은 출산정책 뿐만 아니라 집값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소득 등등 많은 요인들의 영향을 받을 수 있지만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출산정책에도 유의미한 영향을 받는다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세종시는 출산장려금과 자녀 양육비를 강력하게 지원하고 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첫째 아이의 경우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 원 둘째는 자녀 양육비 명목으로 매월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 원을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년간 지급하여 총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 원을 지급한다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셋째 이상부터는 매월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 원을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년간 지급하여 총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240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 원을 지급한다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이러한 세종시의 강력한 출산장려정책이 세종시의 출산율을 올리는데 기여를 했다고 생각한다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98"/>
    </mc:Choice>
    <mc:Fallback xmlns="">
      <p:transition spd="slow" advTm="4529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597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Helvetica Neue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yje4125@gmail.com</cp:lastModifiedBy>
  <cp:revision>133</cp:revision>
  <dcterms:created xsi:type="dcterms:W3CDTF">2019-10-09T05:55:57Z</dcterms:created>
  <dcterms:modified xsi:type="dcterms:W3CDTF">2020-12-13T09:28:33Z</dcterms:modified>
</cp:coreProperties>
</file>