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8e969b9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8e969b9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8e969b9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8e969b97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8e969b97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8e969b97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8e969b97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8e969b97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8e969b97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8e969b97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8e969b97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8e969b97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76750" y="3072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66"/>
              <a:t>Sentimental LIAR: Extended Corpus and Deep Learning Models for Fake Claim Classification</a:t>
            </a:r>
            <a:endParaRPr sz="28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476750" y="2449925"/>
            <a:ext cx="5652000" cy="1396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2060"/>
              <a:t>Presented By - </a:t>
            </a:r>
            <a:r>
              <a:rPr lang="en" sz="2060"/>
              <a:t>MD.SHAJIB HOSSAIN</a:t>
            </a:r>
            <a:endParaRPr sz="2060"/>
          </a:p>
          <a:p>
            <a:pPr indent="0" lvl="0" marL="0" rtl="0" algn="l">
              <a:lnSpc>
                <a:spcPct val="80000"/>
              </a:lnSpc>
              <a:spcBef>
                <a:spcPts val="0"/>
              </a:spcBef>
              <a:spcAft>
                <a:spcPts val="0"/>
              </a:spcAft>
              <a:buSzPts val="935"/>
              <a:buNone/>
            </a:pPr>
            <a:r>
              <a:t/>
            </a:r>
            <a:endParaRPr sz="2060"/>
          </a:p>
          <a:p>
            <a:pPr indent="0" lvl="0" marL="0" rtl="0" algn="l">
              <a:lnSpc>
                <a:spcPct val="80000"/>
              </a:lnSpc>
              <a:spcBef>
                <a:spcPts val="0"/>
              </a:spcBef>
              <a:spcAft>
                <a:spcPts val="0"/>
              </a:spcAft>
              <a:buSzPts val="935"/>
              <a:buNone/>
            </a:pPr>
            <a:r>
              <a:rPr lang="en" sz="2060"/>
              <a:t>Student ID - 19101250</a:t>
            </a:r>
            <a:endParaRPr sz="20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The Rapid </a:t>
            </a:r>
            <a:r>
              <a:rPr lang="en" sz="1900"/>
              <a:t>Integration</a:t>
            </a:r>
            <a:r>
              <a:rPr lang="en" sz="1900"/>
              <a:t> of social media to our daily lives</a:t>
            </a:r>
            <a:endParaRPr sz="1900"/>
          </a:p>
          <a:p>
            <a:pPr indent="-349250" lvl="0" marL="457200" rtl="0" algn="l">
              <a:spcBef>
                <a:spcPts val="0"/>
              </a:spcBef>
              <a:spcAft>
                <a:spcPts val="0"/>
              </a:spcAft>
              <a:buSzPts val="1900"/>
              <a:buChar char="●"/>
            </a:pPr>
            <a:r>
              <a:rPr lang="en" sz="1900"/>
              <a:t>Ease of access to information and news</a:t>
            </a:r>
            <a:endParaRPr sz="1900"/>
          </a:p>
          <a:p>
            <a:pPr indent="-349250" lvl="0" marL="457200" rtl="0" algn="l">
              <a:spcBef>
                <a:spcPts val="0"/>
              </a:spcBef>
              <a:spcAft>
                <a:spcPts val="0"/>
              </a:spcAft>
              <a:buSzPts val="1900"/>
              <a:buChar char="●"/>
            </a:pPr>
            <a:r>
              <a:rPr lang="en" sz="1900"/>
              <a:t>To automate of the </a:t>
            </a:r>
            <a:r>
              <a:rPr lang="en" sz="1900"/>
              <a:t>classification</a:t>
            </a:r>
            <a:r>
              <a:rPr lang="en" sz="1900"/>
              <a:t> task of fake claim in short text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Purpose of This Research Paper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To Classify Fake Claim Represented Using Short Text</a:t>
            </a:r>
            <a:endParaRPr sz="1400"/>
          </a:p>
          <a:p>
            <a:pPr indent="-317500" lvl="0" marL="457200" rtl="0" algn="l">
              <a:spcBef>
                <a:spcPts val="0"/>
              </a:spcBef>
              <a:spcAft>
                <a:spcPts val="0"/>
              </a:spcAft>
              <a:buSzPts val="1400"/>
              <a:buChar char="●"/>
            </a:pPr>
            <a:r>
              <a:rPr lang="en" sz="1400"/>
              <a:t>To automate the process of Fake Claim Classification</a:t>
            </a:r>
            <a:endParaRPr sz="1400"/>
          </a:p>
          <a:p>
            <a:pPr indent="-317500" lvl="0" marL="457200" rtl="0" algn="l">
              <a:spcBef>
                <a:spcPts val="0"/>
              </a:spcBef>
              <a:spcAft>
                <a:spcPts val="0"/>
              </a:spcAft>
              <a:buSzPts val="1400"/>
              <a:buChar char="●"/>
            </a:pPr>
            <a:r>
              <a:rPr lang="en" sz="1400"/>
              <a:t>To Use Deep learning Approach To </a:t>
            </a:r>
            <a:endParaRPr sz="1400"/>
          </a:p>
          <a:p>
            <a:pPr indent="-317500" lvl="0" marL="457200" rtl="0" algn="l">
              <a:spcBef>
                <a:spcPts val="0"/>
              </a:spcBef>
              <a:spcAft>
                <a:spcPts val="0"/>
              </a:spcAft>
              <a:buSzPts val="1400"/>
              <a:buChar char="●"/>
            </a:pPr>
            <a:r>
              <a:rPr lang="en" sz="1400"/>
              <a:t>To Cope Up With the Rapid Velocity of flow of Information on Social media</a:t>
            </a:r>
            <a:endParaRPr sz="1400"/>
          </a:p>
        </p:txBody>
      </p:sp>
      <p:pic>
        <p:nvPicPr>
          <p:cNvPr id="100" name="Google Shape;100;p15"/>
          <p:cNvPicPr preferRelativeResize="0"/>
          <p:nvPr/>
        </p:nvPicPr>
        <p:blipFill>
          <a:blip r:embed="rId3">
            <a:alphaModFix/>
          </a:blip>
          <a:stretch>
            <a:fillRect/>
          </a:stretch>
        </p:blipFill>
        <p:spPr>
          <a:xfrm>
            <a:off x="5657975" y="3068650"/>
            <a:ext cx="2010501" cy="2013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25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Dataset</a:t>
            </a:r>
            <a:endParaRPr/>
          </a:p>
        </p:txBody>
      </p:sp>
      <p:sp>
        <p:nvSpPr>
          <p:cNvPr id="106" name="Google Shape;106;p16"/>
          <p:cNvSpPr txBox="1"/>
          <p:nvPr>
            <p:ph idx="1" type="body"/>
          </p:nvPr>
        </p:nvSpPr>
        <p:spPr>
          <a:xfrm>
            <a:off x="727650" y="1367775"/>
            <a:ext cx="7688700" cy="335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307">
                <a:solidFill>
                  <a:schemeClr val="dk2"/>
                </a:solidFill>
              </a:rPr>
              <a:t>Open Source Datasets that has </a:t>
            </a:r>
            <a:r>
              <a:rPr lang="en" sz="1307">
                <a:solidFill>
                  <a:schemeClr val="dk2"/>
                </a:solidFill>
              </a:rPr>
              <a:t>been used by the authors of this research paper are listed Below :</a:t>
            </a:r>
            <a:endParaRPr sz="1307">
              <a:solidFill>
                <a:schemeClr val="dk2"/>
              </a:solidFill>
            </a:endParaRPr>
          </a:p>
          <a:p>
            <a:pPr indent="0" lvl="0" marL="0" rtl="0" algn="l">
              <a:lnSpc>
                <a:spcPct val="105000"/>
              </a:lnSpc>
              <a:spcBef>
                <a:spcPts val="1200"/>
              </a:spcBef>
              <a:spcAft>
                <a:spcPts val="0"/>
              </a:spcAft>
              <a:buSzPts val="852"/>
              <a:buNone/>
            </a:pPr>
            <a:r>
              <a:rPr b="1" lang="en" sz="1307">
                <a:solidFill>
                  <a:schemeClr val="dk2"/>
                </a:solidFill>
              </a:rPr>
              <a:t>FEVER</a:t>
            </a:r>
            <a:r>
              <a:rPr lang="en" sz="1307">
                <a:solidFill>
                  <a:schemeClr val="dk2"/>
                </a:solidFill>
              </a:rPr>
              <a:t>: Fact Extraction and VERification (FEVER) is a short claim dataset of 185,445 claims. This dataset is annotated with three labels: Supported, Refuted, and Not Enough Info. The claims are curated from Wikipedia. FEVER was constructed in two stages</a:t>
            </a:r>
            <a:endParaRPr sz="1307">
              <a:solidFill>
                <a:schemeClr val="dk2"/>
              </a:solidFill>
            </a:endParaRPr>
          </a:p>
          <a:p>
            <a:pPr indent="0" lvl="0" marL="0" rtl="0" algn="l">
              <a:lnSpc>
                <a:spcPct val="105000"/>
              </a:lnSpc>
              <a:spcBef>
                <a:spcPts val="1200"/>
              </a:spcBef>
              <a:spcAft>
                <a:spcPts val="0"/>
              </a:spcAft>
              <a:buSzPts val="852"/>
              <a:buNone/>
            </a:pPr>
            <a:r>
              <a:rPr b="1" lang="en" sz="1307">
                <a:solidFill>
                  <a:schemeClr val="dk2"/>
                </a:solidFill>
              </a:rPr>
              <a:t>2) PHEME</a:t>
            </a:r>
            <a:r>
              <a:rPr lang="en" sz="1307">
                <a:solidFill>
                  <a:schemeClr val="dk2"/>
                </a:solidFill>
              </a:rPr>
              <a:t> : Is a dataset of 330 rumor threads composed of 4843 tweets associated with 9 newsworthy events. The annotators of this dataset were journalists who tracked the events in real time. Each entry in PHEME is labeled as either true or false</a:t>
            </a:r>
            <a:endParaRPr sz="1307">
              <a:solidFill>
                <a:schemeClr val="dk2"/>
              </a:solidFill>
            </a:endParaRPr>
          </a:p>
          <a:p>
            <a:pPr indent="0" lvl="0" marL="0" rtl="0" algn="l">
              <a:lnSpc>
                <a:spcPct val="105000"/>
              </a:lnSpc>
              <a:spcBef>
                <a:spcPts val="1200"/>
              </a:spcBef>
              <a:spcAft>
                <a:spcPts val="0"/>
              </a:spcAft>
              <a:buSzPts val="852"/>
              <a:buNone/>
            </a:pPr>
            <a:r>
              <a:rPr b="1" lang="en" sz="1307">
                <a:solidFill>
                  <a:schemeClr val="dk2"/>
                </a:solidFill>
              </a:rPr>
              <a:t>3) LIAR</a:t>
            </a:r>
            <a:r>
              <a:rPr lang="en" sz="1307">
                <a:solidFill>
                  <a:schemeClr val="dk2"/>
                </a:solidFill>
              </a:rPr>
              <a:t> : is a publicly available short statement dataset that is derived from Politifact.com. Each of the 12,836 statements in LIAR is annotated based on data available on Politifact with one of the following six labels: pants-fire, false, barely true, half-true, mostly-true, and true. The dataset contains the text of a claim, as well as relevant meta-data,</a:t>
            </a:r>
            <a:endParaRPr sz="1307">
              <a:solidFill>
                <a:schemeClr val="dk2"/>
              </a:solidFill>
            </a:endParaRPr>
          </a:p>
          <a:p>
            <a:pPr indent="0" lvl="0" marL="0" rtl="0" algn="l">
              <a:lnSpc>
                <a:spcPct val="105000"/>
              </a:lnSpc>
              <a:spcBef>
                <a:spcPts val="1200"/>
              </a:spcBef>
              <a:spcAft>
                <a:spcPts val="1200"/>
              </a:spcAft>
              <a:buSzPts val="852"/>
              <a:buNone/>
            </a:pPr>
            <a:r>
              <a:t/>
            </a:r>
            <a:endParaRPr sz="1307">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5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Dataset</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7650" y="1358650"/>
            <a:ext cx="7688700" cy="3280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2"/>
              </a:buClr>
              <a:buSzPts val="1300"/>
              <a:buChar char="●"/>
            </a:pPr>
            <a:r>
              <a:rPr lang="en">
                <a:solidFill>
                  <a:schemeClr val="dk2"/>
                </a:solidFill>
              </a:rPr>
              <a:t>The authors Have </a:t>
            </a:r>
            <a:r>
              <a:rPr lang="en">
                <a:solidFill>
                  <a:schemeClr val="dk2"/>
                </a:solidFill>
              </a:rPr>
              <a:t>Proposed</a:t>
            </a:r>
            <a:r>
              <a:rPr lang="en">
                <a:solidFill>
                  <a:schemeClr val="dk2"/>
                </a:solidFill>
              </a:rPr>
              <a:t> Deep Neural Network Models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For this research </a:t>
            </a:r>
            <a:r>
              <a:rPr lang="en">
                <a:solidFill>
                  <a:schemeClr val="dk2"/>
                </a:solidFill>
              </a:rPr>
              <a:t>the authors have splitted the dataset as 80% for traninng purpose and rest for the testing purposes.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Have Used BERT model which is of the most finest models in the fields of NLP</a:t>
            </a:r>
            <a:endParaRPr>
              <a:solidFill>
                <a:schemeClr val="dk2"/>
              </a:solidFill>
            </a:endParaRPr>
          </a:p>
          <a:p>
            <a:pPr indent="0" lvl="0" marL="0" rtl="0" algn="l">
              <a:spcBef>
                <a:spcPts val="1200"/>
              </a:spcBef>
              <a:spcAft>
                <a:spcPts val="0"/>
              </a:spcAft>
              <a:buNone/>
            </a:pPr>
            <a:r>
              <a:t/>
            </a:r>
            <a:endParaRPr>
              <a:solidFill>
                <a:schemeClr val="dk2"/>
              </a:solidFill>
            </a:endParaRPr>
          </a:p>
          <a:p>
            <a:pPr indent="-311150" lvl="2" marL="1371600" rtl="0" algn="l">
              <a:spcBef>
                <a:spcPts val="1200"/>
              </a:spcBef>
              <a:spcAft>
                <a:spcPts val="0"/>
              </a:spcAft>
              <a:buClr>
                <a:schemeClr val="dk2"/>
              </a:buClr>
              <a:buSzPts val="1300"/>
              <a:buChar char="■"/>
            </a:pPr>
            <a:r>
              <a:rPr lang="en" sz="1300">
                <a:solidFill>
                  <a:schemeClr val="dk2"/>
                </a:solidFill>
              </a:rPr>
              <a:t>BERT:  </a:t>
            </a:r>
            <a:r>
              <a:rPr lang="en" sz="1300">
                <a:solidFill>
                  <a:srgbClr val="000000"/>
                </a:solidFill>
                <a:latin typeface="Arial"/>
                <a:ea typeface="Arial"/>
                <a:cs typeface="Arial"/>
                <a:sym typeface="Arial"/>
              </a:rPr>
              <a:t>Bidirectional Encoder Representations from Transformer (BERT) [19] is a state of the art word representation model that uses a transformer to learn the contextual relationships between the given text in a bidirectional manner (i.e., in both left-to-right and right-to-left). The bidirectionality of BERT has made it </a:t>
            </a:r>
            <a:r>
              <a:rPr lang="en" sz="1300">
                <a:solidFill>
                  <a:srgbClr val="000000"/>
                </a:solidFill>
                <a:latin typeface="Arial"/>
                <a:ea typeface="Arial"/>
                <a:cs typeface="Arial"/>
                <a:sym typeface="Arial"/>
              </a:rPr>
              <a:t>stand out</a:t>
            </a:r>
            <a:r>
              <a:rPr lang="en" sz="1300">
                <a:solidFill>
                  <a:srgbClr val="000000"/>
                </a:solidFill>
                <a:latin typeface="Arial"/>
                <a:ea typeface="Arial"/>
                <a:cs typeface="Arial"/>
                <a:sym typeface="Arial"/>
              </a:rPr>
              <a:t> in many NLP tasks, as it improves </a:t>
            </a:r>
            <a:r>
              <a:rPr lang="en" sz="1300">
                <a:solidFill>
                  <a:srgbClr val="000000"/>
                </a:solidFill>
                <a:latin typeface="Arial"/>
                <a:ea typeface="Arial"/>
                <a:cs typeface="Arial"/>
                <a:sym typeface="Arial"/>
              </a:rPr>
              <a:t>fine tuning</a:t>
            </a:r>
            <a:r>
              <a:rPr lang="en" sz="1300">
                <a:solidFill>
                  <a:srgbClr val="000000"/>
                </a:solidFill>
                <a:latin typeface="Arial"/>
                <a:ea typeface="Arial"/>
                <a:cs typeface="Arial"/>
                <a:sym typeface="Arial"/>
              </a:rPr>
              <a:t> based approaches to token level tasks.</a:t>
            </a:r>
            <a:endParaRPr sz="130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45720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 </a:t>
            </a:r>
            <a:endParaRPr/>
          </a:p>
        </p:txBody>
      </p:sp>
      <p:pic>
        <p:nvPicPr>
          <p:cNvPr id="118" name="Google Shape;118;p18"/>
          <p:cNvPicPr preferRelativeResize="0"/>
          <p:nvPr/>
        </p:nvPicPr>
        <p:blipFill>
          <a:blip r:embed="rId3">
            <a:alphaModFix/>
          </a:blip>
          <a:stretch>
            <a:fillRect/>
          </a:stretch>
        </p:blipFill>
        <p:spPr>
          <a:xfrm>
            <a:off x="382775" y="2245875"/>
            <a:ext cx="4402526" cy="2484575"/>
          </a:xfrm>
          <a:prstGeom prst="rect">
            <a:avLst/>
          </a:prstGeom>
          <a:noFill/>
          <a:ln>
            <a:noFill/>
          </a:ln>
        </p:spPr>
      </p:pic>
      <p:pic>
        <p:nvPicPr>
          <p:cNvPr id="119" name="Google Shape;119;p18"/>
          <p:cNvPicPr preferRelativeResize="0"/>
          <p:nvPr/>
        </p:nvPicPr>
        <p:blipFill>
          <a:blip r:embed="rId4">
            <a:alphaModFix/>
          </a:blip>
          <a:stretch>
            <a:fillRect/>
          </a:stretch>
        </p:blipFill>
        <p:spPr>
          <a:xfrm>
            <a:off x="4965051" y="1853850"/>
            <a:ext cx="3168410"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Low accuracy</a:t>
            </a:r>
            <a:endParaRPr/>
          </a:p>
          <a:p>
            <a:pPr indent="-311150" lvl="0" marL="457200" rtl="0" algn="l">
              <a:spcBef>
                <a:spcPts val="0"/>
              </a:spcBef>
              <a:spcAft>
                <a:spcPts val="0"/>
              </a:spcAft>
              <a:buSzPts val="1300"/>
              <a:buChar char="●"/>
            </a:pPr>
            <a:r>
              <a:rPr lang="en"/>
              <a:t>Not enough data to train the model</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