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17"/>
  </p:notesMasterIdLst>
  <p:handoutMasterIdLst>
    <p:handoutMasterId r:id="rId18"/>
  </p:handoutMasterIdLst>
  <p:sldIdLst>
    <p:sldId id="292" r:id="rId10"/>
    <p:sldId id="294" r:id="rId11"/>
    <p:sldId id="296" r:id="rId12"/>
    <p:sldId id="301" r:id="rId13"/>
    <p:sldId id="302" r:id="rId14"/>
    <p:sldId id="300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theme" Target="../theme/theme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769" y="0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1100" y="2717932"/>
            <a:ext cx="4229100" cy="13462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point.perficient.com/myperficient/culture/default.aspx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GDC Culture Committee</a:t>
            </a: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What GDC Culture committee do</a:t>
            </a:r>
            <a:br>
              <a:rPr lang="en-US" altLang="zh-CN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763" y="1197355"/>
            <a:ext cx="8647479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endParaRPr lang="en-US" altLang="zh-CN" b="1" dirty="0" smtClean="0">
              <a:latin typeface="Verdana" pitchFamily="34" charset="0"/>
              <a:ea typeface="宋体" charset="-122"/>
            </a:endParaRPr>
          </a:p>
          <a:p>
            <a:pPr lvl="1" indent="-342900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r>
              <a:rPr lang="en-US" altLang="zh-CN" dirty="0" smtClean="0">
                <a:latin typeface="Verdana" pitchFamily="34" charset="0"/>
                <a:ea typeface="宋体" charset="-122"/>
              </a:rPr>
              <a:t>We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ll find creative ways to recognize people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s achievements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lvl="1" indent="-342900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r>
              <a:rPr lang="en-US" altLang="zh-CN" dirty="0" smtClean="0">
                <a:latin typeface="Verdana" pitchFamily="34" charset="0"/>
                <a:ea typeface="宋体" charset="-122"/>
              </a:rPr>
              <a:t>We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ll enhance GDC reputation as a great place to work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lvl="1" indent="-342900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r>
              <a:rPr lang="en-US" altLang="zh-CN" dirty="0" smtClean="0">
                <a:latin typeface="Verdana" pitchFamily="34" charset="0"/>
                <a:ea typeface="宋体" charset="-122"/>
              </a:rPr>
              <a:t>We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ll have FUN in the pursuit of improving employee satisfaction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lvl="1" indent="-342900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r>
              <a:rPr lang="en-US" altLang="zh-CN" dirty="0" smtClean="0">
                <a:latin typeface="Verdana" pitchFamily="34" charset="0"/>
                <a:ea typeface="宋体" charset="-122"/>
              </a:rPr>
              <a:t>We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ll contribute to retention, open communications and teamwork</a:t>
            </a:r>
            <a:endParaRPr lang="en-US" altLang="zh-CN" dirty="0" smtClean="0">
              <a:latin typeface="Times New Roman" pitchFamily="18" charset="0"/>
              <a:ea typeface="宋体" charset="-122"/>
            </a:endParaRPr>
          </a:p>
          <a:p>
            <a:pPr lvl="1" indent="-342900">
              <a:lnSpc>
                <a:spcPct val="95000"/>
              </a:lnSpc>
              <a:buClr>
                <a:srgbClr val="FFFFFF"/>
              </a:buClr>
              <a:buSzPct val="100000"/>
              <a:buFontTx/>
              <a:buChar char="•"/>
            </a:pPr>
            <a:r>
              <a:rPr lang="en-US" altLang="zh-CN" b="1" dirty="0" smtClean="0">
                <a:latin typeface="Verdana" pitchFamily="34" charset="0"/>
                <a:ea typeface="宋体" charset="-122"/>
              </a:rPr>
              <a:t>. . .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164" y="3584061"/>
            <a:ext cx="1397565" cy="179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390" y="3739041"/>
            <a:ext cx="1374136" cy="16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487" y="3739041"/>
            <a:ext cx="1363628" cy="168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22388" y="5346914"/>
            <a:ext cx="89535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1300" b="1" i="1" dirty="0">
                <a:solidFill>
                  <a:srgbClr val="000000"/>
                </a:solidFill>
                <a:ea typeface="宋体" charset="-122"/>
              </a:rPr>
              <a:t>Fun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10831" y="5408905"/>
            <a:ext cx="893763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1300" b="1" i="1" dirty="0">
                <a:solidFill>
                  <a:srgbClr val="000000"/>
                </a:solidFill>
                <a:ea typeface="宋体" charset="-122"/>
              </a:rPr>
              <a:t>Creativity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61420" y="5427021"/>
            <a:ext cx="8937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zh-CN" sz="1300" b="1" i="1" dirty="0">
                <a:solidFill>
                  <a:srgbClr val="000000"/>
                </a:solidFill>
                <a:ea typeface="宋体" charset="-122"/>
              </a:rPr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1668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14829"/>
              </p:ext>
            </p:extLst>
          </p:nvPr>
        </p:nvGraphicFramePr>
        <p:xfrm>
          <a:off x="1858192" y="1242152"/>
          <a:ext cx="5109210" cy="40265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09210"/>
              </a:tblGrid>
              <a:tr h="377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Spot award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Extra Mile award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3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Best trainer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3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Best interviewer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3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Birthday celebration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3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New hire welcome activity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93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International </a:t>
                      </a:r>
                      <a:r>
                        <a:rPr lang="en-US" sz="1800" b="1" u="none" strike="noStrike" dirty="0" smtClean="0">
                          <a:effectLst/>
                        </a:rPr>
                        <a:t>marathon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22506" y="503510"/>
            <a:ext cx="5685694" cy="513806"/>
          </a:xfrm>
        </p:spPr>
        <p:txBody>
          <a:bodyPr/>
          <a:lstStyle/>
          <a:p>
            <a:r>
              <a:rPr lang="en-US" altLang="zh-CN" sz="2800" b="0" dirty="0">
                <a:latin typeface="Arial"/>
                <a:cs typeface="Arial"/>
              </a:rPr>
              <a:t>Sponsor for Award and Activity</a:t>
            </a:r>
            <a:endParaRPr lang="en-US" sz="2800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8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223369798.jp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r="21039" b="19081"/>
          <a:stretch/>
        </p:blipFill>
        <p:spPr>
          <a:xfrm>
            <a:off x="-1" y="0"/>
            <a:ext cx="9144000" cy="63690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57042" y="32099"/>
            <a:ext cx="5685694" cy="513806"/>
          </a:xfrm>
        </p:spPr>
        <p:txBody>
          <a:bodyPr/>
          <a:lstStyle/>
          <a:p>
            <a:r>
              <a:rPr lang="en-US" altLang="zh-CN" sz="2800" b="0" dirty="0">
                <a:latin typeface="Arial"/>
                <a:cs typeface="Arial"/>
              </a:rPr>
              <a:t>Perficient Award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33459"/>
              </p:ext>
            </p:extLst>
          </p:nvPr>
        </p:nvGraphicFramePr>
        <p:xfrm>
          <a:off x="554309" y="578003"/>
          <a:ext cx="8348686" cy="579975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03291"/>
                <a:gridCol w="4455263"/>
                <a:gridCol w="2690132"/>
              </a:tblGrid>
              <a:tr h="27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Award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why doing this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/>
                        <a:t>Who can be </a:t>
                      </a:r>
                      <a:r>
                        <a:rPr lang="en-US" sz="1800" u="none" strike="noStrike" dirty="0" smtClean="0"/>
                        <a:t>nominated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</a:tr>
              <a:tr h="1344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/>
                        <a:t>Spot </a:t>
                      </a:r>
                      <a:r>
                        <a:rPr lang="en-US" sz="1800" u="none" strike="noStrike" dirty="0"/>
                        <a:t>award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/>
                        <a:t>The</a:t>
                      </a:r>
                      <a:r>
                        <a:rPr lang="en-US" sz="1800" u="none" strike="noStrike" baseline="0" dirty="0" smtClean="0"/>
                        <a:t> spot a</a:t>
                      </a:r>
                      <a:r>
                        <a:rPr lang="en-US" sz="1800" u="none" strike="noStrike" dirty="0" smtClean="0"/>
                        <a:t>ward </a:t>
                      </a:r>
                      <a:r>
                        <a:rPr lang="en-US" sz="1800" u="none" strike="noStrike" dirty="0"/>
                        <a:t>reflects the spirit of empowerment and mentoring inherent in the Perficient Promise. Employees that continually do great work day to day will be rewarded for </a:t>
                      </a:r>
                      <a:r>
                        <a:rPr lang="en-US" sz="1800" u="none" strike="noStrike" dirty="0" smtClean="0"/>
                        <a:t>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/>
                        <a:t>Any full-time China GDC employee is eligible to receive a Perficient Spot Award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</a:tr>
              <a:tr h="13441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Extra Mile Award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Perficient believes in a commitment to excellence and in rewarding outstanding behavior!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/>
                        <a:t>You can nominate any colleague (except yourself!)</a:t>
                      </a:r>
                      <a:br>
                        <a:rPr lang="en-US" sz="1800" u="none" strike="noStrike" dirty="0"/>
                      </a:br>
                      <a:r>
                        <a:rPr lang="en-US" sz="1800" u="none" strike="noStrike" dirty="0"/>
                        <a:t>Executive Team are not eligible for this award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</a:tr>
              <a:tr h="134415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/>
                        <a:t>Best</a:t>
                      </a:r>
                      <a:r>
                        <a:rPr lang="en-US" altLang="zh-CN" sz="1800" u="none" strike="noStrike" baseline="0" dirty="0" smtClean="0"/>
                        <a:t> trainer </a:t>
                      </a:r>
                      <a:endParaRPr lang="en-US" altLang="zh-CN" sz="18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 To recognize</a:t>
                      </a:r>
                      <a:r>
                        <a:rPr lang="en-US" altLang="zh-CN" sz="1800" baseline="0" dirty="0" smtClean="0"/>
                        <a:t> great contributor for  GDC training and recruiting </a:t>
                      </a:r>
                      <a:endParaRPr lang="zh-CN" altLang="en-US" sz="1800" dirty="0" smtClean="0"/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 smtClean="0"/>
                        <a:t>The best trainer is based on the</a:t>
                      </a:r>
                      <a:r>
                        <a:rPr lang="en-US" altLang="zh-CN" sz="1800" u="none" strike="noStrike" kern="1200" baseline="0" dirty="0" smtClean="0"/>
                        <a:t> </a:t>
                      </a:r>
                      <a:r>
                        <a:rPr lang="en-US" altLang="zh-CN" sz="1800" u="none" strike="noStrike" kern="1200" dirty="0" smtClean="0"/>
                        <a:t>training quantity, average of scores and attendance in one quarter.</a:t>
                      </a:r>
                      <a:endParaRPr lang="zh-CN" altLang="zh-CN" sz="1800" u="none" strike="noStrike" kern="1200" dirty="0" smtClean="0"/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</a:tr>
              <a:tr h="1344159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smtClean="0"/>
                        <a:t>Best</a:t>
                      </a:r>
                      <a:r>
                        <a:rPr lang="en-US" altLang="zh-CN" sz="1800" u="none" strike="noStrike" baseline="0" dirty="0" smtClean="0"/>
                        <a:t> interviewer</a:t>
                      </a:r>
                      <a:endParaRPr lang="en-US" altLang="zh-CN" sz="1800" b="0" i="0" u="none" strike="noStrike" dirty="0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07" marR="7807" marT="78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kern="1200" dirty="0" smtClean="0"/>
                        <a:t>Who did the most interviews base on the  interview hours(Campus &amp; social) in one quarter.</a:t>
                      </a:r>
                      <a:endParaRPr lang="zh-CN" altLang="en-US" sz="1800" b="0" i="0" u="none" strike="noStrike" kern="1200" dirty="0" smtClean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 marL="7807" marR="7807" marT="780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Nomination process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36" y="979318"/>
            <a:ext cx="6006328" cy="51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shutterstock_127293683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 b="858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827315"/>
            <a:ext cx="5685694" cy="836024"/>
          </a:xfrm>
        </p:spPr>
        <p:txBody>
          <a:bodyPr/>
          <a:lstStyle/>
          <a:p>
            <a:r>
              <a:rPr lang="en-US" altLang="zh-CN" dirty="0"/>
              <a:t>Please find more in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587" y="1663339"/>
            <a:ext cx="68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  <a:hlinkClick r:id="rId3"/>
              </a:rPr>
              <a:t>https://sharepoint.perficient.com/myperficient/culture/default.aspx</a:t>
            </a:r>
            <a:endParaRPr lang="en-US" altLang="zh-CN" b="1" dirty="0" smtClean="0">
              <a:solidFill>
                <a:schemeClr val="bg1"/>
              </a:solidFill>
              <a:latin typeface="Times New Roman" pitchFamily="18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70768" y="2511621"/>
            <a:ext cx="3673232" cy="1055081"/>
          </a:xfrm>
        </p:spPr>
        <p:txBody>
          <a:bodyPr/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1ECDFE1-D914-43F6-BD6A-7E77A41498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17C0852-71D8-4AA2-BF15-A0280FACA1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59CC86-C7B1-4BF1-A4D7-6C505474EBD5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8739</TotalTime>
  <Words>216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SimHei</vt:lpstr>
      <vt:lpstr>宋体</vt:lpstr>
      <vt:lpstr>Arial</vt:lpstr>
      <vt:lpstr>Arial Narrow</vt:lpstr>
      <vt:lpstr>Calibri</vt:lpstr>
      <vt:lpstr>Times New Roman</vt:lpstr>
      <vt:lpstr>Verdana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What GDC Culture committee do </vt:lpstr>
      <vt:lpstr>PowerPoint Presentation</vt:lpstr>
      <vt:lpstr>PowerPoint Presentation</vt:lpstr>
      <vt:lpstr> Nomination process </vt:lpstr>
      <vt:lpstr>PowerPoint Presentation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Vincy Yu</cp:lastModifiedBy>
  <cp:revision>141</cp:revision>
  <dcterms:created xsi:type="dcterms:W3CDTF">2014-10-20T14:45:52Z</dcterms:created>
  <dcterms:modified xsi:type="dcterms:W3CDTF">2016-06-07T08:19:17Z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