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4"/>
    <p:sldMasterId id="2147483664" r:id="rId5"/>
    <p:sldMasterId id="2147483670" r:id="rId6"/>
    <p:sldMasterId id="2147483672" r:id="rId7"/>
    <p:sldMasterId id="2147483678" r:id="rId8"/>
    <p:sldMasterId id="2147483680" r:id="rId9"/>
  </p:sldMasterIdLst>
  <p:notesMasterIdLst>
    <p:notesMasterId r:id="rId26"/>
  </p:notesMasterIdLst>
  <p:handoutMasterIdLst>
    <p:handoutMasterId r:id="rId27"/>
  </p:handoutMasterIdLst>
  <p:sldIdLst>
    <p:sldId id="292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29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101F"/>
    <a:srgbClr val="ECECEA"/>
    <a:srgbClr val="E6E6E6"/>
    <a:srgbClr val="DB202C"/>
    <a:srgbClr val="BD1D27"/>
    <a:srgbClr val="691B1E"/>
    <a:srgbClr val="8D2327"/>
    <a:srgbClr val="7B191E"/>
    <a:srgbClr val="A91120"/>
    <a:srgbClr val="EB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C2291-6B67-6F43-B658-89BCABFCDE35}" type="datetime1">
              <a:rPr lang="en-US" smtClean="0"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94B4D-4CA1-0244-B5BF-30CC28005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9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D06C8-12BB-8D46-9F94-179D66834F58}" type="datetime1">
              <a:rPr lang="en-US" smtClean="0"/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DFC0F-C2D6-4D4F-833C-833AEE8F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321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601001" y="3606191"/>
            <a:ext cx="7835689" cy="0"/>
          </a:xfrm>
          <a:prstGeom prst="line">
            <a:avLst/>
          </a:prstGeom>
          <a:ln w="9525" cap="rnd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72567"/>
            <a:ext cx="9144000" cy="210904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400" b="1">
                <a:solidFill>
                  <a:srgbClr val="A8101F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347794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01994"/>
            <a:ext cx="9144000" cy="623917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A91120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50634" y="925911"/>
            <a:ext cx="8442732" cy="0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86684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668114" y="6463294"/>
            <a:ext cx="2211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1EA04-2B9B-4806-9A3D-C647CEC2B4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4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V="1">
            <a:off x="693641" y="3524348"/>
            <a:ext cx="7757921" cy="1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2912171"/>
            <a:ext cx="9144000" cy="65873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200" b="1">
                <a:solidFill>
                  <a:srgbClr val="A91120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YOUR TITLE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703410" y="3778840"/>
            <a:ext cx="3591513" cy="227808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Column 1: Your description here. Your description here.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865108" y="3778840"/>
            <a:ext cx="3591513" cy="227808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Column 1: Your description here. Your description here.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275431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6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36905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9152" y="1729162"/>
            <a:ext cx="5685694" cy="334107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000" b="1">
                <a:solidFill>
                  <a:srgbClr val="A91120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“YOUR QUOTE HERE”</a:t>
            </a:r>
          </a:p>
        </p:txBody>
      </p:sp>
    </p:spTree>
    <p:extLst>
      <p:ext uri="{BB962C8B-B14F-4D97-AF65-F5344CB8AC3E}">
        <p14:creationId xmlns:p14="http://schemas.microsoft.com/office/powerpoint/2010/main" val="39743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884615" y="1445839"/>
            <a:ext cx="3673232" cy="1055081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rgbClr val="A91120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ADD YOUR </a:t>
            </a:r>
            <a:br>
              <a:rPr lang="en-US" dirty="0" smtClean="0"/>
            </a:br>
            <a:r>
              <a:rPr lang="en-US" dirty="0" smtClean="0"/>
              <a:t>TITLE HERE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884615" y="2481390"/>
            <a:ext cx="3673232" cy="38099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YOUR SUBTITLE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884615" y="2862386"/>
            <a:ext cx="3673232" cy="272561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Your content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9769" y="0"/>
            <a:ext cx="4557713" cy="6364288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3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 userDrawn="1"/>
        </p:nvCxnSpPr>
        <p:spPr>
          <a:xfrm>
            <a:off x="622897" y="3545766"/>
            <a:ext cx="7835689" cy="0"/>
          </a:xfrm>
          <a:prstGeom prst="line">
            <a:avLst/>
          </a:prstGeom>
          <a:ln w="28575" cap="rnd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2015-Logo2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3872" y="822457"/>
            <a:ext cx="2881760" cy="22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2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pic>
        <p:nvPicPr>
          <p:cNvPr id="4" name="Picture 3" descr="2015-Logo3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7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812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pic>
        <p:nvPicPr>
          <p:cNvPr id="8" name="Picture 7" descr="shutterstock_17534007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759076"/>
          </a:xfrm>
          <a:prstGeom prst="rect">
            <a:avLst/>
          </a:prstGeom>
        </p:spPr>
      </p:pic>
      <p:pic>
        <p:nvPicPr>
          <p:cNvPr id="11" name="Picture 10" descr="2015-Logo3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pic>
        <p:nvPicPr>
          <p:cNvPr id="11" name="Picture 10" descr="shutterstock_1335327502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4852"/>
            <a:ext cx="9153770" cy="6361202"/>
          </a:xfrm>
          <a:prstGeom prst="rect">
            <a:avLst/>
          </a:prstGeom>
        </p:spPr>
      </p:pic>
      <p:pic>
        <p:nvPicPr>
          <p:cNvPr id="8" name="Picture 7" descr="2015-Logo3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9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0634" y="3307996"/>
            <a:ext cx="8442732" cy="0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16" name="Straight Connector 15"/>
          <p:cNvCxnSpPr/>
          <p:nvPr userDrawn="1"/>
        </p:nvCxnSpPr>
        <p:spPr>
          <a:xfrm>
            <a:off x="3076593" y="3589339"/>
            <a:ext cx="0" cy="2385333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17" name="Straight Connector 16"/>
          <p:cNvCxnSpPr/>
          <p:nvPr userDrawn="1"/>
        </p:nvCxnSpPr>
        <p:spPr>
          <a:xfrm>
            <a:off x="6114121" y="3589339"/>
            <a:ext cx="0" cy="2385333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pic>
        <p:nvPicPr>
          <p:cNvPr id="3" name="Picture 2" descr="top image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4078"/>
            <a:ext cx="9144000" cy="2456153"/>
          </a:xfrm>
          <a:prstGeom prst="rect">
            <a:avLst/>
          </a:prstGeom>
        </p:spPr>
      </p:pic>
      <p:pic>
        <p:nvPicPr>
          <p:cNvPr id="12" name="Picture 11" descr="2015-Logo3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2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pic>
        <p:nvPicPr>
          <p:cNvPr id="3" name="Picture 2" descr="shutterstock_199090850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4547194" cy="6356350"/>
          </a:xfrm>
          <a:prstGeom prst="rect">
            <a:avLst/>
          </a:prstGeom>
        </p:spPr>
      </p:pic>
      <p:pic>
        <p:nvPicPr>
          <p:cNvPr id="8" name="Picture 7" descr="2015-Logo3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6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harepoint.perficient.com/resume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/>
        </p:nvSpPr>
        <p:spPr>
          <a:xfrm>
            <a:off x="395172" y="3777272"/>
            <a:ext cx="8475578" cy="89277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600" dirty="0">
                <a:solidFill>
                  <a:srgbClr val="A8101F"/>
                </a:solidFill>
                <a:latin typeface="Verdana" pitchFamily="34" charset="0"/>
              </a:rPr>
              <a:t>How to write a Technology-focused profile </a:t>
            </a:r>
            <a:endParaRPr lang="en-US" sz="3600" dirty="0">
              <a:solidFill>
                <a:srgbClr val="A810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31EA04-2B9B-4806-9A3D-C647CEC2B47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60422" y="291052"/>
            <a:ext cx="6443568" cy="628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r">
              <a:spcBef>
                <a:spcPct val="0"/>
              </a:spcBef>
            </a:pPr>
            <a:r>
              <a:rPr lang="en-US" altLang="zh-CN" sz="2400" b="1" dirty="0" smtClean="0">
                <a:latin typeface="Arial"/>
                <a:ea typeface="宋体" pitchFamily="2" charset="-122"/>
                <a:cs typeface="Arial"/>
              </a:rPr>
              <a:t>A technology-focused profile example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宋体" pitchFamily="2" charset="-122"/>
              <a:cs typeface="Arial"/>
            </a:endParaRPr>
          </a:p>
        </p:txBody>
      </p:sp>
      <p:graphicFrame>
        <p:nvGraphicFramePr>
          <p:cNvPr id="1026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374664"/>
              </p:ext>
            </p:extLst>
          </p:nvPr>
        </p:nvGraphicFramePr>
        <p:xfrm>
          <a:off x="895033" y="1802993"/>
          <a:ext cx="1790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showAsIcon="1" r:id="rId3" imgW="914400" imgH="771480" progId="Word.Document.8">
                  <p:embed/>
                </p:oleObj>
              </mc:Choice>
              <mc:Fallback>
                <p:oleObj name="Document" showAsIcon="1" r:id="rId3" imgW="914400" imgH="771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033" y="1802993"/>
                        <a:ext cx="17907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364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31EA04-2B9B-4806-9A3D-C647CEC2B47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20876"/>
            <a:ext cx="6443568" cy="628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宋体" pitchFamily="2" charset="-122"/>
                <a:cs typeface="Arial"/>
              </a:rPr>
              <a:t>Tips and </a:t>
            </a:r>
            <a:r>
              <a:rPr lang="en-US" altLang="zh-CN" sz="2400" b="1" dirty="0" smtClean="0">
                <a:latin typeface="Arial"/>
                <a:ea typeface="宋体" pitchFamily="2" charset="-122"/>
                <a:cs typeface="Arial"/>
              </a:rPr>
              <a:t>Suggestions</a:t>
            </a: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宋体" pitchFamily="2" charset="-122"/>
                <a:cs typeface="Arial"/>
              </a:rPr>
              <a:t> – 1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宋体" pitchFamily="2" charset="-122"/>
              <a:cs typeface="Arial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219200"/>
            <a:ext cx="8610600" cy="4953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/>
              </a:rPr>
              <a:t>SHOW RESULTS</a:t>
            </a:r>
            <a:r>
              <a:rPr kumimoji="0" lang="en-US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/>
              </a:rPr>
              <a:t> </a:t>
            </a:r>
            <a:r>
              <a:rPr lang="en-US" dirty="0" smtClean="0">
                <a:latin typeface="+mj-lt"/>
                <a:cs typeface="Arial"/>
              </a:rPr>
              <a:t>AND </a:t>
            </a:r>
            <a:r>
              <a:rPr kumimoji="0" lang="en-US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/>
              </a:rPr>
              <a:t>ACCOMPLISHMENTS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/>
              </a:rPr>
              <a:t>A person wants to see your Results/Accomplishments and wants to determine if you have performed the basics responsibilities of the role.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ebdings" pitchFamily="18" charset="2"/>
              <a:buNone/>
              <a:tabLst/>
              <a:defRPr/>
            </a:pPr>
            <a:endParaRPr kumimoji="0" lang="en-US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/>
              </a:rPr>
              <a:t>20 SECOND RULE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/>
              </a:rPr>
              <a:t>The most important fact to remember is that the average time a person spends viewing a resume is 20 seconds.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/>
              </a:rPr>
              <a:t>WHAT NOT TO DO: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/>
              </a:rPr>
              <a:t>Do not include personal information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/>
              </a:rPr>
              <a:t>Do not use bold and do not use a lot of different fonts.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660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31EA04-2B9B-4806-9A3D-C647CEC2B47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4546" y="275642"/>
            <a:ext cx="6443568" cy="628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宋体" pitchFamily="2" charset="-122"/>
                <a:cs typeface="Arial"/>
              </a:rPr>
              <a:t>Tips and </a:t>
            </a:r>
            <a:r>
              <a:rPr lang="en-US" altLang="zh-CN" sz="2400" b="1" dirty="0" smtClean="0">
                <a:latin typeface="Arial"/>
                <a:ea typeface="宋体" pitchFamily="2" charset="-122"/>
                <a:cs typeface="Arial"/>
              </a:rPr>
              <a:t>Suggestions</a:t>
            </a: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宋体" pitchFamily="2" charset="-122"/>
                <a:cs typeface="Arial"/>
              </a:rPr>
              <a:t> – 2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宋体" pitchFamily="2" charset="-122"/>
              <a:cs typeface="Arial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219199"/>
            <a:ext cx="8610600" cy="374904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Write clearly and concisely.  Be succinct, use bullet points.  After you have finished writing your resume go back and cut 50% of the words while still saying the same thing.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Have at least one other person review your resume, preferably a manager.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Most of your sentences should be one line long.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Try not to get caught up in explaining your project(s) so much as explaining your specific contribution/role/responsibilities to the project(s).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Use common industry and job words. Limit specific company/product words: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4213" y="4382294"/>
            <a:ext cx="7991475" cy="576262"/>
          </a:xfrm>
          <a:prstGeom prst="rect">
            <a:avLst/>
          </a:prstGeom>
          <a:solidFill>
            <a:srgbClr val="FF99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Liaison between North Dallas </a:t>
            </a:r>
            <a:r>
              <a:rPr lang="en-US" dirty="0" err="1"/>
              <a:t>Tollway</a:t>
            </a:r>
            <a:r>
              <a:rPr lang="en-US" dirty="0"/>
              <a:t> Authority paying customers and internal headquarters technical staff.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4213" y="5029994"/>
            <a:ext cx="7991475" cy="576262"/>
          </a:xfrm>
          <a:prstGeom prst="rect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Liaison between end user and company.</a:t>
            </a:r>
          </a:p>
        </p:txBody>
      </p:sp>
    </p:spTree>
    <p:extLst>
      <p:ext uri="{BB962C8B-B14F-4D97-AF65-F5344CB8AC3E}">
        <p14:creationId xmlns:p14="http://schemas.microsoft.com/office/powerpoint/2010/main" val="269316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31EA04-2B9B-4806-9A3D-C647CEC2B47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99790"/>
            <a:ext cx="6443568" cy="628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宋体" pitchFamily="2" charset="-122"/>
                <a:cs typeface="Arial"/>
              </a:rPr>
              <a:t>Tips and </a:t>
            </a:r>
            <a:r>
              <a:rPr lang="en-US" altLang="zh-CN" sz="2400" b="1" dirty="0" smtClean="0">
                <a:latin typeface="Arial"/>
                <a:ea typeface="宋体" pitchFamily="2" charset="-122"/>
                <a:cs typeface="Arial"/>
              </a:rPr>
              <a:t>Suggestions</a:t>
            </a: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宋体" pitchFamily="2" charset="-122"/>
                <a:cs typeface="Arial"/>
              </a:rPr>
              <a:t> – 3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宋体" pitchFamily="2" charset="-122"/>
              <a:cs typeface="Arial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1219200"/>
            <a:ext cx="8610600" cy="495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Begin sentences with action verbs like prepared, managed, developed, monitored and presented.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Avoid using the word “I”.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Make sure resume has many Industry and job common “buzz words” such as SOA, Integration, Enterprise System Engineering, BPM, JAD, UML, etc.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Consider capitalizing all technical words; they are easier to notice during a resume scan.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Use past tense in all of your writings.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 uniform and consistent throughout resume.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Do not list any skill(s) in summary if you don’t tell what you did with it in the body of your resume.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jobs that were Non-IT related you can just list the years and put Non-IT related, unless experience is very relevant for a specific client/project (for example, if it showcases strong experience in certain industry).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4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31EA04-2B9B-4806-9A3D-C647CEC2B47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0594" y="386846"/>
            <a:ext cx="6443568" cy="628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宋体" pitchFamily="2" charset="-122"/>
                <a:cs typeface="Arial"/>
              </a:rPr>
              <a:t>Tips and </a:t>
            </a:r>
            <a:r>
              <a:rPr lang="en-US" altLang="zh-CN" sz="2400" b="1" dirty="0" smtClean="0">
                <a:latin typeface="Arial"/>
                <a:ea typeface="宋体" pitchFamily="2" charset="-122"/>
                <a:cs typeface="Arial"/>
              </a:rPr>
              <a:t>Suggestions</a:t>
            </a: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宋体" pitchFamily="2" charset="-122"/>
                <a:cs typeface="Arial"/>
              </a:rPr>
              <a:t> – 4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宋体" pitchFamily="2" charset="-122"/>
              <a:cs typeface="Arial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1435100"/>
            <a:ext cx="8610600" cy="47371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ts val="1200"/>
              </a:spcBef>
              <a:buFont typeface="Arial"/>
              <a:buChar char="•"/>
              <a:defRPr/>
            </a:pPr>
            <a:r>
              <a:rPr lang="en-US" dirty="0" smtClean="0">
                <a:latin typeface="Arial"/>
                <a:cs typeface="Arial"/>
              </a:rPr>
              <a:t>Give a brief (MAX 1-2 sentences) description of project. The rest should be description of what specifically YOU DID on the project. </a:t>
            </a:r>
          </a:p>
          <a:p>
            <a:pPr marL="342900" indent="-342900">
              <a:spcBef>
                <a:spcPts val="1200"/>
              </a:spcBef>
              <a:buFont typeface="Arial"/>
              <a:buChar char="•"/>
              <a:defRPr/>
            </a:pPr>
            <a:r>
              <a:rPr lang="en-US" dirty="0" smtClean="0">
                <a:latin typeface="Arial"/>
                <a:cs typeface="Arial"/>
              </a:rPr>
              <a:t>Resume should focus more on recent/relevant experience.  Summarize older positions unless exceptionally relevant to the present. </a:t>
            </a:r>
          </a:p>
          <a:p>
            <a:pPr marL="342900" indent="-342900">
              <a:spcBef>
                <a:spcPts val="1200"/>
              </a:spcBef>
              <a:buFont typeface="Arial"/>
              <a:buChar char="•"/>
              <a:defRPr/>
            </a:pPr>
            <a:r>
              <a:rPr lang="en-US" dirty="0" smtClean="0">
                <a:latin typeface="Arial"/>
                <a:cs typeface="Arial"/>
              </a:rPr>
              <a:t>Generally, experience older than 3-5+ years should have a lot less details/bullets.  There should be proportionally decreasing details/bullets for increasingly older projects/jobs.  </a:t>
            </a:r>
          </a:p>
          <a:p>
            <a:pPr marL="342900" indent="-342900">
              <a:spcBef>
                <a:spcPts val="1200"/>
              </a:spcBef>
              <a:buFont typeface="Arial"/>
              <a:buChar char="•"/>
              <a:defRPr/>
            </a:pPr>
            <a:r>
              <a:rPr lang="en-US" dirty="0" smtClean="0">
                <a:latin typeface="Arial"/>
                <a:cs typeface="Arial"/>
              </a:rPr>
              <a:t>There is no set length, but resume shouldn’t go too much longer than 3-5 pages.  You can almost always be more concise with your words while still saying the same thing.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0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31EA04-2B9B-4806-9A3D-C647CEC2B47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200" y="399982"/>
            <a:ext cx="627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Some sample sentences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540" y="1206137"/>
            <a:ext cx="8064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I’m experienced  in Java and J2EE. I have worked on many projects.</a:t>
            </a: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vs.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 years experience in Java and J2EE. Has completed over 10 projects.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 am a good engineer. I am good at coding and helping with others.</a:t>
            </a: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vs.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Skilled Java engineer and a collaborative team member.  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BBS is a CRM project. It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developped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system to manage the contracts all over the  state. It has a lot of different functions, such as ……..  I developed 2 of them.</a:t>
            </a: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vs.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Developed a CRM system with SharePoint in 6 months. Solved 6 problems as below: 1.  XXXXX  2.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xxxxxx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……… </a:t>
            </a:r>
          </a:p>
        </p:txBody>
      </p:sp>
    </p:spTree>
    <p:extLst>
      <p:ext uri="{BB962C8B-B14F-4D97-AF65-F5344CB8AC3E}">
        <p14:creationId xmlns:p14="http://schemas.microsoft.com/office/powerpoint/2010/main" val="123936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563883" y="2629435"/>
            <a:ext cx="2395751" cy="644987"/>
          </a:xfrm>
        </p:spPr>
        <p:txBody>
          <a:bodyPr/>
          <a:lstStyle/>
          <a:p>
            <a:r>
              <a:rPr lang="en-US" sz="3600" dirty="0" smtClean="0"/>
              <a:t>Thank You 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90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31EA04-2B9B-4806-9A3D-C647CEC2B47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58150" y="440991"/>
            <a:ext cx="359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+mj-lt"/>
              </a:rPr>
              <a:t>Agenda</a:t>
            </a:r>
            <a:r>
              <a:rPr lang="en-US" sz="3600" dirty="0" smtClean="0">
                <a:latin typeface="+mj-lt"/>
              </a:rPr>
              <a:t> </a:t>
            </a:r>
            <a:endParaRPr lang="en-US" sz="36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16182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en-US" altLang="zh-CN" dirty="0" smtClean="0">
                <a:latin typeface="Verdana" pitchFamily="34" charset="0"/>
                <a:ea typeface="宋体" pitchFamily="2" charset="-122"/>
                <a:cs typeface="Arial"/>
              </a:rPr>
              <a:t>Logistics introduction of </a:t>
            </a:r>
            <a:r>
              <a:rPr lang="en-US" altLang="zh-CN" dirty="0" err="1" smtClean="0">
                <a:latin typeface="Verdana" pitchFamily="34" charset="0"/>
                <a:ea typeface="宋体" pitchFamily="2" charset="-122"/>
                <a:cs typeface="Arial"/>
              </a:rPr>
              <a:t>Perficient</a:t>
            </a:r>
            <a:r>
              <a:rPr lang="en-US" altLang="zh-CN" dirty="0" smtClean="0">
                <a:latin typeface="Verdana" pitchFamily="34" charset="0"/>
                <a:ea typeface="宋体" pitchFamily="2" charset="-122"/>
                <a:cs typeface="Arial"/>
              </a:rPr>
              <a:t> profile.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en-US" altLang="zh-CN" dirty="0" smtClean="0">
                <a:latin typeface="Verdana" pitchFamily="34" charset="0"/>
                <a:ea typeface="宋体" pitchFamily="2" charset="-122"/>
                <a:cs typeface="Arial"/>
              </a:rPr>
              <a:t>What do others want to know from your </a:t>
            </a:r>
            <a:r>
              <a:rPr lang="en-US" altLang="zh-CN" dirty="0" err="1" smtClean="0">
                <a:latin typeface="Verdana" pitchFamily="34" charset="0"/>
                <a:ea typeface="宋体" pitchFamily="2" charset="-122"/>
                <a:cs typeface="Arial"/>
              </a:rPr>
              <a:t>Perficient</a:t>
            </a:r>
            <a:r>
              <a:rPr lang="en-US" altLang="zh-CN" dirty="0" smtClean="0">
                <a:latin typeface="Verdana" pitchFamily="34" charset="0"/>
                <a:ea typeface="宋体" pitchFamily="2" charset="-122"/>
                <a:cs typeface="Arial"/>
              </a:rPr>
              <a:t> profile?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en-US" altLang="zh-CN" dirty="0" smtClean="0">
                <a:latin typeface="Verdana" pitchFamily="34" charset="0"/>
                <a:ea typeface="宋体" pitchFamily="2" charset="-122"/>
                <a:cs typeface="Arial"/>
              </a:rPr>
              <a:t>Understand technology-focused profile template.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en-US" altLang="zh-CN" dirty="0" smtClean="0">
                <a:latin typeface="Verdana" pitchFamily="34" charset="0"/>
                <a:ea typeface="宋体" pitchFamily="2" charset="-122"/>
                <a:cs typeface="Arial"/>
              </a:rPr>
              <a:t>A technology-focused profile example.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en-US" altLang="zh-CN" dirty="0" smtClean="0">
                <a:latin typeface="Verdana" pitchFamily="34" charset="0"/>
                <a:ea typeface="宋体" pitchFamily="2" charset="-122"/>
                <a:cs typeface="Arial"/>
              </a:rPr>
              <a:t>Tips and Suggestions.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en-US" altLang="zh-CN" dirty="0" smtClean="0">
                <a:latin typeface="Verdana" pitchFamily="34" charset="0"/>
                <a:ea typeface="宋体" pitchFamily="2" charset="-122"/>
                <a:cs typeface="Arial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99800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>
          <a:xfrm>
            <a:off x="1779658" y="912294"/>
            <a:ext cx="6613525" cy="35083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3600" dirty="0" smtClean="0">
                <a:ea typeface="宋体" pitchFamily="2" charset="-122"/>
              </a:rPr>
              <a:t>Get the profile template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4294967295"/>
          </p:nvPr>
        </p:nvSpPr>
        <p:spPr>
          <a:xfrm>
            <a:off x="1258388" y="2312126"/>
            <a:ext cx="8229600" cy="33321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000" dirty="0" smtClean="0">
                <a:latin typeface="Verdana" pitchFamily="34" charset="0"/>
                <a:ea typeface="宋体" pitchFamily="2" charset="-122"/>
              </a:rPr>
              <a:t>You can get the profile template from </a:t>
            </a:r>
            <a:r>
              <a:rPr lang="en-US" altLang="zh-CN" sz="2000" dirty="0" smtClean="0">
                <a:latin typeface="Verdana" pitchFamily="34" charset="0"/>
                <a:ea typeface="宋体" pitchFamily="2" charset="-122"/>
                <a:hlinkClick r:id="rId2"/>
              </a:rPr>
              <a:t>https://sharepoint.perficient.com/resumes</a:t>
            </a:r>
            <a:r>
              <a:rPr lang="en-US" altLang="zh-CN" sz="2000" dirty="0" smtClean="0">
                <a:latin typeface="Verdana" pitchFamily="34" charset="0"/>
                <a:ea typeface="宋体" pitchFamily="2" charset="-122"/>
              </a:rPr>
              <a:t> </a:t>
            </a:r>
          </a:p>
          <a:p>
            <a:endParaRPr lang="en-US" altLang="zh-CN" sz="2000" dirty="0" smtClean="0"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494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>
          <a:xfrm>
            <a:off x="1350216" y="474581"/>
            <a:ext cx="6443568" cy="628316"/>
          </a:xfrm>
          <a:prstGeom prst="rect">
            <a:avLst/>
          </a:prstGeom>
        </p:spPr>
        <p:txBody>
          <a:bodyPr/>
          <a:lstStyle/>
          <a:p>
            <a:r>
              <a:rPr lang="en-US" altLang="zh-CN" sz="3600" dirty="0" smtClean="0">
                <a:ea typeface="宋体" pitchFamily="2" charset="-122"/>
              </a:rPr>
              <a:t>Which template should I use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37338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Use the </a:t>
            </a:r>
            <a:r>
              <a:rPr lang="en-US" altLang="zh-CN" sz="1800" dirty="0" smtClean="0">
                <a:solidFill>
                  <a:schemeClr val="accent2"/>
                </a:solidFill>
                <a:latin typeface="Verdana" pitchFamily="34" charset="0"/>
                <a:ea typeface="宋体" pitchFamily="2" charset="-122"/>
              </a:rPr>
              <a:t>Technology-focused</a:t>
            </a:r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 Resume if your title is</a:t>
            </a:r>
          </a:p>
          <a:p>
            <a:pPr lvl="1"/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Technical Architect (all levels)</a:t>
            </a:r>
          </a:p>
          <a:p>
            <a:pPr lvl="1"/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Technical Consultant (all levels)</a:t>
            </a:r>
          </a:p>
          <a:p>
            <a:pPr lvl="1"/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Visual Designer </a:t>
            </a:r>
          </a:p>
          <a:p>
            <a:pPr lvl="1"/>
            <a:endParaRPr lang="en-US" altLang="zh-CN" sz="1800" dirty="0" smtClean="0">
              <a:latin typeface="Verdana" pitchFamily="34" charset="0"/>
              <a:ea typeface="宋体" pitchFamily="2" charset="-122"/>
            </a:endParaRPr>
          </a:p>
          <a:p>
            <a:pPr lvl="1"/>
            <a:endParaRPr lang="en-US" altLang="zh-CN" sz="1800" dirty="0" smtClean="0">
              <a:latin typeface="Verdana" pitchFamily="34" charset="0"/>
              <a:ea typeface="宋体" pitchFamily="2" charset="-122"/>
            </a:endParaRPr>
          </a:p>
          <a:p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Use the Solution-focused Resume if your title is </a:t>
            </a:r>
          </a:p>
          <a:p>
            <a:pPr lvl="1"/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Business Analyst / Consultant (all levels)</a:t>
            </a:r>
          </a:p>
          <a:p>
            <a:pPr lvl="1"/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Director (all levels)</a:t>
            </a:r>
          </a:p>
          <a:p>
            <a:pPr lvl="1"/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Instructor (all levels)</a:t>
            </a:r>
          </a:p>
          <a:p>
            <a:pPr lvl="1"/>
            <a:r>
              <a:rPr lang="en-US" altLang="zh-CN" sz="1800" dirty="0" smtClean="0">
                <a:latin typeface="Verdana" pitchFamily="34" charset="0"/>
                <a:ea typeface="宋体" pitchFamily="2" charset="-122"/>
              </a:rPr>
              <a:t>Project Manager (all levels)</a:t>
            </a:r>
          </a:p>
          <a:p>
            <a:pPr lvl="1"/>
            <a:endParaRPr lang="en-US" altLang="zh-CN" sz="1800" dirty="0" smtClean="0">
              <a:latin typeface="Verdana" pitchFamily="34" charset="0"/>
              <a:ea typeface="宋体" pitchFamily="2" charset="-122"/>
            </a:endParaRPr>
          </a:p>
          <a:p>
            <a:endParaRPr lang="en-US" altLang="zh-CN" sz="1800" dirty="0" smtClean="0"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36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1451713" y="758872"/>
            <a:ext cx="6443568" cy="628316"/>
          </a:xfrm>
          <a:prstGeom prst="rect">
            <a:avLst/>
          </a:prstGeom>
        </p:spPr>
        <p:txBody>
          <a:bodyPr/>
          <a:lstStyle/>
          <a:p>
            <a:r>
              <a:rPr lang="en-US" altLang="zh-CN" sz="3600" dirty="0" smtClean="0">
                <a:ea typeface="宋体" pitchFamily="2" charset="-122"/>
              </a:rPr>
              <a:t>When I should update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7570788" cy="23336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1800" b="0" dirty="0" smtClean="0">
                <a:latin typeface="Verdana" pitchFamily="34" charset="0"/>
                <a:ea typeface="宋体" pitchFamily="2" charset="-122"/>
              </a:rPr>
              <a:t>Resumes must be updated at the 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conclusion of projects </a:t>
            </a:r>
            <a:r>
              <a:rPr lang="en-US" altLang="zh-CN" sz="1800" b="0" dirty="0" smtClean="0">
                <a:latin typeface="Verdana" pitchFamily="34" charset="0"/>
                <a:ea typeface="宋体" pitchFamily="2" charset="-122"/>
              </a:rPr>
              <a:t>and at least every 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6 months</a:t>
            </a:r>
            <a:r>
              <a:rPr lang="en-US" altLang="zh-CN" sz="1800" b="0" dirty="0" smtClean="0">
                <a:latin typeface="Verdana" pitchFamily="34" charset="0"/>
                <a:ea typeface="宋体" pitchFamily="2" charset="-122"/>
              </a:rPr>
              <a:t>. </a:t>
            </a:r>
          </a:p>
          <a:p>
            <a:endParaRPr lang="en-US" altLang="zh-CN" sz="1800" b="0" dirty="0" smtClean="0">
              <a:latin typeface="Verdana" pitchFamily="34" charset="0"/>
              <a:ea typeface="宋体" pitchFamily="2" charset="-122"/>
            </a:endParaRPr>
          </a:p>
          <a:p>
            <a:r>
              <a:rPr lang="en-US" altLang="zh-CN" sz="1800" b="0" dirty="0" smtClean="0">
                <a:latin typeface="Verdana" pitchFamily="34" charset="0"/>
                <a:ea typeface="宋体" pitchFamily="2" charset="-122"/>
              </a:rPr>
              <a:t>To make updates to your resume, upload the revised document with the same name as the one you are replacing. </a:t>
            </a:r>
            <a:r>
              <a:rPr lang="en-US" altLang="zh-CN" sz="1800" b="0" dirty="0" err="1" smtClean="0">
                <a:latin typeface="Verdana" pitchFamily="34" charset="0"/>
                <a:ea typeface="宋体" pitchFamily="2" charset="-122"/>
              </a:rPr>
              <a:t>Sharepoint</a:t>
            </a:r>
            <a:r>
              <a:rPr lang="en-US" altLang="zh-CN" sz="1800" b="0" dirty="0" smtClean="0">
                <a:latin typeface="Verdana" pitchFamily="34" charset="0"/>
                <a:ea typeface="宋体" pitchFamily="2" charset="-122"/>
              </a:rPr>
              <a:t> will automatically manage version control.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8488" y="3707402"/>
            <a:ext cx="3619500" cy="2228850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81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103545" y="6463294"/>
            <a:ext cx="2211236" cy="365125"/>
          </a:xfrm>
        </p:spPr>
        <p:txBody>
          <a:bodyPr/>
          <a:lstStyle/>
          <a:p>
            <a:pPr>
              <a:defRPr/>
            </a:pPr>
            <a:fld id="{4531EA04-2B9B-4806-9A3D-C647CEC2B47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2815" y="714263"/>
            <a:ext cx="7219632" cy="1115291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/>
              </a:rPr>
              <a:t>What do others want to know from your profile?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7031" y="273891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 Manager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07031" y="391418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 Project 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07031" y="5101116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pic>
        <p:nvPicPr>
          <p:cNvPr id="7" name="Picture 6" descr="ScreenShot04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431" y="2586516"/>
            <a:ext cx="914400" cy="844138"/>
          </a:xfrm>
          <a:prstGeom prst="rect">
            <a:avLst/>
          </a:prstGeom>
        </p:spPr>
      </p:pic>
      <p:pic>
        <p:nvPicPr>
          <p:cNvPr id="8" name="Picture 7" descr="ScreenShot04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6431" y="3798791"/>
            <a:ext cx="952947" cy="838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50231" y="262807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Identify candidates who can fill new opportunities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50231" y="3914182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qualifications and experience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50231" y="4995110"/>
            <a:ext cx="376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Demonstrated expertise relevant to their needs</a:t>
            </a:r>
            <a:endParaRPr lang="en-US" dirty="0"/>
          </a:p>
        </p:txBody>
      </p:sp>
      <p:pic>
        <p:nvPicPr>
          <p:cNvPr id="12" name="Picture 11" descr="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6431" y="4872516"/>
            <a:ext cx="990600" cy="99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5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31EA04-2B9B-4806-9A3D-C647CEC2B47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75907"/>
              </p:ext>
            </p:extLst>
          </p:nvPr>
        </p:nvGraphicFramePr>
        <p:xfrm>
          <a:off x="386625" y="991941"/>
          <a:ext cx="8856663" cy="5231918"/>
        </p:xfrm>
        <a:graphic>
          <a:graphicData uri="http://schemas.openxmlformats.org/drawingml/2006/table">
            <a:tbl>
              <a:tblPr/>
              <a:tblGrid>
                <a:gridCol w="1458913"/>
                <a:gridCol w="7397750"/>
              </a:tblGrid>
              <a:tr h="10452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Verdana" pitchFamily="34" charset="0"/>
                        </a:rPr>
                        <a:t>PROFESSIONAL OVERVIEW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Make it seem like a good bio.  This consultant is very good and is an expert.  For &lt;total years of experience&gt;, &lt;Ms./Mr.&gt;&lt; Last Name&gt; has &lt;Led or participated&gt; on teams doing analysis, design, development, implementations, enhancements and testing of applications in these areas: (you can add 1-2sentences to this area).</a:t>
                      </a:r>
                    </a:p>
                  </a:txBody>
                  <a:tcPr marL="64168" marR="6416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6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1F26"/>
                          </a:solidFill>
                          <a:effectLst/>
                          <a:latin typeface="Verdana" pitchFamily="34" charset="0"/>
                        </a:rPr>
                        <a:t>Primary Roles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4168" marR="6416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Technical Architect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Integration Specialist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Technical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Lead for Java-based Development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4168" marR="6416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39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1F26"/>
                          </a:solidFill>
                          <a:effectLst/>
                          <a:latin typeface="Verdana" pitchFamily="34" charset="0"/>
                        </a:rPr>
                        <a:t>Primary Technologies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4168" marR="6416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Architecture: Service-Oriented Architecture, EAI, HL7 Standards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Integration and BPM: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WebSphere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Process Server,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AquaLogic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BPM 6.0+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WebSphere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Portal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Java/JEE/Eclipse/RAD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4168" marR="6416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39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1F2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Other Technologies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4168" marR="6416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SeeBeyond EGate 5.x, ICAN 5.05, Oracle Fusion Middleware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Source Code Management (VSS, CVS, Perforce)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Oracle JBuilder, IBM Rational Requisite Pro, Forte Fusion/Conductor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Rational BuildForge, Ant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4168" marR="6416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1F2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Key Industries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4168" marR="6416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Financial, Telecommunications, Healthcare, Retail, Airline, High-tech, Government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4168" marR="6416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1F26"/>
                          </a:solidFill>
                          <a:effectLst/>
                          <a:latin typeface="Verdana" pitchFamily="34" charset="0"/>
                        </a:rPr>
                        <a:t>Other (can change this)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4168" marR="6416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Oracle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JBuilder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, IBM Rational Requisite Pro, Forte Fusion/Conductor, Crystal Reports, Rational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BuildForge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, Ant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SeeBeyond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EGate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5.x, ICAN 5.05, Oracle Fusion Middleware, Source Code Management (VSS, CVS, Perforce),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4168" marR="6416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390754" y="12176"/>
            <a:ext cx="6443568" cy="628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宋体" pitchFamily="2" charset="-122"/>
                <a:cs typeface="Arial"/>
              </a:rPr>
              <a:t>Understand the</a:t>
            </a: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宋体" pitchFamily="2" charset="-122"/>
                <a:cs typeface="Arial"/>
              </a:rPr>
              <a:t> profile template - 1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宋体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16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31EA04-2B9B-4806-9A3D-C647CEC2B47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30164" y="278783"/>
            <a:ext cx="6443568" cy="628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宋体" pitchFamily="2" charset="-122"/>
                <a:cs typeface="Arial"/>
              </a:rPr>
              <a:t>Understand the</a:t>
            </a: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宋体" pitchFamily="2" charset="-122"/>
                <a:cs typeface="Arial"/>
              </a:rPr>
              <a:t> profile template - 2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宋体" pitchFamily="2" charset="-122"/>
              <a:cs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10870"/>
              </p:ext>
            </p:extLst>
          </p:nvPr>
        </p:nvGraphicFramePr>
        <p:xfrm>
          <a:off x="632233" y="1192167"/>
          <a:ext cx="8064500" cy="2094549"/>
        </p:xfrm>
        <a:graphic>
          <a:graphicData uri="http://schemas.openxmlformats.org/drawingml/2006/table">
            <a:tbl>
              <a:tblPr/>
              <a:tblGrid>
                <a:gridCol w="1638300"/>
                <a:gridCol w="1757362"/>
                <a:gridCol w="4668838"/>
              </a:tblGrid>
              <a:tr h="36036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36D73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Key Engagements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4168" marR="6416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9538" algn="l"/>
                          <a:tab pos="1069975" algn="l"/>
                        </a:tabLst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Major Consumer Packaged Goods Company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marL="64168" marR="6416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9538" algn="l"/>
                          <a:tab pos="1069975" algn="l"/>
                        </a:tabLst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Program Architect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marL="64168" marR="6416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9538" algn="l"/>
                          <a:tab pos="1069975" algn="l"/>
                          <a:tab pos="131445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Designed overall architecture for a large ALBPM integration and BPM system.  Coordinated the work of multiple integration teams.</a:t>
                      </a:r>
                    </a:p>
                  </a:txBody>
                  <a:tcPr marL="64168" marR="6416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9538" algn="l"/>
                          <a:tab pos="1069975" algn="l"/>
                        </a:tabLst>
                      </a:pP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International Agricultural Company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marL="64168" marR="6416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9538" algn="l"/>
                          <a:tab pos="1069975" algn="l"/>
                        </a:tabLst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Technical Architect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marL="64168" marR="6416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9538" algn="l"/>
                          <a:tab pos="1069975" algn="l"/>
                          <a:tab pos="131445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Architect and technical lead for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WebSphere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Process Server integration project.  Managed development team of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Perficient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and client resources.</a:t>
                      </a:r>
                    </a:p>
                  </a:txBody>
                  <a:tcPr marL="64168" marR="6416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9538" algn="l"/>
                          <a:tab pos="1069975" algn="l"/>
                        </a:tabLst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Large Federal Agency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marL="64168" marR="6416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9538" algn="l"/>
                          <a:tab pos="1069975" algn="l"/>
                        </a:tabLst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Portal Architect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marL="64168" marR="6416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9538" algn="l"/>
                          <a:tab pos="1069975" algn="l"/>
                          <a:tab pos="131445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Installed and configured a multi-server, clustered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WebSphere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Portal environment.  Documented architecture and trained client administrators.</a:t>
                      </a:r>
                    </a:p>
                  </a:txBody>
                  <a:tcPr marL="64168" marR="6416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889144"/>
              </p:ext>
            </p:extLst>
          </p:nvPr>
        </p:nvGraphicFramePr>
        <p:xfrm>
          <a:off x="587838" y="3556544"/>
          <a:ext cx="8291512" cy="2094093"/>
        </p:xfrm>
        <a:graphic>
          <a:graphicData uri="http://schemas.openxmlformats.org/drawingml/2006/table">
            <a:tbl>
              <a:tblPr/>
              <a:tblGrid>
                <a:gridCol w="3363912"/>
                <a:gridCol w="4927600"/>
              </a:tblGrid>
              <a:tr h="146492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800" b="0" i="0" dirty="0">
                          <a:solidFill>
                            <a:srgbClr val="636D73"/>
                          </a:solidFill>
                          <a:latin typeface="Verdana"/>
                        </a:rPr>
                        <a:t>Education</a:t>
                      </a:r>
                      <a:endParaRPr lang="en-US" sz="1800" b="1" i="1" dirty="0">
                        <a:latin typeface="Times New Roman"/>
                      </a:endParaRPr>
                    </a:p>
                  </a:txBody>
                  <a:tcPr marL="68281" marR="682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800" b="0" i="0" dirty="0">
                          <a:solidFill>
                            <a:srgbClr val="636D73"/>
                          </a:solidFill>
                          <a:latin typeface="Verdana"/>
                        </a:rPr>
                        <a:t>Professional Training/Certifications</a:t>
                      </a:r>
                      <a:endParaRPr lang="en-US" sz="1800" b="1" i="1" dirty="0">
                        <a:latin typeface="Times New Roman"/>
                      </a:endParaRPr>
                    </a:p>
                  </a:txBody>
                  <a:tcPr marL="68281" marR="682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4449">
                <a:tc>
                  <a:txBody>
                    <a:bodyPr/>
                    <a:lstStyle/>
                    <a:p>
                      <a:pPr marL="160020" marR="0" indent="-16002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069975" algn="l"/>
                          <a:tab pos="109855" algn="l"/>
                          <a:tab pos="137160" algn="l"/>
                          <a:tab pos="160020" algn="l"/>
                        </a:tabLst>
                      </a:pPr>
                      <a:r>
                        <a:rPr lang="en-US" sz="1200" dirty="0">
                          <a:latin typeface="Verdana"/>
                          <a:ea typeface="Times New Roman"/>
                          <a:cs typeface="Times New Roman"/>
                        </a:rPr>
                        <a:t>MBA, 1994</a:t>
                      </a:r>
                    </a:p>
                    <a:p>
                      <a:pPr marL="160020" marR="0" indent="-16002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069975" algn="l"/>
                          <a:tab pos="109855" algn="l"/>
                          <a:tab pos="137160" algn="l"/>
                          <a:tab pos="160020" algn="l"/>
                        </a:tabLst>
                      </a:pPr>
                      <a:r>
                        <a:rPr lang="en-US" sz="1200" dirty="0">
                          <a:latin typeface="Verdana"/>
                          <a:ea typeface="Times New Roman"/>
                          <a:cs typeface="Times New Roman"/>
                        </a:rPr>
                        <a:t>Bachelor of Science, 1987</a:t>
                      </a:r>
                    </a:p>
                  </a:txBody>
                  <a:tcPr marL="68281" marR="682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0020" marR="0" indent="-16002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069975" algn="l"/>
                          <a:tab pos="109855" algn="l"/>
                          <a:tab pos="160020" algn="l"/>
                        </a:tabLst>
                      </a:pPr>
                      <a:r>
                        <a:rPr lang="en-US" sz="1200" dirty="0">
                          <a:latin typeface="Verdana"/>
                          <a:ea typeface="Times New Roman"/>
                          <a:cs typeface="Times New Roman"/>
                        </a:rPr>
                        <a:t>Certified Business Analyst Professional (CBAP)</a:t>
                      </a:r>
                    </a:p>
                    <a:p>
                      <a:pPr marL="160020" marR="0" indent="-16002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069975" algn="l"/>
                          <a:tab pos="109855" algn="l"/>
                          <a:tab pos="160020" algn="l"/>
                        </a:tabLst>
                      </a:pPr>
                      <a:r>
                        <a:rPr lang="en-US" sz="1200" dirty="0">
                          <a:latin typeface="Verdana"/>
                          <a:ea typeface="Times New Roman"/>
                          <a:cs typeface="Times New Roman"/>
                        </a:rPr>
                        <a:t>OCUP Certification (UML Certified)</a:t>
                      </a:r>
                    </a:p>
                  </a:txBody>
                  <a:tcPr marL="68281" marR="682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847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>
                          <a:solidFill>
                            <a:srgbClr val="636D73"/>
                          </a:solidFill>
                          <a:latin typeface="Verdana"/>
                        </a:rPr>
                        <a:t>Publications</a:t>
                      </a:r>
                      <a:endParaRPr lang="en-US" sz="1800" b="1" i="1">
                        <a:latin typeface="Times New Roman"/>
                      </a:endParaRPr>
                    </a:p>
                  </a:txBody>
                  <a:tcPr marL="68281" marR="682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dirty="0">
                          <a:solidFill>
                            <a:srgbClr val="636D73"/>
                          </a:solidFill>
                          <a:latin typeface="Verdana"/>
                        </a:rPr>
                        <a:t>Geographic locale</a:t>
                      </a:r>
                      <a:endParaRPr lang="en-US" sz="1800" b="1" i="1" dirty="0">
                        <a:latin typeface="Times New Roman"/>
                      </a:endParaRPr>
                    </a:p>
                  </a:txBody>
                  <a:tcPr marL="68281" marR="682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39477">
                <a:tc>
                  <a:txBody>
                    <a:bodyPr/>
                    <a:lstStyle/>
                    <a:p>
                      <a:pPr marL="160020" marR="0" indent="-16002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069975" algn="l"/>
                          <a:tab pos="109855" algn="l"/>
                          <a:tab pos="137160" algn="l"/>
                          <a:tab pos="160020" algn="l"/>
                          <a:tab pos="800100" algn="l"/>
                        </a:tabLst>
                      </a:pPr>
                      <a:r>
                        <a:rPr lang="en-US" sz="1200" dirty="0">
                          <a:latin typeface="Verdana"/>
                          <a:ea typeface="Times New Roman"/>
                          <a:cs typeface="Times New Roman"/>
                        </a:rPr>
                        <a:t>Whitepaper, Publication, Year</a:t>
                      </a:r>
                    </a:p>
                    <a:p>
                      <a:pPr marL="160020" marR="0" indent="-16002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069975" algn="l"/>
                          <a:tab pos="109855" algn="l"/>
                          <a:tab pos="137160" algn="l"/>
                          <a:tab pos="160020" algn="l"/>
                          <a:tab pos="800100" algn="l"/>
                        </a:tabLst>
                      </a:pPr>
                      <a:r>
                        <a:rPr lang="en-US" sz="1200" dirty="0">
                          <a:latin typeface="Verdana"/>
                          <a:ea typeface="Times New Roman"/>
                          <a:cs typeface="Times New Roman"/>
                        </a:rPr>
                        <a:t>Whitepaper, Publication, Year</a:t>
                      </a:r>
                    </a:p>
                  </a:txBody>
                  <a:tcPr marL="68281" marR="682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0020" marR="0" indent="-16002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069975" algn="l"/>
                          <a:tab pos="109855" algn="l"/>
                          <a:tab pos="160020" algn="l"/>
                          <a:tab pos="800100" algn="l"/>
                        </a:tabLst>
                      </a:pPr>
                      <a:r>
                        <a:rPr lang="en-US" sz="1200" dirty="0">
                          <a:latin typeface="Verdana"/>
                          <a:ea typeface="Times New Roman"/>
                          <a:cs typeface="Times New Roman"/>
                        </a:rPr>
                        <a:t>. 100% Travel Available</a:t>
                      </a:r>
                    </a:p>
                  </a:txBody>
                  <a:tcPr marL="68281" marR="682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4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31EA04-2B9B-4806-9A3D-C647CEC2B47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07873" y="276340"/>
            <a:ext cx="6443568" cy="628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宋体" pitchFamily="2" charset="-122"/>
                <a:cs typeface="Arial"/>
              </a:rPr>
              <a:t>Understand the</a:t>
            </a: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宋体" pitchFamily="2" charset="-122"/>
                <a:cs typeface="Arial"/>
              </a:rPr>
              <a:t> profile template – 3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宋体" pitchFamily="2" charset="-122"/>
              <a:cs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9024" y="1346200"/>
          <a:ext cx="8520326" cy="4675550"/>
        </p:xfrm>
        <a:graphic>
          <a:graphicData uri="http://schemas.openxmlformats.org/drawingml/2006/table">
            <a:tbl>
              <a:tblPr/>
              <a:tblGrid>
                <a:gridCol w="5795524"/>
                <a:gridCol w="2724802"/>
              </a:tblGrid>
              <a:tr h="283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Verdana"/>
                          <a:cs typeface="Arial"/>
                        </a:rPr>
                        <a:t>Perficient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  <a:cs typeface="Arial"/>
                        </a:rPr>
                        <a:t>, Inc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  <a:cs typeface="Arial"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3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Verdana"/>
                          <a:cs typeface="Arial"/>
                        </a:rPr>
                        <a:t>Sr. Technical Consultant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Start Date – Present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0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/>
                          <a:cs typeface="Arial"/>
                        </a:rPr>
                        <a:t>CLIENT: Major Consumer Packaged Goods Company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50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  <a:cs typeface="Arial"/>
                        </a:rPr>
                        <a:t>Participated in (or Led) a &lt;#&gt; person team doing &lt;analysis, design, development, implementation, enhancements and testing&gt; of a &lt;****1-2 sentence at most telling about the project&gt; utilizing &lt;list only major technology that YOU personally worked on&gt;.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03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accent2"/>
                          </a:solidFill>
                          <a:latin typeface="Verdana"/>
                          <a:cs typeface="Arial"/>
                        </a:rPr>
                        <a:t>Responsibilities:</a:t>
                      </a:r>
                      <a:r>
                        <a:rPr lang="en-US" sz="1200" b="0" i="0" u="none" strike="noStrike" dirty="0">
                          <a:solidFill>
                            <a:schemeClr val="accent2"/>
                          </a:solidFill>
                          <a:latin typeface="Verdana"/>
                          <a:cs typeface="Arial"/>
                        </a:rPr>
                        <a:t> 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  <a:cs typeface="Arial"/>
                        </a:rPr>
                        <a:t>*(here tell what YOU specifically did technically staring with most senior skills)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03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Symbol"/>
                          <a:ea typeface="Symbol"/>
                          <a:cs typeface="Symbol"/>
                        </a:rPr>
                        <a:t>·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Symbol"/>
                          <a:cs typeface="Symbol"/>
                        </a:rPr>
                        <a:t>   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  <a:ea typeface="Symbol"/>
                          <a:cs typeface="Symbol"/>
                        </a:rPr>
                        <a:t>Performed multithreaded programming. Threaded APIs, synchronization and thread specific data.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Symbol"/>
                      </a:endParaRP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3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Symbol"/>
                          <a:ea typeface="Symbol"/>
                          <a:cs typeface="Symbol"/>
                        </a:rPr>
                        <a:t>·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Symbol"/>
                          <a:cs typeface="Symbol"/>
                        </a:rPr>
                        <a:t>   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  <a:ea typeface="Symbol"/>
                          <a:cs typeface="Symbol"/>
                        </a:rPr>
                        <a:t>Used ATL to create controls that….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Symbol"/>
                      </a:endParaRP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38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Symbol"/>
                          <a:ea typeface="Symbol"/>
                          <a:cs typeface="Symbol"/>
                        </a:rPr>
                        <a:t>·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Symbol"/>
                          <a:cs typeface="Symbol"/>
                        </a:rPr>
                        <a:t>   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  <a:ea typeface="Symbol"/>
                          <a:cs typeface="Symbol"/>
                        </a:rPr>
                        <a:t>Created DLLs, custom drawn controls, dialogs, document/view to…..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Symbol"/>
                      </a:endParaRP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3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Symbol"/>
                          <a:ea typeface="Symbol"/>
                          <a:cs typeface="Symbol"/>
                        </a:rPr>
                        <a:t>·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  <a:ea typeface="Symbol"/>
                          <a:cs typeface="Symbol"/>
                        </a:rPr>
                        <a:t>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/>
                          <a:ea typeface="Symbol"/>
                          <a:cs typeface="Symbol"/>
                        </a:rPr>
                        <a:t>Integrated COM and ATL with MFC………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Symbol"/>
                      </a:endParaRP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38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Symbol"/>
                          <a:ea typeface="Symbol"/>
                          <a:cs typeface="Symbol"/>
                        </a:rPr>
                        <a:t>·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  <a:ea typeface="Symbol"/>
                          <a:cs typeface="Symbol"/>
                        </a:rPr>
                        <a:t>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/>
                          <a:ea typeface="Symbol"/>
                          <a:cs typeface="Symbol"/>
                        </a:rPr>
                        <a:t>Transformed numerous OD’s into a corresponding Class Diagram (CD)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Symbol"/>
                      </a:endParaRP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338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accent2"/>
                          </a:solidFill>
                          <a:latin typeface="Verdana"/>
                          <a:cs typeface="Arial"/>
                        </a:rPr>
                        <a:t>Business/Technology Value</a:t>
                      </a:r>
                      <a:endParaRPr lang="en-US" sz="1200" b="0" i="0" u="sng" strike="noStrike" dirty="0">
                        <a:solidFill>
                          <a:schemeClr val="accent2"/>
                        </a:solidFill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38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Symbol"/>
                          <a:ea typeface="Symbol"/>
                          <a:cs typeface="Symbol"/>
                        </a:rPr>
                        <a:t>·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Symbol"/>
                          <a:cs typeface="Symbol"/>
                        </a:rPr>
                        <a:t>   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  <a:ea typeface="Symbol"/>
                          <a:cs typeface="Symbol"/>
                        </a:rPr>
                        <a:t>After implementation, company realized ROI of $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Verdana"/>
                          <a:ea typeface="Symbol"/>
                          <a:cs typeface="Symbol"/>
                        </a:rPr>
                        <a:t>xxx.xx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Symbol"/>
                      </a:endParaRP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71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Previous Employer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55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 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 Blank - use for char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 Two Column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4 Quo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5 Three colum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6 Image and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85F5ACA656F14087A05F42EBBFA9A8" ma:contentTypeVersion="0" ma:contentTypeDescription="Create a new document." ma:contentTypeScope="" ma:versionID="041bc488044e506d1aa9ac78f8beef0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D535F13-7955-4883-ACF0-A34D95CAB0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FD9A7D6-067B-4743-A0EF-B168F7D01A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6689F3-4B38-45F6-AEEA-96699B64EAA5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8815</TotalTime>
  <Words>1176</Words>
  <Application>Microsoft Office PowerPoint</Application>
  <PresentationFormat>On-screen Show (4:3)</PresentationFormat>
  <Paragraphs>150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宋体</vt:lpstr>
      <vt:lpstr>Arial</vt:lpstr>
      <vt:lpstr>Arial Narrow</vt:lpstr>
      <vt:lpstr>Calibri</vt:lpstr>
      <vt:lpstr>Symbol</vt:lpstr>
      <vt:lpstr>Times New Roman</vt:lpstr>
      <vt:lpstr>Verdana</vt:lpstr>
      <vt:lpstr>Webdings</vt:lpstr>
      <vt:lpstr>1 Cover</vt:lpstr>
      <vt:lpstr>2 Blank - use for charts</vt:lpstr>
      <vt:lpstr>3 Two Column </vt:lpstr>
      <vt:lpstr>4 Quote</vt:lpstr>
      <vt:lpstr>5 Three column</vt:lpstr>
      <vt:lpstr>6 Image and text</vt:lpstr>
      <vt:lpstr>Document</vt:lpstr>
      <vt:lpstr>PowerPoint Presentation</vt:lpstr>
      <vt:lpstr>PowerPoint Presentation</vt:lpstr>
      <vt:lpstr>Get the profile template</vt:lpstr>
      <vt:lpstr>Which template should I use</vt:lpstr>
      <vt:lpstr>When I should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Perficient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PowerPoint Template</dc:title>
  <dc:creator>Melissa Kaatman</dc:creator>
  <cp:lastModifiedBy>Fanny Wang</cp:lastModifiedBy>
  <cp:revision>167</cp:revision>
  <dcterms:created xsi:type="dcterms:W3CDTF">2014-10-20T14:45:52Z</dcterms:created>
  <dcterms:modified xsi:type="dcterms:W3CDTF">2015-09-07T06:01:50Z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0x010100C185F5ACA656F14087A05F42EBBFA9A8</vt:lpwstr>
  </property>
</Properties>
</file>