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  <p:sldMasterId id="2147483664" r:id="rId5"/>
    <p:sldMasterId id="2147483670" r:id="rId6"/>
    <p:sldMasterId id="2147483672" r:id="rId7"/>
    <p:sldMasterId id="2147483678" r:id="rId8"/>
    <p:sldMasterId id="2147483680" r:id="rId9"/>
  </p:sldMasterIdLst>
  <p:notesMasterIdLst>
    <p:notesMasterId r:id="rId27"/>
  </p:notesMasterIdLst>
  <p:handoutMasterIdLst>
    <p:handoutMasterId r:id="rId28"/>
  </p:handoutMasterIdLst>
  <p:sldIdLst>
    <p:sldId id="292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5" r:id="rId24"/>
    <p:sldId id="314" r:id="rId25"/>
    <p:sldId id="2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101F"/>
    <a:srgbClr val="ECECEA"/>
    <a:srgbClr val="E6E6E6"/>
    <a:srgbClr val="DB202C"/>
    <a:srgbClr val="BD1D27"/>
    <a:srgbClr val="691B1E"/>
    <a:srgbClr val="8D2327"/>
    <a:srgbClr val="7B191E"/>
    <a:srgbClr val="A91120"/>
    <a:srgbClr val="EB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2291-6B67-6F43-B658-89BCABFCDE35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4B4D-4CA1-0244-B5BF-30CC2800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06C8-12BB-8D46-9F94-179D66834F58}" type="datetime1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DFC0F-C2D6-4D4F-833C-833AEE8F6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601001" y="3606191"/>
            <a:ext cx="7835689" cy="0"/>
          </a:xfrm>
          <a:prstGeom prst="line">
            <a:avLst/>
          </a:prstGeom>
          <a:ln w="9525" cap="rnd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72567"/>
            <a:ext cx="9144000" cy="210904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400" b="1">
                <a:solidFill>
                  <a:srgbClr val="A8101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34779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01994"/>
            <a:ext cx="9144000" cy="623917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50634" y="925911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668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CF503-B11F-4529-9AF5-42F72FBAF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74" y="1276684"/>
            <a:ext cx="8529052" cy="48494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546" y="6463294"/>
            <a:ext cx="2211236" cy="365125"/>
          </a:xfrm>
          <a:prstGeom prst="rect">
            <a:avLst/>
          </a:prstGeom>
        </p:spPr>
        <p:txBody>
          <a:bodyPr/>
          <a:lstStyle/>
          <a:p>
            <a:fld id="{6C234949-3612-9740-936B-33335EA749AE}" type="datetime1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/>
          <a:lstStyle/>
          <a:p>
            <a:fld id="{A85732B1-CD86-A142-BD53-A3A7959BD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693641" y="3524348"/>
            <a:ext cx="7757921" cy="1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2912171"/>
            <a:ext cx="9144000" cy="6587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TITLE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03410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65108" y="3778840"/>
            <a:ext cx="3591513" cy="227808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Column 1: Your description here. Your description here.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75431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36905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29152" y="1729162"/>
            <a:ext cx="5685694" cy="334107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“YOUR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9743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884615" y="1445839"/>
            <a:ext cx="3673232" cy="105508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rgbClr val="A91120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ADD YOUR </a:t>
            </a:r>
            <a:br>
              <a:rPr lang="en-US" dirty="0" smtClean="0"/>
            </a:br>
            <a:r>
              <a:rPr lang="en-US" dirty="0" smtClean="0"/>
              <a:t>TITLE HERE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884615" y="2481390"/>
            <a:ext cx="3673232" cy="38099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US" dirty="0" smtClean="0"/>
              <a:t>YOUR SUBTITLE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84615" y="2862386"/>
            <a:ext cx="3673232" cy="272561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Your content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9769" y="0"/>
            <a:ext cx="4557713" cy="6364288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3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 userDrawn="1"/>
        </p:nvCxnSpPr>
        <p:spPr>
          <a:xfrm>
            <a:off x="622897" y="3545766"/>
            <a:ext cx="7835689" cy="0"/>
          </a:xfrm>
          <a:prstGeom prst="line">
            <a:avLst/>
          </a:prstGeom>
          <a:ln w="28575" cap="rnd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015-Logo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3872" y="822457"/>
            <a:ext cx="2881760" cy="2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4" name="Picture 3" descr="2015-Logo3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812" r:id="rId2"/>
    <p:sldLayoutId id="214748381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8" name="Picture 7" descr="shutterstock_17534007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759076"/>
          </a:xfrm>
          <a:prstGeom prst="rect">
            <a:avLst/>
          </a:prstGeom>
        </p:spPr>
      </p:pic>
      <p:pic>
        <p:nvPicPr>
          <p:cNvPr id="11" name="Picture 10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11" name="Picture 10" descr="shutterstock_1335327502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52"/>
            <a:ext cx="9153770" cy="6361202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9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634" y="3307996"/>
            <a:ext cx="8442732" cy="0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6" name="Straight Connector 15"/>
          <p:cNvCxnSpPr/>
          <p:nvPr userDrawn="1"/>
        </p:nvCxnSpPr>
        <p:spPr>
          <a:xfrm>
            <a:off x="3076593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17" name="Straight Connector 16"/>
          <p:cNvCxnSpPr/>
          <p:nvPr userDrawn="1"/>
        </p:nvCxnSpPr>
        <p:spPr>
          <a:xfrm>
            <a:off x="6114121" y="3589339"/>
            <a:ext cx="0" cy="2385333"/>
          </a:xfrm>
          <a:prstGeom prst="line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pic>
        <p:nvPicPr>
          <p:cNvPr id="3" name="Picture 2" descr="top image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078"/>
            <a:ext cx="9144000" cy="2456153"/>
          </a:xfrm>
          <a:prstGeom prst="rect">
            <a:avLst/>
          </a:prstGeom>
        </p:spPr>
      </p:pic>
      <p:pic>
        <p:nvPicPr>
          <p:cNvPr id="12" name="Picture 11" descr="2015-Logo3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ECEC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39148" y="6483983"/>
            <a:ext cx="176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A52FF5E-384C-654F-BC85-B661B40A616C}" type="slidenum">
              <a:rPr lang="en-US" sz="1000" smtClean="0"/>
              <a:t>‹#›</a:t>
            </a:fld>
            <a:endParaRPr lang="en-US" sz="1000" dirty="0"/>
          </a:p>
        </p:txBody>
      </p:sp>
      <p:pic>
        <p:nvPicPr>
          <p:cNvPr id="3" name="Picture 2" descr="shutterstock_199090850.jp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4547194" cy="6356350"/>
          </a:xfrm>
          <a:prstGeom prst="rect">
            <a:avLst/>
          </a:prstGeom>
        </p:spPr>
      </p:pic>
      <p:pic>
        <p:nvPicPr>
          <p:cNvPr id="8" name="Picture 7" descr="2015-Logo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6436211"/>
            <a:ext cx="3575538" cy="3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erficient.com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erficient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/>
        </p:nvSpPr>
        <p:spPr>
          <a:xfrm>
            <a:off x="325503" y="4291078"/>
            <a:ext cx="8475578" cy="89277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CN" sz="4400" dirty="0">
                <a:solidFill>
                  <a:srgbClr val="A8101F"/>
                </a:solidFill>
              </a:rPr>
              <a:t>IT Introduction</a:t>
            </a:r>
            <a:endParaRPr lang="en-US" sz="4400" dirty="0">
              <a:solidFill>
                <a:srgbClr val="A810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9565" y="280395"/>
            <a:ext cx="7953544" cy="628316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>
                <a:ea typeface="宋体" pitchFamily="2" charset="-122"/>
              </a:rPr>
              <a:t>Perficient’s</a:t>
            </a:r>
            <a:r>
              <a:rPr lang="en-US" altLang="zh-CN" sz="3600" dirty="0" smtClean="0">
                <a:ea typeface="宋体" pitchFamily="2" charset="-122"/>
              </a:rPr>
              <a:t> Online Resources - Email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1800" dirty="0" err="1" smtClean="0">
                <a:ea typeface="宋体" pitchFamily="2" charset="-122"/>
              </a:rPr>
              <a:t>Perficient</a:t>
            </a:r>
            <a:r>
              <a:rPr lang="en-US" altLang="zh-CN" sz="1800" dirty="0" smtClean="0">
                <a:ea typeface="宋体" pitchFamily="2" charset="-122"/>
              </a:rPr>
              <a:t> is standardized on Microsoft Office365 and Outlook for it’s email. Employees can access their mail anytime by Outlook or Office365 Portal.</a:t>
            </a:r>
          </a:p>
          <a:p>
            <a:pPr eaLnBrk="1" hangingPunct="1">
              <a:buFont typeface="Webdings" pitchFamily="18" charset="2"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pPr lvl="1" eaLnBrk="1" hangingPunct="1">
              <a:buFontTx/>
              <a:buNone/>
            </a:pP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51212" y="6019800"/>
            <a:ext cx="2360647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altLang="zh-CN" sz="1400" b="1" i="0" dirty="0">
                <a:ea typeface="宋体" pitchFamily="2" charset="-122"/>
              </a:rPr>
              <a:t>https</a:t>
            </a:r>
            <a:r>
              <a:rPr lang="en-US" altLang="zh-CN" sz="1400" b="1" i="0" dirty="0" smtClean="0">
                <a:ea typeface="宋体" pitchFamily="2" charset="-122"/>
              </a:rPr>
              <a:t>://outlook.office365.com</a:t>
            </a:r>
            <a:endParaRPr lang="en-US" altLang="zh-CN" sz="1400" b="1" i="0" dirty="0">
              <a:ea typeface="宋体" pitchFamily="2" charset="-122"/>
            </a:endParaRPr>
          </a:p>
          <a:p>
            <a:pPr algn="ctr"/>
            <a:endParaRPr lang="zh-CN" altLang="en-US" sz="1400" b="1" i="0" dirty="0">
              <a:ea typeface="宋体" pitchFamily="2" charset="-122"/>
            </a:endParaRPr>
          </a:p>
        </p:txBody>
      </p:sp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57531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18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574989"/>
            <a:ext cx="8561614" cy="3508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200" dirty="0" err="1" smtClean="0">
                <a:ea typeface="宋体" pitchFamily="2" charset="-122"/>
              </a:rPr>
              <a:t>Perficient’s</a:t>
            </a:r>
            <a:r>
              <a:rPr lang="en-US" altLang="zh-CN" sz="3200" dirty="0" smtClean="0">
                <a:ea typeface="宋体" pitchFamily="2" charset="-122"/>
              </a:rPr>
              <a:t> Online Resources – Hub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 The GDC site on </a:t>
            </a:r>
            <a:r>
              <a:rPr lang="en-US" altLang="zh-CN" sz="2000" dirty="0" err="1" smtClean="0">
                <a:ea typeface="宋体" pitchFamily="2" charset="-122"/>
              </a:rPr>
              <a:t>Perficient</a:t>
            </a:r>
            <a:r>
              <a:rPr lang="en-US" altLang="zh-CN" sz="2000" dirty="0" smtClean="0">
                <a:ea typeface="宋体" pitchFamily="2" charset="-122"/>
              </a:rPr>
              <a:t> Hub is our intranet portal, which provides useful information to employee.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eaLnBrk="1" hangingPunct="1">
              <a:buFont typeface="Webdings" pitchFamily="18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sz="1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sz="1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sz="1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sz="1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sz="1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sz="1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en-US" altLang="zh-CN" sz="1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r>
              <a:rPr lang="en-US" altLang="zh-CN" sz="1800" b="1" dirty="0" smtClean="0">
                <a:solidFill>
                  <a:srgbClr val="0000FF"/>
                </a:solidFill>
                <a:ea typeface="宋体" pitchFamily="2" charset="-122"/>
              </a:rPr>
              <a:t>         </a:t>
            </a:r>
          </a:p>
          <a:p>
            <a:pPr eaLnBrk="1" hangingPunct="1">
              <a:buFont typeface="Webdings" pitchFamily="18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816285" y="6019800"/>
            <a:ext cx="350031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ctr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None/>
            </a:pPr>
            <a:r>
              <a:rPr lang="en-US" altLang="zh-CN" sz="1400" b="1" dirty="0">
                <a:ea typeface="宋体" pitchFamily="2" charset="-122"/>
              </a:rPr>
              <a:t>https://hub.perficient.com/bu/ChinaGDC</a:t>
            </a:r>
            <a:endParaRPr lang="en-US" altLang="zh-CN" sz="1400" b="1" i="0" dirty="0"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85" y="2236424"/>
            <a:ext cx="6327715" cy="378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284" y="420232"/>
            <a:ext cx="8234916" cy="62831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200" dirty="0" err="1" smtClean="0">
                <a:ea typeface="宋体" pitchFamily="2" charset="-122"/>
              </a:rPr>
              <a:t>Perficient’s</a:t>
            </a:r>
            <a:r>
              <a:rPr lang="en-US" altLang="zh-CN" sz="3200" dirty="0" smtClean="0">
                <a:ea typeface="宋体" pitchFamily="2" charset="-122"/>
              </a:rPr>
              <a:t> Online Resources – Oracle EBS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EBS is </a:t>
            </a:r>
            <a:r>
              <a:rPr lang="en-US" altLang="zh-CN" sz="2000" dirty="0" err="1" smtClean="0">
                <a:ea typeface="宋体" pitchFamily="2" charset="-122"/>
              </a:rPr>
              <a:t>Perficient’s</a:t>
            </a:r>
            <a:r>
              <a:rPr lang="en-US" altLang="zh-CN" sz="2000" dirty="0" smtClean="0">
                <a:ea typeface="宋体" pitchFamily="2" charset="-122"/>
              </a:rPr>
              <a:t> corporate resources planning system, which is used for collecting all time and expense entries.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373796" y="5943600"/>
            <a:ext cx="2064347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  <a:ea typeface="宋体" pitchFamily="2" charset="-122"/>
              </a:rPr>
              <a:t>https</a:t>
            </a:r>
            <a:r>
              <a:rPr lang="en-US" altLang="zh-CN" sz="1400" b="1" dirty="0">
                <a:solidFill>
                  <a:srgbClr val="0070C0"/>
                </a:solidFill>
                <a:ea typeface="宋体" pitchFamily="2" charset="-122"/>
              </a:rPr>
              <a:t>://ebs.perficient.com</a:t>
            </a:r>
          </a:p>
          <a:p>
            <a:pPr algn="ctr"/>
            <a:endParaRPr lang="zh-CN" altLang="en-US" sz="1400" b="1" dirty="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66" y="2057400"/>
            <a:ext cx="6989205" cy="38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587" y="160423"/>
            <a:ext cx="6443568" cy="62831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dirty="0" err="1" smtClean="0">
                <a:ea typeface="宋体" pitchFamily="2" charset="-122"/>
              </a:rPr>
              <a:t>Perficient’s</a:t>
            </a:r>
            <a:r>
              <a:rPr lang="en-US" altLang="zh-CN" sz="3600" dirty="0" smtClean="0">
                <a:ea typeface="宋体" pitchFamily="2" charset="-122"/>
              </a:rPr>
              <a:t> Online Resources – </a:t>
            </a:r>
            <a:r>
              <a:rPr lang="en-US" altLang="zh-CN" sz="3600" dirty="0" err="1" smtClean="0">
                <a:ea typeface="宋体" pitchFamily="2" charset="-122"/>
              </a:rPr>
              <a:t>MyPerficient</a:t>
            </a:r>
            <a:r>
              <a:rPr lang="en-US" altLang="zh-CN" sz="3600" dirty="0" smtClean="0">
                <a:ea typeface="宋体" pitchFamily="2" charset="-122"/>
              </a:rPr>
              <a:t/>
            </a:r>
            <a:br>
              <a:rPr lang="en-US" altLang="zh-CN" sz="3600" dirty="0" smtClean="0">
                <a:ea typeface="宋体" pitchFamily="2" charset="-122"/>
              </a:rPr>
            </a:b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904" y="1911427"/>
            <a:ext cx="7924800" cy="302413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The my.perficient.com portal is </a:t>
            </a:r>
            <a:r>
              <a:rPr lang="en-US" altLang="zh-CN" sz="2400" dirty="0" err="1" smtClean="0">
                <a:ea typeface="宋体" pitchFamily="2" charset="-122"/>
              </a:rPr>
              <a:t>Perficient’s</a:t>
            </a:r>
            <a:r>
              <a:rPr lang="en-US" altLang="zh-CN" sz="2400" dirty="0" smtClean="0">
                <a:ea typeface="宋体" pitchFamily="2" charset="-122"/>
              </a:rPr>
              <a:t> corporate intranet for information sharing including:</a:t>
            </a:r>
          </a:p>
          <a:p>
            <a:endParaRPr lang="en-US" sz="2000" dirty="0" smtClean="0"/>
          </a:p>
          <a:p>
            <a:r>
              <a:rPr lang="en-US" sz="2000" dirty="0" smtClean="0"/>
              <a:t>Corporate </a:t>
            </a:r>
            <a:r>
              <a:rPr lang="en-US" sz="2000" dirty="0"/>
              <a:t>&amp; Strategic Business Unit (SBU) communications.</a:t>
            </a:r>
          </a:p>
          <a:p>
            <a:r>
              <a:rPr lang="en-US" sz="2000" dirty="0"/>
              <a:t>HR Benefits, career planning &amp; new colleague information.</a:t>
            </a:r>
          </a:p>
          <a:p>
            <a:r>
              <a:rPr lang="en-US" sz="2000" dirty="0"/>
              <a:t>Operational information, calendars and various procedural documentation</a:t>
            </a:r>
          </a:p>
          <a:p>
            <a:r>
              <a:rPr lang="en-US" sz="2000" dirty="0"/>
              <a:t>Culture events and awards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088229" y="6019800"/>
            <a:ext cx="2100062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altLang="zh-CN" sz="1400" b="1" dirty="0" smtClean="0">
                <a:ea typeface="宋体" pitchFamily="2" charset="-122"/>
              </a:rPr>
              <a:t>https://hub.perficient.com</a:t>
            </a:r>
            <a:endParaRPr lang="en-US" altLang="zh-CN" sz="1400" b="1" i="0" dirty="0">
              <a:ea typeface="宋体" pitchFamily="2" charset="-122"/>
            </a:endParaRPr>
          </a:p>
          <a:p>
            <a:pPr algn="ctr"/>
            <a:endParaRPr lang="zh-CN" altLang="en-US" sz="1400" b="1" i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1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0" y="344491"/>
            <a:ext cx="8025910" cy="628316"/>
          </a:xfrm>
        </p:spPr>
        <p:txBody>
          <a:bodyPr/>
          <a:lstStyle/>
          <a:p>
            <a:pPr eaLnBrk="1" hangingPunct="1"/>
            <a:r>
              <a:rPr lang="en-US" altLang="zh-CN" sz="3200" dirty="0" err="1" smtClean="0">
                <a:ea typeface="宋体" pitchFamily="2" charset="-122"/>
              </a:rPr>
              <a:t>Perficient’s</a:t>
            </a:r>
            <a:r>
              <a:rPr lang="en-US" altLang="zh-CN" sz="3200" dirty="0" smtClean="0">
                <a:ea typeface="宋体" pitchFamily="2" charset="-122"/>
              </a:rPr>
              <a:t> Online Resources – Wiki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/>
            <a:r>
              <a:rPr lang="en-US" altLang="zh-CN" sz="2000" dirty="0" smtClean="0">
                <a:ea typeface="宋体" pitchFamily="2" charset="-122"/>
              </a:rPr>
              <a:t>The </a:t>
            </a:r>
            <a:r>
              <a:rPr lang="en-US" altLang="zh-CN" sz="2000" dirty="0" err="1" smtClean="0">
                <a:ea typeface="宋体" pitchFamily="2" charset="-122"/>
              </a:rPr>
              <a:t>Perficient</a:t>
            </a:r>
            <a:r>
              <a:rPr lang="en-US" altLang="zh-CN" sz="2000" dirty="0" smtClean="0">
                <a:ea typeface="宋体" pitchFamily="2" charset="-122"/>
              </a:rPr>
              <a:t> wiki is designed to be a collaborative environment where users contribute content and create value. The Wiki is used for things such as:</a:t>
            </a:r>
          </a:p>
          <a:p>
            <a:pPr marL="838200" lvl="1" indent="-381000" eaLnBrk="1" hangingPunct="1"/>
            <a:r>
              <a:rPr lang="en-US" altLang="zh-CN" sz="1800" dirty="0" smtClean="0">
                <a:ea typeface="宋体" pitchFamily="2" charset="-122"/>
              </a:rPr>
              <a:t>Collaborative project workspaces</a:t>
            </a:r>
          </a:p>
          <a:p>
            <a:pPr marL="838200" lvl="1" indent="-381000" eaLnBrk="1" hangingPunct="1"/>
            <a:r>
              <a:rPr lang="en-US" altLang="zh-CN" sz="1800" dirty="0" smtClean="0">
                <a:ea typeface="宋体" pitchFamily="2" charset="-122"/>
              </a:rPr>
              <a:t>Sharing SBU information</a:t>
            </a:r>
          </a:p>
          <a:p>
            <a:pPr marL="838200" lvl="1" indent="-381000" eaLnBrk="1" hangingPunct="1"/>
            <a:r>
              <a:rPr lang="en-US" altLang="zh-CN" sz="1800" dirty="0" smtClean="0">
                <a:ea typeface="宋体" pitchFamily="2" charset="-122"/>
              </a:rPr>
              <a:t>Establishing knowledge bases</a:t>
            </a:r>
          </a:p>
          <a:p>
            <a:pPr marL="419100" indent="-419100" eaLnBrk="1" hangingPunct="1">
              <a:buFont typeface="Webdings" pitchFamily="18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419100" indent="-419100" eaLnBrk="1" hangingPunct="1">
              <a:buFont typeface="Webdings" pitchFamily="18" charset="2"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841685" y="5867400"/>
            <a:ext cx="2120965" cy="56630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r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None/>
            </a:pPr>
            <a:r>
              <a:rPr lang="en-US" altLang="zh-CN" sz="1400" b="1" i="0" dirty="0">
                <a:ea typeface="宋体" pitchFamily="2" charset="-122"/>
                <a:hlinkClick r:id="rId2"/>
              </a:rPr>
              <a:t>https://wiki.perficient.com</a:t>
            </a:r>
            <a:endParaRPr lang="en-US" altLang="zh-CN" sz="1400" b="1" i="0" dirty="0">
              <a:ea typeface="宋体" pitchFamily="2" charset="-122"/>
            </a:endParaRPr>
          </a:p>
          <a:p>
            <a:pPr algn="r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None/>
            </a:pPr>
            <a:endParaRPr lang="en-US" altLang="zh-CN" sz="1400" b="1" i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3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0" y="344491"/>
            <a:ext cx="8025910" cy="628316"/>
          </a:xfrm>
        </p:spPr>
        <p:txBody>
          <a:bodyPr/>
          <a:lstStyle/>
          <a:p>
            <a:pPr eaLnBrk="1" hangingPunct="1"/>
            <a:r>
              <a:rPr lang="en-US" altLang="zh-CN" sz="3200" dirty="0" err="1" smtClean="0">
                <a:ea typeface="宋体" pitchFamily="2" charset="-122"/>
              </a:rPr>
              <a:t>Perficient’s</a:t>
            </a:r>
            <a:r>
              <a:rPr lang="en-US" altLang="zh-CN" sz="3200" dirty="0" smtClean="0">
                <a:ea typeface="宋体" pitchFamily="2" charset="-122"/>
              </a:rPr>
              <a:t> Online Resources – Jira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74" y="1082750"/>
            <a:ext cx="8529052" cy="4849479"/>
          </a:xfrm>
        </p:spPr>
        <p:txBody>
          <a:bodyPr/>
          <a:lstStyle/>
          <a:p>
            <a:r>
              <a:rPr lang="en-US" sz="2000" dirty="0" err="1"/>
              <a:t>Perficient</a:t>
            </a:r>
            <a:r>
              <a:rPr lang="en-US" sz="2000" dirty="0"/>
              <a:t> has licensed the Enterprise version of the Jira bug tracking application. This version includes all available options, including: project dashboards, advanced notifications,  process modeling and workflows. 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Manage </a:t>
            </a:r>
            <a:r>
              <a:rPr lang="en-US" sz="1400" dirty="0"/>
              <a:t>bugs, features, tasks, improvements or any issue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A clean and powerful user interface that is easy to understand for both business and technical users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Map your business processes to custom workflows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Track attachments, changes, components and versions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Full text searching and powerful filtering (</a:t>
            </a:r>
            <a:r>
              <a:rPr lang="en-US" sz="1400" dirty="0" err="1"/>
              <a:t>customisable</a:t>
            </a:r>
            <a:r>
              <a:rPr lang="en-US" sz="1400" dirty="0"/>
              <a:t>, </a:t>
            </a:r>
            <a:r>
              <a:rPr lang="en-US" sz="1400" dirty="0" err="1"/>
              <a:t>saveable</a:t>
            </a:r>
            <a:r>
              <a:rPr lang="en-US" sz="1400" dirty="0"/>
              <a:t>, shareable and </a:t>
            </a:r>
            <a:r>
              <a:rPr lang="en-US" sz="1400" dirty="0" err="1"/>
              <a:t>subscribeable</a:t>
            </a:r>
            <a:r>
              <a:rPr lang="en-US" sz="1400" dirty="0"/>
              <a:t>!)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Customizable dashboards and real-time statistics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Enterprise </a:t>
            </a:r>
            <a:r>
              <a:rPr lang="en-US" sz="1400" dirty="0" err="1"/>
              <a:t>permissioning</a:t>
            </a:r>
            <a:r>
              <a:rPr lang="en-US" sz="1400" dirty="0"/>
              <a:t> and security </a:t>
            </a:r>
            <a:br>
              <a:rPr lang="en-US" sz="1400" dirty="0"/>
            </a:br>
            <a:r>
              <a:rPr lang="en-US" sz="1400" dirty="0"/>
              <a:t>Easily extended to and integrated with other systems (including email, RSS, Excel, XML and source control)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/>
              <a:t>Highly configurable notification options </a:t>
            </a:r>
            <a:br>
              <a:rPr lang="en-US" sz="1400" dirty="0"/>
            </a:br>
            <a:r>
              <a:rPr lang="en-US" sz="1400" dirty="0"/>
              <a:t>Web service enabled for programmatic control (SOAP, XML-RPC and REST interfaces</a:t>
            </a:r>
            <a:r>
              <a:rPr lang="en-US" sz="1400" dirty="0" smtClean="0"/>
              <a:t>)</a:t>
            </a:r>
            <a:endParaRPr lang="en-US" altLang="zh-CN" sz="1400" dirty="0" smtClean="0">
              <a:ea typeface="宋体" pitchFamily="2" charset="-122"/>
            </a:endParaRPr>
          </a:p>
          <a:p>
            <a:pPr marL="419100" indent="-419100" eaLnBrk="1" hangingPunct="1">
              <a:buFont typeface="Webdings" pitchFamily="18" charset="2"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185141" y="6433709"/>
            <a:ext cx="2229200" cy="56630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45720" rIns="45720">
            <a:spAutoFit/>
          </a:bodyPr>
          <a:lstStyle/>
          <a:p>
            <a:pPr algn="r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None/>
            </a:pPr>
            <a:r>
              <a:rPr lang="en-US" altLang="zh-CN" sz="1400" b="1" i="0" dirty="0">
                <a:ea typeface="宋体" pitchFamily="2" charset="-122"/>
                <a:hlinkClick r:id="rId2"/>
              </a:rPr>
              <a:t>https</a:t>
            </a:r>
            <a:r>
              <a:rPr lang="en-US" altLang="zh-CN" sz="1400" b="1" i="0" dirty="0" smtClean="0">
                <a:ea typeface="宋体" pitchFamily="2" charset="-122"/>
                <a:hlinkClick r:id="rId2"/>
              </a:rPr>
              <a:t>://jira.perficient.com</a:t>
            </a:r>
            <a:endParaRPr lang="en-US" altLang="zh-CN" sz="1400" b="1" i="0" dirty="0">
              <a:ea typeface="宋体" pitchFamily="2" charset="-122"/>
            </a:endParaRPr>
          </a:p>
          <a:p>
            <a:pPr algn="r">
              <a:spcBef>
                <a:spcPct val="20000"/>
              </a:spcBef>
              <a:buClr>
                <a:srgbClr val="F24D1F"/>
              </a:buClr>
              <a:buSzPct val="80000"/>
              <a:buFont typeface="Webdings" pitchFamily="18" charset="2"/>
              <a:buNone/>
            </a:pPr>
            <a:endParaRPr lang="en-US" altLang="zh-CN" sz="1400" b="1" i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76584"/>
            <a:ext cx="8117350" cy="628316"/>
          </a:xfrm>
        </p:spPr>
        <p:txBody>
          <a:bodyPr/>
          <a:lstStyle/>
          <a:p>
            <a:pPr eaLnBrk="1" hangingPunct="1"/>
            <a:r>
              <a:rPr lang="en-US" altLang="zh-CN" sz="3200" dirty="0" err="1" smtClean="0">
                <a:ea typeface="宋体" pitchFamily="2" charset="-122"/>
              </a:rPr>
              <a:t>Perficient’s</a:t>
            </a:r>
            <a:r>
              <a:rPr lang="en-US" altLang="zh-CN" sz="3200" dirty="0" smtClean="0">
                <a:ea typeface="宋体" pitchFamily="2" charset="-122"/>
              </a:rPr>
              <a:t> Online Resources – IT Support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24384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Colleagues may contact the GDC IT team for any of the following supports needs:</a:t>
            </a:r>
          </a:p>
          <a:p>
            <a:pPr marL="1085850" lvl="1" eaLnBrk="1" hangingPunct="1"/>
            <a:r>
              <a:rPr lang="en-US" altLang="zh-CN" sz="1800" dirty="0" smtClean="0">
                <a:ea typeface="宋体" pitchFamily="2" charset="-122"/>
              </a:rPr>
              <a:t>Desktop, Laptop Break/Fix</a:t>
            </a:r>
          </a:p>
          <a:p>
            <a:pPr marL="1085850" lvl="1" eaLnBrk="1" hangingPunct="1"/>
            <a:r>
              <a:rPr lang="en-US" altLang="zh-CN" sz="1800" dirty="0" smtClean="0">
                <a:ea typeface="宋体" pitchFamily="2" charset="-122"/>
              </a:rPr>
              <a:t>Email Administration</a:t>
            </a:r>
          </a:p>
          <a:p>
            <a:pPr marL="1085850" lvl="1" eaLnBrk="1" hangingPunct="1"/>
            <a:r>
              <a:rPr lang="en-US" altLang="zh-CN" sz="1800" dirty="0" smtClean="0">
                <a:ea typeface="宋体" pitchFamily="2" charset="-122"/>
              </a:rPr>
              <a:t>Network Administration</a:t>
            </a:r>
          </a:p>
          <a:p>
            <a:pPr marL="1085850" lvl="1" eaLnBrk="1" hangingPunct="1"/>
            <a:r>
              <a:rPr lang="en-US" altLang="zh-CN" sz="1800" dirty="0" smtClean="0">
                <a:ea typeface="宋体" pitchFamily="2" charset="-122"/>
              </a:rPr>
              <a:t>Assets Management (procurement/new hire/inventory)</a:t>
            </a:r>
          </a:p>
          <a:p>
            <a:pPr marL="1085850" lvl="1" eaLnBrk="1" hangingPunct="1"/>
            <a:r>
              <a:rPr lang="en-US" altLang="zh-CN" sz="1800" dirty="0" smtClean="0">
                <a:ea typeface="宋体" pitchFamily="2" charset="-122"/>
              </a:rPr>
              <a:t>General Troubleshooting</a:t>
            </a:r>
          </a:p>
          <a:p>
            <a:pPr marL="1085850" lvl="1" eaLnBrk="1" hangingPunct="1"/>
            <a:r>
              <a:rPr lang="en-US" altLang="zh-CN" sz="1800" dirty="0" smtClean="0">
                <a:ea typeface="宋体" pitchFamily="2" charset="-122"/>
              </a:rPr>
              <a:t>Project Support</a:t>
            </a:r>
          </a:p>
          <a:p>
            <a:pPr eaLnBrk="1" hangingPunct="1"/>
            <a:endParaRPr lang="en-US" altLang="zh-CN" sz="2000" dirty="0" smtClean="0">
              <a:ea typeface="宋体" pitchFamily="2" charset="-122"/>
            </a:endParaRPr>
          </a:p>
          <a:p>
            <a:pPr eaLnBrk="1" hangingPunct="1"/>
            <a:endParaRPr lang="en-US" altLang="zh-CN" sz="2000" dirty="0" smtClean="0">
              <a:ea typeface="宋体" pitchFamily="2" charset="-122"/>
            </a:endParaRPr>
          </a:p>
          <a:p>
            <a:pPr eaLnBrk="1" hangingPunct="1"/>
            <a:endParaRPr lang="en-US" altLang="zh-CN" sz="700" dirty="0" smtClean="0">
              <a:ea typeface="宋体" pitchFamily="2" charset="-122"/>
            </a:endParaRPr>
          </a:p>
          <a:p>
            <a:pPr eaLnBrk="1" hangingPunct="1"/>
            <a:endParaRPr lang="en-US" altLang="zh-CN" sz="8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700" dirty="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700" dirty="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700" dirty="0" smtClean="0"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700" dirty="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700" dirty="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dirty="0" smtClean="0">
              <a:ea typeface="宋体" pitchFamily="2" charset="-12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zh-CN" sz="9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zh-CN" sz="900" dirty="0" smtClean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4572000"/>
            <a:ext cx="7620000" cy="8302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/>
            <a:r>
              <a:rPr lang="en-US" altLang="zh-CN" sz="2400" b="1" i="0" dirty="0">
                <a:ea typeface="宋体" pitchFamily="2" charset="-122"/>
              </a:rPr>
              <a:t>Phone: </a:t>
            </a:r>
            <a:r>
              <a:rPr lang="en-US" altLang="zh-CN" sz="2400" b="1" i="0" dirty="0">
                <a:solidFill>
                  <a:srgbClr val="C00000"/>
                </a:solidFill>
                <a:ea typeface="宋体" pitchFamily="2" charset="-122"/>
              </a:rPr>
              <a:t>6716</a:t>
            </a:r>
          </a:p>
          <a:p>
            <a:pPr algn="ctr"/>
            <a:r>
              <a:rPr lang="en-US" altLang="zh-CN" sz="2400" b="1" i="0" dirty="0">
                <a:ea typeface="宋体" pitchFamily="2" charset="-122"/>
              </a:rPr>
              <a:t>   Email: </a:t>
            </a:r>
            <a:r>
              <a:rPr lang="en-US" altLang="zh-CN" sz="2400" b="1" i="0" dirty="0" smtClean="0">
                <a:solidFill>
                  <a:srgbClr val="C00000"/>
                </a:solidFill>
                <a:ea typeface="宋体" pitchFamily="2" charset="-122"/>
              </a:rPr>
              <a:t>servicedesk@perficient.com</a:t>
            </a:r>
            <a:endParaRPr lang="zh-CN" altLang="en-US" sz="2400" b="1" i="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1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563883" y="2629435"/>
            <a:ext cx="2395751" cy="644987"/>
          </a:xfrm>
        </p:spPr>
        <p:txBody>
          <a:bodyPr/>
          <a:lstStyle/>
          <a:p>
            <a:r>
              <a:rPr lang="en-US" sz="3600" dirty="0" smtClean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0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990600" y="2469014"/>
            <a:ext cx="7391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i="0" dirty="0">
                <a:ea typeface="宋体" pitchFamily="2" charset="-122"/>
              </a:rPr>
              <a:t>     Our mission is to provide an appropriate working environment for our users; </a:t>
            </a:r>
          </a:p>
          <a:p>
            <a:pPr>
              <a:spcBef>
                <a:spcPct val="20000"/>
              </a:spcBef>
            </a:pPr>
            <a:r>
              <a:rPr lang="en-US" altLang="zh-CN" sz="2000" i="0" dirty="0">
                <a:ea typeface="宋体" pitchFamily="2" charset="-122"/>
              </a:rPr>
              <a:t>     to Safeguard Corporate IT Assets; to Make Efficient, cost-effective use of IT resources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114082" y="1117383"/>
            <a:ext cx="6972300" cy="3508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Mission Statement</a:t>
            </a: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2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136" y="417120"/>
            <a:ext cx="6443568" cy="628316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Access Security Policy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657" y="2008521"/>
            <a:ext cx="8529052" cy="4849479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Physical entry controls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Management of individual assets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Security of documentation</a:t>
            </a:r>
            <a:endParaRPr lang="zh-CN" altLang="en-US" sz="2400" dirty="0" smtClean="0">
              <a:ea typeface="宋体" pitchFamily="2" charset="-122"/>
            </a:endParaRPr>
          </a:p>
        </p:txBody>
      </p:sp>
      <p:pic>
        <p:nvPicPr>
          <p:cNvPr id="4" name="Picture 5" descr="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164874"/>
            <a:ext cx="17526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20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416" y="273635"/>
            <a:ext cx="6443568" cy="62831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Hardware &amp; Software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39126"/>
            <a:ext cx="7467600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Standard Software Configurations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Hardware: Dell/Lenovo </a:t>
            </a:r>
            <a:r>
              <a:rPr lang="en-US" altLang="zh-CN" sz="1800" dirty="0" smtClean="0">
                <a:ea typeface="宋体" pitchFamily="2" charset="-122"/>
              </a:rPr>
              <a:t>Desktops/Laptops</a:t>
            </a:r>
            <a:endParaRPr lang="en-US" altLang="zh-CN" sz="1800" dirty="0" smtClean="0">
              <a:ea typeface="宋体" pitchFamily="2" charset="-122"/>
            </a:endParaRP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Operating System: Windows 7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Word Processor: MS Office 365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Email Client: Outlook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Internet Browser: Internet Explorer/</a:t>
            </a:r>
            <a:r>
              <a:rPr lang="en-US" altLang="zh-CN" sz="1800" dirty="0" err="1" smtClean="0">
                <a:ea typeface="宋体" pitchFamily="2" charset="-122"/>
              </a:rPr>
              <a:t>FireFox</a:t>
            </a:r>
            <a:endParaRPr lang="en-US" altLang="zh-CN" sz="1800" dirty="0" smtClean="0">
              <a:ea typeface="宋体" pitchFamily="2" charset="-122"/>
            </a:endParaRP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Antivirus Client: Kaspersky Anti-Virus </a:t>
            </a:r>
            <a:r>
              <a:rPr lang="en-US" altLang="zh-CN" sz="1800" dirty="0" smtClean="0">
                <a:ea typeface="宋体" pitchFamily="2" charset="-122"/>
              </a:rPr>
              <a:t>10.0</a:t>
            </a:r>
            <a:endParaRPr lang="en-US" altLang="zh-CN" sz="1800" dirty="0" smtClean="0">
              <a:ea typeface="宋体" pitchFamily="2" charset="-122"/>
            </a:endParaRP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Instant Messenger: Lync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E-Dictionary: </a:t>
            </a:r>
            <a:r>
              <a:rPr lang="zh-CN" altLang="en-US" sz="1800" smtClean="0">
                <a:ea typeface="宋体" pitchFamily="2" charset="-122"/>
              </a:rPr>
              <a:t>有</a:t>
            </a:r>
            <a:r>
              <a:rPr lang="zh-CN" altLang="en-US" sz="1800" smtClean="0">
                <a:ea typeface="宋体" pitchFamily="2" charset="-122"/>
              </a:rPr>
              <a:t>道</a:t>
            </a:r>
            <a:endParaRPr lang="en-US" altLang="zh-CN" sz="1800" dirty="0" smtClean="0">
              <a:ea typeface="宋体" pitchFamily="2" charset="-122"/>
            </a:endParaRP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Compression: 7zip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PDF viewer: Adobe PDF reader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Input method: </a:t>
            </a:r>
            <a:r>
              <a:rPr lang="en-US" altLang="zh-CN" sz="1800" dirty="0" err="1" smtClean="0">
                <a:ea typeface="宋体" pitchFamily="2" charset="-122"/>
              </a:rPr>
              <a:t>Sogou</a:t>
            </a:r>
            <a:r>
              <a:rPr lang="en-US" altLang="zh-CN" sz="1800" dirty="0" smtClean="0">
                <a:ea typeface="宋体" pitchFamily="2" charset="-122"/>
              </a:rPr>
              <a:t> Pinyin</a:t>
            </a:r>
          </a:p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Software Policy</a:t>
            </a:r>
          </a:p>
          <a:p>
            <a:pPr marL="723900" lvl="1" indent="-254000" eaLnBrk="1" hangingPunct="1"/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ONLY</a:t>
            </a:r>
            <a:r>
              <a:rPr lang="en-US" altLang="zh-CN" sz="1800" dirty="0" smtClean="0">
                <a:ea typeface="宋体" pitchFamily="2" charset="-122"/>
              </a:rPr>
              <a:t> Licensed and free software is allowed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P2P software is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1800" dirty="0" smtClean="0">
                <a:ea typeface="宋体" pitchFamily="2" charset="-122"/>
              </a:rPr>
              <a:t> allowed, excluding Skype</a:t>
            </a:r>
          </a:p>
          <a:p>
            <a:pPr marL="723900" lvl="1" indent="-254000" eaLnBrk="1" hangingPunct="1"/>
            <a:r>
              <a:rPr lang="en-US" altLang="zh-CN" sz="1800" dirty="0" smtClean="0">
                <a:ea typeface="宋体" pitchFamily="2" charset="-122"/>
              </a:rPr>
              <a:t>Streaming online video/audio software is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1800" dirty="0" smtClean="0">
                <a:ea typeface="宋体" pitchFamily="2" charset="-122"/>
              </a:rPr>
              <a:t> allowed</a:t>
            </a:r>
          </a:p>
          <a:p>
            <a:pPr eaLnBrk="1" hangingPunct="1"/>
            <a:endParaRPr lang="zh-CN" altLang="en-US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13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5521" y="238800"/>
            <a:ext cx="6443568" cy="628316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P2P software list</a:t>
            </a:r>
            <a:endParaRPr lang="en-US" dirty="0" smtClean="0"/>
          </a:p>
        </p:txBody>
      </p:sp>
      <p:pic>
        <p:nvPicPr>
          <p:cNvPr id="14339" name="Content Placeholder 3" descr="untitled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21824" y="1283284"/>
            <a:ext cx="3890963" cy="4876800"/>
          </a:xfrm>
        </p:spPr>
      </p:pic>
    </p:spTree>
    <p:extLst>
      <p:ext uri="{BB962C8B-B14F-4D97-AF65-F5344CB8AC3E}">
        <p14:creationId xmlns:p14="http://schemas.microsoft.com/office/powerpoint/2010/main" val="21016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999" y="474581"/>
            <a:ext cx="6443568" cy="628316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IT Security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953000"/>
          </a:xfrm>
          <a:noFill/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Do</a:t>
            </a:r>
          </a:p>
          <a:p>
            <a:pPr marL="723900" lvl="1" indent="-254000" eaLnBrk="1" hangingPunct="1"/>
            <a:r>
              <a:rPr lang="en-US" altLang="zh-CN" sz="2000" dirty="0" smtClean="0">
                <a:ea typeface="宋体" pitchFamily="2" charset="-122"/>
              </a:rPr>
              <a:t>Follow the IT policies in the employee’s handbook</a:t>
            </a:r>
          </a:p>
          <a:p>
            <a:pPr marL="723900" lvl="1" indent="-254000" eaLnBrk="1" hangingPunct="1"/>
            <a:r>
              <a:rPr lang="en-US" altLang="zh-CN" sz="2000" dirty="0" smtClean="0">
                <a:ea typeface="宋体" pitchFamily="2" charset="-122"/>
              </a:rPr>
              <a:t>Contact IT immediately when you have any security issues</a:t>
            </a:r>
          </a:p>
          <a:p>
            <a:pPr eaLnBrk="1" hangingPunct="1">
              <a:buFont typeface="Webdings" pitchFamily="18" charset="2"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Char char="n"/>
            </a:pPr>
            <a:r>
              <a:rPr lang="en-US" altLang="zh-CN" sz="2400" dirty="0" smtClean="0">
                <a:ea typeface="宋体" pitchFamily="2" charset="-122"/>
              </a:rPr>
              <a:t>Do NOT</a:t>
            </a:r>
          </a:p>
          <a:p>
            <a:pPr marL="723900" lvl="1" indent="-254000" eaLnBrk="1" hangingPunct="1"/>
            <a:r>
              <a:rPr lang="en-US" altLang="zh-CN" sz="2000" dirty="0" smtClean="0">
                <a:ea typeface="宋体" pitchFamily="2" charset="-122"/>
              </a:rPr>
              <a:t>Do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2000" dirty="0" smtClean="0">
                <a:ea typeface="宋体" pitchFamily="2" charset="-122"/>
              </a:rPr>
              <a:t> follow any suspicious links on IM or in the Email</a:t>
            </a:r>
          </a:p>
          <a:p>
            <a:pPr marL="723900" lvl="1" indent="-254000" eaLnBrk="1" hangingPunct="1"/>
            <a:r>
              <a:rPr lang="en-US" altLang="zh-CN" sz="2000" dirty="0" smtClean="0">
                <a:ea typeface="宋体" pitchFamily="2" charset="-122"/>
              </a:rPr>
              <a:t>Do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2000" dirty="0" smtClean="0">
                <a:ea typeface="宋体" pitchFamily="2" charset="-122"/>
              </a:rPr>
              <a:t> open any mail or attachments from anonymous senders</a:t>
            </a:r>
          </a:p>
          <a:p>
            <a:pPr marL="723900" lvl="1" indent="-254000" eaLnBrk="1" hangingPunct="1"/>
            <a:r>
              <a:rPr lang="en-US" altLang="zh-CN" sz="2000" dirty="0" smtClean="0">
                <a:ea typeface="宋体" pitchFamily="2" charset="-122"/>
              </a:rPr>
              <a:t>Do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2000" dirty="0" smtClean="0">
                <a:ea typeface="宋体" pitchFamily="2" charset="-122"/>
              </a:rPr>
              <a:t> bring personal removable disks or laptops into office without permission</a:t>
            </a:r>
          </a:p>
          <a:p>
            <a:pPr marL="723900" lvl="1" indent="-254000" eaLnBrk="1" hangingPunct="1"/>
            <a:r>
              <a:rPr lang="en-US" altLang="zh-CN" sz="2000" dirty="0" smtClean="0">
                <a:ea typeface="宋体" pitchFamily="2" charset="-122"/>
              </a:rPr>
              <a:t>Do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2000" dirty="0" smtClean="0">
                <a:ea typeface="宋体" pitchFamily="2" charset="-122"/>
              </a:rPr>
              <a:t> install any illegal or cracked software</a:t>
            </a:r>
          </a:p>
          <a:p>
            <a:pPr marL="723900" lvl="1" indent="-254000" eaLnBrk="1" hangingPunct="1"/>
            <a:endParaRPr lang="en-US" altLang="zh-CN" sz="2000" dirty="0" smtClean="0">
              <a:ea typeface="宋体" pitchFamily="2" charset="-122"/>
            </a:endParaRPr>
          </a:p>
          <a:p>
            <a:pPr eaLnBrk="1" hangingPunct="1">
              <a:buFont typeface="Webdings" pitchFamily="18" charset="2"/>
              <a:buNone/>
            </a:pPr>
            <a:endParaRPr lang="zh-CN" altLang="en-US" sz="16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5587" y="474581"/>
            <a:ext cx="6443568" cy="62831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Accounts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876800"/>
          </a:xfrm>
          <a:noFill/>
        </p:spPr>
        <p:txBody>
          <a:bodyPr/>
          <a:lstStyle/>
          <a:p>
            <a:pPr eaLnBrk="1" hangingPunct="1"/>
            <a:r>
              <a:rPr lang="en-US" altLang="zh-CN" sz="2400" dirty="0" err="1" smtClean="0">
                <a:ea typeface="宋体" pitchFamily="2" charset="-122"/>
              </a:rPr>
              <a:t>Perficient</a:t>
            </a:r>
            <a:r>
              <a:rPr lang="en-US" altLang="zh-CN" sz="2400" dirty="0" smtClean="0">
                <a:ea typeface="宋体" pitchFamily="2" charset="-122"/>
              </a:rPr>
              <a:t> LDAP &amp; Active Directory accounts (for EBS, SharePoint, wiki…)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39814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971800"/>
            <a:ext cx="41910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78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6629400" cy="28956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GDC Servers</a:t>
            </a:r>
          </a:p>
          <a:p>
            <a:pPr lvl="1" eaLnBrk="1" hangingPunct="1"/>
            <a:r>
              <a:rPr lang="en-US" altLang="zh-CN" sz="1400" dirty="0" smtClean="0">
                <a:ea typeface="宋体" pitchFamily="2" charset="-122"/>
              </a:rPr>
              <a:t>Mail server: outlook.office365.com</a:t>
            </a:r>
          </a:p>
          <a:p>
            <a:pPr lvl="1" eaLnBrk="1" hangingPunct="1"/>
            <a:r>
              <a:rPr lang="en-US" altLang="zh-CN" sz="1400" dirty="0" smtClean="0">
                <a:ea typeface="宋体" pitchFamily="2" charset="-122"/>
              </a:rPr>
              <a:t>File server: GDCDC01</a:t>
            </a:r>
          </a:p>
          <a:p>
            <a:pPr lvl="1" eaLnBrk="1" hangingPunct="1"/>
            <a:r>
              <a:rPr lang="en-US" altLang="zh-CN" sz="1400" dirty="0" smtClean="0">
                <a:ea typeface="宋体" pitchFamily="2" charset="-122"/>
              </a:rPr>
              <a:t>Print server: GDCDC01</a:t>
            </a:r>
          </a:p>
          <a:p>
            <a:pPr lvl="1" eaLnBrk="1" hangingPunct="1"/>
            <a:r>
              <a:rPr lang="en-US" altLang="zh-CN" sz="1400" dirty="0" smtClean="0">
                <a:ea typeface="宋体" pitchFamily="2" charset="-122"/>
              </a:rPr>
              <a:t>Antivirus Server:GDCSA01</a:t>
            </a:r>
          </a:p>
          <a:p>
            <a:pPr lvl="1" eaLnBrk="1" hangingPunct="1">
              <a:buFontTx/>
              <a:buNone/>
            </a:pPr>
            <a:r>
              <a:rPr lang="en-US" altLang="zh-CN" sz="1400" dirty="0" smtClean="0">
                <a:ea typeface="宋体" pitchFamily="2" charset="-122"/>
              </a:rPr>
              <a:t> Please do </a:t>
            </a:r>
            <a:r>
              <a:rPr lang="en-US" altLang="zh-CN" sz="1400" dirty="0" smtClean="0">
                <a:solidFill>
                  <a:srgbClr val="FF0000"/>
                </a:solidFill>
                <a:ea typeface="宋体" pitchFamily="2" charset="-122"/>
              </a:rPr>
              <a:t>NOT</a:t>
            </a:r>
            <a:r>
              <a:rPr lang="en-US" altLang="zh-CN" sz="1400" dirty="0" smtClean="0">
                <a:ea typeface="宋体" pitchFamily="2" charset="-122"/>
              </a:rPr>
              <a:t> shutdown your machines on every Monday night. There is a scheduled full disk scanning.</a:t>
            </a:r>
          </a:p>
          <a:p>
            <a:pPr lvl="1" eaLnBrk="1" hangingPunct="1">
              <a:buFontTx/>
              <a:buNone/>
            </a:pPr>
            <a:endParaRPr lang="en-US" altLang="zh-CN" sz="1400" dirty="0" smtClean="0">
              <a:ea typeface="宋体" pitchFamily="2" charset="-122"/>
            </a:endParaRPr>
          </a:p>
          <a:p>
            <a:pPr lvl="1" eaLnBrk="1" hangingPunct="1"/>
            <a:endParaRPr lang="en-US" altLang="zh-CN" sz="1400" dirty="0" smtClean="0">
              <a:ea typeface="宋体" pitchFamily="2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469131" y="412972"/>
            <a:ext cx="6443568" cy="628316"/>
          </a:xfrm>
          <a:noFill/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GDC Infrastructure - Servers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2895600" cy="28749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2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1638" y="3810000"/>
            <a:ext cx="3357562" cy="22383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91051" y="474581"/>
            <a:ext cx="6443568" cy="628316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ea typeface="宋体" pitchFamily="2" charset="-122"/>
              </a:rPr>
              <a:t>GDC Infrastructure - Phone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153400" cy="2895600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ea typeface="宋体" pitchFamily="2" charset="-122"/>
              </a:rPr>
              <a:t>Phone Systems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Local phone for </a:t>
            </a:r>
            <a:r>
              <a:rPr lang="en-US" altLang="zh-CN" sz="2000" dirty="0" err="1" smtClean="0">
                <a:ea typeface="宋体" pitchFamily="2" charset="-122"/>
              </a:rPr>
              <a:t>Backoffice</a:t>
            </a:r>
            <a:r>
              <a:rPr lang="en-US" altLang="zh-CN" sz="2000" dirty="0" smtClean="0">
                <a:ea typeface="宋体" pitchFamily="2" charset="-122"/>
              </a:rPr>
              <a:t>: 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Front desk Phone#: 5668-6690, 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Fax#: 5668-6697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Domestic dialing only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Lync phone for meeting with US people: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Can </a:t>
            </a:r>
            <a:r>
              <a:rPr lang="en-US" altLang="zh-CN" sz="1600" dirty="0">
                <a:ea typeface="宋体" pitchFamily="2" charset="-122"/>
              </a:rPr>
              <a:t>be found in each meeting room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Dial </a:t>
            </a:r>
            <a:r>
              <a:rPr lang="en-US" altLang="zh-CN" sz="1600" dirty="0">
                <a:ea typeface="宋体" pitchFamily="2" charset="-122"/>
              </a:rPr>
              <a:t>US number </a:t>
            </a:r>
            <a:r>
              <a:rPr lang="en-US" altLang="zh-CN" sz="1600" dirty="0" smtClean="0">
                <a:ea typeface="宋体" pitchFamily="2" charset="-122"/>
              </a:rPr>
              <a:t>directly</a:t>
            </a:r>
          </a:p>
          <a:p>
            <a:pPr lvl="2"/>
            <a:r>
              <a:rPr lang="en-US" altLang="zh-CN" sz="1600" dirty="0" smtClean="0">
                <a:ea typeface="宋体" pitchFamily="2" charset="-122"/>
              </a:rPr>
              <a:t>Cannot dial China number</a:t>
            </a:r>
            <a:endParaRPr lang="en-US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0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 Blank - use for cha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 Two Column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 Qu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 Three colum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 Image and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35F13-7955-4883-ACF0-A34D95CAB0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06689F3-4B38-45F6-AEEA-96699B64EAA5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FD9A7D6-067B-4743-A0EF-B168F7D01A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8861</TotalTime>
  <Words>571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宋体</vt:lpstr>
      <vt:lpstr>Arial</vt:lpstr>
      <vt:lpstr>Arial Narrow</vt:lpstr>
      <vt:lpstr>Calibri</vt:lpstr>
      <vt:lpstr>Webdings</vt:lpstr>
      <vt:lpstr>Wingdings</vt:lpstr>
      <vt:lpstr>1 Cover</vt:lpstr>
      <vt:lpstr>2 Blank - use for charts</vt:lpstr>
      <vt:lpstr>3 Two Column </vt:lpstr>
      <vt:lpstr>4 Quote</vt:lpstr>
      <vt:lpstr>5 Three column</vt:lpstr>
      <vt:lpstr>6 Image and text</vt:lpstr>
      <vt:lpstr>PowerPoint Presentation</vt:lpstr>
      <vt:lpstr>Mission Statement</vt:lpstr>
      <vt:lpstr>Access Security Policy</vt:lpstr>
      <vt:lpstr>Hardware &amp; Software</vt:lpstr>
      <vt:lpstr>P2P software list</vt:lpstr>
      <vt:lpstr>IT Security</vt:lpstr>
      <vt:lpstr>Accounts</vt:lpstr>
      <vt:lpstr>GDC Infrastructure - Servers</vt:lpstr>
      <vt:lpstr>GDC Infrastructure - Phone</vt:lpstr>
      <vt:lpstr>Perficient’s Online Resources - Email</vt:lpstr>
      <vt:lpstr>Perficient’s Online Resources – Hub</vt:lpstr>
      <vt:lpstr>Perficient’s Online Resources – Oracle EBS</vt:lpstr>
      <vt:lpstr>Perficient’s Online Resources – MyPerficient </vt:lpstr>
      <vt:lpstr>Perficient’s Online Resources – Wiki</vt:lpstr>
      <vt:lpstr>Perficient’s Online Resources – Jira</vt:lpstr>
      <vt:lpstr>Perficient’s Online Resources – IT Support</vt:lpstr>
      <vt:lpstr>PowerPoint Presentation</vt:lpstr>
    </vt:vector>
  </TitlesOfParts>
  <Company>Perficient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</dc:title>
  <dc:creator>Melissa Kaatman</dc:creator>
  <cp:lastModifiedBy>Justin Zhang</cp:lastModifiedBy>
  <cp:revision>173</cp:revision>
  <dcterms:created xsi:type="dcterms:W3CDTF">2014-10-20T14:45:52Z</dcterms:created>
  <dcterms:modified xsi:type="dcterms:W3CDTF">2015-10-10T07:56:16Z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